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5" r:id="rId4"/>
    <p:sldId id="299" r:id="rId5"/>
    <p:sldId id="296" r:id="rId6"/>
    <p:sldId id="297" r:id="rId7"/>
    <p:sldId id="259" r:id="rId8"/>
    <p:sldId id="260" r:id="rId9"/>
    <p:sldId id="261" r:id="rId10"/>
    <p:sldId id="262" r:id="rId11"/>
    <p:sldId id="263" r:id="rId12"/>
    <p:sldId id="264" r:id="rId13"/>
    <p:sldId id="300" r:id="rId14"/>
    <p:sldId id="301" r:id="rId15"/>
    <p:sldId id="307" r:id="rId16"/>
    <p:sldId id="306" r:id="rId17"/>
    <p:sldId id="305" r:id="rId18"/>
    <p:sldId id="304" r:id="rId19"/>
    <p:sldId id="302" r:id="rId20"/>
    <p:sldId id="303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57" r:id="rId52"/>
    <p:sldId id="25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altLang="ru-RU" dirty="0"/>
              <a:t>IV, </a:t>
            </a:r>
            <a:r>
              <a:rPr lang="ru-RU" altLang="en-US" dirty="0"/>
              <a:t>Основные принципы разработки сетевых приложений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Курс читает Рогозин Николай Олегович</a:t>
            </a:r>
            <a:r>
              <a:rPr lang="en-US" altLang="en-US"/>
              <a:t>, </a:t>
            </a:r>
            <a:r>
              <a:rPr lang="ru-RU" altLang="en-US"/>
              <a:t>кафедра ИУ-7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От внесения изменений в существующую систему в итоге отказались в пользу разработки новой</a:t>
            </a:r>
            <a:endParaRPr lang="ru-RU" dirty="0" smtClean="0"/>
          </a:p>
          <a:p>
            <a:r>
              <a:rPr lang="ru-RU" dirty="0" smtClean="0"/>
              <a:t>Тем не менее</a:t>
            </a:r>
            <a:r>
              <a:rPr lang="en-US" dirty="0" smtClean="0"/>
              <a:t>, </a:t>
            </a:r>
            <a:r>
              <a:rPr lang="ru-RU" dirty="0" smtClean="0"/>
              <a:t>ряд сходств остался</a:t>
            </a:r>
            <a:r>
              <a:rPr lang="en-US" dirty="0" smtClean="0"/>
              <a:t>: </a:t>
            </a:r>
            <a:r>
              <a:rPr lang="ru-RU" dirty="0" smtClean="0"/>
              <a:t>дескриптор сокетов в интерфейсе называется дескриптором файла</a:t>
            </a:r>
            <a:r>
              <a:rPr lang="en-US" dirty="0" smtClean="0"/>
              <a:t>, </a:t>
            </a:r>
            <a:r>
              <a:rPr lang="ru-RU" dirty="0" smtClean="0"/>
              <a:t>а информация о сокете хранится в той же таблице</a:t>
            </a:r>
            <a:r>
              <a:rPr lang="en-US" dirty="0" smtClean="0"/>
              <a:t>, </a:t>
            </a:r>
            <a:r>
              <a:rPr lang="ru-RU" dirty="0" smtClean="0"/>
              <a:t>что и дескрипторы файлов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веб-сокетов</a:t>
            </a:r>
            <a:endParaRPr lang="ru-RU" dirty="0"/>
          </a:p>
        </p:txBody>
      </p:sp>
      <p:pic>
        <p:nvPicPr>
          <p:cNvPr id="1026" name="Picture 2" descr="http://www.conlex.kz/wp-content/uploads/2008/09/21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38" y="1772816"/>
            <a:ext cx="8712968" cy="40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Адресация процессов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Хост можно идентифицировать по его IP-адресу. </a:t>
            </a:r>
            <a:endParaRPr lang="ru-RU" altLang="en-US"/>
          </a:p>
          <a:p>
            <a:r>
              <a:rPr lang="ru-RU" altLang="en-US"/>
              <a:t>IP-адрес представляет собой 32-разрядное число, которое однозначно определяет хост.</a:t>
            </a:r>
            <a:endParaRPr lang="ru-RU" altLang="en-US"/>
          </a:p>
          <a:p>
            <a:r>
              <a:rPr lang="ru-RU" altLang="en-US"/>
              <a:t>Отправляющий процесс должен идентифицировать процесс принимающий (а точнее, принимающий сокет), запущенный на хосте-получателе.</a:t>
            </a:r>
            <a:endParaRPr lang="ru-RU" altLang="en-US"/>
          </a:p>
          <a:p>
            <a:r>
              <a:rPr lang="ru-RU" altLang="en-US"/>
              <a:t>Наиболее популярным сетевым приложениям назначены определенные номера портов. Например, веб-сервер идентифицируется портом 80. Процесс почтового сервера, использующий протокол SMTP, использует порт 25.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Службы транспортного уровня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Надежная передача данных</a:t>
            </a:r>
            <a:endParaRPr lang="ru-RU" altLang="en-US"/>
          </a:p>
          <a:p>
            <a:r>
              <a:rPr lang="ru-RU" altLang="en-US"/>
              <a:t>Пропускная способность</a:t>
            </a:r>
            <a:endParaRPr lang="ru-RU" altLang="en-US"/>
          </a:p>
          <a:p>
            <a:r>
              <a:rPr lang="ru-RU" altLang="en-US"/>
              <a:t>Время доставки</a:t>
            </a:r>
            <a:endParaRPr lang="ru-RU" altLang="en-US"/>
          </a:p>
          <a:p>
            <a:r>
              <a:rPr lang="ru-RU" altLang="en-US"/>
              <a:t>Безопасность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Пропускная способность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Мгновенная пропускная способность в любой момент времени — это скорость (в бит/с), с которой хост Б получает файл. </a:t>
            </a:r>
            <a:endParaRPr lang="ru-RU" altLang="en-US"/>
          </a:p>
          <a:p>
            <a:r>
              <a:rPr lang="ru-RU" altLang="en-US"/>
              <a:t>Многие приложения, включая большинство систем в одноранговых сетях с разделением файлового доступа, отображают мгновенную пропускную способность в интерфейсе пользователя во время загрузки. </a:t>
            </a:r>
            <a:endParaRPr lang="ru-RU" altLang="en-US"/>
          </a:p>
          <a:p>
            <a:r>
              <a:rPr lang="ru-RU" altLang="en-US"/>
              <a:t>Если файл содержит F бит, а передача занимает T секунд, то средняя пропускная способность для передачи файла равна F/T бит/с.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Пропускная способность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txBody>
          <a:bodyPr>
            <a:normAutofit lnSpcReduction="10000"/>
          </a:bodyPr>
          <a:p>
            <a:r>
              <a:rPr lang="ru-RU" altLang="en-US"/>
              <a:t>Транспортный протокол должен предоставлять  гарантированную доступную пропускную способность, то есть доставку данных с определенной минимальной скоростью. </a:t>
            </a:r>
            <a:endParaRPr lang="ru-RU" altLang="en-US"/>
          </a:p>
          <a:p>
            <a:r>
              <a:rPr lang="ru-RU" altLang="en-US"/>
              <a:t>Используя такую службу, приложение может запрашивать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гарантированную пропускную способность r бит/с, и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транспортный протокол должен будет заботиться о том, чтобы  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доступная скорость передачи данных была не меньше r бит/с.</a:t>
            </a:r>
            <a:endParaRPr lang="ru-RU" altLang="en-US"/>
          </a:p>
          <a:p>
            <a:pPr marL="0" indent="0"/>
            <a:r>
              <a:rPr lang="ru-RU" altLang="en-US"/>
              <a:t> Например, если приложение IP-телефонии кодирует голосовые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сообщения со скоростью 32 Кбит/с</a:t>
            </a:r>
            <a:r>
              <a:rPr lang="en-US" altLang="en-US"/>
              <a:t>, </a:t>
            </a:r>
            <a:r>
              <a:rPr lang="ru-RU" altLang="en-US"/>
              <a:t>то используется соотв.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пропускная способность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Время доставки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Протокол транспортного уровня может также обеспечивать гарантии относительно времени доставки сообщений. </a:t>
            </a:r>
            <a:endParaRPr lang="ru-RU" altLang="en-US"/>
          </a:p>
          <a:p>
            <a:r>
              <a:rPr lang="ru-RU" altLang="en-US"/>
              <a:t>Временные гарантии тоже предоставляются в различной форме.</a:t>
            </a:r>
            <a:endParaRPr lang="ru-RU" altLang="en-US"/>
          </a:p>
          <a:p>
            <a:r>
              <a:rPr lang="ru-RU" altLang="en-US"/>
              <a:t>Например, протокол может гарантировать, что каждый бит, отправленный передающей стороной в сокет, приходит на сокет получателя не более чем через 100 мс.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Безопасность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Транспортный протокол может предоставлять приложениям одну или несколько служб, относящихся к безопасности. </a:t>
            </a:r>
            <a:endParaRPr lang="ru-RU" altLang="en-US"/>
          </a:p>
          <a:p>
            <a:r>
              <a:rPr lang="ru-RU" altLang="en-US"/>
              <a:t>Транспортный протокол на передающем хосте способен шифровать все данные, отправленные процессом-источником, а затем на принимающем хосте расшифровывать их перед доставкой процессу-получателю. </a:t>
            </a:r>
            <a:endParaRPr lang="ru-RU" altLang="en-US"/>
          </a:p>
          <a:p>
            <a:r>
              <a:rPr lang="ru-RU" altLang="en-US"/>
              <a:t>Это обеспечит конфиденциальность между двумя процессами.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365375" y="1825625"/>
          <a:ext cx="746061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96275" imgH="4838700" progId="Paint.Picture">
                  <p:embed/>
                </p:oleObj>
              </mc:Choice>
              <mc:Fallback>
                <p:oleObj name="" r:id="rId1" imgW="8296275" imgH="48387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5375" y="1825625"/>
                        <a:ext cx="746061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Популярные приложения и используемые ими протоколы трансп. уровня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033270" y="2296160"/>
          <a:ext cx="81248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24825" imgH="3409950" progId="Paint.Picture">
                  <p:embed/>
                </p:oleObj>
              </mc:Choice>
              <mc:Fallback>
                <p:oleObj name="" r:id="rId1" imgW="8124825" imgH="34099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2296160"/>
                        <a:ext cx="812482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Клиент-серверное приложение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ru-RU" altLang="en-US"/>
              <a:t>Типичное сетевое приложение состоит из двух частей — </a:t>
            </a:r>
            <a:r>
              <a:rPr lang="ru-RU" altLang="en-US" b="1"/>
              <a:t>клиентской</a:t>
            </a:r>
            <a:r>
              <a:rPr lang="ru-RU" altLang="en-US"/>
              <a:t> и </a:t>
            </a:r>
            <a:r>
              <a:rPr lang="ru-RU" altLang="en-US" b="1"/>
              <a:t>серверной </a:t>
            </a:r>
            <a:r>
              <a:rPr lang="ru-RU" altLang="en-US"/>
              <a:t>программ, работающих на двух различных конечных системах. </a:t>
            </a:r>
            <a:endParaRPr lang="ru-RU" altLang="en-US"/>
          </a:p>
          <a:p>
            <a:r>
              <a:rPr lang="ru-RU" altLang="en-US"/>
              <a:t>Когда запускаются эти две программы, создаются два процесса: клиентский и серверный, которые взаимодействуют друг с другом, производя чтение и запись в сокеты. </a:t>
            </a:r>
            <a:endParaRPr lang="ru-RU" altLang="en-US"/>
          </a:p>
          <a:p>
            <a:r>
              <a:rPr lang="ru-RU" altLang="en-US"/>
              <a:t>Таким образом, при создании сетевого приложения основная задача разработчика — написать коды как для клиентской, так и для серверной частей.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 smtClean="0"/>
              <a:t>Сетевое </a:t>
            </a:r>
            <a:r>
              <a:rPr lang="ru-RU" altLang="ru-RU" sz="2800" dirty="0"/>
              <a:t>соединение — это процесс передачи данных по сети между двумя компьютерами или процессами. </a:t>
            </a:r>
            <a:endParaRPr lang="ru-RU" altLang="ru-RU" sz="2800" dirty="0" smtClean="0"/>
          </a:p>
          <a:p>
            <a:r>
              <a:rPr lang="ru-RU" altLang="ru-RU" sz="2800" dirty="0" smtClean="0"/>
              <a:t>Сокет </a:t>
            </a:r>
            <a:r>
              <a:rPr lang="ru-RU" altLang="ru-RU" sz="2800" dirty="0"/>
              <a:t>— конечный пункт передачи </a:t>
            </a:r>
            <a:r>
              <a:rPr lang="ru-RU" altLang="ru-RU" sz="2800" dirty="0" smtClean="0"/>
              <a:t>данных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абстракция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обозначающая одно из окончаний сетевого соединения.</a:t>
            </a:r>
            <a:endParaRPr lang="ru-RU" altLang="ru-RU" sz="2800" dirty="0" smtClean="0"/>
          </a:p>
          <a:p>
            <a:r>
              <a:rPr lang="ru-RU" sz="2800" dirty="0" smtClean="0"/>
              <a:t>Каждая из программ</a:t>
            </a:r>
            <a:r>
              <a:rPr lang="en-US" sz="2800" dirty="0" smtClean="0"/>
              <a:t>, </a:t>
            </a:r>
            <a:r>
              <a:rPr lang="ru-RU" sz="2800" dirty="0" smtClean="0"/>
              <a:t>устанавливающих соединение</a:t>
            </a:r>
            <a:r>
              <a:rPr lang="en-US" sz="2800" dirty="0" smtClean="0"/>
              <a:t>, </a:t>
            </a:r>
            <a:r>
              <a:rPr lang="ru-RU" sz="2800" dirty="0" smtClean="0"/>
              <a:t>должна иметь собственный сокет.</a:t>
            </a:r>
            <a:endParaRPr lang="ru-RU" sz="2800" dirty="0" smtClean="0"/>
          </a:p>
          <a:p>
            <a:r>
              <a:rPr lang="ru-RU" sz="2800" dirty="0" smtClean="0"/>
              <a:t>Связь может быть ориентирована на соединение</a:t>
            </a:r>
            <a:r>
              <a:rPr lang="en-US" sz="2800" dirty="0" smtClean="0"/>
              <a:t>, </a:t>
            </a:r>
            <a:r>
              <a:rPr lang="ru-RU" sz="2800" dirty="0" smtClean="0"/>
              <a:t>либо без соединения.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Когда программе нужен сокет</a:t>
            </a:r>
            <a:r>
              <a:rPr lang="en-US" dirty="0" smtClean="0"/>
              <a:t>, </a:t>
            </a:r>
            <a:r>
              <a:rPr lang="ru-RU" dirty="0" smtClean="0"/>
              <a:t>она формирует его характеристики и обращается к </a:t>
            </a:r>
            <a:r>
              <a:rPr lang="en-US" dirty="0" smtClean="0"/>
              <a:t>API, </a:t>
            </a:r>
            <a:r>
              <a:rPr lang="ru-RU" dirty="0" smtClean="0"/>
              <a:t>запрашивая у сетевого ПО его дескриптор.</a:t>
            </a:r>
            <a:endParaRPr lang="ru-RU" dirty="0" smtClean="0"/>
          </a:p>
          <a:p>
            <a:r>
              <a:rPr lang="ru-RU" altLang="ja-JP" dirty="0"/>
              <a:t>Структура таблицы с описанием параметров сокета весьма незначительно отличается от структуры таблицы с описанием параметров файла. </a:t>
            </a:r>
            <a:endParaRPr lang="ru-RU" altLang="ja-JP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Дескриптор сокета и дескриптор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дескриптор файла указывает на определенный файл (уже существующий или только что созданный) или </a:t>
            </a:r>
            <a:r>
              <a:rPr lang="ru-RU" altLang="ja-JP" sz="2800" dirty="0" smtClean="0"/>
              <a:t>устройство</a:t>
            </a:r>
            <a:endParaRPr lang="ru-RU" altLang="ja-JP" sz="2800" dirty="0" smtClean="0"/>
          </a:p>
          <a:p>
            <a:r>
              <a:rPr lang="ru-RU" altLang="ja-JP" sz="2800" dirty="0"/>
              <a:t>дескриптор сокета не содержит каких-либо определенных адресов или пунктов назначения сетевого </a:t>
            </a:r>
            <a:r>
              <a:rPr lang="ru-RU" altLang="ja-JP" sz="2800" dirty="0" smtClean="0"/>
              <a:t>соединения</a:t>
            </a:r>
            <a:r>
              <a:rPr lang="en-US" altLang="ja-JP" sz="2800" dirty="0" smtClean="0"/>
              <a:t>, </a:t>
            </a:r>
            <a:r>
              <a:rPr lang="ru-RU" altLang="ja-JP" sz="2800" dirty="0" smtClean="0"/>
              <a:t>в отличие от дескрипторов в большинстве ОС</a:t>
            </a:r>
            <a:endParaRPr lang="ru-RU" altLang="ja-JP" sz="2800" dirty="0" smtClean="0"/>
          </a:p>
          <a:p>
            <a:r>
              <a:rPr lang="ru-RU" altLang="ja-JP" sz="2800" dirty="0"/>
              <a:t>Программы, работающие с сокетами, сначала образуют сокет и только потом соединяют его с точкой назначения на другом конце сетевого соединения.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сокетов Беркли</a:t>
            </a:r>
            <a:endParaRPr lang="ru-RU" dirty="0"/>
          </a:p>
        </p:txBody>
      </p:sp>
      <p:graphicFrame>
        <p:nvGraphicFramePr>
          <p:cNvPr id="4" name="Group 46"/>
          <p:cNvGraphicFramePr>
            <a:graphicFrameLocks noGrp="1"/>
          </p:cNvGraphicFramePr>
          <p:nvPr/>
        </p:nvGraphicFramePr>
        <p:xfrm>
          <a:off x="1905000" y="1706563"/>
          <a:ext cx="8458200" cy="4070350"/>
        </p:xfrm>
        <a:graphic>
          <a:graphicData uri="http://schemas.openxmlformats.org/drawingml/2006/table">
            <a:tbl>
              <a:tblPr/>
              <a:tblGrid>
                <a:gridCol w="2135505"/>
                <a:gridCol w="6322695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Операция</a:t>
                      </a:r>
                      <a:endParaRPr kumimoji="0" lang="ru-RU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Назначение</a:t>
                      </a:r>
                      <a:endParaRPr kumimoji="0" lang="ru-RU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Socket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Создать новый сокет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Bind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Связать сокет с 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IP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-адресом и портом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Listen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Объявить о желании принимать соединения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Connect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Установить соединение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Accept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Принять запрос на установку соединения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Send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Отправить данные по сети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Receive 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Получить данные из сети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Close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Закрыть соединение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сокетов позволяет использовать два типа протоколов</a:t>
            </a:r>
            <a:r>
              <a:rPr lang="en-US" dirty="0" smtClean="0"/>
              <a:t>: </a:t>
            </a:r>
            <a:r>
              <a:rPr lang="ru-RU" dirty="0" smtClean="0"/>
              <a:t>с установлением соединения и без</a:t>
            </a:r>
            <a:endParaRPr lang="ru-RU" dirty="0" smtClean="0"/>
          </a:p>
          <a:p>
            <a:r>
              <a:rPr lang="ru-RU" dirty="0" smtClean="0"/>
              <a:t>Процессы создания сокета и соединения происходят раздельно</a:t>
            </a:r>
            <a:endParaRPr lang="ru-RU" dirty="0" smtClean="0"/>
          </a:p>
          <a:p>
            <a:r>
              <a:rPr lang="ru-RU" dirty="0" smtClean="0"/>
              <a:t>Для создания сокета вызывается команда </a:t>
            </a:r>
            <a:r>
              <a:rPr lang="en-US" dirty="0" smtClean="0"/>
              <a:t>SOCKET, </a:t>
            </a:r>
            <a:r>
              <a:rPr lang="ru-RU" dirty="0" smtClean="0"/>
              <a:t>возвращающая дескриптор сокета</a:t>
            </a:r>
            <a:r>
              <a:rPr lang="en-US" dirty="0" smtClean="0"/>
              <a:t>, </a:t>
            </a:r>
            <a:r>
              <a:rPr lang="ru-RU" dirty="0" smtClean="0"/>
              <a:t>в котором содержится описание свойств и структуры сокета (так же как и в случае с файлом)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сокета</a:t>
            </a:r>
            <a:r>
              <a:rPr lang="en-US" dirty="0" smtClean="0"/>
              <a:t>, </a:t>
            </a:r>
            <a:r>
              <a:rPr lang="ru-RU" dirty="0" smtClean="0"/>
              <a:t>с</a:t>
            </a:r>
            <a:r>
              <a:rPr lang="en-US" dirty="0" err="1" smtClean="0"/>
              <a:t>ont</a:t>
            </a:r>
            <a:r>
              <a:rPr lang="en-US" dirty="0" err="1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altLang="ru-RU" sz="2400" b="1" dirty="0" err="1"/>
              <a:t>socket_handle</a:t>
            </a:r>
            <a:r>
              <a:rPr lang="ru-RU" altLang="ru-RU" sz="2400" b="1" dirty="0"/>
              <a:t> = </a:t>
            </a:r>
            <a:r>
              <a:rPr lang="ru-RU" altLang="ru-RU" sz="2400" b="1" dirty="0" err="1"/>
              <a:t>socket</a:t>
            </a:r>
            <a:r>
              <a:rPr lang="ru-RU" altLang="ru-RU" sz="2400" b="1" dirty="0"/>
              <a:t>(</a:t>
            </a:r>
            <a:r>
              <a:rPr lang="ru-RU" altLang="ru-RU" sz="2400" b="1" dirty="0" err="1"/>
              <a:t>protocol_family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socket_type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protocol</a:t>
            </a:r>
            <a:r>
              <a:rPr lang="ru-RU" altLang="ru-RU" sz="2400" b="1" dirty="0" smtClean="0"/>
              <a:t>);</a:t>
            </a:r>
            <a:endParaRPr lang="en-US" altLang="ru-RU" sz="2400" b="1" dirty="0" smtClean="0"/>
          </a:p>
          <a:p>
            <a:r>
              <a:rPr lang="ru-RU" altLang="ru-RU" sz="2400" dirty="0" smtClean="0"/>
              <a:t>Первый параметр: группа </a:t>
            </a:r>
            <a:r>
              <a:rPr lang="ru-RU" altLang="ru-RU" sz="2400" dirty="0"/>
              <a:t>или семейство, к которому принадлежит протокол, например семейство TCP/IP</a:t>
            </a:r>
            <a:r>
              <a:rPr lang="ru-RU" altLang="ru-RU" sz="2400" dirty="0" smtClean="0"/>
              <a:t>.</a:t>
            </a:r>
            <a:endParaRPr lang="ru-RU" altLang="ru-RU" sz="2400" dirty="0" smtClean="0"/>
          </a:p>
          <a:p>
            <a:r>
              <a:rPr lang="ru-RU" altLang="ru-RU" sz="2400" dirty="0" smtClean="0"/>
              <a:t> </a:t>
            </a:r>
            <a:r>
              <a:rPr lang="ru-RU" altLang="ru-RU" sz="2400" dirty="0"/>
              <a:t>Второй параметр, тип сокета, задает режим соединения: </a:t>
            </a:r>
            <a:r>
              <a:rPr lang="ru-RU" altLang="ru-RU" sz="2400" dirty="0" err="1"/>
              <a:t>датаграммный</a:t>
            </a:r>
            <a:r>
              <a:rPr lang="ru-RU" altLang="ru-RU" sz="2400" dirty="0"/>
              <a:t> или ориентированный на поток байтов</a:t>
            </a:r>
            <a:r>
              <a:rPr lang="ru-RU" altLang="ru-RU" sz="2400" dirty="0" smtClean="0"/>
              <a:t>.</a:t>
            </a:r>
            <a:endParaRPr lang="ru-RU" altLang="ru-RU" sz="2400" dirty="0" smtClean="0"/>
          </a:p>
          <a:p>
            <a:r>
              <a:rPr lang="ru-RU" altLang="ru-RU" sz="2400" dirty="0" smtClean="0"/>
              <a:t>Третий параметр </a:t>
            </a:r>
            <a:r>
              <a:rPr lang="ru-RU" altLang="ru-RU" sz="2400" dirty="0"/>
              <a:t>определяет протокол, с которым будет работать сокет, например TCP.</a:t>
            </a:r>
            <a:endParaRPr lang="ru-RU" altLang="ru-RU" sz="24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протоколов и 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Существует ряд символьных констант (макроопределений) для указания группы протоколов.</a:t>
            </a:r>
            <a:endParaRPr lang="ru-RU" dirty="0" smtClean="0"/>
          </a:p>
          <a:p>
            <a:pPr marL="514350" indent="-514350">
              <a:buFont typeface="+mj-lt"/>
              <a:buAutoNum type="arabicParenR"/>
            </a:pPr>
            <a:r>
              <a:rPr lang="ru-RU" altLang="ru-RU" b="1" dirty="0"/>
              <a:t>PF_INET</a:t>
            </a:r>
            <a:r>
              <a:rPr lang="ru-RU" altLang="ru-RU" dirty="0"/>
              <a:t>, например, определяет семейство протоколов TCP/IP. </a:t>
            </a:r>
            <a:endParaRPr lang="ru-RU" altLang="ru-RU" dirty="0" smtClean="0"/>
          </a:p>
          <a:p>
            <a:pPr marL="514350" indent="-514350">
              <a:buFont typeface="+mj-lt"/>
              <a:buAutoNum type="arabicParenR"/>
            </a:pPr>
            <a:r>
              <a:rPr lang="ru-RU" altLang="ru-RU" b="1" dirty="0"/>
              <a:t>PF_UNIX</a:t>
            </a:r>
            <a:r>
              <a:rPr lang="ru-RU" altLang="ru-RU" dirty="0"/>
              <a:t> определяет семейство внутренних протоколов ОС </a:t>
            </a:r>
            <a:r>
              <a:rPr lang="ru-RU" altLang="ru-RU" dirty="0" smtClean="0"/>
              <a:t>UNIX</a:t>
            </a:r>
            <a:endParaRPr lang="ru-RU" altLang="ru-RU" dirty="0" smtClean="0"/>
          </a:p>
          <a:p>
            <a:r>
              <a:rPr lang="ru-RU" dirty="0" smtClean="0"/>
              <a:t>Подобные константы существуют для определения семейств адресов</a:t>
            </a:r>
            <a:r>
              <a:rPr lang="en-US" dirty="0" smtClean="0"/>
              <a:t>, </a:t>
            </a:r>
            <a:r>
              <a:rPr lang="ru-RU" dirty="0" smtClean="0"/>
              <a:t>начинающиеся на префикс </a:t>
            </a:r>
            <a:r>
              <a:rPr lang="en-US" dirty="0" smtClean="0"/>
              <a:t>“AF_”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latin typeface="Calibri" panose="020F0502020204030204" charset="0"/>
                <a:cs typeface="Calibri" panose="020F0502020204030204" charset="0"/>
              </a:rPr>
              <a:t>AF_INET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dirty="0" err="1" smtClean="0">
                <a:latin typeface="Calibri" panose="020F0502020204030204" charset="0"/>
                <a:cs typeface="Calibri" panose="020F0502020204030204" charset="0"/>
              </a:rPr>
              <a:t>обознает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 семейство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TCP/IP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latin typeface="Calibri" panose="020F0502020204030204" charset="0"/>
                <a:cs typeface="Calibri" panose="020F0502020204030204" charset="0"/>
              </a:rPr>
              <a:t>AF_UNIX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обозначает семейство адресов файловой системы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UNIX</a:t>
            </a: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протоколов и </a:t>
            </a:r>
            <a:r>
              <a:rPr lang="ru-RU" dirty="0" smtClean="0"/>
              <a:t>адресов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Интерфейс для работы с адресами представляет собой обобщение в соответствии с различием форматов различных сетей</a:t>
            </a:r>
            <a:endParaRPr lang="ru-RU" dirty="0" smtClean="0"/>
          </a:p>
          <a:p>
            <a:r>
              <a:rPr lang="ru-RU" dirty="0" smtClean="0"/>
              <a:t>Из-за тесной связи семейств протоколов и адресов существует заблуждение о том</a:t>
            </a:r>
            <a:r>
              <a:rPr lang="en-US" dirty="0" smtClean="0"/>
              <a:t>, </a:t>
            </a:r>
            <a:r>
              <a:rPr lang="ru-RU" dirty="0" smtClean="0"/>
              <a:t>что это одно и то же</a:t>
            </a:r>
            <a:endParaRPr lang="ru-RU" dirty="0" smtClean="0"/>
          </a:p>
          <a:p>
            <a:r>
              <a:rPr lang="ru-RU" dirty="0" smtClean="0"/>
              <a:t>Однако на сегодняшний день применение </a:t>
            </a:r>
            <a:r>
              <a:rPr lang="en-US" dirty="0" smtClean="0"/>
              <a:t>AF_INET </a:t>
            </a:r>
            <a:r>
              <a:rPr lang="ru-RU" dirty="0" smtClean="0"/>
              <a:t>и </a:t>
            </a:r>
            <a:r>
              <a:rPr lang="en-US" dirty="0" smtClean="0"/>
              <a:t>PF_INET </a:t>
            </a:r>
            <a:r>
              <a:rPr lang="ru-RU" dirty="0" smtClean="0"/>
              <a:t>имеет одинаковый результат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Соединение делится на два режима</a:t>
            </a:r>
            <a:r>
              <a:rPr lang="en-US" dirty="0" smtClean="0"/>
              <a:t>: </a:t>
            </a:r>
            <a:r>
              <a:rPr lang="ru-RU" dirty="0" smtClean="0"/>
              <a:t>ориентированные на установление постоянной связи и не требующие этого</a:t>
            </a:r>
            <a:endParaRPr lang="ru-RU" dirty="0" smtClean="0"/>
          </a:p>
          <a:p>
            <a:r>
              <a:rPr lang="en-US" dirty="0" smtClean="0"/>
              <a:t>TCP </a:t>
            </a:r>
            <a:r>
              <a:rPr lang="ru-RU" dirty="0" smtClean="0"/>
              <a:t>использует для передачи непрерывный поток байт без деления на блоки</a:t>
            </a:r>
            <a:r>
              <a:rPr lang="en-US" dirty="0" smtClean="0"/>
              <a:t>, </a:t>
            </a:r>
            <a:r>
              <a:rPr lang="ru-RU" dirty="0" smtClean="0"/>
              <a:t>в то время как </a:t>
            </a:r>
            <a:r>
              <a:rPr lang="en-US" dirty="0" smtClean="0"/>
              <a:t>UDP – </a:t>
            </a:r>
            <a:r>
              <a:rPr lang="ru-RU" dirty="0" smtClean="0"/>
              <a:t>дейтаграммы</a:t>
            </a:r>
            <a:r>
              <a:rPr lang="en-US" dirty="0" smtClean="0"/>
              <a:t>, </a:t>
            </a:r>
            <a:r>
              <a:rPr lang="ru-RU" dirty="0" smtClean="0"/>
              <a:t>отдельные пакеты данных</a:t>
            </a:r>
            <a:endParaRPr lang="ru-RU" dirty="0" smtClean="0"/>
          </a:p>
          <a:p>
            <a:r>
              <a:rPr lang="ru-RU" dirty="0" smtClean="0"/>
              <a:t>Второй параметр вызова функции </a:t>
            </a:r>
            <a:r>
              <a:rPr lang="en-US" dirty="0" smtClean="0"/>
              <a:t>socket</a:t>
            </a:r>
            <a:r>
              <a:rPr lang="ru-RU" dirty="0" smtClean="0"/>
              <a:t> определяет тип требуемого соединения </a:t>
            </a:r>
            <a:r>
              <a:rPr lang="en-US" dirty="0" smtClean="0"/>
              <a:t>: </a:t>
            </a:r>
            <a:r>
              <a:rPr lang="ru-RU" altLang="ru-RU" b="1" dirty="0"/>
              <a:t>SOCK_DGRAM</a:t>
            </a:r>
            <a:r>
              <a:rPr lang="ru-RU" altLang="ru-RU" dirty="0"/>
              <a:t> обозначает </a:t>
            </a:r>
            <a:r>
              <a:rPr lang="ru-RU" altLang="ru-RU" dirty="0" err="1"/>
              <a:t>датаграммы</a:t>
            </a:r>
            <a:r>
              <a:rPr lang="ru-RU" altLang="ru-RU" dirty="0"/>
              <a:t>, a </a:t>
            </a:r>
            <a:r>
              <a:rPr lang="ru-RU" altLang="ru-RU" b="1" dirty="0"/>
              <a:t>SOCK_STREАМ</a:t>
            </a:r>
            <a:r>
              <a:rPr lang="ru-RU" altLang="ru-RU" dirty="0"/>
              <a:t> — поток байтов.</a:t>
            </a:r>
            <a:endParaRPr lang="ru-RU" alt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протокола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Семейство TCP/IP состоит из нескольких протоколов, например IP, ICMP, TCP и UDP. Любое семейство состоит из набора протоколов, которыми пользуются сетевые программисты. Третий параметр функции </a:t>
            </a:r>
            <a:r>
              <a:rPr lang="ru-RU" altLang="ru-RU" sz="2800" dirty="0" err="1"/>
              <a:t>socket</a:t>
            </a:r>
            <a:r>
              <a:rPr lang="ru-RU" altLang="ru-RU" sz="2800" dirty="0"/>
              <a:t> позволяет выбрать тот протокол, который будет использоваться вместе с сокетом. Как и в случае остальных параметров, протокол задается символьной константой.</a:t>
            </a:r>
            <a:endParaRPr lang="ru-RU" altLang="ru-RU" sz="2800" dirty="0"/>
          </a:p>
          <a:p>
            <a:pPr>
              <a:lnSpc>
                <a:spcPct val="90000"/>
              </a:lnSpc>
            </a:pPr>
            <a:r>
              <a:rPr lang="ru-RU" altLang="ja-JP" sz="2800" dirty="0"/>
              <a:t>В сетях TCP/IP все константы начинаются с префикса </a:t>
            </a:r>
            <a:r>
              <a:rPr lang="ru-RU" altLang="ja-JP" sz="2800" b="1" dirty="0"/>
              <a:t>IPPROTO_</a:t>
            </a:r>
            <a:r>
              <a:rPr lang="ru-RU" altLang="ja-JP" sz="2800" dirty="0"/>
              <a:t>. Например, протокол TCP обозначается константой </a:t>
            </a:r>
            <a:r>
              <a:rPr lang="ru-RU" altLang="ja-JP" sz="2800" b="1" dirty="0"/>
              <a:t>IPPROTO_TCP</a:t>
            </a:r>
            <a:r>
              <a:rPr lang="ru-RU" altLang="ja-JP" sz="2800" dirty="0"/>
              <a:t>. Символьная константа </a:t>
            </a:r>
            <a:r>
              <a:rPr lang="ru-RU" altLang="ja-JP" sz="2800" b="1" dirty="0"/>
              <a:t>IPPROTO_UDP</a:t>
            </a:r>
            <a:r>
              <a:rPr lang="ru-RU" altLang="ja-JP" sz="2800" dirty="0"/>
              <a:t> обозначает протокол UDP.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Одноранговая архитектура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применение серверов или центров обработки сведено до минимума или вообще до нуля. </a:t>
            </a:r>
            <a:endParaRPr lang="ru-RU" altLang="en-US"/>
          </a:p>
          <a:p>
            <a:r>
              <a:rPr lang="ru-RU" altLang="en-US"/>
              <a:t>Вместо них приложения используют непосредственное взаимодействие между парой соединенных хостов, называемых пирами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протокола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 smtClean="0"/>
              <a:t>Пример вызова </a:t>
            </a:r>
            <a:r>
              <a:rPr lang="ru-RU" altLang="ru-RU" dirty="0"/>
              <a:t>функции </a:t>
            </a:r>
            <a:r>
              <a:rPr lang="ru-RU" altLang="ru-RU" dirty="0" err="1"/>
              <a:t>socket</a:t>
            </a:r>
            <a:r>
              <a:rPr lang="ru-RU" altLang="ru-RU" dirty="0" smtClean="0"/>
              <a:t>:</a:t>
            </a:r>
            <a:endParaRPr lang="en-US" altLang="ru-RU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b="1" dirty="0" smtClean="0"/>
              <a:t>  socket(PF_INET</a:t>
            </a:r>
            <a:r>
              <a:rPr lang="en-US" altLang="ru-RU" b="1" dirty="0"/>
              <a:t>, </a:t>
            </a:r>
            <a:r>
              <a:rPr lang="en-US" altLang="ru-RU" b="1" dirty="0" smtClean="0"/>
              <a:t>SOCK_STREAM,IPPROTO_TCP);</a:t>
            </a:r>
            <a:endParaRPr lang="ru-RU" altLang="ru-RU" b="1" dirty="0" smtClean="0"/>
          </a:p>
          <a:p>
            <a:pPr marL="0" indent="0">
              <a:lnSpc>
                <a:spcPct val="90000"/>
              </a:lnSpc>
              <a:buNone/>
            </a:pPr>
            <a:endParaRPr lang="ru-RU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Данный вызов сообщает интерфейсу сокетов о том, что программа желает использовать семейство протоколов Интернет (</a:t>
            </a:r>
            <a:r>
              <a:rPr lang="ru-RU" altLang="ru-RU" b="1" dirty="0"/>
              <a:t>PF_INET</a:t>
            </a:r>
            <a:r>
              <a:rPr lang="ru-RU" altLang="ru-RU" dirty="0"/>
              <a:t>), протокол TCP (</a:t>
            </a:r>
            <a:r>
              <a:rPr lang="ru-RU" altLang="ru-RU" b="1" dirty="0"/>
              <a:t>IPPROTO_TCP</a:t>
            </a:r>
            <a:r>
              <a:rPr lang="ru-RU" altLang="ru-RU" dirty="0"/>
              <a:t>) для соединения, ориентированного на поток байтов (</a:t>
            </a:r>
            <a:r>
              <a:rPr lang="ru-RU" altLang="ru-RU" b="1" dirty="0"/>
              <a:t>SOCK_STREAM</a:t>
            </a:r>
            <a:r>
              <a:rPr lang="ru-RU" altLang="ru-RU" dirty="0"/>
              <a:t>).</a:t>
            </a:r>
            <a:endParaRPr lang="ru-RU" alt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dirty="0"/>
              <a:t>Семейство протоколов</a:t>
            </a:r>
            <a:endParaRPr lang="ru-RU" altLang="ru-RU" dirty="0"/>
          </a:p>
          <a:p>
            <a:r>
              <a:rPr lang="ru-RU" altLang="ru-RU" dirty="0"/>
              <a:t>Тип сервиса</a:t>
            </a:r>
            <a:endParaRPr lang="ru-RU" altLang="ru-RU" dirty="0"/>
          </a:p>
          <a:p>
            <a:r>
              <a:rPr lang="ru-RU" altLang="ru-RU" dirty="0"/>
              <a:t>Локальный </a:t>
            </a:r>
            <a:r>
              <a:rPr lang="en-US" altLang="ru-RU" dirty="0"/>
              <a:t>IP</a:t>
            </a:r>
            <a:r>
              <a:rPr lang="ru-RU" altLang="ru-RU" dirty="0"/>
              <a:t> адрес</a:t>
            </a:r>
            <a:endParaRPr lang="ru-RU" altLang="ru-RU" dirty="0"/>
          </a:p>
          <a:p>
            <a:r>
              <a:rPr lang="ru-RU" altLang="ru-RU" dirty="0"/>
              <a:t>Удалённый </a:t>
            </a:r>
            <a:r>
              <a:rPr lang="en-US" altLang="ru-RU" dirty="0"/>
              <a:t>IP</a:t>
            </a:r>
            <a:r>
              <a:rPr lang="ru-RU" altLang="ru-RU" dirty="0"/>
              <a:t> адрес</a:t>
            </a:r>
            <a:endParaRPr lang="ru-RU" altLang="ru-RU" dirty="0"/>
          </a:p>
          <a:p>
            <a:r>
              <a:rPr lang="ru-RU" altLang="ru-RU" dirty="0"/>
              <a:t>Локальный порт протокола</a:t>
            </a:r>
            <a:endParaRPr lang="ru-RU" altLang="ru-RU" dirty="0"/>
          </a:p>
          <a:p>
            <a:r>
              <a:rPr lang="ru-RU" altLang="ru-RU" dirty="0"/>
              <a:t>Удалённый порт протокола</a:t>
            </a:r>
            <a:endParaRPr lang="ru-RU" alt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3200" dirty="0"/>
              <a:t>Каждый раз, когда программа вызывает функцию-</a:t>
            </a:r>
            <a:r>
              <a:rPr lang="ru-RU" altLang="ru-RU" sz="3200" dirty="0" err="1"/>
              <a:t>socket</a:t>
            </a:r>
            <a:r>
              <a:rPr lang="ru-RU" altLang="ru-RU" sz="3200" dirty="0"/>
              <a:t>, реализация сокетов отводит машинную память для новой структуры данных, а затем размещает в ней семейство адресов, тип сокета и протокола. </a:t>
            </a:r>
            <a:endParaRPr lang="en-US" altLang="ru-RU" sz="3200" dirty="0" smtClean="0"/>
          </a:p>
          <a:p>
            <a:r>
              <a:rPr lang="ru-RU" altLang="ru-RU" sz="3200" dirty="0" smtClean="0"/>
              <a:t>В </a:t>
            </a:r>
            <a:r>
              <a:rPr lang="ru-RU" altLang="ru-RU" sz="3200" dirty="0"/>
              <a:t>таблице дескрипторов размещается указатель на эту структуру. </a:t>
            </a:r>
            <a:endParaRPr lang="en-US" altLang="ru-RU" sz="3200" dirty="0" smtClean="0"/>
          </a:p>
          <a:p>
            <a:r>
              <a:rPr lang="ru-RU" altLang="ru-RU" sz="3200" dirty="0" smtClean="0"/>
              <a:t>Дескриптор</a:t>
            </a:r>
            <a:r>
              <a:rPr lang="ru-RU" altLang="ru-RU" sz="3200" dirty="0"/>
              <a:t>, полученный вашей программой от функции </a:t>
            </a:r>
            <a:r>
              <a:rPr lang="ru-RU" altLang="ru-RU" sz="3200" dirty="0" err="1"/>
              <a:t>socket</a:t>
            </a:r>
            <a:r>
              <a:rPr lang="ru-RU" altLang="ru-RU" sz="3200" dirty="0"/>
              <a:t>, является индек­сом (порядковым номером) в таблице дескрипторов.</a:t>
            </a:r>
            <a:endParaRPr lang="ru-RU" altLang="ru-RU" sz="3200" dirty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800" dirty="0"/>
              <a:t>Каждая сетевая программа вначале создает сокет, вызывая функцию </a:t>
            </a:r>
            <a:r>
              <a:rPr lang="ru-RU" altLang="ru-RU" sz="2800" dirty="0" err="1"/>
              <a:t>socket</a:t>
            </a:r>
            <a:r>
              <a:rPr lang="ru-RU" altLang="ru-RU" sz="2800" dirty="0"/>
              <a:t>. При помощи других функций сокет конфигурируется или настраивается так, как это нужно сетевой программе.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Один из </a:t>
            </a:r>
            <a:r>
              <a:rPr lang="ru-RU" altLang="ru-RU" sz="2800" dirty="0"/>
              <a:t>двух типов сетевых служб: </a:t>
            </a:r>
            <a:r>
              <a:rPr lang="ru-RU" altLang="ru-RU" sz="2800" dirty="0" err="1" smtClean="0"/>
              <a:t>датаграммная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или </a:t>
            </a:r>
            <a:r>
              <a:rPr lang="ru-RU" altLang="ru-RU" sz="2800" dirty="0" smtClean="0"/>
              <a:t>ориентированная </a:t>
            </a:r>
            <a:r>
              <a:rPr lang="ru-RU" altLang="ru-RU" sz="2800" dirty="0"/>
              <a:t>на поток байтов.</a:t>
            </a:r>
            <a:endParaRPr lang="ru-RU" altLang="ru-RU" sz="2800" dirty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Один из </a:t>
            </a:r>
            <a:r>
              <a:rPr lang="ru-RU" altLang="ru-RU" sz="2800" dirty="0"/>
              <a:t>двух типов поведения программы: клиент или сервер.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Пять блоков </a:t>
            </a:r>
            <a:r>
              <a:rPr lang="ru-RU" altLang="ru-RU" sz="2800" dirty="0"/>
              <a:t>информации, описывающей соединение: протокол, местный и удаленный IP-адреса, номера местного и удаленного портов.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Ориентированная на соединение программа-клиент вызывает функцию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, чтобы настроить сокет на сетевое соединение. Функция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 размещает информацию о локальной и удаленной конечных точках соединения в структуре данных сокета. </a:t>
            </a:r>
            <a:endParaRPr lang="en-US" altLang="ja-JP" sz="2800" dirty="0" smtClean="0"/>
          </a:p>
          <a:p>
            <a:r>
              <a:rPr lang="ru-RU" altLang="ja-JP" sz="2800" dirty="0" smtClean="0"/>
              <a:t>Функция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 требует, чтобы были указаны: дескриптор сокета (указывающий на информацию об удаленном компьютере) и длина структуры адресных данных сокета.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connect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sz="2400" b="1" dirty="0"/>
              <a:t>result = connect(</a:t>
            </a:r>
            <a:r>
              <a:rPr lang="en-US" altLang="ru-RU" sz="2400" b="1" dirty="0" err="1"/>
              <a:t>socket_handle</a:t>
            </a:r>
            <a:r>
              <a:rPr lang="en-US" altLang="ru-RU" sz="2400" b="1" dirty="0"/>
              <a:t>, </a:t>
            </a:r>
            <a:r>
              <a:rPr lang="en-US" altLang="ru-RU" sz="2400" b="1" dirty="0" err="1"/>
              <a:t>remote_socket_address</a:t>
            </a:r>
            <a:r>
              <a:rPr lang="en-US" altLang="ru-RU" sz="2400" b="1" dirty="0"/>
              <a:t>, </a:t>
            </a:r>
            <a:r>
              <a:rPr lang="en-US" altLang="ru-RU" sz="2400" b="1" dirty="0" err="1"/>
              <a:t>address_length</a:t>
            </a:r>
            <a:r>
              <a:rPr lang="en-US" altLang="ru-RU" sz="2400" b="1" dirty="0" smtClean="0"/>
              <a:t>);</a:t>
            </a:r>
            <a:endParaRPr lang="en-US" altLang="ru-RU" sz="2400" b="1" dirty="0" smtClean="0"/>
          </a:p>
          <a:p>
            <a:r>
              <a:rPr lang="ru-RU" altLang="ru-RU" sz="2400" b="1" dirty="0"/>
              <a:t>Первый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, дескриптор сокета, получен ранее от функции </a:t>
            </a:r>
            <a:r>
              <a:rPr lang="ru-RU" altLang="ru-RU" sz="2400" dirty="0" err="1"/>
              <a:t>socket</a:t>
            </a:r>
            <a:r>
              <a:rPr lang="ru-RU" altLang="ru-RU" sz="2400" dirty="0"/>
              <a:t>. </a:t>
            </a:r>
            <a:endParaRPr lang="en-US" altLang="ru-RU" sz="2400" dirty="0" smtClean="0"/>
          </a:p>
          <a:p>
            <a:r>
              <a:rPr lang="ru-RU" altLang="ru-RU" sz="2400" b="1" dirty="0"/>
              <a:t>Второй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 — адрес удаленного сокета, является указателем на структуру данных адреса сокета специального вида. Информация об адресе, хранящаяся в структуре, зависит от конкретной сети, то есть от семейства протоколов, которое мы используем</a:t>
            </a:r>
            <a:r>
              <a:rPr lang="ru-RU" altLang="ru-RU" sz="2400" dirty="0" smtClean="0"/>
              <a:t>.</a:t>
            </a:r>
            <a:endParaRPr lang="en-US" altLang="ru-RU" sz="2400" dirty="0" smtClean="0"/>
          </a:p>
          <a:p>
            <a:r>
              <a:rPr lang="ru-RU" altLang="ru-RU" sz="2400" b="1" dirty="0"/>
              <a:t>Третий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, длина адреса, сообщает интерфейсу длину структуры данных адресов удаленного сокета (второй параметр), измеренную в байтах</a:t>
            </a:r>
            <a:endParaRPr lang="en-US" altLang="ru-RU" sz="2400" dirty="0" smtClean="0"/>
          </a:p>
          <a:p>
            <a:endParaRPr lang="ru-RU" altLang="ru-RU" sz="24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bind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/>
              <a:t> Функция </a:t>
            </a:r>
            <a:r>
              <a:rPr lang="ru-RU" altLang="ru-RU" sz="2800" b="1" dirty="0" err="1"/>
              <a:t>bind</a:t>
            </a:r>
            <a:r>
              <a:rPr lang="ru-RU" altLang="ru-RU" sz="2800" dirty="0"/>
              <a:t> интерфейса сокетов позволяет программам связать локальный адрес (совокупность адресов локального компьютера и номера порта) с сокетом. </a:t>
            </a:r>
            <a:endParaRPr lang="en-US" altLang="ru-RU" sz="2800" dirty="0" smtClean="0"/>
          </a:p>
          <a:p>
            <a:r>
              <a:rPr lang="ru-RU" altLang="ru-RU" sz="2800" dirty="0" smtClean="0"/>
              <a:t>Следующий</a:t>
            </a:r>
            <a:r>
              <a:rPr lang="en-US" altLang="ru-RU" sz="2800" dirty="0" smtClean="0"/>
              <a:t> </a:t>
            </a:r>
            <a:r>
              <a:rPr lang="ru-RU" altLang="ru-RU" sz="2800" dirty="0"/>
              <a:t>оператор</a:t>
            </a:r>
            <a:r>
              <a:rPr lang="en-US" altLang="ru-RU" sz="2800" dirty="0"/>
              <a:t> </a:t>
            </a:r>
            <a:r>
              <a:rPr lang="ru-RU" altLang="ru-RU" sz="2800" dirty="0"/>
              <a:t>иллюстрирует</a:t>
            </a:r>
            <a:r>
              <a:rPr lang="en-US" altLang="ru-RU" sz="2800" dirty="0"/>
              <a:t> </a:t>
            </a:r>
            <a:r>
              <a:rPr lang="ru-RU" altLang="ru-RU" sz="2800" dirty="0"/>
              <a:t>вызов</a:t>
            </a:r>
            <a:r>
              <a:rPr lang="en-US" altLang="ru-RU" sz="2800" dirty="0"/>
              <a:t> </a:t>
            </a:r>
            <a:r>
              <a:rPr lang="ru-RU" altLang="ru-RU" sz="2800" dirty="0"/>
              <a:t>функции</a:t>
            </a:r>
            <a:r>
              <a:rPr lang="en-US" altLang="ru-RU" sz="2800" dirty="0"/>
              <a:t> bind:</a:t>
            </a:r>
            <a:endParaRPr lang="en-US" altLang="ru-RU" sz="2800" b="1" dirty="0"/>
          </a:p>
          <a:p>
            <a:pPr marL="0" indent="0">
              <a:buNone/>
            </a:pPr>
            <a:r>
              <a:rPr lang="en-US" altLang="ru-RU" sz="2800" b="1" dirty="0" smtClean="0"/>
              <a:t>	result </a:t>
            </a:r>
            <a:r>
              <a:rPr lang="en-US" altLang="ru-RU" sz="2800" b="1" dirty="0"/>
              <a:t>= bind(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smtClean="0"/>
              <a:t>	</a:t>
            </a:r>
            <a:r>
              <a:rPr lang="en-US" altLang="ru-RU" sz="2800" b="1" dirty="0" err="1" smtClean="0"/>
              <a:t>local_socket_address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address_length</a:t>
            </a:r>
            <a:r>
              <a:rPr lang="en-US" altLang="ru-RU" sz="2800" b="1" dirty="0"/>
              <a:t>) ;</a:t>
            </a:r>
            <a:endParaRPr lang="ru-RU" altLang="ru-RU" sz="28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 через сокет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ja-JP" sz="2800" dirty="0"/>
              <a:t>После того как сокет сконфигурирован, через него можно установить сетевое соединение. Процесс сетевого соединения подразумевает посылку и прием информации. Интерфейс сокетов включает несколько функций для выполнения этих обеих задач. 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ru-RU" altLang="ja-JP" sz="2800" dirty="0"/>
              <a:t>Интерфейс сокетов Беркли обеспечивает пять функций для передачи данных через сокет. Эти функции разделены на две группы. </a:t>
            </a:r>
            <a:endParaRPr lang="en-US" altLang="ja-JP" sz="2800" dirty="0" smtClean="0"/>
          </a:p>
          <a:p>
            <a:pPr>
              <a:lnSpc>
                <a:spcPct val="90000"/>
              </a:lnSpc>
            </a:pPr>
            <a:r>
              <a:rPr lang="ru-RU" altLang="ja-JP" sz="2800" dirty="0" smtClean="0"/>
              <a:t>Трем </a:t>
            </a:r>
            <a:r>
              <a:rPr lang="ru-RU" altLang="ja-JP" sz="2800" dirty="0"/>
              <a:t>из них требуется указывать адрес назначения в качестве аргумента, а двум остальным — нет. Основное различие между двумя группами состоит в их ориентированности на соединение.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3200" b="1" dirty="0" err="1"/>
              <a:t>result</a:t>
            </a:r>
            <a:r>
              <a:rPr lang="ru-RU" altLang="ru-RU" sz="3200" b="1" dirty="0"/>
              <a:t> = </a:t>
            </a:r>
            <a:r>
              <a:rPr lang="ru-RU" altLang="ru-RU" sz="3200" b="1" dirty="0" err="1"/>
              <a:t>write</a:t>
            </a:r>
            <a:r>
              <a:rPr lang="ru-RU" altLang="ru-RU" sz="3200" b="1" dirty="0"/>
              <a:t>(</a:t>
            </a:r>
            <a:r>
              <a:rPr lang="ru-RU" altLang="ru-RU" sz="3200" b="1" dirty="0" err="1"/>
              <a:t>socket_handle</a:t>
            </a:r>
            <a:r>
              <a:rPr lang="ru-RU" altLang="ru-RU" sz="3200" b="1" dirty="0"/>
              <a:t>, </a:t>
            </a:r>
            <a:r>
              <a:rPr lang="ru-RU" altLang="ru-RU" sz="3200" b="1" dirty="0" err="1"/>
              <a:t>message_buffer</a:t>
            </a:r>
            <a:r>
              <a:rPr lang="ru-RU" altLang="ru-RU" sz="3200" b="1" dirty="0"/>
              <a:t>, </a:t>
            </a:r>
            <a:r>
              <a:rPr lang="ru-RU" altLang="ru-RU" sz="3200" b="1" dirty="0" err="1"/>
              <a:t>buffer_length</a:t>
            </a:r>
            <a:r>
              <a:rPr lang="ru-RU" altLang="ru-RU" sz="3200" b="1" dirty="0"/>
              <a:t>);</a:t>
            </a:r>
            <a:endParaRPr lang="en-US" altLang="ru-RU" sz="3200" b="1" dirty="0"/>
          </a:p>
          <a:p>
            <a:pPr>
              <a:lnSpc>
                <a:spcPct val="90000"/>
              </a:lnSpc>
            </a:pPr>
            <a:endParaRPr lang="en-US" altLang="ru-RU" sz="3200" b="1" dirty="0"/>
          </a:p>
          <a:p>
            <a:pPr>
              <a:lnSpc>
                <a:spcPct val="90000"/>
              </a:lnSpc>
            </a:pPr>
            <a:r>
              <a:rPr lang="en-US" altLang="ja-JP" sz="2800" b="1" dirty="0">
                <a:ea typeface="MS PGothic" panose="020B0600070205080204" charset="-128"/>
              </a:rPr>
              <a:t> </a:t>
            </a:r>
            <a:r>
              <a:rPr lang="ru-RU" altLang="ja-JP" sz="2800" b="1" dirty="0"/>
              <a:t>Первый параметр</a:t>
            </a:r>
            <a:r>
              <a:rPr lang="ru-RU" altLang="ja-JP" sz="2800" dirty="0"/>
              <a:t>, дескриптор сокета</a:t>
            </a:r>
            <a:r>
              <a:rPr lang="en-US" altLang="ja-JP" sz="2800" dirty="0">
                <a:ea typeface="MS PGothic" panose="020B0600070205080204" charset="-128"/>
              </a:rPr>
              <a:t> - </a:t>
            </a:r>
            <a:r>
              <a:rPr lang="ru-RU" altLang="ja-JP" sz="2800" dirty="0"/>
              <a:t>он обозначает структуру в таблице дескрипторов, содержащую информацию о данном сокете. 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MS PGothic" panose="020B0600070205080204" charset="-128"/>
              </a:rPr>
              <a:t> </a:t>
            </a:r>
            <a:r>
              <a:rPr lang="ru-RU" altLang="ja-JP" sz="2800" b="1" dirty="0"/>
              <a:t>Второй параметр </a:t>
            </a:r>
            <a:r>
              <a:rPr lang="ru-RU" altLang="ja-JP" sz="2800" dirty="0"/>
              <a:t>функции </a:t>
            </a:r>
            <a:r>
              <a:rPr lang="ru-RU" altLang="ja-JP" sz="2800" dirty="0" err="1"/>
              <a:t>write</a:t>
            </a:r>
            <a:r>
              <a:rPr lang="ru-RU" altLang="ja-JP" sz="2800" dirty="0"/>
              <a:t>, буфер сообщения, указывает на буфер, то есть область памяти, в которой расположены предназначенные для передачи данные.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ru-RU" altLang="ja-JP" sz="2800" dirty="0"/>
              <a:t> </a:t>
            </a:r>
            <a:r>
              <a:rPr lang="ru-RU" altLang="ja-JP" sz="2800" b="1" dirty="0"/>
              <a:t>Третий параметр </a:t>
            </a:r>
            <a:r>
              <a:rPr lang="ru-RU" altLang="ja-JP" sz="2800" dirty="0"/>
              <a:t>вызова функции обозначает длину буфера, то есть количество данных для передачи.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writev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altLang="ru-RU" sz="3100" b="1" dirty="0" err="1"/>
              <a:t>result</a:t>
            </a:r>
            <a:r>
              <a:rPr lang="ru-RU" altLang="ru-RU" sz="3100" b="1" dirty="0"/>
              <a:t> = </a:t>
            </a:r>
            <a:r>
              <a:rPr lang="ru-RU" altLang="ru-RU" sz="3100" b="1" dirty="0" err="1"/>
              <a:t>writev</a:t>
            </a:r>
            <a:r>
              <a:rPr lang="ru-RU" altLang="ru-RU" sz="3100" b="1" dirty="0"/>
              <a:t>(</a:t>
            </a:r>
            <a:r>
              <a:rPr lang="ru-RU" altLang="ru-RU" sz="3100" b="1" dirty="0" err="1"/>
              <a:t>socket_handle</a:t>
            </a:r>
            <a:r>
              <a:rPr lang="ru-RU" altLang="ru-RU" sz="3100" b="1" dirty="0"/>
              <a:t>, </a:t>
            </a:r>
            <a:r>
              <a:rPr lang="ru-RU" altLang="ru-RU" sz="3100" b="1" dirty="0" err="1"/>
              <a:t>io_vector</a:t>
            </a:r>
            <a:r>
              <a:rPr lang="ru-RU" altLang="ru-RU" sz="3100" b="1" dirty="0"/>
              <a:t>, </a:t>
            </a:r>
            <a:r>
              <a:rPr lang="ru-RU" altLang="ru-RU" sz="3100" b="1" dirty="0" err="1"/>
              <a:t>vector_length</a:t>
            </a:r>
            <a:r>
              <a:rPr lang="ru-RU" altLang="ru-RU" sz="3100" b="1" dirty="0" smtClean="0"/>
              <a:t>);</a:t>
            </a:r>
            <a:endParaRPr lang="en-US" altLang="ru-RU" sz="3100" b="1" dirty="0" smtClean="0"/>
          </a:p>
          <a:p>
            <a:endParaRPr lang="en-US" altLang="ru-RU" sz="2400" b="1" dirty="0"/>
          </a:p>
          <a:p>
            <a:pPr>
              <a:lnSpc>
                <a:spcPct val="80000"/>
              </a:lnSpc>
            </a:pPr>
            <a:r>
              <a:rPr lang="ru-RU" altLang="ru-RU" sz="2800" b="1" dirty="0" smtClean="0"/>
              <a:t>Первым параметром </a:t>
            </a:r>
            <a:r>
              <a:rPr lang="ru-RU" altLang="ru-RU" sz="2800" dirty="0" smtClean="0"/>
              <a:t>требуется указывать дескриптор сокета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также как в функции </a:t>
            </a:r>
            <a:r>
              <a:rPr lang="en-US" altLang="ru-RU" sz="2800" dirty="0" smtClean="0"/>
              <a:t>write</a:t>
            </a:r>
            <a:r>
              <a:rPr lang="ru-RU" altLang="ru-RU" sz="2800" dirty="0" smtClean="0"/>
              <a:t>.</a:t>
            </a:r>
            <a:endParaRPr lang="en-US" altLang="ru-RU" sz="2800" dirty="0"/>
          </a:p>
          <a:p>
            <a:pPr>
              <a:lnSpc>
                <a:spcPct val="80000"/>
              </a:lnSpc>
            </a:pPr>
            <a:r>
              <a:rPr lang="ru-RU" altLang="ru-RU" sz="2800" b="1" dirty="0"/>
              <a:t>Второй параметр</a:t>
            </a:r>
            <a:r>
              <a:rPr lang="ru-RU" altLang="ru-RU" sz="2800" dirty="0"/>
              <a:t>, вектор ввода-вывода, указывает на массив указателей.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b="1" dirty="0" smtClean="0"/>
              <a:t>Третий </a:t>
            </a:r>
            <a:r>
              <a:rPr lang="ru-RU" altLang="ru-RU" sz="2800" b="1" dirty="0"/>
              <a:t>параметр </a:t>
            </a:r>
            <a:r>
              <a:rPr lang="ru-RU" altLang="ru-RU" sz="2800" dirty="0"/>
              <a:t>функции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определяет количество указателей в массиве указателей, заданном вектором ввода-вывода.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840" y="539750"/>
            <a:ext cx="8229600" cy="990600"/>
          </a:xfrm>
        </p:spPr>
        <p:txBody>
          <a:bodyPr/>
          <a:p>
            <a:r>
              <a:rPr lang="ru-RU" altLang="en-US"/>
              <a:t>Открытые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p>
            <a:r>
              <a:rPr lang="ru-RU" altLang="en-US"/>
              <a:t>Для открытых приложений функционирование описывается стандартами выбранного протокола, такими как RFC или другие документы: правила, определяющие операции в нем, известны всем. </a:t>
            </a:r>
            <a:endParaRPr lang="ru-RU" altLang="en-US"/>
          </a:p>
          <a:p>
            <a:r>
              <a:rPr lang="ru-RU" altLang="en-US"/>
              <a:t>В такой реализации клиентская и серверная программы должны соответствовать правилам, продиктованным документами RFC.</a:t>
            </a:r>
            <a:endParaRPr lang="ru-RU" altLang="en-US"/>
          </a:p>
          <a:p>
            <a:r>
              <a:rPr lang="ru-RU" altLang="en-US"/>
              <a:t>Например, клиентская программа может быть реализацией клиентской части протокола FTP, определенного в RFC 959; аналогично, серверная программа может быть частью реализации протокола FTP сервера, также описанного в документе RFC 959.</a:t>
            </a:r>
            <a:endParaRPr lang="ru-RU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writev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/>
              <a:t>Предположим, что данные для передачи располагаются в различных областях памяти. </a:t>
            </a:r>
            <a:endParaRPr lang="en-US" altLang="ru-RU" sz="2800" dirty="0" smtClean="0"/>
          </a:p>
          <a:p>
            <a:r>
              <a:rPr lang="ru-RU" altLang="ru-RU" sz="2800" dirty="0" smtClean="0"/>
              <a:t>В </a:t>
            </a:r>
            <a:r>
              <a:rPr lang="ru-RU" altLang="ru-RU" sz="2800" dirty="0"/>
              <a:t>этом случае каждый член массива указателей представляет собой указатель на одну из областей памяти, содержащей данные для передачи. </a:t>
            </a:r>
            <a:endParaRPr lang="en-US" altLang="ru-RU" sz="2800" dirty="0" smtClean="0"/>
          </a:p>
          <a:p>
            <a:r>
              <a:rPr lang="ru-RU" altLang="ru-RU" sz="2800" dirty="0" smtClean="0"/>
              <a:t>Когда </a:t>
            </a:r>
            <a:r>
              <a:rPr lang="ru-RU" altLang="ru-RU" sz="2800" dirty="0"/>
              <a:t>функция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передает данные, она находит их по указанным прикладной программой в массиве указателей адресам. </a:t>
            </a:r>
            <a:endParaRPr lang="en-US" altLang="ru-RU" sz="2800" dirty="0" smtClean="0"/>
          </a:p>
          <a:p>
            <a:r>
              <a:rPr lang="ru-RU" altLang="ru-RU" sz="2800" dirty="0" smtClean="0"/>
              <a:t>Данные </a:t>
            </a:r>
            <a:r>
              <a:rPr lang="ru-RU" altLang="ru-RU" sz="2800" dirty="0"/>
              <a:t>высылаются в том порядке, в каком их адреса указаны в массиве указателей.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send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b="1" dirty="0" err="1"/>
              <a:t>result</a:t>
            </a:r>
            <a:r>
              <a:rPr lang="ru-RU" altLang="ru-RU" b="1" dirty="0"/>
              <a:t> = </a:t>
            </a:r>
            <a:r>
              <a:rPr lang="ru-RU" altLang="ru-RU" b="1" dirty="0" err="1"/>
              <a:t>send</a:t>
            </a:r>
            <a:r>
              <a:rPr lang="ru-RU" altLang="ru-RU" b="1" dirty="0"/>
              <a:t>(</a:t>
            </a:r>
            <a:r>
              <a:rPr lang="ru-RU" altLang="ru-RU" b="1" dirty="0" err="1"/>
              <a:t>socket_handle</a:t>
            </a:r>
            <a:r>
              <a:rPr lang="ru-RU" altLang="ru-RU" b="1" dirty="0"/>
              <a:t>, </a:t>
            </a:r>
            <a:r>
              <a:rPr lang="ru-RU" altLang="ru-RU" b="1" dirty="0" err="1"/>
              <a:t>message_buffer</a:t>
            </a:r>
            <a:r>
              <a:rPr lang="ru-RU" altLang="ru-RU" b="1" dirty="0"/>
              <a:t>, </a:t>
            </a:r>
            <a:r>
              <a:rPr lang="ru-RU" altLang="ru-RU" b="1" dirty="0" err="1"/>
              <a:t>buffer_length</a:t>
            </a:r>
            <a:r>
              <a:rPr lang="ru-RU" altLang="ru-RU" b="1" dirty="0"/>
              <a:t>, </a:t>
            </a:r>
            <a:r>
              <a:rPr lang="ru-RU" altLang="ru-RU" b="1" dirty="0" err="1"/>
              <a:t>special_flags</a:t>
            </a:r>
            <a:r>
              <a:rPr lang="ru-RU" altLang="ru-RU" b="1" dirty="0"/>
              <a:t>) ;</a:t>
            </a:r>
            <a:endParaRPr lang="ru-RU" altLang="ja-JP" dirty="0"/>
          </a:p>
          <a:p>
            <a:r>
              <a:rPr lang="ru-RU" b="1" dirty="0" smtClean="0"/>
              <a:t>Первый параметр</a:t>
            </a:r>
            <a:r>
              <a:rPr lang="en-US" dirty="0" smtClean="0"/>
              <a:t>: </a:t>
            </a:r>
            <a:r>
              <a:rPr lang="ru-RU" dirty="0" smtClean="0"/>
              <a:t>дескриптор</a:t>
            </a:r>
            <a:r>
              <a:rPr lang="en-US" dirty="0" smtClean="0"/>
              <a:t>, </a:t>
            </a:r>
            <a:r>
              <a:rPr lang="ru-RU" dirty="0" smtClean="0"/>
              <a:t>описывающий подключенный сокет</a:t>
            </a:r>
            <a:endParaRPr lang="ru-RU" dirty="0" smtClean="0"/>
          </a:p>
          <a:p>
            <a:r>
              <a:rPr lang="ru-RU" b="1" dirty="0" smtClean="0"/>
              <a:t>Второй параметр</a:t>
            </a:r>
            <a:r>
              <a:rPr lang="en-US" dirty="0" smtClean="0"/>
              <a:t>: </a:t>
            </a:r>
            <a:r>
              <a:rPr lang="ru-RU" dirty="0" smtClean="0"/>
              <a:t>указатель на буфер передаваемых данных</a:t>
            </a:r>
            <a:endParaRPr lang="ru-RU" dirty="0" smtClean="0"/>
          </a:p>
          <a:p>
            <a:r>
              <a:rPr lang="ru-RU" b="1" dirty="0" smtClean="0"/>
              <a:t>Третий параметр</a:t>
            </a:r>
            <a:r>
              <a:rPr lang="en-US" dirty="0" smtClean="0"/>
              <a:t>: </a:t>
            </a:r>
            <a:r>
              <a:rPr lang="ru-RU" dirty="0" smtClean="0"/>
              <a:t>длина</a:t>
            </a:r>
            <a:r>
              <a:rPr lang="en-US" dirty="0" smtClean="0"/>
              <a:t>, </a:t>
            </a:r>
            <a:r>
              <a:rPr lang="ru-RU" dirty="0" smtClean="0"/>
              <a:t>в байтах</a:t>
            </a:r>
            <a:r>
              <a:rPr lang="en-US" dirty="0" smtClean="0"/>
              <a:t>, </a:t>
            </a:r>
            <a:r>
              <a:rPr lang="ru-RU" dirty="0" smtClean="0"/>
              <a:t>данных в буфере на который указывает указатель во втором параметре</a:t>
            </a:r>
            <a:endParaRPr lang="ru-RU" dirty="0" smtClean="0"/>
          </a:p>
          <a:p>
            <a:r>
              <a:rPr lang="ru-RU" b="1" dirty="0" smtClean="0"/>
              <a:t>Четвертый параметр</a:t>
            </a:r>
            <a:r>
              <a:rPr lang="en-US" dirty="0" smtClean="0"/>
              <a:t>: </a:t>
            </a:r>
            <a:r>
              <a:rPr lang="ru-RU" dirty="0" smtClean="0"/>
              <a:t>набор флагов</a:t>
            </a:r>
            <a:r>
              <a:rPr lang="en-US" dirty="0" smtClean="0"/>
              <a:t>, </a:t>
            </a:r>
            <a:r>
              <a:rPr lang="ru-RU" dirty="0" smtClean="0"/>
              <a:t>определяющих параметры вызова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sendto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 dirty="0"/>
              <a:t>Следующий</a:t>
            </a:r>
            <a:r>
              <a:rPr lang="en-US" altLang="ru-RU" sz="2800" dirty="0"/>
              <a:t> </a:t>
            </a:r>
            <a:r>
              <a:rPr lang="ru-RU" altLang="ru-RU" sz="2800" dirty="0"/>
              <a:t>оператор</a:t>
            </a:r>
            <a:r>
              <a:rPr lang="en-US" altLang="ru-RU" sz="2800" dirty="0"/>
              <a:t> </a:t>
            </a:r>
            <a:r>
              <a:rPr lang="ru-RU" altLang="ru-RU" sz="2800" dirty="0"/>
              <a:t>демонстрирует</a:t>
            </a:r>
            <a:r>
              <a:rPr lang="en-US" altLang="ru-RU" sz="2800" dirty="0"/>
              <a:t> </a:t>
            </a:r>
            <a:r>
              <a:rPr lang="ru-RU" altLang="ru-RU" sz="2800" dirty="0"/>
              <a:t>вызов</a:t>
            </a:r>
            <a:r>
              <a:rPr lang="en-US" altLang="ru-RU" sz="2800" dirty="0"/>
              <a:t> </a:t>
            </a:r>
            <a:r>
              <a:rPr lang="ru-RU" altLang="ru-RU" sz="2800" dirty="0"/>
              <a:t>функции</a:t>
            </a:r>
            <a:r>
              <a:rPr lang="en-US" altLang="ru-RU" sz="2800" dirty="0"/>
              <a:t> </a:t>
            </a:r>
            <a:r>
              <a:rPr lang="en-US" altLang="ru-RU" sz="2800" dirty="0" err="1"/>
              <a:t>sendto</a:t>
            </a:r>
            <a:r>
              <a:rPr lang="en-US" altLang="ru-RU" sz="2800" dirty="0"/>
              <a:t>:</a:t>
            </a:r>
            <a:endParaRPr lang="en-US" altLang="ru-RU" sz="2800" dirty="0"/>
          </a:p>
          <a:p>
            <a:pPr>
              <a:lnSpc>
                <a:spcPct val="80000"/>
              </a:lnSpc>
            </a:pPr>
            <a:r>
              <a:rPr lang="en-US" altLang="ru-RU" sz="2800" dirty="0"/>
              <a:t> </a:t>
            </a:r>
            <a:r>
              <a:rPr lang="en-US" altLang="ru-RU" sz="2800" b="1" dirty="0"/>
              <a:t>result = </a:t>
            </a:r>
            <a:r>
              <a:rPr lang="en-US" altLang="ru-RU" sz="2800" b="1" dirty="0" err="1"/>
              <a:t>sendto</a:t>
            </a:r>
            <a:r>
              <a:rPr lang="en-US" altLang="ru-RU" sz="2800" b="1" dirty="0"/>
              <a:t>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message_buffer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buffer_length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special_flags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socket_address_structure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address_structure_length</a:t>
            </a:r>
            <a:r>
              <a:rPr lang="en-US" altLang="ru-RU" sz="2800" b="1" dirty="0"/>
              <a:t>) ;</a:t>
            </a:r>
            <a:endParaRPr lang="ru-RU" altLang="ru-RU" sz="2800" b="1" dirty="0"/>
          </a:p>
          <a:p>
            <a:r>
              <a:rPr lang="ru-RU" altLang="ru-RU" sz="2800" dirty="0"/>
              <a:t>Первые четыре те же, что и в функции </a:t>
            </a:r>
            <a:r>
              <a:rPr lang="ru-RU" altLang="ru-RU" sz="2800" dirty="0" err="1"/>
              <a:t>send</a:t>
            </a:r>
            <a:r>
              <a:rPr lang="ru-RU" altLang="ru-RU" sz="2800" dirty="0"/>
              <a:t>. </a:t>
            </a:r>
            <a:endParaRPr lang="en-US" altLang="ru-RU" sz="2800" dirty="0" smtClean="0"/>
          </a:p>
          <a:p>
            <a:r>
              <a:rPr lang="ru-RU" altLang="ru-RU" sz="2800" dirty="0" smtClean="0"/>
              <a:t>Пятый </a:t>
            </a:r>
            <a:r>
              <a:rPr lang="ru-RU" altLang="ru-RU" sz="2800" dirty="0"/>
              <a:t>параметр, структура адреса сокета, определяет адрес назначения. </a:t>
            </a:r>
            <a:endParaRPr lang="en-US" altLang="ru-RU" sz="2800" dirty="0" smtClean="0"/>
          </a:p>
          <a:p>
            <a:r>
              <a:rPr lang="ru-RU" altLang="ru-RU" sz="2800" dirty="0" smtClean="0"/>
              <a:t>Шестой </a:t>
            </a:r>
            <a:r>
              <a:rPr lang="ru-RU" altLang="ru-RU" sz="2800" dirty="0"/>
              <a:t>параметр, длина структуры адреса сокета, - размер этой структуры в байтах. 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sendmsg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ru-RU" sz="2800" b="1" dirty="0"/>
              <a:t>result = </a:t>
            </a:r>
            <a:r>
              <a:rPr lang="en-US" altLang="ru-RU" sz="2800" b="1" dirty="0" err="1"/>
              <a:t>sendmsg</a:t>
            </a:r>
            <a:r>
              <a:rPr lang="en-US" altLang="ru-RU" sz="2800" b="1" dirty="0"/>
              <a:t>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message_structure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special_flags</a:t>
            </a:r>
            <a:r>
              <a:rPr lang="en-US" altLang="ru-RU" sz="2800" b="1" dirty="0"/>
              <a:t>);</a:t>
            </a:r>
            <a:endParaRPr lang="ru-RU" altLang="ru-RU" sz="2800" b="1" dirty="0"/>
          </a:p>
          <a:p>
            <a:r>
              <a:rPr lang="ru-RU" altLang="ru-RU" sz="2800" dirty="0" err="1"/>
              <a:t>sendmsg</a:t>
            </a:r>
            <a:r>
              <a:rPr lang="ru-RU" altLang="ru-RU" sz="2800" dirty="0"/>
              <a:t> позволяет использовать гибкую структуру данных вместо буфера, расположенного в непрерывной </a:t>
            </a:r>
            <a:r>
              <a:rPr lang="ru-RU" altLang="ru-RU" sz="2800" dirty="0" smtClean="0"/>
              <a:t>области памяти.</a:t>
            </a:r>
            <a:endParaRPr lang="en-US" altLang="ru-RU" sz="2800" dirty="0" smtClean="0"/>
          </a:p>
          <a:p>
            <a:r>
              <a:rPr lang="ru-RU" altLang="ja-JP" sz="2800" dirty="0"/>
              <a:t>К</a:t>
            </a:r>
            <a:r>
              <a:rPr lang="ru-RU" altLang="ja-JP" sz="2800" dirty="0" smtClean="0"/>
              <a:t>ак </a:t>
            </a:r>
            <a:r>
              <a:rPr lang="ru-RU" altLang="ja-JP" sz="2800" dirty="0"/>
              <a:t>и в функции </a:t>
            </a:r>
            <a:r>
              <a:rPr lang="ru-RU" altLang="ja-JP" sz="2800" dirty="0" err="1"/>
              <a:t>writev</a:t>
            </a:r>
            <a:r>
              <a:rPr lang="ru-RU" altLang="ja-JP" sz="2800" dirty="0"/>
              <a:t>, структура сообщения содержит указатель на массив адресов памяти. 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данных через сокет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В интерфейсе сокетов есть пять функций, предназначенных для приема информации. Они называются: </a:t>
            </a:r>
            <a:r>
              <a:rPr lang="ru-RU" altLang="ru-RU" sz="2800" dirty="0" err="1"/>
              <a:t>read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recvfrom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recvmsg</a:t>
            </a:r>
            <a:r>
              <a:rPr lang="ru-RU" altLang="ru-RU" sz="2800" dirty="0"/>
              <a:t> и соответствуют функциям, использующимся для передачи данных. </a:t>
            </a:r>
            <a:endParaRPr lang="en-US" altLang="ru-RU" sz="2800" dirty="0" smtClean="0"/>
          </a:p>
          <a:p>
            <a:pPr>
              <a:lnSpc>
                <a:spcPct val="90000"/>
              </a:lnSpc>
            </a:pPr>
            <a:r>
              <a:rPr lang="ru-RU" altLang="ru-RU" sz="2800" dirty="0" smtClean="0"/>
              <a:t>Например</a:t>
            </a:r>
            <a:r>
              <a:rPr lang="ru-RU" altLang="ru-RU" sz="2800" dirty="0"/>
              <a:t>, функции </a:t>
            </a:r>
            <a:r>
              <a:rPr lang="ru-RU" altLang="ru-RU" sz="2800" dirty="0" err="1"/>
              <a:t>recv</a:t>
            </a:r>
            <a:r>
              <a:rPr lang="ru-RU" altLang="ru-RU" sz="2800" dirty="0"/>
              <a:t> и </a:t>
            </a:r>
            <a:r>
              <a:rPr lang="ru-RU" altLang="ru-RU" sz="2800" dirty="0" err="1"/>
              <a:t>send</a:t>
            </a:r>
            <a:r>
              <a:rPr lang="ru-RU" altLang="ru-RU" sz="2800" dirty="0"/>
              <a:t> обладают одинаковым набором параметров. </a:t>
            </a:r>
            <a:endParaRPr lang="en-US" altLang="ru-RU" sz="2800" dirty="0" smtClean="0"/>
          </a:p>
          <a:p>
            <a:pPr>
              <a:lnSpc>
                <a:spcPct val="90000"/>
              </a:lnSpc>
            </a:pPr>
            <a:r>
              <a:rPr lang="ru-RU" altLang="ru-RU" sz="2800" dirty="0" smtClean="0"/>
              <a:t>Точно </a:t>
            </a:r>
            <a:r>
              <a:rPr lang="ru-RU" altLang="ru-RU" sz="2800" dirty="0"/>
              <a:t>так же одинаков набор параметров и у функций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и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. Функция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передает данные, а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 — принимает</a:t>
            </a:r>
            <a:r>
              <a:rPr lang="ru-RU" altLang="ru-RU" sz="2800" dirty="0" smtClean="0"/>
              <a:t>.</a:t>
            </a:r>
            <a:r>
              <a:rPr lang="en-US" altLang="ru-RU" sz="2800" dirty="0" smtClean="0"/>
              <a:t> </a:t>
            </a:r>
            <a:r>
              <a:rPr lang="ru-RU" altLang="ja-JP" sz="2800" dirty="0" smtClean="0"/>
              <a:t>И </a:t>
            </a:r>
            <a:r>
              <a:rPr lang="ru-RU" altLang="ja-JP" sz="2800" dirty="0"/>
              <a:t>та и другая позволяют задать массив адресов памяти, где располагаются данные. </a:t>
            </a:r>
            <a:endParaRPr lang="ru-RU" altLang="ja-JP" sz="2800" dirty="0"/>
          </a:p>
          <a:p>
            <a:pPr>
              <a:lnSpc>
                <a:spcPct val="90000"/>
              </a:lnSpc>
            </a:pPr>
            <a:r>
              <a:rPr lang="ru-RU" altLang="ja-JP" sz="2800" dirty="0"/>
              <a:t>Функции </a:t>
            </a:r>
            <a:r>
              <a:rPr lang="ru-RU" altLang="ja-JP" sz="2800" dirty="0" err="1"/>
              <a:t>recvfrom</a:t>
            </a:r>
            <a:r>
              <a:rPr lang="ru-RU" altLang="ja-JP" sz="2800" dirty="0"/>
              <a:t> и </a:t>
            </a:r>
            <a:r>
              <a:rPr lang="ru-RU" altLang="ja-JP" sz="2800" dirty="0" err="1"/>
              <a:t>recvmsg</a:t>
            </a:r>
            <a:r>
              <a:rPr lang="ru-RU" altLang="ja-JP" sz="2800" dirty="0"/>
              <a:t> соответствуют функциям </a:t>
            </a:r>
            <a:r>
              <a:rPr lang="ru-RU" altLang="ja-JP" sz="2800" dirty="0" err="1"/>
              <a:t>sendto</a:t>
            </a:r>
            <a:r>
              <a:rPr lang="ru-RU" altLang="ja-JP" sz="2800" dirty="0"/>
              <a:t> и </a:t>
            </a:r>
            <a:r>
              <a:rPr lang="ru-RU" altLang="ja-JP" sz="2800" dirty="0" err="1"/>
              <a:t>sendmsg</a:t>
            </a:r>
            <a:r>
              <a:rPr lang="ru-RU" altLang="ja-JP" sz="2800" dirty="0"/>
              <a:t>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функций приема и передачи</a:t>
            </a:r>
            <a:endParaRPr lang="ru-RU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495" y="1412776"/>
            <a:ext cx="8229600" cy="45932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listen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z="2800" b="1" dirty="0" err="1"/>
              <a:t>result</a:t>
            </a:r>
            <a:r>
              <a:rPr lang="ru-RU" altLang="ru-RU" sz="2800" b="1" dirty="0"/>
              <a:t> </a:t>
            </a:r>
            <a:r>
              <a:rPr lang="ru-RU" altLang="ru-RU" sz="2800" b="1" i="1" dirty="0"/>
              <a:t>=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listen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socket_handle</a:t>
            </a:r>
            <a:r>
              <a:rPr lang="ru-RU" altLang="ru-RU" sz="2800" b="1" dirty="0"/>
              <a:t>, </a:t>
            </a:r>
            <a:r>
              <a:rPr lang="ru-RU" altLang="ru-RU" sz="2800" b="1" dirty="0" err="1"/>
              <a:t>queue_length</a:t>
            </a:r>
            <a:r>
              <a:rPr lang="ru-RU" altLang="ru-RU" sz="2800" b="1" dirty="0"/>
              <a:t>);</a:t>
            </a:r>
            <a:endParaRPr lang="ru-RU" altLang="ru-RU" sz="2800" b="1" dirty="0"/>
          </a:p>
          <a:p>
            <a:r>
              <a:rPr lang="ru-RU" altLang="ru-RU" sz="2800" dirty="0"/>
              <a:t>переводит сокет в пассивный режим </a:t>
            </a:r>
            <a:r>
              <a:rPr lang="ru-RU" altLang="ru-RU" sz="2800" dirty="0" smtClean="0"/>
              <a:t>ожидания</a:t>
            </a:r>
            <a:endParaRPr lang="ru-RU" altLang="ru-RU" sz="2800" dirty="0" smtClean="0"/>
          </a:p>
          <a:p>
            <a:r>
              <a:rPr lang="ru-RU" altLang="ru-RU" sz="2800" dirty="0"/>
              <a:t>подготавливает его к обработке множества одновременно поступающих </a:t>
            </a:r>
            <a:r>
              <a:rPr lang="ru-RU" altLang="ru-RU" sz="2800" dirty="0" smtClean="0"/>
              <a:t>запросов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организуя их в виде очереди</a:t>
            </a:r>
            <a:endParaRPr lang="ru-RU" altLang="ru-RU" sz="2800" dirty="0" smtClean="0"/>
          </a:p>
          <a:p>
            <a:r>
              <a:rPr lang="ru-RU" sz="2800" dirty="0" smtClean="0"/>
              <a:t>Первый параметр</a:t>
            </a:r>
            <a:r>
              <a:rPr lang="en-US" sz="2800" dirty="0" smtClean="0"/>
              <a:t>: </a:t>
            </a:r>
            <a:r>
              <a:rPr lang="ru-RU" sz="2800" dirty="0" smtClean="0"/>
              <a:t>дескриптор сокета</a:t>
            </a:r>
            <a:endParaRPr lang="ru-RU" sz="2800" dirty="0" smtClean="0"/>
          </a:p>
          <a:p>
            <a:r>
              <a:rPr lang="ru-RU" sz="2800" dirty="0" smtClean="0"/>
              <a:t>Второй параметр</a:t>
            </a:r>
            <a:r>
              <a:rPr lang="en-US" sz="2800" dirty="0" smtClean="0"/>
              <a:t>: </a:t>
            </a:r>
            <a:r>
              <a:rPr lang="ru-RU" sz="2800" dirty="0" smtClean="0"/>
              <a:t>длина очереди</a:t>
            </a:r>
            <a:endParaRPr lang="ru-RU" sz="2800" dirty="0" smtClean="0"/>
          </a:p>
          <a:p>
            <a:r>
              <a:rPr lang="ru-RU" altLang="ru-RU" sz="2800" dirty="0"/>
              <a:t>В настоящее время максимальная длина очереди равна </a:t>
            </a:r>
            <a:r>
              <a:rPr lang="ru-RU" altLang="ru-RU" sz="2800" dirty="0" smtClean="0"/>
              <a:t>пяти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однако задание длины 1 или 2 также полезно и позволит серверу не отвергнуть запрос если он не справился с обработкой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accept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 smtClean="0"/>
              <a:t>позволяет </a:t>
            </a:r>
            <a:r>
              <a:rPr lang="ru-RU" altLang="ru-RU" sz="2800" dirty="0"/>
              <a:t>серверу принять запрос на соединение, поступивший от клиента. После того как установлена входная очередь, программа-сервер вызывает функцию </a:t>
            </a:r>
            <a:r>
              <a:rPr lang="ru-RU" altLang="ru-RU" sz="2800" dirty="0" err="1"/>
              <a:t>accept</a:t>
            </a:r>
            <a:r>
              <a:rPr lang="ru-RU" altLang="ru-RU" sz="2800" dirty="0"/>
              <a:t> и переходит в режим ожидания (паузы), ожидая запросов. </a:t>
            </a:r>
            <a:endParaRPr lang="en-US" altLang="ru-RU" sz="2800" dirty="0" smtClean="0"/>
          </a:p>
          <a:p>
            <a:r>
              <a:rPr lang="ru-RU" altLang="ru-RU" sz="2800" dirty="0"/>
              <a:t>После того как установлена входная очередь, программа-сервер вызывает функцию </a:t>
            </a:r>
            <a:r>
              <a:rPr lang="ru-RU" altLang="ru-RU" sz="2800" dirty="0" err="1"/>
              <a:t>accept</a:t>
            </a:r>
            <a:r>
              <a:rPr lang="ru-RU" altLang="ru-RU" sz="2800" dirty="0"/>
              <a:t> и переходит в режим ожидания (паузы), ожидая запросов. </a:t>
            </a:r>
            <a:endParaRPr lang="ru-RU" altLang="ru-RU" sz="28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accept,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ru-RU" b="1" dirty="0"/>
              <a:t>result = accept(</a:t>
            </a:r>
            <a:r>
              <a:rPr lang="en-US" altLang="ru-RU" b="1" dirty="0" err="1"/>
              <a:t>socket_handle</a:t>
            </a:r>
            <a:r>
              <a:rPr lang="en-US" altLang="ru-RU" b="1" dirty="0"/>
              <a:t>, </a:t>
            </a:r>
            <a:r>
              <a:rPr lang="en-US" altLang="ru-RU" b="1" dirty="0" err="1"/>
              <a:t>socket_address</a:t>
            </a:r>
            <a:r>
              <a:rPr lang="en-US" altLang="ru-RU" b="1" dirty="0"/>
              <a:t>, </a:t>
            </a:r>
            <a:r>
              <a:rPr lang="en-US" altLang="ru-RU" b="1" dirty="0" err="1"/>
              <a:t>address_length</a:t>
            </a:r>
            <a:r>
              <a:rPr lang="en-US" altLang="ru-RU" b="1" dirty="0"/>
              <a:t>);</a:t>
            </a:r>
            <a:endParaRPr lang="ru-RU" altLang="ru-RU" b="1" dirty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Дескриптор </a:t>
            </a:r>
            <a:r>
              <a:rPr lang="ru-RU" altLang="ru-RU" sz="2800" dirty="0"/>
              <a:t>сокета описывает сокет, который будет прослушиваться сервером.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В </a:t>
            </a:r>
            <a:r>
              <a:rPr lang="ru-RU" altLang="ru-RU" sz="2800" dirty="0"/>
              <a:t>момент появления запроса реализация сокетов заполняет структуру адреса (на которую указывает второй параметр) адресом клиента, от которого поступил запрос.</a:t>
            </a:r>
            <a:endParaRPr lang="ru-RU" altLang="ja-JP" sz="2800" dirty="0"/>
          </a:p>
          <a:p>
            <a:pPr>
              <a:lnSpc>
                <a:spcPct val="80000"/>
              </a:lnSpc>
            </a:pPr>
            <a:r>
              <a:rPr lang="ru-RU" altLang="ja-JP" sz="2800" dirty="0"/>
              <a:t>Реализация сокетов заполняет также третий параметр, размещая в нем длину адреса.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ja-JP" dirty="0"/>
              <a:t>позволяет одиночному процессу следить за состоянием сразу нескольких сокетов. </a:t>
            </a:r>
            <a:endParaRPr lang="en-US" altLang="ja-JP" dirty="0" smtClean="0"/>
          </a:p>
          <a:p>
            <a:r>
              <a:rPr lang="ru-RU" altLang="ru-RU" b="1" dirty="0" err="1"/>
              <a:t>result</a:t>
            </a:r>
            <a:r>
              <a:rPr lang="ru-RU" altLang="ru-RU" b="1" dirty="0"/>
              <a:t> = </a:t>
            </a:r>
            <a:r>
              <a:rPr lang="ru-RU" altLang="ru-RU" b="1" dirty="0" err="1" smtClean="0"/>
              <a:t>select</a:t>
            </a:r>
            <a:r>
              <a:rPr lang="ru-RU" altLang="ru-RU" b="1" dirty="0" smtClean="0"/>
              <a:t>(</a:t>
            </a:r>
            <a:r>
              <a:rPr lang="ru-RU" altLang="ru-RU" b="1" smtClean="0"/>
              <a:t>number_of_sockets</a:t>
            </a:r>
            <a:r>
              <a:rPr lang="ru-RU" altLang="ru-RU" b="1" dirty="0"/>
              <a:t>, </a:t>
            </a:r>
            <a:r>
              <a:rPr lang="ru-RU" altLang="ru-RU" b="1" dirty="0" err="1"/>
              <a:t>readable_sockets</a:t>
            </a:r>
            <a:r>
              <a:rPr lang="ru-RU" altLang="ru-RU" b="1" dirty="0"/>
              <a:t>,</a:t>
            </a:r>
            <a:endParaRPr lang="en-US" altLang="ru-RU" b="1" dirty="0"/>
          </a:p>
          <a:p>
            <a:pPr marL="0" indent="0">
              <a:buNone/>
            </a:pPr>
            <a:r>
              <a:rPr lang="en-US" altLang="ru-RU" b="1" dirty="0" smtClean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ru-RU" b="1" dirty="0" err="1" smtClean="0">
                <a:latin typeface="Calibri" panose="020F0502020204030204" charset="0"/>
                <a:cs typeface="Calibri" panose="020F0502020204030204" charset="0"/>
              </a:rPr>
              <a:t>writeable_sockets</a:t>
            </a: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ru-RU" b="1" dirty="0" err="1">
                <a:latin typeface="Calibri" panose="020F0502020204030204" charset="0"/>
                <a:cs typeface="Calibri" panose="020F0502020204030204" charset="0"/>
              </a:rPr>
              <a:t>error_sockets</a:t>
            </a: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ru-RU" b="1" dirty="0" err="1">
                <a:latin typeface="Calibri" panose="020F0502020204030204" charset="0"/>
                <a:cs typeface="Calibri" panose="020F0502020204030204" charset="0"/>
              </a:rPr>
              <a:t>max_time</a:t>
            </a:r>
            <a:r>
              <a:rPr lang="en-US" altLang="ru-RU" b="1" dirty="0" smtClean="0">
                <a:latin typeface="Calibri" panose="020F0502020204030204" charset="0"/>
                <a:cs typeface="Calibri" panose="020F0502020204030204" charset="0"/>
              </a:rPr>
              <a:t>);</a:t>
            </a:r>
            <a:endParaRPr lang="en-US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ja-JP" dirty="0"/>
              <a:t>Первый параметр, количество сокетов (</a:t>
            </a:r>
            <a:r>
              <a:rPr lang="ru-RU" altLang="ja-JP" dirty="0" err="1"/>
              <a:t>number</a:t>
            </a:r>
            <a:r>
              <a:rPr lang="ru-RU" altLang="ja-JP" dirty="0"/>
              <a:t> </a:t>
            </a:r>
            <a:r>
              <a:rPr lang="ru-RU" altLang="ja-JP" dirty="0" err="1"/>
              <a:t>of</a:t>
            </a:r>
            <a:r>
              <a:rPr lang="ru-RU" altLang="ja-JP" dirty="0"/>
              <a:t> </a:t>
            </a:r>
            <a:r>
              <a:rPr lang="ru-RU" altLang="ja-JP" dirty="0" err="1"/>
              <a:t>sockets</a:t>
            </a:r>
            <a:r>
              <a:rPr lang="ru-RU" altLang="ja-JP" dirty="0"/>
              <a:t>), задает общее количество сокетов для наблюдения. 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altLang="ja-JP" dirty="0" smtClean="0"/>
              <a:t>Параметры </a:t>
            </a:r>
            <a:r>
              <a:rPr lang="ru-RU" altLang="ja-JP" dirty="0" err="1"/>
              <a:t>readable-sockets</a:t>
            </a:r>
            <a:r>
              <a:rPr lang="ru-RU" altLang="ja-JP" dirty="0"/>
              <a:t>, </a:t>
            </a:r>
            <a:r>
              <a:rPr lang="ru-RU" altLang="ja-JP" dirty="0" err="1"/>
              <a:t>writeable-sockets</a:t>
            </a:r>
            <a:r>
              <a:rPr lang="ru-RU" altLang="ja-JP" dirty="0"/>
              <a:t> и </a:t>
            </a:r>
            <a:r>
              <a:rPr lang="ru-RU" altLang="ja-JP" dirty="0" err="1"/>
              <a:t>error-sockets</a:t>
            </a:r>
            <a:r>
              <a:rPr lang="ru-RU" altLang="ja-JP" dirty="0"/>
              <a:t> являются битовыми масками, задающими тип сокетов. </a:t>
            </a:r>
            <a:endParaRPr lang="ru-RU" altLang="ru-RU" dirty="0"/>
          </a:p>
          <a:p>
            <a:pPr>
              <a:buFont typeface="Wingdings" panose="05000000000000000000" pitchFamily="2" charset="2"/>
              <a:buChar char="Ø"/>
            </a:pPr>
            <a:endParaRPr lang="en-US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lang="en-US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ru-RU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ja-JP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Проприетарные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Другой тип сетевых приложений представляют проприетарные (закрытые) приложения. В этом случае клиентские и серверные программы используют протокол прикладного уровня, который открыто не опубликован ни в RFC, ни в каких-либо других документах. </a:t>
            </a:r>
            <a:endParaRPr lang="ru-RU" altLang="en-US"/>
          </a:p>
          <a:p>
            <a:r>
              <a:rPr lang="ru-RU" altLang="en-US"/>
              <a:t>Разработчик (либо команда разработчиков) создает клиентские и серверные программы и имеет полный контроль над всем, что происходит в коде. </a:t>
            </a:r>
            <a:endParaRPr lang="ru-RU" altLang="en-US"/>
          </a:p>
          <a:p>
            <a:r>
              <a:rPr lang="ru-RU" altLang="en-US"/>
              <a:t>Но так как в кодах программы не реализован открытый протокол, другие независимые разработчики не смогут написать код, который бы взаимодействовал с этим приложением.</a:t>
            </a:r>
            <a:endParaRPr lang="ru-R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 сокета-сервера</a:t>
            </a:r>
            <a:endParaRPr lang="ru-RU" altLang="ru-RU"/>
          </a:p>
        </p:txBody>
      </p:sp>
      <p:graphicFrame>
        <p:nvGraphicFramePr>
          <p:cNvPr id="6" name="Замещающее содержимое 5"/>
          <p:cNvGraphicFramePr/>
          <p:nvPr>
            <p:ph sz="half" idx="2"/>
          </p:nvPr>
        </p:nvGraphicFramePr>
        <p:xfrm>
          <a:off x="6989763" y="2295049"/>
          <a:ext cx="406082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057650" imgH="3409950" progId="Paint.Picture">
                  <p:embed/>
                </p:oleObj>
              </mc:Choice>
              <mc:Fallback>
                <p:oleObj name="" r:id="rId1" imgW="4057650" imgH="340995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9763" y="2295049"/>
                        <a:ext cx="4060825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Замещающее содержимое 11"/>
          <p:cNvGraphicFramePr>
            <a:graphicFrameLocks noChangeAspect="1"/>
          </p:cNvGraphicFramePr>
          <p:nvPr>
            <p:ph sz="half" idx="1"/>
          </p:nvPr>
        </p:nvGraphicFramePr>
        <p:xfrm>
          <a:off x="838200" y="2078990"/>
          <a:ext cx="5713095" cy="362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7315200" imgH="3924300" progId="Paint.Picture">
                  <p:embed/>
                </p:oleObj>
              </mc:Choice>
              <mc:Fallback>
                <p:oleObj name="" r:id="rId3" imgW="7315200" imgH="3924300" progId="Paint.Picture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78990"/>
                        <a:ext cx="5713095" cy="362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 сокета-клиента</a:t>
            </a:r>
            <a:endParaRPr lang="ru-RU" altLang="ru-RU"/>
          </a:p>
        </p:txBody>
      </p:sp>
      <p:graphicFrame>
        <p:nvGraphicFramePr>
          <p:cNvPr id="5" name="Замещающее содержимое 4"/>
          <p:cNvGraphicFramePr>
            <a:graphicFrameLocks noChangeAspect="1"/>
          </p:cNvGraphicFramePr>
          <p:nvPr>
            <p:ph sz="half" idx="1"/>
          </p:nvPr>
        </p:nvGraphicFramePr>
        <p:xfrm>
          <a:off x="951865" y="1977390"/>
          <a:ext cx="4093210" cy="345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53000" imgH="2924175" progId="Paint.Picture">
                  <p:embed/>
                </p:oleObj>
              </mc:Choice>
              <mc:Fallback>
                <p:oleObj name="" r:id="rId1" imgW="4953000" imgH="2924175" progId="Paint.Picture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1865" y="1977390"/>
                        <a:ext cx="4093210" cy="345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разработки сетевых приложений на языке </a:t>
            </a:r>
            <a:r>
              <a:rPr lang="en-US" dirty="0" smtClean="0"/>
              <a:t>C</a:t>
            </a:r>
            <a:endParaRPr lang="ru-RU" dirty="0" smtClean="0"/>
          </a:p>
          <a:p>
            <a:r>
              <a:rPr lang="ru-RU" dirty="0" smtClean="0"/>
              <a:t>Первое появление – в ОС </a:t>
            </a:r>
            <a:r>
              <a:rPr lang="en-US" dirty="0" smtClean="0"/>
              <a:t>UNIX BSD 4.1 (1982), </a:t>
            </a:r>
            <a:r>
              <a:rPr lang="ru-RU" dirty="0" smtClean="0"/>
              <a:t>затем в </a:t>
            </a:r>
            <a:r>
              <a:rPr lang="en-US" dirty="0" smtClean="0"/>
              <a:t>UNIX BSD 4.2 (1983)</a:t>
            </a:r>
            <a:endParaRPr lang="en-US" dirty="0" smtClean="0"/>
          </a:p>
          <a:p>
            <a:r>
              <a:rPr lang="ru-RU" dirty="0" smtClean="0"/>
              <a:t>Представляют де-факто стандарт абстракции для сетевых сокетов</a:t>
            </a:r>
            <a:endParaRPr lang="en-US" dirty="0" smtClean="0"/>
          </a:p>
          <a:p>
            <a:r>
              <a:rPr lang="ru-RU" dirty="0" smtClean="0"/>
              <a:t>Относятся к транспортному уровню</a:t>
            </a:r>
            <a:r>
              <a:rPr lang="en-US" dirty="0" smtClean="0"/>
              <a:t>, </a:t>
            </a:r>
            <a:r>
              <a:rPr lang="ru-RU" dirty="0" smtClean="0"/>
              <a:t>используют протоколы </a:t>
            </a:r>
            <a:r>
              <a:rPr lang="en-US" dirty="0" smtClean="0"/>
              <a:t>TCP </a:t>
            </a:r>
            <a:r>
              <a:rPr lang="ru-RU" dirty="0" smtClean="0"/>
              <a:t>и </a:t>
            </a:r>
            <a:r>
              <a:rPr lang="en-US" dirty="0" smtClean="0"/>
              <a:t>UDP</a:t>
            </a:r>
            <a:endParaRPr lang="ru-RU" dirty="0" smtClean="0"/>
          </a:p>
          <a:p>
            <a:r>
              <a:rPr lang="ru-RU" dirty="0" smtClean="0"/>
              <a:t>Наиболее широко используются в сетях на базе </a:t>
            </a:r>
            <a:r>
              <a:rPr lang="en-US" dirty="0" smtClean="0"/>
              <a:t>TCP/IP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 сетевых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Поскольку сокеты представляют реализацию протокола </a:t>
            </a:r>
            <a:r>
              <a:rPr lang="en-US" dirty="0" smtClean="0"/>
              <a:t>TCP/IP </a:t>
            </a:r>
            <a:r>
              <a:rPr lang="ru-RU" dirty="0" smtClean="0"/>
              <a:t>в среде </a:t>
            </a:r>
            <a:r>
              <a:rPr lang="en-US" dirty="0" smtClean="0"/>
              <a:t>Unix, </a:t>
            </a:r>
            <a:r>
              <a:rPr lang="ru-RU" dirty="0" smtClean="0"/>
              <a:t>использует те же системные вызовы</a:t>
            </a:r>
            <a:r>
              <a:rPr lang="en-US" dirty="0" smtClean="0"/>
              <a:t>, </a:t>
            </a:r>
            <a:r>
              <a:rPr lang="ru-RU" dirty="0" smtClean="0"/>
              <a:t>что и остальные программы этой среды</a:t>
            </a:r>
            <a:endParaRPr lang="ru-RU" dirty="0" smtClean="0"/>
          </a:p>
          <a:p>
            <a:r>
              <a:rPr lang="ru-RU" dirty="0" smtClean="0"/>
              <a:t>Системные вызовы выглядят как последовательный цикл</a:t>
            </a:r>
            <a:r>
              <a:rPr lang="en-US" dirty="0" smtClean="0"/>
              <a:t>, </a:t>
            </a:r>
            <a:r>
              <a:rPr lang="ru-RU" dirty="0" smtClean="0"/>
              <a:t>состоящий из операций типа открыть-считать-записать-закрыть</a:t>
            </a:r>
            <a:endParaRPr lang="ru-RU" dirty="0" smtClean="0"/>
          </a:p>
          <a:p>
            <a:r>
              <a:rPr lang="ru-RU" dirty="0" smtClean="0"/>
              <a:t>Перед чтением файл всегда должен быть открыт. По окончании записи файл всегда закрывается.</a:t>
            </a:r>
            <a:endParaRPr lang="ru-RU" dirty="0" smtClean="0"/>
          </a:p>
          <a:p>
            <a:r>
              <a:rPr lang="ru-RU" dirty="0" smtClean="0"/>
              <a:t>Одни и те же системные вызовы используются для работы с различной средой</a:t>
            </a:r>
            <a:r>
              <a:rPr lang="en-US" dirty="0" smtClean="0"/>
              <a:t>:</a:t>
            </a:r>
            <a:r>
              <a:rPr lang="ru-RU" dirty="0" smtClean="0"/>
              <a:t> принтером</a:t>
            </a:r>
            <a:r>
              <a:rPr lang="en-US" dirty="0" smtClean="0"/>
              <a:t>, </a:t>
            </a:r>
            <a:r>
              <a:rPr lang="ru-RU" dirty="0" smtClean="0"/>
              <a:t>модемом</a:t>
            </a:r>
            <a:r>
              <a:rPr lang="en-US" dirty="0" smtClean="0"/>
              <a:t>, </a:t>
            </a:r>
            <a:r>
              <a:rPr lang="ru-RU" dirty="0" smtClean="0"/>
              <a:t>дисплеем</a:t>
            </a:r>
            <a:r>
              <a:rPr lang="en-US" dirty="0" smtClean="0"/>
              <a:t>, </a:t>
            </a:r>
            <a:r>
              <a:rPr lang="ru-RU" dirty="0" smtClean="0"/>
              <a:t>файлами.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 сетевых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На первых порах разработки интерфейса сокетов </a:t>
            </a:r>
            <a:r>
              <a:rPr lang="ru-RU" altLang="ja-JP" sz="2800" dirty="0" smtClean="0"/>
              <a:t>пытались </a:t>
            </a:r>
            <a:r>
              <a:rPr lang="ru-RU" altLang="ja-JP" sz="2800" dirty="0"/>
              <a:t>заставить сетевой ввод-вывод функционировать так же, как и любой другой ввод-вывод UNIX. </a:t>
            </a:r>
            <a:r>
              <a:rPr lang="ru-RU" altLang="ja-JP" sz="2800" dirty="0" smtClean="0"/>
              <a:t>Т.е. считывать и записывать данные в цикле открыть-считать-записать-закрыть</a:t>
            </a:r>
            <a:r>
              <a:rPr lang="ru-RU" altLang="ja-JP" sz="2800" dirty="0"/>
              <a:t>. </a:t>
            </a:r>
            <a:endParaRPr lang="ru-RU" altLang="ja-JP" sz="2800" dirty="0" smtClean="0"/>
          </a:p>
          <a:p>
            <a:r>
              <a:rPr lang="ru-RU" altLang="ru-RU" sz="2800" dirty="0" smtClean="0"/>
              <a:t>Однако возникла проблема</a:t>
            </a:r>
            <a:r>
              <a:rPr lang="en-US" altLang="ru-RU" sz="2800" dirty="0" smtClean="0"/>
              <a:t>: </a:t>
            </a:r>
            <a:r>
              <a:rPr lang="ru-RU" altLang="ru-RU" sz="2800" dirty="0" smtClean="0"/>
              <a:t>системная модель </a:t>
            </a:r>
            <a:r>
              <a:rPr lang="en-US" altLang="ru-RU" sz="2800" dirty="0" smtClean="0"/>
              <a:t>API </a:t>
            </a:r>
            <a:r>
              <a:rPr lang="ru-RU" altLang="ru-RU" sz="2800" dirty="0" smtClean="0"/>
              <a:t>не подходила для клиент-серверной архитектуры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т.к. не позволяла реализацию серверной части.</a:t>
            </a:r>
            <a:endParaRPr lang="ru-RU" altLang="ru-RU" sz="2800" dirty="0" smtClean="0"/>
          </a:p>
          <a:p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 сетевых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Обычная система ввода-вывода </a:t>
            </a:r>
            <a:r>
              <a:rPr lang="en-US" dirty="0" smtClean="0"/>
              <a:t>Unix </a:t>
            </a:r>
            <a:r>
              <a:rPr lang="ru-RU" dirty="0" smtClean="0"/>
              <a:t>не умеет пассивно вводить и выводить данные</a:t>
            </a:r>
            <a:endParaRPr lang="ru-RU" dirty="0" smtClean="0"/>
          </a:p>
          <a:p>
            <a:r>
              <a:rPr lang="ru-RU" altLang="ru-RU" dirty="0"/>
              <a:t>С</a:t>
            </a:r>
            <a:r>
              <a:rPr lang="ru-RU" altLang="ru-RU" dirty="0" smtClean="0"/>
              <a:t>тандартные </a:t>
            </a:r>
            <a:r>
              <a:rPr lang="ru-RU" altLang="ru-RU" dirty="0"/>
              <a:t>функции ввода-вывода UNIX также плохо умеют устанавливать соединения. Как правило, они пользуются фиксированным адресом файла и устройства для обращения к нему. </a:t>
            </a:r>
            <a:endParaRPr lang="ru-RU" altLang="ru-RU" dirty="0" smtClean="0"/>
          </a:p>
          <a:p>
            <a:r>
              <a:rPr lang="ru-RU" altLang="ru-RU" dirty="0" smtClean="0"/>
              <a:t>Адрес </a:t>
            </a:r>
            <a:r>
              <a:rPr lang="ru-RU" altLang="ru-RU" dirty="0"/>
              <a:t>файла или устройства для каждого компьютера — постоянная величина</a:t>
            </a:r>
            <a:r>
              <a:rPr lang="ru-RU" altLang="ru-RU" dirty="0" smtClean="0"/>
              <a:t>. Не подходит для </a:t>
            </a:r>
            <a:r>
              <a:rPr lang="ru-RU" altLang="ru-RU" dirty="0" err="1" smtClean="0"/>
              <a:t>датаграмм</a:t>
            </a:r>
            <a:r>
              <a:rPr lang="ru-RU" altLang="ru-RU" dirty="0" smtClean="0"/>
              <a:t>.</a:t>
            </a:r>
            <a:endParaRPr lang="ru-RU" altLang="ru-RU" dirty="0" smtClean="0"/>
          </a:p>
          <a:p>
            <a:r>
              <a:rPr lang="ru-RU" altLang="ru-RU" dirty="0"/>
              <a:t>Соединение (или путь) к файлу или устройству доступно на протяжении всего цикла запись-считывание — то есть до тех пор, пока программа не закроет соединение.</a:t>
            </a:r>
            <a:endParaRPr lang="ru-RU" altLang="ja-JP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17659</Words>
  <Application>WPS Presentation</Application>
  <PresentationFormat>Widescreen</PresentationFormat>
  <Paragraphs>369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Verdana</vt:lpstr>
      <vt:lpstr>MS PGothic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Открытые приложения</vt:lpstr>
      <vt:lpstr>Проприетарные приложения</vt:lpstr>
      <vt:lpstr>Сокеты Беркли</vt:lpstr>
      <vt:lpstr>Ввод-вывод сетевых данных</vt:lpstr>
      <vt:lpstr>Ввод-вывод сетевых данных, сont.</vt:lpstr>
      <vt:lpstr>Ввод-вывод сетевых данных, сont.</vt:lpstr>
      <vt:lpstr>Новый API</vt:lpstr>
      <vt:lpstr>Работа веб-сокетов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Абстракция сокетов</vt:lpstr>
      <vt:lpstr>Абстракция сокетов, cont.</vt:lpstr>
      <vt:lpstr>Дескриптор сокета и дескриптор файла</vt:lpstr>
      <vt:lpstr>Операции сокетов Беркли</vt:lpstr>
      <vt:lpstr>Создание сокета</vt:lpstr>
      <vt:lpstr>Создание сокета, сont.</vt:lpstr>
      <vt:lpstr>Свойства протоколов и адресов</vt:lpstr>
      <vt:lpstr>Свойства протоколов и адресов, cont.</vt:lpstr>
      <vt:lpstr>Тип соединения</vt:lpstr>
      <vt:lpstr>Выбор протокола</vt:lpstr>
      <vt:lpstr>Выбор протокола, cont.</vt:lpstr>
      <vt:lpstr>Структура данных сокета</vt:lpstr>
      <vt:lpstr>Структура данных сокета, cont.</vt:lpstr>
      <vt:lpstr>Настройка сокета</vt:lpstr>
      <vt:lpstr>Соединение сокетов</vt:lpstr>
      <vt:lpstr>Функция connect</vt:lpstr>
      <vt:lpstr>Функция bind</vt:lpstr>
      <vt:lpstr>Передача данных через сокет</vt:lpstr>
      <vt:lpstr>Функция write</vt:lpstr>
      <vt:lpstr>Функция writev</vt:lpstr>
      <vt:lpstr>Функция writev, cont.</vt:lpstr>
      <vt:lpstr>Функция send</vt:lpstr>
      <vt:lpstr>Функция sendto</vt:lpstr>
      <vt:lpstr>Функция sendmsg</vt:lpstr>
      <vt:lpstr>Прием данных через сокет</vt:lpstr>
      <vt:lpstr>Соответствие функций приема и передачи</vt:lpstr>
      <vt:lpstr>Функция listen</vt:lpstr>
      <vt:lpstr>Функция accept</vt:lpstr>
      <vt:lpstr>Функция accept, cont.</vt:lpstr>
      <vt:lpstr>Функция select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google1599855454</cp:lastModifiedBy>
  <cp:revision>20</cp:revision>
  <dcterms:created xsi:type="dcterms:W3CDTF">2020-09-27T20:23:47Z</dcterms:created>
  <dcterms:modified xsi:type="dcterms:W3CDTF">2020-09-28T08:07:12Z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