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71" r:id="rId6"/>
    <p:sldId id="266" r:id="rId7"/>
    <p:sldId id="267" r:id="rId8"/>
    <p:sldId id="298" r:id="rId9"/>
    <p:sldId id="282" r:id="rId10"/>
    <p:sldId id="268" r:id="rId11"/>
    <p:sldId id="273" r:id="rId12"/>
    <p:sldId id="269" r:id="rId13"/>
    <p:sldId id="270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60" r:id="rId22"/>
    <p:sldId id="262" r:id="rId23"/>
    <p:sldId id="263" r:id="rId24"/>
    <p:sldId id="274" r:id="rId25"/>
    <p:sldId id="276" r:id="rId26"/>
    <p:sldId id="277" r:id="rId27"/>
    <p:sldId id="278" r:id="rId28"/>
    <p:sldId id="272" r:id="rId29"/>
    <p:sldId id="275" r:id="rId30"/>
    <p:sldId id="280" r:id="rId31"/>
    <p:sldId id="283" r:id="rId32"/>
    <p:sldId id="287" r:id="rId33"/>
    <p:sldId id="286" r:id="rId34"/>
    <p:sldId id="281" r:id="rId35"/>
    <p:sldId id="299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6" r:id="rId44"/>
    <p:sldId id="317" r:id="rId45"/>
    <p:sldId id="304" r:id="rId46"/>
    <p:sldId id="305" r:id="rId47"/>
    <p:sldId id="306" r:id="rId48"/>
    <p:sldId id="307" r:id="rId49"/>
    <p:sldId id="318" r:id="rId50"/>
    <p:sldId id="319" r:id="rId51"/>
    <p:sldId id="327" r:id="rId52"/>
    <p:sldId id="328" r:id="rId53"/>
    <p:sldId id="331" r:id="rId54"/>
    <p:sldId id="329" r:id="rId55"/>
    <p:sldId id="330" r:id="rId56"/>
    <p:sldId id="320" r:id="rId57"/>
    <p:sldId id="321" r:id="rId58"/>
    <p:sldId id="322" r:id="rId59"/>
    <p:sldId id="323" r:id="rId60"/>
    <p:sldId id="324" r:id="rId61"/>
    <p:sldId id="325" r:id="rId62"/>
    <p:sldId id="257" r:id="rId63"/>
    <p:sldId id="284" r:id="rId64"/>
    <p:sldId id="285" r:id="rId65"/>
    <p:sldId id="288" r:id="rId66"/>
    <p:sldId id="30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Протоколы прикладного уровня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Курс читает Рогозин Н.О.</a:t>
            </a:r>
            <a:r>
              <a:rPr lang="en-US" altLang="en-US"/>
              <a:t>, </a:t>
            </a:r>
            <a:r>
              <a:rPr lang="ru-RU" altLang="en-US"/>
              <a:t>каф. ИУ-7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Иерархические символьные имена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ru-RU" sz="3200" dirty="0">
                <a:sym typeface="+mn-ea"/>
              </a:rPr>
              <a:t>База данных DNS имеет структуру дерева, называемого доменным пространством имен, в котором каждый домен (узел дерева) имеет имя и может содержать </a:t>
            </a:r>
            <a:r>
              <a:rPr lang="ru-RU" sz="3200" dirty="0" err="1">
                <a:sym typeface="+mn-ea"/>
              </a:rPr>
              <a:t>поддомены</a:t>
            </a:r>
            <a:r>
              <a:rPr lang="ru-RU" sz="3200" dirty="0">
                <a:sym typeface="+mn-ea"/>
              </a:rPr>
              <a:t>. </a:t>
            </a:r>
            <a:endParaRPr lang="ru-RU" sz="3200" dirty="0">
              <a:sym typeface="+mn-ea"/>
            </a:endParaRPr>
          </a:p>
          <a:p>
            <a:r>
              <a:rPr lang="ru-RU" sz="3200" dirty="0">
                <a:sym typeface="+mn-ea"/>
              </a:rPr>
              <a:t>Имя домена идентифицирует его положение в этой базе данных по отношению к родительскому домену, причем точки в имени отделяют части, соответствующие узлам домена.</a:t>
            </a:r>
            <a:endParaRPr lang="ru-RU" sz="3200" dirty="0"/>
          </a:p>
          <a:p>
            <a:endParaRPr lang="ru-RU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Иерархические символьные имена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Корень базы данных DNS управляется центром INIC (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Center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Домены </a:t>
            </a:r>
            <a:r>
              <a:rPr lang="ru-RU" dirty="0"/>
              <a:t>верхнего уровня назначаются для каждой страны, а также на организационной основе. Для обозначения стран используются трехбуквенные и двухбуквенные аббревиатуры, а для различных типов организаций используются следующие аббревиатуры:</a:t>
            </a:r>
            <a:endParaRPr lang="ru-RU" dirty="0"/>
          </a:p>
          <a:p>
            <a:pPr lvl="1"/>
            <a:r>
              <a:rPr lang="ru-RU" dirty="0" err="1"/>
              <a:t>com</a:t>
            </a:r>
            <a:r>
              <a:rPr lang="ru-RU" dirty="0"/>
              <a:t> - коммерческие организации (например, microsoft.com);</a:t>
            </a:r>
            <a:endParaRPr lang="ru-RU" dirty="0"/>
          </a:p>
          <a:p>
            <a:pPr lvl="1"/>
            <a:r>
              <a:rPr lang="ru-RU" dirty="0" err="1"/>
              <a:t>edu</a:t>
            </a:r>
            <a:r>
              <a:rPr lang="ru-RU" dirty="0"/>
              <a:t> - образовательные (например, mit.edu);</a:t>
            </a:r>
            <a:endParaRPr lang="ru-RU" dirty="0"/>
          </a:p>
          <a:p>
            <a:pPr lvl="1"/>
            <a:r>
              <a:rPr lang="ru-RU" dirty="0" err="1"/>
              <a:t>gov</a:t>
            </a:r>
            <a:r>
              <a:rPr lang="ru-RU" dirty="0"/>
              <a:t> - правительственные организации (например, nsf.gov);</a:t>
            </a:r>
            <a:endParaRPr lang="ru-RU" dirty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/>
          </a:bodyPr>
          <a:lstStyle/>
          <a:p>
            <a:r>
              <a:rPr lang="ru-RU" sz="3500" dirty="0"/>
              <a:t>Каждый домен DNS </a:t>
            </a:r>
            <a:endParaRPr lang="ru-RU" sz="3500" dirty="0"/>
          </a:p>
          <a:p>
            <a:pPr lvl="1"/>
            <a:r>
              <a:rPr lang="ru-RU" sz="3000" dirty="0" err="1"/>
              <a:t>Администрируется</a:t>
            </a:r>
            <a:r>
              <a:rPr lang="ru-RU" sz="3000" dirty="0"/>
              <a:t> отдельной организацией, которая обычно разбивает свой домен на </a:t>
            </a:r>
            <a:r>
              <a:rPr lang="ru-RU" sz="3000" dirty="0" err="1"/>
              <a:t>поддомены</a:t>
            </a:r>
            <a:r>
              <a:rPr lang="ru-RU" sz="3000" dirty="0"/>
              <a:t> и передает функции администрирования этих </a:t>
            </a:r>
            <a:r>
              <a:rPr lang="ru-RU" sz="3000" dirty="0" err="1"/>
              <a:t>поддоменов</a:t>
            </a:r>
            <a:r>
              <a:rPr lang="ru-RU" sz="3000" dirty="0"/>
              <a:t> другим организациям. </a:t>
            </a:r>
            <a:endParaRPr lang="ru-RU" sz="3000" dirty="0"/>
          </a:p>
          <a:p>
            <a:pPr lvl="1"/>
            <a:r>
              <a:rPr lang="ru-RU" sz="3000" dirty="0"/>
              <a:t>Имеет уникальное имя, а каждый из </a:t>
            </a:r>
            <a:r>
              <a:rPr lang="ru-RU" sz="3000" dirty="0" err="1"/>
              <a:t>поддоменов</a:t>
            </a:r>
            <a:r>
              <a:rPr lang="ru-RU" sz="3000" dirty="0"/>
              <a:t> имеет уникальное имя внутри своего домена. </a:t>
            </a:r>
            <a:endParaRPr lang="ru-RU" sz="3000" dirty="0" smtClean="0"/>
          </a:p>
          <a:p>
            <a:r>
              <a:rPr lang="ru-RU" sz="3500" dirty="0" smtClean="0"/>
              <a:t>Имя </a:t>
            </a:r>
            <a:r>
              <a:rPr lang="ru-RU" sz="3500" dirty="0"/>
              <a:t>домена может содержать до 63 символов. Каждый хост в сети </a:t>
            </a:r>
            <a:r>
              <a:rPr lang="ru-RU" sz="3500" dirty="0" err="1"/>
              <a:t>Internet</a:t>
            </a:r>
            <a:r>
              <a:rPr lang="ru-RU" sz="3500" dirty="0"/>
              <a:t> однозначно определяется своим полным доменным именем - FQDN (</a:t>
            </a:r>
            <a:r>
              <a:rPr lang="ru-RU" sz="3500" dirty="0" err="1"/>
              <a:t>fully</a:t>
            </a:r>
            <a:r>
              <a:rPr lang="ru-RU" sz="3500" dirty="0"/>
              <a:t> </a:t>
            </a:r>
            <a:r>
              <a:rPr lang="ru-RU" sz="3500" dirty="0" err="1"/>
              <a:t>qualified</a:t>
            </a:r>
            <a:r>
              <a:rPr lang="ru-RU" sz="3500" dirty="0"/>
              <a:t> </a:t>
            </a:r>
            <a:r>
              <a:rPr lang="ru-RU" sz="3500" dirty="0" err="1"/>
              <a:t>domain</a:t>
            </a:r>
            <a:r>
              <a:rPr lang="ru-RU" sz="3500" dirty="0"/>
              <a:t> </a:t>
            </a:r>
            <a:r>
              <a:rPr lang="ru-RU" sz="3500" dirty="0" err="1"/>
              <a:t>name</a:t>
            </a:r>
            <a:r>
              <a:rPr lang="ru-RU" sz="3500" dirty="0"/>
              <a:t>), которое включает имена всех доменов по направлению от хоста к корню</a:t>
            </a:r>
            <a:r>
              <a:rPr lang="ru-RU" sz="3500" dirty="0" smtClean="0"/>
              <a:t>.</a:t>
            </a:r>
            <a:endParaRPr lang="ru-RU" sz="3500" dirty="0" smtClean="0"/>
          </a:p>
          <a:p>
            <a:pPr lvl="1"/>
            <a:r>
              <a:rPr lang="ru-RU" sz="3000" dirty="0" smtClean="0"/>
              <a:t>Например</a:t>
            </a:r>
            <a:r>
              <a:rPr lang="en-US" sz="3000" dirty="0" smtClean="0"/>
              <a:t>: </a:t>
            </a:r>
            <a:r>
              <a:rPr lang="en-US" sz="4000" b="1" dirty="0" smtClean="0"/>
              <a:t>students.bmstu.ru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Итеративная процедура разрешения имен </a:t>
            </a:r>
            <a:r>
              <a:rPr lang="en-US" altLang="ru-RU"/>
              <a:t>DNS</a:t>
            </a:r>
            <a:endParaRPr lang="en-US" altLang="ru-RU"/>
          </a:p>
        </p:txBody>
      </p:sp>
      <p:graphicFrame>
        <p:nvGraphicFramePr>
          <p:cNvPr id="6" name="Замещающее содержимое 5"/>
          <p:cNvGraphicFramePr>
            <a:graphicFrameLocks noChangeAspect="1"/>
          </p:cNvGraphicFramePr>
          <p:nvPr>
            <p:ph idx="1"/>
          </p:nvPr>
        </p:nvGraphicFramePr>
        <p:xfrm>
          <a:off x="4281170" y="1691005"/>
          <a:ext cx="3222625" cy="462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305175" imgH="5276850" progId="Paint.Picture">
                  <p:embed/>
                </p:oleObj>
              </mc:Choice>
              <mc:Fallback>
                <p:oleObj name="" r:id="rId1" imgW="3305175" imgH="5276850" progId="Paint.Picture">
                  <p:embed/>
                  <p:pic>
                    <p:nvPicPr>
                      <p:cNvPr id="0" name="Изображение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1170" y="1691005"/>
                        <a:ext cx="3222625" cy="462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Итеративная процедура </a:t>
            </a:r>
            <a:r>
              <a:rPr lang="en-US" altLang="en-US"/>
              <a:t>DNS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ru-RU" altLang="en-US"/>
              <a:t>DNS-клиент обращается к корневому DNS-серверу с указанием полного доменного имени www.zil.mmt.ru хоста, для которого он хочет найти </a:t>
            </a:r>
            <a:r>
              <a:rPr lang="en-US" altLang="en-US"/>
              <a:t>I</a:t>
            </a:r>
            <a:r>
              <a:rPr lang="ru-RU" altLang="en-US"/>
              <a:t>Р-адрес.</a:t>
            </a:r>
            <a:endParaRPr lang="ru-RU" altLang="en-US"/>
          </a:p>
          <a:p>
            <a:r>
              <a:rPr lang="ru-RU" altLang="en-US"/>
              <a:t>Корневой DNS-сервер отвечает клиенту, указывая адреса DNS-серверов верхнего уровня, обслуживающих домен, заданный в старшей части запрошенного имени, в данном случае — домен ru.</a:t>
            </a:r>
            <a:endParaRPr lang="ru-RU" altLang="en-US"/>
          </a:p>
          <a:p>
            <a:r>
              <a:rPr lang="ru-RU" altLang="en-US"/>
              <a:t>DNS-клиент делает следующий запрос к одному из предложенных ему DNS-серверов верхнего уровня, который отсылает его к DNS-серверу нужного поддомена (в примере это сервер, отвечающий за зону mmt.ru), и так далее, пока не будет найден DNS-сервер, в котором хранится отображение запрошенного имени на IP-адрес. Этот сервер дает окончательный ответ клиенту, который теперь может установить связь с хостом поIP-адресу 194.85.13.5.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Рекурсивная процедура разрешения имен </a:t>
            </a:r>
            <a:r>
              <a:rPr lang="en-US" altLang="ru-RU"/>
              <a:t>DNS</a:t>
            </a:r>
            <a:endParaRPr lang="en-US" altLang="ru-RU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271645" y="1691005"/>
          <a:ext cx="3716655" cy="495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790950" imgH="5105400" progId="Paint.Picture">
                  <p:embed/>
                </p:oleObj>
              </mc:Choice>
              <mc:Fallback>
                <p:oleObj name="" r:id="rId1" imgW="3790950" imgH="51054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71645" y="1691005"/>
                        <a:ext cx="3716655" cy="4959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Рекурсивная процедура </a:t>
            </a:r>
            <a:r>
              <a:rPr lang="en-US" altLang="ru-RU"/>
              <a:t>DNS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ru-RU" altLang="en-US"/>
              <a:t>DNS-клиент отправляет запрос к локальному DNS-серверу, то есть серверу, обслуживающему поддомен, которому принадлежит имя клиента.</a:t>
            </a:r>
            <a:endParaRPr lang="ru-RU" altLang="en-US"/>
          </a:p>
          <a:p>
            <a:r>
              <a:rPr lang="ru-RU" altLang="en-US"/>
              <a:t>Если локальный DNS-сервер знает ответ, то он сразу же возвращает его клиенту. Это может быть полномочный ответ (запрошенное имя входит в тот же поддомен, что и имя клиента) или неполномочный ответ (сервер уже узнавал данное соответствие для другого клиента и сохранил его в своем кэше).</a:t>
            </a:r>
            <a:endParaRPr lang="ru-RU" altLang="en-US"/>
          </a:p>
          <a:p>
            <a:r>
              <a:rPr lang="ru-RU" altLang="en-US"/>
              <a:t>Если локальный DNS-сервер не знает ответа, то он обращается к корневому серверу, который переправляет запрос к DNS-серверу верхнего уровня (отвечающему за зону RU), который в свою очередь запрашивает нижележащий сервер (зона mmt), и так далее, пока запрос не дойдет до полномочного сервера, имеющего в своем файле зоны запись о запрошенном имени.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Смешанная процедура </a:t>
            </a:r>
            <a:r>
              <a:rPr lang="en-US" altLang="ru-RU"/>
              <a:t>DNS</a:t>
            </a:r>
            <a:endParaRPr lang="en-US" altLang="ru-RU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229735" y="1691005"/>
          <a:ext cx="3291840" cy="462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657600" imgH="5086350" progId="Paint.Picture">
                  <p:embed/>
                </p:oleObj>
              </mc:Choice>
              <mc:Fallback>
                <p:oleObj name="" r:id="rId1" imgW="3657600" imgH="508635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735" y="1691005"/>
                        <a:ext cx="3291840" cy="462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Смешанная процедура разрешения имен </a:t>
            </a:r>
            <a:r>
              <a:rPr lang="en-US" altLang="ru-RU"/>
              <a:t>DNS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Начальная часть процедуры, когда DNS-клиент передает запрос локальному DNS- серверу и поручает ему действовать от его имени, является рекурсивной.</a:t>
            </a:r>
            <a:endParaRPr lang="ru-RU" altLang="en-US"/>
          </a:p>
          <a:p>
            <a:r>
              <a:rPr lang="ru-RU" altLang="en-US"/>
              <a:t>Затем, если локальный DNS-сервер не знает ответ, то он последовательно выполняет итеративные запросы к иерархии серверов точно так же, как это делал DNS-клиент в первом варианте. Получив ответ, локальный DNS-сервер передает его клиенту.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Корневые сервера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ru-RU" altLang="en-US" sz="2000"/>
              <a:t>Разрешение всех запросов, ответы на которые не находятся в кэше или файле зоны какого-либо DNS-сервера нижнего уровня, начинаются с обращения к одному из корневых серверов. </a:t>
            </a:r>
            <a:endParaRPr lang="ru-RU" altLang="en-US" sz="2000"/>
          </a:p>
          <a:p>
            <a:r>
              <a:rPr lang="ru-RU" altLang="en-US" sz="2000"/>
              <a:t>Разработчики системы DNS понимали это, поэтому изначально было решено обеспечить высокую степень резервирования: было установлено 13 корневых серверов с именами a.root-servers.net, b.root-servers.net, c.root-servers.net,... m.root-servers.net и тринадцатью IP-адресами.</a:t>
            </a:r>
            <a:endParaRPr lang="ru-RU" altLang="en-US" sz="2000"/>
          </a:p>
          <a:p>
            <a:r>
              <a:rPr lang="ru-RU" altLang="en-US" sz="2000"/>
              <a:t>С тех пор организация корневых DNS-серверов изменилась. </a:t>
            </a:r>
            <a:endParaRPr lang="ru-RU" altLang="en-US" sz="2000"/>
          </a:p>
          <a:p>
            <a:r>
              <a:rPr lang="ru-RU" altLang="en-US" sz="2000"/>
              <a:t>Более 300 серверов </a:t>
            </a:r>
            <a:endParaRPr lang="ru-RU" altLang="en-US" sz="2000"/>
          </a:p>
          <a:p>
            <a:r>
              <a:rPr lang="ru-RU" altLang="en-US" sz="2000"/>
              <a:t>Большая отказоустойчивость и производительность современной службы DNS. </a:t>
            </a:r>
            <a:endParaRPr lang="ru-RU" altLang="en-US" sz="2000"/>
          </a:p>
          <a:p>
            <a:r>
              <a:rPr lang="ru-RU" altLang="en-US" sz="2000"/>
              <a:t>Все корневые серверы по-прежнему разделяют те же 13 имен (от a.root-servers.org до rn.root-servers.org) и 13 IP-адресов. </a:t>
            </a:r>
            <a:endParaRPr lang="ru-RU" altLang="en-US" sz="2000"/>
          </a:p>
          <a:p>
            <a:r>
              <a:rPr lang="ru-RU" altLang="en-US" sz="2000"/>
              <a:t>Но теперь каждому имени и адресу соответствует кластер серверов. Например, имени f.root-servers.net соответствует 56 серверов, а имени Lroot-servers.net — 146.</a:t>
            </a:r>
            <a:endParaRPr lang="ru-RU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ru-RU" dirty="0" err="1" smtClean="0"/>
              <a:t>C</a:t>
            </a:r>
            <a:r>
              <a:rPr lang="ru-RU" dirty="0" err="1" smtClean="0"/>
              <a:t>етевой</a:t>
            </a:r>
            <a:r>
              <a:rPr lang="ru-RU" dirty="0" smtClean="0"/>
              <a:t> </a:t>
            </a:r>
            <a:r>
              <a:rPr lang="ru-RU" dirty="0"/>
              <a:t>протокол для реализации текстового интерфейса по </a:t>
            </a:r>
            <a:r>
              <a:rPr lang="ru-RU" dirty="0" smtClean="0"/>
              <a:t>сети</a:t>
            </a:r>
            <a:endParaRPr lang="en-US" dirty="0" smtClean="0"/>
          </a:p>
          <a:p>
            <a:r>
              <a:rPr lang="ru-RU" dirty="0" smtClean="0"/>
              <a:t>Был одним из первых протоколов удаленного сообщения</a:t>
            </a:r>
            <a:endParaRPr lang="ru-RU" dirty="0" smtClean="0"/>
          </a:p>
          <a:p>
            <a:r>
              <a:rPr lang="ru-RU" dirty="0" smtClean="0"/>
              <a:t>Позволяет </a:t>
            </a:r>
            <a:r>
              <a:rPr lang="ru-RU" dirty="0"/>
              <a:t>обслуживающей машине рассматривать все удаленные терминалы как стандартные "сетевые виртуальные терминалы" строчного типа, работающие в коде ASCII, а также обеспечивает возможность согласования более сложных функций (например, локальный или удаленный эхо-контроль, страничный режим, высота и ширина экрана и т.д</a:t>
            </a:r>
            <a:r>
              <a:rPr lang="ru-RU" dirty="0" smtClean="0"/>
              <a:t>.)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Карта корневых серверов (октябрь 2020)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838200" y="1769745"/>
          <a:ext cx="10515600" cy="481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610850" imgH="4933950" progId="Paint.Picture">
                  <p:embed/>
                </p:oleObj>
              </mc:Choice>
              <mc:Fallback>
                <p:oleObj name="" r:id="rId1" imgW="10610850" imgH="493395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769745"/>
                        <a:ext cx="10515600" cy="481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Обратная зона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ru-RU" altLang="en-US" sz="3110"/>
              <a:t>Система таблиц , которая хранит соответствие между IP-адресами и DNS-именами хостов в некоторой сети</a:t>
            </a:r>
            <a:endParaRPr lang="ru-RU" altLang="en-US" sz="3110"/>
          </a:p>
          <a:p>
            <a:r>
              <a:rPr lang="ru-RU" altLang="en-US" sz="3110">
                <a:sym typeface="+mn-ea"/>
              </a:rPr>
              <a:t>Находит нужное </a:t>
            </a:r>
            <a:r>
              <a:rPr lang="en-US" altLang="en-US" sz="3110">
                <a:sym typeface="+mn-ea"/>
              </a:rPr>
              <a:t>DNS</a:t>
            </a:r>
            <a:r>
              <a:rPr lang="ru-RU" altLang="en-US" sz="3110">
                <a:sym typeface="+mn-ea"/>
              </a:rPr>
              <a:t>-имя</a:t>
            </a:r>
            <a:r>
              <a:rPr lang="en-US" altLang="en-US" sz="3110">
                <a:sym typeface="+mn-ea"/>
              </a:rPr>
              <a:t> </a:t>
            </a:r>
            <a:r>
              <a:rPr lang="ru-RU" altLang="en-US" sz="3110">
                <a:sym typeface="+mn-ea"/>
              </a:rPr>
              <a:t>по </a:t>
            </a:r>
            <a:r>
              <a:rPr lang="en-US" altLang="en-US" sz="3110">
                <a:sym typeface="+mn-ea"/>
              </a:rPr>
              <a:t>IP</a:t>
            </a:r>
            <a:r>
              <a:rPr lang="ru-RU" altLang="en-US" sz="3110">
                <a:sym typeface="+mn-ea"/>
              </a:rPr>
              <a:t> адресу</a:t>
            </a:r>
            <a:endParaRPr lang="ru-RU" altLang="en-US" sz="3110"/>
          </a:p>
          <a:p>
            <a:r>
              <a:rPr lang="ru-RU" altLang="en-US" sz="3110"/>
              <a:t>IP-адрес представляется в виде DNS -имени (в обратном порядке).</a:t>
            </a:r>
            <a:endParaRPr lang="ru-RU" altLang="en-US" sz="3110"/>
          </a:p>
          <a:p>
            <a:r>
              <a:rPr lang="ru-RU" altLang="en-US" sz="3110"/>
              <a:t>Учитывая, что при записи IP-адрес а старшая часть является само й левой частью адреса, а при записи DNS-имени — самой правой, составляющие в преобразованном адресе указываются в обратном порядке</a:t>
            </a:r>
            <a:endParaRPr lang="ru-RU" altLang="en-US" sz="3110"/>
          </a:p>
          <a:p>
            <a:r>
              <a:rPr lang="ru-RU" altLang="en-US" sz="3110">
                <a:sym typeface="+mn-ea"/>
              </a:rPr>
              <a:t> Например</a:t>
            </a:r>
            <a:r>
              <a:rPr lang="en-US" altLang="en-US" sz="3110">
                <a:sym typeface="+mn-ea"/>
              </a:rPr>
              <a:t>, </a:t>
            </a:r>
            <a:r>
              <a:rPr lang="ru-RU" altLang="en-US" sz="3110">
                <a:sym typeface="+mn-ea"/>
              </a:rPr>
              <a:t>для адреса</a:t>
            </a:r>
            <a:r>
              <a:rPr lang="en-US" altLang="en-US" sz="3110">
                <a:sym typeface="+mn-ea"/>
              </a:rPr>
              <a:t> 192.31. 106.0</a:t>
            </a:r>
            <a:r>
              <a:rPr lang="ru-RU" altLang="en-US" sz="3110">
                <a:sym typeface="+mn-ea"/>
              </a:rPr>
              <a:t>  — 106.31.192 . </a:t>
            </a:r>
            <a:endParaRPr lang="ru-RU" altLang="en-US" sz="3110"/>
          </a:p>
          <a:p>
            <a:endParaRPr lang="ru-RU" altLang="en-US"/>
          </a:p>
          <a:p>
            <a:pPr marL="0" indent="0">
              <a:buNone/>
            </a:pPr>
            <a:r>
              <a:rPr lang="ru-RU" altLang="en-US"/>
              <a:t>    </a:t>
            </a:r>
            <a:endParaRPr lang="ru-R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ru-RU" altLang="ru-RU"/>
              <a:t>Актуальные проблемы </a:t>
            </a:r>
            <a:r>
              <a:rPr lang="en-US" altLang="ru-RU"/>
              <a:t>DNS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Denial of Service (DoS) атаки пропускной способности сети</a:t>
            </a:r>
            <a:endParaRPr lang="ru-RU" altLang="en-US"/>
          </a:p>
          <a:p>
            <a:r>
              <a:rPr lang="ru-RU" altLang="en-US"/>
              <a:t>DoS атаки центрального процессора</a:t>
            </a:r>
            <a:r>
              <a:rPr lang="en-US" altLang="en-US"/>
              <a:t>/</a:t>
            </a:r>
            <a:r>
              <a:rPr lang="ru-RU" altLang="en-US"/>
              <a:t>потребление памяти</a:t>
            </a:r>
            <a:endParaRPr lang="ru-RU" altLang="en-US"/>
          </a:p>
          <a:p>
            <a:r>
              <a:rPr lang="ru-RU" altLang="en-US"/>
              <a:t>Изменения в протоколах и системах безопасности</a:t>
            </a:r>
            <a:endParaRPr lang="ru-RU" altLang="en-US"/>
          </a:p>
          <a:p>
            <a:r>
              <a:rPr lang="ru-RU" altLang="en-US"/>
              <a:t>Data Integrity</a:t>
            </a:r>
            <a:endParaRPr lang="ru-RU" altLang="en-US"/>
          </a:p>
          <a:p>
            <a:r>
              <a:rPr lang="ru-RU" altLang="en-US"/>
              <a:t>Компрометация DNSKEY (ключ системы защиты </a:t>
            </a:r>
            <a:r>
              <a:rPr lang="en-US" altLang="en-US"/>
              <a:t>DNSSEC)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Режимы </a:t>
            </a:r>
            <a:r>
              <a:rPr lang="en-US" altLang="ru-RU"/>
              <a:t>DHCP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Ручное назначение статических адресов;</a:t>
            </a:r>
            <a:endParaRPr lang="ru-RU" altLang="en-US"/>
          </a:p>
          <a:p>
            <a:r>
              <a:rPr lang="ru-RU" altLang="en-US"/>
              <a:t>Автоматическое назначение статических адресов;</a:t>
            </a:r>
            <a:endParaRPr lang="ru-RU" altLang="en-US"/>
          </a:p>
          <a:p>
            <a:r>
              <a:rPr lang="ru-RU" altLang="en-US"/>
              <a:t>Автоматическое распределение динамических адресов.</a:t>
            </a: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Ручной режим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Администратор, помимо пула доступных адресов, снабжает DHCP-сервер информацией о жестком соответствии IP-адресов физическим адресам или другим идентификаторам клиентских узлов. </a:t>
            </a:r>
            <a:endParaRPr lang="ru-RU" altLang="en-US"/>
          </a:p>
          <a:p>
            <a:r>
              <a:rPr lang="ru-RU" altLang="en-US"/>
              <a:t>DHCP-сервер, пользуясь этой информацией, всегда выдаст определенному DHCP-клиенту один и тот же назначенный ему администратором IP-адрес</a:t>
            </a:r>
            <a:endParaRPr lang="ru-R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Автоматическое назначение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DHCP-сервер самостоятельно, без вмешательства администратора произвольным образом выбирает клиенту IP-адрес из пула наличных IP-адресов. </a:t>
            </a:r>
            <a:endParaRPr lang="ru-RU" altLang="en-US"/>
          </a:p>
          <a:p>
            <a:r>
              <a:rPr lang="ru-RU" altLang="en-US"/>
              <a:t>Адрес дается клиенту из пула в постоянное пользование, то есть между идентифицирующей информацией клиента и его IP-адресом по-прежнему, как и при ручном назначении, существует постоянное соответствие. </a:t>
            </a:r>
            <a:endParaRPr lang="ru-RU" altLang="en-US"/>
          </a:p>
          <a:p>
            <a:r>
              <a:rPr lang="ru-RU" altLang="en-US"/>
              <a:t>Оно устанавливается в момент первого назначения DHCP-сервером IP-адреса клиенту. </a:t>
            </a:r>
            <a:endParaRPr lang="ru-RU" altLang="en-US"/>
          </a:p>
          <a:p>
            <a:r>
              <a:rPr lang="ru-RU" altLang="en-US"/>
              <a:t>При последующих запросах сервер возвращает клиенту тот же самый </a:t>
            </a:r>
            <a:r>
              <a:rPr lang="en-US" altLang="en-US"/>
              <a:t>I</a:t>
            </a:r>
            <a:r>
              <a:rPr lang="ru-RU" altLang="en-US"/>
              <a:t>Р-адрес.</a:t>
            </a:r>
            <a:endParaRPr lang="ru-R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Динамическое распределение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ru-RU" altLang="en-US"/>
              <a:t>DHCP-сервер выдает адрес клиенту на ограниченное время, называемое сроком аренды. </a:t>
            </a:r>
            <a:endParaRPr lang="ru-RU" altLang="en-US"/>
          </a:p>
          <a:p>
            <a:r>
              <a:rPr lang="ru-RU" altLang="en-US"/>
              <a:t>Когда компьютер, являющийся DHCP-клиентом, удаляется из подсети, назначенный ему IP-адрес автоматически освобождается.</a:t>
            </a:r>
            <a:endParaRPr lang="ru-RU" altLang="en-US"/>
          </a:p>
          <a:p>
            <a:r>
              <a:rPr lang="ru-RU" altLang="en-US"/>
              <a:t>Когда компьютер подключается к другой подсети, то ему автоматически назначается новый адрес. </a:t>
            </a:r>
            <a:endParaRPr lang="ru-RU" altLang="en-US"/>
          </a:p>
          <a:p>
            <a:r>
              <a:rPr lang="ru-RU" altLang="en-US"/>
              <a:t>Ни пользователь, ни сетевой администратор не вмешиваются в этот процесс. Это дает возможность впоследствии повторно использовать этот IP-адрес для назначения другому компьютеру.</a:t>
            </a:r>
            <a:endParaRPr lang="ru-RU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Свойства набора адресов </a:t>
            </a:r>
            <a:r>
              <a:rPr lang="en-US" altLang="ru-RU"/>
              <a:t>DHCP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Диапазон адресов + набор исключений</a:t>
            </a:r>
            <a:endParaRPr lang="ru-RU" altLang="en-US"/>
          </a:p>
          <a:p>
            <a:r>
              <a:rPr lang="ru-RU" altLang="en-US"/>
              <a:t>Маска подсети</a:t>
            </a:r>
            <a:endParaRPr lang="ru-RU" altLang="en-US"/>
          </a:p>
          <a:p>
            <a:r>
              <a:rPr lang="ru-RU" altLang="en-US"/>
              <a:t>Длительность аренды</a:t>
            </a:r>
            <a:endParaRPr lang="ru-RU" altLang="en-US"/>
          </a:p>
          <a:p>
            <a:r>
              <a:rPr lang="en-US" altLang="en-US"/>
              <a:t>DNS-</a:t>
            </a:r>
            <a:r>
              <a:rPr lang="ru-RU" altLang="en-US"/>
              <a:t>сервер</a:t>
            </a:r>
            <a:endParaRPr lang="ru-RU" altLang="en-US"/>
          </a:p>
          <a:p>
            <a:r>
              <a:rPr lang="ru-RU" altLang="en-US"/>
              <a:t>Шлюз по умолчанию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Пример использования</a:t>
            </a:r>
            <a:endParaRPr lang="ru-RU" altLang="ru-RU"/>
          </a:p>
        </p:txBody>
      </p:sp>
      <p:graphicFrame>
        <p:nvGraphicFramePr>
          <p:cNvPr id="7" name="Замещающее содержимое 6"/>
          <p:cNvGraphicFramePr>
            <a:graphicFrameLocks noChangeAspect="1"/>
          </p:cNvGraphicFramePr>
          <p:nvPr>
            <p:ph idx="1"/>
          </p:nvPr>
        </p:nvGraphicFramePr>
        <p:xfrm>
          <a:off x="3201035" y="1691005"/>
          <a:ext cx="5267960" cy="478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972050" imgH="4448175" progId="Paint.Picture">
                  <p:embed/>
                </p:oleObj>
              </mc:Choice>
              <mc:Fallback>
                <p:oleObj name="" r:id="rId1" imgW="4972050" imgH="4448175" progId="Paint.Picture">
                  <p:embed/>
                  <p:pic>
                    <p:nvPicPr>
                      <p:cNvPr id="0" name="Изображение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1035" y="1691005"/>
                        <a:ext cx="5267960" cy="478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DHCP-</a:t>
            </a:r>
            <a:r>
              <a:rPr lang="ru-RU" altLang="en-US"/>
              <a:t>агент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Программное обеспечение, играющее роль посредника между DHCP-клиентами и DHCP-серверами (пример такого варианта — сеть 2). </a:t>
            </a:r>
            <a:endParaRPr lang="ru-RU" altLang="en-US"/>
          </a:p>
          <a:p>
            <a:r>
              <a:rPr lang="ru-RU" altLang="en-US"/>
              <a:t>Связной агент переправляет запросы клиентов из сети 2 DHCP-серверу сети 3. </a:t>
            </a:r>
            <a:endParaRPr lang="ru-RU" altLang="en-US"/>
          </a:p>
          <a:p>
            <a:r>
              <a:rPr lang="ru-RU" altLang="en-US"/>
              <a:t>Таким образом, один DHCP-сервер может обслуживать DHCP-клиентов нескольких разных сетей.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Протокол имеет симметричную структуру сообщения</a:t>
            </a:r>
            <a:r>
              <a:rPr lang="en-US" dirty="0"/>
              <a:t>, </a:t>
            </a:r>
            <a:r>
              <a:rPr lang="ru-RU" dirty="0"/>
              <a:t>позволяя двум терминалам обмениваться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1) </a:t>
            </a:r>
            <a:r>
              <a:rPr lang="ru-RU" dirty="0"/>
              <a:t>прикладными данными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2) командами протокола </a:t>
            </a:r>
            <a:r>
              <a:rPr lang="en-US" dirty="0"/>
              <a:t>Telnet</a:t>
            </a:r>
            <a:endParaRPr lang="en-US" dirty="0"/>
          </a:p>
          <a:p>
            <a:r>
              <a:rPr lang="ru-RU" dirty="0"/>
              <a:t>На прикладном уровне над TELNET находится либо программа поддержки реального терминала (на стороне пользователя), либо прикладной процесс в обсуживающей машине, к которому осуществляется доступ с терминала. 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Порядок работы </a:t>
            </a:r>
            <a:r>
              <a:rPr lang="en-US" altLang="en-US"/>
              <a:t>DHCP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514350" indent="-514350">
              <a:buFont typeface="+mj-lt"/>
              <a:buAutoNum type="arabicPeriod"/>
            </a:pPr>
            <a:r>
              <a:rPr lang="ru-RU" altLang="en-US"/>
              <a:t>Когда компьютер включают, установленный на нем DHCP-клиент посылает ограниченное широковещательное сообщение DHCP-поиска (IP-пакет с адресом назначения, состоящим из одних единиц, который должен быть доставлен всем узлам данной IP сети).</a:t>
            </a:r>
            <a:endParaRPr lang="ru-RU" altLang="en-US"/>
          </a:p>
          <a:p>
            <a:pPr marL="514350" indent="-514350">
              <a:buFont typeface="+mj-lt"/>
              <a:buAutoNum type="arabicPeriod"/>
            </a:pPr>
            <a:r>
              <a:rPr lang="ru-RU" altLang="en-US"/>
              <a:t>Находящиеся в сети DHCP-серверы получают это сообщение. Если в сети DHCP- серверы отсутствуют, то сообщение DHCP-поиска получает связной DHCP-агент. Он пересылает это сообщение в другую, возможно, значительно отстоящую от него сеть DHCP-серверу, IP-адрес которого ему заранее известен.</a:t>
            </a:r>
            <a:endParaRPr lang="ru-RU" altLang="en-US"/>
          </a:p>
          <a:p>
            <a:pPr marL="514350" indent="-514350"/>
            <a:endParaRPr lang="ru-R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Порядок работы </a:t>
            </a:r>
            <a:r>
              <a:rPr lang="en-US" altLang="ru-RU"/>
              <a:t>DHCP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514350" indent="-514350">
              <a:buFont typeface="+mj-lt"/>
              <a:buAutoNum type="arabicPeriod" startAt="3"/>
            </a:pPr>
            <a:r>
              <a:rPr lang="ru-RU" altLang="en-US">
                <a:sym typeface="+mn-ea"/>
              </a:rPr>
              <a:t>Все DHCP-серверы, получившие сообщение DHCP-поиска, посылают DHCP-клиенту, обратившемуся с запросом, свои DHCP-предложения. Каждое предложение содержит IP-адрес и другую конфигурационную информацию. (DHCP-сервер, находящийся в другой сети, посылает ответ через агента.)</a:t>
            </a:r>
            <a:endParaRPr lang="ru-RU" altLang="en-US"/>
          </a:p>
          <a:p>
            <a:pPr marL="514350" indent="-514350">
              <a:buFont typeface="+mj-lt"/>
              <a:buAutoNum type="arabicPeriod" startAt="3"/>
            </a:pPr>
            <a:r>
              <a:rPr lang="ru-RU" altLang="en-US">
                <a:sym typeface="+mn-ea"/>
              </a:rPr>
              <a:t>DHCP-клиент собирает конфигурационные DHCP-предложения от всех DHCP-серверов. Как правило, он выбирает первое из поступивших предложений и отправляет в сеть широковещательный DHCP-запрос. В этом запросе содержатся идентификационная информация о DHCP-сервере, предложение которого принято, а также значения принятых конфигурационных параметров.</a:t>
            </a:r>
            <a:endParaRPr lang="ru-RU" altLang="en-US"/>
          </a:p>
          <a:p>
            <a:pPr marL="514350" indent="-514350"/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Порядок работы </a:t>
            </a:r>
            <a:r>
              <a:rPr lang="en-US" altLang="ru-RU"/>
              <a:t>DHCP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514350" indent="-514350">
              <a:buFont typeface="+mj-lt"/>
              <a:buAutoNum type="arabicPeriod" startAt="5"/>
            </a:pPr>
            <a:r>
              <a:rPr lang="ru-RU" altLang="en-US">
                <a:sym typeface="+mn-ea"/>
              </a:rPr>
              <a:t>Все DHCP-серверы получают DHCP-запрос и только один выбранный DHCP-сервер посылает положительную DHCP-квитанцию (подтверждение IP-адреса и параметров аренды), а остальные серверы аннулируют свои предложения, в частности, возвращают в свои пулы предложенные адреса.</a:t>
            </a:r>
            <a:endParaRPr lang="ru-RU" altLang="en-US"/>
          </a:p>
          <a:p>
            <a:pPr marL="514350" indent="-514350">
              <a:buFont typeface="+mj-lt"/>
              <a:buAutoNum type="arabicPeriod" startAt="5"/>
            </a:pPr>
            <a:r>
              <a:rPr lang="ru-RU" altLang="en-US">
                <a:sym typeface="+mn-ea"/>
              </a:rPr>
              <a:t>DHCP-клиент получает положительную DHCP-квитанцию и переходит в рабочее состояние.</a:t>
            </a:r>
            <a:endParaRPr lang="ru-RU" altLang="en-US"/>
          </a:p>
          <a:p>
            <a:pPr marL="514350" indent="-514350"/>
            <a:endParaRPr lang="ru-R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Проблемы динамического назначения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Возникают сложности при преобразовании символьного доменного имени в IP-адрес</a:t>
            </a:r>
            <a:endParaRPr lang="ru-RU" altLang="en-US"/>
          </a:p>
          <a:p>
            <a:r>
              <a:rPr lang="ru-RU" altLang="en-US"/>
              <a:t>Трудно осуществлять удаленное управление и автоматический мониторинг интерфейса (например, сбор статистики), если в качестве его идентификатора выступает динамически изменяемый </a:t>
            </a:r>
            <a:r>
              <a:rPr lang="en-US" altLang="en-US"/>
              <a:t>I</a:t>
            </a:r>
            <a:r>
              <a:rPr lang="ru-RU" altLang="en-US"/>
              <a:t>Р-адрес</a:t>
            </a:r>
            <a:endParaRPr lang="ru-RU" altLang="en-US"/>
          </a:p>
          <a:p>
            <a:r>
              <a:rPr lang="ru-RU" altLang="en-US"/>
              <a:t>Усложняется фильтрация пакетов по IP-адресам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HTTP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/>
              <a:t>Служит для передачи гипертекстовой информации </a:t>
            </a:r>
            <a:endParaRPr lang="ru-RU" altLang="en-US"/>
          </a:p>
          <a:p>
            <a:r>
              <a:rPr lang="ru-RU" altLang="en-US"/>
              <a:t>Главный протокол всемирной паутины </a:t>
            </a:r>
            <a:r>
              <a:rPr lang="en-US" altLang="en-US"/>
              <a:t>(www)</a:t>
            </a:r>
            <a:endParaRPr lang="ru-RU" altLang="en-US"/>
          </a:p>
          <a:p>
            <a:r>
              <a:rPr lang="ru-RU" altLang="en-US"/>
              <a:t>Существует несколько версий этого протокола: HTTP 1.0, HTTP 1.1, НТТР/2 и НТТР/3</a:t>
            </a:r>
            <a:endParaRPr lang="ru-RU" altLang="en-US"/>
          </a:p>
          <a:p>
            <a:r>
              <a:rPr lang="ru-RU" altLang="en-US"/>
              <a:t>Обмен сообщениями идет по обычной схеме «запрос-ответ». Клиент и сервер обмениваются текстовыми сообщениями стандартного формата, то есть каждое сообщение представляет собой несколько строк обычного текста в кодировке ASCII.</a:t>
            </a:r>
            <a:endParaRPr lang="ru-RU" altLang="en-US"/>
          </a:p>
          <a:p>
            <a:r>
              <a:rPr lang="ru-RU" altLang="en-US"/>
              <a:t>Для транспортировки HTTP-сообщений служит протокол TCP.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1463675" y="1409700"/>
            <a:ext cx="5181600" cy="4351338"/>
          </a:xfrm>
        </p:spPr>
        <p:txBody>
          <a:bodyPr/>
          <a:p>
            <a:pPr marL="0" indent="0">
              <a:buNone/>
            </a:pPr>
            <a:r>
              <a:rPr lang="ru-RU" altLang="en-US"/>
              <a:t>HTTP определяет порядок того, как веб-клиенты запрашивают веб-страницы с веб-сервера и как сервер передает эти страницы клиентам. 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/>
          <p:nvPr>
            <p:ph sz="half" idx="2"/>
          </p:nvPr>
        </p:nvGraphicFramePr>
        <p:xfrm>
          <a:off x="6205728" y="1599936"/>
          <a:ext cx="5376672" cy="37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686550" imgH="4638675" progId="Paint.Picture">
                  <p:embed/>
                </p:oleObj>
              </mc:Choice>
              <mc:Fallback>
                <p:oleObj name="" r:id="rId1" imgW="6686550" imgH="4638675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05728" y="1599936"/>
                        <a:ext cx="5376672" cy="37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Постоянные и непостоянные соединения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ru-RU" altLang="en-US"/>
              <a:t> При отправке каждой пары запрос-ответ через отдельное соединение говорят, что используются кратковременные</a:t>
            </a:r>
            <a:r>
              <a:rPr lang="en-US" altLang="en-US"/>
              <a:t>, </a:t>
            </a:r>
            <a:r>
              <a:rPr lang="ru-RU" altLang="en-US"/>
              <a:t>или  </a:t>
            </a:r>
            <a:r>
              <a:rPr lang="ru-RU" altLang="en-US" b="1"/>
              <a:t>непостоянные соединения</a:t>
            </a:r>
            <a:r>
              <a:rPr lang="ru-RU" altLang="en-US"/>
              <a:t>; </a:t>
            </a:r>
            <a:endParaRPr lang="ru-RU" altLang="en-US"/>
          </a:p>
          <a:p>
            <a:r>
              <a:rPr lang="ru-RU" altLang="en-US"/>
              <a:t>При отправке каждой пары через одно и то же </a:t>
            </a:r>
            <a:r>
              <a:rPr lang="en-US" altLang="en-US"/>
              <a:t>TCP</a:t>
            </a:r>
            <a:r>
              <a:rPr lang="ru-RU" altLang="en-US"/>
              <a:t> соединение — долговременные</a:t>
            </a:r>
            <a:r>
              <a:rPr lang="en-US" altLang="en-US"/>
              <a:t>, </a:t>
            </a:r>
            <a:r>
              <a:rPr lang="ru-RU" altLang="en-US"/>
              <a:t>или </a:t>
            </a:r>
            <a:r>
              <a:rPr lang="ru-RU" altLang="en-US" b="1"/>
              <a:t>постоянные соединения</a:t>
            </a:r>
            <a:r>
              <a:rPr lang="ru-RU" altLang="en-US"/>
              <a:t>. </a:t>
            </a:r>
            <a:endParaRPr lang="ru-RU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Непостоянное соединение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ru-RU" altLang="en-US"/>
              <a:t>Допустим</a:t>
            </a:r>
            <a:r>
              <a:rPr lang="en-US" altLang="en-US"/>
              <a:t>, </a:t>
            </a:r>
            <a:r>
              <a:rPr lang="ru-RU" altLang="en-US"/>
              <a:t>есть адрес</a:t>
            </a:r>
            <a:r>
              <a:rPr lang="en-US" altLang="en-US"/>
              <a:t>: http://www.bmstu.ru/</a:t>
            </a:r>
            <a:r>
              <a:rPr lang="en-US" altLang="en-US">
                <a:sym typeface="+mn-ea"/>
              </a:rPr>
              <a:t>home.index</a:t>
            </a:r>
            <a:endParaRPr lang="en-US" altLang="en-US"/>
          </a:p>
          <a:p>
            <a:endParaRPr lang="en-US" altLang="en-US"/>
          </a:p>
          <a:p>
            <a:pPr marL="514350" indent="-514350">
              <a:buFont typeface="+mj-lt"/>
              <a:buAutoNum type="arabicParenR"/>
            </a:pPr>
            <a:r>
              <a:rPr lang="en-US" altLang="en-US" sz="2800"/>
              <a:t>HTTP-клиент инициирует TCP-соединение с сервером www.bmstu.ru по порту 80 (порт по умолчанию для HTTP). Этому TCP-соединению выделяются сокеты на клиентской и северной стороне. </a:t>
            </a:r>
            <a:endParaRPr lang="en-US" altLang="en-US" sz="2800"/>
          </a:p>
          <a:p>
            <a:pPr marL="514350" indent="-514350">
              <a:buFont typeface="+mj-lt"/>
              <a:buAutoNum type="arabicParenR"/>
            </a:pPr>
            <a:r>
              <a:rPr lang="en-US" altLang="en-US" sz="2800"/>
              <a:t> HTTP-клиент отправляет запрос серверу через свой сокет. Запрос включает путь к базовому файлу /home.index</a:t>
            </a:r>
            <a:endParaRPr lang="en-US" alt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Непостоянное соединение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pPr marL="514350" indent="-514350">
              <a:buFont typeface="+mj-lt"/>
              <a:buAutoNum type="arabicParenR" startAt="3"/>
            </a:pPr>
            <a:r>
              <a:rPr lang="ru-RU" altLang="en-US"/>
              <a:t>Процесс HTTP-сервера получает запрос через свой сокет, извлекает объект /home.index из своего места хранения (оперативной памяти или диска), помещает объект в ответное HTTP-сообщение и отправляет клиенту через свой сокет. </a:t>
            </a:r>
            <a:endParaRPr lang="ru-RU" altLang="en-US"/>
          </a:p>
          <a:p>
            <a:pPr marL="514350" indent="-514350">
              <a:buFont typeface="+mj-lt"/>
              <a:buAutoNum type="arabicParenR" startAt="3"/>
            </a:pPr>
            <a:r>
              <a:rPr lang="ru-RU" altLang="en-US"/>
              <a:t>Процесс HTTP-сервера дает команду протоколу TCP закрыть соединение (на самом деле, TCP-соединение не разрывается до тех пор, пока сервер не получит информацию об успешном получении ответа клиентом). </a:t>
            </a:r>
            <a:endParaRPr lang="ru-R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Непостоянное соединение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pPr marL="514350" indent="-514350">
              <a:buFont typeface="+mj-lt"/>
              <a:buAutoNum type="arabicParenR" startAt="5"/>
            </a:pPr>
            <a:r>
              <a:rPr lang="ru-RU" altLang="en-US"/>
              <a:t>HTTP-клиент получает ответ от сервера, и TCP-соединение разрывается. Сообщение указывает, что полученный объект — это HTMLфайл. Клиент извлекает файл из сообщения, обрабатывает его и находит ссылки на 10 объектов (файлов в формате JPEG). </a:t>
            </a:r>
            <a:endParaRPr lang="ru-RU" altLang="en-US"/>
          </a:p>
          <a:p>
            <a:pPr marL="514350" indent="-514350">
              <a:buFont typeface="+mj-lt"/>
              <a:buAutoNum type="arabicParenR" startAt="5"/>
            </a:pPr>
            <a:r>
              <a:rPr lang="ru-RU" altLang="en-US"/>
              <a:t>Шаги с первого по четвертый повторяются для каждого из десяти JPEG-объектов.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настройки доступа в </a:t>
            </a:r>
            <a:r>
              <a:rPr lang="en-US" altLang="en-US"/>
              <a:t>Packet Tracer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/>
              <a:t>Router(config)#line vty 0 4</a:t>
            </a:r>
            <a:endParaRPr lang="ru-RU" altLang="en-US"/>
          </a:p>
          <a:p>
            <a:r>
              <a:rPr lang="ru-RU" altLang="en-US"/>
              <a:t>Router(config-line)#password cisco</a:t>
            </a:r>
            <a:endParaRPr lang="ru-RU" altLang="en-US"/>
          </a:p>
          <a:p>
            <a:r>
              <a:rPr lang="ru-RU" altLang="en-US"/>
              <a:t>Router(config-line)#login</a:t>
            </a:r>
            <a:endParaRPr lang="ru-RU" altLang="en-US"/>
          </a:p>
          <a:p>
            <a:r>
              <a:rPr lang="en-US" altLang="en-US"/>
              <a:t>Router(config)#service password-encryption</a:t>
            </a:r>
            <a:endParaRPr lang="en-US" altLang="en-US"/>
          </a:p>
          <a:p>
            <a:pPr marL="0" indent="0">
              <a:buNone/>
            </a:pPr>
            <a:r>
              <a:rPr lang="ru-RU" altLang="en-US"/>
              <a:t>  либо</a:t>
            </a:r>
            <a:r>
              <a:rPr lang="en-US" altLang="en-US"/>
              <a:t>:</a:t>
            </a:r>
            <a:endParaRPr lang="en-US" altLang="en-US"/>
          </a:p>
          <a:p>
            <a:r>
              <a:rPr lang="ru-RU" altLang="en-US"/>
              <a:t>Router(config)#aaa new-model</a:t>
            </a:r>
            <a:endParaRPr lang="ru-RU" altLang="en-US"/>
          </a:p>
          <a:p>
            <a:r>
              <a:rPr lang="ru-RU" altLang="en-US"/>
              <a:t>Router(config)#username admin password 1234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(в рамках  модели ААА (Authentication, Authorization, Accounting)). При этом появляется возможность использовать для аутентификации на устройстве RADIUS или TACACS сервер.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Непостоянное соединение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ru-RU" altLang="en-US"/>
              <a:t>Когда браузер получает веб-страницу, он отображает ее на экране. </a:t>
            </a:r>
            <a:endParaRPr lang="ru-RU" altLang="en-US"/>
          </a:p>
          <a:p>
            <a:r>
              <a:rPr lang="ru-RU" altLang="en-US"/>
              <a:t>Два различных браузера могут интерпретировать веб- страницу по-разному. </a:t>
            </a:r>
            <a:endParaRPr lang="ru-RU" altLang="en-US"/>
          </a:p>
          <a:p>
            <a:r>
              <a:rPr lang="ru-RU" altLang="en-US"/>
              <a:t>Спецификации протокола HTTP (RFC 1945 и RFC 2616) определяют только протокол взаимодействия между программой клиента и программой сервера, но ничего не говорят о том, как вебстраница должна интерпретироваться клиентом. </a:t>
            </a:r>
            <a:endParaRPr lang="ru-RU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Непостоянное соединение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ru-RU" altLang="en-US" sz="2800"/>
              <a:t>На самом деле большинство современных браузеров в режиме по умолчанию открывают от пяти до десяти параллельных TCP-соединений, и каждое из них обрабатывает одну транзакцию из запроса и ответа, а степень этого параллелизма может быть сконфигурирована пользователем. </a:t>
            </a:r>
            <a:endParaRPr lang="ru-RU" altLang="en-US" sz="2800"/>
          </a:p>
          <a:p>
            <a:r>
              <a:rPr lang="ru-RU" altLang="en-US" sz="2800"/>
              <a:t>Если тот пожелает, число параллельных соединений можно установить равным единице, и в этом случае 10 соединений будут устанавливаться последовательно.</a:t>
            </a:r>
            <a:endParaRPr lang="ru-RU" alt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Постоянное соединение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10360"/>
            <a:ext cx="10419080" cy="4526280"/>
          </a:xfrm>
        </p:spPr>
        <p:txBody>
          <a:bodyPr/>
          <a:p>
            <a:r>
              <a:rPr lang="ru-RU" altLang="en-US" sz="2800"/>
              <a:t>В случае с постоянным соединением сервер после отправки ответа клиенту оставляет TCP-соединение открытым. </a:t>
            </a:r>
            <a:endParaRPr lang="ru-RU" altLang="en-US" sz="2800"/>
          </a:p>
          <a:p>
            <a:r>
              <a:rPr lang="ru-RU" altLang="en-US" sz="2800"/>
              <a:t>Через одно и то же соединение можно отправить последовательность запросов и ответов между одним и тем же клиентом и сервером. </a:t>
            </a:r>
            <a:endParaRPr lang="ru-RU" altLang="en-US" sz="2800"/>
          </a:p>
          <a:p>
            <a:r>
              <a:rPr lang="ru-RU" altLang="en-US" sz="2800"/>
              <a:t>В частности, одно постоянное TCP-соединение позволяет передать всю веб-страницу (в примере выше это базовый HTML-файл и десять изображений). </a:t>
            </a:r>
            <a:endParaRPr lang="ru-RU" altLang="en-US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Постоянное соединение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274300" cy="4526280"/>
          </a:xfrm>
        </p:spPr>
        <p:txBody>
          <a:bodyPr/>
          <a:p>
            <a:r>
              <a:rPr lang="ru-RU" altLang="en-US" sz="2400"/>
              <a:t>Через одно постоянное соединение можно отправить одному и тому же клиенту много веб-страниц, размещенных на том же сервере. </a:t>
            </a:r>
            <a:endParaRPr lang="ru-RU" altLang="en-US" sz="2400"/>
          </a:p>
          <a:p>
            <a:r>
              <a:rPr lang="ru-RU" altLang="en-US" sz="2400"/>
              <a:t>Эти запросы объектов могут быть сделаны один за другим, без ожидания ответов на обрабатываемый запрос (так называемая конвейеризация). </a:t>
            </a:r>
            <a:endParaRPr lang="ru-RU" altLang="en-US" sz="2400"/>
          </a:p>
          <a:p>
            <a:r>
              <a:rPr lang="ru-RU" altLang="en-US" sz="2400"/>
              <a:t>Обычно HTTP-сервер закрывает соединение, когда оно не используется в течение определенного времени (настраиваемый интервал тайм-аута). </a:t>
            </a:r>
            <a:endParaRPr lang="ru-RU" altLang="en-US" sz="2400"/>
          </a:p>
          <a:p>
            <a:r>
              <a:rPr lang="ru-RU" altLang="en-US" sz="2400"/>
              <a:t>Когда сервер получает последовательные запросы, он отправляет объекты также один за другим. По умолчанию HTTP использует постоянное соединение с конвейеризацией. </a:t>
            </a:r>
            <a:endParaRPr lang="ru-RU" altLang="en-US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HTTP 1.0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Поддерживается только режим кратковременных соединений, когда после передачи одного запроса и получения ответа TCP-соединение закрывается. </a:t>
            </a:r>
            <a:endParaRPr lang="ru-RU" altLang="en-US"/>
          </a:p>
          <a:p>
            <a:r>
              <a:rPr lang="ru-RU" altLang="en-US"/>
              <a:t>Такой режим полностью соответствует концепции сервера без сохранения состояния, а это, как уже отмечалось, приводит к замедлению работы браузера и увеличению трафика из-за частого выполнения процедуры трехэтапного установления ТСР-соединения.</a:t>
            </a:r>
            <a:endParaRPr lang="ru-RU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HTTP1.1 (RFC 2616)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По умолчанию применяются постоянные соединения и конвейерный режим. </a:t>
            </a:r>
            <a:endParaRPr lang="ru-RU" altLang="en-US"/>
          </a:p>
          <a:p>
            <a:r>
              <a:rPr lang="ru-RU" altLang="en-US"/>
              <a:t>Соединение разрывается по инициативе либо браузера, либо сервера за счет отправки специального токена разрыва соединения в HTTP-пакете. </a:t>
            </a:r>
            <a:endParaRPr lang="ru-RU" altLang="en-US"/>
          </a:p>
          <a:p>
            <a:r>
              <a:rPr lang="ru-RU" altLang="en-US"/>
              <a:t>Веб-сервер обычно использует таймер неактивности пользователя для того, чтобы разорвать соединение по тайм-ауту и не тратить ресурсы памяти на неактивные соединения.</a:t>
            </a:r>
            <a:endParaRPr lang="ru-RU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HTTP/2 (RFC 7540)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ru-RU" altLang="en-US"/>
              <a:t>Вместо использования отдельных TCP-соединений для передачи каждого запроса и ответа, приводившего к простоям из-за того, что новый запрос не может быть послан без получения ответа, теперь используется одно TCP-соединение для мультиплексирования нескольких запросов, которые могут быть посланы практически одновременно;</a:t>
            </a:r>
            <a:endParaRPr lang="ru-RU" altLang="en-US"/>
          </a:p>
          <a:p>
            <a:r>
              <a:rPr lang="ru-RU" altLang="en-US"/>
              <a:t>Приоритезация запросов к веб-серверу, благодаря которой сервер знает, какой запрос более важен веб-браузеру для построения страницы</a:t>
            </a:r>
            <a:endParaRPr lang="ru-RU" altLang="en-US"/>
          </a:p>
          <a:p>
            <a:r>
              <a:rPr lang="ru-RU" altLang="en-US"/>
              <a:t>Введение режима Server Push, при котором веб-сервер может передать веб-браузеру не только запрашиваемые ресурсы, но и те, которые, по мнению веб-сервера, скоро пона­ добятся веб-браузеру</a:t>
            </a:r>
            <a:endParaRPr lang="ru-RU" altLang="en-US"/>
          </a:p>
          <a:p>
            <a:r>
              <a:rPr lang="ru-RU" altLang="en-US"/>
              <a:t>Компрессия заголовков сообщений HTTP, значительно сокращающая длину сообщения за счет компрессии таких потенциально длинных полей, как куки</a:t>
            </a:r>
            <a:endParaRPr lang="ru-RU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HTTP/3 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На текущий момент не стандартизирован</a:t>
            </a:r>
            <a:endParaRPr lang="ru-RU" altLang="en-US"/>
          </a:p>
          <a:p>
            <a:r>
              <a:rPr lang="ru-RU" altLang="en-US"/>
              <a:t>Заменяет протокол TCP на новый протокол QUIC, являющийся транспортным протоколом, работающим поверх UDP, и более быстро, чем TCP, устанавливающая соединения и обрабатывающая потерю и искажения данных. </a:t>
            </a:r>
            <a:endParaRPr lang="ru-RU" altLang="en-US"/>
          </a:p>
          <a:p>
            <a:r>
              <a:rPr lang="ru-RU" altLang="en-US"/>
              <a:t>Протокол QUIC первоначально был разработан компанией Google и уже применяется в браузере Chrome этой компании.</a:t>
            </a:r>
            <a:endParaRPr lang="ru-RU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Формат сообщения-запроса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624138" y="2024857"/>
          <a:ext cx="6943725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943725" imgH="3952875" progId="Paint.Picture">
                  <p:embed/>
                </p:oleObj>
              </mc:Choice>
              <mc:Fallback>
                <p:oleObj name="" r:id="rId1" imgW="6943725" imgH="3952875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4138" y="2024857"/>
                        <a:ext cx="6943725" cy="395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Формат сообщения-ответа</a:t>
            </a:r>
            <a:endParaRPr lang="ru-RU" altLang="en-US"/>
          </a:p>
        </p:txBody>
      </p:sp>
      <p:graphicFrame>
        <p:nvGraphicFramePr>
          <p:cNvPr id="6" name="Замещающее содержимое 5"/>
          <p:cNvGraphicFramePr/>
          <p:nvPr>
            <p:ph idx="1"/>
          </p:nvPr>
        </p:nvGraphicFramePr>
        <p:xfrm>
          <a:off x="2568893" y="1980407"/>
          <a:ext cx="705421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048500" imgH="4038600" progId="Paint.Picture">
                  <p:embed/>
                </p:oleObj>
              </mc:Choice>
              <mc:Fallback>
                <p:oleObj name="" r:id="rId1" imgW="7048500" imgH="4038600" progId="Paint.Picture">
                  <p:embed/>
                  <p:pic>
                    <p:nvPicPr>
                      <p:cNvPr id="0" name="Изображение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8893" y="1980407"/>
                        <a:ext cx="7054215" cy="404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4100" name="Picture 4" descr="http://50.17.207.32/wp-content/uploads/2012/09/DNS_basics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1340768"/>
            <a:ext cx="56864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Распределенная система для получения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информации о доменах (символьных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идентификаторах единиц автономии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в сети Интернет).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Методы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Метод HEAD аналогичен методу GET, но запрашиваются только метаданные заголовка HTML-страницы.</a:t>
            </a:r>
            <a:endParaRPr lang="ru-RU" altLang="en-US"/>
          </a:p>
          <a:p>
            <a:r>
              <a:rPr lang="ru-RU" altLang="en-US"/>
              <a:t>Метод POST используется клиентом для отправки данных на сервер: сообщений электронной почты, ключевых слов в запросе поиска, веб-формы.</a:t>
            </a:r>
            <a:endParaRPr lang="ru-RU" altLang="en-US"/>
          </a:p>
          <a:p>
            <a:r>
              <a:rPr lang="ru-RU" altLang="en-US"/>
              <a:t>Метод PUT используется клиентом для размещения некоторого объекта на сервере, на который указывает URL-адрес.</a:t>
            </a:r>
            <a:endParaRPr lang="ru-RU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Методы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ru-RU" altLang="en-US"/>
              <a:t>Метод DELETE указывает серверу на то, что некоторый объект на сервере, определяемый URL-адресом, необходимо удалить.</a:t>
            </a:r>
            <a:endParaRPr lang="ru-RU" altLang="en-US"/>
          </a:p>
          <a:p>
            <a:r>
              <a:rPr lang="ru-RU" altLang="en-US"/>
              <a:t>Методы GET и HEAD считаются безопасными1 для сервера, так как они только передают информацию клиенту, а методы POST, PUT и DELETE — опасными, поскольку передают информацию на сервер. </a:t>
            </a:r>
            <a:endParaRPr lang="ru-RU" altLang="en-US"/>
          </a:p>
          <a:p>
            <a:r>
              <a:rPr lang="ru-RU" altLang="en-US"/>
              <a:t>Наибольшую угрозу представляют два последних метода, так как они непосредственно указывают на объект на сервере. Используя эти методы, злоумышленник может атаковать сервер, заменяя или удаляя некоторые его объекты.</a:t>
            </a:r>
            <a:endParaRPr lang="ru-RU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ru-RU" altLang="en-US"/>
              <a:t>Форматы стартовых строк и заголовков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435225" y="1691005"/>
          <a:ext cx="6950075" cy="506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020300" imgH="6867525" progId="Paint.Picture">
                  <p:embed/>
                </p:oleObj>
              </mc:Choice>
              <mc:Fallback>
                <p:oleObj name="" r:id="rId1" imgW="10020300" imgH="6867525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5225" y="1691005"/>
                        <a:ext cx="6950075" cy="5065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Классы кодов состояний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/>
              <a:t>1хх — информация о процессе передачи;</a:t>
            </a:r>
            <a:endParaRPr lang="ru-RU" altLang="en-US"/>
          </a:p>
          <a:p>
            <a:r>
              <a:rPr lang="ru-RU" altLang="en-US"/>
              <a:t>2хх — информация об успешном принятии и обработке запроса клиента (в таблице в примере стартовой строки ответа приведен код и соответствующая фраза 200 ОК, сообщающий клиенту, что его запрос успешно обработан);</a:t>
            </a:r>
            <a:endParaRPr lang="ru-RU" altLang="en-US"/>
          </a:p>
          <a:p>
            <a:r>
              <a:rPr lang="ru-RU" altLang="en-US"/>
              <a:t>Зхх — информация о том, что для успешного выполнения операции нужно произвести следующий запрос по другому URL-адресу, указанному в дополнительном заголовке Location;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Классы кодов состояний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4х</a:t>
            </a:r>
            <a:r>
              <a:rPr lang="en-US" altLang="en-US"/>
              <a:t>x</a:t>
            </a:r>
            <a:r>
              <a:rPr lang="ru-RU" altLang="en-US"/>
              <a:t> — информация об ошибках со стороны клиента (при указании адреса несуществующей страницы браузер выводит на экран сообщение 404 Not Found);</a:t>
            </a:r>
            <a:endParaRPr lang="ru-RU" altLang="en-US"/>
          </a:p>
          <a:p>
            <a:r>
              <a:rPr lang="ru-RU" altLang="en-US"/>
              <a:t>5хх — информация о неуспешном выполнении операции по вине сервера (например, сообщение 505 http Version Not Supported говорит о том, что сервер не поддерживает версию HTTP, предложенную клиентом).</a:t>
            </a:r>
            <a:endParaRPr lang="ru-RU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Cookie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Определенный в документе RFC 6265562 механизм сохранения данных для идентификации пользователя</a:t>
            </a:r>
            <a:endParaRPr lang="ru-RU" altLang="en-US"/>
          </a:p>
          <a:p>
            <a:r>
              <a:rPr lang="ru-RU" altLang="en-US"/>
              <a:t>Позволяет веб-сайтам отслеживать состояние пользовательского соединения. </a:t>
            </a:r>
            <a:endParaRPr lang="ru-RU" altLang="en-US"/>
          </a:p>
          <a:p>
            <a:r>
              <a:rPr lang="ru-RU" altLang="en-US"/>
              <a:t>Подавляющее большинство коммерческих веб-сайтов используют данный механизм.</a:t>
            </a:r>
            <a:endParaRPr lang="ru-RU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Принцип работы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Пользователь А посещает сайт</a:t>
            </a:r>
            <a:r>
              <a:rPr lang="en-US" altLang="en-US"/>
              <a:t>, </a:t>
            </a:r>
            <a:r>
              <a:rPr lang="ru-RU" altLang="en-US"/>
              <a:t>используя браузер</a:t>
            </a:r>
            <a:endParaRPr lang="ru-RU" altLang="en-US"/>
          </a:p>
          <a:p>
            <a:r>
              <a:rPr lang="ru-RU" altLang="en-US"/>
              <a:t>Когда запрос приходит на веб-сервер Amazon, он создает уникальный идентификационный номер, а также запись в своей базе данных, которая индексируется этим идентификационным номером. </a:t>
            </a:r>
            <a:endParaRPr lang="ru-RU" altLang="en-US"/>
          </a:p>
          <a:p>
            <a:r>
              <a:rPr lang="ru-RU" altLang="en-US"/>
              <a:t>Затем вебсервер Amazon посылает ответ браузеру Сьюзен, включающий в HTTPсообщение заголовок Set-cookie:, и в нем содержится соответствующий идентификационный номер. </a:t>
            </a:r>
            <a:endParaRPr lang="ru-RU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Принцип работы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 sz="2800"/>
              <a:t>Когда браузер получает ответное HTTP-сообщение, он видит заголовок Set-cookie: и добавляет строку в специальный cookie-файл (имя сервера и идентификационный номер из заголовка Set-cookie)</a:t>
            </a:r>
            <a:endParaRPr lang="ru-RU" altLang="en-US" sz="2800"/>
          </a:p>
          <a:p>
            <a:r>
              <a:rPr lang="ru-RU" altLang="en-US" sz="2800"/>
              <a:t>Каждый раз, когда пользователь запрашивает веб-страницу, браузер обращается к своему cookie-файлу, извлекает идентификационный номер этого сайта и помещает строку cookie-заголовка, включающую идентификационный номер, в HTTP запрос.</a:t>
            </a:r>
            <a:endParaRPr lang="ru-RU" altLang="en-US" sz="2800"/>
          </a:p>
          <a:p>
            <a:r>
              <a:rPr lang="ru-RU" altLang="en-US" sz="2800"/>
              <a:t>Сайту точно известно, какие страницы посетил пользователь, в каком порядке и сколько раз</a:t>
            </a:r>
            <a:endParaRPr lang="ru-RU" altLang="en-US"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Прокси-сервер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366770" y="1995805"/>
          <a:ext cx="54578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457825" imgH="3733800" progId="Paint.Picture">
                  <p:embed/>
                </p:oleObj>
              </mc:Choice>
              <mc:Fallback>
                <p:oleObj name="" r:id="rId1" imgW="5457825" imgH="37338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6770" y="1995805"/>
                        <a:ext cx="5457825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Прокси-сервер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Веб-кэш, также называемый прокси-сервером — это элемент сети,который обрабатывает HTTP-запрос в дополнение к «настоящему» вебсерверу. </a:t>
            </a:r>
            <a:endParaRPr lang="ru-RU" altLang="en-US"/>
          </a:p>
          <a:p>
            <a:r>
              <a:rPr lang="ru-RU" altLang="en-US"/>
              <a:t>Для этого на прокси-сервере имеется собственное дисковое хранилище, куда помещаются копии недавно запрошенных объектов.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Протокол несимметричен - в нем определены DNS-серверы и DNS-клиенты. DNS-серверы хранят часть распределенной базы данных о соответствии символьных имен и IP-адресов. </a:t>
            </a:r>
            <a:endParaRPr lang="ru-RU" dirty="0" smtClean="0"/>
          </a:p>
          <a:p>
            <a:r>
              <a:rPr lang="ru-RU" dirty="0" smtClean="0"/>
              <a:t>Эта </a:t>
            </a:r>
            <a:r>
              <a:rPr lang="ru-RU" dirty="0"/>
              <a:t>база данных распределена по административным доменам сети </a:t>
            </a:r>
            <a:r>
              <a:rPr lang="ru-RU" dirty="0" err="1"/>
              <a:t>Internet</a:t>
            </a:r>
            <a:r>
              <a:rPr lang="ru-RU" dirty="0"/>
              <a:t>. </a:t>
            </a:r>
            <a:endParaRPr lang="ru-RU" dirty="0"/>
          </a:p>
          <a:p>
            <a:r>
              <a:rPr lang="ru-RU" dirty="0"/>
              <a:t>Клиенты сервера DNS знают IP-адрес сервера DNS своего административного домена и по протоколу IP передают запрос, в котором сообщают известное символьное имя и просят вернуть соответствующий ему IP-адрес.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Прокси-сервер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позволяет уменьшить время ответа на запрос клиента, особенно если полоса пропускания между клиентом и вебсервером намного меньше, чем между клиентом и прокси-сервером. </a:t>
            </a:r>
            <a:r>
              <a:rPr lang="en-US" altLang="ru-RU"/>
              <a:t>(</a:t>
            </a:r>
            <a:r>
              <a:rPr lang="ru-RU" altLang="en-US"/>
              <a:t>высокоскоростное соединение, поэтому прокси-сервер способен доставить объект клиенту очень быстро</a:t>
            </a:r>
            <a:r>
              <a:rPr lang="en-US" altLang="ru-RU"/>
              <a:t>)</a:t>
            </a:r>
            <a:endParaRPr lang="ru-RU" altLang="en-US"/>
          </a:p>
          <a:p>
            <a:r>
              <a:rPr lang="ru-RU" altLang="en-US"/>
              <a:t>может уменьшить трафик в сети доступа организации, позволяет снизить расходы и положительно сказывается на производительности приложений, использующих сеть</a:t>
            </a:r>
            <a:endParaRPr lang="ru-RU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настройки в </a:t>
            </a:r>
            <a:r>
              <a:rPr lang="en-US" altLang="en-US"/>
              <a:t>Packet Tracer</a:t>
            </a:r>
            <a:endParaRPr lang="en-US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633980" y="1560195"/>
          <a:ext cx="6924040" cy="496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848725" imgH="5981700" progId="Paint.Picture">
                  <p:embed/>
                </p:oleObj>
              </mc:Choice>
              <mc:Fallback>
                <p:oleObj name="" r:id="rId1" imgW="8848725" imgH="59817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3980" y="1560195"/>
                        <a:ext cx="6924040" cy="4964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Пример настройки в </a:t>
            </a:r>
            <a:r>
              <a:rPr lang="en-US" altLang="en-US">
                <a:sym typeface="+mn-ea"/>
              </a:rPr>
              <a:t>Packet Tracer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519680" y="1690370"/>
          <a:ext cx="7152005" cy="483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058275" imgH="5657850" progId="Paint.Picture">
                  <p:embed/>
                </p:oleObj>
              </mc:Choice>
              <mc:Fallback>
                <p:oleObj name="" r:id="rId1" imgW="9058275" imgH="565785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9680" y="1690370"/>
                        <a:ext cx="7152005" cy="483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настройки в </a:t>
            </a:r>
            <a:r>
              <a:rPr lang="en-US" altLang="en-US"/>
              <a:t>Packet Tracer</a:t>
            </a:r>
            <a:endParaRPr lang="en-US" altLang="en-US"/>
          </a:p>
        </p:txBody>
      </p:sp>
      <p:graphicFrame>
        <p:nvGraphicFramePr>
          <p:cNvPr id="6" name="Замещающее содержимое 5"/>
          <p:cNvGraphicFramePr>
            <a:graphicFrameLocks noChangeAspect="1"/>
          </p:cNvGraphicFramePr>
          <p:nvPr>
            <p:ph sz="half" idx="1"/>
          </p:nvPr>
        </p:nvGraphicFramePr>
        <p:xfrm>
          <a:off x="838200" y="1691640"/>
          <a:ext cx="6141085" cy="484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724900" imgH="5657850" progId="Paint.Picture">
                  <p:embed/>
                </p:oleObj>
              </mc:Choice>
              <mc:Fallback>
                <p:oleObj name="" r:id="rId1" imgW="8724900" imgH="5657850" progId="Paint.Picture">
                  <p:embed/>
                  <p:pic>
                    <p:nvPicPr>
                      <p:cNvPr id="0" name="Изображение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91640"/>
                        <a:ext cx="6141085" cy="484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Замещающее содержимое 10"/>
          <p:cNvGraphicFramePr/>
          <p:nvPr>
            <p:ph sz="half" idx="2"/>
          </p:nvPr>
        </p:nvGraphicFramePr>
        <p:xfrm>
          <a:off x="7164705" y="1691640"/>
          <a:ext cx="4188460" cy="188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3448050" imgH="1485900" progId="Paint.Picture">
                  <p:embed/>
                </p:oleObj>
              </mc:Choice>
              <mc:Fallback>
                <p:oleObj name="" r:id="rId3" imgW="3448050" imgH="1485900" progId="Paint.Picture">
                  <p:embed/>
                  <p:pic>
                    <p:nvPicPr>
                      <p:cNvPr id="0" name="Изображение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4705" y="1691640"/>
                        <a:ext cx="4188460" cy="188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Пример настройки в </a:t>
            </a:r>
            <a:r>
              <a:rPr lang="en-US" altLang="ru-RU"/>
              <a:t>Packet Tracer</a:t>
            </a:r>
            <a:endParaRPr lang="en-US" altLang="ru-RU"/>
          </a:p>
        </p:txBody>
      </p:sp>
      <p:graphicFrame>
        <p:nvGraphicFramePr>
          <p:cNvPr id="5" name="Замещающее содержимое 4"/>
          <p:cNvGraphicFramePr>
            <a:graphicFrameLocks noChangeAspect="1"/>
          </p:cNvGraphicFramePr>
          <p:nvPr>
            <p:ph sz="half" idx="1"/>
          </p:nvPr>
        </p:nvGraphicFramePr>
        <p:xfrm>
          <a:off x="2473960" y="1691640"/>
          <a:ext cx="6617335" cy="485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705850" imgH="6191250" progId="Paint.Picture">
                  <p:embed/>
                </p:oleObj>
              </mc:Choice>
              <mc:Fallback>
                <p:oleObj name="" r:id="rId1" imgW="8705850" imgH="6191250" progId="Paint.Picture">
                  <p:embed/>
                  <p:pic>
                    <p:nvPicPr>
                      <p:cNvPr id="0" name="Изображение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3960" y="1691640"/>
                        <a:ext cx="6617335" cy="4857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ru-RU">
                <a:sym typeface="+mn-ea"/>
              </a:rPr>
              <a:t>Пример настройки в </a:t>
            </a:r>
            <a:r>
              <a:rPr lang="en-US" altLang="ru-RU">
                <a:sym typeface="+mn-ea"/>
              </a:rPr>
              <a:t>Packet Tracer</a:t>
            </a:r>
            <a:endParaRPr lang="ru-RU" altLang="en-US"/>
          </a:p>
        </p:txBody>
      </p:sp>
      <p:graphicFrame>
        <p:nvGraphicFramePr>
          <p:cNvPr id="10" name="Замещающее содержимое 9"/>
          <p:cNvGraphicFramePr/>
          <p:nvPr>
            <p:ph idx="1"/>
          </p:nvPr>
        </p:nvGraphicFramePr>
        <p:xfrm>
          <a:off x="1840418" y="1825625"/>
          <a:ext cx="8511164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1420475" imgH="5838825" progId="Paint.Picture">
                  <p:embed/>
                </p:oleObj>
              </mc:Choice>
              <mc:Fallback>
                <p:oleObj name="" r:id="rId1" imgW="11420475" imgH="5838825" progId="Paint.Picture">
                  <p:embed/>
                  <p:pic>
                    <p:nvPicPr>
                      <p:cNvPr id="0" name="Изображение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0418" y="1825625"/>
                        <a:ext cx="8511164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Зона </a:t>
            </a:r>
            <a:r>
              <a:rPr lang="en-US" altLang="ru-RU"/>
              <a:t>DNS</a:t>
            </a:r>
            <a:r>
              <a:rPr lang="ru-RU" altLang="en-US"/>
              <a:t> и файл отображений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Часть пространства доменных имен, для которых некоторый сервер DNS имеет информацию об их отображениях на основе соответствующего текстового файла, называется </a:t>
            </a:r>
            <a:r>
              <a:rPr lang="ru-RU" altLang="en-US" b="1"/>
              <a:t>зоной DNS </a:t>
            </a:r>
            <a:r>
              <a:rPr lang="ru-RU" altLang="en-US"/>
              <a:t>данного сервера, а сам текстовый файл —</a:t>
            </a:r>
            <a:r>
              <a:rPr lang="ru-RU" altLang="en-US" b="1"/>
              <a:t> файлом зоны</a:t>
            </a:r>
            <a:r>
              <a:rPr lang="ru-RU" altLang="en-US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Файл </a:t>
            </a:r>
            <a:r>
              <a:rPr lang="en-US" altLang="en-US"/>
              <a:t>hosts (</a:t>
            </a:r>
            <a:r>
              <a:rPr lang="ru-RU" altLang="en-US"/>
              <a:t>файл отображений)</a:t>
            </a:r>
            <a:endParaRPr lang="ru-RU" altLang="en-US"/>
          </a:p>
        </p:txBody>
      </p:sp>
      <p:graphicFrame>
        <p:nvGraphicFramePr>
          <p:cNvPr id="7" name="Замещающее содержимое 6"/>
          <p:cNvGraphicFramePr>
            <a:graphicFrameLocks noChangeAspect="1"/>
          </p:cNvGraphicFramePr>
          <p:nvPr>
            <p:ph idx="1"/>
          </p:nvPr>
        </p:nvGraphicFramePr>
        <p:xfrm>
          <a:off x="3387725" y="1691640"/>
          <a:ext cx="5694045" cy="377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619875" imgH="3228975" progId="Paint.Picture">
                  <p:embed/>
                </p:oleObj>
              </mc:Choice>
              <mc:Fallback>
                <p:oleObj name="" r:id="rId1" imgW="6619875" imgH="3228975" progId="Paint.Picture">
                  <p:embed/>
                  <p:pic>
                    <p:nvPicPr>
                      <p:cNvPr id="0" name="Изображение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87725" y="1691640"/>
                        <a:ext cx="5694045" cy="377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0000"/>
          </a:bodyPr>
          <a:lstStyle/>
          <a:p>
            <a:r>
              <a:rPr lang="ru-RU" sz="4000" dirty="0"/>
              <a:t>Если данные о запрошенном соответствии хранятся в базе данного DNS-сервера, то он сразу посылает ответ клиенту, если же нет - то он посылает запрос DNS-серверу другого домена, который может сам обработать запрос, либо передать его другому DNS-серверу. </a:t>
            </a:r>
            <a:endParaRPr lang="ru-RU" sz="4000" dirty="0" smtClean="0"/>
          </a:p>
          <a:p>
            <a:r>
              <a:rPr lang="ru-RU" sz="4000" dirty="0" smtClean="0"/>
              <a:t>Все </a:t>
            </a:r>
            <a:r>
              <a:rPr lang="ru-RU" sz="4000" dirty="0"/>
              <a:t>DNS-серверы соединены иерархически, в соответствии с иерархией доменов сети </a:t>
            </a:r>
            <a:r>
              <a:rPr lang="ru-RU" sz="4000" dirty="0" err="1"/>
              <a:t>Internet</a:t>
            </a:r>
            <a:r>
              <a:rPr lang="ru-RU" sz="4000" dirty="0"/>
              <a:t>. </a:t>
            </a:r>
            <a:endParaRPr lang="ru-RU" sz="4000" dirty="0"/>
          </a:p>
          <a:p>
            <a:r>
              <a:rPr lang="ru-RU" sz="4000" dirty="0"/>
              <a:t>Клиент опрашивает эти серверы имен, пока не найдет нужные отображения. Этот процесс ускоряется из-за того, что серверы имен постоянно кэшируют информацию, предоставляемую по запросам. </a:t>
            </a:r>
            <a:endParaRPr lang="ru-RU" sz="4000" dirty="0"/>
          </a:p>
          <a:p>
            <a:r>
              <a:rPr lang="ru-RU" sz="4000" dirty="0"/>
              <a:t>Клиентские компьютеры могут использовать в своей работе IP-адреса нескольких DNS-серверов, для повышения надежности своей работы.</a:t>
            </a:r>
            <a:endParaRPr lang="ru-RU" sz="4000" dirty="0"/>
          </a:p>
          <a:p>
            <a:endParaRPr lang="ru-RU" sz="35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21180</Words>
  <Application>WPS Presentation</Application>
  <PresentationFormat>Widescreen</PresentationFormat>
  <Paragraphs>359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65</vt:i4>
      </vt:variant>
    </vt:vector>
  </HeadingPairs>
  <TitlesOfParts>
    <vt:vector size="92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Telnet</vt:lpstr>
      <vt:lpstr>Telnet</vt:lpstr>
      <vt:lpstr>PowerPoint 演示文稿</vt:lpstr>
      <vt:lpstr>DNS</vt:lpstr>
      <vt:lpstr>DNS</vt:lpstr>
      <vt:lpstr>PowerPoint 演示文稿</vt:lpstr>
      <vt:lpstr>PowerPoint 演示文稿</vt:lpstr>
      <vt:lpstr>DNS</vt:lpstr>
      <vt:lpstr>PowerPoint 演示文稿</vt:lpstr>
      <vt:lpstr>DNS</vt:lpstr>
      <vt:lpstr>DNS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Постоянные и непостоянные соединения</vt:lpstr>
      <vt:lpstr>Непостоянное соединение</vt:lpstr>
      <vt:lpstr>Непостоянное соединение</vt:lpstr>
      <vt:lpstr>Непостоянное соединение</vt:lpstr>
      <vt:lpstr>Непостоянное соединение</vt:lpstr>
      <vt:lpstr>Непостоянное соединение</vt:lpstr>
      <vt:lpstr>Постоянное соединение</vt:lpstr>
      <vt:lpstr>Постоянное соединение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Cookie</vt:lpstr>
      <vt:lpstr>Принцип работы</vt:lpstr>
      <vt:lpstr>Принцип работы</vt:lpstr>
      <vt:lpstr>Прокси-сервер</vt:lpstr>
      <vt:lpstr>Прокси-сервер</vt:lpstr>
      <vt:lpstr>Прокси-сервер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прикладного уровня</dc:title>
  <dc:creator/>
  <cp:lastModifiedBy>google1599855454</cp:lastModifiedBy>
  <cp:revision>74</cp:revision>
  <dcterms:created xsi:type="dcterms:W3CDTF">2020-10-04T00:53:24Z</dcterms:created>
  <dcterms:modified xsi:type="dcterms:W3CDTF">2020-10-05T07:54:20Z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1049-11.2.0.9684</vt:lpwstr>
  </property>
</Properties>
</file>