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674" r:id="rId4"/>
    <p:sldId id="781" r:id="rId5"/>
    <p:sldId id="782" r:id="rId6"/>
    <p:sldId id="783" r:id="rId7"/>
    <p:sldId id="679" r:id="rId8"/>
    <p:sldId id="678" r:id="rId9"/>
    <p:sldId id="793" r:id="rId10"/>
    <p:sldId id="568" r:id="rId11"/>
    <p:sldId id="569" r:id="rId12"/>
    <p:sldId id="621" r:id="rId13"/>
    <p:sldId id="620" r:id="rId14"/>
    <p:sldId id="570" r:id="rId15"/>
    <p:sldId id="571" r:id="rId16"/>
    <p:sldId id="572" r:id="rId17"/>
    <p:sldId id="573" r:id="rId18"/>
    <p:sldId id="574" r:id="rId19"/>
    <p:sldId id="575" r:id="rId20"/>
    <p:sldId id="576" r:id="rId21"/>
    <p:sldId id="577" r:id="rId22"/>
    <p:sldId id="788" r:id="rId23"/>
    <p:sldId id="585" r:id="rId24"/>
    <p:sldId id="586" r:id="rId25"/>
    <p:sldId id="587" r:id="rId26"/>
    <p:sldId id="588" r:id="rId27"/>
    <p:sldId id="672" r:id="rId28"/>
    <p:sldId id="673" r:id="rId29"/>
    <p:sldId id="776" r:id="rId30"/>
    <p:sldId id="680" r:id="rId31"/>
    <p:sldId id="683" r:id="rId32"/>
    <p:sldId id="681" r:id="rId33"/>
    <p:sldId id="736" r:id="rId34"/>
    <p:sldId id="773" r:id="rId35"/>
    <p:sldId id="737" r:id="rId37"/>
    <p:sldId id="778" r:id="rId38"/>
    <p:sldId id="779" r:id="rId39"/>
    <p:sldId id="777" r:id="rId40"/>
    <p:sldId id="677" r:id="rId41"/>
    <p:sldId id="784" r:id="rId42"/>
    <p:sldId id="785" r:id="rId43"/>
    <p:sldId id="786" r:id="rId44"/>
    <p:sldId id="787" r:id="rId45"/>
    <p:sldId id="682" r:id="rId46"/>
    <p:sldId id="590" r:id="rId47"/>
    <p:sldId id="591" r:id="rId48"/>
    <p:sldId id="592" r:id="rId49"/>
    <p:sldId id="594" r:id="rId50"/>
    <p:sldId id="595" r:id="rId51"/>
    <p:sldId id="596" r:id="rId52"/>
    <p:sldId id="597" r:id="rId53"/>
    <p:sldId id="598" r:id="rId54"/>
    <p:sldId id="599" r:id="rId55"/>
    <p:sldId id="600" r:id="rId56"/>
    <p:sldId id="601" r:id="rId57"/>
    <p:sldId id="602" r:id="rId58"/>
    <p:sldId id="603" r:id="rId59"/>
    <p:sldId id="604" r:id="rId60"/>
    <p:sldId id="605" r:id="rId61"/>
    <p:sldId id="606" r:id="rId62"/>
    <p:sldId id="607" r:id="rId63"/>
    <p:sldId id="608" r:id="rId64"/>
    <p:sldId id="609" r:id="rId65"/>
    <p:sldId id="610" r:id="rId66"/>
    <p:sldId id="611" r:id="rId67"/>
    <p:sldId id="612" r:id="rId68"/>
    <p:sldId id="613" r:id="rId69"/>
    <p:sldId id="614" r:id="rId70"/>
    <p:sldId id="615" r:id="rId71"/>
    <p:sldId id="616" r:id="rId72"/>
    <p:sldId id="789" r:id="rId73"/>
    <p:sldId id="79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3A1C593-65D0-4073-BCC9-577B9352EA97}"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63A1C593-65D0-4073-BCC9-577B9352EA97}"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8"/>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8"/>
            <a:ext cx="8070573"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63A1C593-65D0-4073-BCC9-577B9352EA97}"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63A1C593-65D0-4073-BCC9-577B9352EA97}"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1" y="1709738"/>
            <a:ext cx="105156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p>
            <a:fld id="{63A1C593-65D0-4073-BCC9-577B9352EA97}"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5376672" cy="452596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6205728" y="1600200"/>
            <a:ext cx="5376672" cy="452596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p>
            <a:fld id="{63A1C593-65D0-4073-BCC9-577B9352EA97}"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endParaRPr lang="ru-RU" smtClean="0"/>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endParaRPr lang="ru-RU" smtClean="0"/>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Дата 6"/>
          <p:cNvSpPr>
            <a:spLocks noGrp="1"/>
          </p:cNvSpPr>
          <p:nvPr>
            <p:ph type="dt" sz="half" idx="10"/>
          </p:nvPr>
        </p:nvSpPr>
        <p:spPr/>
        <p:txBody>
          <a:bodyPr/>
          <a:lstStyle/>
          <a:p>
            <a:fld id="{63A1C593-65D0-4073-BCC9-577B9352EA97}" type="datetimeFigureOut">
              <a:rPr lang="en-US" smtClean="0"/>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3A1C593-65D0-4073-BCC9-577B9352EA97}" type="datetimeFigureOut">
              <a:rPr lang="en-US" smtClean="0"/>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3A1C593-65D0-4073-BCC9-577B9352EA97}" type="datetimeFigureOut">
              <a:rPr lang="en-US" smtClean="0"/>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63A1C593-65D0-4073-BCC9-577B9352EA97}"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63A1C593-65D0-4073-BCC9-577B9352EA97}"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Заголовок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Замещающий текст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Замещающая дата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Замещающий нижний колонтитул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Замещающий номер слайда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4.xml"/><Relationship Id="rId4" Type="http://schemas.openxmlformats.org/officeDocument/2006/relationships/image" Target="../media/image8.emf"/><Relationship Id="rId3" Type="http://schemas.openxmlformats.org/officeDocument/2006/relationships/oleObject" Target="../embeddings/oleObject5.bin"/><Relationship Id="rId2" Type="http://schemas.openxmlformats.org/officeDocument/2006/relationships/image" Target="../media/image7.emf"/><Relationship Id="rId1"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4.xml"/><Relationship Id="rId3" Type="http://schemas.openxmlformats.org/officeDocument/2006/relationships/oleObject" Target="../embeddings/oleObject7.bin"/><Relationship Id="rId2" Type="http://schemas.openxmlformats.org/officeDocument/2006/relationships/image" Target="../media/image9.e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Лекция </a:t>
            </a:r>
            <a:r>
              <a:rPr lang="en-US" dirty="0"/>
              <a:t>VI. </a:t>
            </a:r>
            <a:r>
              <a:rPr lang="en-US" altLang="en-US" dirty="0"/>
              <a:t> </a:t>
            </a:r>
            <a:r>
              <a:rPr lang="ru-RU" dirty="0"/>
              <a:t>Протоколы прикладного уровня</a:t>
            </a:r>
            <a:r>
              <a:rPr lang="en-US" dirty="0"/>
              <a:t>, </a:t>
            </a:r>
            <a:r>
              <a:rPr lang="ru-RU" altLang="en-US" dirty="0"/>
              <a:t>часть </a:t>
            </a:r>
            <a:r>
              <a:rPr lang="en-US" altLang="en-US" dirty="0"/>
              <a:t>II</a:t>
            </a:r>
            <a:r>
              <a:rPr lang="ru-RU" dirty="0"/>
              <a:t> </a:t>
            </a:r>
            <a:endParaRPr lang="ru-RU" altLang="ru-RU" dirty="0"/>
          </a:p>
        </p:txBody>
      </p:sp>
      <p:sp>
        <p:nvSpPr>
          <p:cNvPr id="3" name="Subtitle 2"/>
          <p:cNvSpPr>
            <a:spLocks noGrp="1"/>
          </p:cNvSpPr>
          <p:nvPr>
            <p:ph type="subTitle" idx="1"/>
          </p:nvPr>
        </p:nvSpPr>
        <p:spPr/>
        <p:txBody>
          <a:bodyPr/>
          <a:lstStyle/>
          <a:p>
            <a:r>
              <a:rPr lang="ru-RU" altLang="en-US"/>
              <a:t>Рогозин Н.О.</a:t>
            </a:r>
            <a:r>
              <a:rPr lang="en-US" altLang="en-US"/>
              <a:t>, </a:t>
            </a:r>
            <a:r>
              <a:rPr lang="ru-RU" altLang="en-US"/>
              <a:t>каф. ИУ-7</a:t>
            </a:r>
            <a:endParaRPr lang="ru-RU"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FTP</a:t>
            </a:r>
            <a:endParaRPr lang="ru-RU" dirty="0"/>
          </a:p>
        </p:txBody>
      </p:sp>
      <p:sp>
        <p:nvSpPr>
          <p:cNvPr id="3" name="Объект 2"/>
          <p:cNvSpPr>
            <a:spLocks noGrp="1"/>
          </p:cNvSpPr>
          <p:nvPr>
            <p:ph sz="quarter" idx="1"/>
          </p:nvPr>
        </p:nvSpPr>
        <p:spPr/>
        <p:txBody>
          <a:bodyPr>
            <a:normAutofit lnSpcReduction="10000"/>
          </a:bodyPr>
          <a:lstStyle/>
          <a:p>
            <a:r>
              <a:rPr lang="ru-RU" sz="2800" dirty="0"/>
              <a:t>FTP  использует два TCP соединения для передачи файла.</a:t>
            </a:r>
            <a:endParaRPr lang="ru-RU" sz="2800" dirty="0"/>
          </a:p>
          <a:p>
            <a:r>
              <a:rPr lang="ru-RU" sz="2800" dirty="0"/>
              <a:t>Управляющее соединение устанавливается как обычное соединение клиент-сервер. </a:t>
            </a:r>
            <a:endParaRPr lang="ru-RU" sz="2800" dirty="0"/>
          </a:p>
          <a:p>
            <a:r>
              <a:rPr lang="ru-RU" sz="2800" dirty="0"/>
              <a:t>Сервер осуществляет пассивное открытие на заранее известный порт FTP (21) и ожидает запроса на соединение от клиента. </a:t>
            </a:r>
            <a:endParaRPr lang="ru-RU" sz="2800" dirty="0"/>
          </a:p>
          <a:p>
            <a:r>
              <a:rPr lang="ru-RU" sz="2800" dirty="0"/>
              <a:t>Клиент осуществляет активное открытие на TCP порт 21, чтобы установить управляющее соединение. </a:t>
            </a:r>
            <a:endParaRPr lang="ru-RU" sz="2800" dirty="0"/>
          </a:p>
          <a:p>
            <a:r>
              <a:rPr lang="ru-RU" sz="2800" dirty="0"/>
              <a:t>Управляющее соединение существует все время, пока клиент общается с сервером. </a:t>
            </a:r>
            <a:endParaRPr lang="ru-RU" sz="2800" dirty="0"/>
          </a:p>
          <a:p>
            <a:endParaRPr lang="ru-RU" dirty="0"/>
          </a:p>
          <a:p>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dirty="0" smtClean="0">
                <a:sym typeface="+mn-ea"/>
              </a:rPr>
              <a:t>FTP</a:t>
            </a:r>
            <a:endParaRPr lang="ru-RU" altLang="en-US"/>
          </a:p>
        </p:txBody>
      </p:sp>
      <p:sp>
        <p:nvSpPr>
          <p:cNvPr id="3" name="Замещающее содержимое 2"/>
          <p:cNvSpPr>
            <a:spLocks noGrp="1"/>
          </p:cNvSpPr>
          <p:nvPr>
            <p:ph idx="1"/>
          </p:nvPr>
        </p:nvSpPr>
        <p:spPr/>
        <p:txBody>
          <a:bodyPr/>
          <a:p>
            <a:r>
              <a:rPr lang="ru-RU" sz="2800" dirty="0">
                <a:sym typeface="+mn-ea"/>
              </a:rPr>
              <a:t>Это соединение используется для передачи команд от клиента к серверу и для передачи откликов от сервера. </a:t>
            </a:r>
            <a:endParaRPr lang="ru-RU" sz="2800" dirty="0">
              <a:sym typeface="+mn-ea"/>
            </a:endParaRPr>
          </a:p>
          <a:p>
            <a:r>
              <a:rPr lang="ru-RU" sz="2800" dirty="0">
                <a:sym typeface="+mn-ea"/>
              </a:rPr>
              <a:t>Тип IP сервиса для управляющего соединения устанавливается для получения "минимальной задержки", так как команды обычно вводятся </a:t>
            </a:r>
            <a:r>
              <a:rPr lang="ru-RU" sz="2800">
                <a:sym typeface="+mn-ea"/>
              </a:rPr>
              <a:t>пользователем </a:t>
            </a:r>
            <a:r>
              <a:rPr lang="ru-RU" sz="2800" smtClean="0">
                <a:sym typeface="+mn-ea"/>
              </a:rPr>
              <a:t>.</a:t>
            </a:r>
            <a:endParaRPr lang="ru-RU" sz="2800" dirty="0"/>
          </a:p>
          <a:p>
            <a:r>
              <a:rPr lang="ru-RU" sz="2800" dirty="0">
                <a:sym typeface="+mn-ea"/>
              </a:rPr>
              <a:t>Соединение данных открывается каждый раз, когда осуществляется передача файла между клиентом и сервером. </a:t>
            </a:r>
            <a:endParaRPr lang="ru-RU" sz="2800" dirty="0"/>
          </a:p>
          <a:p>
            <a:r>
              <a:rPr lang="ru-RU" sz="2800" dirty="0">
                <a:sym typeface="+mn-ea"/>
              </a:rPr>
              <a:t>Тип сервиса IP для соединения данных должен быть "максимальная пропускная способность", так как это соединение используется для передачи файлов.</a:t>
            </a:r>
            <a:endParaRPr lang="ru-RU"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dirty="0" smtClean="0">
                <a:sym typeface="+mn-ea"/>
              </a:rPr>
              <a:t>FTP</a:t>
            </a:r>
            <a:endParaRPr lang="ru-RU" altLang="en-US"/>
          </a:p>
        </p:txBody>
      </p:sp>
      <p:graphicFrame>
        <p:nvGraphicFramePr>
          <p:cNvPr id="4" name="Замещающее содержимое 3"/>
          <p:cNvGraphicFramePr>
            <a:graphicFrameLocks noChangeAspect="1"/>
          </p:cNvGraphicFramePr>
          <p:nvPr>
            <p:ph idx="1"/>
          </p:nvPr>
        </p:nvGraphicFramePr>
        <p:xfrm>
          <a:off x="1785620" y="2026285"/>
          <a:ext cx="8521065" cy="3362960"/>
        </p:xfrm>
        <a:graphic>
          <a:graphicData uri="http://schemas.openxmlformats.org/presentationml/2006/ole">
            <mc:AlternateContent xmlns:mc="http://schemas.openxmlformats.org/markup-compatibility/2006">
              <mc:Choice xmlns:v="urn:schemas-microsoft-com:vml" Requires="v">
                <p:oleObj spid="_x0000_s5" name="" r:id="rId1" imgW="6391275" imgH="2286000" progId="Paint.Picture">
                  <p:embed/>
                </p:oleObj>
              </mc:Choice>
              <mc:Fallback>
                <p:oleObj name="" r:id="rId1" imgW="6391275" imgH="2286000" progId="Paint.Picture">
                  <p:embed/>
                  <p:pic>
                    <p:nvPicPr>
                      <p:cNvPr id="0" name="Изображение 4"/>
                      <p:cNvPicPr/>
                      <p:nvPr/>
                    </p:nvPicPr>
                    <p:blipFill>
                      <a:blip r:embed="rId2"/>
                      <a:stretch>
                        <a:fillRect/>
                      </a:stretch>
                    </p:blipFill>
                    <p:spPr>
                      <a:xfrm>
                        <a:off x="1785620" y="2026285"/>
                        <a:ext cx="8521065" cy="336296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FTP, </a:t>
            </a:r>
            <a:r>
              <a:rPr lang="ru-RU" dirty="0" smtClean="0"/>
              <a:t>Представление данных</a:t>
            </a:r>
            <a:endParaRPr lang="ru-RU" dirty="0"/>
          </a:p>
        </p:txBody>
      </p:sp>
      <p:sp>
        <p:nvSpPr>
          <p:cNvPr id="3" name="Объект 2"/>
          <p:cNvSpPr>
            <a:spLocks noGrp="1"/>
          </p:cNvSpPr>
          <p:nvPr>
            <p:ph sz="quarter" idx="1"/>
          </p:nvPr>
        </p:nvSpPr>
        <p:spPr/>
        <p:txBody>
          <a:bodyPr/>
          <a:lstStyle/>
          <a:p>
            <a:r>
              <a:rPr lang="ru-RU" sz="2800" b="1" dirty="0"/>
              <a:t>ASCII файлы</a:t>
            </a:r>
            <a:r>
              <a:rPr lang="ru-RU" sz="2800" b="1" dirty="0" smtClean="0"/>
              <a:t>.</a:t>
            </a:r>
            <a:r>
              <a:rPr lang="ru-RU" sz="2800" dirty="0" smtClean="0"/>
              <a:t> (</a:t>
            </a:r>
            <a:r>
              <a:rPr lang="ru-RU" sz="2800" dirty="0"/>
              <a:t>По умолчанию) </a:t>
            </a:r>
            <a:r>
              <a:rPr lang="ru-RU" sz="2800" dirty="0" smtClean="0"/>
              <a:t>Текстовый </a:t>
            </a:r>
            <a:r>
              <a:rPr lang="ru-RU" sz="2800" dirty="0"/>
              <a:t>файл передается по соединению данных как NVT ASCII. </a:t>
            </a:r>
            <a:endParaRPr lang="ru-RU" sz="2800" dirty="0" smtClean="0"/>
          </a:p>
          <a:p>
            <a:r>
              <a:rPr lang="ru-RU" sz="2800" dirty="0" smtClean="0"/>
              <a:t>При </a:t>
            </a:r>
            <a:r>
              <a:rPr lang="ru-RU" sz="2800" dirty="0"/>
              <a:t>этом требуется, чтобы отправитель конвертировал локальный текстовый файл в NVT ASCII, а получатель конвертировал NVT ASCII в текстовый файл. </a:t>
            </a:r>
            <a:endParaRPr lang="ru-RU" sz="2800" dirty="0"/>
          </a:p>
          <a:p>
            <a:r>
              <a:rPr lang="ru-RU" sz="2800" dirty="0"/>
              <a:t>Конец каждой строки передается в виде NVT ASCII символа возврата каретки, после чего следует перевод строки. Это означает, что получатель должен просматривать каждый байт в поисках пары символов CR, LF. </a:t>
            </a:r>
            <a:endParaRPr lang="ru-RU"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FTP, </a:t>
            </a:r>
            <a:r>
              <a:rPr lang="ru-RU" dirty="0"/>
              <a:t>Представление данных</a:t>
            </a:r>
            <a:endParaRPr lang="ru-RU" dirty="0"/>
          </a:p>
        </p:txBody>
      </p:sp>
      <p:sp>
        <p:nvSpPr>
          <p:cNvPr id="3" name="Объект 2"/>
          <p:cNvSpPr>
            <a:spLocks noGrp="1"/>
          </p:cNvSpPr>
          <p:nvPr>
            <p:ph sz="quarter" idx="1"/>
          </p:nvPr>
        </p:nvSpPr>
        <p:spPr/>
        <p:txBody>
          <a:bodyPr>
            <a:normAutofit/>
          </a:bodyPr>
          <a:lstStyle/>
          <a:p>
            <a:r>
              <a:rPr lang="ru-RU" sz="2285" b="1" dirty="0"/>
              <a:t>EBCDIC файлы</a:t>
            </a:r>
            <a:r>
              <a:rPr lang="ru-RU" sz="2285" dirty="0"/>
              <a:t>.</a:t>
            </a:r>
            <a:br>
              <a:rPr lang="ru-RU" sz="2285" dirty="0"/>
            </a:br>
            <a:r>
              <a:rPr lang="ru-RU" sz="2285" dirty="0"/>
              <a:t>Альтернативный способ передачи текстовых файлов, когда на обоих концах системы EBCDIC</a:t>
            </a:r>
            <a:r>
              <a:rPr lang="ru-RU" sz="2285" dirty="0" smtClean="0"/>
              <a:t>. </a:t>
            </a:r>
            <a:endParaRPr lang="ru-RU" sz="2285" dirty="0" smtClean="0"/>
          </a:p>
          <a:p>
            <a:r>
              <a:rPr lang="ru-RU" sz="2285" b="1" dirty="0" smtClean="0"/>
              <a:t>Двоичные </a:t>
            </a:r>
            <a:r>
              <a:rPr lang="ru-RU" sz="2285" b="1" dirty="0"/>
              <a:t>или бинарные файлы. </a:t>
            </a:r>
            <a:br>
              <a:rPr lang="ru-RU" sz="2285" dirty="0"/>
            </a:br>
            <a:r>
              <a:rPr lang="ru-RU" sz="2285" dirty="0"/>
              <a:t>Данные передаются как непрерывный поток битов</a:t>
            </a:r>
            <a:r>
              <a:rPr lang="ru-RU" sz="2285" dirty="0" smtClean="0"/>
              <a:t>.</a:t>
            </a:r>
            <a:endParaRPr lang="ru-RU" sz="2285" dirty="0"/>
          </a:p>
          <a:p>
            <a:r>
              <a:rPr lang="ru-RU" sz="2285" b="1" dirty="0"/>
              <a:t>Локальный тип файлов.</a:t>
            </a:r>
            <a:br>
              <a:rPr lang="ru-RU" sz="2285" dirty="0"/>
            </a:br>
            <a:r>
              <a:rPr lang="ru-RU" sz="2285" dirty="0"/>
              <a:t>Способ передачи бинарных файлов между хостами, которые имеют различный размер байта. Количество битов в байте определяется отправителем. Для систем, которые используют 8-битные байты, локальный тип файла с размером байта равным 8 эквивалентен бинарному типу файла.</a:t>
            </a:r>
            <a:endParaRPr lang="ru-RU" sz="2285"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FTP, </a:t>
            </a:r>
            <a:r>
              <a:rPr lang="ru-RU" dirty="0" smtClean="0"/>
              <a:t>управление форматом</a:t>
            </a:r>
            <a:endParaRPr lang="ru-RU" dirty="0"/>
          </a:p>
        </p:txBody>
      </p:sp>
      <p:sp>
        <p:nvSpPr>
          <p:cNvPr id="3" name="Объект 2"/>
          <p:cNvSpPr>
            <a:spLocks noGrp="1"/>
          </p:cNvSpPr>
          <p:nvPr>
            <p:ph sz="quarter" idx="1"/>
          </p:nvPr>
        </p:nvSpPr>
        <p:spPr/>
        <p:txBody>
          <a:bodyPr/>
          <a:lstStyle/>
          <a:p>
            <a:r>
              <a:rPr lang="ru-RU" b="1" dirty="0" err="1"/>
              <a:t>Nonprint</a:t>
            </a:r>
            <a:r>
              <a:rPr lang="ru-RU" b="1" dirty="0"/>
              <a:t>. (По умолчанию)</a:t>
            </a:r>
            <a:br>
              <a:rPr lang="ru-RU" dirty="0"/>
            </a:br>
            <a:r>
              <a:rPr lang="ru-RU" dirty="0"/>
              <a:t>Файл не содержит информацию вертикального формата</a:t>
            </a:r>
            <a:r>
              <a:rPr lang="ru-RU" dirty="0" smtClean="0"/>
              <a:t>.</a:t>
            </a:r>
            <a:endParaRPr lang="ru-RU" dirty="0"/>
          </a:p>
          <a:p>
            <a:r>
              <a:rPr lang="ru-RU" b="1" dirty="0" err="1"/>
              <a:t>Telnet</a:t>
            </a:r>
            <a:r>
              <a:rPr lang="ru-RU" b="1" dirty="0"/>
              <a:t> </a:t>
            </a:r>
            <a:r>
              <a:rPr lang="ru-RU" b="1" dirty="0" err="1"/>
              <a:t>format</a:t>
            </a:r>
            <a:r>
              <a:rPr lang="ru-RU" b="1" dirty="0"/>
              <a:t> </a:t>
            </a:r>
            <a:r>
              <a:rPr lang="ru-RU" b="1" dirty="0" err="1"/>
              <a:t>control</a:t>
            </a:r>
            <a:r>
              <a:rPr lang="ru-RU" b="1" dirty="0"/>
              <a:t>. </a:t>
            </a:r>
            <a:br>
              <a:rPr lang="ru-RU" dirty="0"/>
            </a:br>
            <a:r>
              <a:rPr lang="ru-RU" dirty="0"/>
              <a:t>Файл содержит управляющие символы вертикального формата </a:t>
            </a:r>
            <a:r>
              <a:rPr lang="ru-RU" dirty="0" err="1"/>
              <a:t>Telnet</a:t>
            </a:r>
            <a:r>
              <a:rPr lang="ru-RU" dirty="0"/>
              <a:t>, которые интерпретируются принтером</a:t>
            </a:r>
            <a:r>
              <a:rPr lang="ru-RU" dirty="0" smtClean="0"/>
              <a:t>.</a:t>
            </a:r>
            <a:endParaRPr lang="ru-RU" dirty="0"/>
          </a:p>
          <a:p>
            <a:r>
              <a:rPr lang="ru-RU" b="1" dirty="0" err="1"/>
              <a:t>Fortran</a:t>
            </a:r>
            <a:r>
              <a:rPr lang="ru-RU" b="1" dirty="0"/>
              <a:t> </a:t>
            </a:r>
            <a:r>
              <a:rPr lang="ru-RU" b="1" dirty="0" err="1"/>
              <a:t>carriage</a:t>
            </a:r>
            <a:r>
              <a:rPr lang="ru-RU" b="1" dirty="0"/>
              <a:t> </a:t>
            </a:r>
            <a:r>
              <a:rPr lang="ru-RU" b="1" dirty="0" err="1"/>
              <a:t>control</a:t>
            </a:r>
            <a:r>
              <a:rPr lang="ru-RU" b="1" dirty="0"/>
              <a:t>. </a:t>
            </a:r>
            <a:br>
              <a:rPr lang="ru-RU" dirty="0"/>
            </a:br>
            <a:r>
              <a:rPr lang="ru-RU" dirty="0"/>
              <a:t>Первый символ каждой строки это </a:t>
            </a:r>
            <a:r>
              <a:rPr lang="ru-RU" dirty="0" err="1"/>
              <a:t>Fortran</a:t>
            </a:r>
            <a:r>
              <a:rPr lang="ru-RU" dirty="0"/>
              <a:t> символ управления формата.</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FTP, </a:t>
            </a:r>
            <a:r>
              <a:rPr lang="ru-RU" dirty="0" smtClean="0"/>
              <a:t>структура</a:t>
            </a:r>
            <a:endParaRPr lang="ru-RU" dirty="0"/>
          </a:p>
        </p:txBody>
      </p:sp>
      <p:sp>
        <p:nvSpPr>
          <p:cNvPr id="3" name="Объект 2"/>
          <p:cNvSpPr>
            <a:spLocks noGrp="1"/>
          </p:cNvSpPr>
          <p:nvPr>
            <p:ph sz="quarter" idx="1"/>
          </p:nvPr>
        </p:nvSpPr>
        <p:spPr/>
        <p:txBody>
          <a:bodyPr>
            <a:normAutofit fontScale="70000"/>
          </a:bodyPr>
          <a:lstStyle/>
          <a:p>
            <a:r>
              <a:rPr lang="ru-RU" b="1" dirty="0"/>
              <a:t>Структура файла.</a:t>
            </a:r>
            <a:br>
              <a:rPr lang="ru-RU" dirty="0"/>
            </a:br>
            <a:r>
              <a:rPr lang="ru-RU" dirty="0"/>
              <a:t>(По умолчанию) Файл воспринимается в виде непрерывного потока байтов. Файл не имеет внутренней структуры</a:t>
            </a:r>
            <a:r>
              <a:rPr lang="ru-RU" dirty="0" smtClean="0"/>
              <a:t>.</a:t>
            </a:r>
            <a:endParaRPr lang="ru-RU" dirty="0"/>
          </a:p>
          <a:p>
            <a:r>
              <a:rPr lang="ru-RU" b="1" dirty="0"/>
              <a:t>Структура записи.</a:t>
            </a:r>
            <a:br>
              <a:rPr lang="ru-RU" dirty="0"/>
            </a:br>
            <a:r>
              <a:rPr lang="ru-RU" dirty="0"/>
              <a:t>Эта структура используется только в случае текстовых файлов (ASCII или EBCDIC</a:t>
            </a:r>
            <a:r>
              <a:rPr lang="ru-RU" dirty="0" smtClean="0"/>
              <a:t>).</a:t>
            </a:r>
            <a:endParaRPr lang="ru-RU" dirty="0"/>
          </a:p>
          <a:p>
            <a:r>
              <a:rPr lang="ru-RU" b="1" dirty="0"/>
              <a:t>Структура страницы</a:t>
            </a:r>
            <a:r>
              <a:rPr lang="ru-RU" dirty="0"/>
              <a:t>.</a:t>
            </a:r>
            <a:br>
              <a:rPr lang="ru-RU" dirty="0"/>
            </a:br>
            <a:r>
              <a:rPr lang="ru-RU" dirty="0"/>
              <a:t>Каждая страница передается с номером страницы, что позволяет получателю хранить страницы в случайном порядке. Предоставляется операционной системой TOPS-20. (Требование к хостам </a:t>
            </a:r>
            <a:r>
              <a:rPr lang="ru-RU" dirty="0" err="1"/>
              <a:t>Host</a:t>
            </a:r>
            <a:r>
              <a:rPr lang="ru-RU" dirty="0"/>
              <a:t> </a:t>
            </a:r>
            <a:r>
              <a:rPr lang="ru-RU" dirty="0" err="1"/>
              <a:t>Requirements</a:t>
            </a:r>
            <a:r>
              <a:rPr lang="ru-RU" dirty="0"/>
              <a:t> RFC не рекомендует использовать эту структуру.)</a:t>
            </a: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FTP, </a:t>
            </a:r>
            <a:r>
              <a:rPr lang="ru-RU" dirty="0" smtClean="0"/>
              <a:t>режим передачи</a:t>
            </a:r>
            <a:endParaRPr lang="ru-RU" dirty="0"/>
          </a:p>
        </p:txBody>
      </p:sp>
      <p:sp>
        <p:nvSpPr>
          <p:cNvPr id="3" name="Объект 2"/>
          <p:cNvSpPr>
            <a:spLocks noGrp="1"/>
          </p:cNvSpPr>
          <p:nvPr>
            <p:ph sz="quarter" idx="1"/>
          </p:nvPr>
        </p:nvSpPr>
        <p:spPr/>
        <p:txBody>
          <a:bodyPr>
            <a:normAutofit fontScale="62500"/>
          </a:bodyPr>
          <a:lstStyle/>
          <a:p>
            <a:r>
              <a:rPr lang="ru-RU" b="1" dirty="0"/>
              <a:t>Режим потока.</a:t>
            </a:r>
            <a:r>
              <a:rPr lang="ru-RU" dirty="0"/>
              <a:t> </a:t>
            </a:r>
            <a:br>
              <a:rPr lang="ru-RU" dirty="0"/>
            </a:br>
            <a:r>
              <a:rPr lang="ru-RU" dirty="0"/>
              <a:t>(По умолчанию) Файл передается как поток байтов. Для файловой структуры конец файла указывает на то, что отправитель закрывает соединение данных. Для структуры записи специальная 2-байтовая последовательность обозначает конец записи и конец файла</a:t>
            </a:r>
            <a:r>
              <a:rPr lang="ru-RU" dirty="0" smtClean="0"/>
              <a:t>.</a:t>
            </a:r>
            <a:endParaRPr lang="ru-RU" dirty="0"/>
          </a:p>
          <a:p>
            <a:r>
              <a:rPr lang="ru-RU" b="1" dirty="0"/>
              <a:t>Режим блоков. </a:t>
            </a:r>
            <a:br>
              <a:rPr lang="ru-RU" dirty="0"/>
            </a:br>
            <a:r>
              <a:rPr lang="ru-RU" dirty="0"/>
              <a:t>Файл передается как последовательность блоков, перед каждым из них стоит один или несколько байт заголовков</a:t>
            </a:r>
            <a:r>
              <a:rPr lang="ru-RU" dirty="0" smtClean="0"/>
              <a:t>.</a:t>
            </a:r>
            <a:endParaRPr lang="ru-RU" dirty="0"/>
          </a:p>
          <a:p>
            <a:r>
              <a:rPr lang="ru-RU" b="1" dirty="0"/>
              <a:t>Сжатый режим. </a:t>
            </a:r>
            <a:br>
              <a:rPr lang="ru-RU" dirty="0"/>
            </a:br>
            <a:r>
              <a:rPr lang="ru-RU" dirty="0"/>
              <a:t>Простое кодирование неоднократно встречающихся повторяющихся байт. В текстовых файлах обычно сжимаются пустые строки или строки из пробелов, а в бинарных строки из нулевых байт. (Этот режим поддерживается редко. Существуют более оптимальные способы сжатия файлов для FTP.)</a:t>
            </a: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Команды </a:t>
            </a:r>
            <a:r>
              <a:rPr lang="en-US" dirty="0" smtClean="0"/>
              <a:t>FTP</a:t>
            </a:r>
            <a:endParaRPr lang="ru-RU" dirty="0"/>
          </a:p>
        </p:txBody>
      </p:sp>
      <p:graphicFrame>
        <p:nvGraphicFramePr>
          <p:cNvPr id="4" name="Объект 3"/>
          <p:cNvGraphicFramePr>
            <a:graphicFrameLocks noGrp="1"/>
          </p:cNvGraphicFramePr>
          <p:nvPr>
            <p:ph sz="quarter" idx="1"/>
          </p:nvPr>
        </p:nvGraphicFramePr>
        <p:xfrm>
          <a:off x="2105025" y="1243647"/>
          <a:ext cx="7981950" cy="4888230"/>
        </p:xfrm>
        <a:graphic>
          <a:graphicData uri="http://schemas.openxmlformats.org/drawingml/2006/table">
            <a:tbl>
              <a:tblPr/>
              <a:tblGrid>
                <a:gridCol w="2394585"/>
                <a:gridCol w="5587365"/>
              </a:tblGrid>
              <a:tr h="0">
                <a:tc>
                  <a:txBody>
                    <a:bodyPr/>
                    <a:lstStyle/>
                    <a:p>
                      <a:pPr algn="ctr"/>
                      <a:r>
                        <a:rPr lang="ru-RU" dirty="0">
                          <a:latin typeface="Arial" panose="020B0604020202020204"/>
                        </a:rPr>
                        <a:t>Команда</a:t>
                      </a:r>
                      <a:endParaRPr lang="ru-RU" dirty="0"/>
                    </a:p>
                  </a:txBody>
                  <a:tcPr marL="47625" marR="47625" marT="47625" marB="47625">
                    <a:lnL>
                      <a:noFill/>
                    </a:lnL>
                    <a:lnR>
                      <a:noFill/>
                    </a:lnR>
                    <a:lnT>
                      <a:noFill/>
                    </a:lnT>
                    <a:lnB>
                      <a:noFill/>
                    </a:lnB>
                    <a:solidFill>
                      <a:srgbClr val="FFFFFF"/>
                    </a:solidFill>
                  </a:tcPr>
                </a:tc>
                <a:tc>
                  <a:txBody>
                    <a:bodyPr/>
                    <a:lstStyle/>
                    <a:p>
                      <a:pPr algn="ctr"/>
                      <a:r>
                        <a:rPr lang="ru-RU">
                          <a:latin typeface="Arial" panose="020B0604020202020204"/>
                        </a:rPr>
                        <a:t>Описание</a:t>
                      </a:r>
                      <a:endParaRPr lang="ru-RU"/>
                    </a:p>
                  </a:txBody>
                  <a:tcPr marL="47625" marR="47625" marT="47625" marB="47625">
                    <a:lnL>
                      <a:noFill/>
                    </a:lnL>
                    <a:lnR>
                      <a:noFill/>
                    </a:lnR>
                    <a:lnT>
                      <a:noFill/>
                    </a:lnT>
                    <a:lnB>
                      <a:noFill/>
                    </a:lnB>
                    <a:solidFill>
                      <a:srgbClr val="FFFFFF"/>
                    </a:solidFill>
                  </a:tcPr>
                </a:tc>
              </a:tr>
              <a:tr h="0">
                <a:tc>
                  <a:txBody>
                    <a:bodyPr/>
                    <a:lstStyle/>
                    <a:p>
                      <a:r>
                        <a:rPr lang="en-US">
                          <a:latin typeface="Arial" panose="020B0604020202020204"/>
                        </a:rPr>
                        <a:t>ABOR</a:t>
                      </a:r>
                      <a:endParaRPr lang="en-US"/>
                    </a:p>
                  </a:txBody>
                  <a:tcPr marL="47625" marR="47625" marT="47625" marB="47625">
                    <a:lnL>
                      <a:noFill/>
                    </a:lnL>
                    <a:lnR>
                      <a:noFill/>
                    </a:lnR>
                    <a:lnT>
                      <a:noFill/>
                    </a:lnT>
                    <a:lnB>
                      <a:noFill/>
                    </a:lnB>
                  </a:tcPr>
                </a:tc>
                <a:tc>
                  <a:txBody>
                    <a:bodyPr/>
                    <a:lstStyle/>
                    <a:p>
                      <a:r>
                        <a:rPr lang="ru-RU">
                          <a:latin typeface="Arial" panose="020B0604020202020204"/>
                        </a:rPr>
                        <a:t>прервать предыдущую команду FTP и любую передачу данных</a:t>
                      </a:r>
                      <a:endParaRPr lang="ru-RU"/>
                    </a:p>
                  </a:txBody>
                  <a:tcPr marL="47625" marR="47625" marT="47625" marB="47625">
                    <a:lnL>
                      <a:noFill/>
                    </a:lnL>
                    <a:lnR>
                      <a:noFill/>
                    </a:lnR>
                    <a:lnT>
                      <a:noFill/>
                    </a:lnT>
                    <a:lnB>
                      <a:noFill/>
                    </a:lnB>
                  </a:tcPr>
                </a:tc>
              </a:tr>
              <a:tr h="0">
                <a:tc>
                  <a:txBody>
                    <a:bodyPr/>
                    <a:lstStyle/>
                    <a:p>
                      <a:r>
                        <a:rPr lang="en-US">
                          <a:latin typeface="Arial" panose="020B0604020202020204"/>
                        </a:rPr>
                        <a:t>LIST </a:t>
                      </a:r>
                      <a:r>
                        <a:rPr lang="ru-RU">
                          <a:latin typeface="Arial" panose="020B0604020202020204"/>
                        </a:rPr>
                        <a:t>список файлов</a:t>
                      </a:r>
                      <a:endParaRPr lang="ru-RU"/>
                    </a:p>
                  </a:txBody>
                  <a:tcPr marL="47625" marR="47625" marT="47625" marB="47625">
                    <a:lnL>
                      <a:noFill/>
                    </a:lnL>
                    <a:lnR>
                      <a:noFill/>
                    </a:lnR>
                    <a:lnT>
                      <a:noFill/>
                    </a:lnT>
                    <a:lnB>
                      <a:noFill/>
                    </a:lnB>
                  </a:tcPr>
                </a:tc>
                <a:tc>
                  <a:txBody>
                    <a:bodyPr/>
                    <a:lstStyle/>
                    <a:p>
                      <a:r>
                        <a:rPr lang="ru-RU">
                          <a:latin typeface="Arial" panose="020B0604020202020204"/>
                        </a:rPr>
                        <a:t>список файлов или директорий</a:t>
                      </a:r>
                      <a:endParaRPr lang="ru-RU"/>
                    </a:p>
                  </a:txBody>
                  <a:tcPr marL="47625" marR="47625" marT="47625" marB="47625">
                    <a:lnL>
                      <a:noFill/>
                    </a:lnL>
                    <a:lnR>
                      <a:noFill/>
                    </a:lnR>
                    <a:lnT>
                      <a:noFill/>
                    </a:lnT>
                    <a:lnB>
                      <a:noFill/>
                    </a:lnB>
                  </a:tcPr>
                </a:tc>
              </a:tr>
              <a:tr h="0">
                <a:tc>
                  <a:txBody>
                    <a:bodyPr/>
                    <a:lstStyle/>
                    <a:p>
                      <a:r>
                        <a:rPr lang="en-US">
                          <a:latin typeface="Arial" panose="020B0604020202020204"/>
                        </a:rPr>
                        <a:t>PASS </a:t>
                      </a:r>
                      <a:r>
                        <a:rPr lang="ru-RU">
                          <a:latin typeface="Arial" panose="020B0604020202020204"/>
                        </a:rPr>
                        <a:t>пароль</a:t>
                      </a:r>
                      <a:endParaRPr lang="ru-RU"/>
                    </a:p>
                  </a:txBody>
                  <a:tcPr marL="47625" marR="47625" marT="47625" marB="47625">
                    <a:lnL>
                      <a:noFill/>
                    </a:lnL>
                    <a:lnR>
                      <a:noFill/>
                    </a:lnR>
                    <a:lnT>
                      <a:noFill/>
                    </a:lnT>
                    <a:lnB>
                      <a:noFill/>
                    </a:lnB>
                  </a:tcPr>
                </a:tc>
                <a:tc>
                  <a:txBody>
                    <a:bodyPr/>
                    <a:lstStyle/>
                    <a:p>
                      <a:r>
                        <a:rPr lang="ru-RU">
                          <a:latin typeface="Arial" panose="020B0604020202020204"/>
                        </a:rPr>
                        <a:t>пароль на сервере</a:t>
                      </a:r>
                      <a:endParaRPr lang="ru-RU"/>
                    </a:p>
                  </a:txBody>
                  <a:tcPr marL="47625" marR="47625" marT="47625" marB="47625">
                    <a:lnL>
                      <a:noFill/>
                    </a:lnL>
                    <a:lnR>
                      <a:noFill/>
                    </a:lnR>
                    <a:lnT>
                      <a:noFill/>
                    </a:lnT>
                    <a:lnB>
                      <a:noFill/>
                    </a:lnB>
                  </a:tcPr>
                </a:tc>
              </a:tr>
              <a:tr h="0">
                <a:tc>
                  <a:txBody>
                    <a:bodyPr/>
                    <a:lstStyle/>
                    <a:p>
                      <a:r>
                        <a:rPr lang="en-US">
                          <a:latin typeface="Arial" panose="020B0604020202020204"/>
                        </a:rPr>
                        <a:t>PORT n1,n2,n3,n4,n5,n6</a:t>
                      </a:r>
                      <a:endParaRPr lang="en-US"/>
                    </a:p>
                  </a:txBody>
                  <a:tcPr marL="47625" marR="47625" marT="47625" marB="47625">
                    <a:lnL>
                      <a:noFill/>
                    </a:lnL>
                    <a:lnR>
                      <a:noFill/>
                    </a:lnR>
                    <a:lnT>
                      <a:noFill/>
                    </a:lnT>
                    <a:lnB>
                      <a:noFill/>
                    </a:lnB>
                  </a:tcPr>
                </a:tc>
                <a:tc>
                  <a:txBody>
                    <a:bodyPr/>
                    <a:lstStyle/>
                    <a:p>
                      <a:r>
                        <a:rPr lang="en-US">
                          <a:latin typeface="Arial" panose="020B0604020202020204"/>
                        </a:rPr>
                        <a:t>IP </a:t>
                      </a:r>
                      <a:r>
                        <a:rPr lang="ru-RU">
                          <a:latin typeface="Arial" panose="020B0604020202020204"/>
                        </a:rPr>
                        <a:t>адрес клиента (</a:t>
                      </a:r>
                      <a:r>
                        <a:rPr lang="en-US">
                          <a:latin typeface="Arial" panose="020B0604020202020204"/>
                        </a:rPr>
                        <a:t>n1.n2.n3.n4) </a:t>
                      </a:r>
                      <a:r>
                        <a:rPr lang="ru-RU">
                          <a:latin typeface="Arial" panose="020B0604020202020204"/>
                        </a:rPr>
                        <a:t>и порт (</a:t>
                      </a:r>
                      <a:r>
                        <a:rPr lang="en-US">
                          <a:latin typeface="Arial" panose="020B0604020202020204"/>
                        </a:rPr>
                        <a:t>n5 x 256 + n6)</a:t>
                      </a:r>
                      <a:endParaRPr lang="en-US"/>
                    </a:p>
                  </a:txBody>
                  <a:tcPr marL="47625" marR="47625" marT="47625" marB="47625">
                    <a:lnL>
                      <a:noFill/>
                    </a:lnL>
                    <a:lnR>
                      <a:noFill/>
                    </a:lnR>
                    <a:lnT>
                      <a:noFill/>
                    </a:lnT>
                    <a:lnB>
                      <a:noFill/>
                    </a:lnB>
                  </a:tcPr>
                </a:tc>
              </a:tr>
              <a:tr h="0">
                <a:tc>
                  <a:txBody>
                    <a:bodyPr/>
                    <a:lstStyle/>
                    <a:p>
                      <a:r>
                        <a:rPr lang="en-US">
                          <a:latin typeface="Arial" panose="020B0604020202020204"/>
                        </a:rPr>
                        <a:t>QUIT</a:t>
                      </a:r>
                      <a:endParaRPr lang="en-US"/>
                    </a:p>
                  </a:txBody>
                  <a:tcPr marL="47625" marR="47625" marT="47625" marB="47625">
                    <a:lnL>
                      <a:noFill/>
                    </a:lnL>
                    <a:lnR>
                      <a:noFill/>
                    </a:lnR>
                    <a:lnT>
                      <a:noFill/>
                    </a:lnT>
                    <a:lnB>
                      <a:noFill/>
                    </a:lnB>
                  </a:tcPr>
                </a:tc>
                <a:tc>
                  <a:txBody>
                    <a:bodyPr/>
                    <a:lstStyle/>
                    <a:p>
                      <a:r>
                        <a:rPr lang="ru-RU">
                          <a:latin typeface="Arial" panose="020B0604020202020204"/>
                        </a:rPr>
                        <a:t>закрыть бюджет на сервере</a:t>
                      </a:r>
                      <a:endParaRPr lang="ru-RU"/>
                    </a:p>
                  </a:txBody>
                  <a:tcPr marL="47625" marR="47625" marT="47625" marB="47625">
                    <a:lnL>
                      <a:noFill/>
                    </a:lnL>
                    <a:lnR>
                      <a:noFill/>
                    </a:lnR>
                    <a:lnT>
                      <a:noFill/>
                    </a:lnT>
                    <a:lnB>
                      <a:noFill/>
                    </a:lnB>
                  </a:tcPr>
                </a:tc>
              </a:tr>
              <a:tr h="0">
                <a:tc>
                  <a:txBody>
                    <a:bodyPr/>
                    <a:lstStyle/>
                    <a:p>
                      <a:r>
                        <a:rPr lang="en-US">
                          <a:latin typeface="Arial" panose="020B0604020202020204"/>
                        </a:rPr>
                        <a:t>RETR </a:t>
                      </a:r>
                      <a:r>
                        <a:rPr lang="ru-RU">
                          <a:latin typeface="Arial" panose="020B0604020202020204"/>
                        </a:rPr>
                        <a:t>имя файла</a:t>
                      </a:r>
                      <a:endParaRPr lang="ru-RU"/>
                    </a:p>
                  </a:txBody>
                  <a:tcPr marL="47625" marR="47625" marT="47625" marB="47625">
                    <a:lnL>
                      <a:noFill/>
                    </a:lnL>
                    <a:lnR>
                      <a:noFill/>
                    </a:lnR>
                    <a:lnT>
                      <a:noFill/>
                    </a:lnT>
                    <a:lnB>
                      <a:noFill/>
                    </a:lnB>
                  </a:tcPr>
                </a:tc>
                <a:tc>
                  <a:txBody>
                    <a:bodyPr/>
                    <a:lstStyle/>
                    <a:p>
                      <a:r>
                        <a:rPr lang="ru-RU">
                          <a:latin typeface="Arial" panose="020B0604020202020204"/>
                        </a:rPr>
                        <a:t>получить (</a:t>
                      </a:r>
                      <a:r>
                        <a:rPr lang="en-US">
                          <a:latin typeface="Arial" panose="020B0604020202020204"/>
                        </a:rPr>
                        <a:t>get) </a:t>
                      </a:r>
                      <a:r>
                        <a:rPr lang="ru-RU">
                          <a:latin typeface="Arial" panose="020B0604020202020204"/>
                        </a:rPr>
                        <a:t>файл</a:t>
                      </a:r>
                      <a:endParaRPr lang="ru-RU"/>
                    </a:p>
                  </a:txBody>
                  <a:tcPr marL="47625" marR="47625" marT="47625" marB="47625">
                    <a:lnL>
                      <a:noFill/>
                    </a:lnL>
                    <a:lnR>
                      <a:noFill/>
                    </a:lnR>
                    <a:lnT>
                      <a:noFill/>
                    </a:lnT>
                    <a:lnB>
                      <a:noFill/>
                    </a:lnB>
                  </a:tcPr>
                </a:tc>
              </a:tr>
              <a:tr h="0">
                <a:tc>
                  <a:txBody>
                    <a:bodyPr/>
                    <a:lstStyle/>
                    <a:p>
                      <a:r>
                        <a:rPr lang="en-US">
                          <a:latin typeface="Arial" panose="020B0604020202020204"/>
                        </a:rPr>
                        <a:t>STOR </a:t>
                      </a:r>
                      <a:r>
                        <a:rPr lang="ru-RU">
                          <a:latin typeface="Arial" panose="020B0604020202020204"/>
                        </a:rPr>
                        <a:t>имя файла</a:t>
                      </a:r>
                      <a:endParaRPr lang="ru-RU"/>
                    </a:p>
                  </a:txBody>
                  <a:tcPr marL="47625" marR="47625" marT="47625" marB="47625">
                    <a:lnL>
                      <a:noFill/>
                    </a:lnL>
                    <a:lnR>
                      <a:noFill/>
                    </a:lnR>
                    <a:lnT>
                      <a:noFill/>
                    </a:lnT>
                    <a:lnB>
                      <a:noFill/>
                    </a:lnB>
                  </a:tcPr>
                </a:tc>
                <a:tc>
                  <a:txBody>
                    <a:bodyPr/>
                    <a:lstStyle/>
                    <a:p>
                      <a:r>
                        <a:rPr lang="ru-RU">
                          <a:latin typeface="Arial" panose="020B0604020202020204"/>
                        </a:rPr>
                        <a:t>положить (</a:t>
                      </a:r>
                      <a:r>
                        <a:rPr lang="en-US">
                          <a:latin typeface="Arial" panose="020B0604020202020204"/>
                        </a:rPr>
                        <a:t>put) </a:t>
                      </a:r>
                      <a:r>
                        <a:rPr lang="ru-RU">
                          <a:latin typeface="Arial" panose="020B0604020202020204"/>
                        </a:rPr>
                        <a:t>файл</a:t>
                      </a:r>
                      <a:endParaRPr lang="ru-RU"/>
                    </a:p>
                  </a:txBody>
                  <a:tcPr marL="47625" marR="47625" marT="47625" marB="47625">
                    <a:lnL>
                      <a:noFill/>
                    </a:lnL>
                    <a:lnR>
                      <a:noFill/>
                    </a:lnR>
                    <a:lnT>
                      <a:noFill/>
                    </a:lnT>
                    <a:lnB>
                      <a:noFill/>
                    </a:lnB>
                  </a:tcPr>
                </a:tc>
              </a:tr>
              <a:tr h="0">
                <a:tc>
                  <a:txBody>
                    <a:bodyPr/>
                    <a:lstStyle/>
                    <a:p>
                      <a:r>
                        <a:rPr lang="en-US">
                          <a:latin typeface="Arial" panose="020B0604020202020204"/>
                        </a:rPr>
                        <a:t>SYST</a:t>
                      </a:r>
                      <a:endParaRPr lang="en-US"/>
                    </a:p>
                  </a:txBody>
                  <a:tcPr marL="47625" marR="47625" marT="47625" marB="47625">
                    <a:lnL>
                      <a:noFill/>
                    </a:lnL>
                    <a:lnR>
                      <a:noFill/>
                    </a:lnR>
                    <a:lnT>
                      <a:noFill/>
                    </a:lnT>
                    <a:lnB>
                      <a:noFill/>
                    </a:lnB>
                  </a:tcPr>
                </a:tc>
                <a:tc>
                  <a:txBody>
                    <a:bodyPr/>
                    <a:lstStyle/>
                    <a:p>
                      <a:r>
                        <a:rPr lang="ru-RU">
                          <a:latin typeface="Arial" panose="020B0604020202020204"/>
                        </a:rPr>
                        <a:t>сервер возвращает тип системы</a:t>
                      </a:r>
                      <a:endParaRPr lang="ru-RU"/>
                    </a:p>
                  </a:txBody>
                  <a:tcPr marL="47625" marR="47625" marT="47625" marB="47625">
                    <a:lnL>
                      <a:noFill/>
                    </a:lnL>
                    <a:lnR>
                      <a:noFill/>
                    </a:lnR>
                    <a:lnT>
                      <a:noFill/>
                    </a:lnT>
                    <a:lnB>
                      <a:noFill/>
                    </a:lnB>
                  </a:tcPr>
                </a:tc>
              </a:tr>
              <a:tr h="0">
                <a:tc>
                  <a:txBody>
                    <a:bodyPr/>
                    <a:lstStyle/>
                    <a:p>
                      <a:r>
                        <a:rPr lang="en-US">
                          <a:latin typeface="Arial" panose="020B0604020202020204"/>
                        </a:rPr>
                        <a:t>TYPE </a:t>
                      </a:r>
                      <a:r>
                        <a:rPr lang="ru-RU">
                          <a:latin typeface="Arial" panose="020B0604020202020204"/>
                        </a:rPr>
                        <a:t>тип</a:t>
                      </a:r>
                      <a:endParaRPr lang="ru-RU"/>
                    </a:p>
                  </a:txBody>
                  <a:tcPr marL="47625" marR="47625" marT="47625" marB="47625">
                    <a:lnL>
                      <a:noFill/>
                    </a:lnL>
                    <a:lnR>
                      <a:noFill/>
                    </a:lnR>
                    <a:lnT>
                      <a:noFill/>
                    </a:lnT>
                    <a:lnB>
                      <a:noFill/>
                    </a:lnB>
                  </a:tcPr>
                </a:tc>
                <a:tc>
                  <a:txBody>
                    <a:bodyPr/>
                    <a:lstStyle/>
                    <a:p>
                      <a:r>
                        <a:rPr lang="ru-RU">
                          <a:latin typeface="Arial" panose="020B0604020202020204"/>
                        </a:rPr>
                        <a:t>указать тип файла: A для ASCII, I для двоичного</a:t>
                      </a:r>
                      <a:endParaRPr lang="ru-RU"/>
                    </a:p>
                  </a:txBody>
                  <a:tcPr marL="47625" marR="47625" marT="47625" marB="47625">
                    <a:lnL>
                      <a:noFill/>
                    </a:lnL>
                    <a:lnR>
                      <a:noFill/>
                    </a:lnR>
                    <a:lnT>
                      <a:noFill/>
                    </a:lnT>
                    <a:lnB>
                      <a:noFill/>
                    </a:lnB>
                  </a:tcPr>
                </a:tc>
              </a:tr>
              <a:tr h="0">
                <a:tc>
                  <a:txBody>
                    <a:bodyPr/>
                    <a:lstStyle/>
                    <a:p>
                      <a:r>
                        <a:rPr lang="en-US" dirty="0">
                          <a:latin typeface="Arial" panose="020B0604020202020204"/>
                        </a:rPr>
                        <a:t>USER </a:t>
                      </a:r>
                      <a:r>
                        <a:rPr lang="ru-RU" dirty="0">
                          <a:latin typeface="Arial" panose="020B0604020202020204"/>
                        </a:rPr>
                        <a:t>имя пользователя</a:t>
                      </a:r>
                      <a:endParaRPr lang="ru-RU" dirty="0"/>
                    </a:p>
                  </a:txBody>
                  <a:tcPr marL="47625" marR="47625" marT="47625" marB="47625">
                    <a:lnL>
                      <a:noFill/>
                    </a:lnL>
                    <a:lnR>
                      <a:noFill/>
                    </a:lnR>
                    <a:lnT>
                      <a:noFill/>
                    </a:lnT>
                    <a:lnB>
                      <a:noFill/>
                    </a:lnB>
                  </a:tcPr>
                </a:tc>
                <a:tc>
                  <a:txBody>
                    <a:bodyPr/>
                    <a:lstStyle/>
                    <a:p>
                      <a:r>
                        <a:rPr lang="ru-RU" dirty="0">
                          <a:latin typeface="Arial" panose="020B0604020202020204"/>
                        </a:rPr>
                        <a:t>имя пользователя на сервере</a:t>
                      </a:r>
                      <a:endParaRPr lang="ru-RU" dirty="0"/>
                    </a:p>
                  </a:txBody>
                  <a:tcPr marL="47625" marR="47625" marT="47625" marB="47625">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Отклики </a:t>
            </a:r>
            <a:r>
              <a:rPr lang="en-US" dirty="0" smtClean="0"/>
              <a:t>FTP</a:t>
            </a:r>
            <a:r>
              <a:rPr lang="ru-RU" dirty="0" smtClean="0"/>
              <a:t> (первая цифра)</a:t>
            </a:r>
            <a:endParaRPr lang="ru-RU" dirty="0"/>
          </a:p>
        </p:txBody>
      </p:sp>
      <p:graphicFrame>
        <p:nvGraphicFramePr>
          <p:cNvPr id="4" name="Объект 3"/>
          <p:cNvGraphicFramePr>
            <a:graphicFrameLocks noGrp="1"/>
          </p:cNvGraphicFramePr>
          <p:nvPr>
            <p:ph sz="quarter" idx="1"/>
          </p:nvPr>
        </p:nvGraphicFramePr>
        <p:xfrm>
          <a:off x="2135560" y="1196752"/>
          <a:ext cx="7992745" cy="4706620"/>
        </p:xfrm>
        <a:graphic>
          <a:graphicData uri="http://schemas.openxmlformats.org/drawingml/2006/table">
            <a:tbl>
              <a:tblPr/>
              <a:tblGrid>
                <a:gridCol w="958850"/>
                <a:gridCol w="7033895"/>
              </a:tblGrid>
              <a:tr h="604520">
                <a:tc>
                  <a:txBody>
                    <a:bodyPr/>
                    <a:lstStyle/>
                    <a:p>
                      <a:pPr algn="ctr"/>
                      <a:r>
                        <a:rPr lang="ru-RU" sz="1800" dirty="0">
                          <a:latin typeface="Arial" panose="020B0604020202020204"/>
                        </a:rPr>
                        <a:t>Отклик</a:t>
                      </a:r>
                      <a:endParaRPr lang="ru-RU" sz="1800" dirty="0"/>
                    </a:p>
                  </a:txBody>
                  <a:tcPr marL="30431" marR="30431" marT="30431" marB="30431">
                    <a:lnL>
                      <a:noFill/>
                    </a:lnL>
                    <a:lnR>
                      <a:noFill/>
                    </a:lnR>
                    <a:lnT>
                      <a:noFill/>
                    </a:lnT>
                    <a:lnB>
                      <a:noFill/>
                    </a:lnB>
                    <a:solidFill>
                      <a:srgbClr val="FFFFFF"/>
                    </a:solidFill>
                  </a:tcPr>
                </a:tc>
                <a:tc>
                  <a:txBody>
                    <a:bodyPr/>
                    <a:lstStyle/>
                    <a:p>
                      <a:pPr algn="ctr"/>
                      <a:r>
                        <a:rPr lang="ru-RU" sz="1800">
                          <a:latin typeface="Arial" panose="020B0604020202020204"/>
                        </a:rPr>
                        <a:t>Описание</a:t>
                      </a:r>
                      <a:endParaRPr lang="ru-RU" sz="1800"/>
                    </a:p>
                  </a:txBody>
                  <a:tcPr marL="30431" marR="30431" marT="30431" marB="30431">
                    <a:lnL>
                      <a:noFill/>
                    </a:lnL>
                    <a:lnR>
                      <a:noFill/>
                    </a:lnR>
                    <a:lnT>
                      <a:noFill/>
                    </a:lnT>
                    <a:lnB>
                      <a:noFill/>
                    </a:lnB>
                    <a:solidFill>
                      <a:srgbClr val="FFFFFF"/>
                    </a:solidFill>
                  </a:tcPr>
                </a:tc>
              </a:tr>
              <a:tr h="883920">
                <a:tc>
                  <a:txBody>
                    <a:bodyPr/>
                    <a:lstStyle/>
                    <a:p>
                      <a:r>
                        <a:rPr lang="en-US" sz="1800">
                          <a:latin typeface="Arial" panose="020B0604020202020204"/>
                        </a:rPr>
                        <a:t>1yz</a:t>
                      </a:r>
                      <a:endParaRPr lang="en-US" sz="1800"/>
                    </a:p>
                  </a:txBody>
                  <a:tcPr marL="30431" marR="30431" marT="30431" marB="30431">
                    <a:lnL>
                      <a:noFill/>
                    </a:lnL>
                    <a:lnR>
                      <a:noFill/>
                    </a:lnR>
                    <a:lnT>
                      <a:noFill/>
                    </a:lnT>
                    <a:lnB>
                      <a:noFill/>
                    </a:lnB>
                  </a:tcPr>
                </a:tc>
                <a:tc>
                  <a:txBody>
                    <a:bodyPr/>
                    <a:lstStyle/>
                    <a:p>
                      <a:r>
                        <a:rPr lang="ru-RU" sz="1800">
                          <a:latin typeface="Arial" panose="020B0604020202020204"/>
                        </a:rPr>
                        <a:t>Положительный предварительный отклик. Действие началось, однако необходимо дождаться еще одного отклика перед отправкой следующей команды.</a:t>
                      </a:r>
                      <a:endParaRPr lang="ru-RU" sz="1800"/>
                    </a:p>
                  </a:txBody>
                  <a:tcPr marL="30431" marR="30431" marT="30431" marB="30431">
                    <a:lnL>
                      <a:noFill/>
                    </a:lnL>
                    <a:lnR>
                      <a:noFill/>
                    </a:lnR>
                    <a:lnT>
                      <a:noFill/>
                    </a:lnT>
                    <a:lnB>
                      <a:noFill/>
                    </a:lnB>
                  </a:tcPr>
                </a:tc>
              </a:tr>
              <a:tr h="609600">
                <a:tc>
                  <a:txBody>
                    <a:bodyPr/>
                    <a:lstStyle/>
                    <a:p>
                      <a:r>
                        <a:rPr lang="en-US" sz="1800">
                          <a:latin typeface="Arial" panose="020B0604020202020204"/>
                        </a:rPr>
                        <a:t>2yz</a:t>
                      </a:r>
                      <a:endParaRPr lang="en-US" sz="1800"/>
                    </a:p>
                  </a:txBody>
                  <a:tcPr marL="30431" marR="30431" marT="30431" marB="30431">
                    <a:lnL>
                      <a:noFill/>
                    </a:lnL>
                    <a:lnR>
                      <a:noFill/>
                    </a:lnR>
                    <a:lnT>
                      <a:noFill/>
                    </a:lnT>
                    <a:lnB>
                      <a:noFill/>
                    </a:lnB>
                  </a:tcPr>
                </a:tc>
                <a:tc>
                  <a:txBody>
                    <a:bodyPr/>
                    <a:lstStyle/>
                    <a:p>
                      <a:r>
                        <a:rPr lang="ru-RU" sz="1800">
                          <a:latin typeface="Arial" panose="020B0604020202020204"/>
                        </a:rPr>
                        <a:t>Положительный отклик о завершении. Может быть отправлена новая команда.</a:t>
                      </a:r>
                      <a:endParaRPr lang="ru-RU" sz="1800"/>
                    </a:p>
                  </a:txBody>
                  <a:tcPr marL="30431" marR="30431" marT="30431" marB="30431">
                    <a:lnL>
                      <a:noFill/>
                    </a:lnL>
                    <a:lnR>
                      <a:noFill/>
                    </a:lnR>
                    <a:lnT>
                      <a:noFill/>
                    </a:lnT>
                    <a:lnB>
                      <a:noFill/>
                    </a:lnB>
                  </a:tcPr>
                </a:tc>
              </a:tr>
              <a:tr h="861695">
                <a:tc>
                  <a:txBody>
                    <a:bodyPr/>
                    <a:lstStyle/>
                    <a:p>
                      <a:r>
                        <a:rPr lang="en-US" sz="1800">
                          <a:latin typeface="Arial" panose="020B0604020202020204"/>
                        </a:rPr>
                        <a:t>3yz</a:t>
                      </a:r>
                      <a:endParaRPr lang="en-US" sz="1800"/>
                    </a:p>
                  </a:txBody>
                  <a:tcPr marL="30431" marR="30431" marT="30431" marB="30431">
                    <a:lnL>
                      <a:noFill/>
                    </a:lnL>
                    <a:lnR>
                      <a:noFill/>
                    </a:lnR>
                    <a:lnT>
                      <a:noFill/>
                    </a:lnT>
                    <a:lnB>
                      <a:noFill/>
                    </a:lnB>
                  </a:tcPr>
                </a:tc>
                <a:tc>
                  <a:txBody>
                    <a:bodyPr/>
                    <a:lstStyle/>
                    <a:p>
                      <a:r>
                        <a:rPr lang="ru-RU" sz="1800" dirty="0">
                          <a:latin typeface="Arial" panose="020B0604020202020204"/>
                        </a:rPr>
                        <a:t>Положительный промежуточный отклик. Команда принята, однако необходимо отправить еще одну команду.</a:t>
                      </a:r>
                      <a:endParaRPr lang="ru-RU" sz="1800" dirty="0"/>
                    </a:p>
                  </a:txBody>
                  <a:tcPr marL="30431" marR="30431" marT="30431" marB="30431">
                    <a:lnL>
                      <a:noFill/>
                    </a:lnL>
                    <a:lnR>
                      <a:noFill/>
                    </a:lnR>
                    <a:lnT>
                      <a:noFill/>
                    </a:lnT>
                    <a:lnB>
                      <a:noFill/>
                    </a:lnB>
                  </a:tcPr>
                </a:tc>
              </a:tr>
              <a:tr h="1120140">
                <a:tc>
                  <a:txBody>
                    <a:bodyPr/>
                    <a:lstStyle/>
                    <a:p>
                      <a:r>
                        <a:rPr lang="en-US" sz="1800">
                          <a:latin typeface="Arial" panose="020B0604020202020204"/>
                        </a:rPr>
                        <a:t>4yz</a:t>
                      </a:r>
                      <a:endParaRPr lang="en-US" sz="1800"/>
                    </a:p>
                  </a:txBody>
                  <a:tcPr marL="30431" marR="30431" marT="30431" marB="30431">
                    <a:lnL>
                      <a:noFill/>
                    </a:lnL>
                    <a:lnR>
                      <a:noFill/>
                    </a:lnR>
                    <a:lnT>
                      <a:noFill/>
                    </a:lnT>
                    <a:lnB>
                      <a:noFill/>
                    </a:lnB>
                  </a:tcPr>
                </a:tc>
                <a:tc>
                  <a:txBody>
                    <a:bodyPr/>
                    <a:lstStyle/>
                    <a:p>
                      <a:r>
                        <a:rPr lang="ru-RU" sz="1800">
                          <a:latin typeface="Arial" panose="020B0604020202020204"/>
                        </a:rPr>
                        <a:t>Временный отрицательный отклик о завершении. Требуемое действие не произошло, однако ошибка временная, поэтому команду необходимо повторить позже.</a:t>
                      </a:r>
                      <a:endParaRPr lang="ru-RU" sz="1800"/>
                    </a:p>
                  </a:txBody>
                  <a:tcPr marL="30431" marR="30431" marT="30431" marB="30431">
                    <a:lnL>
                      <a:noFill/>
                    </a:lnL>
                    <a:lnR>
                      <a:noFill/>
                    </a:lnR>
                    <a:lnT>
                      <a:noFill/>
                    </a:lnT>
                    <a:lnB>
                      <a:noFill/>
                    </a:lnB>
                  </a:tcPr>
                </a:tc>
              </a:tr>
              <a:tr h="626745">
                <a:tc>
                  <a:txBody>
                    <a:bodyPr/>
                    <a:lstStyle/>
                    <a:p>
                      <a:r>
                        <a:rPr lang="en-US" sz="1800">
                          <a:latin typeface="Arial" panose="020B0604020202020204"/>
                        </a:rPr>
                        <a:t>5yz</a:t>
                      </a:r>
                      <a:endParaRPr lang="en-US" sz="1800"/>
                    </a:p>
                  </a:txBody>
                  <a:tcPr marL="30431" marR="30431" marT="30431" marB="30431">
                    <a:lnL>
                      <a:noFill/>
                    </a:lnL>
                    <a:lnR>
                      <a:noFill/>
                    </a:lnR>
                    <a:lnT>
                      <a:noFill/>
                    </a:lnT>
                    <a:lnB>
                      <a:noFill/>
                    </a:lnB>
                  </a:tcPr>
                </a:tc>
                <a:tc>
                  <a:txBody>
                    <a:bodyPr/>
                    <a:lstStyle/>
                    <a:p>
                      <a:r>
                        <a:rPr lang="ru-RU" sz="1800" dirty="0">
                          <a:latin typeface="Arial" panose="020B0604020202020204"/>
                        </a:rPr>
                        <a:t>Постоянный отрицательный отклик о завершении. Команда не была воспринята и повторять ее не стоит.</a:t>
                      </a:r>
                      <a:endParaRPr lang="ru-RU" sz="1800" dirty="0"/>
                    </a:p>
                  </a:txBody>
                  <a:tcPr marL="30431" marR="30431" marT="30431" marB="30431">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HTTPS </a:t>
            </a:r>
            <a:r>
              <a:rPr lang="ru-RU" altLang="en-US"/>
              <a:t>(</a:t>
            </a:r>
            <a:r>
              <a:rPr lang="en-US" altLang="en-US"/>
              <a:t>RFC 2818)</a:t>
            </a:r>
            <a:endParaRPr lang="en-US" altLang="en-US"/>
          </a:p>
        </p:txBody>
      </p:sp>
      <p:sp>
        <p:nvSpPr>
          <p:cNvPr id="3" name="Замещающее содержимое 2"/>
          <p:cNvSpPr>
            <a:spLocks noGrp="1"/>
          </p:cNvSpPr>
          <p:nvPr>
            <p:ph idx="1"/>
          </p:nvPr>
        </p:nvSpPr>
        <p:spPr/>
        <p:txBody>
          <a:bodyPr/>
          <a:p>
            <a:r>
              <a:rPr lang="ru-RU" altLang="en-US"/>
              <a:t>По умолчанию HTTPS URL использует 443 TCP-порт (для незащищённого HTTP — 80). </a:t>
            </a:r>
            <a:endParaRPr lang="ru-RU" altLang="en-US"/>
          </a:p>
          <a:p>
            <a:r>
              <a:rPr lang="ru-RU" altLang="en-US"/>
              <a:t>Чтобы подготовить веб-сервер для обработки https-соединений, администратор должен получить и установить в систему сертификат открытого и закрытого ключа для этого веб-сервера. </a:t>
            </a:r>
            <a:endParaRPr lang="ru-RU" altLang="en-US"/>
          </a:p>
          <a:p>
            <a:r>
              <a:rPr lang="ru-RU" altLang="en-US"/>
              <a:t>В TLS используется как асимметричная схема шифрования (для выработки общего секретного ключа), так и симметричная (для обмена данными, зашифрованными общим ключом).</a:t>
            </a:r>
            <a:endParaRPr lang="ru-R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Отклики </a:t>
            </a:r>
            <a:r>
              <a:rPr lang="en-US" dirty="0" smtClean="0"/>
              <a:t>FTP</a:t>
            </a:r>
            <a:r>
              <a:rPr lang="ru-RU" dirty="0" smtClean="0"/>
              <a:t> (вторая цифра)</a:t>
            </a:r>
            <a:endParaRPr lang="ru-RU" dirty="0"/>
          </a:p>
        </p:txBody>
      </p:sp>
      <p:graphicFrame>
        <p:nvGraphicFramePr>
          <p:cNvPr id="4" name="Объект 3"/>
          <p:cNvGraphicFramePr>
            <a:graphicFrameLocks noGrp="1"/>
          </p:cNvGraphicFramePr>
          <p:nvPr>
            <p:ph sz="quarter" idx="1"/>
          </p:nvPr>
        </p:nvGraphicFramePr>
        <p:xfrm>
          <a:off x="2135560" y="1772816"/>
          <a:ext cx="7992745" cy="3816421"/>
        </p:xfrm>
        <a:graphic>
          <a:graphicData uri="http://schemas.openxmlformats.org/drawingml/2006/table">
            <a:tbl>
              <a:tblPr/>
              <a:tblGrid>
                <a:gridCol w="958850"/>
                <a:gridCol w="7033895"/>
              </a:tblGrid>
              <a:tr h="513079">
                <a:tc>
                  <a:txBody>
                    <a:bodyPr/>
                    <a:lstStyle/>
                    <a:p>
                      <a:r>
                        <a:rPr lang="en-US" sz="2000" dirty="0">
                          <a:latin typeface="Arial" panose="020B0604020202020204"/>
                        </a:rPr>
                        <a:t>x0z</a:t>
                      </a:r>
                      <a:endParaRPr lang="en-US" sz="2000" dirty="0"/>
                    </a:p>
                  </a:txBody>
                  <a:tcPr marL="30431" marR="30431" marT="30431" marB="30431">
                    <a:lnL>
                      <a:noFill/>
                    </a:lnL>
                    <a:lnR>
                      <a:noFill/>
                    </a:lnR>
                    <a:lnT>
                      <a:noFill/>
                    </a:lnT>
                    <a:lnB>
                      <a:noFill/>
                    </a:lnB>
                  </a:tcPr>
                </a:tc>
                <a:tc>
                  <a:txBody>
                    <a:bodyPr/>
                    <a:lstStyle/>
                    <a:p>
                      <a:r>
                        <a:rPr lang="ru-RU" sz="2000">
                          <a:latin typeface="Arial" panose="020B0604020202020204"/>
                        </a:rPr>
                        <a:t>Синтаксическая ошибка.</a:t>
                      </a:r>
                      <a:endParaRPr lang="ru-RU" sz="2000"/>
                    </a:p>
                  </a:txBody>
                  <a:tcPr marL="30431" marR="30431" marT="30431" marB="30431">
                    <a:lnL>
                      <a:noFill/>
                    </a:lnL>
                    <a:lnR>
                      <a:noFill/>
                    </a:lnR>
                    <a:lnT>
                      <a:noFill/>
                    </a:lnT>
                    <a:lnB>
                      <a:noFill/>
                    </a:lnB>
                  </a:tcPr>
                </a:tc>
              </a:tr>
              <a:tr h="513079">
                <a:tc>
                  <a:txBody>
                    <a:bodyPr/>
                    <a:lstStyle/>
                    <a:p>
                      <a:r>
                        <a:rPr lang="en-US" sz="2000">
                          <a:latin typeface="Arial" panose="020B0604020202020204"/>
                        </a:rPr>
                        <a:t>x1z</a:t>
                      </a:r>
                      <a:endParaRPr lang="en-US" sz="2000"/>
                    </a:p>
                  </a:txBody>
                  <a:tcPr marL="30431" marR="30431" marT="30431" marB="30431">
                    <a:lnL>
                      <a:noFill/>
                    </a:lnL>
                    <a:lnR>
                      <a:noFill/>
                    </a:lnR>
                    <a:lnT>
                      <a:noFill/>
                    </a:lnT>
                    <a:lnB>
                      <a:noFill/>
                    </a:lnB>
                  </a:tcPr>
                </a:tc>
                <a:tc>
                  <a:txBody>
                    <a:bodyPr/>
                    <a:lstStyle/>
                    <a:p>
                      <a:r>
                        <a:rPr lang="ru-RU" sz="2000">
                          <a:latin typeface="Arial" panose="020B0604020202020204"/>
                        </a:rPr>
                        <a:t>Информация.</a:t>
                      </a:r>
                      <a:endParaRPr lang="ru-RU" sz="2000"/>
                    </a:p>
                  </a:txBody>
                  <a:tcPr marL="30431" marR="30431" marT="30431" marB="30431">
                    <a:lnL>
                      <a:noFill/>
                    </a:lnL>
                    <a:lnR>
                      <a:noFill/>
                    </a:lnR>
                    <a:lnT>
                      <a:noFill/>
                    </a:lnT>
                    <a:lnB>
                      <a:noFill/>
                    </a:lnB>
                  </a:tcPr>
                </a:tc>
              </a:tr>
              <a:tr h="866059">
                <a:tc>
                  <a:txBody>
                    <a:bodyPr/>
                    <a:lstStyle/>
                    <a:p>
                      <a:r>
                        <a:rPr lang="en-US" sz="2000">
                          <a:latin typeface="Arial" panose="020B0604020202020204"/>
                        </a:rPr>
                        <a:t>x2z</a:t>
                      </a:r>
                      <a:endParaRPr lang="en-US" sz="2000"/>
                    </a:p>
                  </a:txBody>
                  <a:tcPr marL="30431" marR="30431" marT="30431" marB="30431">
                    <a:lnL>
                      <a:noFill/>
                    </a:lnL>
                    <a:lnR>
                      <a:noFill/>
                    </a:lnR>
                    <a:lnT>
                      <a:noFill/>
                    </a:lnT>
                    <a:lnB>
                      <a:noFill/>
                    </a:lnB>
                  </a:tcPr>
                </a:tc>
                <a:tc>
                  <a:txBody>
                    <a:bodyPr/>
                    <a:lstStyle/>
                    <a:p>
                      <a:r>
                        <a:rPr lang="ru-RU" sz="2000">
                          <a:latin typeface="Arial" panose="020B0604020202020204"/>
                        </a:rPr>
                        <a:t>Соединения. Отклики имеют отношение либо к управляющему, либо к соединению данных.</a:t>
                      </a:r>
                      <a:endParaRPr lang="ru-RU" sz="2000"/>
                    </a:p>
                  </a:txBody>
                  <a:tcPr marL="30431" marR="30431" marT="30431" marB="30431">
                    <a:lnL>
                      <a:noFill/>
                    </a:lnL>
                    <a:lnR>
                      <a:noFill/>
                    </a:lnR>
                    <a:lnT>
                      <a:noFill/>
                    </a:lnT>
                    <a:lnB>
                      <a:noFill/>
                    </a:lnB>
                  </a:tcPr>
                </a:tc>
              </a:tr>
              <a:tr h="898046">
                <a:tc>
                  <a:txBody>
                    <a:bodyPr/>
                    <a:lstStyle/>
                    <a:p>
                      <a:r>
                        <a:rPr lang="en-US" sz="2000">
                          <a:latin typeface="Arial" panose="020B0604020202020204"/>
                        </a:rPr>
                        <a:t>x3z</a:t>
                      </a:r>
                      <a:endParaRPr lang="en-US" sz="2000"/>
                    </a:p>
                  </a:txBody>
                  <a:tcPr marL="30431" marR="30431" marT="30431" marB="30431">
                    <a:lnL>
                      <a:noFill/>
                    </a:lnL>
                    <a:lnR>
                      <a:noFill/>
                    </a:lnR>
                    <a:lnT>
                      <a:noFill/>
                    </a:lnT>
                    <a:lnB>
                      <a:noFill/>
                    </a:lnB>
                  </a:tcPr>
                </a:tc>
                <a:tc>
                  <a:txBody>
                    <a:bodyPr/>
                    <a:lstStyle/>
                    <a:p>
                      <a:r>
                        <a:rPr lang="ru-RU" sz="2000">
                          <a:latin typeface="Arial" panose="020B0604020202020204"/>
                        </a:rPr>
                        <a:t>Аутентификация и бюджет. Отклик имеет отношение к логированию или командам, связанным с бюджетом.</a:t>
                      </a:r>
                      <a:endParaRPr lang="ru-RU" sz="2000"/>
                    </a:p>
                  </a:txBody>
                  <a:tcPr marL="30431" marR="30431" marT="30431" marB="30431">
                    <a:lnL>
                      <a:noFill/>
                    </a:lnL>
                    <a:lnR>
                      <a:noFill/>
                    </a:lnR>
                    <a:lnT>
                      <a:noFill/>
                    </a:lnT>
                    <a:lnB>
                      <a:noFill/>
                    </a:lnB>
                  </a:tcPr>
                </a:tc>
              </a:tr>
              <a:tr h="513079">
                <a:tc>
                  <a:txBody>
                    <a:bodyPr/>
                    <a:lstStyle/>
                    <a:p>
                      <a:r>
                        <a:rPr lang="en-US" sz="2000">
                          <a:latin typeface="Arial" panose="020B0604020202020204"/>
                        </a:rPr>
                        <a:t>x4z</a:t>
                      </a:r>
                      <a:endParaRPr lang="en-US" sz="2000"/>
                    </a:p>
                  </a:txBody>
                  <a:tcPr marL="30431" marR="30431" marT="30431" marB="30431">
                    <a:lnL>
                      <a:noFill/>
                    </a:lnL>
                    <a:lnR>
                      <a:noFill/>
                    </a:lnR>
                    <a:lnT>
                      <a:noFill/>
                    </a:lnT>
                    <a:lnB>
                      <a:noFill/>
                    </a:lnB>
                  </a:tcPr>
                </a:tc>
                <a:tc>
                  <a:txBody>
                    <a:bodyPr/>
                    <a:lstStyle/>
                    <a:p>
                      <a:r>
                        <a:rPr lang="ru-RU" sz="2000">
                          <a:latin typeface="Arial" panose="020B0604020202020204"/>
                        </a:rPr>
                        <a:t>Не определено.</a:t>
                      </a:r>
                      <a:endParaRPr lang="ru-RU" sz="2000"/>
                    </a:p>
                  </a:txBody>
                  <a:tcPr marL="30431" marR="30431" marT="30431" marB="30431">
                    <a:lnL>
                      <a:noFill/>
                    </a:lnL>
                    <a:lnR>
                      <a:noFill/>
                    </a:lnR>
                    <a:lnT>
                      <a:noFill/>
                    </a:lnT>
                    <a:lnB>
                      <a:noFill/>
                    </a:lnB>
                  </a:tcPr>
                </a:tc>
              </a:tr>
              <a:tr h="513079">
                <a:tc>
                  <a:txBody>
                    <a:bodyPr/>
                    <a:lstStyle/>
                    <a:p>
                      <a:r>
                        <a:rPr lang="en-US" sz="2000">
                          <a:latin typeface="Arial" panose="020B0604020202020204"/>
                        </a:rPr>
                        <a:t>x5z</a:t>
                      </a:r>
                      <a:endParaRPr lang="en-US" sz="2000"/>
                    </a:p>
                  </a:txBody>
                  <a:tcPr marL="30431" marR="30431" marT="30431" marB="30431">
                    <a:lnL>
                      <a:noFill/>
                    </a:lnL>
                    <a:lnR>
                      <a:noFill/>
                    </a:lnR>
                    <a:lnT>
                      <a:noFill/>
                    </a:lnT>
                    <a:lnB>
                      <a:noFill/>
                    </a:lnB>
                  </a:tcPr>
                </a:tc>
                <a:tc>
                  <a:txBody>
                    <a:bodyPr/>
                    <a:lstStyle/>
                    <a:p>
                      <a:r>
                        <a:rPr lang="ru-RU" sz="2000" dirty="0">
                          <a:latin typeface="Arial" panose="020B0604020202020204"/>
                        </a:rPr>
                        <a:t>Состояние файловой системы.</a:t>
                      </a:r>
                      <a:endParaRPr lang="ru-RU" sz="2000" dirty="0"/>
                    </a:p>
                  </a:txBody>
                  <a:tcPr marL="30431" marR="30431" marT="30431" marB="30431">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Пример </a:t>
            </a:r>
            <a:r>
              <a:rPr lang="en-US" altLang="ru-RU"/>
              <a:t>ftp</a:t>
            </a:r>
            <a:r>
              <a:rPr lang="ru-RU" altLang="en-US"/>
              <a:t>-</a:t>
            </a:r>
            <a:r>
              <a:rPr lang="ru-RU" altLang="ru-RU"/>
              <a:t>клиента</a:t>
            </a:r>
            <a:endParaRPr lang="ru-RU" altLang="ru-RU"/>
          </a:p>
        </p:txBody>
      </p:sp>
      <p:sp>
        <p:nvSpPr>
          <p:cNvPr id="3" name="Замещающее содержимое 2"/>
          <p:cNvSpPr>
            <a:spLocks noGrp="1"/>
          </p:cNvSpPr>
          <p:nvPr>
            <p:ph idx="1"/>
          </p:nvPr>
        </p:nvSpPr>
        <p:spPr/>
        <p:txBody>
          <a:bodyPr/>
          <a:p>
            <a:pPr marL="0" indent="0">
              <a:buNone/>
            </a:pPr>
            <a:r>
              <a:rPr lang="ru-RU" altLang="en-US" sz="2000">
                <a:solidFill>
                  <a:srgbClr val="00B050"/>
                </a:solidFill>
              </a:rPr>
              <a:t>from</a:t>
            </a:r>
            <a:r>
              <a:rPr lang="ru-RU" altLang="en-US" sz="2000"/>
              <a:t> </a:t>
            </a:r>
            <a:r>
              <a:rPr lang="ru-RU" altLang="en-US" sz="2000">
                <a:solidFill>
                  <a:srgbClr val="0070C0"/>
                </a:solidFill>
              </a:rPr>
              <a:t>ftplib</a:t>
            </a:r>
            <a:r>
              <a:rPr lang="ru-RU" altLang="en-US" sz="2000"/>
              <a:t> </a:t>
            </a:r>
            <a:r>
              <a:rPr lang="ru-RU" altLang="en-US" sz="2000">
                <a:solidFill>
                  <a:srgbClr val="00B050"/>
                </a:solidFill>
              </a:rPr>
              <a:t>import</a:t>
            </a:r>
            <a:r>
              <a:rPr lang="ru-RU" altLang="en-US" sz="2000"/>
              <a:t> </a:t>
            </a:r>
            <a:r>
              <a:rPr lang="ru-RU" altLang="en-US" sz="2000">
                <a:solidFill>
                  <a:srgbClr val="0070C0"/>
                </a:solidFill>
              </a:rPr>
              <a:t>FTP</a:t>
            </a:r>
            <a:endParaRPr lang="ru-RU" altLang="en-US" sz="2000"/>
          </a:p>
          <a:p>
            <a:pPr marL="0" indent="0">
              <a:buNone/>
            </a:pPr>
            <a:endParaRPr lang="ru-RU" altLang="en-US" sz="2000"/>
          </a:p>
          <a:p>
            <a:pPr marL="0" indent="0">
              <a:buNone/>
            </a:pPr>
            <a:r>
              <a:rPr lang="ru-RU" altLang="en-US" sz="2000"/>
              <a:t>HOST = </a:t>
            </a:r>
            <a:r>
              <a:rPr lang="ru-RU" altLang="en-US" sz="2000">
                <a:solidFill>
                  <a:schemeClr val="accent6"/>
                </a:solidFill>
              </a:rPr>
              <a:t>'localhost'</a:t>
            </a:r>
            <a:endParaRPr lang="ru-RU" altLang="en-US" sz="2000"/>
          </a:p>
          <a:p>
            <a:pPr marL="0" indent="0">
              <a:buNone/>
            </a:pPr>
            <a:endParaRPr lang="ru-RU" altLang="en-US" sz="2000"/>
          </a:p>
          <a:p>
            <a:pPr marL="0" indent="0">
              <a:buNone/>
            </a:pPr>
            <a:r>
              <a:rPr lang="ru-RU" altLang="en-US" sz="2000"/>
              <a:t>ftp = FTP(HOST, </a:t>
            </a:r>
            <a:r>
              <a:rPr lang="ru-RU" altLang="en-US" sz="2000">
                <a:solidFill>
                  <a:schemeClr val="accent6"/>
                </a:solidFill>
              </a:rPr>
              <a:t>'user'</a:t>
            </a:r>
            <a:r>
              <a:rPr lang="ru-RU" altLang="en-US" sz="2000"/>
              <a:t> ,</a:t>
            </a:r>
            <a:r>
              <a:rPr lang="ru-RU" altLang="en-US" sz="2000">
                <a:solidFill>
                  <a:schemeClr val="accent6"/>
                </a:solidFill>
              </a:rPr>
              <a:t>'</a:t>
            </a:r>
            <a:r>
              <a:rPr lang="en-US" altLang="en-US" sz="2000">
                <a:solidFill>
                  <a:schemeClr val="accent6"/>
                </a:solidFill>
              </a:rPr>
              <a:t>mypassword</a:t>
            </a:r>
            <a:r>
              <a:rPr lang="ru-RU" altLang="en-US" sz="2000">
                <a:solidFill>
                  <a:schemeClr val="accent6"/>
                </a:solidFill>
              </a:rPr>
              <a:t>'</a:t>
            </a:r>
            <a:r>
              <a:rPr lang="ru-RU" altLang="en-US" sz="2000"/>
              <a:t>)</a:t>
            </a:r>
            <a:endParaRPr lang="ru-RU" altLang="en-US" sz="2000"/>
          </a:p>
          <a:p>
            <a:pPr marL="0" indent="0">
              <a:buNone/>
            </a:pPr>
            <a:endParaRPr lang="ru-RU" altLang="en-US" sz="2000"/>
          </a:p>
          <a:p>
            <a:pPr marL="0" indent="0">
              <a:buNone/>
            </a:pPr>
            <a:r>
              <a:rPr lang="ru-RU" altLang="en-US" sz="2000"/>
              <a:t>ftp.retrlines(</a:t>
            </a:r>
            <a:r>
              <a:rPr lang="ru-RU" altLang="en-US" sz="2000">
                <a:solidFill>
                  <a:schemeClr val="accent6"/>
                </a:solidFill>
              </a:rPr>
              <a:t>'LIST'</a:t>
            </a:r>
            <a:r>
              <a:rPr lang="ru-RU" altLang="en-US" sz="2000"/>
              <a:t>)</a:t>
            </a:r>
            <a:endParaRPr lang="ru-RU" altLang="en-US" sz="2000"/>
          </a:p>
          <a:p>
            <a:pPr marL="0" indent="0">
              <a:buNone/>
            </a:pPr>
            <a:endParaRPr lang="ru-RU" altLang="en-US" sz="2000"/>
          </a:p>
          <a:p>
            <a:pPr marL="0" indent="0">
              <a:buNone/>
            </a:pPr>
            <a:r>
              <a:rPr lang="ru-RU" altLang="en-US" sz="2000"/>
              <a:t>with open(</a:t>
            </a:r>
            <a:r>
              <a:rPr lang="ru-RU" altLang="en-US" sz="2000">
                <a:solidFill>
                  <a:schemeClr val="accent6"/>
                </a:solidFill>
              </a:rPr>
              <a:t>'README'</a:t>
            </a:r>
            <a:r>
              <a:rPr lang="ru-RU" altLang="en-US" sz="2000"/>
              <a:t>,</a:t>
            </a:r>
            <a:r>
              <a:rPr lang="ru-RU" altLang="en-US" sz="2000">
                <a:solidFill>
                  <a:schemeClr val="accent6"/>
                </a:solidFill>
              </a:rPr>
              <a:t> 'wb'</a:t>
            </a:r>
            <a:r>
              <a:rPr lang="ru-RU" altLang="en-US" sz="2000"/>
              <a:t>) as fp:</a:t>
            </a:r>
            <a:endParaRPr lang="ru-RU" altLang="en-US" sz="2000"/>
          </a:p>
          <a:p>
            <a:pPr marL="0" indent="0">
              <a:buNone/>
            </a:pPr>
            <a:r>
              <a:rPr lang="ru-RU" altLang="en-US" sz="2000"/>
              <a:t>    ftp.retrbinary(</a:t>
            </a:r>
            <a:r>
              <a:rPr lang="ru-RU" altLang="en-US" sz="2000">
                <a:solidFill>
                  <a:schemeClr val="accent6"/>
                </a:solidFill>
              </a:rPr>
              <a:t>'RETR README'</a:t>
            </a:r>
            <a:r>
              <a:rPr lang="ru-RU" altLang="en-US" sz="2000"/>
              <a:t>, fp.write)</a:t>
            </a:r>
            <a:endParaRPr lang="ru-RU" altLang="en-US" sz="2000"/>
          </a:p>
          <a:p>
            <a:pPr marL="0" indent="0">
              <a:buNone/>
            </a:pPr>
            <a:endParaRPr lang="ru-RU" altLang="en-US" sz="2000"/>
          </a:p>
          <a:p>
            <a:pPr marL="0" indent="0">
              <a:buNone/>
            </a:pPr>
            <a:r>
              <a:rPr lang="ru-RU" altLang="en-US" sz="2000"/>
              <a:t>ftp.quit()</a:t>
            </a:r>
            <a:endParaRPr lang="ru-RU"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TFTP</a:t>
            </a:r>
            <a:endParaRPr lang="ru-RU" dirty="0"/>
          </a:p>
        </p:txBody>
      </p:sp>
      <p:sp>
        <p:nvSpPr>
          <p:cNvPr id="3" name="Объект 2"/>
          <p:cNvSpPr>
            <a:spLocks noGrp="1"/>
          </p:cNvSpPr>
          <p:nvPr>
            <p:ph sz="quarter" idx="1"/>
          </p:nvPr>
        </p:nvSpPr>
        <p:spPr/>
        <p:txBody>
          <a:bodyPr/>
          <a:lstStyle/>
          <a:p>
            <a:r>
              <a:rPr lang="ru-RU" dirty="0" smtClean="0"/>
              <a:t>Простой </a:t>
            </a:r>
            <a:r>
              <a:rPr lang="ru-RU" dirty="0"/>
              <a:t>протокол передачи файлов. </a:t>
            </a:r>
            <a:endParaRPr lang="ru-RU" dirty="0"/>
          </a:p>
          <a:p>
            <a:r>
              <a:rPr lang="ru-RU" dirty="0"/>
              <a:t>К</a:t>
            </a:r>
            <a:r>
              <a:rPr lang="ru-RU" dirty="0" smtClean="0"/>
              <a:t>ак </a:t>
            </a:r>
            <a:r>
              <a:rPr lang="ru-RU" dirty="0"/>
              <a:t>правило, используется при загрузке бездисковых систем (рабочие станции или X терминалы). </a:t>
            </a:r>
            <a:endParaRPr lang="ru-RU" dirty="0" smtClean="0"/>
          </a:p>
          <a:p>
            <a:r>
              <a:rPr lang="ru-RU" dirty="0" smtClean="0"/>
              <a:t>В </a:t>
            </a:r>
            <a:r>
              <a:rPr lang="ru-RU" dirty="0"/>
              <a:t>отличие от протокола передачи файлов </a:t>
            </a:r>
            <a:r>
              <a:rPr lang="en-US" dirty="0" smtClean="0"/>
              <a:t>FTP, </a:t>
            </a:r>
            <a:r>
              <a:rPr lang="ru-RU" dirty="0" smtClean="0"/>
              <a:t>который </a:t>
            </a:r>
            <a:r>
              <a:rPr lang="ru-RU" dirty="0"/>
              <a:t>использует TCP, TFTP использует UDP. </a:t>
            </a:r>
            <a:endParaRPr lang="ru-RU" dirty="0" smtClean="0"/>
          </a:p>
          <a:p>
            <a:r>
              <a:rPr lang="ru-RU" dirty="0" smtClean="0"/>
              <a:t>Это </a:t>
            </a:r>
            <a:r>
              <a:rPr lang="ru-RU" dirty="0"/>
              <a:t>сделано для того, чтобы протокол был как можно проще и меньше. Реализации TFTP (и необходимого UDP, IP и драйвера устройства) могут поместиться в постоянной памяти (ПЗУ).</a:t>
            </a:r>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TFTP</a:t>
            </a:r>
            <a:endParaRPr lang="ru-RU" dirty="0"/>
          </a:p>
        </p:txBody>
      </p:sp>
      <p:sp>
        <p:nvSpPr>
          <p:cNvPr id="3" name="Объект 2"/>
          <p:cNvSpPr>
            <a:spLocks noGrp="1"/>
          </p:cNvSpPr>
          <p:nvPr>
            <p:ph sz="quarter" idx="1"/>
          </p:nvPr>
        </p:nvSpPr>
        <p:spPr/>
        <p:txBody>
          <a:bodyPr/>
          <a:lstStyle/>
          <a:p>
            <a:r>
              <a:rPr lang="ru-RU" dirty="0"/>
              <a:t>Обмен между клиентом и сервером начинается с того, что клиент запрашивает сервер либо прочитать, либо записать файл для клиента. В стандартном варианте загрузки бездисковой системы первый запрос - это запрос на чтение (RRQ</a:t>
            </a:r>
            <a:r>
              <a:rPr lang="ru-RU" dirty="0" smtClean="0"/>
              <a:t>).</a:t>
            </a:r>
            <a:endParaRPr lang="ru-RU" dirty="0" smtClean="0"/>
          </a:p>
          <a:p>
            <a:r>
              <a:rPr lang="ru-RU" dirty="0"/>
              <a:t>Первые 2 байта TFTP сообщения это код операции (</a:t>
            </a:r>
            <a:r>
              <a:rPr lang="ru-RU" dirty="0" err="1"/>
              <a:t>opcode</a:t>
            </a:r>
            <a:r>
              <a:rPr lang="ru-RU" dirty="0"/>
              <a:t>). В запросе на чтение (RRQ) и в запросе на запись (WRQ) имя файла (</a:t>
            </a:r>
            <a:r>
              <a:rPr lang="ru-RU" dirty="0" err="1"/>
              <a:t>filename</a:t>
            </a:r>
            <a:r>
              <a:rPr lang="ru-RU" dirty="0"/>
              <a:t>) указывает файл на сервере, который клиент хочет либо считать, либо записать</a:t>
            </a:r>
            <a:r>
              <a:rPr lang="ru-RU" dirty="0" smtClean="0"/>
              <a:t>.</a:t>
            </a:r>
            <a:endParaRPr lang="ru-RU" dirty="0" smtClean="0"/>
          </a:p>
          <a:p>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TFTP</a:t>
            </a:r>
            <a:endParaRPr lang="ru-RU" dirty="0"/>
          </a:p>
        </p:txBody>
      </p:sp>
      <p:sp>
        <p:nvSpPr>
          <p:cNvPr id="3" name="Объект 2"/>
          <p:cNvSpPr>
            <a:spLocks noGrp="1"/>
          </p:cNvSpPr>
          <p:nvPr>
            <p:ph sz="quarter" idx="1"/>
          </p:nvPr>
        </p:nvSpPr>
        <p:spPr/>
        <p:txBody>
          <a:bodyPr>
            <a:normAutofit fontScale="72500"/>
          </a:bodyPr>
          <a:lstStyle/>
          <a:p>
            <a:r>
              <a:rPr lang="ru-RU" dirty="0"/>
              <a:t>Если файл может быть прочитан клиентом, сервер отвечает пакетом данных с номером блока равным 1. Клиент посылает подтверждение (ACK) на номер блока 1. </a:t>
            </a:r>
            <a:endParaRPr lang="ru-RU" dirty="0" smtClean="0"/>
          </a:p>
          <a:p>
            <a:r>
              <a:rPr lang="ru-RU" dirty="0" smtClean="0"/>
              <a:t>Сервер </a:t>
            </a:r>
            <a:r>
              <a:rPr lang="ru-RU" dirty="0"/>
              <a:t>отвечает следующим пакетом данных с номером блока равным 2. </a:t>
            </a:r>
            <a:endParaRPr lang="ru-RU" dirty="0" smtClean="0"/>
          </a:p>
          <a:p>
            <a:r>
              <a:rPr lang="ru-RU" dirty="0" smtClean="0"/>
              <a:t>Клиент </a:t>
            </a:r>
            <a:r>
              <a:rPr lang="ru-RU" dirty="0"/>
              <a:t>подтверждает номер блока 2. </a:t>
            </a:r>
            <a:endParaRPr lang="ru-RU" dirty="0" smtClean="0"/>
          </a:p>
          <a:p>
            <a:r>
              <a:rPr lang="ru-RU" dirty="0" smtClean="0"/>
              <a:t>Это </a:t>
            </a:r>
            <a:r>
              <a:rPr lang="ru-RU" dirty="0"/>
              <a:t>продолжается до тех пор, пока файл не будет передан. Каждый пакет данных содержит 512 байт данных, за исключением последнего пакета, который содержит от 0 до 511 байт данных. </a:t>
            </a:r>
            <a:endParaRPr lang="ru-RU" dirty="0" smtClean="0"/>
          </a:p>
          <a:p>
            <a:r>
              <a:rPr lang="ru-RU" dirty="0" smtClean="0"/>
              <a:t>Когда </a:t>
            </a:r>
            <a:r>
              <a:rPr lang="ru-RU" dirty="0"/>
              <a:t>клиент получает пакет данных, который содержит меньше чем 512 байт, он считает, что получил последний пакет.</a:t>
            </a: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TFTP</a:t>
            </a:r>
            <a:endParaRPr lang="ru-RU" dirty="0"/>
          </a:p>
        </p:txBody>
      </p:sp>
      <p:sp>
        <p:nvSpPr>
          <p:cNvPr id="3" name="Объект 2"/>
          <p:cNvSpPr>
            <a:spLocks noGrp="1"/>
          </p:cNvSpPr>
          <p:nvPr>
            <p:ph sz="quarter" idx="1"/>
          </p:nvPr>
        </p:nvSpPr>
        <p:spPr/>
        <p:txBody>
          <a:bodyPr>
            <a:normAutofit fontScale="72500"/>
          </a:bodyPr>
          <a:lstStyle/>
          <a:p>
            <a:r>
              <a:rPr lang="ru-RU" dirty="0"/>
              <a:t>В случае запроса на запись (WRQ) клиент посылает WRQ, указывая имя файла и режим. Если файл может быть записан клиентом, сервер отвечает подтверждением (ACK) с номером блока равным 0. Клиент посылает первые 512 байт файла с номером блока равным 1, сервер отвечает ACK с номером блока равным 1</a:t>
            </a:r>
            <a:r>
              <a:rPr lang="ru-RU" dirty="0" smtClean="0"/>
              <a:t>.</a:t>
            </a:r>
            <a:endParaRPr lang="en-US" dirty="0" smtClean="0"/>
          </a:p>
          <a:p>
            <a:r>
              <a:rPr lang="ru-RU" dirty="0"/>
              <a:t>Т</a:t>
            </a:r>
            <a:r>
              <a:rPr lang="ru-RU" dirty="0" smtClean="0"/>
              <a:t>ак </a:t>
            </a:r>
            <a:r>
              <a:rPr lang="ru-RU" dirty="0"/>
              <a:t>как TFTP использует </a:t>
            </a:r>
            <a:r>
              <a:rPr lang="ru-RU" dirty="0" smtClean="0"/>
              <a:t>UDP</a:t>
            </a:r>
            <a:r>
              <a:rPr lang="ru-RU" dirty="0"/>
              <a:t>, то именно от TFTP зависит, как будут обработаны потерянные и дублированные пакеты. </a:t>
            </a:r>
            <a:endParaRPr lang="ru-RU" dirty="0" smtClean="0"/>
          </a:p>
          <a:p>
            <a:r>
              <a:rPr lang="ru-RU" dirty="0" smtClean="0"/>
              <a:t>В </a:t>
            </a:r>
            <a:r>
              <a:rPr lang="ru-RU" dirty="0"/>
              <a:t>случае потери пакета, отправитель отрабатывает тайм-аут и осуществляет повторную передачу. (Возможно появление проблемы, называемой "синдромом новичка" </a:t>
            </a:r>
            <a:r>
              <a:rPr lang="ru-RU" dirty="0" smtClean="0"/>
              <a:t>которая </a:t>
            </a:r>
            <a:r>
              <a:rPr lang="ru-RU" dirty="0"/>
              <a:t>может возникнуть, если с обеих сторон будет отработан тайм-аут и осуществлена повторная передача.</a:t>
            </a:r>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sym typeface="+mn-ea"/>
              </a:rPr>
              <a:t>Сетевая почтовая служба</a:t>
            </a:r>
            <a:endParaRPr lang="ru-RU" altLang="en-US"/>
          </a:p>
        </p:txBody>
      </p:sp>
      <p:sp>
        <p:nvSpPr>
          <p:cNvPr id="3" name="Замещающее содержимое 2"/>
          <p:cNvSpPr>
            <a:spLocks noGrp="1"/>
          </p:cNvSpPr>
          <p:nvPr>
            <p:ph idx="1"/>
          </p:nvPr>
        </p:nvSpPr>
        <p:spPr/>
        <p:txBody>
          <a:bodyPr/>
          <a:p>
            <a:r>
              <a:rPr lang="ru-RU" altLang="en-US"/>
              <a:t>Распределенное приложение, главной функцией которого является предоставление пользователям сети возможности обмениваться электронными сообщениями.</a:t>
            </a:r>
            <a:endParaRPr lang="ru-RU" altLang="en-US"/>
          </a:p>
          <a:p>
            <a:r>
              <a:rPr lang="ru-RU" dirty="0">
                <a:sym typeface="+mn-ea"/>
              </a:rPr>
              <a:t>Обмен почтой с использованием TCP осуществляется посредством агентов передачи сообщений (MTA - </a:t>
            </a:r>
            <a:r>
              <a:rPr lang="ru-RU" dirty="0" err="1">
                <a:sym typeface="+mn-ea"/>
              </a:rPr>
              <a:t>message</a:t>
            </a:r>
            <a:r>
              <a:rPr lang="ru-RU" dirty="0">
                <a:sym typeface="+mn-ea"/>
              </a:rPr>
              <a:t> </a:t>
            </a:r>
            <a:r>
              <a:rPr lang="ru-RU" dirty="0" err="1">
                <a:sym typeface="+mn-ea"/>
              </a:rPr>
              <a:t>transfer</a:t>
            </a:r>
            <a:r>
              <a:rPr lang="ru-RU" dirty="0">
                <a:sym typeface="+mn-ea"/>
              </a:rPr>
              <a:t> </a:t>
            </a:r>
            <a:r>
              <a:rPr lang="ru-RU" dirty="0" err="1">
                <a:sym typeface="+mn-ea"/>
              </a:rPr>
              <a:t>agent</a:t>
            </a:r>
            <a:r>
              <a:rPr lang="ru-RU" dirty="0">
                <a:sym typeface="+mn-ea"/>
              </a:rPr>
              <a:t>).</a:t>
            </a:r>
            <a:endParaRPr lang="ru-RU"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Почтовый клиент </a:t>
            </a:r>
            <a:r>
              <a:rPr lang="en-US" altLang="en-US"/>
              <a:t>/ Mail User Agent</a:t>
            </a:r>
            <a:endParaRPr lang="en-US" altLang="ru-RU"/>
          </a:p>
        </p:txBody>
      </p:sp>
      <p:sp>
        <p:nvSpPr>
          <p:cNvPr id="3" name="Замещающее содержимое 2"/>
          <p:cNvSpPr>
            <a:spLocks noGrp="1"/>
          </p:cNvSpPr>
          <p:nvPr>
            <p:ph idx="1"/>
          </p:nvPr>
        </p:nvSpPr>
        <p:spPr/>
        <p:txBody>
          <a:bodyPr/>
          <a:p>
            <a:r>
              <a:rPr lang="ru-RU" altLang="en-US"/>
              <a:t>программа, предназначенная для поддержания пользовательского интерфейса (обычно графического), а также для предоставления пользователю широкого набора услуг по подготовке электронных сообщений.</a:t>
            </a:r>
            <a:endParaRPr lang="ru-RU" altLang="en-US"/>
          </a:p>
          <a:p>
            <a:r>
              <a:rPr lang="en-US" altLang="ru-RU"/>
              <a:t>Outlook, Thuderbird </a:t>
            </a:r>
            <a:r>
              <a:rPr lang="ru-RU" altLang="en-US"/>
              <a:t>и т.д.</a:t>
            </a:r>
            <a:endParaRPr lang="ru-R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Программа передачи сообщений </a:t>
            </a:r>
            <a:r>
              <a:rPr lang="en-US" altLang="ru-RU"/>
              <a:t>/ </a:t>
            </a:r>
            <a:br>
              <a:rPr lang="en-US" altLang="ru-RU"/>
            </a:br>
            <a:r>
              <a:rPr lang="en-US" altLang="ru-RU"/>
              <a:t>Mail Transfer Agent</a:t>
            </a:r>
            <a:endParaRPr lang="en-US" altLang="ru-RU"/>
          </a:p>
        </p:txBody>
      </p:sp>
      <p:sp>
        <p:nvSpPr>
          <p:cNvPr id="3" name="Замещающее содержимое 2"/>
          <p:cNvSpPr>
            <a:spLocks noGrp="1"/>
          </p:cNvSpPr>
          <p:nvPr>
            <p:ph idx="1"/>
          </p:nvPr>
        </p:nvSpPr>
        <p:spPr/>
        <p:txBody>
          <a:bodyPr/>
          <a:p>
            <a:r>
              <a:rPr lang="ru-RU" dirty="0">
                <a:sym typeface="+mn-ea"/>
              </a:rPr>
              <a:t>Наиболее распространенные MTA для </a:t>
            </a:r>
            <a:r>
              <a:rPr lang="ru-RU" dirty="0" err="1">
                <a:sym typeface="+mn-ea"/>
              </a:rPr>
              <a:t>Unix</a:t>
            </a:r>
            <a:r>
              <a:rPr lang="ru-RU" dirty="0">
                <a:sym typeface="+mn-ea"/>
              </a:rPr>
              <a:t> систем это </a:t>
            </a:r>
            <a:r>
              <a:rPr lang="ru-RU" dirty="0" err="1">
                <a:sym typeface="+mn-ea"/>
              </a:rPr>
              <a:t>Sendmail</a:t>
            </a:r>
            <a:r>
              <a:rPr lang="ru-RU" dirty="0">
                <a:sym typeface="+mn-ea"/>
              </a:rPr>
              <a:t>.</a:t>
            </a:r>
            <a:endParaRPr lang="en-US" dirty="0" smtClean="0"/>
          </a:p>
          <a:p>
            <a:r>
              <a:rPr lang="ru-RU" dirty="0" smtClean="0">
                <a:sym typeface="+mn-ea"/>
              </a:rPr>
              <a:t>При </a:t>
            </a:r>
            <a:r>
              <a:rPr lang="ru-RU" dirty="0">
                <a:sym typeface="+mn-ea"/>
              </a:rPr>
              <a:t>общении между двумя MTA используется NVT ASCII. Команды посылаются клиентом серверу, а сервер отвечает с помощью цифровых кодов и опциональных текстовых строк (для чтения человеком</a:t>
            </a:r>
            <a:r>
              <a:rPr lang="ru-RU" dirty="0" smtClean="0">
                <a:sym typeface="+mn-ea"/>
              </a:rPr>
              <a:t>).</a:t>
            </a:r>
            <a:endParaRPr lang="en-US" dirty="0" smtClean="0"/>
          </a:p>
          <a:p>
            <a:endParaRPr lang="ru-RU"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MIME</a:t>
            </a:r>
            <a:endParaRPr lang="en-US" altLang="ru-RU"/>
          </a:p>
        </p:txBody>
      </p:sp>
      <p:sp>
        <p:nvSpPr>
          <p:cNvPr id="3" name="Замещающее содержимое 2"/>
          <p:cNvSpPr>
            <a:spLocks noGrp="1"/>
          </p:cNvSpPr>
          <p:nvPr>
            <p:ph idx="1"/>
          </p:nvPr>
        </p:nvSpPr>
        <p:spPr/>
        <p:txBody>
          <a:bodyPr/>
          <a:p>
            <a:r>
              <a:rPr lang="ru-RU" altLang="en-US"/>
              <a:t>Multipurpose Internet Mail Extensions — многоцелевые расширения почты Интернета</a:t>
            </a:r>
            <a:endParaRPr lang="ru-RU" altLang="en-US"/>
          </a:p>
          <a:p>
            <a:r>
              <a:rPr lang="ru-RU" altLang="en-US"/>
              <a:t>В заголовке каждой части сообщения имеется также информация о том, каким образом почтовый клиент должен обрабатывать тело части — отображать ее немедленно при открытии сообщения (например, встраивая изображение в текст) или считать это тело вложением (attachment), которое пользователь будет обрабатывать сам.</a:t>
            </a:r>
            <a:endParaRPr lang="ru-R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Первоначальный </a:t>
            </a:r>
            <a:r>
              <a:rPr lang="en-US" altLang="ru-RU"/>
              <a:t>http-</a:t>
            </a:r>
            <a:r>
              <a:rPr lang="ru-RU" altLang="ru-RU"/>
              <a:t>запрос</a:t>
            </a:r>
            <a:endParaRPr lang="en-US" altLang="ru-RU"/>
          </a:p>
        </p:txBody>
      </p:sp>
      <p:pic>
        <p:nvPicPr>
          <p:cNvPr id="4" name="Замещающее содержимое 3"/>
          <p:cNvPicPr>
            <a:picLocks noChangeAspect="1"/>
          </p:cNvPicPr>
          <p:nvPr>
            <p:ph idx="1"/>
          </p:nvPr>
        </p:nvPicPr>
        <p:blipFill>
          <a:blip r:embed="rId1"/>
          <a:stretch>
            <a:fillRect/>
          </a:stretch>
        </p:blipFill>
        <p:spPr>
          <a:xfrm>
            <a:off x="3375660" y="1600200"/>
            <a:ext cx="5439410" cy="45262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Типы данных</a:t>
            </a:r>
            <a:endParaRPr lang="ru-RU" altLang="en-US"/>
          </a:p>
        </p:txBody>
      </p:sp>
      <p:sp>
        <p:nvSpPr>
          <p:cNvPr id="3" name="Замещающее содержимое 2"/>
          <p:cNvSpPr>
            <a:spLocks noGrp="1"/>
          </p:cNvSpPr>
          <p:nvPr>
            <p:ph idx="1"/>
          </p:nvPr>
        </p:nvSpPr>
        <p:spPr/>
        <p:txBody>
          <a:bodyPr/>
          <a:p>
            <a:r>
              <a:rPr lang="en-US" altLang="en-US"/>
              <a:t>ASCII</a:t>
            </a:r>
            <a:endParaRPr lang="en-US" altLang="en-US"/>
          </a:p>
          <a:p>
            <a:r>
              <a:rPr lang="en-US" altLang="en-US"/>
              <a:t>текст в 8-битном формате</a:t>
            </a:r>
            <a:endParaRPr lang="en-US" altLang="en-US"/>
          </a:p>
          <a:p>
            <a:r>
              <a:rPr lang="en-US" altLang="en-US"/>
              <a:t>текст не в формате ASCII, преобразованный в ASCII-код</a:t>
            </a:r>
            <a:endParaRPr lang="en-US" altLang="en-US"/>
          </a:p>
          <a:p>
            <a:r>
              <a:rPr lang="en-US" altLang="en-US"/>
              <a:t>гипертекст (HTML)</a:t>
            </a:r>
            <a:endParaRPr lang="en-US" altLang="en-US"/>
          </a:p>
          <a:p>
            <a:r>
              <a:rPr lang="en-US" altLang="en-US"/>
              <a:t>изображение</a:t>
            </a:r>
            <a:endParaRPr lang="en-US" altLang="en-US"/>
          </a:p>
          <a:p>
            <a:r>
              <a:rPr lang="en-US" altLang="en-US"/>
              <a:t>видеоклип</a:t>
            </a:r>
            <a:endParaRPr lang="en-US" altLang="en-US"/>
          </a:p>
          <a:p>
            <a:r>
              <a:rPr lang="en-US" altLang="en-US"/>
              <a:t>звуковой файл</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S/MIME</a:t>
            </a:r>
            <a:endParaRPr lang="en-US" altLang="ru-RU"/>
          </a:p>
        </p:txBody>
      </p:sp>
      <p:sp>
        <p:nvSpPr>
          <p:cNvPr id="3" name="Замещающее содержимое 2"/>
          <p:cNvSpPr>
            <a:spLocks noGrp="1"/>
          </p:cNvSpPr>
          <p:nvPr>
            <p:ph idx="1"/>
          </p:nvPr>
        </p:nvSpPr>
        <p:spPr/>
        <p:txBody>
          <a:bodyPr/>
          <a:p>
            <a:r>
              <a:rPr lang="en-US" altLang="ru-RU"/>
              <a:t>RFC 1847</a:t>
            </a:r>
            <a:endParaRPr lang="en-US" altLang="ru-RU"/>
          </a:p>
          <a:p>
            <a:r>
              <a:rPr lang="ru-RU" altLang="en-US"/>
              <a:t>Ци</a:t>
            </a:r>
            <a:r>
              <a:rPr lang="en-US" altLang="ru-RU"/>
              <a:t>фровая подпись (Mutipart/Signed);</a:t>
            </a:r>
            <a:endParaRPr lang="en-US" altLang="ru-RU"/>
          </a:p>
          <a:p>
            <a:r>
              <a:rPr lang="ru-RU" altLang="ru-RU"/>
              <a:t>Ш</a:t>
            </a:r>
            <a:r>
              <a:rPr lang="en-US" altLang="ru-RU"/>
              <a:t>ифрованное тело (Multipart/Encrypted).</a:t>
            </a:r>
            <a:endParaRPr lang="en-US" altLang="ru-R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Состав электронной почты</a:t>
            </a:r>
            <a:endParaRPr lang="ru-RU" dirty="0"/>
          </a:p>
        </p:txBody>
      </p:sp>
      <p:sp>
        <p:nvSpPr>
          <p:cNvPr id="3" name="Объект 2"/>
          <p:cNvSpPr>
            <a:spLocks noGrp="1"/>
          </p:cNvSpPr>
          <p:nvPr>
            <p:ph sz="quarter" idx="1"/>
          </p:nvPr>
        </p:nvSpPr>
        <p:spPr/>
        <p:txBody>
          <a:bodyPr>
            <a:normAutofit fontScale="67500" lnSpcReduction="20000"/>
          </a:bodyPr>
          <a:lstStyle/>
          <a:p>
            <a:r>
              <a:rPr lang="ru-RU" b="1" dirty="0"/>
              <a:t>Конверт</a:t>
            </a:r>
            <a:r>
              <a:rPr lang="ru-RU" dirty="0"/>
              <a:t> используется MTA для доставки. </a:t>
            </a:r>
            <a:endParaRPr lang="ru-RU" dirty="0"/>
          </a:p>
          <a:p>
            <a:r>
              <a:rPr lang="ru-RU" dirty="0" smtClean="0"/>
              <a:t>Например: </a:t>
            </a:r>
            <a:endParaRPr lang="ru-RU" dirty="0" smtClean="0"/>
          </a:p>
          <a:p>
            <a:pPr lvl="1"/>
            <a:r>
              <a:rPr lang="ru-RU" dirty="0" smtClean="0"/>
              <a:t>MAIL </a:t>
            </a:r>
            <a:r>
              <a:rPr lang="ru-RU" dirty="0" err="1" smtClean="0"/>
              <a:t>From</a:t>
            </a:r>
            <a:r>
              <a:rPr lang="ru-RU" dirty="0" smtClean="0"/>
              <a:t>: </a:t>
            </a:r>
            <a:r>
              <a:rPr lang="en-US" dirty="0" smtClean="0"/>
              <a:t>&lt;staff</a:t>
            </a:r>
            <a:r>
              <a:rPr lang="ru-RU" dirty="0" smtClean="0"/>
              <a:t>@</a:t>
            </a:r>
            <a:r>
              <a:rPr lang="en-US" dirty="0" err="1" smtClean="0"/>
              <a:t>bmstu</a:t>
            </a:r>
            <a:r>
              <a:rPr lang="ru-RU" dirty="0" smtClean="0"/>
              <a:t>.</a:t>
            </a:r>
            <a:r>
              <a:rPr lang="en-US" dirty="0" smtClean="0"/>
              <a:t>ru&gt;</a:t>
            </a:r>
            <a:endParaRPr lang="ru-RU" dirty="0"/>
          </a:p>
          <a:p>
            <a:pPr lvl="1"/>
            <a:r>
              <a:rPr lang="ru-RU" dirty="0" smtClean="0"/>
              <a:t>RCPT </a:t>
            </a:r>
            <a:r>
              <a:rPr lang="ru-RU" dirty="0" err="1"/>
              <a:t>To</a:t>
            </a:r>
            <a:r>
              <a:rPr lang="ru-RU" dirty="0" smtClean="0"/>
              <a:t>:</a:t>
            </a:r>
            <a:r>
              <a:rPr lang="en-US" dirty="0" smtClean="0"/>
              <a:t> </a:t>
            </a:r>
            <a:r>
              <a:rPr lang="ru-RU" dirty="0" smtClean="0"/>
              <a:t>&lt;</a:t>
            </a:r>
            <a:r>
              <a:rPr lang="en-US" dirty="0"/>
              <a:t>s</a:t>
            </a:r>
            <a:r>
              <a:rPr lang="en-US" dirty="0" smtClean="0"/>
              <a:t>tudent</a:t>
            </a:r>
            <a:r>
              <a:rPr lang="ru-RU" dirty="0" smtClean="0"/>
              <a:t>@</a:t>
            </a:r>
            <a:r>
              <a:rPr lang="en-US" dirty="0" err="1" smtClean="0"/>
              <a:t>bmstu</a:t>
            </a:r>
            <a:r>
              <a:rPr lang="ru-RU" dirty="0" smtClean="0"/>
              <a:t>.</a:t>
            </a:r>
            <a:r>
              <a:rPr lang="en-US" altLang="ru-RU" dirty="0" err="1" smtClean="0"/>
              <a:t>ru</a:t>
            </a:r>
            <a:r>
              <a:rPr lang="ru-RU" dirty="0"/>
              <a:t>&gt;</a:t>
            </a:r>
            <a:endParaRPr lang="ru-RU" dirty="0"/>
          </a:p>
          <a:p>
            <a:r>
              <a:rPr lang="ru-RU" dirty="0"/>
              <a:t>RFC 821 определяет содержимое и интерпретацию конверта, а также протокол, который используется для обмена почтой по TCP соединению</a:t>
            </a:r>
            <a:r>
              <a:rPr lang="ru-RU" dirty="0" smtClean="0"/>
              <a:t>.</a:t>
            </a:r>
            <a:endParaRPr lang="ru-RU" dirty="0" smtClean="0"/>
          </a:p>
          <a:p>
            <a:r>
              <a:rPr lang="ru-RU" b="1" dirty="0"/>
              <a:t>Заголовки</a:t>
            </a:r>
            <a:r>
              <a:rPr lang="ru-RU" dirty="0"/>
              <a:t> используются пользовательскими агентами. </a:t>
            </a:r>
            <a:r>
              <a:rPr lang="ru-RU" dirty="0" smtClean="0"/>
              <a:t>Например: </a:t>
            </a:r>
            <a:r>
              <a:rPr lang="ru-RU" dirty="0" err="1"/>
              <a:t>Received</a:t>
            </a:r>
            <a:r>
              <a:rPr lang="ru-RU" dirty="0"/>
              <a:t>, </a:t>
            </a:r>
            <a:r>
              <a:rPr lang="ru-RU" dirty="0" err="1"/>
              <a:t>Message-Id</a:t>
            </a:r>
            <a:r>
              <a:rPr lang="ru-RU" dirty="0"/>
              <a:t>, </a:t>
            </a:r>
            <a:r>
              <a:rPr lang="ru-RU" dirty="0" err="1"/>
              <a:t>From</a:t>
            </a:r>
            <a:r>
              <a:rPr lang="ru-RU" dirty="0"/>
              <a:t>, </a:t>
            </a:r>
            <a:r>
              <a:rPr lang="ru-RU" dirty="0" err="1"/>
              <a:t>Date</a:t>
            </a:r>
            <a:r>
              <a:rPr lang="ru-RU" dirty="0"/>
              <a:t>, </a:t>
            </a:r>
            <a:r>
              <a:rPr lang="ru-RU" dirty="0" err="1"/>
              <a:t>Reply-To</a:t>
            </a:r>
            <a:r>
              <a:rPr lang="ru-RU" dirty="0"/>
              <a:t>, X-</a:t>
            </a:r>
            <a:r>
              <a:rPr lang="ru-RU" dirty="0" err="1"/>
              <a:t>Phone</a:t>
            </a:r>
            <a:r>
              <a:rPr lang="ru-RU" dirty="0"/>
              <a:t>, X-</a:t>
            </a:r>
            <a:r>
              <a:rPr lang="ru-RU" dirty="0" err="1"/>
              <a:t>Mailer</a:t>
            </a:r>
            <a:r>
              <a:rPr lang="ru-RU" dirty="0"/>
              <a:t>, </a:t>
            </a:r>
            <a:r>
              <a:rPr lang="ru-RU" dirty="0" err="1"/>
              <a:t>To</a:t>
            </a:r>
            <a:r>
              <a:rPr lang="ru-RU" dirty="0"/>
              <a:t> и </a:t>
            </a:r>
            <a:r>
              <a:rPr lang="ru-RU" dirty="0" err="1"/>
              <a:t>Subject</a:t>
            </a:r>
            <a:r>
              <a:rPr lang="ru-RU" dirty="0"/>
              <a:t>. Каждое поле заголовка содержит имя, после которого следует двоеточие, а затем следует значение этого поля. RFC 822 определяет формат и интерпретацию полей заголовка. (Заголовки, начинающиеся с X-, это поля, определяемые пользователем.)</a:t>
            </a:r>
            <a:endParaRPr lang="ru-RU" dirty="0" smtClean="0"/>
          </a:p>
          <a:p>
            <a:r>
              <a:rPr lang="ru-RU" b="1" dirty="0" smtClean="0"/>
              <a:t>Тело</a:t>
            </a:r>
            <a:r>
              <a:rPr lang="ru-RU" dirty="0" smtClean="0"/>
              <a:t> </a:t>
            </a:r>
            <a:r>
              <a:rPr lang="ru-RU" dirty="0"/>
              <a:t>это содержимое сообщения - текстовые строки в формате NVT ASCII.</a:t>
            </a:r>
            <a:endParaRPr lang="ru-RU" dirty="0"/>
          </a:p>
          <a:p>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SMTP</a:t>
            </a:r>
            <a:endParaRPr lang="en-US" altLang="ru-RU"/>
          </a:p>
        </p:txBody>
      </p:sp>
      <p:sp>
        <p:nvSpPr>
          <p:cNvPr id="3" name="Замещающее содержимое 2"/>
          <p:cNvSpPr>
            <a:spLocks noGrp="1"/>
          </p:cNvSpPr>
          <p:nvPr>
            <p:ph idx="1"/>
          </p:nvPr>
        </p:nvSpPr>
        <p:spPr/>
        <p:txBody>
          <a:bodyPr/>
          <a:p>
            <a:r>
              <a:rPr lang="ru-RU" altLang="en-US"/>
              <a:t>Simple Mail Transfer Protocol — простой протокол передачи почты</a:t>
            </a:r>
            <a:endParaRPr lang="ru-RU" altLang="en-US"/>
          </a:p>
          <a:p>
            <a:r>
              <a:rPr lang="ru-RU" altLang="en-US"/>
              <a:t>Является одним из первых стандартизованных протоколов прикладного уровня -1982</a:t>
            </a:r>
            <a:endParaRPr lang="ru-RU" altLang="en-US"/>
          </a:p>
          <a:p>
            <a:r>
              <a:rPr lang="ru-RU" altLang="en-US"/>
              <a:t>Реализуется несимметричными взаимодействующими частями: SMTP-клиентом, работающим на стороне отправителя, и SMTP-сервером, работающим на стороне получателя. SMTP-сервер должен постоянно быть в режиме подключения, ожидая запросов со стороны SMTP-клиента.</a:t>
            </a:r>
            <a:endParaRPr lang="ru-RU"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Непосредственное взаимодействие</a:t>
            </a:r>
            <a:endParaRPr lang="ru-RU" altLang="en-US"/>
          </a:p>
        </p:txBody>
      </p:sp>
      <p:sp>
        <p:nvSpPr>
          <p:cNvPr id="4" name="Прямоугольник 3"/>
          <p:cNvSpPr/>
          <p:nvPr/>
        </p:nvSpPr>
        <p:spPr>
          <a:xfrm>
            <a:off x="1457325" y="1962150"/>
            <a:ext cx="223012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7" name="Прямоугольник 6"/>
          <p:cNvSpPr/>
          <p:nvPr/>
        </p:nvSpPr>
        <p:spPr>
          <a:xfrm>
            <a:off x="1733550" y="2190750"/>
            <a:ext cx="1676400" cy="177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SMTP </a:t>
            </a:r>
            <a:r>
              <a:rPr lang="ru-RU" altLang="en-US"/>
              <a:t>сервер</a:t>
            </a:r>
            <a:endParaRPr lang="ru-RU" altLang="en-US"/>
          </a:p>
        </p:txBody>
      </p:sp>
      <p:sp>
        <p:nvSpPr>
          <p:cNvPr id="8" name="Прямоугольник 7"/>
          <p:cNvSpPr/>
          <p:nvPr/>
        </p:nvSpPr>
        <p:spPr>
          <a:xfrm>
            <a:off x="3762375" y="2590800"/>
            <a:ext cx="1657350" cy="217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9" name="Прямоугольник 8"/>
          <p:cNvSpPr/>
          <p:nvPr/>
        </p:nvSpPr>
        <p:spPr>
          <a:xfrm>
            <a:off x="3924300" y="2847975"/>
            <a:ext cx="13335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SMTP </a:t>
            </a:r>
            <a:r>
              <a:rPr lang="ru-RU" altLang="en-US"/>
              <a:t>клиент</a:t>
            </a:r>
            <a:endParaRPr lang="ru-RU" altLang="en-US"/>
          </a:p>
        </p:txBody>
      </p:sp>
      <p:graphicFrame>
        <p:nvGraphicFramePr>
          <p:cNvPr id="14" name="Замещающее содержимое 13"/>
          <p:cNvGraphicFramePr/>
          <p:nvPr>
            <p:ph sz="half" idx="1"/>
          </p:nvPr>
        </p:nvGraphicFramePr>
        <p:xfrm>
          <a:off x="2323529" y="5097939"/>
          <a:ext cx="939165" cy="1204595"/>
        </p:xfrm>
        <a:graphic>
          <a:graphicData uri="http://schemas.openxmlformats.org/presentationml/2006/ole">
            <mc:AlternateContent xmlns:mc="http://schemas.openxmlformats.org/markup-compatibility/2006">
              <mc:Choice xmlns:v="urn:schemas-microsoft-com:vml" Requires="v">
                <p:oleObj spid="_x0000_s15" name="" r:id="rId1" imgW="971550" imgH="1238250" progId="Visio.Drawing.11">
                  <p:embed/>
                </p:oleObj>
              </mc:Choice>
              <mc:Fallback>
                <p:oleObj name="" r:id="rId1" imgW="971550" imgH="1238250" progId="Visio.Drawing.11">
                  <p:embed/>
                  <p:pic>
                    <p:nvPicPr>
                      <p:cNvPr id="0" name="Изображение 14"/>
                      <p:cNvPicPr/>
                      <p:nvPr/>
                    </p:nvPicPr>
                    <p:blipFill>
                      <a:blip r:embed="rId2"/>
                      <a:stretch>
                        <a:fillRect/>
                      </a:stretch>
                    </p:blipFill>
                    <p:spPr>
                      <a:xfrm>
                        <a:off x="2323529" y="5097939"/>
                        <a:ext cx="939165" cy="1204595"/>
                      </a:xfrm>
                      <a:prstGeom prst="rect">
                        <a:avLst/>
                      </a:prstGeom>
                    </p:spPr>
                  </p:pic>
                </p:oleObj>
              </mc:Fallback>
            </mc:AlternateContent>
          </a:graphicData>
        </a:graphic>
      </p:graphicFrame>
      <p:graphicFrame>
        <p:nvGraphicFramePr>
          <p:cNvPr id="16" name="Замещающее содержимое 15"/>
          <p:cNvGraphicFramePr/>
          <p:nvPr>
            <p:ph sz="half" idx="2"/>
          </p:nvPr>
        </p:nvGraphicFramePr>
        <p:xfrm>
          <a:off x="7845997" y="5097939"/>
          <a:ext cx="939165" cy="1204595"/>
        </p:xfrm>
        <a:graphic>
          <a:graphicData uri="http://schemas.openxmlformats.org/presentationml/2006/ole">
            <mc:AlternateContent xmlns:mc="http://schemas.openxmlformats.org/markup-compatibility/2006">
              <mc:Choice xmlns:v="urn:schemas-microsoft-com:vml" Requires="v">
                <p:oleObj spid="_x0000_s17" name="" r:id="rId3" imgW="971550" imgH="1238250" progId="Visio.Drawing.11">
                  <p:embed/>
                </p:oleObj>
              </mc:Choice>
              <mc:Fallback>
                <p:oleObj name="" r:id="rId3" imgW="971550" imgH="1238250" progId="Visio.Drawing.11">
                  <p:embed/>
                  <p:pic>
                    <p:nvPicPr>
                      <p:cNvPr id="0" name="Изображение 16"/>
                      <p:cNvPicPr/>
                      <p:nvPr/>
                    </p:nvPicPr>
                    <p:blipFill>
                      <a:blip r:embed="rId4"/>
                      <a:stretch>
                        <a:fillRect/>
                      </a:stretch>
                    </p:blipFill>
                    <p:spPr>
                      <a:xfrm>
                        <a:off x="7845997" y="5097939"/>
                        <a:ext cx="939165" cy="1204595"/>
                      </a:xfrm>
                      <a:prstGeom prst="rect">
                        <a:avLst/>
                      </a:prstGeom>
                    </p:spPr>
                  </p:pic>
                </p:oleObj>
              </mc:Fallback>
            </mc:AlternateContent>
          </a:graphicData>
        </a:graphic>
      </p:graphicFrame>
      <p:sp>
        <p:nvSpPr>
          <p:cNvPr id="18" name="Текстовое поле 17"/>
          <p:cNvSpPr txBox="1"/>
          <p:nvPr/>
        </p:nvSpPr>
        <p:spPr>
          <a:xfrm>
            <a:off x="2259330" y="6113780"/>
            <a:ext cx="1067435" cy="368300"/>
          </a:xfrm>
          <a:prstGeom prst="rect">
            <a:avLst/>
          </a:prstGeom>
          <a:noFill/>
        </p:spPr>
        <p:txBody>
          <a:bodyPr wrap="none" rtlCol="0">
            <a:spAutoFit/>
          </a:bodyPr>
          <a:p>
            <a:r>
              <a:rPr lang="ru-RU" altLang="en-US"/>
              <a:t>Алексей</a:t>
            </a:r>
            <a:endParaRPr lang="ru-RU" altLang="en-US"/>
          </a:p>
        </p:txBody>
      </p:sp>
      <p:sp>
        <p:nvSpPr>
          <p:cNvPr id="20" name="Текстовое поле 19"/>
          <p:cNvSpPr txBox="1"/>
          <p:nvPr/>
        </p:nvSpPr>
        <p:spPr>
          <a:xfrm>
            <a:off x="7956550" y="6113780"/>
            <a:ext cx="828675" cy="368300"/>
          </a:xfrm>
          <a:prstGeom prst="rect">
            <a:avLst/>
          </a:prstGeom>
          <a:noFill/>
        </p:spPr>
        <p:txBody>
          <a:bodyPr wrap="none" rtlCol="0">
            <a:spAutoFit/>
          </a:bodyPr>
          <a:p>
            <a:r>
              <a:rPr lang="ru-RU" altLang="en-US"/>
              <a:t>Борис</a:t>
            </a:r>
            <a:endParaRPr lang="ru-RU" altLang="en-US"/>
          </a:p>
        </p:txBody>
      </p:sp>
      <p:sp>
        <p:nvSpPr>
          <p:cNvPr id="23" name="Прямоугольник 22"/>
          <p:cNvSpPr/>
          <p:nvPr/>
        </p:nvSpPr>
        <p:spPr>
          <a:xfrm>
            <a:off x="6832600" y="2040255"/>
            <a:ext cx="223012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4" name="Прямоугольник 23"/>
          <p:cNvSpPr/>
          <p:nvPr/>
        </p:nvSpPr>
        <p:spPr>
          <a:xfrm>
            <a:off x="7108825" y="2268855"/>
            <a:ext cx="1676400" cy="177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SMTP </a:t>
            </a:r>
            <a:r>
              <a:rPr lang="ru-RU" altLang="en-US"/>
              <a:t>сервер</a:t>
            </a:r>
            <a:endParaRPr lang="ru-RU" altLang="en-US"/>
          </a:p>
        </p:txBody>
      </p:sp>
      <p:sp>
        <p:nvSpPr>
          <p:cNvPr id="25" name="Прямоугольник 24"/>
          <p:cNvSpPr/>
          <p:nvPr/>
        </p:nvSpPr>
        <p:spPr>
          <a:xfrm>
            <a:off x="9137650" y="2668905"/>
            <a:ext cx="1657350" cy="217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26" name="Прямоугольник 25"/>
          <p:cNvSpPr/>
          <p:nvPr/>
        </p:nvSpPr>
        <p:spPr>
          <a:xfrm>
            <a:off x="9299575" y="2926080"/>
            <a:ext cx="13335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SMTP </a:t>
            </a:r>
            <a:r>
              <a:rPr lang="ru-RU" altLang="en-US"/>
              <a:t>клиент</a:t>
            </a:r>
            <a:endParaRPr lang="ru-RU" altLang="en-US"/>
          </a:p>
        </p:txBody>
      </p:sp>
      <p:cxnSp>
        <p:nvCxnSpPr>
          <p:cNvPr id="27" name="Соединительная линия уступом 26"/>
          <p:cNvCxnSpPr>
            <a:stCxn id="8" idx="0"/>
            <a:endCxn id="23" idx="0"/>
          </p:cNvCxnSpPr>
          <p:nvPr/>
        </p:nvCxnSpPr>
        <p:spPr>
          <a:xfrm rot="16200000">
            <a:off x="5993765" y="636905"/>
            <a:ext cx="550545" cy="3356610"/>
          </a:xfrm>
          <a:prstGeom prst="bentConnector3">
            <a:avLst>
              <a:gd name="adj1" fmla="val 143310"/>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8" name="Соединительная линия уступом 27"/>
          <p:cNvCxnSpPr>
            <a:stCxn id="4" idx="0"/>
            <a:endCxn id="25" idx="0"/>
          </p:cNvCxnSpPr>
          <p:nvPr/>
        </p:nvCxnSpPr>
        <p:spPr>
          <a:xfrm rot="16200000" flipH="1">
            <a:off x="5915660" y="-1381760"/>
            <a:ext cx="706755" cy="7393940"/>
          </a:xfrm>
          <a:prstGeom prst="bentConnector3">
            <a:avLst>
              <a:gd name="adj1" fmla="val -65992"/>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1" name="Соединительная линия уступом 30"/>
          <p:cNvCxnSpPr>
            <a:endCxn id="8" idx="2"/>
          </p:cNvCxnSpPr>
          <p:nvPr/>
        </p:nvCxnSpPr>
        <p:spPr>
          <a:xfrm flipV="1">
            <a:off x="3286125" y="4762500"/>
            <a:ext cx="1304925" cy="942975"/>
          </a:xfrm>
          <a:prstGeom prst="bentConnector2">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3" name="Соединительная линия уступом 32"/>
          <p:cNvCxnSpPr>
            <a:endCxn id="25" idx="2"/>
          </p:cNvCxnSpPr>
          <p:nvPr/>
        </p:nvCxnSpPr>
        <p:spPr>
          <a:xfrm flipV="1">
            <a:off x="8334375" y="4840605"/>
            <a:ext cx="1631950" cy="236220"/>
          </a:xfrm>
          <a:prstGeom prst="bentConnector2">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4" name="Текстовое поле 33"/>
          <p:cNvSpPr txBox="1"/>
          <p:nvPr/>
        </p:nvSpPr>
        <p:spPr>
          <a:xfrm>
            <a:off x="2094230" y="1962150"/>
            <a:ext cx="1830070" cy="306705"/>
          </a:xfrm>
          <a:prstGeom prst="rect">
            <a:avLst/>
          </a:prstGeom>
          <a:noFill/>
        </p:spPr>
        <p:txBody>
          <a:bodyPr wrap="square" rtlCol="0">
            <a:spAutoFit/>
          </a:bodyPr>
          <a:p>
            <a:r>
              <a:rPr lang="ru-RU" altLang="en-US" sz="1400"/>
              <a:t>ПОРТ 25</a:t>
            </a:r>
            <a:endParaRPr lang="ru-RU" altLang="en-US" sz="1400"/>
          </a:p>
        </p:txBody>
      </p:sp>
      <p:sp>
        <p:nvSpPr>
          <p:cNvPr id="35" name="Текстовое поле 34"/>
          <p:cNvSpPr txBox="1"/>
          <p:nvPr/>
        </p:nvSpPr>
        <p:spPr>
          <a:xfrm>
            <a:off x="7400290" y="2040255"/>
            <a:ext cx="1830070" cy="306705"/>
          </a:xfrm>
          <a:prstGeom prst="rect">
            <a:avLst/>
          </a:prstGeom>
          <a:noFill/>
        </p:spPr>
        <p:txBody>
          <a:bodyPr wrap="square" rtlCol="0">
            <a:spAutoFit/>
          </a:bodyPr>
          <a:p>
            <a:r>
              <a:rPr lang="ru-RU" altLang="en-US" sz="1400"/>
              <a:t>ПОРТ 25</a:t>
            </a:r>
            <a:endParaRPr lang="ru-RU"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Процесс передачи сообщения</a:t>
            </a:r>
            <a:endParaRPr lang="ru-RU" altLang="en-US"/>
          </a:p>
        </p:txBody>
      </p:sp>
      <p:sp>
        <p:nvSpPr>
          <p:cNvPr id="3" name="Замещающее содержимое 2"/>
          <p:cNvSpPr>
            <a:spLocks noGrp="1"/>
          </p:cNvSpPr>
          <p:nvPr>
            <p:ph sz="half" idx="1"/>
          </p:nvPr>
        </p:nvSpPr>
        <p:spPr>
          <a:xfrm>
            <a:off x="609600" y="1600200"/>
            <a:ext cx="9881235" cy="4526280"/>
          </a:xfrm>
        </p:spPr>
        <p:txBody>
          <a:bodyPr/>
          <a:p>
            <a:r>
              <a:rPr lang="ru-RU" altLang="en-US"/>
              <a:t>Алексей</a:t>
            </a:r>
            <a:r>
              <a:rPr lang="en-US" altLang="en-US"/>
              <a:t>, </a:t>
            </a:r>
            <a:r>
              <a:rPr lang="ru-RU" altLang="en-US"/>
              <a:t>используя графический интерфейс своего почтового клиента, вызывает функцию создания сообщения, в результате чего на экране появляется стандартная незаполненная форма сообщения</a:t>
            </a:r>
            <a:endParaRPr lang="ru-RU" altLang="en-US"/>
          </a:p>
          <a:p>
            <a:r>
              <a:rPr lang="ru-RU" altLang="en-US"/>
              <a:t>В поля которой Алексей вписывает свой адрес, адрес Бориса и тему письма, а затем набирает текст письма</a:t>
            </a:r>
            <a:endParaRPr lang="ru-RU"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Процесс передачи сообщения</a:t>
            </a:r>
            <a:endParaRPr lang="ru-RU" altLang="en-US"/>
          </a:p>
        </p:txBody>
      </p:sp>
      <p:sp>
        <p:nvSpPr>
          <p:cNvPr id="3" name="Замещающее содержимое 2"/>
          <p:cNvSpPr>
            <a:spLocks noGrp="1"/>
          </p:cNvSpPr>
          <p:nvPr>
            <p:ph sz="half" idx="1"/>
          </p:nvPr>
        </p:nvSpPr>
        <p:spPr>
          <a:xfrm>
            <a:off x="609600" y="1600200"/>
            <a:ext cx="9909810" cy="4526280"/>
          </a:xfrm>
        </p:spPr>
        <p:txBody>
          <a:bodyPr/>
          <a:p>
            <a:r>
              <a:rPr lang="ru-RU" altLang="en-US" sz="2800"/>
              <a:t>Когда письмо готово, Алексей вызывает функцию отправки сообщения, и встроенный SMTP-клиент посылает запрос на установление связи SMTP- серверу на компьютере Бориса. </a:t>
            </a:r>
            <a:endParaRPr lang="ru-RU" altLang="en-US" sz="2800"/>
          </a:p>
          <a:p>
            <a:r>
              <a:rPr lang="ru-RU" altLang="en-US" sz="2800"/>
              <a:t>В результате устанавливаются SMTP и ТСР-соединения, после чего сообщение передается через сеть.</a:t>
            </a:r>
            <a:endParaRPr lang="ru-RU" altLang="en-US" sz="2800"/>
          </a:p>
          <a:p>
            <a:r>
              <a:rPr lang="ru-RU" altLang="en-US" sz="2800"/>
              <a:t>Почтовый сервер Бориса сохраняет письмо в памяти его компьютера, а почтовый клиент по команде выводит его на экран, при необходимости выполняя преобразование формата.</a:t>
            </a:r>
            <a:endParaRPr lang="ru-RU" altLang="en-US" sz="2800"/>
          </a:p>
          <a:p>
            <a:endParaRPr lang="ru-RU"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Выделенный почтовый сервер</a:t>
            </a:r>
            <a:endParaRPr lang="ru-RU" altLang="en-US"/>
          </a:p>
        </p:txBody>
      </p:sp>
      <p:sp>
        <p:nvSpPr>
          <p:cNvPr id="3" name="Замещающее содержимое 2"/>
          <p:cNvSpPr>
            <a:spLocks noGrp="1"/>
          </p:cNvSpPr>
          <p:nvPr>
            <p:ph sz="half" idx="1"/>
          </p:nvPr>
        </p:nvSpPr>
        <p:spPr>
          <a:xfrm>
            <a:off x="609600" y="1600200"/>
            <a:ext cx="10972800" cy="4526280"/>
          </a:xfrm>
        </p:spPr>
        <p:txBody>
          <a:bodyPr/>
          <a:p>
            <a:r>
              <a:rPr lang="ru-RU" altLang="en-US"/>
              <a:t>Достаточно мощный и надежный компьютер, способный круглосуточно передавать почтовые сообщения от многих отправителей ко многим получателям (предоставляется организацией)</a:t>
            </a:r>
            <a:endParaRPr lang="ru-RU" altLang="en-US"/>
          </a:p>
          <a:p>
            <a:r>
              <a:rPr lang="ru-RU" altLang="en-US"/>
              <a:t>Для каждого домена имен система DNS создает записи типа </a:t>
            </a:r>
            <a:r>
              <a:rPr lang="ru-RU" altLang="en-US" b="1"/>
              <a:t>MX</a:t>
            </a:r>
            <a:r>
              <a:rPr lang="ru-RU" altLang="en-US"/>
              <a:t>, хранящие DNS-имена почтовых серверов, обслуживающих пользователей, относящихся к этому домену.</a:t>
            </a:r>
            <a:endParaRPr lang="ru-RU"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Использование промежуточных серверов</a:t>
            </a:r>
            <a:endParaRPr lang="ru-RU" altLang="ru-RU"/>
          </a:p>
        </p:txBody>
      </p:sp>
      <p:sp>
        <p:nvSpPr>
          <p:cNvPr id="10" name="Прямоугольник 9"/>
          <p:cNvSpPr/>
          <p:nvPr/>
        </p:nvSpPr>
        <p:spPr>
          <a:xfrm>
            <a:off x="1573530" y="3763645"/>
            <a:ext cx="1899285" cy="1332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MUA</a:t>
            </a:r>
            <a:endParaRPr lang="en-US" altLang="en-US"/>
          </a:p>
        </p:txBody>
      </p:sp>
      <p:sp>
        <p:nvSpPr>
          <p:cNvPr id="15" name="Прямоугольник 14"/>
          <p:cNvSpPr/>
          <p:nvPr/>
        </p:nvSpPr>
        <p:spPr>
          <a:xfrm>
            <a:off x="3472815" y="1991995"/>
            <a:ext cx="1899285" cy="1332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ru-RU"/>
              <a:t>MTA</a:t>
            </a:r>
            <a:endParaRPr lang="en-US" altLang="ru-RU"/>
          </a:p>
        </p:txBody>
      </p:sp>
      <p:sp>
        <p:nvSpPr>
          <p:cNvPr id="16" name="Прямоугольник 15"/>
          <p:cNvSpPr/>
          <p:nvPr/>
        </p:nvSpPr>
        <p:spPr>
          <a:xfrm>
            <a:off x="6274435" y="1995170"/>
            <a:ext cx="1899285" cy="1332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ru-RU"/>
              <a:t>MTA</a:t>
            </a:r>
            <a:endParaRPr lang="en-US" altLang="ru-RU"/>
          </a:p>
        </p:txBody>
      </p:sp>
      <p:sp>
        <p:nvSpPr>
          <p:cNvPr id="17" name="Прямоугольник 16"/>
          <p:cNvSpPr/>
          <p:nvPr/>
        </p:nvSpPr>
        <p:spPr>
          <a:xfrm>
            <a:off x="8173720" y="3763645"/>
            <a:ext cx="1899285" cy="1332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ru-RU"/>
              <a:t>MUA</a:t>
            </a:r>
            <a:endParaRPr lang="en-US" altLang="ru-RU"/>
          </a:p>
        </p:txBody>
      </p:sp>
      <p:cxnSp>
        <p:nvCxnSpPr>
          <p:cNvPr id="21" name="Прямая со стрелкой 20"/>
          <p:cNvCxnSpPr>
            <a:stCxn id="15" idx="3"/>
            <a:endCxn id="16" idx="1"/>
          </p:cNvCxnSpPr>
          <p:nvPr/>
        </p:nvCxnSpPr>
        <p:spPr>
          <a:xfrm>
            <a:off x="5372100" y="2658110"/>
            <a:ext cx="902335"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Текстовое поле 23"/>
          <p:cNvSpPr txBox="1"/>
          <p:nvPr/>
        </p:nvSpPr>
        <p:spPr>
          <a:xfrm>
            <a:off x="3472815" y="4450715"/>
            <a:ext cx="1217295" cy="645160"/>
          </a:xfrm>
          <a:prstGeom prst="rect">
            <a:avLst/>
          </a:prstGeom>
          <a:noFill/>
        </p:spPr>
        <p:txBody>
          <a:bodyPr wrap="square" rtlCol="0">
            <a:spAutoFit/>
          </a:bodyPr>
          <a:p>
            <a:r>
              <a:rPr lang="ru-RU" altLang="ru-RU"/>
              <a:t>Клиент эл. почты</a:t>
            </a:r>
            <a:endParaRPr lang="ru-RU" altLang="ru-RU"/>
          </a:p>
        </p:txBody>
      </p:sp>
      <p:sp>
        <p:nvSpPr>
          <p:cNvPr id="25" name="Текстовое поле 24"/>
          <p:cNvSpPr txBox="1"/>
          <p:nvPr/>
        </p:nvSpPr>
        <p:spPr>
          <a:xfrm>
            <a:off x="3899535" y="3327400"/>
            <a:ext cx="1217295" cy="645160"/>
          </a:xfrm>
          <a:prstGeom prst="rect">
            <a:avLst/>
          </a:prstGeom>
          <a:noFill/>
        </p:spPr>
        <p:txBody>
          <a:bodyPr wrap="square" rtlCol="0">
            <a:spAutoFit/>
          </a:bodyPr>
          <a:p>
            <a:r>
              <a:rPr lang="ru-RU" altLang="ru-RU"/>
              <a:t>Сервер эл. почты</a:t>
            </a:r>
            <a:endParaRPr lang="ru-RU" altLang="ru-RU"/>
          </a:p>
        </p:txBody>
      </p:sp>
      <p:sp>
        <p:nvSpPr>
          <p:cNvPr id="26" name="Текстовое поле 25"/>
          <p:cNvSpPr txBox="1"/>
          <p:nvPr/>
        </p:nvSpPr>
        <p:spPr>
          <a:xfrm>
            <a:off x="5415280" y="2118360"/>
            <a:ext cx="859155" cy="368300"/>
          </a:xfrm>
          <a:prstGeom prst="rect">
            <a:avLst/>
          </a:prstGeom>
          <a:noFill/>
        </p:spPr>
        <p:txBody>
          <a:bodyPr wrap="square" rtlCol="0">
            <a:spAutoFit/>
          </a:bodyPr>
          <a:p>
            <a:r>
              <a:rPr lang="en-US" altLang="ru-RU"/>
              <a:t>SMTP</a:t>
            </a:r>
            <a:endParaRPr lang="en-US" altLang="ru-RU"/>
          </a:p>
        </p:txBody>
      </p:sp>
      <p:sp>
        <p:nvSpPr>
          <p:cNvPr id="28" name="Текстовое поле 27"/>
          <p:cNvSpPr txBox="1"/>
          <p:nvPr/>
        </p:nvSpPr>
        <p:spPr>
          <a:xfrm>
            <a:off x="8219440" y="2016125"/>
            <a:ext cx="859155" cy="645160"/>
          </a:xfrm>
          <a:prstGeom prst="rect">
            <a:avLst/>
          </a:prstGeom>
          <a:noFill/>
        </p:spPr>
        <p:txBody>
          <a:bodyPr wrap="square" rtlCol="0">
            <a:spAutoFit/>
          </a:bodyPr>
          <a:p>
            <a:r>
              <a:rPr lang="en-US" altLang="ru-RU"/>
              <a:t>POP3/IMAP</a:t>
            </a:r>
            <a:endParaRPr lang="ru-RU" altLang="en-US"/>
          </a:p>
        </p:txBody>
      </p:sp>
      <p:sp>
        <p:nvSpPr>
          <p:cNvPr id="3" name="Текстовое поле 2"/>
          <p:cNvSpPr txBox="1"/>
          <p:nvPr/>
        </p:nvSpPr>
        <p:spPr>
          <a:xfrm>
            <a:off x="6615430" y="3327400"/>
            <a:ext cx="1217295" cy="645160"/>
          </a:xfrm>
          <a:prstGeom prst="rect">
            <a:avLst/>
          </a:prstGeom>
          <a:noFill/>
        </p:spPr>
        <p:txBody>
          <a:bodyPr wrap="square" rtlCol="0">
            <a:spAutoFit/>
          </a:bodyPr>
          <a:p>
            <a:r>
              <a:rPr lang="ru-RU" altLang="ru-RU"/>
              <a:t>Сервер эл. почты</a:t>
            </a:r>
            <a:endParaRPr lang="ru-RU" altLang="ru-RU"/>
          </a:p>
        </p:txBody>
      </p:sp>
      <p:sp>
        <p:nvSpPr>
          <p:cNvPr id="4" name="Текстовое поле 3"/>
          <p:cNvSpPr txBox="1"/>
          <p:nvPr/>
        </p:nvSpPr>
        <p:spPr>
          <a:xfrm>
            <a:off x="6889750" y="4450715"/>
            <a:ext cx="1217295" cy="645160"/>
          </a:xfrm>
          <a:prstGeom prst="rect">
            <a:avLst/>
          </a:prstGeom>
          <a:noFill/>
        </p:spPr>
        <p:txBody>
          <a:bodyPr wrap="square" rtlCol="0">
            <a:spAutoFit/>
          </a:bodyPr>
          <a:p>
            <a:r>
              <a:rPr lang="ru-RU" altLang="ru-RU"/>
              <a:t>Клиент эл. почты</a:t>
            </a:r>
            <a:endParaRPr lang="ru-RU" altLang="ru-RU"/>
          </a:p>
        </p:txBody>
      </p:sp>
      <p:graphicFrame>
        <p:nvGraphicFramePr>
          <p:cNvPr id="5" name="Замещающее содержимое 4"/>
          <p:cNvGraphicFramePr/>
          <p:nvPr>
            <p:ph sz="half" idx="1"/>
          </p:nvPr>
        </p:nvGraphicFramePr>
        <p:xfrm>
          <a:off x="2053971" y="5203984"/>
          <a:ext cx="937260" cy="1204595"/>
        </p:xfrm>
        <a:graphic>
          <a:graphicData uri="http://schemas.openxmlformats.org/presentationml/2006/ole">
            <mc:AlternateContent xmlns:mc="http://schemas.openxmlformats.org/markup-compatibility/2006">
              <mc:Choice xmlns:v="urn:schemas-microsoft-com:vml" Requires="v">
                <p:oleObj spid="_x0000_s6" name="" r:id="rId1" imgW="971550" imgH="1238250" progId="Visio.Drawing.11">
                  <p:embed/>
                </p:oleObj>
              </mc:Choice>
              <mc:Fallback>
                <p:oleObj name="" r:id="rId1" imgW="971550" imgH="1238250" progId="Visio.Drawing.11">
                  <p:embed/>
                  <p:pic>
                    <p:nvPicPr>
                      <p:cNvPr id="0" name="Изображение 5"/>
                      <p:cNvPicPr/>
                      <p:nvPr/>
                    </p:nvPicPr>
                    <p:blipFill>
                      <a:blip r:embed="rId2"/>
                      <a:stretch>
                        <a:fillRect/>
                      </a:stretch>
                    </p:blipFill>
                    <p:spPr>
                      <a:xfrm>
                        <a:off x="2053971" y="5203984"/>
                        <a:ext cx="937260" cy="1204595"/>
                      </a:xfrm>
                      <a:prstGeom prst="rect">
                        <a:avLst/>
                      </a:prstGeom>
                    </p:spPr>
                  </p:pic>
                </p:oleObj>
              </mc:Fallback>
            </mc:AlternateContent>
          </a:graphicData>
        </a:graphic>
      </p:graphicFrame>
      <p:graphicFrame>
        <p:nvGraphicFramePr>
          <p:cNvPr id="11" name="Замещающее содержимое 10"/>
          <p:cNvGraphicFramePr/>
          <p:nvPr>
            <p:ph sz="half" idx="2"/>
          </p:nvPr>
        </p:nvGraphicFramePr>
        <p:xfrm>
          <a:off x="8655304" y="5203984"/>
          <a:ext cx="937260" cy="1204595"/>
        </p:xfrm>
        <a:graphic>
          <a:graphicData uri="http://schemas.openxmlformats.org/presentationml/2006/ole">
            <mc:AlternateContent xmlns:mc="http://schemas.openxmlformats.org/markup-compatibility/2006">
              <mc:Choice xmlns:v="urn:schemas-microsoft-com:vml" Requires="v">
                <p:oleObj spid="_x0000_s12" name="" r:id="rId3" imgW="971550" imgH="1238250" progId="Visio.Drawing.11">
                  <p:embed/>
                </p:oleObj>
              </mc:Choice>
              <mc:Fallback>
                <p:oleObj name="" r:id="rId3" imgW="971550" imgH="1238250" progId="Visio.Drawing.11">
                  <p:embed/>
                  <p:pic>
                    <p:nvPicPr>
                      <p:cNvPr id="0" name="Изображение 5"/>
                      <p:cNvPicPr/>
                      <p:nvPr/>
                    </p:nvPicPr>
                    <p:blipFill>
                      <a:blip r:embed="rId2"/>
                      <a:stretch>
                        <a:fillRect/>
                      </a:stretch>
                    </p:blipFill>
                    <p:spPr>
                      <a:xfrm>
                        <a:off x="8655304" y="5203984"/>
                        <a:ext cx="937260" cy="1204595"/>
                      </a:xfrm>
                      <a:prstGeom prst="rect">
                        <a:avLst/>
                      </a:prstGeom>
                    </p:spPr>
                  </p:pic>
                </p:oleObj>
              </mc:Fallback>
            </mc:AlternateContent>
          </a:graphicData>
        </a:graphic>
      </p:graphicFrame>
      <p:sp>
        <p:nvSpPr>
          <p:cNvPr id="13" name="Текстовое поле 12"/>
          <p:cNvSpPr txBox="1"/>
          <p:nvPr/>
        </p:nvSpPr>
        <p:spPr>
          <a:xfrm>
            <a:off x="2108835" y="6309995"/>
            <a:ext cx="1067435" cy="368300"/>
          </a:xfrm>
          <a:prstGeom prst="rect">
            <a:avLst/>
          </a:prstGeom>
          <a:noFill/>
        </p:spPr>
        <p:txBody>
          <a:bodyPr wrap="none" rtlCol="0">
            <a:spAutoFit/>
          </a:bodyPr>
          <a:p>
            <a:r>
              <a:rPr lang="ru-RU" altLang="ru-RU"/>
              <a:t>Алексей</a:t>
            </a:r>
            <a:endParaRPr lang="ru-RU" altLang="ru-RU"/>
          </a:p>
        </p:txBody>
      </p:sp>
      <p:sp>
        <p:nvSpPr>
          <p:cNvPr id="14" name="Текстовое поле 13"/>
          <p:cNvSpPr txBox="1"/>
          <p:nvPr/>
        </p:nvSpPr>
        <p:spPr>
          <a:xfrm>
            <a:off x="8741410" y="6198870"/>
            <a:ext cx="828675" cy="368300"/>
          </a:xfrm>
          <a:prstGeom prst="rect">
            <a:avLst/>
          </a:prstGeom>
          <a:noFill/>
        </p:spPr>
        <p:txBody>
          <a:bodyPr wrap="none" rtlCol="0">
            <a:spAutoFit/>
          </a:bodyPr>
          <a:p>
            <a:r>
              <a:rPr lang="ru-RU" altLang="ru-RU"/>
              <a:t>Борис</a:t>
            </a:r>
            <a:endParaRPr lang="ru-RU" altLang="ru-RU"/>
          </a:p>
        </p:txBody>
      </p:sp>
      <p:cxnSp>
        <p:nvCxnSpPr>
          <p:cNvPr id="29" name="Соединительная линия уступом 28"/>
          <p:cNvCxnSpPr>
            <a:stCxn id="10" idx="0"/>
            <a:endCxn id="15" idx="1"/>
          </p:cNvCxnSpPr>
          <p:nvPr/>
        </p:nvCxnSpPr>
        <p:spPr>
          <a:xfrm rot="16200000">
            <a:off x="2444750" y="2736215"/>
            <a:ext cx="1105535" cy="9493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Соединительная линия уступом 29"/>
          <p:cNvCxnSpPr>
            <a:stCxn id="16" idx="3"/>
            <a:endCxn id="17" idx="0"/>
          </p:cNvCxnSpPr>
          <p:nvPr/>
        </p:nvCxnSpPr>
        <p:spPr>
          <a:xfrm>
            <a:off x="8173720" y="2661285"/>
            <a:ext cx="949960" cy="11023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Текстовое поле 30"/>
          <p:cNvSpPr txBox="1"/>
          <p:nvPr/>
        </p:nvSpPr>
        <p:spPr>
          <a:xfrm>
            <a:off x="1513205" y="2959100"/>
            <a:ext cx="859155" cy="368300"/>
          </a:xfrm>
          <a:prstGeom prst="rect">
            <a:avLst/>
          </a:prstGeom>
          <a:noFill/>
        </p:spPr>
        <p:txBody>
          <a:bodyPr wrap="square" rtlCol="0">
            <a:spAutoFit/>
          </a:bodyPr>
          <a:p>
            <a:r>
              <a:rPr lang="en-US" altLang="ru-RU"/>
              <a:t>SMTP</a:t>
            </a:r>
            <a:endParaRPr lang="en-US" altLang="ru-R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Порядок обмена данными</a:t>
            </a:r>
            <a:endParaRPr lang="ru-RU" altLang="en-US"/>
          </a:p>
        </p:txBody>
      </p:sp>
      <p:sp>
        <p:nvSpPr>
          <p:cNvPr id="3" name="Замещающее содержимое 2"/>
          <p:cNvSpPr>
            <a:spLocks noGrp="1"/>
          </p:cNvSpPr>
          <p:nvPr>
            <p:ph idx="1"/>
          </p:nvPr>
        </p:nvSpPr>
        <p:spPr/>
        <p:txBody>
          <a:bodyPr/>
          <a:p>
            <a:r>
              <a:rPr lang="ru-RU" altLang="en-US" sz="2800"/>
              <a:t>Он пишет текст сообщения, указывает необходимую сопроводительную информацию, в частности адрес получателя </a:t>
            </a:r>
            <a:r>
              <a:rPr lang="en-US" altLang="ru-RU" sz="2800"/>
              <a:t>boris</a:t>
            </a:r>
            <a:r>
              <a:rPr lang="ru-RU" altLang="en-US" sz="2800"/>
              <a:t>@b</a:t>
            </a:r>
            <a:r>
              <a:rPr lang="en-US" altLang="ru-RU" sz="2800"/>
              <a:t>mstu</a:t>
            </a:r>
            <a:r>
              <a:rPr lang="ru-RU" altLang="en-US" sz="2800"/>
              <a:t>.</a:t>
            </a:r>
            <a:r>
              <a:rPr lang="en-US" altLang="ru-RU" sz="2800"/>
              <a:t>ru</a:t>
            </a:r>
            <a:r>
              <a:rPr lang="ru-RU" altLang="en-US" sz="2800"/>
              <a:t>. </a:t>
            </a:r>
            <a:endParaRPr lang="ru-RU" altLang="en-US" sz="2800"/>
          </a:p>
          <a:p>
            <a:r>
              <a:rPr lang="ru-RU" altLang="en-US" sz="2800"/>
              <a:t>Поскольку готовое сообщение должно быть направлено совершенно определенному почтовому серверу, клиент обращается к системе DNS, чтобы определить имя почтового сервера, обслуживающего домен </a:t>
            </a:r>
            <a:r>
              <a:rPr lang="en-US" altLang="ru-RU" sz="2800"/>
              <a:t>bmstu.ru</a:t>
            </a:r>
            <a:r>
              <a:rPr lang="ru-RU" altLang="en-US" sz="2800"/>
              <a:t>. </a:t>
            </a:r>
            <a:endParaRPr lang="ru-RU" altLang="en-US" sz="2800"/>
          </a:p>
          <a:p>
            <a:r>
              <a:rPr lang="ru-RU" altLang="en-US" sz="2800"/>
              <a:t>Получив от DNS ответ mail.</a:t>
            </a:r>
            <a:r>
              <a:rPr lang="en-US" altLang="ru-RU" sz="2800"/>
              <a:t>bmstu</a:t>
            </a:r>
            <a:r>
              <a:rPr lang="ru-RU" altLang="en-US" sz="2800"/>
              <a:t>.</a:t>
            </a:r>
            <a:r>
              <a:rPr lang="en-US" altLang="ru-RU" sz="2800"/>
              <a:t>ru</a:t>
            </a:r>
            <a:r>
              <a:rPr lang="ru-RU" altLang="en-US" sz="2800"/>
              <a:t>, SMTP-клиент еще раз обращается к DNS — на этот раз чтобы узнать IP-адрес почтового сервера mail.b</a:t>
            </a:r>
            <a:r>
              <a:rPr lang="en-US" altLang="ru-RU" sz="2800"/>
              <a:t>mstu.ru</a:t>
            </a:r>
            <a:r>
              <a:rPr lang="ru-RU" altLang="en-US" sz="2800"/>
              <a:t>.</a:t>
            </a:r>
            <a:endParaRPr lang="ru-RU"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http-</a:t>
            </a:r>
            <a:r>
              <a:rPr lang="ru-RU" altLang="en-US"/>
              <a:t>ответ</a:t>
            </a:r>
            <a:endParaRPr lang="ru-RU" altLang="en-US"/>
          </a:p>
        </p:txBody>
      </p:sp>
      <p:pic>
        <p:nvPicPr>
          <p:cNvPr id="4" name="Замещающее содержимое 3"/>
          <p:cNvPicPr>
            <a:picLocks noChangeAspect="1"/>
          </p:cNvPicPr>
          <p:nvPr>
            <p:ph idx="1"/>
          </p:nvPr>
        </p:nvPicPr>
        <p:blipFill>
          <a:blip r:embed="rId1"/>
          <a:stretch>
            <a:fillRect/>
          </a:stretch>
        </p:blipFill>
        <p:spPr>
          <a:xfrm>
            <a:off x="3295650" y="1600200"/>
            <a:ext cx="5600065" cy="45262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Порядок обмена данными</a:t>
            </a:r>
            <a:endParaRPr lang="ru-RU" altLang="en-US"/>
          </a:p>
        </p:txBody>
      </p:sp>
      <p:sp>
        <p:nvSpPr>
          <p:cNvPr id="3" name="Замещающее содержимое 2"/>
          <p:cNvSpPr>
            <a:spLocks noGrp="1"/>
          </p:cNvSpPr>
          <p:nvPr>
            <p:ph idx="1"/>
          </p:nvPr>
        </p:nvSpPr>
        <p:spPr/>
        <p:txBody>
          <a:bodyPr/>
          <a:p>
            <a:r>
              <a:rPr lang="ru-RU" altLang="en-US" sz="2800"/>
              <a:t>SMTP-клиент посылает по данному IP-адресу запрос на установление ТСР-соединения через порт 25 (SMTP-сервер).</a:t>
            </a:r>
            <a:endParaRPr lang="ru-RU" altLang="en-US" sz="2800"/>
          </a:p>
          <a:p>
            <a:r>
              <a:rPr lang="ru-RU" altLang="en-US" sz="2800"/>
              <a:t>Начинается диалог между клиентом и сервером по протоколу SMTP. </a:t>
            </a:r>
            <a:endParaRPr lang="ru-RU" altLang="en-US" sz="2800"/>
          </a:p>
          <a:p>
            <a:r>
              <a:rPr lang="ru-RU" altLang="en-US" sz="2800"/>
              <a:t>Направление передачи запроса от клиента на установление SMTP-соединения совпадает с направлением передачи сообщения. Если сервер оказывается готовым, то после установления TCP-соединения сообщение Алексея передается.</a:t>
            </a:r>
            <a:endParaRPr lang="ru-RU"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sym typeface="+mn-ea"/>
              </a:rPr>
              <a:t>Порядок обмена данными</a:t>
            </a:r>
            <a:endParaRPr lang="ru-RU" altLang="en-US"/>
          </a:p>
        </p:txBody>
      </p:sp>
      <p:sp>
        <p:nvSpPr>
          <p:cNvPr id="3" name="Замещающее содержимое 2"/>
          <p:cNvSpPr>
            <a:spLocks noGrp="1"/>
          </p:cNvSpPr>
          <p:nvPr>
            <p:ph idx="1"/>
          </p:nvPr>
        </p:nvSpPr>
        <p:spPr/>
        <p:txBody>
          <a:bodyPr/>
          <a:p>
            <a:r>
              <a:rPr lang="ru-RU" altLang="en-US"/>
              <a:t>Письмо сохраняется в буфере почтового сервера, а затем направляется в индивидуальный буфер, отведенный системой для хранения корреспонденции Бориса (т.е. почтовый ящик)</a:t>
            </a:r>
            <a:endParaRPr lang="ru-RU" altLang="en-US"/>
          </a:p>
          <a:p>
            <a:r>
              <a:rPr lang="ru-RU" altLang="en-US"/>
              <a:t>В какой-то момент Борис запускает свою почтовую программу и выполняет команду проверки почты.</a:t>
            </a:r>
            <a:endParaRPr lang="ru-RU" altLang="en-US"/>
          </a:p>
          <a:p>
            <a:r>
              <a:rPr lang="ru-RU" altLang="en-US"/>
              <a:t>После этой команды почтовый клиент должен запустить протокол доступа к почтовому серверу. Однако это будет не SMTP.</a:t>
            </a:r>
            <a:endParaRPr lang="ru-RU"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Порядок обмена данными</a:t>
            </a:r>
            <a:endParaRPr lang="ru-RU" altLang="en-US"/>
          </a:p>
        </p:txBody>
      </p:sp>
      <p:sp>
        <p:nvSpPr>
          <p:cNvPr id="3" name="Замещающее содержимое 2"/>
          <p:cNvSpPr>
            <a:spLocks noGrp="1"/>
          </p:cNvSpPr>
          <p:nvPr>
            <p:ph idx="1"/>
          </p:nvPr>
        </p:nvSpPr>
        <p:spPr/>
        <p:txBody>
          <a:bodyPr/>
          <a:p>
            <a:r>
              <a:rPr lang="ru-RU" altLang="en-US"/>
              <a:t>Инициатором передачи сообщений от почтового сервера почтовому клиенту по протоколу POP3 или IMAP является клиент. </a:t>
            </a:r>
            <a:endParaRPr lang="ru-RU" altLang="en-US"/>
          </a:p>
          <a:p>
            <a:r>
              <a:rPr lang="ru-RU" altLang="en-US"/>
              <a:t>Почтовый сервер ожидает запрос на установление ТСР-соединения по протоколу POP3 через порт 110, а по протоколу IMAP — через порт 143. </a:t>
            </a:r>
            <a:endParaRPr lang="ru-RU" altLang="en-US"/>
          </a:p>
          <a:p>
            <a:r>
              <a:rPr lang="ru-RU" altLang="en-US"/>
              <a:t>В результате работы любого из них письмо Алексея передается в память компьютера Бориса. </a:t>
            </a:r>
            <a:endParaRPr lang="ru-RU"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Пример </a:t>
            </a:r>
            <a:r>
              <a:rPr lang="en-US" altLang="ru-RU"/>
              <a:t>smtp-</a:t>
            </a:r>
            <a:r>
              <a:rPr lang="ru-RU" altLang="ru-RU"/>
              <a:t>клиента</a:t>
            </a:r>
            <a:endParaRPr lang="en-US" altLang="ru-RU"/>
          </a:p>
        </p:txBody>
      </p:sp>
      <p:sp>
        <p:nvSpPr>
          <p:cNvPr id="3" name="Замещающее содержимое 2"/>
          <p:cNvSpPr>
            <a:spLocks noGrp="1"/>
          </p:cNvSpPr>
          <p:nvPr>
            <p:ph idx="1"/>
          </p:nvPr>
        </p:nvSpPr>
        <p:spPr>
          <a:xfrm>
            <a:off x="609600" y="1417955"/>
            <a:ext cx="10972800" cy="4525963"/>
          </a:xfrm>
        </p:spPr>
        <p:txBody>
          <a:bodyPr/>
          <a:p>
            <a:pPr marL="0" indent="0">
              <a:lnSpc>
                <a:spcPts val="1640"/>
              </a:lnSpc>
              <a:spcBef>
                <a:spcPts val="0"/>
              </a:spcBef>
              <a:buNone/>
            </a:pPr>
            <a:r>
              <a:rPr lang="ru-RU" altLang="en-US" sz="1600">
                <a:solidFill>
                  <a:srgbClr val="00B050"/>
                </a:solidFill>
              </a:rPr>
              <a:t>from</a:t>
            </a:r>
            <a:r>
              <a:rPr lang="ru-RU" altLang="en-US" sz="1600"/>
              <a:t> </a:t>
            </a:r>
            <a:r>
              <a:rPr lang="ru-RU" altLang="en-US" sz="1600">
                <a:solidFill>
                  <a:srgbClr val="0070C0"/>
                </a:solidFill>
              </a:rPr>
              <a:t>email.mime.multipart</a:t>
            </a:r>
            <a:r>
              <a:rPr lang="ru-RU" altLang="en-US" sz="1600"/>
              <a:t> </a:t>
            </a:r>
            <a:r>
              <a:rPr lang="ru-RU" altLang="en-US" sz="1600">
                <a:solidFill>
                  <a:srgbClr val="00B050"/>
                </a:solidFill>
              </a:rPr>
              <a:t>import</a:t>
            </a:r>
            <a:r>
              <a:rPr lang="ru-RU" altLang="en-US" sz="1600"/>
              <a:t> MIMEMultipart</a:t>
            </a:r>
            <a:endParaRPr lang="ru-RU" altLang="en-US" sz="1600"/>
          </a:p>
          <a:p>
            <a:pPr marL="0" indent="0">
              <a:lnSpc>
                <a:spcPts val="1640"/>
              </a:lnSpc>
              <a:spcBef>
                <a:spcPts val="0"/>
              </a:spcBef>
              <a:buNone/>
            </a:pPr>
            <a:r>
              <a:rPr lang="ru-RU" altLang="en-US" sz="1600">
                <a:solidFill>
                  <a:srgbClr val="00B050"/>
                </a:solidFill>
              </a:rPr>
              <a:t>from</a:t>
            </a:r>
            <a:r>
              <a:rPr lang="ru-RU" altLang="en-US" sz="1600"/>
              <a:t> </a:t>
            </a:r>
            <a:r>
              <a:rPr lang="ru-RU" altLang="en-US" sz="1600">
                <a:solidFill>
                  <a:srgbClr val="0070C0"/>
                </a:solidFill>
              </a:rPr>
              <a:t>email.mime.text</a:t>
            </a:r>
            <a:r>
              <a:rPr lang="ru-RU" altLang="en-US" sz="1600"/>
              <a:t> </a:t>
            </a:r>
            <a:r>
              <a:rPr lang="ru-RU" altLang="en-US" sz="1600">
                <a:solidFill>
                  <a:srgbClr val="00B050"/>
                </a:solidFill>
              </a:rPr>
              <a:t>import</a:t>
            </a:r>
            <a:r>
              <a:rPr lang="ru-RU" altLang="en-US" sz="1600"/>
              <a:t> MIMEText</a:t>
            </a:r>
            <a:endParaRPr lang="ru-RU" altLang="en-US" sz="1600"/>
          </a:p>
          <a:p>
            <a:pPr marL="0" indent="0">
              <a:lnSpc>
                <a:spcPts val="1640"/>
              </a:lnSpc>
              <a:spcBef>
                <a:spcPts val="0"/>
              </a:spcBef>
              <a:buNone/>
            </a:pPr>
            <a:r>
              <a:rPr lang="ru-RU" altLang="en-US" sz="1600">
                <a:solidFill>
                  <a:srgbClr val="00B050"/>
                </a:solidFill>
              </a:rPr>
              <a:t>import</a:t>
            </a:r>
            <a:r>
              <a:rPr lang="ru-RU" altLang="en-US" sz="1600"/>
              <a:t> </a:t>
            </a:r>
            <a:r>
              <a:rPr lang="ru-RU" altLang="en-US" sz="1600">
                <a:solidFill>
                  <a:srgbClr val="0070C0"/>
                </a:solidFill>
              </a:rPr>
              <a:t>smtplib</a:t>
            </a:r>
            <a:endParaRPr lang="ru-RU" altLang="en-US" sz="1600"/>
          </a:p>
          <a:p>
            <a:pPr marL="0" indent="0">
              <a:lnSpc>
                <a:spcPts val="1640"/>
              </a:lnSpc>
              <a:spcBef>
                <a:spcPts val="0"/>
              </a:spcBef>
              <a:buNone/>
            </a:pPr>
            <a:endParaRPr lang="ru-RU" altLang="en-US" sz="1600"/>
          </a:p>
          <a:p>
            <a:pPr marL="0" indent="0">
              <a:lnSpc>
                <a:spcPts val="1640"/>
              </a:lnSpc>
              <a:spcBef>
                <a:spcPts val="0"/>
              </a:spcBef>
              <a:buNone/>
            </a:pPr>
            <a:r>
              <a:rPr lang="ru-RU" altLang="en-US" sz="1600"/>
              <a:t>msg = MIMEMultipart()</a:t>
            </a:r>
            <a:endParaRPr lang="ru-RU" altLang="en-US" sz="1600"/>
          </a:p>
          <a:p>
            <a:pPr marL="0" indent="0">
              <a:lnSpc>
                <a:spcPts val="1640"/>
              </a:lnSpc>
              <a:spcBef>
                <a:spcPts val="0"/>
              </a:spcBef>
              <a:buNone/>
            </a:pPr>
            <a:r>
              <a:rPr lang="ru-RU" altLang="en-US" sz="1600"/>
              <a:t>message = </a:t>
            </a:r>
            <a:r>
              <a:rPr lang="ru-RU" altLang="en-US" sz="1600">
                <a:solidFill>
                  <a:schemeClr val="accent6"/>
                </a:solidFill>
              </a:rPr>
              <a:t>"Sample message"</a:t>
            </a:r>
            <a:endParaRPr lang="ru-RU" altLang="en-US" sz="1600"/>
          </a:p>
          <a:p>
            <a:pPr marL="0" indent="0">
              <a:lnSpc>
                <a:spcPts val="1640"/>
              </a:lnSpc>
              <a:spcBef>
                <a:spcPts val="0"/>
              </a:spcBef>
              <a:buNone/>
            </a:pPr>
            <a:endParaRPr lang="ru-RU" altLang="en-US" sz="1600"/>
          </a:p>
          <a:p>
            <a:pPr marL="0" indent="0">
              <a:lnSpc>
                <a:spcPts val="1640"/>
              </a:lnSpc>
              <a:spcBef>
                <a:spcPts val="0"/>
              </a:spcBef>
              <a:buNone/>
            </a:pPr>
            <a:r>
              <a:rPr lang="ru-RU" altLang="en-US" sz="1600"/>
              <a:t>password =</a:t>
            </a:r>
            <a:r>
              <a:rPr lang="ru-RU" altLang="en-US" sz="1600">
                <a:solidFill>
                  <a:schemeClr val="accent6"/>
                </a:solidFill>
              </a:rPr>
              <a:t> "mypassword"</a:t>
            </a:r>
            <a:endParaRPr lang="ru-RU" altLang="en-US" sz="1600"/>
          </a:p>
          <a:p>
            <a:pPr marL="0" indent="0">
              <a:lnSpc>
                <a:spcPts val="1640"/>
              </a:lnSpc>
              <a:spcBef>
                <a:spcPts val="0"/>
              </a:spcBef>
              <a:buNone/>
            </a:pPr>
            <a:r>
              <a:rPr lang="ru-RU" altLang="en-US" sz="1600"/>
              <a:t>msg[</a:t>
            </a:r>
            <a:r>
              <a:rPr lang="ru-RU" altLang="en-US" sz="1600">
                <a:solidFill>
                  <a:schemeClr val="accent6"/>
                </a:solidFill>
              </a:rPr>
              <a:t>'From'</a:t>
            </a:r>
            <a:r>
              <a:rPr lang="ru-RU" altLang="en-US" sz="1600"/>
              <a:t>] =</a:t>
            </a:r>
            <a:r>
              <a:rPr lang="ru-RU" altLang="en-US" sz="1600">
                <a:solidFill>
                  <a:schemeClr val="accent6"/>
                </a:solidFill>
              </a:rPr>
              <a:t> "sender@gmail.com</a:t>
            </a:r>
            <a:r>
              <a:rPr lang="ru-RU" altLang="en-US" sz="1600"/>
              <a:t>"</a:t>
            </a:r>
            <a:endParaRPr lang="ru-RU" altLang="en-US" sz="1600"/>
          </a:p>
          <a:p>
            <a:pPr marL="0" indent="0">
              <a:lnSpc>
                <a:spcPts val="1640"/>
              </a:lnSpc>
              <a:spcBef>
                <a:spcPts val="0"/>
              </a:spcBef>
              <a:buNone/>
            </a:pPr>
            <a:r>
              <a:rPr lang="ru-RU" altLang="en-US" sz="1600"/>
              <a:t>msg[</a:t>
            </a:r>
            <a:r>
              <a:rPr lang="ru-RU" altLang="en-US" sz="1600">
                <a:solidFill>
                  <a:schemeClr val="accent6"/>
                </a:solidFill>
              </a:rPr>
              <a:t>'To'</a:t>
            </a:r>
            <a:r>
              <a:rPr lang="ru-RU" altLang="en-US" sz="1600"/>
              <a:t>] = </a:t>
            </a:r>
            <a:r>
              <a:rPr lang="ru-RU" altLang="en-US" sz="1600">
                <a:solidFill>
                  <a:schemeClr val="accent6"/>
                </a:solidFill>
              </a:rPr>
              <a:t>"receiver@gmail.com"</a:t>
            </a:r>
            <a:endParaRPr lang="ru-RU" altLang="en-US" sz="1600"/>
          </a:p>
          <a:p>
            <a:pPr marL="0" indent="0">
              <a:lnSpc>
                <a:spcPts val="1640"/>
              </a:lnSpc>
              <a:spcBef>
                <a:spcPts val="0"/>
              </a:spcBef>
              <a:buNone/>
            </a:pPr>
            <a:r>
              <a:rPr lang="ru-RU" altLang="en-US" sz="1600"/>
              <a:t>msg[</a:t>
            </a:r>
            <a:r>
              <a:rPr lang="ru-RU" altLang="en-US" sz="1600">
                <a:solidFill>
                  <a:schemeClr val="accent6"/>
                </a:solidFill>
              </a:rPr>
              <a:t>'Subject'</a:t>
            </a:r>
            <a:r>
              <a:rPr lang="ru-RU" altLang="en-US" sz="1600"/>
              <a:t>] = </a:t>
            </a:r>
            <a:r>
              <a:rPr lang="ru-RU" altLang="en-US" sz="1600">
                <a:solidFill>
                  <a:schemeClr val="accent6"/>
                </a:solidFill>
              </a:rPr>
              <a:t>"Subscription"</a:t>
            </a:r>
            <a:endParaRPr lang="ru-RU" altLang="en-US" sz="1600"/>
          </a:p>
          <a:p>
            <a:pPr marL="0" indent="0">
              <a:lnSpc>
                <a:spcPts val="1640"/>
              </a:lnSpc>
              <a:spcBef>
                <a:spcPts val="0"/>
              </a:spcBef>
              <a:buNone/>
            </a:pPr>
            <a:endParaRPr lang="ru-RU" altLang="en-US" sz="1600"/>
          </a:p>
          <a:p>
            <a:pPr marL="0" indent="0">
              <a:lnSpc>
                <a:spcPts val="1640"/>
              </a:lnSpc>
              <a:spcBef>
                <a:spcPts val="0"/>
              </a:spcBef>
              <a:buNone/>
            </a:pPr>
            <a:r>
              <a:rPr lang="ru-RU" altLang="en-US" sz="1600"/>
              <a:t>msg.attach(MIMEText(message, </a:t>
            </a:r>
            <a:r>
              <a:rPr lang="ru-RU" altLang="en-US" sz="1600">
                <a:solidFill>
                  <a:schemeClr val="accent6"/>
                </a:solidFill>
              </a:rPr>
              <a:t>'plain'</a:t>
            </a:r>
            <a:r>
              <a:rPr lang="ru-RU" altLang="en-US" sz="1600"/>
              <a:t>))</a:t>
            </a:r>
            <a:endParaRPr lang="ru-RU" altLang="en-US" sz="1600"/>
          </a:p>
          <a:p>
            <a:pPr marL="0" indent="0">
              <a:lnSpc>
                <a:spcPts val="1640"/>
              </a:lnSpc>
              <a:spcBef>
                <a:spcPts val="0"/>
              </a:spcBef>
              <a:buNone/>
            </a:pPr>
            <a:endParaRPr lang="ru-RU" altLang="en-US" sz="1600"/>
          </a:p>
          <a:p>
            <a:pPr marL="0" indent="0">
              <a:lnSpc>
                <a:spcPts val="1640"/>
              </a:lnSpc>
              <a:spcBef>
                <a:spcPts val="0"/>
              </a:spcBef>
              <a:buNone/>
            </a:pPr>
            <a:r>
              <a:rPr lang="ru-RU" altLang="en-US" sz="1600"/>
              <a:t>server = smtplib.SMTP(</a:t>
            </a:r>
            <a:r>
              <a:rPr lang="ru-RU" altLang="en-US" sz="1600">
                <a:solidFill>
                  <a:schemeClr val="accent6"/>
                </a:solidFill>
              </a:rPr>
              <a:t>'smtp.gmail.com: 587'</a:t>
            </a:r>
            <a:r>
              <a:rPr lang="ru-RU" altLang="en-US" sz="1600"/>
              <a:t>)</a:t>
            </a:r>
            <a:endParaRPr lang="ru-RU" altLang="en-US" sz="1600"/>
          </a:p>
          <a:p>
            <a:pPr marL="0" indent="0">
              <a:lnSpc>
                <a:spcPts val="1640"/>
              </a:lnSpc>
              <a:spcBef>
                <a:spcPts val="0"/>
              </a:spcBef>
              <a:buNone/>
            </a:pPr>
            <a:endParaRPr lang="ru-RU" altLang="en-US" sz="1600"/>
          </a:p>
          <a:p>
            <a:pPr marL="0" indent="0">
              <a:lnSpc>
                <a:spcPts val="1640"/>
              </a:lnSpc>
              <a:spcBef>
                <a:spcPts val="0"/>
              </a:spcBef>
              <a:buNone/>
            </a:pPr>
            <a:r>
              <a:rPr lang="ru-RU" altLang="en-US" sz="1600"/>
              <a:t>server.starttls()</a:t>
            </a:r>
            <a:endParaRPr lang="ru-RU" altLang="en-US" sz="1600"/>
          </a:p>
          <a:p>
            <a:pPr marL="0" indent="0">
              <a:lnSpc>
                <a:spcPts val="1640"/>
              </a:lnSpc>
              <a:spcBef>
                <a:spcPts val="0"/>
              </a:spcBef>
              <a:buNone/>
            </a:pPr>
            <a:endParaRPr lang="ru-RU" altLang="en-US" sz="1600"/>
          </a:p>
          <a:p>
            <a:pPr marL="0" indent="0">
              <a:lnSpc>
                <a:spcPts val="1640"/>
              </a:lnSpc>
              <a:spcBef>
                <a:spcPts val="0"/>
              </a:spcBef>
              <a:buNone/>
            </a:pPr>
            <a:r>
              <a:rPr lang="ru-RU" altLang="en-US" sz="1600"/>
              <a:t>server.login(msg[</a:t>
            </a:r>
            <a:r>
              <a:rPr lang="ru-RU" altLang="en-US" sz="1600">
                <a:solidFill>
                  <a:schemeClr val="accent6"/>
                </a:solidFill>
              </a:rPr>
              <a:t>'From'</a:t>
            </a:r>
            <a:r>
              <a:rPr lang="ru-RU" altLang="en-US" sz="1600"/>
              <a:t>], password)</a:t>
            </a:r>
            <a:endParaRPr lang="ru-RU" altLang="en-US" sz="1600"/>
          </a:p>
          <a:p>
            <a:pPr marL="0" indent="0">
              <a:lnSpc>
                <a:spcPts val="1640"/>
              </a:lnSpc>
              <a:spcBef>
                <a:spcPts val="0"/>
              </a:spcBef>
              <a:buNone/>
            </a:pPr>
            <a:endParaRPr lang="ru-RU" altLang="en-US" sz="1600"/>
          </a:p>
          <a:p>
            <a:pPr marL="0" indent="0">
              <a:lnSpc>
                <a:spcPts val="1640"/>
              </a:lnSpc>
              <a:spcBef>
                <a:spcPts val="0"/>
              </a:spcBef>
              <a:buNone/>
            </a:pPr>
            <a:r>
              <a:rPr lang="ru-RU" altLang="en-US" sz="1600"/>
              <a:t>server.sendmail(msg[</a:t>
            </a:r>
            <a:r>
              <a:rPr lang="ru-RU" altLang="en-US" sz="1600">
                <a:solidFill>
                  <a:schemeClr val="accent6"/>
                </a:solidFill>
              </a:rPr>
              <a:t>'From'</a:t>
            </a:r>
            <a:r>
              <a:rPr lang="ru-RU" altLang="en-US" sz="1600"/>
              <a:t>], msg[</a:t>
            </a:r>
            <a:r>
              <a:rPr lang="ru-RU" altLang="en-US" sz="1600">
                <a:solidFill>
                  <a:schemeClr val="accent6"/>
                </a:solidFill>
              </a:rPr>
              <a:t>'To'</a:t>
            </a:r>
            <a:r>
              <a:rPr lang="ru-RU" altLang="en-US" sz="1600"/>
              <a:t>], msg.as_string())</a:t>
            </a:r>
            <a:endParaRPr lang="ru-RU" altLang="en-US" sz="1600"/>
          </a:p>
          <a:p>
            <a:pPr marL="0" indent="0">
              <a:lnSpc>
                <a:spcPts val="1640"/>
              </a:lnSpc>
              <a:spcBef>
                <a:spcPts val="0"/>
              </a:spcBef>
              <a:buNone/>
            </a:pPr>
            <a:r>
              <a:rPr lang="ru-RU" altLang="en-US" sz="1600"/>
              <a:t>server.quit()</a:t>
            </a:r>
            <a:endParaRPr lang="ru-RU" altLang="en-US" sz="1600"/>
          </a:p>
          <a:p>
            <a:pPr marL="0" indent="0">
              <a:lnSpc>
                <a:spcPts val="1640"/>
              </a:lnSpc>
              <a:spcBef>
                <a:spcPts val="0"/>
              </a:spcBef>
              <a:buNone/>
            </a:pPr>
            <a:endParaRPr lang="ru-RU" altLang="en-US" sz="1600"/>
          </a:p>
          <a:p>
            <a:pPr marL="0" indent="0">
              <a:lnSpc>
                <a:spcPts val="1640"/>
              </a:lnSpc>
              <a:spcBef>
                <a:spcPts val="0"/>
              </a:spcBef>
              <a:buNone/>
            </a:pPr>
            <a:r>
              <a:rPr lang="ru-RU" altLang="en-US" sz="1600"/>
              <a:t>print</a:t>
            </a:r>
            <a:endParaRPr lang="ru-RU" altLang="en-US" sz="1600"/>
          </a:p>
          <a:p>
            <a:pPr marL="0" indent="0">
              <a:lnSpc>
                <a:spcPts val="1640"/>
              </a:lnSpc>
              <a:spcBef>
                <a:spcPts val="0"/>
              </a:spcBef>
              <a:buNone/>
            </a:pPr>
            <a:r>
              <a:rPr lang="ru-RU" altLang="en-US" sz="1600">
                <a:solidFill>
                  <a:schemeClr val="accent6"/>
                </a:solidFill>
              </a:rPr>
              <a:t>"successfully sent email to %s:"</a:t>
            </a:r>
            <a:r>
              <a:rPr lang="ru-RU" altLang="en-US" sz="1600"/>
              <a:t> % (msg['</a:t>
            </a:r>
            <a:r>
              <a:rPr lang="ru-RU" altLang="en-US" sz="1600">
                <a:solidFill>
                  <a:schemeClr val="accent6"/>
                </a:solidFill>
              </a:rPr>
              <a:t>To'</a:t>
            </a:r>
            <a:r>
              <a:rPr lang="ru-RU" altLang="en-US" sz="1600"/>
              <a:t>])</a:t>
            </a:r>
            <a:endParaRPr lang="ru-RU" altLang="en-US"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SMTP</a:t>
            </a:r>
            <a:r>
              <a:rPr lang="ru-RU" dirty="0"/>
              <a:t> команды</a:t>
            </a:r>
            <a:endParaRPr lang="ru-RU" dirty="0"/>
          </a:p>
        </p:txBody>
      </p:sp>
      <p:sp>
        <p:nvSpPr>
          <p:cNvPr id="3" name="Объект 2"/>
          <p:cNvSpPr>
            <a:spLocks noGrp="1"/>
          </p:cNvSpPr>
          <p:nvPr>
            <p:ph sz="quarter" idx="1"/>
          </p:nvPr>
        </p:nvSpPr>
        <p:spPr/>
        <p:txBody>
          <a:bodyPr>
            <a:normAutofit fontScale="67500" lnSpcReduction="20000"/>
          </a:bodyPr>
          <a:lstStyle/>
          <a:p>
            <a:r>
              <a:rPr lang="en-US" b="1" dirty="0" smtClean="0"/>
              <a:t>MAIL</a:t>
            </a:r>
            <a:r>
              <a:rPr lang="ru-RU" b="1" dirty="0" smtClean="0"/>
              <a:t> </a:t>
            </a:r>
            <a:r>
              <a:rPr lang="ru-RU" dirty="0"/>
              <a:t>запускает пользовательского агента. Затем необходимо ввести тему сообщения, после чего можно печатать тело сообщения. Ввод точки в начале строки завершает сообщение, и пользовательский агент передает почту в MTA для доставки.</a:t>
            </a:r>
            <a:endParaRPr lang="ru-RU" dirty="0"/>
          </a:p>
          <a:p>
            <a:r>
              <a:rPr lang="ru-RU" dirty="0"/>
              <a:t>Клиент осуществляет активное открытие на TCP порт 25, после чего ожидает приветственного сообщения (отклик с кодом 220) от сервера. </a:t>
            </a:r>
            <a:endParaRPr lang="ru-RU" dirty="0" smtClean="0"/>
          </a:p>
          <a:p>
            <a:r>
              <a:rPr lang="ru-RU" b="1" dirty="0" smtClean="0"/>
              <a:t>HELO </a:t>
            </a:r>
            <a:r>
              <a:rPr lang="ru-RU" dirty="0" smtClean="0"/>
              <a:t>позволяет клиенту идентифицировать себя. </a:t>
            </a:r>
            <a:endParaRPr lang="ru-RU" dirty="0"/>
          </a:p>
          <a:p>
            <a:r>
              <a:rPr lang="ru-RU" b="1" dirty="0"/>
              <a:t>MAIL </a:t>
            </a:r>
            <a:r>
              <a:rPr lang="ru-RU" dirty="0"/>
              <a:t>идентифицирует автора сообщения (или отправителя). Следующая команда, RCPT, идентифицирует получателя. Если сообщение предназначено нескольким получателям, может быть исполнено несколько команд RCPT.</a:t>
            </a:r>
            <a:endParaRPr lang="ru-RU" dirty="0"/>
          </a:p>
          <a:p>
            <a:r>
              <a:rPr lang="ru-RU" b="1" dirty="0">
                <a:sym typeface="+mn-ea"/>
              </a:rPr>
              <a:t>DATA </a:t>
            </a:r>
            <a:r>
              <a:rPr lang="ru-RU" dirty="0"/>
              <a:t>отправляет содержимое почтового сообщения</a:t>
            </a:r>
            <a:r>
              <a:rPr lang="ru-RU" b="1" dirty="0"/>
              <a:t>. </a:t>
            </a:r>
            <a:r>
              <a:rPr lang="ru-RU" dirty="0"/>
              <a:t>Строка, содержащая только точку, указывает на конец сообщения. </a:t>
            </a:r>
            <a:endParaRPr lang="ru-RU" dirty="0"/>
          </a:p>
          <a:p>
            <a:r>
              <a:rPr lang="ru-RU" b="1" dirty="0"/>
              <a:t>QUIT</a:t>
            </a:r>
            <a:r>
              <a:rPr lang="ru-RU" dirty="0"/>
              <a:t> прекращает обмен почтой.</a:t>
            </a:r>
            <a:endParaRPr lang="ru-RU" dirty="0"/>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SMTP</a:t>
            </a:r>
            <a:r>
              <a:rPr lang="ru-RU" dirty="0" smtClean="0"/>
              <a:t> команды</a:t>
            </a:r>
            <a:endParaRPr lang="ru-RU" dirty="0"/>
          </a:p>
        </p:txBody>
      </p:sp>
      <p:sp>
        <p:nvSpPr>
          <p:cNvPr id="3" name="Объект 2"/>
          <p:cNvSpPr>
            <a:spLocks noGrp="1"/>
          </p:cNvSpPr>
          <p:nvPr>
            <p:ph sz="quarter" idx="1"/>
          </p:nvPr>
        </p:nvSpPr>
        <p:spPr>
          <a:xfrm>
            <a:off x="609600" y="1600200"/>
            <a:ext cx="10972800" cy="4525963"/>
          </a:xfrm>
        </p:spPr>
        <p:txBody>
          <a:bodyPr>
            <a:normAutofit fontScale="72500"/>
          </a:bodyPr>
          <a:lstStyle/>
          <a:p>
            <a:r>
              <a:rPr lang="ru-RU" b="1" dirty="0"/>
              <a:t>RSET </a:t>
            </a:r>
            <a:r>
              <a:rPr lang="ru-RU" dirty="0"/>
              <a:t>прекращает текущую передачу почты и заставляет оба конца "сброситься". Любая сохраненная информация об отправителе, получателе или содержимое почты уничтожается.</a:t>
            </a:r>
            <a:endParaRPr lang="ru-RU" dirty="0"/>
          </a:p>
          <a:p>
            <a:r>
              <a:rPr lang="ru-RU" b="1" dirty="0"/>
              <a:t>VRFY </a:t>
            </a:r>
            <a:r>
              <a:rPr lang="ru-RU" dirty="0"/>
              <a:t>позволяет клиенту попросить отправителя проверить адрес получателя, не отправляя ему почту. Этим часто пользуются системные администраторы, чтобы вручную определить проблемы с доставкой почты. </a:t>
            </a:r>
            <a:r>
              <a:rPr lang="ru-RU" b="1" dirty="0"/>
              <a:t>NOOP </a:t>
            </a:r>
            <a:r>
              <a:rPr lang="ru-RU" dirty="0"/>
              <a:t>не делает ничего, однако заставляет сервер ответить, что все нормально, а именно откликом с кодом 200.</a:t>
            </a:r>
            <a:endParaRPr lang="ru-RU" dirty="0"/>
          </a:p>
          <a:p>
            <a:r>
              <a:rPr lang="ru-RU" dirty="0"/>
              <a:t>Дополнительно</a:t>
            </a:r>
            <a:r>
              <a:rPr lang="en-US" dirty="0"/>
              <a:t>:</a:t>
            </a:r>
            <a:r>
              <a:rPr lang="ru-RU" dirty="0"/>
              <a:t> </a:t>
            </a:r>
            <a:r>
              <a:rPr lang="ru-RU" b="1" dirty="0"/>
              <a:t>EXPN</a:t>
            </a:r>
            <a:r>
              <a:rPr lang="ru-RU" dirty="0"/>
              <a:t> расширяет список почты и часто используется системными администраторами, так же как и </a:t>
            </a:r>
            <a:r>
              <a:rPr lang="ru-RU" b="1" dirty="0"/>
              <a:t>VRFY</a:t>
            </a:r>
            <a:r>
              <a:rPr lang="ru-RU" dirty="0"/>
              <a:t>. Более того, большинство версий </a:t>
            </a:r>
            <a:r>
              <a:rPr lang="ru-RU" dirty="0" err="1"/>
              <a:t>Sendmail</a:t>
            </a:r>
            <a:r>
              <a:rPr lang="ru-RU" dirty="0"/>
              <a:t> обрабатывают эти две команды одинаково.</a:t>
            </a:r>
            <a:endParaRPr lang="ru-RU" dirty="0"/>
          </a:p>
          <a:p>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SMTP</a:t>
            </a:r>
            <a:r>
              <a:rPr lang="ru-RU" dirty="0"/>
              <a:t> команды</a:t>
            </a:r>
            <a:endParaRPr lang="ru-RU" dirty="0"/>
          </a:p>
        </p:txBody>
      </p:sp>
      <p:sp>
        <p:nvSpPr>
          <p:cNvPr id="3" name="Объект 2"/>
          <p:cNvSpPr>
            <a:spLocks noGrp="1"/>
          </p:cNvSpPr>
          <p:nvPr>
            <p:ph sz="quarter" idx="1"/>
          </p:nvPr>
        </p:nvSpPr>
        <p:spPr/>
        <p:txBody>
          <a:bodyPr/>
          <a:lstStyle/>
          <a:p>
            <a:r>
              <a:rPr lang="ru-RU" sz="2800" b="1" dirty="0"/>
              <a:t>TURN</a:t>
            </a:r>
            <a:r>
              <a:rPr lang="ru-RU" sz="2800" dirty="0"/>
              <a:t> позволяет клиенту и серверу поменяться ролями, чтобы послать почту в обратном направлении, не разрывая TCP соединение и не создавая новое. (</a:t>
            </a:r>
            <a:r>
              <a:rPr lang="ru-RU" sz="2800" dirty="0" err="1"/>
              <a:t>Sendmail</a:t>
            </a:r>
            <a:r>
              <a:rPr lang="ru-RU" sz="2800" dirty="0"/>
              <a:t> не поддерживает) </a:t>
            </a:r>
            <a:endParaRPr lang="ru-RU" sz="2800" dirty="0" smtClean="0"/>
          </a:p>
          <a:p>
            <a:r>
              <a:rPr lang="ru-RU" sz="2800" b="1" dirty="0"/>
              <a:t>SEND</a:t>
            </a:r>
            <a:r>
              <a:rPr lang="ru-RU" sz="2800" dirty="0"/>
              <a:t>, </a:t>
            </a:r>
            <a:r>
              <a:rPr lang="ru-RU" sz="2800" b="1" dirty="0"/>
              <a:t>SOML</a:t>
            </a:r>
            <a:r>
              <a:rPr lang="ru-RU" sz="2800" dirty="0"/>
              <a:t> и </a:t>
            </a:r>
            <a:r>
              <a:rPr lang="ru-RU" sz="2800" b="1" dirty="0"/>
              <a:t>SAML </a:t>
            </a:r>
            <a:r>
              <a:rPr lang="ru-RU" sz="2800" dirty="0"/>
              <a:t>редко реализуются и призваны заменить собой команду MAIL. Позволяют доставлять почту непосредственно на пользовательский терминал (если пользователь находится терминалом в системе) или складывать ее в почтовый ящик получателя.</a:t>
            </a:r>
            <a:endParaRPr lang="ru-RU"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Интервалы между ретрансляциями</a:t>
            </a:r>
            <a:endParaRPr lang="ru-RU" dirty="0"/>
          </a:p>
        </p:txBody>
      </p:sp>
      <p:sp>
        <p:nvSpPr>
          <p:cNvPr id="3" name="Объект 2"/>
          <p:cNvSpPr>
            <a:spLocks noGrp="1"/>
          </p:cNvSpPr>
          <p:nvPr>
            <p:ph sz="quarter" idx="1"/>
          </p:nvPr>
        </p:nvSpPr>
        <p:spPr/>
        <p:txBody>
          <a:bodyPr>
            <a:normAutofit fontScale="72500"/>
          </a:bodyPr>
          <a:lstStyle/>
          <a:p>
            <a:r>
              <a:rPr lang="ru-RU" dirty="0"/>
              <a:t>Когда пользовательский агент передает новое почтовое сообщение своему MTA, попытка доставить сообщение обычно осуществляется немедленно. Если доставить сообщение не удалась, MTA поставит сообщение в очередь и повторит попытку позже.</a:t>
            </a:r>
            <a:endParaRPr lang="ru-RU" dirty="0"/>
          </a:p>
          <a:p>
            <a:r>
              <a:rPr lang="ru-RU" dirty="0"/>
              <a:t>Требования к хостам </a:t>
            </a:r>
            <a:r>
              <a:rPr lang="ru-RU" dirty="0" err="1"/>
              <a:t>Host</a:t>
            </a:r>
            <a:r>
              <a:rPr lang="ru-RU" dirty="0"/>
              <a:t> </a:t>
            </a:r>
            <a:r>
              <a:rPr lang="ru-RU" dirty="0" err="1"/>
              <a:t>Requirements</a:t>
            </a:r>
            <a:r>
              <a:rPr lang="ru-RU" dirty="0"/>
              <a:t> RFC рекомендует устанавливать первоначальный тайм-аут по крайней мере в 30 минут. </a:t>
            </a:r>
            <a:endParaRPr lang="ru-RU" dirty="0"/>
          </a:p>
          <a:p>
            <a:r>
              <a:rPr lang="ru-RU" dirty="0"/>
              <a:t>Отправитель должен повторять свои попытки по меньшей мере 4-5 дней. </a:t>
            </a:r>
            <a:endParaRPr lang="ru-RU" dirty="0" smtClean="0"/>
          </a:p>
          <a:p>
            <a:r>
              <a:rPr lang="ru-RU" dirty="0" smtClean="0"/>
              <a:t>Е</a:t>
            </a:r>
            <a:r>
              <a:rPr lang="ru-RU" dirty="0"/>
              <a:t>сли сбои в доставке происходят часто (получатель вышел из строя или произошла временная потеря сетевого соединения), имеет смысл делать две попытки установить соединение в течение первого часа, когда сообщение находится в очереди.</a:t>
            </a:r>
            <a:endParaRPr lang="ru-RU" dirty="0"/>
          </a:p>
          <a:p>
            <a:endParaRPr lang="ru-RU"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POP3</a:t>
            </a:r>
            <a:endParaRPr lang="ru-RU" dirty="0"/>
          </a:p>
        </p:txBody>
      </p:sp>
      <p:sp>
        <p:nvSpPr>
          <p:cNvPr id="3" name="Объект 2"/>
          <p:cNvSpPr>
            <a:spLocks noGrp="1"/>
          </p:cNvSpPr>
          <p:nvPr>
            <p:ph sz="quarter" idx="1"/>
          </p:nvPr>
        </p:nvSpPr>
        <p:spPr/>
        <p:txBody>
          <a:bodyPr>
            <a:normAutofit fontScale="82500"/>
          </a:bodyPr>
          <a:lstStyle/>
          <a:p>
            <a:r>
              <a:rPr lang="ru-RU" dirty="0"/>
              <a:t>П</a:t>
            </a:r>
            <a:r>
              <a:rPr lang="ru-RU" dirty="0" smtClean="0"/>
              <a:t>редназначен </a:t>
            </a:r>
            <a:r>
              <a:rPr lang="ru-RU" dirty="0"/>
              <a:t>для получения сообщений, находящихся в почтовом ящике пользователя на удаленном сервере электронной почты</a:t>
            </a:r>
            <a:r>
              <a:rPr lang="ru-RU" dirty="0" smtClean="0"/>
              <a:t>.</a:t>
            </a:r>
            <a:endParaRPr lang="ru-RU" dirty="0" smtClean="0"/>
          </a:p>
          <a:p>
            <a:r>
              <a:rPr lang="ru-RU" dirty="0"/>
              <a:t>Сервер </a:t>
            </a:r>
            <a:r>
              <a:rPr lang="ru-RU" b="1" dirty="0"/>
              <a:t>SMTP</a:t>
            </a:r>
            <a:r>
              <a:rPr lang="ru-RU" dirty="0"/>
              <a:t> должен быть доступен постоянно, а рабочие станции обычно включают только на время работы пользователя, соединение с сервером они нередко устанавливают по коммутируемым линиям только для того, чтобы забрать накопившуюся почту</a:t>
            </a:r>
            <a:r>
              <a:rPr lang="ru-RU" dirty="0" smtClean="0"/>
              <a:t>.</a:t>
            </a:r>
            <a:endParaRPr lang="ru-RU" dirty="0" smtClean="0"/>
          </a:p>
          <a:p>
            <a:r>
              <a:rPr lang="ru-RU" dirty="0"/>
              <a:t>П</a:t>
            </a:r>
            <a:r>
              <a:rPr lang="ru-RU" dirty="0" smtClean="0"/>
              <a:t>очта </a:t>
            </a:r>
            <a:r>
              <a:rPr lang="ru-RU" dirty="0"/>
              <a:t>доставляются только в хранилище сообщений, откуда пользователь может ее забрать в удобное для него время.</a:t>
            </a:r>
            <a:endParaRPr lang="ru-RU" dirty="0" smtClean="0"/>
          </a:p>
          <a:p>
            <a:endParaRPr lang="ru-R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 работы </a:t>
            </a:r>
            <a:r>
              <a:rPr lang="en-US" dirty="0" smtClean="0"/>
              <a:t>POP3</a:t>
            </a:r>
            <a:endParaRPr lang="ru-RU" dirty="0"/>
          </a:p>
        </p:txBody>
      </p:sp>
      <p:sp>
        <p:nvSpPr>
          <p:cNvPr id="3" name="Объект 2"/>
          <p:cNvSpPr>
            <a:spLocks noGrp="1"/>
          </p:cNvSpPr>
          <p:nvPr>
            <p:ph sz="quarter" idx="1"/>
          </p:nvPr>
        </p:nvSpPr>
        <p:spPr/>
        <p:txBody>
          <a:bodyPr>
            <a:normAutofit fontScale="72500"/>
          </a:bodyPr>
          <a:lstStyle/>
          <a:p>
            <a:r>
              <a:rPr lang="ru-RU" dirty="0"/>
              <a:t>После установления соединения сервер посылает клиенту строку приветствия, свидетельствующую о готовности к диалогу, и сеанс переходит в состояние авторизации (AUTHORIZATION </a:t>
            </a:r>
            <a:r>
              <a:rPr lang="ru-RU" dirty="0" err="1"/>
              <a:t>State</a:t>
            </a:r>
            <a:r>
              <a:rPr lang="ru-RU" dirty="0"/>
              <a:t>). На этом этапе выясняется, доступ к какому именно почтовому ящику запрашивает клиент и имеет ли он соответствующие права. Успешное прохождение авторизации необходимо для продолжения работы.</a:t>
            </a:r>
            <a:endParaRPr lang="ru-RU" dirty="0"/>
          </a:p>
          <a:p>
            <a:r>
              <a:rPr lang="ru-RU" dirty="0"/>
              <a:t>Если авторизация проходит успешно, то сеанс переходит в состояние транзакции (TRANSACTION </a:t>
            </a:r>
            <a:r>
              <a:rPr lang="ru-RU" dirty="0" err="1"/>
              <a:t>State</a:t>
            </a:r>
            <a:r>
              <a:rPr lang="ru-RU" dirty="0"/>
              <a:t>). На этом этапе клиент может проделывать все необходимые манипуляции с почтовым ящиком: он может просмотреть информацию о состоянии ящика и отдельных сообщений, получить выбранные сообщения и пометить письма, подлежащие удалению.</a:t>
            </a:r>
            <a:endParaRPr lang="ru-RU" dirty="0"/>
          </a:p>
          <a:p>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Обмен сообщениями </a:t>
            </a:r>
            <a:r>
              <a:rPr lang="en-US" altLang="ru-RU"/>
              <a:t>TLS</a:t>
            </a:r>
            <a:br>
              <a:rPr lang="ru-RU" altLang="en-US"/>
            </a:br>
            <a:r>
              <a:rPr lang="en-US" altLang="ru-RU"/>
              <a:t>TLS</a:t>
            </a:r>
            <a:endParaRPr lang="en-US" altLang="ru-RU"/>
          </a:p>
        </p:txBody>
      </p:sp>
      <p:pic>
        <p:nvPicPr>
          <p:cNvPr id="4" name="Замещающее содержимое 3"/>
          <p:cNvPicPr>
            <a:picLocks noChangeAspect="1"/>
          </p:cNvPicPr>
          <p:nvPr>
            <p:ph idx="1"/>
          </p:nvPr>
        </p:nvPicPr>
        <p:blipFill>
          <a:blip r:embed="rId1"/>
          <a:stretch>
            <a:fillRect/>
          </a:stretch>
        </p:blipFill>
        <p:spPr>
          <a:xfrm>
            <a:off x="1682115" y="809625"/>
            <a:ext cx="9250680" cy="583946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 работы </a:t>
            </a:r>
            <a:r>
              <a:rPr lang="en-US" dirty="0" smtClean="0"/>
              <a:t>POP3</a:t>
            </a:r>
            <a:endParaRPr lang="ru-RU" dirty="0"/>
          </a:p>
        </p:txBody>
      </p:sp>
      <p:sp>
        <p:nvSpPr>
          <p:cNvPr id="3" name="Объект 2"/>
          <p:cNvSpPr>
            <a:spLocks noGrp="1"/>
          </p:cNvSpPr>
          <p:nvPr>
            <p:ph sz="quarter" idx="1"/>
          </p:nvPr>
        </p:nvSpPr>
        <p:spPr/>
        <p:txBody>
          <a:bodyPr>
            <a:normAutofit fontScale="72500"/>
          </a:bodyPr>
          <a:lstStyle/>
          <a:p>
            <a:r>
              <a:rPr lang="ru-RU" dirty="0"/>
              <a:t>По окончании всех операций, клиент сообщает об окончании связи, и сеанс переходит в состояние обновления (UPDATE </a:t>
            </a:r>
            <a:r>
              <a:rPr lang="ru-RU" dirty="0" err="1"/>
              <a:t>State</a:t>
            </a:r>
            <a:r>
              <a:rPr lang="ru-RU" dirty="0"/>
              <a:t>). На этом этапе сервер стирает из ящика сообщения, помеченные на предыдущем этапе как подлежащие удалению, и закрывает соединение. </a:t>
            </a:r>
            <a:endParaRPr lang="ru-RU" dirty="0" smtClean="0"/>
          </a:p>
          <a:p>
            <a:r>
              <a:rPr lang="ru-RU" dirty="0" smtClean="0"/>
              <a:t>Переход </a:t>
            </a:r>
            <a:r>
              <a:rPr lang="ru-RU" dirty="0"/>
              <a:t>в состояние обновления в принципе возможен, только если клиент выходит из состояния транзакции по команде QUIT . Ни при каких других обстоятельствах, например, если сеанс связи прерывается по таймауту или из-за обрыва связи, переход в состояние обновления происходить не должен. То есть, если состояние транзакции прерывается не по команде QUIT , никакие удаления не должны производиться, пометки для удаления должны быть аннулированы. К сожалению, как показывает практика, это требование выполняется не </a:t>
            </a:r>
            <a:r>
              <a:rPr lang="ru-RU" dirty="0" err="1"/>
              <a:t>всег</a:t>
            </a:r>
            <a:endParaRPr lang="ru-RU" dirty="0"/>
          </a:p>
          <a:p>
            <a:endParaRPr lang="ru-RU"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 работы </a:t>
            </a:r>
            <a:r>
              <a:rPr lang="en-US" dirty="0"/>
              <a:t>POP3</a:t>
            </a:r>
            <a:endParaRPr lang="ru-RU" dirty="0"/>
          </a:p>
        </p:txBody>
      </p:sp>
      <p:sp>
        <p:nvSpPr>
          <p:cNvPr id="3" name="Объект 2"/>
          <p:cNvSpPr>
            <a:spLocks noGrp="1"/>
          </p:cNvSpPr>
          <p:nvPr>
            <p:ph sz="quarter" idx="1"/>
          </p:nvPr>
        </p:nvSpPr>
        <p:spPr/>
        <p:txBody>
          <a:bodyPr>
            <a:normAutofit fontScale="72500"/>
          </a:bodyPr>
          <a:lstStyle/>
          <a:p>
            <a:r>
              <a:rPr lang="ru-RU" dirty="0"/>
              <a:t>В ходе сеанса клиент посылает серверу команды, а сервер сообщает о результате выполнения каждой из них. </a:t>
            </a:r>
            <a:endParaRPr lang="ru-RU" dirty="0"/>
          </a:p>
          <a:p>
            <a:pPr lvl="1"/>
            <a:r>
              <a:rPr lang="ru-RU" dirty="0"/>
              <a:t>Ответ состоит из индикатора состояния (</a:t>
            </a:r>
            <a:r>
              <a:rPr lang="ru-RU" dirty="0" err="1"/>
              <a:t>status</a:t>
            </a:r>
            <a:r>
              <a:rPr lang="ru-RU" dirty="0"/>
              <a:t> </a:t>
            </a:r>
            <a:r>
              <a:rPr lang="ru-RU" dirty="0" err="1"/>
              <a:t>indicator</a:t>
            </a:r>
            <a:r>
              <a:rPr lang="ru-RU" dirty="0"/>
              <a:t>) и, если нужно, дополнительной информации, отделенной пробелом. </a:t>
            </a:r>
            <a:endParaRPr lang="ru-RU" dirty="0"/>
          </a:p>
          <a:p>
            <a:pPr lvl="1"/>
            <a:r>
              <a:rPr lang="ru-RU" dirty="0"/>
              <a:t>Строка ответа может содержать до 512 символов, включая последовательность </a:t>
            </a:r>
            <a:r>
              <a:rPr lang="ru-RU" b="1" dirty="0"/>
              <a:t>CRLF</a:t>
            </a:r>
            <a:r>
              <a:rPr lang="ru-RU" dirty="0"/>
              <a:t>, обозначающую конец строки.</a:t>
            </a:r>
            <a:endParaRPr lang="ru-RU" dirty="0"/>
          </a:p>
          <a:p>
            <a:r>
              <a:rPr lang="ru-RU" dirty="0"/>
              <a:t>Предусмотрено два индикатора состояния: 	</a:t>
            </a:r>
            <a:endParaRPr lang="ru-RU" dirty="0"/>
          </a:p>
          <a:p>
            <a:pPr lvl="1"/>
            <a:r>
              <a:rPr lang="ru-RU" dirty="0"/>
              <a:t>"+OK" – успешное завершение и </a:t>
            </a:r>
            <a:endParaRPr lang="ru-RU" dirty="0"/>
          </a:p>
          <a:p>
            <a:pPr lvl="1"/>
            <a:r>
              <a:rPr lang="ru-RU" dirty="0"/>
              <a:t>"-ERR" – неуспешное завершение. </a:t>
            </a:r>
            <a:endParaRPr lang="ru-RU" dirty="0"/>
          </a:p>
          <a:p>
            <a:pPr marL="457200" lvl="1" indent="0">
              <a:buNone/>
            </a:pPr>
            <a:r>
              <a:rPr lang="ru-RU" dirty="0"/>
              <a:t>Если строка ответа не содержит дополнительной информации, то после индикатора состояния сразу должна идти последовательность </a:t>
            </a:r>
            <a:r>
              <a:rPr lang="ru-RU" b="1" dirty="0"/>
              <a:t>CRLF</a:t>
            </a:r>
            <a:r>
              <a:rPr lang="ru-RU" dirty="0"/>
              <a:t>. Однако некоторые клиенты ожидают пробела после индикатора состояния. </a:t>
            </a:r>
            <a:endParaRPr lang="ru-RU" dirty="0"/>
          </a:p>
          <a:p>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 работы </a:t>
            </a:r>
            <a:r>
              <a:rPr lang="en-US" dirty="0"/>
              <a:t>POP3</a:t>
            </a:r>
            <a:endParaRPr lang="ru-RU" dirty="0"/>
          </a:p>
        </p:txBody>
      </p:sp>
      <p:sp>
        <p:nvSpPr>
          <p:cNvPr id="3" name="Объект 2"/>
          <p:cNvSpPr>
            <a:spLocks noGrp="1"/>
          </p:cNvSpPr>
          <p:nvPr>
            <p:ph sz="quarter" idx="1"/>
          </p:nvPr>
        </p:nvSpPr>
        <p:spPr/>
        <p:txBody>
          <a:bodyPr/>
          <a:lstStyle/>
          <a:p>
            <a:r>
              <a:rPr lang="ru-RU" dirty="0"/>
              <a:t>Если команда предусматривает многострочный ответ, то индикатор состояния передается только в первой строке, а последняя строка ответа должна состоять из одной точки. Эта строка не является частью ответа, а только обозначает его завершение. </a:t>
            </a:r>
            <a:endParaRPr lang="ru-RU" dirty="0" smtClean="0"/>
          </a:p>
          <a:p>
            <a:r>
              <a:rPr lang="ru-RU" dirty="0" smtClean="0"/>
              <a:t>Чтобы </a:t>
            </a:r>
            <a:r>
              <a:rPr lang="ru-RU" dirty="0"/>
              <a:t>сделать возможным использование строк, состоящих из одной точки, в ответах сервера, ко всем строкам ответа, начинающимся с точки, добавляется еще одна </a:t>
            </a:r>
            <a:r>
              <a:rPr lang="ru-RU" dirty="0" smtClean="0"/>
              <a:t>точка.</a:t>
            </a:r>
            <a:endParaRPr lang="ru-RU" dirty="0"/>
          </a:p>
          <a:p>
            <a:endParaRPr lang="ru-RU"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команды </a:t>
            </a:r>
            <a:r>
              <a:rPr lang="en-US" dirty="0" smtClean="0"/>
              <a:t>POP3</a:t>
            </a:r>
            <a:endParaRPr lang="ru-RU" dirty="0"/>
          </a:p>
        </p:txBody>
      </p:sp>
      <p:sp>
        <p:nvSpPr>
          <p:cNvPr id="3" name="Объект 2"/>
          <p:cNvSpPr>
            <a:spLocks noGrp="1"/>
          </p:cNvSpPr>
          <p:nvPr>
            <p:ph sz="quarter" idx="1"/>
          </p:nvPr>
        </p:nvSpPr>
        <p:spPr/>
        <p:txBody>
          <a:bodyPr>
            <a:normAutofit fontScale="72500"/>
          </a:bodyPr>
          <a:lstStyle/>
          <a:p>
            <a:r>
              <a:rPr lang="ru-RU" dirty="0"/>
              <a:t>В ответ на команду</a:t>
            </a:r>
            <a:r>
              <a:rPr lang="ru-RU" b="1" dirty="0"/>
              <a:t> STAT </a:t>
            </a:r>
            <a:r>
              <a:rPr lang="ru-RU" dirty="0"/>
              <a:t>сервер возвращает количество сообщений в почтовом ящике и общий размер ящика в октетах. Сообщения, помеченные для удаления, при этом не учитываются. Например, ответ " +OK 4 223718" означает, что в почтовом ящике имеется 4 сообщения общим объемом 223718 октет</a:t>
            </a:r>
            <a:r>
              <a:rPr lang="ru-RU" dirty="0" smtClean="0"/>
              <a:t>.</a:t>
            </a:r>
            <a:endParaRPr lang="en-US" dirty="0" smtClean="0"/>
          </a:p>
          <a:p>
            <a:r>
              <a:rPr lang="ru-RU" dirty="0"/>
              <a:t>Ответ на команду </a:t>
            </a:r>
            <a:r>
              <a:rPr lang="ru-RU" b="1" dirty="0"/>
              <a:t>LIST</a:t>
            </a:r>
            <a:r>
              <a:rPr lang="ru-RU" dirty="0"/>
              <a:t> без аргумента: список сообщений в почтовом ящике, содержащий их порядковые номера и размеры в октетах</a:t>
            </a:r>
            <a:r>
              <a:rPr lang="ru-RU" dirty="0" smtClean="0"/>
              <a:t>.</a:t>
            </a:r>
            <a:endParaRPr lang="en-US" dirty="0" smtClean="0"/>
          </a:p>
          <a:p>
            <a:r>
              <a:rPr lang="ru-RU" dirty="0" smtClean="0"/>
              <a:t>Команда </a:t>
            </a:r>
            <a:r>
              <a:rPr lang="en-US" b="1" dirty="0" smtClean="0"/>
              <a:t>RETR</a:t>
            </a:r>
            <a:r>
              <a:rPr lang="en-US" dirty="0" smtClean="0"/>
              <a:t> </a:t>
            </a:r>
            <a:r>
              <a:rPr lang="ru-RU" dirty="0" smtClean="0"/>
              <a:t>Требует </a:t>
            </a:r>
            <a:r>
              <a:rPr lang="ru-RU" dirty="0"/>
              <a:t>в качестве аргумента номер существующего и не помеченного для удаления </a:t>
            </a:r>
            <a:r>
              <a:rPr lang="ru-RU" dirty="0" smtClean="0"/>
              <a:t>сообщения.</a:t>
            </a:r>
            <a:r>
              <a:rPr lang="en-US" dirty="0" smtClean="0"/>
              <a:t> </a:t>
            </a:r>
            <a:r>
              <a:rPr lang="ru-RU" dirty="0" smtClean="0"/>
              <a:t>В </a:t>
            </a:r>
            <a:r>
              <a:rPr lang="ru-RU" dirty="0"/>
              <a:t>ответ сервер присылает запрошенное сообщение.</a:t>
            </a:r>
            <a:endParaRPr lang="ru-RU" dirty="0"/>
          </a:p>
          <a:p>
            <a:endParaRPr lang="ru-RU"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Основные команды </a:t>
            </a:r>
            <a:r>
              <a:rPr lang="en-US" dirty="0"/>
              <a:t>POP3</a:t>
            </a:r>
            <a:endParaRPr lang="ru-RU" dirty="0"/>
          </a:p>
        </p:txBody>
      </p:sp>
      <p:sp>
        <p:nvSpPr>
          <p:cNvPr id="3" name="Объект 2"/>
          <p:cNvSpPr>
            <a:spLocks noGrp="1"/>
          </p:cNvSpPr>
          <p:nvPr>
            <p:ph sz="quarter" idx="1"/>
          </p:nvPr>
        </p:nvSpPr>
        <p:spPr/>
        <p:txBody>
          <a:bodyPr>
            <a:normAutofit fontScale="72500"/>
          </a:bodyPr>
          <a:lstStyle/>
          <a:p>
            <a:r>
              <a:rPr lang="ru-RU" dirty="0" smtClean="0"/>
              <a:t>Команда</a:t>
            </a:r>
            <a:r>
              <a:rPr lang="ru-RU" b="1" dirty="0" smtClean="0"/>
              <a:t> DELE</a:t>
            </a:r>
            <a:r>
              <a:rPr lang="en-US" b="1" dirty="0" smtClean="0"/>
              <a:t> </a:t>
            </a:r>
            <a:r>
              <a:rPr lang="ru-RU" dirty="0"/>
              <a:t>т</a:t>
            </a:r>
            <a:r>
              <a:rPr lang="ru-RU" dirty="0" smtClean="0"/>
              <a:t>ребует </a:t>
            </a:r>
            <a:r>
              <a:rPr lang="ru-RU" dirty="0"/>
              <a:t>в качестве аргумента номер существующего и не помеченного для удаления сообщения. Указанное сообщение помечается для удаления. До конца сеанса обращаться к нему становится невозможно. После окончания диалога, когда сеанс переходит в состояние обновления, сообщение удаляется окончательно.</a:t>
            </a:r>
            <a:endParaRPr lang="ru-RU" dirty="0"/>
          </a:p>
          <a:p>
            <a:r>
              <a:rPr lang="ru-RU" dirty="0" smtClean="0"/>
              <a:t>На команду </a:t>
            </a:r>
            <a:r>
              <a:rPr lang="en-US" b="1" dirty="0" smtClean="0"/>
              <a:t>NOOP</a:t>
            </a:r>
            <a:r>
              <a:rPr lang="en-US" dirty="0" smtClean="0"/>
              <a:t> </a:t>
            </a:r>
            <a:r>
              <a:rPr lang="ru-RU" dirty="0" smtClean="0"/>
              <a:t>команду </a:t>
            </a:r>
            <a:r>
              <a:rPr lang="ru-RU" dirty="0"/>
              <a:t>сервер должен дать положительный ответ. Никаких других действий не производится</a:t>
            </a:r>
            <a:r>
              <a:rPr lang="ru-RU" dirty="0" smtClean="0"/>
              <a:t>.</a:t>
            </a:r>
            <a:endParaRPr lang="en-US" dirty="0" smtClean="0"/>
          </a:p>
          <a:p>
            <a:r>
              <a:rPr lang="ru-RU" dirty="0" smtClean="0"/>
              <a:t>Команда</a:t>
            </a:r>
            <a:r>
              <a:rPr lang="ru-RU" b="1" dirty="0" smtClean="0"/>
              <a:t> RSET</a:t>
            </a:r>
            <a:r>
              <a:rPr lang="en-US" b="1" dirty="0" smtClean="0"/>
              <a:t> </a:t>
            </a:r>
            <a:r>
              <a:rPr lang="en-US" dirty="0"/>
              <a:t>c</a:t>
            </a:r>
            <a:r>
              <a:rPr lang="ru-RU" dirty="0" err="1" smtClean="0"/>
              <a:t>ервер</a:t>
            </a:r>
            <a:r>
              <a:rPr lang="ru-RU" dirty="0" smtClean="0"/>
              <a:t> </a:t>
            </a:r>
            <a:r>
              <a:rPr lang="ru-RU" dirty="0"/>
              <a:t>снимает все установленные ранее пометки для удаления</a:t>
            </a:r>
            <a:r>
              <a:rPr lang="ru-RU" dirty="0" smtClean="0"/>
              <a:t>.</a:t>
            </a:r>
            <a:endParaRPr lang="ru-RU" dirty="0" smtClean="0"/>
          </a:p>
          <a:p>
            <a:r>
              <a:rPr lang="ru-RU" dirty="0" smtClean="0"/>
              <a:t>Команда</a:t>
            </a:r>
            <a:r>
              <a:rPr lang="ru-RU" b="1" dirty="0" smtClean="0"/>
              <a:t> QUIT </a:t>
            </a:r>
            <a:r>
              <a:rPr lang="ru-RU" dirty="0" smtClean="0"/>
              <a:t>завершает </a:t>
            </a:r>
            <a:r>
              <a:rPr lang="ru-RU" dirty="0"/>
              <a:t>сеанса. Если в ходе сеанса какие-то сообщения были помечены для удаления, то после выполнения команды QUIT они удаляются из ящика.</a:t>
            </a:r>
            <a:endParaRPr lang="ru-RU" dirty="0"/>
          </a:p>
          <a:p>
            <a:endParaRPr lang="ru-RU" dirty="0"/>
          </a:p>
          <a:p>
            <a:endParaRPr lang="ru-RU" dirty="0"/>
          </a:p>
          <a:p>
            <a:endParaRPr lang="ru-R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Дополнительные возможности </a:t>
            </a:r>
            <a:r>
              <a:rPr lang="en-US" dirty="0" smtClean="0"/>
              <a:t>POP3</a:t>
            </a:r>
            <a:endParaRPr lang="ru-RU" dirty="0"/>
          </a:p>
        </p:txBody>
      </p:sp>
      <p:sp>
        <p:nvSpPr>
          <p:cNvPr id="3" name="Объект 2"/>
          <p:cNvSpPr>
            <a:spLocks noGrp="1"/>
          </p:cNvSpPr>
          <p:nvPr>
            <p:ph sz="quarter" idx="1"/>
          </p:nvPr>
        </p:nvSpPr>
        <p:spPr/>
        <p:txBody>
          <a:bodyPr>
            <a:normAutofit fontScale="65000" lnSpcReduction="20000"/>
          </a:bodyPr>
          <a:lstStyle/>
          <a:p>
            <a:r>
              <a:rPr lang="ru-RU" dirty="0"/>
              <a:t>Кроме обязательных команд, перечисленных выше, программное обеспечение, реализующее взаимодействие по протоколу </a:t>
            </a:r>
            <a:r>
              <a:rPr lang="ru-RU" b="1" dirty="0"/>
              <a:t>POP3</a:t>
            </a:r>
            <a:r>
              <a:rPr lang="ru-RU" dirty="0"/>
              <a:t>, поддерживает дополнительные возможности (</a:t>
            </a:r>
            <a:r>
              <a:rPr lang="ru-RU" dirty="0" err="1"/>
              <a:t>capabilities</a:t>
            </a:r>
            <a:r>
              <a:rPr lang="ru-RU" dirty="0"/>
              <a:t>), вводящие новые команды, влияющие на исполнение основных команд, облегчающие взаимодействие клиента и сервера, информирующие об особенностях реализации сервера и хранилища сообщений.</a:t>
            </a:r>
            <a:endParaRPr lang="ru-RU" dirty="0"/>
          </a:p>
          <a:p>
            <a:r>
              <a:rPr lang="ru-RU" dirty="0"/>
              <a:t>В число дополнительных возможностей входят, например, команды авторизации. Хотя бы один механизм авторизации должен быть реализован, так как доступ к почтовому ящику предоставляется только после аутентификации. Но, поскольку таких механизмов несколько, и их выбор оставляется на усмотрение разработчиков и администраторов, соответствующие команды не входят в число обязательных.</a:t>
            </a:r>
            <a:endParaRPr lang="ru-RU" dirty="0"/>
          </a:p>
          <a:p>
            <a:r>
              <a:rPr lang="ru-RU" dirty="0"/>
              <a:t>Предусмотрена команда</a:t>
            </a:r>
            <a:r>
              <a:rPr lang="ru-RU" b="1" dirty="0"/>
              <a:t> САРА</a:t>
            </a:r>
            <a:r>
              <a:rPr lang="ru-RU" dirty="0"/>
              <a:t>, позволяющая клиенту получить информацию о дополнительных возможностях, реализованных на сервере, и их параметрах.</a:t>
            </a:r>
            <a:endParaRPr lang="ru-RU" dirty="0"/>
          </a:p>
          <a:p>
            <a:endParaRPr lang="ru-R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Протокол </a:t>
            </a:r>
            <a:r>
              <a:rPr lang="en-US" dirty="0" smtClean="0"/>
              <a:t>IMAP</a:t>
            </a:r>
            <a:endParaRPr lang="ru-RU" dirty="0"/>
          </a:p>
        </p:txBody>
      </p:sp>
      <p:sp>
        <p:nvSpPr>
          <p:cNvPr id="3" name="Объект 2"/>
          <p:cNvSpPr>
            <a:spLocks noGrp="1"/>
          </p:cNvSpPr>
          <p:nvPr>
            <p:ph sz="quarter" idx="1"/>
          </p:nvPr>
        </p:nvSpPr>
        <p:spPr/>
        <p:txBody>
          <a:bodyPr/>
          <a:lstStyle/>
          <a:p>
            <a:r>
              <a:rPr lang="ru-RU" dirty="0"/>
              <a:t>Используется на участке между </a:t>
            </a:r>
            <a:r>
              <a:rPr lang="ru-RU" b="1" dirty="0"/>
              <a:t>MUA</a:t>
            </a:r>
            <a:r>
              <a:rPr lang="ru-RU" dirty="0"/>
              <a:t> получателя и хранилищем сообщений</a:t>
            </a:r>
            <a:r>
              <a:rPr lang="ru-RU" dirty="0" smtClean="0"/>
              <a:t>.</a:t>
            </a:r>
            <a:endParaRPr lang="ru-RU" dirty="0" smtClean="0"/>
          </a:p>
          <a:p>
            <a:r>
              <a:rPr lang="ru-RU" dirty="0"/>
              <a:t>предоставляет более широкие возможности работы с почтовыми ящиками, чем </a:t>
            </a:r>
            <a:r>
              <a:rPr lang="ru-RU" b="1" dirty="0"/>
              <a:t>POP3</a:t>
            </a:r>
            <a:r>
              <a:rPr lang="ru-RU" dirty="0"/>
              <a:t>: он позволяет работать с несколькими почтовыми ящиками на одном или нескольких серверах </a:t>
            </a:r>
            <a:r>
              <a:rPr lang="ru-RU" b="1" dirty="0"/>
              <a:t>IMAP</a:t>
            </a:r>
            <a:r>
              <a:rPr lang="ru-RU" dirty="0"/>
              <a:t> как с файлами и каталогами на собственной машине пользователя</a:t>
            </a:r>
            <a:r>
              <a:rPr lang="ru-RU" dirty="0" smtClean="0"/>
              <a:t>.</a:t>
            </a:r>
            <a:endParaRPr lang="ru-RU" dirty="0" smtClean="0"/>
          </a:p>
          <a:p>
            <a:r>
              <a:rPr lang="ru-RU" dirty="0"/>
              <a:t>Сервер </a:t>
            </a:r>
            <a:r>
              <a:rPr lang="ru-RU" b="1" dirty="0"/>
              <a:t>IMAP</a:t>
            </a:r>
            <a:r>
              <a:rPr lang="ru-RU" dirty="0"/>
              <a:t> способен анализировать сообщение: выделять заданные поля заголовка и разбирать структуру тела сообщения.</a:t>
            </a:r>
            <a:endParaRPr lang="ru-R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Состояния сеанса </a:t>
            </a:r>
            <a:r>
              <a:rPr lang="en-US" dirty="0" smtClean="0"/>
              <a:t>IMAP</a:t>
            </a:r>
            <a:endParaRPr lang="ru-RU" dirty="0"/>
          </a:p>
        </p:txBody>
      </p:sp>
      <p:sp>
        <p:nvSpPr>
          <p:cNvPr id="3" name="Объект 2"/>
          <p:cNvSpPr>
            <a:spLocks noGrp="1"/>
          </p:cNvSpPr>
          <p:nvPr>
            <p:ph sz="quarter" idx="1"/>
          </p:nvPr>
        </p:nvSpPr>
        <p:spPr/>
        <p:txBody>
          <a:bodyPr/>
          <a:lstStyle/>
          <a:p>
            <a:r>
              <a:rPr lang="ru-RU" sz="2800" b="1" dirty="0" err="1"/>
              <a:t>Неаутентифицированное</a:t>
            </a:r>
            <a:r>
              <a:rPr lang="ru-RU" sz="2800" b="1" dirty="0"/>
              <a:t> состояние </a:t>
            </a:r>
            <a:r>
              <a:rPr lang="ru-RU" sz="2800" dirty="0"/>
              <a:t>(</a:t>
            </a:r>
            <a:r>
              <a:rPr lang="ru-RU" sz="2800" dirty="0" err="1"/>
              <a:t>Not</a:t>
            </a:r>
            <a:r>
              <a:rPr lang="ru-RU" sz="2800" dirty="0"/>
              <a:t> </a:t>
            </a:r>
            <a:r>
              <a:rPr lang="ru-RU" sz="2800" dirty="0" err="1"/>
              <a:t>Authenticated</a:t>
            </a:r>
            <a:r>
              <a:rPr lang="ru-RU" sz="2800" dirty="0"/>
              <a:t> </a:t>
            </a:r>
            <a:r>
              <a:rPr lang="ru-RU" sz="2800" dirty="0" err="1"/>
              <a:t>State</a:t>
            </a:r>
            <a:r>
              <a:rPr lang="ru-RU" sz="2800" dirty="0"/>
              <a:t>): клиент должен пройти процедуру аутентификации прежде, чем сможет выполнять большинство команд;</a:t>
            </a:r>
            <a:endParaRPr lang="ru-RU" sz="2800" dirty="0"/>
          </a:p>
          <a:p>
            <a:r>
              <a:rPr lang="ru-RU" sz="2800" b="1" dirty="0"/>
              <a:t>Аутентифицированное состояние </a:t>
            </a:r>
            <a:r>
              <a:rPr lang="ru-RU" sz="2800" dirty="0"/>
              <a:t>(</a:t>
            </a:r>
            <a:r>
              <a:rPr lang="ru-RU" sz="2800" dirty="0" err="1"/>
              <a:t>Authenticated</a:t>
            </a:r>
            <a:r>
              <a:rPr lang="ru-RU" sz="2800" dirty="0"/>
              <a:t> </a:t>
            </a:r>
            <a:r>
              <a:rPr lang="ru-RU" sz="2800" dirty="0" err="1"/>
              <a:t>State</a:t>
            </a:r>
            <a:r>
              <a:rPr lang="ru-RU" sz="2800" dirty="0"/>
              <a:t>): клиент аутентифицирован и должен выбрать почтовый ящик, прежде чем сможет работать с отдельными сообщениями;</a:t>
            </a:r>
            <a:endParaRPr lang="ru-RU" sz="2800" dirty="0"/>
          </a:p>
          <a:p>
            <a:r>
              <a:rPr lang="ru-RU" sz="2800" b="1" dirty="0"/>
              <a:t>Выбранное состояние </a:t>
            </a:r>
            <a:r>
              <a:rPr lang="ru-RU" sz="2800" dirty="0"/>
              <a:t>(</a:t>
            </a:r>
            <a:r>
              <a:rPr lang="ru-RU" sz="2800" dirty="0" err="1"/>
              <a:t>Selected</a:t>
            </a:r>
            <a:r>
              <a:rPr lang="ru-RU" sz="2800" dirty="0"/>
              <a:t> </a:t>
            </a:r>
            <a:r>
              <a:rPr lang="ru-RU" sz="2800" dirty="0" err="1"/>
              <a:t>State</a:t>
            </a:r>
            <a:r>
              <a:rPr lang="ru-RU" sz="2800" dirty="0"/>
              <a:t>): почтовый ящик выбран;</a:t>
            </a:r>
            <a:endParaRPr lang="ru-RU" sz="2800" dirty="0"/>
          </a:p>
          <a:p>
            <a:r>
              <a:rPr lang="ru-RU" sz="2800" b="1" dirty="0"/>
              <a:t>Состояние выхода </a:t>
            </a:r>
            <a:r>
              <a:rPr lang="ru-RU" sz="2800" dirty="0"/>
              <a:t>(</a:t>
            </a:r>
            <a:r>
              <a:rPr lang="ru-RU" sz="2800" dirty="0" err="1"/>
              <a:t>Logout</a:t>
            </a:r>
            <a:r>
              <a:rPr lang="ru-RU" sz="2800" dirty="0"/>
              <a:t> </a:t>
            </a:r>
            <a:r>
              <a:rPr lang="ru-RU" sz="2800" dirty="0" err="1"/>
              <a:t>State</a:t>
            </a:r>
            <a:r>
              <a:rPr lang="ru-RU" sz="2800" dirty="0"/>
              <a:t>): сеанс завершается.</a:t>
            </a:r>
            <a:endParaRPr lang="ru-RU" dirty="0"/>
          </a:p>
          <a:p>
            <a:endParaRPr lang="ru-RU"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Команды любого состояния сеанса</a:t>
            </a:r>
            <a:endParaRPr lang="ru-RU" dirty="0"/>
          </a:p>
        </p:txBody>
      </p:sp>
      <p:sp>
        <p:nvSpPr>
          <p:cNvPr id="3" name="Объект 2"/>
          <p:cNvSpPr>
            <a:spLocks noGrp="1"/>
          </p:cNvSpPr>
          <p:nvPr>
            <p:ph sz="quarter" idx="1"/>
          </p:nvPr>
        </p:nvSpPr>
        <p:spPr/>
        <p:txBody>
          <a:bodyPr>
            <a:normAutofit fontScale="75000" lnSpcReduction="20000"/>
          </a:bodyPr>
          <a:lstStyle/>
          <a:p>
            <a:r>
              <a:rPr lang="ru-RU" b="1" dirty="0" smtClean="0"/>
              <a:t>CAPABILITY. </a:t>
            </a:r>
            <a:r>
              <a:rPr lang="ru-RU" dirty="0" smtClean="0"/>
              <a:t>В </a:t>
            </a:r>
            <a:r>
              <a:rPr lang="ru-RU" dirty="0"/>
              <a:t>ответ на эту команду сервер присылает непомеченную строку с ключевым словом CAPABILITY, содержащую список поддерживаемых возможностей (расширений) и их параметров. В число возможностей входит в частности поддерживаемая версия протокола </a:t>
            </a:r>
            <a:r>
              <a:rPr lang="ru-RU" b="1" dirty="0"/>
              <a:t>IMAP</a:t>
            </a:r>
            <a:r>
              <a:rPr lang="ru-RU" dirty="0"/>
              <a:t> – IMAP4rev1 и механизмы аутентификации ( AUTH =</a:t>
            </a:r>
            <a:r>
              <a:rPr lang="ru-RU" dirty="0" err="1"/>
              <a:t>механизм_аутентификации</a:t>
            </a:r>
            <a:r>
              <a:rPr lang="ru-RU" dirty="0"/>
              <a:t>), описанные в RFC 2595 . </a:t>
            </a:r>
            <a:endParaRPr lang="ru-RU" dirty="0" smtClean="0"/>
          </a:p>
          <a:p>
            <a:r>
              <a:rPr lang="en-US" b="1" dirty="0"/>
              <a:t>N</a:t>
            </a:r>
            <a:r>
              <a:rPr lang="ru-RU" b="1" dirty="0" smtClean="0"/>
              <a:t>OOP</a:t>
            </a:r>
            <a:r>
              <a:rPr lang="en-US" b="1" dirty="0" smtClean="0"/>
              <a:t>. </a:t>
            </a:r>
            <a:r>
              <a:rPr lang="ru-RU" dirty="0" smtClean="0"/>
              <a:t>Не </a:t>
            </a:r>
            <a:r>
              <a:rPr lang="ru-RU" dirty="0"/>
              <a:t>выполняет никаких действий. Однако эта команда сбрасывает таймер неактивности, что позволяет избежать разрыва соединения по таймауту. Кроме того, при определенных обстоятельствах эта или другая команда служит неявным запросом информации об обновлениях, произошедших на сервере. Таким образом, с помощью команды NOOP можно периодически проверять, не появились ли новые сообщения или не изменился ли статус старых</a:t>
            </a:r>
            <a:r>
              <a:rPr lang="ru-RU" dirty="0" smtClean="0"/>
              <a:t>.</a:t>
            </a:r>
            <a:endParaRPr lang="en-US" dirty="0" smtClean="0"/>
          </a:p>
          <a:p>
            <a:r>
              <a:rPr lang="en-US" b="1" dirty="0" smtClean="0"/>
              <a:t>LOGOUT. </a:t>
            </a:r>
            <a:r>
              <a:rPr lang="ru-RU" dirty="0" smtClean="0"/>
              <a:t>Конец </a:t>
            </a:r>
            <a:r>
              <a:rPr lang="ru-RU" dirty="0"/>
              <a:t>сеанса.</a:t>
            </a:r>
            <a:endParaRPr lang="ru-RU" dirty="0"/>
          </a:p>
          <a:p>
            <a:endParaRPr lang="ru-RU" dirty="0"/>
          </a:p>
          <a:p>
            <a:endParaRPr lang="ru-RU" dirty="0"/>
          </a:p>
          <a:p>
            <a:endParaRPr lang="ru-RU"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Команды </a:t>
            </a:r>
            <a:r>
              <a:rPr lang="ru-RU" dirty="0" err="1" smtClean="0"/>
              <a:t>неаутентифицированного</a:t>
            </a:r>
            <a:r>
              <a:rPr lang="ru-RU" dirty="0" smtClean="0"/>
              <a:t> состояния</a:t>
            </a:r>
            <a:endParaRPr lang="ru-RU" dirty="0"/>
          </a:p>
        </p:txBody>
      </p:sp>
      <p:sp>
        <p:nvSpPr>
          <p:cNvPr id="3" name="Объект 2"/>
          <p:cNvSpPr>
            <a:spLocks noGrp="1"/>
          </p:cNvSpPr>
          <p:nvPr>
            <p:ph sz="quarter" idx="1"/>
          </p:nvPr>
        </p:nvSpPr>
        <p:spPr/>
        <p:txBody>
          <a:bodyPr/>
          <a:lstStyle/>
          <a:p>
            <a:r>
              <a:rPr lang="ru-RU" dirty="0"/>
              <a:t>Информация о поддерживаемых способах аутентификации передается сервером клиенту в ответе на команду CAPABILITY. </a:t>
            </a:r>
            <a:endParaRPr lang="en-US" dirty="0" smtClean="0"/>
          </a:p>
          <a:p>
            <a:r>
              <a:rPr lang="ru-RU" dirty="0" smtClean="0"/>
              <a:t>Так </a:t>
            </a:r>
            <a:r>
              <a:rPr lang="ru-RU" dirty="0"/>
              <a:t>запись STARTTLS свидетельствует о поддержке одноименной команды, описанной в RFC 2595 , LOGINDISABLED – расширение, исключающее аутентификацию с использованием незашифрованных имени и пароля, параметры AUTH указывают, какие механизмы аутентификации </a:t>
            </a:r>
            <a:r>
              <a:rPr lang="ru-RU" dirty="0" smtClean="0"/>
              <a:t>с</a:t>
            </a:r>
            <a:r>
              <a:rPr lang="en-US" dirty="0" smtClean="0"/>
              <a:t> </a:t>
            </a:r>
            <a:r>
              <a:rPr lang="ru-RU" dirty="0" smtClean="0"/>
              <a:t>использованием</a:t>
            </a:r>
            <a:r>
              <a:rPr lang="ru-RU" dirty="0"/>
              <a:t> </a:t>
            </a:r>
            <a:r>
              <a:rPr lang="ru-RU" b="1" dirty="0"/>
              <a:t>SASL</a:t>
            </a:r>
            <a:r>
              <a:rPr lang="ru-RU" dirty="0"/>
              <a:t> поддерживает сервер</a:t>
            </a:r>
            <a:r>
              <a:rPr lang="ru-RU" dirty="0" smtClean="0"/>
              <a:t>.</a:t>
            </a:r>
            <a:endParaRPr lang="en-US" dirty="0" smtClean="0"/>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SSH</a:t>
            </a:r>
            <a:endParaRPr lang="en-US" altLang="ru-RU"/>
          </a:p>
        </p:txBody>
      </p:sp>
      <p:sp>
        <p:nvSpPr>
          <p:cNvPr id="3" name="Замещающее содержимое 2"/>
          <p:cNvSpPr>
            <a:spLocks noGrp="1"/>
          </p:cNvSpPr>
          <p:nvPr>
            <p:ph idx="1"/>
          </p:nvPr>
        </p:nvSpPr>
        <p:spPr/>
        <p:txBody>
          <a:bodyPr/>
          <a:p>
            <a:r>
              <a:rPr lang="ru-RU" altLang="en-US"/>
              <a:t>Как и telnet, передает набираемые на терминале пользователя символы на удаленный узел без интерпретации их содержания.</a:t>
            </a:r>
            <a:endParaRPr lang="ru-RU" altLang="en-US"/>
          </a:p>
          <a:p>
            <a:r>
              <a:rPr lang="ru-RU" altLang="en-US"/>
              <a:t>Предусмотривает меры по защите передаваемых аутентификационных и пользовательских данных.</a:t>
            </a:r>
            <a:endParaRPr lang="ru-RU" altLang="en-US"/>
          </a:p>
          <a:p>
            <a:r>
              <a:rPr lang="ru-RU" altLang="en-US"/>
              <a:t>Поддерживает симметричное</a:t>
            </a:r>
            <a:r>
              <a:rPr lang="en-US" altLang="ru-RU"/>
              <a:t>, </a:t>
            </a:r>
            <a:r>
              <a:rPr lang="ru-RU" altLang="ru-RU"/>
              <a:t>ассиметричное шифрование и хеширование (обсуждается в лекции</a:t>
            </a:r>
            <a:r>
              <a:rPr lang="en-US" altLang="ru-RU"/>
              <a:t>, </a:t>
            </a:r>
            <a:r>
              <a:rPr lang="ru-RU" altLang="ru-RU"/>
              <a:t>посвященной безопасности сетевых соединений)</a:t>
            </a:r>
            <a:endParaRPr lang="ru-RU" altLang="en-US"/>
          </a:p>
          <a:p>
            <a:endParaRPr lang="ru-RU" altLang="en-US"/>
          </a:p>
          <a:p>
            <a:endParaRPr lang="ru-RU" altLang="en-US"/>
          </a:p>
          <a:p>
            <a:endParaRPr lang="ru-RU" altLang="en-US"/>
          </a:p>
          <a:p>
            <a:endParaRPr lang="ru-RU"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Команды </a:t>
            </a:r>
            <a:r>
              <a:rPr lang="ru-RU" dirty="0" err="1"/>
              <a:t>неаутентифицированного</a:t>
            </a:r>
            <a:r>
              <a:rPr lang="ru-RU" dirty="0"/>
              <a:t> состояния</a:t>
            </a:r>
            <a:endParaRPr lang="ru-RU" dirty="0"/>
          </a:p>
        </p:txBody>
      </p:sp>
      <p:sp>
        <p:nvSpPr>
          <p:cNvPr id="3" name="Объект 2"/>
          <p:cNvSpPr>
            <a:spLocks noGrp="1"/>
          </p:cNvSpPr>
          <p:nvPr>
            <p:ph sz="quarter" idx="1"/>
          </p:nvPr>
        </p:nvSpPr>
        <p:spPr/>
        <p:txBody>
          <a:bodyPr>
            <a:normAutofit fontScale="72500"/>
          </a:bodyPr>
          <a:lstStyle/>
          <a:p>
            <a:r>
              <a:rPr lang="ru-RU" b="1" dirty="0" smtClean="0"/>
              <a:t>STARTTLS. </a:t>
            </a:r>
            <a:r>
              <a:rPr lang="ru-RU" dirty="0" smtClean="0"/>
              <a:t>Переводит сеанс </a:t>
            </a:r>
            <a:r>
              <a:rPr lang="ru-RU" dirty="0"/>
              <a:t>в защищенный режим. После получения сервером команды STARTTLS клиент и сервер согласовывают параметры дальнейшего взаимодействия. Все данные, которыми обмениваются клиент и сервер после успешного завершения этой команды, передаются в зашифрованном виде. Однако аутентификация при помощи этой команды не производится, сеанс остается в </a:t>
            </a:r>
            <a:r>
              <a:rPr lang="ru-RU" dirty="0" err="1"/>
              <a:t>неаутентифицированном</a:t>
            </a:r>
            <a:r>
              <a:rPr lang="ru-RU" dirty="0"/>
              <a:t> состоянии.</a:t>
            </a:r>
            <a:endParaRPr lang="ru-RU" dirty="0"/>
          </a:p>
          <a:p>
            <a:r>
              <a:rPr lang="ru-RU" b="1" dirty="0"/>
              <a:t>LOGIN </a:t>
            </a:r>
            <a:r>
              <a:rPr lang="ru-RU" b="1" dirty="0" err="1"/>
              <a:t>регистрационное_имя_пользователя</a:t>
            </a:r>
            <a:r>
              <a:rPr lang="ru-RU" b="1" dirty="0"/>
              <a:t> </a:t>
            </a:r>
            <a:r>
              <a:rPr lang="ru-RU" b="1" dirty="0" smtClean="0"/>
              <a:t>пароль </a:t>
            </a:r>
            <a:r>
              <a:rPr lang="ru-RU" dirty="0" smtClean="0"/>
              <a:t>Аутентификация </a:t>
            </a:r>
            <a:r>
              <a:rPr lang="ru-RU" dirty="0"/>
              <a:t>при помощи регистрационного </a:t>
            </a:r>
            <a:r>
              <a:rPr lang="ru-RU" dirty="0" smtClean="0"/>
              <a:t>  имени </a:t>
            </a:r>
            <a:r>
              <a:rPr lang="ru-RU" dirty="0"/>
              <a:t>и пароля, передаваемых открытым текстом</a:t>
            </a:r>
            <a:r>
              <a:rPr lang="ru-RU" dirty="0" smtClean="0"/>
              <a:t>.</a:t>
            </a:r>
            <a:endParaRPr lang="ru-RU" dirty="0" smtClean="0"/>
          </a:p>
          <a:p>
            <a:r>
              <a:rPr lang="ru-RU" b="1" dirty="0"/>
              <a:t>AUTHENTICATE </a:t>
            </a:r>
            <a:r>
              <a:rPr lang="ru-RU" b="1" dirty="0" smtClean="0"/>
              <a:t>механизм - </a:t>
            </a:r>
            <a:r>
              <a:rPr lang="ru-RU" dirty="0"/>
              <a:t>п</a:t>
            </a:r>
            <a:r>
              <a:rPr lang="ru-RU" dirty="0" smtClean="0"/>
              <a:t>ередача </a:t>
            </a:r>
            <a:r>
              <a:rPr lang="ru-RU" dirty="0"/>
              <a:t>зашифрованных </a:t>
            </a:r>
            <a:r>
              <a:rPr lang="ru-RU" dirty="0" err="1"/>
              <a:t>аутентификационных</a:t>
            </a:r>
            <a:r>
              <a:rPr lang="ru-RU" dirty="0"/>
              <a:t> данных с использованием </a:t>
            </a:r>
            <a:r>
              <a:rPr lang="ru-RU" b="1" dirty="0"/>
              <a:t>SASL</a:t>
            </a:r>
            <a:r>
              <a:rPr lang="ru-RU" dirty="0"/>
              <a:t> .</a:t>
            </a:r>
            <a:endParaRPr lang="ru-RU" dirty="0"/>
          </a:p>
          <a:p>
            <a:endParaRPr lang="ru-RU" dirty="0"/>
          </a:p>
          <a:p>
            <a:endParaRPr lang="ru-RU"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Команды аутентифицированного состояния</a:t>
            </a:r>
            <a:endParaRPr lang="ru-RU" dirty="0"/>
          </a:p>
        </p:txBody>
      </p:sp>
      <p:sp>
        <p:nvSpPr>
          <p:cNvPr id="3" name="Объект 2"/>
          <p:cNvSpPr>
            <a:spLocks noGrp="1"/>
          </p:cNvSpPr>
          <p:nvPr>
            <p:ph sz="quarter" idx="1"/>
          </p:nvPr>
        </p:nvSpPr>
        <p:spPr/>
        <p:txBody>
          <a:bodyPr>
            <a:normAutofit fontScale="90000" lnSpcReduction="20000"/>
          </a:bodyPr>
          <a:lstStyle/>
          <a:p>
            <a:r>
              <a:rPr lang="en-US" b="1" dirty="0"/>
              <a:t>S</a:t>
            </a:r>
            <a:r>
              <a:rPr lang="ru-RU" b="1" dirty="0" smtClean="0"/>
              <a:t>ELECT </a:t>
            </a:r>
            <a:r>
              <a:rPr lang="ru-RU" b="1" dirty="0" err="1"/>
              <a:t>имя_ящика</a:t>
            </a:r>
            <a:endParaRPr lang="ru-RU" b="1" dirty="0"/>
          </a:p>
          <a:p>
            <a:r>
              <a:rPr lang="ru-RU" dirty="0"/>
              <a:t>Открывает доступ к указанному почтовому ящику. Сеанс переходит в состояние выбора, после этого клиент может работать с отдельными сообщениями в ящике.</a:t>
            </a:r>
            <a:endParaRPr lang="ru-RU" dirty="0"/>
          </a:p>
          <a:p>
            <a:r>
              <a:rPr lang="ru-RU" dirty="0"/>
              <a:t>В ответ на эту команду сервер присылает ряд непомеченных ответов, содержащих информацию о почтовом ящике: количество сообщений, список допустимых флагов (см. описание команды APPEND), количество новых сообщений, номер первого непрочитанного сообщения, идентификатор почтового ящика.</a:t>
            </a:r>
            <a:endParaRPr lang="ru-RU" dirty="0"/>
          </a:p>
          <a:p>
            <a:endParaRPr lang="ru-RU"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Команды аутентифицированного состояния</a:t>
            </a:r>
            <a:endParaRPr lang="ru-RU" dirty="0"/>
          </a:p>
        </p:txBody>
      </p:sp>
      <p:sp>
        <p:nvSpPr>
          <p:cNvPr id="3" name="Объект 2"/>
          <p:cNvSpPr>
            <a:spLocks noGrp="1"/>
          </p:cNvSpPr>
          <p:nvPr>
            <p:ph sz="quarter" idx="1"/>
          </p:nvPr>
        </p:nvSpPr>
        <p:spPr/>
        <p:txBody>
          <a:bodyPr>
            <a:normAutofit fontScale="90000" lnSpcReduction="20000"/>
          </a:bodyPr>
          <a:lstStyle/>
          <a:p>
            <a:r>
              <a:rPr lang="ru-RU" b="1" dirty="0"/>
              <a:t>EXAMINE </a:t>
            </a:r>
            <a:r>
              <a:rPr lang="ru-RU" b="1" dirty="0" err="1" smtClean="0"/>
              <a:t>имя_ящика</a:t>
            </a:r>
            <a:r>
              <a:rPr lang="en-US" b="1" dirty="0"/>
              <a:t> </a:t>
            </a:r>
            <a:r>
              <a:rPr lang="en-US" b="1" dirty="0" smtClean="0"/>
              <a:t>- </a:t>
            </a:r>
            <a:r>
              <a:rPr lang="ru-RU" dirty="0"/>
              <a:t>а</a:t>
            </a:r>
            <a:r>
              <a:rPr lang="ru-RU" smtClean="0"/>
              <a:t>налогично </a:t>
            </a:r>
            <a:r>
              <a:rPr lang="ru-RU" dirty="0"/>
              <a:t>команде SELECT , но почтовый ящик открывается только для чтения.</a:t>
            </a:r>
            <a:endParaRPr lang="ru-RU" dirty="0"/>
          </a:p>
          <a:p>
            <a:r>
              <a:rPr lang="ru-RU" b="1" dirty="0"/>
              <a:t>CREATE </a:t>
            </a:r>
            <a:r>
              <a:rPr lang="ru-RU" b="1" dirty="0" err="1" smtClean="0"/>
              <a:t>имя_объекта</a:t>
            </a:r>
            <a:r>
              <a:rPr lang="en-US" b="1" dirty="0"/>
              <a:t> </a:t>
            </a:r>
            <a:r>
              <a:rPr lang="ru-RU" dirty="0" smtClean="0"/>
              <a:t>Создает </a:t>
            </a:r>
            <a:r>
              <a:rPr lang="ru-RU" dirty="0"/>
              <a:t>новый почтовый ящик или </a:t>
            </a:r>
            <a:r>
              <a:rPr lang="ru-RU" dirty="0" err="1" smtClean="0"/>
              <a:t>каталог.Если</a:t>
            </a:r>
            <a:r>
              <a:rPr lang="ru-RU" dirty="0" smtClean="0"/>
              <a:t> </a:t>
            </a:r>
            <a:r>
              <a:rPr lang="ru-RU" dirty="0"/>
              <a:t>объект создается не в корневом каталоге, то надо указать путь к нему.</a:t>
            </a:r>
            <a:endParaRPr lang="ru-RU" dirty="0"/>
          </a:p>
          <a:p>
            <a:r>
              <a:rPr lang="ru-RU" dirty="0"/>
              <a:t>Если на конце указанного имени стоит символ, используемый в качестве иерархического разделителя, создается каталог</a:t>
            </a:r>
            <a:r>
              <a:rPr lang="ru-RU" dirty="0" smtClean="0"/>
              <a:t>.</a:t>
            </a:r>
            <a:endParaRPr lang="en-US" dirty="0" smtClean="0"/>
          </a:p>
          <a:p>
            <a:r>
              <a:rPr lang="ru-RU" b="1" dirty="0"/>
              <a:t>DELETE </a:t>
            </a:r>
            <a:r>
              <a:rPr lang="ru-RU" b="1" dirty="0" err="1" smtClean="0"/>
              <a:t>имя_ящика</a:t>
            </a:r>
            <a:r>
              <a:rPr lang="en-US" b="1" dirty="0"/>
              <a:t> </a:t>
            </a:r>
            <a:r>
              <a:rPr lang="en-US" b="1" dirty="0" smtClean="0"/>
              <a:t>- </a:t>
            </a:r>
            <a:r>
              <a:rPr lang="ru-RU" dirty="0" smtClean="0"/>
              <a:t>удаляет </a:t>
            </a:r>
            <a:r>
              <a:rPr lang="ru-RU" dirty="0"/>
              <a:t>указанный почтовый ящик. Эта же команда удаляет также и каталоги, если они не содержат почтовые ящики.</a:t>
            </a:r>
            <a:endParaRPr lang="ru-RU" dirty="0"/>
          </a:p>
          <a:p>
            <a:endParaRPr lang="ru-RU" dirty="0"/>
          </a:p>
          <a:p>
            <a:endParaRPr lang="ru-RU"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Команды аутентифицированного состояния</a:t>
            </a:r>
            <a:endParaRPr lang="ru-RU" dirty="0"/>
          </a:p>
        </p:txBody>
      </p:sp>
      <p:sp>
        <p:nvSpPr>
          <p:cNvPr id="3" name="Объект 2"/>
          <p:cNvSpPr>
            <a:spLocks noGrp="1"/>
          </p:cNvSpPr>
          <p:nvPr>
            <p:ph sz="quarter" idx="1"/>
          </p:nvPr>
        </p:nvSpPr>
        <p:spPr/>
        <p:txBody>
          <a:bodyPr>
            <a:normAutofit fontScale="70000"/>
          </a:bodyPr>
          <a:lstStyle/>
          <a:p>
            <a:r>
              <a:rPr lang="ru-RU" b="1" dirty="0"/>
              <a:t>RENAME </a:t>
            </a:r>
            <a:r>
              <a:rPr lang="ru-RU" b="1" dirty="0" err="1"/>
              <a:t>имя_ящика</a:t>
            </a:r>
            <a:r>
              <a:rPr lang="ru-RU" b="1" dirty="0"/>
              <a:t> </a:t>
            </a:r>
            <a:r>
              <a:rPr lang="ru-RU" b="1" dirty="0" err="1"/>
              <a:t>новое_имя_ящика</a:t>
            </a:r>
            <a:endParaRPr lang="ru-RU" b="1" dirty="0"/>
          </a:p>
          <a:p>
            <a:r>
              <a:rPr lang="ru-RU" dirty="0"/>
              <a:t>Переименование почтового ящика.</a:t>
            </a:r>
            <a:endParaRPr lang="ru-RU" dirty="0"/>
          </a:p>
          <a:p>
            <a:r>
              <a:rPr lang="ru-RU" b="1" dirty="0"/>
              <a:t>SUBSCRIBE </a:t>
            </a:r>
            <a:r>
              <a:rPr lang="ru-RU" b="1" dirty="0" err="1"/>
              <a:t>имя_ящика</a:t>
            </a:r>
            <a:endParaRPr lang="ru-RU" b="1" dirty="0"/>
          </a:p>
          <a:p>
            <a:r>
              <a:rPr lang="ru-RU" dirty="0"/>
              <a:t>Почтовый ящик помечается как "активный". Эта пометка используется для вывода списка почтовых ящиков при помощи команды LSUB.</a:t>
            </a:r>
            <a:endParaRPr lang="ru-RU" dirty="0"/>
          </a:p>
          <a:p>
            <a:r>
              <a:rPr lang="ru-RU" b="1" dirty="0"/>
              <a:t>UNSUBSCRIBE </a:t>
            </a:r>
            <a:r>
              <a:rPr lang="ru-RU" b="1" dirty="0" err="1"/>
              <a:t>имя_ящика</a:t>
            </a:r>
            <a:endParaRPr lang="ru-RU" b="1" dirty="0"/>
          </a:p>
          <a:p>
            <a:r>
              <a:rPr lang="ru-RU" dirty="0"/>
              <a:t>Снимает с почтового ящика пометку "активный". Эта пометка может быть снята с почтового ящика только при помощи команды UNSUBSCRIBE. Даже если ящик больше не существует, это не может само по себе стать причиной снятия пометки "активный".</a:t>
            </a:r>
            <a:endParaRPr lang="ru-RU" dirty="0"/>
          </a:p>
          <a:p>
            <a:endParaRPr lang="ru-RU"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Команды аутентифицированного состояния</a:t>
            </a:r>
            <a:endParaRPr lang="ru-RU" dirty="0"/>
          </a:p>
        </p:txBody>
      </p:sp>
      <p:sp>
        <p:nvSpPr>
          <p:cNvPr id="3" name="Объект 2"/>
          <p:cNvSpPr>
            <a:spLocks noGrp="1"/>
          </p:cNvSpPr>
          <p:nvPr>
            <p:ph sz="quarter" idx="1"/>
          </p:nvPr>
        </p:nvSpPr>
        <p:spPr/>
        <p:txBody>
          <a:bodyPr>
            <a:normAutofit fontScale="70000"/>
          </a:bodyPr>
          <a:lstStyle/>
          <a:p>
            <a:r>
              <a:rPr lang="ru-RU" b="1" dirty="0"/>
              <a:t>LIST </a:t>
            </a:r>
            <a:r>
              <a:rPr lang="ru-RU" b="1" dirty="0" err="1"/>
              <a:t>путь_к_ящику</a:t>
            </a:r>
            <a:r>
              <a:rPr lang="ru-RU" b="1" dirty="0"/>
              <a:t> </a:t>
            </a:r>
            <a:r>
              <a:rPr lang="ru-RU" b="1" dirty="0" err="1" smtClean="0"/>
              <a:t>имя_ящика</a:t>
            </a:r>
            <a:r>
              <a:rPr lang="ru-RU" b="1" dirty="0"/>
              <a:t> </a:t>
            </a:r>
            <a:r>
              <a:rPr lang="ru-RU" dirty="0"/>
              <a:t>в</a:t>
            </a:r>
            <a:r>
              <a:rPr lang="ru-RU" dirty="0" smtClean="0"/>
              <a:t>озвращает </a:t>
            </a:r>
            <a:r>
              <a:rPr lang="ru-RU" dirty="0"/>
              <a:t>список каталогов и почтовых ящиков, соответствующих указанным аргументам</a:t>
            </a:r>
            <a:r>
              <a:rPr lang="ru-RU" dirty="0" smtClean="0"/>
              <a:t>.</a:t>
            </a:r>
            <a:endParaRPr lang="ru-RU" dirty="0" smtClean="0"/>
          </a:p>
          <a:p>
            <a:r>
              <a:rPr lang="ru-RU" b="1" dirty="0"/>
              <a:t>LSUB </a:t>
            </a:r>
            <a:r>
              <a:rPr lang="ru-RU" b="1" dirty="0" err="1"/>
              <a:t>путь_к_ящику</a:t>
            </a:r>
            <a:r>
              <a:rPr lang="ru-RU" b="1" dirty="0"/>
              <a:t> </a:t>
            </a:r>
            <a:r>
              <a:rPr lang="ru-RU" b="1" dirty="0" err="1" smtClean="0"/>
              <a:t>имя_ящика</a:t>
            </a:r>
            <a:r>
              <a:rPr lang="ru-RU" b="1" dirty="0"/>
              <a:t> </a:t>
            </a:r>
            <a:r>
              <a:rPr lang="ru-RU" dirty="0"/>
              <a:t>к</a:t>
            </a:r>
            <a:r>
              <a:rPr lang="ru-RU" dirty="0" smtClean="0"/>
              <a:t>оманда </a:t>
            </a:r>
            <a:r>
              <a:rPr lang="ru-RU" dirty="0"/>
              <a:t>LSUB аналогична команде LIST , но она возвращает только имена почтовых ящиков с пометкой "активный</a:t>
            </a:r>
            <a:r>
              <a:rPr lang="ru-RU" dirty="0" smtClean="0"/>
              <a:t>".</a:t>
            </a:r>
            <a:endParaRPr lang="ru-RU" dirty="0" smtClean="0"/>
          </a:p>
          <a:p>
            <a:r>
              <a:rPr lang="ru-RU" b="1" dirty="0"/>
              <a:t>APPEND </a:t>
            </a:r>
            <a:r>
              <a:rPr lang="ru-RU" b="1" dirty="0" err="1"/>
              <a:t>имя_ящика</a:t>
            </a:r>
            <a:r>
              <a:rPr lang="ru-RU" b="1" dirty="0"/>
              <a:t> (</a:t>
            </a:r>
            <a:r>
              <a:rPr lang="ru-RU" b="1" dirty="0" err="1"/>
              <a:t>флаги_сообщения</a:t>
            </a:r>
            <a:r>
              <a:rPr lang="ru-RU" b="1" dirty="0"/>
              <a:t>) </a:t>
            </a:r>
            <a:r>
              <a:rPr lang="ru-RU" b="1" dirty="0" err="1"/>
              <a:t>метка_времени</a:t>
            </a:r>
            <a:r>
              <a:rPr lang="ru-RU" b="1" dirty="0"/>
              <a:t> </a:t>
            </a:r>
            <a:r>
              <a:rPr lang="ru-RU" b="1" dirty="0" smtClean="0"/>
              <a:t>сообщение</a:t>
            </a:r>
            <a:endParaRPr lang="ru-RU" b="1" dirty="0" smtClean="0"/>
          </a:p>
          <a:p>
            <a:r>
              <a:rPr lang="ru-RU" dirty="0" smtClean="0"/>
              <a:t>Добавляет </a:t>
            </a:r>
            <a:r>
              <a:rPr lang="ru-RU" dirty="0"/>
              <a:t>сообщение в конец указанного почтового ящика. В качестве аргументов указываются имя ящика, флаги сообщения (не обязательно), метка времени (не обязательно) и само сообщение – заголовок и тело.</a:t>
            </a:r>
            <a:endParaRPr lang="ru-RU" dirty="0"/>
          </a:p>
          <a:p>
            <a:endParaRPr lang="ru-RU" dirty="0" smtClean="0"/>
          </a:p>
          <a:p>
            <a:endParaRPr lang="ru-RU" dirty="0"/>
          </a:p>
          <a:p>
            <a:endParaRPr lang="ru-RU"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Команды аутентифицированного состояния</a:t>
            </a:r>
            <a:endParaRPr lang="ru-RU" dirty="0"/>
          </a:p>
        </p:txBody>
      </p:sp>
      <p:sp>
        <p:nvSpPr>
          <p:cNvPr id="3" name="Объект 2"/>
          <p:cNvSpPr>
            <a:spLocks noGrp="1"/>
          </p:cNvSpPr>
          <p:nvPr>
            <p:ph sz="quarter" idx="1"/>
          </p:nvPr>
        </p:nvSpPr>
        <p:spPr/>
        <p:txBody>
          <a:bodyPr>
            <a:normAutofit fontScale="62500"/>
          </a:bodyPr>
          <a:lstStyle/>
          <a:p>
            <a:r>
              <a:rPr lang="ru-RU" b="1" dirty="0"/>
              <a:t>STATUS </a:t>
            </a:r>
            <a:r>
              <a:rPr lang="ru-RU" b="1" dirty="0" err="1"/>
              <a:t>имя_ящика</a:t>
            </a:r>
            <a:r>
              <a:rPr lang="ru-RU" b="1" dirty="0"/>
              <a:t> (</a:t>
            </a:r>
            <a:r>
              <a:rPr lang="ru-RU" b="1" dirty="0" err="1"/>
              <a:t>имена_элементов</a:t>
            </a:r>
            <a:r>
              <a:rPr lang="ru-RU" b="1" dirty="0"/>
              <a:t>)</a:t>
            </a:r>
            <a:endParaRPr lang="ru-RU" b="1" dirty="0"/>
          </a:p>
          <a:p>
            <a:r>
              <a:rPr lang="ru-RU" dirty="0"/>
              <a:t>Возвращает запрошенные элементы информации об указанном почтовом ящике. Имена элементов информации разделяются пробелами и все вместе заключаются в скобки. Предусмотрены следующие имена элементов информации:</a:t>
            </a:r>
            <a:endParaRPr lang="ru-RU" dirty="0"/>
          </a:p>
          <a:p>
            <a:pPr lvl="1"/>
            <a:r>
              <a:rPr lang="ru-RU" b="1" dirty="0"/>
              <a:t>MESSAGES</a:t>
            </a:r>
            <a:r>
              <a:rPr lang="ru-RU" dirty="0"/>
              <a:t> – общее количество сообщений в ящике;</a:t>
            </a:r>
            <a:endParaRPr lang="ru-RU" dirty="0"/>
          </a:p>
          <a:p>
            <a:pPr lvl="1"/>
            <a:r>
              <a:rPr lang="ru-RU" b="1" dirty="0"/>
              <a:t>RECENT</a:t>
            </a:r>
            <a:r>
              <a:rPr lang="ru-RU" dirty="0"/>
              <a:t> – количество новых сообщений;</a:t>
            </a:r>
            <a:endParaRPr lang="ru-RU" dirty="0"/>
          </a:p>
          <a:p>
            <a:pPr lvl="1"/>
            <a:r>
              <a:rPr lang="ru-RU" b="1" dirty="0"/>
              <a:t>UIDNEXT </a:t>
            </a:r>
            <a:r>
              <a:rPr lang="ru-RU" dirty="0"/>
              <a:t>–уникальный идентификатор, который изменяется всякий раз, когда в почтовый ящик помещается новое сообщение, используется для того, чтобы определить, появились ли в ящике новые сообщения за время, прошедшее после предыдущей проверки;</a:t>
            </a:r>
            <a:endParaRPr lang="ru-RU" dirty="0"/>
          </a:p>
          <a:p>
            <a:pPr lvl="1"/>
            <a:r>
              <a:rPr lang="ru-RU" b="1" dirty="0"/>
              <a:t>UIDVALIDITY</a:t>
            </a:r>
            <a:r>
              <a:rPr lang="ru-RU" dirty="0"/>
              <a:t> – уникальный идентификатор почтового ящика;</a:t>
            </a:r>
            <a:endParaRPr lang="ru-RU" dirty="0"/>
          </a:p>
          <a:p>
            <a:pPr lvl="1"/>
            <a:r>
              <a:rPr lang="ru-RU" b="1" dirty="0"/>
              <a:t>UNSEEN</a:t>
            </a:r>
            <a:r>
              <a:rPr lang="ru-RU" dirty="0"/>
              <a:t> – количество сообщений, не помеченных как прочитанные.</a:t>
            </a:r>
            <a:endParaRPr lang="ru-RU" dirty="0"/>
          </a:p>
          <a:p>
            <a:endParaRPr lang="ru-RU"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Команды выбранного состояния</a:t>
            </a:r>
            <a:endParaRPr lang="ru-RU" dirty="0"/>
          </a:p>
        </p:txBody>
      </p:sp>
      <p:sp>
        <p:nvSpPr>
          <p:cNvPr id="3" name="Объект 2"/>
          <p:cNvSpPr>
            <a:spLocks noGrp="1"/>
          </p:cNvSpPr>
          <p:nvPr>
            <p:ph sz="quarter" idx="1"/>
          </p:nvPr>
        </p:nvSpPr>
        <p:spPr/>
        <p:txBody>
          <a:bodyPr/>
          <a:lstStyle/>
          <a:p>
            <a:r>
              <a:rPr lang="ru-RU" b="1" dirty="0"/>
              <a:t>CHECK</a:t>
            </a:r>
            <a:endParaRPr lang="ru-RU" b="1" dirty="0"/>
          </a:p>
          <a:p>
            <a:pPr lvl="1"/>
            <a:r>
              <a:rPr lang="ru-RU" dirty="0"/>
              <a:t>Команда производит проверку выбранного почтового ящика, характер которой зависит от реализации программного обеспечения сервера.</a:t>
            </a:r>
            <a:endParaRPr lang="ru-RU" dirty="0"/>
          </a:p>
          <a:p>
            <a:r>
              <a:rPr lang="ru-RU" b="1" dirty="0"/>
              <a:t>CLOSE</a:t>
            </a:r>
            <a:endParaRPr lang="ru-RU" b="1" dirty="0"/>
          </a:p>
          <a:p>
            <a:pPr lvl="1"/>
            <a:r>
              <a:rPr lang="ru-RU" dirty="0"/>
              <a:t>Выбранный почтовый ящик закрывается. При этом, если почтовый ящик был открыт для чтения и записи, все помеченные для удаления сообщения в ящике удаляются. Сеанс возвращается в аутентифицированное состояние.</a:t>
            </a:r>
            <a:endParaRPr lang="ru-RU" dirty="0"/>
          </a:p>
          <a:p>
            <a:endParaRPr lang="ru-R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выбранного состояния</a:t>
            </a:r>
            <a:endParaRPr lang="ru-RU" dirty="0"/>
          </a:p>
        </p:txBody>
      </p:sp>
      <p:sp>
        <p:nvSpPr>
          <p:cNvPr id="3" name="Объект 2"/>
          <p:cNvSpPr>
            <a:spLocks noGrp="1"/>
          </p:cNvSpPr>
          <p:nvPr>
            <p:ph sz="quarter" idx="1"/>
          </p:nvPr>
        </p:nvSpPr>
        <p:spPr/>
        <p:txBody>
          <a:bodyPr>
            <a:normAutofit fontScale="90000" lnSpcReduction="20000"/>
          </a:bodyPr>
          <a:lstStyle/>
          <a:p>
            <a:r>
              <a:rPr lang="ru-RU" sz="2460" b="1" dirty="0"/>
              <a:t>EXPUNGE</a:t>
            </a:r>
            <a:endParaRPr lang="ru-RU" sz="2460" b="1" dirty="0"/>
          </a:p>
          <a:p>
            <a:r>
              <a:rPr lang="ru-RU" sz="2460" dirty="0"/>
              <a:t>Из выбранного почтового ящика удаляются все помеченные для удаления сообщения. Для каждого удаляемого сообщения посылается непомеченный ответ, содержащий номер сообщения и ключевое слово EXPUNGE .</a:t>
            </a:r>
            <a:endParaRPr lang="ru-RU" sz="2460" dirty="0"/>
          </a:p>
          <a:p>
            <a:r>
              <a:rPr lang="ru-RU" sz="2460" b="1" dirty="0"/>
              <a:t>SEARCH </a:t>
            </a:r>
            <a:r>
              <a:rPr lang="ru-RU" sz="2460" b="1" dirty="0" err="1"/>
              <a:t>кодировка_символов</a:t>
            </a:r>
            <a:r>
              <a:rPr lang="ru-RU" sz="2460" b="1" dirty="0"/>
              <a:t> </a:t>
            </a:r>
            <a:r>
              <a:rPr lang="ru-RU" sz="2460" b="1" dirty="0" err="1"/>
              <a:t>критерии_поиска</a:t>
            </a:r>
            <a:endParaRPr lang="ru-RU" sz="2460" b="1" dirty="0"/>
          </a:p>
          <a:p>
            <a:r>
              <a:rPr lang="ru-RU" sz="2460" dirty="0"/>
              <a:t>Поиск в выбранном почтовом ящике сообщений, отвечающих указанным критериям поиска.</a:t>
            </a:r>
            <a:endParaRPr lang="ru-RU" sz="2460" dirty="0"/>
          </a:p>
          <a:p>
            <a:r>
              <a:rPr lang="ru-RU" sz="2460" b="1" dirty="0"/>
              <a:t> FETCH х:у </a:t>
            </a:r>
            <a:r>
              <a:rPr lang="ru-RU" sz="2460" b="1" dirty="0" err="1"/>
              <a:t>имя_элемента_сообщения_или_макрос</a:t>
            </a:r>
            <a:endParaRPr lang="ru-RU" sz="2460" b="1" dirty="0"/>
          </a:p>
          <a:p>
            <a:r>
              <a:rPr lang="ru-RU" sz="2460" dirty="0"/>
              <a:t>Сервер возвращает информацию, относящуюся к сообщениям, обозначенным первым аргументом команды. Это может быть либо число, обозначающее номер сообщения, либо интервал от номера х до номера у, записанный в формате х:у.</a:t>
            </a:r>
            <a:endParaRPr lang="ru-RU" sz="2460" dirty="0"/>
          </a:p>
          <a:p>
            <a:r>
              <a:rPr lang="ru-RU" sz="2460" dirty="0"/>
              <a:t>Во втором аргументе перечисляются запрашиваемые информационные элементы.</a:t>
            </a:r>
            <a:endParaRPr lang="ru-RU" sz="2460" dirty="0"/>
          </a:p>
          <a:p>
            <a:endParaRPr lang="ru-RU" sz="246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выбранного состояния</a:t>
            </a:r>
            <a:endParaRPr lang="ru-RU" dirty="0"/>
          </a:p>
        </p:txBody>
      </p:sp>
      <p:sp>
        <p:nvSpPr>
          <p:cNvPr id="3" name="Объект 2"/>
          <p:cNvSpPr>
            <a:spLocks noGrp="1"/>
          </p:cNvSpPr>
          <p:nvPr>
            <p:ph sz="quarter" idx="1"/>
          </p:nvPr>
        </p:nvSpPr>
        <p:spPr/>
        <p:txBody>
          <a:bodyPr/>
          <a:lstStyle/>
          <a:p>
            <a:r>
              <a:rPr lang="ru-RU" b="1" dirty="0"/>
              <a:t>STORE х:у </a:t>
            </a:r>
            <a:r>
              <a:rPr lang="ru-RU" b="1" dirty="0" err="1"/>
              <a:t>имя_элемента_данных</a:t>
            </a:r>
            <a:r>
              <a:rPr lang="ru-RU" b="1" dirty="0"/>
              <a:t> (</a:t>
            </a:r>
            <a:r>
              <a:rPr lang="ru-RU" b="1" dirty="0" err="1"/>
              <a:t>список_флагов</a:t>
            </a:r>
            <a:r>
              <a:rPr lang="ru-RU" b="1" dirty="0"/>
              <a:t>)</a:t>
            </a:r>
            <a:endParaRPr lang="ru-RU" b="1" dirty="0"/>
          </a:p>
          <a:p>
            <a:r>
              <a:rPr lang="ru-RU" dirty="0"/>
              <a:t>Команда STORE изменяет значения флагов для указанного в первом аргументе сообщения или сообщений. В ответ сервер возвращает непомеченный ответ с ключевым словом FETCH, содержащий значения флагов, если в имени элемента данных не используется суффикс .SILENT. </a:t>
            </a:r>
            <a:endParaRPr lang="ru-RU" dirty="0" smtClean="0"/>
          </a:p>
          <a:p>
            <a:r>
              <a:rPr lang="ru-RU" b="1" dirty="0"/>
              <a:t>COPY х:у </a:t>
            </a:r>
            <a:r>
              <a:rPr lang="ru-RU" b="1" dirty="0" err="1"/>
              <a:t>имя_ящика</a:t>
            </a:r>
            <a:endParaRPr lang="ru-RU" b="1" dirty="0"/>
          </a:p>
          <a:p>
            <a:r>
              <a:rPr lang="ru-RU" dirty="0"/>
              <a:t>Копирует сообщения с номерами от х до у из текущего почтового ящика в указанный почтовый ящик.</a:t>
            </a:r>
            <a:endParaRPr lang="ru-RU" dirty="0"/>
          </a:p>
          <a:p>
            <a:endParaRPr lang="ru-RU" dirty="0" smtClean="0"/>
          </a:p>
          <a:p>
            <a:endParaRPr lang="ru-RU" dirty="0"/>
          </a:p>
          <a:p>
            <a:endParaRPr lang="ru-RU"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выбранного состояния</a:t>
            </a:r>
            <a:endParaRPr lang="ru-RU" dirty="0"/>
          </a:p>
        </p:txBody>
      </p:sp>
      <p:sp>
        <p:nvSpPr>
          <p:cNvPr id="3" name="Объект 2"/>
          <p:cNvSpPr>
            <a:spLocks noGrp="1"/>
          </p:cNvSpPr>
          <p:nvPr>
            <p:ph sz="quarter" idx="1"/>
          </p:nvPr>
        </p:nvSpPr>
        <p:spPr/>
        <p:txBody>
          <a:bodyPr/>
          <a:lstStyle/>
          <a:p>
            <a:r>
              <a:rPr lang="ru-RU" b="1" dirty="0"/>
              <a:t>UID команда аргументы</a:t>
            </a:r>
            <a:endParaRPr lang="ru-RU" b="1" dirty="0"/>
          </a:p>
          <a:p>
            <a:r>
              <a:rPr lang="ru-RU" dirty="0"/>
              <a:t>Команда </a:t>
            </a:r>
            <a:r>
              <a:rPr lang="ru-RU" b="1" dirty="0"/>
              <a:t>UID</a:t>
            </a:r>
            <a:r>
              <a:rPr lang="ru-RU" dirty="0"/>
              <a:t> принимает в качестве аргументов команды COPY, FETCH или STORE с их аргументами, но наряду с номерами сообщений в ответах указываются уникальные идентификаторы сообщений.</a:t>
            </a:r>
            <a:endParaRPr lang="ru-RU" dirty="0"/>
          </a:p>
          <a:p>
            <a:r>
              <a:rPr lang="ru-RU" dirty="0"/>
              <a:t>Также команду </a:t>
            </a:r>
            <a:r>
              <a:rPr lang="ru-RU" b="1" dirty="0"/>
              <a:t>UID</a:t>
            </a:r>
            <a:r>
              <a:rPr lang="ru-RU" dirty="0"/>
              <a:t> можно использовать совместно с командой SEARCH. В этом случае интерпретация аргументов команды SEARCH не изменяется, но в ответах на эту команду будут приведены уникальные идентификаторы сообщений.</a:t>
            </a:r>
            <a:endParaRPr lang="ru-RU" dirty="0"/>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Генерация ключа в </a:t>
            </a:r>
            <a:r>
              <a:rPr lang="en-US" altLang="ru-RU"/>
              <a:t>PuttyGen</a:t>
            </a:r>
            <a:endParaRPr lang="en-US" altLang="ru-RU"/>
          </a:p>
        </p:txBody>
      </p:sp>
      <p:graphicFrame>
        <p:nvGraphicFramePr>
          <p:cNvPr id="7" name="Замещающее содержимое 6"/>
          <p:cNvGraphicFramePr>
            <a:graphicFrameLocks noChangeAspect="1"/>
          </p:cNvGraphicFramePr>
          <p:nvPr>
            <p:ph idx="1"/>
          </p:nvPr>
        </p:nvGraphicFramePr>
        <p:xfrm>
          <a:off x="3788410" y="1600200"/>
          <a:ext cx="4613910" cy="4526280"/>
        </p:xfrm>
        <a:graphic>
          <a:graphicData uri="http://schemas.openxmlformats.org/presentationml/2006/ole">
            <mc:AlternateContent xmlns:mc="http://schemas.openxmlformats.org/markup-compatibility/2006">
              <mc:Choice xmlns:v="urn:schemas-microsoft-com:vml" Requires="v">
                <p:oleObj spid="_x0000_s8" name="" r:id="rId1" imgW="5000625" imgH="4905375" progId="Paint.Picture">
                  <p:embed/>
                </p:oleObj>
              </mc:Choice>
              <mc:Fallback>
                <p:oleObj name="" r:id="rId1" imgW="5000625" imgH="4905375" progId="Paint.Picture">
                  <p:embed/>
                  <p:pic>
                    <p:nvPicPr>
                      <p:cNvPr id="0" name="Изображение 7"/>
                      <p:cNvPicPr/>
                      <p:nvPr/>
                    </p:nvPicPr>
                    <p:blipFill>
                      <a:blip r:embed="rId2"/>
                      <a:stretch>
                        <a:fillRect/>
                      </a:stretch>
                    </p:blipFill>
                    <p:spPr>
                      <a:xfrm>
                        <a:off x="3788410" y="1600200"/>
                        <a:ext cx="4613910" cy="4526280"/>
                      </a:xfrm>
                      <a:prstGeom prst="rect">
                        <a:avLst/>
                      </a:prstGeom>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Список использованных источников</a:t>
            </a:r>
            <a:endParaRPr lang="ru-RU" altLang="en-US"/>
          </a:p>
        </p:txBody>
      </p:sp>
      <p:sp>
        <p:nvSpPr>
          <p:cNvPr id="3" name="Замещающее содержимое 2"/>
          <p:cNvSpPr>
            <a:spLocks noGrp="1"/>
          </p:cNvSpPr>
          <p:nvPr>
            <p:ph idx="1"/>
          </p:nvPr>
        </p:nvSpPr>
        <p:spPr/>
        <p:txBody>
          <a:bodyPr/>
          <a:p>
            <a:r>
              <a:rPr lang="ru-RU" altLang="en-US"/>
              <a:t>В. Олифер</a:t>
            </a:r>
            <a:r>
              <a:rPr lang="en-US" altLang="en-US"/>
              <a:t>, </a:t>
            </a:r>
            <a:r>
              <a:rPr lang="ru-RU" altLang="en-US"/>
              <a:t>Н. Олифер </a:t>
            </a:r>
            <a:r>
              <a:rPr lang="en-US" altLang="ru-RU"/>
              <a:t>“</a:t>
            </a:r>
            <a:r>
              <a:rPr lang="ru-RU" altLang="ru-RU"/>
              <a:t>Компьютерные сети. Принципы</a:t>
            </a:r>
            <a:r>
              <a:rPr lang="en-US" altLang="ru-RU"/>
              <a:t>, </a:t>
            </a:r>
            <a:r>
              <a:rPr lang="ru-RU" altLang="ru-RU"/>
              <a:t>технологии</a:t>
            </a:r>
            <a:r>
              <a:rPr lang="en-US" altLang="ru-RU"/>
              <a:t>, </a:t>
            </a:r>
            <a:r>
              <a:rPr lang="ru-RU" altLang="ru-RU"/>
              <a:t>протоколы</a:t>
            </a:r>
            <a:r>
              <a:rPr lang="en-US" altLang="ru-RU"/>
              <a:t>”</a:t>
            </a:r>
            <a:endParaRPr lang="en-US" altLang="ru-RU"/>
          </a:p>
          <a:p>
            <a:r>
              <a:rPr lang="ru-RU" altLang="en-US"/>
              <a:t>Куроуз</a:t>
            </a:r>
            <a:r>
              <a:rPr lang="en-US" altLang="en-US"/>
              <a:t>, </a:t>
            </a:r>
            <a:r>
              <a:rPr lang="ru-RU" altLang="en-US"/>
              <a:t>Росс </a:t>
            </a:r>
            <a:r>
              <a:rPr lang="en-US" altLang="en-US"/>
              <a:t>“</a:t>
            </a:r>
            <a:r>
              <a:rPr lang="ru-RU" altLang="en-US"/>
              <a:t>Компьютерные сети. Нисходящий подход.</a:t>
            </a:r>
            <a:r>
              <a:rPr lang="en-US" altLang="en-US"/>
              <a:t>”</a:t>
            </a:r>
            <a:endParaRPr lang="en-US" altLang="en-US"/>
          </a:p>
          <a:p>
            <a:r>
              <a:rPr lang="en-US" altLang="en-US"/>
              <a:t>https://docs.python.org/</a:t>
            </a:r>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a:xfrm>
            <a:off x="533400" y="2941638"/>
            <a:ext cx="10972800" cy="1143000"/>
          </a:xfrm>
        </p:spPr>
        <p:txBody>
          <a:bodyPr/>
          <a:p>
            <a:r>
              <a:rPr lang="ru-RU" altLang="en-US"/>
              <a:t>Спасибо за внимание!</a:t>
            </a:r>
            <a:endParaRPr lang="ru-R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Выполнение доступа</a:t>
            </a:r>
            <a:endParaRPr lang="ru-RU" altLang="ru-RU"/>
          </a:p>
        </p:txBody>
      </p:sp>
      <p:graphicFrame>
        <p:nvGraphicFramePr>
          <p:cNvPr id="4" name="Замещающее содержимое 3"/>
          <p:cNvGraphicFramePr>
            <a:graphicFrameLocks noChangeAspect="1"/>
          </p:cNvGraphicFramePr>
          <p:nvPr>
            <p:ph idx="1"/>
          </p:nvPr>
        </p:nvGraphicFramePr>
        <p:xfrm>
          <a:off x="3809365" y="1629410"/>
          <a:ext cx="4572000" cy="4467225"/>
        </p:xfrm>
        <a:graphic>
          <a:graphicData uri="http://schemas.openxmlformats.org/presentationml/2006/ole">
            <mc:AlternateContent xmlns:mc="http://schemas.openxmlformats.org/markup-compatibility/2006">
              <mc:Choice xmlns:v="urn:schemas-microsoft-com:vml" Requires="v">
                <p:oleObj spid="_x0000_s5" name="" r:id="rId1" imgW="4572000" imgH="4467225" progId="Paint.Picture">
                  <p:embed/>
                </p:oleObj>
              </mc:Choice>
              <mc:Fallback>
                <p:oleObj name="" r:id="rId1" imgW="4572000" imgH="4467225" progId="Paint.Picture">
                  <p:embed/>
                  <p:pic>
                    <p:nvPicPr>
                      <p:cNvPr id="0" name="Изображение 4"/>
                      <p:cNvPicPr/>
                      <p:nvPr/>
                    </p:nvPicPr>
                    <p:blipFill>
                      <a:blip r:embed="rId2"/>
                      <a:stretch>
                        <a:fillRect/>
                      </a:stretch>
                    </p:blipFill>
                    <p:spPr>
                      <a:xfrm>
                        <a:off x="3809365" y="1629410"/>
                        <a:ext cx="4572000" cy="446722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FTP</a:t>
            </a:r>
            <a:endParaRPr lang="ru-RU" dirty="0"/>
          </a:p>
        </p:txBody>
      </p:sp>
      <p:sp>
        <p:nvSpPr>
          <p:cNvPr id="3" name="Объект 2"/>
          <p:cNvSpPr>
            <a:spLocks noGrp="1"/>
          </p:cNvSpPr>
          <p:nvPr>
            <p:ph sz="quarter" idx="1"/>
          </p:nvPr>
        </p:nvSpPr>
        <p:spPr/>
        <p:txBody>
          <a:bodyPr/>
          <a:lstStyle/>
          <a:p>
            <a:r>
              <a:rPr lang="ru-RU" dirty="0"/>
              <a:t>О</a:t>
            </a:r>
            <a:r>
              <a:rPr lang="ru-RU" dirty="0" smtClean="0"/>
              <a:t>дин </a:t>
            </a:r>
            <a:r>
              <a:rPr lang="ru-RU" dirty="0"/>
              <a:t>из старейших протоколов в </a:t>
            </a:r>
            <a:r>
              <a:rPr lang="ru-RU" dirty="0" err="1"/>
              <a:t>Internet</a:t>
            </a:r>
            <a:r>
              <a:rPr lang="ru-RU" dirty="0"/>
              <a:t> и входит в его стандарты. </a:t>
            </a:r>
            <a:endParaRPr lang="en-US" dirty="0" smtClean="0"/>
          </a:p>
          <a:p>
            <a:r>
              <a:rPr lang="ru-RU" dirty="0" smtClean="0"/>
              <a:t>Обмен </a:t>
            </a:r>
            <a:r>
              <a:rPr lang="ru-RU" dirty="0"/>
              <a:t>данными в FTP проходит по TCP-каналу. </a:t>
            </a:r>
            <a:endParaRPr lang="en-US" dirty="0" smtClean="0"/>
          </a:p>
          <a:p>
            <a:r>
              <a:rPr lang="ru-RU" dirty="0" smtClean="0"/>
              <a:t>Построен </a:t>
            </a:r>
            <a:r>
              <a:rPr lang="ru-RU" dirty="0"/>
              <a:t>обмен по технологии "клиент-сервер". </a:t>
            </a:r>
            <a:endParaRPr lang="ru-RU" dirty="0" smtClean="0"/>
          </a:p>
          <a:p>
            <a:r>
              <a:rPr lang="ru-RU" dirty="0" smtClean="0"/>
              <a:t>Пользователь</a:t>
            </a:r>
            <a:r>
              <a:rPr lang="ru-RU" dirty="0"/>
              <a:t> FTP может вызывать несколько команд, которые позволяют ему посмотреть каталог удаленной машины, перейти из одного каталога в другой, а также скопировать один или несколько файлов.</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29854</Words>
  <Application>WPS Presentation</Application>
  <PresentationFormat>Widescreen</PresentationFormat>
  <Paragraphs>613</Paragraphs>
  <Slides>71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71</vt:i4>
      </vt:variant>
    </vt:vector>
  </HeadingPairs>
  <TitlesOfParts>
    <vt:vector size="88" baseType="lpstr">
      <vt:lpstr>Arial</vt:lpstr>
      <vt:lpstr>SimSun</vt:lpstr>
      <vt:lpstr>Wingdings</vt:lpstr>
      <vt:lpstr>Microsoft YaHei</vt:lpstr>
      <vt:lpstr/>
      <vt:lpstr>Arial Unicode MS</vt:lpstr>
      <vt:lpstr>Calibri</vt:lpstr>
      <vt:lpstr>Arial</vt:lpstr>
      <vt:lpstr>Segoe Print</vt:lpstr>
      <vt:lpstr>Default Design</vt:lpstr>
      <vt:lpstr>Paint.Picture</vt:lpstr>
      <vt:lpstr>Paint.Picture</vt:lpstr>
      <vt:lpstr>Paint.Picture</vt:lpstr>
      <vt:lpstr>Visio.Drawing.11</vt:lpstr>
      <vt:lpstr>Visio.Drawing.11</vt:lpstr>
      <vt:lpstr>Visio.Drawing.11</vt:lpstr>
      <vt:lpstr>Visio.Drawing.11</vt:lpstr>
      <vt:lpstr>Лекция VI.  Протоколы прикладного уровня, часть II </vt:lpstr>
      <vt:lpstr>HTTPS</vt:lpstr>
      <vt:lpstr>PowerPoint 演示文稿</vt:lpstr>
      <vt:lpstr>PowerPoint 演示文稿</vt:lpstr>
      <vt:lpstr>PowerPoint 演示文稿</vt:lpstr>
      <vt:lpstr>SSH</vt:lpstr>
      <vt:lpstr>Генерация ключа в PuttyGen</vt:lpstr>
      <vt:lpstr>PowerPoint 演示文稿</vt:lpstr>
      <vt:lpstr>FTP</vt:lpstr>
      <vt:lpstr>FTP</vt:lpstr>
      <vt:lpstr>FTP</vt:lpstr>
      <vt:lpstr>FTP</vt:lpstr>
      <vt:lpstr>FTP, Представление данных</vt:lpstr>
      <vt:lpstr>FTP, Представление данных</vt:lpstr>
      <vt:lpstr>FTP, управление форматом</vt:lpstr>
      <vt:lpstr>FTP, структура</vt:lpstr>
      <vt:lpstr>FTP, режим передачи</vt:lpstr>
      <vt:lpstr>Команды FTP</vt:lpstr>
      <vt:lpstr>Отклики FTP (первая цифра)</vt:lpstr>
      <vt:lpstr>Отклики FTP (вторая цифра)</vt:lpstr>
      <vt:lpstr>PowerPoint 演示文稿</vt:lpstr>
      <vt:lpstr>TFTP</vt:lpstr>
      <vt:lpstr>TFTP</vt:lpstr>
      <vt:lpstr>TFTP</vt:lpstr>
      <vt:lpstr>TFTP</vt:lpstr>
      <vt:lpstr>Сетевая почтовая служба</vt:lpstr>
      <vt:lpstr>Почтовый клиент / агент пользователя</vt:lpstr>
      <vt:lpstr>PowerPoint 演示文稿</vt:lpstr>
      <vt:lpstr>MIME</vt:lpstr>
      <vt:lpstr>Типы данных</vt:lpstr>
      <vt:lpstr>S/MIME</vt:lpstr>
      <vt:lpstr>Состав электронной почты</vt:lpstr>
      <vt:lpstr>PowerPoint 演示文稿</vt:lpstr>
      <vt:lpstr>Непосредственное взаимодействие</vt:lpstr>
      <vt:lpstr>PowerPoint 演示文稿</vt:lpstr>
      <vt:lpstr>PowerPoint 演示文稿</vt:lpstr>
      <vt:lpstr>PowerPoint 演示文稿</vt:lpstr>
      <vt:lpstr>Схема взаимодействия</vt:lpstr>
      <vt:lpstr>PowerPoint 演示文稿</vt:lpstr>
      <vt:lpstr>PowerPoint 演示文稿</vt:lpstr>
      <vt:lpstr>PowerPoint 演示文稿</vt:lpstr>
      <vt:lpstr>PowerPoint 演示文稿</vt:lpstr>
      <vt:lpstr>Пример smtp-клиента</vt:lpstr>
      <vt:lpstr>SMTP команды</vt:lpstr>
      <vt:lpstr>SMTP команды</vt:lpstr>
      <vt:lpstr>SMTP команды</vt:lpstr>
      <vt:lpstr>Интервалы между ретрансляциями</vt:lpstr>
      <vt:lpstr>POP3</vt:lpstr>
      <vt:lpstr>Алгоритм работы POP3</vt:lpstr>
      <vt:lpstr>Алгоритм работы POP3</vt:lpstr>
      <vt:lpstr>Алгоритм работы POP3</vt:lpstr>
      <vt:lpstr>Алгоритм работы POP3</vt:lpstr>
      <vt:lpstr>Основные команды POP3</vt:lpstr>
      <vt:lpstr>Основные команды POP3</vt:lpstr>
      <vt:lpstr>Дополнительные возможности POP3</vt:lpstr>
      <vt:lpstr>Протокол IMAP</vt:lpstr>
      <vt:lpstr>Состояния сеанса IMAP</vt:lpstr>
      <vt:lpstr>Команды любого состояния сеанса</vt:lpstr>
      <vt:lpstr>Команды неаутентифицированного состояния</vt:lpstr>
      <vt:lpstr>Команды неаутентифицированного состояния</vt:lpstr>
      <vt:lpstr>Команды аутентифицированного состояния</vt:lpstr>
      <vt:lpstr>Команды аутентифицированного состояния</vt:lpstr>
      <vt:lpstr>Команды аутентифицированного состояния</vt:lpstr>
      <vt:lpstr>Команды аутентифицированного состояния</vt:lpstr>
      <vt:lpstr>Команды аутентифицированного состояния</vt:lpstr>
      <vt:lpstr>Команды выбранного состояния</vt:lpstr>
      <vt:lpstr>Команды выбранного состояния</vt:lpstr>
      <vt:lpstr>Команды выбранного состояния</vt:lpstr>
      <vt:lpstr>Команды выбранного состояния</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II. Требования к приложению</dc:title>
  <dc:creator/>
  <cp:lastModifiedBy>norog</cp:lastModifiedBy>
  <cp:revision>289</cp:revision>
  <dcterms:created xsi:type="dcterms:W3CDTF">2020-02-14T13:56:00Z</dcterms:created>
  <dcterms:modified xsi:type="dcterms:W3CDTF">2020-10-12T02:26:24Z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1049-11.2.0.9684</vt:lpwstr>
  </property>
</Properties>
</file>