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74" r:id="rId9"/>
    <p:sldId id="263" r:id="rId10"/>
    <p:sldId id="262" r:id="rId11"/>
    <p:sldId id="264" r:id="rId12"/>
    <p:sldId id="265" r:id="rId13"/>
    <p:sldId id="270" r:id="rId14"/>
    <p:sldId id="271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334" r:id="rId24"/>
    <p:sldId id="335" r:id="rId25"/>
    <p:sldId id="282" r:id="rId26"/>
    <p:sldId id="283" r:id="rId27"/>
    <p:sldId id="326" r:id="rId28"/>
    <p:sldId id="284" r:id="rId29"/>
    <p:sldId id="330" r:id="rId30"/>
    <p:sldId id="352" r:id="rId31"/>
    <p:sldId id="353" r:id="rId32"/>
    <p:sldId id="354" r:id="rId33"/>
    <p:sldId id="285" r:id="rId34"/>
    <p:sldId id="286" r:id="rId35"/>
    <p:sldId id="336" r:id="rId36"/>
    <p:sldId id="337" r:id="rId37"/>
    <p:sldId id="338" r:id="rId38"/>
    <p:sldId id="349" r:id="rId39"/>
    <p:sldId id="347" r:id="rId40"/>
    <p:sldId id="348" r:id="rId41"/>
    <p:sldId id="344" r:id="rId42"/>
    <p:sldId id="345" r:id="rId43"/>
    <p:sldId id="346" r:id="rId44"/>
    <p:sldId id="328" r:id="rId45"/>
    <p:sldId id="287" r:id="rId46"/>
    <p:sldId id="288" r:id="rId47"/>
    <p:sldId id="289" r:id="rId48"/>
    <p:sldId id="290" r:id="rId49"/>
    <p:sldId id="291" r:id="rId50"/>
    <p:sldId id="292" r:id="rId51"/>
    <p:sldId id="301" r:id="rId52"/>
    <p:sldId id="302" r:id="rId53"/>
    <p:sldId id="303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32" r:id="rId68"/>
    <p:sldId id="321" r:id="rId69"/>
    <p:sldId id="319" r:id="rId70"/>
    <p:sldId id="320" r:id="rId71"/>
    <p:sldId id="322" r:id="rId72"/>
    <p:sldId id="324" r:id="rId73"/>
    <p:sldId id="331" r:id="rId74"/>
    <p:sldId id="333" r:id="rId75"/>
    <p:sldId id="397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78EA741-D30D-45D0-9002-6A9A1CC0910A}" styleName="Table_0">
    <a:wholeTbl>
      <a:tcTxStyle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3c0653210_7_8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ga3c0653210_7_8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3c0653210_7_8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ga3c0653210_7_8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3c0653210_7_9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a3c0653210_7_9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3c0653210_7_9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ga3c0653210_7_9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3c0653210_7_10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ga3c0653210_7_10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3c0653210_7_10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ga3c0653210_7_10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/>
          <p:nvPr>
            <p:ph type="sldImg" idx="2"/>
          </p:nvPr>
        </p:nvSpPr>
        <p:spPr/>
      </p:sp>
      <p:sp>
        <p:nvSpPr>
          <p:cNvPr id="3" name="Замещающий текст 2"/>
          <p:cNvSpPr/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C4686A-7764-4F49-94BD-10A01DE6FDF6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emf"/><Relationship Id="rId1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emf"/><Relationship Id="rId1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5.emf"/><Relationship Id="rId1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0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2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3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en-US" dirty="0"/>
              <a:t>Лекция </a:t>
            </a:r>
            <a:r>
              <a:rPr lang="en-US" altLang="en-US" dirty="0"/>
              <a:t>VII. </a:t>
            </a:r>
            <a:r>
              <a:rPr lang="ru-RU" altLang="en-US" dirty="0"/>
              <a:t>Протоколы транспортного уровня</a:t>
            </a:r>
            <a:endParaRPr lang="ru-RU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/>
              <a:t>Рогозин Н.О.</a:t>
            </a:r>
            <a:r>
              <a:rPr lang="en-US" altLang="en-US"/>
              <a:t>, </a:t>
            </a:r>
            <a:r>
              <a:rPr lang="ru-RU" altLang="en-US"/>
              <a:t>кафедра ИУ-7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/>
          <p:nvPr>
            <p:ph type="title"/>
          </p:nvPr>
        </p:nvSpPr>
        <p:spPr/>
        <p:txBody>
          <a:bodyPr/>
          <a:p>
            <a:r>
              <a:rPr lang="en-US" altLang="en-US"/>
              <a:t>UDP </a:t>
            </a:r>
            <a:r>
              <a:rPr lang="ru-RU" altLang="en-US"/>
              <a:t>и </a:t>
            </a:r>
            <a:r>
              <a:rPr lang="en-US" altLang="ru-RU"/>
              <a:t>TCP </a:t>
            </a:r>
            <a:r>
              <a:rPr lang="ru-RU" altLang="ru-RU"/>
              <a:t>порты</a:t>
            </a:r>
            <a:endParaRPr lang="ru-RU" altLang="ru-RU"/>
          </a:p>
        </p:txBody>
      </p:sp>
      <p:sp>
        <p:nvSpPr>
          <p:cNvPr id="3" name="Замещающий текст 2"/>
          <p:cNvSpPr/>
          <p:nvPr>
            <p:ph type="body" idx="1"/>
          </p:nvPr>
        </p:nvSpPr>
        <p:spPr/>
        <p:txBody>
          <a:bodyPr/>
          <a:p>
            <a:r>
              <a:rPr lang="ru-RU" altLang="en-US" sz="2400"/>
              <a:t>Нет никакой зависимости между назначением номеров портов для приложений, использующих протокол TCP, и приложений, работающих с протоколом UDP. Приложения, передающие данные на уровень IP по протоколу UDP, получают номера, называемые UDP-портами. </a:t>
            </a:r>
            <a:endParaRPr lang="ru-RU" altLang="en-US" sz="2400"/>
          </a:p>
          <a:p>
            <a:r>
              <a:rPr lang="ru-RU" altLang="en-US" sz="2400"/>
              <a:t>Аналогично приложениям, обращающимся к протоколу TCP, выделяются TCP-порты. </a:t>
            </a:r>
            <a:endParaRPr lang="ru-RU" altLang="en-US" sz="2400"/>
          </a:p>
          <a:p>
            <a:r>
              <a:rPr lang="ru-RU" altLang="en-US" sz="2400"/>
              <a:t>В том и другом случаях это могут быть как назначенные, так и динамические номера. </a:t>
            </a:r>
            <a:endParaRPr lang="ru-RU" altLang="en-US" sz="2400"/>
          </a:p>
          <a:p>
            <a:r>
              <a:rPr lang="ru-RU" altLang="en-US" sz="2400"/>
              <a:t>Диапазоны чисел, из которых выделяются номера TCP- и UDP-портов, совпадают: </a:t>
            </a:r>
            <a:r>
              <a:rPr lang="ru-RU" altLang="en-US" sz="2400" b="1"/>
              <a:t>от 0 до 1023</a:t>
            </a:r>
            <a:r>
              <a:rPr lang="ru-RU" altLang="en-US" sz="2400"/>
              <a:t> для назначенных и </a:t>
            </a:r>
            <a:r>
              <a:rPr lang="ru-RU" altLang="en-US" sz="2400" b="1"/>
              <a:t>от 1024 до 65 535</a:t>
            </a:r>
            <a:r>
              <a:rPr lang="ru-RU" altLang="en-US" sz="2400"/>
              <a:t> для динамических.</a:t>
            </a:r>
            <a:endParaRPr lang="ru-RU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Демультиплексирование </a:t>
            </a:r>
            <a:r>
              <a:rPr lang="en-US" altLang="en-US"/>
              <a:t>UDP </a:t>
            </a:r>
            <a:r>
              <a:rPr lang="ru-RU" altLang="en-US"/>
              <a:t>по порту</a:t>
            </a:r>
            <a:endParaRPr lang="ru-RU" altLang="en-US"/>
          </a:p>
        </p:txBody>
      </p:sp>
      <p:graphicFrame>
        <p:nvGraphicFramePr>
          <p:cNvPr id="4" name="Замещающее 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454910" y="1825625"/>
          <a:ext cx="7281545" cy="435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686800" imgH="5191125" progId="Paint.Picture">
                  <p:embed/>
                </p:oleObj>
              </mc:Choice>
              <mc:Fallback>
                <p:oleObj name="" r:id="rId1" imgW="8686800" imgH="5191125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54910" y="1825625"/>
                        <a:ext cx="7281545" cy="435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Ассоциации </a:t>
            </a:r>
            <a:r>
              <a:rPr lang="en-US" altLang="ru-RU"/>
              <a:t>IP-</a:t>
            </a:r>
            <a:r>
              <a:rPr lang="ru-RU" altLang="ru-RU"/>
              <a:t>порт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ru-RU" altLang="en-US"/>
              <a:t>Чтобы снять неоднозначность в идентификации приложений, разные копии связываются с разными IP-адресами. </a:t>
            </a:r>
            <a:endParaRPr lang="ru-RU" altLang="en-US"/>
          </a:p>
          <a:p>
            <a:r>
              <a:rPr lang="ru-RU" altLang="en-US"/>
              <a:t>Для этого сетевой интерфейс компьютера, на котором выполняется несколько копий приложения, должен иметь соответствующее число IP-адресов — на рисунке это IP1 и IP2. Во всех IP-пакетах, направляемых DNS-серверу 1, в качестве IP-адреса указывается IP1, а DNS-серверу 2 — адрес IP2.</a:t>
            </a:r>
            <a:endParaRPr lang="ru-RU" altLang="en-US"/>
          </a:p>
          <a:p>
            <a:r>
              <a:rPr lang="ru-RU" altLang="en-US"/>
              <a:t>Поэтому показанный на рисунке пакет, в поле данных которого содержится UDP-дейтаграмма с указанным номером порта 53, а в поле заголовка задан адрес IP2, однозначно будет направлен заданному адресату — DNS-серверу 2.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UDP(RFC 0768)</a:t>
            </a:r>
            <a:endParaRPr lang="en-US" altLang="ru-RU"/>
          </a:p>
        </p:txBody>
      </p:sp>
      <p:graphicFrame>
        <p:nvGraphicFramePr>
          <p:cNvPr id="4" name="Замещающее 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845435" y="1354455"/>
          <a:ext cx="6886575" cy="494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963025" imgH="6438900" progId="Paint.Picture">
                  <p:embed/>
                </p:oleObj>
              </mc:Choice>
              <mc:Fallback>
                <p:oleObj name="" r:id="rId1" imgW="8963025" imgH="6438900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5435" y="1354455"/>
                        <a:ext cx="6886575" cy="4947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895350" y="1509395"/>
            <a:ext cx="10515600" cy="4351338"/>
          </a:xfrm>
        </p:spPr>
        <p:txBody>
          <a:bodyPr>
            <a:noAutofit/>
          </a:bodyPr>
          <a:lstStyle/>
          <a:p>
            <a:r>
              <a:rPr lang="ru-RU" altLang="ru-RU" sz="2400" dirty="0">
                <a:latin typeface="Calibri" panose="020F0502020204030204" charset="0"/>
                <a:cs typeface="Calibri" panose="020F0502020204030204" charset="0"/>
              </a:rPr>
              <a:t>Поля портов состоят из 16 -битных целых чисел, представляющих номера портов приложений. </a:t>
            </a:r>
            <a:endParaRPr lang="en-US" altLang="ru-RU" sz="2400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ru-RU" sz="2400" dirty="0" smtClean="0">
                <a:latin typeface="Calibri" panose="020F0502020204030204" charset="0"/>
                <a:cs typeface="Calibri" panose="020F0502020204030204" charset="0"/>
              </a:rPr>
              <a:t>Поле </a:t>
            </a:r>
            <a:r>
              <a:rPr lang="ru-RU" altLang="ru-RU" sz="2400" dirty="0">
                <a:latin typeface="Calibri" panose="020F0502020204030204" charset="0"/>
                <a:cs typeface="Calibri" panose="020F0502020204030204" charset="0"/>
              </a:rPr>
              <a:t>«порт источника» содержит номер порта, которым пользуется приложение ‑ источник данных. </a:t>
            </a:r>
            <a:endParaRPr lang="en-US" altLang="ru-RU" sz="2400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ru-RU" sz="2400" dirty="0" smtClean="0">
                <a:latin typeface="Calibri" panose="020F0502020204030204" charset="0"/>
                <a:cs typeface="Calibri" panose="020F0502020204030204" charset="0"/>
              </a:rPr>
              <a:t>Поле </a:t>
            </a:r>
            <a:r>
              <a:rPr lang="ru-RU" altLang="ru-RU" sz="2400" dirty="0">
                <a:latin typeface="Calibri" panose="020F0502020204030204" charset="0"/>
                <a:cs typeface="Calibri" panose="020F0502020204030204" charset="0"/>
              </a:rPr>
              <a:t>«порт - получатель» соответственно указывает на номер порта приложения ‑ получателя данных. </a:t>
            </a:r>
            <a:endParaRPr lang="en-US" altLang="ru-RU" sz="2400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ru-RU" sz="2400" dirty="0" smtClean="0">
                <a:latin typeface="Calibri" panose="020F0502020204030204" charset="0"/>
                <a:cs typeface="Calibri" panose="020F0502020204030204" charset="0"/>
              </a:rPr>
              <a:t>Поле </a:t>
            </a:r>
            <a:r>
              <a:rPr lang="ru-RU" altLang="ru-RU" sz="2400" dirty="0">
                <a:latin typeface="Calibri" panose="020F0502020204030204" charset="0"/>
                <a:cs typeface="Calibri" panose="020F0502020204030204" charset="0"/>
              </a:rPr>
              <a:t>«длина сообщения» определяет длину (в байтах) UDP ‑ дейтаграммы, включая UDP - заголовок. </a:t>
            </a:r>
            <a:endParaRPr lang="en-US" altLang="ru-RU" sz="2400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ru-RU" sz="2400" dirty="0" smtClean="0">
                <a:latin typeface="Calibri" panose="020F0502020204030204" charset="0"/>
                <a:cs typeface="Calibri" panose="020F0502020204030204" charset="0"/>
              </a:rPr>
              <a:t>Поле </a:t>
            </a:r>
            <a:r>
              <a:rPr lang="ru-RU" altLang="ru-RU" sz="2400" dirty="0">
                <a:latin typeface="Calibri" panose="020F0502020204030204" charset="0"/>
                <a:cs typeface="Calibri" panose="020F0502020204030204" charset="0"/>
              </a:rPr>
              <a:t>«контрольная сумма», в отличие от контрольной суммы IP ‑ заголовка, содержит результат суммирования всей UDP -дейтаграммы, включая ее данные, область которых начинается сразу после заголовка. </a:t>
            </a:r>
            <a:endParaRPr lang="en-US" altLang="ru-RU" sz="2400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ru-RU" sz="2400" dirty="0" smtClean="0">
                <a:latin typeface="Calibri" panose="020F0502020204030204" charset="0"/>
                <a:cs typeface="Calibri" panose="020F0502020204030204" charset="0"/>
              </a:rPr>
              <a:t>Модуль </a:t>
            </a:r>
            <a:r>
              <a:rPr lang="ru-RU" altLang="ru-RU" sz="2400" dirty="0">
                <a:latin typeface="Calibri" panose="020F0502020204030204" charset="0"/>
                <a:cs typeface="Calibri" panose="020F0502020204030204" charset="0"/>
              </a:rPr>
              <a:t>UDP отслеживает появление вновь прибывших дейтаграмм, сортирует их и распределяет в соответствии с портами назначения.</a:t>
            </a:r>
            <a:endParaRPr lang="en-US" altLang="ru-RU" sz="24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ru-RU" sz="22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контрольной суммы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длина UDP-сообщения в байтах нечётна, то UDP-сообщение дополняется в конце нулевым байтом (</a:t>
            </a:r>
            <a:r>
              <a:rPr lang="ru-RU" dirty="0" err="1"/>
              <a:t>псевдозаголовок</a:t>
            </a:r>
            <a:r>
              <a:rPr lang="ru-RU" dirty="0"/>
              <a:t> и добавочный нулевой байт не отправляются вместе с сообщением, они используются только при расчёте контрольной суммы). </a:t>
            </a:r>
            <a:endParaRPr lang="ru-RU" dirty="0"/>
          </a:p>
          <a:p>
            <a:r>
              <a:rPr lang="ru-RU" dirty="0"/>
              <a:t>Поле контрольной суммы в UDP-заголовке во время расчёта контрольной суммы принимается нулевым.</a:t>
            </a:r>
            <a:endParaRPr lang="ru-RU" dirty="0"/>
          </a:p>
          <a:p>
            <a:r>
              <a:rPr lang="ru-RU" dirty="0"/>
              <a:t>П</a:t>
            </a:r>
            <a:r>
              <a:rPr lang="ru-RU" dirty="0" err="1"/>
              <a:t>севдозаголовок</a:t>
            </a:r>
            <a:r>
              <a:rPr lang="ru-RU" dirty="0"/>
              <a:t> и UDP-сообщение разбивается на двухбайтные слова. Затем рассчитывается сумма всех слов в арифметике обратного кода (т. е. кода, в котором отрицательное число получается из положительного инверсией всех разрядов числа и существует два нуля: 0х0000 (обозначается +0) и 0xffff(обозначается -0)). </a:t>
            </a:r>
            <a:endParaRPr lang="ru-RU" dirty="0"/>
          </a:p>
          <a:p>
            <a:r>
              <a:rPr lang="ru-RU" dirty="0"/>
              <a:t>Результат записывается в соответствующее поле в UDP-заголовке.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Расчет контрольной суммы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Значение контрольной суммы, равное 0х0000 (+0 в обратном коде), зарезервировано и означает, что для посылки контрольная сумма не вычислялась. В случае, если контрольная сумма вычислялась и получилась равной 0х0000, то в поле контрольной суммы заносят значение 0xffff(-0 в обратном коде).</a:t>
            </a:r>
            <a:endParaRPr lang="ru-RU" dirty="0"/>
          </a:p>
          <a:p>
            <a:r>
              <a:rPr lang="ru-RU" dirty="0"/>
              <a:t>При получении сообщения получатель считает контрольную сумму заново (уже учитывая поле контрольной суммы), и, если в результате получится -0 (то есть 0xffff), то контрольная сумма считается сошедшейся. Если сумма не сходится (данные были повреждены при передаче, либо контрольная сумма неверно посчитана на передающей стороне), то решение о дальнейших действиях принимает принимающая сторона. </a:t>
            </a:r>
            <a:endParaRPr lang="ru-RU" dirty="0"/>
          </a:p>
          <a:p>
            <a:r>
              <a:rPr lang="ru-RU" dirty="0"/>
              <a:t>Как правило, в большинстве современных устройств, работающих с UDP/IP-пакетами имеются настройки, позволяющие либо игнорировать такие пакеты, либо пропускать их на дальнейшую обработку, невзирая на неправильность контрольной суммы.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UDP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i="1" dirty="0"/>
              <a:t>Ненадёжный</a:t>
            </a:r>
            <a:r>
              <a:rPr lang="ru-RU" dirty="0"/>
              <a:t> — когда сообщение посылается, неизвестно, достигнет ли оно своего назначения — оно может потеряться по пути. Нет таких понятий, как подтверждение, повторная передача, тайм-аут.</a:t>
            </a:r>
            <a:endParaRPr lang="ru-RU" dirty="0"/>
          </a:p>
          <a:p>
            <a:r>
              <a:rPr lang="ru-RU" b="1" i="1" dirty="0"/>
              <a:t>Неупорядоченность</a:t>
            </a:r>
            <a:r>
              <a:rPr lang="ru-RU" dirty="0"/>
              <a:t> — если два сообщения отправлены одному получателю, то порядок их достижения цели не может быть предугадан.</a:t>
            </a:r>
            <a:endParaRPr lang="ru-RU" dirty="0"/>
          </a:p>
          <a:p>
            <a:r>
              <a:rPr lang="ru-RU" b="1" i="1" dirty="0"/>
              <a:t>Легковесность</a:t>
            </a:r>
            <a:r>
              <a:rPr lang="ru-RU" dirty="0"/>
              <a:t> — никакого упорядочивания сообщений, никакого отслеживания соединений и т. д. Это небольшой транспортный уровень, разработанный на IP.</a:t>
            </a:r>
            <a:endParaRPr lang="ru-RU" dirty="0"/>
          </a:p>
          <a:p>
            <a:r>
              <a:rPr lang="ru-RU" b="1" i="1" dirty="0" err="1"/>
              <a:t>Датаграммы</a:t>
            </a:r>
            <a:r>
              <a:rPr lang="ru-RU" dirty="0"/>
              <a:t> — пакеты посылаются по отдельности и проверяются на целостность только если они прибыли. Пакеты имеют определенные границы, которые соблюдаются после получения, то есть операция чтения на сокете-получателе выдаст сообщение таким, каким оно было изначально послано.</a:t>
            </a:r>
            <a:endParaRPr lang="ru-RU" dirty="0"/>
          </a:p>
          <a:p>
            <a:r>
              <a:rPr lang="ru-RU" b="1" i="1" dirty="0"/>
              <a:t>Нет контроля перегрузок</a:t>
            </a:r>
            <a:r>
              <a:rPr lang="ru-RU" dirty="0"/>
              <a:t> — UDP сам по себе не избегает перегрузок. Для приложений с большой пропускной способностью возможно вызвать коллапс перегрузок, если только они не реализуют меры контроля на прикладном уровне.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UDP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Из-за недостатка надёжности приложения UDP должны быть готовы к некоторым потерям, ошибкам и дублированиям. Некоторые из них (например, TFTP) могут при необходимости добавить элементарные механизмы обеспечения надёжности на прикладном уровне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В отличие от TCP, основанные на UDP приложения не обязательно имеют хорошие механизмы контроля и избегания перегрузок.</a:t>
            </a:r>
            <a:endParaRPr lang="ru-RU" dirty="0"/>
          </a:p>
          <a:p>
            <a:r>
              <a:rPr lang="ru-RU" dirty="0"/>
              <a:t>Чувствительные к перегрузкам UDP-приложения, которые потребляют значительную часть доступной пропускной способности, могут поставить под угрозу стабильность в Интернете.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Приложения </a:t>
            </a:r>
            <a:r>
              <a:rPr lang="en-US" dirty="0" smtClean="0"/>
              <a:t>UDP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/>
          </a:bodyPr>
          <a:lstStyle/>
          <a:p>
            <a:r>
              <a:rPr lang="ru-RU" dirty="0"/>
              <a:t>Многочисленные ключевые Интернет-приложения используют UDP, в их числе — </a:t>
            </a:r>
            <a:r>
              <a:rPr lang="ru-RU" b="1" dirty="0"/>
              <a:t>DNS</a:t>
            </a:r>
            <a:r>
              <a:rPr lang="ru-RU" dirty="0"/>
              <a:t> (где запросы должны быть быстрыми и состоять только из одного запроса, за которым следует один пакет ответа), </a:t>
            </a:r>
            <a:r>
              <a:rPr lang="ru-RU" b="1" dirty="0"/>
              <a:t>Простой Протокол Управления Сетями (SNMP)</a:t>
            </a:r>
            <a:r>
              <a:rPr lang="ru-RU" dirty="0"/>
              <a:t>, </a:t>
            </a:r>
            <a:r>
              <a:rPr lang="ru-RU" b="1" dirty="0"/>
              <a:t>Протокол Маршрутной Информации (RIP)</a:t>
            </a:r>
            <a:r>
              <a:rPr lang="ru-RU" dirty="0"/>
              <a:t>, </a:t>
            </a:r>
            <a:r>
              <a:rPr lang="ru-RU" b="1" dirty="0"/>
              <a:t>Протокол Динамической Конфигурации Узла (DHCP)</a:t>
            </a:r>
            <a:r>
              <a:rPr lang="ru-RU" dirty="0"/>
              <a:t>.</a:t>
            </a:r>
            <a:endParaRPr lang="ru-RU" dirty="0"/>
          </a:p>
          <a:p>
            <a:r>
              <a:rPr lang="ru-RU" b="1" dirty="0"/>
              <a:t>Голосовой и </a:t>
            </a:r>
            <a:r>
              <a:rPr lang="ru-RU" b="1" dirty="0" err="1" smtClean="0"/>
              <a:t>видеотрафик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Протоколы </a:t>
            </a:r>
            <a:r>
              <a:rPr lang="ru-RU" dirty="0"/>
              <a:t>потокового видео в реальном времени и аудио разработаны для обработки случайных потерь пакетов так, что качество лишь незначительно уменьшается вместо больших задержек при повторной передаче потерянных пакетов. Поскольку и TCP, и UDP работают с одной и той же сетью, многие компании замечают, что недавнее увеличение UDP-трафика из-за этих приложений реального времени мешает производительности TCP-приложений вроде систем </a:t>
            </a:r>
            <a:r>
              <a:rPr lang="ru-RU" dirty="0" smtClean="0"/>
              <a:t>БД.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609600" y="440055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5"/>
              <a:t>Введение</a:t>
            </a:r>
            <a:endParaRPr sz="3735"/>
          </a:p>
        </p:txBody>
      </p:sp>
      <p:sp>
        <p:nvSpPr>
          <p:cNvPr id="138" name="Google Shape;138;p26"/>
          <p:cNvSpPr txBox="1"/>
          <p:nvPr>
            <p:ph type="body" idx="1"/>
          </p:nvPr>
        </p:nvSpPr>
        <p:spPr>
          <a:xfrm>
            <a:off x="609600" y="1174751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2400"/>
              <a:t>Транспортный уровень –</a:t>
            </a:r>
            <a:r>
              <a:rPr lang="en-US" sz="2400" b="1"/>
              <a:t> центральная часть</a:t>
            </a:r>
            <a:r>
              <a:rPr lang="en-US" sz="2400"/>
              <a:t> сетевой архитектуры</a:t>
            </a:r>
            <a:endParaRPr sz="2400"/>
          </a:p>
          <a:p>
            <a:pPr marL="254000" lvl="0" indent="-254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2400"/>
              <a:t>Связывает службы доставки сетевого уровня, работающие между двумя конечными системами — с одной стороны, и службы доставки, действующими между двумя процессами прикладного уровня, запущенными на конечных системах — с другой.</a:t>
            </a:r>
            <a:endParaRPr sz="2400"/>
          </a:p>
          <a:p>
            <a:pPr marL="254000" lvl="0" indent="-254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2400"/>
              <a:t>Определяет адресацию физических устройств (систем, их частей) в сети. </a:t>
            </a:r>
            <a:endParaRPr sz="2400"/>
          </a:p>
          <a:p>
            <a:pPr marL="254000" lvl="0" indent="-254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2400"/>
              <a:t>Гарантирует доставку блоков информации адресатам и управляет этой доставкой. </a:t>
            </a:r>
            <a:endParaRPr sz="2400"/>
          </a:p>
          <a:p>
            <a:pPr marL="254000" lvl="0" indent="-254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2400"/>
              <a:t>Когда в процессе обработки находится более одного пакета, транспортный уровень контролирует очередность прохождения пакетов. Если проходит дубликат принятого ранее сообщения, то данный уровень опознает это и игнорирует сообщение.</a:t>
            </a:r>
            <a:endParaRPr sz="2400"/>
          </a:p>
          <a:p>
            <a:pPr marL="254000" lvl="0" indent="-139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ru-RU" sz="3200" dirty="0">
                <a:latin typeface="Calibri" panose="020F0502020204030204" charset="0"/>
                <a:cs typeface="Calibri" panose="020F0502020204030204" charset="0"/>
              </a:rPr>
              <a:t>Служит для передачи данных между сетевыми и прикладными уровнями сетевой модели. </a:t>
            </a:r>
            <a:endParaRPr lang="ru-RU" altLang="ru-RU" sz="3200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ru-RU" sz="3200" dirty="0" smtClean="0">
                <a:latin typeface="Calibri" panose="020F0502020204030204" charset="0"/>
                <a:cs typeface="Calibri" panose="020F0502020204030204" charset="0"/>
              </a:rPr>
              <a:t>Для </a:t>
            </a:r>
            <a:r>
              <a:rPr lang="ru-RU" altLang="ru-RU" sz="3200" dirty="0">
                <a:latin typeface="Calibri" panose="020F0502020204030204" charset="0"/>
                <a:cs typeface="Calibri" panose="020F0502020204030204" charset="0"/>
              </a:rPr>
              <a:t>обеспечения надежной доставки и правильной последовательности данных в общем потоке, протокол TCP использует подтверждения. Каждый раз при передаче сообщения модуль TCP запускает таймер. По истечении заданного в нем времени и не получения подтверждения, протокол TCP повторяет попытку передать свое сообщение. 	</a:t>
            </a:r>
            <a:endParaRPr lang="ru-RU" altLang="ru-RU" sz="3200" dirty="0" smtClean="0">
              <a:latin typeface="Calibri" panose="020F0502020204030204" charset="0"/>
              <a:cs typeface="Calibri" panose="020F0502020204030204" charset="0"/>
            </a:endParaRPr>
          </a:p>
          <a:p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Логическое соединение</a:t>
            </a:r>
            <a:endParaRPr lang="ru-RU" altLang="en-US"/>
          </a:p>
        </p:txBody>
      </p:sp>
      <p:sp>
        <p:nvSpPr>
          <p:cNvPr id="5" name="Замещающее содержимое 4"/>
          <p:cNvSpPr/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ru-RU" altLang="en-US" sz="3000"/>
              <a:t>Основным отличием TCP от UDP является то, что на протокол TCP возложена дополнительная задача — обеспечить надежную доставку сообщений, используя в качестве основы ненадежный дейтаграммный протокол IP.</a:t>
            </a:r>
            <a:endParaRPr lang="ru-RU" altLang="en-US" sz="3000"/>
          </a:p>
          <a:p>
            <a:r>
              <a:rPr lang="ru-RU" altLang="en-US" sz="3000" b="1"/>
              <a:t>Логическое соединение</a:t>
            </a:r>
            <a:r>
              <a:rPr lang="ru-RU" altLang="en-US" sz="3000"/>
              <a:t> дает возможность участникам обмена следить за тем, чтобы данные не были потеряны, искажены или продублированы, а также чтобы они пришли к получателю в том порядке, в котором были отправлены.</a:t>
            </a:r>
            <a:endParaRPr lang="ru-RU" altLang="en-US" sz="3000"/>
          </a:p>
          <a:p>
            <a:r>
              <a:rPr lang="ru-RU" altLang="en-US" sz="3000"/>
              <a:t>Протокол TCP устанавливает логические соединения между прикладными процессами, причем в каждом соединении участвуют только два процесса. TCP-соединение является дуплексным, то есть каждый из участников этого соединения может одновременно получать и отправлять данные.</a:t>
            </a:r>
            <a:endParaRPr lang="ru-RU" altLang="en-US"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Параметры логического соединения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Каждая сторона сообщает</a:t>
            </a:r>
            <a:r>
              <a:rPr lang="en-US" altLang="en-US"/>
              <a:t>:</a:t>
            </a:r>
            <a:endParaRPr lang="ru-RU" altLang="en-US"/>
          </a:p>
          <a:p>
            <a:r>
              <a:rPr lang="ru-RU" altLang="en-US"/>
              <a:t>максимальный размер сегмента, который она готова принимать;</a:t>
            </a:r>
            <a:endParaRPr lang="ru-RU" altLang="en-US"/>
          </a:p>
          <a:p>
            <a:r>
              <a:rPr lang="ru-RU" altLang="en-US"/>
              <a:t>максимальный объем данных (возможно несколько сегментов), которые она разрешает другой стороне передавать в свою сторону, даже если та еще не получила квитанцию на предыдущую порцию данных (размер окна);</a:t>
            </a:r>
            <a:endParaRPr lang="ru-RU" altLang="en-US"/>
          </a:p>
          <a:p>
            <a:r>
              <a:rPr lang="ru-RU" altLang="en-US"/>
              <a:t>начальный порядковый номер байта, с которого она начинает отсчет потока данных в рамках данного соединения.</a:t>
            </a:r>
            <a:endParaRPr lang="ru-R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</a:t>
            </a:r>
            <a:r>
              <a:rPr lang="en-US" dirty="0" smtClean="0"/>
              <a:t>TCP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i="1" dirty="0"/>
              <a:t>Надёжность</a:t>
            </a:r>
            <a:r>
              <a:rPr lang="ru-RU" dirty="0"/>
              <a:t> — TCP управляет подтверждением, повторной передачей и тайм-аутом сообщений. Производятся многочисленные попытки доставить сообщение. Если оно потеряется на пути, сервер вновь запросит потерянную часть. В TCP нет ни пропавших данных, ни (в случае многочисленных тайм-аутов) разорванных соединений.</a:t>
            </a:r>
            <a:endParaRPr lang="ru-RU" dirty="0"/>
          </a:p>
          <a:p>
            <a:r>
              <a:rPr lang="ru-RU" b="1" i="1" dirty="0"/>
              <a:t>Упорядоченност</a:t>
            </a:r>
            <a:r>
              <a:rPr lang="ru-RU" i="1" dirty="0"/>
              <a:t>ь</a:t>
            </a:r>
            <a:r>
              <a:rPr lang="ru-RU" dirty="0"/>
              <a:t> — если два сообщения последовательно отправлены, первое сообщение достигнет приложения-получателя первым. Если участки данных прибывают в неверном порядке, TCP отправляет неупорядоченные данные в буфер до тех пор, пока все данные не могут быть упорядочены и переданы приложению.</a:t>
            </a:r>
            <a:endParaRPr lang="ru-RU" dirty="0"/>
          </a:p>
          <a:p>
            <a:r>
              <a:rPr lang="ru-RU" b="1" i="1" dirty="0"/>
              <a:t>Тяжеловесность</a:t>
            </a:r>
            <a:r>
              <a:rPr lang="ru-RU" b="1" dirty="0"/>
              <a:t> </a:t>
            </a:r>
            <a:r>
              <a:rPr lang="ru-RU" dirty="0"/>
              <a:t>— TCP необходимо три пакета для установки сокет-соединения перед тем, как отправить данные. TCP следит за надёжностью и перегрузками.</a:t>
            </a:r>
            <a:endParaRPr lang="ru-RU" dirty="0"/>
          </a:p>
          <a:p>
            <a:r>
              <a:rPr lang="ru-RU" b="1" i="1" dirty="0" err="1"/>
              <a:t>Потоковость</a:t>
            </a:r>
            <a:r>
              <a:rPr lang="ru-RU" dirty="0"/>
              <a:t> — данные читаются как поток байтов, не передается никаких особых обозначений для границ сообщения или сегментов.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Установление сеанса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20000"/>
          </a:bodyPr>
          <a:lstStyle/>
          <a:p>
            <a:r>
              <a:rPr lang="ru-RU" dirty="0" smtClean="0"/>
              <a:t>Процесс </a:t>
            </a:r>
            <a:r>
              <a:rPr lang="ru-RU" dirty="0"/>
              <a:t>установления сеанса TCP между клиентом и сервером (называемый также трехэтапным квитированием) происходит следующим образом. Клиент инициирует сеанс, передавая сегмент с установленным битом синхронизации (</a:t>
            </a:r>
            <a:r>
              <a:rPr lang="ru-RU" dirty="0" err="1"/>
              <a:t>SYNchronization</a:t>
            </a:r>
            <a:r>
              <a:rPr lang="ru-RU" dirty="0"/>
              <a:t> — SYN). </a:t>
            </a:r>
            <a:endParaRPr lang="ru-RU" dirty="0" smtClean="0"/>
          </a:p>
          <a:p>
            <a:r>
              <a:rPr lang="ru-RU" dirty="0" smtClean="0"/>
              <a:t>Этот </a:t>
            </a:r>
            <a:r>
              <a:rPr lang="ru-RU" dirty="0"/>
              <a:t>сегмент содержит данные о размере окна клиента и его текущем порядковом номере. Сервер отвечает на запрос SYN клиента сегментом АСК и также включает в передаваемый им сегмент бит SYN, данные о размере окна и начальном порядковом номере. </a:t>
            </a:r>
            <a:endParaRPr lang="ru-RU" dirty="0"/>
          </a:p>
          <a:p>
            <a:r>
              <a:rPr lang="ru-RU" dirty="0"/>
              <a:t>Наконец, клиент отвечает на сегмент SYN сервера подтверждением АСК. 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Установление сеанса</a:t>
            </a:r>
            <a:endParaRPr lang="ru-RU" alt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2838450" y="1912620"/>
            <a:ext cx="182245" cy="427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8183880" y="1912620"/>
            <a:ext cx="182245" cy="427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3059430" y="1998980"/>
            <a:ext cx="5102860" cy="97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endCxn id="4" idx="3"/>
          </p:cNvCxnSpPr>
          <p:nvPr/>
        </p:nvCxnSpPr>
        <p:spPr>
          <a:xfrm flipH="1">
            <a:off x="3020695" y="2977515"/>
            <a:ext cx="5141595" cy="1074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4" idx="3"/>
          </p:cNvCxnSpPr>
          <p:nvPr/>
        </p:nvCxnSpPr>
        <p:spPr>
          <a:xfrm>
            <a:off x="3020695" y="4051935"/>
            <a:ext cx="5122545" cy="2062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е поле 8"/>
          <p:cNvSpPr txBox="1"/>
          <p:nvPr/>
        </p:nvSpPr>
        <p:spPr>
          <a:xfrm>
            <a:off x="4814570" y="1941830"/>
            <a:ext cx="543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SYN</a:t>
            </a:r>
            <a:endParaRPr lang="en-US" altLang="ru-RU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5007610" y="3683635"/>
            <a:ext cx="2176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SYN/ACK</a:t>
            </a:r>
            <a:endParaRPr lang="en-US" altLang="ru-RU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4930140" y="5125720"/>
            <a:ext cx="553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ACK</a:t>
            </a:r>
            <a:endParaRPr lang="en-US" altLang="ru-RU"/>
          </a:p>
        </p:txBody>
      </p:sp>
      <p:graphicFrame>
        <p:nvGraphicFramePr>
          <p:cNvPr id="12" name="Замещающее содержимое 11"/>
          <p:cNvGraphicFramePr/>
          <p:nvPr>
            <p:ph sz="half" idx="1"/>
          </p:nvPr>
        </p:nvGraphicFramePr>
        <p:xfrm>
          <a:off x="1694180" y="3398997"/>
          <a:ext cx="937260" cy="120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971550" imgH="1238250" progId="Visio.Drawing.11">
                  <p:embed/>
                </p:oleObj>
              </mc:Choice>
              <mc:Fallback>
                <p:oleObj name="" r:id="rId1" imgW="971550" imgH="1238250" progId="Visio.Drawing.11">
                  <p:embed/>
                  <p:pic>
                    <p:nvPicPr>
                      <p:cNvPr id="0" name="Изображение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4180" y="3398997"/>
                        <a:ext cx="937260" cy="1204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Замещающее содержимое 13"/>
          <p:cNvGraphicFramePr/>
          <p:nvPr>
            <p:ph sz="half" idx="2"/>
          </p:nvPr>
        </p:nvGraphicFramePr>
        <p:xfrm>
          <a:off x="8486140" y="3398997"/>
          <a:ext cx="937260" cy="120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971550" imgH="1238250" progId="Visio.Drawing.11">
                  <p:embed/>
                </p:oleObj>
              </mc:Choice>
              <mc:Fallback>
                <p:oleObj name="" r:id="rId3" imgW="971550" imgH="1238250" progId="Visio.Drawing.11">
                  <p:embed/>
                  <p:pic>
                    <p:nvPicPr>
                      <p:cNvPr id="0" name="Изображение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86140" y="3398997"/>
                        <a:ext cx="937260" cy="1204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Текстовое поле 15"/>
          <p:cNvSpPr txBox="1"/>
          <p:nvPr/>
        </p:nvSpPr>
        <p:spPr>
          <a:xfrm>
            <a:off x="1234440" y="4545965"/>
            <a:ext cx="13970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Состояние </a:t>
            </a:r>
            <a:endParaRPr lang="en-US" altLang="en-US"/>
          </a:p>
          <a:p>
            <a:r>
              <a:rPr lang="en-US" altLang="en-US"/>
              <a:t>ESTABLISHED</a:t>
            </a:r>
            <a:endParaRPr lang="en-US" altLang="en-US"/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8486140" y="4480560"/>
            <a:ext cx="13970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Состояние </a:t>
            </a:r>
            <a:endParaRPr lang="en-US" altLang="en-US"/>
          </a:p>
          <a:p>
            <a:r>
              <a:rPr lang="en-US" altLang="en-US"/>
              <a:t>ESTABLISHED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Разрыв сеанса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аналогичен процессу его установления. Вначале участник соединения, желающий закрыть сеанс (предположим, что в данном примере это — клиент), инициализирует процесс завершения сеанса, отправляя сегмент с установленным битом завершения (</a:t>
            </a:r>
            <a:r>
              <a:rPr lang="ru-RU" dirty="0" err="1"/>
              <a:t>FINish</a:t>
            </a:r>
            <a:r>
              <a:rPr lang="ru-RU" dirty="0"/>
              <a:t> — FIN). </a:t>
            </a:r>
            <a:endParaRPr lang="ru-RU" dirty="0" smtClean="0"/>
          </a:p>
          <a:p>
            <a:r>
              <a:rPr lang="ru-RU" dirty="0" smtClean="0"/>
              <a:t>Сервер </a:t>
            </a:r>
            <a:r>
              <a:rPr lang="ru-RU" dirty="0"/>
              <a:t>отвечает, передавая в ответ на сегмент FIN клиента подтверждение АСК. Затем сервер передает собственный сегмент с установленным битом FIN. После этого клиент передает в ответ на сегмент FIN сервера подтверждение АСК и сеанс закрывается.</a:t>
            </a:r>
            <a:endParaRPr lang="ru-RU" dirty="0"/>
          </a:p>
          <a:p>
            <a:r>
              <a:rPr lang="ru-RU" altLang="ru-RU" dirty="0"/>
              <a:t>Каждый </a:t>
            </a:r>
            <a:r>
              <a:rPr lang="en-US" altLang="ru-RU" dirty="0"/>
              <a:t>FIN/ACK </a:t>
            </a:r>
            <a:r>
              <a:rPr lang="ru-RU" altLang="ru-RU" dirty="0"/>
              <a:t>закрывает одно направление передачи</a:t>
            </a:r>
            <a:endParaRPr lang="ru-RU" alt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Разрыв сеанса</a:t>
            </a:r>
            <a:endParaRPr lang="ru-RU" alt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2838450" y="1912620"/>
            <a:ext cx="182245" cy="427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8183880" y="1912620"/>
            <a:ext cx="182245" cy="427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3059430" y="1998980"/>
            <a:ext cx="5102860" cy="97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3040380" y="2977515"/>
            <a:ext cx="5121910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е поле 8"/>
          <p:cNvSpPr txBox="1"/>
          <p:nvPr/>
        </p:nvSpPr>
        <p:spPr>
          <a:xfrm>
            <a:off x="4814570" y="1941830"/>
            <a:ext cx="492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FIN</a:t>
            </a:r>
            <a:endParaRPr lang="en-US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3598545" y="3030855"/>
            <a:ext cx="2176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ACK</a:t>
            </a:r>
            <a:endParaRPr lang="en-US" altLang="ru-RU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5364480" y="3585845"/>
            <a:ext cx="492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FIN</a:t>
            </a:r>
            <a:endParaRPr lang="en-US" altLang="ru-RU"/>
          </a:p>
        </p:txBody>
      </p:sp>
      <p:graphicFrame>
        <p:nvGraphicFramePr>
          <p:cNvPr id="12" name="Замещающее содержимое 11"/>
          <p:cNvGraphicFramePr/>
          <p:nvPr>
            <p:ph sz="half" idx="1"/>
          </p:nvPr>
        </p:nvGraphicFramePr>
        <p:xfrm>
          <a:off x="1694180" y="3398997"/>
          <a:ext cx="937260" cy="120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971550" imgH="1238250" progId="Visio.Drawing.11">
                  <p:embed/>
                </p:oleObj>
              </mc:Choice>
              <mc:Fallback>
                <p:oleObj name="" r:id="rId1" imgW="971550" imgH="1238250" progId="Visio.Drawing.11">
                  <p:embed/>
                  <p:pic>
                    <p:nvPicPr>
                      <p:cNvPr id="0" name="Изображение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4180" y="3398997"/>
                        <a:ext cx="937260" cy="1204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Замещающее содержимое 13"/>
          <p:cNvGraphicFramePr/>
          <p:nvPr>
            <p:ph sz="half" idx="2"/>
          </p:nvPr>
        </p:nvGraphicFramePr>
        <p:xfrm>
          <a:off x="8486140" y="3398997"/>
          <a:ext cx="937260" cy="120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971550" imgH="1238250" progId="Visio.Drawing.11">
                  <p:embed/>
                </p:oleObj>
              </mc:Choice>
              <mc:Fallback>
                <p:oleObj name="" r:id="rId3" imgW="971550" imgH="1238250" progId="Visio.Drawing.11">
                  <p:embed/>
                  <p:pic>
                    <p:nvPicPr>
                      <p:cNvPr id="0" name="Изображение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86140" y="3398997"/>
                        <a:ext cx="937260" cy="1204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Прямая со стрелкой 15"/>
          <p:cNvCxnSpPr/>
          <p:nvPr/>
        </p:nvCxnSpPr>
        <p:spPr>
          <a:xfrm flipH="1">
            <a:off x="3059430" y="3670935"/>
            <a:ext cx="5132070" cy="661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117850" y="4332605"/>
            <a:ext cx="499681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овое поле 17"/>
          <p:cNvSpPr txBox="1"/>
          <p:nvPr/>
        </p:nvSpPr>
        <p:spPr>
          <a:xfrm>
            <a:off x="4810760" y="4603750"/>
            <a:ext cx="5537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ACK</a:t>
            </a:r>
            <a:endParaRPr lang="en-US" altLang="ru-RU"/>
          </a:p>
        </p:txBody>
      </p:sp>
      <p:sp>
        <p:nvSpPr>
          <p:cNvPr id="19" name="Левая фигурная скобка 18"/>
          <p:cNvSpPr/>
          <p:nvPr/>
        </p:nvSpPr>
        <p:spPr>
          <a:xfrm>
            <a:off x="2464435" y="4320540"/>
            <a:ext cx="345440" cy="18707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1500505" y="5071745"/>
            <a:ext cx="963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ru-RU"/>
              <a:t>Таймаут</a:t>
            </a:r>
            <a:endParaRPr lang="ru-RU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ARQ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56545" cy="4351655"/>
          </a:xfrm>
        </p:spPr>
        <p:txBody>
          <a:bodyPr>
            <a:normAutofit lnSpcReduction="20000"/>
          </a:bodyPr>
          <a:p>
            <a:r>
              <a:rPr lang="ru-RU" altLang="en-US"/>
              <a:t>Должен ли отправитель ждать, пока не придет квитанция на отправленный пакет, прежде чем отсылать следующий?</a:t>
            </a:r>
            <a:endParaRPr lang="ru-RU" altLang="en-US"/>
          </a:p>
          <a:p>
            <a:r>
              <a:rPr lang="ru-RU" altLang="en-US"/>
              <a:t>Должна ли принимающая сторона подтверждать приход каждого или сразу нескольких пакетов? </a:t>
            </a:r>
            <a:endParaRPr lang="ru-RU" altLang="en-US"/>
          </a:p>
          <a:p>
            <a:r>
              <a:rPr lang="ru-RU" altLang="en-US"/>
              <a:t>Какое время ожидания квитанции источником является предельно допустимым?</a:t>
            </a:r>
            <a:endParaRPr lang="ru-RU" altLang="en-US"/>
          </a:p>
          <a:p>
            <a:r>
              <a:rPr lang="ru-RU" altLang="en-US"/>
              <a:t>Что, если квитанция потеряется и отправитель еще раз пошлет тот же пакет? Каким образом приемник должен распознавать дубликаты пакетов, а источник — квитанций?</a:t>
            </a:r>
            <a:endParaRPr lang="ru-RU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Методы решений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r>
              <a:rPr lang="ru-RU" altLang="en-US"/>
              <a:t>методы простоя источника (Stop-and-Wait);</a:t>
            </a:r>
            <a:endParaRPr lang="ru-RU" altLang="en-US"/>
          </a:p>
          <a:p>
            <a:r>
              <a:rPr lang="ru-RU" altLang="en-US"/>
              <a:t>методы скользящего окна, которые свою очередь тоже подразделяются на два класса:</a:t>
            </a:r>
            <a:endParaRPr lang="ru-RU" altLang="en-US"/>
          </a:p>
          <a:p>
            <a:pPr lvl="1"/>
            <a:r>
              <a:rPr lang="ru-RU" altLang="en-US"/>
              <a:t>методы, использующие </a:t>
            </a:r>
            <a:r>
              <a:rPr lang="ru-RU" altLang="en-US" b="1"/>
              <a:t>окно передачи</a:t>
            </a:r>
            <a:r>
              <a:rPr lang="ru-RU" altLang="en-US"/>
              <a:t> — к ним, в частности, относится </a:t>
            </a:r>
            <a:r>
              <a:rPr lang="ru-RU" altLang="en-US" b="1"/>
              <a:t>метод передачи с возвращением на N пакетов (Go-Back-N)</a:t>
            </a:r>
            <a:r>
              <a:rPr lang="ru-RU" altLang="en-US"/>
              <a:t>;</a:t>
            </a:r>
            <a:endParaRPr lang="ru-RU" altLang="en-US"/>
          </a:p>
          <a:p>
            <a:pPr lvl="1"/>
            <a:r>
              <a:rPr lang="ru-RU" altLang="en-US"/>
              <a:t>методы, использующие окно передачи и окно приема — примером является </a:t>
            </a:r>
            <a:r>
              <a:rPr lang="ru-RU" altLang="en-US" b="1"/>
              <a:t>метод передачи с выборочным повторением (Selective Repeat)</a:t>
            </a:r>
            <a:r>
              <a:rPr lang="ru-RU" altLang="en-US"/>
              <a:t>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608965" y="42037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5"/>
              <a:t>Введение</a:t>
            </a:r>
            <a:endParaRPr sz="3735"/>
          </a:p>
        </p:txBody>
      </p:sp>
      <p:pic>
        <p:nvPicPr>
          <p:cNvPr id="144" name="Google Shape;144;p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23720" y="1688465"/>
            <a:ext cx="8543925" cy="39433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Прямая со стрелкой 2"/>
          <p:cNvCxnSpPr/>
          <p:nvPr/>
        </p:nvCxnSpPr>
        <p:spPr>
          <a:xfrm flipV="1">
            <a:off x="2378075" y="1365885"/>
            <a:ext cx="7530465" cy="952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Текстовое поле 1"/>
          <p:cNvSpPr txBox="1"/>
          <p:nvPr/>
        </p:nvSpPr>
        <p:spPr>
          <a:xfrm>
            <a:off x="4450080" y="885825"/>
            <a:ext cx="429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логическое соединение трансп. уровня</a:t>
            </a:r>
            <a:endParaRPr lang="ru-RU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Общие условия для всех методов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6235" cy="4351655"/>
          </a:xfrm>
        </p:spPr>
        <p:txBody>
          <a:bodyPr>
            <a:normAutofit fontScale="80000"/>
          </a:bodyPr>
          <a:p>
            <a:r>
              <a:rPr lang="ru-RU" altLang="en-US"/>
              <a:t>Отправитель и получатель, в общем случае работающие асинхронно, осуществляют передачу пакетов по </a:t>
            </a:r>
            <a:r>
              <a:rPr lang="ru-RU" altLang="en-US" b="1"/>
              <a:t>ненадежной линии связи</a:t>
            </a:r>
            <a:r>
              <a:rPr lang="ru-RU" altLang="en-US"/>
              <a:t>, в которой возможны искажения, большие задержки и потери пакетов.</a:t>
            </a:r>
            <a:endParaRPr lang="ru-RU" altLang="en-US"/>
          </a:p>
          <a:p>
            <a:r>
              <a:rPr lang="ru-RU" altLang="en-US"/>
              <a:t>Отправитель принимает данные от протокола верхнего уровня (приложения), получатель передает полученные данные на верхний уровень (приложению).</a:t>
            </a:r>
            <a:endParaRPr lang="ru-RU" altLang="en-US"/>
          </a:p>
          <a:p>
            <a:r>
              <a:rPr lang="ru-RU" altLang="en-US"/>
              <a:t>Получатель располагает механизмом определения искаженных пакетов, например, по </a:t>
            </a:r>
            <a:r>
              <a:rPr lang="ru-RU" altLang="en-US" b="1"/>
              <a:t>контрольной сумме</a:t>
            </a:r>
            <a:r>
              <a:rPr lang="ru-RU" altLang="en-US"/>
              <a:t>.</a:t>
            </a:r>
            <a:endParaRPr lang="ru-RU" altLang="en-US"/>
          </a:p>
          <a:p>
            <a:r>
              <a:rPr lang="ru-RU" altLang="en-US"/>
              <a:t>После успешного получения пакета получатель посылает отправителю </a:t>
            </a:r>
            <a:r>
              <a:rPr lang="ru-RU" altLang="en-US" b="1"/>
              <a:t>квитанции (acknowledgment, АСК)</a:t>
            </a:r>
            <a:r>
              <a:rPr lang="ru-RU" altLang="en-US"/>
              <a:t>.</a:t>
            </a:r>
            <a:endParaRPr lang="ru-RU" altLang="en-US"/>
          </a:p>
          <a:p>
            <a:r>
              <a:rPr lang="ru-RU" altLang="en-US"/>
              <a:t>Для отслеживания задержек пакетов используется таймер, тайм-аут которого устанавливается равным предельному времени ожидания квитанции.</a:t>
            </a:r>
            <a:endParaRPr lang="ru-RU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перегрузки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/>
          </a:bodyPr>
          <a:lstStyle/>
          <a:p>
            <a:r>
              <a:rPr lang="ru-RU" sz="2800" dirty="0">
                <a:latin typeface="Calibri" panose="020F0502020204030204" charset="0"/>
                <a:cs typeface="Calibri" panose="020F0502020204030204" charset="0"/>
              </a:rPr>
              <a:t>П</a:t>
            </a:r>
            <a:r>
              <a:rPr lang="ru-RU" altLang="ru-RU" sz="2800" dirty="0">
                <a:latin typeface="Calibri" panose="020F0502020204030204" charset="0"/>
                <a:cs typeface="Calibri" panose="020F0502020204030204" charset="0"/>
              </a:rPr>
              <a:t>ринцип скользящего окна позволяет послать несколько сообщений и только потом ожидать подтверждения. Модуль TCP регулирует полосу пропускания сети, договариваясь с удаленным узлом о параметрах потока данных. </a:t>
            </a:r>
            <a:endParaRPr lang="ru-RU" altLang="ru-RU" sz="28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ru-RU" sz="2800" dirty="0">
                <a:latin typeface="Calibri" panose="020F0502020204030204" charset="0"/>
                <a:cs typeface="Calibri" panose="020F0502020204030204" charset="0"/>
              </a:rPr>
              <a:t>При этом процесс регулировки происходит на протяжении всего соединения TCP. Регулировка заключается в изменении размеров скользящего окна. </a:t>
            </a:r>
            <a:endParaRPr lang="ru-RU" altLang="ru-RU" sz="2800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ru-RU" sz="2800" dirty="0" smtClean="0">
                <a:latin typeface="Calibri" panose="020F0502020204030204" charset="0"/>
                <a:cs typeface="Calibri" panose="020F0502020204030204" charset="0"/>
              </a:rPr>
              <a:t>При </a:t>
            </a:r>
            <a:r>
              <a:rPr lang="ru-RU" altLang="ru-RU" sz="2800" dirty="0">
                <a:latin typeface="Calibri" panose="020F0502020204030204" charset="0"/>
                <a:cs typeface="Calibri" panose="020F0502020204030204" charset="0"/>
              </a:rPr>
              <a:t>низкой загрузке сети, размер скользящего окна увеличивается</a:t>
            </a:r>
            <a:r>
              <a:rPr lang="en-US" altLang="ru-RU" sz="2800" dirty="0">
                <a:latin typeface="Calibri" panose="020F0502020204030204" charset="0"/>
                <a:cs typeface="Calibri" panose="020F0502020204030204" charset="0"/>
              </a:rPr>
              <a:t>,</a:t>
            </a:r>
            <a:r>
              <a:rPr lang="ru-RU" altLang="ru-RU" sz="2800" dirty="0">
                <a:latin typeface="Calibri" panose="020F0502020204030204" charset="0"/>
                <a:cs typeface="Calibri" panose="020F0502020204030204" charset="0"/>
              </a:rPr>
              <a:t> скорость выдачи данных на канале связи увеличивается. Если загрузка сети достаточна велика, модуль TCP уменьшает размер скользящего окна.</a:t>
            </a:r>
            <a:endParaRPr lang="ru-RU" sz="28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перегрузки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 </a:t>
            </a:r>
            <a:r>
              <a:rPr lang="ru-RU" dirty="0"/>
              <a:t>передачи с применением окон, предусмотренный в протоколе TCP, не только представляет собой динамический процесс, но и осуществляется в дуплексном режиме. Это означает, что на каждом хосте предусмотрена возможность и передавать, и принимать данные о размере и положении окна. </a:t>
            </a:r>
            <a:endParaRPr lang="ru-RU" dirty="0"/>
          </a:p>
          <a:p>
            <a:r>
              <a:rPr lang="ru-RU" dirty="0"/>
              <a:t>Каждое окно применяется независимо от другого и может увеличиваться или уменьшаться с учетом условий передачи в соответствующем направлении.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Окно управления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ru-RU" altLang="en-US" sz="2300"/>
              <a:t>Для идентификации пакетам присваиваются уникальные последовательные номера, размещаемые в заголовках пакетов.</a:t>
            </a:r>
            <a:endParaRPr lang="ru-RU" altLang="en-US" sz="2300"/>
          </a:p>
          <a:p>
            <a:r>
              <a:rPr lang="ru-RU" altLang="en-US" sz="2300"/>
              <a:t>Разрядность поля «номер пакета» определяет диапазон возможных номеров. Когда этот диапазон исчерпывается, нумерация пакетов снова начинается с нуля. </a:t>
            </a:r>
            <a:endParaRPr lang="ru-RU" altLang="en-US" sz="2300"/>
          </a:p>
          <a:p>
            <a:r>
              <a:rPr lang="ru-RU" altLang="en-US" sz="2300"/>
              <a:t>Таким образом, нельзя абсолютно исключить ситуацию, когда в сети существуют пакеты с одинаковыми номерами. Окно определяется на последовательности пронумерованных пакетов. </a:t>
            </a:r>
            <a:endParaRPr lang="ru-RU" altLang="en-US" sz="2300"/>
          </a:p>
          <a:p>
            <a:r>
              <a:rPr lang="ru-RU" altLang="en-US" sz="2300"/>
              <a:t>Окно всегда имеет нижнюю границу, называемую также базой окна, и верхнюю границу.</a:t>
            </a:r>
            <a:endParaRPr lang="ru-RU" altLang="en-US" sz="2300"/>
          </a:p>
          <a:p>
            <a:r>
              <a:rPr lang="ru-RU" altLang="en-US" sz="2300"/>
              <a:t>Количество номеров, попадающих в пределы окна, называют размером окна. </a:t>
            </a:r>
            <a:endParaRPr lang="ru-RU" altLang="en-US" sz="2300"/>
          </a:p>
          <a:p>
            <a:r>
              <a:rPr lang="ru-RU" altLang="en-US" sz="2300"/>
              <a:t>Очевидно, что окно всегда перемещается в сторону больших номеров.</a:t>
            </a:r>
            <a:endParaRPr lang="ru-RU" altLang="en-US" sz="23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Скользящее окно</a:t>
            </a:r>
            <a:endParaRPr lang="ru-RU" altLang="en-US"/>
          </a:p>
        </p:txBody>
      </p:sp>
      <p:graphicFrame>
        <p:nvGraphicFramePr>
          <p:cNvPr id="4" name="Замещающее содержимое 3"/>
          <p:cNvGraphicFramePr>
            <a:graphicFrameLocks noChangeAspect="1"/>
          </p:cNvGraphicFramePr>
          <p:nvPr>
            <p:ph idx="1"/>
          </p:nvPr>
        </p:nvGraphicFramePr>
        <p:xfrm>
          <a:off x="1115060" y="2312670"/>
          <a:ext cx="9627235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562850" imgH="2209800" progId="Paint.Picture">
                  <p:embed/>
                </p:oleObj>
              </mc:Choice>
              <mc:Fallback>
                <p:oleObj name="" r:id="rId1" imgW="7562850" imgH="2209800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5060" y="2312670"/>
                        <a:ext cx="9627235" cy="281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Скользящее окно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ru-RU" altLang="en-US"/>
              <a:t>В идеальном случае пакеты и квитанции не теряются и приходят в том же порядке, в котором были отправлены. </a:t>
            </a:r>
            <a:endParaRPr lang="ru-RU" altLang="en-US"/>
          </a:p>
          <a:p>
            <a:r>
              <a:rPr lang="ru-RU" altLang="en-US"/>
              <a:t>При этом интервалы между пакетами и квитанциями являются неравномерными. </a:t>
            </a:r>
            <a:endParaRPr lang="ru-RU" altLang="en-US"/>
          </a:p>
          <a:p>
            <a:r>
              <a:rPr lang="ru-RU" altLang="en-US"/>
              <a:t>Движение окна определяется, во-первых, поступлением квитанций —подтверждение успешного приема очередного пакета позволяет переместить окно вперед, во-вторых, исчерпанием окна — окно приостанавливается, когда отправитель передал все пакеты из окна, но не получил ни на один из них квитанции.</a:t>
            </a:r>
            <a:endParaRPr lang="ru-RU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Дублирование сообщения из-за потери</a:t>
            </a:r>
            <a:endParaRPr lang="ru-RU" alt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2838450" y="1912620"/>
            <a:ext cx="182245" cy="427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8183880" y="1912620"/>
            <a:ext cx="182245" cy="4278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3059430" y="1998980"/>
            <a:ext cx="5102860" cy="97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4354195" y="2977515"/>
            <a:ext cx="3808095" cy="777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е поле 8"/>
          <p:cNvSpPr txBox="1"/>
          <p:nvPr/>
        </p:nvSpPr>
        <p:spPr>
          <a:xfrm>
            <a:off x="4814570" y="1941830"/>
            <a:ext cx="543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ru-RU"/>
              <a:t>SYN</a:t>
            </a:r>
            <a:endParaRPr lang="en-US" altLang="ru-RU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5007610" y="3683635"/>
            <a:ext cx="2176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SYN/ACK</a:t>
            </a:r>
            <a:endParaRPr lang="en-US" altLang="ru-RU"/>
          </a:p>
        </p:txBody>
      </p:sp>
      <p:graphicFrame>
        <p:nvGraphicFramePr>
          <p:cNvPr id="12" name="Замещающее содержимое 11"/>
          <p:cNvGraphicFramePr/>
          <p:nvPr>
            <p:ph sz="half" idx="1"/>
          </p:nvPr>
        </p:nvGraphicFramePr>
        <p:xfrm>
          <a:off x="1694180" y="3398997"/>
          <a:ext cx="937260" cy="120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971550" imgH="1238250" progId="Visio.Drawing.11">
                  <p:embed/>
                </p:oleObj>
              </mc:Choice>
              <mc:Fallback>
                <p:oleObj name="" r:id="rId1" imgW="971550" imgH="1238250" progId="Visio.Drawing.11">
                  <p:embed/>
                  <p:pic>
                    <p:nvPicPr>
                      <p:cNvPr id="0" name="Изображение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4180" y="3398997"/>
                        <a:ext cx="937260" cy="1204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Замещающее содержимое 13"/>
          <p:cNvGraphicFramePr/>
          <p:nvPr>
            <p:ph sz="half" idx="2"/>
          </p:nvPr>
        </p:nvGraphicFramePr>
        <p:xfrm>
          <a:off x="8486140" y="3398997"/>
          <a:ext cx="937260" cy="120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971550" imgH="1238250" progId="Visio.Drawing.11">
                  <p:embed/>
                </p:oleObj>
              </mc:Choice>
              <mc:Fallback>
                <p:oleObj name="" r:id="rId3" imgW="971550" imgH="1238250" progId="Visio.Drawing.11">
                  <p:embed/>
                  <p:pic>
                    <p:nvPicPr>
                      <p:cNvPr id="0" name="Изображение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86140" y="3398997"/>
                        <a:ext cx="937260" cy="1204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Пятно 1 2"/>
          <p:cNvSpPr/>
          <p:nvPr/>
        </p:nvSpPr>
        <p:spPr>
          <a:xfrm>
            <a:off x="4159250" y="3495040"/>
            <a:ext cx="530225" cy="493395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Сегменты и поток байтов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Одним из параметров</a:t>
            </a:r>
            <a:r>
              <a:rPr lang="en-US" altLang="en-US"/>
              <a:t>, </a:t>
            </a:r>
            <a:r>
              <a:rPr lang="ru-RU" altLang="en-US"/>
              <a:t>регулируемых в процессе обмена данными является начальный номер байта, с которого будет вестись отсчет в течение всего функционирования данного соединения. У каждой стороны — свой начальный номер.</a:t>
            </a:r>
            <a:endParaRPr lang="ru-RU" altLang="en-US"/>
          </a:p>
          <a:p>
            <a:r>
              <a:rPr lang="ru-RU" altLang="en-US"/>
              <a:t>Нумерация байтов в пределах сегмента осуществляется, начиная от заголовка</a:t>
            </a:r>
            <a:endParaRPr lang="ru-RU" altLang="en-US"/>
          </a:p>
          <a:p>
            <a:r>
              <a:rPr lang="ru-RU" altLang="en-US"/>
              <a:t>Когда отправитель посылает ТСР-сегмент, он помещает в поле последовательного номера номер первого байта данного сегмента, который служит идентификатором сегмента.</a:t>
            </a:r>
            <a:endParaRPr lang="ru-RU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Сегменты и поток байтов</a:t>
            </a:r>
            <a:endParaRPr lang="ru-RU" altLang="en-US"/>
          </a:p>
        </p:txBody>
      </p:sp>
      <p:graphicFrame>
        <p:nvGraphicFramePr>
          <p:cNvPr id="4" name="Замещающее 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604770" y="2348230"/>
          <a:ext cx="6982460" cy="2642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2000250" progId="Paint.Picture">
                  <p:embed/>
                </p:oleObj>
              </mc:Choice>
              <mc:Fallback>
                <p:oleObj name="" r:id="rId1" imgW="5286375" imgH="2000250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04770" y="2348230"/>
                        <a:ext cx="6982460" cy="2642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Система окон в </a:t>
            </a:r>
            <a:r>
              <a:rPr lang="en-US" altLang="ru-RU"/>
              <a:t>TCP</a:t>
            </a:r>
            <a:endParaRPr lang="en-US" altLang="ru-RU"/>
          </a:p>
        </p:txBody>
      </p:sp>
      <p:graphicFrame>
        <p:nvGraphicFramePr>
          <p:cNvPr id="4" name="Замещающее содержимое 3"/>
          <p:cNvGraphicFramePr>
            <a:graphicFrameLocks noChangeAspect="1"/>
          </p:cNvGraphicFramePr>
          <p:nvPr>
            <p:ph idx="1"/>
          </p:nvPr>
        </p:nvGraphicFramePr>
        <p:xfrm>
          <a:off x="3538220" y="1886585"/>
          <a:ext cx="5114925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114925" imgH="4229100" progId="Paint.Picture">
                  <p:embed/>
                </p:oleObj>
              </mc:Choice>
              <mc:Fallback>
                <p:oleObj name="" r:id="rId1" imgW="5114925" imgH="4229100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38220" y="1886585"/>
                        <a:ext cx="5114925" cy="422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609600" y="478155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5"/>
              <a:t>Сегмент</a:t>
            </a:r>
            <a:endParaRPr sz="3735"/>
          </a:p>
        </p:txBody>
      </p:sp>
      <p:sp>
        <p:nvSpPr>
          <p:cNvPr id="150" name="Google Shape;150;p28"/>
          <p:cNvSpPr txBox="1"/>
          <p:nvPr>
            <p:ph type="body" idx="1"/>
          </p:nvPr>
        </p:nvSpPr>
        <p:spPr>
          <a:xfrm>
            <a:off x="609600" y="1174751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2540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 panose="020B0604020202020204"/>
              <a:buChar char="•"/>
            </a:pPr>
            <a:r>
              <a:rPr lang="en-US"/>
              <a:t>Пакет транспортного уровня, используемый для передачи информации</a:t>
            </a:r>
            <a:endParaRPr lang="en-US"/>
          </a:p>
          <a:p>
            <a:pPr marL="254000" lvl="0" indent="-2857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 panose="020B0604020202020204"/>
              <a:buChar char="•"/>
            </a:pPr>
            <a:r>
              <a:rPr lang="en-US"/>
              <a:t>Получается разбиением сообщения прикладного уровня на фрагменты с последующим добавлением заголовка (TCP/UDP)</a:t>
            </a:r>
            <a:endParaRPr lang="en-US"/>
          </a:p>
          <a:p>
            <a:pPr marL="254000" lvl="0" indent="-2857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 panose="020B0604020202020204"/>
              <a:buChar char="•"/>
            </a:pPr>
            <a:r>
              <a:rPr lang="en-US"/>
              <a:t>Далее инкапсулируется в пакет сетевого уровня (дейтаграмму) и отсылается</a:t>
            </a:r>
            <a:endParaRPr lang="en-US"/>
          </a:p>
          <a:p>
            <a:pPr marL="254000" lvl="0" indent="-2857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 panose="020B0604020202020204"/>
              <a:buChar char="•"/>
            </a:pPr>
            <a:r>
              <a:rPr lang="en-US"/>
              <a:t>На принимающей стороне сетевой уровень извлекает сегмент и передает транспортному</a:t>
            </a:r>
            <a:endParaRPr lang="en-US"/>
          </a:p>
          <a:p>
            <a:pPr marL="254000" lvl="0" indent="-2857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 panose="020B0604020202020204"/>
              <a:buChar char="•"/>
            </a:pPr>
            <a:r>
              <a:rPr lang="en-US"/>
              <a:t>Транспортный уровень выполняет обработку</a:t>
            </a:r>
            <a:endParaRPr lang="en-US"/>
          </a:p>
          <a:p>
            <a:pPr marL="254000" lvl="0" indent="-101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Система окон в </a:t>
            </a:r>
            <a:r>
              <a:rPr lang="en-US" altLang="ru-RU"/>
              <a:t>TCP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ru-RU" altLang="en-US"/>
              <a:t>Первая граница отделяет сегменты, которые уже были отправлены и на которые уже пришли квитанции. Последняя квитанция пришла на байт с номером N.</a:t>
            </a:r>
            <a:endParaRPr lang="ru-RU" altLang="en-US"/>
          </a:p>
          <a:p>
            <a:r>
              <a:rPr lang="ru-RU" altLang="en-US"/>
              <a:t>По другую сторону этой границы располагается окно размером W байт. Часть байтов, входящих в окно, составляют сегменты, которые также уже отправлены, но квитанции на которые пока не получены.</a:t>
            </a:r>
            <a:endParaRPr lang="ru-RU" altLang="en-US"/>
          </a:p>
          <a:p>
            <a:r>
              <a:rPr lang="ru-RU" altLang="en-US"/>
              <a:t>Оставшаяся часть окна — это сегменты, которые пока не отправлены, но могут быть отправлены, так как входят в пределы окна.</a:t>
            </a:r>
            <a:endParaRPr lang="ru-RU" altLang="en-US"/>
          </a:p>
          <a:p>
            <a:r>
              <a:rPr lang="ru-RU" altLang="en-US"/>
              <a:t>И наконец, последняя граница указывает на начало последовательности сегментов, ни один из которых не может быть отправлен до тех пор, пока не придет очередная квитанция и окно не будет сдвинуто вправо.</a:t>
            </a:r>
            <a:endParaRPr lang="ru-RU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Система окон в </a:t>
            </a:r>
            <a:r>
              <a:rPr lang="en-US" altLang="ru-RU"/>
              <a:t>TCP</a:t>
            </a:r>
            <a:endParaRPr lang="en-US" altLang="ru-RU"/>
          </a:p>
        </p:txBody>
      </p:sp>
      <p:graphicFrame>
        <p:nvGraphicFramePr>
          <p:cNvPr id="4" name="Замещающее содержимое 3"/>
          <p:cNvGraphicFramePr>
            <a:graphicFrameLocks noChangeAspect="1"/>
          </p:cNvGraphicFramePr>
          <p:nvPr>
            <p:ph idx="1"/>
          </p:nvPr>
        </p:nvGraphicFramePr>
        <p:xfrm>
          <a:off x="2197100" y="1959610"/>
          <a:ext cx="7422515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048500" imgH="3238500" progId="Paint.Picture">
                  <p:embed/>
                </p:oleObj>
              </mc:Choice>
              <mc:Fallback>
                <p:oleObj name="" r:id="rId1" imgW="7048500" imgH="3238500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7100" y="1959610"/>
                        <a:ext cx="7422515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1395" y="365125"/>
            <a:ext cx="10515600" cy="1325563"/>
          </a:xfrm>
        </p:spPr>
        <p:txBody>
          <a:bodyPr/>
          <a:p>
            <a:r>
              <a:rPr lang="en-US" altLang="en-US"/>
              <a:t>TCP FSM</a:t>
            </a:r>
            <a:endParaRPr lang="en-US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04540" y="537845"/>
            <a:ext cx="6541135" cy="582041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TCP, </a:t>
            </a:r>
            <a:r>
              <a:rPr lang="ru-RU" dirty="0"/>
              <a:t>формат сегмента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2500"/>
          </a:bodyPr>
          <a:lstStyle/>
          <a:p>
            <a:r>
              <a:rPr lang="en-US" altLang="ru-RU" dirty="0"/>
              <a:t>C</a:t>
            </a:r>
            <a:r>
              <a:rPr lang="ru-RU" dirty="0"/>
              <a:t>остоит из поля данных и нескольких полей заголовка. </a:t>
            </a:r>
            <a:endParaRPr lang="ru-RU" dirty="0"/>
          </a:p>
          <a:p>
            <a:r>
              <a:rPr lang="ru-RU" i="1" dirty="0"/>
              <a:t>Поле данных</a:t>
            </a:r>
            <a:r>
              <a:rPr lang="ru-RU" dirty="0"/>
              <a:t> содержит фрагмент данных, передаваемых между процессами. </a:t>
            </a:r>
            <a:endParaRPr lang="ru-RU" dirty="0" smtClean="0"/>
          </a:p>
          <a:p>
            <a:r>
              <a:rPr lang="ru-RU" dirty="0" smtClean="0"/>
              <a:t>Размер </a:t>
            </a:r>
            <a:r>
              <a:rPr lang="ru-RU" dirty="0"/>
              <a:t>поля данных ограничивается величиной </a:t>
            </a:r>
            <a:r>
              <a:rPr lang="ru-RU" b="1" dirty="0"/>
              <a:t>MSS</a:t>
            </a:r>
            <a:r>
              <a:rPr lang="ru-RU" dirty="0"/>
              <a:t> (максимальный размер сегмента). Большой файл, как правило, разбивается на фрагменты размером MSS (кроме последнего фрагмента, который обычно имеет меньший размер). </a:t>
            </a:r>
            <a:endParaRPr lang="ru-RU" dirty="0"/>
          </a:p>
          <a:p>
            <a:r>
              <a:rPr lang="ru-RU" dirty="0"/>
              <a:t>Интерактивные приложения, напротив, часто обмениваются данными, объем которых значительно меньше MSS. Например, приложения удаленного доступа к сети, подобные </a:t>
            </a:r>
            <a:r>
              <a:rPr lang="ru-RU" dirty="0" err="1"/>
              <a:t>Telnet</a:t>
            </a:r>
            <a:r>
              <a:rPr lang="ru-RU" dirty="0"/>
              <a:t>, могут передать транспортному уровню 1 байт данных. </a:t>
            </a:r>
            <a:endParaRPr lang="ru-RU" dirty="0" smtClean="0"/>
          </a:p>
          <a:p>
            <a:r>
              <a:rPr lang="ru-RU" dirty="0" smtClean="0"/>
              <a:t>Поскольку </a:t>
            </a:r>
            <a:r>
              <a:rPr lang="ru-RU" dirty="0"/>
              <a:t>обычно длина заголовка ТСР-сегмента составляет 20 байт (что на 12 байт больше, чем в UDP), полный размер сегмента в этом случае равен 21 байт.</a:t>
            </a:r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TCP, </a:t>
            </a:r>
            <a:r>
              <a:rPr lang="ru-RU" dirty="0" smtClean="0"/>
              <a:t>формат сегмента</a:t>
            </a:r>
            <a:endParaRPr lang="ru-RU" dirty="0"/>
          </a:p>
        </p:txBody>
      </p:sp>
      <p:graphicFrame>
        <p:nvGraphicFramePr>
          <p:cNvPr id="3" name="Замещающее содержимое 2"/>
          <p:cNvGraphicFramePr/>
          <p:nvPr>
            <p:ph idx="1"/>
          </p:nvPr>
        </p:nvGraphicFramePr>
        <p:xfrm>
          <a:off x="3198495" y="1376045"/>
          <a:ext cx="6005195" cy="501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610475" imgH="6562725" progId="Paint.Picture">
                  <p:embed/>
                </p:oleObj>
              </mc:Choice>
              <mc:Fallback>
                <p:oleObj name="" r:id="rId1" imgW="7610475" imgH="6562725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8495" y="1376045"/>
                        <a:ext cx="6005195" cy="501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Сегмент </a:t>
            </a:r>
            <a:r>
              <a:rPr lang="en-US" dirty="0" smtClean="0"/>
              <a:t>TCP, </a:t>
            </a:r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ru-RU" sz="2400" b="1" dirty="0" smtClean="0">
                <a:latin typeface="Calibri" panose="020F0502020204030204" charset="0"/>
                <a:cs typeface="Calibri" panose="020F0502020204030204" charset="0"/>
              </a:rPr>
              <a:t>Порт </a:t>
            </a:r>
            <a:r>
              <a:rPr lang="ru-RU" altLang="ru-RU" sz="2400" b="1" dirty="0">
                <a:latin typeface="Calibri" panose="020F0502020204030204" charset="0"/>
                <a:cs typeface="Calibri" panose="020F0502020204030204" charset="0"/>
              </a:rPr>
              <a:t>источника и порт получателя. </a:t>
            </a:r>
            <a:r>
              <a:rPr lang="ru-RU" altLang="ru-RU" sz="2400" dirty="0">
                <a:latin typeface="Calibri" panose="020F0502020204030204" charset="0"/>
                <a:cs typeface="Calibri" panose="020F0502020204030204" charset="0"/>
              </a:rPr>
              <a:t>16 ‑ битные поля источника и получателя однозначно определяют посылающие и принимающие данные приложения или прикладные протоколы (программы). </a:t>
            </a:r>
            <a:endParaRPr lang="ru-RU" altLang="ru-RU" sz="2400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ru-RU" sz="2400" dirty="0" smtClean="0">
                <a:latin typeface="Calibri" panose="020F0502020204030204" charset="0"/>
                <a:cs typeface="Calibri" panose="020F0502020204030204" charset="0"/>
              </a:rPr>
              <a:t>Номера </a:t>
            </a:r>
            <a:r>
              <a:rPr lang="ru-RU" altLang="ru-RU" sz="2400" dirty="0">
                <a:latin typeface="Calibri" panose="020F0502020204030204" charset="0"/>
                <a:cs typeface="Calibri" panose="020F0502020204030204" charset="0"/>
              </a:rPr>
              <a:t>портов источника и получателя в совокупности с IP ‑ адресами сетевых компьютеров (в IP ‑ заголовке) однозначно идентифицируют любое TCP ‑ соединение и представляют сокет. </a:t>
            </a:r>
            <a:endParaRPr lang="ru-RU" altLang="ru-RU" sz="2400" b="1" dirty="0">
              <a:latin typeface="Times New Roman" panose="0202060305040502030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Сегмент </a:t>
            </a:r>
            <a:r>
              <a:rPr lang="en-US" dirty="0" smtClean="0"/>
              <a:t>TCP, </a:t>
            </a:r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altLang="ru-RU" sz="2400" b="1" dirty="0" smtClean="0">
                <a:latin typeface="Calibri" panose="020F0502020204030204" charset="0"/>
                <a:cs typeface="Calibri" panose="020F0502020204030204" charset="0"/>
              </a:rPr>
              <a:t>Номер </a:t>
            </a:r>
            <a:r>
              <a:rPr lang="ru-RU" altLang="ru-RU" sz="2400" b="1" dirty="0">
                <a:latin typeface="Calibri" panose="020F0502020204030204" charset="0"/>
                <a:cs typeface="Calibri" panose="020F0502020204030204" charset="0"/>
              </a:rPr>
              <a:t>последовательности.</a:t>
            </a:r>
            <a:r>
              <a:rPr lang="ru-RU" altLang="ru-RU" sz="2400" b="1" i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ru-RU" altLang="ru-RU" sz="2400" dirty="0">
                <a:latin typeface="Calibri" panose="020F0502020204030204" charset="0"/>
                <a:cs typeface="Calibri" panose="020F0502020204030204" charset="0"/>
              </a:rPr>
              <a:t>32 ‑ битное поле номера последовательности обозначает первый байт данных из области данных сегмента TCP. </a:t>
            </a:r>
            <a:endParaRPr lang="ru-RU" altLang="ru-RU" sz="2400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ru-RU" sz="2400" dirty="0" smtClean="0">
                <a:latin typeface="Calibri" panose="020F0502020204030204" charset="0"/>
                <a:cs typeface="Calibri" panose="020F0502020204030204" charset="0"/>
              </a:rPr>
              <a:t>Оно </a:t>
            </a:r>
            <a:r>
              <a:rPr lang="ru-RU" altLang="ru-RU" sz="2400" dirty="0">
                <a:latin typeface="Calibri" panose="020F0502020204030204" charset="0"/>
                <a:cs typeface="Calibri" panose="020F0502020204030204" charset="0"/>
              </a:rPr>
              <a:t>соответствует смещению этого байта относительно начала потока данных. </a:t>
            </a:r>
            <a:endParaRPr lang="ru-RU" altLang="ru-RU" sz="2400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ru-RU" sz="2400" dirty="0" smtClean="0">
                <a:latin typeface="Calibri" panose="020F0502020204030204" charset="0"/>
                <a:cs typeface="Calibri" panose="020F0502020204030204" charset="0"/>
              </a:rPr>
              <a:t>Каждый </a:t>
            </a:r>
            <a:r>
              <a:rPr lang="ru-RU" altLang="ru-RU" sz="2400" dirty="0">
                <a:latin typeface="Calibri" panose="020F0502020204030204" charset="0"/>
                <a:cs typeface="Calibri" panose="020F0502020204030204" charset="0"/>
              </a:rPr>
              <a:t>байт  в потоке данных может быть идентифицирован при помощи номера последовательности.</a:t>
            </a:r>
            <a:endParaRPr lang="en-US" altLang="ru-RU" sz="2400" i="1" dirty="0">
              <a:latin typeface="Calibri" panose="020F0502020204030204" charset="0"/>
              <a:cs typeface="Calibri" panose="020F050202020403020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Сегмент </a:t>
            </a:r>
            <a:r>
              <a:rPr lang="en-US" dirty="0" smtClean="0"/>
              <a:t>TCP, </a:t>
            </a:r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altLang="ru-RU" sz="2400" dirty="0" smtClean="0">
                <a:latin typeface="Calibri" panose="020F0502020204030204" charset="0"/>
                <a:cs typeface="Calibri" panose="020F0502020204030204" charset="0"/>
              </a:rPr>
              <a:t>Флаги</a:t>
            </a:r>
            <a:r>
              <a:rPr lang="ru-RU" altLang="ru-RU" sz="2400" dirty="0">
                <a:latin typeface="Calibri" panose="020F0502020204030204" charset="0"/>
                <a:cs typeface="Calibri" panose="020F0502020204030204" charset="0"/>
              </a:rPr>
              <a:t>.</a:t>
            </a:r>
            <a:r>
              <a:rPr lang="ru-RU" altLang="ru-RU" sz="2400" i="1" dirty="0">
                <a:latin typeface="Calibri" panose="020F0502020204030204" charset="0"/>
                <a:cs typeface="Calibri" panose="020F0502020204030204" charset="0"/>
              </a:rPr>
              <a:t> Заголовок TCP содержит шесть однобитных полей флагов. </a:t>
            </a:r>
            <a:endParaRPr lang="ru-RU" altLang="ru-RU" sz="2400" i="1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ru-RU" sz="2400" b="1" dirty="0" smtClean="0">
                <a:latin typeface="Calibri" panose="020F0502020204030204" charset="0"/>
                <a:cs typeface="Calibri" panose="020F0502020204030204" charset="0"/>
              </a:rPr>
              <a:t>Флаг </a:t>
            </a:r>
            <a:r>
              <a:rPr lang="ru-RU" altLang="ru-RU" sz="2400" b="1" dirty="0">
                <a:latin typeface="Calibri" panose="020F0502020204030204" charset="0"/>
                <a:cs typeface="Calibri" panose="020F0502020204030204" charset="0"/>
              </a:rPr>
              <a:t>UR</a:t>
            </a:r>
            <a:r>
              <a:rPr lang="ru-RU" altLang="ru-RU" sz="2400" dirty="0">
                <a:latin typeface="Calibri" panose="020F0502020204030204" charset="0"/>
                <a:cs typeface="Calibri" panose="020F0502020204030204" charset="0"/>
              </a:rPr>
              <a:t> сообщает принимающему модулю TCP о наличии данных, требующих немедленной </a:t>
            </a:r>
            <a:r>
              <a:rPr lang="ru-RU" altLang="ru-RU" sz="2400" dirty="0" smtClean="0">
                <a:latin typeface="Calibri" panose="020F0502020204030204" charset="0"/>
                <a:cs typeface="Calibri" panose="020F0502020204030204" charset="0"/>
              </a:rPr>
              <a:t>обработки</a:t>
            </a:r>
            <a:endParaRPr lang="ru-RU" altLang="ru-RU" sz="2400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ru-RU" sz="2400" b="1" dirty="0">
                <a:latin typeface="Calibri" panose="020F0502020204030204" charset="0"/>
                <a:cs typeface="Calibri" panose="020F0502020204030204" charset="0"/>
              </a:rPr>
              <a:t>Ф</a:t>
            </a:r>
            <a:r>
              <a:rPr lang="ru-RU" altLang="ru-RU" sz="2400" b="1" dirty="0" smtClean="0">
                <a:latin typeface="Calibri" panose="020F0502020204030204" charset="0"/>
                <a:cs typeface="Calibri" panose="020F0502020204030204" charset="0"/>
              </a:rPr>
              <a:t>лаг </a:t>
            </a:r>
            <a:r>
              <a:rPr lang="ru-RU" altLang="ru-RU" sz="2400" b="1" dirty="0">
                <a:latin typeface="Calibri" panose="020F0502020204030204" charset="0"/>
                <a:cs typeface="Calibri" panose="020F0502020204030204" charset="0"/>
              </a:rPr>
              <a:t>ACK</a:t>
            </a:r>
            <a:r>
              <a:rPr lang="ru-RU" altLang="ru-RU" sz="2400" dirty="0">
                <a:latin typeface="Calibri" panose="020F0502020204030204" charset="0"/>
                <a:cs typeface="Calibri" panose="020F0502020204030204" charset="0"/>
              </a:rPr>
              <a:t> подтверждает правильность номера подтверждения в заголовке </a:t>
            </a:r>
            <a:r>
              <a:rPr lang="ru-RU" altLang="ru-RU" sz="2400" dirty="0" smtClean="0">
                <a:latin typeface="Calibri" panose="020F0502020204030204" charset="0"/>
                <a:cs typeface="Calibri" panose="020F0502020204030204" charset="0"/>
              </a:rPr>
              <a:t>TCP </a:t>
            </a:r>
            <a:endParaRPr lang="ru-RU" altLang="ru-RU" sz="2400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ru-RU" sz="2400" b="1" dirty="0">
                <a:latin typeface="Calibri" panose="020F0502020204030204" charset="0"/>
                <a:cs typeface="Calibri" panose="020F0502020204030204" charset="0"/>
              </a:rPr>
              <a:t>Ф</a:t>
            </a:r>
            <a:r>
              <a:rPr lang="ru-RU" altLang="ru-RU" sz="2400" b="1" dirty="0" smtClean="0">
                <a:latin typeface="Calibri" panose="020F0502020204030204" charset="0"/>
                <a:cs typeface="Calibri" panose="020F0502020204030204" charset="0"/>
              </a:rPr>
              <a:t>лаг </a:t>
            </a:r>
            <a:r>
              <a:rPr lang="ru-RU" altLang="ru-RU" sz="2400" b="1" dirty="0">
                <a:latin typeface="Calibri" panose="020F0502020204030204" charset="0"/>
                <a:cs typeface="Calibri" panose="020F0502020204030204" charset="0"/>
              </a:rPr>
              <a:t>PSH</a:t>
            </a:r>
            <a:r>
              <a:rPr lang="ru-RU" altLang="ru-RU" sz="2400" dirty="0">
                <a:latin typeface="Calibri" panose="020F0502020204030204" charset="0"/>
                <a:cs typeface="Calibri" panose="020F0502020204030204" charset="0"/>
              </a:rPr>
              <a:t> требует от принимающего модуля немедленно передать принятый сегмент данных приложению -</a:t>
            </a:r>
            <a:r>
              <a:rPr lang="ru-RU" altLang="ru-RU" sz="2400" dirty="0" smtClean="0">
                <a:latin typeface="Calibri" panose="020F0502020204030204" charset="0"/>
                <a:cs typeface="Calibri" panose="020F0502020204030204" charset="0"/>
              </a:rPr>
              <a:t>получателю </a:t>
            </a:r>
            <a:endParaRPr lang="ru-RU" altLang="ru-RU" sz="2400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ru-RU" sz="2400" b="1" dirty="0">
                <a:latin typeface="Calibri" panose="020F0502020204030204" charset="0"/>
                <a:cs typeface="Calibri" panose="020F0502020204030204" charset="0"/>
              </a:rPr>
              <a:t>Ф</a:t>
            </a:r>
            <a:r>
              <a:rPr lang="ru-RU" altLang="ru-RU" sz="2400" b="1" dirty="0" smtClean="0">
                <a:latin typeface="Calibri" panose="020F0502020204030204" charset="0"/>
                <a:cs typeface="Calibri" panose="020F0502020204030204" charset="0"/>
              </a:rPr>
              <a:t>лаг </a:t>
            </a:r>
            <a:r>
              <a:rPr lang="ru-RU" altLang="ru-RU" sz="2400" b="1" dirty="0">
                <a:latin typeface="Calibri" panose="020F0502020204030204" charset="0"/>
                <a:cs typeface="Calibri" panose="020F0502020204030204" charset="0"/>
              </a:rPr>
              <a:t>RST</a:t>
            </a:r>
            <a:r>
              <a:rPr lang="ru-RU" altLang="ru-RU" sz="2400" dirty="0">
                <a:latin typeface="Calibri" panose="020F0502020204030204" charset="0"/>
                <a:cs typeface="Calibri" panose="020F0502020204030204" charset="0"/>
              </a:rPr>
              <a:t> запрашивает у принимающего модуля TCP сброс соединения (прекращения работы приложений</a:t>
            </a:r>
            <a:r>
              <a:rPr lang="ru-RU" altLang="ru-RU" sz="2400" dirty="0" smtClean="0">
                <a:latin typeface="Calibri" panose="020F0502020204030204" charset="0"/>
                <a:cs typeface="Calibri" panose="020F0502020204030204" charset="0"/>
              </a:rPr>
              <a:t>) </a:t>
            </a:r>
            <a:endParaRPr lang="ru-RU" altLang="ru-RU" sz="2400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ru-RU" sz="2400" b="1" dirty="0">
                <a:latin typeface="Calibri" panose="020F0502020204030204" charset="0"/>
                <a:cs typeface="Calibri" panose="020F0502020204030204" charset="0"/>
              </a:rPr>
              <a:t>Ф</a:t>
            </a:r>
            <a:r>
              <a:rPr lang="ru-RU" altLang="ru-RU" sz="2400" b="1" dirty="0" smtClean="0">
                <a:latin typeface="Calibri" panose="020F0502020204030204" charset="0"/>
                <a:cs typeface="Calibri" panose="020F0502020204030204" charset="0"/>
              </a:rPr>
              <a:t>лаг </a:t>
            </a:r>
            <a:r>
              <a:rPr lang="ru-RU" altLang="ru-RU" sz="2400" b="1" dirty="0">
                <a:latin typeface="Calibri" panose="020F0502020204030204" charset="0"/>
                <a:cs typeface="Calibri" panose="020F0502020204030204" charset="0"/>
              </a:rPr>
              <a:t>SYN </a:t>
            </a:r>
            <a:r>
              <a:rPr lang="ru-RU" altLang="ru-RU" sz="2400" dirty="0">
                <a:latin typeface="Calibri" panose="020F0502020204030204" charset="0"/>
                <a:cs typeface="Calibri" panose="020F0502020204030204" charset="0"/>
              </a:rPr>
              <a:t>указывает принимающему модулю TCP необходимость синхронизации </a:t>
            </a:r>
            <a:r>
              <a:rPr lang="ru-RU" altLang="ru-RU" sz="2400" dirty="0" smtClean="0">
                <a:latin typeface="Calibri" panose="020F0502020204030204" charset="0"/>
                <a:cs typeface="Calibri" panose="020F0502020204030204" charset="0"/>
              </a:rPr>
              <a:t>последовательности </a:t>
            </a:r>
            <a:endParaRPr lang="ru-RU" altLang="ru-RU" sz="2400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ru-RU" sz="2400" b="1" dirty="0">
                <a:latin typeface="Calibri" panose="020F0502020204030204" charset="0"/>
                <a:cs typeface="Calibri" panose="020F0502020204030204" charset="0"/>
              </a:rPr>
              <a:t>Ф</a:t>
            </a:r>
            <a:r>
              <a:rPr lang="ru-RU" altLang="ru-RU" sz="2400" b="1" dirty="0" smtClean="0">
                <a:latin typeface="Calibri" panose="020F0502020204030204" charset="0"/>
                <a:cs typeface="Calibri" panose="020F0502020204030204" charset="0"/>
              </a:rPr>
              <a:t>лаг </a:t>
            </a:r>
            <a:r>
              <a:rPr lang="ru-RU" altLang="ru-RU" sz="2400" b="1" dirty="0">
                <a:latin typeface="Calibri" panose="020F0502020204030204" charset="0"/>
                <a:cs typeface="Calibri" panose="020F0502020204030204" charset="0"/>
              </a:rPr>
              <a:t>FIN</a:t>
            </a:r>
            <a:r>
              <a:rPr lang="ru-RU" altLang="ru-RU" sz="2400" dirty="0">
                <a:latin typeface="Calibri" panose="020F0502020204030204" charset="0"/>
                <a:cs typeface="Calibri" panose="020F0502020204030204" charset="0"/>
              </a:rPr>
              <a:t> сообщает принимающему модулю TCP о том, что источник закончил передачу данных.</a:t>
            </a:r>
            <a:endParaRPr lang="en-US" altLang="ru-RU" sz="2400" dirty="0">
              <a:latin typeface="Calibri" panose="020F0502020204030204" charset="0"/>
              <a:cs typeface="Calibri" panose="020F050202020403020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Сегмент </a:t>
            </a:r>
            <a:r>
              <a:rPr lang="en-US" dirty="0" smtClean="0"/>
              <a:t>TCP, </a:t>
            </a:r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altLang="ru-RU" sz="2400" b="1" dirty="0">
                <a:latin typeface="Calibri" panose="020F0502020204030204" charset="0"/>
                <a:cs typeface="Calibri" panose="020F0502020204030204" charset="0"/>
              </a:rPr>
              <a:t>Размер окна. </a:t>
            </a:r>
            <a:r>
              <a:rPr lang="ru-RU" altLang="ru-RU" sz="2400" dirty="0">
                <a:latin typeface="Calibri" panose="020F0502020204030204" charset="0"/>
                <a:cs typeface="Calibri" panose="020F0502020204030204" charset="0"/>
              </a:rPr>
              <a:t>16 ‑ битное поле «размер окна» сообщает принимающему модулю TCP количество байтов, которое собирается принять передатчик. </a:t>
            </a:r>
            <a:endParaRPr lang="ru-RU" altLang="ru-RU" sz="2400" dirty="0" smtClean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ru-RU" sz="2400" dirty="0" smtClean="0">
                <a:latin typeface="Calibri" panose="020F0502020204030204" charset="0"/>
                <a:cs typeface="Calibri" panose="020F0502020204030204" charset="0"/>
              </a:rPr>
              <a:t>Значение </a:t>
            </a:r>
            <a:r>
              <a:rPr lang="ru-RU" altLang="ru-RU" sz="2400" dirty="0">
                <a:latin typeface="Calibri" panose="020F0502020204030204" charset="0"/>
                <a:cs typeface="Calibri" panose="020F0502020204030204" charset="0"/>
              </a:rPr>
              <a:t>данного поля определяет размер скользящего окна. Как правило, оно равняется нескольким тысячам байтов.</a:t>
            </a:r>
            <a:endParaRPr lang="ru-RU" altLang="ru-RU" sz="24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ru-RU" altLang="ru-RU" sz="2400" b="1" dirty="0" smtClean="0">
                <a:latin typeface="Calibri" panose="020F0502020204030204" charset="0"/>
                <a:cs typeface="Calibri" panose="020F0502020204030204" charset="0"/>
              </a:rPr>
              <a:t>Контрольная </a:t>
            </a:r>
            <a:r>
              <a:rPr lang="ru-RU" altLang="ru-RU" sz="2400" b="1" dirty="0">
                <a:latin typeface="Calibri" panose="020F0502020204030204" charset="0"/>
                <a:cs typeface="Calibri" panose="020F0502020204030204" charset="0"/>
              </a:rPr>
              <a:t>сумма TCP. </a:t>
            </a:r>
            <a:r>
              <a:rPr lang="ru-RU" altLang="ru-RU" sz="2400" dirty="0">
                <a:latin typeface="Calibri" panose="020F0502020204030204" charset="0"/>
                <a:cs typeface="Calibri" panose="020F0502020204030204" charset="0"/>
              </a:rPr>
              <a:t>16 ‑ битное поле контрольной суммы TCP содержит сумму, вычисленную по всему сегменту TCP, включая данные. Протокол TCP требует от передатчика, чтобы он включил вычисленную контрольную сумму в поле, а от приемника ‑ чтобы он вычислил ее повторно и сравнил с принятой.</a:t>
            </a:r>
            <a:endParaRPr lang="en-US" altLang="ru-RU" sz="2400" dirty="0">
              <a:latin typeface="Calibri" panose="020F0502020204030204" charset="0"/>
              <a:cs typeface="Calibri" panose="020F050202020403020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Мультиплексирование с установлением соединения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</a:t>
            </a:r>
            <a:r>
              <a:rPr lang="ru-RU" dirty="0" smtClean="0"/>
              <a:t>огда </a:t>
            </a:r>
            <a:r>
              <a:rPr lang="en-US" dirty="0"/>
              <a:t>TCP- </a:t>
            </a:r>
            <a:r>
              <a:rPr lang="ru-RU" dirty="0" smtClean="0"/>
              <a:t>сегмент поступает </a:t>
            </a:r>
            <a:r>
              <a:rPr lang="ru-RU" dirty="0"/>
              <a:t>из сети на хост, тот использует </a:t>
            </a:r>
            <a:r>
              <a:rPr lang="ru-RU" dirty="0" smtClean="0"/>
              <a:t>IP-адрес </a:t>
            </a:r>
            <a:r>
              <a:rPr lang="ru-RU" dirty="0"/>
              <a:t>отправителя, </a:t>
            </a:r>
            <a:r>
              <a:rPr lang="ru-RU" dirty="0" smtClean="0"/>
              <a:t>номер </a:t>
            </a:r>
            <a:r>
              <a:rPr lang="ru-RU" dirty="0"/>
              <a:t>порта отправителя, </a:t>
            </a:r>
            <a:r>
              <a:rPr lang="ru-RU" dirty="0" smtClean="0"/>
              <a:t>IP-адрес получателя </a:t>
            </a:r>
            <a:r>
              <a:rPr lang="ru-RU" dirty="0"/>
              <a:t>и </a:t>
            </a:r>
            <a:r>
              <a:rPr lang="ru-RU" dirty="0" smtClean="0"/>
              <a:t>номер </a:t>
            </a:r>
            <a:r>
              <a:rPr lang="ru-RU" dirty="0"/>
              <a:t>порта получателя</a:t>
            </a:r>
            <a:r>
              <a:rPr lang="ru-RU" dirty="0" smtClean="0"/>
              <a:t>, чтобы направить </a:t>
            </a:r>
            <a:r>
              <a:rPr lang="ru-RU" dirty="0"/>
              <a:t>(</a:t>
            </a:r>
            <a:r>
              <a:rPr lang="ru-RU" dirty="0" err="1"/>
              <a:t>демультиплексировать</a:t>
            </a:r>
            <a:r>
              <a:rPr lang="ru-RU" dirty="0"/>
              <a:t>) сегмент в соответствующий </a:t>
            </a:r>
            <a:r>
              <a:rPr lang="ru-RU" dirty="0" smtClean="0"/>
              <a:t>сокет.</a:t>
            </a:r>
            <a:endParaRPr lang="ru-RU" dirty="0" smtClean="0"/>
          </a:p>
          <a:p>
            <a:r>
              <a:rPr lang="ru-RU" dirty="0"/>
              <a:t>Д</a:t>
            </a:r>
            <a:r>
              <a:rPr lang="ru-RU" dirty="0" smtClean="0"/>
              <a:t>ва </a:t>
            </a:r>
            <a:r>
              <a:rPr lang="ru-RU" dirty="0"/>
              <a:t>полученных </a:t>
            </a:r>
            <a:r>
              <a:rPr lang="en-US" dirty="0" smtClean="0"/>
              <a:t>TCP</a:t>
            </a:r>
            <a:r>
              <a:rPr lang="ru-RU" dirty="0" smtClean="0"/>
              <a:t> сегмента </a:t>
            </a:r>
            <a:r>
              <a:rPr lang="ru-RU" dirty="0"/>
              <a:t>будут иметь различные IP-адреса отправителя или </a:t>
            </a:r>
            <a:r>
              <a:rPr lang="ru-RU" dirty="0" smtClean="0"/>
              <a:t>номера портов </a:t>
            </a:r>
            <a:r>
              <a:rPr lang="ru-RU" dirty="0"/>
              <a:t>отправителя, (исключая случай, когда TCP-сегмент </a:t>
            </a:r>
            <a:r>
              <a:rPr lang="ru-RU" dirty="0" smtClean="0"/>
              <a:t>содержит первичный </a:t>
            </a:r>
            <a:r>
              <a:rPr lang="ru-RU" dirty="0"/>
              <a:t>запрос на установление соединения) и окажутся </a:t>
            </a:r>
            <a:r>
              <a:rPr lang="ru-RU" dirty="0" smtClean="0"/>
              <a:t>направлены </a:t>
            </a:r>
            <a:r>
              <a:rPr lang="ru-RU" dirty="0"/>
              <a:t>в два разных сокета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609600" y="6604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5"/>
              <a:t>Сегмент транспортного уровня</a:t>
            </a:r>
            <a:endParaRPr sz="3735"/>
          </a:p>
        </p:txBody>
      </p:sp>
      <p:graphicFrame>
        <p:nvGraphicFramePr>
          <p:cNvPr id="156" name="Google Shape;156;p29"/>
          <p:cNvGraphicFramePr/>
          <p:nvPr/>
        </p:nvGraphicFramePr>
        <p:xfrm>
          <a:off x="1477433" y="1648460"/>
          <a:ext cx="9758680" cy="3430270"/>
        </p:xfrm>
        <a:graphic>
          <a:graphicData uri="http://schemas.openxmlformats.org/drawingml/2006/table">
            <a:tbl>
              <a:tblPr>
                <a:noFill/>
                <a:tableStyleId>{578EA741-D30D-45D0-9002-6A9A1CC0910A}</a:tableStyleId>
              </a:tblPr>
              <a:tblGrid>
                <a:gridCol w="4879340"/>
                <a:gridCol w="4879340"/>
              </a:tblGrid>
              <a:tr h="12928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5"/>
                        <a:t>Номер порта отправителя</a:t>
                      </a:r>
                      <a:endParaRPr lang="en-US" sz="2665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5"/>
                        <a:t>Номер порта получателя</a:t>
                      </a:r>
                      <a:endParaRPr lang="en-US" sz="2665"/>
                    </a:p>
                  </a:txBody>
                  <a:tcPr marL="121900" marR="121900" marT="121900" marB="121900"/>
                </a:tc>
              </a:tr>
              <a:tr h="101155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5"/>
                        <a:t>Другие поля заголовка</a:t>
                      </a:r>
                      <a:endParaRPr lang="en-US" sz="2665"/>
                    </a:p>
                  </a:txBody>
                  <a:tcPr marL="121900" marR="121900" marT="121900" marB="121900"/>
                </a:tc>
                <a:tc hMerge="1">
                  <a:tcPr/>
                </a:tc>
              </a:tr>
              <a:tr h="112585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65"/>
                        <a:t>Прикладные данные (сообщение/payload)</a:t>
                      </a:r>
                      <a:endParaRPr lang="en-US" sz="2665"/>
                    </a:p>
                  </a:txBody>
                  <a:tcPr marL="121900" marR="121900" marT="121900" marB="121900"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</a:t>
            </a:r>
            <a:r>
              <a:rPr lang="en-US" dirty="0" smtClean="0"/>
              <a:t>TCP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На серверном приложении запущен </a:t>
            </a:r>
            <a:r>
              <a:rPr lang="en-US" dirty="0" smtClean="0"/>
              <a:t>“</a:t>
            </a:r>
            <a:r>
              <a:rPr lang="ru-RU" dirty="0" smtClean="0"/>
              <a:t>впускающий сокет</a:t>
            </a:r>
            <a:r>
              <a:rPr lang="en-US" dirty="0" smtClean="0"/>
              <a:t>”, </a:t>
            </a:r>
            <a:r>
              <a:rPr lang="ru-RU" dirty="0" smtClean="0"/>
              <a:t>ожидающий запрос на соединение</a:t>
            </a:r>
            <a:endParaRPr lang="ru-RU" dirty="0" smtClean="0"/>
          </a:p>
          <a:p>
            <a:r>
              <a:rPr lang="en-US" dirty="0" smtClean="0"/>
              <a:t>TCP-</a:t>
            </a:r>
            <a:r>
              <a:rPr lang="ru-RU" dirty="0" smtClean="0"/>
              <a:t>клиент создает сокет и отправляет сегмент с запросом на создание соединения</a:t>
            </a:r>
            <a:r>
              <a:rPr lang="en-US" dirty="0" smtClean="0"/>
              <a:t>, </a:t>
            </a:r>
            <a:r>
              <a:rPr lang="ru-RU" dirty="0" smtClean="0"/>
              <a:t>для этого используются функции </a:t>
            </a:r>
            <a:r>
              <a:rPr lang="en-US" dirty="0" smtClean="0"/>
              <a:t>socket </a:t>
            </a:r>
            <a:r>
              <a:rPr lang="ru-RU" dirty="0" smtClean="0"/>
              <a:t>и </a:t>
            </a:r>
            <a:r>
              <a:rPr lang="en-US" dirty="0" smtClean="0"/>
              <a:t>connect</a:t>
            </a:r>
            <a:endParaRPr lang="en-US" dirty="0" smtClean="0"/>
          </a:p>
          <a:p>
            <a:r>
              <a:rPr lang="ru-RU" dirty="0" smtClean="0"/>
              <a:t>Запрос на установление логического соединения – </a:t>
            </a:r>
            <a:r>
              <a:rPr lang="en-US" dirty="0" smtClean="0"/>
              <a:t>TCP-</a:t>
            </a:r>
            <a:r>
              <a:rPr lang="ru-RU" dirty="0" smtClean="0"/>
              <a:t>сегмент с портом назначения и комбинацией битов в заголовке </a:t>
            </a:r>
            <a:r>
              <a:rPr lang="en-US" dirty="0" smtClean="0"/>
              <a:t>TCP-</a:t>
            </a:r>
            <a:r>
              <a:rPr lang="ru-RU" dirty="0" smtClean="0"/>
              <a:t>сегмента</a:t>
            </a:r>
            <a:r>
              <a:rPr lang="en-US" dirty="0" smtClean="0"/>
              <a:t>, </a:t>
            </a:r>
            <a:r>
              <a:rPr lang="ru-RU" dirty="0" smtClean="0"/>
              <a:t>создающего соединение.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работы </a:t>
            </a:r>
            <a:r>
              <a:rPr lang="en-US" dirty="0" smtClean="0"/>
              <a:t>TCP </a:t>
            </a:r>
            <a:r>
              <a:rPr lang="ru-RU" dirty="0" smtClean="0"/>
              <a:t>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Когда операционная система на хосте с запущенным серверным </a:t>
            </a:r>
            <a:r>
              <a:rPr lang="ru-RU" dirty="0" smtClean="0"/>
              <a:t>процессом </a:t>
            </a:r>
            <a:r>
              <a:rPr lang="ru-RU" dirty="0"/>
              <a:t>получает входящий сегмент, который содержит запрос </a:t>
            </a:r>
            <a:r>
              <a:rPr lang="ru-RU" dirty="0" smtClean="0"/>
              <a:t>соединения </a:t>
            </a:r>
            <a:r>
              <a:rPr lang="ru-RU" dirty="0"/>
              <a:t>с номером порта получателя 12 000, она направляет </a:t>
            </a:r>
            <a:r>
              <a:rPr lang="ru-RU" dirty="0" smtClean="0"/>
              <a:t>сегмент серверному </a:t>
            </a:r>
            <a:r>
              <a:rPr lang="ru-RU" dirty="0"/>
              <a:t>процессу, ожидающему его, чтобы принять соединение </a:t>
            </a:r>
            <a:r>
              <a:rPr lang="ru-RU" dirty="0" smtClean="0"/>
              <a:t>на порт </a:t>
            </a:r>
            <a:r>
              <a:rPr lang="ru-RU" dirty="0"/>
              <a:t>с номером 12 000. </a:t>
            </a:r>
            <a:endParaRPr lang="ru-RU" dirty="0" smtClean="0"/>
          </a:p>
          <a:p>
            <a:r>
              <a:rPr lang="ru-RU" dirty="0" smtClean="0"/>
              <a:t>Затем </a:t>
            </a:r>
            <a:r>
              <a:rPr lang="ru-RU" dirty="0"/>
              <a:t>серверный </a:t>
            </a:r>
            <a:r>
              <a:rPr lang="ru-RU" dirty="0" smtClean="0"/>
              <a:t> процесс </a:t>
            </a:r>
            <a:r>
              <a:rPr lang="ru-RU" dirty="0"/>
              <a:t>создает новый </a:t>
            </a:r>
            <a:r>
              <a:rPr lang="ru-RU" dirty="0" smtClean="0"/>
              <a:t>сокет</a:t>
            </a:r>
            <a:r>
              <a:rPr lang="en-US" dirty="0" smtClean="0"/>
              <a:t>, </a:t>
            </a:r>
            <a:r>
              <a:rPr lang="ru-RU" dirty="0" smtClean="0"/>
              <a:t>с исп. функции </a:t>
            </a:r>
            <a:r>
              <a:rPr lang="en-US" dirty="0" smtClean="0"/>
              <a:t>accept. </a:t>
            </a:r>
            <a:endParaRPr lang="ru-RU" dirty="0" smtClean="0"/>
          </a:p>
          <a:p>
            <a:r>
              <a:rPr lang="ru-RU" dirty="0"/>
              <a:t>При обработке сегмента с запросом на установление </a:t>
            </a:r>
            <a:r>
              <a:rPr lang="ru-RU" dirty="0" smtClean="0"/>
              <a:t>логического соединения </a:t>
            </a:r>
            <a:r>
              <a:rPr lang="ru-RU" dirty="0"/>
              <a:t>сервер использует четыре параметра: номер порта </a:t>
            </a:r>
            <a:r>
              <a:rPr lang="ru-RU" dirty="0" smtClean="0"/>
              <a:t>отправителя </a:t>
            </a:r>
            <a:r>
              <a:rPr lang="ru-RU" dirty="0"/>
              <a:t>сегмента, IP-адрес хоста отправителя, номер порта </a:t>
            </a:r>
            <a:r>
              <a:rPr lang="ru-RU" dirty="0" smtClean="0"/>
              <a:t>получателя </a:t>
            </a:r>
            <a:r>
              <a:rPr lang="ru-RU" dirty="0"/>
              <a:t>сегмента и собственный IP-адрес.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Соотношение протоколов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84338"/>
            <a:ext cx="822960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SCTP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первый стандарт - RFC 2960</a:t>
            </a:r>
            <a:r>
              <a:rPr lang="en-US" dirty="0"/>
              <a:t>, </a:t>
            </a:r>
            <a:r>
              <a:rPr lang="ru-RU" dirty="0"/>
              <a:t>затем дополнен в </a:t>
            </a:r>
            <a:r>
              <a:rPr lang="en-US" dirty="0">
                <a:latin typeface="Calibri" panose="020F0502020204030204" charset="0"/>
                <a:cs typeface="Calibri" panose="020F0502020204030204" charset="0"/>
              </a:rPr>
              <a:t>RFC 4960</a:t>
            </a:r>
            <a:endParaRPr lang="ru-RU" dirty="0"/>
          </a:p>
          <a:p>
            <a:r>
              <a:rPr lang="ru-RU" dirty="0"/>
              <a:t>надежный транспортный протокол, который обеспечивает стабильную, упорядоченную (с сохранением порядка следования пакетов) передачу данных между двумя конечными точками (подобно TCP). </a:t>
            </a:r>
            <a:endParaRPr lang="en-US" dirty="0" smtClean="0"/>
          </a:p>
          <a:p>
            <a:r>
              <a:rPr lang="ru-RU" dirty="0" smtClean="0"/>
              <a:t>Кроме </a:t>
            </a:r>
            <a:r>
              <a:rPr lang="ru-RU" dirty="0"/>
              <a:t>того, протокол обеспечивает сохранение границ отдельных сообщений (подобно UDP). </a:t>
            </a:r>
            <a:endParaRPr lang="en-US" dirty="0" smtClean="0"/>
          </a:p>
          <a:p>
            <a:r>
              <a:rPr lang="ru-RU" dirty="0" smtClean="0"/>
              <a:t>Однако </a:t>
            </a:r>
            <a:r>
              <a:rPr lang="ru-RU" dirty="0"/>
              <a:t>в отличие от протоколов TCP и UDP протокол SCTP имеет дополнительные преимущества, такие как поддержка множественной адресации (</a:t>
            </a:r>
            <a:r>
              <a:rPr lang="ru-RU" dirty="0" err="1"/>
              <a:t>multihoming</a:t>
            </a:r>
            <a:r>
              <a:rPr lang="ru-RU" dirty="0"/>
              <a:t>) и </a:t>
            </a:r>
            <a:r>
              <a:rPr lang="ru-RU" dirty="0" err="1"/>
              <a:t>многопоточности</a:t>
            </a:r>
            <a:r>
              <a:rPr lang="ru-RU" dirty="0"/>
              <a:t> (</a:t>
            </a:r>
            <a:r>
              <a:rPr lang="ru-RU" dirty="0" err="1"/>
              <a:t>multi-streaming</a:t>
            </a:r>
            <a:r>
              <a:rPr lang="ru-RU" dirty="0"/>
              <a:t>) - каждая из этих возможностей увеличивает доступность узла передачи данных.</a:t>
            </a:r>
            <a:endParaRPr lang="ru-RU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err="1"/>
              <a:t>unicast</a:t>
            </a:r>
            <a:r>
              <a:rPr lang="ru-RU" sz="2800" dirty="0"/>
              <a:t>-протокол, который обеспечивает обмен данными между двумя конечными точками. </a:t>
            </a:r>
            <a:endParaRPr lang="ru-RU" sz="2800" dirty="0" smtClean="0"/>
          </a:p>
          <a:p>
            <a:r>
              <a:rPr lang="ru-RU" sz="2800" dirty="0" smtClean="0"/>
              <a:t>каждая </a:t>
            </a:r>
            <a:r>
              <a:rPr lang="ru-RU" sz="2800" dirty="0"/>
              <a:t>из этих точек может быть представлена более чем 1 адресом IP. </a:t>
            </a:r>
            <a:endParaRPr lang="ru-RU" sz="2800" dirty="0" smtClean="0"/>
          </a:p>
          <a:p>
            <a:r>
              <a:rPr lang="ru-RU" sz="2800" dirty="0" smtClean="0"/>
              <a:t>обеспечивает </a:t>
            </a:r>
            <a:r>
              <a:rPr lang="ru-RU" sz="2800" dirty="0"/>
              <a:t>гарантию доставки, детектирование случаев отбрасывания данных, изменения порядка доставки, повреждения или дублирования данных, а также повторную передачу пакетов при возникновении необходимости. </a:t>
            </a:r>
            <a:endParaRPr lang="ru-RU" sz="2800" dirty="0" smtClean="0"/>
          </a:p>
          <a:p>
            <a:r>
              <a:rPr lang="ru-RU" sz="2800" dirty="0" smtClean="0"/>
              <a:t>Обмен </a:t>
            </a:r>
            <a:r>
              <a:rPr lang="ru-RU" sz="2800" dirty="0"/>
              <a:t>данными по протоколу SCTP происходит в полнодуплексном режиме.</a:t>
            </a:r>
            <a:endParaRPr lang="ru-RU" sz="28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400" dirty="0"/>
              <a:t>Работа SCTP основана на обмене сообщениями и протокол поддерживает кадрирование границ отдельных сообщений. Протокол TCP ориентирован на обмен байтами и не хранит никаких неявных структур в передаваемых потоках данных. </a:t>
            </a:r>
            <a:endParaRPr lang="ru-RU" sz="2400" dirty="0" smtClean="0"/>
          </a:p>
          <a:p>
            <a:r>
              <a:rPr lang="ru-RU" sz="2400" dirty="0" smtClean="0"/>
              <a:t>Скорость </a:t>
            </a:r>
            <a:r>
              <a:rPr lang="ru-RU" sz="2400" dirty="0"/>
              <a:t>передачи по протоколу SCTP может адаптироваться подобно тому, как это происходит в TCP, – в зависимости от загрузки сети. </a:t>
            </a:r>
            <a:endParaRPr lang="ru-RU" sz="2400" dirty="0"/>
          </a:p>
          <a:p>
            <a:r>
              <a:rPr lang="ru-RU" sz="2400" dirty="0"/>
              <a:t>может использоваться одновременно с TCP на общих каналах передачи данных.</a:t>
            </a:r>
            <a:endParaRPr lang="ru-RU" sz="24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Поддержка </a:t>
            </a:r>
            <a:r>
              <a:rPr lang="ru-RU" dirty="0" err="1" smtClean="0"/>
              <a:t>многопоточности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Поддержка множества одновременных потоков позволяет распределить между этими потоками передаваемую информацию так, чтобы каждый из потоков обеспечивал независимую упорядоченную доставку данных. При потере сообщения в любом из потоков это оказывает влияние лишь на данный поток, не затрагивая работу других потоков данных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/>
              <a:t>Протокол TCP работает с одним потоком данных и обеспечивает для такого потока сохранение порядка доставки байтов из </a:t>
            </a:r>
            <a:r>
              <a:rPr lang="ru-RU" dirty="0" smtClean="0"/>
              <a:t>потока</a:t>
            </a:r>
            <a:r>
              <a:rPr lang="ru-RU" dirty="0"/>
              <a:t>. Такой подход удобен для доставки файлов или записей, но он может приводить к дополнительным задержкам при потере информации в сети или нарушении порядка доставки пакетов. При возникновении таких ситуаций протокол TCP должен дожидаться доставки всех данных, требуемых для восстановления порядка.</a:t>
            </a:r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</a:t>
            </a:r>
            <a:r>
              <a:rPr lang="ru-RU" dirty="0" err="1"/>
              <a:t>многопоточности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</a:t>
            </a:r>
            <a:r>
              <a:rPr lang="ru-RU" dirty="0"/>
              <a:t>многих приложений строгое сохранение порядка доставки не является обязательным. 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/>
              <a:t>системах передачи телефонной </a:t>
            </a:r>
            <a:r>
              <a:rPr lang="ru-RU" dirty="0" smtClean="0"/>
              <a:t>сигнализации </a:t>
            </a:r>
            <a:r>
              <a:rPr lang="ru-RU" dirty="0"/>
              <a:t>достаточно поддерживать порядок передачи для последовательности сообщений, которые воздействуют на один ресурс (например, для одного вызова или одного канала). </a:t>
            </a:r>
            <a:endParaRPr lang="ru-RU" dirty="0" smtClean="0"/>
          </a:p>
          <a:p>
            <a:r>
              <a:rPr lang="ru-RU" dirty="0" smtClean="0"/>
              <a:t>Остальные </a:t>
            </a:r>
            <a:r>
              <a:rPr lang="ru-RU" dirty="0"/>
              <a:t>сообщения слабо коррелируют между собой и могут доставляться с нарушением порядка.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</a:t>
            </a:r>
            <a:r>
              <a:rPr lang="ru-RU" dirty="0" err="1"/>
              <a:t>многопоточности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Другим примером является возможность использования множества потоков для доставки </a:t>
            </a:r>
            <a:r>
              <a:rPr lang="ru-RU" dirty="0" err="1"/>
              <a:t>multimedia</a:t>
            </a:r>
            <a:r>
              <a:rPr lang="ru-RU" dirty="0"/>
              <a:t>-документов (например, </a:t>
            </a:r>
            <a:r>
              <a:rPr lang="ru-RU" dirty="0" err="1"/>
              <a:t>web</a:t>
            </a:r>
            <a:r>
              <a:rPr lang="ru-RU" dirty="0"/>
              <a:t>- страниц) в рамках одной сессии. </a:t>
            </a:r>
            <a:endParaRPr lang="ru-RU" dirty="0" smtClean="0"/>
          </a:p>
          <a:p>
            <a:r>
              <a:rPr lang="ru-RU" dirty="0" smtClean="0"/>
              <a:t>Поскольку </a:t>
            </a:r>
            <a:r>
              <a:rPr lang="ru-RU" dirty="0"/>
              <a:t>такие документы состоят из разнотипных объектов разных размеров, </a:t>
            </a:r>
            <a:r>
              <a:rPr lang="ru-RU" dirty="0" err="1"/>
              <a:t>многопотоковая</a:t>
            </a:r>
            <a:r>
              <a:rPr lang="ru-RU" dirty="0"/>
              <a:t> доставка таких компонент не требует строгой упорядоченности. Однако использование множества потоков при доставке существенно повышает для потребителей привлекательность сервиса.</a:t>
            </a:r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</a:t>
            </a:r>
            <a:r>
              <a:rPr lang="ru-RU" dirty="0" err="1"/>
              <a:t>многопоточности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Многопоточная передача поддерживается </a:t>
            </a:r>
            <a:r>
              <a:rPr lang="ru-RU" dirty="0" err="1" smtClean="0"/>
              <a:t>засчет</a:t>
            </a:r>
            <a:r>
              <a:rPr lang="ru-RU" dirty="0" smtClean="0"/>
              <a:t> </a:t>
            </a:r>
            <a:r>
              <a:rPr lang="ru-RU" dirty="0"/>
              <a:t>устранения зависимости между передачей и доставкой данных. В частности, каждый блок полезной информации типа DATA (данные) использует два набора порядковых номеров. Номер TSN управляет передачей сообщений и детектированием их потери, а пара “идентификатор потока </a:t>
            </a:r>
            <a:r>
              <a:rPr lang="ru-RU" dirty="0" err="1"/>
              <a:t>Stream</a:t>
            </a:r>
            <a:r>
              <a:rPr lang="ru-RU" dirty="0"/>
              <a:t> ID – номер SSN ” используется для управления порядком доставки потребителю полученных данных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ru-RU" dirty="0"/>
              <a:t>Такая независимость механизмов нумерации позволяет получателю незамедлительно обнаруживать пропуски данных (например, в результате потери сообщения), а также видеть влияние потерянных данных на поток. </a:t>
            </a:r>
            <a:endParaRPr lang="ru-RU" dirty="0"/>
          </a:p>
          <a:p>
            <a:r>
              <a:rPr lang="ru-RU" dirty="0"/>
              <a:t>Утрата сообщения вызывает появление пропуска в порядковых номерах SSN для потока, на который это сообщение оказывает влияние и не вызывает такого пропуска для других потоков. Следовательно, получатель может продолжать доставку незатронутых потоков, не дожидаясь повтора передачи утраченного сообщения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880"/>
          </a:xfrm>
        </p:spPr>
        <p:txBody>
          <a:bodyPr>
            <a:normAutofit fontScale="90000"/>
          </a:bodyPr>
          <a:p>
            <a:r>
              <a:rPr lang="en-US">
                <a:sym typeface="+mn-ea"/>
              </a:rPr>
              <a:t>Мультиплексир</a:t>
            </a:r>
            <a:r>
              <a:rPr lang="ru-RU" altLang="en-US">
                <a:sym typeface="+mn-ea"/>
              </a:rPr>
              <a:t>ование</a:t>
            </a:r>
            <a:r>
              <a:rPr lang="en-US" altLang="en-US">
                <a:sym typeface="+mn-ea"/>
              </a:rPr>
              <a:t>/</a:t>
            </a:r>
            <a:r>
              <a:rPr lang="en-US">
                <a:sym typeface="+mn-ea"/>
              </a:rPr>
              <a:t> демультиплексир</a:t>
            </a:r>
            <a:r>
              <a:rPr lang="ru-RU" altLang="en-US">
                <a:sym typeface="+mn-ea"/>
              </a:rPr>
              <a:t>ование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ru-RU" altLang="en-US" sz="3200"/>
              <a:t>Работа по доставке данных сегмента транспортного уровня нужному, соответствующему сокету называется </a:t>
            </a:r>
            <a:r>
              <a:rPr lang="ru-RU" altLang="en-US" sz="3200" b="1"/>
              <a:t>демультиплексированием</a:t>
            </a:r>
            <a:r>
              <a:rPr lang="ru-RU" altLang="en-US" sz="3200"/>
              <a:t>. </a:t>
            </a:r>
            <a:endParaRPr lang="ru-RU" altLang="en-US" sz="3200"/>
          </a:p>
          <a:p>
            <a:r>
              <a:rPr lang="ru-RU" altLang="en-US" sz="3200"/>
              <a:t>Сбор фрагментов данных, поступающих на транспортный уровень хоста-отправителя из различных сокетов, создание сегментов путем присоединения заголовка (который используется при демультиплексировании) к каждому фрагменту и передача сегментов сетевому уровню называется </a:t>
            </a:r>
            <a:r>
              <a:rPr lang="ru-RU" altLang="en-US" sz="3200" b="1"/>
              <a:t>мультиплексированием</a:t>
            </a:r>
            <a:endParaRPr lang="ru-RU" altLang="en-US" sz="3200" b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Многодомность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механизм предназначен для того, чтобы увеличить уровень устойчивости сети к выходам из строя интерфейсов на хосте и ускорить восстановление в случае сбоя в сети. </a:t>
            </a:r>
            <a:endParaRPr lang="ru-RU" dirty="0" smtClean="0"/>
          </a:p>
          <a:p>
            <a:r>
              <a:rPr lang="ru-RU" dirty="0" smtClean="0"/>
              <a:t>Однако </a:t>
            </a:r>
            <a:r>
              <a:rPr lang="ru-RU" dirty="0"/>
              <a:t>эффективность этого механизма падает, когда путь взаимодействия внутри ассоциации проходит через единую точку сбоя сети, к примеру, единственный канал или маршрутизатор, через которые должен проходить весь трафик ассоциации, или хост, обладающий всего одним интерфейсом.</a:t>
            </a:r>
            <a:endParaRPr lang="ru-RU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Механизм </a:t>
            </a:r>
            <a:r>
              <a:rPr lang="en-US" dirty="0" smtClean="0"/>
              <a:t>Cookie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обеспечивает защиту от атак вслепую, когда атакующий генерирует множество блоков INIT с целью перегрузки сервера SCTP за счет расхода памяти и иных ресурсов, требуемых для обработки новых запросов INIT. </a:t>
            </a:r>
            <a:endParaRPr lang="en-US" dirty="0" smtClean="0"/>
          </a:p>
          <a:p>
            <a:r>
              <a:rPr lang="ru-RU" dirty="0" smtClean="0"/>
              <a:t>Взамен </a:t>
            </a:r>
            <a:r>
              <a:rPr lang="ru-RU" dirty="0"/>
              <a:t>выделения памяти для </a:t>
            </a:r>
            <a:r>
              <a:rPr lang="ru-RU" dirty="0" smtClean="0"/>
              <a:t>TCB</a:t>
            </a:r>
            <a:r>
              <a:rPr lang="en-US" dirty="0" smtClean="0"/>
              <a:t> (Transport Control Block)</a:t>
            </a:r>
            <a:r>
              <a:rPr lang="ru-RU" dirty="0" smtClean="0"/>
              <a:t> </a:t>
            </a:r>
            <a:r>
              <a:rPr lang="ru-RU" dirty="0"/>
              <a:t>сервер создает параметр </a:t>
            </a:r>
            <a:r>
              <a:rPr lang="ru-RU" dirty="0" err="1"/>
              <a:t>Cookie</a:t>
            </a:r>
            <a:r>
              <a:rPr lang="ru-RU" dirty="0"/>
              <a:t> с информацией TCB, корректным временем жизни и сигнатурой для аутентификации. Этот параметр передается клиенту в сообщении INIT ACK. Поскольку сообщения INIT ACK всегда возвращаются по адресу отправителя запросов INIT, атакующий вслепую не будет получать </a:t>
            </a:r>
            <a:r>
              <a:rPr lang="ru-RU" dirty="0" err="1"/>
              <a:t>Cookie</a:t>
            </a:r>
            <a:r>
              <a:rPr lang="ru-RU" dirty="0"/>
              <a:t>. Легитимный клиент SCTP получит </a:t>
            </a:r>
            <a:r>
              <a:rPr lang="ru-RU" dirty="0" err="1"/>
              <a:t>Cookie</a:t>
            </a:r>
            <a:r>
              <a:rPr lang="ru-RU" dirty="0"/>
              <a:t> и вернет серверу блок COOKIE ECHO, по которому сервер SCTP может проверить корректность </a:t>
            </a:r>
            <a:r>
              <a:rPr lang="ru-RU" dirty="0" err="1"/>
              <a:t>Cookie</a:t>
            </a:r>
            <a:r>
              <a:rPr lang="ru-RU" dirty="0"/>
              <a:t> и использовать это значение для создания TCB. </a:t>
            </a:r>
            <a:endParaRPr lang="en-US" dirty="0" smtClean="0"/>
          </a:p>
          <a:p>
            <a:r>
              <a:rPr lang="ru-RU" dirty="0" smtClean="0"/>
              <a:t>Поскольку </a:t>
            </a:r>
            <a:r>
              <a:rPr lang="ru-RU" dirty="0"/>
              <a:t>параметр </a:t>
            </a:r>
            <a:r>
              <a:rPr lang="ru-RU" dirty="0" err="1"/>
              <a:t>Cookie</a:t>
            </a:r>
            <a:r>
              <a:rPr lang="ru-RU" dirty="0"/>
              <a:t> создается сервером и на сервере же проверяется, формат и секретный ключ </a:t>
            </a:r>
            <a:r>
              <a:rPr lang="ru-RU" dirty="0" err="1"/>
              <a:t>Cookie</a:t>
            </a:r>
            <a:r>
              <a:rPr lang="ru-RU" dirty="0"/>
              <a:t> знает только сервер и не возникает необходимости в передаче их через сеть клиенту.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 Collision Resolution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Поддержка многодомных хостов может приводить к изменению порядка доставки сообщений, для которых использовались разные пути. </a:t>
            </a:r>
            <a:endParaRPr lang="en-US" dirty="0" smtClean="0"/>
          </a:p>
          <a:p>
            <a:r>
              <a:rPr lang="ru-RU" dirty="0" smtClean="0"/>
              <a:t>Эта </a:t>
            </a:r>
            <a:r>
              <a:rPr lang="ru-RU" dirty="0"/>
              <a:t>проблема возникает на этапе создания ассоциации, когда работа без процедуры разрешения конфликтов может с легкостью привести к созданию множества параллельных ассоциаций между парой конечных точек. </a:t>
            </a:r>
            <a:endParaRPr lang="en-US" dirty="0" smtClean="0"/>
          </a:p>
          <a:p>
            <a:r>
              <a:rPr lang="ru-RU" dirty="0" smtClean="0"/>
              <a:t>Для </a:t>
            </a:r>
            <a:r>
              <a:rPr lang="ru-RU" dirty="0"/>
              <a:t>предотвращения этого SCTP включает множество процедур связывания параллельных попыток создания ассоциации с одной ассоциацией SCTP.</a:t>
            </a:r>
            <a:endParaRPr lang="ru-RU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2500"/>
          </a:bodyPr>
          <a:lstStyle/>
          <a:p>
            <a:r>
              <a:rPr lang="ru-RU" dirty="0"/>
              <a:t>Прежде, чем начнется обмен данными, два SCTP-хоста должны передать друг другу информацию о состоянии соединений (в том числе задействованные IP-адреса) с помощью четырехэтапной процедуры установки соединения</a:t>
            </a:r>
            <a:endParaRPr lang="ru-RU" dirty="0" smtClean="0"/>
          </a:p>
          <a:p>
            <a:r>
              <a:rPr lang="ru-RU" dirty="0"/>
              <a:t>Процедура, предусмотренная протоколом SCTP, позволяет защититься от </a:t>
            </a:r>
            <a:r>
              <a:rPr lang="ru-RU" dirty="0" err="1"/>
              <a:t>DoS</a:t>
            </a:r>
            <a:r>
              <a:rPr lang="ru-RU" dirty="0"/>
              <a:t>-атак. Получателю сообщения о намерении установить контакт INIT в четырехэтапной процедуре установки соединения не требуется сохранять никакую информацию о состоянии или резервировать какие-либо ресурсы. </a:t>
            </a:r>
            <a:endParaRPr lang="ru-RU" dirty="0"/>
          </a:p>
          <a:p>
            <a:r>
              <a:rPr lang="ru-RU" dirty="0"/>
              <a:t>Вместо этого он посылает в ответ сообщение INIT-ACK, которое включает в себя специальную запись (</a:t>
            </a:r>
            <a:r>
              <a:rPr lang="ru-RU" dirty="0" err="1"/>
              <a:t>cookie</a:t>
            </a:r>
            <a:r>
              <a:rPr lang="ru-RU" dirty="0"/>
              <a:t>) состояния, содержащую всю информацию необходимую отправителю INIT-ACK для того, чтобы сформировать свое состояние. </a:t>
            </a:r>
            <a:endParaRPr lang="ru-RU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Инициация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INIT </a:t>
            </a:r>
            <a:r>
              <a:rPr lang="ru-RU" dirty="0" smtClean="0">
                <a:latin typeface="Calibri" panose="020F0502020204030204" charset="0"/>
                <a:cs typeface="Calibri" panose="020F0502020204030204" charset="0"/>
              </a:rPr>
              <a:t>и </a:t>
            </a:r>
            <a:r>
              <a:rPr lang="en-US" dirty="0" smtClean="0">
                <a:latin typeface="Calibri" panose="020F0502020204030204" charset="0"/>
                <a:cs typeface="Calibri" panose="020F0502020204030204" charset="0"/>
              </a:rPr>
              <a:t>INIT-ACK </a:t>
            </a:r>
            <a:r>
              <a:rPr lang="ru-RU" dirty="0" smtClean="0"/>
              <a:t>содержат несколько параметров</a:t>
            </a:r>
            <a:r>
              <a:rPr lang="en-US" dirty="0" smtClean="0"/>
              <a:t>:</a:t>
            </a:r>
            <a:endParaRPr lang="en-US" dirty="0" smtClean="0"/>
          </a:p>
          <a:p>
            <a:pPr lvl="1" fontAlgn="base"/>
            <a:r>
              <a:rPr lang="ru-RU" dirty="0"/>
              <a:t>список всех IP-адресов, которые станут частью ассоциации;</a:t>
            </a:r>
            <a:endParaRPr lang="ru-RU" dirty="0"/>
          </a:p>
          <a:p>
            <a:pPr lvl="1" fontAlgn="base"/>
            <a:r>
              <a:rPr lang="ru-RU" dirty="0"/>
              <a:t>номер транспортной последовательности, который используется для надежной передачи данных;</a:t>
            </a:r>
            <a:endParaRPr lang="ru-RU" dirty="0"/>
          </a:p>
          <a:p>
            <a:pPr lvl="1" fontAlgn="base"/>
            <a:r>
              <a:rPr lang="ru-RU" dirty="0"/>
              <a:t>тег инициации, который должен быть включен в каждый входящий пакет SCTP;</a:t>
            </a:r>
            <a:endParaRPr lang="ru-RU" dirty="0"/>
          </a:p>
          <a:p>
            <a:pPr lvl="1" fontAlgn="base"/>
            <a:r>
              <a:rPr lang="ru-RU" dirty="0"/>
              <a:t>число выходящих потоков, запрашиваемых каждой из сторон;</a:t>
            </a:r>
            <a:endParaRPr lang="ru-RU" dirty="0"/>
          </a:p>
          <a:p>
            <a:pPr lvl="1" fontAlgn="base"/>
            <a:r>
              <a:rPr lang="ru-RU" dirty="0"/>
              <a:t>число входящих потоков, которые способна поддерживать каждая из сторон.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Инициация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7555" y="2002155"/>
            <a:ext cx="8399145" cy="387604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пакета</a:t>
            </a:r>
            <a:endParaRPr lang="ru-RU" dirty="0"/>
          </a:p>
        </p:txBody>
      </p:sp>
      <p:pic>
        <p:nvPicPr>
          <p:cNvPr id="3" name="Замещающее содержимое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47390" y="1901190"/>
            <a:ext cx="5577840" cy="305498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пакета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dirty="0"/>
              <a:t>Любой пакет SCTP в ассоциации, не содержащий </a:t>
            </a:r>
            <a:r>
              <a:rPr lang="ru-RU" dirty="0" smtClean="0"/>
              <a:t>специальный тег</a:t>
            </a:r>
            <a:r>
              <a:rPr lang="ru-RU" dirty="0"/>
              <a:t>, при получении будет удален. Тег проверки защищает от старых, неактуальных пакетов, «отставших» от предыдущей ассоциации, а также от различных вторжений, позволяет избежать характерного для TCP состояния ожидания, при котором расходуются ресурсы и ограничивается общее число соединений, которые может поддерживать хост.</a:t>
            </a:r>
            <a:endParaRPr lang="ru-RU" dirty="0"/>
          </a:p>
          <a:p>
            <a:pPr fontAlgn="base"/>
            <a:r>
              <a:rPr lang="ru-RU" dirty="0"/>
              <a:t>Каждый из типов фрагмента включает в себя информацию заголовка TLV, который содержит тип фрагмента, флаги обработки доставки и длину поля. </a:t>
            </a:r>
            <a:endParaRPr lang="ru-RU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пакета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ru-RU" dirty="0"/>
              <a:t>Кроме того, перед фрагментом DATA будет размещаться пользовательская информация о полезной нагрузке, состоящей из номера транспортной последовательности (TSN — </a:t>
            </a:r>
            <a:r>
              <a:rPr lang="ru-RU" dirty="0" err="1"/>
              <a:t>transport</a:t>
            </a:r>
            <a:r>
              <a:rPr lang="ru-RU" dirty="0"/>
              <a:t> </a:t>
            </a:r>
            <a:r>
              <a:rPr lang="ru-RU" dirty="0" err="1"/>
              <a:t>sequence</a:t>
            </a: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/>
              <a:t>), идентификатора потока, номера последовательности потока (SSN — </a:t>
            </a:r>
            <a:r>
              <a:rPr lang="ru-RU" dirty="0" err="1"/>
              <a:t>stream</a:t>
            </a:r>
            <a:r>
              <a:rPr lang="ru-RU" dirty="0"/>
              <a:t> </a:t>
            </a:r>
            <a:r>
              <a:rPr lang="ru-RU" dirty="0" err="1"/>
              <a:t>sequence</a:t>
            </a: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/>
              <a:t>).</a:t>
            </a:r>
            <a:endParaRPr lang="ru-RU" dirty="0"/>
          </a:p>
          <a:p>
            <a:pPr fontAlgn="base"/>
            <a:r>
              <a:rPr lang="ru-RU" dirty="0"/>
              <a:t>TSN и SSN — два разных номера последовательности для каждого фрагмента DATA. TSN используется для обеспечения надежности каждой ассоциации, а SSN для упорядочивания по потокам. Идентификатор потока отмечает отдельные сообщения в каждом потоке.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/>
              <a:t>Хост SCTP посылает избранные подтверждения (фрагменты SACK) в ответ на каждый пакет SCTP, сопровождающий фрагменты DATA. </a:t>
            </a:r>
            <a:endParaRPr lang="ru-RU" dirty="0" smtClean="0"/>
          </a:p>
          <a:p>
            <a:r>
              <a:rPr lang="ru-RU" dirty="0" smtClean="0"/>
              <a:t>Сообщение </a:t>
            </a:r>
            <a:r>
              <a:rPr lang="ru-RU" dirty="0"/>
              <a:t>SACK полностью описывает состояние получателя так, что отправитель может принимать решение о повторной передаче в зависимости от того, что ему уже удалось получить. </a:t>
            </a:r>
            <a:endParaRPr lang="ru-RU" dirty="0" smtClean="0"/>
          </a:p>
          <a:p>
            <a:r>
              <a:rPr lang="ru-RU" dirty="0" smtClean="0"/>
              <a:t>SCTP </a:t>
            </a:r>
            <a:r>
              <a:rPr lang="ru-RU" dirty="0"/>
              <a:t>поддерживает алгоритмы быстрой повторной передачи и повторной передачи с тайм-аутом, аналогичные тем, которые применяются в TCP.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235585" y="353060"/>
            <a:ext cx="12233910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Мультиплексир</a:t>
            </a:r>
            <a:r>
              <a:rPr lang="ru-RU" altLang="en-US"/>
              <a:t>ование</a:t>
            </a:r>
            <a:r>
              <a:rPr lang="en-US" altLang="en-US"/>
              <a:t>/</a:t>
            </a:r>
            <a:r>
              <a:rPr lang="en-US"/>
              <a:t> демультиплексир</a:t>
            </a:r>
            <a:r>
              <a:rPr lang="ru-RU" altLang="en-US"/>
              <a:t>ование</a:t>
            </a:r>
            <a:endParaRPr lang="ru-RU" altLang="en-US"/>
          </a:p>
        </p:txBody>
      </p:sp>
      <p:sp>
        <p:nvSpPr>
          <p:cNvPr id="168" name="Google Shape;168;p31"/>
          <p:cNvSpPr txBox="1"/>
          <p:nvPr>
            <p:ph type="body" idx="1"/>
          </p:nvPr>
        </p:nvSpPr>
        <p:spPr>
          <a:xfrm>
            <a:off x="609600" y="1174751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25400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/>
              <a:t>Протоколы TCP и UDP ведут для каждого приложения две системные очереди: очередь данных, поступающих к приложению из сети, и очередь данных, отправляемых этим приложением в сеть. </a:t>
            </a:r>
            <a:endParaRPr lang="en-US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/>
              <a:t>Такие системные очереди и называются портами, причем входная и выходная очереди одного приложения рассматриваются как один порт. </a:t>
            </a:r>
            <a:endParaRPr lang="en-US"/>
          </a:p>
          <a:p>
            <a:pPr marL="254000" lvl="0" indent="-254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/>
              <a:t>Для идентификации портов им присваивают номера.</a:t>
            </a:r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Завершение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SCTP </a:t>
            </a:r>
            <a:r>
              <a:rPr lang="ru-RU" dirty="0"/>
              <a:t>использует трехэтапную процедуру установки соединения, которая имеет важное отличие от процедуры, применяемой в TCP: конечная точка TCP может инициировать процедуру отключения, сохраняя открытым соединение и получая новые данные от другого хоста. </a:t>
            </a:r>
            <a:endParaRPr lang="ru-RU" dirty="0" smtClean="0"/>
          </a:p>
          <a:p>
            <a:r>
              <a:rPr lang="ru-RU" dirty="0" smtClean="0"/>
              <a:t>SCTP </a:t>
            </a:r>
            <a:r>
              <a:rPr lang="ru-RU" dirty="0"/>
              <a:t>не поддерживает такого «наполовину закрытого» состояния, т. е. обе стороны не могут передавать новые данные на свой более высокий уровень, если инициирована последовательность постепенного отключения.</a:t>
            </a:r>
            <a:endParaRPr lang="ru-RU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Завершение соединения</a:t>
            </a:r>
            <a:endParaRPr lang="ru-RU" altLang="en-US"/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6575" y="2298700"/>
            <a:ext cx="8076565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Источники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В. Олифер</a:t>
            </a:r>
            <a:r>
              <a:rPr lang="en-US" altLang="en-US"/>
              <a:t>, </a:t>
            </a:r>
            <a:r>
              <a:rPr lang="ru-RU" altLang="en-US"/>
              <a:t>Н. Олифер </a:t>
            </a:r>
            <a:r>
              <a:rPr lang="en-US" altLang="en-US"/>
              <a:t>“</a:t>
            </a:r>
            <a:r>
              <a:rPr lang="ru-RU" altLang="en-US"/>
              <a:t>Компьютерные сети. Принципы</a:t>
            </a:r>
            <a:r>
              <a:rPr lang="en-US" altLang="en-US"/>
              <a:t>, </a:t>
            </a:r>
            <a:r>
              <a:rPr lang="ru-RU" altLang="en-US"/>
              <a:t>технологии</a:t>
            </a:r>
            <a:r>
              <a:rPr lang="en-US" altLang="en-US"/>
              <a:t>, </a:t>
            </a:r>
            <a:r>
              <a:rPr lang="ru-RU" altLang="en-US"/>
              <a:t>протоколы</a:t>
            </a:r>
            <a:r>
              <a:rPr lang="en-US" altLang="en-US"/>
              <a:t>”</a:t>
            </a:r>
            <a:endParaRPr lang="en-US" altLang="en-US"/>
          </a:p>
          <a:p>
            <a:r>
              <a:rPr lang="ru-RU" altLang="en-US"/>
              <a:t>Куроуз</a:t>
            </a:r>
            <a:r>
              <a:rPr lang="en-US" altLang="en-US"/>
              <a:t>, </a:t>
            </a:r>
            <a:r>
              <a:rPr lang="ru-RU" altLang="en-US"/>
              <a:t>Росс </a:t>
            </a:r>
            <a:r>
              <a:rPr lang="en-US" altLang="en-US"/>
              <a:t>“</a:t>
            </a:r>
            <a:r>
              <a:rPr lang="ru-RU" altLang="en-US"/>
              <a:t>Компьютерные сети. Нисходящий подход</a:t>
            </a:r>
            <a:r>
              <a:rPr lang="en-US" altLang="en-US"/>
              <a:t>”</a:t>
            </a:r>
            <a:endParaRPr lang="en-US" altLang="en-US"/>
          </a:p>
          <a:p>
            <a:r>
              <a:rPr lang="en-US" altLang="en-US"/>
              <a:t>Richard Stevens “TCP/IP Illustrated, vol. I”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05735"/>
            <a:ext cx="10515600" cy="1325563"/>
          </a:xfrm>
        </p:spPr>
        <p:txBody>
          <a:bodyPr/>
          <a:p>
            <a:pPr algn="ctr"/>
            <a:r>
              <a:rPr lang="ru-RU" altLang="en-US"/>
              <a:t>Спасибо за внимание!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-222885" y="132715"/>
            <a:ext cx="12256135" cy="81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Мультиплексирование/ демультиплексирование</a:t>
            </a:r>
            <a:endParaRPr lang="en-US"/>
          </a:p>
        </p:txBody>
      </p:sp>
      <p:pic>
        <p:nvPicPr>
          <p:cNvPr id="162" name="Google Shape;162;p3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59915" y="1174751"/>
            <a:ext cx="84709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/>
          <p:nvPr>
            <p:ph type="title"/>
          </p:nvPr>
        </p:nvSpPr>
        <p:spPr/>
        <p:txBody>
          <a:bodyPr/>
          <a:p>
            <a:r>
              <a:rPr lang="ru-RU" altLang="en-US"/>
              <a:t>Номера портов</a:t>
            </a:r>
            <a:endParaRPr lang="ru-RU" altLang="en-US"/>
          </a:p>
        </p:txBody>
      </p:sp>
      <p:sp>
        <p:nvSpPr>
          <p:cNvPr id="3" name="Замещающий текст 2"/>
          <p:cNvSpPr/>
          <p:nvPr>
            <p:ph type="body" idx="1"/>
          </p:nvPr>
        </p:nvSpPr>
        <p:spPr/>
        <p:txBody>
          <a:bodyPr/>
          <a:p>
            <a:r>
              <a:rPr lang="ru-RU" altLang="en-US" b="1"/>
              <a:t>Хорошо известные</a:t>
            </a:r>
            <a:r>
              <a:rPr lang="ru-RU" altLang="en-US"/>
              <a:t> - для популярных системных служб, таких как FTP, telnet, HTTP, TFTP, DNS (1 - 1024) </a:t>
            </a:r>
            <a:endParaRPr lang="ru-RU" altLang="en-US"/>
          </a:p>
          <a:p>
            <a:r>
              <a:rPr lang="ru-RU" altLang="en-US" b="1"/>
              <a:t>Зарегистрированные</a:t>
            </a:r>
            <a:r>
              <a:rPr lang="ru-RU" altLang="en-US"/>
              <a:t> - предоставляются </a:t>
            </a:r>
            <a:r>
              <a:rPr lang="en-US" altLang="en-US"/>
              <a:t>IANA</a:t>
            </a:r>
            <a:r>
              <a:rPr lang="ru-RU" altLang="en-US"/>
              <a:t> (1025 - 49151)</a:t>
            </a:r>
            <a:endParaRPr lang="ru-RU" altLang="en-US"/>
          </a:p>
          <a:p>
            <a:r>
              <a:rPr lang="ru-RU" altLang="en-US" b="1"/>
              <a:t>Динамические</a:t>
            </a:r>
            <a:r>
              <a:rPr lang="ru-RU" altLang="en-US"/>
              <a:t> - назначаются локально разработчиками этих приложений или ОС в ответ на поступление запроса от приложения. </a:t>
            </a:r>
            <a:endParaRPr lang="ru-RU" altLang="en-US"/>
          </a:p>
          <a:p>
            <a:r>
              <a:rPr lang="ru-RU" altLang="en-US"/>
              <a:t>На каждом компьютере ОС ведет список занятых и свободных номеров портов. При поступлении запроса от приложения, выполняемого на данном компьютере, ОС выделяет ему первый свободный номер.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30510</Words>
  <Application>WPS Presentation</Application>
  <PresentationFormat>Widescreen</PresentationFormat>
  <Paragraphs>444</Paragraphs>
  <Slides>73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73</vt:i4>
      </vt:variant>
    </vt:vector>
  </HeadingPairs>
  <TitlesOfParts>
    <vt:vector size="97" baseType="lpstr">
      <vt:lpstr>Arial</vt:lpstr>
      <vt:lpstr>SimSun</vt:lpstr>
      <vt:lpstr>Wingdings</vt:lpstr>
      <vt:lpstr>Arial</vt:lpstr>
      <vt:lpstr>Calibri Light</vt:lpstr>
      <vt:lpstr>Calibri</vt:lpstr>
      <vt:lpstr>Microsoft YaHei</vt:lpstr>
      <vt:lpstr/>
      <vt:lpstr>Arial Unicode MS</vt:lpstr>
      <vt:lpstr>Times New Roman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Visio.Drawing.11</vt:lpstr>
      <vt:lpstr>Visio.Drawing.11</vt:lpstr>
      <vt:lpstr>Visio.Drawing.11</vt:lpstr>
      <vt:lpstr>Visio.Drawing.11</vt:lpstr>
      <vt:lpstr>Paint.Picture</vt:lpstr>
      <vt:lpstr>Visio.Drawing.11</vt:lpstr>
      <vt:lpstr>Visio.Drawing.11</vt:lpstr>
      <vt:lpstr>Лекция VII. Протоколы транспортного уровня</vt:lpstr>
      <vt:lpstr>Введение</vt:lpstr>
      <vt:lpstr>Введение</vt:lpstr>
      <vt:lpstr>Сегмент</vt:lpstr>
      <vt:lpstr>Сегмент транспортного уровня</vt:lpstr>
      <vt:lpstr>Мультиплексирование/ демультиплексирование</vt:lpstr>
      <vt:lpstr>Мультиплексирование/ демультиплексирование</vt:lpstr>
      <vt:lpstr>Мультиплексирование/ демультиплексирование</vt:lpstr>
      <vt:lpstr>Номера портов</vt:lpstr>
      <vt:lpstr>UDP и TCP порты</vt:lpstr>
      <vt:lpstr>Демультиплексирование UDP по порту</vt:lpstr>
      <vt:lpstr>Ассоциации IP-порт</vt:lpstr>
      <vt:lpstr>UDP(RFC 0768)</vt:lpstr>
      <vt:lpstr>UDP </vt:lpstr>
      <vt:lpstr>Расчет контрольной суммы</vt:lpstr>
      <vt:lpstr>Расчет контрольной суммы</vt:lpstr>
      <vt:lpstr>Особенности UDP</vt:lpstr>
      <vt:lpstr>Особенности UDP</vt:lpstr>
      <vt:lpstr>Приложения UDP</vt:lpstr>
      <vt:lpstr>TCP</vt:lpstr>
      <vt:lpstr>Логическое соединение</vt:lpstr>
      <vt:lpstr>Параметры логического соединения</vt:lpstr>
      <vt:lpstr>Особенности TCP</vt:lpstr>
      <vt:lpstr>Установление сеанса</vt:lpstr>
      <vt:lpstr>Установление сеанса</vt:lpstr>
      <vt:lpstr>Разрыв сеанса</vt:lpstr>
      <vt:lpstr>Разрыв сеанса</vt:lpstr>
      <vt:lpstr>ARQ</vt:lpstr>
      <vt:lpstr>Методы решений</vt:lpstr>
      <vt:lpstr>Общие условия для всех методов</vt:lpstr>
      <vt:lpstr>Окно перегрузки</vt:lpstr>
      <vt:lpstr>Окно перегрузки</vt:lpstr>
      <vt:lpstr>Окно управления</vt:lpstr>
      <vt:lpstr>Скользящее окно</vt:lpstr>
      <vt:lpstr>Скользящее окно</vt:lpstr>
      <vt:lpstr>Дублирование сообщения из-за потери</vt:lpstr>
      <vt:lpstr>Сегменты и поток байтов</vt:lpstr>
      <vt:lpstr>Сегменты и поток байтов</vt:lpstr>
      <vt:lpstr>Система окон в TCP</vt:lpstr>
      <vt:lpstr>Система окон в TCP</vt:lpstr>
      <vt:lpstr>Система окон в TCP</vt:lpstr>
      <vt:lpstr>TCP FSM</vt:lpstr>
      <vt:lpstr>TCP, формат сегмента</vt:lpstr>
      <vt:lpstr>TCP, формат сегмента</vt:lpstr>
      <vt:lpstr>Сегмент TCP, структура</vt:lpstr>
      <vt:lpstr>Сегмент TCP, структура</vt:lpstr>
      <vt:lpstr>Сегмент TCP, структура</vt:lpstr>
      <vt:lpstr>Сегмент TCP, структура</vt:lpstr>
      <vt:lpstr>Мультиплексирование с установлением соединения</vt:lpstr>
      <vt:lpstr>Пример работы TCP приложения</vt:lpstr>
      <vt:lpstr>Пример работы TCP приложения</vt:lpstr>
      <vt:lpstr>Соотношение протоколов</vt:lpstr>
      <vt:lpstr>SCTP</vt:lpstr>
      <vt:lpstr>Основные функции</vt:lpstr>
      <vt:lpstr>Основные функции</vt:lpstr>
      <vt:lpstr>Поддержка многопоточности</vt:lpstr>
      <vt:lpstr>Поддержка многопоточности</vt:lpstr>
      <vt:lpstr>Поддержка многопоточности</vt:lpstr>
      <vt:lpstr>Поддержка многопоточности</vt:lpstr>
      <vt:lpstr>Многодомность</vt:lpstr>
      <vt:lpstr>Механизм Cookie</vt:lpstr>
      <vt:lpstr>INIT Collision Resolution</vt:lpstr>
      <vt:lpstr>Инициация</vt:lpstr>
      <vt:lpstr>Инициация</vt:lpstr>
      <vt:lpstr>Инициация</vt:lpstr>
      <vt:lpstr>Структура пакета</vt:lpstr>
      <vt:lpstr>Структура пакета</vt:lpstr>
      <vt:lpstr>Структура пакета</vt:lpstr>
      <vt:lpstr>Передача данных</vt:lpstr>
      <vt:lpstr>Завершение</vt:lpstr>
      <vt:lpstr>Завершение соединения</vt:lpstr>
      <vt:lpstr>Источники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google1599855454</cp:lastModifiedBy>
  <cp:revision>76</cp:revision>
  <dcterms:created xsi:type="dcterms:W3CDTF">2020-10-18T22:39:00Z</dcterms:created>
  <dcterms:modified xsi:type="dcterms:W3CDTF">2020-10-22T12:04:37Z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1049-11.2.0.9684</vt:lpwstr>
  </property>
</Properties>
</file>