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311" r:id="rId4"/>
    <p:sldId id="354" r:id="rId5"/>
    <p:sldId id="312" r:id="rId6"/>
    <p:sldId id="318" r:id="rId7"/>
    <p:sldId id="355" r:id="rId8"/>
    <p:sldId id="328" r:id="rId9"/>
    <p:sldId id="327" r:id="rId10"/>
    <p:sldId id="368" r:id="rId12"/>
    <p:sldId id="369" r:id="rId13"/>
    <p:sldId id="370" r:id="rId14"/>
    <p:sldId id="367" r:id="rId15"/>
    <p:sldId id="365" r:id="rId16"/>
    <p:sldId id="375" r:id="rId17"/>
    <p:sldId id="313" r:id="rId18"/>
    <p:sldId id="314" r:id="rId19"/>
    <p:sldId id="315" r:id="rId20"/>
    <p:sldId id="316" r:id="rId21"/>
    <p:sldId id="317" r:id="rId22"/>
    <p:sldId id="319" r:id="rId23"/>
    <p:sldId id="320" r:id="rId24"/>
    <p:sldId id="257" r:id="rId25"/>
    <p:sldId id="258" r:id="rId26"/>
    <p:sldId id="266" r:id="rId27"/>
    <p:sldId id="384" r:id="rId28"/>
    <p:sldId id="267" r:id="rId29"/>
    <p:sldId id="352"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544" r:id="rId44"/>
    <p:sldId id="545" r:id="rId45"/>
    <p:sldId id="284" r:id="rId46"/>
    <p:sldId id="285" r:id="rId47"/>
    <p:sldId id="286" r:id="rId48"/>
    <p:sldId id="633" r:id="rId49"/>
    <p:sldId id="287" r:id="rId50"/>
    <p:sldId id="288" r:id="rId51"/>
    <p:sldId id="289" r:id="rId52"/>
    <p:sldId id="376" r:id="rId53"/>
    <p:sldId id="385" r:id="rId54"/>
    <p:sldId id="543" r:id="rId55"/>
    <p:sldId id="386" r:id="rId56"/>
    <p:sldId id="290" r:id="rId57"/>
    <p:sldId id="291" r:id="rId58"/>
    <p:sldId id="292" r:id="rId59"/>
    <p:sldId id="293" r:id="rId60"/>
    <p:sldId id="294" r:id="rId61"/>
    <p:sldId id="295" r:id="rId62"/>
    <p:sldId id="382" r:id="rId63"/>
    <p:sldId id="383" r:id="rId64"/>
    <p:sldId id="378" r:id="rId65"/>
    <p:sldId id="379" r:id="rId66"/>
    <p:sldId id="297" r:id="rId67"/>
    <p:sldId id="298" r:id="rId68"/>
    <p:sldId id="299" r:id="rId69"/>
    <p:sldId id="300" r:id="rId70"/>
    <p:sldId id="301" r:id="rId71"/>
    <p:sldId id="302" r:id="rId72"/>
    <p:sldId id="364" r:id="rId73"/>
    <p:sldId id="380" r:id="rId74"/>
    <p:sldId id="381" r:id="rId75"/>
    <p:sldId id="487" r:id="rId76"/>
    <p:sldId id="548"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0" Type="http://schemas.openxmlformats.org/officeDocument/2006/relationships/tableStyles" Target="tableStyles.xml"/><Relationship Id="rId8" Type="http://schemas.openxmlformats.org/officeDocument/2006/relationships/slide" Target="slides/slide6.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652B2-8C6E-419B-8E93-813F678ADC08}" type="datetimeFigureOut">
              <a:rPr lang="ru-RU" smtClean="0"/>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6DC3D-C717-495C-B489-C044A339A551}" type="slidenum">
              <a:rPr lang="ru-RU" smtClean="0"/>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think that more buffering is a good thing.  Buffering is a bit like salt—just the right amount of salt makes food better, but too much makes it inedible!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4.xml"/><Relationship Id="rId4" Type="http://schemas.openxmlformats.org/officeDocument/2006/relationships/image" Target="../media/image4.emf"/><Relationship Id="rId3" Type="http://schemas.openxmlformats.org/officeDocument/2006/relationships/oleObject" Target="../embeddings/oleObject3.bin"/><Relationship Id="rId2" Type="http://schemas.openxmlformats.org/officeDocument/2006/relationships/image" Target="../media/image3.emf"/><Relationship Id="rId1"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4.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oleObject" Target="../embeddings/oleObject5.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59623"/>
            <a:ext cx="9144000" cy="2387600"/>
          </a:xfrm>
        </p:spPr>
        <p:txBody>
          <a:bodyPr>
            <a:normAutofit fontScale="90000"/>
          </a:bodyPr>
          <a:lstStyle/>
          <a:p>
            <a:br>
              <a:rPr lang="ru-RU" altLang="en-US" dirty="0"/>
            </a:br>
            <a:br>
              <a:rPr lang="ru-RU" altLang="en-US" dirty="0"/>
            </a:br>
            <a:r>
              <a:rPr lang="ru-RU" altLang="en-US" dirty="0"/>
              <a:t>Лекция </a:t>
            </a:r>
            <a:r>
              <a:rPr lang="en-US" altLang="en-US" dirty="0"/>
              <a:t>VIII. </a:t>
            </a:r>
            <a:br>
              <a:rPr lang="ru-RU" altLang="en-US" dirty="0"/>
            </a:br>
            <a:r>
              <a:rPr lang="ru-RU" altLang="en-US" dirty="0"/>
              <a:t>Задачи сетевого уровня. Система адресации стека </a:t>
            </a:r>
            <a:r>
              <a:rPr lang="en-US" altLang="ru-RU" dirty="0"/>
              <a:t>TCP/IP</a:t>
            </a:r>
            <a:r>
              <a:rPr lang="ru-RU" altLang="en-US" dirty="0"/>
              <a:t>.</a:t>
            </a:r>
            <a:r>
              <a:rPr lang="en-US" altLang="en-US" dirty="0"/>
              <a:t> </a:t>
            </a:r>
            <a:br>
              <a:rPr lang="en-US" altLang="en-US" dirty="0"/>
            </a:br>
            <a:endParaRPr lang="en-US" altLang="en-US" dirty="0"/>
          </a:p>
        </p:txBody>
      </p:sp>
      <p:sp>
        <p:nvSpPr>
          <p:cNvPr id="3" name="Subtitle 2"/>
          <p:cNvSpPr>
            <a:spLocks noGrp="1"/>
          </p:cNvSpPr>
          <p:nvPr>
            <p:ph type="subTitle" idx="1"/>
          </p:nvPr>
        </p:nvSpPr>
        <p:spPr>
          <a:xfrm>
            <a:off x="1524000" y="3678238"/>
            <a:ext cx="9144000" cy="1655762"/>
          </a:xfrm>
        </p:spPr>
        <p:txBody>
          <a:bodyPr/>
          <a:lstStyle/>
          <a:p>
            <a:r>
              <a:rPr lang="ru-RU"/>
              <a:t>Курс читает Рогозин Н.О.</a:t>
            </a:r>
            <a:r>
              <a:rPr lang="en-US"/>
              <a:t>, </a:t>
            </a:r>
            <a:r>
              <a:rPr lang="ru-RU"/>
              <a:t>каф. ИУ-7</a:t>
            </a:r>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en-US"/>
              <a:t>Три типа коммутационных фабрик</a:t>
            </a:r>
            <a:endParaRPr lang="en-US" altLang="ru-RU"/>
          </a:p>
        </p:txBody>
      </p:sp>
      <p:sp>
        <p:nvSpPr>
          <p:cNvPr id="3" name="Замещающее содержимое 2"/>
          <p:cNvSpPr>
            <a:spLocks noGrp="1"/>
          </p:cNvSpPr>
          <p:nvPr>
            <p:ph sz="half" idx="1"/>
          </p:nvPr>
        </p:nvSpPr>
        <p:spPr>
          <a:xfrm>
            <a:off x="838200" y="1825625"/>
            <a:ext cx="10516235" cy="4351655"/>
          </a:xfrm>
        </p:spPr>
        <p:txBody>
          <a:bodyPr/>
          <a:lstStyle/>
          <a:p>
            <a:r>
              <a:rPr lang="ru-RU" altLang="en-US" b="1"/>
              <a:t>Общая шина.</a:t>
            </a:r>
            <a:r>
              <a:rPr lang="ru-RU" altLang="en-US"/>
              <a:t> </a:t>
            </a:r>
            <a:endParaRPr lang="ru-RU" altLang="en-US"/>
          </a:p>
          <a:p>
            <a:r>
              <a:rPr lang="ru-RU" altLang="en-US"/>
              <a:t>Это наиболее традиционный и гибкий метод объединения модулей вычислительного устройства, широко применяемый в компьютерах (шина PCI настольных компьютеров является наиболее известным примером).</a:t>
            </a:r>
            <a:endParaRPr lang="ru-RU"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en-US"/>
              <a:t>Три типа коммутационных фабрик</a:t>
            </a:r>
            <a:endParaRPr lang="ru-RU" altLang="en-US"/>
          </a:p>
        </p:txBody>
      </p:sp>
      <p:sp>
        <p:nvSpPr>
          <p:cNvPr id="3" name="Замещающее содержимое 2"/>
          <p:cNvSpPr>
            <a:spLocks noGrp="1"/>
          </p:cNvSpPr>
          <p:nvPr>
            <p:ph sz="half" idx="1"/>
          </p:nvPr>
        </p:nvSpPr>
        <p:spPr>
          <a:xfrm>
            <a:off x="838200" y="1825625"/>
            <a:ext cx="10516235" cy="4351655"/>
          </a:xfrm>
        </p:spPr>
        <p:txBody>
          <a:bodyPr/>
          <a:lstStyle/>
          <a:p>
            <a:r>
              <a:rPr lang="ru-RU" altLang="en-US" b="1"/>
              <a:t>Разделяемая многовходовая память.</a:t>
            </a:r>
            <a:r>
              <a:rPr lang="ru-RU" altLang="en-US"/>
              <a:t> </a:t>
            </a:r>
            <a:endParaRPr lang="ru-RU" altLang="en-US"/>
          </a:p>
          <a:p>
            <a:r>
              <a:rPr lang="ru-RU" altLang="en-US"/>
              <a:t>В памяти для каждого порта организуется отдельная очередь пакетов. Любой порт может поместить пришедший пакет в эту очередь,а порт, для которого очередь предназначена, выбирает из нее пакеты и передает в сеть.</a:t>
            </a:r>
            <a:endParaRPr lang="ru-RU" altLang="en-US"/>
          </a:p>
          <a:p>
            <a:r>
              <a:rPr lang="ru-RU" altLang="en-US"/>
              <a:t>Для поддержания нужной скорости работы коммутатора</a:t>
            </a:r>
            <a:r>
              <a:rPr lang="en-US" altLang="en-US"/>
              <a:t>/ </a:t>
            </a:r>
            <a:r>
              <a:rPr lang="ru-RU" altLang="en-US"/>
              <a:t>мршрутизатора разделяемая память должна обладать высоким быстродействием.</a:t>
            </a:r>
            <a:endParaRPr lang="ru-RU"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52267" y="1386402"/>
            <a:ext cx="10515600" cy="1356798"/>
          </a:xfrm>
        </p:spPr>
        <p:txBody>
          <a:bodyPr>
            <a:normAutofit fontScale="90000"/>
          </a:bodyPr>
          <a:lstStyle/>
          <a:p>
            <a:r>
              <a:rPr lang="ru-RU" altLang="en-US" dirty="0">
                <a:ea typeface="MS PGothic" panose="020B0600070205080204" pitchFamily="34" charset="-128"/>
                <a:cs typeface="MS PGothic" panose="020B0600070205080204" pitchFamily="34" charset="-128"/>
              </a:rPr>
              <a:t>Если коммутационная фабрика работает медленнее</a:t>
            </a:r>
            <a:r>
              <a:rPr lang="en-US" altLang="en-US" dirty="0">
                <a:ea typeface="MS PGothic" panose="020B0600070205080204" pitchFamily="34" charset="-128"/>
                <a:cs typeface="MS PGothic" panose="020B0600070205080204" pitchFamily="34" charset="-128"/>
              </a:rPr>
              <a:t>, </a:t>
            </a:r>
            <a:r>
              <a:rPr lang="ru-RU" altLang="en-US" dirty="0">
                <a:ea typeface="MS PGothic" panose="020B0600070205080204" pitchFamily="34" charset="-128"/>
                <a:cs typeface="MS PGothic" panose="020B0600070205080204" pitchFamily="34" charset="-128"/>
              </a:rPr>
              <a:t>чем прибывают пакеты</a:t>
            </a:r>
            <a:r>
              <a:rPr lang="en-US" altLang="en-US" dirty="0">
                <a:ea typeface="MS PGothic" panose="020B0600070205080204" pitchFamily="34" charset="-128"/>
                <a:cs typeface="MS PGothic" panose="020B0600070205080204" pitchFamily="34" charset="-128"/>
              </a:rPr>
              <a:t>, </a:t>
            </a:r>
            <a:r>
              <a:rPr lang="ru-RU" altLang="en-US" dirty="0">
                <a:ea typeface="MS PGothic" panose="020B0600070205080204" pitchFamily="34" charset="-128"/>
                <a:cs typeface="MS PGothic" panose="020B0600070205080204" pitchFamily="34" charset="-128"/>
              </a:rPr>
              <a:t>то для входных портов могут использоваться очереди</a:t>
            </a:r>
            <a:r>
              <a:rPr lang="en-US" altLang="en-US" dirty="0">
                <a:ea typeface="MS PGothic" panose="020B0600070205080204" pitchFamily="34" charset="-128"/>
                <a:cs typeface="MS PGothic" panose="020B0600070205080204" pitchFamily="34" charset="-128"/>
              </a:rPr>
              <a:t> </a:t>
            </a:r>
            <a:endParaRPr lang="en-US" altLang="en-US" dirty="0">
              <a:ea typeface="MS PGothic" panose="020B0600070205080204" pitchFamily="34" charset="-128"/>
              <a:cs typeface="MS PGothic" panose="020B0600070205080204" pitchFamily="34" charset="-128"/>
            </a:endParaRPr>
          </a:p>
          <a:p>
            <a:pPr lvl="1"/>
            <a:r>
              <a:rPr lang="ru-RU" altLang="en-US" sz="2800" dirty="0">
                <a:ea typeface="MS PGothic" panose="020B0600070205080204" pitchFamily="34" charset="-128"/>
              </a:rPr>
              <a:t>возникает риск потери пакетов из-за переполнения буфера</a:t>
            </a:r>
            <a:endParaRPr lang="en-US" altLang="en-US" sz="2800" dirty="0">
              <a:ea typeface="MS PGothic" panose="020B0600070205080204" pitchFamily="34" charset="-128"/>
            </a:endParaRPr>
          </a:p>
          <a:p>
            <a:endParaRPr lang="en-US" dirty="0"/>
          </a:p>
        </p:txBody>
      </p:sp>
      <p:sp>
        <p:nvSpPr>
          <p:cNvPr id="3" name="Title 2"/>
          <p:cNvSpPr>
            <a:spLocks noGrp="1"/>
          </p:cNvSpPr>
          <p:nvPr>
            <p:ph type="title"/>
          </p:nvPr>
        </p:nvSpPr>
        <p:spPr>
          <a:xfrm>
            <a:off x="838200" y="311144"/>
            <a:ext cx="10515600" cy="894622"/>
          </a:xfrm>
        </p:spPr>
        <p:txBody>
          <a:bodyPr/>
          <a:lstStyle/>
          <a:p>
            <a:r>
              <a:rPr lang="ru-RU" altLang="en-US" dirty="0">
                <a:ea typeface="MS PGothic" panose="020B0600070205080204" pitchFamily="34" charset="-128"/>
              </a:rPr>
              <a:t>Очередь входных портов</a:t>
            </a:r>
            <a:endParaRPr lang="ru-RU" altLang="en-US" dirty="0"/>
          </a:p>
        </p:txBody>
      </p:sp>
      <p:grpSp>
        <p:nvGrpSpPr>
          <p:cNvPr id="141" name="Group 140"/>
          <p:cNvGrpSpPr/>
          <p:nvPr/>
        </p:nvGrpSpPr>
        <p:grpSpPr>
          <a:xfrm>
            <a:off x="2528548" y="3841801"/>
            <a:ext cx="3027362" cy="1817687"/>
            <a:chOff x="2908374" y="3743325"/>
            <a:chExt cx="3027362" cy="1817687"/>
          </a:xfrm>
        </p:grpSpPr>
        <p:grpSp>
          <p:nvGrpSpPr>
            <p:cNvPr id="73" name="Group 7"/>
            <p:cNvGrpSpPr/>
            <p:nvPr/>
          </p:nvGrpSpPr>
          <p:grpSpPr bwMode="auto">
            <a:xfrm>
              <a:off x="2908374" y="3751262"/>
              <a:ext cx="3027362" cy="1809750"/>
              <a:chOff x="523" y="976"/>
              <a:chExt cx="2099" cy="1356"/>
            </a:xfrm>
          </p:grpSpPr>
          <p:sp>
            <p:nvSpPr>
              <p:cNvPr id="74" name="Rectangle 8"/>
              <p:cNvSpPr>
                <a:spLocks noChangeArrowheads="1"/>
              </p:cNvSpPr>
              <p:nvPr/>
            </p:nvSpPr>
            <p:spPr bwMode="auto">
              <a:xfrm>
                <a:off x="1208" y="976"/>
                <a:ext cx="745" cy="1356"/>
              </a:xfrm>
              <a:prstGeom prst="rect">
                <a:avLst/>
              </a:prstGeom>
              <a:solidFill>
                <a:srgbClr val="FFFFFF"/>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75" name="Group 9"/>
              <p:cNvGrpSpPr/>
              <p:nvPr/>
            </p:nvGrpSpPr>
            <p:grpSpPr bwMode="auto">
              <a:xfrm>
                <a:off x="804" y="997"/>
                <a:ext cx="249" cy="1295"/>
                <a:chOff x="748" y="997"/>
                <a:chExt cx="249" cy="1295"/>
              </a:xfrm>
            </p:grpSpPr>
            <p:sp>
              <p:nvSpPr>
                <p:cNvPr id="94" name="Rectangle 10"/>
                <p:cNvSpPr>
                  <a:spLocks noChangeArrowheads="1"/>
                </p:cNvSpPr>
                <p:nvPr/>
              </p:nvSpPr>
              <p:spPr bwMode="auto">
                <a:xfrm>
                  <a:off x="759" y="997"/>
                  <a:ext cx="240" cy="352"/>
                </a:xfrm>
                <a:prstGeom prst="rect">
                  <a:avLst/>
                </a:prstGeom>
                <a:solidFill>
                  <a:srgbClr val="FFFFFF"/>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95" name="Rectangle 11"/>
                <p:cNvSpPr>
                  <a:spLocks noChangeArrowheads="1"/>
                </p:cNvSpPr>
                <p:nvPr/>
              </p:nvSpPr>
              <p:spPr bwMode="auto">
                <a:xfrm>
                  <a:off x="750" y="1472"/>
                  <a:ext cx="240" cy="352"/>
                </a:xfrm>
                <a:prstGeom prst="rect">
                  <a:avLst/>
                </a:prstGeom>
                <a:solidFill>
                  <a:srgbClr val="FFFFFF"/>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96" name="Rectangle 12"/>
                <p:cNvSpPr>
                  <a:spLocks noChangeArrowheads="1"/>
                </p:cNvSpPr>
                <p:nvPr/>
              </p:nvSpPr>
              <p:spPr bwMode="auto">
                <a:xfrm>
                  <a:off x="748" y="1938"/>
                  <a:ext cx="240" cy="352"/>
                </a:xfrm>
                <a:prstGeom prst="rect">
                  <a:avLst/>
                </a:prstGeom>
                <a:solidFill>
                  <a:srgbClr val="FFFFFF"/>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76" name="Group 13"/>
              <p:cNvGrpSpPr/>
              <p:nvPr/>
            </p:nvGrpSpPr>
            <p:grpSpPr bwMode="auto">
              <a:xfrm>
                <a:off x="2109" y="1002"/>
                <a:ext cx="249" cy="1295"/>
                <a:chOff x="748" y="997"/>
                <a:chExt cx="249" cy="1295"/>
              </a:xfrm>
            </p:grpSpPr>
            <p:sp>
              <p:nvSpPr>
                <p:cNvPr id="91" name="Rectangle 14"/>
                <p:cNvSpPr>
                  <a:spLocks noChangeArrowheads="1"/>
                </p:cNvSpPr>
                <p:nvPr/>
              </p:nvSpPr>
              <p:spPr bwMode="auto">
                <a:xfrm>
                  <a:off x="759" y="997"/>
                  <a:ext cx="238" cy="352"/>
                </a:xfrm>
                <a:prstGeom prst="rect">
                  <a:avLst/>
                </a:prstGeom>
                <a:solidFill>
                  <a:srgbClr val="FFFFFF"/>
                </a:solidFill>
                <a:ln w="19050">
                  <a:solidFill>
                    <a:srgbClr val="FF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92" name="Rectangle 15"/>
                <p:cNvSpPr>
                  <a:spLocks noChangeArrowheads="1"/>
                </p:cNvSpPr>
                <p:nvPr/>
              </p:nvSpPr>
              <p:spPr bwMode="auto">
                <a:xfrm>
                  <a:off x="750" y="1472"/>
                  <a:ext cx="238" cy="352"/>
                </a:xfrm>
                <a:prstGeom prst="rect">
                  <a:avLst/>
                </a:prstGeom>
                <a:solidFill>
                  <a:srgbClr val="FFFFFF"/>
                </a:solidFill>
                <a:ln w="19050">
                  <a:solidFill>
                    <a:srgbClr val="3333CC"/>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93" name="Rectangle 16"/>
                <p:cNvSpPr>
                  <a:spLocks noChangeArrowheads="1"/>
                </p:cNvSpPr>
                <p:nvPr/>
              </p:nvSpPr>
              <p:spPr bwMode="auto">
                <a:xfrm>
                  <a:off x="748" y="1940"/>
                  <a:ext cx="238" cy="352"/>
                </a:xfrm>
                <a:prstGeom prst="rect">
                  <a:avLst/>
                </a:prstGeom>
                <a:solidFill>
                  <a:srgbClr val="FFFFFF"/>
                </a:solidFill>
                <a:ln w="19050">
                  <a:solidFill>
                    <a:srgbClr val="008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
            <p:nvSpPr>
              <p:cNvPr id="77" name="Line 17"/>
              <p:cNvSpPr>
                <a:spLocks noChangeShapeType="1"/>
              </p:cNvSpPr>
              <p:nvPr/>
            </p:nvSpPr>
            <p:spPr bwMode="auto">
              <a:xfrm>
                <a:off x="1946" y="1181"/>
                <a:ext cx="162"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78" name="Line 18"/>
              <p:cNvSpPr>
                <a:spLocks noChangeShapeType="1"/>
              </p:cNvSpPr>
              <p:nvPr/>
            </p:nvSpPr>
            <p:spPr bwMode="auto">
              <a:xfrm>
                <a:off x="1940" y="1644"/>
                <a:ext cx="163"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79" name="Line 19"/>
              <p:cNvSpPr>
                <a:spLocks noChangeShapeType="1"/>
              </p:cNvSpPr>
              <p:nvPr/>
            </p:nvSpPr>
            <p:spPr bwMode="auto">
              <a:xfrm>
                <a:off x="1940" y="2119"/>
                <a:ext cx="163"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80" name="Line 20"/>
              <p:cNvSpPr>
                <a:spLocks noChangeShapeType="1"/>
              </p:cNvSpPr>
              <p:nvPr/>
            </p:nvSpPr>
            <p:spPr bwMode="auto">
              <a:xfrm>
                <a:off x="1044" y="1164"/>
                <a:ext cx="163"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81" name="Line 21"/>
              <p:cNvSpPr>
                <a:spLocks noChangeShapeType="1"/>
              </p:cNvSpPr>
              <p:nvPr/>
            </p:nvSpPr>
            <p:spPr bwMode="auto">
              <a:xfrm>
                <a:off x="1038" y="1629"/>
                <a:ext cx="162"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82" name="Line 22"/>
              <p:cNvSpPr>
                <a:spLocks noChangeShapeType="1"/>
              </p:cNvSpPr>
              <p:nvPr/>
            </p:nvSpPr>
            <p:spPr bwMode="auto">
              <a:xfrm>
                <a:off x="1038" y="2102"/>
                <a:ext cx="162"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83" name="Group 23"/>
              <p:cNvGrpSpPr/>
              <p:nvPr/>
            </p:nvGrpSpPr>
            <p:grpSpPr bwMode="auto">
              <a:xfrm>
                <a:off x="523" y="1169"/>
                <a:ext cx="288" cy="939"/>
                <a:chOff x="-60" y="1148"/>
                <a:chExt cx="168" cy="939"/>
              </a:xfrm>
            </p:grpSpPr>
            <p:sp>
              <p:nvSpPr>
                <p:cNvPr id="88" name="Line 24"/>
                <p:cNvSpPr>
                  <a:spLocks noChangeShapeType="1"/>
                </p:cNvSpPr>
                <p:nvPr/>
              </p:nvSpPr>
              <p:spPr bwMode="auto">
                <a:xfrm>
                  <a:off x="-54" y="1148"/>
                  <a:ext cx="162"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89" name="Line 25"/>
                <p:cNvSpPr>
                  <a:spLocks noChangeShapeType="1"/>
                </p:cNvSpPr>
                <p:nvPr/>
              </p:nvSpPr>
              <p:spPr bwMode="auto">
                <a:xfrm>
                  <a:off x="-60" y="1613"/>
                  <a:ext cx="162"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90" name="Line 26"/>
                <p:cNvSpPr>
                  <a:spLocks noChangeShapeType="1"/>
                </p:cNvSpPr>
                <p:nvPr/>
              </p:nvSpPr>
              <p:spPr bwMode="auto">
                <a:xfrm>
                  <a:off x="-60" y="2087"/>
                  <a:ext cx="162"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84" name="Group 27"/>
              <p:cNvGrpSpPr/>
              <p:nvPr/>
            </p:nvGrpSpPr>
            <p:grpSpPr bwMode="auto">
              <a:xfrm>
                <a:off x="2334" y="1173"/>
                <a:ext cx="288" cy="939"/>
                <a:chOff x="-60" y="1148"/>
                <a:chExt cx="168" cy="939"/>
              </a:xfrm>
            </p:grpSpPr>
            <p:sp>
              <p:nvSpPr>
                <p:cNvPr id="85" name="Line 28"/>
                <p:cNvSpPr>
                  <a:spLocks noChangeShapeType="1"/>
                </p:cNvSpPr>
                <p:nvPr/>
              </p:nvSpPr>
              <p:spPr bwMode="auto">
                <a:xfrm>
                  <a:off x="-54" y="1148"/>
                  <a:ext cx="162" cy="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86" name="Line 29"/>
                <p:cNvSpPr>
                  <a:spLocks noChangeShapeType="1"/>
                </p:cNvSpPr>
                <p:nvPr/>
              </p:nvSpPr>
              <p:spPr bwMode="auto">
                <a:xfrm>
                  <a:off x="-60" y="1615"/>
                  <a:ext cx="162" cy="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87" name="Line 30"/>
                <p:cNvSpPr>
                  <a:spLocks noChangeShapeType="1"/>
                </p:cNvSpPr>
                <p:nvPr/>
              </p:nvSpPr>
              <p:spPr bwMode="auto">
                <a:xfrm>
                  <a:off x="-60" y="2087"/>
                  <a:ext cx="162" cy="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sp>
          <p:nvSpPr>
            <p:cNvPr id="97" name="Rectangle 55"/>
            <p:cNvSpPr>
              <a:spLocks noChangeArrowheads="1"/>
            </p:cNvSpPr>
            <p:nvPr/>
          </p:nvSpPr>
          <p:spPr bwMode="auto">
            <a:xfrm>
              <a:off x="3360811" y="3748087"/>
              <a:ext cx="252413" cy="130175"/>
            </a:xfrm>
            <a:prstGeom prst="rect">
              <a:avLst/>
            </a:prstGeom>
            <a:solidFill>
              <a:srgbClr val="FF00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98" name="Rectangle 56"/>
            <p:cNvSpPr>
              <a:spLocks noChangeArrowheads="1"/>
            </p:cNvSpPr>
            <p:nvPr/>
          </p:nvSpPr>
          <p:spPr bwMode="auto">
            <a:xfrm>
              <a:off x="3346524" y="4479925"/>
              <a:ext cx="252412" cy="131762"/>
            </a:xfrm>
            <a:prstGeom prst="rect">
              <a:avLst/>
            </a:prstGeom>
            <a:solidFill>
              <a:srgbClr val="3333CC"/>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99" name="Rectangle 57"/>
            <p:cNvSpPr>
              <a:spLocks noChangeArrowheads="1"/>
            </p:cNvSpPr>
            <p:nvPr/>
          </p:nvSpPr>
          <p:spPr bwMode="auto">
            <a:xfrm>
              <a:off x="3344936" y="5114925"/>
              <a:ext cx="252413" cy="130175"/>
            </a:xfrm>
            <a:prstGeom prst="rect">
              <a:avLst/>
            </a:prstGeom>
            <a:solidFill>
              <a:srgbClr val="FF00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00" name="Rectangle 58"/>
            <p:cNvSpPr>
              <a:spLocks noChangeArrowheads="1"/>
            </p:cNvSpPr>
            <p:nvPr/>
          </p:nvSpPr>
          <p:spPr bwMode="auto">
            <a:xfrm>
              <a:off x="3002036" y="3743325"/>
              <a:ext cx="252413" cy="131762"/>
            </a:xfrm>
            <a:prstGeom prst="rect">
              <a:avLst/>
            </a:prstGeom>
            <a:solidFill>
              <a:srgbClr val="3333CC"/>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01" name="Rectangle 59"/>
            <p:cNvSpPr>
              <a:spLocks noChangeArrowheads="1"/>
            </p:cNvSpPr>
            <p:nvPr/>
          </p:nvSpPr>
          <p:spPr bwMode="auto">
            <a:xfrm>
              <a:off x="2997274" y="5103812"/>
              <a:ext cx="252412" cy="131763"/>
            </a:xfrm>
            <a:prstGeom prst="rect">
              <a:avLst/>
            </a:prstGeom>
            <a:solidFill>
              <a:srgbClr val="00CC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02" name="Line 60"/>
            <p:cNvSpPr>
              <a:spLocks noChangeShapeType="1"/>
            </p:cNvSpPr>
            <p:nvPr/>
          </p:nvSpPr>
          <p:spPr bwMode="auto">
            <a:xfrm>
              <a:off x="3652911" y="3803650"/>
              <a:ext cx="1479550" cy="1587"/>
            </a:xfrm>
            <a:prstGeom prst="line">
              <a:avLst/>
            </a:prstGeom>
            <a:noFill/>
            <a:ln w="28575">
              <a:solidFill>
                <a:srgbClr val="FF0000"/>
              </a:solidFill>
              <a:prstDash val="dash"/>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03" name="Freeform 61"/>
            <p:cNvSpPr/>
            <p:nvPr/>
          </p:nvSpPr>
          <p:spPr bwMode="auto">
            <a:xfrm>
              <a:off x="3697361" y="4202112"/>
              <a:ext cx="1395413" cy="979488"/>
            </a:xfrm>
            <a:custGeom>
              <a:avLst/>
              <a:gdLst>
                <a:gd name="T0" fmla="*/ 0 w 967"/>
                <a:gd name="T1" fmla="*/ 2147483647 h 735"/>
                <a:gd name="T2" fmla="*/ 2147483647 w 967"/>
                <a:gd name="T3" fmla="*/ 2147483647 h 735"/>
                <a:gd name="T4" fmla="*/ 214748364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05" name="Text Box 64"/>
            <p:cNvSpPr txBox="1">
              <a:spLocks noChangeArrowheads="1"/>
            </p:cNvSpPr>
            <p:nvPr/>
          </p:nvSpPr>
          <p:spPr bwMode="auto">
            <a:xfrm>
              <a:off x="4046611" y="4548187"/>
              <a:ext cx="120142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ru-RU" altLang="en-US" sz="16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коммутац. </a:t>
              </a:r>
              <a:endParaRPr kumimoji="0" lang="ru-RU" altLang="en-US" sz="16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altLang="en-US" sz="16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фабрика</a:t>
              </a:r>
              <a:endParaRPr kumimoji="0" lang="ru-RU" altLang="en-US" sz="16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06" name="Line 73"/>
            <p:cNvSpPr>
              <a:spLocks noChangeShapeType="1"/>
            </p:cNvSpPr>
            <p:nvPr/>
          </p:nvSpPr>
          <p:spPr bwMode="auto">
            <a:xfrm>
              <a:off x="3643386" y="4548187"/>
              <a:ext cx="1458913" cy="19050"/>
            </a:xfrm>
            <a:prstGeom prst="line">
              <a:avLst/>
            </a:prstGeom>
            <a:noFill/>
            <a:ln w="28575">
              <a:solidFill>
                <a:srgbClr val="000099"/>
              </a:solidFill>
              <a:prstDash val="dash"/>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107" name="Group 79"/>
          <p:cNvGrpSpPr/>
          <p:nvPr/>
        </p:nvGrpSpPr>
        <p:grpSpPr bwMode="auto">
          <a:xfrm>
            <a:off x="7341820" y="3842241"/>
            <a:ext cx="3027363" cy="1844675"/>
            <a:chOff x="3074" y="2025"/>
            <a:chExt cx="1907" cy="1162"/>
          </a:xfrm>
        </p:grpSpPr>
        <p:grpSp>
          <p:nvGrpSpPr>
            <p:cNvPr id="108" name="Group 31"/>
            <p:cNvGrpSpPr/>
            <p:nvPr/>
          </p:nvGrpSpPr>
          <p:grpSpPr bwMode="auto">
            <a:xfrm>
              <a:off x="3074" y="2047"/>
              <a:ext cx="1907" cy="1140"/>
              <a:chOff x="523" y="976"/>
              <a:chExt cx="2099" cy="1356"/>
            </a:xfrm>
          </p:grpSpPr>
          <p:sp>
            <p:nvSpPr>
              <p:cNvPr id="118" name="Rectangle 32"/>
              <p:cNvSpPr>
                <a:spLocks noChangeArrowheads="1"/>
              </p:cNvSpPr>
              <p:nvPr/>
            </p:nvSpPr>
            <p:spPr bwMode="auto">
              <a:xfrm>
                <a:off x="1208" y="976"/>
                <a:ext cx="745" cy="1356"/>
              </a:xfrm>
              <a:prstGeom prst="rect">
                <a:avLst/>
              </a:prstGeom>
              <a:solidFill>
                <a:srgbClr val="FFFFFF"/>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119" name="Group 33"/>
              <p:cNvGrpSpPr/>
              <p:nvPr/>
            </p:nvGrpSpPr>
            <p:grpSpPr bwMode="auto">
              <a:xfrm>
                <a:off x="804" y="997"/>
                <a:ext cx="249" cy="1295"/>
                <a:chOff x="748" y="997"/>
                <a:chExt cx="249" cy="1295"/>
              </a:xfrm>
            </p:grpSpPr>
            <p:sp>
              <p:nvSpPr>
                <p:cNvPr id="138" name="Rectangle 34"/>
                <p:cNvSpPr>
                  <a:spLocks noChangeArrowheads="1"/>
                </p:cNvSpPr>
                <p:nvPr/>
              </p:nvSpPr>
              <p:spPr bwMode="auto">
                <a:xfrm>
                  <a:off x="759" y="997"/>
                  <a:ext cx="240" cy="352"/>
                </a:xfrm>
                <a:prstGeom prst="rect">
                  <a:avLst/>
                </a:prstGeom>
                <a:solidFill>
                  <a:srgbClr val="FFFFFF"/>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9" name="Rectangle 35"/>
                <p:cNvSpPr>
                  <a:spLocks noChangeArrowheads="1"/>
                </p:cNvSpPr>
                <p:nvPr/>
              </p:nvSpPr>
              <p:spPr bwMode="auto">
                <a:xfrm>
                  <a:off x="750" y="1472"/>
                  <a:ext cx="240" cy="352"/>
                </a:xfrm>
                <a:prstGeom prst="rect">
                  <a:avLst/>
                </a:prstGeom>
                <a:solidFill>
                  <a:srgbClr val="FFFFFF"/>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40" name="Rectangle 36"/>
                <p:cNvSpPr>
                  <a:spLocks noChangeArrowheads="1"/>
                </p:cNvSpPr>
                <p:nvPr/>
              </p:nvSpPr>
              <p:spPr bwMode="auto">
                <a:xfrm>
                  <a:off x="748" y="1938"/>
                  <a:ext cx="240" cy="352"/>
                </a:xfrm>
                <a:prstGeom prst="rect">
                  <a:avLst/>
                </a:prstGeom>
                <a:solidFill>
                  <a:srgbClr val="FFFFFF"/>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120" name="Group 37"/>
              <p:cNvGrpSpPr/>
              <p:nvPr/>
            </p:nvGrpSpPr>
            <p:grpSpPr bwMode="auto">
              <a:xfrm>
                <a:off x="2109" y="1002"/>
                <a:ext cx="249" cy="1295"/>
                <a:chOff x="748" y="997"/>
                <a:chExt cx="249" cy="1295"/>
              </a:xfrm>
            </p:grpSpPr>
            <p:sp>
              <p:nvSpPr>
                <p:cNvPr id="135" name="Rectangle 38"/>
                <p:cNvSpPr>
                  <a:spLocks noChangeArrowheads="1"/>
                </p:cNvSpPr>
                <p:nvPr/>
              </p:nvSpPr>
              <p:spPr bwMode="auto">
                <a:xfrm>
                  <a:off x="759" y="997"/>
                  <a:ext cx="238" cy="352"/>
                </a:xfrm>
                <a:prstGeom prst="rect">
                  <a:avLst/>
                </a:prstGeom>
                <a:solidFill>
                  <a:srgbClr val="FFFFFF"/>
                </a:solidFill>
                <a:ln w="19050">
                  <a:solidFill>
                    <a:srgbClr val="FF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6" name="Rectangle 39"/>
                <p:cNvSpPr>
                  <a:spLocks noChangeArrowheads="1"/>
                </p:cNvSpPr>
                <p:nvPr/>
              </p:nvSpPr>
              <p:spPr bwMode="auto">
                <a:xfrm>
                  <a:off x="750" y="1472"/>
                  <a:ext cx="238" cy="352"/>
                </a:xfrm>
                <a:prstGeom prst="rect">
                  <a:avLst/>
                </a:prstGeom>
                <a:solidFill>
                  <a:srgbClr val="FFFFFF"/>
                </a:solidFill>
                <a:ln w="19050">
                  <a:solidFill>
                    <a:srgbClr val="3333CC"/>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7" name="Rectangle 40"/>
                <p:cNvSpPr>
                  <a:spLocks noChangeArrowheads="1"/>
                </p:cNvSpPr>
                <p:nvPr/>
              </p:nvSpPr>
              <p:spPr bwMode="auto">
                <a:xfrm>
                  <a:off x="748" y="1940"/>
                  <a:ext cx="238" cy="352"/>
                </a:xfrm>
                <a:prstGeom prst="rect">
                  <a:avLst/>
                </a:prstGeom>
                <a:solidFill>
                  <a:srgbClr val="FFFFFF"/>
                </a:solidFill>
                <a:ln w="19050">
                  <a:solidFill>
                    <a:srgbClr val="008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
            <p:nvSpPr>
              <p:cNvPr id="121" name="Line 41"/>
              <p:cNvSpPr>
                <a:spLocks noChangeShapeType="1"/>
              </p:cNvSpPr>
              <p:nvPr/>
            </p:nvSpPr>
            <p:spPr bwMode="auto">
              <a:xfrm>
                <a:off x="1946" y="1181"/>
                <a:ext cx="162"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22" name="Line 42"/>
              <p:cNvSpPr>
                <a:spLocks noChangeShapeType="1"/>
              </p:cNvSpPr>
              <p:nvPr/>
            </p:nvSpPr>
            <p:spPr bwMode="auto">
              <a:xfrm>
                <a:off x="1940" y="1644"/>
                <a:ext cx="163"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23" name="Line 43"/>
              <p:cNvSpPr>
                <a:spLocks noChangeShapeType="1"/>
              </p:cNvSpPr>
              <p:nvPr/>
            </p:nvSpPr>
            <p:spPr bwMode="auto">
              <a:xfrm>
                <a:off x="1940" y="2119"/>
                <a:ext cx="163"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24" name="Line 44"/>
              <p:cNvSpPr>
                <a:spLocks noChangeShapeType="1"/>
              </p:cNvSpPr>
              <p:nvPr/>
            </p:nvSpPr>
            <p:spPr bwMode="auto">
              <a:xfrm>
                <a:off x="1044" y="1164"/>
                <a:ext cx="163"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25" name="Line 45"/>
              <p:cNvSpPr>
                <a:spLocks noChangeShapeType="1"/>
              </p:cNvSpPr>
              <p:nvPr/>
            </p:nvSpPr>
            <p:spPr bwMode="auto">
              <a:xfrm>
                <a:off x="1038" y="1629"/>
                <a:ext cx="162"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26" name="Line 46"/>
              <p:cNvSpPr>
                <a:spLocks noChangeShapeType="1"/>
              </p:cNvSpPr>
              <p:nvPr/>
            </p:nvSpPr>
            <p:spPr bwMode="auto">
              <a:xfrm>
                <a:off x="1038" y="2102"/>
                <a:ext cx="162"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127" name="Group 47"/>
              <p:cNvGrpSpPr/>
              <p:nvPr/>
            </p:nvGrpSpPr>
            <p:grpSpPr bwMode="auto">
              <a:xfrm>
                <a:off x="523" y="1169"/>
                <a:ext cx="288" cy="939"/>
                <a:chOff x="-60" y="1148"/>
                <a:chExt cx="168" cy="939"/>
              </a:xfrm>
            </p:grpSpPr>
            <p:sp>
              <p:nvSpPr>
                <p:cNvPr id="132" name="Line 48"/>
                <p:cNvSpPr>
                  <a:spLocks noChangeShapeType="1"/>
                </p:cNvSpPr>
                <p:nvPr/>
              </p:nvSpPr>
              <p:spPr bwMode="auto">
                <a:xfrm>
                  <a:off x="-54" y="1148"/>
                  <a:ext cx="162"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3" name="Line 49"/>
                <p:cNvSpPr>
                  <a:spLocks noChangeShapeType="1"/>
                </p:cNvSpPr>
                <p:nvPr/>
              </p:nvSpPr>
              <p:spPr bwMode="auto">
                <a:xfrm>
                  <a:off x="-60" y="1613"/>
                  <a:ext cx="162"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4" name="Line 50"/>
                <p:cNvSpPr>
                  <a:spLocks noChangeShapeType="1"/>
                </p:cNvSpPr>
                <p:nvPr/>
              </p:nvSpPr>
              <p:spPr bwMode="auto">
                <a:xfrm>
                  <a:off x="-60" y="2087"/>
                  <a:ext cx="162"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128" name="Group 51"/>
              <p:cNvGrpSpPr/>
              <p:nvPr/>
            </p:nvGrpSpPr>
            <p:grpSpPr bwMode="auto">
              <a:xfrm>
                <a:off x="2334" y="1173"/>
                <a:ext cx="288" cy="939"/>
                <a:chOff x="-60" y="1148"/>
                <a:chExt cx="168" cy="939"/>
              </a:xfrm>
            </p:grpSpPr>
            <p:sp>
              <p:nvSpPr>
                <p:cNvPr id="129" name="Line 52"/>
                <p:cNvSpPr>
                  <a:spLocks noChangeShapeType="1"/>
                </p:cNvSpPr>
                <p:nvPr/>
              </p:nvSpPr>
              <p:spPr bwMode="auto">
                <a:xfrm>
                  <a:off x="-54" y="1148"/>
                  <a:ext cx="162" cy="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0" name="Line 53"/>
                <p:cNvSpPr>
                  <a:spLocks noChangeShapeType="1"/>
                </p:cNvSpPr>
                <p:nvPr/>
              </p:nvSpPr>
              <p:spPr bwMode="auto">
                <a:xfrm>
                  <a:off x="-60" y="1615"/>
                  <a:ext cx="162" cy="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1" name="Line 54"/>
                <p:cNvSpPr>
                  <a:spLocks noChangeShapeType="1"/>
                </p:cNvSpPr>
                <p:nvPr/>
              </p:nvSpPr>
              <p:spPr bwMode="auto">
                <a:xfrm>
                  <a:off x="-60" y="2087"/>
                  <a:ext cx="162" cy="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sp>
          <p:nvSpPr>
            <p:cNvPr id="110" name="Text Box 65"/>
            <p:cNvSpPr txBox="1">
              <a:spLocks noChangeArrowheads="1"/>
            </p:cNvSpPr>
            <p:nvPr/>
          </p:nvSpPr>
          <p:spPr bwMode="auto">
            <a:xfrm>
              <a:off x="3778" y="2507"/>
              <a:ext cx="72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ru-RU" altLang="en-US" sz="16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коммутац.</a:t>
              </a:r>
              <a:endParaRPr kumimoji="0" lang="ru-RU" altLang="en-US" sz="16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altLang="en-US" sz="16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фабрика</a:t>
              </a:r>
              <a:endParaRPr kumimoji="0" lang="ru-RU" altLang="en-US" sz="16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11" name="Rectangle 66"/>
            <p:cNvSpPr>
              <a:spLocks noChangeArrowheads="1"/>
            </p:cNvSpPr>
            <p:nvPr/>
          </p:nvSpPr>
          <p:spPr bwMode="auto">
            <a:xfrm>
              <a:off x="4551" y="2025"/>
              <a:ext cx="159" cy="83"/>
            </a:xfrm>
            <a:prstGeom prst="rect">
              <a:avLst/>
            </a:prstGeom>
            <a:solidFill>
              <a:srgbClr val="FF00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12" name="Rectangle 69"/>
            <p:cNvSpPr>
              <a:spLocks noChangeArrowheads="1"/>
            </p:cNvSpPr>
            <p:nvPr/>
          </p:nvSpPr>
          <p:spPr bwMode="auto">
            <a:xfrm>
              <a:off x="3363" y="2050"/>
              <a:ext cx="159" cy="82"/>
            </a:xfrm>
            <a:prstGeom prst="rect">
              <a:avLst/>
            </a:prstGeom>
            <a:solidFill>
              <a:srgbClr val="3333CC"/>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13" name="Rectangle 70"/>
            <p:cNvSpPr>
              <a:spLocks noChangeArrowheads="1"/>
            </p:cNvSpPr>
            <p:nvPr/>
          </p:nvSpPr>
          <p:spPr bwMode="auto">
            <a:xfrm>
              <a:off x="3360" y="2916"/>
              <a:ext cx="159" cy="83"/>
            </a:xfrm>
            <a:prstGeom prst="rect">
              <a:avLst/>
            </a:prstGeom>
            <a:solidFill>
              <a:srgbClr val="FF00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14" name="Freeform 71"/>
            <p:cNvSpPr/>
            <p:nvPr/>
          </p:nvSpPr>
          <p:spPr bwMode="auto">
            <a:xfrm>
              <a:off x="3585" y="2324"/>
              <a:ext cx="878" cy="618"/>
            </a:xfrm>
            <a:custGeom>
              <a:avLst/>
              <a:gdLst>
                <a:gd name="T0" fmla="*/ 0 w 967"/>
                <a:gd name="T1" fmla="*/ 65 h 735"/>
                <a:gd name="T2" fmla="*/ 134 w 967"/>
                <a:gd name="T3" fmla="*/ 65 h 735"/>
                <a:gd name="T4" fmla="*/ 251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15" name="Freeform 72"/>
            <p:cNvSpPr/>
            <p:nvPr/>
          </p:nvSpPr>
          <p:spPr bwMode="auto">
            <a:xfrm>
              <a:off x="3573" y="2134"/>
              <a:ext cx="860" cy="437"/>
            </a:xfrm>
            <a:custGeom>
              <a:avLst/>
              <a:gdLst>
                <a:gd name="T0" fmla="*/ 0 w 860"/>
                <a:gd name="T1" fmla="*/ 3 h 437"/>
                <a:gd name="T2" fmla="*/ 468 w 860"/>
                <a:gd name="T3" fmla="*/ 0 h 437"/>
                <a:gd name="T4" fmla="*/ 860 w 860"/>
                <a:gd name="T5" fmla="*/ 437 h 437"/>
                <a:gd name="T6" fmla="*/ 0 60000 65536"/>
                <a:gd name="T7" fmla="*/ 0 60000 65536"/>
                <a:gd name="T8" fmla="*/ 0 60000 65536"/>
                <a:gd name="T9" fmla="*/ 0 w 860"/>
                <a:gd name="T10" fmla="*/ 0 h 437"/>
                <a:gd name="T11" fmla="*/ 860 w 860"/>
                <a:gd name="T12" fmla="*/ 437 h 437"/>
              </a:gdLst>
              <a:ahLst/>
              <a:cxnLst>
                <a:cxn ang="T6">
                  <a:pos x="T0" y="T1"/>
                </a:cxn>
                <a:cxn ang="T7">
                  <a:pos x="T2" y="T3"/>
                </a:cxn>
                <a:cxn ang="T8">
                  <a:pos x="T4" y="T5"/>
                </a:cxn>
              </a:cxnLst>
              <a:rect l="T9" t="T10" r="T11" b="T12"/>
              <a:pathLst>
                <a:path w="860" h="437">
                  <a:moveTo>
                    <a:pt x="0" y="3"/>
                  </a:moveTo>
                  <a:lnTo>
                    <a:pt x="468" y="0"/>
                  </a:lnTo>
                  <a:lnTo>
                    <a:pt x="860" y="437"/>
                  </a:lnTo>
                </a:path>
              </a:pathLst>
            </a:custGeom>
            <a:noFill/>
            <a:ln w="28575" cap="flat" cmpd="sng">
              <a:solidFill>
                <a:srgbClr val="000099"/>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16" name="Rectangle 76"/>
            <p:cNvSpPr>
              <a:spLocks noChangeArrowheads="1"/>
            </p:cNvSpPr>
            <p:nvPr/>
          </p:nvSpPr>
          <p:spPr bwMode="auto">
            <a:xfrm>
              <a:off x="3141" y="2890"/>
              <a:ext cx="159" cy="83"/>
            </a:xfrm>
            <a:prstGeom prst="rect">
              <a:avLst/>
            </a:prstGeom>
            <a:solidFill>
              <a:srgbClr val="00CC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17" name="Rectangle 77"/>
            <p:cNvSpPr>
              <a:spLocks noChangeArrowheads="1"/>
            </p:cNvSpPr>
            <p:nvPr/>
          </p:nvSpPr>
          <p:spPr bwMode="auto">
            <a:xfrm>
              <a:off x="4542" y="2518"/>
              <a:ext cx="159" cy="83"/>
            </a:xfrm>
            <a:prstGeom prst="rect">
              <a:avLst/>
            </a:prstGeom>
            <a:solidFill>
              <a:srgbClr val="3333CC"/>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
        <p:nvSpPr>
          <p:cNvPr id="142" name="Content Placeholder 1"/>
          <p:cNvSpPr txBox="1"/>
          <p:nvPr/>
        </p:nvSpPr>
        <p:spPr>
          <a:xfrm>
            <a:off x="835334" y="2690269"/>
            <a:ext cx="10515600" cy="984265"/>
          </a:xfrm>
          <a:prstGeom prst="rect">
            <a:avLst/>
          </a:prstGeom>
        </p:spPr>
        <p:txBody>
          <a:bodyPr vert="horz" lIns="91440" tIns="45720" rIns="91440" bIns="45720" rtlCol="0">
            <a:normAutofit fontScale="9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S PGothic" panose="020B0600070205080204" pitchFamily="34" charset="-128"/>
              </a:rPr>
              <a:t>Head-of-the-Line (HOL)/</a:t>
            </a:r>
            <a:r>
              <a:rPr kumimoji="0" lang="ru-RU" altLang="en-US" sz="28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S PGothic" panose="020B0600070205080204" pitchFamily="34" charset="-128"/>
              </a:rPr>
              <a:t>первоочередное</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S PGothic" panose="020B0600070205080204" pitchFamily="34" charset="-128"/>
              </a:rPr>
              <a:t> </a:t>
            </a:r>
            <a:r>
              <a:rPr kumimoji="0" lang="ru-RU" altLang="en-US" sz="28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S PGothic" panose="020B0600070205080204" pitchFamily="34" charset="-128"/>
              </a:rPr>
              <a:t>блокирование</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S PGothic" panose="020B0600070205080204" pitchFamily="34" charset="-128"/>
              </a:rPr>
              <a: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находящийся в очереди впереди остальных пакет препятствует продвижению новых</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dissolve">
                                      <p:cBhvr>
                                        <p:cTn id="7" dur="500"/>
                                        <p:tgtEl>
                                          <p:spTgt spid="1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dissolve">
                                      <p:cBhvr>
                                        <p:cTn id="10"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11144"/>
            <a:ext cx="10515600" cy="894622"/>
          </a:xfrm>
        </p:spPr>
        <p:txBody>
          <a:bodyPr/>
          <a:lstStyle/>
          <a:p>
            <a:r>
              <a:rPr lang="ru-RU" altLang="en-US" dirty="0">
                <a:ea typeface="MS PGothic" panose="020B0600070205080204" pitchFamily="34" charset="-128"/>
              </a:rPr>
              <a:t>Очередь выходных портов</a:t>
            </a:r>
            <a:endParaRPr lang="ru-RU" altLang="en-US" dirty="0"/>
          </a:p>
        </p:txBody>
      </p:sp>
      <p:sp>
        <p:nvSpPr>
          <p:cNvPr id="142" name="Rectangle 3"/>
          <p:cNvSpPr txBox="1">
            <a:spLocks noChangeArrowheads="1"/>
          </p:cNvSpPr>
          <p:nvPr/>
        </p:nvSpPr>
        <p:spPr>
          <a:xfrm>
            <a:off x="899795" y="3197860"/>
            <a:ext cx="10392410" cy="1990725"/>
          </a:xfrm>
          <a:prstGeom prst="rect">
            <a:avLst/>
          </a:prstGeom>
        </p:spPr>
        <p:txBody>
          <a:bodyPr vert="horz" lIns="91440" tIns="45720" rIns="91440" bIns="45720" rtlCol="0">
            <a:normAutofit fontScale="97500" lnSpcReduction="1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90000"/>
              </a:lnSpc>
              <a:spcBef>
                <a:spcPts val="1000"/>
              </a:spcBef>
              <a:spcAft>
                <a:spcPts val="0"/>
              </a:spcAft>
              <a:buSzPct val="100000"/>
              <a:buFont typeface="Arial" panose="020B0604020202020204" pitchFamily="34" charset="0"/>
              <a:buChar char="•"/>
              <a:defRPr/>
            </a:pPr>
            <a:r>
              <a:rPr kumimoji="0" lang="ru-RU" altLang="en-US" sz="2665" b="0" u="none" strike="noStrike" kern="1200" cap="none" spc="0" normalizeH="0" baseline="0" noProof="0" dirty="0">
                <a:ln>
                  <a:noFill/>
                </a:ln>
                <a:solidFill>
                  <a:srgbClr val="CC0000"/>
                </a:solidFill>
                <a:effectLst/>
                <a:uLnTx/>
                <a:uFillTx/>
                <a:latin typeface="Calibri" panose="020F0502020204030204"/>
                <a:ea typeface="+mn-ea"/>
                <a:cs typeface="+mn-cs"/>
              </a:rPr>
              <a:t>Буферизация позволяет помещать пакеты в очередь</a:t>
            </a:r>
            <a:endParaRPr kumimoji="0" lang="ru-RU" altLang="en-US" sz="2665" b="0" u="none" strike="noStrike" kern="1200" cap="none" spc="0" normalizeH="0" baseline="0" noProof="0" dirty="0">
              <a:ln>
                <a:noFill/>
              </a:ln>
              <a:solidFill>
                <a:srgbClr val="CC0000"/>
              </a:solidFill>
              <a:effectLst/>
              <a:uLnTx/>
              <a:uFillTx/>
              <a:latin typeface="Calibri" panose="020F0502020204030204"/>
              <a:ea typeface="+mn-ea"/>
              <a:cs typeface="+mn-cs"/>
            </a:endParaRPr>
          </a:p>
          <a:p>
            <a:pPr marR="0" lvl="0" algn="l" defTabSz="914400" rtl="0" eaLnBrk="1" fontAlgn="auto" latinLnBrk="0" hangingPunct="1">
              <a:lnSpc>
                <a:spcPct val="90000"/>
              </a:lnSpc>
              <a:spcBef>
                <a:spcPts val="1000"/>
              </a:spcBef>
              <a:spcAft>
                <a:spcPts val="0"/>
              </a:spcAft>
              <a:buSzPct val="100000"/>
              <a:buFont typeface="Arial" panose="020B0604020202020204" pitchFamily="34" charset="0"/>
              <a:buChar char="•"/>
              <a:defRPr/>
            </a:pPr>
            <a:r>
              <a:rPr kumimoji="0" lang="ru-RU" altLang="en-US" sz="2665" b="0" u="none" strike="noStrike" kern="1200" cap="none" spc="0" normalizeH="0" baseline="0" noProof="0" dirty="0">
                <a:ln>
                  <a:noFill/>
                </a:ln>
                <a:solidFill>
                  <a:schemeClr val="tx1"/>
                </a:solidFill>
                <a:effectLst/>
                <a:uLnTx/>
                <a:uFillTx/>
                <a:latin typeface="Calibri" panose="020F0502020204030204"/>
                <a:ea typeface="+mn-ea"/>
                <a:cs typeface="+mn-cs"/>
              </a:rPr>
              <a:t>Возникает необходимость определять</a:t>
            </a:r>
            <a:r>
              <a:rPr kumimoji="0" lang="en-US" altLang="en-US" sz="2665" b="0" u="none" strike="noStrike" kern="1200" cap="none" spc="0" normalizeH="0" baseline="0" noProof="0" dirty="0">
                <a:ln>
                  <a:noFill/>
                </a:ln>
                <a:solidFill>
                  <a:schemeClr val="tx1"/>
                </a:solidFill>
                <a:effectLst/>
                <a:uLnTx/>
                <a:uFillTx/>
                <a:latin typeface="Calibri" panose="020F0502020204030204"/>
                <a:ea typeface="+mn-ea"/>
                <a:cs typeface="+mn-cs"/>
              </a:rPr>
              <a:t>, </a:t>
            </a:r>
            <a:r>
              <a:rPr kumimoji="0" lang="ru-RU" altLang="en-US" sz="2665" b="0" u="none" strike="noStrike" kern="1200" cap="none" spc="0" normalizeH="0" baseline="0" noProof="0" dirty="0">
                <a:ln>
                  <a:noFill/>
                </a:ln>
                <a:solidFill>
                  <a:schemeClr val="tx1"/>
                </a:solidFill>
                <a:effectLst/>
                <a:uLnTx/>
                <a:uFillTx/>
                <a:latin typeface="Calibri" panose="020F0502020204030204"/>
                <a:ea typeface="+mn-ea"/>
                <a:cs typeface="+mn-cs"/>
              </a:rPr>
              <a:t>какие пакеты можно отбрасывать.</a:t>
            </a:r>
            <a:endParaRPr kumimoji="0" lang="ru-RU" altLang="en-US" sz="2665" b="0" u="none" strike="noStrike" kern="1200" cap="none" spc="0" normalizeH="0" baseline="0" noProof="0" dirty="0">
              <a:ln>
                <a:noFill/>
              </a:ln>
              <a:solidFill>
                <a:schemeClr val="tx1"/>
              </a:solidFill>
              <a:effectLst/>
              <a:uLnTx/>
              <a:uFillTx/>
              <a:latin typeface="Calibri" panose="020F0502020204030204"/>
              <a:ea typeface="+mn-ea"/>
              <a:cs typeface="+mn-cs"/>
            </a:endParaRPr>
          </a:p>
          <a:p>
            <a:pPr marR="0" lvl="0" algn="l" defTabSz="914400" rtl="0" eaLnBrk="1" fontAlgn="auto" latinLnBrk="0" hangingPunct="1">
              <a:lnSpc>
                <a:spcPct val="90000"/>
              </a:lnSpc>
              <a:spcBef>
                <a:spcPts val="1000"/>
              </a:spcBef>
              <a:spcAft>
                <a:spcPts val="0"/>
              </a:spcAft>
              <a:buSzPct val="100000"/>
              <a:buFont typeface="Arial" panose="020B0604020202020204" pitchFamily="34" charset="0"/>
              <a:buChar char="•"/>
              <a:defRPr/>
            </a:pPr>
            <a:r>
              <a:rPr kumimoji="0" lang="ru-RU" altLang="en-US" sz="2665" b="0" i="0" u="none" strike="noStrike" kern="1200" cap="none" spc="0" normalizeH="0" baseline="0" noProof="0" dirty="0">
                <a:ln>
                  <a:noFill/>
                </a:ln>
                <a:solidFill>
                  <a:prstClr val="black"/>
                </a:solidFill>
                <a:effectLst/>
                <a:uLnTx/>
                <a:uFillTx/>
                <a:latin typeface="Calibri" panose="020F0502020204030204"/>
                <a:ea typeface="+mn-ea"/>
                <a:cs typeface="+mn-cs"/>
              </a:rPr>
              <a:t>В результате пакеты могут пропадать из-за перегрузки</a:t>
            </a:r>
            <a:r>
              <a:rPr kumimoji="0" lang="en-US" altLang="en-US" sz="2665"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altLang="en-US" sz="2665" b="0" i="0" u="none" strike="noStrike" kern="1200" cap="none" spc="0" normalizeH="0" baseline="0" noProof="0" dirty="0">
                <a:ln>
                  <a:noFill/>
                </a:ln>
                <a:solidFill>
                  <a:prstClr val="black"/>
                </a:solidFill>
                <a:effectLst/>
                <a:uLnTx/>
                <a:uFillTx/>
                <a:latin typeface="Calibri" panose="020F0502020204030204"/>
                <a:ea typeface="+mn-ea"/>
                <a:cs typeface="+mn-cs"/>
              </a:rPr>
              <a:t>нехватки буферов</a:t>
            </a:r>
            <a:endParaRPr kumimoji="0" lang="ru-RU" altLang="en-US" sz="26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1" name="Rectangle 3"/>
          <p:cNvSpPr txBox="1">
            <a:spLocks noChangeArrowheads="1"/>
          </p:cNvSpPr>
          <p:nvPr/>
        </p:nvSpPr>
        <p:spPr>
          <a:xfrm>
            <a:off x="938530" y="5102225"/>
            <a:ext cx="9089390" cy="170624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90000"/>
              </a:lnSpc>
              <a:spcBef>
                <a:spcPts val="1000"/>
              </a:spcBef>
              <a:spcAft>
                <a:spcPts val="0"/>
              </a:spcAft>
              <a:buSzPct val="100000"/>
              <a:buFont typeface="Arial" panose="020B0604020202020204" pitchFamily="34" charset="0"/>
              <a:buChar char="•"/>
              <a:defRPr/>
            </a:pPr>
            <a:r>
              <a:rPr kumimoji="0" lang="ru-RU" sz="2400" b="0" u="none" strike="noStrike" kern="1200" cap="none" spc="0" normalizeH="0" baseline="0" noProof="0" dirty="0">
                <a:ln>
                  <a:noFill/>
                </a:ln>
                <a:solidFill>
                  <a:srgbClr val="CC0000"/>
                </a:solidFill>
                <a:effectLst/>
                <a:uLnTx/>
                <a:uFillTx/>
                <a:latin typeface="Calibri" panose="020F0502020204030204"/>
                <a:ea typeface="+mn-ea"/>
                <a:cs typeface="+mn-cs"/>
              </a:rPr>
              <a:t>Политика планирования выбирает</a:t>
            </a:r>
            <a:r>
              <a:rPr kumimoji="0" lang="en-US" sz="2400" b="0" u="none" strike="noStrike" kern="1200" cap="none" spc="0" normalizeH="0" baseline="0" noProof="0" dirty="0">
                <a:ln>
                  <a:noFill/>
                </a:ln>
                <a:solidFill>
                  <a:srgbClr val="CC0000"/>
                </a:solidFill>
                <a:effectLst/>
                <a:uLnTx/>
                <a:uFillTx/>
                <a:latin typeface="Calibri" panose="020F0502020204030204"/>
                <a:ea typeface="+mn-ea"/>
                <a:cs typeface="+mn-cs"/>
              </a:rPr>
              <a:t>, </a:t>
            </a:r>
            <a:r>
              <a:rPr kumimoji="0" lang="ru-RU" sz="2400" b="0" u="none" strike="noStrike" kern="1200" cap="none" spc="0" normalizeH="0" baseline="0" noProof="0" dirty="0">
                <a:ln>
                  <a:noFill/>
                </a:ln>
                <a:solidFill>
                  <a:srgbClr val="CC0000"/>
                </a:solidFill>
                <a:effectLst/>
                <a:uLnTx/>
                <a:uFillTx/>
                <a:latin typeface="Calibri" panose="020F0502020204030204"/>
                <a:ea typeface="+mn-ea"/>
                <a:cs typeface="+mn-cs"/>
              </a:rPr>
              <a:t>какие пакеты из очереди нужно отправить.</a:t>
            </a:r>
            <a:r>
              <a:rPr kumimoji="0" lang="ru-RU" sz="2400" b="0" i="1" u="none" strike="noStrike" kern="1200" cap="none" spc="0" normalizeH="0" baseline="0" noProof="0" dirty="0">
                <a:ln>
                  <a:noFill/>
                </a:ln>
                <a:solidFill>
                  <a:srgbClr val="CC0000"/>
                </a:solidFill>
                <a:effectLst/>
                <a:uLnTx/>
                <a:uFillTx/>
                <a:latin typeface="Calibri" panose="020F0502020204030204"/>
                <a:ea typeface="+mn-ea"/>
                <a:cs typeface="+mn-cs"/>
              </a:rPr>
              <a:t> </a:t>
            </a:r>
            <a:r>
              <a:rPr kumimoji="0" lang="ru-RU"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Проблема расстановки приоритетов - по какому принципу трафик получает максимальные привилегии при продвижении в сети</a:t>
            </a:r>
            <a:endParaRPr kumimoji="0" lang="ru-RU" alt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 name="Group 9"/>
          <p:cNvGrpSpPr/>
          <p:nvPr/>
        </p:nvGrpSpPr>
        <p:grpSpPr>
          <a:xfrm>
            <a:off x="3079115" y="1386840"/>
            <a:ext cx="7303770" cy="1696085"/>
            <a:chOff x="763318" y="1529542"/>
            <a:chExt cx="7113685" cy="1695796"/>
          </a:xfrm>
        </p:grpSpPr>
        <p:sp>
          <p:nvSpPr>
            <p:cNvPr id="168" name="Rectangle 5"/>
            <p:cNvSpPr>
              <a:spLocks noChangeArrowheads="1"/>
            </p:cNvSpPr>
            <p:nvPr/>
          </p:nvSpPr>
          <p:spPr bwMode="auto">
            <a:xfrm>
              <a:off x="2505123" y="1529542"/>
              <a:ext cx="4568825" cy="1679171"/>
            </a:xfrm>
            <a:prstGeom prst="rect">
              <a:avLst/>
            </a:prstGeom>
            <a:solidFill>
              <a:srgbClr val="FFFFFF"/>
            </a:solidFill>
            <a:ln w="19050">
              <a:solidFill>
                <a:srgbClr val="5F5F5F"/>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169" name="Rectangle 6"/>
            <p:cNvSpPr>
              <a:spLocks noChangeArrowheads="1"/>
            </p:cNvSpPr>
            <p:nvPr/>
          </p:nvSpPr>
          <p:spPr bwMode="auto">
            <a:xfrm>
              <a:off x="5427711" y="1946056"/>
              <a:ext cx="1417637" cy="828675"/>
            </a:xfrm>
            <a:prstGeom prst="rect">
              <a:avLst/>
            </a:prstGeom>
            <a:solidFill>
              <a:srgbClr val="FFFFFF"/>
            </a:solidFill>
            <a:ln w="28575">
              <a:solidFill>
                <a:srgbClr val="0066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ru-RU" altLang="en-US" sz="1600" b="0" i="0" u="none" strike="noStrike" kern="0" cap="none" spc="0" normalizeH="0" baseline="0" noProof="0">
                  <a:ln>
                    <a:noFill/>
                  </a:ln>
                  <a:solidFill>
                    <a:srgbClr val="000000"/>
                  </a:solidFill>
                  <a:effectLst/>
                  <a:uLnTx/>
                  <a:uFillTx/>
                  <a:latin typeface="Tahoma" panose="020B0604030504040204" pitchFamily="34" charset="0"/>
                  <a:ea typeface="MS PGothic" panose="020B0600070205080204" pitchFamily="34" charset="-128"/>
                  <a:cs typeface="+mn-cs"/>
                </a:rPr>
                <a:t>конец </a:t>
              </a:r>
              <a:endParaRPr kumimoji="0" lang="ru-RU" altLang="en-US" sz="1600" b="0" i="0" u="none" strike="noStrike" kern="0" cap="none" spc="0" normalizeH="0" baseline="0" noProof="0">
                <a:ln>
                  <a:noFill/>
                </a:ln>
                <a:solidFill>
                  <a:srgbClr val="000000"/>
                </a:solidFill>
                <a:effectLst/>
                <a:uLnTx/>
                <a:uFillTx/>
                <a:latin typeface="Tahoma" panose="020B060403050404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ru-RU" altLang="en-US" sz="1600" b="0" i="0" u="none" strike="noStrike" kern="0" cap="none" spc="0" normalizeH="0" baseline="0" noProof="0">
                  <a:ln>
                    <a:noFill/>
                  </a:ln>
                  <a:solidFill>
                    <a:srgbClr val="000000"/>
                  </a:solidFill>
                  <a:effectLst/>
                  <a:uLnTx/>
                  <a:uFillTx/>
                  <a:latin typeface="Tahoma" panose="020B0604030504040204" pitchFamily="34" charset="0"/>
                  <a:ea typeface="MS PGothic" panose="020B0600070205080204" pitchFamily="34" charset="-128"/>
                  <a:cs typeface="+mn-cs"/>
                </a:rPr>
                <a:t>канала связи</a:t>
              </a:r>
              <a:endParaRPr kumimoji="0" lang="ru-RU" altLang="en-US" sz="1600" b="0" i="0" u="none" strike="noStrike" kern="0" cap="none" spc="0" normalizeH="0" baseline="0" noProof="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170" name="Rectangle 7"/>
            <p:cNvSpPr>
              <a:spLocks noChangeArrowheads="1"/>
            </p:cNvSpPr>
            <p:nvPr/>
          </p:nvSpPr>
          <p:spPr bwMode="auto">
            <a:xfrm>
              <a:off x="4118023" y="1673006"/>
              <a:ext cx="1152525" cy="1409700"/>
            </a:xfrm>
            <a:prstGeom prst="rect">
              <a:avLst/>
            </a:prstGeom>
            <a:solidFill>
              <a:srgbClr val="FFFFFF"/>
            </a:solidFill>
            <a:ln w="28575">
              <a:solidFill>
                <a:srgbClr val="3333CC"/>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171" name="Line 10"/>
            <p:cNvSpPr>
              <a:spLocks noChangeShapeType="1"/>
            </p:cNvSpPr>
            <p:nvPr/>
          </p:nvSpPr>
          <p:spPr bwMode="auto">
            <a:xfrm>
              <a:off x="3940223" y="2392143"/>
              <a:ext cx="190500" cy="1588"/>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2" name="Line 11"/>
            <p:cNvSpPr>
              <a:spLocks noChangeShapeType="1"/>
            </p:cNvSpPr>
            <p:nvPr/>
          </p:nvSpPr>
          <p:spPr bwMode="auto">
            <a:xfrm>
              <a:off x="5273723" y="2349281"/>
              <a:ext cx="190500" cy="1587"/>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 name="Rectangle 13"/>
            <p:cNvSpPr>
              <a:spLocks noChangeArrowheads="1"/>
            </p:cNvSpPr>
            <p:nvPr/>
          </p:nvSpPr>
          <p:spPr bwMode="auto">
            <a:xfrm>
              <a:off x="4151361" y="1982568"/>
              <a:ext cx="1055687"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ru-RU" altLang="en-US" sz="16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rPr>
                <a:t>протокол </a:t>
              </a:r>
              <a:endParaRPr kumimoji="0" lang="ru-RU" altLang="en-US" sz="16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a:p>
              <a:pPr marL="0" marR="0" lvl="0" indent="0" algn="ctr" defTabSz="914400" rtl="0" eaLnBrk="0" fontAlgn="base" latinLnBrk="0" hangingPunct="0">
                <a:lnSpc>
                  <a:spcPct val="90000"/>
                </a:lnSpc>
                <a:spcBef>
                  <a:spcPct val="0"/>
                </a:spcBef>
                <a:spcAft>
                  <a:spcPct val="0"/>
                </a:spcAft>
                <a:buClrTx/>
                <a:buSzTx/>
                <a:buFontTx/>
                <a:buNone/>
                <a:defRPr/>
              </a:pPr>
              <a:r>
                <a:rPr kumimoji="0" lang="ru-RU" altLang="en-US" sz="16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rPr>
                <a:t>канальн. </a:t>
              </a:r>
              <a:endParaRPr kumimoji="0" lang="ru-RU" altLang="en-US" sz="16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a:p>
              <a:pPr marL="0" marR="0" lvl="0" indent="0" algn="ctr" defTabSz="914400" rtl="0" eaLnBrk="0" fontAlgn="base" latinLnBrk="0" hangingPunct="0">
                <a:lnSpc>
                  <a:spcPct val="90000"/>
                </a:lnSpc>
                <a:spcBef>
                  <a:spcPct val="0"/>
                </a:spcBef>
                <a:spcAft>
                  <a:spcPct val="0"/>
                </a:spcAft>
                <a:buClrTx/>
                <a:buSzTx/>
                <a:buFontTx/>
                <a:buNone/>
                <a:defRPr/>
              </a:pPr>
              <a:r>
                <a:rPr kumimoji="0" lang="ru-RU" altLang="en-US" sz="16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rPr>
                <a:t>уровня</a:t>
              </a: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175" name="Rectangle 16"/>
            <p:cNvSpPr>
              <a:spLocks noChangeArrowheads="1"/>
            </p:cNvSpPr>
            <p:nvPr/>
          </p:nvSpPr>
          <p:spPr bwMode="auto">
            <a:xfrm>
              <a:off x="763318" y="1925822"/>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ru-RU" altLang="en-US" sz="20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rPr>
                <a:t>коммутац. </a:t>
              </a:r>
              <a:endParaRPr kumimoji="0" lang="ru-RU" altLang="en-US" sz="20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a:p>
              <a:pPr marL="0" marR="0" lvl="0" indent="0" algn="r" defTabSz="914400" rtl="0" eaLnBrk="0" fontAlgn="base" latinLnBrk="0" hangingPunct="0">
                <a:lnSpc>
                  <a:spcPct val="100000"/>
                </a:lnSpc>
                <a:spcBef>
                  <a:spcPct val="0"/>
                </a:spcBef>
                <a:spcAft>
                  <a:spcPct val="0"/>
                </a:spcAft>
                <a:buClrTx/>
                <a:buSzTx/>
                <a:buFontTx/>
                <a:buNone/>
                <a:defRPr/>
              </a:pPr>
              <a:r>
                <a:rPr kumimoji="0" lang="ru-RU" altLang="en-US" sz="20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rPr>
                <a:t>фабрика</a:t>
              </a:r>
              <a:endParaRPr kumimoji="0" lang="ru-RU" altLang="en-US" sz="20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nvGrpSpPr>
            <p:cNvPr id="176" name="Group 28"/>
            <p:cNvGrpSpPr/>
            <p:nvPr/>
          </p:nvGrpSpPr>
          <p:grpSpPr bwMode="auto">
            <a:xfrm>
              <a:off x="2657523" y="1623793"/>
              <a:ext cx="1247775" cy="1504950"/>
              <a:chOff x="3180" y="909"/>
              <a:chExt cx="786" cy="948"/>
            </a:xfrm>
          </p:grpSpPr>
          <p:sp>
            <p:nvSpPr>
              <p:cNvPr id="177" name="Rectangle 8"/>
              <p:cNvSpPr>
                <a:spLocks noChangeArrowheads="1"/>
              </p:cNvSpPr>
              <p:nvPr/>
            </p:nvSpPr>
            <p:spPr bwMode="auto">
              <a:xfrm>
                <a:off x="3180" y="909"/>
                <a:ext cx="786" cy="948"/>
              </a:xfrm>
              <a:prstGeom prst="rect">
                <a:avLst/>
              </a:prstGeom>
              <a:solidFill>
                <a:srgbClr val="FFFFFF"/>
              </a:solidFill>
              <a:ln w="28575">
                <a:solidFill>
                  <a:srgbClr val="FF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178" name="Text Box 14"/>
              <p:cNvSpPr txBox="1">
                <a:spLocks noChangeArrowheads="1"/>
              </p:cNvSpPr>
              <p:nvPr/>
            </p:nvSpPr>
            <p:spPr bwMode="auto">
              <a:xfrm>
                <a:off x="3232" y="917"/>
                <a:ext cx="724"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ru-RU" altLang="en-US" sz="16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буфер пакетов</a:t>
                </a: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queueing</a:t>
                </a: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179" name="Group 17"/>
              <p:cNvGrpSpPr/>
              <p:nvPr/>
            </p:nvGrpSpPr>
            <p:grpSpPr bwMode="auto">
              <a:xfrm>
                <a:off x="3260" y="1299"/>
                <a:ext cx="626" cy="295"/>
                <a:chOff x="310" y="3526"/>
                <a:chExt cx="1040" cy="457"/>
              </a:xfrm>
            </p:grpSpPr>
            <p:sp>
              <p:nvSpPr>
                <p:cNvPr id="180" name="Rectangle 18"/>
                <p:cNvSpPr>
                  <a:spLocks noChangeArrowheads="1"/>
                </p:cNvSpPr>
                <p:nvPr/>
              </p:nvSpPr>
              <p:spPr bwMode="auto">
                <a:xfrm>
                  <a:off x="310" y="3526"/>
                  <a:ext cx="1040" cy="457"/>
                </a:xfrm>
                <a:prstGeom prst="rect">
                  <a:avLst/>
                </a:prstGeom>
                <a:solidFill>
                  <a:srgbClr val="FF0000"/>
                </a:solidFill>
                <a:ln w="38100">
                  <a:solidFill>
                    <a:srgbClr val="FFFFFF"/>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181" name="Line 19"/>
                <p:cNvSpPr>
                  <a:spLocks noChangeShapeType="1"/>
                </p:cNvSpPr>
                <p:nvPr/>
              </p:nvSpPr>
              <p:spPr bwMode="auto">
                <a:xfrm>
                  <a:off x="446" y="3535"/>
                  <a:ext cx="2" cy="437"/>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82" name="Line 20"/>
                <p:cNvSpPr>
                  <a:spLocks noChangeShapeType="1"/>
                </p:cNvSpPr>
                <p:nvPr/>
              </p:nvSpPr>
              <p:spPr bwMode="auto">
                <a:xfrm>
                  <a:off x="558" y="3538"/>
                  <a:ext cx="2" cy="435"/>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83" name="Line 21"/>
                <p:cNvSpPr>
                  <a:spLocks noChangeShapeType="1"/>
                </p:cNvSpPr>
                <p:nvPr/>
              </p:nvSpPr>
              <p:spPr bwMode="auto">
                <a:xfrm>
                  <a:off x="671" y="3534"/>
                  <a:ext cx="2" cy="437"/>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84" name="Line 22"/>
                <p:cNvSpPr>
                  <a:spLocks noChangeShapeType="1"/>
                </p:cNvSpPr>
                <p:nvPr/>
              </p:nvSpPr>
              <p:spPr bwMode="auto">
                <a:xfrm>
                  <a:off x="782" y="3535"/>
                  <a:ext cx="2" cy="437"/>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85" name="Line 23"/>
                <p:cNvSpPr>
                  <a:spLocks noChangeShapeType="1"/>
                </p:cNvSpPr>
                <p:nvPr/>
              </p:nvSpPr>
              <p:spPr bwMode="auto">
                <a:xfrm>
                  <a:off x="895" y="3534"/>
                  <a:ext cx="2" cy="437"/>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86" name="Line 24"/>
                <p:cNvSpPr>
                  <a:spLocks noChangeShapeType="1"/>
                </p:cNvSpPr>
                <p:nvPr/>
              </p:nvSpPr>
              <p:spPr bwMode="auto">
                <a:xfrm>
                  <a:off x="1006" y="3534"/>
                  <a:ext cx="2" cy="437"/>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87" name="Line 25"/>
                <p:cNvSpPr>
                  <a:spLocks noChangeShapeType="1"/>
                </p:cNvSpPr>
                <p:nvPr/>
              </p:nvSpPr>
              <p:spPr bwMode="auto">
                <a:xfrm>
                  <a:off x="1121" y="3535"/>
                  <a:ext cx="2" cy="437"/>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88" name="Line 26"/>
                <p:cNvSpPr>
                  <a:spLocks noChangeShapeType="1"/>
                </p:cNvSpPr>
                <p:nvPr/>
              </p:nvSpPr>
              <p:spPr bwMode="auto">
                <a:xfrm>
                  <a:off x="1229" y="3538"/>
                  <a:ext cx="2" cy="435"/>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sp>
          <p:nvSpPr>
            <p:cNvPr id="189" name="Line 27"/>
            <p:cNvSpPr>
              <a:spLocks noChangeShapeType="1"/>
            </p:cNvSpPr>
            <p:nvPr/>
          </p:nvSpPr>
          <p:spPr bwMode="auto">
            <a:xfrm>
              <a:off x="1878016" y="1579418"/>
              <a:ext cx="0" cy="164592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90" name="Line 9"/>
            <p:cNvSpPr>
              <a:spLocks noChangeShapeType="1"/>
            </p:cNvSpPr>
            <p:nvPr/>
          </p:nvSpPr>
          <p:spPr bwMode="auto">
            <a:xfrm flipV="1">
              <a:off x="1860598" y="2435006"/>
              <a:ext cx="925513" cy="0"/>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cxnSp>
          <p:nvCxnSpPr>
            <p:cNvPr id="8" name="Straight Arrow Connector 7"/>
            <p:cNvCxnSpPr/>
            <p:nvPr/>
          </p:nvCxnSpPr>
          <p:spPr>
            <a:xfrm>
              <a:off x="6846225" y="2394066"/>
              <a:ext cx="1030778"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flipH="1">
              <a:off x="7215448" y="2377441"/>
              <a:ext cx="315884" cy="521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dissolve">
                                      <p:cBhvr>
                                        <p:cTn id="7"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52267" y="1386402"/>
            <a:ext cx="10515600" cy="2271198"/>
          </a:xfrm>
        </p:spPr>
        <p:txBody>
          <a:bodyPr/>
          <a:lstStyle/>
          <a:p>
            <a:r>
              <a:rPr lang="en-US" altLang="en-US" dirty="0">
                <a:ea typeface="MS PGothic" panose="020B0600070205080204" pitchFamily="34" charset="-128"/>
                <a:cs typeface="MS PGothic" panose="020B0600070205080204" pitchFamily="34" charset="-128"/>
              </a:rPr>
              <a:t>RFC 3439 : </a:t>
            </a:r>
            <a:r>
              <a:rPr lang="ru-RU" altLang="en-US" dirty="0">
                <a:ea typeface="MS PGothic" panose="020B0600070205080204" pitchFamily="34" charset="-128"/>
                <a:cs typeface="MS PGothic" panose="020B0600070205080204" pitchFamily="34" charset="-128"/>
              </a:rPr>
              <a:t>средний буфер</a:t>
            </a:r>
            <a:r>
              <a:rPr lang="en-US" altLang="en-US" dirty="0">
                <a:ea typeface="MS PGothic" panose="020B0600070205080204" pitchFamily="34" charset="-128"/>
                <a:cs typeface="MS PGothic" panose="020B0600070205080204" pitchFamily="34" charset="-128"/>
              </a:rPr>
              <a:t> </a:t>
            </a:r>
            <a:r>
              <a:rPr lang="ru-RU" altLang="en-US" dirty="0">
                <a:ea typeface="MS PGothic" panose="020B0600070205080204" pitchFamily="34" charset="-128"/>
                <a:cs typeface="MS PGothic" panose="020B0600070205080204" pitchFamily="34" charset="-128"/>
              </a:rPr>
              <a:t>равен </a:t>
            </a:r>
            <a:r>
              <a:rPr lang="en-US" altLang="en-US" dirty="0">
                <a:ea typeface="MS PGothic" panose="020B0600070205080204" pitchFamily="34" charset="-128"/>
                <a:cs typeface="MS PGothic" panose="020B0600070205080204" pitchFamily="34" charset="-128"/>
              </a:rPr>
              <a:t>“</a:t>
            </a:r>
            <a:r>
              <a:rPr lang="ru-RU" altLang="en-US" dirty="0">
                <a:ea typeface="MS PGothic" panose="020B0600070205080204" pitchFamily="34" charset="-128"/>
                <a:cs typeface="MS PGothic" panose="020B0600070205080204" pitchFamily="34" charset="-128"/>
              </a:rPr>
              <a:t>типичной</a:t>
            </a:r>
            <a:r>
              <a:rPr lang="en-US" altLang="ja-JP" dirty="0">
                <a:ea typeface="MS PGothic" panose="020B0600070205080204" pitchFamily="34" charset="-128"/>
                <a:cs typeface="MS PGothic" panose="020B0600070205080204" pitchFamily="34" charset="-128"/>
              </a:rPr>
              <a:t>” RTT </a:t>
            </a:r>
            <a:r>
              <a:rPr lang="ru-RU" altLang="en-US" dirty="0">
                <a:ea typeface="MS PGothic" panose="020B0600070205080204" pitchFamily="34" charset="-128"/>
                <a:cs typeface="MS PGothic" panose="020B0600070205080204" pitchFamily="34" charset="-128"/>
              </a:rPr>
              <a:t>(круговой задержке</a:t>
            </a:r>
            <a:r>
              <a:rPr lang="en-US" altLang="en-US" dirty="0">
                <a:ea typeface="MS PGothic" panose="020B0600070205080204" pitchFamily="34" charset="-128"/>
                <a:cs typeface="MS PGothic" panose="020B0600070205080204" pitchFamily="34" charset="-128"/>
              </a:rPr>
              <a:t>, </a:t>
            </a:r>
            <a:r>
              <a:rPr lang="ru-RU" altLang="en-US" dirty="0">
                <a:ea typeface="MS PGothic" panose="020B0600070205080204" pitchFamily="34" charset="-128"/>
                <a:cs typeface="MS PGothic" panose="020B0600070205080204" pitchFamily="34" charset="-128"/>
              </a:rPr>
              <a:t>времени на отправку и прием сигнала)</a:t>
            </a:r>
            <a:r>
              <a:rPr lang="en-US" altLang="ja-JP" dirty="0">
                <a:ea typeface="MS PGothic" panose="020B0600070205080204" pitchFamily="34" charset="-128"/>
                <a:cs typeface="MS PGothic" panose="020B0600070205080204" pitchFamily="34" charset="-128"/>
              </a:rPr>
              <a:t> (250 </a:t>
            </a:r>
            <a:r>
              <a:rPr lang="ru-RU" altLang="en-US" dirty="0" err="1">
                <a:ea typeface="MS PGothic" panose="020B0600070205080204" pitchFamily="34" charset="-128"/>
                <a:cs typeface="MS PGothic" panose="020B0600070205080204" pitchFamily="34" charset="-128"/>
              </a:rPr>
              <a:t>мс</a:t>
            </a:r>
            <a:r>
              <a:rPr lang="en-US" altLang="ja-JP" dirty="0">
                <a:ea typeface="MS PGothic" panose="020B0600070205080204" pitchFamily="34" charset="-128"/>
                <a:cs typeface="MS PGothic" panose="020B0600070205080204" pitchFamily="34" charset="-128"/>
              </a:rPr>
              <a:t>) </a:t>
            </a:r>
            <a:r>
              <a:rPr lang="ru-RU" altLang="en-US" dirty="0">
                <a:ea typeface="MS PGothic" panose="020B0600070205080204" pitchFamily="34" charset="-128"/>
                <a:cs typeface="MS PGothic" panose="020B0600070205080204" pitchFamily="34" charset="-128"/>
              </a:rPr>
              <a:t>* пропускную способность канала </a:t>
            </a:r>
            <a:r>
              <a:rPr lang="en-US" altLang="en-US" dirty="0">
                <a:ea typeface="MS PGothic" panose="020B0600070205080204" pitchFamily="34" charset="-128"/>
                <a:cs typeface="MS PGothic" panose="020B0600070205080204" pitchFamily="34" charset="-128"/>
              </a:rPr>
              <a:t>C</a:t>
            </a:r>
            <a:endParaRPr lang="en-US" altLang="ja-JP" dirty="0">
              <a:ea typeface="MS PGothic" panose="020B0600070205080204" pitchFamily="34" charset="-128"/>
              <a:cs typeface="MS PGothic" panose="020B0600070205080204" pitchFamily="34" charset="-128"/>
            </a:endParaRPr>
          </a:p>
          <a:p>
            <a:pPr lvl="1"/>
            <a:r>
              <a:rPr lang="en-US" altLang="en-US" dirty="0">
                <a:ea typeface="MS PGothic" panose="020B0600070205080204" pitchFamily="34" charset="-128"/>
              </a:rPr>
              <a:t>e.g., C = 10 </a:t>
            </a:r>
            <a:r>
              <a:rPr lang="ru-RU" altLang="en-US" dirty="0">
                <a:ea typeface="MS PGothic" panose="020B0600070205080204" pitchFamily="34" charset="-128"/>
              </a:rPr>
              <a:t>Гбит</a:t>
            </a:r>
            <a:r>
              <a:rPr lang="en-US" altLang="en-US" dirty="0">
                <a:ea typeface="MS PGothic" panose="020B0600070205080204" pitchFamily="34" charset="-128"/>
              </a:rPr>
              <a:t>/c; </a:t>
            </a:r>
            <a:r>
              <a:rPr lang="ru-RU" altLang="en-US" dirty="0">
                <a:ea typeface="MS PGothic" panose="020B0600070205080204" pitchFamily="34" charset="-128"/>
              </a:rPr>
              <a:t>буфер </a:t>
            </a:r>
            <a:r>
              <a:rPr lang="en-US" altLang="en-US" dirty="0">
                <a:ea typeface="MS PGothic" panose="020B0600070205080204" pitchFamily="34" charset="-128"/>
              </a:rPr>
              <a:t>2.5 </a:t>
            </a:r>
            <a:r>
              <a:rPr lang="ru-RU" altLang="en-US" dirty="0">
                <a:ea typeface="MS PGothic" panose="020B0600070205080204" pitchFamily="34" charset="-128"/>
              </a:rPr>
              <a:t>Гбит</a:t>
            </a:r>
            <a:r>
              <a:rPr lang="en-US" altLang="en-US" dirty="0">
                <a:ea typeface="MS PGothic" panose="020B0600070205080204" pitchFamily="34" charset="-128"/>
              </a:rPr>
              <a:t> </a:t>
            </a:r>
            <a:endParaRPr lang="en-US" altLang="en-US" dirty="0">
              <a:ea typeface="MS PGothic" panose="020B0600070205080204" pitchFamily="34" charset="-128"/>
            </a:endParaRPr>
          </a:p>
        </p:txBody>
      </p:sp>
      <p:sp>
        <p:nvSpPr>
          <p:cNvPr id="3" name="Title 2"/>
          <p:cNvSpPr>
            <a:spLocks noGrp="1"/>
          </p:cNvSpPr>
          <p:nvPr>
            <p:ph type="title"/>
          </p:nvPr>
        </p:nvSpPr>
        <p:spPr>
          <a:xfrm>
            <a:off x="838200" y="311144"/>
            <a:ext cx="10515600" cy="894622"/>
          </a:xfrm>
        </p:spPr>
        <p:txBody>
          <a:bodyPr/>
          <a:lstStyle/>
          <a:p>
            <a:r>
              <a:rPr lang="ru-RU" dirty="0"/>
              <a:t>Размер буфера</a:t>
            </a:r>
            <a:endParaRPr lang="ru-RU" dirty="0"/>
          </a:p>
        </p:txBody>
      </p:sp>
      <p:sp>
        <p:nvSpPr>
          <p:cNvPr id="148" name="Content Placeholder 1"/>
          <p:cNvSpPr txBox="1"/>
          <p:nvPr/>
        </p:nvSpPr>
        <p:spPr>
          <a:xfrm>
            <a:off x="706609" y="4537125"/>
            <a:ext cx="10515600" cy="227119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1" algn="l" defTabSz="914400" rtl="0" eaLnBrk="1" fontAlgn="auto" latinLnBrk="0" hangingPunct="1">
              <a:lnSpc>
                <a:spcPct val="90000"/>
              </a:lnSpc>
              <a:spcBef>
                <a:spcPts val="500"/>
              </a:spcBef>
              <a:spcAft>
                <a:spcPts val="0"/>
              </a:spcAft>
              <a:buSzTx/>
              <a:buFont typeface="Arial" panose="020B0604020202020204" pitchFamily="34" charset="0"/>
              <a:buChar char="•"/>
              <a:defRPr/>
            </a:pPr>
            <a:r>
              <a:rPr kumimoji="0" lang="ru-RU" altLang="en-US" sz="26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слишком большой буфер увеличивает задержку</a:t>
            </a:r>
            <a:endParaRPr kumimoji="0" lang="ru-RU" altLang="en-US" sz="26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endParaRPr>
          </a:p>
          <a:p>
            <a:pPr marR="0" lvl="1" algn="l" defTabSz="914400" rtl="0" eaLnBrk="1" fontAlgn="auto" latinLnBrk="0" hangingPunct="1">
              <a:lnSpc>
                <a:spcPct val="90000"/>
              </a:lnSpc>
              <a:spcBef>
                <a:spcPts val="500"/>
              </a:spcBef>
              <a:spcAft>
                <a:spcPts val="0"/>
              </a:spcAft>
              <a:buSzTx/>
              <a:buFont typeface="Arial" panose="020B0604020202020204" pitchFamily="34" charset="0"/>
              <a:buChar char="•"/>
              <a:defRPr/>
            </a:pPr>
            <a:r>
              <a:rPr kumimoji="0" lang="ru-RU" altLang="en-US" sz="26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большое значение</a:t>
            </a: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 RTT: </a:t>
            </a:r>
            <a:r>
              <a:rPr kumimoji="0" lang="ru-RU" altLang="en-US" sz="26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слабая производительность приложений реального времени</a:t>
            </a: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 </a:t>
            </a:r>
            <a:r>
              <a:rPr kumimoji="0" lang="ru-RU" altLang="en-US" sz="26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протокола </a:t>
            </a:r>
            <a:r>
              <a:rPr kumimoji="0" lang="en-US" altLang="ru-RU" sz="26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TCP</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SzTx/>
              <a:buFont typeface="Arial" panose="020B0604020202020204" pitchFamily="34" charset="0"/>
              <a:buChar char="•"/>
              <a:defRPr/>
            </a:pP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 name="Group 4"/>
          <p:cNvGrpSpPr/>
          <p:nvPr/>
        </p:nvGrpSpPr>
        <p:grpSpPr>
          <a:xfrm>
            <a:off x="852022" y="3072522"/>
            <a:ext cx="10515600" cy="1389648"/>
            <a:chOff x="878057" y="2664217"/>
            <a:chExt cx="10515600" cy="1389648"/>
          </a:xfrm>
        </p:grpSpPr>
        <p:grpSp>
          <p:nvGrpSpPr>
            <p:cNvPr id="142" name="Group 9"/>
            <p:cNvGrpSpPr/>
            <p:nvPr/>
          </p:nvGrpSpPr>
          <p:grpSpPr bwMode="auto">
            <a:xfrm>
              <a:off x="4293797" y="2944202"/>
              <a:ext cx="1165225" cy="1109663"/>
              <a:chOff x="1923" y="2801"/>
              <a:chExt cx="734" cy="699"/>
            </a:xfrm>
          </p:grpSpPr>
          <p:sp>
            <p:nvSpPr>
              <p:cNvPr id="143" name="Text Box 4"/>
              <p:cNvSpPr txBox="1">
                <a:spLocks noChangeArrowheads="1"/>
              </p:cNvSpPr>
              <p:nvPr/>
            </p:nvSpPr>
            <p:spPr bwMode="auto">
              <a:xfrm>
                <a:off x="1923" y="2918"/>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RTT  C</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144" name="Text Box 5"/>
              <p:cNvSpPr txBox="1">
                <a:spLocks noChangeArrowheads="1"/>
              </p:cNvSpPr>
              <p:nvPr/>
            </p:nvSpPr>
            <p:spPr bwMode="auto">
              <a:xfrm>
                <a:off x="2309" y="2801"/>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a:t>
                </a:r>
                <a:endPar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145" name="Line 6"/>
              <p:cNvSpPr>
                <a:spLocks noChangeShapeType="1"/>
              </p:cNvSpPr>
              <p:nvPr/>
            </p:nvSpPr>
            <p:spPr bwMode="auto">
              <a:xfrm>
                <a:off x="1929" y="3168"/>
                <a:ext cx="61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6" name="Text Box 7"/>
              <p:cNvSpPr txBox="1">
                <a:spLocks noChangeArrowheads="1"/>
              </p:cNvSpPr>
              <p:nvPr/>
            </p:nvSpPr>
            <p:spPr bwMode="auto">
              <a:xfrm>
                <a:off x="2091" y="321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N</a:t>
                </a: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147" name="Freeform 8"/>
              <p:cNvSpPr/>
              <p:nvPr/>
            </p:nvSpPr>
            <p:spPr bwMode="auto">
              <a:xfrm>
                <a:off x="2062" y="3218"/>
                <a:ext cx="279" cy="209"/>
              </a:xfrm>
              <a:custGeom>
                <a:avLst/>
                <a:gdLst>
                  <a:gd name="T0" fmla="*/ 0 w 279"/>
                  <a:gd name="T1" fmla="*/ 148 h 209"/>
                  <a:gd name="T2" fmla="*/ 26 w 279"/>
                  <a:gd name="T3" fmla="*/ 105 h 209"/>
                  <a:gd name="T4" fmla="*/ 44 w 279"/>
                  <a:gd name="T5" fmla="*/ 209 h 209"/>
                  <a:gd name="T6" fmla="*/ 61 w 279"/>
                  <a:gd name="T7" fmla="*/ 0 h 209"/>
                  <a:gd name="T8" fmla="*/ 279 w 279"/>
                  <a:gd name="T9" fmla="*/ 0 h 209"/>
                  <a:gd name="T10" fmla="*/ 0 60000 65536"/>
                  <a:gd name="T11" fmla="*/ 0 60000 65536"/>
                  <a:gd name="T12" fmla="*/ 0 60000 65536"/>
                  <a:gd name="T13" fmla="*/ 0 60000 65536"/>
                  <a:gd name="T14" fmla="*/ 0 60000 65536"/>
                  <a:gd name="T15" fmla="*/ 0 w 279"/>
                  <a:gd name="T16" fmla="*/ 0 h 209"/>
                  <a:gd name="T17" fmla="*/ 279 w 279"/>
                  <a:gd name="T18" fmla="*/ 209 h 209"/>
                </a:gdLst>
                <a:ahLst/>
                <a:cxnLst>
                  <a:cxn ang="T10">
                    <a:pos x="T0" y="T1"/>
                  </a:cxn>
                  <a:cxn ang="T11">
                    <a:pos x="T2" y="T3"/>
                  </a:cxn>
                  <a:cxn ang="T12">
                    <a:pos x="T4" y="T5"/>
                  </a:cxn>
                  <a:cxn ang="T13">
                    <a:pos x="T6" y="T7"/>
                  </a:cxn>
                  <a:cxn ang="T14">
                    <a:pos x="T8" y="T9"/>
                  </a:cxn>
                </a:cxnLst>
                <a:rect l="T15" t="T16" r="T17" b="T18"/>
                <a:pathLst>
                  <a:path w="279" h="209">
                    <a:moveTo>
                      <a:pt x="0" y="148"/>
                    </a:moveTo>
                    <a:lnTo>
                      <a:pt x="26" y="105"/>
                    </a:lnTo>
                    <a:lnTo>
                      <a:pt x="44" y="209"/>
                    </a:lnTo>
                    <a:lnTo>
                      <a:pt x="61" y="0"/>
                    </a:lnTo>
                    <a:lnTo>
                      <a:pt x="279" y="0"/>
                    </a:lnTo>
                  </a:path>
                </a:pathLst>
              </a:custGeom>
              <a:noFill/>
              <a:ln w="9525" cap="flat"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49" name="Content Placeholder 1"/>
            <p:cNvSpPr txBox="1"/>
            <p:nvPr/>
          </p:nvSpPr>
          <p:spPr>
            <a:xfrm>
              <a:off x="878057" y="2664217"/>
              <a:ext cx="10515600" cy="7683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90000"/>
                </a:lnSpc>
                <a:spcBef>
                  <a:spcPts val="1000"/>
                </a:spcBef>
                <a:spcAft>
                  <a:spcPts val="0"/>
                </a:spcAft>
                <a:buSzTx/>
                <a:buFont typeface="Arial" panose="020B0604020202020204" pitchFamily="34" charset="0"/>
                <a:buChar char="•"/>
                <a:defRPr/>
              </a:pP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новая рекомендация</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При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N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потоков </a:t>
              </a:r>
              <a:r>
                <a:rPr kumimoji="0" lang="en-US" altLang="ru-RU"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 </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dissolve">
                                      <p:cBhvr>
                                        <p:cTn id="12"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Определение маршрута</a:t>
            </a:r>
            <a:endParaRPr lang="ru-RU" dirty="0"/>
          </a:p>
        </p:txBody>
      </p:sp>
      <p:sp>
        <p:nvSpPr>
          <p:cNvPr id="3" name="Объект 2"/>
          <p:cNvSpPr>
            <a:spLocks noGrp="1"/>
          </p:cNvSpPr>
          <p:nvPr>
            <p:ph sz="quarter" idx="1"/>
          </p:nvPr>
        </p:nvSpPr>
        <p:spPr/>
        <p:txBody>
          <a:bodyPr>
            <a:normAutofit fontScale="90000" lnSpcReduction="20000"/>
          </a:bodyPr>
          <a:lstStyle/>
          <a:p>
            <a:r>
              <a:rPr lang="ru-RU" dirty="0"/>
              <a:t>Определение маршрута может базироваться на различных показателях </a:t>
            </a:r>
            <a:r>
              <a:rPr lang="ru-RU" dirty="0" smtClean="0"/>
              <a:t>(к примеру</a:t>
            </a:r>
            <a:r>
              <a:rPr lang="en-US" dirty="0" smtClean="0"/>
              <a:t>, </a:t>
            </a:r>
            <a:r>
              <a:rPr lang="ru-RU" dirty="0" smtClean="0"/>
              <a:t>длина маршрута) или </a:t>
            </a:r>
            <a:r>
              <a:rPr lang="ru-RU" dirty="0"/>
              <a:t>комбинациях показателей. </a:t>
            </a:r>
            <a:endParaRPr lang="ru-RU" dirty="0" smtClean="0"/>
          </a:p>
          <a:p>
            <a:r>
              <a:rPr lang="ru-RU" dirty="0" smtClean="0"/>
              <a:t>Программные </a:t>
            </a:r>
            <a:r>
              <a:rPr lang="ru-RU" dirty="0"/>
              <a:t>реализации алгоритмов маршрутизации высчитывают показатели маршрута для определения оптимальных маршрутов к пункту назначения.</a:t>
            </a:r>
            <a:endParaRPr lang="ru-RU" dirty="0"/>
          </a:p>
          <a:p>
            <a:r>
              <a:rPr lang="ru-RU" dirty="0" smtClean="0"/>
              <a:t>Алгоритмы </a:t>
            </a:r>
            <a:r>
              <a:rPr lang="ru-RU" dirty="0"/>
              <a:t>маршрутизации заполняют маршрутные таблицы </a:t>
            </a:r>
            <a:r>
              <a:rPr lang="ru-RU" dirty="0" smtClean="0"/>
              <a:t>данными. </a:t>
            </a:r>
            <a:endParaRPr lang="ru-RU" dirty="0" smtClean="0"/>
          </a:p>
          <a:p>
            <a:r>
              <a:rPr lang="ru-RU" dirty="0" smtClean="0"/>
              <a:t>Записи "</a:t>
            </a:r>
            <a:r>
              <a:rPr lang="ru-RU" dirty="0"/>
              <a:t>Пункт назначения/следующая пересылка" сообщают маршрутизатору, что определенный пункт назначения может быть оптимально достигнут путем отправки пакета в определенный роутер, представляющий "следующую пересылку" на пути к конечному пункту назначения. </a:t>
            </a:r>
            <a:endParaRPr lang="ru-RU" dirty="0" smtClean="0"/>
          </a:p>
          <a:p>
            <a:r>
              <a:rPr lang="ru-RU" dirty="0" smtClean="0"/>
              <a:t>При </a:t>
            </a:r>
            <a:r>
              <a:rPr lang="ru-RU" dirty="0"/>
              <a:t>приеме поступающего пакета роутер проверяет адрес пункта назначения и пытается ассоциировать этот адрес со следующей пересылкой. </a:t>
            </a:r>
            <a:endParaRPr lang="ru-RU"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 маршрутизации</a:t>
            </a:r>
            <a:endParaRPr lang="ru-RU" dirty="0"/>
          </a:p>
        </p:txBody>
      </p:sp>
      <p:sp>
        <p:nvSpPr>
          <p:cNvPr id="3" name="Объект 2"/>
          <p:cNvSpPr>
            <a:spLocks noGrp="1"/>
          </p:cNvSpPr>
          <p:nvPr>
            <p:ph sz="quarter" idx="1"/>
          </p:nvPr>
        </p:nvSpPr>
        <p:spPr/>
        <p:txBody>
          <a:bodyPr/>
          <a:lstStyle/>
          <a:p>
            <a:r>
              <a:rPr lang="ru-RU" dirty="0"/>
              <a:t>П</a:t>
            </a:r>
            <a:r>
              <a:rPr lang="ru-RU" dirty="0" smtClean="0"/>
              <a:t>рименяются </a:t>
            </a:r>
            <a:r>
              <a:rPr lang="ru-RU" dirty="0"/>
              <a:t>для определения наилучшего пути пакетов от источника к приёмнику и являются основой любого протокола маршрутизации. </a:t>
            </a:r>
            <a:endParaRPr lang="ru-RU" dirty="0" smtClean="0"/>
          </a:p>
          <a:p>
            <a:r>
              <a:rPr lang="ru-RU" dirty="0" smtClean="0"/>
              <a:t>Для </a:t>
            </a:r>
            <a:r>
              <a:rPr lang="ru-RU" dirty="0"/>
              <a:t>формулирования алгоритмов маршрутизации сеть рассматривается как граф</a:t>
            </a:r>
            <a:r>
              <a:rPr lang="ru-RU" dirty="0" smtClean="0"/>
              <a:t>.</a:t>
            </a:r>
            <a:endParaRPr lang="ru-RU" dirty="0" smtClean="0"/>
          </a:p>
          <a:p>
            <a:r>
              <a:rPr lang="ru-RU" dirty="0"/>
              <a:t>М</a:t>
            </a:r>
            <a:r>
              <a:rPr lang="ru-RU" dirty="0" smtClean="0"/>
              <a:t>аршрутизаторы </a:t>
            </a:r>
            <a:r>
              <a:rPr lang="ru-RU" dirty="0"/>
              <a:t>являются узлами, а физические линии между маршрутизаторами — рёбрами соответствующего графа</a:t>
            </a:r>
            <a:endParaRPr lang="ru-R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Таблица маршрутизации</a:t>
            </a:r>
            <a:endParaRPr lang="ru-RU" dirty="0"/>
          </a:p>
        </p:txBody>
      </p:sp>
      <p:sp>
        <p:nvSpPr>
          <p:cNvPr id="3" name="Объект 2"/>
          <p:cNvSpPr>
            <a:spLocks noGrp="1"/>
          </p:cNvSpPr>
          <p:nvPr>
            <p:ph sz="quarter" idx="1"/>
          </p:nvPr>
        </p:nvSpPr>
        <p:spPr/>
        <p:txBody>
          <a:bodyPr>
            <a:normAutofit fontScale="92500" lnSpcReduction="10000"/>
          </a:bodyPr>
          <a:lstStyle/>
          <a:p>
            <a:r>
              <a:rPr lang="ru-RU" dirty="0" smtClean="0"/>
              <a:t>Электронная </a:t>
            </a:r>
            <a:r>
              <a:rPr lang="ru-RU" dirty="0"/>
              <a:t>таблица (файл) или база данных, хранящаяся на маршрутизаторе или сетевом компьютере, которая описывает соответствие между адресами назначения и интерфейсами, через которые следует отправить пакет данных до следующего маршрутизатора. </a:t>
            </a:r>
            <a:endParaRPr lang="ru-RU" dirty="0" smtClean="0"/>
          </a:p>
          <a:p>
            <a:r>
              <a:rPr lang="ru-RU" dirty="0"/>
              <a:t>Для облегчения процесса определения маршрута, алгоритмы маршрутизации инициализируют и поддерживают таблицы маршрутизации, в которых содержится маршрутная информация. </a:t>
            </a:r>
            <a:endParaRPr lang="ru-RU" dirty="0"/>
          </a:p>
          <a:p>
            <a:r>
              <a:rPr lang="ru-RU" dirty="0"/>
              <a:t>Маршрутная информация изменяется в зависимости от используемого алгоритма маршрутизации.</a:t>
            </a:r>
            <a:endParaRPr lang="ru-RU" dirty="0"/>
          </a:p>
          <a:p>
            <a:r>
              <a:rPr lang="ru-RU" dirty="0" smtClean="0"/>
              <a:t>Вид таблицы зависит от конкретной реализации стека </a:t>
            </a:r>
            <a:r>
              <a:rPr lang="en-US" dirty="0" smtClean="0"/>
              <a:t>TCP/IP</a:t>
            </a:r>
            <a:endParaRPr lang="ru-RU"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Состав таблицы маршрутизации</a:t>
            </a:r>
            <a:endParaRPr lang="ru-RU" dirty="0"/>
          </a:p>
        </p:txBody>
      </p:sp>
      <p:sp>
        <p:nvSpPr>
          <p:cNvPr id="3" name="Объект 2"/>
          <p:cNvSpPr>
            <a:spLocks noGrp="1"/>
          </p:cNvSpPr>
          <p:nvPr>
            <p:ph sz="quarter" idx="1"/>
          </p:nvPr>
        </p:nvSpPr>
        <p:spPr/>
        <p:txBody>
          <a:bodyPr>
            <a:normAutofit fontScale="92500" lnSpcReduction="20000"/>
          </a:bodyPr>
          <a:lstStyle/>
          <a:p>
            <a:r>
              <a:rPr lang="ru-RU" b="1" dirty="0"/>
              <a:t>адрес</a:t>
            </a:r>
            <a:r>
              <a:rPr lang="ru-RU" dirty="0"/>
              <a:t> сети или узла назначения, либо указание, что маршрут является </a:t>
            </a:r>
            <a:r>
              <a:rPr lang="ru-RU" i="1" dirty="0"/>
              <a:t>маршрутом по умолчанию</a:t>
            </a:r>
            <a:endParaRPr lang="ru-RU" dirty="0"/>
          </a:p>
          <a:p>
            <a:r>
              <a:rPr lang="ru-RU" b="1" dirty="0"/>
              <a:t>маска сети </a:t>
            </a:r>
            <a:r>
              <a:rPr lang="ru-RU" b="1" dirty="0" smtClean="0"/>
              <a:t>назначения</a:t>
            </a:r>
            <a:r>
              <a:rPr lang="ru-RU" dirty="0"/>
              <a:t> (для IPv4-сетей маска /32 (255.255.255.255) позволяет указать единичный узел сети)</a:t>
            </a:r>
            <a:endParaRPr lang="ru-RU" dirty="0"/>
          </a:p>
          <a:p>
            <a:r>
              <a:rPr lang="ru-RU" b="1" dirty="0"/>
              <a:t>шлюз -</a:t>
            </a:r>
            <a:r>
              <a:rPr lang="ru-RU" dirty="0"/>
              <a:t> адрес маршрутизатора в сети, на который необходимо отправить пакет, следующий до указанного адреса назначения</a:t>
            </a:r>
            <a:endParaRPr lang="ru-RU" dirty="0"/>
          </a:p>
          <a:p>
            <a:r>
              <a:rPr lang="ru-RU" b="1" dirty="0"/>
              <a:t>интерфейс</a:t>
            </a:r>
            <a:r>
              <a:rPr lang="ru-RU" dirty="0"/>
              <a:t>, через который доступен шлюз </a:t>
            </a:r>
            <a:r>
              <a:rPr lang="ru-RU" dirty="0" smtClean="0"/>
              <a:t>(интерфейс </a:t>
            </a:r>
            <a:r>
              <a:rPr lang="ru-RU" dirty="0"/>
              <a:t>может быть отличен от шлюза, если шлюз доступен через дополнительное сетевое устройство, например, сетевую карту)</a:t>
            </a:r>
            <a:endParaRPr lang="ru-RU" dirty="0"/>
          </a:p>
          <a:p>
            <a:r>
              <a:rPr lang="ru-RU" b="1" dirty="0"/>
              <a:t>метрика</a:t>
            </a:r>
            <a:r>
              <a:rPr lang="ru-RU" dirty="0"/>
              <a:t> — числовой показатель, задающий предпочтительность маршрута. Чем меньше число, тем более предпочтителен маршрут (интуитивно представляется как расстояние).</a:t>
            </a:r>
            <a:endParaRPr lang="ru-RU" dirty="0"/>
          </a:p>
          <a:p>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Таблица маршрутизации</a:t>
            </a:r>
            <a:endParaRPr lang="ru-RU" dirty="0"/>
          </a:p>
        </p:txBody>
      </p:sp>
      <p:sp>
        <p:nvSpPr>
          <p:cNvPr id="3" name="Объект 2"/>
          <p:cNvSpPr>
            <a:spLocks noGrp="1"/>
          </p:cNvSpPr>
          <p:nvPr>
            <p:ph sz="quarter" idx="1"/>
          </p:nvPr>
        </p:nvSpPr>
        <p:spPr>
          <a:xfrm>
            <a:off x="550545" y="1825625"/>
            <a:ext cx="3983355" cy="4351655"/>
          </a:xfrm>
        </p:spPr>
        <p:txBody>
          <a:bodyPr/>
          <a:lstStyle/>
          <a:p>
            <a:r>
              <a:rPr lang="ru-RU" altLang="en-US" dirty="0" smtClean="0"/>
              <a:t>Команда вызова</a:t>
            </a:r>
            <a:endParaRPr lang="en-US" dirty="0" smtClean="0"/>
          </a:p>
          <a:p>
            <a:pPr lvl="1"/>
            <a:r>
              <a:rPr lang="en-US" dirty="0" smtClean="0"/>
              <a:t>route print (Windows)</a:t>
            </a:r>
            <a:endParaRPr lang="en-US" dirty="0" smtClean="0"/>
          </a:p>
          <a:p>
            <a:pPr lvl="1"/>
            <a:r>
              <a:rPr lang="en-US" dirty="0"/>
              <a:t>r</a:t>
            </a:r>
            <a:r>
              <a:rPr lang="en-US" dirty="0" smtClean="0"/>
              <a:t>oute (Linux)</a:t>
            </a:r>
            <a:endParaRPr lang="en-US" dirty="0" smtClean="0"/>
          </a:p>
          <a:p>
            <a:pPr lvl="1"/>
            <a:r>
              <a:rPr lang="en-US" dirty="0" smtClean="0"/>
              <a:t>show ip route (Cisco IOS)</a:t>
            </a:r>
            <a:endParaRPr lang="en-US" dirty="0" smtClean="0"/>
          </a:p>
          <a:p>
            <a:pPr lvl="1"/>
            <a:r>
              <a:rPr lang="en-US" dirty="0" smtClean="0"/>
              <a:t>netstat -nr </a:t>
            </a:r>
            <a:r>
              <a:rPr lang="ru-RU" altLang="en-US" dirty="0" smtClean="0"/>
              <a:t>( </a:t>
            </a:r>
            <a:r>
              <a:rPr lang="en-US" altLang="en-US" dirty="0" smtClean="0"/>
              <a:t>Mac OS)</a:t>
            </a:r>
            <a:endParaRPr lang="en-US" dirty="0" smtClean="0"/>
          </a:p>
          <a:p>
            <a:pPr lvl="1"/>
            <a:endParaRPr lang="en-US" dirty="0" smtClean="0"/>
          </a:p>
          <a:p>
            <a:pPr lvl="1"/>
            <a:endParaRPr lang="en-US" dirty="0" smtClean="0"/>
          </a:p>
          <a:p>
            <a:endParaRPr lang="ru-RU"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88230" y="1825625"/>
            <a:ext cx="6918325" cy="3674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Введение</a:t>
            </a:r>
            <a:endParaRPr lang="ru-RU" dirty="0"/>
          </a:p>
        </p:txBody>
      </p:sp>
      <p:sp>
        <p:nvSpPr>
          <p:cNvPr id="3" name="Объект 2"/>
          <p:cNvSpPr>
            <a:spLocks noGrp="1"/>
          </p:cNvSpPr>
          <p:nvPr>
            <p:ph sz="quarter" idx="1"/>
          </p:nvPr>
        </p:nvSpPr>
        <p:spPr/>
        <p:txBody>
          <a:bodyPr/>
          <a:lstStyle/>
          <a:p>
            <a:r>
              <a:rPr lang="ru-RU" dirty="0" smtClean="0"/>
              <a:t>Сетевой уровень </a:t>
            </a:r>
            <a:r>
              <a:rPr lang="ru-RU" dirty="0"/>
              <a:t>затрагивает все </a:t>
            </a:r>
            <a:r>
              <a:rPr lang="ru-RU" dirty="0" smtClean="0"/>
              <a:t>хост-системы </a:t>
            </a:r>
            <a:r>
              <a:rPr lang="ru-RU" dirty="0"/>
              <a:t>и маршрутизаторы в сети</a:t>
            </a:r>
            <a:r>
              <a:rPr lang="ru-RU" dirty="0" smtClean="0"/>
              <a:t>.</a:t>
            </a:r>
            <a:endParaRPr lang="ru-RU" dirty="0" smtClean="0"/>
          </a:p>
          <a:p>
            <a:r>
              <a:rPr lang="ru-RU" dirty="0"/>
              <a:t>П</a:t>
            </a:r>
            <a:r>
              <a:rPr lang="ru-RU" dirty="0" smtClean="0"/>
              <a:t>редназначен </a:t>
            </a:r>
            <a:r>
              <a:rPr lang="ru-RU" dirty="0"/>
              <a:t>для </a:t>
            </a:r>
            <a:r>
              <a:rPr lang="ru-RU" dirty="0" smtClean="0"/>
              <a:t>добавления всей необходимой для маршрутизации </a:t>
            </a:r>
            <a:r>
              <a:rPr lang="ru-RU" dirty="0"/>
              <a:t>информации к передаваемому пакету данных о </a:t>
            </a:r>
            <a:r>
              <a:rPr lang="ru-RU" dirty="0" smtClean="0"/>
              <a:t>получателе</a:t>
            </a:r>
            <a:endParaRPr lang="ru-RU" dirty="0" smtClean="0"/>
          </a:p>
          <a:p>
            <a:r>
              <a:rPr lang="ru-RU" dirty="0"/>
              <a:t>Информация сетевого уровня имеет значение только на одном сегменте сети и может быть заменена при прохождении следующего сетевого элемента</a:t>
            </a:r>
            <a:r>
              <a:rPr lang="ru-RU" dirty="0" smtClean="0"/>
              <a:t>.</a:t>
            </a:r>
            <a:endParaRPr lang="ru-RU" dirty="0" smtClean="0"/>
          </a:p>
          <a:p>
            <a:r>
              <a:rPr lang="ru-RU" dirty="0"/>
              <a:t>М</a:t>
            </a:r>
            <a:r>
              <a:rPr lang="ru-RU" dirty="0" smtClean="0"/>
              <a:t>ожет </a:t>
            </a:r>
            <a:r>
              <a:rPr lang="ru-RU" dirty="0"/>
              <a:t>выполнять функции сегментации данных на передающей стороне и сборки – на приемной</a:t>
            </a:r>
            <a:endParaRPr lang="ru-RU"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Маршрутизация</a:t>
            </a:r>
            <a:r>
              <a:rPr lang="en-US" dirty="0" smtClean="0"/>
              <a:t>, </a:t>
            </a:r>
            <a:r>
              <a:rPr lang="ru-RU" dirty="0" smtClean="0"/>
              <a:t>не требующая таблицы</a:t>
            </a:r>
            <a:endParaRPr lang="ru-RU" dirty="0"/>
          </a:p>
        </p:txBody>
      </p:sp>
      <p:sp>
        <p:nvSpPr>
          <p:cNvPr id="3" name="Объект 2"/>
          <p:cNvSpPr>
            <a:spLocks noGrp="1"/>
          </p:cNvSpPr>
          <p:nvPr>
            <p:ph sz="quarter" idx="1"/>
          </p:nvPr>
        </p:nvSpPr>
        <p:spPr/>
        <p:txBody>
          <a:bodyPr/>
          <a:lstStyle/>
          <a:p>
            <a:r>
              <a:rPr lang="ru-RU" dirty="0"/>
              <a:t>Л</a:t>
            </a:r>
            <a:r>
              <a:rPr lang="ru-RU" dirty="0" smtClean="0"/>
              <a:t>авинная </a:t>
            </a:r>
            <a:r>
              <a:rPr lang="ru-RU" dirty="0"/>
              <a:t>маршрутизация, когда каждый маршрутизатор передает пакет всем своим непосредственным соседям, исключая тот, от которого его получил. </a:t>
            </a:r>
            <a:endParaRPr lang="ru-RU" dirty="0" smtClean="0"/>
          </a:p>
          <a:p>
            <a:r>
              <a:rPr lang="ru-RU" dirty="0" smtClean="0"/>
              <a:t>Понятно</a:t>
            </a:r>
            <a:r>
              <a:rPr lang="ru-RU" dirty="0"/>
              <a:t>, что это — не самый рациональный способ, так как пропускная способность сети используется крайне </a:t>
            </a:r>
            <a:r>
              <a:rPr lang="ru-RU" dirty="0" smtClean="0"/>
              <a:t>расточительно</a:t>
            </a:r>
            <a:endParaRPr lang="ru-RU" dirty="0" smtClean="0"/>
          </a:p>
          <a:p>
            <a:r>
              <a:rPr lang="ru-RU" dirty="0"/>
              <a:t>Большинство коммутаторов, получив кадр с неизвестным MAC-адресом (включая широковещательные кадры) просто рассылает этот кадр во все порты. </a:t>
            </a:r>
            <a:endParaRPr lang="ru-RU"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Маршрутизация от источника</a:t>
            </a:r>
            <a:endParaRPr lang="ru-RU" dirty="0"/>
          </a:p>
        </p:txBody>
      </p:sp>
      <p:sp>
        <p:nvSpPr>
          <p:cNvPr id="3" name="Объект 2"/>
          <p:cNvSpPr>
            <a:spLocks noGrp="1"/>
          </p:cNvSpPr>
          <p:nvPr>
            <p:ph sz="quarter" idx="1"/>
          </p:nvPr>
        </p:nvSpPr>
        <p:spPr/>
        <p:txBody>
          <a:bodyPr>
            <a:normAutofit fontScale="85000" lnSpcReduction="20000"/>
          </a:bodyPr>
          <a:lstStyle/>
          <a:p>
            <a:r>
              <a:rPr lang="ru-RU" dirty="0"/>
              <a:t>О</a:t>
            </a:r>
            <a:r>
              <a:rPr lang="ru-RU" dirty="0" smtClean="0"/>
              <a:t>тправитель </a:t>
            </a:r>
            <a:r>
              <a:rPr lang="ru-RU" dirty="0"/>
              <a:t>помещает в пакет информацию о том, какие промежуточные маршрутизаторы должны участвовать в передаче пакета к сети назначения. </a:t>
            </a:r>
            <a:endParaRPr lang="ru-RU" dirty="0" smtClean="0"/>
          </a:p>
          <a:p>
            <a:r>
              <a:rPr lang="ru-RU" dirty="0" smtClean="0"/>
              <a:t>На </a:t>
            </a:r>
            <a:r>
              <a:rPr lang="ru-RU" dirty="0"/>
              <a:t>основе этой информации каждый маршрутизатор считывает адрес следующего маршрутизатора, и если он действительно является адресом его непосредственного соседа, передает ему пакет для дальнейшей обработки. </a:t>
            </a:r>
            <a:endParaRPr lang="ru-RU" dirty="0" smtClean="0"/>
          </a:p>
          <a:p>
            <a:r>
              <a:rPr lang="ru-RU" dirty="0" smtClean="0"/>
              <a:t>Маршрут </a:t>
            </a:r>
            <a:r>
              <a:rPr lang="ru-RU" dirty="0"/>
              <a:t>может задавать либо вручную администратор, либо автоматически узел-отправитель, но в этом случае ему нужно поддерживать какой-либо протокол маршрутизации, который сообщит ему о топологии и состоянии сети</a:t>
            </a:r>
            <a:r>
              <a:rPr lang="ru-RU" dirty="0" smtClean="0"/>
              <a:t>.</a:t>
            </a:r>
            <a:endParaRPr lang="ru-RU" dirty="0" smtClean="0"/>
          </a:p>
          <a:p>
            <a:r>
              <a:rPr lang="ru-RU" dirty="0" smtClean="0"/>
              <a:t> </a:t>
            </a:r>
            <a:r>
              <a:rPr lang="ru-RU" dirty="0"/>
              <a:t>Маршрутизация от источника была опробована на этапе зарождения Интернета и сохранилась как практически неиспользуемая возможность протокола IPv4. </a:t>
            </a:r>
            <a:endParaRPr lang="ru-RU" dirty="0" smtClean="0"/>
          </a:p>
          <a:p>
            <a:r>
              <a:rPr lang="ru-RU" dirty="0" smtClean="0"/>
              <a:t>Однако является одним </a:t>
            </a:r>
            <a:r>
              <a:rPr lang="ru-RU" dirty="0"/>
              <a:t>из стандартных режимов продвижения </a:t>
            </a:r>
            <a:r>
              <a:rPr lang="ru-RU" dirty="0" smtClean="0"/>
              <a:t>пакетов в </a:t>
            </a:r>
            <a:r>
              <a:rPr lang="en-US" dirty="0" smtClean="0"/>
              <a:t>IPv6</a:t>
            </a:r>
            <a:endParaRPr lang="ru-RU"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Статическая и динамическая маршрутизация</a:t>
            </a:r>
            <a:endParaRPr lang="ru-RU" dirty="0"/>
          </a:p>
        </p:txBody>
      </p:sp>
      <p:sp>
        <p:nvSpPr>
          <p:cNvPr id="3" name="Объект 2"/>
          <p:cNvSpPr>
            <a:spLocks noGrp="1"/>
          </p:cNvSpPr>
          <p:nvPr>
            <p:ph sz="quarter" idx="1"/>
          </p:nvPr>
        </p:nvSpPr>
        <p:spPr/>
        <p:txBody>
          <a:bodyPr>
            <a:normAutofit/>
          </a:bodyPr>
          <a:lstStyle/>
          <a:p>
            <a:r>
              <a:rPr lang="ru-RU" dirty="0" smtClean="0"/>
              <a:t>все </a:t>
            </a:r>
            <a:r>
              <a:rPr lang="ru-RU" dirty="0"/>
              <a:t>записи в таблице имеют неизменяемый, статический статус, что подразумевает бесконечный срок их жизни. </a:t>
            </a:r>
            <a:endParaRPr lang="ru-RU" dirty="0" smtClean="0"/>
          </a:p>
          <a:p>
            <a:r>
              <a:rPr lang="ru-RU" dirty="0" smtClean="0"/>
              <a:t>Записи </a:t>
            </a:r>
            <a:r>
              <a:rPr lang="ru-RU" dirty="0"/>
              <a:t>о маршрутах составляются и вводятся в память каждого маршрутизатора вручную администратором сети. </a:t>
            </a:r>
            <a:endParaRPr lang="ru-RU" dirty="0" smtClean="0"/>
          </a:p>
          <a:p>
            <a:r>
              <a:rPr lang="ru-RU" dirty="0" smtClean="0"/>
              <a:t>При </a:t>
            </a:r>
            <a:r>
              <a:rPr lang="ru-RU" dirty="0"/>
              <a:t>изменении состояния сети администратору необходимо срочно отразить эти изменения в соответствующих таблицах маршрутизации, иначе может произойти их рассогласование, и сеть будет работать некорректно.</a:t>
            </a:r>
            <a:endParaRPr lang="ru-RU" dirty="0"/>
          </a:p>
          <a:p>
            <a:endParaRPr lang="ru-RU"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Динамическая маршрутизация</a:t>
            </a:r>
            <a:endParaRPr lang="ru-RU" dirty="0"/>
          </a:p>
        </p:txBody>
      </p:sp>
      <p:sp>
        <p:nvSpPr>
          <p:cNvPr id="3" name="Объект 2"/>
          <p:cNvSpPr>
            <a:spLocks noGrp="1"/>
          </p:cNvSpPr>
          <p:nvPr>
            <p:ph sz="quarter" idx="1"/>
          </p:nvPr>
        </p:nvSpPr>
        <p:spPr/>
        <p:txBody>
          <a:bodyPr>
            <a:normAutofit fontScale="92500" lnSpcReduction="10000"/>
          </a:bodyPr>
          <a:lstStyle/>
          <a:p>
            <a:r>
              <a:rPr lang="ru-RU" dirty="0" smtClean="0"/>
              <a:t>Все изменения </a:t>
            </a:r>
            <a:r>
              <a:rPr lang="ru-RU" dirty="0"/>
              <a:t>конфигурации сети автоматически отражаются в таблицах маршрутизации благодаря протоколам маршрутизации. </a:t>
            </a:r>
            <a:endParaRPr lang="ru-RU" dirty="0" smtClean="0"/>
          </a:p>
          <a:p>
            <a:r>
              <a:rPr lang="ru-RU" dirty="0" smtClean="0"/>
              <a:t>Эти </a:t>
            </a:r>
            <a:r>
              <a:rPr lang="ru-RU" dirty="0"/>
              <a:t>протоколы собирают информацию о топологии связей в сети, что позволяет им оперативно отрабатывать все текущие изменения. </a:t>
            </a:r>
            <a:endParaRPr lang="ru-RU" dirty="0" smtClean="0"/>
          </a:p>
          <a:p>
            <a:r>
              <a:rPr lang="ru-RU" dirty="0" smtClean="0"/>
              <a:t>В </a:t>
            </a:r>
            <a:r>
              <a:rPr lang="ru-RU" dirty="0"/>
              <a:t>таблицах маршрутизации при адаптивной маршрутизации обычно имеется информация об интервале времени, в течение которого данный маршрут будет оставаться действительным. </a:t>
            </a:r>
            <a:endParaRPr lang="ru-RU" dirty="0" smtClean="0"/>
          </a:p>
          <a:p>
            <a:r>
              <a:rPr lang="ru-RU" dirty="0" smtClean="0"/>
              <a:t>Это </a:t>
            </a:r>
            <a:r>
              <a:rPr lang="ru-RU" dirty="0"/>
              <a:t>время называют временем жизни (TTL) маршрута. Если по истечении времени жизни существование маршрута не подтверждается протоколом маршрутизации, то он считается нерабочим, пакеты по нему больше не посылаются.</a:t>
            </a:r>
            <a:endParaRPr lang="ru-RU" dirty="0"/>
          </a:p>
          <a:p>
            <a:endParaRPr lang="ru-R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Протокол </a:t>
            </a:r>
            <a:r>
              <a:rPr lang="en-US" dirty="0" smtClean="0"/>
              <a:t>IP </a:t>
            </a:r>
            <a:r>
              <a:rPr lang="ru-RU" altLang="en-US" dirty="0" smtClean="0"/>
              <a:t>(</a:t>
            </a:r>
            <a:r>
              <a:rPr lang="en-US" altLang="en-US" dirty="0" smtClean="0"/>
              <a:t>RFC 791)</a:t>
            </a:r>
            <a:endParaRPr lang="en-US" altLang="en-US" dirty="0" smtClean="0"/>
          </a:p>
        </p:txBody>
      </p:sp>
      <p:sp>
        <p:nvSpPr>
          <p:cNvPr id="3" name="Объект 2"/>
          <p:cNvSpPr>
            <a:spLocks noGrp="1"/>
          </p:cNvSpPr>
          <p:nvPr>
            <p:ph sz="quarter" idx="1"/>
          </p:nvPr>
        </p:nvSpPr>
        <p:spPr/>
        <p:txBody>
          <a:bodyPr>
            <a:normAutofit/>
          </a:bodyPr>
          <a:lstStyle/>
          <a:p>
            <a:r>
              <a:rPr lang="ru-RU" dirty="0"/>
              <a:t>Ограничен задачами обеспечения функций, необходимых для передачи битового пакета (</a:t>
            </a:r>
            <a:r>
              <a:rPr lang="ru-RU" dirty="0" err="1"/>
              <a:t>датаграммы</a:t>
            </a:r>
            <a:r>
              <a:rPr lang="ru-RU" dirty="0"/>
              <a:t> </a:t>
            </a:r>
            <a:r>
              <a:rPr lang="ru-RU" dirty="0" err="1"/>
              <a:t>Internet</a:t>
            </a:r>
            <a:r>
              <a:rPr lang="ru-RU" dirty="0"/>
              <a:t>) от отправителя к получателю через объединенную систему компьютерных сетей. </a:t>
            </a:r>
            <a:endParaRPr lang="ru-RU" dirty="0" smtClean="0"/>
          </a:p>
          <a:p>
            <a:r>
              <a:rPr lang="ru-RU"/>
              <a:t>Поддержание интерфейса с нижележащими технологиями подсетей является одной из важнейших функций протокола IP. </a:t>
            </a:r>
            <a:endParaRPr lang="ru-RU"/>
          </a:p>
          <a:p>
            <a:r>
              <a:rPr lang="ru-RU"/>
              <a:t>В эти функции входит также поддержание интерфейса с протоколами вышележащего транспортного уровня, в частности с протоколом TCP, который решает все вопросы обеспечения надежной доставки данных по составной сети в стеке TCP/IP.</a:t>
            </a:r>
            <a:endParaRPr lang="ru-RU"/>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altLang="en-US"/>
              <a:t>Протокол </a:t>
            </a:r>
            <a:r>
              <a:rPr lang="en-US" altLang="en-US"/>
              <a:t>IP </a:t>
            </a:r>
            <a:r>
              <a:rPr lang="ru-RU" altLang="en-US" dirty="0" smtClean="0">
                <a:sym typeface="+mn-ea"/>
              </a:rPr>
              <a:t>(</a:t>
            </a:r>
            <a:r>
              <a:rPr lang="en-US" altLang="en-US" dirty="0" smtClean="0">
                <a:sym typeface="+mn-ea"/>
              </a:rPr>
              <a:t>RFC 791)</a:t>
            </a:r>
            <a:endParaRPr lang="en-US" altLang="en-US"/>
          </a:p>
        </p:txBody>
      </p:sp>
      <p:sp>
        <p:nvSpPr>
          <p:cNvPr id="3" name="Замещающее содержимое 2"/>
          <p:cNvSpPr>
            <a:spLocks noGrp="1"/>
          </p:cNvSpPr>
          <p:nvPr>
            <p:ph idx="1"/>
          </p:nvPr>
        </p:nvSpPr>
        <p:spPr/>
        <p:txBody>
          <a:bodyPr>
            <a:normAutofit fontScale="90000" lnSpcReduction="10000"/>
          </a:bodyPr>
          <a:lstStyle/>
          <a:p>
            <a:r>
              <a:rPr lang="ru-RU" altLang="en-US"/>
              <a:t>Протокол IP относится к протоколам без установления соединений, поддерживая обработку каждого IP-пакета как независимой единицы обмена, не связанной с другими пакетами.</a:t>
            </a:r>
            <a:endParaRPr lang="ru-RU" altLang="en-US"/>
          </a:p>
          <a:p>
            <a:r>
              <a:rPr lang="ru-RU" altLang="en-US"/>
              <a:t>В протоколе IP </a:t>
            </a:r>
            <a:r>
              <a:rPr lang="ru-RU" altLang="en-US">
                <a:solidFill>
                  <a:srgbClr val="C00000"/>
                </a:solidFill>
              </a:rPr>
              <a:t>нет механизмов, обычно применяемых для обеспечения достоверности конечных данных</a:t>
            </a:r>
            <a:r>
              <a:rPr lang="ru-RU" altLang="en-US"/>
              <a:t>. Если во время продвижения пакета происходит какая-либо ошибка, то протокол IP по своей инициативе ничего не предпринимает для ее исправления. </a:t>
            </a:r>
            <a:endParaRPr lang="ru-RU" altLang="en-US"/>
          </a:p>
          <a:p>
            <a:r>
              <a:rPr lang="ru-RU" altLang="en-US"/>
              <a:t>Например, если на промежуточном маршрутизаторе пакет был отброшен из-за ошибки по контрольной сумме, то модуль IP не пытается заново послать потерянный пакет. </a:t>
            </a:r>
            <a:endParaRPr lang="ru-RU" altLang="en-US"/>
          </a:p>
          <a:p>
            <a:r>
              <a:rPr lang="ru-RU" altLang="en-US"/>
              <a:t>Другими словами, протокол IP </a:t>
            </a:r>
            <a:r>
              <a:rPr lang="ru-RU" altLang="en-US">
                <a:solidFill>
                  <a:srgbClr val="C00000"/>
                </a:solidFill>
              </a:rPr>
              <a:t>реализует политику доставки «по возможности».</a:t>
            </a:r>
            <a:endParaRPr lang="ru-RU" altLang="en-US">
              <a:solidFill>
                <a:srgbClr val="C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Принцип работы протокола </a:t>
            </a:r>
            <a:r>
              <a:rPr lang="en-US" dirty="0" smtClean="0"/>
              <a:t>IP</a:t>
            </a:r>
            <a:endParaRPr lang="ru-RU" dirty="0"/>
          </a:p>
        </p:txBody>
      </p:sp>
      <p:sp>
        <p:nvSpPr>
          <p:cNvPr id="3" name="Объект 2"/>
          <p:cNvSpPr>
            <a:spLocks noGrp="1"/>
          </p:cNvSpPr>
          <p:nvPr>
            <p:ph sz="quarter" idx="1"/>
          </p:nvPr>
        </p:nvSpPr>
        <p:spPr/>
        <p:txBody>
          <a:bodyPr>
            <a:normAutofit fontScale="77500" lnSpcReduction="20000"/>
          </a:bodyPr>
          <a:lstStyle/>
          <a:p>
            <a:r>
              <a:rPr lang="ru-RU" dirty="0"/>
              <a:t>Модули </a:t>
            </a:r>
            <a:r>
              <a:rPr lang="ru-RU" dirty="0" err="1"/>
              <a:t>I</a:t>
            </a:r>
            <a:r>
              <a:rPr lang="en-US" dirty="0" err="1"/>
              <a:t>P</a:t>
            </a:r>
            <a:r>
              <a:rPr lang="ru-RU" dirty="0"/>
              <a:t> используют поля в заголовке для фрагментации и восстановления </a:t>
            </a:r>
            <a:r>
              <a:rPr lang="ru-RU" dirty="0" err="1"/>
              <a:t>датаграмм</a:t>
            </a:r>
            <a:r>
              <a:rPr lang="ru-RU" dirty="0"/>
              <a:t> </a:t>
            </a:r>
            <a:r>
              <a:rPr lang="ru-RU" dirty="0" err="1"/>
              <a:t>Internet</a:t>
            </a:r>
            <a:r>
              <a:rPr lang="ru-RU" dirty="0"/>
              <a:t>, когда это необходимо для их передачи через сети с малым размером пакетов.</a:t>
            </a:r>
            <a:endParaRPr lang="ru-RU" dirty="0"/>
          </a:p>
          <a:p>
            <a:r>
              <a:rPr lang="ru-RU" dirty="0"/>
              <a:t>Сценарий действия состоит в том, что модуль </a:t>
            </a:r>
            <a:r>
              <a:rPr lang="ru-RU" dirty="0" err="1"/>
              <a:t>Internet</a:t>
            </a:r>
            <a:r>
              <a:rPr lang="ru-RU" dirty="0"/>
              <a:t> меняет размер на каждом из хостов, задействованных в </a:t>
            </a:r>
            <a:r>
              <a:rPr lang="ru-RU" dirty="0" err="1"/>
              <a:t>internet</a:t>
            </a:r>
            <a:r>
              <a:rPr lang="ru-RU" dirty="0"/>
              <a:t>-коммуникации и на каждом из шлюзов, обеспечивающих взаимодействие между сетями. Эти модули придерживаются общих правил для интерпретации полей адресов, для фрагментации и сборки </a:t>
            </a:r>
            <a:r>
              <a:rPr lang="ru-RU" dirty="0" err="1"/>
              <a:t>Internet</a:t>
            </a:r>
            <a:r>
              <a:rPr lang="ru-RU" dirty="0"/>
              <a:t> </a:t>
            </a:r>
            <a:r>
              <a:rPr lang="ru-RU" dirty="0" err="1"/>
              <a:t>датаграмм</a:t>
            </a:r>
            <a:r>
              <a:rPr lang="ru-RU" dirty="0"/>
              <a:t>. Кроме этого, данные модули (и особенно шлюзы) имеют процедуры для принятия решений о маршрутизации, а также другие функции.</a:t>
            </a:r>
            <a:endParaRPr lang="ru-RU" dirty="0"/>
          </a:p>
          <a:p>
            <a:r>
              <a:rPr lang="ru-RU" dirty="0"/>
              <a:t>Протокол </a:t>
            </a:r>
            <a:r>
              <a:rPr lang="ru-RU" dirty="0" err="1"/>
              <a:t>Internet</a:t>
            </a:r>
            <a:r>
              <a:rPr lang="ru-RU" dirty="0"/>
              <a:t> обрабатывает каждую </a:t>
            </a:r>
            <a:r>
              <a:rPr lang="ru-RU" dirty="0" err="1"/>
              <a:t>Internet</a:t>
            </a:r>
            <a:r>
              <a:rPr lang="ru-RU" dirty="0"/>
              <a:t> </a:t>
            </a:r>
            <a:r>
              <a:rPr lang="ru-RU" dirty="0" err="1"/>
              <a:t>датаграмму</a:t>
            </a:r>
            <a:r>
              <a:rPr lang="ru-RU" dirty="0"/>
              <a:t> как независимую единицу, не имеющую связи ни с какими другими </a:t>
            </a:r>
            <a:r>
              <a:rPr lang="ru-RU" dirty="0" err="1"/>
              <a:t>датаграммами</a:t>
            </a:r>
            <a:r>
              <a:rPr lang="ru-RU" dirty="0"/>
              <a:t> </a:t>
            </a:r>
            <a:r>
              <a:rPr lang="ru-RU" dirty="0" err="1"/>
              <a:t>Internet</a:t>
            </a:r>
            <a:r>
              <a:rPr lang="ru-RU" dirty="0"/>
              <a:t>. Протокол не имеет дело ни с соединениями, ни с логическими цепочками (виртуальными или какими-либо другими).</a:t>
            </a:r>
            <a:endParaRPr lang="ru-RU" dirty="0"/>
          </a:p>
          <a:p>
            <a:r>
              <a:rPr lang="ru-RU" dirty="0"/>
              <a:t>Протокол </a:t>
            </a:r>
            <a:r>
              <a:rPr lang="ru-RU" dirty="0" err="1"/>
              <a:t>Internet</a:t>
            </a:r>
            <a:r>
              <a:rPr lang="ru-RU" dirty="0"/>
              <a:t> использует четыре ключевых механизма для формирования своих услуг: задание типа сервиса, времени жизни, опций и контрольной суммы заголовка.</a:t>
            </a:r>
            <a:endParaRPr lang="ru-RU" dirty="0"/>
          </a:p>
          <a:p>
            <a:endParaRPr lang="ru-RU"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11144"/>
            <a:ext cx="10515600" cy="894622"/>
          </a:xfrm>
        </p:spPr>
        <p:txBody>
          <a:bodyPr/>
          <a:lstStyle/>
          <a:p>
            <a:r>
              <a:rPr lang="ru-RU" altLang="en-US" dirty="0">
                <a:ea typeface="MS PGothic" panose="020B0600070205080204" pitchFamily="34" charset="-128"/>
              </a:rPr>
              <a:t>Формат пакета </a:t>
            </a:r>
            <a:r>
              <a:rPr lang="en-US" altLang="en-US" dirty="0">
                <a:ea typeface="MS PGothic" panose="020B0600070205080204" pitchFamily="34" charset="-128"/>
              </a:rPr>
              <a:t>IP</a:t>
            </a:r>
            <a:endParaRPr lang="en-US" altLang="en-US" dirty="0">
              <a:ea typeface="MS PGothic" panose="020B0600070205080204" pitchFamily="34" charset="-128"/>
            </a:endParaRPr>
          </a:p>
        </p:txBody>
      </p:sp>
      <p:grpSp>
        <p:nvGrpSpPr>
          <p:cNvPr id="120" name="Group 55"/>
          <p:cNvGrpSpPr/>
          <p:nvPr/>
        </p:nvGrpSpPr>
        <p:grpSpPr bwMode="auto">
          <a:xfrm>
            <a:off x="4441383" y="1263416"/>
            <a:ext cx="4040188" cy="5326062"/>
            <a:chOff x="1929" y="607"/>
            <a:chExt cx="2545" cy="3355"/>
          </a:xfrm>
        </p:grpSpPr>
        <p:sp>
          <p:nvSpPr>
            <p:cNvPr id="122" name="Rectangle 5"/>
            <p:cNvSpPr>
              <a:spLocks noChangeArrowheads="1"/>
            </p:cNvSpPr>
            <p:nvPr/>
          </p:nvSpPr>
          <p:spPr bwMode="auto">
            <a:xfrm>
              <a:off x="1980" y="935"/>
              <a:ext cx="2489" cy="3027"/>
            </a:xfrm>
            <a:prstGeom prst="rect">
              <a:avLst/>
            </a:prstGeom>
            <a:solidFill>
              <a:srgbClr val="FFFFFF"/>
            </a:solidFill>
            <a:ln w="19050">
              <a:solidFill>
                <a:srgbClr val="000000"/>
              </a:solidFill>
              <a:miter lim="800000"/>
            </a:ln>
            <a:effectLst>
              <a:outerShdw blurRad="1397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23" name="Text Box 6"/>
            <p:cNvSpPr txBox="1">
              <a:spLocks noChangeArrowheads="1"/>
            </p:cNvSpPr>
            <p:nvPr/>
          </p:nvSpPr>
          <p:spPr bwMode="auto">
            <a:xfrm>
              <a:off x="1954" y="97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ver</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24" name="Text Box 7"/>
            <p:cNvSpPr txBox="1">
              <a:spLocks noChangeArrowheads="1"/>
            </p:cNvSpPr>
            <p:nvPr/>
          </p:nvSpPr>
          <p:spPr bwMode="auto">
            <a:xfrm>
              <a:off x="3529" y="1012"/>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length</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25" name="Line 8"/>
            <p:cNvSpPr>
              <a:spLocks noChangeShapeType="1"/>
            </p:cNvSpPr>
            <p:nvPr/>
          </p:nvSpPr>
          <p:spPr bwMode="auto">
            <a:xfrm>
              <a:off x="1988" y="1261"/>
              <a:ext cx="2486" cy="3"/>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26" name="Line 9"/>
            <p:cNvSpPr>
              <a:spLocks noChangeShapeType="1"/>
            </p:cNvSpPr>
            <p:nvPr/>
          </p:nvSpPr>
          <p:spPr bwMode="auto">
            <a:xfrm flipH="1" flipV="1">
              <a:off x="3210" y="941"/>
              <a:ext cx="0" cy="31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27" name="Text Box 10"/>
            <p:cNvSpPr txBox="1">
              <a:spLocks noChangeArrowheads="1"/>
            </p:cNvSpPr>
            <p:nvPr/>
          </p:nvSpPr>
          <p:spPr bwMode="auto">
            <a:xfrm>
              <a:off x="2880" y="607"/>
              <a:ext cx="62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32 </a:t>
              </a: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бита</a:t>
              </a:r>
              <a:endParaRPr kumimoji="0" lang="ru-RU" altLang="en-US" sz="24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28" name="Line 11"/>
            <p:cNvSpPr>
              <a:spLocks noChangeShapeType="1"/>
            </p:cNvSpPr>
            <p:nvPr/>
          </p:nvSpPr>
          <p:spPr bwMode="auto">
            <a:xfrm>
              <a:off x="3552" y="762"/>
              <a:ext cx="899" cy="3"/>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29" name="Line 12"/>
            <p:cNvSpPr>
              <a:spLocks noChangeShapeType="1"/>
            </p:cNvSpPr>
            <p:nvPr/>
          </p:nvSpPr>
          <p:spPr bwMode="auto">
            <a:xfrm rot="10800000">
              <a:off x="1972" y="769"/>
              <a:ext cx="845" cy="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0" name="Text Box 13"/>
            <p:cNvSpPr txBox="1">
              <a:spLocks noChangeArrowheads="1"/>
            </p:cNvSpPr>
            <p:nvPr/>
          </p:nvSpPr>
          <p:spPr bwMode="auto">
            <a:xfrm>
              <a:off x="2145" y="2943"/>
              <a:ext cx="2221"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payload /</a:t>
              </a:r>
              <a:r>
                <a:rPr kumimoji="0" lang="ru-RU" altLang="en-US" sz="20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пользоват. данные</a:t>
              </a: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 </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a:t>
              </a:r>
              <a:r>
                <a:rPr kumimoji="0" lang="ru-RU" altLang="en-US" sz="20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переменная длина</a:t>
              </a: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1" name="Text Box 14"/>
            <p:cNvSpPr txBox="1">
              <a:spLocks noChangeArrowheads="1"/>
            </p:cNvSpPr>
            <p:nvPr/>
          </p:nvSpPr>
          <p:spPr bwMode="auto">
            <a:xfrm>
              <a:off x="1929" y="1320"/>
              <a:ext cx="1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16-bit identifier</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2" name="Line 15"/>
            <p:cNvSpPr>
              <a:spLocks noChangeShapeType="1"/>
            </p:cNvSpPr>
            <p:nvPr/>
          </p:nvSpPr>
          <p:spPr bwMode="auto">
            <a:xfrm flipV="1">
              <a:off x="1984" y="2205"/>
              <a:ext cx="2489"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3" name="Line 16"/>
            <p:cNvSpPr>
              <a:spLocks noChangeShapeType="1"/>
            </p:cNvSpPr>
            <p:nvPr/>
          </p:nvSpPr>
          <p:spPr bwMode="auto">
            <a:xfrm flipV="1">
              <a:off x="1984" y="2505"/>
              <a:ext cx="2489"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4" name="Text Box 17"/>
            <p:cNvSpPr txBox="1">
              <a:spLocks noChangeArrowheads="1"/>
            </p:cNvSpPr>
            <p:nvPr/>
          </p:nvSpPr>
          <p:spPr bwMode="auto">
            <a:xfrm>
              <a:off x="3464" y="1549"/>
              <a:ext cx="8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header</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 checksum</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5" name="Text Box 18"/>
            <p:cNvSpPr txBox="1">
              <a:spLocks noChangeArrowheads="1"/>
            </p:cNvSpPr>
            <p:nvPr/>
          </p:nvSpPr>
          <p:spPr bwMode="auto">
            <a:xfrm>
              <a:off x="2008" y="1531"/>
              <a:ext cx="5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time to</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live</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6" name="Text Box 19"/>
            <p:cNvSpPr txBox="1">
              <a:spLocks noChangeArrowheads="1"/>
            </p:cNvSpPr>
            <p:nvPr/>
          </p:nvSpPr>
          <p:spPr bwMode="auto">
            <a:xfrm>
              <a:off x="2539" y="1959"/>
              <a:ext cx="13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source IP address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7" name="Text Box 31"/>
            <p:cNvSpPr txBox="1">
              <a:spLocks noChangeArrowheads="1"/>
            </p:cNvSpPr>
            <p:nvPr/>
          </p:nvSpPr>
          <p:spPr bwMode="auto">
            <a:xfrm>
              <a:off x="2222" y="907"/>
              <a:ext cx="4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head.</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len</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8" name="Text Box 32"/>
            <p:cNvSpPr txBox="1">
              <a:spLocks noChangeArrowheads="1"/>
            </p:cNvSpPr>
            <p:nvPr/>
          </p:nvSpPr>
          <p:spPr bwMode="auto">
            <a:xfrm>
              <a:off x="2646" y="901"/>
              <a:ext cx="5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type of</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service</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9" name="Line 33"/>
            <p:cNvSpPr>
              <a:spLocks noChangeShapeType="1"/>
            </p:cNvSpPr>
            <p:nvPr/>
          </p:nvSpPr>
          <p:spPr bwMode="auto">
            <a:xfrm flipH="1" flipV="1">
              <a:off x="2646" y="938"/>
              <a:ext cx="0" cy="31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40" name="Line 34"/>
            <p:cNvSpPr>
              <a:spLocks noChangeShapeType="1"/>
            </p:cNvSpPr>
            <p:nvPr/>
          </p:nvSpPr>
          <p:spPr bwMode="auto">
            <a:xfrm flipH="1" flipV="1">
              <a:off x="2259" y="944"/>
              <a:ext cx="0" cy="31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41" name="Line 37"/>
            <p:cNvSpPr>
              <a:spLocks noChangeShapeType="1"/>
            </p:cNvSpPr>
            <p:nvPr/>
          </p:nvSpPr>
          <p:spPr bwMode="auto">
            <a:xfrm flipH="1" flipV="1">
              <a:off x="3210" y="1265"/>
              <a:ext cx="0" cy="31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42" name="Text Box 38"/>
            <p:cNvSpPr txBox="1">
              <a:spLocks noChangeArrowheads="1"/>
            </p:cNvSpPr>
            <p:nvPr/>
          </p:nvSpPr>
          <p:spPr bwMode="auto">
            <a:xfrm>
              <a:off x="3117" y="1314"/>
              <a:ext cx="4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flgs</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43" name="Line 39"/>
            <p:cNvSpPr>
              <a:spLocks noChangeShapeType="1"/>
            </p:cNvSpPr>
            <p:nvPr/>
          </p:nvSpPr>
          <p:spPr bwMode="auto">
            <a:xfrm flipH="1" flipV="1">
              <a:off x="3504" y="1259"/>
              <a:ext cx="0" cy="31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44" name="Text Box 40"/>
            <p:cNvSpPr txBox="1">
              <a:spLocks noChangeArrowheads="1"/>
            </p:cNvSpPr>
            <p:nvPr/>
          </p:nvSpPr>
          <p:spPr bwMode="auto">
            <a:xfrm>
              <a:off x="3531" y="1230"/>
              <a:ext cx="9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fragment</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 offset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45" name="Line 43"/>
            <p:cNvSpPr>
              <a:spLocks noChangeShapeType="1"/>
            </p:cNvSpPr>
            <p:nvPr/>
          </p:nvSpPr>
          <p:spPr bwMode="auto">
            <a:xfrm flipV="1">
              <a:off x="1984" y="1581"/>
              <a:ext cx="2489"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46" name="Line 44"/>
            <p:cNvSpPr>
              <a:spLocks noChangeShapeType="1"/>
            </p:cNvSpPr>
            <p:nvPr/>
          </p:nvSpPr>
          <p:spPr bwMode="auto">
            <a:xfrm flipH="1" flipV="1">
              <a:off x="3210" y="1583"/>
              <a:ext cx="0" cy="31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47" name="Line 45"/>
            <p:cNvSpPr>
              <a:spLocks noChangeShapeType="1"/>
            </p:cNvSpPr>
            <p:nvPr/>
          </p:nvSpPr>
          <p:spPr bwMode="auto">
            <a:xfrm flipV="1">
              <a:off x="1972" y="1905"/>
              <a:ext cx="2489"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48" name="Text Box 46"/>
            <p:cNvSpPr txBox="1">
              <a:spLocks noChangeArrowheads="1"/>
            </p:cNvSpPr>
            <p:nvPr/>
          </p:nvSpPr>
          <p:spPr bwMode="auto">
            <a:xfrm>
              <a:off x="2668" y="1525"/>
              <a:ext cx="4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upper</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 layer</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49" name="Line 47"/>
            <p:cNvSpPr>
              <a:spLocks noChangeShapeType="1"/>
            </p:cNvSpPr>
            <p:nvPr/>
          </p:nvSpPr>
          <p:spPr bwMode="auto">
            <a:xfrm flipH="1" flipV="1">
              <a:off x="2610" y="1589"/>
              <a:ext cx="0" cy="31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50" name="Text Box 49"/>
            <p:cNvSpPr txBox="1">
              <a:spLocks noChangeArrowheads="1"/>
            </p:cNvSpPr>
            <p:nvPr/>
          </p:nvSpPr>
          <p:spPr bwMode="auto">
            <a:xfrm>
              <a:off x="2450" y="2235"/>
              <a:ext cx="15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destination IP address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51" name="Line 50"/>
            <p:cNvSpPr>
              <a:spLocks noChangeShapeType="1"/>
            </p:cNvSpPr>
            <p:nvPr/>
          </p:nvSpPr>
          <p:spPr bwMode="auto">
            <a:xfrm flipV="1">
              <a:off x="1984" y="2787"/>
              <a:ext cx="2489"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52" name="Text Box 51"/>
            <p:cNvSpPr txBox="1">
              <a:spLocks noChangeArrowheads="1"/>
            </p:cNvSpPr>
            <p:nvPr/>
          </p:nvSpPr>
          <p:spPr bwMode="auto">
            <a:xfrm>
              <a:off x="2553" y="2529"/>
              <a:ext cx="130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опции</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 (</a:t>
              </a: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если есть</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153" name="Group 56"/>
          <p:cNvGrpSpPr/>
          <p:nvPr/>
        </p:nvGrpSpPr>
        <p:grpSpPr bwMode="auto">
          <a:xfrm>
            <a:off x="1064770" y="1650761"/>
            <a:ext cx="3598863" cy="368299"/>
            <a:chOff x="-198" y="851"/>
            <a:chExt cx="2267" cy="232"/>
          </a:xfrm>
        </p:grpSpPr>
        <p:sp>
          <p:nvSpPr>
            <p:cNvPr id="154" name="Text Box 20"/>
            <p:cNvSpPr txBox="1">
              <a:spLocks noChangeArrowheads="1"/>
            </p:cNvSpPr>
            <p:nvPr/>
          </p:nvSpPr>
          <p:spPr bwMode="auto">
            <a:xfrm>
              <a:off x="-198" y="851"/>
              <a:ext cx="196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Версия протокола </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IP</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55" name="Line 23"/>
            <p:cNvSpPr>
              <a:spLocks noChangeShapeType="1"/>
            </p:cNvSpPr>
            <p:nvPr/>
          </p:nvSpPr>
          <p:spPr bwMode="auto">
            <a:xfrm flipV="1">
              <a:off x="1740" y="996"/>
              <a:ext cx="329" cy="0"/>
            </a:xfrm>
            <a:prstGeom prst="line">
              <a:avLst/>
            </a:prstGeom>
            <a:noFill/>
            <a:ln w="19050">
              <a:solidFill>
                <a:srgbClr val="C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156" name="Group 57"/>
          <p:cNvGrpSpPr/>
          <p:nvPr/>
        </p:nvGrpSpPr>
        <p:grpSpPr bwMode="auto">
          <a:xfrm>
            <a:off x="1228282" y="2004782"/>
            <a:ext cx="3817939" cy="368300"/>
            <a:chOff x="-95" y="1074"/>
            <a:chExt cx="2405" cy="232"/>
          </a:xfrm>
        </p:grpSpPr>
        <p:sp>
          <p:nvSpPr>
            <p:cNvPr id="157" name="Text Box 21"/>
            <p:cNvSpPr txBox="1">
              <a:spLocks noChangeArrowheads="1"/>
            </p:cNvSpPr>
            <p:nvPr/>
          </p:nvSpPr>
          <p:spPr bwMode="auto">
            <a:xfrm>
              <a:off x="-95" y="1074"/>
              <a:ext cx="185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длина заголовка</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58" name="Line 24"/>
            <p:cNvSpPr>
              <a:spLocks noChangeShapeType="1"/>
            </p:cNvSpPr>
            <p:nvPr/>
          </p:nvSpPr>
          <p:spPr bwMode="auto">
            <a:xfrm flipV="1">
              <a:off x="1748" y="1184"/>
              <a:ext cx="562" cy="0"/>
            </a:xfrm>
            <a:prstGeom prst="line">
              <a:avLst/>
            </a:prstGeom>
            <a:noFill/>
            <a:ln w="19050">
              <a:solidFill>
                <a:srgbClr val="C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159" name="Group 60"/>
          <p:cNvGrpSpPr/>
          <p:nvPr/>
        </p:nvGrpSpPr>
        <p:grpSpPr bwMode="auto">
          <a:xfrm>
            <a:off x="155130" y="3111541"/>
            <a:ext cx="5532440" cy="1366839"/>
            <a:chOff x="-771" y="1434"/>
            <a:chExt cx="3485" cy="861"/>
          </a:xfrm>
        </p:grpSpPr>
        <p:sp>
          <p:nvSpPr>
            <p:cNvPr id="160" name="Text Box 27"/>
            <p:cNvSpPr txBox="1">
              <a:spLocks noChangeArrowheads="1"/>
            </p:cNvSpPr>
            <p:nvPr/>
          </p:nvSpPr>
          <p:spPr bwMode="auto">
            <a:xfrm>
              <a:off x="-771" y="2102"/>
              <a:ext cx="256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ru-RU" altLang="en-US" sz="14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протокол верхнего уровня</a:t>
              </a: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 (TCP /</a:t>
              </a:r>
              <a:r>
                <a:rPr kumimoji="0" lang="ru-RU" altLang="en-US" sz="14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 </a:t>
              </a: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UDP)</a:t>
              </a: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61" name="Line 28"/>
            <p:cNvSpPr>
              <a:spLocks noChangeShapeType="1"/>
            </p:cNvSpPr>
            <p:nvPr/>
          </p:nvSpPr>
          <p:spPr bwMode="auto">
            <a:xfrm flipV="1">
              <a:off x="1766" y="1434"/>
              <a:ext cx="948" cy="672"/>
            </a:xfrm>
            <a:prstGeom prst="line">
              <a:avLst/>
            </a:prstGeom>
            <a:noFill/>
            <a:ln w="19050">
              <a:solidFill>
                <a:srgbClr val="C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162" name="Group 61"/>
          <p:cNvGrpSpPr/>
          <p:nvPr/>
        </p:nvGrpSpPr>
        <p:grpSpPr bwMode="auto">
          <a:xfrm>
            <a:off x="8102158" y="1652352"/>
            <a:ext cx="2397124" cy="644525"/>
            <a:chOff x="4235" y="852"/>
            <a:chExt cx="1510" cy="406"/>
          </a:xfrm>
        </p:grpSpPr>
        <p:sp>
          <p:nvSpPr>
            <p:cNvPr id="163" name="Text Box 26"/>
            <p:cNvSpPr txBox="1">
              <a:spLocks noChangeArrowheads="1"/>
            </p:cNvSpPr>
            <p:nvPr/>
          </p:nvSpPr>
          <p:spPr bwMode="auto">
            <a:xfrm>
              <a:off x="4662" y="852"/>
              <a:ext cx="1083"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полная длина </a:t>
              </a:r>
              <a:endPar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пакета</a:t>
              </a:r>
              <a:endPar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64" name="Line 30"/>
            <p:cNvSpPr>
              <a:spLocks noChangeShapeType="1"/>
            </p:cNvSpPr>
            <p:nvPr/>
          </p:nvSpPr>
          <p:spPr bwMode="auto">
            <a:xfrm flipH="1">
              <a:off x="4235" y="1149"/>
              <a:ext cx="429" cy="0"/>
            </a:xfrm>
            <a:prstGeom prst="line">
              <a:avLst/>
            </a:prstGeom>
            <a:noFill/>
            <a:ln w="19050">
              <a:solidFill>
                <a:srgbClr val="C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165" name="Group 58"/>
          <p:cNvGrpSpPr/>
          <p:nvPr/>
        </p:nvGrpSpPr>
        <p:grpSpPr bwMode="auto">
          <a:xfrm>
            <a:off x="2323661" y="2060348"/>
            <a:ext cx="3378202" cy="958854"/>
            <a:chOff x="595" y="1109"/>
            <a:chExt cx="2128" cy="604"/>
          </a:xfrm>
        </p:grpSpPr>
        <p:sp>
          <p:nvSpPr>
            <p:cNvPr id="166" name="Text Box 35"/>
            <p:cNvSpPr txBox="1">
              <a:spLocks noChangeArrowheads="1"/>
            </p:cNvSpPr>
            <p:nvPr/>
          </p:nvSpPr>
          <p:spPr bwMode="auto">
            <a:xfrm>
              <a:off x="595" y="1307"/>
              <a:ext cx="1493"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тип сервиса </a:t>
              </a:r>
              <a:endPar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(набор параметров)</a:t>
              </a:r>
              <a:r>
                <a:rPr kumimoji="0" lang="en-US" altLang="ja-JP"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 </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67" name="Line 36"/>
            <p:cNvSpPr>
              <a:spLocks noChangeShapeType="1"/>
            </p:cNvSpPr>
            <p:nvPr/>
          </p:nvSpPr>
          <p:spPr bwMode="auto">
            <a:xfrm flipV="1">
              <a:off x="1746" y="1109"/>
              <a:ext cx="977" cy="320"/>
            </a:xfrm>
            <a:prstGeom prst="line">
              <a:avLst/>
            </a:prstGeom>
            <a:noFill/>
            <a:ln w="19050">
              <a:solidFill>
                <a:srgbClr val="C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168" name="Group 62"/>
          <p:cNvGrpSpPr/>
          <p:nvPr/>
        </p:nvGrpSpPr>
        <p:grpSpPr bwMode="auto">
          <a:xfrm>
            <a:off x="6330509" y="2273066"/>
            <a:ext cx="4248151" cy="644525"/>
            <a:chOff x="3119" y="1243"/>
            <a:chExt cx="2676" cy="406"/>
          </a:xfrm>
        </p:grpSpPr>
        <p:sp>
          <p:nvSpPr>
            <p:cNvPr id="169" name="Text Box 25"/>
            <p:cNvSpPr txBox="1">
              <a:spLocks noChangeArrowheads="1"/>
            </p:cNvSpPr>
            <p:nvPr/>
          </p:nvSpPr>
          <p:spPr bwMode="auto">
            <a:xfrm>
              <a:off x="4663" y="1243"/>
              <a:ext cx="1132"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фрагментация</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сборка</a:t>
              </a:r>
              <a:endPar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0" name="Line 29"/>
            <p:cNvSpPr>
              <a:spLocks noChangeShapeType="1"/>
            </p:cNvSpPr>
            <p:nvPr/>
          </p:nvSpPr>
          <p:spPr bwMode="auto">
            <a:xfrm flipH="1">
              <a:off x="3443" y="1358"/>
              <a:ext cx="1228" cy="177"/>
            </a:xfrm>
            <a:prstGeom prst="line">
              <a:avLst/>
            </a:prstGeom>
            <a:noFill/>
            <a:ln w="19050">
              <a:solidFill>
                <a:srgbClr val="C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1" name="Line 41"/>
            <p:cNvSpPr>
              <a:spLocks noChangeShapeType="1"/>
            </p:cNvSpPr>
            <p:nvPr/>
          </p:nvSpPr>
          <p:spPr bwMode="auto">
            <a:xfrm flipH="1" flipV="1">
              <a:off x="4301" y="1349"/>
              <a:ext cx="381" cy="2"/>
            </a:xfrm>
            <a:prstGeom prst="line">
              <a:avLst/>
            </a:prstGeom>
            <a:noFill/>
            <a:ln w="19050">
              <a:solidFill>
                <a:srgbClr val="C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2" name="Line 42"/>
            <p:cNvSpPr>
              <a:spLocks noChangeShapeType="1"/>
            </p:cNvSpPr>
            <p:nvPr/>
          </p:nvSpPr>
          <p:spPr bwMode="auto">
            <a:xfrm flipH="1">
              <a:off x="3119" y="1354"/>
              <a:ext cx="1555" cy="103"/>
            </a:xfrm>
            <a:prstGeom prst="line">
              <a:avLst/>
            </a:prstGeom>
            <a:noFill/>
            <a:ln w="19050">
              <a:solidFill>
                <a:srgbClr val="C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173" name="Group 59"/>
          <p:cNvGrpSpPr/>
          <p:nvPr/>
        </p:nvGrpSpPr>
        <p:grpSpPr bwMode="auto">
          <a:xfrm>
            <a:off x="786919" y="3200477"/>
            <a:ext cx="3975103" cy="1000125"/>
            <a:chOff x="-366" y="1483"/>
            <a:chExt cx="2504" cy="630"/>
          </a:xfrm>
        </p:grpSpPr>
        <p:sp>
          <p:nvSpPr>
            <p:cNvPr id="174" name="Text Box 22"/>
            <p:cNvSpPr txBox="1">
              <a:spLocks noChangeArrowheads="1"/>
            </p:cNvSpPr>
            <p:nvPr/>
          </p:nvSpPr>
          <p:spPr bwMode="auto">
            <a:xfrm>
              <a:off x="-366" y="1551"/>
              <a:ext cx="2144"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TTL: </a:t>
              </a: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оставшееся кол-во пр. узлов </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a:t>
              </a:r>
              <a:r>
                <a:rPr kumimoji="0" lang="ru-RU" altLang="en-US" sz="16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уменьшается на каждом маршрутизаторе</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a:t>
              </a: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5" name="Line 48"/>
            <p:cNvSpPr>
              <a:spLocks noChangeShapeType="1"/>
            </p:cNvSpPr>
            <p:nvPr/>
          </p:nvSpPr>
          <p:spPr bwMode="auto">
            <a:xfrm flipV="1">
              <a:off x="1753" y="1483"/>
              <a:ext cx="385" cy="277"/>
            </a:xfrm>
            <a:prstGeom prst="line">
              <a:avLst/>
            </a:prstGeom>
            <a:noFill/>
            <a:ln w="19050">
              <a:solidFill>
                <a:srgbClr val="C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9" name="Group 8"/>
          <p:cNvGrpSpPr/>
          <p:nvPr/>
        </p:nvGrpSpPr>
        <p:grpSpPr>
          <a:xfrm>
            <a:off x="7719934" y="4348085"/>
            <a:ext cx="3971903" cy="922020"/>
            <a:chOff x="7719934" y="4348085"/>
            <a:chExt cx="3971903" cy="922020"/>
          </a:xfrm>
        </p:grpSpPr>
        <p:sp>
          <p:nvSpPr>
            <p:cNvPr id="177" name="Text Box 52"/>
            <p:cNvSpPr txBox="1">
              <a:spLocks noChangeArrowheads="1"/>
            </p:cNvSpPr>
            <p:nvPr/>
          </p:nvSpPr>
          <p:spPr bwMode="auto">
            <a:xfrm>
              <a:off x="8778774" y="4348085"/>
              <a:ext cx="2913063"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временной штамп</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 </a:t>
              </a: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запись о выбранном маршруте и т.д.</a:t>
              </a:r>
              <a:endPar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cxnSp>
          <p:nvCxnSpPr>
            <p:cNvPr id="8" name="Straight Connector 7"/>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7739650" y="3384606"/>
            <a:ext cx="3971903" cy="368300"/>
            <a:chOff x="7719934" y="4348085"/>
            <a:chExt cx="3971903" cy="368300"/>
          </a:xfrm>
        </p:grpSpPr>
        <p:sp>
          <p:nvSpPr>
            <p:cNvPr id="67" name="Text Box 52"/>
            <p:cNvSpPr txBox="1">
              <a:spLocks noChangeArrowheads="1"/>
            </p:cNvSpPr>
            <p:nvPr/>
          </p:nvSpPr>
          <p:spPr bwMode="auto">
            <a:xfrm>
              <a:off x="8778774" y="4348085"/>
              <a:ext cx="29130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32-</a:t>
              </a: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бит. адрес источника</a:t>
              </a:r>
              <a:endPar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cxnSp>
          <p:nvCxnSpPr>
            <p:cNvPr id="68" name="Straight Connector 67"/>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7721569" y="3862471"/>
            <a:ext cx="4181130" cy="368300"/>
            <a:chOff x="7719934" y="4348085"/>
            <a:chExt cx="4181130" cy="368300"/>
          </a:xfrm>
        </p:grpSpPr>
        <p:sp>
          <p:nvSpPr>
            <p:cNvPr id="70" name="Text Box 52"/>
            <p:cNvSpPr txBox="1">
              <a:spLocks noChangeArrowheads="1"/>
            </p:cNvSpPr>
            <p:nvPr/>
          </p:nvSpPr>
          <p:spPr bwMode="auto">
            <a:xfrm>
              <a:off x="8778774" y="4348085"/>
              <a:ext cx="312229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32-</a:t>
              </a: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бит</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 </a:t>
              </a: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адрес получателя</a:t>
              </a:r>
              <a:endPar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cxnSp>
          <p:nvCxnSpPr>
            <p:cNvPr id="71" name="Straight Connector 70"/>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7737066" y="2920899"/>
            <a:ext cx="3971903" cy="368300"/>
            <a:chOff x="7719934" y="4348085"/>
            <a:chExt cx="3971903" cy="368300"/>
          </a:xfrm>
        </p:grpSpPr>
        <p:sp>
          <p:nvSpPr>
            <p:cNvPr id="73" name="Text Box 52"/>
            <p:cNvSpPr txBox="1">
              <a:spLocks noChangeArrowheads="1"/>
            </p:cNvSpPr>
            <p:nvPr/>
          </p:nvSpPr>
          <p:spPr bwMode="auto">
            <a:xfrm>
              <a:off x="8778774" y="4348085"/>
              <a:ext cx="29130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контр. сумма</a:t>
              </a:r>
              <a:endPar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cxnSp>
          <p:nvCxnSpPr>
            <p:cNvPr id="74" name="Straight Connector 73"/>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dissolv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dissolve">
                                      <p:cBhvr>
                                        <p:cTn id="12" dur="500"/>
                                        <p:tgtEl>
                                          <p:spTgt spid="1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dissolve">
                                      <p:cBhvr>
                                        <p:cTn id="17" dur="500"/>
                                        <p:tgtEl>
                                          <p:spTgt spid="162"/>
                                        </p:tgtEl>
                                      </p:cBhvr>
                                    </p:animEffect>
                                  </p:childTnLst>
                                </p:cTn>
                              </p:par>
                              <p:par>
                                <p:cTn id="18" presetID="9" presetClass="entr" presetSubtype="0" fill="hold" nodeType="withEffect">
                                  <p:stCondLst>
                                    <p:cond delay="0"/>
                                  </p:stCondLst>
                                  <p:childTnLst>
                                    <p:set>
                                      <p:cBhvr>
                                        <p:cTn id="19" dur="1" fill="hold">
                                          <p:stCondLst>
                                            <p:cond delay="0"/>
                                          </p:stCondLst>
                                        </p:cTn>
                                        <p:tgtEl>
                                          <p:spTgt spid="165"/>
                                        </p:tgtEl>
                                        <p:attrNameLst>
                                          <p:attrName>style.visibility</p:attrName>
                                        </p:attrNameLst>
                                      </p:cBhvr>
                                      <p:to>
                                        <p:strVal val="visible"/>
                                      </p:to>
                                    </p:set>
                                    <p:animEffect transition="in" filter="dissolve">
                                      <p:cBhvr>
                                        <p:cTn id="20" dur="500"/>
                                        <p:tgtEl>
                                          <p:spTgt spid="16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73"/>
                                        </p:tgtEl>
                                        <p:attrNameLst>
                                          <p:attrName>style.visibility</p:attrName>
                                        </p:attrNameLst>
                                      </p:cBhvr>
                                      <p:to>
                                        <p:strVal val="visible"/>
                                      </p:to>
                                    </p:set>
                                    <p:animEffect transition="in" filter="dissolve">
                                      <p:cBhvr>
                                        <p:cTn id="25" dur="500"/>
                                        <p:tgtEl>
                                          <p:spTgt spid="17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59"/>
                                        </p:tgtEl>
                                        <p:attrNameLst>
                                          <p:attrName>style.visibility</p:attrName>
                                        </p:attrNameLst>
                                      </p:cBhvr>
                                      <p:to>
                                        <p:strVal val="visible"/>
                                      </p:to>
                                    </p:set>
                                    <p:animEffect transition="in" filter="dissolve">
                                      <p:cBhvr>
                                        <p:cTn id="30" dur="500"/>
                                        <p:tgtEl>
                                          <p:spTgt spid="15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68"/>
                                        </p:tgtEl>
                                        <p:attrNameLst>
                                          <p:attrName>style.visibility</p:attrName>
                                        </p:attrNameLst>
                                      </p:cBhvr>
                                      <p:to>
                                        <p:strVal val="visible"/>
                                      </p:to>
                                    </p:set>
                                    <p:animEffect transition="in" filter="dissolve">
                                      <p:cBhvr>
                                        <p:cTn id="35" dur="500"/>
                                        <p:tgtEl>
                                          <p:spTgt spid="16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dissolve">
                                      <p:cBhvr>
                                        <p:cTn id="40" dur="500"/>
                                        <p:tgtEl>
                                          <p:spTgt spid="7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dissolve">
                                      <p:cBhvr>
                                        <p:cTn id="45" dur="500"/>
                                        <p:tgtEl>
                                          <p:spTgt spid="66"/>
                                        </p:tgtEl>
                                      </p:cBhvr>
                                    </p:animEffect>
                                  </p:childTnLst>
                                </p:cTn>
                              </p:par>
                              <p:par>
                                <p:cTn id="46" presetID="9" presetClass="entr" presetSubtype="0" fill="hold" nodeType="with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dissolve">
                                      <p:cBhvr>
                                        <p:cTn id="48" dur="500"/>
                                        <p:tgtEl>
                                          <p:spTgt spid="69"/>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dissolve">
                                      <p:cBhvr>
                                        <p:cTn id="5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Формат пакета протокола</a:t>
            </a:r>
            <a:endParaRPr lang="ru-RU" dirty="0"/>
          </a:p>
        </p:txBody>
      </p:sp>
      <p:sp>
        <p:nvSpPr>
          <p:cNvPr id="3" name="Объект 2"/>
          <p:cNvSpPr>
            <a:spLocks noGrp="1"/>
          </p:cNvSpPr>
          <p:nvPr>
            <p:ph sz="quarter" idx="1"/>
          </p:nvPr>
        </p:nvSpPr>
        <p:spPr/>
        <p:txBody>
          <a:bodyPr>
            <a:normAutofit fontScale="87500" lnSpcReduction="10000"/>
          </a:bodyPr>
          <a:lstStyle/>
          <a:p>
            <a:r>
              <a:rPr lang="ru-RU" b="1" dirty="0" err="1"/>
              <a:t>Version</a:t>
            </a:r>
            <a:r>
              <a:rPr lang="ru-RU" b="1" dirty="0"/>
              <a:t> (версия) 4 бита</a:t>
            </a:r>
            <a:endParaRPr lang="ru-RU" b="1" dirty="0"/>
          </a:p>
          <a:p>
            <a:pPr lvl="1"/>
            <a:r>
              <a:rPr lang="ru-RU" dirty="0"/>
              <a:t>Поле версии показывает формат заголовка </a:t>
            </a:r>
            <a:r>
              <a:rPr lang="ru-RU" dirty="0" err="1"/>
              <a:t>Internet</a:t>
            </a:r>
            <a:r>
              <a:rPr lang="ru-RU" dirty="0"/>
              <a:t>. Значение</a:t>
            </a:r>
            <a:r>
              <a:rPr lang="en-US" dirty="0"/>
              <a:t>: </a:t>
            </a:r>
            <a:r>
              <a:rPr lang="ru-RU" dirty="0">
                <a:solidFill>
                  <a:srgbClr val="C00000"/>
                </a:solidFill>
              </a:rPr>
              <a:t>4 для </a:t>
            </a:r>
            <a:r>
              <a:rPr lang="en-US" dirty="0">
                <a:solidFill>
                  <a:srgbClr val="C00000"/>
                </a:solidFill>
              </a:rPr>
              <a:t>IPv4</a:t>
            </a:r>
            <a:r>
              <a:rPr lang="en-US" dirty="0"/>
              <a:t>, </a:t>
            </a:r>
            <a:r>
              <a:rPr lang="en-US" dirty="0">
                <a:solidFill>
                  <a:srgbClr val="C00000"/>
                </a:solidFill>
              </a:rPr>
              <a:t>6 </a:t>
            </a:r>
            <a:r>
              <a:rPr lang="ru-RU" dirty="0">
                <a:solidFill>
                  <a:srgbClr val="C00000"/>
                </a:solidFill>
              </a:rPr>
              <a:t>для </a:t>
            </a:r>
            <a:r>
              <a:rPr lang="en-US" dirty="0">
                <a:solidFill>
                  <a:srgbClr val="C00000"/>
                </a:solidFill>
              </a:rPr>
              <a:t>IPv6</a:t>
            </a:r>
            <a:endParaRPr lang="ru-RU" dirty="0" smtClean="0"/>
          </a:p>
          <a:p>
            <a:r>
              <a:rPr lang="ru-RU" b="1" dirty="0" smtClean="0"/>
              <a:t>IHL </a:t>
            </a:r>
            <a:r>
              <a:rPr lang="ru-RU" b="1" dirty="0"/>
              <a:t>(длина </a:t>
            </a:r>
            <a:r>
              <a:rPr lang="ru-RU" b="1" dirty="0" err="1"/>
              <a:t>I</a:t>
            </a:r>
            <a:r>
              <a:rPr lang="en-US" b="1" dirty="0" err="1"/>
              <a:t>P</a:t>
            </a:r>
            <a:r>
              <a:rPr lang="ru-RU" b="1" dirty="0"/>
              <a:t> заголовка) 4 бита</a:t>
            </a:r>
            <a:endParaRPr lang="ru-RU" b="1" dirty="0"/>
          </a:p>
          <a:p>
            <a:pPr lvl="1"/>
            <a:r>
              <a:rPr lang="ru-RU" dirty="0"/>
              <a:t>Длина </a:t>
            </a:r>
            <a:r>
              <a:rPr lang="ru-RU" dirty="0" err="1"/>
              <a:t>Internet</a:t>
            </a:r>
            <a:r>
              <a:rPr lang="ru-RU" dirty="0"/>
              <a:t> заголовка измеряется в словах по 32 бита каждое и указывает на начало поля данных. </a:t>
            </a:r>
            <a:r>
              <a:rPr lang="en-US" altLang="ru-RU" dirty="0"/>
              <a:t>(</a:t>
            </a:r>
            <a:r>
              <a:rPr lang="ru-RU" altLang="ru-RU" dirty="0"/>
              <a:t>мин. 5 слов)</a:t>
            </a:r>
            <a:endParaRPr lang="ru-RU" dirty="0"/>
          </a:p>
          <a:p>
            <a:r>
              <a:rPr lang="ru-RU" b="1" dirty="0" err="1"/>
              <a:t>Type</a:t>
            </a:r>
            <a:r>
              <a:rPr lang="ru-RU" b="1" dirty="0"/>
              <a:t> </a:t>
            </a:r>
            <a:r>
              <a:rPr lang="ru-RU" b="1" dirty="0" err="1"/>
              <a:t>of</a:t>
            </a:r>
            <a:r>
              <a:rPr lang="ru-RU" b="1" dirty="0"/>
              <a:t> </a:t>
            </a:r>
            <a:r>
              <a:rPr lang="ru-RU" b="1" dirty="0" err="1"/>
              <a:t>Service</a:t>
            </a:r>
            <a:r>
              <a:rPr lang="ru-RU" b="1" dirty="0"/>
              <a:t> (тип сервиса) 8 бит</a:t>
            </a:r>
            <a:endParaRPr lang="ru-RU" b="1" dirty="0"/>
          </a:p>
          <a:p>
            <a:pPr lvl="1"/>
            <a:r>
              <a:rPr lang="ru-RU" dirty="0"/>
              <a:t>Или </a:t>
            </a:r>
            <a:r>
              <a:rPr lang="ru-RU" b="1" dirty="0"/>
              <a:t>байт дифференцированного обслуживания </a:t>
            </a:r>
            <a:r>
              <a:rPr lang="en-US" b="1" dirty="0"/>
              <a:t>/</a:t>
            </a:r>
            <a:r>
              <a:rPr lang="ru-RU" b="1" dirty="0"/>
              <a:t> DS-байт</a:t>
            </a:r>
            <a:r>
              <a:rPr lang="ru-RU" dirty="0"/>
              <a:t>.</a:t>
            </a:r>
            <a:endParaRPr lang="ru-RU" dirty="0"/>
          </a:p>
          <a:p>
            <a:pPr lvl="1"/>
            <a:r>
              <a:rPr lang="ru-RU" dirty="0"/>
              <a:t>В обоих случаях данное поле служит одной цели — хранению признаков, отражающих требования к качеству обслуживания пакета. В прежнем варианте первые три бита содержат значение приоритета пакета: от самого низкого — 0 до самого высокого — 7. Маршрутизаторы и компьютеры могут принимать во внимание приоритет пакета и обрабатывать более важные пакеты в первую очередь. </a:t>
            </a:r>
            <a:endParaRPr lang="ru-RU" altLang="en-US" dirty="0"/>
          </a:p>
          <a:p>
            <a:pPr lvl="1"/>
            <a:endParaRPr lang="ru-RU"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en-US" dirty="0"/>
              <a:t>Поле </a:t>
            </a:r>
            <a:r>
              <a:rPr lang="en-US" altLang="ru-RU" dirty="0"/>
              <a:t>ToS</a:t>
            </a:r>
            <a:endParaRPr lang="en-US" altLang="ru-RU" dirty="0"/>
          </a:p>
        </p:txBody>
      </p:sp>
      <p:sp>
        <p:nvSpPr>
          <p:cNvPr id="3" name="Объект 2"/>
          <p:cNvSpPr>
            <a:spLocks noGrp="1"/>
          </p:cNvSpPr>
          <p:nvPr>
            <p:ph sz="quarter" idx="1"/>
          </p:nvPr>
        </p:nvSpPr>
        <p:spPr>
          <a:xfrm>
            <a:off x="838200" y="1409700"/>
            <a:ext cx="10515600" cy="4351338"/>
          </a:xfrm>
        </p:spPr>
        <p:txBody>
          <a:bodyPr/>
          <a:lstStyle/>
          <a:p>
            <a:r>
              <a:rPr lang="ru-RU" dirty="0"/>
              <a:t>Реально выбор осуществляется между тремя альтернативами: малой задержкой, высокой достоверностью и высокой пропускной способностью.</a:t>
            </a:r>
            <a:endParaRPr lang="ru-RU" dirty="0"/>
          </a:p>
        </p:txBody>
      </p:sp>
      <p:graphicFrame>
        <p:nvGraphicFramePr>
          <p:cNvPr id="6" name="Таблица 5"/>
          <p:cNvGraphicFramePr>
            <a:graphicFrameLocks noGrp="1"/>
          </p:cNvGraphicFramePr>
          <p:nvPr/>
        </p:nvGraphicFramePr>
        <p:xfrm>
          <a:off x="1914327" y="3101985"/>
          <a:ext cx="7991475" cy="2926080"/>
        </p:xfrm>
        <a:graphic>
          <a:graphicData uri="http://schemas.openxmlformats.org/drawingml/2006/table">
            <a:tbl>
              <a:tblPr/>
              <a:tblGrid>
                <a:gridCol w="3876675"/>
                <a:gridCol w="4114800"/>
              </a:tblGrid>
              <a:tr h="365760">
                <a:tc>
                  <a:txBody>
                    <a:bodyPr/>
                    <a:lstStyle/>
                    <a:p>
                      <a:endParaRPr lang="ru-RU" dirty="0"/>
                    </a:p>
                  </a:txBody>
                  <a:tcPr anchor="ctr">
                    <a:lnL>
                      <a:noFill/>
                    </a:lnL>
                    <a:lnR>
                      <a:noFill/>
                    </a:lnR>
                    <a:lnT>
                      <a:noFill/>
                    </a:lnT>
                    <a:lnB>
                      <a:noFill/>
                    </a:lnB>
                    <a:solidFill>
                      <a:srgbClr val="FFFFFF"/>
                    </a:solidFill>
                  </a:tcPr>
                </a:tc>
                <a:tc>
                  <a:txBody>
                    <a:bodyPr/>
                    <a:lstStyle/>
                    <a:p>
                      <a:endParaRPr lang="ru-RU"/>
                    </a:p>
                  </a:txBody>
                  <a:tcPr anchor="ctr">
                    <a:lnL>
                      <a:noFill/>
                    </a:lnL>
                    <a:lnR>
                      <a:noFill/>
                    </a:lnR>
                    <a:lnT>
                      <a:noFill/>
                    </a:lnT>
                    <a:lnB>
                      <a:noFill/>
                    </a:lnB>
                    <a:solidFill>
                      <a:srgbClr val="FFFFFF"/>
                    </a:solidFill>
                  </a:tcPr>
                </a:tc>
              </a:tr>
              <a:tr h="365760">
                <a:tc>
                  <a:txBody>
                    <a:bodyPr/>
                    <a:lstStyle/>
                    <a:p>
                      <a:endParaRPr lang="ru-RU" dirty="0"/>
                    </a:p>
                  </a:txBody>
                  <a:tcPr>
                    <a:lnL>
                      <a:noFill/>
                    </a:lnL>
                    <a:lnR>
                      <a:noFill/>
                    </a:lnR>
                    <a:lnT>
                      <a:noFill/>
                    </a:lnT>
                    <a:lnB>
                      <a:noFill/>
                    </a:lnB>
                    <a:solidFill>
                      <a:srgbClr val="FFFFFF"/>
                    </a:solidFill>
                  </a:tcPr>
                </a:tc>
                <a:tc>
                  <a:txBody>
                    <a:bodyPr/>
                    <a:lstStyle/>
                    <a:p>
                      <a:endParaRPr lang="ru-RU"/>
                    </a:p>
                  </a:txBody>
                  <a:tcPr>
                    <a:lnL>
                      <a:noFill/>
                    </a:lnL>
                    <a:lnR>
                      <a:noFill/>
                    </a:lnR>
                    <a:lnT>
                      <a:noFill/>
                    </a:lnT>
                    <a:lnB>
                      <a:noFill/>
                    </a:lnB>
                    <a:solidFill>
                      <a:srgbClr val="FFFFFF"/>
                    </a:solidFill>
                  </a:tcPr>
                </a:tc>
              </a:tr>
              <a:tr h="0">
                <a:tc>
                  <a:txBody>
                    <a:bodyPr/>
                    <a:lstStyle/>
                    <a:p>
                      <a:endParaRPr lang="ru-RU"/>
                    </a:p>
                  </a:txBody>
                  <a:tcPr>
                    <a:lnL>
                      <a:noFill/>
                    </a:lnL>
                    <a:lnR>
                      <a:noFill/>
                    </a:lnR>
                    <a:lnT>
                      <a:noFill/>
                    </a:lnT>
                    <a:lnB>
                      <a:noFill/>
                    </a:lnB>
                    <a:solidFill>
                      <a:srgbClr val="FFFFFF"/>
                    </a:solidFill>
                  </a:tcPr>
                </a:tc>
                <a:tc>
                  <a:txBody>
                    <a:bodyPr/>
                    <a:lstStyle/>
                    <a:p>
                      <a:endParaRPr lang="ru-RU" dirty="0"/>
                    </a:p>
                  </a:txBody>
                  <a:tcPr>
                    <a:lnL>
                      <a:noFill/>
                    </a:lnL>
                    <a:lnR>
                      <a:noFill/>
                    </a:lnR>
                    <a:lnT>
                      <a:noFill/>
                    </a:lnT>
                    <a:lnB>
                      <a:noFill/>
                    </a:lnB>
                    <a:solidFill>
                      <a:srgbClr val="FFFFFF"/>
                    </a:solidFill>
                  </a:tcPr>
                </a:tc>
              </a:tr>
              <a:tr h="0">
                <a:tc>
                  <a:txBody>
                    <a:bodyPr/>
                    <a:lstStyle/>
                    <a:p>
                      <a:r>
                        <a:rPr lang="ru-RU"/>
                        <a:t>бит 5</a:t>
                      </a:r>
                      <a:endParaRPr lang="ru-RU"/>
                    </a:p>
                  </a:txBody>
                  <a:tcPr>
                    <a:lnL>
                      <a:noFill/>
                    </a:lnL>
                    <a:lnR>
                      <a:noFill/>
                    </a:lnR>
                    <a:lnT>
                      <a:noFill/>
                    </a:lnT>
                    <a:lnB>
                      <a:noFill/>
                    </a:lnB>
                    <a:solidFill>
                      <a:srgbClr val="FFFFFF"/>
                    </a:solidFill>
                  </a:tcPr>
                </a:tc>
                <a:tc>
                  <a:txBody>
                    <a:bodyPr/>
                    <a:lstStyle/>
                    <a:p>
                      <a:endParaRPr lang="ru-RU"/>
                    </a:p>
                  </a:txBody>
                  <a:tcPr>
                    <a:lnL>
                      <a:noFill/>
                    </a:lnL>
                    <a:lnR>
                      <a:noFill/>
                    </a:lnR>
                    <a:lnT>
                      <a:noFill/>
                    </a:lnT>
                    <a:lnB>
                      <a:noFill/>
                    </a:lnB>
                    <a:solidFill>
                      <a:srgbClr val="FFFFFF"/>
                    </a:solidFill>
                  </a:tcPr>
                </a:tc>
              </a:tr>
              <a:tr h="0">
                <a:tc>
                  <a:txBody>
                    <a:bodyPr/>
                    <a:lstStyle/>
                    <a:p>
                      <a:endParaRPr lang="ru-RU"/>
                    </a:p>
                  </a:txBody>
                  <a:tcPr anchor="ctr">
                    <a:lnL>
                      <a:noFill/>
                    </a:lnL>
                    <a:lnR>
                      <a:noFill/>
                    </a:lnR>
                    <a:lnT>
                      <a:noFill/>
                    </a:lnT>
                    <a:lnB>
                      <a:noFill/>
                    </a:lnB>
                    <a:solidFill>
                      <a:srgbClr val="FFFFFF"/>
                    </a:solidFill>
                  </a:tcPr>
                </a:tc>
                <a:tc>
                  <a:txBody>
                    <a:bodyPr/>
                    <a:lstStyle/>
                    <a:p>
                      <a:endParaRPr lang="ru-RU" dirty="0"/>
                    </a:p>
                  </a:txBody>
                  <a:tcPr anchor="ctr">
                    <a:lnL>
                      <a:noFill/>
                    </a:lnL>
                    <a:lnR>
                      <a:noFill/>
                    </a:lnR>
                    <a:lnT>
                      <a:noFill/>
                    </a:lnT>
                    <a:lnB>
                      <a:noFill/>
                    </a:lnB>
                    <a:solidFill>
                      <a:srgbClr val="FFFFFF"/>
                    </a:solidFill>
                  </a:tcPr>
                </a:tc>
              </a:tr>
            </a:tbl>
          </a:graphicData>
        </a:graphic>
      </p:graphicFrame>
      <p:graphicFrame>
        <p:nvGraphicFramePr>
          <p:cNvPr id="4" name="Таблица 3"/>
          <p:cNvGraphicFramePr/>
          <p:nvPr/>
        </p:nvGraphicFramePr>
        <p:xfrm>
          <a:off x="1446530" y="2788920"/>
          <a:ext cx="8153400" cy="3867150"/>
        </p:xfrm>
        <a:graphic>
          <a:graphicData uri="http://schemas.openxmlformats.org/drawingml/2006/table">
            <a:tbl>
              <a:tblPr firstRow="1" bandRow="1">
                <a:tableStyleId>{5C22544A-7EE6-4342-B048-85BDC9FD1C3A}</a:tableStyleId>
              </a:tblPr>
              <a:tblGrid>
                <a:gridCol w="4076700"/>
                <a:gridCol w="4076700"/>
              </a:tblGrid>
              <a:tr h="365760">
                <a:tc>
                  <a:txBody>
                    <a:bodyPr/>
                    <a:p>
                      <a:pPr>
                        <a:buNone/>
                      </a:pPr>
                      <a:r>
                        <a:rPr lang="ru-RU" altLang="en-US"/>
                        <a:t>Биты поля </a:t>
                      </a:r>
                      <a:r>
                        <a:rPr lang="en-US" altLang="ru-RU"/>
                        <a:t>ToS</a:t>
                      </a:r>
                      <a:endParaRPr lang="en-US" altLang="ru-RU"/>
                    </a:p>
                  </a:txBody>
                  <a:tcPr/>
                </a:tc>
                <a:tc>
                  <a:txBody>
                    <a:bodyPr/>
                    <a:p>
                      <a:pPr>
                        <a:buNone/>
                      </a:pPr>
                      <a:r>
                        <a:rPr lang="ru-RU" altLang="ru-RU"/>
                        <a:t>Значение</a:t>
                      </a:r>
                      <a:endParaRPr lang="ru-RU" altLang="ru-RU"/>
                    </a:p>
                  </a:txBody>
                  <a:tcPr/>
                </a:tc>
              </a:tr>
              <a:tr h="392430">
                <a:tc>
                  <a:txBody>
                    <a:bodyPr/>
                    <a:p>
                      <a:pPr>
                        <a:buNone/>
                      </a:pPr>
                      <a:r>
                        <a:rPr lang="ru-RU" sz="1800" dirty="0">
                          <a:sym typeface="+mn-ea"/>
                        </a:rPr>
                        <a:t>биты 0-2</a:t>
                      </a:r>
                      <a:endParaRPr lang="ru-RU" altLang="en-US" sz="1800" dirty="0"/>
                    </a:p>
                  </a:txBody>
                  <a:tcPr/>
                </a:tc>
                <a:tc>
                  <a:txBody>
                    <a:bodyPr/>
                    <a:p>
                      <a:pPr>
                        <a:buNone/>
                      </a:pPr>
                      <a:r>
                        <a:rPr lang="ru-RU" sz="1800">
                          <a:sym typeface="+mn-ea"/>
                        </a:rPr>
                        <a:t>приоритет</a:t>
                      </a:r>
                      <a:endParaRPr lang="ru-RU" altLang="en-US" sz="1800"/>
                    </a:p>
                  </a:txBody>
                  <a:tcPr/>
                </a:tc>
              </a:tr>
              <a:tr h="161925">
                <a:tc>
                  <a:txBody>
                    <a:bodyPr/>
                    <a:p>
                      <a:pPr>
                        <a:buNone/>
                      </a:pPr>
                      <a:r>
                        <a:rPr lang="ru-RU" sz="1800" dirty="0">
                          <a:sym typeface="+mn-ea"/>
                        </a:rPr>
                        <a:t>бит 3</a:t>
                      </a:r>
                      <a:endParaRPr lang="ru-RU" altLang="en-US" sz="1800" dirty="0"/>
                    </a:p>
                  </a:txBody>
                  <a:tcPr/>
                </a:tc>
                <a:tc>
                  <a:txBody>
                    <a:bodyPr/>
                    <a:p>
                      <a:pPr>
                        <a:buNone/>
                      </a:pPr>
                      <a:r>
                        <a:rPr lang="ru-RU" sz="1800">
                          <a:sym typeface="+mn-ea"/>
                        </a:rPr>
                        <a:t>0 - нормальная задержка, </a:t>
                      </a:r>
                      <a:br>
                        <a:rPr lang="ru-RU" sz="1800">
                          <a:sym typeface="+mn-ea"/>
                        </a:rPr>
                      </a:br>
                      <a:r>
                        <a:rPr lang="ru-RU" sz="1800">
                          <a:sym typeface="+mn-ea"/>
                        </a:rPr>
                        <a:t>1 - малая задержка</a:t>
                      </a:r>
                      <a:endParaRPr lang="ru-RU" altLang="en-US" sz="1800"/>
                    </a:p>
                  </a:txBody>
                  <a:tcPr/>
                </a:tc>
              </a:tr>
              <a:tr h="645795">
                <a:tc>
                  <a:txBody>
                    <a:bodyPr/>
                    <a:p>
                      <a:pPr>
                        <a:buNone/>
                      </a:pPr>
                      <a:r>
                        <a:rPr lang="ru-RU" sz="1800">
                          <a:sym typeface="+mn-ea"/>
                        </a:rPr>
                        <a:t>бит 4</a:t>
                      </a:r>
                      <a:endParaRPr lang="ru-RU" sz="1800"/>
                    </a:p>
                    <a:p>
                      <a:pPr>
                        <a:buNone/>
                      </a:pPr>
                      <a:endParaRPr lang="ru-RU" altLang="en-US" sz="1800"/>
                    </a:p>
                  </a:txBody>
                  <a:tcPr/>
                </a:tc>
                <a:tc>
                  <a:txBody>
                    <a:bodyPr/>
                    <a:p>
                      <a:pPr>
                        <a:buNone/>
                      </a:pPr>
                      <a:r>
                        <a:rPr lang="ru-RU" sz="1800" dirty="0">
                          <a:sym typeface="+mn-ea"/>
                        </a:rPr>
                        <a:t>0 - нормальная пропускная способность, </a:t>
                      </a:r>
                      <a:br>
                        <a:rPr lang="ru-RU" sz="1800" dirty="0">
                          <a:sym typeface="+mn-ea"/>
                        </a:rPr>
                      </a:br>
                      <a:r>
                        <a:rPr lang="ru-RU" sz="1800" dirty="0">
                          <a:sym typeface="+mn-ea"/>
                        </a:rPr>
                        <a:t>1 - высокая пропускная способность</a:t>
                      </a:r>
                      <a:endParaRPr lang="ru-RU" altLang="en-US" sz="1800" dirty="0"/>
                    </a:p>
                  </a:txBody>
                  <a:tcPr/>
                </a:tc>
              </a:tr>
              <a:tr h="0">
                <a:tc>
                  <a:txBody>
                    <a:bodyPr/>
                    <a:p>
                      <a:pPr>
                        <a:buNone/>
                      </a:pPr>
                      <a:r>
                        <a:rPr lang="ru-RU" altLang="ru-RU"/>
                        <a:t>бит 5</a:t>
                      </a:r>
                      <a:endParaRPr lang="ru-RU" altLang="ru-RU"/>
                    </a:p>
                  </a:txBody>
                  <a:tcPr/>
                </a:tc>
                <a:tc>
                  <a:txBody>
                    <a:bodyPr/>
                    <a:p>
                      <a:pPr>
                        <a:buNone/>
                      </a:pPr>
                      <a:r>
                        <a:rPr lang="ru-RU" sz="1800">
                          <a:sym typeface="+mn-ea"/>
                        </a:rPr>
                        <a:t>0 - обычная достоверность,</a:t>
                      </a:r>
                      <a:br>
                        <a:rPr lang="ru-RU" sz="1800">
                          <a:sym typeface="+mn-ea"/>
                        </a:rPr>
                      </a:br>
                      <a:r>
                        <a:rPr lang="ru-RU" sz="1800">
                          <a:sym typeface="+mn-ea"/>
                        </a:rPr>
                        <a:t>1 - высокая достоверность</a:t>
                      </a:r>
                      <a:endParaRPr lang="ru-RU" altLang="en-US" sz="1800"/>
                    </a:p>
                  </a:txBody>
                  <a:tcPr/>
                </a:tc>
              </a:tr>
              <a:tr h="392430">
                <a:tc>
                  <a:txBody>
                    <a:bodyPr/>
                    <a:p>
                      <a:pPr>
                        <a:buNone/>
                      </a:pPr>
                      <a:r>
                        <a:rPr lang="ru-RU" sz="1800">
                          <a:sym typeface="+mn-ea"/>
                        </a:rPr>
                        <a:t>биты 6-7</a:t>
                      </a:r>
                      <a:endParaRPr lang="ru-RU" altLang="en-US" sz="1800"/>
                    </a:p>
                  </a:txBody>
                  <a:tcPr/>
                </a:tc>
                <a:tc>
                  <a:txBody>
                    <a:bodyPr/>
                    <a:p>
                      <a:pPr>
                        <a:buNone/>
                      </a:pPr>
                      <a:r>
                        <a:rPr lang="ru-RU" sz="1800" dirty="0">
                          <a:sym typeface="+mn-ea"/>
                        </a:rPr>
                        <a:t>зарезервированы</a:t>
                      </a:r>
                      <a:endParaRPr lang="ru-RU" altLang="en-US" sz="1800"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en-US"/>
              <a:t>Коммутация на сетевом уровне</a:t>
            </a:r>
            <a:endParaRPr lang="ru-RU" altLang="en-US"/>
          </a:p>
        </p:txBody>
      </p:sp>
      <p:sp>
        <p:nvSpPr>
          <p:cNvPr id="3" name="Замещающее содержимое 2"/>
          <p:cNvSpPr>
            <a:spLocks noGrp="1"/>
          </p:cNvSpPr>
          <p:nvPr>
            <p:ph idx="1"/>
          </p:nvPr>
        </p:nvSpPr>
        <p:spPr/>
        <p:txBody>
          <a:bodyPr>
            <a:normAutofit/>
          </a:bodyPr>
          <a:lstStyle/>
          <a:p>
            <a:r>
              <a:rPr lang="ru-RU" altLang="en-US"/>
              <a:t>Термины «коммутация», «таблица коммутации» и «коммутатор» в сетевых технологиях могут трактоваться неоднозначно. </a:t>
            </a:r>
            <a:endParaRPr lang="ru-RU" altLang="en-US"/>
          </a:p>
          <a:p>
            <a:pPr lvl="1"/>
            <a:r>
              <a:rPr lang="ru-RU" altLang="en-US" b="1"/>
              <a:t>Процесс соединения абонентов сети через транзитные узлы.</a:t>
            </a:r>
            <a:r>
              <a:rPr lang="ru-RU" altLang="en-US"/>
              <a:t> </a:t>
            </a:r>
            <a:endParaRPr lang="ru-RU" altLang="en-US"/>
          </a:p>
          <a:p>
            <a:pPr lvl="1"/>
            <a:r>
              <a:rPr lang="ru-RU" altLang="en-US" b="1"/>
              <a:t>Соединение интерфейсов в пределах отдельного транзитного узла. </a:t>
            </a:r>
            <a:endParaRPr lang="ru-RU" altLang="en-US" b="1"/>
          </a:p>
          <a:p>
            <a:r>
              <a:rPr lang="ru-RU" altLang="en-US"/>
              <a:t>Коммутатор в широком смысле - устройство любого типа, способное выполнять операции переключения потока данных с одного интерфейса на другой.</a:t>
            </a:r>
            <a:endParaRPr lang="ru-RU" altLang="en-US"/>
          </a:p>
          <a:p>
            <a:r>
              <a:rPr lang="ru-RU" altLang="en-US"/>
              <a:t>Операция коммутации может выполняться в соответствии с различными правилами и алгоритмами.</a:t>
            </a:r>
            <a:endParaRPr lang="ru-RU"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9530" y="3326795"/>
            <a:ext cx="2945130" cy="368300"/>
          </a:xfrm>
          <a:prstGeom prst="rect">
            <a:avLst/>
          </a:prstGeom>
          <a:noFill/>
        </p:spPr>
        <p:txBody>
          <a:bodyPr wrap="none" rtlCol="0">
            <a:spAutoFit/>
          </a:bodyPr>
          <a:lstStyle/>
          <a:p>
            <a:r>
              <a:rPr lang="ru-RU" dirty="0" smtClean="0"/>
              <a:t>Значения битов приоритета</a:t>
            </a:r>
            <a:r>
              <a:rPr lang="en-US" dirty="0" smtClean="0"/>
              <a:t>:</a:t>
            </a:r>
            <a:endParaRPr lang="ru-RU" dirty="0"/>
          </a:p>
        </p:txBody>
      </p:sp>
      <p:sp>
        <p:nvSpPr>
          <p:cNvPr id="3" name="Текстовое поле 2"/>
          <p:cNvSpPr txBox="1"/>
          <p:nvPr/>
        </p:nvSpPr>
        <p:spPr>
          <a:xfrm>
            <a:off x="629285" y="413385"/>
            <a:ext cx="10933430" cy="2306955"/>
          </a:xfrm>
          <a:prstGeom prst="rect">
            <a:avLst/>
          </a:prstGeom>
          <a:noFill/>
        </p:spPr>
        <p:txBody>
          <a:bodyPr wrap="square" rtlCol="0" anchor="t">
            <a:spAutoFit/>
          </a:bodyPr>
          <a:lstStyle/>
          <a:p>
            <a:pPr marL="342900" indent="-342900">
              <a:buFont typeface="Arial" panose="020B0604020202020204" pitchFamily="34" charset="0"/>
              <a:buChar char="•"/>
            </a:pPr>
            <a:r>
              <a:rPr lang="ru-RU" altLang="en-US" sz="2400" b="1"/>
              <a:t>Бит D (Delay — задержка)</a:t>
            </a:r>
            <a:r>
              <a:rPr lang="ru-RU" altLang="en-US" sz="2400"/>
              <a:t> установленный в 1 означает</a:t>
            </a:r>
            <a:r>
              <a:rPr lang="en-US" altLang="en-US" sz="2400"/>
              <a:t>, </a:t>
            </a:r>
            <a:r>
              <a:rPr lang="ru-RU" altLang="en-US" sz="2400"/>
              <a:t>что маршрут должен выбираться для минимизации задержки доставки данного пакета, </a:t>
            </a:r>
            <a:endParaRPr lang="ru-RU" altLang="en-US" sz="2400"/>
          </a:p>
          <a:p>
            <a:pPr marL="342900" indent="-342900">
              <a:buFont typeface="Arial" panose="020B0604020202020204" pitchFamily="34" charset="0"/>
              <a:buChar char="•"/>
            </a:pPr>
            <a:r>
              <a:rPr lang="ru-RU" altLang="en-US" sz="2400" b="1"/>
              <a:t>Бит Т (Throughput — пропускная способность)</a:t>
            </a:r>
            <a:r>
              <a:rPr lang="ru-RU" altLang="en-US" sz="2400"/>
              <a:t> — в 1 используется для максимизации пропускной способности </a:t>
            </a:r>
            <a:endParaRPr lang="ru-RU" altLang="en-US" sz="2400"/>
          </a:p>
          <a:p>
            <a:pPr marL="342900" indent="-342900">
              <a:buFont typeface="Arial" panose="020B0604020202020204" pitchFamily="34" charset="0"/>
              <a:buChar char="•"/>
            </a:pPr>
            <a:r>
              <a:rPr lang="ru-RU" altLang="en-US" sz="2400" b="1"/>
              <a:t>Бит R (Reliability — надежность)</a:t>
            </a:r>
            <a:r>
              <a:rPr lang="ru-RU" altLang="en-US" sz="2400"/>
              <a:t> — для максимизации надежности доставки. Оставшиеся два бита имеют нулевое значение.</a:t>
            </a:r>
            <a:endParaRPr lang="ru-RU" altLang="en-US" sz="2400"/>
          </a:p>
        </p:txBody>
      </p:sp>
      <p:graphicFrame>
        <p:nvGraphicFramePr>
          <p:cNvPr id="7" name="Таблица 6"/>
          <p:cNvGraphicFramePr/>
          <p:nvPr/>
        </p:nvGraphicFramePr>
        <p:xfrm>
          <a:off x="1497965" y="2821305"/>
          <a:ext cx="8533130" cy="341376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ru-RU" altLang="en-US"/>
                        <a:t>Биты поля </a:t>
                      </a:r>
                      <a:r>
                        <a:rPr lang="en-US" altLang="ru-RU"/>
                        <a:t>ToS</a:t>
                      </a:r>
                      <a:endParaRPr lang="en-US" altLang="ru-RU"/>
                    </a:p>
                    <a:p>
                      <a:pPr>
                        <a:buNone/>
                      </a:pPr>
                      <a:r>
                        <a:rPr lang="en-US" altLang="ru-RU"/>
                        <a:t>D T R</a:t>
                      </a:r>
                      <a:endParaRPr lang="en-US" altLang="ru-RU"/>
                    </a:p>
                  </a:txBody>
                  <a:tcPr/>
                </a:tc>
                <a:tc>
                  <a:txBody>
                    <a:bodyPr/>
                    <a:p>
                      <a:pPr>
                        <a:buNone/>
                      </a:pPr>
                      <a:r>
                        <a:rPr lang="ru-RU" altLang="en-US"/>
                        <a:t>Значение</a:t>
                      </a:r>
                      <a:endParaRPr lang="ru-RU" altLang="en-US"/>
                    </a:p>
                  </a:txBody>
                  <a:tcPr/>
                </a:tc>
              </a:tr>
              <a:tr h="381000">
                <a:tc>
                  <a:txBody>
                    <a:bodyPr/>
                    <a:p>
                      <a:pPr>
                        <a:buNone/>
                      </a:pPr>
                      <a:r>
                        <a:rPr lang="ru-RU" sz="1800" dirty="0">
                          <a:sym typeface="+mn-ea"/>
                        </a:rPr>
                        <a:t>1 1 1</a:t>
                      </a:r>
                      <a:endParaRPr lang="ru-RU" altLang="en-US" sz="1800"/>
                    </a:p>
                  </a:txBody>
                  <a:tcPr/>
                </a:tc>
                <a:tc>
                  <a:txBody>
                    <a:bodyPr/>
                    <a:p>
                      <a:pPr>
                        <a:buNone/>
                      </a:pPr>
                      <a:r>
                        <a:rPr lang="ru-RU" sz="1800">
                          <a:sym typeface="+mn-ea"/>
                        </a:rPr>
                        <a:t>управление сетью</a:t>
                      </a:r>
                      <a:endParaRPr lang="ru-RU" altLang="en-US" sz="1800"/>
                    </a:p>
                  </a:txBody>
                  <a:tcPr/>
                </a:tc>
              </a:tr>
              <a:tr h="381000">
                <a:tc>
                  <a:txBody>
                    <a:bodyPr/>
                    <a:p>
                      <a:pPr>
                        <a:buNone/>
                      </a:pPr>
                      <a:r>
                        <a:rPr lang="ru-RU" sz="1800">
                          <a:sym typeface="+mn-ea"/>
                        </a:rPr>
                        <a:t>1 1 0</a:t>
                      </a:r>
                      <a:endParaRPr lang="ru-RU" altLang="en-US" sz="1800"/>
                    </a:p>
                  </a:txBody>
                  <a:tcPr/>
                </a:tc>
                <a:tc>
                  <a:txBody>
                    <a:bodyPr/>
                    <a:p>
                      <a:pPr>
                        <a:buNone/>
                      </a:pPr>
                      <a:r>
                        <a:rPr lang="ru-RU" sz="1800">
                          <a:sym typeface="+mn-ea"/>
                        </a:rPr>
                        <a:t>межсетевое управление</a:t>
                      </a:r>
                      <a:endParaRPr lang="ru-RU" altLang="en-US" sz="1800"/>
                    </a:p>
                  </a:txBody>
                  <a:tcPr/>
                </a:tc>
              </a:tr>
              <a:tr h="381000">
                <a:tc>
                  <a:txBody>
                    <a:bodyPr/>
                    <a:p>
                      <a:pPr>
                        <a:buNone/>
                      </a:pPr>
                      <a:r>
                        <a:rPr lang="ru-RU" sz="1800">
                          <a:sym typeface="+mn-ea"/>
                        </a:rPr>
                        <a:t>1 0 1</a:t>
                      </a:r>
                      <a:endParaRPr lang="ru-RU" altLang="en-US" sz="1800"/>
                    </a:p>
                  </a:txBody>
                  <a:tcPr/>
                </a:tc>
                <a:tc>
                  <a:txBody>
                    <a:bodyPr/>
                    <a:p>
                      <a:pPr>
                        <a:buNone/>
                      </a:pPr>
                      <a:r>
                        <a:rPr lang="en-US" sz="1800">
                          <a:sym typeface="+mn-ea"/>
                        </a:rPr>
                        <a:t>CRITIC/ECP</a:t>
                      </a:r>
                      <a:endParaRPr lang="en-US" altLang="en-US" sz="1800"/>
                    </a:p>
                  </a:txBody>
                  <a:tcPr/>
                </a:tc>
              </a:tr>
              <a:tr h="381000">
                <a:tc>
                  <a:txBody>
                    <a:bodyPr/>
                    <a:p>
                      <a:pPr>
                        <a:buNone/>
                      </a:pPr>
                      <a:r>
                        <a:rPr lang="ru-RU" sz="1800">
                          <a:sym typeface="+mn-ea"/>
                        </a:rPr>
                        <a:t>1 0 0</a:t>
                      </a:r>
                      <a:endParaRPr lang="ru-RU" altLang="en-US" sz="1800"/>
                    </a:p>
                  </a:txBody>
                  <a:tcPr/>
                </a:tc>
                <a:tc>
                  <a:txBody>
                    <a:bodyPr/>
                    <a:p>
                      <a:pPr>
                        <a:buNone/>
                      </a:pPr>
                      <a:r>
                        <a:rPr lang="ru-RU" sz="1800">
                          <a:sym typeface="+mn-ea"/>
                        </a:rPr>
                        <a:t>более, чем мгновенно</a:t>
                      </a:r>
                      <a:endParaRPr lang="ru-RU" altLang="en-US" sz="1800"/>
                    </a:p>
                  </a:txBody>
                  <a:tcPr/>
                </a:tc>
              </a:tr>
              <a:tr h="354330">
                <a:tc>
                  <a:txBody>
                    <a:bodyPr/>
                    <a:p>
                      <a:pPr>
                        <a:buNone/>
                      </a:pPr>
                      <a:r>
                        <a:rPr lang="ru-RU" sz="1800">
                          <a:sym typeface="+mn-ea"/>
                        </a:rPr>
                        <a:t>0 1 1</a:t>
                      </a:r>
                      <a:endParaRPr lang="ru-RU" altLang="en-US" sz="1800"/>
                    </a:p>
                  </a:txBody>
                  <a:tcPr/>
                </a:tc>
                <a:tc>
                  <a:txBody>
                    <a:bodyPr/>
                    <a:p>
                      <a:pPr>
                        <a:buNone/>
                      </a:pPr>
                      <a:r>
                        <a:rPr lang="ru-RU" sz="1800">
                          <a:sym typeface="+mn-ea"/>
                        </a:rPr>
                        <a:t>мгновенно</a:t>
                      </a:r>
                      <a:endParaRPr lang="ru-RU" altLang="en-US" sz="1800"/>
                    </a:p>
                  </a:txBody>
                  <a:tcPr/>
                </a:tc>
              </a:tr>
              <a:tr h="381000">
                <a:tc>
                  <a:txBody>
                    <a:bodyPr/>
                    <a:p>
                      <a:pPr>
                        <a:buNone/>
                      </a:pPr>
                      <a:r>
                        <a:rPr lang="ru-RU" sz="1800">
                          <a:sym typeface="+mn-ea"/>
                        </a:rPr>
                        <a:t>0 1 0</a:t>
                      </a:r>
                      <a:endParaRPr lang="ru-RU" altLang="en-US" sz="1800"/>
                    </a:p>
                  </a:txBody>
                  <a:tcPr/>
                </a:tc>
                <a:tc>
                  <a:txBody>
                    <a:bodyPr/>
                    <a:p>
                      <a:pPr>
                        <a:buNone/>
                      </a:pPr>
                      <a:r>
                        <a:rPr lang="ru-RU" sz="1800">
                          <a:sym typeface="+mn-ea"/>
                        </a:rPr>
                        <a:t>немедленно</a:t>
                      </a:r>
                      <a:endParaRPr lang="ru-RU" altLang="en-US" sz="1800"/>
                    </a:p>
                  </a:txBody>
                  <a:tcPr/>
                </a:tc>
              </a:tr>
              <a:tr h="381000">
                <a:tc>
                  <a:txBody>
                    <a:bodyPr/>
                    <a:p>
                      <a:pPr>
                        <a:buNone/>
                      </a:pPr>
                      <a:r>
                        <a:rPr lang="ru-RU" sz="1800">
                          <a:sym typeface="+mn-ea"/>
                        </a:rPr>
                        <a:t>0 0 1</a:t>
                      </a:r>
                      <a:endParaRPr lang="ru-RU" altLang="en-US" sz="1800"/>
                    </a:p>
                  </a:txBody>
                  <a:tcPr/>
                </a:tc>
                <a:tc>
                  <a:txBody>
                    <a:bodyPr/>
                    <a:p>
                      <a:pPr>
                        <a:buNone/>
                      </a:pPr>
                      <a:r>
                        <a:rPr lang="ru-RU" sz="1800">
                          <a:sym typeface="+mn-ea"/>
                        </a:rPr>
                        <a:t>приоритетно</a:t>
                      </a:r>
                      <a:endParaRPr lang="ru-RU" altLang="en-US" sz="1800"/>
                    </a:p>
                  </a:txBody>
                  <a:tcPr/>
                </a:tc>
              </a:tr>
              <a:tr h="381000">
                <a:tc>
                  <a:txBody>
                    <a:bodyPr/>
                    <a:p>
                      <a:pPr>
                        <a:buNone/>
                      </a:pPr>
                      <a:r>
                        <a:rPr lang="ru-RU" sz="1800">
                          <a:sym typeface="+mn-ea"/>
                        </a:rPr>
                        <a:t>0 0 0</a:t>
                      </a:r>
                      <a:endParaRPr lang="ru-RU" altLang="en-US" sz="1800"/>
                    </a:p>
                  </a:txBody>
                  <a:tcPr/>
                </a:tc>
                <a:tc>
                  <a:txBody>
                    <a:bodyPr/>
                    <a:p>
                      <a:pPr>
                        <a:buNone/>
                      </a:pPr>
                      <a:r>
                        <a:rPr lang="ru-RU" sz="1800" dirty="0">
                          <a:sym typeface="+mn-ea"/>
                        </a:rPr>
                        <a:t>обычный маршрут</a:t>
                      </a:r>
                      <a:endParaRPr lang="ru-RU" altLang="en-US" sz="1800" dirty="0"/>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en-US" dirty="0"/>
              <a:t>Поле </a:t>
            </a:r>
            <a:r>
              <a:rPr lang="en-US" altLang="ru-RU" dirty="0"/>
              <a:t>ToS</a:t>
            </a:r>
            <a:endParaRPr lang="en-US" altLang="ru-RU" dirty="0"/>
          </a:p>
        </p:txBody>
      </p:sp>
      <p:sp>
        <p:nvSpPr>
          <p:cNvPr id="3" name="Объект 2"/>
          <p:cNvSpPr>
            <a:spLocks noGrp="1"/>
          </p:cNvSpPr>
          <p:nvPr>
            <p:ph sz="quarter" idx="1"/>
          </p:nvPr>
        </p:nvSpPr>
        <p:spPr/>
        <p:txBody>
          <a:bodyPr>
            <a:normAutofit/>
          </a:bodyPr>
          <a:lstStyle/>
          <a:p>
            <a:r>
              <a:rPr lang="ru-RU" dirty="0" smtClean="0"/>
              <a:t>Значение </a:t>
            </a:r>
            <a:r>
              <a:rPr lang="ru-RU" dirty="0"/>
              <a:t>"</a:t>
            </a:r>
            <a:r>
              <a:rPr lang="ru-RU" b="1" dirty="0"/>
              <a:t>управление сетью</a:t>
            </a:r>
            <a:r>
              <a:rPr lang="ru-RU" dirty="0"/>
              <a:t>" следует присваивать приоритету только для использования внутри локальной сети. Управление и реальное использование этого аргумента должно находиться в согласии с каждой применяющей его сетью. </a:t>
            </a:r>
            <a:endParaRPr lang="ru-RU" dirty="0" smtClean="0"/>
          </a:p>
          <a:p>
            <a:r>
              <a:rPr lang="ru-RU" dirty="0" smtClean="0"/>
              <a:t>Аргумент </a:t>
            </a:r>
            <a:r>
              <a:rPr lang="ru-RU" dirty="0"/>
              <a:t>"</a:t>
            </a:r>
            <a:r>
              <a:rPr lang="ru-RU" b="1" dirty="0"/>
              <a:t>межсетевое управление</a:t>
            </a:r>
            <a:r>
              <a:rPr lang="ru-RU" dirty="0"/>
              <a:t>" предназначен только для использования шлюзами, берущими на себя управление. Если вышеописанные аргументы приоритета находят применение в какой-либо сети, то это означает, что данная сеть может управлять приемом и использованием этих аргументов.</a:t>
            </a:r>
            <a:endParaRPr lang="ru-RU"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Формат пакета протокола</a:t>
            </a:r>
            <a:endParaRPr lang="ru-RU" dirty="0"/>
          </a:p>
        </p:txBody>
      </p:sp>
      <p:sp>
        <p:nvSpPr>
          <p:cNvPr id="3" name="Объект 2"/>
          <p:cNvSpPr>
            <a:spLocks noGrp="1"/>
          </p:cNvSpPr>
          <p:nvPr>
            <p:ph sz="quarter" idx="1"/>
          </p:nvPr>
        </p:nvSpPr>
        <p:spPr/>
        <p:txBody>
          <a:bodyPr>
            <a:normAutofit/>
          </a:bodyPr>
          <a:lstStyle/>
          <a:p>
            <a:r>
              <a:rPr lang="ru-RU" b="1" dirty="0"/>
              <a:t>Общая длина </a:t>
            </a:r>
            <a:r>
              <a:rPr lang="ru-RU" dirty="0"/>
              <a:t>- это длина </a:t>
            </a:r>
            <a:r>
              <a:rPr lang="ru-RU" dirty="0" err="1"/>
              <a:t>датаграммы</a:t>
            </a:r>
            <a:r>
              <a:rPr lang="ru-RU" dirty="0"/>
              <a:t>, измеренная в октетах, включая </a:t>
            </a:r>
            <a:r>
              <a:rPr lang="ru-RU" dirty="0" err="1"/>
              <a:t>Internet</a:t>
            </a:r>
            <a:r>
              <a:rPr lang="ru-RU" dirty="0"/>
              <a:t> заголовок и поле данных. </a:t>
            </a:r>
            <a:endParaRPr lang="ru-RU" dirty="0"/>
          </a:p>
          <a:p>
            <a:r>
              <a:rPr lang="ru-RU" dirty="0"/>
              <a:t>Это поле может задавать длину </a:t>
            </a:r>
            <a:r>
              <a:rPr lang="ru-RU" dirty="0" err="1"/>
              <a:t>датаграммы</a:t>
            </a:r>
            <a:r>
              <a:rPr lang="ru-RU" dirty="0"/>
              <a:t> </a:t>
            </a:r>
            <a:r>
              <a:rPr lang="ru-RU" dirty="0">
                <a:solidFill>
                  <a:srgbClr val="C00000"/>
                </a:solidFill>
              </a:rPr>
              <a:t>максимум 65535 октетов</a:t>
            </a:r>
            <a:r>
              <a:rPr lang="en-US" dirty="0"/>
              <a:t>, </a:t>
            </a:r>
            <a:r>
              <a:rPr lang="ru-RU" dirty="0"/>
              <a:t>на практике такой размер не используется. </a:t>
            </a:r>
            <a:endParaRPr lang="ru-RU" dirty="0" smtClean="0"/>
          </a:p>
          <a:p>
            <a:r>
              <a:rPr lang="ru-RU" dirty="0" smtClean="0"/>
              <a:t>Все </a:t>
            </a:r>
            <a:r>
              <a:rPr lang="ru-RU" dirty="0"/>
              <a:t>хосты должны быть готовы принимать </a:t>
            </a:r>
            <a:r>
              <a:rPr lang="ru-RU" dirty="0" err="1"/>
              <a:t>датаграммы</a:t>
            </a:r>
            <a:r>
              <a:rPr lang="ru-RU" dirty="0"/>
              <a:t> </a:t>
            </a:r>
            <a:r>
              <a:rPr lang="ru-RU" dirty="0">
                <a:solidFill>
                  <a:srgbClr val="C00000"/>
                </a:solidFill>
              </a:rPr>
              <a:t>вплоть до 576 октетов</a:t>
            </a:r>
            <a:r>
              <a:rPr lang="ru-RU" dirty="0"/>
              <a:t> длиной (независимо от того</a:t>
            </a:r>
            <a:r>
              <a:rPr lang="en-US" dirty="0"/>
              <a:t>, </a:t>
            </a:r>
            <a:r>
              <a:rPr lang="ru-RU" dirty="0"/>
              <a:t>приходят ли они целиком или по фрагментам). </a:t>
            </a:r>
            <a:endParaRPr lang="ru-RU" dirty="0" smtClean="0"/>
          </a:p>
          <a:p>
            <a:r>
              <a:rPr lang="ru-RU" dirty="0" smtClean="0"/>
              <a:t>Хостам </a:t>
            </a:r>
            <a:r>
              <a:rPr lang="ru-RU" dirty="0"/>
              <a:t>рекомендуется отправлять </a:t>
            </a:r>
            <a:r>
              <a:rPr lang="ru-RU" dirty="0" err="1"/>
              <a:t>датаграммы</a:t>
            </a:r>
            <a:r>
              <a:rPr lang="ru-RU" dirty="0"/>
              <a:t> размером более чем 576 октетов, только если они уверены, что принимающий хост готов обслуживать </a:t>
            </a:r>
            <a:r>
              <a:rPr lang="ru-RU" dirty="0" err="1"/>
              <a:t>датаграммы</a:t>
            </a:r>
            <a:r>
              <a:rPr lang="ru-RU" dirty="0"/>
              <a:t> повышенного размера.</a:t>
            </a:r>
            <a:endParaRPr lang="ru-RU"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Формат пакета протокола</a:t>
            </a:r>
            <a:endParaRPr lang="ru-RU" dirty="0"/>
          </a:p>
        </p:txBody>
      </p:sp>
      <p:graphicFrame>
        <p:nvGraphicFramePr>
          <p:cNvPr id="4" name="Объект 3"/>
          <p:cNvGraphicFramePr>
            <a:graphicFrameLocks noGrp="1"/>
          </p:cNvGraphicFramePr>
          <p:nvPr>
            <p:ph sz="quarter" idx="1"/>
          </p:nvPr>
        </p:nvGraphicFramePr>
        <p:xfrm>
          <a:off x="1981200" y="3140968"/>
          <a:ext cx="8229600" cy="1645920"/>
        </p:xfrm>
        <a:graphic>
          <a:graphicData uri="http://schemas.openxmlformats.org/drawingml/2006/table">
            <a:tbl>
              <a:tblPr/>
              <a:tblGrid>
                <a:gridCol w="4114800"/>
                <a:gridCol w="4114800"/>
              </a:tblGrid>
              <a:tr h="0">
                <a:tc>
                  <a:txBody>
                    <a:bodyPr/>
                    <a:lstStyle/>
                    <a:p>
                      <a:r>
                        <a:rPr lang="ru-RU" dirty="0"/>
                        <a:t>бит 0</a:t>
                      </a:r>
                      <a:endParaRPr lang="ru-RU" dirty="0"/>
                    </a:p>
                  </a:txBody>
                  <a:tcPr anchor="ctr">
                    <a:lnL>
                      <a:noFill/>
                    </a:lnL>
                    <a:lnR>
                      <a:noFill/>
                    </a:lnR>
                    <a:lnT>
                      <a:noFill/>
                    </a:lnT>
                    <a:lnB>
                      <a:noFill/>
                    </a:lnB>
                    <a:noFill/>
                  </a:tcPr>
                </a:tc>
                <a:tc>
                  <a:txBody>
                    <a:bodyPr/>
                    <a:lstStyle/>
                    <a:p>
                      <a:r>
                        <a:rPr lang="ru-RU"/>
                        <a:t>зарезервирован, должен быть нуль</a:t>
                      </a:r>
                      <a:endParaRPr lang="ru-RU"/>
                    </a:p>
                  </a:txBody>
                  <a:tcPr anchor="ctr">
                    <a:lnL>
                      <a:noFill/>
                    </a:lnL>
                    <a:lnR>
                      <a:noFill/>
                    </a:lnR>
                    <a:lnT>
                      <a:noFill/>
                    </a:lnT>
                    <a:lnB>
                      <a:noFill/>
                    </a:lnB>
                    <a:noFill/>
                  </a:tcPr>
                </a:tc>
              </a:tr>
              <a:tr h="0">
                <a:tc>
                  <a:txBody>
                    <a:bodyPr/>
                    <a:lstStyle/>
                    <a:p>
                      <a:r>
                        <a:rPr lang="ru-RU" dirty="0"/>
                        <a:t>бит 1 (</a:t>
                      </a:r>
                      <a:r>
                        <a:rPr lang="en-US" dirty="0"/>
                        <a:t>DF)</a:t>
                      </a:r>
                      <a:endParaRPr lang="en-US" dirty="0"/>
                    </a:p>
                  </a:txBody>
                  <a:tcPr>
                    <a:lnL>
                      <a:noFill/>
                    </a:lnL>
                    <a:lnR>
                      <a:noFill/>
                    </a:lnR>
                    <a:lnT>
                      <a:noFill/>
                    </a:lnT>
                    <a:lnB>
                      <a:noFill/>
                    </a:lnB>
                    <a:noFill/>
                  </a:tcPr>
                </a:tc>
                <a:tc>
                  <a:txBody>
                    <a:bodyPr/>
                    <a:lstStyle/>
                    <a:p>
                      <a:r>
                        <a:rPr lang="ru-RU"/>
                        <a:t>0 - возможно фрагментирование, </a:t>
                      </a:r>
                      <a:br>
                        <a:rPr lang="ru-RU"/>
                      </a:br>
                      <a:r>
                        <a:rPr lang="ru-RU"/>
                        <a:t>1 - запрет фрагментации</a:t>
                      </a:r>
                      <a:endParaRPr lang="ru-RU"/>
                    </a:p>
                  </a:txBody>
                  <a:tcPr>
                    <a:lnL>
                      <a:noFill/>
                    </a:lnL>
                    <a:lnR>
                      <a:noFill/>
                    </a:lnR>
                    <a:lnT>
                      <a:noFill/>
                    </a:lnT>
                    <a:lnB>
                      <a:noFill/>
                    </a:lnB>
                    <a:noFill/>
                  </a:tcPr>
                </a:tc>
              </a:tr>
              <a:tr h="0">
                <a:tc>
                  <a:txBody>
                    <a:bodyPr/>
                    <a:lstStyle/>
                    <a:p>
                      <a:r>
                        <a:rPr lang="ru-RU" dirty="0"/>
                        <a:t>бит 2 (</a:t>
                      </a:r>
                      <a:r>
                        <a:rPr lang="en-US" dirty="0"/>
                        <a:t>MF)</a:t>
                      </a:r>
                      <a:endParaRPr lang="en-US" dirty="0"/>
                    </a:p>
                  </a:txBody>
                  <a:tcPr>
                    <a:lnL>
                      <a:noFill/>
                    </a:lnL>
                    <a:lnR>
                      <a:noFill/>
                    </a:lnR>
                    <a:lnT>
                      <a:noFill/>
                    </a:lnT>
                    <a:lnB>
                      <a:noFill/>
                    </a:lnB>
                    <a:noFill/>
                  </a:tcPr>
                </a:tc>
                <a:tc>
                  <a:txBody>
                    <a:bodyPr/>
                    <a:lstStyle/>
                    <a:p>
                      <a:r>
                        <a:rPr lang="ru-RU" dirty="0"/>
                        <a:t>0 - последний фрагмент, </a:t>
                      </a:r>
                      <a:br>
                        <a:rPr lang="ru-RU" dirty="0"/>
                      </a:br>
                      <a:r>
                        <a:rPr lang="ru-RU" dirty="0"/>
                        <a:t>1 - будут еще фрагменты</a:t>
                      </a:r>
                      <a:endParaRPr lang="ru-RU" dirty="0"/>
                    </a:p>
                  </a:txBody>
                  <a:tcPr>
                    <a:lnL>
                      <a:noFill/>
                    </a:lnL>
                    <a:lnR>
                      <a:noFill/>
                    </a:lnR>
                    <a:lnT>
                      <a:noFill/>
                    </a:lnT>
                    <a:lnB>
                      <a:noFill/>
                    </a:lnB>
                    <a:noFill/>
                  </a:tcPr>
                </a:tc>
              </a:tr>
            </a:tbl>
          </a:graphicData>
        </a:graphic>
      </p:graphicFrame>
      <p:sp>
        <p:nvSpPr>
          <p:cNvPr id="5" name="Rectangle 1"/>
          <p:cNvSpPr>
            <a:spLocks noChangeArrowheads="1"/>
          </p:cNvSpPr>
          <p:nvPr/>
        </p:nvSpPr>
        <p:spPr bwMode="auto">
          <a:xfrm>
            <a:off x="838200" y="1264599"/>
            <a:ext cx="9451975" cy="224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fontAlgn="base">
              <a:spcBef>
                <a:spcPct val="0"/>
              </a:spcBef>
              <a:spcAft>
                <a:spcPct val="0"/>
              </a:spcAft>
              <a:defRPr>
                <a:solidFill>
                  <a:schemeClr val="tx1"/>
                </a:solidFill>
                <a:latin typeface="Arial" panose="020B0604020202020204" pitchFamily="34" charset="0"/>
                <a:cs typeface="Arial" panose="020B0604020202020204" pitchFamily="34" charset="0"/>
              </a:defRPr>
            </a:lvl1pPr>
            <a:lvl2pPr fontAlgn="base">
              <a:spcBef>
                <a:spcPct val="0"/>
              </a:spcBef>
              <a:spcAft>
                <a:spcPct val="0"/>
              </a:spcAft>
              <a:defRPr>
                <a:solidFill>
                  <a:schemeClr val="tx1"/>
                </a:solidFill>
                <a:latin typeface="Arial" panose="020B0604020202020204" pitchFamily="34" charset="0"/>
                <a:cs typeface="Arial" panose="020B0604020202020204" pitchFamily="34" charset="0"/>
              </a:defRPr>
            </a:lvl2pPr>
            <a:lvl3pPr fontAlgn="base">
              <a:spcBef>
                <a:spcPct val="0"/>
              </a:spcBef>
              <a:spcAft>
                <a:spcPct val="0"/>
              </a:spcAft>
              <a:defRPr>
                <a:solidFill>
                  <a:schemeClr val="tx1"/>
                </a:solidFill>
                <a:latin typeface="Arial" panose="020B0604020202020204" pitchFamily="34" charset="0"/>
                <a:cs typeface="Arial" panose="020B0604020202020204" pitchFamily="34" charset="0"/>
              </a:defRPr>
            </a:lvl3pPr>
            <a:lvl4pPr fontAlgn="base">
              <a:spcBef>
                <a:spcPct val="0"/>
              </a:spcBef>
              <a:spcAft>
                <a:spcPct val="0"/>
              </a:spcAft>
              <a:defRPr>
                <a:solidFill>
                  <a:schemeClr val="tx1"/>
                </a:solidFill>
                <a:latin typeface="Arial" panose="020B0604020202020204" pitchFamily="34" charset="0"/>
                <a:cs typeface="Arial" panose="020B0604020202020204" pitchFamily="34" charset="0"/>
              </a:defRPr>
            </a:lvl4pPr>
            <a:lvl5pPr fontAlgn="base">
              <a:spcBef>
                <a:spcPct val="0"/>
              </a:spcBef>
              <a:spcAft>
                <a:spcPct val="0"/>
              </a:spcAft>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ru-RU" altLang="ru-RU" sz="2000" b="1" i="0" u="none" strike="noStrike" cap="none" normalizeH="0" baseline="0" dirty="0" err="1" smtClean="0">
                <a:ln>
                  <a:noFill/>
                </a:ln>
                <a:solidFill>
                  <a:srgbClr val="000000"/>
                </a:solidFill>
                <a:effectLst/>
                <a:latin typeface="Times New Roman" panose="02020603050405020304" charset="0"/>
                <a:cs typeface="Times New Roman" panose="02020603050405020304" charset="0"/>
              </a:rPr>
              <a:t>Identification</a:t>
            </a:r>
            <a:r>
              <a:rPr kumimoji="0" lang="ru-RU" altLang="ru-RU" sz="2000" b="1" i="0" u="none" strike="noStrike" cap="none" normalizeH="0" baseline="0" dirty="0" smtClean="0">
                <a:ln>
                  <a:noFill/>
                </a:ln>
                <a:solidFill>
                  <a:srgbClr val="000000"/>
                </a:solidFill>
                <a:effectLst/>
                <a:latin typeface="Times New Roman" panose="02020603050405020304" charset="0"/>
                <a:cs typeface="Times New Roman" panose="02020603050405020304" charset="0"/>
              </a:rPr>
              <a:t> (идентификатор) 16 бит</a:t>
            </a:r>
            <a:endParaRPr kumimoji="0" lang="ru-RU" altLang="ru-RU"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ru-RU" altLang="ru-RU" sz="2000" b="0" i="0" u="none" strike="noStrike" cap="none" normalizeH="0" baseline="0" dirty="0" smtClean="0">
                <a:ln>
                  <a:noFill/>
                </a:ln>
                <a:solidFill>
                  <a:srgbClr val="000000"/>
                </a:solidFill>
                <a:effectLst/>
                <a:latin typeface="Times New Roman" panose="02020603050405020304" charset="0"/>
                <a:cs typeface="Times New Roman" panose="02020603050405020304" charset="0"/>
              </a:rPr>
              <a:t>используется для распознавания пакетов, образовавшихся путем деления на части </a:t>
            </a:r>
            <a:endParaRPr kumimoji="0" lang="ru-RU" altLang="ru-RU" sz="2000" b="0" i="0" u="none" strike="noStrike" cap="none" normalizeH="0" baseline="0" dirty="0" smtClean="0">
              <a:ln>
                <a:noFill/>
              </a:ln>
              <a:solidFill>
                <a:srgbClr val="000000"/>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ru-RU" altLang="ru-RU" sz="2000" b="0" i="0" u="none" strike="noStrike" cap="none" normalizeH="0" baseline="0" dirty="0" smtClean="0">
                <a:ln>
                  <a:noFill/>
                </a:ln>
                <a:solidFill>
                  <a:srgbClr val="000000"/>
                </a:solidFill>
                <a:effectLst/>
                <a:latin typeface="Times New Roman" panose="02020603050405020304" charset="0"/>
                <a:cs typeface="Times New Roman" panose="02020603050405020304" charset="0"/>
              </a:rPr>
              <a:t>(фрагментации) исходного пакета. </a:t>
            </a:r>
            <a:endParaRPr kumimoji="0" lang="ru-RU" altLang="ru-RU" sz="2000" b="0" i="0" u="none" strike="noStrike" cap="none" normalizeH="0" baseline="0" dirty="0" smtClean="0">
              <a:ln>
                <a:noFill/>
              </a:ln>
              <a:solidFill>
                <a:srgbClr val="000000"/>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ru-RU" altLang="ru-RU" sz="2000" b="0" i="0" u="none" strike="noStrike" cap="none" normalizeH="0" baseline="0" dirty="0" smtClean="0">
                <a:ln>
                  <a:noFill/>
                </a:ln>
                <a:solidFill>
                  <a:srgbClr val="000000"/>
                </a:solidFill>
                <a:effectLst/>
                <a:latin typeface="Times New Roman" panose="02020603050405020304" charset="0"/>
                <a:cs typeface="Times New Roman" panose="02020603050405020304" charset="0"/>
              </a:rPr>
              <a:t>Все части (фрагменты) одного пакета должны иметь одинаковое значение этого поля.</a:t>
            </a:r>
            <a:endParaRPr kumimoji="0" lang="ru-RU" altLang="ru-RU" sz="2000" b="0" i="0" u="none" strike="noStrike" cap="none" normalizeH="0" baseline="0" dirty="0" smtClean="0">
              <a:ln>
                <a:noFill/>
              </a:ln>
              <a:solidFill>
                <a:srgbClr val="000000"/>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ru-RU" altLang="ru-RU"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ru-RU" altLang="ru-RU" sz="2000" b="1" i="0" u="none" strike="noStrike" cap="none" normalizeH="0" baseline="0" dirty="0" err="1" smtClean="0">
                <a:ln>
                  <a:noFill/>
                </a:ln>
                <a:solidFill>
                  <a:srgbClr val="000000"/>
                </a:solidFill>
                <a:effectLst/>
                <a:latin typeface="Times New Roman" panose="02020603050405020304" charset="0"/>
                <a:cs typeface="Times New Roman" panose="02020603050405020304" charset="0"/>
              </a:rPr>
              <a:t>Flags</a:t>
            </a:r>
            <a:r>
              <a:rPr kumimoji="0" lang="ru-RU" altLang="ru-RU" sz="2000" b="1" i="0" u="none" strike="noStrike" cap="none" normalizeH="0" baseline="0" dirty="0" smtClean="0">
                <a:ln>
                  <a:noFill/>
                </a:ln>
                <a:solidFill>
                  <a:srgbClr val="000000"/>
                </a:solidFill>
                <a:effectLst/>
                <a:latin typeface="Times New Roman" panose="02020603050405020304" charset="0"/>
                <a:cs typeface="Times New Roman" panose="02020603050405020304" charset="0"/>
              </a:rPr>
              <a:t> (различные управляющие флаги) 3 бита</a:t>
            </a:r>
            <a:endParaRPr kumimoji="0" lang="ru-RU" altLang="ru-RU"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ru-RU" altLang="ru-RU"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55600"/>
            <a:ext cx="10515600" cy="1325563"/>
          </a:xfrm>
        </p:spPr>
        <p:txBody>
          <a:bodyPr/>
          <a:lstStyle/>
          <a:p>
            <a:r>
              <a:rPr lang="ru-RU" dirty="0"/>
              <a:t>Формат пакета протокола</a:t>
            </a:r>
            <a:endParaRPr lang="ru-RU" dirty="0"/>
          </a:p>
        </p:txBody>
      </p:sp>
      <p:sp>
        <p:nvSpPr>
          <p:cNvPr id="3" name="Объект 2"/>
          <p:cNvSpPr>
            <a:spLocks noGrp="1"/>
          </p:cNvSpPr>
          <p:nvPr>
            <p:ph sz="quarter" idx="1"/>
          </p:nvPr>
        </p:nvSpPr>
        <p:spPr/>
        <p:txBody>
          <a:bodyPr>
            <a:normAutofit fontScale="97500"/>
          </a:bodyPr>
          <a:lstStyle/>
          <a:p>
            <a:r>
              <a:rPr lang="ru-RU" b="1" dirty="0" err="1"/>
              <a:t>Fragment</a:t>
            </a:r>
            <a:r>
              <a:rPr lang="ru-RU" b="1" dirty="0"/>
              <a:t> </a:t>
            </a:r>
            <a:r>
              <a:rPr lang="ru-RU" b="1" dirty="0" err="1"/>
              <a:t>Offset</a:t>
            </a:r>
            <a:r>
              <a:rPr lang="ru-RU" b="1" dirty="0"/>
              <a:t> (смещение фрагмента) 13 бит</a:t>
            </a:r>
            <a:endParaRPr lang="ru-RU" b="1" dirty="0"/>
          </a:p>
          <a:p>
            <a:pPr lvl="1"/>
            <a:r>
              <a:rPr lang="ru-RU" dirty="0"/>
              <a:t>Показывает, где в </a:t>
            </a:r>
            <a:r>
              <a:rPr lang="ru-RU" dirty="0" err="1"/>
              <a:t>датаграмме</a:t>
            </a:r>
            <a:r>
              <a:rPr lang="ru-RU" dirty="0"/>
              <a:t> находится фрагмент. Смещение фрагмента изменяется порциями </a:t>
            </a:r>
            <a:r>
              <a:rPr lang="ru-RU" dirty="0">
                <a:solidFill>
                  <a:srgbClr val="C00000"/>
                </a:solidFill>
              </a:rPr>
              <a:t>по 8 октет (64 бита)</a:t>
            </a:r>
            <a:r>
              <a:rPr lang="ru-RU" dirty="0"/>
              <a:t>.</a:t>
            </a:r>
            <a:endParaRPr lang="ru-RU" dirty="0"/>
          </a:p>
          <a:p>
            <a:pPr lvl="1"/>
            <a:r>
              <a:rPr lang="ru-RU" dirty="0"/>
              <a:t>Первый фрагмент имеет смещение нуль.</a:t>
            </a:r>
            <a:endParaRPr lang="ru-RU" dirty="0"/>
          </a:p>
          <a:p>
            <a:r>
              <a:rPr lang="ru-RU" b="1" dirty="0" err="1" smtClean="0"/>
              <a:t>Time</a:t>
            </a:r>
            <a:r>
              <a:rPr lang="ru-RU" b="1" dirty="0" smtClean="0"/>
              <a:t> </a:t>
            </a:r>
            <a:r>
              <a:rPr lang="ru-RU" b="1" dirty="0" err="1"/>
              <a:t>to</a:t>
            </a:r>
            <a:r>
              <a:rPr lang="ru-RU" b="1" dirty="0"/>
              <a:t> </a:t>
            </a:r>
            <a:r>
              <a:rPr lang="ru-RU" b="1" dirty="0" err="1"/>
              <a:t>Live</a:t>
            </a:r>
            <a:r>
              <a:rPr lang="ru-RU" b="1" dirty="0"/>
              <a:t> (Время жизни) 8 бит</a:t>
            </a:r>
            <a:endParaRPr lang="ru-RU" b="1" dirty="0"/>
          </a:p>
          <a:p>
            <a:pPr lvl="1"/>
            <a:r>
              <a:rPr lang="ru-RU" dirty="0"/>
              <a:t>Это поле показывает максимальное время, в течении которого </a:t>
            </a:r>
            <a:r>
              <a:rPr lang="ru-RU" dirty="0" err="1"/>
              <a:t>пакет может перемещаться по сети</a:t>
            </a:r>
            <a:r>
              <a:rPr lang="ru-RU" dirty="0"/>
              <a:t>. </a:t>
            </a:r>
            <a:endParaRPr lang="ru-RU" dirty="0"/>
          </a:p>
          <a:p>
            <a:pPr lvl="1"/>
            <a:r>
              <a:rPr lang="ru-RU" dirty="0"/>
              <a:t>Если это поле имеет значение нуль, то </a:t>
            </a:r>
            <a:r>
              <a:rPr lang="ru-RU" dirty="0" err="1"/>
              <a:t>датаграмма</a:t>
            </a:r>
            <a:r>
              <a:rPr lang="ru-RU" dirty="0"/>
              <a:t> должна быть разрушена. </a:t>
            </a:r>
            <a:endParaRPr lang="ru-RU" dirty="0"/>
          </a:p>
          <a:p>
            <a:pPr lvl="1"/>
            <a:r>
              <a:rPr lang="ru-RU" dirty="0"/>
              <a:t>Измеряется в секундах</a:t>
            </a:r>
            <a:r>
              <a:rPr lang="en-US" dirty="0"/>
              <a:t>; </a:t>
            </a:r>
            <a:r>
              <a:rPr lang="ru-RU" dirty="0"/>
              <a:t>но каждый модуль, обрабатывающий </a:t>
            </a:r>
            <a:r>
              <a:rPr lang="ru-RU" dirty="0" err="1"/>
              <a:t>датаграмму</a:t>
            </a:r>
            <a:r>
              <a:rPr lang="ru-RU" dirty="0"/>
              <a:t>, должен уменьшать значение поля TTL по крайней мере на единицу, даже если он обрабатывает эту </a:t>
            </a:r>
            <a:r>
              <a:rPr lang="ru-RU" dirty="0" err="1"/>
              <a:t>датаграмму</a:t>
            </a:r>
            <a:r>
              <a:rPr lang="ru-RU" dirty="0"/>
              <a:t> менее, чем за секунду</a:t>
            </a:r>
            <a:endParaRPr lang="ru-RU" dirty="0"/>
          </a:p>
          <a:p>
            <a:endParaRPr lang="ru-RU"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Формат пакета протокола</a:t>
            </a:r>
            <a:endParaRPr lang="ru-RU" dirty="0"/>
          </a:p>
        </p:txBody>
      </p:sp>
      <p:sp>
        <p:nvSpPr>
          <p:cNvPr id="3" name="Объект 2"/>
          <p:cNvSpPr>
            <a:spLocks noGrp="1"/>
          </p:cNvSpPr>
          <p:nvPr>
            <p:ph sz="quarter" idx="1"/>
          </p:nvPr>
        </p:nvSpPr>
        <p:spPr/>
        <p:txBody>
          <a:bodyPr>
            <a:normAutofit fontScale="87500" lnSpcReduction="20000"/>
          </a:bodyPr>
          <a:lstStyle/>
          <a:p>
            <a:r>
              <a:rPr lang="ru-RU" b="1" dirty="0" err="1"/>
              <a:t>Protocol</a:t>
            </a:r>
            <a:r>
              <a:rPr lang="ru-RU" b="1" dirty="0"/>
              <a:t> (Протокол) 8 бит</a:t>
            </a:r>
            <a:endParaRPr lang="ru-RU" b="1" dirty="0"/>
          </a:p>
          <a:p>
            <a:pPr lvl="1" fontAlgn="auto">
              <a:lnSpc>
                <a:spcPct val="120000"/>
              </a:lnSpc>
            </a:pPr>
            <a:r>
              <a:rPr lang="ru-RU" dirty="0"/>
              <a:t>Показывает, какой протокол следующего уровня использует данные из </a:t>
            </a:r>
            <a:r>
              <a:rPr lang="ru-RU" dirty="0" err="1"/>
              <a:t>датаграммы</a:t>
            </a:r>
            <a:r>
              <a:rPr lang="ru-RU" dirty="0"/>
              <a:t>. </a:t>
            </a:r>
            <a:endParaRPr lang="ru-RU" dirty="0"/>
          </a:p>
          <a:p>
            <a:pPr lvl="1" fontAlgn="auto">
              <a:lnSpc>
                <a:spcPct val="120000"/>
              </a:lnSpc>
            </a:pPr>
            <a:r>
              <a:rPr lang="ru-RU" dirty="0"/>
              <a:t>Значения для различных протоколов приводятся </a:t>
            </a:r>
            <a:r>
              <a:rPr lang="ru-RU"/>
              <a:t>в документе </a:t>
            </a:r>
            <a:r>
              <a:rPr lang="ru-RU">
                <a:solidFill>
                  <a:srgbClr val="C00000"/>
                </a:solidFill>
              </a:rPr>
              <a:t>RFC 1700</a:t>
            </a:r>
            <a:r>
              <a:rPr lang="ru-RU"/>
              <a:t> ( http://www.iana.org )</a:t>
            </a:r>
            <a:endParaRPr lang="ru-RU"/>
          </a:p>
          <a:p>
            <a:pPr lvl="1" fontAlgn="auto">
              <a:lnSpc>
                <a:spcPct val="120000"/>
              </a:lnSpc>
            </a:pPr>
            <a:r>
              <a:rPr lang="ru-RU"/>
              <a:t> Значение </a:t>
            </a:r>
            <a:r>
              <a:rPr lang="ru-RU">
                <a:solidFill>
                  <a:srgbClr val="C00000"/>
                </a:solidFill>
              </a:rPr>
              <a:t>6 для TCP</a:t>
            </a:r>
            <a:r>
              <a:rPr lang="ru-RU"/>
              <a:t>, </a:t>
            </a:r>
            <a:r>
              <a:rPr lang="ru-RU">
                <a:solidFill>
                  <a:srgbClr val="C00000"/>
                </a:solidFill>
              </a:rPr>
              <a:t>17 для UDP</a:t>
            </a:r>
            <a:r>
              <a:rPr lang="ru-RU"/>
              <a:t>, </a:t>
            </a:r>
            <a:r>
              <a:rPr lang="ru-RU">
                <a:solidFill>
                  <a:srgbClr val="C00000"/>
                </a:solidFill>
              </a:rPr>
              <a:t>1 для ICMP</a:t>
            </a:r>
            <a:endParaRPr lang="ru-RU"/>
          </a:p>
          <a:p>
            <a:r>
              <a:rPr lang="ru-RU" b="1" dirty="0" err="1"/>
              <a:t>Header</a:t>
            </a:r>
            <a:r>
              <a:rPr lang="ru-RU" b="1" dirty="0"/>
              <a:t> </a:t>
            </a:r>
            <a:r>
              <a:rPr lang="ru-RU" b="1" dirty="0" err="1"/>
              <a:t>Checksum</a:t>
            </a:r>
            <a:r>
              <a:rPr lang="ru-RU" b="1" dirty="0"/>
              <a:t> (Контрольная сумма заголовка) 16 бит</a:t>
            </a:r>
            <a:endParaRPr lang="ru-RU" b="1" dirty="0"/>
          </a:p>
          <a:p>
            <a:pPr lvl="1" fontAlgn="auto">
              <a:lnSpc>
                <a:spcPct val="100000"/>
              </a:lnSpc>
            </a:pPr>
            <a:r>
              <a:rPr lang="ru-RU" dirty="0"/>
              <a:t>Поскольку некоторые поля заголовка меняют свое значение (например, время жизни), это значение проверяется и повторно </a:t>
            </a:r>
            <a:r>
              <a:rPr lang="ru-RU" dirty="0">
                <a:solidFill>
                  <a:srgbClr val="C00000"/>
                </a:solidFill>
              </a:rPr>
              <a:t>рассчитывается при каждой обработке </a:t>
            </a:r>
            <a:r>
              <a:rPr lang="ru-RU" dirty="0" err="1">
                <a:solidFill>
                  <a:srgbClr val="C00000"/>
                </a:solidFill>
              </a:rPr>
              <a:t>I</a:t>
            </a:r>
            <a:r>
              <a:rPr lang="en-US" dirty="0" err="1">
                <a:solidFill>
                  <a:srgbClr val="C00000"/>
                </a:solidFill>
              </a:rPr>
              <a:t>P </a:t>
            </a:r>
            <a:r>
              <a:rPr lang="ru-RU" dirty="0">
                <a:solidFill>
                  <a:srgbClr val="C00000"/>
                </a:solidFill>
              </a:rPr>
              <a:t>заголовка</a:t>
            </a:r>
            <a:r>
              <a:rPr lang="ru-RU" dirty="0"/>
              <a:t>.</a:t>
            </a:r>
            <a:endParaRPr lang="ru-RU" dirty="0"/>
          </a:p>
          <a:p>
            <a:pPr lvl="1" fontAlgn="auto">
              <a:lnSpc>
                <a:spcPct val="100000"/>
              </a:lnSpc>
            </a:pPr>
            <a:r>
              <a:rPr lang="ru-RU" dirty="0"/>
              <a:t>При вычислении контрольной суммы значение самого поля контрольной суммы устанавливается в ноль. </a:t>
            </a:r>
            <a:endParaRPr lang="ru-RU" dirty="0"/>
          </a:p>
          <a:p>
            <a:pPr lvl="1" fontAlgn="auto">
              <a:lnSpc>
                <a:spcPct val="100000"/>
              </a:lnSpc>
            </a:pPr>
            <a:r>
              <a:rPr lang="ru-RU" dirty="0"/>
              <a:t>Если контрольная сумма неверна, то пакет отбрасывается, как только обнаруживается ошибка</a:t>
            </a:r>
            <a:endParaRPr lang="ru-RU" dirty="0"/>
          </a:p>
          <a:p>
            <a:pPr fontAlgn="auto">
              <a:lnSpc>
                <a:spcPct val="100000"/>
              </a:lnSpc>
            </a:pPr>
            <a:endParaRPr lang="ru-RU"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Формат пакета протокола</a:t>
            </a:r>
            <a:endParaRPr lang="ru-RU" dirty="0"/>
          </a:p>
        </p:txBody>
      </p:sp>
      <p:sp>
        <p:nvSpPr>
          <p:cNvPr id="3" name="Объект 2"/>
          <p:cNvSpPr>
            <a:spLocks noGrp="1"/>
          </p:cNvSpPr>
          <p:nvPr>
            <p:ph sz="quarter" idx="1"/>
          </p:nvPr>
        </p:nvSpPr>
        <p:spPr/>
        <p:txBody>
          <a:bodyPr>
            <a:normAutofit/>
          </a:bodyPr>
          <a:lstStyle/>
          <a:p>
            <a:r>
              <a:rPr lang="ru-RU" b="1" dirty="0" err="1"/>
              <a:t>Options</a:t>
            </a:r>
            <a:r>
              <a:rPr lang="ru-RU" b="1" dirty="0"/>
              <a:t> (опции) поле переменной длины</a:t>
            </a:r>
            <a:endParaRPr lang="ru-RU" b="1" dirty="0"/>
          </a:p>
          <a:p>
            <a:pPr lvl="1"/>
            <a:r>
              <a:rPr lang="ru-RU" dirty="0"/>
              <a:t>Опции могут появиться в </a:t>
            </a:r>
            <a:r>
              <a:rPr lang="ru-RU" dirty="0" err="1"/>
              <a:t>датаграммах</a:t>
            </a:r>
            <a:r>
              <a:rPr lang="ru-RU" dirty="0"/>
              <a:t>, а могут и не появляться. Они должны поддерживаться всеми </a:t>
            </a:r>
            <a:r>
              <a:rPr lang="ru-RU" dirty="0" err="1"/>
              <a:t>Internet</a:t>
            </a:r>
            <a:r>
              <a:rPr lang="ru-RU" dirty="0"/>
              <a:t> модулями (хостами и шлюзами). Не обязательно каждая конкретная </a:t>
            </a:r>
            <a:r>
              <a:rPr lang="ru-RU" dirty="0" err="1"/>
              <a:t>датаграмма</a:t>
            </a:r>
            <a:r>
              <a:rPr lang="ru-RU" dirty="0"/>
              <a:t> несет опции, но нести их все же может. В некоторых приложениях опция секретности должна присутствовать во всех </a:t>
            </a:r>
            <a:r>
              <a:rPr lang="ru-RU" dirty="0" err="1"/>
              <a:t>датаграммах</a:t>
            </a:r>
            <a:r>
              <a:rPr lang="ru-RU" dirty="0"/>
              <a:t>.</a:t>
            </a:r>
            <a:endParaRPr lang="ru-RU" dirty="0"/>
          </a:p>
          <a:p>
            <a:pPr lvl="1"/>
            <a:r>
              <a:rPr lang="ru-RU" dirty="0"/>
              <a:t>Поле опций не имеет постоянной длины. Опций может не быть, а может быть несколько. </a:t>
            </a:r>
            <a:endParaRPr lang="ru-RU" dirty="0"/>
          </a:p>
          <a:p>
            <a:pPr lvl="1"/>
            <a:r>
              <a:rPr lang="ru-RU" dirty="0"/>
              <a:t>Существуют два формата опции:</a:t>
            </a:r>
            <a:br>
              <a:rPr lang="ru-RU" dirty="0"/>
            </a:br>
            <a:r>
              <a:rPr lang="ru-RU" dirty="0">
                <a:solidFill>
                  <a:srgbClr val="C00000"/>
                </a:solidFill>
              </a:rPr>
              <a:t>- единичный октет с указанием типа опции</a:t>
            </a:r>
            <a:br>
              <a:rPr lang="ru-RU" dirty="0">
                <a:solidFill>
                  <a:srgbClr val="C00000"/>
                </a:solidFill>
              </a:rPr>
            </a:br>
            <a:r>
              <a:rPr lang="ru-RU" dirty="0">
                <a:solidFill>
                  <a:srgbClr val="C00000"/>
                </a:solidFill>
              </a:rPr>
              <a:t>- единичный октет с указанием типа опции, октет для указания длины опции, и, наконец, октеты собственно данных</a:t>
            </a:r>
            <a:r>
              <a:rPr lang="ru-RU" dirty="0"/>
              <a:t>.</a:t>
            </a:r>
            <a:endParaRPr lang="ru-RU" dirty="0"/>
          </a:p>
          <a:p>
            <a:endParaRPr lang="ru-RU"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Формат пакета протокола</a:t>
            </a:r>
            <a:endParaRPr lang="ru-RU" dirty="0"/>
          </a:p>
        </p:txBody>
      </p:sp>
      <p:sp>
        <p:nvSpPr>
          <p:cNvPr id="6" name="Rectangle 1"/>
          <p:cNvSpPr>
            <a:spLocks noChangeArrowheads="1"/>
          </p:cNvSpPr>
          <p:nvPr/>
        </p:nvSpPr>
        <p:spPr bwMode="auto">
          <a:xfrm>
            <a:off x="2053521" y="1940496"/>
            <a:ext cx="979805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fontAlgn="base">
              <a:spcBef>
                <a:spcPct val="0"/>
              </a:spcBef>
              <a:spcAft>
                <a:spcPct val="0"/>
              </a:spcAft>
              <a:defRPr>
                <a:solidFill>
                  <a:schemeClr val="tx1"/>
                </a:solidFill>
                <a:latin typeface="Arial" panose="020B0604020202020204" pitchFamily="34" charset="0"/>
                <a:cs typeface="Arial" panose="020B0604020202020204" pitchFamily="34" charset="0"/>
              </a:defRPr>
            </a:lvl1pPr>
            <a:lvl2pPr fontAlgn="base">
              <a:spcBef>
                <a:spcPct val="0"/>
              </a:spcBef>
              <a:spcAft>
                <a:spcPct val="0"/>
              </a:spcAft>
              <a:defRPr>
                <a:solidFill>
                  <a:schemeClr val="tx1"/>
                </a:solidFill>
                <a:latin typeface="Arial" panose="020B0604020202020204" pitchFamily="34" charset="0"/>
                <a:cs typeface="Arial" panose="020B0604020202020204" pitchFamily="34" charset="0"/>
              </a:defRPr>
            </a:lvl2pPr>
            <a:lvl3pPr fontAlgn="base">
              <a:spcBef>
                <a:spcPct val="0"/>
              </a:spcBef>
              <a:spcAft>
                <a:spcPct val="0"/>
              </a:spcAft>
              <a:defRPr>
                <a:solidFill>
                  <a:schemeClr val="tx1"/>
                </a:solidFill>
                <a:latin typeface="Arial" panose="020B0604020202020204" pitchFamily="34" charset="0"/>
                <a:cs typeface="Arial" panose="020B0604020202020204" pitchFamily="34" charset="0"/>
              </a:defRPr>
            </a:lvl3pPr>
            <a:lvl4pPr fontAlgn="base">
              <a:spcBef>
                <a:spcPct val="0"/>
              </a:spcBef>
              <a:spcAft>
                <a:spcPct val="0"/>
              </a:spcAft>
              <a:defRPr>
                <a:solidFill>
                  <a:schemeClr val="tx1"/>
                </a:solidFill>
                <a:latin typeface="Arial" panose="020B0604020202020204" pitchFamily="34" charset="0"/>
                <a:cs typeface="Arial" panose="020B0604020202020204" pitchFamily="34" charset="0"/>
              </a:defRPr>
            </a:lvl4pPr>
            <a:lvl5pPr fontAlgn="base">
              <a:spcBef>
                <a:spcPct val="0"/>
              </a:spcBef>
              <a:spcAft>
                <a:spcPct val="0"/>
              </a:spcAft>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ru-RU" altLang="ru-RU" sz="2000" b="0" i="0" u="none" strike="noStrike" cap="none" normalizeH="0" baseline="0" dirty="0" smtClean="0">
                <a:ln>
                  <a:noFill/>
                </a:ln>
                <a:solidFill>
                  <a:srgbClr val="000000"/>
                </a:solidFill>
                <a:effectLst/>
                <a:latin typeface="Times New Roman" panose="02020603050405020304" charset="0"/>
                <a:cs typeface="Times New Roman" panose="02020603050405020304" charset="0"/>
              </a:rPr>
              <a:t>Октет длины поля учитывает октет типа опции, сам себя и октеты с данными для опции.</a:t>
            </a:r>
            <a:endParaRPr kumimoji="0" lang="ru-RU" altLang="ru-RU"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ru-RU" altLang="ru-RU" sz="2000" b="0" i="0" u="none" strike="noStrike" cap="none" normalizeH="0" baseline="0" dirty="0" smtClean="0">
                <a:ln>
                  <a:noFill/>
                </a:ln>
                <a:solidFill>
                  <a:srgbClr val="000000"/>
                </a:solidFill>
                <a:effectLst/>
                <a:latin typeface="Times New Roman" panose="02020603050405020304" charset="0"/>
                <a:cs typeface="Times New Roman" panose="02020603050405020304" charset="0"/>
              </a:rPr>
              <a:t>Считается, что октет типа опции состоит из трех полей:</a:t>
            </a:r>
            <a:endParaRPr kumimoji="0" lang="ru-RU" altLang="ru-RU"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ru-RU" altLang="ru-RU"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3" name="Текстовое поле 2"/>
          <p:cNvSpPr txBox="1"/>
          <p:nvPr/>
        </p:nvSpPr>
        <p:spPr>
          <a:xfrm>
            <a:off x="2053590" y="4345940"/>
            <a:ext cx="6873240" cy="706755"/>
          </a:xfrm>
          <a:prstGeom prst="rect">
            <a:avLst/>
          </a:prstGeom>
          <a:noFill/>
        </p:spPr>
        <p:txBody>
          <a:bodyPr wrap="square" rtlCol="0" anchor="t">
            <a:spAutoFit/>
          </a:bodyPr>
          <a:lstStyle/>
          <a:p>
            <a:pPr marL="0" marR="0" lvl="0" indent="0" algn="l" defTabSz="914400" rtl="0" eaLnBrk="0" fontAlgn="base" latinLnBrk="0" hangingPunct="0">
              <a:lnSpc>
                <a:spcPct val="100000"/>
              </a:lnSpc>
              <a:spcBef>
                <a:spcPct val="0"/>
              </a:spcBef>
              <a:spcAft>
                <a:spcPct val="0"/>
              </a:spcAft>
              <a:buClrTx/>
              <a:buSzTx/>
              <a:buFontTx/>
              <a:buNone/>
            </a:pPr>
            <a:r>
              <a:rPr lang="ru-RU" altLang="ru-RU" sz="2000" dirty="0" smtClean="0">
                <a:ln>
                  <a:noFill/>
                </a:ln>
                <a:solidFill>
                  <a:srgbClr val="000000"/>
                </a:solidFill>
                <a:effectLst/>
                <a:latin typeface="Times New Roman" panose="02020603050405020304" charset="0"/>
                <a:cs typeface="Times New Roman" panose="02020603050405020304" charset="0"/>
                <a:sym typeface="+mn-ea"/>
              </a:rPr>
              <a:t>Флаг копирования показывает, что эта опция копируется во все фрагменты при фрагментации.</a:t>
            </a:r>
            <a:endParaRPr lang="ru-RU" altLang="en-US" sz="2000"/>
          </a:p>
        </p:txBody>
      </p:sp>
      <p:sp>
        <p:nvSpPr>
          <p:cNvPr id="8" name="Прямоугольник 7"/>
          <p:cNvSpPr/>
          <p:nvPr/>
        </p:nvSpPr>
        <p:spPr>
          <a:xfrm>
            <a:off x="2053590" y="2955290"/>
            <a:ext cx="2490470" cy="342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dirty="0"/>
              <a:t>1</a:t>
            </a:r>
            <a:endParaRPr lang="ru-RU" altLang="en-US" dirty="0"/>
          </a:p>
        </p:txBody>
      </p:sp>
      <p:sp>
        <p:nvSpPr>
          <p:cNvPr id="9" name="Прямоугольник 8"/>
          <p:cNvSpPr/>
          <p:nvPr/>
        </p:nvSpPr>
        <p:spPr>
          <a:xfrm>
            <a:off x="4544060" y="2955290"/>
            <a:ext cx="2490470" cy="341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t>бит</a:t>
            </a:r>
            <a:endParaRPr lang="ru-RU" altLang="en-US"/>
          </a:p>
        </p:txBody>
      </p:sp>
      <p:sp>
        <p:nvSpPr>
          <p:cNvPr id="10" name="Прямоугольник 9"/>
          <p:cNvSpPr/>
          <p:nvPr/>
        </p:nvSpPr>
        <p:spPr>
          <a:xfrm>
            <a:off x="7034530" y="2955290"/>
            <a:ext cx="2490470" cy="340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t>флаг копирования</a:t>
            </a:r>
            <a:endParaRPr lang="ru-RU" altLang="en-US"/>
          </a:p>
        </p:txBody>
      </p:sp>
      <p:sp>
        <p:nvSpPr>
          <p:cNvPr id="11" name="Прямоугольник 10"/>
          <p:cNvSpPr/>
          <p:nvPr/>
        </p:nvSpPr>
        <p:spPr>
          <a:xfrm>
            <a:off x="2053590" y="3297555"/>
            <a:ext cx="2490470" cy="342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dirty="0"/>
              <a:t>2</a:t>
            </a:r>
            <a:endParaRPr lang="ru-RU" altLang="en-US" dirty="0"/>
          </a:p>
        </p:txBody>
      </p:sp>
      <p:sp>
        <p:nvSpPr>
          <p:cNvPr id="12" name="Прямоугольник 11"/>
          <p:cNvSpPr/>
          <p:nvPr/>
        </p:nvSpPr>
        <p:spPr>
          <a:xfrm>
            <a:off x="2053590" y="3639820"/>
            <a:ext cx="2490470" cy="342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dirty="0"/>
              <a:t>5</a:t>
            </a:r>
            <a:endParaRPr lang="ru-RU" altLang="en-US" dirty="0"/>
          </a:p>
        </p:txBody>
      </p:sp>
      <p:sp>
        <p:nvSpPr>
          <p:cNvPr id="13" name="Прямоугольник 12"/>
          <p:cNvSpPr/>
          <p:nvPr/>
        </p:nvSpPr>
        <p:spPr>
          <a:xfrm>
            <a:off x="4544060" y="3296285"/>
            <a:ext cx="2490470" cy="341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t>бита</a:t>
            </a:r>
            <a:endParaRPr lang="ru-RU" altLang="en-US"/>
          </a:p>
        </p:txBody>
      </p:sp>
      <p:sp>
        <p:nvSpPr>
          <p:cNvPr id="14" name="Прямоугольник 13"/>
          <p:cNvSpPr/>
          <p:nvPr/>
        </p:nvSpPr>
        <p:spPr>
          <a:xfrm>
            <a:off x="4544060" y="3639820"/>
            <a:ext cx="2490470" cy="341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t>бит</a:t>
            </a:r>
            <a:endParaRPr lang="ru-RU" altLang="en-US"/>
          </a:p>
        </p:txBody>
      </p:sp>
      <p:sp>
        <p:nvSpPr>
          <p:cNvPr id="15" name="Прямоугольник 14"/>
          <p:cNvSpPr/>
          <p:nvPr/>
        </p:nvSpPr>
        <p:spPr>
          <a:xfrm>
            <a:off x="7034530" y="3296285"/>
            <a:ext cx="2490470" cy="341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t>класс опции</a:t>
            </a:r>
            <a:endParaRPr lang="ru-RU" altLang="en-US"/>
          </a:p>
        </p:txBody>
      </p:sp>
      <p:sp>
        <p:nvSpPr>
          <p:cNvPr id="16" name="Прямоугольник 15"/>
          <p:cNvSpPr/>
          <p:nvPr/>
        </p:nvSpPr>
        <p:spPr>
          <a:xfrm>
            <a:off x="7034530" y="3637915"/>
            <a:ext cx="2490470" cy="341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t>номер опции</a:t>
            </a:r>
            <a:endParaRPr lang="ru-RU" altLang="en-US"/>
          </a:p>
        </p:txBody>
      </p:sp>
      <p:sp>
        <p:nvSpPr>
          <p:cNvPr id="21" name="Прямоугольник 20"/>
          <p:cNvSpPr/>
          <p:nvPr/>
        </p:nvSpPr>
        <p:spPr>
          <a:xfrm>
            <a:off x="2053590" y="5259070"/>
            <a:ext cx="2490470" cy="342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dirty="0"/>
              <a:t>0</a:t>
            </a:r>
            <a:endParaRPr lang="ru-RU" altLang="en-US" dirty="0"/>
          </a:p>
        </p:txBody>
      </p:sp>
      <p:sp>
        <p:nvSpPr>
          <p:cNvPr id="22" name="Прямоугольник 21"/>
          <p:cNvSpPr/>
          <p:nvPr/>
        </p:nvSpPr>
        <p:spPr>
          <a:xfrm>
            <a:off x="4544060" y="5259070"/>
            <a:ext cx="2490470" cy="341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t>не копируется</a:t>
            </a:r>
            <a:endParaRPr lang="ru-RU" altLang="en-US"/>
          </a:p>
        </p:txBody>
      </p:sp>
      <p:sp>
        <p:nvSpPr>
          <p:cNvPr id="23" name="Прямоугольник 22"/>
          <p:cNvSpPr/>
          <p:nvPr/>
        </p:nvSpPr>
        <p:spPr>
          <a:xfrm>
            <a:off x="2053590" y="5601335"/>
            <a:ext cx="2490470" cy="342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dirty="0"/>
              <a:t>1</a:t>
            </a:r>
            <a:endParaRPr lang="ru-RU" altLang="en-US" dirty="0"/>
          </a:p>
        </p:txBody>
      </p:sp>
      <p:sp>
        <p:nvSpPr>
          <p:cNvPr id="24" name="Прямоугольник 23"/>
          <p:cNvSpPr/>
          <p:nvPr/>
        </p:nvSpPr>
        <p:spPr>
          <a:xfrm>
            <a:off x="4544060" y="5601970"/>
            <a:ext cx="2490470" cy="341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t>копируется</a:t>
            </a:r>
            <a:endParaRPr lang="ru-RU"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Формат пакета протокола</a:t>
            </a:r>
            <a:endParaRPr lang="ru-RU" dirty="0"/>
          </a:p>
        </p:txBody>
      </p:sp>
      <p:graphicFrame>
        <p:nvGraphicFramePr>
          <p:cNvPr id="9" name="Объект 8"/>
          <p:cNvGraphicFramePr>
            <a:graphicFrameLocks noGrp="1"/>
          </p:cNvGraphicFramePr>
          <p:nvPr>
            <p:ph sz="quarter" idx="1"/>
          </p:nvPr>
        </p:nvGraphicFramePr>
        <p:xfrm>
          <a:off x="1838003" y="1691035"/>
          <a:ext cx="8352790" cy="3891280"/>
        </p:xfrm>
        <a:graphic>
          <a:graphicData uri="http://schemas.openxmlformats.org/drawingml/2006/table">
            <a:tbl>
              <a:tblPr firstRow="1" bandRow="1">
                <a:tableStyleId>{5C22544A-7EE6-4342-B048-85BDC9FD1C3A}</a:tableStyleId>
              </a:tblPr>
              <a:tblGrid>
                <a:gridCol w="753110"/>
                <a:gridCol w="890270"/>
                <a:gridCol w="958215"/>
                <a:gridCol w="5751195"/>
              </a:tblGrid>
              <a:tr h="365760">
                <a:tc>
                  <a:txBody>
                    <a:bodyPr/>
                    <a:lstStyle/>
                    <a:p>
                      <a:r>
                        <a:rPr lang="ru-RU" dirty="0" smtClean="0"/>
                        <a:t>класс</a:t>
                      </a:r>
                      <a:endParaRPr lang="ru-RU" dirty="0"/>
                    </a:p>
                  </a:txBody>
                  <a:tcPr/>
                </a:tc>
                <a:tc>
                  <a:txBody>
                    <a:bodyPr/>
                    <a:lstStyle/>
                    <a:p>
                      <a:r>
                        <a:rPr lang="ru-RU" dirty="0" smtClean="0"/>
                        <a:t>номер</a:t>
                      </a:r>
                      <a:endParaRPr lang="ru-RU" dirty="0"/>
                    </a:p>
                  </a:txBody>
                  <a:tcPr/>
                </a:tc>
                <a:tc>
                  <a:txBody>
                    <a:bodyPr/>
                    <a:lstStyle/>
                    <a:p>
                      <a:r>
                        <a:rPr lang="ru-RU" dirty="0" smtClean="0"/>
                        <a:t>длина</a:t>
                      </a:r>
                      <a:endParaRPr lang="ru-RU" dirty="0"/>
                    </a:p>
                  </a:txBody>
                  <a:tcPr/>
                </a:tc>
                <a:tc>
                  <a:txBody>
                    <a:bodyPr/>
                    <a:lstStyle/>
                    <a:p>
                      <a:r>
                        <a:rPr lang="ru-RU" dirty="0" smtClean="0"/>
                        <a:t>описание</a:t>
                      </a:r>
                      <a:endParaRPr lang="ru-RU" dirty="0"/>
                    </a:p>
                  </a:txBody>
                  <a:tcPr/>
                </a:tc>
              </a:tr>
              <a:tr h="714375">
                <a:tc>
                  <a:txBody>
                    <a:bodyPr/>
                    <a:lstStyle/>
                    <a:p>
                      <a:r>
                        <a:rPr lang="ru-RU" dirty="0" smtClean="0"/>
                        <a:t>0</a:t>
                      </a:r>
                      <a:endParaRPr lang="ru-RU" dirty="0"/>
                    </a:p>
                  </a:txBody>
                  <a:tcPr/>
                </a:tc>
                <a:tc>
                  <a:txBody>
                    <a:bodyPr/>
                    <a:lstStyle/>
                    <a:p>
                      <a:r>
                        <a:rPr lang="ru-RU" dirty="0" smtClean="0"/>
                        <a:t>0</a:t>
                      </a:r>
                      <a:endParaRPr lang="ru-RU" dirty="0"/>
                    </a:p>
                  </a:txBody>
                  <a:tcPr/>
                </a:tc>
                <a:tc>
                  <a:txBody>
                    <a:bodyPr/>
                    <a:lstStyle/>
                    <a:p>
                      <a:r>
                        <a:rPr lang="ru-RU" dirty="0" smtClean="0"/>
                        <a:t>-</a:t>
                      </a:r>
                      <a:endParaRPr lang="ru-RU" dirty="0"/>
                    </a:p>
                  </a:txBody>
                  <a:tcPr/>
                </a:tc>
                <a:tc>
                  <a:txBody>
                    <a:bodyPr/>
                    <a:lstStyle/>
                    <a:p>
                      <a:r>
                        <a:rPr kumimoji="0" lang="ru-RU" b="0" i="0" kern="1200" dirty="0" smtClean="0">
                          <a:solidFill>
                            <a:schemeClr val="dk1"/>
                          </a:solidFill>
                          <a:effectLst/>
                          <a:latin typeface="+mn-lt"/>
                          <a:ea typeface="+mn-ea"/>
                          <a:cs typeface="+mn-cs"/>
                        </a:rPr>
                        <a:t>Конец списка опций. Эта опция занимает лишь один октет, октет длины отсутствует.</a:t>
                      </a:r>
                      <a:endParaRPr lang="ru-RU" dirty="0"/>
                    </a:p>
                  </a:txBody>
                  <a:tcPr/>
                </a:tc>
              </a:tr>
              <a:tr h="640080">
                <a:tc>
                  <a:txBody>
                    <a:bodyPr/>
                    <a:lstStyle/>
                    <a:p>
                      <a:r>
                        <a:rPr lang="ru-RU" dirty="0" smtClean="0"/>
                        <a:t>0</a:t>
                      </a:r>
                      <a:endParaRPr lang="ru-RU" dirty="0"/>
                    </a:p>
                  </a:txBody>
                  <a:tcPr/>
                </a:tc>
                <a:tc>
                  <a:txBody>
                    <a:bodyPr/>
                    <a:lstStyle/>
                    <a:p>
                      <a:r>
                        <a:rPr lang="ru-RU" dirty="0" smtClean="0"/>
                        <a:t>1</a:t>
                      </a:r>
                      <a:endParaRPr lang="ru-RU" dirty="0"/>
                    </a:p>
                  </a:txBody>
                  <a:tcPr/>
                </a:tc>
                <a:tc>
                  <a:txBody>
                    <a:bodyPr/>
                    <a:lstStyle/>
                    <a:p>
                      <a:r>
                        <a:rPr lang="ru-RU" dirty="0" smtClean="0"/>
                        <a:t>-</a:t>
                      </a:r>
                      <a:endParaRPr lang="ru-RU" dirty="0"/>
                    </a:p>
                  </a:txBody>
                  <a:tcPr/>
                </a:tc>
                <a:tc>
                  <a:txBody>
                    <a:bodyPr/>
                    <a:lstStyle/>
                    <a:p>
                      <a:r>
                        <a:rPr kumimoji="0" lang="ru-RU" b="0" i="0" kern="1200" dirty="0" smtClean="0">
                          <a:solidFill>
                            <a:schemeClr val="dk1"/>
                          </a:solidFill>
                          <a:effectLst/>
                          <a:latin typeface="+mn-lt"/>
                          <a:ea typeface="+mn-ea"/>
                          <a:cs typeface="+mn-cs"/>
                        </a:rPr>
                        <a:t>Нет операции. Эта опция занимает лишь один октет. Не имеет октета длины.</a:t>
                      </a:r>
                      <a:endParaRPr lang="ru-RU" dirty="0"/>
                    </a:p>
                  </a:txBody>
                  <a:tcPr/>
                </a:tc>
              </a:tr>
              <a:tr h="1256665">
                <a:tc>
                  <a:txBody>
                    <a:bodyPr/>
                    <a:lstStyle/>
                    <a:p>
                      <a:r>
                        <a:rPr lang="ru-RU" dirty="0" smtClean="0"/>
                        <a:t>0</a:t>
                      </a:r>
                      <a:endParaRPr lang="ru-RU" dirty="0"/>
                    </a:p>
                  </a:txBody>
                  <a:tcPr/>
                </a:tc>
                <a:tc>
                  <a:txBody>
                    <a:bodyPr/>
                    <a:lstStyle/>
                    <a:p>
                      <a:r>
                        <a:rPr lang="ru-RU" dirty="0" smtClean="0"/>
                        <a:t>2</a:t>
                      </a:r>
                      <a:endParaRPr lang="ru-RU" dirty="0"/>
                    </a:p>
                  </a:txBody>
                  <a:tcPr/>
                </a:tc>
                <a:tc>
                  <a:txBody>
                    <a:bodyPr/>
                    <a:lstStyle/>
                    <a:p>
                      <a:r>
                        <a:rPr lang="ru-RU" dirty="0" smtClean="0"/>
                        <a:t>11</a:t>
                      </a:r>
                      <a:endParaRPr lang="ru-RU" dirty="0"/>
                    </a:p>
                  </a:txBody>
                  <a:tcPr/>
                </a:tc>
                <a:tc>
                  <a:txBody>
                    <a:bodyPr/>
                    <a:lstStyle/>
                    <a:p>
                      <a:r>
                        <a:rPr kumimoji="0" lang="ru-RU" b="0" i="0" kern="1200" dirty="0" smtClean="0">
                          <a:solidFill>
                            <a:schemeClr val="dk1"/>
                          </a:solidFill>
                          <a:effectLst/>
                          <a:latin typeface="+mn-lt"/>
                          <a:ea typeface="+mn-ea"/>
                          <a:cs typeface="+mn-cs"/>
                        </a:rPr>
                        <a:t>Безопасность. Используется для поддержания безопасности, изоляции, разделения на группы пользователей (TCC), обработки кодов ограничения, соответствующих DOD требованиям.</a:t>
                      </a:r>
                      <a:endParaRPr lang="ru-RU" dirty="0"/>
                    </a:p>
                  </a:txBody>
                  <a:tcPr/>
                </a:tc>
              </a:tr>
              <a:tr h="914400">
                <a:tc>
                  <a:txBody>
                    <a:bodyPr/>
                    <a:lstStyle/>
                    <a:p>
                      <a:r>
                        <a:rPr lang="ru-RU" dirty="0" smtClean="0"/>
                        <a:t>0</a:t>
                      </a:r>
                      <a:endParaRPr lang="ru-RU" dirty="0"/>
                    </a:p>
                  </a:txBody>
                  <a:tcPr/>
                </a:tc>
                <a:tc>
                  <a:txBody>
                    <a:bodyPr/>
                    <a:lstStyle/>
                    <a:p>
                      <a:r>
                        <a:rPr lang="ru-RU" dirty="0" smtClean="0"/>
                        <a:t>3</a:t>
                      </a:r>
                      <a:endParaRPr lang="ru-RU" dirty="0"/>
                    </a:p>
                  </a:txBody>
                  <a:tcPr/>
                </a:tc>
                <a:tc>
                  <a:txBody>
                    <a:bodyPr/>
                    <a:lstStyle/>
                    <a:p>
                      <a:r>
                        <a:rPr lang="ru-RU" dirty="0" err="1" smtClean="0"/>
                        <a:t>перем</a:t>
                      </a:r>
                      <a:endParaRPr lang="ru-RU" dirty="0"/>
                    </a:p>
                  </a:txBody>
                  <a:tcPr/>
                </a:tc>
                <a:tc>
                  <a:txBody>
                    <a:bodyPr/>
                    <a:lstStyle/>
                    <a:p>
                      <a:r>
                        <a:rPr kumimoji="0" lang="ru-RU" b="0" i="0" kern="1200" dirty="0" smtClean="0">
                          <a:solidFill>
                            <a:schemeClr val="dk1"/>
                          </a:solidFill>
                          <a:effectLst/>
                          <a:latin typeface="+mn-lt"/>
                          <a:ea typeface="+mn-ea"/>
                          <a:cs typeface="+mn-cs"/>
                        </a:rPr>
                        <a:t>Потеря маршрута отправителя. Используется для передачи </a:t>
                      </a:r>
                      <a:r>
                        <a:rPr kumimoji="0" lang="ru-RU" b="0" i="0" kern="1200" dirty="0" err="1" smtClean="0">
                          <a:solidFill>
                            <a:schemeClr val="dk1"/>
                          </a:solidFill>
                          <a:effectLst/>
                          <a:latin typeface="+mn-lt"/>
                          <a:ea typeface="+mn-ea"/>
                          <a:cs typeface="+mn-cs"/>
                        </a:rPr>
                        <a:t>Internet</a:t>
                      </a:r>
                      <a:r>
                        <a:rPr kumimoji="0" lang="ru-RU" b="0" i="0" kern="1200" dirty="0" smtClean="0">
                          <a:solidFill>
                            <a:schemeClr val="dk1"/>
                          </a:solidFill>
                          <a:effectLst/>
                          <a:latin typeface="+mn-lt"/>
                          <a:ea typeface="+mn-ea"/>
                          <a:cs typeface="+mn-cs"/>
                        </a:rPr>
                        <a:t> </a:t>
                      </a:r>
                      <a:r>
                        <a:rPr kumimoji="0" lang="ru-RU" b="0" i="0" kern="1200" dirty="0" err="1" smtClean="0">
                          <a:solidFill>
                            <a:schemeClr val="dk1"/>
                          </a:solidFill>
                          <a:effectLst/>
                          <a:latin typeface="+mn-lt"/>
                          <a:ea typeface="+mn-ea"/>
                          <a:cs typeface="+mn-cs"/>
                        </a:rPr>
                        <a:t>датаграммы</a:t>
                      </a:r>
                      <a:r>
                        <a:rPr kumimoji="0" lang="ru-RU" b="0" i="0" kern="1200" dirty="0" smtClean="0">
                          <a:solidFill>
                            <a:schemeClr val="dk1"/>
                          </a:solidFill>
                          <a:effectLst/>
                          <a:latin typeface="+mn-lt"/>
                          <a:ea typeface="+mn-ea"/>
                          <a:cs typeface="+mn-cs"/>
                        </a:rPr>
                        <a:t>, основанной на имеющейся у отправителя информации</a:t>
                      </a:r>
                      <a:endParaRPr lang="ru-RU" dirty="0"/>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Формат пакета протокола</a:t>
            </a:r>
            <a:endParaRPr lang="ru-RU" dirty="0"/>
          </a:p>
        </p:txBody>
      </p:sp>
      <p:graphicFrame>
        <p:nvGraphicFramePr>
          <p:cNvPr id="4" name="Объект 3"/>
          <p:cNvGraphicFramePr>
            <a:graphicFrameLocks noGrp="1"/>
          </p:cNvGraphicFramePr>
          <p:nvPr>
            <p:ph sz="quarter" idx="1"/>
          </p:nvPr>
        </p:nvGraphicFramePr>
        <p:xfrm>
          <a:off x="1981200" y="1940843"/>
          <a:ext cx="8074660" cy="3474720"/>
        </p:xfrm>
        <a:graphic>
          <a:graphicData uri="http://schemas.openxmlformats.org/drawingml/2006/table">
            <a:tbl>
              <a:tblPr firstRow="1" bandRow="1">
                <a:tableStyleId>{5C22544A-7EE6-4342-B048-85BDC9FD1C3A}</a:tableStyleId>
              </a:tblPr>
              <a:tblGrid>
                <a:gridCol w="728345"/>
                <a:gridCol w="860425"/>
                <a:gridCol w="926465"/>
                <a:gridCol w="5559425"/>
              </a:tblGrid>
              <a:tr h="64008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ru-RU" dirty="0" smtClean="0"/>
                        <a:t>класс</a:t>
                      </a:r>
                      <a:endParaRPr lang="ru-RU"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ru-RU" dirty="0" smtClean="0"/>
                        <a:t>номер</a:t>
                      </a:r>
                      <a:endParaRPr lang="ru-RU"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ru-RU" dirty="0" smtClean="0"/>
                        <a:t>длина</a:t>
                      </a:r>
                      <a:endParaRPr lang="ru-RU"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ru-RU" dirty="0" smtClean="0"/>
                        <a:t>описание</a:t>
                      </a:r>
                      <a:endParaRPr lang="ru-RU" dirty="0" smtClean="0"/>
                    </a:p>
                    <a:p>
                      <a:endParaRPr lang="ru-RU" dirty="0"/>
                    </a:p>
                  </a:txBody>
                  <a:tcPr/>
                </a:tc>
              </a:tr>
              <a:tr h="113933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ru-RU" dirty="0" smtClean="0"/>
                        <a:t>0</a:t>
                      </a:r>
                      <a:endParaRPr lang="ru-RU"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ru-RU" dirty="0" smtClean="0"/>
                        <a:t>9</a:t>
                      </a:r>
                      <a:endParaRPr lang="ru-RU"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ru-RU" dirty="0" err="1" smtClean="0"/>
                        <a:t>перем</a:t>
                      </a:r>
                      <a:endParaRPr lang="ru-RU" dirty="0" smtClean="0"/>
                    </a:p>
                    <a:p>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ru-RU" b="0" i="0" kern="1200" dirty="0" smtClean="0">
                          <a:solidFill>
                            <a:schemeClr val="dk1"/>
                          </a:solidFill>
                          <a:effectLst/>
                          <a:latin typeface="+mn-lt"/>
                          <a:ea typeface="+mn-ea"/>
                          <a:cs typeface="+mn-cs"/>
                        </a:rPr>
                        <a:t>Определение маршрута отправителя. Используется для передачи </a:t>
                      </a:r>
                      <a:r>
                        <a:rPr kumimoji="0" lang="ru-RU" b="0" i="0" kern="1200" dirty="0" err="1" smtClean="0">
                          <a:solidFill>
                            <a:schemeClr val="dk1"/>
                          </a:solidFill>
                          <a:effectLst/>
                          <a:latin typeface="+mn-lt"/>
                          <a:ea typeface="+mn-ea"/>
                          <a:cs typeface="+mn-cs"/>
                        </a:rPr>
                        <a:t>Internet</a:t>
                      </a:r>
                      <a:r>
                        <a:rPr kumimoji="0" lang="ru-RU" b="0" i="0" kern="1200" dirty="0" smtClean="0">
                          <a:solidFill>
                            <a:schemeClr val="dk1"/>
                          </a:solidFill>
                          <a:effectLst/>
                          <a:latin typeface="+mn-lt"/>
                          <a:ea typeface="+mn-ea"/>
                          <a:cs typeface="+mn-cs"/>
                        </a:rPr>
                        <a:t> </a:t>
                      </a:r>
                      <a:r>
                        <a:rPr kumimoji="0" lang="ru-RU" b="0" i="0" kern="1200" dirty="0" err="1" smtClean="0">
                          <a:solidFill>
                            <a:schemeClr val="dk1"/>
                          </a:solidFill>
                          <a:effectLst/>
                          <a:latin typeface="+mn-lt"/>
                          <a:ea typeface="+mn-ea"/>
                          <a:cs typeface="+mn-cs"/>
                        </a:rPr>
                        <a:t>датаграммы</a:t>
                      </a:r>
                      <a:r>
                        <a:rPr kumimoji="0" lang="ru-RU" b="0" i="0" kern="1200" dirty="0" smtClean="0">
                          <a:solidFill>
                            <a:schemeClr val="dk1"/>
                          </a:solidFill>
                          <a:effectLst/>
                          <a:latin typeface="+mn-lt"/>
                          <a:ea typeface="+mn-ea"/>
                          <a:cs typeface="+mn-cs"/>
                        </a:rPr>
                        <a:t>, основанной на имеющейся у отправителя информации</a:t>
                      </a:r>
                      <a:endParaRPr lang="ru-RU" dirty="0" smtClean="0"/>
                    </a:p>
                    <a:p>
                      <a:endParaRPr lang="ru-RU" dirty="0"/>
                    </a:p>
                  </a:txBody>
                  <a:tcPr/>
                </a:tc>
              </a:tr>
              <a:tr h="350564">
                <a:tc>
                  <a:txBody>
                    <a:bodyPr/>
                    <a:lstStyle/>
                    <a:p>
                      <a:r>
                        <a:rPr lang="ru-RU" dirty="0" smtClean="0"/>
                        <a:t>0</a:t>
                      </a:r>
                      <a:endParaRPr lang="ru-RU" dirty="0"/>
                    </a:p>
                  </a:txBody>
                  <a:tcPr/>
                </a:tc>
                <a:tc>
                  <a:txBody>
                    <a:bodyPr/>
                    <a:lstStyle/>
                    <a:p>
                      <a:r>
                        <a:rPr lang="ru-RU" dirty="0" smtClean="0"/>
                        <a:t>7</a:t>
                      </a:r>
                      <a:endParaRPr lang="ru-RU" dirty="0"/>
                    </a:p>
                  </a:txBody>
                  <a:tcPr/>
                </a:tc>
                <a:tc>
                  <a:txBody>
                    <a:bodyPr/>
                    <a:lstStyle/>
                    <a:p>
                      <a:r>
                        <a:rPr lang="ru-RU" dirty="0" err="1" smtClean="0"/>
                        <a:t>перем</a:t>
                      </a:r>
                      <a:endParaRPr lang="ru-RU" dirty="0"/>
                    </a:p>
                  </a:txBody>
                  <a:tcPr/>
                </a:tc>
                <a:tc>
                  <a:txBody>
                    <a:bodyPr/>
                    <a:lstStyle/>
                    <a:p>
                      <a:r>
                        <a:rPr kumimoji="0" lang="ru-RU" b="0" i="0" kern="1200" dirty="0" smtClean="0">
                          <a:solidFill>
                            <a:schemeClr val="dk1"/>
                          </a:solidFill>
                          <a:effectLst/>
                          <a:latin typeface="+mn-lt"/>
                          <a:ea typeface="+mn-ea"/>
                          <a:cs typeface="+mn-cs"/>
                        </a:rPr>
                        <a:t>Запись маршрута. Используется для отслеживания проходимого </a:t>
                      </a:r>
                      <a:r>
                        <a:rPr kumimoji="0" lang="ru-RU" b="0" i="0" kern="1200" dirty="0" err="1" smtClean="0">
                          <a:solidFill>
                            <a:schemeClr val="dk1"/>
                          </a:solidFill>
                          <a:effectLst/>
                          <a:latin typeface="+mn-lt"/>
                          <a:ea typeface="+mn-ea"/>
                          <a:cs typeface="+mn-cs"/>
                        </a:rPr>
                        <a:t>Internet</a:t>
                      </a:r>
                      <a:r>
                        <a:rPr kumimoji="0" lang="ru-RU" b="0" i="0" kern="1200" dirty="0" smtClean="0">
                          <a:solidFill>
                            <a:schemeClr val="dk1"/>
                          </a:solidFill>
                          <a:effectLst/>
                          <a:latin typeface="+mn-lt"/>
                          <a:ea typeface="+mn-ea"/>
                          <a:cs typeface="+mn-cs"/>
                        </a:rPr>
                        <a:t> </a:t>
                      </a:r>
                      <a:r>
                        <a:rPr kumimoji="0" lang="ru-RU" b="0" i="0" kern="1200" dirty="0" err="1" smtClean="0">
                          <a:solidFill>
                            <a:schemeClr val="dk1"/>
                          </a:solidFill>
                          <a:effectLst/>
                          <a:latin typeface="+mn-lt"/>
                          <a:ea typeface="+mn-ea"/>
                          <a:cs typeface="+mn-cs"/>
                        </a:rPr>
                        <a:t>датаграммой</a:t>
                      </a:r>
                      <a:r>
                        <a:rPr kumimoji="0" lang="ru-RU" b="0" i="0" kern="1200" dirty="0" smtClean="0">
                          <a:solidFill>
                            <a:schemeClr val="dk1"/>
                          </a:solidFill>
                          <a:effectLst/>
                          <a:latin typeface="+mn-lt"/>
                          <a:ea typeface="+mn-ea"/>
                          <a:cs typeface="+mn-cs"/>
                        </a:rPr>
                        <a:t> маршрута.</a:t>
                      </a:r>
                      <a:endParaRPr lang="ru-RU" dirty="0"/>
                    </a:p>
                  </a:txBody>
                  <a:tcPr/>
                </a:tc>
              </a:tr>
              <a:tr h="350564">
                <a:tc>
                  <a:txBody>
                    <a:bodyPr/>
                    <a:lstStyle/>
                    <a:p>
                      <a:r>
                        <a:rPr lang="ru-RU" dirty="0" smtClean="0"/>
                        <a:t>0</a:t>
                      </a:r>
                      <a:endParaRPr lang="ru-RU" dirty="0"/>
                    </a:p>
                  </a:txBody>
                  <a:tcPr/>
                </a:tc>
                <a:tc>
                  <a:txBody>
                    <a:bodyPr/>
                    <a:lstStyle/>
                    <a:p>
                      <a:r>
                        <a:rPr lang="ru-RU" dirty="0" smtClean="0"/>
                        <a:t>8</a:t>
                      </a:r>
                      <a:endParaRPr lang="ru-RU" dirty="0"/>
                    </a:p>
                  </a:txBody>
                  <a:tcPr/>
                </a:tc>
                <a:tc>
                  <a:txBody>
                    <a:bodyPr/>
                    <a:lstStyle/>
                    <a:p>
                      <a:r>
                        <a:rPr lang="ru-RU" dirty="0" smtClean="0"/>
                        <a:t>4</a:t>
                      </a:r>
                      <a:endParaRPr lang="ru-RU" dirty="0"/>
                    </a:p>
                  </a:txBody>
                  <a:tcPr/>
                </a:tc>
                <a:tc>
                  <a:txBody>
                    <a:bodyPr/>
                    <a:lstStyle/>
                    <a:p>
                      <a:r>
                        <a:rPr kumimoji="0" lang="ru-RU" b="0" i="0" kern="1200" dirty="0" smtClean="0">
                          <a:solidFill>
                            <a:schemeClr val="dk1"/>
                          </a:solidFill>
                          <a:effectLst/>
                          <a:latin typeface="+mn-lt"/>
                          <a:ea typeface="+mn-ea"/>
                          <a:cs typeface="+mn-cs"/>
                        </a:rPr>
                        <a:t>Идентификатор маршрута. Используется для поддержки идентификации потока.</a:t>
                      </a:r>
                      <a:endParaRPr lang="ru-RU" dirty="0"/>
                    </a:p>
                  </a:txBody>
                  <a:tcPr/>
                </a:tc>
              </a:tr>
              <a:tr h="350564">
                <a:tc>
                  <a:txBody>
                    <a:bodyPr/>
                    <a:lstStyle/>
                    <a:p>
                      <a:r>
                        <a:rPr lang="ru-RU" dirty="0" smtClean="0"/>
                        <a:t>2</a:t>
                      </a:r>
                      <a:endParaRPr lang="ru-RU" dirty="0"/>
                    </a:p>
                  </a:txBody>
                  <a:tcPr/>
                </a:tc>
                <a:tc>
                  <a:txBody>
                    <a:bodyPr/>
                    <a:lstStyle/>
                    <a:p>
                      <a:r>
                        <a:rPr lang="ru-RU" dirty="0" smtClean="0"/>
                        <a:t>4</a:t>
                      </a:r>
                      <a:endParaRPr lang="ru-RU" dirty="0"/>
                    </a:p>
                  </a:txBody>
                  <a:tcPr/>
                </a:tc>
                <a:tc>
                  <a:txBody>
                    <a:bodyPr/>
                    <a:lstStyle/>
                    <a:p>
                      <a:r>
                        <a:rPr lang="ru-RU" dirty="0" err="1" smtClean="0"/>
                        <a:t>перем</a:t>
                      </a:r>
                      <a:endParaRPr lang="ru-RU" dirty="0"/>
                    </a:p>
                  </a:txBody>
                  <a:tcPr/>
                </a:tc>
                <a:tc>
                  <a:txBody>
                    <a:bodyPr/>
                    <a:lstStyle/>
                    <a:p>
                      <a:r>
                        <a:rPr kumimoji="0" lang="ru-RU" b="0" i="0" kern="1200" dirty="0" smtClean="0">
                          <a:solidFill>
                            <a:schemeClr val="dk1"/>
                          </a:solidFill>
                          <a:effectLst/>
                          <a:latin typeface="+mn-lt"/>
                          <a:ea typeface="+mn-ea"/>
                          <a:cs typeface="+mn-cs"/>
                        </a:rPr>
                        <a:t>Временной штамп </a:t>
                      </a:r>
                      <a:r>
                        <a:rPr kumimoji="0" lang="en-US" b="0" i="0" kern="1200" dirty="0" smtClean="0">
                          <a:solidFill>
                            <a:schemeClr val="dk1"/>
                          </a:solidFill>
                          <a:effectLst/>
                          <a:latin typeface="+mn-lt"/>
                          <a:ea typeface="+mn-ea"/>
                          <a:cs typeface="+mn-cs"/>
                        </a:rPr>
                        <a:t>Internet.</a:t>
                      </a:r>
                      <a:endParaRPr lang="ru-RU"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Перенаправление и маршрутизация</a:t>
            </a:r>
            <a:endParaRPr lang="ru-RU" dirty="0"/>
          </a:p>
        </p:txBody>
      </p:sp>
      <p:sp>
        <p:nvSpPr>
          <p:cNvPr id="3" name="Объект 2"/>
          <p:cNvSpPr>
            <a:spLocks noGrp="1"/>
          </p:cNvSpPr>
          <p:nvPr>
            <p:ph sz="quarter" idx="1"/>
          </p:nvPr>
        </p:nvSpPr>
        <p:spPr/>
        <p:txBody>
          <a:bodyPr/>
          <a:lstStyle/>
          <a:p>
            <a:r>
              <a:rPr lang="ru-RU" b="1" dirty="0" smtClean="0"/>
              <a:t>Перенаправление</a:t>
            </a:r>
            <a:r>
              <a:rPr lang="ru-RU" dirty="0" smtClean="0"/>
              <a:t> - </a:t>
            </a:r>
            <a:r>
              <a:rPr lang="ru-RU" dirty="0"/>
              <a:t>передаче пакета между </a:t>
            </a:r>
            <a:r>
              <a:rPr lang="ru-RU" dirty="0" smtClean="0"/>
              <a:t>входами и </a:t>
            </a:r>
            <a:r>
              <a:rPr lang="ru-RU" dirty="0"/>
              <a:t>выходами </a:t>
            </a:r>
            <a:r>
              <a:rPr lang="ru-RU" i="1" dirty="0"/>
              <a:t>одного </a:t>
            </a:r>
            <a:r>
              <a:rPr lang="ru-RU" dirty="0" smtClean="0"/>
              <a:t>маршрутизатора. Пакет получается из входящего канала</a:t>
            </a:r>
            <a:r>
              <a:rPr lang="en-US" dirty="0" smtClean="0"/>
              <a:t>, </a:t>
            </a:r>
            <a:r>
              <a:rPr lang="ru-RU" dirty="0" smtClean="0"/>
              <a:t>обрабатывается и передается на исходящий</a:t>
            </a:r>
            <a:endParaRPr lang="ru-RU" dirty="0" smtClean="0"/>
          </a:p>
          <a:p>
            <a:r>
              <a:rPr lang="ru-RU" b="1" dirty="0" smtClean="0"/>
              <a:t>Маршрутизация</a:t>
            </a:r>
            <a:r>
              <a:rPr lang="ru-RU" dirty="0" smtClean="0"/>
              <a:t> определяет маршрут (путь</a:t>
            </a:r>
            <a:r>
              <a:rPr lang="ru-RU" dirty="0"/>
              <a:t>) перемещения пакетов от отправителя к получателю</a:t>
            </a:r>
            <a:r>
              <a:rPr lang="ru-RU" dirty="0" smtClean="0"/>
              <a:t>. Для этого используются алгоритмы маршрутизации. Процесс маршрутизации охватывает всю сеть</a:t>
            </a:r>
            <a:r>
              <a:rPr lang="en-US" dirty="0" smtClean="0"/>
              <a:t>, </a:t>
            </a:r>
            <a:r>
              <a:rPr lang="ru-RU" dirty="0" smtClean="0"/>
              <a:t>определяя путь пакета из начальной точки в конечную.</a:t>
            </a:r>
            <a:endParaRPr lang="ru-RU"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Фрагментация</a:t>
            </a:r>
            <a:endParaRPr lang="ru-RU" dirty="0"/>
          </a:p>
        </p:txBody>
      </p:sp>
      <p:sp>
        <p:nvSpPr>
          <p:cNvPr id="3" name="Объект 2"/>
          <p:cNvSpPr>
            <a:spLocks noGrp="1"/>
          </p:cNvSpPr>
          <p:nvPr>
            <p:ph sz="quarter" idx="1"/>
          </p:nvPr>
        </p:nvSpPr>
        <p:spPr/>
        <p:txBody>
          <a:bodyPr>
            <a:normAutofit lnSpcReduction="10000"/>
          </a:bodyPr>
          <a:lstStyle/>
          <a:p>
            <a:r>
              <a:rPr lang="en-US"/>
              <a:t>IP </a:t>
            </a:r>
            <a:r>
              <a:rPr lang="ru-RU" altLang="en-US"/>
              <a:t>может выполнять </a:t>
            </a:r>
            <a:r>
              <a:rPr lang="ru-RU"/>
              <a:t>динамическую фрагментацию пакетов при передаче их между сетями с различными максимально допустимыми значениями длины поля данных кадров </a:t>
            </a:r>
            <a:r>
              <a:rPr lang="ru-RU" b="1"/>
              <a:t>(Maximum Transmission Unit, MTU)</a:t>
            </a:r>
            <a:r>
              <a:rPr lang="ru-RU"/>
              <a:t>.</a:t>
            </a:r>
            <a:endParaRPr lang="ru-RU"/>
          </a:p>
          <a:p>
            <a:r>
              <a:rPr lang="ru-RU" dirty="0" err="1"/>
              <a:t>Internet</a:t>
            </a:r>
            <a:r>
              <a:rPr lang="ru-RU" dirty="0"/>
              <a:t> </a:t>
            </a:r>
            <a:r>
              <a:rPr lang="ru-RU" dirty="0" err="1"/>
              <a:t>датаграмма</a:t>
            </a:r>
            <a:r>
              <a:rPr lang="ru-RU" dirty="0"/>
              <a:t> может быть помечена как не фрагментируемая. Любая </a:t>
            </a:r>
            <a:r>
              <a:rPr lang="ru-RU" dirty="0" err="1"/>
              <a:t>Internet</a:t>
            </a:r>
            <a:r>
              <a:rPr lang="ru-RU" dirty="0"/>
              <a:t> </a:t>
            </a:r>
            <a:r>
              <a:rPr lang="ru-RU" dirty="0" err="1"/>
              <a:t>датаграмма</a:t>
            </a:r>
            <a:r>
              <a:rPr lang="ru-RU" dirty="0"/>
              <a:t>, помеченная таким образом, не может быть фрагментирована модулем </a:t>
            </a:r>
            <a:r>
              <a:rPr lang="ru-RU" dirty="0" err="1"/>
              <a:t>Internet</a:t>
            </a:r>
            <a:r>
              <a:rPr lang="ru-RU" dirty="0"/>
              <a:t> ни при каких условиях. Если же </a:t>
            </a:r>
            <a:r>
              <a:rPr lang="ru-RU" dirty="0" err="1"/>
              <a:t>Internet</a:t>
            </a:r>
            <a:r>
              <a:rPr lang="ru-RU" dirty="0"/>
              <a:t> </a:t>
            </a:r>
            <a:r>
              <a:rPr lang="ru-RU" dirty="0" err="1"/>
              <a:t>датаграмма</a:t>
            </a:r>
            <a:r>
              <a:rPr lang="ru-RU" dirty="0"/>
              <a:t>, помеченная как не фрагментируемая, тем не менее не может достигнуть получателя без фрагментации, то вместо этого она будет разрушена.</a:t>
            </a:r>
            <a:endParaRPr lang="ru-RU"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В пределах хоста</a:t>
            </a:r>
            <a:endParaRPr lang="ru-RU" altLang="en-US"/>
          </a:p>
        </p:txBody>
      </p:sp>
      <p:sp>
        <p:nvSpPr>
          <p:cNvPr id="3" name="Замещающее содержимое 2"/>
          <p:cNvSpPr>
            <a:spLocks noGrp="1"/>
          </p:cNvSpPr>
          <p:nvPr>
            <p:ph sz="half" idx="1"/>
          </p:nvPr>
        </p:nvSpPr>
        <p:spPr>
          <a:xfrm>
            <a:off x="838200" y="1495425"/>
            <a:ext cx="10334625" cy="2389505"/>
          </a:xfrm>
        </p:spPr>
        <p:txBody>
          <a:bodyPr>
            <a:normAutofit lnSpcReduction="20000"/>
          </a:bodyPr>
          <a:p>
            <a:r>
              <a:rPr lang="ru-RU" altLang="en-US"/>
              <a:t>Фрагментация происходит при передаче данных между протоколами стека в пределах одного и того же компьютера. </a:t>
            </a:r>
            <a:endParaRPr lang="ru-RU" altLang="en-US"/>
          </a:p>
          <a:p>
            <a:r>
              <a:rPr lang="ru-RU" altLang="en-US"/>
              <a:t>Протоколы анализируют тип технологии нижнего уровня, определяют ее MTU и делят сообщения на части, умещающиеся в кадры канального уровня того же стека протоколов.</a:t>
            </a:r>
            <a:endParaRPr lang="ru-RU" altLang="en-US"/>
          </a:p>
          <a:p>
            <a:r>
              <a:rPr lang="ru-RU" altLang="en-US"/>
              <a:t>Выполняется</a:t>
            </a:r>
            <a:r>
              <a:rPr lang="en-US" altLang="en-US"/>
              <a:t>,</a:t>
            </a:r>
            <a:r>
              <a:rPr lang="ru-RU" altLang="en-US"/>
              <a:t> как правило</a:t>
            </a:r>
            <a:r>
              <a:rPr lang="en-US" altLang="ru-RU"/>
              <a:t>,</a:t>
            </a:r>
            <a:r>
              <a:rPr lang="ru-RU" altLang="en-US"/>
              <a:t> </a:t>
            </a:r>
            <a:r>
              <a:rPr lang="ru-RU" altLang="en-US">
                <a:solidFill>
                  <a:srgbClr val="C00000"/>
                </a:solidFill>
              </a:rPr>
              <a:t>не на сетевом уровне</a:t>
            </a:r>
            <a:endParaRPr lang="ru-RU" altLang="en-US"/>
          </a:p>
          <a:p>
            <a:endParaRPr lang="ru-RU" altLang="en-US"/>
          </a:p>
        </p:txBody>
      </p:sp>
      <p:sp>
        <p:nvSpPr>
          <p:cNvPr id="10" name="Прямоугольник 9"/>
          <p:cNvSpPr/>
          <p:nvPr/>
        </p:nvSpPr>
        <p:spPr>
          <a:xfrm>
            <a:off x="5886450" y="3884930"/>
            <a:ext cx="3381375" cy="57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t>Прикладной уровень</a:t>
            </a:r>
            <a:endParaRPr lang="ru-RU" altLang="en-US"/>
          </a:p>
        </p:txBody>
      </p:sp>
      <p:sp>
        <p:nvSpPr>
          <p:cNvPr id="11" name="Прямоугольник 10"/>
          <p:cNvSpPr/>
          <p:nvPr/>
        </p:nvSpPr>
        <p:spPr>
          <a:xfrm>
            <a:off x="5886450" y="4462145"/>
            <a:ext cx="3382010" cy="772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ru-RU"/>
              <a:t>TCP</a:t>
            </a:r>
            <a:endParaRPr lang="en-US" altLang="ru-RU"/>
          </a:p>
        </p:txBody>
      </p:sp>
      <p:sp>
        <p:nvSpPr>
          <p:cNvPr id="12" name="Прямоугольник 11"/>
          <p:cNvSpPr/>
          <p:nvPr/>
        </p:nvSpPr>
        <p:spPr>
          <a:xfrm>
            <a:off x="5886450" y="5234305"/>
            <a:ext cx="33813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solidFill>
                <a:srgbClr val="C00000"/>
              </a:solidFill>
            </a:endParaRPr>
          </a:p>
          <a:p>
            <a:pPr algn="ctr"/>
            <a:endParaRPr lang="ru-RU" altLang="en-US">
              <a:solidFill>
                <a:srgbClr val="C00000"/>
              </a:solidFill>
            </a:endParaRPr>
          </a:p>
        </p:txBody>
      </p:sp>
      <p:sp>
        <p:nvSpPr>
          <p:cNvPr id="13" name="Прямоугольник 12"/>
          <p:cNvSpPr/>
          <p:nvPr/>
        </p:nvSpPr>
        <p:spPr>
          <a:xfrm>
            <a:off x="5886450" y="5691505"/>
            <a:ext cx="3381375"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ru-RU"/>
              <a:t>Ethernet (</a:t>
            </a:r>
            <a:r>
              <a:rPr lang="ru-RU" altLang="ru-RU"/>
              <a:t>макс. размер фрейма -1460)</a:t>
            </a:r>
            <a:endParaRPr lang="ru-RU" altLang="ru-RU"/>
          </a:p>
        </p:txBody>
      </p:sp>
      <p:sp>
        <p:nvSpPr>
          <p:cNvPr id="15" name="Прямоугольник 14"/>
          <p:cNvSpPr/>
          <p:nvPr/>
        </p:nvSpPr>
        <p:spPr>
          <a:xfrm>
            <a:off x="3087370" y="4462780"/>
            <a:ext cx="2049780" cy="456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t>Данные 2000 байт</a:t>
            </a:r>
            <a:endParaRPr lang="ru-RU" altLang="en-US"/>
          </a:p>
        </p:txBody>
      </p:sp>
      <p:sp>
        <p:nvSpPr>
          <p:cNvPr id="18" name="Прямоугольник 17"/>
          <p:cNvSpPr/>
          <p:nvPr/>
        </p:nvSpPr>
        <p:spPr>
          <a:xfrm>
            <a:off x="2452370" y="5149215"/>
            <a:ext cx="1430655"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t>Данные 1460 байт  </a:t>
            </a:r>
            <a:endParaRPr lang="en-US" altLang="ru-RU"/>
          </a:p>
        </p:txBody>
      </p:sp>
      <p:sp>
        <p:nvSpPr>
          <p:cNvPr id="19" name="Прямоугольник 18"/>
          <p:cNvSpPr/>
          <p:nvPr/>
        </p:nvSpPr>
        <p:spPr>
          <a:xfrm>
            <a:off x="4016375" y="5149215"/>
            <a:ext cx="1430655" cy="1115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t>Данные 40 байт </a:t>
            </a:r>
            <a:endParaRPr lang="en-US" altLang="ru-RU"/>
          </a:p>
        </p:txBody>
      </p:sp>
      <p:cxnSp>
        <p:nvCxnSpPr>
          <p:cNvPr id="20" name="Прямая со стрелкой 19"/>
          <p:cNvCxnSpPr>
            <a:endCxn id="18" idx="0"/>
          </p:cNvCxnSpPr>
          <p:nvPr/>
        </p:nvCxnSpPr>
        <p:spPr>
          <a:xfrm flipH="1">
            <a:off x="3168015" y="4944110"/>
            <a:ext cx="537210" cy="205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endCxn id="19" idx="0"/>
          </p:cNvCxnSpPr>
          <p:nvPr/>
        </p:nvCxnSpPr>
        <p:spPr>
          <a:xfrm>
            <a:off x="4448175" y="4934585"/>
            <a:ext cx="283845" cy="214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endCxn id="15" idx="0"/>
          </p:cNvCxnSpPr>
          <p:nvPr/>
        </p:nvCxnSpPr>
        <p:spPr>
          <a:xfrm flipH="1">
            <a:off x="4112260" y="4172585"/>
            <a:ext cx="2540" cy="290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Прямоугольник 22"/>
          <p:cNvSpPr/>
          <p:nvPr/>
        </p:nvSpPr>
        <p:spPr>
          <a:xfrm>
            <a:off x="3088640" y="3782695"/>
            <a:ext cx="2049780" cy="456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t>Данные 2000 байт</a:t>
            </a:r>
            <a:endParaRPr lang="ru-RU"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Прямоугольник 8"/>
          <p:cNvSpPr/>
          <p:nvPr/>
        </p:nvSpPr>
        <p:spPr>
          <a:xfrm>
            <a:off x="7391400" y="4333875"/>
            <a:ext cx="3200400" cy="2171700"/>
          </a:xfrm>
          <a:prstGeom prst="rect">
            <a:avLst/>
          </a:prstGeom>
          <a:solidFill>
            <a:srgbClr val="FFC0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
        <p:nvSpPr>
          <p:cNvPr id="2" name="Заголовок 1"/>
          <p:cNvSpPr>
            <a:spLocks noGrp="1"/>
          </p:cNvSpPr>
          <p:nvPr>
            <p:ph type="title"/>
          </p:nvPr>
        </p:nvSpPr>
        <p:spPr/>
        <p:txBody>
          <a:bodyPr/>
          <a:p>
            <a:r>
              <a:rPr lang="ru-RU" altLang="en-US"/>
              <a:t>Между маршрутизаторами</a:t>
            </a:r>
            <a:endParaRPr lang="ru-RU" altLang="en-US"/>
          </a:p>
        </p:txBody>
      </p:sp>
      <p:sp>
        <p:nvSpPr>
          <p:cNvPr id="3" name="Замещающее содержимое 2"/>
          <p:cNvSpPr>
            <a:spLocks noGrp="1"/>
          </p:cNvSpPr>
          <p:nvPr>
            <p:ph sz="half" idx="1"/>
          </p:nvPr>
        </p:nvSpPr>
        <p:spPr>
          <a:xfrm>
            <a:off x="838200" y="1511300"/>
            <a:ext cx="10516235" cy="4351655"/>
          </a:xfrm>
        </p:spPr>
        <p:txBody>
          <a:bodyPr/>
          <a:p>
            <a:r>
              <a:rPr lang="ru-RU" altLang="en-US">
                <a:sym typeface="+mn-ea"/>
              </a:rPr>
              <a:t>Необходимость фрагментации средствами </a:t>
            </a:r>
            <a:r>
              <a:rPr lang="en-US" altLang="en-US">
                <a:sym typeface="+mn-ea"/>
              </a:rPr>
              <a:t>IP</a:t>
            </a:r>
            <a:r>
              <a:rPr lang="ru-RU" altLang="en-US">
                <a:sym typeface="+mn-ea"/>
              </a:rPr>
              <a:t> появляется н</a:t>
            </a:r>
            <a:r>
              <a:rPr lang="ru-RU" altLang="en-US"/>
              <a:t>а транзитном узле — маршрутизаторе, когда пакет необходимо передать из сети с большим значением MTU в сеть с меньшим значением MTU  </a:t>
            </a:r>
            <a:endParaRPr lang="ru-RU" altLang="en-US"/>
          </a:p>
          <a:p>
            <a:r>
              <a:rPr lang="ru-RU" altLang="en-US"/>
              <a:t>Пакеты-фрагменты, путешествуя по сети, могут вторично подвергнуться фрагментации на каком-либо из промежуточных маршрутизаторов.</a:t>
            </a:r>
            <a:endParaRPr lang="ru-RU" altLang="en-US"/>
          </a:p>
        </p:txBody>
      </p:sp>
      <p:sp>
        <p:nvSpPr>
          <p:cNvPr id="18" name="Прямоугольник 17"/>
          <p:cNvSpPr/>
          <p:nvPr/>
        </p:nvSpPr>
        <p:spPr>
          <a:xfrm>
            <a:off x="1108075" y="4829175"/>
            <a:ext cx="2117090" cy="1181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t>Фрагмент 1460 байт (вкл. заголовок)</a:t>
            </a:r>
            <a:endParaRPr lang="en-US" altLang="ru-RU"/>
          </a:p>
        </p:txBody>
      </p:sp>
      <p:graphicFrame>
        <p:nvGraphicFramePr>
          <p:cNvPr id="4" name="Замещающее содержимое 3"/>
          <p:cNvGraphicFramePr/>
          <p:nvPr>
            <p:ph sz="half" idx="2"/>
          </p:nvPr>
        </p:nvGraphicFramePr>
        <p:xfrm>
          <a:off x="3770630" y="4943475"/>
          <a:ext cx="1056005" cy="1343660"/>
        </p:xfrm>
        <a:graphic>
          <a:graphicData uri="http://schemas.openxmlformats.org/presentationml/2006/ole">
            <mc:AlternateContent xmlns:mc="http://schemas.openxmlformats.org/markup-compatibility/2006">
              <mc:Choice xmlns:v="urn:schemas-microsoft-com:vml" Requires="v">
                <p:oleObj spid="_x0000_s5" name="" r:id="rId1" imgW="752475" imgH="1019175" progId="Visio.Drawing.11">
                  <p:embed/>
                </p:oleObj>
              </mc:Choice>
              <mc:Fallback>
                <p:oleObj name="" r:id="rId1" imgW="752475" imgH="1019175" progId="Visio.Drawing.11">
                  <p:embed/>
                  <p:pic>
                    <p:nvPicPr>
                      <p:cNvPr id="0" name="Изображение 4"/>
                      <p:cNvPicPr/>
                      <p:nvPr/>
                    </p:nvPicPr>
                    <p:blipFill>
                      <a:blip r:embed="rId2"/>
                      <a:stretch>
                        <a:fillRect/>
                      </a:stretch>
                    </p:blipFill>
                    <p:spPr>
                      <a:xfrm>
                        <a:off x="3770630" y="4943475"/>
                        <a:ext cx="1056005" cy="1343660"/>
                      </a:xfrm>
                      <a:prstGeom prst="rect">
                        <a:avLst/>
                      </a:prstGeom>
                    </p:spPr>
                  </p:pic>
                </p:oleObj>
              </mc:Fallback>
            </mc:AlternateContent>
          </a:graphicData>
        </a:graphic>
      </p:graphicFrame>
      <p:cxnSp>
        <p:nvCxnSpPr>
          <p:cNvPr id="6" name="Прямая со стрелкой 5"/>
          <p:cNvCxnSpPr>
            <a:stCxn id="18" idx="3"/>
          </p:cNvCxnSpPr>
          <p:nvPr/>
        </p:nvCxnSpPr>
        <p:spPr>
          <a:xfrm flipV="1">
            <a:off x="3225165" y="5404485"/>
            <a:ext cx="565785" cy="1587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7" name="Объект 6"/>
          <p:cNvGraphicFramePr/>
          <p:nvPr/>
        </p:nvGraphicFramePr>
        <p:xfrm>
          <a:off x="9385300" y="4418330"/>
          <a:ext cx="937260" cy="2195195"/>
        </p:xfrm>
        <a:graphic>
          <a:graphicData uri="http://schemas.openxmlformats.org/presentationml/2006/ole">
            <mc:AlternateContent xmlns:mc="http://schemas.openxmlformats.org/markup-compatibility/2006">
              <mc:Choice xmlns:v="urn:schemas-microsoft-com:vml" Requires="v">
                <p:oleObj spid="_x0000_s8" name="" r:id="rId3" imgW="971550" imgH="2228850" progId="Visio.Drawing.11">
                  <p:embed/>
                </p:oleObj>
              </mc:Choice>
              <mc:Fallback>
                <p:oleObj name="" r:id="rId3" imgW="971550" imgH="2228850" progId="Visio.Drawing.11">
                  <p:embed/>
                  <p:pic>
                    <p:nvPicPr>
                      <p:cNvPr id="0" name="Изображение 7"/>
                      <p:cNvPicPr/>
                      <p:nvPr/>
                    </p:nvPicPr>
                    <p:blipFill>
                      <a:blip r:embed="rId4"/>
                      <a:stretch>
                        <a:fillRect/>
                      </a:stretch>
                    </p:blipFill>
                    <p:spPr>
                      <a:xfrm>
                        <a:off x="9385300" y="4418330"/>
                        <a:ext cx="937260" cy="2195195"/>
                      </a:xfrm>
                      <a:prstGeom prst="rect">
                        <a:avLst/>
                      </a:prstGeom>
                    </p:spPr>
                  </p:pic>
                </p:oleObj>
              </mc:Fallback>
            </mc:AlternateContent>
          </a:graphicData>
        </a:graphic>
      </p:graphicFrame>
      <p:sp>
        <p:nvSpPr>
          <p:cNvPr id="10" name="Текстовое поле 9"/>
          <p:cNvSpPr txBox="1"/>
          <p:nvPr/>
        </p:nvSpPr>
        <p:spPr>
          <a:xfrm>
            <a:off x="7534275" y="4418330"/>
            <a:ext cx="1793240" cy="368300"/>
          </a:xfrm>
          <a:prstGeom prst="rect">
            <a:avLst/>
          </a:prstGeom>
          <a:noFill/>
        </p:spPr>
        <p:txBody>
          <a:bodyPr wrap="none" rtlCol="0">
            <a:spAutoFit/>
          </a:bodyPr>
          <a:p>
            <a:r>
              <a:rPr lang="en-US" altLang="en-US"/>
              <a:t>LAN 1 MTU = 600</a:t>
            </a:r>
            <a:endParaRPr lang="en-US" altLang="en-US"/>
          </a:p>
        </p:txBody>
      </p:sp>
      <p:sp>
        <p:nvSpPr>
          <p:cNvPr id="11" name="Прямоугольник 10"/>
          <p:cNvSpPr/>
          <p:nvPr/>
        </p:nvSpPr>
        <p:spPr>
          <a:xfrm>
            <a:off x="5469890" y="5062855"/>
            <a:ext cx="1668780" cy="857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t>Фрагмент 600 байт (вкл. заголовок)</a:t>
            </a:r>
            <a:endParaRPr lang="ru-RU"/>
          </a:p>
        </p:txBody>
      </p:sp>
      <p:sp>
        <p:nvSpPr>
          <p:cNvPr id="12" name="Текстовое поле 11"/>
          <p:cNvSpPr txBox="1"/>
          <p:nvPr/>
        </p:nvSpPr>
        <p:spPr>
          <a:xfrm>
            <a:off x="5010150" y="5305425"/>
            <a:ext cx="459105" cy="368300"/>
          </a:xfrm>
          <a:prstGeom prst="rect">
            <a:avLst/>
          </a:prstGeom>
          <a:noFill/>
        </p:spPr>
        <p:txBody>
          <a:bodyPr wrap="none" rtlCol="0">
            <a:spAutoFit/>
          </a:bodyPr>
          <a:p>
            <a:r>
              <a:rPr lang="ru-RU" altLang="en-US"/>
              <a:t>. . .</a:t>
            </a:r>
            <a:endParaRPr lang="ru-RU" altLang="en-US"/>
          </a:p>
        </p:txBody>
      </p:sp>
      <p:cxnSp>
        <p:nvCxnSpPr>
          <p:cNvPr id="15" name="Прямая со стрелкой 14"/>
          <p:cNvCxnSpPr/>
          <p:nvPr/>
        </p:nvCxnSpPr>
        <p:spPr>
          <a:xfrm flipV="1">
            <a:off x="7138670" y="5360035"/>
            <a:ext cx="565785" cy="1587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Фрагментация</a:t>
            </a:r>
            <a:endParaRPr lang="ru-RU" dirty="0"/>
          </a:p>
        </p:txBody>
      </p:sp>
      <p:sp>
        <p:nvSpPr>
          <p:cNvPr id="3" name="Объект 2"/>
          <p:cNvSpPr>
            <a:spLocks noGrp="1"/>
          </p:cNvSpPr>
          <p:nvPr>
            <p:ph sz="quarter" idx="1"/>
          </p:nvPr>
        </p:nvSpPr>
        <p:spPr/>
        <p:txBody>
          <a:bodyPr>
            <a:noAutofit/>
          </a:bodyPr>
          <a:lstStyle/>
          <a:p>
            <a:pPr fontAlgn="auto">
              <a:lnSpc>
                <a:spcPct val="100000"/>
              </a:lnSpc>
            </a:pPr>
            <a:r>
              <a:rPr lang="ru-RU" sz="2300" dirty="0"/>
              <a:t>Необходимо, чтобы процедуры фрагментации и сборки могли разбивать </a:t>
            </a:r>
            <a:r>
              <a:rPr lang="ru-RU" sz="2300" dirty="0" err="1"/>
              <a:t>датаграмму</a:t>
            </a:r>
            <a:r>
              <a:rPr lang="ru-RU" sz="2300" dirty="0"/>
              <a:t> на почти любое количество частей, которые впоследствии могли бы быть вновь собраны. </a:t>
            </a:r>
            <a:endParaRPr lang="ru-RU" sz="2300" dirty="0"/>
          </a:p>
          <a:p>
            <a:pPr fontAlgn="auto">
              <a:lnSpc>
                <a:spcPct val="100000"/>
              </a:lnSpc>
            </a:pPr>
            <a:r>
              <a:rPr lang="ru-RU" sz="2300" dirty="0"/>
              <a:t>Получатель фрагмента использует </a:t>
            </a:r>
            <a:r>
              <a:rPr lang="ru-RU" sz="2300" dirty="0">
                <a:solidFill>
                  <a:srgbClr val="C00000"/>
                </a:solidFill>
              </a:rPr>
              <a:t>поле идентификации</a:t>
            </a:r>
            <a:r>
              <a:rPr lang="ru-RU" sz="2300" dirty="0"/>
              <a:t> для того, чтобы быть убежденным в том, что фрагменты различных </a:t>
            </a:r>
            <a:r>
              <a:rPr lang="ru-RU" sz="2300" dirty="0" err="1"/>
              <a:t>датаграмм</a:t>
            </a:r>
            <a:r>
              <a:rPr lang="ru-RU" sz="2300" dirty="0"/>
              <a:t> не будут перепутаны. </a:t>
            </a:r>
            <a:r>
              <a:rPr lang="ru-RU" sz="2300" dirty="0">
                <a:solidFill>
                  <a:srgbClr val="C00000"/>
                </a:solidFill>
              </a:rPr>
              <a:t>Поле смещения</a:t>
            </a:r>
            <a:r>
              <a:rPr lang="ru-RU" sz="2300" dirty="0"/>
              <a:t> фрагмента сообщает получателю положение фрагмента в исходной </a:t>
            </a:r>
            <a:r>
              <a:rPr lang="ru-RU" sz="2300" dirty="0" err="1"/>
              <a:t>датаграмме</a:t>
            </a:r>
            <a:r>
              <a:rPr lang="ru-RU" sz="2300" dirty="0"/>
              <a:t>.</a:t>
            </a:r>
            <a:endParaRPr lang="ru-RU" sz="2300" dirty="0"/>
          </a:p>
          <a:p>
            <a:pPr fontAlgn="auto">
              <a:lnSpc>
                <a:spcPct val="100000"/>
              </a:lnSpc>
            </a:pPr>
            <a:r>
              <a:rPr lang="ru-RU" sz="2300" dirty="0"/>
              <a:t>Смещение фрагмента и длина определяют </a:t>
            </a:r>
            <a:r>
              <a:rPr lang="ru-RU" sz="2300" dirty="0" smtClean="0"/>
              <a:t>часть </a:t>
            </a:r>
            <a:r>
              <a:rPr lang="ru-RU" sz="2300" dirty="0"/>
              <a:t>исходной </a:t>
            </a:r>
            <a:r>
              <a:rPr lang="ru-RU" sz="2300" dirty="0" err="1"/>
              <a:t>датаграммы</a:t>
            </a:r>
            <a:r>
              <a:rPr lang="ru-RU" sz="2300" dirty="0"/>
              <a:t>, принесенный этим фрагментом. Флаг "</a:t>
            </a:r>
            <a:r>
              <a:rPr lang="ru-RU" sz="2300" dirty="0" err="1">
                <a:solidFill>
                  <a:srgbClr val="C00000"/>
                </a:solidFill>
              </a:rPr>
              <a:t>more</a:t>
            </a:r>
            <a:r>
              <a:rPr lang="ru-RU" sz="2300" dirty="0">
                <a:solidFill>
                  <a:srgbClr val="C00000"/>
                </a:solidFill>
              </a:rPr>
              <a:t> </a:t>
            </a:r>
            <a:r>
              <a:rPr lang="ru-RU" sz="2300" dirty="0" err="1">
                <a:solidFill>
                  <a:srgbClr val="C00000"/>
                </a:solidFill>
              </a:rPr>
              <a:t>fragments</a:t>
            </a:r>
            <a:r>
              <a:rPr lang="ru-RU" sz="2300" dirty="0"/>
              <a:t>" показывает  появление последнего фрагмента. Эти поля дают достаточное количество информации для сборки </a:t>
            </a:r>
            <a:r>
              <a:rPr lang="ru-RU" sz="2300" dirty="0" err="1"/>
              <a:t>датаграмм</a:t>
            </a:r>
            <a:r>
              <a:rPr lang="ru-RU" sz="2300" dirty="0"/>
              <a:t>.</a:t>
            </a:r>
            <a:endParaRPr lang="ru-RU" sz="2300" dirty="0"/>
          </a:p>
          <a:p>
            <a:endParaRPr lang="ru-RU" sz="17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Фрагментация</a:t>
            </a:r>
            <a:endParaRPr lang="ru-RU" dirty="0"/>
          </a:p>
        </p:txBody>
      </p:sp>
      <p:sp>
        <p:nvSpPr>
          <p:cNvPr id="3" name="Объект 2"/>
          <p:cNvSpPr>
            <a:spLocks noGrp="1"/>
          </p:cNvSpPr>
          <p:nvPr>
            <p:ph sz="quarter" idx="1"/>
          </p:nvPr>
        </p:nvSpPr>
        <p:spPr/>
        <p:txBody>
          <a:bodyPr>
            <a:normAutofit/>
          </a:bodyPr>
          <a:lstStyle/>
          <a:p>
            <a:r>
              <a:rPr lang="ru-RU" dirty="0"/>
              <a:t>Чтобы </a:t>
            </a:r>
            <a:r>
              <a:rPr lang="ru-RU" dirty="0" smtClean="0"/>
              <a:t>разделить </a:t>
            </a:r>
            <a:r>
              <a:rPr lang="ru-RU" dirty="0"/>
              <a:t>большую </a:t>
            </a:r>
            <a:r>
              <a:rPr lang="ru-RU" dirty="0" err="1"/>
              <a:t>I</a:t>
            </a:r>
            <a:r>
              <a:rPr lang="en-US" altLang="ru-RU" dirty="0" err="1"/>
              <a:t>P</a:t>
            </a:r>
            <a:r>
              <a:rPr lang="ru-RU" dirty="0"/>
              <a:t> </a:t>
            </a:r>
            <a:r>
              <a:rPr lang="ru-RU" dirty="0" err="1"/>
              <a:t>датаграмму</a:t>
            </a:r>
            <a:r>
              <a:rPr lang="ru-RU" dirty="0"/>
              <a:t>, модуль протокола </a:t>
            </a:r>
            <a:r>
              <a:rPr lang="ru-RU" dirty="0" err="1"/>
              <a:t>I</a:t>
            </a:r>
            <a:r>
              <a:rPr lang="en-US" altLang="ru-RU" dirty="0" err="1"/>
              <a:t>P</a:t>
            </a:r>
            <a:r>
              <a:rPr lang="ru-RU" dirty="0"/>
              <a:t> (например, шлюз),создает две новые </a:t>
            </a:r>
            <a:r>
              <a:rPr lang="ru-RU" dirty="0" err="1"/>
              <a:t>I</a:t>
            </a:r>
            <a:r>
              <a:rPr lang="en-US" altLang="ru-RU" dirty="0" err="1"/>
              <a:t>P</a:t>
            </a:r>
            <a:r>
              <a:rPr lang="ru-RU" dirty="0"/>
              <a:t> </a:t>
            </a:r>
            <a:r>
              <a:rPr lang="ru-RU" dirty="0" err="1"/>
              <a:t>датаграммы</a:t>
            </a:r>
            <a:r>
              <a:rPr lang="ru-RU" dirty="0"/>
              <a:t> и копирует содержимое полей </a:t>
            </a:r>
            <a:r>
              <a:rPr lang="ru-RU" dirty="0" err="1"/>
              <a:t>I</a:t>
            </a:r>
            <a:r>
              <a:rPr lang="en-US" dirty="0" err="1"/>
              <a:t>P</a:t>
            </a:r>
            <a:r>
              <a:rPr lang="ru-RU" dirty="0"/>
              <a:t> заголовка из большой </a:t>
            </a:r>
            <a:r>
              <a:rPr lang="ru-RU" dirty="0" err="1"/>
              <a:t>датаграммы</a:t>
            </a:r>
            <a:r>
              <a:rPr lang="ru-RU" dirty="0"/>
              <a:t> в оба новых </a:t>
            </a:r>
            <a:r>
              <a:rPr lang="ru-RU" dirty="0" err="1"/>
              <a:t>I</a:t>
            </a:r>
            <a:r>
              <a:rPr lang="en-US" altLang="ru-RU" dirty="0" err="1"/>
              <a:t>P</a:t>
            </a:r>
            <a:r>
              <a:rPr lang="ru-RU" dirty="0"/>
              <a:t> заголовка. </a:t>
            </a:r>
            <a:endParaRPr lang="ru-RU" dirty="0"/>
          </a:p>
          <a:p>
            <a:r>
              <a:rPr lang="ru-RU" dirty="0"/>
              <a:t>Данные из старой </a:t>
            </a:r>
            <a:r>
              <a:rPr lang="ru-RU" dirty="0" err="1"/>
              <a:t>датаграммы</a:t>
            </a:r>
            <a:r>
              <a:rPr lang="ru-RU" dirty="0"/>
              <a:t> делятся на две части по границе на очередном восьмом байте (64 бита). </a:t>
            </a:r>
            <a:endParaRPr lang="ru-RU" dirty="0"/>
          </a:p>
          <a:p>
            <a:r>
              <a:rPr lang="ru-RU" dirty="0"/>
              <a:t>Полученная таким образом вторая часть может быть кратна 8 байтам, а может и не быть, но первая часть кратна всегда. </a:t>
            </a:r>
            <a:endParaRPr lang="ru-RU" dirty="0" smtClean="0"/>
          </a:p>
          <a:p>
            <a:r>
              <a:rPr lang="ru-RU" dirty="0" smtClean="0"/>
              <a:t>Заказывается </a:t>
            </a:r>
            <a:r>
              <a:rPr lang="ru-RU" dirty="0"/>
              <a:t>количество количество блоков фрагмента. </a:t>
            </a:r>
            <a:endParaRPr lang="ru-RU"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Фрагментация</a:t>
            </a:r>
            <a:endParaRPr lang="ru-RU" dirty="0"/>
          </a:p>
        </p:txBody>
      </p:sp>
      <p:sp>
        <p:nvSpPr>
          <p:cNvPr id="3" name="Объект 2"/>
          <p:cNvSpPr>
            <a:spLocks noGrp="1"/>
          </p:cNvSpPr>
          <p:nvPr>
            <p:ph sz="quarter" idx="1"/>
          </p:nvPr>
        </p:nvSpPr>
        <p:spPr/>
        <p:txBody>
          <a:bodyPr/>
          <a:lstStyle/>
          <a:p>
            <a:r>
              <a:rPr lang="ru-RU" dirty="0"/>
              <a:t>Первая часть данных помещается в первую новую </a:t>
            </a:r>
            <a:r>
              <a:rPr lang="ru-RU" dirty="0" err="1"/>
              <a:t>I</a:t>
            </a:r>
            <a:r>
              <a:rPr lang="en-US" altLang="ru-RU" dirty="0" err="1"/>
              <a:t>P</a:t>
            </a:r>
            <a:r>
              <a:rPr lang="ru-RU" dirty="0"/>
              <a:t> </a:t>
            </a:r>
            <a:r>
              <a:rPr lang="ru-RU" dirty="0" err="1"/>
              <a:t>датаграмму</a:t>
            </a:r>
            <a:r>
              <a:rPr lang="ru-RU" dirty="0"/>
              <a:t>, в поле общей длины помещается длина первой </a:t>
            </a:r>
            <a:r>
              <a:rPr lang="ru-RU" dirty="0" err="1"/>
              <a:t>датаграммы</a:t>
            </a:r>
            <a:r>
              <a:rPr lang="ru-RU" dirty="0"/>
              <a:t>. Флаг "</a:t>
            </a:r>
            <a:r>
              <a:rPr lang="ru-RU" dirty="0" err="1"/>
              <a:t>more</a:t>
            </a:r>
            <a:r>
              <a:rPr lang="ru-RU" dirty="0"/>
              <a:t> </a:t>
            </a:r>
            <a:r>
              <a:rPr lang="ru-RU" dirty="0" err="1"/>
              <a:t>fragments</a:t>
            </a:r>
            <a:r>
              <a:rPr lang="ru-RU" dirty="0"/>
              <a:t>" устанавливается в единицу. </a:t>
            </a:r>
            <a:endParaRPr lang="ru-RU" dirty="0"/>
          </a:p>
          <a:p>
            <a:r>
              <a:rPr lang="ru-RU" dirty="0"/>
              <a:t>Вторая часть данных помещается во вторую новообразованную </a:t>
            </a:r>
            <a:r>
              <a:rPr lang="ru-RU" dirty="0" err="1"/>
              <a:t>Internet</a:t>
            </a:r>
            <a:r>
              <a:rPr lang="ru-RU" dirty="0"/>
              <a:t> </a:t>
            </a:r>
            <a:r>
              <a:rPr lang="ru-RU" dirty="0" err="1"/>
              <a:t>датаграмму</a:t>
            </a:r>
            <a:r>
              <a:rPr lang="ru-RU" dirty="0"/>
              <a:t>, в поле общей длины заносится длина второй </a:t>
            </a:r>
            <a:r>
              <a:rPr lang="ru-RU" dirty="0" err="1"/>
              <a:t>датаграммы</a:t>
            </a:r>
            <a:r>
              <a:rPr lang="ru-RU" dirty="0"/>
              <a:t>. </a:t>
            </a:r>
            <a:endParaRPr lang="ru-RU" dirty="0"/>
          </a:p>
          <a:p>
            <a:r>
              <a:rPr lang="ru-RU" dirty="0"/>
              <a:t>В поле смещения фрагмента во второй </a:t>
            </a:r>
            <a:r>
              <a:rPr lang="ru-RU" dirty="0" err="1"/>
              <a:t>I</a:t>
            </a:r>
            <a:r>
              <a:rPr lang="en-US" altLang="ru-RU" dirty="0" err="1"/>
              <a:t>P</a:t>
            </a:r>
            <a:r>
              <a:rPr lang="ru-RU" dirty="0"/>
              <a:t> </a:t>
            </a:r>
            <a:r>
              <a:rPr lang="ru-RU" dirty="0" err="1"/>
              <a:t>датаграмме</a:t>
            </a:r>
            <a:r>
              <a:rPr lang="ru-RU" dirty="0"/>
              <a:t> устанавливается значение такого же поля в исходной большой </a:t>
            </a:r>
            <a:r>
              <a:rPr lang="ru-RU" dirty="0" err="1"/>
              <a:t>датаграмме</a:t>
            </a:r>
            <a:r>
              <a:rPr lang="ru-RU" dirty="0"/>
              <a:t>, увеличенное на размер блока.</a:t>
            </a:r>
            <a:endParaRPr lang="ru-RU" dirty="0"/>
          </a:p>
          <a:p>
            <a:endParaRPr lang="ru-RU"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fontScale="90000"/>
          </a:bodyPr>
          <a:p>
            <a:r>
              <a:rPr lang="ru-RU" altLang="en-US"/>
              <a:t>Пример для сообщения 4000 байт</a:t>
            </a:r>
            <a:r>
              <a:rPr lang="en-US" altLang="en-US"/>
              <a:t>, MTU 1500</a:t>
            </a:r>
            <a:endParaRPr lang="ru-RU" altLang="en-US"/>
          </a:p>
        </p:txBody>
      </p:sp>
      <p:grpSp>
        <p:nvGrpSpPr>
          <p:cNvPr id="273" name="Group 4"/>
          <p:cNvGrpSpPr/>
          <p:nvPr/>
        </p:nvGrpSpPr>
        <p:grpSpPr bwMode="auto">
          <a:xfrm>
            <a:off x="3395288" y="2462530"/>
            <a:ext cx="4181475" cy="660400"/>
            <a:chOff x="3006" y="1205"/>
            <a:chExt cx="2634" cy="416"/>
          </a:xfrm>
        </p:grpSpPr>
        <p:sp>
          <p:nvSpPr>
            <p:cNvPr id="275" name="Rectangle 6"/>
            <p:cNvSpPr>
              <a:spLocks noChangeArrowheads="1"/>
            </p:cNvSpPr>
            <p:nvPr/>
          </p:nvSpPr>
          <p:spPr bwMode="auto">
            <a:xfrm>
              <a:off x="3006" y="1242"/>
              <a:ext cx="2634" cy="342"/>
            </a:xfrm>
            <a:prstGeom prst="rect">
              <a:avLst/>
            </a:prstGeom>
            <a:solidFill>
              <a:srgbClr val="FFFFFF"/>
            </a:solidFill>
            <a:ln w="19050">
              <a:solidFill>
                <a:srgbClr val="000000"/>
              </a:solidFill>
              <a:miter lim="800000"/>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p:txBody>
        </p:sp>
        <p:sp>
          <p:nvSpPr>
            <p:cNvPr id="276" name="Text Box 7"/>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ID</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a:p>
              <a:pPr marL="0" marR="0" lvl="0" indent="0"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=x</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p:txBody>
        </p:sp>
        <p:sp>
          <p:nvSpPr>
            <p:cNvPr id="277" name="Text Box 8"/>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offset</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=0</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p:txBody>
        </p:sp>
        <p:sp>
          <p:nvSpPr>
            <p:cNvPr id="278" name="Text Box 9"/>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fragflag</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=0</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p:txBody>
        </p:sp>
        <p:sp>
          <p:nvSpPr>
            <p:cNvPr id="279" name="Text Box 10"/>
            <p:cNvSpPr txBox="1">
              <a:spLocks noChangeArrowheads="1"/>
            </p:cNvSpPr>
            <p:nvPr/>
          </p:nvSpPr>
          <p:spPr bwMode="auto">
            <a:xfrm>
              <a:off x="3230" y="1205"/>
              <a:ext cx="487"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length</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a:p>
              <a:pPr marL="0" marR="0" lvl="0" indent="0"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a:t>
              </a:r>
              <a:r>
                <a:rPr kumimoji="0" lang="ru-RU"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4000</a:t>
              </a:r>
              <a:endParaRPr kumimoji="0" lang="ru-RU"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p:txBody>
        </p:sp>
        <p:sp>
          <p:nvSpPr>
            <p:cNvPr id="280" name="Line 11"/>
            <p:cNvSpPr>
              <a:spLocks noChangeShapeType="1"/>
            </p:cNvSpPr>
            <p:nvPr/>
          </p:nvSpPr>
          <p:spPr bwMode="auto">
            <a:xfrm>
              <a:off x="3246" y="1242"/>
              <a:ext cx="0" cy="34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81" name="Line 12"/>
            <p:cNvSpPr>
              <a:spLocks noChangeShapeType="1"/>
            </p:cNvSpPr>
            <p:nvPr/>
          </p:nvSpPr>
          <p:spPr bwMode="auto">
            <a:xfrm>
              <a:off x="3750" y="1242"/>
              <a:ext cx="0" cy="34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82" name="Line 13"/>
            <p:cNvSpPr>
              <a:spLocks noChangeShapeType="1"/>
            </p:cNvSpPr>
            <p:nvPr/>
          </p:nvSpPr>
          <p:spPr bwMode="auto">
            <a:xfrm>
              <a:off x="4020" y="1254"/>
              <a:ext cx="0" cy="34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83" name="Line 14"/>
            <p:cNvSpPr>
              <a:spLocks noChangeShapeType="1"/>
            </p:cNvSpPr>
            <p:nvPr/>
          </p:nvSpPr>
          <p:spPr bwMode="auto">
            <a:xfrm>
              <a:off x="4638" y="1242"/>
              <a:ext cx="0" cy="34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84" name="Line 15"/>
            <p:cNvSpPr>
              <a:spLocks noChangeShapeType="1"/>
            </p:cNvSpPr>
            <p:nvPr/>
          </p:nvSpPr>
          <p:spPr bwMode="auto">
            <a:xfrm>
              <a:off x="5112" y="1242"/>
              <a:ext cx="0" cy="34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286" name="Group 70"/>
          <p:cNvGrpSpPr/>
          <p:nvPr/>
        </p:nvGrpSpPr>
        <p:grpSpPr bwMode="auto">
          <a:xfrm>
            <a:off x="6101023" y="3455670"/>
            <a:ext cx="4191000" cy="2289174"/>
            <a:chOff x="2607" y="2066"/>
            <a:chExt cx="2640" cy="1442"/>
          </a:xfrm>
        </p:grpSpPr>
        <p:grpSp>
          <p:nvGrpSpPr>
            <p:cNvPr id="327" name="Group 17"/>
            <p:cNvGrpSpPr/>
            <p:nvPr/>
          </p:nvGrpSpPr>
          <p:grpSpPr bwMode="auto">
            <a:xfrm>
              <a:off x="2613" y="2066"/>
              <a:ext cx="2634" cy="416"/>
              <a:chOff x="3006" y="1205"/>
              <a:chExt cx="2634" cy="416"/>
            </a:xfrm>
          </p:grpSpPr>
          <p:sp>
            <p:nvSpPr>
              <p:cNvPr id="359" name="Rectangle 19"/>
              <p:cNvSpPr>
                <a:spLocks noChangeArrowheads="1"/>
              </p:cNvSpPr>
              <p:nvPr/>
            </p:nvSpPr>
            <p:spPr bwMode="auto">
              <a:xfrm>
                <a:off x="3006" y="1242"/>
                <a:ext cx="2634" cy="342"/>
              </a:xfrm>
              <a:prstGeom prst="rect">
                <a:avLst/>
              </a:prstGeom>
              <a:solidFill>
                <a:srgbClr val="FFFFFF"/>
              </a:solidFill>
              <a:ln w="19050">
                <a:solidFill>
                  <a:srgbClr val="000000"/>
                </a:solidFill>
                <a:miter lim="800000"/>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p:txBody>
          </p:sp>
          <p:sp>
            <p:nvSpPr>
              <p:cNvPr id="360" name="Text Box 20"/>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ID</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a:p>
                <a:pPr marL="0" marR="0" lvl="0" indent="0"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=x</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p:txBody>
          </p:sp>
          <p:sp>
            <p:nvSpPr>
              <p:cNvPr id="361" name="Text Box 21"/>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offset</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=0</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p:txBody>
          </p:sp>
          <p:sp>
            <p:nvSpPr>
              <p:cNvPr id="362" name="Text Box 22"/>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fragflag</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=1</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p:txBody>
          </p:sp>
          <p:sp>
            <p:nvSpPr>
              <p:cNvPr id="363" name="Text Box 23"/>
              <p:cNvSpPr txBox="1">
                <a:spLocks noChangeArrowheads="1"/>
              </p:cNvSpPr>
              <p:nvPr/>
            </p:nvSpPr>
            <p:spPr bwMode="auto">
              <a:xfrm>
                <a:off x="3230" y="1205"/>
                <a:ext cx="487"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length</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a:p>
                <a:pPr marL="0" marR="0" lvl="0" indent="0"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a:t>
                </a:r>
                <a:r>
                  <a:rPr kumimoji="0" lang="ru-RU"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1500</a:t>
                </a:r>
                <a:endParaRPr kumimoji="0" lang="ru-RU"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p:txBody>
          </p:sp>
          <p:sp>
            <p:nvSpPr>
              <p:cNvPr id="364" name="Line 24"/>
              <p:cNvSpPr>
                <a:spLocks noChangeShapeType="1"/>
              </p:cNvSpPr>
              <p:nvPr/>
            </p:nvSpPr>
            <p:spPr bwMode="auto">
              <a:xfrm>
                <a:off x="3246" y="1242"/>
                <a:ext cx="0" cy="34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5" name="Line 25"/>
              <p:cNvSpPr>
                <a:spLocks noChangeShapeType="1"/>
              </p:cNvSpPr>
              <p:nvPr/>
            </p:nvSpPr>
            <p:spPr bwMode="auto">
              <a:xfrm>
                <a:off x="3750" y="1242"/>
                <a:ext cx="0" cy="34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6" name="Line 26"/>
              <p:cNvSpPr>
                <a:spLocks noChangeShapeType="1"/>
              </p:cNvSpPr>
              <p:nvPr/>
            </p:nvSpPr>
            <p:spPr bwMode="auto">
              <a:xfrm>
                <a:off x="4020" y="1254"/>
                <a:ext cx="0" cy="34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7" name="Line 27"/>
              <p:cNvSpPr>
                <a:spLocks noChangeShapeType="1"/>
              </p:cNvSpPr>
              <p:nvPr/>
            </p:nvSpPr>
            <p:spPr bwMode="auto">
              <a:xfrm>
                <a:off x="4638" y="1242"/>
                <a:ext cx="0" cy="34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8" name="Line 28"/>
              <p:cNvSpPr>
                <a:spLocks noChangeShapeType="1"/>
              </p:cNvSpPr>
              <p:nvPr/>
            </p:nvSpPr>
            <p:spPr bwMode="auto">
              <a:xfrm>
                <a:off x="5112" y="1242"/>
                <a:ext cx="0" cy="34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328" name="Group 30"/>
            <p:cNvGrpSpPr/>
            <p:nvPr/>
          </p:nvGrpSpPr>
          <p:grpSpPr bwMode="auto">
            <a:xfrm>
              <a:off x="2613" y="2570"/>
              <a:ext cx="2634" cy="416"/>
              <a:chOff x="3006" y="1205"/>
              <a:chExt cx="2634" cy="416"/>
            </a:xfrm>
          </p:grpSpPr>
          <p:sp>
            <p:nvSpPr>
              <p:cNvPr id="347" name="Rectangle 32"/>
              <p:cNvSpPr>
                <a:spLocks noChangeArrowheads="1"/>
              </p:cNvSpPr>
              <p:nvPr/>
            </p:nvSpPr>
            <p:spPr bwMode="auto">
              <a:xfrm>
                <a:off x="3006" y="1242"/>
                <a:ext cx="2634" cy="342"/>
              </a:xfrm>
              <a:prstGeom prst="rect">
                <a:avLst/>
              </a:prstGeom>
              <a:solidFill>
                <a:srgbClr val="FFFFFF"/>
              </a:solidFill>
              <a:ln w="19050">
                <a:solidFill>
                  <a:srgbClr val="000000"/>
                </a:solidFill>
                <a:miter lim="800000"/>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p:txBody>
          </p:sp>
          <p:sp>
            <p:nvSpPr>
              <p:cNvPr id="348" name="Text Box 33"/>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ID</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a:p>
                <a:pPr marL="0" marR="0" lvl="0" indent="0"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=x</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p:txBody>
          </p:sp>
          <p:sp>
            <p:nvSpPr>
              <p:cNvPr id="349" name="Text Box 34"/>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offset</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=185</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p:txBody>
          </p:sp>
          <p:sp>
            <p:nvSpPr>
              <p:cNvPr id="350" name="Text Box 35"/>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fragflag</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=1</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p:txBody>
          </p:sp>
          <p:sp>
            <p:nvSpPr>
              <p:cNvPr id="351" name="Text Box 36"/>
              <p:cNvSpPr txBox="1">
                <a:spLocks noChangeArrowheads="1"/>
              </p:cNvSpPr>
              <p:nvPr/>
            </p:nvSpPr>
            <p:spPr bwMode="auto">
              <a:xfrm>
                <a:off x="3230" y="1205"/>
                <a:ext cx="487"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length</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a:p>
                <a:pPr marL="0" marR="0" lvl="0" indent="0"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a:t>
                </a:r>
                <a:r>
                  <a:rPr kumimoji="0" lang="ru-RU"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1500</a:t>
                </a:r>
                <a:endParaRPr kumimoji="0" lang="ru-RU"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p:txBody>
          </p:sp>
          <p:sp>
            <p:nvSpPr>
              <p:cNvPr id="352" name="Line 37"/>
              <p:cNvSpPr>
                <a:spLocks noChangeShapeType="1"/>
              </p:cNvSpPr>
              <p:nvPr/>
            </p:nvSpPr>
            <p:spPr bwMode="auto">
              <a:xfrm>
                <a:off x="3246" y="1242"/>
                <a:ext cx="0" cy="34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53" name="Line 38"/>
              <p:cNvSpPr>
                <a:spLocks noChangeShapeType="1"/>
              </p:cNvSpPr>
              <p:nvPr/>
            </p:nvSpPr>
            <p:spPr bwMode="auto">
              <a:xfrm>
                <a:off x="3750" y="1242"/>
                <a:ext cx="0" cy="34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54" name="Line 39"/>
              <p:cNvSpPr>
                <a:spLocks noChangeShapeType="1"/>
              </p:cNvSpPr>
              <p:nvPr/>
            </p:nvSpPr>
            <p:spPr bwMode="auto">
              <a:xfrm>
                <a:off x="4020" y="1254"/>
                <a:ext cx="0" cy="34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55" name="Line 40"/>
              <p:cNvSpPr>
                <a:spLocks noChangeShapeType="1"/>
              </p:cNvSpPr>
              <p:nvPr/>
            </p:nvSpPr>
            <p:spPr bwMode="auto">
              <a:xfrm>
                <a:off x="4638" y="1242"/>
                <a:ext cx="0" cy="34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56" name="Line 41"/>
              <p:cNvSpPr>
                <a:spLocks noChangeShapeType="1"/>
              </p:cNvSpPr>
              <p:nvPr/>
            </p:nvSpPr>
            <p:spPr bwMode="auto">
              <a:xfrm>
                <a:off x="5112" y="1242"/>
                <a:ext cx="0" cy="34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329" name="Group 43"/>
            <p:cNvGrpSpPr/>
            <p:nvPr/>
          </p:nvGrpSpPr>
          <p:grpSpPr bwMode="auto">
            <a:xfrm>
              <a:off x="2607" y="3092"/>
              <a:ext cx="2634" cy="416"/>
              <a:chOff x="3006" y="1205"/>
              <a:chExt cx="2634" cy="416"/>
            </a:xfrm>
          </p:grpSpPr>
          <p:sp>
            <p:nvSpPr>
              <p:cNvPr id="335" name="Rectangle 45"/>
              <p:cNvSpPr>
                <a:spLocks noChangeArrowheads="1"/>
              </p:cNvSpPr>
              <p:nvPr/>
            </p:nvSpPr>
            <p:spPr bwMode="auto">
              <a:xfrm>
                <a:off x="3006" y="1242"/>
                <a:ext cx="2634" cy="342"/>
              </a:xfrm>
              <a:prstGeom prst="rect">
                <a:avLst/>
              </a:prstGeom>
              <a:solidFill>
                <a:srgbClr val="FFFFFF"/>
              </a:solidFill>
              <a:ln w="19050">
                <a:solidFill>
                  <a:srgbClr val="000000"/>
                </a:solidFill>
                <a:miter lim="800000"/>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p:txBody>
          </p:sp>
          <p:sp>
            <p:nvSpPr>
              <p:cNvPr id="336" name="Text Box 46"/>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ID</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a:p>
                <a:pPr marL="0" marR="0" lvl="0" indent="0"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=x</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p:txBody>
          </p:sp>
          <p:sp>
            <p:nvSpPr>
              <p:cNvPr id="337" name="Text Box 47"/>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offset</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=370</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p:txBody>
          </p:sp>
          <p:sp>
            <p:nvSpPr>
              <p:cNvPr id="338" name="Text Box 48"/>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fragflag</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=0</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p:txBody>
          </p:sp>
          <p:sp>
            <p:nvSpPr>
              <p:cNvPr id="339" name="Text Box 49"/>
              <p:cNvSpPr txBox="1">
                <a:spLocks noChangeArrowheads="1"/>
              </p:cNvSpPr>
              <p:nvPr/>
            </p:nvSpPr>
            <p:spPr bwMode="auto">
              <a:xfrm>
                <a:off x="3230" y="1205"/>
                <a:ext cx="487"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length</a:t>
                </a:r>
                <a:endPar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a:p>
                <a:pPr marL="0" marR="0" lvl="0" indent="0"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a:t>
                </a:r>
                <a:r>
                  <a:rPr kumimoji="0" lang="ru-RU"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1040</a:t>
                </a:r>
                <a:endParaRPr kumimoji="0" lang="ru-RU"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p:txBody>
          </p:sp>
          <p:sp>
            <p:nvSpPr>
              <p:cNvPr id="340" name="Line 50"/>
              <p:cNvSpPr>
                <a:spLocks noChangeShapeType="1"/>
              </p:cNvSpPr>
              <p:nvPr/>
            </p:nvSpPr>
            <p:spPr bwMode="auto">
              <a:xfrm>
                <a:off x="3246" y="1242"/>
                <a:ext cx="0" cy="34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41" name="Line 51"/>
              <p:cNvSpPr>
                <a:spLocks noChangeShapeType="1"/>
              </p:cNvSpPr>
              <p:nvPr/>
            </p:nvSpPr>
            <p:spPr bwMode="auto">
              <a:xfrm>
                <a:off x="3750" y="1242"/>
                <a:ext cx="0" cy="34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42" name="Line 52"/>
              <p:cNvSpPr>
                <a:spLocks noChangeShapeType="1"/>
              </p:cNvSpPr>
              <p:nvPr/>
            </p:nvSpPr>
            <p:spPr bwMode="auto">
              <a:xfrm>
                <a:off x="4020" y="1254"/>
                <a:ext cx="0" cy="34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43" name="Line 53"/>
              <p:cNvSpPr>
                <a:spLocks noChangeShapeType="1"/>
              </p:cNvSpPr>
              <p:nvPr/>
            </p:nvSpPr>
            <p:spPr bwMode="auto">
              <a:xfrm>
                <a:off x="4638" y="1242"/>
                <a:ext cx="0" cy="34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44" name="Line 54"/>
              <p:cNvSpPr>
                <a:spLocks noChangeShapeType="1"/>
              </p:cNvSpPr>
              <p:nvPr/>
            </p:nvSpPr>
            <p:spPr bwMode="auto">
              <a:xfrm>
                <a:off x="5112" y="1242"/>
                <a:ext cx="0" cy="34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371" name="Text Box 61"/>
          <p:cNvSpPr txBox="1">
            <a:spLocks noChangeArrowheads="1"/>
          </p:cNvSpPr>
          <p:nvPr/>
        </p:nvSpPr>
        <p:spPr bwMode="auto">
          <a:xfrm>
            <a:off x="8959158" y="2858135"/>
            <a:ext cx="211074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1480 </a:t>
            </a:r>
            <a:r>
              <a:rPr kumimoji="0" lang="ru-RU"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rPr>
              <a:t>в поле данных</a:t>
            </a:r>
            <a:endParaRPr kumimoji="0" lang="ru-RU" altLang="en-US" sz="1800" b="0" i="0" u="none" strike="noStrike" kern="0" cap="none" spc="0" normalizeH="0" baseline="0" noProof="0">
              <a:ln>
                <a:noFill/>
              </a:ln>
              <a:solidFill>
                <a:srgbClr val="000000"/>
              </a:solidFill>
              <a:effectLst/>
              <a:uLnTx/>
              <a:uFillTx/>
              <a:latin typeface="+mn-lt"/>
              <a:ea typeface="MS PGothic" panose="020B0600070205080204" pitchFamily="34" charset="-128"/>
              <a:cs typeface="+mn-lt"/>
            </a:endParaRPr>
          </a:p>
        </p:txBody>
      </p:sp>
      <p:grpSp>
        <p:nvGrpSpPr>
          <p:cNvPr id="10" name="Группа 9"/>
          <p:cNvGrpSpPr/>
          <p:nvPr/>
        </p:nvGrpSpPr>
        <p:grpSpPr>
          <a:xfrm>
            <a:off x="422910" y="3455670"/>
            <a:ext cx="5084445" cy="2599690"/>
            <a:chOff x="666" y="5442"/>
            <a:chExt cx="8007" cy="4094"/>
          </a:xfrm>
        </p:grpSpPr>
        <p:sp>
          <p:nvSpPr>
            <p:cNvPr id="5" name="Текстовое поле 4"/>
            <p:cNvSpPr txBox="1"/>
            <p:nvPr/>
          </p:nvSpPr>
          <p:spPr>
            <a:xfrm>
              <a:off x="666" y="5442"/>
              <a:ext cx="6712" cy="822"/>
            </a:xfrm>
            <a:prstGeom prst="rect">
              <a:avLst/>
            </a:prstGeom>
            <a:noFill/>
          </p:spPr>
          <p:txBody>
            <a:bodyPr wrap="square" rtlCol="0">
              <a:spAutoFit/>
            </a:bodyPr>
            <a:p>
              <a:r>
                <a:rPr lang="en-US" altLang="ru-RU" sz="2800">
                  <a:cs typeface="+mn-lt"/>
                </a:rPr>
                <a:t>1 </a:t>
              </a:r>
              <a:r>
                <a:rPr lang="ru-RU" altLang="ru-RU" sz="2800">
                  <a:cs typeface="+mn-lt"/>
                </a:rPr>
                <a:t>фрагмент</a:t>
              </a:r>
              <a:r>
                <a:rPr lang="en-US" altLang="ru-RU" sz="2800">
                  <a:cs typeface="+mn-lt"/>
                </a:rPr>
                <a:t>: </a:t>
              </a:r>
              <a:r>
                <a:rPr lang="ru-RU" altLang="ru-RU" sz="2800">
                  <a:cs typeface="+mn-lt"/>
                </a:rPr>
                <a:t>смещение = 0</a:t>
              </a:r>
              <a:endParaRPr lang="en-US" altLang="ru-RU" sz="2800">
                <a:cs typeface="+mn-lt"/>
              </a:endParaRPr>
            </a:p>
          </p:txBody>
        </p:sp>
        <p:sp>
          <p:nvSpPr>
            <p:cNvPr id="6" name="Текстовое поле 5"/>
            <p:cNvSpPr txBox="1"/>
            <p:nvPr/>
          </p:nvSpPr>
          <p:spPr>
            <a:xfrm>
              <a:off x="667" y="6505"/>
              <a:ext cx="8006" cy="1501"/>
            </a:xfrm>
            <a:prstGeom prst="rect">
              <a:avLst/>
            </a:prstGeom>
            <a:noFill/>
          </p:spPr>
          <p:txBody>
            <a:bodyPr wrap="square" rtlCol="0">
              <a:spAutoFit/>
            </a:bodyPr>
            <a:p>
              <a:r>
                <a:rPr lang="ru-RU" altLang="en-US" sz="2800">
                  <a:cs typeface="+mn-lt"/>
                </a:rPr>
                <a:t>2</a:t>
              </a:r>
              <a:r>
                <a:rPr lang="en-US" altLang="ru-RU" sz="2800">
                  <a:cs typeface="+mn-lt"/>
                </a:rPr>
                <a:t> </a:t>
              </a:r>
              <a:r>
                <a:rPr lang="ru-RU" altLang="ru-RU" sz="2800">
                  <a:cs typeface="+mn-lt"/>
                </a:rPr>
                <a:t>фрагмент</a:t>
              </a:r>
              <a:r>
                <a:rPr lang="en-US" altLang="ru-RU" sz="2800">
                  <a:cs typeface="+mn-lt"/>
                </a:rPr>
                <a:t>: </a:t>
              </a:r>
              <a:r>
                <a:rPr lang="ru-RU" altLang="ru-RU" sz="2800">
                  <a:cs typeface="+mn-lt"/>
                </a:rPr>
                <a:t>смещение = 185 (1480</a:t>
              </a:r>
              <a:r>
                <a:rPr lang="en-US" altLang="ru-RU" sz="2800">
                  <a:cs typeface="+mn-lt"/>
                </a:rPr>
                <a:t> / </a:t>
              </a:r>
              <a:r>
                <a:rPr lang="ru-RU" altLang="ru-RU" sz="2800">
                  <a:cs typeface="+mn-lt"/>
                </a:rPr>
                <a:t>8)</a:t>
              </a:r>
              <a:endParaRPr lang="ru-RU" altLang="ru-RU" sz="2800">
                <a:cs typeface="+mn-lt"/>
              </a:endParaRPr>
            </a:p>
          </p:txBody>
        </p:sp>
        <p:sp>
          <p:nvSpPr>
            <p:cNvPr id="7" name="Текстовое поле 6"/>
            <p:cNvSpPr txBox="1"/>
            <p:nvPr/>
          </p:nvSpPr>
          <p:spPr>
            <a:xfrm>
              <a:off x="666" y="8036"/>
              <a:ext cx="8006" cy="1501"/>
            </a:xfrm>
            <a:prstGeom prst="rect">
              <a:avLst/>
            </a:prstGeom>
            <a:noFill/>
          </p:spPr>
          <p:txBody>
            <a:bodyPr wrap="square" rtlCol="0">
              <a:spAutoFit/>
            </a:bodyPr>
            <a:p>
              <a:r>
                <a:rPr lang="ru-RU" altLang="en-US" sz="2800">
                  <a:cs typeface="+mn-lt"/>
                </a:rPr>
                <a:t>3</a:t>
              </a:r>
              <a:r>
                <a:rPr lang="en-US" altLang="ru-RU" sz="2800">
                  <a:cs typeface="+mn-lt"/>
                </a:rPr>
                <a:t> </a:t>
              </a:r>
              <a:r>
                <a:rPr lang="ru-RU" altLang="ru-RU" sz="2800">
                  <a:cs typeface="+mn-lt"/>
                </a:rPr>
                <a:t>фрагмент</a:t>
              </a:r>
              <a:r>
                <a:rPr lang="en-US" altLang="ru-RU" sz="2800">
                  <a:cs typeface="+mn-lt"/>
                </a:rPr>
                <a:t>: </a:t>
              </a:r>
              <a:r>
                <a:rPr lang="ru-RU" altLang="ru-RU" sz="2800">
                  <a:cs typeface="+mn-lt"/>
                </a:rPr>
                <a:t>смещение = 370 (1480 + 1480</a:t>
              </a:r>
              <a:r>
                <a:rPr lang="en-US" altLang="ru-RU" sz="2800">
                  <a:cs typeface="+mn-lt"/>
                </a:rPr>
                <a:t> / </a:t>
              </a:r>
              <a:r>
                <a:rPr lang="ru-RU" altLang="ru-RU" sz="2800">
                  <a:cs typeface="+mn-lt"/>
                </a:rPr>
                <a:t>8)</a:t>
              </a:r>
              <a:endParaRPr lang="ru-RU" altLang="ru-RU" sz="2800">
                <a:cs typeface="+mn-lt"/>
              </a:endParaRPr>
            </a:p>
          </p:txBody>
        </p:sp>
      </p:grpSp>
      <p:cxnSp>
        <p:nvCxnSpPr>
          <p:cNvPr id="8" name="Прямое соединение 7"/>
          <p:cNvCxnSpPr>
            <a:stCxn id="371" idx="2"/>
          </p:cNvCxnSpPr>
          <p:nvPr/>
        </p:nvCxnSpPr>
        <p:spPr>
          <a:xfrm flipH="1">
            <a:off x="9890125" y="3226435"/>
            <a:ext cx="124460" cy="52959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Текстовое поле 8"/>
          <p:cNvSpPr txBox="1"/>
          <p:nvPr/>
        </p:nvSpPr>
        <p:spPr>
          <a:xfrm>
            <a:off x="1512570" y="1338580"/>
            <a:ext cx="8129905" cy="953135"/>
          </a:xfrm>
          <a:prstGeom prst="rect">
            <a:avLst/>
          </a:prstGeom>
          <a:noFill/>
        </p:spPr>
        <p:txBody>
          <a:bodyPr wrap="none" rtlCol="0">
            <a:spAutoFit/>
          </a:bodyPr>
          <a:p>
            <a:r>
              <a:rPr lang="ru-RU" altLang="en-US" sz="2800"/>
              <a:t>Длина сообщения - </a:t>
            </a:r>
            <a:endParaRPr lang="ru-RU" altLang="en-US" sz="2800"/>
          </a:p>
          <a:p>
            <a:r>
              <a:rPr lang="en-US" altLang="ru-RU" sz="2800"/>
              <a:t>398</a:t>
            </a:r>
            <a:r>
              <a:rPr lang="ru-RU" altLang="en-US" sz="2800"/>
              <a:t>0 байт исходного сообщения + 20 байт заголовка</a:t>
            </a:r>
            <a:endParaRPr lang="ru-RU"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wipe(up)">
                                      <p:cBhvr>
                                        <p:cTn id="7" dur="1000"/>
                                        <p:tgtEl>
                                          <p:spTgt spid="286"/>
                                        </p:tgtEl>
                                      </p:cBhvr>
                                    </p:animEffect>
                                  </p:childTnLst>
                                </p:cTn>
                              </p:par>
                              <p:par>
                                <p:cTn id="8" presetID="1"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371"/>
                                        </p:tgtEl>
                                        <p:attrNameLst>
                                          <p:attrName>style.visibility</p:attrName>
                                        </p:attrNameLst>
                                      </p:cBhvr>
                                      <p:to>
                                        <p:strVal val="visible"/>
                                      </p:to>
                                    </p:set>
                                    <p:animEffect transition="in" filter="dissolve">
                                      <p:cBhvr>
                                        <p:cTn id="14" dur="500"/>
                                        <p:tgtEl>
                                          <p:spTgt spid="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Сборка фрагментов</a:t>
            </a:r>
            <a:endParaRPr lang="ru-RU" dirty="0"/>
          </a:p>
        </p:txBody>
      </p:sp>
      <p:sp>
        <p:nvSpPr>
          <p:cNvPr id="3" name="Объект 2"/>
          <p:cNvSpPr>
            <a:spLocks noGrp="1"/>
          </p:cNvSpPr>
          <p:nvPr>
            <p:ph sz="quarter" idx="1"/>
          </p:nvPr>
        </p:nvSpPr>
        <p:spPr/>
        <p:txBody>
          <a:bodyPr>
            <a:normAutofit/>
          </a:bodyPr>
          <a:lstStyle/>
          <a:p>
            <a:r>
              <a:rPr lang="ru-RU" dirty="0"/>
              <a:t>Чтобы собрать фрагменты </a:t>
            </a:r>
            <a:r>
              <a:rPr lang="ru-RU" dirty="0" err="1"/>
              <a:t>I</a:t>
            </a:r>
            <a:r>
              <a:rPr lang="en-US" dirty="0" err="1"/>
              <a:t>P</a:t>
            </a:r>
            <a:r>
              <a:rPr lang="ru-RU" dirty="0"/>
              <a:t> пакета, модуль протокола </a:t>
            </a:r>
            <a:r>
              <a:rPr lang="ru-RU" dirty="0" err="1"/>
              <a:t>I</a:t>
            </a:r>
            <a:r>
              <a:rPr lang="en-US" altLang="ru-RU" dirty="0" err="1"/>
              <a:t>P</a:t>
            </a:r>
            <a:r>
              <a:rPr lang="ru-RU" dirty="0"/>
              <a:t> (например, модуль на хост-компьютере) объединяет </a:t>
            </a:r>
            <a:r>
              <a:rPr lang="ru-RU" dirty="0" err="1"/>
              <a:t>I</a:t>
            </a:r>
            <a:r>
              <a:rPr lang="en-US" altLang="ru-RU" dirty="0" err="1"/>
              <a:t>P</a:t>
            </a:r>
            <a:r>
              <a:rPr lang="ru-RU" dirty="0"/>
              <a:t> </a:t>
            </a:r>
            <a:r>
              <a:rPr lang="ru-RU" dirty="0" err="1"/>
              <a:t>датаграммы</a:t>
            </a:r>
            <a:r>
              <a:rPr lang="ru-RU" dirty="0"/>
              <a:t>, имеющие одинаковые значения в полях идентификатора, отправителя, получателя и протокола. </a:t>
            </a:r>
            <a:endParaRPr lang="ru-RU" dirty="0" smtClean="0"/>
          </a:p>
          <a:p>
            <a:r>
              <a:rPr lang="ru-RU" dirty="0"/>
              <a:t>Объединение заключается в помещении данных из каждого фрагмента в позицию, указанную в заголовке </a:t>
            </a:r>
            <a:r>
              <a:rPr lang="ru-RU" dirty="0" err="1"/>
              <a:t>I</a:t>
            </a:r>
            <a:r>
              <a:rPr lang="en-US" altLang="ru-RU" dirty="0" err="1"/>
              <a:t>P</a:t>
            </a:r>
            <a:r>
              <a:rPr lang="ru-RU" dirty="0"/>
              <a:t> пакета в поле "</a:t>
            </a:r>
            <a:r>
              <a:rPr lang="ru-RU" dirty="0" err="1"/>
              <a:t>fragment</a:t>
            </a:r>
            <a:r>
              <a:rPr lang="ru-RU" dirty="0"/>
              <a:t> </a:t>
            </a:r>
            <a:r>
              <a:rPr lang="ru-RU" dirty="0" err="1"/>
              <a:t>offset</a:t>
            </a:r>
            <a:r>
              <a:rPr lang="ru-RU" dirty="0"/>
              <a:t>". </a:t>
            </a:r>
            <a:endParaRPr lang="ru-RU" dirty="0"/>
          </a:p>
          <a:p>
            <a:r>
              <a:rPr lang="ru-RU" dirty="0"/>
              <a:t>Первый фрагмент будет иметь в поле "</a:t>
            </a:r>
            <a:r>
              <a:rPr lang="ru-RU" dirty="0" err="1"/>
              <a:t>fragment</a:t>
            </a:r>
            <a:r>
              <a:rPr lang="ru-RU" dirty="0"/>
              <a:t> </a:t>
            </a:r>
            <a:r>
              <a:rPr lang="ru-RU" dirty="0" err="1"/>
              <a:t>offset</a:t>
            </a:r>
            <a:r>
              <a:rPr lang="ru-RU" dirty="0"/>
              <a:t>" нулевое значение, а последний фрагмент будет иметь флаг "</a:t>
            </a:r>
            <a:r>
              <a:rPr lang="ru-RU" dirty="0" err="1"/>
              <a:t>more</a:t>
            </a:r>
            <a:r>
              <a:rPr lang="ru-RU" dirty="0"/>
              <a:t> </a:t>
            </a:r>
            <a:r>
              <a:rPr lang="ru-RU" dirty="0" err="1"/>
              <a:t>fragments</a:t>
            </a:r>
            <a:r>
              <a:rPr lang="ru-RU" dirty="0"/>
              <a:t>", вновь установленный в нуль.</a:t>
            </a:r>
            <a:endParaRPr lang="ru-RU"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Адресная система </a:t>
            </a:r>
            <a:r>
              <a:rPr lang="en-US" dirty="0"/>
              <a:t>IP</a:t>
            </a:r>
            <a:endParaRPr lang="ru-RU" dirty="0"/>
          </a:p>
        </p:txBody>
      </p:sp>
      <p:sp>
        <p:nvSpPr>
          <p:cNvPr id="3" name="Объект 2"/>
          <p:cNvSpPr>
            <a:spLocks noGrp="1"/>
          </p:cNvSpPr>
          <p:nvPr>
            <p:ph sz="quarter" idx="1"/>
          </p:nvPr>
        </p:nvSpPr>
        <p:spPr/>
        <p:txBody>
          <a:bodyPr>
            <a:normAutofit fontScale="92500" lnSpcReduction="10000"/>
          </a:bodyPr>
          <a:lstStyle/>
          <a:p>
            <a:r>
              <a:rPr lang="ru-RU" dirty="0"/>
              <a:t>В протоколе сделано разграничение между именами, адресами и </a:t>
            </a:r>
            <a:r>
              <a:rPr lang="ru-RU" dirty="0" smtClean="0"/>
              <a:t>маршрутами. </a:t>
            </a:r>
            <a:endParaRPr lang="ru-RU" dirty="0" smtClean="0"/>
          </a:p>
          <a:p>
            <a:r>
              <a:rPr lang="ru-RU" dirty="0" smtClean="0"/>
              <a:t>Имя </a:t>
            </a:r>
            <a:r>
              <a:rPr lang="ru-RU" dirty="0"/>
              <a:t>показывает искомый нами объект. </a:t>
            </a:r>
            <a:endParaRPr lang="ru-RU" dirty="0" smtClean="0"/>
          </a:p>
          <a:p>
            <a:r>
              <a:rPr lang="ru-RU" dirty="0" smtClean="0"/>
              <a:t>Адрес </a:t>
            </a:r>
            <a:r>
              <a:rPr lang="ru-RU" dirty="0"/>
              <a:t>показывает его местонахождение. </a:t>
            </a:r>
            <a:r>
              <a:rPr lang="ru-RU" dirty="0" err="1"/>
              <a:t>I</a:t>
            </a:r>
            <a:r>
              <a:rPr lang="en-US" altLang="ru-RU" dirty="0" err="1"/>
              <a:t>P</a:t>
            </a:r>
            <a:r>
              <a:rPr lang="ru-RU" dirty="0"/>
              <a:t> имеет дело с адресами. </a:t>
            </a:r>
            <a:endParaRPr lang="ru-RU" dirty="0" smtClean="0"/>
          </a:p>
          <a:p>
            <a:r>
              <a:rPr lang="ru-RU" dirty="0" smtClean="0"/>
              <a:t>Перевод </a:t>
            </a:r>
            <a:r>
              <a:rPr lang="ru-RU" dirty="0"/>
              <a:t>имен в адреса является задачей протоколов более высокого уровня (прикладных программ или протоколов передачи синхронизации с хоста на хост). Собственно модуль </a:t>
            </a:r>
            <a:r>
              <a:rPr lang="ru-RU" dirty="0" err="1"/>
              <a:t>I</a:t>
            </a:r>
            <a:r>
              <a:rPr lang="en-US" altLang="ru-RU" dirty="0" err="1"/>
              <a:t>P</a:t>
            </a:r>
            <a:r>
              <a:rPr lang="ru-RU" dirty="0"/>
              <a:t> осуществляет отображение адресов </a:t>
            </a:r>
            <a:r>
              <a:rPr lang="ru-RU" dirty="0" err="1"/>
              <a:t>Internet</a:t>
            </a:r>
            <a:r>
              <a:rPr lang="ru-RU" dirty="0"/>
              <a:t> на адреса локальной сети. </a:t>
            </a:r>
            <a:endParaRPr lang="ru-RU" dirty="0"/>
          </a:p>
          <a:p>
            <a:r>
              <a:rPr lang="ru-RU" dirty="0"/>
              <a:t>Создание карты адресов локальной сети для получения маршрутов - задача процедур более низкого уровня (процедур локальной сети или шлюзов).</a:t>
            </a:r>
            <a:endParaRPr lang="ru-RU"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Адресная система </a:t>
            </a:r>
            <a:r>
              <a:rPr lang="en-US" dirty="0"/>
              <a:t>IP</a:t>
            </a:r>
            <a:endParaRPr lang="ru-RU" dirty="0"/>
          </a:p>
        </p:txBody>
      </p:sp>
      <p:sp>
        <p:nvSpPr>
          <p:cNvPr id="3" name="Объект 2"/>
          <p:cNvSpPr>
            <a:spLocks noGrp="1"/>
          </p:cNvSpPr>
          <p:nvPr>
            <p:ph sz="quarter" idx="1"/>
          </p:nvPr>
        </p:nvSpPr>
        <p:spPr/>
        <p:txBody>
          <a:bodyPr>
            <a:normAutofit/>
          </a:bodyPr>
          <a:lstStyle/>
          <a:p>
            <a:r>
              <a:rPr lang="ru-RU" dirty="0"/>
              <a:t>Адреса имеют фиксированную длину четыре октета (32 бита). Адрес начинается с сетевого номера, за которым следует локальный адрес (называемый полем остатка "</a:t>
            </a:r>
            <a:r>
              <a:rPr lang="ru-RU" dirty="0" err="1"/>
              <a:t>rest</a:t>
            </a:r>
            <a:r>
              <a:rPr lang="ru-RU" dirty="0"/>
              <a:t>"). </a:t>
            </a:r>
            <a:endParaRPr lang="ru-RU" dirty="0" smtClean="0"/>
          </a:p>
          <a:p>
            <a:r>
              <a:rPr lang="ru-RU" dirty="0"/>
              <a:t>Единичный хост-компьютер должен уметь работать так, как если бы на его месте существовало несколько отдельных хост-компьютеров для использования нескольких адресов </a:t>
            </a:r>
            <a:r>
              <a:rPr lang="ru-RU" dirty="0" err="1"/>
              <a:t>Internet</a:t>
            </a:r>
            <a:r>
              <a:rPr lang="ru-RU" dirty="0"/>
              <a:t>. </a:t>
            </a:r>
            <a:endParaRPr lang="ru-RU" dirty="0"/>
          </a:p>
          <a:p>
            <a:r>
              <a:rPr lang="ru-RU" dirty="0"/>
              <a:t>Некоторые хост-компьютеры будут также иметь несколько физических интерфейсов (</a:t>
            </a:r>
            <a:r>
              <a:rPr lang="ru-RU" dirty="0" err="1"/>
              <a:t>multi-homing</a:t>
            </a:r>
            <a:r>
              <a:rPr lang="ru-RU" dirty="0" smtClean="0"/>
              <a:t>).</a:t>
            </a:r>
            <a:endParaRPr lang="ru-RU" dirty="0" smtClean="0"/>
          </a:p>
          <a:p>
            <a:endParaRPr lang="ru-R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Замещающее содержимое 2"/>
          <p:cNvGraphicFramePr>
            <a:graphicFrameLocks noGrp="1"/>
          </p:cNvGraphicFramePr>
          <p:nvPr>
            <p:ph sz="half" idx="2"/>
          </p:nvPr>
        </p:nvGraphicFramePr>
        <p:xfrm>
          <a:off x="5036185" y="3386455"/>
          <a:ext cx="5504180" cy="2890520"/>
        </p:xfrm>
        <a:graphic>
          <a:graphicData uri="http://schemas.openxmlformats.org/presentationml/2006/ole">
            <mc:AlternateContent xmlns:mc="http://schemas.openxmlformats.org/markup-compatibility/2006">
              <mc:Choice xmlns:v="urn:schemas-microsoft-com:vml" Requires="v">
                <p:oleObj spid="_x0000_s1026" name="" r:id="rId1" imgW="6819900" imgH="3219450" progId="Visio.Drawing.11">
                  <p:embed/>
                </p:oleObj>
              </mc:Choice>
              <mc:Fallback>
                <p:oleObj name="" r:id="rId1" imgW="6819900" imgH="3219450" progId="Visio.Drawing.11">
                  <p:embed/>
                  <p:pic>
                    <p:nvPicPr>
                      <p:cNvPr id="0" name="Изображение 3"/>
                      <p:cNvPicPr/>
                      <p:nvPr/>
                    </p:nvPicPr>
                    <p:blipFill>
                      <a:blip r:embed="rId2"/>
                      <a:stretch>
                        <a:fillRect/>
                      </a:stretch>
                    </p:blipFill>
                    <p:spPr>
                      <a:xfrm>
                        <a:off x="5036185" y="3386455"/>
                        <a:ext cx="5504180" cy="2890520"/>
                      </a:xfrm>
                      <a:prstGeom prst="rect">
                        <a:avLst/>
                      </a:prstGeom>
                    </p:spPr>
                  </p:pic>
                </p:oleObj>
              </mc:Fallback>
            </mc:AlternateContent>
          </a:graphicData>
        </a:graphic>
      </p:graphicFrame>
      <p:sp>
        <p:nvSpPr>
          <p:cNvPr id="2" name="Заголовок 1"/>
          <p:cNvSpPr>
            <a:spLocks noGrp="1"/>
          </p:cNvSpPr>
          <p:nvPr>
            <p:ph type="title"/>
          </p:nvPr>
        </p:nvSpPr>
        <p:spPr/>
        <p:txBody>
          <a:bodyPr/>
          <a:lstStyle/>
          <a:p>
            <a:r>
              <a:rPr lang="ru-RU" altLang="ru-RU" dirty="0"/>
              <a:t>Перенаправление и маршрутизация</a:t>
            </a:r>
            <a:endParaRPr lang="ru-RU" altLang="ru-RU" dirty="0"/>
          </a:p>
        </p:txBody>
      </p:sp>
      <p:sp>
        <p:nvSpPr>
          <p:cNvPr id="5" name="TextBox 4"/>
          <p:cNvSpPr txBox="1"/>
          <p:nvPr/>
        </p:nvSpPr>
        <p:spPr>
          <a:xfrm>
            <a:off x="6019884" y="5433579"/>
            <a:ext cx="645160" cy="368300"/>
          </a:xfrm>
          <a:prstGeom prst="rect">
            <a:avLst/>
          </a:prstGeom>
          <a:noFill/>
        </p:spPr>
        <p:txBody>
          <a:bodyPr wrap="none" rtlCol="0">
            <a:spAutoFit/>
          </a:bodyPr>
          <a:lstStyle/>
          <a:p>
            <a:r>
              <a:rPr lang="ru-RU" dirty="0" smtClean="0"/>
              <a:t>0101</a:t>
            </a:r>
            <a:endParaRPr lang="ru-RU" dirty="0"/>
          </a:p>
        </p:txBody>
      </p:sp>
      <p:graphicFrame>
        <p:nvGraphicFramePr>
          <p:cNvPr id="6" name="Объект 5"/>
          <p:cNvGraphicFramePr>
            <a:graphicFrameLocks noGrp="1"/>
          </p:cNvGraphicFramePr>
          <p:nvPr>
            <p:ph sz="half" idx="1"/>
          </p:nvPr>
        </p:nvGraphicFramePr>
        <p:xfrm>
          <a:off x="496570" y="2651760"/>
          <a:ext cx="5181600" cy="1292225"/>
        </p:xfrm>
        <a:graphic>
          <a:graphicData uri="http://schemas.openxmlformats.org/drawingml/2006/table">
            <a:tbl>
              <a:tblPr firstRow="1" bandRow="1">
                <a:tableStyleId>{5C22544A-7EE6-4342-B048-85BDC9FD1C3A}</a:tableStyleId>
              </a:tblPr>
              <a:tblGrid>
                <a:gridCol w="2590800"/>
                <a:gridCol w="2590800"/>
              </a:tblGrid>
              <a:tr h="560749">
                <a:tc>
                  <a:txBody>
                    <a:bodyPr/>
                    <a:lstStyle/>
                    <a:p>
                      <a:r>
                        <a:rPr lang="ru-RU" dirty="0" smtClean="0"/>
                        <a:t>Значение заголовка</a:t>
                      </a:r>
                      <a:endParaRPr lang="ru-RU" dirty="0"/>
                    </a:p>
                  </a:txBody>
                  <a:tcPr/>
                </a:tc>
                <a:tc>
                  <a:txBody>
                    <a:bodyPr/>
                    <a:lstStyle/>
                    <a:p>
                      <a:r>
                        <a:rPr lang="ru-RU" dirty="0" smtClean="0"/>
                        <a:t>Исходящий канал</a:t>
                      </a:r>
                      <a:endParaRPr lang="ru-RU" dirty="0"/>
                    </a:p>
                  </a:txBody>
                  <a:tcPr/>
                </a:tc>
              </a:tr>
              <a:tr h="331694">
                <a:tc>
                  <a:txBody>
                    <a:bodyPr/>
                    <a:lstStyle/>
                    <a:p>
                      <a:r>
                        <a:rPr lang="ru-RU" dirty="0" smtClean="0"/>
                        <a:t>0100</a:t>
                      </a:r>
                      <a:endParaRPr lang="ru-RU" dirty="0"/>
                    </a:p>
                  </a:txBody>
                  <a:tcPr/>
                </a:tc>
                <a:tc>
                  <a:txBody>
                    <a:bodyPr/>
                    <a:lstStyle/>
                    <a:p>
                      <a:r>
                        <a:rPr lang="ru-RU" dirty="0" smtClean="0"/>
                        <a:t>1</a:t>
                      </a:r>
                      <a:endParaRPr lang="ru-RU" dirty="0"/>
                    </a:p>
                  </a:txBody>
                  <a:tcPr/>
                </a:tc>
              </a:tr>
              <a:tr h="331694">
                <a:tc>
                  <a:txBody>
                    <a:bodyPr/>
                    <a:lstStyle/>
                    <a:p>
                      <a:r>
                        <a:rPr lang="ru-RU" dirty="0" smtClean="0"/>
                        <a:t>0101</a:t>
                      </a:r>
                      <a:endParaRPr lang="ru-RU" dirty="0"/>
                    </a:p>
                  </a:txBody>
                  <a:tcPr/>
                </a:tc>
                <a:tc>
                  <a:txBody>
                    <a:bodyPr/>
                    <a:lstStyle/>
                    <a:p>
                      <a:r>
                        <a:rPr lang="ru-RU" dirty="0" smtClean="0"/>
                        <a:t>2</a:t>
                      </a:r>
                      <a:endParaRPr lang="ru-RU" dirty="0"/>
                    </a:p>
                  </a:txBody>
                  <a:tcPr/>
                </a:tc>
              </a:tr>
            </a:tbl>
          </a:graphicData>
        </a:graphic>
      </p:graphicFrame>
      <p:sp>
        <p:nvSpPr>
          <p:cNvPr id="8" name="TextBox 7"/>
          <p:cNvSpPr txBox="1"/>
          <p:nvPr/>
        </p:nvSpPr>
        <p:spPr>
          <a:xfrm>
            <a:off x="6794679" y="3680202"/>
            <a:ext cx="298450" cy="368300"/>
          </a:xfrm>
          <a:prstGeom prst="rect">
            <a:avLst/>
          </a:prstGeom>
          <a:noFill/>
        </p:spPr>
        <p:txBody>
          <a:bodyPr wrap="none" rtlCol="0">
            <a:spAutoFit/>
          </a:bodyPr>
          <a:lstStyle/>
          <a:p>
            <a:r>
              <a:rPr lang="ru-RU" b="1" dirty="0"/>
              <a:t>1</a:t>
            </a:r>
            <a:endParaRPr lang="ru-RU" b="1" dirty="0"/>
          </a:p>
        </p:txBody>
      </p:sp>
      <p:sp>
        <p:nvSpPr>
          <p:cNvPr id="14" name="TextBox 13"/>
          <p:cNvSpPr txBox="1"/>
          <p:nvPr/>
        </p:nvSpPr>
        <p:spPr>
          <a:xfrm>
            <a:off x="6794638" y="5065618"/>
            <a:ext cx="298450" cy="368300"/>
          </a:xfrm>
          <a:prstGeom prst="rect">
            <a:avLst/>
          </a:prstGeom>
          <a:noFill/>
        </p:spPr>
        <p:txBody>
          <a:bodyPr wrap="square" rtlCol="0">
            <a:spAutoFit/>
          </a:bodyPr>
          <a:lstStyle/>
          <a:p>
            <a:r>
              <a:rPr lang="ru-RU" b="1" dirty="0" smtClean="0"/>
              <a:t>2</a:t>
            </a:r>
            <a:endParaRPr lang="ru-RU" b="1" dirty="0"/>
          </a:p>
        </p:txBody>
      </p:sp>
      <p:cxnSp>
        <p:nvCxnSpPr>
          <p:cNvPr id="17" name="Прямая со стрелкой 16"/>
          <p:cNvCxnSpPr/>
          <p:nvPr/>
        </p:nvCxnSpPr>
        <p:spPr>
          <a:xfrm>
            <a:off x="6456680" y="5175250"/>
            <a:ext cx="636270" cy="626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en-US"/>
              <a:t>Понятие </a:t>
            </a:r>
            <a:r>
              <a:rPr lang="en-US" altLang="en-US"/>
              <a:t>IP-</a:t>
            </a:r>
            <a:r>
              <a:rPr lang="ru-RU" altLang="en-US"/>
              <a:t>адреса</a:t>
            </a:r>
            <a:endParaRPr lang="ru-RU" altLang="en-US"/>
          </a:p>
        </p:txBody>
      </p:sp>
      <p:graphicFrame>
        <p:nvGraphicFramePr>
          <p:cNvPr id="4" name="Замещающее содержимое 3"/>
          <p:cNvGraphicFramePr>
            <a:graphicFrameLocks noGrp="1" noChangeAspect="1"/>
          </p:cNvGraphicFramePr>
          <p:nvPr>
            <p:ph idx="1"/>
          </p:nvPr>
        </p:nvGraphicFramePr>
        <p:xfrm>
          <a:off x="838200" y="2038985"/>
          <a:ext cx="4124325" cy="3848100"/>
        </p:xfrm>
        <a:graphic>
          <a:graphicData uri="http://schemas.openxmlformats.org/presentationml/2006/ole">
            <mc:AlternateContent xmlns:mc="http://schemas.openxmlformats.org/markup-compatibility/2006">
              <mc:Choice xmlns:v="urn:schemas-microsoft-com:vml" Requires="v">
                <p:oleObj spid="_x0000_s2050" name="" r:id="rId1" imgW="4124325" imgH="3848100" progId="Visio.Drawing.11">
                  <p:embed/>
                </p:oleObj>
              </mc:Choice>
              <mc:Fallback>
                <p:oleObj name="" r:id="rId1" imgW="4124325" imgH="3848100" progId="Visio.Drawing.11">
                  <p:embed/>
                  <p:pic>
                    <p:nvPicPr>
                      <p:cNvPr id="0" name="Изображение 4"/>
                      <p:cNvPicPr/>
                      <p:nvPr/>
                    </p:nvPicPr>
                    <p:blipFill>
                      <a:blip r:embed="rId2"/>
                      <a:stretch>
                        <a:fillRect/>
                      </a:stretch>
                    </p:blipFill>
                    <p:spPr>
                      <a:xfrm>
                        <a:off x="838200" y="2038985"/>
                        <a:ext cx="4124325" cy="3848100"/>
                      </a:xfrm>
                      <a:prstGeom prst="rect">
                        <a:avLst/>
                      </a:prstGeom>
                    </p:spPr>
                  </p:pic>
                </p:oleObj>
              </mc:Fallback>
            </mc:AlternateContent>
          </a:graphicData>
        </a:graphic>
      </p:graphicFrame>
      <p:sp>
        <p:nvSpPr>
          <p:cNvPr id="6" name="Текстовое поле 5"/>
          <p:cNvSpPr txBox="1"/>
          <p:nvPr/>
        </p:nvSpPr>
        <p:spPr>
          <a:xfrm>
            <a:off x="996315" y="5887085"/>
            <a:ext cx="1280795" cy="368300"/>
          </a:xfrm>
          <a:prstGeom prst="rect">
            <a:avLst/>
          </a:prstGeom>
          <a:noFill/>
        </p:spPr>
        <p:txBody>
          <a:bodyPr wrap="none" rtlCol="0">
            <a:spAutoFit/>
          </a:bodyPr>
          <a:lstStyle/>
          <a:p>
            <a:r>
              <a:rPr lang="ru-RU" altLang="en-US"/>
              <a:t>192.168.1.1</a:t>
            </a:r>
            <a:endParaRPr lang="ru-RU" altLang="en-US"/>
          </a:p>
        </p:txBody>
      </p:sp>
      <p:sp>
        <p:nvSpPr>
          <p:cNvPr id="7" name="Текстовое поле 6"/>
          <p:cNvSpPr txBox="1"/>
          <p:nvPr/>
        </p:nvSpPr>
        <p:spPr>
          <a:xfrm>
            <a:off x="838200" y="4305300"/>
            <a:ext cx="1280795" cy="368300"/>
          </a:xfrm>
          <a:prstGeom prst="rect">
            <a:avLst/>
          </a:prstGeom>
          <a:noFill/>
        </p:spPr>
        <p:txBody>
          <a:bodyPr wrap="none" rtlCol="0">
            <a:spAutoFit/>
          </a:bodyPr>
          <a:lstStyle/>
          <a:p>
            <a:r>
              <a:rPr lang="ru-RU" altLang="en-US"/>
              <a:t>192.168.1.2</a:t>
            </a:r>
            <a:endParaRPr lang="ru-RU" altLang="en-US"/>
          </a:p>
        </p:txBody>
      </p:sp>
      <p:sp>
        <p:nvSpPr>
          <p:cNvPr id="8" name="Текстовое поле 7"/>
          <p:cNvSpPr txBox="1"/>
          <p:nvPr/>
        </p:nvSpPr>
        <p:spPr>
          <a:xfrm>
            <a:off x="838200" y="2947670"/>
            <a:ext cx="1280795" cy="368300"/>
          </a:xfrm>
          <a:prstGeom prst="rect">
            <a:avLst/>
          </a:prstGeom>
          <a:noFill/>
        </p:spPr>
        <p:txBody>
          <a:bodyPr wrap="none" rtlCol="0">
            <a:spAutoFit/>
          </a:bodyPr>
          <a:lstStyle/>
          <a:p>
            <a:r>
              <a:rPr lang="ru-RU" altLang="en-US"/>
              <a:t>192.168.1.3</a:t>
            </a:r>
            <a:endParaRPr lang="ru-RU" altLang="en-US"/>
          </a:p>
        </p:txBody>
      </p:sp>
      <p:sp>
        <p:nvSpPr>
          <p:cNvPr id="9" name="Текстовое поле 8"/>
          <p:cNvSpPr txBox="1"/>
          <p:nvPr/>
        </p:nvSpPr>
        <p:spPr>
          <a:xfrm>
            <a:off x="3230880" y="2880995"/>
            <a:ext cx="1511935" cy="368300"/>
          </a:xfrm>
          <a:prstGeom prst="rect">
            <a:avLst/>
          </a:prstGeom>
          <a:noFill/>
        </p:spPr>
        <p:txBody>
          <a:bodyPr wrap="none" rtlCol="0">
            <a:spAutoFit/>
          </a:bodyPr>
          <a:lstStyle/>
          <a:p>
            <a:r>
              <a:rPr lang="ru-RU" altLang="en-US"/>
              <a:t>192.168.1.254</a:t>
            </a:r>
            <a:endParaRPr lang="ru-RU" altLang="en-US"/>
          </a:p>
        </p:txBody>
      </p:sp>
      <p:sp>
        <p:nvSpPr>
          <p:cNvPr id="10" name="Объект 2"/>
          <p:cNvSpPr>
            <a:spLocks noGrp="1"/>
          </p:cNvSpPr>
          <p:nvPr/>
        </p:nvSpPr>
        <p:spPr>
          <a:xfrm>
            <a:off x="5396230" y="1626235"/>
            <a:ext cx="5957570" cy="45510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94005">
              <a:buClr>
                <a:srgbClr val="000000"/>
              </a:buClr>
            </a:pPr>
            <a:r>
              <a:rPr lang="en-US" altLang="en-US" sz="2800" dirty="0">
                <a:solidFill>
                  <a:srgbClr val="C00000"/>
                </a:solidFill>
                <a:ea typeface="MS PGothic" panose="020B0600070205080204" pitchFamily="34" charset="-128"/>
                <a:cs typeface="MS PGothic" panose="020B0600070205080204" pitchFamily="34" charset="-128"/>
                <a:sym typeface="+mn-ea"/>
              </a:rPr>
              <a:t>IP </a:t>
            </a:r>
            <a:r>
              <a:rPr lang="ru-RU" altLang="en-US" sz="2800" dirty="0">
                <a:solidFill>
                  <a:srgbClr val="C00000"/>
                </a:solidFill>
                <a:ea typeface="MS PGothic" panose="020B0600070205080204" pitchFamily="34" charset="-128"/>
                <a:cs typeface="MS PGothic" panose="020B0600070205080204" pitchFamily="34" charset="-128"/>
                <a:sym typeface="+mn-ea"/>
              </a:rPr>
              <a:t>адрес</a:t>
            </a:r>
            <a:r>
              <a:rPr lang="en-US" altLang="en-US" sz="2800" dirty="0">
                <a:solidFill>
                  <a:srgbClr val="C00000"/>
                </a:solidFill>
                <a:ea typeface="MS PGothic" panose="020B0600070205080204" pitchFamily="34" charset="-128"/>
                <a:cs typeface="MS PGothic" panose="020B0600070205080204" pitchFamily="34" charset="-128"/>
                <a:sym typeface="+mn-ea"/>
              </a:rPr>
              <a:t>: </a:t>
            </a:r>
            <a:r>
              <a:rPr lang="en-US" altLang="en-US" sz="2800" dirty="0">
                <a:ea typeface="MS PGothic" panose="020B0600070205080204" pitchFamily="34" charset="-128"/>
                <a:cs typeface="MS PGothic" panose="020B0600070205080204" pitchFamily="34" charset="-128"/>
                <a:sym typeface="+mn-ea"/>
              </a:rPr>
              <a:t>32-</a:t>
            </a:r>
            <a:r>
              <a:rPr lang="ru-RU" altLang="en-US" sz="2800" dirty="0">
                <a:ea typeface="MS PGothic" panose="020B0600070205080204" pitchFamily="34" charset="-128"/>
                <a:cs typeface="MS PGothic" panose="020B0600070205080204" pitchFamily="34" charset="-128"/>
                <a:sym typeface="+mn-ea"/>
              </a:rPr>
              <a:t>битное число</a:t>
            </a:r>
            <a:r>
              <a:rPr lang="en-US" altLang="en-US" sz="2800" dirty="0">
                <a:ea typeface="MS PGothic" panose="020B0600070205080204" pitchFamily="34" charset="-128"/>
                <a:cs typeface="MS PGothic" panose="020B0600070205080204" pitchFamily="34" charset="-128"/>
                <a:sym typeface="+mn-ea"/>
              </a:rPr>
              <a:t> </a:t>
            </a:r>
            <a:r>
              <a:rPr lang="ru-RU" altLang="en-US" sz="2800" dirty="0">
                <a:ea typeface="MS PGothic" panose="020B0600070205080204" pitchFamily="34" charset="-128"/>
                <a:cs typeface="MS PGothic" panose="020B0600070205080204" pitchFamily="34" charset="-128"/>
                <a:sym typeface="+mn-ea"/>
              </a:rPr>
              <a:t>связанное с каждым интерфейсом</a:t>
            </a:r>
            <a:endParaRPr lang="en-US" altLang="en-US" sz="2800" dirty="0">
              <a:ea typeface="MS PGothic" panose="020B0600070205080204" pitchFamily="34" charset="-128"/>
              <a:cs typeface="MS PGothic" panose="020B0600070205080204" pitchFamily="34" charset="-128"/>
            </a:endParaRPr>
          </a:p>
          <a:p>
            <a:pPr indent="-294005">
              <a:buClr>
                <a:srgbClr val="000000"/>
              </a:buClr>
            </a:pPr>
            <a:r>
              <a:rPr lang="ru-RU" altLang="en-US" sz="2800" dirty="0">
                <a:solidFill>
                  <a:srgbClr val="CC0000"/>
                </a:solidFill>
                <a:ea typeface="MS PGothic" panose="020B0600070205080204" pitchFamily="34" charset="-128"/>
                <a:cs typeface="MS PGothic" panose="020B0600070205080204" pitchFamily="34" charset="-128"/>
                <a:sym typeface="+mn-ea"/>
              </a:rPr>
              <a:t>Интерфейс</a:t>
            </a:r>
            <a:r>
              <a:rPr lang="en-US" altLang="en-US" sz="2800" dirty="0">
                <a:solidFill>
                  <a:srgbClr val="CC0000"/>
                </a:solidFill>
                <a:ea typeface="MS PGothic" panose="020B0600070205080204" pitchFamily="34" charset="-128"/>
                <a:cs typeface="MS PGothic" panose="020B0600070205080204" pitchFamily="34" charset="-128"/>
                <a:sym typeface="+mn-ea"/>
              </a:rPr>
              <a:t>:</a:t>
            </a:r>
            <a:r>
              <a:rPr lang="en-US" altLang="en-US" sz="2800" dirty="0">
                <a:ea typeface="MS PGothic" panose="020B0600070205080204" pitchFamily="34" charset="-128"/>
                <a:cs typeface="MS PGothic" panose="020B0600070205080204" pitchFamily="34" charset="-128"/>
                <a:sym typeface="+mn-ea"/>
              </a:rPr>
              <a:t> </a:t>
            </a:r>
            <a:r>
              <a:rPr lang="ru-RU" altLang="en-US" sz="2800" dirty="0">
                <a:ea typeface="MS PGothic" panose="020B0600070205080204" pitchFamily="34" charset="-128"/>
                <a:cs typeface="MS PGothic" panose="020B0600070205080204" pitchFamily="34" charset="-128"/>
                <a:sym typeface="+mn-ea"/>
              </a:rPr>
              <a:t>связь между устройством и физич. каналом</a:t>
            </a:r>
            <a:endParaRPr lang="en-US" altLang="en-US" sz="2800" dirty="0">
              <a:ea typeface="MS PGothic" panose="020B0600070205080204" pitchFamily="34" charset="-128"/>
              <a:cs typeface="MS PGothic" panose="020B0600070205080204" pitchFamily="34" charset="-128"/>
            </a:endParaRPr>
          </a:p>
          <a:p>
            <a:pPr marL="522605" lvl="1" indent="-298450">
              <a:buClr>
                <a:srgbClr val="000000"/>
              </a:buClr>
            </a:pPr>
            <a:r>
              <a:rPr lang="ru-RU" altLang="en-US" sz="2800" dirty="0">
                <a:ea typeface="MS PGothic" panose="020B0600070205080204" pitchFamily="34" charset="-128"/>
                <a:sym typeface="+mn-ea"/>
              </a:rPr>
              <a:t>маршрутизаторы как правило имеют множество интерфейсов</a:t>
            </a:r>
            <a:endParaRPr lang="ru-RU" altLang="en-US" sz="2800" dirty="0">
              <a:ea typeface="MS PGothic" panose="020B0600070205080204" pitchFamily="34" charset="-128"/>
              <a:sym typeface="+mn-ea"/>
            </a:endParaRPr>
          </a:p>
          <a:p>
            <a:pPr marL="522605" lvl="1" indent="-298450">
              <a:buClr>
                <a:srgbClr val="000000"/>
              </a:buClr>
            </a:pPr>
            <a:r>
              <a:rPr lang="ru-RU" altLang="en-US" sz="2800" dirty="0">
                <a:ea typeface="MS PGothic" panose="020B0600070205080204" pitchFamily="34" charset="-128"/>
                <a:sym typeface="+mn-ea"/>
              </a:rPr>
              <a:t>хост имеет один или два интерфейса</a:t>
            </a:r>
            <a:r>
              <a:rPr lang="en-US" altLang="en-US" sz="2800" dirty="0">
                <a:ea typeface="MS PGothic" panose="020B0600070205080204" pitchFamily="34" charset="-128"/>
                <a:sym typeface="+mn-ea"/>
              </a:rPr>
              <a:t> (</a:t>
            </a:r>
            <a:r>
              <a:rPr lang="ru-RU" altLang="en-US" sz="2800" dirty="0">
                <a:ea typeface="MS PGothic" panose="020B0600070205080204" pitchFamily="34" charset="-128"/>
                <a:sym typeface="+mn-ea"/>
              </a:rPr>
              <a:t>например</a:t>
            </a:r>
            <a:r>
              <a:rPr lang="en-US" altLang="en-US" sz="2800" dirty="0">
                <a:ea typeface="MS PGothic" panose="020B0600070205080204" pitchFamily="34" charset="-128"/>
                <a:sym typeface="+mn-ea"/>
              </a:rPr>
              <a:t>, </a:t>
            </a:r>
            <a:r>
              <a:rPr lang="ru-RU" altLang="en-US" sz="2800" dirty="0">
                <a:ea typeface="MS PGothic" panose="020B0600070205080204" pitchFamily="34" charset="-128"/>
                <a:sym typeface="+mn-ea"/>
              </a:rPr>
              <a:t>проводной</a:t>
            </a:r>
            <a:r>
              <a:rPr lang="en-US" altLang="en-US" sz="2800" dirty="0">
                <a:ea typeface="MS PGothic" panose="020B0600070205080204" pitchFamily="34" charset="-128"/>
                <a:sym typeface="+mn-ea"/>
              </a:rPr>
              <a:t> Ethernet, </a:t>
            </a:r>
            <a:r>
              <a:rPr lang="ru-RU" altLang="en-US" sz="2800" dirty="0">
                <a:ea typeface="MS PGothic" panose="020B0600070205080204" pitchFamily="34" charset="-128"/>
                <a:sym typeface="+mn-ea"/>
              </a:rPr>
              <a:t>беспроводной</a:t>
            </a:r>
            <a:r>
              <a:rPr lang="en-US" altLang="en-US" sz="2800" dirty="0">
                <a:ea typeface="MS PGothic" panose="020B0600070205080204" pitchFamily="34" charset="-128"/>
                <a:sym typeface="+mn-ea"/>
              </a:rPr>
              <a:t> 802.11)</a:t>
            </a:r>
            <a:endParaRPr lang="en-US" altLang="en-US" sz="2800" dirty="0">
              <a:ea typeface="MS PGothic" panose="020B0600070205080204" pitchFamily="34" charset="-128"/>
            </a:endParaRPr>
          </a:p>
          <a:p>
            <a:pPr marL="298450" indent="0">
              <a:buNone/>
            </a:pPr>
            <a:endParaRPr lang="en-US" altLang="en-US" sz="2800" dirty="0">
              <a:ea typeface="MS PGothic" panose="020B0600070205080204" pitchFamily="34" charset="-128"/>
              <a:cs typeface="MS PGothic" panose="020B0600070205080204" pitchFamily="34" charset="-128"/>
            </a:endParaRPr>
          </a:p>
          <a:p>
            <a:endParaRPr lang="ru-RU"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ru-RU"/>
              <a:t>Понятие </a:t>
            </a:r>
            <a:r>
              <a:rPr lang="en-US" altLang="ru-RU"/>
              <a:t>IP </a:t>
            </a:r>
            <a:r>
              <a:rPr lang="ru-RU" altLang="ru-RU"/>
              <a:t>адреса</a:t>
            </a:r>
            <a:endParaRPr lang="ru-RU" altLang="ru-RU"/>
          </a:p>
        </p:txBody>
      </p:sp>
      <p:sp>
        <p:nvSpPr>
          <p:cNvPr id="3" name="Замещающее содержимое 2"/>
          <p:cNvSpPr>
            <a:spLocks noGrp="1"/>
          </p:cNvSpPr>
          <p:nvPr>
            <p:ph idx="1"/>
          </p:nvPr>
        </p:nvSpPr>
        <p:spPr/>
        <p:txBody>
          <a:bodyPr/>
          <a:lstStyle/>
          <a:p>
            <a:r>
              <a:rPr lang="ru-RU" altLang="en-US"/>
              <a:t>192.168.1.3 - десятичное представление адреса</a:t>
            </a:r>
            <a:endParaRPr lang="ru-RU" altLang="en-US"/>
          </a:p>
          <a:p>
            <a:r>
              <a:rPr lang="ru-RU" altLang="en-US"/>
              <a:t>11000000.10101000.00000001.00000011 - двоичное</a:t>
            </a:r>
            <a:endParaRPr lang="ru-RU" altLang="en-US"/>
          </a:p>
          <a:p>
            <a:r>
              <a:rPr lang="ru-RU" altLang="en-US">
                <a:sym typeface="+mn-ea"/>
              </a:rPr>
              <a:t>C0.A8.1.1 - шестнадцатеричное</a:t>
            </a:r>
            <a:endParaRPr lang="ru-RU" altLang="en-US"/>
          </a:p>
          <a:p>
            <a:endParaRPr lang="ru-RU"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Структура </a:t>
            </a:r>
            <a:r>
              <a:rPr lang="en-US" altLang="en-US"/>
              <a:t>IP </a:t>
            </a:r>
            <a:r>
              <a:rPr lang="ru-RU" altLang="en-US"/>
              <a:t>адреса</a:t>
            </a:r>
            <a:endParaRPr lang="ru-RU" altLang="en-US"/>
          </a:p>
        </p:txBody>
      </p:sp>
      <p:sp>
        <p:nvSpPr>
          <p:cNvPr id="3" name="Замещающее содержимое 2"/>
          <p:cNvSpPr>
            <a:spLocks noGrp="1"/>
          </p:cNvSpPr>
          <p:nvPr>
            <p:ph idx="1"/>
          </p:nvPr>
        </p:nvSpPr>
        <p:spPr/>
        <p:txBody>
          <a:bodyPr/>
          <a:p>
            <a:pPr marL="806450" marR="0" lvl="1" indent="-457200" algn="l" defTabSz="914400" rtl="0" eaLnBrk="1" fontAlgn="auto" latinLnBrk="0" hangingPunct="1">
              <a:lnSpc>
                <a:spcPct val="90000"/>
              </a:lnSpc>
              <a:spcBef>
                <a:spcPts val="500"/>
              </a:spcBef>
              <a:spcAft>
                <a:spcPts val="0"/>
              </a:spcAft>
              <a:buSzTx/>
              <a:buFont typeface="Arial" panose="020B0604020202020204" pitchFamily="34" charset="0"/>
              <a:buChar char="•"/>
              <a:defRPr/>
            </a:pPr>
            <a:r>
              <a:rPr lang="ru-RU" altLang="en-US" sz="2800" noProof="0" dirty="0">
                <a:ln>
                  <a:noFill/>
                </a:ln>
                <a:solidFill>
                  <a:schemeClr val="accent5">
                    <a:lumMod val="75000"/>
                  </a:schemeClr>
                </a:solidFill>
                <a:effectLst/>
                <a:uLnTx/>
                <a:uFillTx/>
                <a:latin typeface="Calibri" panose="020F0502020204030204"/>
                <a:ea typeface="MS PGothic" panose="020B0600070205080204" pitchFamily="34" charset="-128"/>
                <a:sym typeface="+mn-ea"/>
              </a:rPr>
              <a:t>сетевая часть</a:t>
            </a:r>
            <a:r>
              <a:rPr lang="en-US" altLang="en-US" sz="2800" noProof="0" dirty="0">
                <a:ln>
                  <a:noFill/>
                </a:ln>
                <a:solidFill>
                  <a:schemeClr val="accent5">
                    <a:lumMod val="75000"/>
                  </a:schemeClr>
                </a:solidFill>
                <a:effectLst/>
                <a:uLnTx/>
                <a:uFillTx/>
                <a:latin typeface="Calibri" panose="020F0502020204030204"/>
                <a:ea typeface="MS PGothic" panose="020B0600070205080204" pitchFamily="34" charset="-128"/>
                <a:sym typeface="+mn-ea"/>
              </a:rPr>
              <a:t>:</a:t>
            </a:r>
            <a:r>
              <a:rPr lang="en-US" altLang="en-US" sz="2800" noProof="0" dirty="0">
                <a:ln>
                  <a:noFill/>
                </a:ln>
                <a:solidFill>
                  <a:srgbClr val="C00000"/>
                </a:solidFill>
                <a:effectLst/>
                <a:uLnTx/>
                <a:uFillTx/>
                <a:latin typeface="Calibri" panose="020F0502020204030204"/>
                <a:ea typeface="MS PGothic" panose="020B0600070205080204" pitchFamily="34" charset="-128"/>
                <a:sym typeface="+mn-ea"/>
              </a:rPr>
              <a:t> </a:t>
            </a:r>
            <a:r>
              <a:rPr lang="ru-RU" altLang="en-US" sz="2800" noProof="0" dirty="0">
                <a:ln>
                  <a:noFill/>
                </a:ln>
                <a:solidFill>
                  <a:prstClr val="black"/>
                </a:solidFill>
                <a:effectLst/>
                <a:uLnTx/>
                <a:uFillTx/>
                <a:latin typeface="Calibri" panose="020F0502020204030204"/>
                <a:ea typeface="MS PGothic" panose="020B0600070205080204" pitchFamily="34" charset="-128"/>
                <a:sym typeface="+mn-ea"/>
              </a:rPr>
              <a:t>старшая часть бит</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806450" marR="0" lvl="1" indent="-457200" algn="l" defTabSz="914400" rtl="0" eaLnBrk="1" fontAlgn="auto" latinLnBrk="0" hangingPunct="1">
              <a:lnSpc>
                <a:spcPct val="90000"/>
              </a:lnSpc>
              <a:spcBef>
                <a:spcPts val="500"/>
              </a:spcBef>
              <a:spcAft>
                <a:spcPts val="0"/>
              </a:spcAft>
              <a:buSzTx/>
              <a:buFont typeface="Arial" panose="020B0604020202020204" pitchFamily="34" charset="0"/>
              <a:buChar char="•"/>
              <a:defRPr/>
            </a:pPr>
            <a:r>
              <a:rPr lang="ru-RU" altLang="en-US" sz="2800" noProof="0" dirty="0">
                <a:ln>
                  <a:noFill/>
                </a:ln>
                <a:solidFill>
                  <a:srgbClr val="C00000"/>
                </a:solidFill>
                <a:effectLst/>
                <a:uLnTx/>
                <a:uFillTx/>
                <a:latin typeface="Calibri" panose="020F0502020204030204"/>
                <a:ea typeface="MS PGothic" panose="020B0600070205080204" pitchFamily="34" charset="-128"/>
                <a:sym typeface="+mn-ea"/>
              </a:rPr>
              <a:t>хостовая часть</a:t>
            </a:r>
            <a:r>
              <a:rPr lang="en-US" altLang="en-US" sz="2800" noProof="0" dirty="0">
                <a:ln>
                  <a:noFill/>
                </a:ln>
                <a:solidFill>
                  <a:srgbClr val="C00000"/>
                </a:solidFill>
                <a:effectLst/>
                <a:uLnTx/>
                <a:uFillTx/>
                <a:latin typeface="Calibri" panose="020F0502020204030204"/>
                <a:ea typeface="MS PGothic" panose="020B0600070205080204" pitchFamily="34" charset="-128"/>
                <a:sym typeface="+mn-ea"/>
              </a:rPr>
              <a:t>: </a:t>
            </a:r>
            <a:r>
              <a:rPr lang="ru-RU" altLang="en-US" sz="2800" noProof="0" dirty="0">
                <a:ln>
                  <a:noFill/>
                </a:ln>
                <a:solidFill>
                  <a:srgbClr val="C00000"/>
                </a:solidFill>
                <a:effectLst/>
                <a:uLnTx/>
                <a:uFillTx/>
                <a:latin typeface="Calibri" panose="020F0502020204030204"/>
                <a:ea typeface="MS PGothic" panose="020B0600070205080204" pitchFamily="34" charset="-128"/>
                <a:sym typeface="+mn-ea"/>
              </a:rPr>
              <a:t>оставшаяся</a:t>
            </a:r>
            <a:r>
              <a:rPr lang="en-US" altLang="en-US" sz="2800" noProof="0" dirty="0">
                <a:ln>
                  <a:noFill/>
                </a:ln>
                <a:solidFill>
                  <a:prstClr val="black"/>
                </a:solidFill>
                <a:effectLst/>
                <a:uLnTx/>
                <a:uFillTx/>
                <a:latin typeface="Calibri" panose="020F0502020204030204"/>
                <a:ea typeface="MS PGothic" panose="020B0600070205080204" pitchFamily="34" charset="-128"/>
                <a:sym typeface="+mn-ea"/>
              </a:rPr>
              <a:t> </a:t>
            </a:r>
            <a:r>
              <a:rPr lang="ru-RU" altLang="en-US" sz="2800" noProof="0" dirty="0">
                <a:ln>
                  <a:noFill/>
                </a:ln>
                <a:solidFill>
                  <a:prstClr val="black"/>
                </a:solidFill>
                <a:effectLst/>
                <a:uLnTx/>
                <a:uFillTx/>
                <a:latin typeface="Calibri" panose="020F0502020204030204"/>
                <a:ea typeface="MS PGothic" panose="020B0600070205080204" pitchFamily="34" charset="-128"/>
                <a:sym typeface="+mn-ea"/>
              </a:rPr>
              <a:t>младшая часть бит</a:t>
            </a:r>
            <a:r>
              <a:rPr lang="en-US" altLang="en-US" sz="2800" noProof="0" dirty="0">
                <a:ln>
                  <a:noFill/>
                </a:ln>
                <a:solidFill>
                  <a:prstClr val="black"/>
                </a:solidFill>
                <a:effectLst/>
                <a:uLnTx/>
                <a:uFillTx/>
                <a:latin typeface="Calibri" panose="020F0502020204030204"/>
                <a:ea typeface="MS PGothic" panose="020B0600070205080204" pitchFamily="34" charset="-128"/>
                <a:sym typeface="+mn-ea"/>
              </a:rPr>
              <a:t> </a:t>
            </a:r>
            <a:endParaRPr lang="en-US" altLang="en-US" sz="2800" noProof="0" dirty="0">
              <a:ln>
                <a:noFill/>
              </a:ln>
              <a:solidFill>
                <a:prstClr val="black"/>
              </a:solidFill>
              <a:effectLst/>
              <a:uLnTx/>
              <a:uFillTx/>
              <a:latin typeface="Calibri" panose="020F0502020204030204"/>
              <a:ea typeface="MS PGothic" panose="020B0600070205080204" pitchFamily="34" charset="-128"/>
              <a:sym typeface="+mn-ea"/>
            </a:endParaRPr>
          </a:p>
          <a:p>
            <a:pPr marL="806450" marR="0" lvl="1" indent="-457200" algn="l" defTabSz="914400" rtl="0" eaLnBrk="1" fontAlgn="auto" latinLnBrk="0" hangingPunct="1">
              <a:lnSpc>
                <a:spcPct val="90000"/>
              </a:lnSpc>
              <a:spcBef>
                <a:spcPts val="500"/>
              </a:spcBef>
              <a:spcAft>
                <a:spcPts val="0"/>
              </a:spcAft>
              <a:buSzTx/>
              <a:buFont typeface="Arial" panose="020B0604020202020204" pitchFamily="34" charset="0"/>
              <a:buChar char="•"/>
              <a:defRPr/>
            </a:pPr>
            <a:r>
              <a:rPr lang="ru-RU" altLang="en-US" sz="2800" noProof="0" dirty="0">
                <a:ln>
                  <a:noFill/>
                </a:ln>
                <a:solidFill>
                  <a:prstClr val="black"/>
                </a:solidFill>
                <a:effectLst/>
                <a:uLnTx/>
                <a:uFillTx/>
                <a:latin typeface="Calibri" panose="020F0502020204030204"/>
                <a:ea typeface="MS PGothic" panose="020B0600070205080204" pitchFamily="34" charset="-128"/>
                <a:sym typeface="+mn-ea"/>
              </a:rPr>
              <a:t>М</a:t>
            </a:r>
            <a:r>
              <a:rPr lang="ru-RU" altLang="en-US" sz="2800">
                <a:sym typeface="+mn-ea"/>
              </a:rPr>
              <a:t>аска подсети представляет число</a:t>
            </a:r>
            <a:r>
              <a:rPr lang="en-US" altLang="en-US" sz="2800">
                <a:sym typeface="+mn-ea"/>
              </a:rPr>
              <a:t>, </a:t>
            </a:r>
            <a:r>
              <a:rPr lang="ru-RU" altLang="en-US" sz="2800">
                <a:sym typeface="+mn-ea"/>
              </a:rPr>
              <a:t>позволяющее отделять сетевую часть от части хостов</a:t>
            </a:r>
            <a:endParaRPr lang="ru-RU" altLang="en-US" sz="2800">
              <a:sym typeface="+mn-ea"/>
            </a:endParaRPr>
          </a:p>
          <a:p>
            <a:pPr marL="806450" marR="0" lvl="1" indent="-457200" algn="l" defTabSz="914400" rtl="0" eaLnBrk="1" fontAlgn="auto" latinLnBrk="0" hangingPunct="1">
              <a:lnSpc>
                <a:spcPct val="90000"/>
              </a:lnSpc>
              <a:spcBef>
                <a:spcPts val="500"/>
              </a:spcBef>
              <a:spcAft>
                <a:spcPts val="0"/>
              </a:spcAft>
              <a:buSzTx/>
              <a:buFont typeface="Arial" panose="020B0604020202020204" pitchFamily="34" charset="0"/>
              <a:buChar char="•"/>
              <a:defRPr/>
            </a:pPr>
            <a:r>
              <a:rPr lang="ru-RU" altLang="en-US" sz="2800"/>
              <a:t>Единицы в маске представляют сетевую часть</a:t>
            </a:r>
            <a:r>
              <a:rPr lang="en-US" altLang="en-US" sz="2800"/>
              <a:t>, </a:t>
            </a:r>
            <a:r>
              <a:rPr lang="ru-RU" altLang="en-US" sz="2800"/>
              <a:t>нули - часть хоста</a:t>
            </a:r>
            <a:endParaRPr lang="ru-RU" altLang="en-US" sz="2800"/>
          </a:p>
          <a:p>
            <a:pPr marL="1263650" marR="0" lvl="2" indent="-457200" algn="l" defTabSz="914400" rtl="0" eaLnBrk="1" fontAlgn="auto" latinLnBrk="0" hangingPunct="1">
              <a:lnSpc>
                <a:spcPct val="90000"/>
              </a:lnSpc>
              <a:spcBef>
                <a:spcPts val="500"/>
              </a:spcBef>
              <a:spcAft>
                <a:spcPts val="0"/>
              </a:spcAft>
              <a:buSzTx/>
              <a:buFont typeface="Arial" panose="020B0604020202020204" pitchFamily="34" charset="0"/>
              <a:buChar char="•"/>
              <a:defRPr/>
            </a:pPr>
            <a:r>
              <a:rPr lang="ru-RU" altLang="en-US" sz="2330">
                <a:solidFill>
                  <a:schemeClr val="accent5">
                    <a:lumMod val="75000"/>
                  </a:schemeClr>
                </a:solidFill>
                <a:sym typeface="+mn-ea"/>
              </a:rPr>
              <a:t>Маска</a:t>
            </a:r>
            <a:r>
              <a:rPr lang="en-US" altLang="en-US" sz="2330">
                <a:solidFill>
                  <a:schemeClr val="accent5">
                    <a:lumMod val="75000"/>
                  </a:schemeClr>
                </a:solidFill>
                <a:sym typeface="+mn-ea"/>
              </a:rPr>
              <a:t>: 255.255.255</a:t>
            </a:r>
            <a:r>
              <a:rPr lang="en-US" altLang="en-US" sz="2330">
                <a:solidFill>
                  <a:srgbClr val="C00000"/>
                </a:solidFill>
                <a:sym typeface="+mn-ea"/>
              </a:rPr>
              <a:t>.0 </a:t>
            </a:r>
            <a:r>
              <a:rPr lang="ru-RU" altLang="en-US" sz="2330" i="1">
                <a:solidFill>
                  <a:schemeClr val="tx1"/>
                </a:solidFill>
                <a:sym typeface="+mn-ea"/>
              </a:rPr>
              <a:t>или</a:t>
            </a:r>
            <a:r>
              <a:rPr lang="en-US" altLang="en-US" sz="2330">
                <a:solidFill>
                  <a:srgbClr val="C00000"/>
                </a:solidFill>
                <a:sym typeface="+mn-ea"/>
              </a:rPr>
              <a:t> </a:t>
            </a:r>
            <a:r>
              <a:rPr lang="en-US" sz="2325">
                <a:solidFill>
                  <a:schemeClr val="accent5">
                    <a:lumMod val="75000"/>
                  </a:schemeClr>
                </a:solidFill>
                <a:sym typeface="+mn-ea"/>
              </a:rPr>
              <a:t>1111 1111.1111 1111.1111 1111</a:t>
            </a:r>
            <a:r>
              <a:rPr lang="en-US" sz="2325">
                <a:solidFill>
                  <a:srgbClr val="C00000"/>
                </a:solidFill>
                <a:sym typeface="+mn-ea"/>
              </a:rPr>
              <a:t>.0000 0000</a:t>
            </a:r>
            <a:endParaRPr lang="en-US" altLang="en-US" sz="2330">
              <a:solidFill>
                <a:srgbClr val="C00000"/>
              </a:solidFill>
              <a:sym typeface="+mn-ea"/>
            </a:endParaRPr>
          </a:p>
          <a:p>
            <a:pPr marL="1263650" marR="0" lvl="2" indent="-457200" algn="l" defTabSz="914400" rtl="0" eaLnBrk="1" fontAlgn="auto" latinLnBrk="0" hangingPunct="1">
              <a:lnSpc>
                <a:spcPct val="90000"/>
              </a:lnSpc>
              <a:spcBef>
                <a:spcPts val="500"/>
              </a:spcBef>
              <a:spcAft>
                <a:spcPts val="0"/>
              </a:spcAft>
              <a:buSzTx/>
              <a:buFont typeface="Arial" panose="020B0604020202020204" pitchFamily="34" charset="0"/>
              <a:buChar char="•"/>
              <a:defRPr/>
            </a:pPr>
            <a:r>
              <a:rPr lang="ru-RU" altLang="en-US" sz="2330">
                <a:solidFill>
                  <a:schemeClr val="tx1"/>
                </a:solidFill>
                <a:sym typeface="+mn-ea"/>
              </a:rPr>
              <a:t>Возможный адрес</a:t>
            </a:r>
            <a:r>
              <a:rPr lang="en-US" altLang="ru-RU" sz="2330">
                <a:solidFill>
                  <a:schemeClr val="tx1"/>
                </a:solidFill>
                <a:sym typeface="+mn-ea"/>
              </a:rPr>
              <a:t>:</a:t>
            </a:r>
            <a:r>
              <a:rPr lang="en-US" altLang="ru-RU" sz="2330">
                <a:solidFill>
                  <a:schemeClr val="accent5">
                    <a:lumMod val="75000"/>
                  </a:schemeClr>
                </a:solidFill>
                <a:sym typeface="+mn-ea"/>
              </a:rPr>
              <a:t>  </a:t>
            </a:r>
            <a:r>
              <a:rPr lang="ru-RU" altLang="en-US" sz="2325">
                <a:solidFill>
                  <a:schemeClr val="accent5">
                    <a:lumMod val="75000"/>
                  </a:schemeClr>
                </a:solidFill>
                <a:sym typeface="+mn-ea"/>
              </a:rPr>
              <a:t>192.168.1</a:t>
            </a:r>
            <a:r>
              <a:rPr lang="ru-RU" altLang="en-US" sz="2325">
                <a:sym typeface="+mn-ea"/>
              </a:rPr>
              <a:t>.</a:t>
            </a:r>
            <a:r>
              <a:rPr lang="ru-RU" altLang="en-US" sz="2325">
                <a:solidFill>
                  <a:srgbClr val="C00000"/>
                </a:solidFill>
                <a:sym typeface="+mn-ea"/>
              </a:rPr>
              <a:t>3</a:t>
            </a:r>
            <a:endParaRPr lang="ru-RU" altLang="en-US" sz="2325">
              <a:solidFill>
                <a:srgbClr val="C00000"/>
              </a:solidFill>
            </a:endParaRPr>
          </a:p>
          <a:p>
            <a:pPr marL="1263650" marR="0" lvl="2" indent="-457200" algn="l" defTabSz="914400" rtl="0" eaLnBrk="1" fontAlgn="auto" latinLnBrk="0" hangingPunct="1">
              <a:lnSpc>
                <a:spcPct val="90000"/>
              </a:lnSpc>
              <a:spcBef>
                <a:spcPts val="500"/>
              </a:spcBef>
              <a:spcAft>
                <a:spcPts val="0"/>
              </a:spcAft>
              <a:buSzTx/>
              <a:buFont typeface="Arial" panose="020B0604020202020204" pitchFamily="34" charset="0"/>
              <a:buChar char="•"/>
              <a:defRPr/>
            </a:pPr>
            <a:endParaRPr lang="en-US" sz="2330">
              <a:solidFill>
                <a:srgbClr val="C00000"/>
              </a:solidFill>
              <a:sym typeface="+mn-ea"/>
            </a:endParaRPr>
          </a:p>
          <a:p>
            <a:pPr marL="1263650" marR="0" lvl="2" indent="-457200" algn="l" defTabSz="914400" rtl="0" eaLnBrk="1" fontAlgn="auto" latinLnBrk="0" hangingPunct="1">
              <a:lnSpc>
                <a:spcPct val="90000"/>
              </a:lnSpc>
              <a:spcBef>
                <a:spcPts val="500"/>
              </a:spcBef>
              <a:spcAft>
                <a:spcPts val="0"/>
              </a:spcAft>
              <a:buSzTx/>
              <a:buFont typeface="Arial" panose="020B0604020202020204" pitchFamily="34" charset="0"/>
              <a:buChar char="•"/>
              <a:defRPr/>
            </a:pPr>
            <a:endParaRPr lang="en-US" sz="2330">
              <a:solidFill>
                <a:srgbClr val="C00000"/>
              </a:solidFill>
            </a:endParaRPr>
          </a:p>
          <a:p>
            <a:pPr marL="806450" marR="0" lvl="1" indent="-457200" algn="l" defTabSz="914400" rtl="0" eaLnBrk="1" fontAlgn="auto" latinLnBrk="0" hangingPunct="1">
              <a:lnSpc>
                <a:spcPct val="90000"/>
              </a:lnSpc>
              <a:spcBef>
                <a:spcPts val="500"/>
              </a:spcBef>
              <a:spcAft>
                <a:spcPts val="0"/>
              </a:spcAft>
              <a:buSzTx/>
              <a:buFont typeface="Arial" panose="020B0604020202020204" pitchFamily="34" charset="0"/>
              <a:buChar char="•"/>
              <a:defRPr/>
            </a:pPr>
            <a:endParaRPr lang="en-US" altLang="en-US" sz="2800">
              <a:solidFill>
                <a:srgbClr val="C00000"/>
              </a:solidFill>
            </a:endParaRPr>
          </a:p>
          <a:p>
            <a:pPr marL="806450" marR="0" lvl="1" indent="-457200" algn="l" defTabSz="914400" rtl="0" eaLnBrk="1" fontAlgn="auto" latinLnBrk="0" hangingPunct="1">
              <a:lnSpc>
                <a:spcPct val="90000"/>
              </a:lnSpc>
              <a:spcBef>
                <a:spcPts val="500"/>
              </a:spcBef>
              <a:spcAft>
                <a:spcPts val="0"/>
              </a:spcAft>
              <a:buSzTx/>
              <a:buFont typeface="Arial" panose="020B0604020202020204" pitchFamily="34" charset="0"/>
              <a:buChar char="•"/>
              <a:defRPr/>
            </a:pPr>
            <a:endParaRPr lang="ru-RU" altLang="en-US" sz="2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altLang="en-US" dirty="0"/>
              <a:t>Понятие подсети</a:t>
            </a:r>
            <a:endParaRPr lang="ru-RU" altLang="en-US" dirty="0"/>
          </a:p>
        </p:txBody>
      </p:sp>
      <p:sp>
        <p:nvSpPr>
          <p:cNvPr id="81" name="Rectangle 3"/>
          <p:cNvSpPr txBox="1">
            <a:spLocks noChangeArrowheads="1"/>
          </p:cNvSpPr>
          <p:nvPr/>
        </p:nvSpPr>
        <p:spPr>
          <a:xfrm>
            <a:off x="911225" y="1504315"/>
            <a:ext cx="10276205" cy="221488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457200" algn="l" defTabSz="914400" rtl="0" eaLnBrk="1" fontAlgn="auto" latinLnBrk="0" hangingPunct="1">
              <a:lnSpc>
                <a:spcPct val="90000"/>
              </a:lnSpc>
              <a:spcBef>
                <a:spcPts val="1000"/>
              </a:spcBef>
              <a:spcAft>
                <a:spcPts val="0"/>
              </a:spcAft>
              <a:buSzTx/>
              <a:buFont typeface="Arial" panose="020B0604020202020204" pitchFamily="34" charset="0"/>
              <a:buChar char="•"/>
              <a:defRPr/>
            </a:pPr>
            <a:r>
              <a:rPr kumimoji="0" lang="ru-RU" altLang="en-US" sz="3200" b="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Подсеть</a:t>
            </a:r>
            <a:r>
              <a:rPr kumimoji="0" lang="en-US" altLang="ja-JP" sz="3200" b="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 -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интерфейсы устройств</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которые могут выполнять соединение</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без участия промежуточного маршрутизатора</a:t>
            </a: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a:p>
            <a:pPr marL="806450" marR="0" lvl="1" indent="-45720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p:txBody>
      </p:sp>
      <p:graphicFrame>
        <p:nvGraphicFramePr>
          <p:cNvPr id="2" name="Замещающее содержимое 1"/>
          <p:cNvGraphicFramePr>
            <a:graphicFrameLocks noGrp="1"/>
          </p:cNvGraphicFramePr>
          <p:nvPr>
            <p:ph idx="1"/>
          </p:nvPr>
        </p:nvGraphicFramePr>
        <p:xfrm>
          <a:off x="2442210" y="2965450"/>
          <a:ext cx="7213600" cy="3549015"/>
        </p:xfrm>
        <a:graphic>
          <a:graphicData uri="http://schemas.openxmlformats.org/presentationml/2006/ole">
            <mc:AlternateContent xmlns:mc="http://schemas.openxmlformats.org/markup-compatibility/2006">
              <mc:Choice xmlns:v="urn:schemas-microsoft-com:vml" Requires="v">
                <p:oleObj spid="_x0000_s3074" name="" r:id="rId1" imgW="7543800" imgH="3848100" progId="Visio.Drawing.11">
                  <p:embed/>
                </p:oleObj>
              </mc:Choice>
              <mc:Fallback>
                <p:oleObj name="" r:id="rId1" imgW="7543800" imgH="3848100" progId="Visio.Drawing.11">
                  <p:embed/>
                  <p:pic>
                    <p:nvPicPr>
                      <p:cNvPr id="0" name="Изображение 3"/>
                      <p:cNvPicPr/>
                      <p:nvPr/>
                    </p:nvPicPr>
                    <p:blipFill>
                      <a:blip r:embed="rId2"/>
                      <a:stretch>
                        <a:fillRect/>
                      </a:stretch>
                    </p:blipFill>
                    <p:spPr>
                      <a:xfrm>
                        <a:off x="2442210" y="2965450"/>
                        <a:ext cx="7213600" cy="3549015"/>
                      </a:xfrm>
                      <a:prstGeom prst="rect">
                        <a:avLst/>
                      </a:prstGeom>
                    </p:spPr>
                  </p:pic>
                </p:oleObj>
              </mc:Fallback>
            </mc:AlternateContent>
          </a:graphicData>
        </a:graphic>
      </p:graphicFrame>
      <p:sp>
        <p:nvSpPr>
          <p:cNvPr id="5" name="Текстовое поле 4"/>
          <p:cNvSpPr txBox="1"/>
          <p:nvPr/>
        </p:nvSpPr>
        <p:spPr>
          <a:xfrm>
            <a:off x="1462405" y="2889250"/>
            <a:ext cx="1280795" cy="368300"/>
          </a:xfrm>
          <a:prstGeom prst="rect">
            <a:avLst/>
          </a:prstGeom>
          <a:noFill/>
        </p:spPr>
        <p:txBody>
          <a:bodyPr wrap="none" rtlCol="0">
            <a:spAutoFit/>
          </a:bodyPr>
          <a:lstStyle/>
          <a:p>
            <a:r>
              <a:rPr lang="ru-RU" altLang="en-US">
                <a:solidFill>
                  <a:schemeClr val="accent5">
                    <a:lumMod val="75000"/>
                  </a:schemeClr>
                </a:solidFill>
              </a:rPr>
              <a:t>192.168.1</a:t>
            </a:r>
            <a:r>
              <a:rPr lang="ru-RU" altLang="en-US"/>
              <a:t>.</a:t>
            </a:r>
            <a:r>
              <a:rPr lang="ru-RU" altLang="en-US">
                <a:solidFill>
                  <a:srgbClr val="C00000"/>
                </a:solidFill>
              </a:rPr>
              <a:t>1</a:t>
            </a:r>
            <a:endParaRPr lang="ru-RU" altLang="en-US">
              <a:solidFill>
                <a:srgbClr val="C00000"/>
              </a:solidFill>
            </a:endParaRPr>
          </a:p>
        </p:txBody>
      </p:sp>
      <p:sp>
        <p:nvSpPr>
          <p:cNvPr id="6" name="Текстовое поле 5"/>
          <p:cNvSpPr txBox="1"/>
          <p:nvPr/>
        </p:nvSpPr>
        <p:spPr>
          <a:xfrm>
            <a:off x="1462405" y="4102100"/>
            <a:ext cx="1280795" cy="368300"/>
          </a:xfrm>
          <a:prstGeom prst="rect">
            <a:avLst/>
          </a:prstGeom>
          <a:noFill/>
        </p:spPr>
        <p:txBody>
          <a:bodyPr wrap="none" rtlCol="0">
            <a:spAutoFit/>
          </a:bodyPr>
          <a:lstStyle/>
          <a:p>
            <a:r>
              <a:rPr lang="ru-RU" altLang="en-US">
                <a:solidFill>
                  <a:schemeClr val="accent5">
                    <a:lumMod val="75000"/>
                  </a:schemeClr>
                </a:solidFill>
              </a:rPr>
              <a:t>192.168.1</a:t>
            </a:r>
            <a:r>
              <a:rPr lang="ru-RU" altLang="en-US"/>
              <a:t>.</a:t>
            </a:r>
            <a:r>
              <a:rPr lang="ru-RU" altLang="en-US">
                <a:solidFill>
                  <a:srgbClr val="C00000"/>
                </a:solidFill>
              </a:rPr>
              <a:t>2</a:t>
            </a:r>
            <a:endParaRPr lang="ru-RU" altLang="en-US">
              <a:solidFill>
                <a:srgbClr val="C00000"/>
              </a:solidFill>
            </a:endParaRPr>
          </a:p>
        </p:txBody>
      </p:sp>
      <p:sp>
        <p:nvSpPr>
          <p:cNvPr id="7" name="Текстовое поле 6"/>
          <p:cNvSpPr txBox="1"/>
          <p:nvPr/>
        </p:nvSpPr>
        <p:spPr>
          <a:xfrm>
            <a:off x="1462405" y="5159375"/>
            <a:ext cx="1280795" cy="368300"/>
          </a:xfrm>
          <a:prstGeom prst="rect">
            <a:avLst/>
          </a:prstGeom>
          <a:noFill/>
        </p:spPr>
        <p:txBody>
          <a:bodyPr wrap="none" rtlCol="0">
            <a:spAutoFit/>
          </a:bodyPr>
          <a:lstStyle/>
          <a:p>
            <a:r>
              <a:rPr lang="ru-RU" altLang="en-US">
                <a:solidFill>
                  <a:schemeClr val="accent5">
                    <a:lumMod val="75000"/>
                  </a:schemeClr>
                </a:solidFill>
              </a:rPr>
              <a:t>192.168.1</a:t>
            </a:r>
            <a:r>
              <a:rPr lang="ru-RU" altLang="en-US"/>
              <a:t>.</a:t>
            </a:r>
            <a:r>
              <a:rPr lang="ru-RU" altLang="en-US">
                <a:solidFill>
                  <a:srgbClr val="C00000"/>
                </a:solidFill>
              </a:rPr>
              <a:t>3</a:t>
            </a:r>
            <a:endParaRPr lang="ru-RU" altLang="en-US">
              <a:solidFill>
                <a:srgbClr val="C00000"/>
              </a:solidFill>
            </a:endParaRPr>
          </a:p>
        </p:txBody>
      </p:sp>
      <p:sp>
        <p:nvSpPr>
          <p:cNvPr id="8" name="Текстовое поле 7"/>
          <p:cNvSpPr txBox="1"/>
          <p:nvPr/>
        </p:nvSpPr>
        <p:spPr>
          <a:xfrm>
            <a:off x="4298950" y="3530600"/>
            <a:ext cx="1511935" cy="368300"/>
          </a:xfrm>
          <a:prstGeom prst="rect">
            <a:avLst/>
          </a:prstGeom>
          <a:noFill/>
        </p:spPr>
        <p:txBody>
          <a:bodyPr wrap="none" rtlCol="0">
            <a:spAutoFit/>
          </a:bodyPr>
          <a:lstStyle/>
          <a:p>
            <a:r>
              <a:rPr lang="ru-RU" altLang="en-US">
                <a:solidFill>
                  <a:schemeClr val="accent5">
                    <a:lumMod val="75000"/>
                  </a:schemeClr>
                </a:solidFill>
              </a:rPr>
              <a:t>192.168.1.</a:t>
            </a:r>
            <a:r>
              <a:rPr lang="ru-RU" altLang="en-US">
                <a:solidFill>
                  <a:srgbClr val="C00000"/>
                </a:solidFill>
              </a:rPr>
              <a:t>254</a:t>
            </a:r>
            <a:endParaRPr lang="ru-RU" altLang="en-US">
              <a:solidFill>
                <a:srgbClr val="C00000"/>
              </a:solidFill>
            </a:endParaRPr>
          </a:p>
        </p:txBody>
      </p:sp>
      <p:sp>
        <p:nvSpPr>
          <p:cNvPr id="9" name="Текстовое поле 8"/>
          <p:cNvSpPr txBox="1"/>
          <p:nvPr/>
        </p:nvSpPr>
        <p:spPr>
          <a:xfrm>
            <a:off x="6134735" y="3530600"/>
            <a:ext cx="1511935" cy="368300"/>
          </a:xfrm>
          <a:prstGeom prst="rect">
            <a:avLst/>
          </a:prstGeom>
          <a:noFill/>
        </p:spPr>
        <p:txBody>
          <a:bodyPr wrap="none" rtlCol="0">
            <a:spAutoFit/>
          </a:bodyPr>
          <a:lstStyle/>
          <a:p>
            <a:r>
              <a:rPr lang="ru-RU" altLang="en-US">
                <a:solidFill>
                  <a:schemeClr val="accent5">
                    <a:lumMod val="75000"/>
                  </a:schemeClr>
                </a:solidFill>
              </a:rPr>
              <a:t>192.168.2.</a:t>
            </a:r>
            <a:r>
              <a:rPr lang="ru-RU" altLang="en-US">
                <a:solidFill>
                  <a:srgbClr val="C00000"/>
                </a:solidFill>
              </a:rPr>
              <a:t>254</a:t>
            </a:r>
            <a:endParaRPr lang="ru-RU" altLang="en-US">
              <a:solidFill>
                <a:srgbClr val="C00000"/>
              </a:solidFill>
            </a:endParaRPr>
          </a:p>
        </p:txBody>
      </p:sp>
      <p:sp>
        <p:nvSpPr>
          <p:cNvPr id="10" name="Текстовое поле 9"/>
          <p:cNvSpPr txBox="1"/>
          <p:nvPr/>
        </p:nvSpPr>
        <p:spPr>
          <a:xfrm>
            <a:off x="9471660" y="2889250"/>
            <a:ext cx="1280795" cy="368300"/>
          </a:xfrm>
          <a:prstGeom prst="rect">
            <a:avLst/>
          </a:prstGeom>
          <a:noFill/>
        </p:spPr>
        <p:txBody>
          <a:bodyPr wrap="none" rtlCol="0">
            <a:spAutoFit/>
          </a:bodyPr>
          <a:lstStyle/>
          <a:p>
            <a:r>
              <a:rPr lang="ru-RU" altLang="en-US">
                <a:solidFill>
                  <a:schemeClr val="accent5">
                    <a:lumMod val="75000"/>
                  </a:schemeClr>
                </a:solidFill>
              </a:rPr>
              <a:t>192.168.2</a:t>
            </a:r>
            <a:r>
              <a:rPr lang="ru-RU" altLang="en-US"/>
              <a:t>.</a:t>
            </a:r>
            <a:r>
              <a:rPr lang="ru-RU" altLang="en-US">
                <a:solidFill>
                  <a:srgbClr val="C00000"/>
                </a:solidFill>
              </a:rPr>
              <a:t>1</a:t>
            </a:r>
            <a:endParaRPr lang="ru-RU" altLang="en-US">
              <a:solidFill>
                <a:srgbClr val="C00000"/>
              </a:solidFill>
            </a:endParaRPr>
          </a:p>
        </p:txBody>
      </p:sp>
      <p:sp>
        <p:nvSpPr>
          <p:cNvPr id="11" name="Текстовое поле 10"/>
          <p:cNvSpPr txBox="1"/>
          <p:nvPr/>
        </p:nvSpPr>
        <p:spPr>
          <a:xfrm>
            <a:off x="9471660" y="4102100"/>
            <a:ext cx="1280795" cy="368300"/>
          </a:xfrm>
          <a:prstGeom prst="rect">
            <a:avLst/>
          </a:prstGeom>
          <a:noFill/>
        </p:spPr>
        <p:txBody>
          <a:bodyPr wrap="none" rtlCol="0">
            <a:spAutoFit/>
          </a:bodyPr>
          <a:lstStyle/>
          <a:p>
            <a:r>
              <a:rPr lang="ru-RU" altLang="en-US">
                <a:solidFill>
                  <a:schemeClr val="accent5">
                    <a:lumMod val="75000"/>
                  </a:schemeClr>
                </a:solidFill>
              </a:rPr>
              <a:t>192.168.2</a:t>
            </a:r>
            <a:r>
              <a:rPr lang="ru-RU" altLang="en-US"/>
              <a:t>.</a:t>
            </a:r>
            <a:r>
              <a:rPr lang="ru-RU" altLang="en-US">
                <a:solidFill>
                  <a:srgbClr val="C00000"/>
                </a:solidFill>
              </a:rPr>
              <a:t>2</a:t>
            </a:r>
            <a:endParaRPr lang="ru-RU" altLang="en-US">
              <a:solidFill>
                <a:srgbClr val="C00000"/>
              </a:solidFill>
            </a:endParaRPr>
          </a:p>
        </p:txBody>
      </p:sp>
      <p:sp>
        <p:nvSpPr>
          <p:cNvPr id="12" name="Текстовое поле 11"/>
          <p:cNvSpPr txBox="1"/>
          <p:nvPr/>
        </p:nvSpPr>
        <p:spPr>
          <a:xfrm>
            <a:off x="9471660" y="5159375"/>
            <a:ext cx="1280795" cy="368300"/>
          </a:xfrm>
          <a:prstGeom prst="rect">
            <a:avLst/>
          </a:prstGeom>
          <a:noFill/>
        </p:spPr>
        <p:txBody>
          <a:bodyPr wrap="none" rtlCol="0">
            <a:spAutoFit/>
          </a:bodyPr>
          <a:lstStyle/>
          <a:p>
            <a:r>
              <a:rPr lang="ru-RU" altLang="en-US">
                <a:solidFill>
                  <a:schemeClr val="accent5">
                    <a:lumMod val="75000"/>
                  </a:schemeClr>
                </a:solidFill>
              </a:rPr>
              <a:t>192.168.2</a:t>
            </a:r>
            <a:r>
              <a:rPr lang="ru-RU" altLang="en-US"/>
              <a:t>.</a:t>
            </a:r>
            <a:r>
              <a:rPr lang="ru-RU" altLang="en-US">
                <a:solidFill>
                  <a:srgbClr val="C00000"/>
                </a:solidFill>
              </a:rPr>
              <a:t>3</a:t>
            </a:r>
            <a:endParaRPr lang="ru-RU" altLang="en-US">
              <a:solidFill>
                <a:srgbClr val="C00000"/>
              </a:solidFill>
            </a:endParaRPr>
          </a:p>
        </p:txBody>
      </p:sp>
      <p:cxnSp>
        <p:nvCxnSpPr>
          <p:cNvPr id="13" name="Прямое соединение 12"/>
          <p:cNvCxnSpPr>
            <a:stCxn id="8" idx="2"/>
          </p:cNvCxnSpPr>
          <p:nvPr/>
        </p:nvCxnSpPr>
        <p:spPr>
          <a:xfrm>
            <a:off x="5055235" y="3898900"/>
            <a:ext cx="364490" cy="33972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Прямое соединение 13"/>
          <p:cNvCxnSpPr>
            <a:endCxn id="9" idx="2"/>
          </p:cNvCxnSpPr>
          <p:nvPr/>
        </p:nvCxnSpPr>
        <p:spPr>
          <a:xfrm flipV="1">
            <a:off x="6334125" y="3898900"/>
            <a:ext cx="556895" cy="26352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Текстовое поле 14"/>
          <p:cNvSpPr txBox="1"/>
          <p:nvPr/>
        </p:nvSpPr>
        <p:spPr>
          <a:xfrm>
            <a:off x="4645025" y="5467350"/>
            <a:ext cx="3103880" cy="368300"/>
          </a:xfrm>
          <a:prstGeom prst="rect">
            <a:avLst/>
          </a:prstGeom>
          <a:noFill/>
        </p:spPr>
        <p:txBody>
          <a:bodyPr wrap="none" rtlCol="0">
            <a:spAutoFit/>
          </a:bodyPr>
          <a:p>
            <a:r>
              <a:rPr lang="ru-RU" altLang="en-US" b="1"/>
              <a:t>Маска подсети</a:t>
            </a:r>
            <a:r>
              <a:rPr lang="en-US" altLang="en-US"/>
              <a:t>: </a:t>
            </a:r>
            <a:r>
              <a:rPr lang="en-US" altLang="en-US">
                <a:solidFill>
                  <a:schemeClr val="accent5">
                    <a:lumMod val="75000"/>
                  </a:schemeClr>
                </a:solidFill>
              </a:rPr>
              <a:t>255.255.255</a:t>
            </a:r>
            <a:r>
              <a:rPr lang="en-US" altLang="en-US">
                <a:solidFill>
                  <a:srgbClr val="C00000"/>
                </a:solidFill>
              </a:rPr>
              <a:t>.0</a:t>
            </a:r>
            <a:endParaRPr lang="en-US" altLang="en-US">
              <a:solidFill>
                <a:srgbClr val="C00000"/>
              </a:solidFill>
            </a:endParaRPr>
          </a:p>
        </p:txBody>
      </p:sp>
      <p:sp>
        <p:nvSpPr>
          <p:cNvPr id="16" name="Текстовое поле 15"/>
          <p:cNvSpPr txBox="1"/>
          <p:nvPr/>
        </p:nvSpPr>
        <p:spPr>
          <a:xfrm>
            <a:off x="4067175" y="5835650"/>
            <a:ext cx="4260215" cy="368300"/>
          </a:xfrm>
          <a:prstGeom prst="rect">
            <a:avLst/>
          </a:prstGeom>
          <a:noFill/>
        </p:spPr>
        <p:txBody>
          <a:bodyPr wrap="none" rtlCol="0">
            <a:spAutoFit/>
          </a:bodyPr>
          <a:p>
            <a:r>
              <a:rPr lang="en-US">
                <a:solidFill>
                  <a:schemeClr val="accent5">
                    <a:lumMod val="75000"/>
                  </a:schemeClr>
                </a:solidFill>
              </a:rPr>
              <a:t>1111 1111.1111 1111.1111 1111</a:t>
            </a:r>
            <a:r>
              <a:rPr lang="en-US">
                <a:solidFill>
                  <a:srgbClr val="C00000"/>
                </a:solidFill>
              </a:rPr>
              <a:t>.0000 0000</a:t>
            </a:r>
            <a:endParaRPr lang="en-US">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dissolve">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Адресная система </a:t>
            </a:r>
            <a:r>
              <a:rPr lang="en-US" dirty="0" smtClean="0"/>
              <a:t>IP: </a:t>
            </a:r>
            <a:r>
              <a:rPr lang="ru-RU" dirty="0" smtClean="0"/>
              <a:t>Классовый подход</a:t>
            </a:r>
            <a:endParaRPr lang="ru-RU" dirty="0" smtClean="0"/>
          </a:p>
        </p:txBody>
      </p:sp>
      <p:sp>
        <p:nvSpPr>
          <p:cNvPr id="3" name="Объект 2"/>
          <p:cNvSpPr>
            <a:spLocks noGrp="1"/>
          </p:cNvSpPr>
          <p:nvPr>
            <p:ph sz="quarter" idx="1"/>
          </p:nvPr>
        </p:nvSpPr>
        <p:spPr/>
        <p:txBody>
          <a:bodyPr>
            <a:normAutofit fontScale="92500" lnSpcReduction="10000"/>
          </a:bodyPr>
          <a:lstStyle/>
          <a:p>
            <a:r>
              <a:rPr lang="ru-RU" dirty="0"/>
              <a:t>Чтобы обеспечить гибкость в присвоении адресов компьютерным сетям и позволить применение большого количества малых и средних сетей, поле адреса кодируется таким образом, чтобы определять малое количество сетей с большим количеством хостов, среднее количество сетей со средним количеством хостов и большое количество сетей с малым количеством хостов</a:t>
            </a:r>
            <a:r>
              <a:rPr lang="ru-RU" dirty="0" smtClean="0"/>
              <a:t>.</a:t>
            </a:r>
            <a:endParaRPr lang="ru-RU" dirty="0" smtClean="0"/>
          </a:p>
          <a:p>
            <a:r>
              <a:rPr lang="ru-RU" dirty="0" smtClean="0"/>
              <a:t>Классовая адресация делит </a:t>
            </a:r>
            <a:r>
              <a:rPr lang="ru-RU" dirty="0"/>
              <a:t>адресное пространство протокола Интернета версии 4 (</a:t>
            </a:r>
            <a:r>
              <a:rPr lang="ru-RU" dirty="0" smtClean="0"/>
              <a:t>IPv4</a:t>
            </a:r>
            <a:r>
              <a:rPr lang="ru-RU" dirty="0"/>
              <a:t>)</a:t>
            </a:r>
            <a:r>
              <a:rPr lang="ru-RU" dirty="0" smtClean="0"/>
              <a:t> </a:t>
            </a:r>
            <a:r>
              <a:rPr lang="ru-RU" dirty="0"/>
              <a:t>на пять классов адресов: A, B, C, D и E.</a:t>
            </a:r>
            <a:endParaRPr lang="ru-RU" dirty="0"/>
          </a:p>
          <a:p>
            <a:r>
              <a:rPr lang="ru-RU" dirty="0"/>
              <a:t> Принадлежность адреса к конкретному классу задаётся </a:t>
            </a:r>
            <a:r>
              <a:rPr lang="ru-RU" dirty="0">
                <a:solidFill>
                  <a:srgbClr val="C00000"/>
                </a:solidFill>
              </a:rPr>
              <a:t>первыми битами адреса</a:t>
            </a:r>
            <a:r>
              <a:rPr lang="ru-RU" dirty="0"/>
              <a:t>. Каждый </a:t>
            </a:r>
            <a:r>
              <a:rPr lang="ru-RU"/>
              <a:t>класс </a:t>
            </a:r>
            <a:r>
              <a:rPr lang="ru-RU" smtClean="0"/>
              <a:t>определяет </a:t>
            </a:r>
            <a:r>
              <a:rPr lang="ru-RU" dirty="0">
                <a:solidFill>
                  <a:srgbClr val="C00000"/>
                </a:solidFill>
              </a:rPr>
              <a:t>соответствующий размер сети</a:t>
            </a:r>
            <a:r>
              <a:rPr lang="ru-RU" dirty="0"/>
              <a:t>, то есть количество возможных адресов хостов внутри данной сети</a:t>
            </a:r>
            <a:endParaRPr lang="ru-RU"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sz="quarter" idx="1"/>
          </p:nvPr>
        </p:nvGraphicFramePr>
        <p:xfrm>
          <a:off x="1168400" y="331470"/>
          <a:ext cx="9453880" cy="6065520"/>
        </p:xfrm>
        <a:graphic>
          <a:graphicData uri="http://schemas.openxmlformats.org/drawingml/2006/table">
            <a:tbl>
              <a:tblPr/>
              <a:tblGrid>
                <a:gridCol w="1116330"/>
                <a:gridCol w="1115060"/>
                <a:gridCol w="2232660"/>
                <a:gridCol w="1974215"/>
                <a:gridCol w="1440180"/>
                <a:gridCol w="1575435"/>
              </a:tblGrid>
              <a:tr h="1059180">
                <a:tc>
                  <a:txBody>
                    <a:bodyPr/>
                    <a:lstStyle/>
                    <a:p>
                      <a:pPr algn="ctr"/>
                      <a:r>
                        <a:rPr lang="ru-RU" sz="1300" dirty="0">
                          <a:effectLst/>
                        </a:rPr>
                        <a:t>Класс</a:t>
                      </a:r>
                      <a:br>
                        <a:rPr lang="ru-RU" sz="1300" dirty="0">
                          <a:effectLst/>
                        </a:rPr>
                      </a:br>
                      <a:endParaRPr lang="ru-RU" sz="1300" dirty="0">
                        <a:effectLst/>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ru-RU" sz="1300">
                          <a:effectLst/>
                        </a:rPr>
                        <a:t>Пределы значений первого октета</a:t>
                      </a:r>
                      <a:br>
                        <a:rPr lang="ru-RU" sz="1300">
                          <a:effectLst/>
                        </a:rPr>
                      </a:br>
                      <a:endParaRPr lang="ru-RU" sz="1300">
                        <a:effectLst/>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ru-RU" sz="1300">
                          <a:effectLst/>
                        </a:rPr>
                        <a:t>Общее количество сетей</a:t>
                      </a:r>
                      <a:br>
                        <a:rPr lang="ru-RU" sz="1300">
                          <a:effectLst/>
                        </a:rPr>
                      </a:br>
                      <a:endParaRPr lang="ru-RU" sz="1300">
                        <a:effectLst/>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ru-RU" sz="1300">
                          <a:effectLst/>
                        </a:rPr>
                        <a:t>Общее количество хостов в сети </a:t>
                      </a:r>
                      <a:br>
                        <a:rPr lang="ru-RU" sz="1300">
                          <a:effectLst/>
                        </a:rPr>
                      </a:br>
                      <a:endParaRPr lang="ru-RU" sz="1300">
                        <a:effectLst/>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ru-RU" sz="1300">
                          <a:effectLst/>
                        </a:rPr>
                        <a:t>Применяемая по умолчанию маска</a:t>
                      </a:r>
                      <a:br>
                        <a:rPr lang="ru-RU" sz="1300">
                          <a:effectLst/>
                        </a:rPr>
                      </a:br>
                      <a:endParaRPr lang="ru-RU" sz="1300">
                        <a:effectLst/>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ru-RU" sz="1300">
                          <a:effectLst/>
                        </a:rPr>
                        <a:t>Назначение</a:t>
                      </a:r>
                      <a:br>
                        <a:rPr lang="ru-RU" sz="1300">
                          <a:effectLst/>
                        </a:rPr>
                      </a:br>
                      <a:endParaRPr lang="ru-RU" sz="1300">
                        <a:effectLst/>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891540">
                <a:tc>
                  <a:txBody>
                    <a:bodyPr/>
                    <a:lstStyle/>
                    <a:p>
                      <a:r>
                        <a:rPr lang="en-US" sz="1800">
                          <a:effectLst/>
                          <a:latin typeface="Times New Roman" panose="02020603050405020304" charset="0"/>
                          <a:cs typeface="Times New Roman" panose="02020603050405020304" charset="0"/>
                        </a:rPr>
                        <a:t>A</a:t>
                      </a:r>
                      <a:br>
                        <a:rPr lang="en-US" sz="1800">
                          <a:effectLst/>
                          <a:latin typeface="Times New Roman" panose="02020603050405020304" charset="0"/>
                          <a:cs typeface="Times New Roman" panose="02020603050405020304" charset="0"/>
                        </a:rPr>
                      </a:br>
                      <a:endParaRPr lang="en-US"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a:effectLst/>
                          <a:latin typeface="Times New Roman" panose="02020603050405020304" charset="0"/>
                          <a:cs typeface="Times New Roman" panose="02020603050405020304" charset="0"/>
                        </a:rPr>
                        <a:t>1-126</a:t>
                      </a:r>
                      <a:br>
                        <a:rPr lang="ru-RU" sz="1800">
                          <a:effectLst/>
                          <a:latin typeface="Times New Roman" panose="02020603050405020304" charset="0"/>
                          <a:cs typeface="Times New Roman" panose="02020603050405020304" charset="0"/>
                        </a:rPr>
                      </a:br>
                      <a:endParaRPr lang="ru-RU"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a:effectLst/>
                          <a:latin typeface="Times New Roman" panose="02020603050405020304" charset="0"/>
                          <a:cs typeface="Times New Roman" panose="02020603050405020304" charset="0"/>
                        </a:rPr>
                        <a:t>126</a:t>
                      </a:r>
                      <a:br>
                        <a:rPr lang="ru-RU" sz="1800">
                          <a:effectLst/>
                          <a:latin typeface="Times New Roman" panose="02020603050405020304" charset="0"/>
                          <a:cs typeface="Times New Roman" panose="02020603050405020304" charset="0"/>
                        </a:rPr>
                      </a:br>
                      <a:endParaRPr lang="ru-RU"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a:effectLst/>
                          <a:latin typeface="Times New Roman" panose="02020603050405020304" charset="0"/>
                          <a:cs typeface="Times New Roman" panose="02020603050405020304" charset="0"/>
                        </a:rPr>
                        <a:t>16.7 млн.</a:t>
                      </a:r>
                      <a:br>
                        <a:rPr lang="ru-RU" sz="1800">
                          <a:effectLst/>
                          <a:latin typeface="Times New Roman" panose="02020603050405020304" charset="0"/>
                          <a:cs typeface="Times New Roman" panose="02020603050405020304" charset="0"/>
                        </a:rPr>
                      </a:br>
                      <a:endParaRPr lang="ru-RU"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a:effectLst/>
                          <a:latin typeface="Times New Roman" panose="02020603050405020304" charset="0"/>
                          <a:cs typeface="Times New Roman" panose="02020603050405020304" charset="0"/>
                        </a:rPr>
                        <a:t>255.0.0.0</a:t>
                      </a:r>
                      <a:br>
                        <a:rPr lang="ru-RU" sz="1800">
                          <a:effectLst/>
                          <a:latin typeface="Times New Roman" panose="02020603050405020304" charset="0"/>
                          <a:cs typeface="Times New Roman" panose="02020603050405020304" charset="0"/>
                        </a:rPr>
                      </a:br>
                      <a:endParaRPr lang="ru-RU"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a:effectLst/>
                          <a:latin typeface="Times New Roman" panose="02020603050405020304" charset="0"/>
                          <a:cs typeface="Times New Roman" panose="02020603050405020304" charset="0"/>
                        </a:rPr>
                        <a:t>Стандартный класс</a:t>
                      </a:r>
                      <a:br>
                        <a:rPr lang="ru-RU" sz="1800">
                          <a:effectLst/>
                          <a:latin typeface="Times New Roman" panose="02020603050405020304" charset="0"/>
                          <a:cs typeface="Times New Roman" panose="02020603050405020304" charset="0"/>
                        </a:rPr>
                      </a:br>
                      <a:endParaRPr lang="ru-RU"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891540">
                <a:tc>
                  <a:txBody>
                    <a:bodyPr/>
                    <a:lstStyle/>
                    <a:p>
                      <a:r>
                        <a:rPr lang="en-US" sz="1800">
                          <a:effectLst/>
                          <a:latin typeface="Times New Roman" panose="02020603050405020304" charset="0"/>
                          <a:cs typeface="Times New Roman" panose="02020603050405020304" charset="0"/>
                        </a:rPr>
                        <a:t>B</a:t>
                      </a:r>
                      <a:br>
                        <a:rPr lang="en-US" sz="1800">
                          <a:effectLst/>
                          <a:latin typeface="Times New Roman" panose="02020603050405020304" charset="0"/>
                          <a:cs typeface="Times New Roman" panose="02020603050405020304" charset="0"/>
                        </a:rPr>
                      </a:br>
                      <a:endParaRPr lang="en-US"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a:effectLst/>
                          <a:latin typeface="Times New Roman" panose="02020603050405020304" charset="0"/>
                          <a:cs typeface="Times New Roman" panose="02020603050405020304" charset="0"/>
                        </a:rPr>
                        <a:t>128-191</a:t>
                      </a:r>
                      <a:br>
                        <a:rPr lang="ru-RU" sz="1800">
                          <a:effectLst/>
                          <a:latin typeface="Times New Roman" panose="02020603050405020304" charset="0"/>
                          <a:cs typeface="Times New Roman" panose="02020603050405020304" charset="0"/>
                        </a:rPr>
                      </a:br>
                      <a:endParaRPr lang="ru-RU"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a:effectLst/>
                          <a:latin typeface="Times New Roman" panose="02020603050405020304" charset="0"/>
                          <a:cs typeface="Times New Roman" panose="02020603050405020304" charset="0"/>
                        </a:rPr>
                        <a:t>16384</a:t>
                      </a:r>
                      <a:br>
                        <a:rPr lang="ru-RU" sz="1800">
                          <a:effectLst/>
                          <a:latin typeface="Times New Roman" panose="02020603050405020304" charset="0"/>
                          <a:cs typeface="Times New Roman" panose="02020603050405020304" charset="0"/>
                        </a:rPr>
                      </a:br>
                      <a:endParaRPr lang="ru-RU"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a:effectLst/>
                          <a:latin typeface="Times New Roman" panose="02020603050405020304" charset="0"/>
                          <a:cs typeface="Times New Roman" panose="02020603050405020304" charset="0"/>
                        </a:rPr>
                        <a:t>65534</a:t>
                      </a:r>
                      <a:br>
                        <a:rPr lang="ru-RU" sz="1800">
                          <a:effectLst/>
                          <a:latin typeface="Times New Roman" panose="02020603050405020304" charset="0"/>
                          <a:cs typeface="Times New Roman" panose="02020603050405020304" charset="0"/>
                        </a:rPr>
                      </a:br>
                      <a:endParaRPr lang="ru-RU"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a:effectLst/>
                          <a:latin typeface="Times New Roman" panose="02020603050405020304" charset="0"/>
                          <a:cs typeface="Times New Roman" panose="02020603050405020304" charset="0"/>
                        </a:rPr>
                        <a:t>255.255.0.0</a:t>
                      </a:r>
                      <a:br>
                        <a:rPr lang="ru-RU" sz="1800">
                          <a:effectLst/>
                          <a:latin typeface="Times New Roman" panose="02020603050405020304" charset="0"/>
                          <a:cs typeface="Times New Roman" panose="02020603050405020304" charset="0"/>
                        </a:rPr>
                      </a:br>
                      <a:endParaRPr lang="ru-RU"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dirty="0">
                          <a:effectLst/>
                          <a:latin typeface="Times New Roman" panose="02020603050405020304" charset="0"/>
                          <a:cs typeface="Times New Roman" panose="02020603050405020304" charset="0"/>
                        </a:rPr>
                        <a:t>Стандартный класс</a:t>
                      </a:r>
                      <a:br>
                        <a:rPr lang="ru-RU" sz="1800" dirty="0">
                          <a:effectLst/>
                          <a:latin typeface="Times New Roman" panose="02020603050405020304" charset="0"/>
                          <a:cs typeface="Times New Roman" panose="02020603050405020304" charset="0"/>
                        </a:rPr>
                      </a:br>
                      <a:endParaRPr lang="ru-RU" sz="1800" dirty="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891540">
                <a:tc>
                  <a:txBody>
                    <a:bodyPr/>
                    <a:lstStyle/>
                    <a:p>
                      <a:r>
                        <a:rPr lang="en-US" sz="1800">
                          <a:effectLst/>
                          <a:latin typeface="Times New Roman" panose="02020603050405020304" charset="0"/>
                          <a:cs typeface="Times New Roman" panose="02020603050405020304" charset="0"/>
                        </a:rPr>
                        <a:t>C</a:t>
                      </a:r>
                      <a:br>
                        <a:rPr lang="en-US" sz="1800">
                          <a:effectLst/>
                          <a:latin typeface="Times New Roman" panose="02020603050405020304" charset="0"/>
                          <a:cs typeface="Times New Roman" panose="02020603050405020304" charset="0"/>
                        </a:rPr>
                      </a:br>
                      <a:endParaRPr lang="en-US"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a:effectLst/>
                          <a:latin typeface="Times New Roman" panose="02020603050405020304" charset="0"/>
                          <a:cs typeface="Times New Roman" panose="02020603050405020304" charset="0"/>
                        </a:rPr>
                        <a:t>192-223</a:t>
                      </a:r>
                      <a:br>
                        <a:rPr lang="ru-RU" sz="1800">
                          <a:effectLst/>
                          <a:latin typeface="Times New Roman" panose="02020603050405020304" charset="0"/>
                          <a:cs typeface="Times New Roman" panose="02020603050405020304" charset="0"/>
                        </a:rPr>
                      </a:br>
                      <a:endParaRPr lang="ru-RU"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a:effectLst/>
                          <a:latin typeface="Times New Roman" panose="02020603050405020304" charset="0"/>
                          <a:cs typeface="Times New Roman" panose="02020603050405020304" charset="0"/>
                        </a:rPr>
                        <a:t>2 млн.</a:t>
                      </a:r>
                      <a:br>
                        <a:rPr lang="ru-RU" sz="1800">
                          <a:effectLst/>
                          <a:latin typeface="Times New Roman" panose="02020603050405020304" charset="0"/>
                          <a:cs typeface="Times New Roman" panose="02020603050405020304" charset="0"/>
                        </a:rPr>
                      </a:br>
                      <a:endParaRPr lang="ru-RU"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a:effectLst/>
                          <a:latin typeface="Times New Roman" panose="02020603050405020304" charset="0"/>
                          <a:cs typeface="Times New Roman" panose="02020603050405020304" charset="0"/>
                        </a:rPr>
                        <a:t>254</a:t>
                      </a:r>
                      <a:br>
                        <a:rPr lang="ru-RU" sz="1800">
                          <a:effectLst/>
                          <a:latin typeface="Times New Roman" panose="02020603050405020304" charset="0"/>
                          <a:cs typeface="Times New Roman" panose="02020603050405020304" charset="0"/>
                        </a:rPr>
                      </a:br>
                      <a:endParaRPr lang="ru-RU"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a:effectLst/>
                          <a:latin typeface="Times New Roman" panose="02020603050405020304" charset="0"/>
                          <a:cs typeface="Times New Roman" panose="02020603050405020304" charset="0"/>
                        </a:rPr>
                        <a:t>255.255.255.0</a:t>
                      </a:r>
                      <a:br>
                        <a:rPr lang="ru-RU" sz="1800">
                          <a:effectLst/>
                          <a:latin typeface="Times New Roman" panose="02020603050405020304" charset="0"/>
                          <a:cs typeface="Times New Roman" panose="02020603050405020304" charset="0"/>
                        </a:rPr>
                      </a:br>
                      <a:endParaRPr lang="ru-RU"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dirty="0">
                          <a:effectLst/>
                          <a:latin typeface="Times New Roman" panose="02020603050405020304" charset="0"/>
                          <a:cs typeface="Times New Roman" panose="02020603050405020304" charset="0"/>
                        </a:rPr>
                        <a:t>Стандартный класс</a:t>
                      </a:r>
                      <a:br>
                        <a:rPr lang="ru-RU" sz="1800" dirty="0">
                          <a:effectLst/>
                          <a:latin typeface="Times New Roman" panose="02020603050405020304" charset="0"/>
                          <a:cs typeface="Times New Roman" panose="02020603050405020304" charset="0"/>
                        </a:rPr>
                      </a:br>
                      <a:endParaRPr lang="ru-RU" sz="1800" dirty="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1165860">
                <a:tc>
                  <a:txBody>
                    <a:bodyPr/>
                    <a:lstStyle/>
                    <a:p>
                      <a:r>
                        <a:rPr lang="en-US" sz="1800">
                          <a:effectLst/>
                          <a:latin typeface="Times New Roman" panose="02020603050405020304" charset="0"/>
                          <a:cs typeface="Times New Roman" panose="02020603050405020304" charset="0"/>
                        </a:rPr>
                        <a:t>D</a:t>
                      </a:r>
                      <a:br>
                        <a:rPr lang="en-US" sz="1800">
                          <a:effectLst/>
                          <a:latin typeface="Times New Roman" panose="02020603050405020304" charset="0"/>
                          <a:cs typeface="Times New Roman" panose="02020603050405020304" charset="0"/>
                        </a:rPr>
                      </a:br>
                      <a:endParaRPr lang="en-US"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a:effectLst/>
                          <a:latin typeface="Times New Roman" panose="02020603050405020304" charset="0"/>
                          <a:cs typeface="Times New Roman" panose="02020603050405020304" charset="0"/>
                        </a:rPr>
                        <a:t>224-239</a:t>
                      </a:r>
                      <a:br>
                        <a:rPr lang="ru-RU" sz="1800">
                          <a:effectLst/>
                          <a:latin typeface="Times New Roman" panose="02020603050405020304" charset="0"/>
                          <a:cs typeface="Times New Roman" panose="02020603050405020304" charset="0"/>
                        </a:rPr>
                      </a:br>
                      <a:endParaRPr lang="ru-RU"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a:effectLst/>
                          <a:latin typeface="Times New Roman" panose="02020603050405020304" charset="0"/>
                          <a:cs typeface="Times New Roman" panose="02020603050405020304" charset="0"/>
                        </a:rPr>
                        <a:t>Не рассматривается</a:t>
                      </a:r>
                      <a:br>
                        <a:rPr lang="ru-RU" sz="1800">
                          <a:effectLst/>
                          <a:latin typeface="Times New Roman" panose="02020603050405020304" charset="0"/>
                          <a:cs typeface="Times New Roman" panose="02020603050405020304" charset="0"/>
                        </a:rPr>
                      </a:br>
                      <a:endParaRPr lang="ru-RU"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a:effectLst/>
                          <a:latin typeface="Times New Roman" panose="02020603050405020304" charset="0"/>
                          <a:cs typeface="Times New Roman" panose="02020603050405020304" charset="0"/>
                        </a:rPr>
                        <a:t>Не рассматривается</a:t>
                      </a:r>
                      <a:br>
                        <a:rPr lang="ru-RU" sz="1800">
                          <a:effectLst/>
                          <a:latin typeface="Times New Roman" panose="02020603050405020304" charset="0"/>
                          <a:cs typeface="Times New Roman" panose="02020603050405020304" charset="0"/>
                        </a:rPr>
                      </a:br>
                      <a:endParaRPr lang="ru-RU"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a:effectLst/>
                          <a:latin typeface="Times New Roman" panose="02020603050405020304" charset="0"/>
                          <a:cs typeface="Times New Roman" panose="02020603050405020304" charset="0"/>
                        </a:rPr>
                        <a:t>224.0.0.0</a:t>
                      </a:r>
                      <a:br>
                        <a:rPr lang="ru-RU" sz="1800">
                          <a:effectLst/>
                          <a:latin typeface="Times New Roman" panose="02020603050405020304" charset="0"/>
                          <a:cs typeface="Times New Roman" panose="02020603050405020304" charset="0"/>
                        </a:rPr>
                      </a:br>
                      <a:endParaRPr lang="ru-RU"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a:effectLst/>
                          <a:latin typeface="Times New Roman" panose="02020603050405020304" charset="0"/>
                          <a:cs typeface="Times New Roman" panose="02020603050405020304" charset="0"/>
                        </a:rPr>
                        <a:t>Многоадресатная рассылка </a:t>
                      </a:r>
                      <a:r>
                        <a:rPr lang="en-US" sz="1800">
                          <a:effectLst/>
                          <a:latin typeface="Times New Roman" panose="02020603050405020304" charset="0"/>
                          <a:cs typeface="Times New Roman" panose="02020603050405020304" charset="0"/>
                        </a:rPr>
                        <a:t>IP</a:t>
                      </a:r>
                      <a:br>
                        <a:rPr lang="en-US" sz="1800">
                          <a:effectLst/>
                          <a:latin typeface="Times New Roman" panose="02020603050405020304" charset="0"/>
                          <a:cs typeface="Times New Roman" panose="02020603050405020304" charset="0"/>
                        </a:rPr>
                      </a:br>
                      <a:endParaRPr lang="en-US"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1165860">
                <a:tc>
                  <a:txBody>
                    <a:bodyPr/>
                    <a:lstStyle/>
                    <a:p>
                      <a:r>
                        <a:rPr lang="en-US" sz="1800">
                          <a:effectLst/>
                          <a:latin typeface="Times New Roman" panose="02020603050405020304" charset="0"/>
                          <a:cs typeface="Times New Roman" panose="02020603050405020304" charset="0"/>
                        </a:rPr>
                        <a:t>E</a:t>
                      </a:r>
                      <a:br>
                        <a:rPr lang="en-US" sz="1800">
                          <a:effectLst/>
                          <a:latin typeface="Times New Roman" panose="02020603050405020304" charset="0"/>
                          <a:cs typeface="Times New Roman" panose="02020603050405020304" charset="0"/>
                        </a:rPr>
                      </a:br>
                      <a:endParaRPr lang="en-US"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a:effectLst/>
                          <a:latin typeface="Times New Roman" panose="02020603050405020304" charset="0"/>
                          <a:cs typeface="Times New Roman" panose="02020603050405020304" charset="0"/>
                        </a:rPr>
                        <a:t>240-255</a:t>
                      </a:r>
                      <a:br>
                        <a:rPr lang="ru-RU" sz="1800">
                          <a:effectLst/>
                          <a:latin typeface="Times New Roman" panose="02020603050405020304" charset="0"/>
                          <a:cs typeface="Times New Roman" panose="02020603050405020304" charset="0"/>
                        </a:rPr>
                      </a:br>
                      <a:endParaRPr lang="ru-RU"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a:effectLst/>
                          <a:latin typeface="Times New Roman" panose="02020603050405020304" charset="0"/>
                          <a:cs typeface="Times New Roman" panose="02020603050405020304" charset="0"/>
                        </a:rPr>
                        <a:t>Не рассматривается</a:t>
                      </a:r>
                      <a:br>
                        <a:rPr lang="ru-RU" sz="1800">
                          <a:effectLst/>
                          <a:latin typeface="Times New Roman" panose="02020603050405020304" charset="0"/>
                          <a:cs typeface="Times New Roman" panose="02020603050405020304" charset="0"/>
                        </a:rPr>
                      </a:br>
                      <a:endParaRPr lang="ru-RU"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dirty="0">
                          <a:effectLst/>
                          <a:latin typeface="Times New Roman" panose="02020603050405020304" charset="0"/>
                          <a:cs typeface="Times New Roman" panose="02020603050405020304" charset="0"/>
                        </a:rPr>
                        <a:t>Не рассматривается</a:t>
                      </a:r>
                      <a:br>
                        <a:rPr lang="ru-RU" sz="1800" dirty="0">
                          <a:effectLst/>
                          <a:latin typeface="Times New Roman" panose="02020603050405020304" charset="0"/>
                          <a:cs typeface="Times New Roman" panose="02020603050405020304" charset="0"/>
                        </a:rPr>
                      </a:br>
                      <a:endParaRPr lang="ru-RU" sz="1800" dirty="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a:effectLst/>
                          <a:latin typeface="Times New Roman" panose="02020603050405020304" charset="0"/>
                          <a:cs typeface="Times New Roman" panose="02020603050405020304" charset="0"/>
                        </a:rPr>
                        <a:t>Не рассматривается</a:t>
                      </a:r>
                      <a:br>
                        <a:rPr lang="ru-RU" sz="1800">
                          <a:effectLst/>
                          <a:latin typeface="Times New Roman" panose="02020603050405020304" charset="0"/>
                          <a:cs typeface="Times New Roman" panose="02020603050405020304" charset="0"/>
                        </a:rPr>
                      </a:br>
                      <a:endParaRPr lang="ru-RU" sz="180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sz="1800" dirty="0">
                          <a:effectLst/>
                          <a:latin typeface="Times New Roman" panose="02020603050405020304" charset="0"/>
                          <a:cs typeface="Times New Roman" panose="02020603050405020304" charset="0"/>
                        </a:rPr>
                        <a:t>Экспериментальный класс</a:t>
                      </a:r>
                      <a:endParaRPr lang="ru-RU" sz="1800" dirty="0">
                        <a:effectLst/>
                        <a:latin typeface="Times New Roman" panose="02020603050405020304" charset="0"/>
                        <a:cs typeface="Times New Roman" panose="02020603050405020304" charset="0"/>
                      </a:endParaRPr>
                    </a:p>
                  </a:txBody>
                  <a:tcPr marL="68571" marR="68571" marT="34286" marB="342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Адреса класса </a:t>
            </a:r>
            <a:r>
              <a:rPr lang="en-US" dirty="0" smtClean="0"/>
              <a:t>A</a:t>
            </a:r>
            <a:endParaRPr lang="ru-RU" dirty="0"/>
          </a:p>
        </p:txBody>
      </p:sp>
      <p:sp>
        <p:nvSpPr>
          <p:cNvPr id="3" name="Объект 2"/>
          <p:cNvSpPr>
            <a:spLocks noGrp="1"/>
          </p:cNvSpPr>
          <p:nvPr>
            <p:ph sz="quarter" idx="1"/>
          </p:nvPr>
        </p:nvSpPr>
        <p:spPr/>
        <p:txBody>
          <a:bodyPr/>
          <a:lstStyle/>
          <a:p>
            <a:r>
              <a:rPr lang="ru-RU" dirty="0"/>
              <a:t>Поддерживают свыше 16 миллионов хостов в каждой сети. Очевидно, что такой класс может применяться только для очень больших сетей (как правило, сетей провайдеров </a:t>
            </a:r>
            <a:r>
              <a:rPr lang="ru-RU" dirty="0" err="1"/>
              <a:t>Internet</a:t>
            </a:r>
            <a:r>
              <a:rPr lang="ru-RU" dirty="0"/>
              <a:t> верхнего уровня). Количество действительных сетей класса А равно 126, и все эти адреса </a:t>
            </a:r>
            <a:r>
              <a:rPr lang="ru-RU" dirty="0" smtClean="0"/>
              <a:t>давно </a:t>
            </a:r>
            <a:r>
              <a:rPr lang="ru-RU" dirty="0"/>
              <a:t>распределены. </a:t>
            </a:r>
            <a:endParaRPr lang="ru-RU" dirty="0" smtClean="0"/>
          </a:p>
          <a:p>
            <a:r>
              <a:rPr lang="ru-RU" dirty="0" smtClean="0"/>
              <a:t>Открытые </a:t>
            </a:r>
            <a:r>
              <a:rPr lang="ru-RU" dirty="0"/>
              <a:t>IP-адреса должны быть зарегистрированы в организации IANA (</a:t>
            </a:r>
            <a:r>
              <a:rPr lang="ru-RU" dirty="0" err="1"/>
              <a:t>Internet</a:t>
            </a:r>
            <a:r>
              <a:rPr lang="ru-RU" dirty="0"/>
              <a:t> </a:t>
            </a:r>
            <a:r>
              <a:rPr lang="ru-RU" dirty="0" err="1"/>
              <a:t>Assigned</a:t>
            </a:r>
            <a:r>
              <a:rPr lang="ru-RU" dirty="0"/>
              <a:t> </a:t>
            </a:r>
            <a:r>
              <a:rPr lang="ru-RU" dirty="0" err="1"/>
              <a:t>Numbers</a:t>
            </a:r>
            <a:r>
              <a:rPr lang="ru-RU" dirty="0"/>
              <a:t> </a:t>
            </a:r>
            <a:r>
              <a:rPr lang="ru-RU" dirty="0" err="1"/>
              <a:t>Authority</a:t>
            </a:r>
            <a:r>
              <a:rPr lang="ru-RU" dirty="0"/>
              <a:t> — Агентство по выделению имен и уникальных параметров протоколов </a:t>
            </a:r>
            <a:r>
              <a:rPr lang="ru-RU" dirty="0" err="1"/>
              <a:t>Internet</a:t>
            </a:r>
            <a:r>
              <a:rPr lang="ru-RU" dirty="0"/>
              <a:t>), которая контролирует использование достижимых через </a:t>
            </a:r>
            <a:r>
              <a:rPr lang="ru-RU" dirty="0" err="1"/>
              <a:t>Internet</a:t>
            </a:r>
            <a:r>
              <a:rPr lang="ru-RU" dirty="0"/>
              <a:t> или открытых IP-адресов.</a:t>
            </a:r>
            <a:endParaRPr lang="ru-RU"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Адреса класса </a:t>
            </a:r>
            <a:r>
              <a:rPr lang="en-US" dirty="0"/>
              <a:t>A</a:t>
            </a:r>
            <a:endParaRPr lang="ru-RU" dirty="0"/>
          </a:p>
        </p:txBody>
      </p:sp>
      <p:sp>
        <p:nvSpPr>
          <p:cNvPr id="3" name="Объект 2"/>
          <p:cNvSpPr>
            <a:spLocks noGrp="1"/>
          </p:cNvSpPr>
          <p:nvPr>
            <p:ph sz="quarter" idx="1"/>
          </p:nvPr>
        </p:nvSpPr>
        <p:spPr/>
        <p:txBody>
          <a:bodyPr>
            <a:normAutofit fontScale="92500" lnSpcReduction="10000"/>
          </a:bodyPr>
          <a:lstStyle/>
          <a:p>
            <a:r>
              <a:rPr lang="ru-RU" dirty="0"/>
              <a:t>старший бит первого октета всегда имеет значение 0. Это означает, что наименьший номер сети при использовании адреса такого класса равен 00000000 (0), а наибольший равен 01111111 (127). Но в этом случае необходимо учитывать некоторые ограничения. </a:t>
            </a:r>
            <a:endParaRPr lang="ru-RU" dirty="0" smtClean="0"/>
          </a:p>
          <a:p>
            <a:r>
              <a:rPr lang="ru-RU" dirty="0" smtClean="0"/>
              <a:t>Во-первых</a:t>
            </a:r>
            <a:r>
              <a:rPr lang="ru-RU" dirty="0"/>
              <a:t>, адрес сети класса А, равный 0, является зарезервированным. Он используется для обозначения так называемой "данной сети", или сети к которой фактически подключен передающий хост. </a:t>
            </a:r>
            <a:endParaRPr lang="ru-RU" dirty="0" smtClean="0"/>
          </a:p>
          <a:p>
            <a:r>
              <a:rPr lang="ru-RU" dirty="0" smtClean="0"/>
              <a:t>Во-вторых</a:t>
            </a:r>
            <a:r>
              <a:rPr lang="ru-RU" dirty="0"/>
              <a:t>, адрес сети класса А, равный 127, применяется для создания петли обратной связи. С помощью такой петли программное обеспечение набора протоколов TCP/IP просто выполняет самопроверку</a:t>
            </a:r>
            <a:endParaRPr lang="ru-RU"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Адреса класса </a:t>
            </a:r>
            <a:r>
              <a:rPr lang="en-US" dirty="0" smtClean="0"/>
              <a:t>B</a:t>
            </a:r>
            <a:endParaRPr lang="ru-RU" dirty="0"/>
          </a:p>
        </p:txBody>
      </p:sp>
      <p:sp>
        <p:nvSpPr>
          <p:cNvPr id="3" name="Объект 2"/>
          <p:cNvSpPr>
            <a:spLocks noGrp="1"/>
          </p:cNvSpPr>
          <p:nvPr>
            <p:ph sz="quarter" idx="1"/>
          </p:nvPr>
        </p:nvSpPr>
        <p:spPr/>
        <p:txBody>
          <a:bodyPr>
            <a:normAutofit fontScale="92500" lnSpcReduction="20000"/>
          </a:bodyPr>
          <a:lstStyle/>
          <a:p>
            <a:r>
              <a:rPr lang="ru-RU" dirty="0"/>
              <a:t>Поддерживают 65 534 хостов в каждой сети. Адреса этого класса предназначены для меньших (но все еще достаточно крупных) сетей. Существует чуть больше 16 000 сетей класса В и все они уже зарегистрированы.</a:t>
            </a:r>
            <a:endParaRPr lang="ru-RU" dirty="0"/>
          </a:p>
          <a:p>
            <a:r>
              <a:rPr lang="ru-RU" dirty="0"/>
              <a:t>Адреса класса В всегда начинаются с двоичных цифр 10 (</a:t>
            </a:r>
            <a:r>
              <a:rPr lang="ru-RU" dirty="0">
                <a:solidFill>
                  <a:srgbClr val="C00000"/>
                </a:solidFill>
              </a:rPr>
              <a:t>10101100.00010000.00000001.00000001</a:t>
            </a:r>
            <a:r>
              <a:rPr lang="ru-RU" dirty="0"/>
              <a:t> или </a:t>
            </a:r>
            <a:r>
              <a:rPr lang="ru-RU" dirty="0">
                <a:solidFill>
                  <a:srgbClr val="C00000"/>
                </a:solidFill>
              </a:rPr>
              <a:t>172.16.1.1</a:t>
            </a:r>
            <a:r>
              <a:rPr lang="ru-RU" dirty="0"/>
              <a:t>). </a:t>
            </a:r>
            <a:endParaRPr lang="ru-RU" dirty="0"/>
          </a:p>
          <a:p>
            <a:r>
              <a:rPr lang="ru-RU" dirty="0"/>
              <a:t>Это означает, что первый октет должен находиться в пределах от 128 (10000000) до 191 (10111111). Таких сетей класса В, которые не могли бы использоваться обычным образом (подобных двум сетям класса А — 0 и 127), не существует.</a:t>
            </a:r>
            <a:endParaRPr lang="ru-RU" dirty="0"/>
          </a:p>
          <a:p>
            <a:r>
              <a:rPr lang="ru-RU" dirty="0"/>
              <a:t>Сети класса В имеют </a:t>
            </a:r>
            <a:r>
              <a:rPr lang="ru-RU" dirty="0">
                <a:solidFill>
                  <a:srgbClr val="C00000"/>
                </a:solidFill>
              </a:rPr>
              <a:t>16-битовую маску</a:t>
            </a:r>
            <a:r>
              <a:rPr lang="ru-RU" dirty="0"/>
              <a:t>, применяемую по умолчанию (</a:t>
            </a:r>
            <a:r>
              <a:rPr lang="ru-RU" dirty="0">
                <a:solidFill>
                  <a:srgbClr val="C00000"/>
                </a:solidFill>
              </a:rPr>
              <a:t>255.255.0.0</a:t>
            </a:r>
            <a:r>
              <a:rPr lang="ru-RU" dirty="0"/>
              <a:t>). Это означает, что первые 16 битов соответствуют адресу сети, а последние 16 битов — адресу хоста. </a:t>
            </a:r>
            <a:endParaRPr lang="ru-RU" dirty="0"/>
          </a:p>
          <a:p>
            <a:endParaRPr lang="ru-RU"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Адреса класса </a:t>
            </a:r>
            <a:r>
              <a:rPr lang="en-US" dirty="0" smtClean="0"/>
              <a:t>C</a:t>
            </a:r>
            <a:endParaRPr lang="ru-RU" dirty="0"/>
          </a:p>
        </p:txBody>
      </p:sp>
      <p:sp>
        <p:nvSpPr>
          <p:cNvPr id="3" name="Объект 2"/>
          <p:cNvSpPr>
            <a:spLocks noGrp="1"/>
          </p:cNvSpPr>
          <p:nvPr>
            <p:ph sz="quarter" idx="1"/>
          </p:nvPr>
        </p:nvSpPr>
        <p:spPr/>
        <p:txBody>
          <a:bodyPr>
            <a:normAutofit lnSpcReduction="10000"/>
          </a:bodyPr>
          <a:lstStyle/>
          <a:p>
            <a:r>
              <a:rPr lang="ru-RU" dirty="0"/>
              <a:t>Должны начинаться с двоичных цифр 110 (как в примере 11000000.10101000.00000001.00000001, или 192.168.1.1). Сетей класса С, которые не могли бы применяться на практике, не существует.</a:t>
            </a:r>
            <a:endParaRPr lang="ru-RU" dirty="0"/>
          </a:p>
          <a:p>
            <a:r>
              <a:rPr lang="ru-RU" dirty="0"/>
              <a:t>Сети класса С имеют по умолчанию 24-битовую маску. Это означает, что 24 бита используются для обозначения части сети и 8 битов — для обозначения части хоста. </a:t>
            </a:r>
            <a:endParaRPr lang="ru-RU" dirty="0"/>
          </a:p>
          <a:p>
            <a:r>
              <a:rPr lang="ru-RU" dirty="0"/>
              <a:t>М</a:t>
            </a:r>
            <a:r>
              <a:rPr lang="ru-RU" dirty="0" smtClean="0"/>
              <a:t>огут </a:t>
            </a:r>
            <a:r>
              <a:rPr lang="ru-RU" dirty="0"/>
              <a:t>поддерживать только 254 хоста в каждой сети. Адреса этого класса предназначены для небольших сетей. Существует свыше двух миллионов сетей класса С, причем большинство из них уже зарегистрировано.</a:t>
            </a:r>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altLang="en-US"/>
              <a:t>Управляющий и передающий уровни</a:t>
            </a:r>
            <a:br>
              <a:rPr lang="ru-RU" altLang="en-US"/>
            </a:br>
            <a:r>
              <a:rPr lang="ru-RU" altLang="en-US"/>
              <a:t>(</a:t>
            </a:r>
            <a:r>
              <a:rPr lang="en-US" altLang="en-US"/>
              <a:t>Control plane and Data plane)</a:t>
            </a:r>
            <a:endParaRPr lang="en-US" altLang="en-US"/>
          </a:p>
        </p:txBody>
      </p:sp>
      <p:sp>
        <p:nvSpPr>
          <p:cNvPr id="3" name="Замещающее содержимое 2"/>
          <p:cNvSpPr>
            <a:spLocks noGrp="1"/>
          </p:cNvSpPr>
          <p:nvPr>
            <p:ph sz="half" idx="1"/>
          </p:nvPr>
        </p:nvSpPr>
        <p:spPr/>
        <p:txBody>
          <a:bodyPr>
            <a:normAutofit fontScale="87500" lnSpcReduction="20000"/>
          </a:bodyPr>
          <a:lstStyle/>
          <a:p>
            <a:pPr marL="0" indent="0">
              <a:spcBef>
                <a:spcPts val="600"/>
              </a:spcBef>
              <a:buFont typeface="Wingdings" panose="05000000000000000000" pitchFamily="2" charset="2"/>
              <a:buNone/>
              <a:defRPr/>
            </a:pPr>
            <a:r>
              <a:rPr lang="ru-RU" altLang="en-US" dirty="0">
                <a:solidFill>
                  <a:srgbClr val="C00000"/>
                </a:solidFill>
                <a:sym typeface="+mn-ea"/>
              </a:rPr>
              <a:t>Передающий уровень</a:t>
            </a:r>
            <a:endParaRPr lang="en-US" dirty="0">
              <a:solidFill>
                <a:srgbClr val="C00000"/>
              </a:solidFill>
              <a:sym typeface="+mn-ea"/>
            </a:endParaRPr>
          </a:p>
          <a:p>
            <a:pPr marL="292100" indent="-292100">
              <a:spcBef>
                <a:spcPts val="600"/>
              </a:spcBef>
              <a:buFont typeface="Wingdings" panose="05000000000000000000" pitchFamily="2" charset="2"/>
              <a:buChar char="§"/>
              <a:defRPr/>
            </a:pPr>
            <a:r>
              <a:rPr lang="ru-RU" altLang="en-US" i="1" dirty="0">
                <a:solidFill>
                  <a:schemeClr val="tx1"/>
                </a:solidFill>
                <a:sym typeface="+mn-ea"/>
              </a:rPr>
              <a:t>локальная задача на уровне маршрутизатора </a:t>
            </a:r>
            <a:endParaRPr lang="ru-RU" altLang="en-US" i="1" dirty="0">
              <a:solidFill>
                <a:schemeClr val="tx1"/>
              </a:solidFill>
              <a:sym typeface="+mn-ea"/>
            </a:endParaRPr>
          </a:p>
          <a:p>
            <a:pPr marL="292100" indent="-292100">
              <a:spcBef>
                <a:spcPts val="600"/>
              </a:spcBef>
              <a:buFont typeface="Wingdings" panose="05000000000000000000" pitchFamily="2" charset="2"/>
              <a:buChar char="§"/>
              <a:defRPr/>
            </a:pPr>
            <a:r>
              <a:rPr lang="ru-RU" altLang="en-US" dirty="0">
                <a:sym typeface="+mn-ea"/>
              </a:rPr>
              <a:t>определяет</a:t>
            </a:r>
            <a:r>
              <a:rPr lang="en-US" altLang="en-US" dirty="0">
                <a:sym typeface="+mn-ea"/>
              </a:rPr>
              <a:t>, </a:t>
            </a:r>
            <a:r>
              <a:rPr lang="ru-RU" altLang="en-US" dirty="0">
                <a:sym typeface="+mn-ea"/>
              </a:rPr>
              <a:t>как передать пакет от одного интерфейса другому</a:t>
            </a:r>
            <a:endParaRPr lang="ru-RU" altLang="en-US" dirty="0">
              <a:sym typeface="+mn-ea"/>
            </a:endParaRPr>
          </a:p>
        </p:txBody>
      </p:sp>
      <p:sp>
        <p:nvSpPr>
          <p:cNvPr id="4" name="Замещающее содержимое 3"/>
          <p:cNvSpPr>
            <a:spLocks noGrp="1"/>
          </p:cNvSpPr>
          <p:nvPr>
            <p:ph sz="half" idx="2"/>
          </p:nvPr>
        </p:nvSpPr>
        <p:spPr/>
        <p:txBody>
          <a:bodyPr>
            <a:normAutofit fontScale="87500" lnSpcReduction="20000"/>
          </a:bodyPr>
          <a:lstStyle/>
          <a:p>
            <a:pPr marL="0" indent="0">
              <a:spcBef>
                <a:spcPts val="600"/>
              </a:spcBef>
              <a:buNone/>
              <a:defRPr/>
            </a:pPr>
            <a:r>
              <a:rPr lang="ru-RU" altLang="en-US" dirty="0">
                <a:solidFill>
                  <a:srgbClr val="C00000"/>
                </a:solidFill>
                <a:sym typeface="+mn-ea"/>
              </a:rPr>
              <a:t>Управляющий уровень</a:t>
            </a:r>
            <a:endParaRPr lang="ru-RU" altLang="en-US" dirty="0">
              <a:solidFill>
                <a:srgbClr val="C00000"/>
              </a:solidFill>
              <a:sym typeface="+mn-ea"/>
            </a:endParaRPr>
          </a:p>
          <a:p>
            <a:pPr marL="228600" indent="-228600">
              <a:spcBef>
                <a:spcPts val="600"/>
              </a:spcBef>
              <a:defRPr/>
            </a:pPr>
            <a:r>
              <a:rPr lang="ru-RU" altLang="en-US" i="1" dirty="0">
                <a:solidFill>
                  <a:schemeClr val="tx1"/>
                </a:solidFill>
                <a:sym typeface="+mn-ea"/>
              </a:rPr>
              <a:t>охватывает всю сеть</a:t>
            </a:r>
            <a:endParaRPr lang="ru-RU" altLang="en-US" i="1" dirty="0">
              <a:solidFill>
                <a:schemeClr val="tx1"/>
              </a:solidFill>
              <a:sym typeface="+mn-ea"/>
            </a:endParaRPr>
          </a:p>
          <a:p>
            <a:pPr marL="228600" indent="-228600">
              <a:spcBef>
                <a:spcPts val="600"/>
              </a:spcBef>
              <a:defRPr/>
            </a:pPr>
            <a:r>
              <a:rPr lang="ru-RU" dirty="0">
                <a:solidFill>
                  <a:schemeClr val="tx1"/>
                </a:solidFill>
                <a:sym typeface="+mn-ea"/>
              </a:rPr>
              <a:t>о</a:t>
            </a:r>
            <a:r>
              <a:rPr lang="ru-RU" altLang="en-US" dirty="0">
                <a:solidFill>
                  <a:schemeClr val="tx1"/>
                </a:solidFill>
                <a:sym typeface="+mn-ea"/>
              </a:rPr>
              <a:t>пределяет</a:t>
            </a:r>
            <a:r>
              <a:rPr lang="en-US" altLang="en-US" dirty="0">
                <a:solidFill>
                  <a:schemeClr val="tx1"/>
                </a:solidFill>
                <a:sym typeface="+mn-ea"/>
              </a:rPr>
              <a:t>,</a:t>
            </a:r>
            <a:r>
              <a:rPr lang="ru-RU" altLang="en-US" dirty="0">
                <a:solidFill>
                  <a:schemeClr val="tx1"/>
                </a:solidFill>
                <a:sym typeface="+mn-ea"/>
              </a:rPr>
              <a:t> как направить пакет на протяжении всего пути между отправителем и получателем</a:t>
            </a:r>
            <a:endParaRPr lang="ru-RU" altLang="en-US" dirty="0">
              <a:solidFill>
                <a:schemeClr val="tx1"/>
              </a:solidFill>
              <a:sym typeface="+mn-ea"/>
            </a:endParaRPr>
          </a:p>
          <a:p>
            <a:pPr marL="228600" indent="-228600">
              <a:spcBef>
                <a:spcPts val="600"/>
              </a:spcBef>
              <a:defRPr/>
            </a:pPr>
            <a:r>
              <a:rPr lang="ru-RU" altLang="en-US" sz="2800" dirty="0">
                <a:solidFill>
                  <a:schemeClr val="tx1"/>
                </a:solidFill>
                <a:sym typeface="+mn-ea"/>
              </a:rPr>
              <a:t>два основных подхода</a:t>
            </a:r>
            <a:r>
              <a:rPr lang="en-US" sz="2800" dirty="0">
                <a:solidFill>
                  <a:schemeClr val="tx1"/>
                </a:solidFill>
                <a:sym typeface="+mn-ea"/>
              </a:rPr>
              <a:t>:</a:t>
            </a:r>
            <a:endParaRPr lang="en-US" sz="2800" dirty="0">
              <a:solidFill>
                <a:schemeClr val="tx1"/>
              </a:solidFill>
            </a:endParaRPr>
          </a:p>
          <a:p>
            <a:pPr lvl="1">
              <a:defRPr/>
            </a:pPr>
            <a:r>
              <a:rPr lang="ru-RU" altLang="en-US" sz="2800" i="1" dirty="0">
                <a:solidFill>
                  <a:schemeClr val="tx1"/>
                </a:solidFill>
                <a:sym typeface="+mn-ea"/>
              </a:rPr>
              <a:t>традиционные алгоритмы маршрутизации (</a:t>
            </a:r>
            <a:r>
              <a:rPr lang="en-US" altLang="en-US" sz="2800" i="1" dirty="0">
                <a:solidFill>
                  <a:schemeClr val="tx1"/>
                </a:solidFill>
                <a:sym typeface="+mn-ea"/>
              </a:rPr>
              <a:t>RIP, OSPF</a:t>
            </a:r>
            <a:r>
              <a:rPr lang="ru-RU" altLang="en-US" sz="2800" i="1" dirty="0">
                <a:solidFill>
                  <a:schemeClr val="tx1"/>
                </a:solidFill>
                <a:sym typeface="+mn-ea"/>
              </a:rPr>
              <a:t>)</a:t>
            </a:r>
            <a:r>
              <a:rPr lang="en-US" sz="2800" i="1" dirty="0">
                <a:solidFill>
                  <a:schemeClr val="tx1"/>
                </a:solidFill>
                <a:sym typeface="+mn-ea"/>
              </a:rPr>
              <a:t>: </a:t>
            </a:r>
            <a:r>
              <a:rPr lang="ru-RU" altLang="en-US" sz="2800" dirty="0">
                <a:solidFill>
                  <a:schemeClr val="tx1"/>
                </a:solidFill>
                <a:sym typeface="+mn-ea"/>
              </a:rPr>
              <a:t>выполняются на маршрутизаторах</a:t>
            </a:r>
            <a:endParaRPr lang="en-US" sz="2800" dirty="0">
              <a:solidFill>
                <a:schemeClr val="tx1"/>
              </a:solidFill>
            </a:endParaRPr>
          </a:p>
          <a:p>
            <a:pPr lvl="1">
              <a:defRPr/>
            </a:pPr>
            <a:r>
              <a:rPr lang="en-US" sz="2800" i="1" dirty="0">
                <a:solidFill>
                  <a:schemeClr val="tx1"/>
                </a:solidFill>
                <a:sym typeface="+mn-ea"/>
              </a:rPr>
              <a:t>software-defined networking (SDN)/</a:t>
            </a:r>
            <a:r>
              <a:rPr lang="ru-RU" sz="2800" i="1" dirty="0">
                <a:solidFill>
                  <a:schemeClr val="tx1"/>
                </a:solidFill>
                <a:sym typeface="+mn-ea"/>
              </a:rPr>
              <a:t> сети</a:t>
            </a:r>
            <a:r>
              <a:rPr lang="en-US" sz="2800" i="1" dirty="0">
                <a:solidFill>
                  <a:schemeClr val="tx1"/>
                </a:solidFill>
                <a:sym typeface="+mn-ea"/>
              </a:rPr>
              <a:t>, </a:t>
            </a:r>
            <a:r>
              <a:rPr lang="ru-RU" altLang="en-US" sz="2800" i="1" dirty="0">
                <a:solidFill>
                  <a:schemeClr val="tx1"/>
                </a:solidFill>
                <a:sym typeface="+mn-ea"/>
              </a:rPr>
              <a:t>управляемые ПС</a:t>
            </a:r>
            <a:r>
              <a:rPr lang="en-US" sz="2800" dirty="0">
                <a:solidFill>
                  <a:schemeClr val="tx1"/>
                </a:solidFill>
                <a:sym typeface="+mn-ea"/>
              </a:rPr>
              <a:t>: </a:t>
            </a:r>
            <a:r>
              <a:rPr lang="ru-RU" altLang="en-US" sz="2800" dirty="0">
                <a:solidFill>
                  <a:schemeClr val="tx1"/>
                </a:solidFill>
                <a:sym typeface="+mn-ea"/>
              </a:rPr>
              <a:t>реализуется на удаленных серверах</a:t>
            </a:r>
            <a:endParaRPr lang="en-US" sz="2800" dirty="0">
              <a:solidFill>
                <a:schemeClr val="tx1"/>
              </a:solidFill>
            </a:endParaRPr>
          </a:p>
          <a:p>
            <a:endParaRPr lang="en-US" altLang="en-US" sz="2800" dirty="0">
              <a:solidFill>
                <a:schemeClr val="tx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ru-RU"/>
              <a:t>Индивидуальные и групповые адреса</a:t>
            </a:r>
            <a:endParaRPr lang="ru-RU" altLang="ru-RU"/>
          </a:p>
        </p:txBody>
      </p:sp>
      <p:sp>
        <p:nvSpPr>
          <p:cNvPr id="3" name="Замещающее содержимое 2"/>
          <p:cNvSpPr>
            <a:spLocks noGrp="1"/>
          </p:cNvSpPr>
          <p:nvPr>
            <p:ph idx="1"/>
          </p:nvPr>
        </p:nvSpPr>
        <p:spPr/>
        <p:txBody>
          <a:bodyPr>
            <a:normAutofit/>
          </a:bodyPr>
          <a:lstStyle/>
          <a:p>
            <a:r>
              <a:rPr lang="ru-RU" altLang="en-US"/>
              <a:t>Адреса классов А, В и С используются для идентификации отдельных сетевых интерфейсов, то есть являются </a:t>
            </a:r>
            <a:r>
              <a:rPr lang="ru-RU" altLang="en-US" b="1"/>
              <a:t>индивидуальными адресами (unicast address)</a:t>
            </a:r>
            <a:r>
              <a:rPr lang="ru-RU" altLang="en-US"/>
              <a:t>. </a:t>
            </a:r>
            <a:endParaRPr lang="ru-RU" altLang="en-US"/>
          </a:p>
          <a:p>
            <a:r>
              <a:rPr lang="ru-RU" altLang="en-US" b="1"/>
              <a:t>Групповые адреса (multicast address)</a:t>
            </a:r>
            <a:r>
              <a:rPr lang="ru-RU" altLang="en-US"/>
              <a:t>, принадлежащие классу D, не делятся на номер сети и номер узла и обрабатываются маршрутизатором особым образом. Один групповой адрес идентифицирует группу сетевых интерфейсов, в общем случае принадлежащих разным сетям.</a:t>
            </a:r>
            <a:endParaRPr lang="ru-RU" altLang="en-US"/>
          </a:p>
          <a:p>
            <a:r>
              <a:rPr lang="ru-RU" altLang="en-US"/>
              <a:t> Адрес класса D начинается с последовательности 1110, а в младших адресах содержит номер (идентификатор) группы.</a:t>
            </a:r>
            <a:endParaRPr lang="ru-RU"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en-US"/>
              <a:t>Индивидуальные и групповые адреса</a:t>
            </a:r>
            <a:endParaRPr lang="ru-RU" altLang="en-US"/>
          </a:p>
        </p:txBody>
      </p:sp>
      <p:sp>
        <p:nvSpPr>
          <p:cNvPr id="3" name="Замещающее содержимое 2"/>
          <p:cNvSpPr>
            <a:spLocks noGrp="1"/>
          </p:cNvSpPr>
          <p:nvPr>
            <p:ph idx="1"/>
          </p:nvPr>
        </p:nvSpPr>
        <p:spPr/>
        <p:txBody>
          <a:bodyPr>
            <a:normAutofit fontScale="77500" lnSpcReduction="10000"/>
          </a:bodyPr>
          <a:lstStyle/>
          <a:p>
            <a:r>
              <a:rPr lang="ru-RU" altLang="en-US"/>
              <a:t>Основное назначение групповых адресов — распространение информации по схеме «один -ко-многим». </a:t>
            </a:r>
            <a:endParaRPr lang="ru-RU" altLang="en-US"/>
          </a:p>
          <a:p>
            <a:r>
              <a:rPr lang="ru-RU" altLang="en-US"/>
              <a:t>Интерфейс, входящий в группу, получает наряду с обычным индивидуальным IP-адресом также групповой адрес.</a:t>
            </a:r>
            <a:endParaRPr lang="ru-RU" altLang="en-US"/>
          </a:p>
          <a:p>
            <a:r>
              <a:rPr lang="ru-RU" altLang="en-US"/>
              <a:t> Групповые адреса предназначены для экономичного распространения в Интернете или большой корпоративной сети аудио- или видеопрограмм, адресованных сразу большой аудитории слушателей или зрителей. </a:t>
            </a:r>
            <a:endParaRPr lang="ru-RU" altLang="en-US"/>
          </a:p>
          <a:p>
            <a:r>
              <a:rPr lang="ru-RU" altLang="en-US"/>
              <a:t>Если групповой адрес помещен в поле адреса назначения IP-пакета, то данный пакет должен быть доставлен сразу нескольким узлам, которые образуют группу с номером, указанным в поле адреса.</a:t>
            </a:r>
            <a:endParaRPr lang="ru-RU" altLang="en-US"/>
          </a:p>
          <a:p>
            <a:r>
              <a:rPr lang="ru-RU" altLang="en-US"/>
              <a:t>Один и тот же узел может входить в несколько групп, узел может в любое время присоединиться либо выйти из группы. Члены группы могут распределяться по различным сетям, находящимся друг от друга на произвольно большом расстоянии.</a:t>
            </a:r>
            <a:endParaRPr lang="ru-RU"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en-US"/>
              <a:t>Особые адреса</a:t>
            </a:r>
            <a:endParaRPr lang="ru-RU" altLang="en-US"/>
          </a:p>
        </p:txBody>
      </p:sp>
      <p:sp>
        <p:nvSpPr>
          <p:cNvPr id="3" name="Замещающее содержимое 2"/>
          <p:cNvSpPr>
            <a:spLocks noGrp="1"/>
          </p:cNvSpPr>
          <p:nvPr>
            <p:ph idx="1"/>
          </p:nvPr>
        </p:nvSpPr>
        <p:spPr/>
        <p:txBody>
          <a:bodyPr/>
          <a:lstStyle/>
          <a:p>
            <a:r>
              <a:rPr lang="ru-RU" altLang="en-US"/>
              <a:t>Если IP-адрес состоит только из двоичных нулей, то он называется неопределенным адресом и обозначает адрес того узла, который сгенерировал этот пакет. Адрес такого вида в особых случаях помещается в заголовок IP-пакета, в поле адреса отправителя.</a:t>
            </a:r>
            <a:endParaRPr lang="ru-RU" altLang="en-US"/>
          </a:p>
          <a:p>
            <a:r>
              <a:rPr lang="ru-RU" altLang="en-US"/>
              <a:t>Если в поле номера сети стоят только нули, то по умолчанию считается, что узел назначения принадлежит той же самой сети, что и узел, который отправил пакет. Такой адрес также может быть использован только в качестве адреса отправителя.</a:t>
            </a:r>
            <a:endParaRPr lang="ru-RU"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en-US"/>
              <a:t>Особые адреса</a:t>
            </a:r>
            <a:endParaRPr lang="ru-RU" altLang="en-US"/>
          </a:p>
        </p:txBody>
      </p:sp>
      <p:sp>
        <p:nvSpPr>
          <p:cNvPr id="3" name="Замещающее содержимое 2"/>
          <p:cNvSpPr>
            <a:spLocks noGrp="1"/>
          </p:cNvSpPr>
          <p:nvPr>
            <p:ph idx="1"/>
          </p:nvPr>
        </p:nvSpPr>
        <p:spPr/>
        <p:txBody>
          <a:bodyPr>
            <a:normAutofit fontScale="97500" lnSpcReduction="10000"/>
          </a:bodyPr>
          <a:lstStyle/>
          <a:p>
            <a:r>
              <a:rPr lang="ru-RU" altLang="en-US"/>
              <a:t>Если все двоичные разряды IP-адреса равны 1, то пакет с таким адресом назначения должен рассылаться всем узлам, находящимся в той же сети, что и источник этого пакета. </a:t>
            </a:r>
            <a:endParaRPr lang="ru-RU" altLang="en-US"/>
          </a:p>
          <a:p>
            <a:r>
              <a:rPr lang="ru-RU" altLang="en-US"/>
              <a:t>Такой адрес называется </a:t>
            </a:r>
            <a:r>
              <a:rPr lang="ru-RU" altLang="en-US" b="1">
                <a:solidFill>
                  <a:schemeClr val="tx1"/>
                </a:solidFill>
              </a:rPr>
              <a:t>ограниченным широковещательным</a:t>
            </a:r>
            <a:r>
              <a:rPr lang="ru-RU" altLang="en-US"/>
              <a:t> (limited broadcast). Ограниченность в данном случае означает, что пакет не выйдет за границы данной подсети ни при каких условиях.</a:t>
            </a:r>
            <a:endParaRPr lang="ru-RU" altLang="en-US"/>
          </a:p>
          <a:p>
            <a:r>
              <a:rPr lang="ru-RU" altLang="en-US"/>
              <a:t>Если в поле адреса назначения в разрядах, соответствующих номеру узла, стоят только единицы, то пакет, имеющий такой адрес, рассылается всем узлам сети, номер которой указан в адресе назначения. Например, пакет с адресом 192.190.21.255 будет направлен всем узлам сети 192.190.21.0. Такой тип адреса называется </a:t>
            </a:r>
            <a:r>
              <a:rPr lang="ru-RU" altLang="en-US" b="1"/>
              <a:t>широковещательным</a:t>
            </a:r>
            <a:r>
              <a:rPr lang="ru-RU" altLang="en-US"/>
              <a:t> (broadcast)</a:t>
            </a:r>
            <a:endParaRPr lang="ru-RU"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Бесклассовая адресация</a:t>
            </a:r>
            <a:endParaRPr lang="ru-RU" dirty="0"/>
          </a:p>
        </p:txBody>
      </p:sp>
      <p:sp>
        <p:nvSpPr>
          <p:cNvPr id="3" name="Объект 2"/>
          <p:cNvSpPr>
            <a:spLocks noGrp="1"/>
          </p:cNvSpPr>
          <p:nvPr>
            <p:ph sz="quarter" idx="1"/>
          </p:nvPr>
        </p:nvSpPr>
        <p:spPr/>
        <p:txBody>
          <a:bodyPr>
            <a:normAutofit lnSpcReduction="10000"/>
          </a:bodyPr>
          <a:lstStyle/>
          <a:p>
            <a:r>
              <a:rPr lang="ru-RU" dirty="0"/>
              <a:t>В случае классовой адресации сеть можно было разбить только на подсети одинакового размера. При этом если выбранная маска подсети обеспечивает нужное количество подсетей, возможно, что допустимого количества узлов для каждой подсети будет недостаточно или, </a:t>
            </a:r>
            <a:r>
              <a:rPr lang="ru-RU" dirty="0" err="1"/>
              <a:t>наоборт</a:t>
            </a:r>
            <a:r>
              <a:rPr lang="ru-RU" dirty="0"/>
              <a:t>, большая часть адресов не будет использована. </a:t>
            </a:r>
            <a:endParaRPr lang="ru-RU" dirty="0" smtClean="0"/>
          </a:p>
          <a:p>
            <a:r>
              <a:rPr lang="ru-RU" dirty="0" smtClean="0"/>
              <a:t>Например</a:t>
            </a:r>
            <a:r>
              <a:rPr lang="ru-RU" dirty="0"/>
              <a:t>, большое количество узлов является избыточным для подсети, которая связывает два маршрутизатора по схеме «точка-точка». В этом случае необходимо всего два IPv4-адреса для адресации интерфейсов соседних маршрутизаторов. Таким образом, разбиение сети на подсети разного размера позволило бы рационально использовать адресное пространство.</a:t>
            </a:r>
            <a:endParaRPr lang="ru-RU"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Маска сети переменной длины</a:t>
            </a:r>
            <a:endParaRPr lang="ru-RU" dirty="0"/>
          </a:p>
        </p:txBody>
      </p:sp>
      <p:sp>
        <p:nvSpPr>
          <p:cNvPr id="3" name="Объект 2"/>
          <p:cNvSpPr>
            <a:spLocks noGrp="1"/>
          </p:cNvSpPr>
          <p:nvPr>
            <p:ph sz="quarter" idx="1"/>
          </p:nvPr>
        </p:nvSpPr>
        <p:spPr/>
        <p:txBody>
          <a:bodyPr>
            <a:normAutofit fontScale="92500" lnSpcReduction="20000"/>
          </a:bodyPr>
          <a:lstStyle/>
          <a:p>
            <a:r>
              <a:rPr lang="ru-RU" dirty="0"/>
              <a:t>Решение состоит в том, что бы для одной сети указывать более одного расширенного сетевого префикса. О такой сети говорят, что это сеть с маской подсети переменной длины (VLSM).</a:t>
            </a:r>
            <a:endParaRPr lang="ru-RU" dirty="0"/>
          </a:p>
          <a:p>
            <a:r>
              <a:rPr lang="ru-RU" dirty="0"/>
              <a:t>Действительно, если для сети 144.144.0.0/16 использовать расширенный сетевой префикс /25, то это больше бы подходило сетям размерами около ста узлов. </a:t>
            </a:r>
            <a:endParaRPr lang="ru-RU" dirty="0"/>
          </a:p>
          <a:p>
            <a:r>
              <a:rPr lang="ru-RU" dirty="0"/>
              <a:t>Общая схема разбиения сети на подсети с масками переменной длины такова: сеть делится на подсети максимально необходимого размера. Затем некоторые подсети делятся на более мелкие, и рекурсивно далее, до тех пор, пока это необходимо.</a:t>
            </a:r>
            <a:endParaRPr lang="ru-RU" dirty="0"/>
          </a:p>
          <a:p>
            <a:r>
              <a:rPr lang="ru-RU" dirty="0"/>
              <a:t>Кроме того, технология VLSM, путем скрытия части подсетей, позволяет уменьшить объем данных, передаваемых маршрутизаторами.</a:t>
            </a:r>
            <a:endParaRPr lang="ru-RU" dirty="0"/>
          </a:p>
          <a:p>
            <a:endParaRPr lang="ru-RU"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altLang="en-US" dirty="0" smtClean="0"/>
              <a:t>Технология бесклассовой маршрутизации </a:t>
            </a:r>
            <a:r>
              <a:rPr lang="en-US" dirty="0" smtClean="0"/>
              <a:t>CIDR </a:t>
            </a:r>
            <a:r>
              <a:rPr lang="ru-RU" altLang="en-US" dirty="0" smtClean="0"/>
              <a:t>(RFC 1517 — RFC 1520)</a:t>
            </a:r>
            <a:endParaRPr lang="ru-RU" altLang="en-US" dirty="0" smtClean="0"/>
          </a:p>
        </p:txBody>
      </p:sp>
      <p:sp>
        <p:nvSpPr>
          <p:cNvPr id="3" name="Объект 2"/>
          <p:cNvSpPr>
            <a:spLocks noGrp="1"/>
          </p:cNvSpPr>
          <p:nvPr>
            <p:ph sz="quarter" idx="1"/>
          </p:nvPr>
        </p:nvSpPr>
        <p:spPr>
          <a:xfrm>
            <a:off x="838200" y="1825625"/>
            <a:ext cx="10515600" cy="4351338"/>
          </a:xfrm>
        </p:spPr>
        <p:txBody>
          <a:bodyPr>
            <a:normAutofit/>
          </a:bodyPr>
          <a:lstStyle/>
          <a:p>
            <a:r>
              <a:rPr lang="ru-RU" dirty="0"/>
              <a:t>Появление </a:t>
            </a:r>
            <a:r>
              <a:rPr lang="ru-RU" dirty="0" smtClean="0"/>
              <a:t>было </a:t>
            </a:r>
            <a:r>
              <a:rPr lang="ru-RU" dirty="0"/>
              <a:t>вызвано резким увеличением объема трафика в </a:t>
            </a:r>
            <a:r>
              <a:rPr lang="ru-RU" dirty="0" err="1"/>
              <a:t>Internet</a:t>
            </a:r>
            <a:r>
              <a:rPr lang="ru-RU" dirty="0"/>
              <a:t> и, как следствие, увеличением количества маршрутов на магистральных маршрутизаторах. </a:t>
            </a:r>
            <a:endParaRPr lang="ru-RU" dirty="0" smtClean="0"/>
          </a:p>
          <a:p>
            <a:r>
              <a:rPr lang="ru-RU" dirty="0" smtClean="0"/>
              <a:t>Позволяет </a:t>
            </a:r>
            <a:r>
              <a:rPr lang="ru-RU" dirty="0"/>
              <a:t>уйти от классовой схемы адресации, эффективней использовать адресное пространство протокола IP. </a:t>
            </a:r>
            <a:endParaRPr lang="en-US" dirty="0" smtClean="0"/>
          </a:p>
          <a:p>
            <a:r>
              <a:rPr lang="ru-RU" dirty="0" smtClean="0"/>
              <a:t>Кроме </a:t>
            </a:r>
            <a:r>
              <a:rPr lang="ru-RU" dirty="0"/>
              <a:t>того, CIDR позволяет агрегировать маршрутные записи. Одной записью в таблице маршрутизатора описываются пути ко многим сетям.</a:t>
            </a:r>
            <a:endParaRPr lang="ru-RU"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CIDR</a:t>
            </a:r>
            <a:endParaRPr lang="ru-RU" dirty="0"/>
          </a:p>
        </p:txBody>
      </p:sp>
      <p:sp>
        <p:nvSpPr>
          <p:cNvPr id="3" name="Объект 2"/>
          <p:cNvSpPr>
            <a:spLocks noGrp="1"/>
          </p:cNvSpPr>
          <p:nvPr>
            <p:ph sz="quarter" idx="1"/>
          </p:nvPr>
        </p:nvSpPr>
        <p:spPr/>
        <p:txBody>
          <a:bodyPr>
            <a:normAutofit lnSpcReduction="20000"/>
          </a:bodyPr>
          <a:lstStyle/>
          <a:p>
            <a:pPr marL="0" indent="0">
              <a:buNone/>
            </a:pPr>
            <a:r>
              <a:rPr lang="ru-RU" dirty="0" smtClean="0"/>
              <a:t>Суть </a:t>
            </a:r>
            <a:r>
              <a:rPr lang="ru-RU" dirty="0"/>
              <a:t>технологии CIDR состоит в том, что каждому поставщику услуг </a:t>
            </a:r>
            <a:r>
              <a:rPr lang="ru-RU" dirty="0" err="1"/>
              <a:t>Internet</a:t>
            </a:r>
            <a:r>
              <a:rPr lang="ru-RU" dirty="0"/>
              <a:t> (или, для корпоративных сетей, какому-либо структурно-территориальному подразделению) должен быть назначен неразрывный диапазон IP-адресов. </a:t>
            </a:r>
            <a:endParaRPr lang="en-US" dirty="0" smtClean="0"/>
          </a:p>
          <a:p>
            <a:pPr marL="0" indent="0">
              <a:buNone/>
            </a:pPr>
            <a:r>
              <a:rPr lang="ru-RU" dirty="0" smtClean="0"/>
              <a:t>При </a:t>
            </a:r>
            <a:r>
              <a:rPr lang="ru-RU" dirty="0"/>
              <a:t>этом вводится понятие обобщенного сетевого префикса, определяющего общую часть всех назначенных адресов. Соответственно, маршрутизация на магистральных каналах может реализовываться на основе обобщенного сетевого префикса. </a:t>
            </a:r>
            <a:endParaRPr lang="en-US" dirty="0" smtClean="0"/>
          </a:p>
          <a:p>
            <a:pPr marL="0" indent="0">
              <a:buNone/>
            </a:pPr>
            <a:r>
              <a:rPr lang="ru-RU" dirty="0" smtClean="0"/>
              <a:t>Результатом </a:t>
            </a:r>
            <a:r>
              <a:rPr lang="ru-RU" dirty="0"/>
              <a:t>является агрегирование маршрутных записей, уменьшение размера таблиц маршрутных записей и увеличение скорости обработки пакетов.</a:t>
            </a:r>
            <a:endParaRPr lang="ru-RU" dirty="0"/>
          </a:p>
          <a:p>
            <a:pPr marL="0" indent="0">
              <a:buNone/>
            </a:pPr>
            <a:r>
              <a:rPr lang="en-US" dirty="0"/>
              <a:t> /30</a:t>
            </a:r>
            <a:endParaRPr lang="ru-RU" dirty="0"/>
          </a:p>
          <a:p>
            <a:pPr marL="0" indent="0">
              <a:buNone/>
            </a:pPr>
            <a:endParaRPr lang="ru-RU"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CIDR</a:t>
            </a:r>
            <a:endParaRPr lang="ru-RU" dirty="0"/>
          </a:p>
        </p:txBody>
      </p:sp>
      <p:sp>
        <p:nvSpPr>
          <p:cNvPr id="3" name="Объект 2"/>
          <p:cNvSpPr>
            <a:spLocks noGrp="1"/>
          </p:cNvSpPr>
          <p:nvPr>
            <p:ph sz="quarter" idx="1"/>
          </p:nvPr>
        </p:nvSpPr>
        <p:spPr/>
        <p:txBody>
          <a:bodyPr>
            <a:normAutofit fontScale="92500"/>
          </a:bodyPr>
          <a:lstStyle/>
          <a:p>
            <a:r>
              <a:rPr lang="ru-RU" dirty="0" smtClean="0"/>
              <a:t>Предположим</a:t>
            </a:r>
            <a:r>
              <a:rPr lang="en-US" dirty="0" smtClean="0"/>
              <a:t>, </a:t>
            </a:r>
            <a:r>
              <a:rPr lang="ru-RU" dirty="0" smtClean="0"/>
              <a:t>есть маска подсети длиной в 16 старших единичных бит </a:t>
            </a:r>
            <a:endParaRPr lang="ru-RU" dirty="0" smtClean="0"/>
          </a:p>
          <a:p>
            <a:endParaRPr lang="ru-RU" dirty="0" smtClean="0"/>
          </a:p>
          <a:p>
            <a:r>
              <a:rPr lang="ru-RU" dirty="0" smtClean="0"/>
              <a:t>Применив </a:t>
            </a:r>
            <a:r>
              <a:rPr lang="ru-RU" dirty="0" smtClean="0">
                <a:solidFill>
                  <a:srgbClr val="C00000"/>
                </a:solidFill>
              </a:rPr>
              <a:t>логическое </a:t>
            </a:r>
            <a:r>
              <a:rPr lang="en-US" dirty="0" smtClean="0">
                <a:solidFill>
                  <a:srgbClr val="C00000"/>
                </a:solidFill>
              </a:rPr>
              <a:t>“</a:t>
            </a:r>
            <a:r>
              <a:rPr lang="ru-RU" dirty="0" smtClean="0">
                <a:solidFill>
                  <a:srgbClr val="C00000"/>
                </a:solidFill>
              </a:rPr>
              <a:t>И</a:t>
            </a:r>
            <a:r>
              <a:rPr lang="en-US" dirty="0" smtClean="0">
                <a:solidFill>
                  <a:srgbClr val="C00000"/>
                </a:solidFill>
              </a:rPr>
              <a:t>” (</a:t>
            </a:r>
            <a:r>
              <a:rPr lang="ru-RU" dirty="0" smtClean="0">
                <a:solidFill>
                  <a:srgbClr val="C00000"/>
                </a:solidFill>
              </a:rPr>
              <a:t>умножение)</a:t>
            </a:r>
            <a:r>
              <a:rPr lang="ru-RU" dirty="0" smtClean="0"/>
              <a:t> к адресу и маске</a:t>
            </a:r>
            <a:r>
              <a:rPr lang="en-US" dirty="0" smtClean="0"/>
              <a:t>, </a:t>
            </a:r>
            <a:r>
              <a:rPr lang="ru-RU" dirty="0" smtClean="0"/>
              <a:t>получаем начальный адрес сети (что необходимо при маршрутизации)</a:t>
            </a:r>
            <a:endParaRPr lang="ru-RU" dirty="0" smtClean="0"/>
          </a:p>
          <a:p>
            <a:r>
              <a:rPr lang="ru-RU" smtClean="0"/>
              <a:t>198.51.0.0</a:t>
            </a:r>
            <a:endParaRPr lang="ru-RU" dirty="0" smtClean="0"/>
          </a:p>
          <a:p>
            <a:r>
              <a:rPr lang="ru-RU" dirty="0" smtClean="0"/>
              <a:t>Количество нулей в младших битах маски определяет максимально возможное количество адресов в сети. Поскольку каждый разряд принимает значения от 0 до 1</a:t>
            </a:r>
            <a:r>
              <a:rPr lang="en-US" dirty="0" smtClean="0"/>
              <a:t>, </a:t>
            </a:r>
            <a:r>
              <a:rPr lang="ru-RU" dirty="0" smtClean="0"/>
              <a:t>то всего 2</a:t>
            </a:r>
            <a:r>
              <a:rPr lang="en-US" dirty="0" smtClean="0"/>
              <a:t>^</a:t>
            </a:r>
            <a:r>
              <a:rPr lang="ru-RU" dirty="0" smtClean="0"/>
              <a:t>16</a:t>
            </a:r>
            <a:r>
              <a:rPr lang="en-US" dirty="0" smtClean="0"/>
              <a:t> </a:t>
            </a:r>
            <a:r>
              <a:rPr lang="ru-RU" dirty="0" smtClean="0"/>
              <a:t>возможных комбинаций</a:t>
            </a:r>
            <a:r>
              <a:rPr lang="en-US" dirty="0" smtClean="0"/>
              <a:t>, </a:t>
            </a:r>
            <a:r>
              <a:rPr lang="ru-RU" dirty="0" smtClean="0"/>
              <a:t>т.е. 65 536  возможных интерфейсов </a:t>
            </a:r>
            <a:r>
              <a:rPr lang="ru-RU" dirty="0" smtClean="0">
                <a:sym typeface="+mn-ea"/>
              </a:rPr>
              <a:t>(65534 хостов)</a:t>
            </a:r>
            <a:r>
              <a:rPr lang="ru-RU" dirty="0" smtClean="0"/>
              <a:t>.</a:t>
            </a:r>
            <a:endParaRPr lang="ru-RU" dirty="0" smtClean="0"/>
          </a:p>
          <a:p>
            <a:endParaRPr lang="ru-RU" dirty="0"/>
          </a:p>
          <a:p>
            <a:pPr marL="0" indent="0">
              <a:buNone/>
            </a:pPr>
            <a:endParaRPr lang="ru-RU" dirty="0"/>
          </a:p>
        </p:txBody>
      </p:sp>
      <p:sp>
        <p:nvSpPr>
          <p:cNvPr id="5" name="Rectangle 2"/>
          <p:cNvSpPr>
            <a:spLocks noChangeArrowheads="1"/>
          </p:cNvSpPr>
          <p:nvPr/>
        </p:nvSpPr>
        <p:spPr bwMode="auto">
          <a:xfrm>
            <a:off x="2305864" y="2297460"/>
            <a:ext cx="6372200" cy="46037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ru-RU" altLang="ru-RU" sz="2400" b="0" i="0" u="none" strike="noStrike" cap="none" normalizeH="0" baseline="0" dirty="0" smtClean="0">
                <a:ln>
                  <a:noFill/>
                </a:ln>
                <a:solidFill>
                  <a:srgbClr val="222222"/>
                </a:solidFill>
                <a:effectLst/>
                <a:latin typeface="Arial Unicode MS" panose="020B0604020202020204" pitchFamily="34" charset="-128"/>
              </a:rPr>
              <a:t>11111111.11111111.00000000.00000000</a:t>
            </a:r>
            <a:r>
              <a:rPr kumimoji="0" lang="ru-RU" altLang="ru-RU" sz="2400" b="0" i="0" u="none" strike="noStrike" cap="none" normalizeH="0" baseline="0" dirty="0" smtClean="0">
                <a:ln>
                  <a:noFill/>
                </a:ln>
                <a:solidFill>
                  <a:schemeClr val="tx1"/>
                </a:solidFill>
                <a:effectLst/>
              </a:rPr>
              <a:t> </a:t>
            </a:r>
            <a:endParaRPr kumimoji="0" lang="ru-RU" altLang="ru-RU" sz="24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CIDR</a:t>
            </a:r>
            <a:endParaRPr lang="ru-RU" dirty="0"/>
          </a:p>
        </p:txBody>
      </p:sp>
      <p:sp>
        <p:nvSpPr>
          <p:cNvPr id="3" name="Объект 2"/>
          <p:cNvSpPr>
            <a:spLocks noGrp="1"/>
          </p:cNvSpPr>
          <p:nvPr>
            <p:ph sz="quarter" idx="1"/>
          </p:nvPr>
        </p:nvSpPr>
        <p:spPr/>
        <p:txBody>
          <a:bodyPr/>
          <a:lstStyle/>
          <a:p>
            <a:r>
              <a:rPr lang="ru-RU" dirty="0"/>
              <a:t>Запись вида </a:t>
            </a:r>
            <a:r>
              <a:rPr lang="ru-RU" b="1" dirty="0" smtClean="0"/>
              <a:t>198.51.100.15/16</a:t>
            </a:r>
            <a:r>
              <a:rPr lang="ru-RU" dirty="0" smtClean="0"/>
              <a:t> </a:t>
            </a:r>
            <a:r>
              <a:rPr lang="ru-RU" dirty="0"/>
              <a:t>подробно описывает следующую информацию:</a:t>
            </a:r>
            <a:endParaRPr lang="ru-RU" dirty="0"/>
          </a:p>
          <a:p>
            <a:pPr lvl="1"/>
            <a:r>
              <a:rPr lang="ru-RU" dirty="0"/>
              <a:t>адрес узла - 198.51.100.15</a:t>
            </a:r>
            <a:endParaRPr lang="ru-RU" dirty="0"/>
          </a:p>
          <a:p>
            <a:pPr lvl="1"/>
            <a:r>
              <a:rPr lang="ru-RU" dirty="0"/>
              <a:t>маска его подсети - </a:t>
            </a:r>
            <a:r>
              <a:rPr lang="ru-RU" dirty="0" smtClean="0"/>
              <a:t>255.255.0.0</a:t>
            </a:r>
            <a:endParaRPr lang="ru-RU" dirty="0"/>
          </a:p>
          <a:p>
            <a:pPr lvl="1"/>
            <a:r>
              <a:rPr lang="ru-RU" dirty="0"/>
              <a:t>количество возможных узлов в подсети - </a:t>
            </a:r>
            <a:r>
              <a:rPr lang="ru-RU" dirty="0" smtClean="0"/>
              <a:t>65536</a:t>
            </a:r>
            <a:endParaRPr lang="ru-RU" dirty="0"/>
          </a:p>
          <a:p>
            <a:pPr lvl="1"/>
            <a:r>
              <a:rPr lang="ru-RU" dirty="0"/>
              <a:t>начальный адрес сети - </a:t>
            </a:r>
            <a:r>
              <a:rPr lang="ru-RU" dirty="0" smtClean="0"/>
              <a:t>198.51.0.0</a:t>
            </a:r>
            <a:endParaRPr lang="ru-RU" dirty="0"/>
          </a:p>
          <a:p>
            <a:pPr lvl="1"/>
            <a:r>
              <a:rPr lang="ru-RU" dirty="0"/>
              <a:t>широковещательный адрес сети - </a:t>
            </a:r>
            <a:r>
              <a:rPr lang="ru-RU" dirty="0" smtClean="0"/>
              <a:t>198.51.255.255</a:t>
            </a:r>
            <a:endParaRPr lang="ru-RU" dirty="0"/>
          </a:p>
          <a:p>
            <a:pPr lvl="1"/>
            <a:r>
              <a:rPr lang="ru-RU" dirty="0"/>
              <a:t>количество реальных возможных узлов (хостов) сети - </a:t>
            </a:r>
            <a:r>
              <a:rPr lang="ru-RU" dirty="0" smtClean="0"/>
              <a:t>65534</a:t>
            </a:r>
            <a:endParaRPr lang="ru-RU" dirty="0"/>
          </a:p>
          <a:p>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en-US"/>
              <a:t>Архитектура маршрутизатора</a:t>
            </a:r>
            <a:endParaRPr lang="ru-RU" altLang="en-US"/>
          </a:p>
        </p:txBody>
      </p:sp>
      <p:sp>
        <p:nvSpPr>
          <p:cNvPr id="5" name="Прямоугольник 4"/>
          <p:cNvSpPr/>
          <p:nvPr/>
        </p:nvSpPr>
        <p:spPr>
          <a:xfrm>
            <a:off x="4239260" y="3168015"/>
            <a:ext cx="2571750" cy="2725420"/>
          </a:xfrm>
          <a:prstGeom prst="rect">
            <a:avLst/>
          </a:prstGeom>
          <a:solidFill>
            <a:schemeClr val="bg1"/>
          </a:solidFill>
          <a:ln w="28575" cmpd="sng">
            <a:solidFill>
              <a:srgbClr val="C00000"/>
            </a:solidFill>
            <a:prstDash val="solid"/>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altLang="ru-RU">
                <a:solidFill>
                  <a:schemeClr val="tx1"/>
                </a:solidFill>
              </a:rPr>
              <a:t>Коммутационная фабрика</a:t>
            </a:r>
            <a:endParaRPr lang="ru-RU" altLang="ru-RU">
              <a:solidFill>
                <a:schemeClr val="tx1"/>
              </a:solidFill>
            </a:endParaRPr>
          </a:p>
        </p:txBody>
      </p:sp>
      <p:sp>
        <p:nvSpPr>
          <p:cNvPr id="6" name="Прямоугольник 5"/>
          <p:cNvSpPr/>
          <p:nvPr/>
        </p:nvSpPr>
        <p:spPr>
          <a:xfrm>
            <a:off x="4238625" y="1932305"/>
            <a:ext cx="2572385" cy="850900"/>
          </a:xfrm>
          <a:prstGeom prst="rect">
            <a:avLst/>
          </a:prstGeom>
          <a:solidFill>
            <a:schemeClr val="bg1"/>
          </a:solidFill>
          <a:ln w="2857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altLang="en-US">
                <a:solidFill>
                  <a:schemeClr val="tx1"/>
                </a:solidFill>
              </a:rPr>
              <a:t>Процессор маршрутизатора</a:t>
            </a:r>
            <a:endParaRPr lang="ru-RU" altLang="en-US">
              <a:solidFill>
                <a:schemeClr val="tx1"/>
              </a:solidFill>
            </a:endParaRPr>
          </a:p>
        </p:txBody>
      </p:sp>
      <p:cxnSp>
        <p:nvCxnSpPr>
          <p:cNvPr id="7" name="Прямая со стрелкой 6"/>
          <p:cNvCxnSpPr>
            <a:stCxn id="6" idx="2"/>
            <a:endCxn id="5" idx="0"/>
          </p:cNvCxnSpPr>
          <p:nvPr/>
        </p:nvCxnSpPr>
        <p:spPr>
          <a:xfrm>
            <a:off x="5525135" y="2783205"/>
            <a:ext cx="0" cy="38481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 name="Прямоугольник 7"/>
          <p:cNvSpPr/>
          <p:nvPr/>
        </p:nvSpPr>
        <p:spPr>
          <a:xfrm>
            <a:off x="1897380" y="4021455"/>
            <a:ext cx="1899920" cy="700405"/>
          </a:xfrm>
          <a:prstGeom prst="rect">
            <a:avLst/>
          </a:prstGeom>
          <a:solidFill>
            <a:schemeClr val="bg1"/>
          </a:solid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en-US"/>
          </a:p>
        </p:txBody>
      </p:sp>
      <p:sp>
        <p:nvSpPr>
          <p:cNvPr id="12" name="Текстовое поле 11"/>
          <p:cNvSpPr txBox="1"/>
          <p:nvPr/>
        </p:nvSpPr>
        <p:spPr>
          <a:xfrm>
            <a:off x="8051165" y="2264410"/>
            <a:ext cx="4093845" cy="645160"/>
          </a:xfrm>
          <a:prstGeom prst="rect">
            <a:avLst/>
          </a:prstGeom>
          <a:noFill/>
        </p:spPr>
        <p:txBody>
          <a:bodyPr wrap="none" rtlCol="0">
            <a:spAutoFit/>
          </a:bodyPr>
          <a:lstStyle/>
          <a:p>
            <a:r>
              <a:rPr lang="ru-RU" altLang="ru-RU"/>
              <a:t>Маршрутизация</a:t>
            </a:r>
            <a:r>
              <a:rPr lang="en-US" altLang="ru-RU"/>
              <a:t>, </a:t>
            </a:r>
            <a:r>
              <a:rPr lang="ru-RU" altLang="ru-RU"/>
              <a:t>управляющий уровень</a:t>
            </a:r>
            <a:endParaRPr lang="ru-RU" altLang="ru-RU"/>
          </a:p>
          <a:p>
            <a:r>
              <a:rPr lang="ru-RU" altLang="ru-RU"/>
              <a:t>(Программные средства)</a:t>
            </a:r>
            <a:endParaRPr lang="ru-RU" altLang="ru-RU"/>
          </a:p>
        </p:txBody>
      </p:sp>
      <p:sp>
        <p:nvSpPr>
          <p:cNvPr id="13" name="Текстовое поле 12"/>
          <p:cNvSpPr txBox="1"/>
          <p:nvPr/>
        </p:nvSpPr>
        <p:spPr>
          <a:xfrm>
            <a:off x="8051165" y="2975610"/>
            <a:ext cx="4188460" cy="645160"/>
          </a:xfrm>
          <a:prstGeom prst="rect">
            <a:avLst/>
          </a:prstGeom>
          <a:noFill/>
        </p:spPr>
        <p:txBody>
          <a:bodyPr wrap="none" rtlCol="0">
            <a:spAutoFit/>
          </a:bodyPr>
          <a:lstStyle/>
          <a:p>
            <a:r>
              <a:rPr lang="ru-RU" altLang="ru-RU"/>
              <a:t>Перенаправление</a:t>
            </a:r>
            <a:r>
              <a:rPr lang="en-US" altLang="ru-RU"/>
              <a:t>, </a:t>
            </a:r>
            <a:r>
              <a:rPr lang="ru-RU" altLang="ru-RU"/>
              <a:t>передающий уровень</a:t>
            </a:r>
            <a:endParaRPr lang="ru-RU" altLang="ru-RU"/>
          </a:p>
          <a:p>
            <a:r>
              <a:rPr lang="ru-RU" altLang="ru-RU"/>
              <a:t>(Аппаратная часть)</a:t>
            </a:r>
            <a:endParaRPr lang="ru-RU" altLang="ru-RU"/>
          </a:p>
        </p:txBody>
      </p:sp>
      <p:cxnSp>
        <p:nvCxnSpPr>
          <p:cNvPr id="14" name="Прямое соединение 13"/>
          <p:cNvCxnSpPr/>
          <p:nvPr/>
        </p:nvCxnSpPr>
        <p:spPr>
          <a:xfrm>
            <a:off x="512445" y="2975610"/>
            <a:ext cx="10387965" cy="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Текстовое поле 14"/>
          <p:cNvSpPr txBox="1"/>
          <p:nvPr/>
        </p:nvSpPr>
        <p:spPr>
          <a:xfrm>
            <a:off x="1925955" y="5013960"/>
            <a:ext cx="1929130" cy="368300"/>
          </a:xfrm>
          <a:prstGeom prst="rect">
            <a:avLst/>
          </a:prstGeom>
          <a:noFill/>
        </p:spPr>
        <p:txBody>
          <a:bodyPr wrap="square" rtlCol="0">
            <a:spAutoFit/>
          </a:bodyPr>
          <a:lstStyle/>
          <a:p>
            <a:r>
              <a:rPr lang="ru-RU" altLang="ru-RU"/>
              <a:t>Входные порты</a:t>
            </a:r>
            <a:endParaRPr lang="ru-RU" altLang="ru-RU"/>
          </a:p>
        </p:txBody>
      </p:sp>
      <p:sp>
        <p:nvSpPr>
          <p:cNvPr id="16" name="Текстовое поле 15"/>
          <p:cNvSpPr txBox="1"/>
          <p:nvPr/>
        </p:nvSpPr>
        <p:spPr>
          <a:xfrm>
            <a:off x="7341870" y="5013960"/>
            <a:ext cx="1929130" cy="368300"/>
          </a:xfrm>
          <a:prstGeom prst="rect">
            <a:avLst/>
          </a:prstGeom>
          <a:noFill/>
        </p:spPr>
        <p:txBody>
          <a:bodyPr wrap="square" rtlCol="0">
            <a:spAutoFit/>
          </a:bodyPr>
          <a:lstStyle/>
          <a:p>
            <a:r>
              <a:rPr lang="ru-RU" altLang="ru-RU"/>
              <a:t>Выходные порты</a:t>
            </a:r>
            <a:endParaRPr lang="ru-RU" altLang="ru-RU"/>
          </a:p>
        </p:txBody>
      </p:sp>
      <p:sp>
        <p:nvSpPr>
          <p:cNvPr id="18" name="Прямоугольник 17"/>
          <p:cNvSpPr/>
          <p:nvPr/>
        </p:nvSpPr>
        <p:spPr>
          <a:xfrm>
            <a:off x="3201035" y="4130675"/>
            <a:ext cx="501015" cy="426085"/>
          </a:xfrm>
          <a:prstGeom prst="rect">
            <a:avLst/>
          </a:prstGeom>
          <a:solidFill>
            <a:schemeClr val="bg1"/>
          </a:solidFill>
          <a:ln w="2857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en-US"/>
          </a:p>
        </p:txBody>
      </p:sp>
      <p:sp>
        <p:nvSpPr>
          <p:cNvPr id="19" name="Прямоугольник 18"/>
          <p:cNvSpPr/>
          <p:nvPr/>
        </p:nvSpPr>
        <p:spPr>
          <a:xfrm>
            <a:off x="2652395" y="4130675"/>
            <a:ext cx="475615" cy="426085"/>
          </a:xfrm>
          <a:prstGeom prst="rect">
            <a:avLst/>
          </a:prstGeom>
          <a:solidFill>
            <a:schemeClr val="bg1"/>
          </a:solidFill>
          <a:ln w="28575"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en-US"/>
          </a:p>
        </p:txBody>
      </p:sp>
      <p:sp>
        <p:nvSpPr>
          <p:cNvPr id="20" name="Прямоугольник 19"/>
          <p:cNvSpPr/>
          <p:nvPr/>
        </p:nvSpPr>
        <p:spPr>
          <a:xfrm>
            <a:off x="2155190" y="4187190"/>
            <a:ext cx="352425" cy="312420"/>
          </a:xfrm>
          <a:prstGeom prst="rect">
            <a:avLst/>
          </a:prstGeom>
          <a:solidFill>
            <a:schemeClr val="bg1"/>
          </a:solidFill>
          <a:ln w="28575" cmpd="sng">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en-US"/>
          </a:p>
        </p:txBody>
      </p:sp>
      <p:grpSp>
        <p:nvGrpSpPr>
          <p:cNvPr id="25" name="Группа 24"/>
          <p:cNvGrpSpPr/>
          <p:nvPr/>
        </p:nvGrpSpPr>
        <p:grpSpPr>
          <a:xfrm flipH="1">
            <a:off x="7275195" y="4022090"/>
            <a:ext cx="1899920" cy="699770"/>
            <a:chOff x="11861" y="5803"/>
            <a:chExt cx="2992" cy="1102"/>
          </a:xfrm>
        </p:grpSpPr>
        <p:sp>
          <p:nvSpPr>
            <p:cNvPr id="21" name="Прямоугольник 20"/>
            <p:cNvSpPr/>
            <p:nvPr/>
          </p:nvSpPr>
          <p:spPr>
            <a:xfrm>
              <a:off x="11861" y="5803"/>
              <a:ext cx="2992" cy="1103"/>
            </a:xfrm>
            <a:prstGeom prst="rect">
              <a:avLst/>
            </a:prstGeom>
            <a:solidFill>
              <a:schemeClr val="bg1"/>
            </a:solid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en-US"/>
            </a:p>
          </p:txBody>
        </p:sp>
        <p:sp>
          <p:nvSpPr>
            <p:cNvPr id="22" name="Прямоугольник 21"/>
            <p:cNvSpPr/>
            <p:nvPr/>
          </p:nvSpPr>
          <p:spPr>
            <a:xfrm>
              <a:off x="13914" y="6019"/>
              <a:ext cx="789" cy="671"/>
            </a:xfrm>
            <a:prstGeom prst="rect">
              <a:avLst/>
            </a:prstGeom>
            <a:solidFill>
              <a:schemeClr val="bg1"/>
            </a:solidFill>
            <a:ln w="2857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en-US"/>
            </a:p>
          </p:txBody>
        </p:sp>
        <p:sp>
          <p:nvSpPr>
            <p:cNvPr id="23" name="Прямоугольник 22"/>
            <p:cNvSpPr/>
            <p:nvPr/>
          </p:nvSpPr>
          <p:spPr>
            <a:xfrm>
              <a:off x="13050" y="6019"/>
              <a:ext cx="749" cy="671"/>
            </a:xfrm>
            <a:prstGeom prst="rect">
              <a:avLst/>
            </a:prstGeom>
            <a:solidFill>
              <a:schemeClr val="bg1"/>
            </a:solidFill>
            <a:ln w="28575"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en-US"/>
            </a:p>
          </p:txBody>
        </p:sp>
        <p:sp>
          <p:nvSpPr>
            <p:cNvPr id="24" name="Прямоугольник 23"/>
            <p:cNvSpPr/>
            <p:nvPr/>
          </p:nvSpPr>
          <p:spPr>
            <a:xfrm>
              <a:off x="12267" y="6108"/>
              <a:ext cx="555" cy="492"/>
            </a:xfrm>
            <a:prstGeom prst="rect">
              <a:avLst/>
            </a:prstGeom>
            <a:solidFill>
              <a:schemeClr val="bg1"/>
            </a:solidFill>
            <a:ln w="28575" cmpd="sng">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en-US"/>
            </a:p>
          </p:txBody>
        </p:sp>
      </p:grpSp>
      <p:cxnSp>
        <p:nvCxnSpPr>
          <p:cNvPr id="26" name="Прямая со стрелкой 25"/>
          <p:cNvCxnSpPr>
            <a:stCxn id="8" idx="3"/>
          </p:cNvCxnSpPr>
          <p:nvPr/>
        </p:nvCxnSpPr>
        <p:spPr>
          <a:xfrm>
            <a:off x="3797300" y="4371975"/>
            <a:ext cx="39941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p:nvPr/>
        </p:nvCxnSpPr>
        <p:spPr>
          <a:xfrm>
            <a:off x="6811010" y="4343400"/>
            <a:ext cx="39941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en-US"/>
              <a:t>Способы получения адреса хостом</a:t>
            </a:r>
            <a:endParaRPr lang="ru-RU" altLang="en-US"/>
          </a:p>
        </p:txBody>
      </p:sp>
      <p:sp>
        <p:nvSpPr>
          <p:cNvPr id="3" name="Замещающее содержимое 2"/>
          <p:cNvSpPr>
            <a:spLocks noGrp="1"/>
          </p:cNvSpPr>
          <p:nvPr>
            <p:ph idx="1"/>
          </p:nvPr>
        </p:nvSpPr>
        <p:spPr/>
        <p:txBody>
          <a:bodyPr/>
          <a:lstStyle/>
          <a:p>
            <a:r>
              <a:rPr lang="ru-RU" altLang="en-US"/>
              <a:t>Локальный адрес задается администратором вручную</a:t>
            </a:r>
            <a:endParaRPr lang="ru-RU" altLang="en-US"/>
          </a:p>
          <a:p>
            <a:r>
              <a:rPr lang="ru-RU" altLang="en-US"/>
              <a:t>Локальный адрес поступает от </a:t>
            </a:r>
            <a:r>
              <a:rPr lang="en-US" altLang="en-US"/>
              <a:t>DHCP-</a:t>
            </a:r>
            <a:r>
              <a:rPr lang="ru-RU" altLang="en-US"/>
              <a:t>сервера в аренду</a:t>
            </a:r>
            <a:endParaRPr lang="ru-RU" altLang="en-US"/>
          </a:p>
          <a:p>
            <a:pPr marL="920750" marR="0" lvl="1" indent="-457200" algn="l" defTabSz="914400" rtl="0" eaLnBrk="1" fontAlgn="auto" latinLnBrk="0" hangingPunct="1">
              <a:lnSpc>
                <a:spcPct val="90000"/>
              </a:lnSpc>
              <a:spcBef>
                <a:spcPts val="500"/>
              </a:spcBef>
              <a:spcAft>
                <a:spcPts val="0"/>
              </a:spcAft>
              <a:buClr>
                <a:srgbClr val="000000"/>
              </a:buClr>
              <a:buSzTx/>
              <a:buFont typeface="Arial" panose="020B0604020202020204" pitchFamily="34" charset="0"/>
              <a:buChar char="•"/>
              <a:defRPr/>
            </a:pPr>
            <a:r>
              <a:rPr lang="ru-RU" altLang="en-US" sz="2800" noProof="0" dirty="0">
                <a:ln>
                  <a:noFill/>
                </a:ln>
                <a:solidFill>
                  <a:prstClr val="black"/>
                </a:solidFill>
                <a:effectLst/>
                <a:uLnTx/>
                <a:uFillTx/>
                <a:latin typeface="Gill Sans MT" panose="020B0502020104020203" pitchFamily="34" charset="77"/>
                <a:ea typeface="MS PGothic" panose="020B0600070205080204" pitchFamily="34" charset="-128"/>
                <a:sym typeface="+mn-ea"/>
              </a:rPr>
              <a:t>хост получает возможность продлить аренду</a:t>
            </a:r>
            <a:endParaRPr lang="ru-RU" altLang="en-US" sz="2800" noProof="0" dirty="0">
              <a:ln>
                <a:noFill/>
              </a:ln>
              <a:solidFill>
                <a:prstClr val="black"/>
              </a:solidFill>
              <a:effectLst/>
              <a:uLnTx/>
              <a:uFillTx/>
              <a:latin typeface="Gill Sans MT" panose="020B0502020104020203" pitchFamily="34" charset="77"/>
              <a:ea typeface="MS PGothic" panose="020B0600070205080204" pitchFamily="34" charset="-128"/>
              <a:sym typeface="+mn-ea"/>
            </a:endParaRPr>
          </a:p>
          <a:p>
            <a:pPr marL="920750" marR="0" lvl="1" indent="-457200" algn="l" defTabSz="914400" rtl="0" eaLnBrk="1" fontAlgn="auto" latinLnBrk="0" hangingPunct="1">
              <a:lnSpc>
                <a:spcPct val="90000"/>
              </a:lnSpc>
              <a:spcBef>
                <a:spcPts val="500"/>
              </a:spcBef>
              <a:spcAft>
                <a:spcPts val="0"/>
              </a:spcAft>
              <a:buClr>
                <a:srgbClr val="000000"/>
              </a:buClr>
              <a:buSzTx/>
              <a:buFont typeface="Arial" panose="020B0604020202020204" pitchFamily="34" charset="0"/>
              <a:buChar char="•"/>
              <a:defRPr/>
            </a:pPr>
            <a:r>
              <a:rPr lang="ru-RU" altLang="en-US" sz="2800" noProof="0" dirty="0">
                <a:ln>
                  <a:noFill/>
                </a:ln>
                <a:solidFill>
                  <a:prstClr val="black"/>
                </a:solidFill>
                <a:effectLst/>
                <a:uLnTx/>
                <a:uFillTx/>
                <a:latin typeface="Gill Sans MT" panose="020B0502020104020203" pitchFamily="34" charset="77"/>
                <a:ea typeface="MS PGothic" panose="020B0600070205080204" pitchFamily="34" charset="-128"/>
                <a:sym typeface="+mn-ea"/>
              </a:rPr>
              <a:t>адреса могут использоваться повторно</a:t>
            </a:r>
            <a:r>
              <a:rPr lang="en-US" altLang="en-US" sz="2800" noProof="0" dirty="0">
                <a:ln>
                  <a:noFill/>
                </a:ln>
                <a:solidFill>
                  <a:prstClr val="black"/>
                </a:solidFill>
                <a:effectLst/>
                <a:uLnTx/>
                <a:uFillTx/>
                <a:latin typeface="Gill Sans MT" panose="020B0502020104020203" pitchFamily="34" charset="77"/>
                <a:ea typeface="MS PGothic" panose="020B0600070205080204" pitchFamily="34" charset="-128"/>
                <a:sym typeface="+mn-ea"/>
              </a:rPr>
              <a:t> (</a:t>
            </a:r>
            <a:r>
              <a:rPr lang="ru-RU" altLang="en-US" sz="2800" noProof="0" dirty="0">
                <a:ln>
                  <a:noFill/>
                </a:ln>
                <a:solidFill>
                  <a:prstClr val="black"/>
                </a:solidFill>
                <a:effectLst/>
                <a:uLnTx/>
                <a:uFillTx/>
                <a:latin typeface="Gill Sans MT" panose="020B0502020104020203" pitchFamily="34" charset="77"/>
                <a:ea typeface="MS PGothic" panose="020B0600070205080204" pitchFamily="34" charset="-128"/>
                <a:sym typeface="+mn-ea"/>
              </a:rPr>
              <a:t>адрес удерживается только для присоединенного устр-ва</a:t>
            </a:r>
            <a:r>
              <a:rPr lang="en-US" altLang="ja-JP" sz="2800" noProof="0" dirty="0">
                <a:ln>
                  <a:noFill/>
                </a:ln>
                <a:solidFill>
                  <a:prstClr val="black"/>
                </a:solidFill>
                <a:effectLst/>
                <a:uLnTx/>
                <a:uFillTx/>
                <a:latin typeface="Gill Sans MT" panose="020B0502020104020203" pitchFamily="34" charset="77"/>
                <a:ea typeface="MS PGothic" panose="020B0600070205080204" pitchFamily="34" charset="-128"/>
                <a:sym typeface="+mn-ea"/>
              </a:rPr>
              <a:t>)</a:t>
            </a:r>
            <a:endParaRPr kumimoji="0" lang="en-US" altLang="ja-JP" sz="2800" b="0" i="0" u="none" strike="noStrike" kern="1200" cap="none" spc="0" normalizeH="0" baseline="0" noProof="0" dirty="0">
              <a:ln>
                <a:noFill/>
              </a:ln>
              <a:solidFill>
                <a:prstClr val="black"/>
              </a:solidFill>
              <a:effectLst/>
              <a:uLnTx/>
              <a:uFillTx/>
              <a:latin typeface="Gill Sans MT" panose="020B0502020104020203" pitchFamily="34" charset="77"/>
              <a:ea typeface="MS PGothic" panose="020B0600070205080204" pitchFamily="34" charset="-128"/>
              <a:cs typeface="+mn-cs"/>
            </a:endParaRPr>
          </a:p>
          <a:p>
            <a:pPr marL="920750" marR="0" lvl="1" indent="-457200" algn="l" defTabSz="914400" rtl="0" eaLnBrk="1" fontAlgn="auto" latinLnBrk="0" hangingPunct="1">
              <a:lnSpc>
                <a:spcPct val="90000"/>
              </a:lnSpc>
              <a:spcBef>
                <a:spcPts val="500"/>
              </a:spcBef>
              <a:spcAft>
                <a:spcPts val="0"/>
              </a:spcAft>
              <a:buClr>
                <a:srgbClr val="000000"/>
              </a:buClr>
              <a:buSzTx/>
              <a:buFont typeface="Arial" panose="020B0604020202020204" pitchFamily="34" charset="0"/>
              <a:buChar char="•"/>
              <a:defRPr/>
            </a:pPr>
            <a:r>
              <a:rPr lang="ru-RU" altLang="en-US" sz="2800" noProof="0" dirty="0">
                <a:ln>
                  <a:noFill/>
                </a:ln>
                <a:solidFill>
                  <a:prstClr val="black"/>
                </a:solidFill>
                <a:effectLst/>
                <a:uLnTx/>
                <a:uFillTx/>
                <a:latin typeface="Gill Sans MT" panose="020B0502020104020203" pitchFamily="34" charset="77"/>
                <a:ea typeface="MS PGothic" panose="020B0600070205080204" pitchFamily="34" charset="-128"/>
                <a:sym typeface="+mn-ea"/>
              </a:rPr>
              <a:t>поддержка мобильных пользователей покидающих</a:t>
            </a:r>
            <a:r>
              <a:rPr lang="en-US" altLang="en-US" sz="2800" noProof="0" dirty="0">
                <a:ln>
                  <a:noFill/>
                </a:ln>
                <a:solidFill>
                  <a:prstClr val="black"/>
                </a:solidFill>
                <a:effectLst/>
                <a:uLnTx/>
                <a:uFillTx/>
                <a:latin typeface="Gill Sans MT" panose="020B0502020104020203" pitchFamily="34" charset="77"/>
                <a:ea typeface="MS PGothic" panose="020B0600070205080204" pitchFamily="34" charset="-128"/>
                <a:sym typeface="+mn-ea"/>
              </a:rPr>
              <a:t>/</a:t>
            </a:r>
            <a:r>
              <a:rPr lang="ru-RU" altLang="en-US" sz="2800" noProof="0" dirty="0">
                <a:ln>
                  <a:noFill/>
                </a:ln>
                <a:solidFill>
                  <a:prstClr val="black"/>
                </a:solidFill>
                <a:effectLst/>
                <a:uLnTx/>
                <a:uFillTx/>
                <a:latin typeface="Gill Sans MT" panose="020B0502020104020203" pitchFamily="34" charset="77"/>
                <a:ea typeface="MS PGothic" panose="020B0600070205080204" pitchFamily="34" charset="-128"/>
                <a:sym typeface="+mn-ea"/>
              </a:rPr>
              <a:t>подключающихся к сети</a:t>
            </a:r>
            <a:endParaRPr lang="ru-RU" altLang="en-US" sz="2800" noProof="0" dirty="0">
              <a:ln>
                <a:noFill/>
              </a:ln>
              <a:solidFill>
                <a:prstClr val="black"/>
              </a:solidFill>
              <a:effectLst/>
              <a:uLnTx/>
              <a:uFillTx/>
              <a:latin typeface="Gill Sans MT" panose="020B0502020104020203" pitchFamily="34" charset="77"/>
              <a:ea typeface="MS PGothic" panose="020B0600070205080204" pitchFamily="34" charset="-128"/>
              <a:sym typeface="+mn-ea"/>
            </a:endParaRPr>
          </a:p>
          <a:p>
            <a:pPr marL="920750" marR="0" lvl="1" indent="-457200" algn="l" defTabSz="914400" rtl="0" eaLnBrk="1" fontAlgn="auto" latinLnBrk="0" hangingPunct="1">
              <a:lnSpc>
                <a:spcPct val="90000"/>
              </a:lnSpc>
              <a:spcBef>
                <a:spcPts val="500"/>
              </a:spcBef>
              <a:spcAft>
                <a:spcPts val="0"/>
              </a:spcAft>
              <a:buClr>
                <a:srgbClr val="000000"/>
              </a:buClr>
              <a:buSzTx/>
              <a:buFont typeface="Arial" panose="020B0604020202020204" pitchFamily="34" charset="0"/>
              <a:buChar char="•"/>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MS PGothic" panose="020B0600070205080204" pitchFamily="34" charset="-128"/>
              <a:cs typeface="+mn-cs"/>
            </a:endParaRPr>
          </a:p>
          <a:p>
            <a:endParaRPr lang="en-US" altLang="en-US"/>
          </a:p>
          <a:p>
            <a:endParaRPr lang="en-US" sz="2800" noProof="0" dirty="0">
              <a:ln>
                <a:noFill/>
              </a:ln>
              <a:solidFill>
                <a:prstClr val="black"/>
              </a:solidFill>
              <a:effectLst/>
              <a:uLnTx/>
              <a:uFillTx/>
              <a:latin typeface="Calibri" panose="020F0502020204030204"/>
              <a:sym typeface="+mn-ea"/>
            </a:endParaRPr>
          </a:p>
          <a:p>
            <a:pPr marL="574675" marR="0" lvl="1" indent="-234950" algn="l" defTabSz="914400" rtl="0" eaLnBrk="1" fontAlgn="auto" latinLnBrk="0" hangingPunct="1">
              <a:lnSpc>
                <a:spcPct val="90000"/>
              </a:lnSpc>
              <a:spcBef>
                <a:spcPts val="500"/>
              </a:spcBef>
              <a:spcAft>
                <a:spcPts val="0"/>
              </a:spcAft>
              <a:buClr>
                <a:srgbClr val="0000A8"/>
              </a:buClr>
              <a:buSzTx/>
              <a:buFont typeface="Arial" panose="020B0604020202020204"/>
              <a:buChar char="•"/>
              <a:defRPr/>
            </a:pPr>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en-US"/>
              <a:t>Способы получения адреса </a:t>
            </a:r>
            <a:r>
              <a:rPr lang="en-US" altLang="ru-RU"/>
              <a:t>ISP</a:t>
            </a:r>
            <a:endParaRPr lang="en-US" altLang="ru-RU"/>
          </a:p>
        </p:txBody>
      </p:sp>
      <p:sp>
        <p:nvSpPr>
          <p:cNvPr id="3" name="Замещающее содержимое 2"/>
          <p:cNvSpPr>
            <a:spLocks noGrp="1"/>
          </p:cNvSpPr>
          <p:nvPr>
            <p:ph idx="1"/>
          </p:nvPr>
        </p:nvSpPr>
        <p:spPr/>
        <p:txBody>
          <a:bodyPr>
            <a:normAutofit/>
          </a:bodyPr>
          <a:lstStyle/>
          <a:p>
            <a:r>
              <a:rPr lang="ru-RU" altLang="en-US"/>
              <a:t>В больших сетях, подобных Интернету, уникальность сетевых адресов гарантируется централизованной иерархически организованной системой их распределения. </a:t>
            </a:r>
            <a:endParaRPr lang="ru-RU" altLang="en-US"/>
          </a:p>
          <a:p>
            <a:r>
              <a:rPr lang="ru-RU" altLang="en-US"/>
              <a:t>Номер сети может быть назначен только по рекомендации специального подразделения Интернета. </a:t>
            </a:r>
            <a:endParaRPr lang="ru-RU" altLang="en-US"/>
          </a:p>
          <a:p>
            <a:r>
              <a:rPr lang="ru-RU" altLang="en-US"/>
              <a:t>Главным органом регистрации глобальных адресов в Интернете с 1998 года является неправительственная некоммерческая организация ICANN (Internet Corporation for Assigned Names and Numbers)</a:t>
            </a:r>
            <a:endParaRPr lang="ru-RU" altLang="en-US"/>
          </a:p>
          <a:p>
            <a:endParaRPr lang="ru-RU"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en-US"/>
              <a:t>Способы получения адреса </a:t>
            </a:r>
            <a:r>
              <a:rPr lang="en-US" altLang="ru-RU"/>
              <a:t>ISP</a:t>
            </a:r>
            <a:endParaRPr lang="en-US" altLang="ru-RU"/>
          </a:p>
        </p:txBody>
      </p:sp>
      <p:sp>
        <p:nvSpPr>
          <p:cNvPr id="3" name="Замещающее содержимое 2"/>
          <p:cNvSpPr>
            <a:spLocks noGrp="1"/>
          </p:cNvSpPr>
          <p:nvPr>
            <p:ph idx="1"/>
          </p:nvPr>
        </p:nvSpPr>
        <p:spPr/>
        <p:txBody>
          <a:bodyPr>
            <a:normAutofit fontScale="90000"/>
          </a:bodyPr>
          <a:lstStyle/>
          <a:p>
            <a:r>
              <a:rPr lang="ru-RU" altLang="en-US">
                <a:sym typeface="+mn-ea"/>
              </a:rPr>
              <a:t>Эта организация координирует работу региональных отделов, деятельность которых охватывает большие географические площади: ARIN — Америка, RIPE (Европа), APNIC (Азия и Тихоокеанский регион). </a:t>
            </a:r>
            <a:endParaRPr lang="ru-RU" altLang="en-US">
              <a:sym typeface="+mn-ea"/>
            </a:endParaRPr>
          </a:p>
          <a:p>
            <a:r>
              <a:rPr lang="ru-RU" altLang="en-US">
                <a:sym typeface="+mn-ea"/>
              </a:rPr>
              <a:t>Региональные отделы выделяют блоки адресов сетей крупным поставщикам услуг, а те, в свою очередь, распределяют их между своими клиентами, среди которых могут быть и более мелкие поставщики. </a:t>
            </a:r>
            <a:endParaRPr lang="ru-RU" altLang="en-US">
              <a:sym typeface="+mn-ea"/>
            </a:endParaRPr>
          </a:p>
          <a:p>
            <a:r>
              <a:rPr lang="ru-RU" altLang="en-US">
                <a:sym typeface="+mn-ea"/>
              </a:rPr>
              <a:t>Проблемой централизованного распределения адресов является их дефицит. Уже сравнительно давно очень трудно получить адрес класса В и невозможно — адрес класса А. </a:t>
            </a:r>
            <a:endParaRPr lang="ru-RU" altLang="en-US">
              <a:sym typeface="+mn-ea"/>
            </a:endParaRPr>
          </a:p>
          <a:p>
            <a:r>
              <a:rPr lang="ru-RU" altLang="en-US">
                <a:sym typeface="+mn-ea"/>
              </a:rPr>
              <a:t>Дефицит обусловлен не только ростом количества узлов и сетей, но и тем, что имеющееся адресное пространство используется нерационально.</a:t>
            </a:r>
            <a:endParaRPr lang="ru-RU" altLang="en-US"/>
          </a:p>
          <a:p>
            <a:endParaRPr lang="ru-RU"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Частные адреса</a:t>
            </a:r>
            <a:endParaRPr lang="ru-RU" altLang="en-US"/>
          </a:p>
        </p:txBody>
      </p:sp>
      <p:sp>
        <p:nvSpPr>
          <p:cNvPr id="3" name="Замещающее содержимое 2"/>
          <p:cNvSpPr>
            <a:spLocks noGrp="1"/>
          </p:cNvSpPr>
          <p:nvPr>
            <p:ph idx="1"/>
          </p:nvPr>
        </p:nvSpPr>
        <p:spPr/>
        <p:txBody>
          <a:bodyPr/>
          <a:p>
            <a:r>
              <a:rPr lang="ru-RU" altLang="en-US" b="1"/>
              <a:t>От 10.0.0.0 до 10.255.255.255</a:t>
            </a:r>
            <a:r>
              <a:rPr lang="ru-RU" altLang="en-US"/>
              <a:t> с маской 255.0.0.0 или /</a:t>
            </a:r>
            <a:r>
              <a:rPr lang="en-US" altLang="ru-RU"/>
              <a:t>8</a:t>
            </a:r>
            <a:endParaRPr lang="ru-RU" altLang="en-US"/>
          </a:p>
          <a:p>
            <a:r>
              <a:rPr lang="ru-RU" altLang="en-US" b="1"/>
              <a:t>От 172.16.0.0 до 172.31.255.255</a:t>
            </a:r>
            <a:r>
              <a:rPr lang="ru-RU" altLang="en-US"/>
              <a:t> с маской 255.240.0.0 или /12</a:t>
            </a:r>
            <a:endParaRPr lang="ru-RU" altLang="en-US"/>
          </a:p>
          <a:p>
            <a:r>
              <a:rPr lang="ru-RU" altLang="en-US" b="1"/>
              <a:t>От 192.168.0.0 до 192.168.255.255</a:t>
            </a:r>
            <a:r>
              <a:rPr lang="ru-RU" altLang="en-US"/>
              <a:t> с маской 255.255.0.0 или /16</a:t>
            </a:r>
            <a:endParaRPr lang="ru-RU" altLang="en-US"/>
          </a:p>
          <a:p>
            <a:endParaRPr lang="ru-RU" altLang="en-US"/>
          </a:p>
          <a:p>
            <a:r>
              <a:rPr lang="ru-RU" altLang="en-US"/>
              <a:t>Используются </a:t>
            </a:r>
            <a:r>
              <a:rPr lang="ru-RU" altLang="en-US">
                <a:solidFill>
                  <a:srgbClr val="C00000"/>
                </a:solidFill>
              </a:rPr>
              <a:t>только в пределах локальной сети</a:t>
            </a:r>
            <a:r>
              <a:rPr lang="en-US" altLang="en-US"/>
              <a:t>, </a:t>
            </a:r>
            <a:r>
              <a:rPr lang="ru-RU" altLang="en-US"/>
              <a:t>адреса этих групп совпадают во множестве локальных сетей</a:t>
            </a:r>
            <a:endParaRPr lang="ru-RU"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en-US"/>
              <a:t>Использованные источники</a:t>
            </a:r>
            <a:endParaRPr lang="ru-RU" altLang="en-US"/>
          </a:p>
        </p:txBody>
      </p:sp>
      <p:sp>
        <p:nvSpPr>
          <p:cNvPr id="3" name="Замещающее содержимое 2"/>
          <p:cNvSpPr>
            <a:spLocks noGrp="1"/>
          </p:cNvSpPr>
          <p:nvPr>
            <p:ph idx="1"/>
          </p:nvPr>
        </p:nvSpPr>
        <p:spPr/>
        <p:txBody>
          <a:bodyPr/>
          <a:lstStyle/>
          <a:p>
            <a:r>
              <a:rPr lang="ru-RU" altLang="en-US"/>
              <a:t>В. Олифер</a:t>
            </a:r>
            <a:r>
              <a:rPr lang="en-US" altLang="en-US"/>
              <a:t>, </a:t>
            </a:r>
            <a:r>
              <a:rPr lang="ru-RU" altLang="en-US"/>
              <a:t>Н. Олифер </a:t>
            </a:r>
            <a:r>
              <a:rPr lang="en-US" altLang="en-US"/>
              <a:t>“</a:t>
            </a:r>
            <a:r>
              <a:rPr lang="ru-RU" altLang="en-US"/>
              <a:t>Компьютерные сети. Принципы</a:t>
            </a:r>
            <a:r>
              <a:rPr lang="en-US" altLang="en-US"/>
              <a:t>, </a:t>
            </a:r>
            <a:r>
              <a:rPr lang="ru-RU" altLang="en-US"/>
              <a:t>технологии</a:t>
            </a:r>
            <a:r>
              <a:rPr lang="en-US" altLang="en-US"/>
              <a:t>, </a:t>
            </a:r>
            <a:r>
              <a:rPr lang="ru-RU" altLang="en-US"/>
              <a:t>протоколы</a:t>
            </a:r>
            <a:r>
              <a:rPr lang="en-US" altLang="en-US"/>
              <a:t>”</a:t>
            </a:r>
            <a:endParaRPr lang="en-US" altLang="en-US"/>
          </a:p>
          <a:p>
            <a:r>
              <a:rPr lang="ru-RU" altLang="en-US"/>
              <a:t>Д. Куроуз</a:t>
            </a:r>
            <a:r>
              <a:rPr lang="en-US" altLang="en-US"/>
              <a:t>, </a:t>
            </a:r>
            <a:r>
              <a:rPr lang="ru-RU" altLang="en-US"/>
              <a:t>К. Росс </a:t>
            </a:r>
            <a:r>
              <a:rPr lang="en-US" altLang="en-US"/>
              <a:t>“</a:t>
            </a:r>
            <a:r>
              <a:rPr lang="ru-RU" altLang="en-US"/>
              <a:t>Компьютерные сети.</a:t>
            </a:r>
            <a:r>
              <a:rPr lang="en-US" altLang="en-US"/>
              <a:t> </a:t>
            </a:r>
            <a:r>
              <a:rPr lang="ru-RU" altLang="en-US"/>
              <a:t>Нисходящий подход.</a:t>
            </a:r>
            <a:r>
              <a:rPr lang="en-US" altLang="en-US"/>
              <a:t>”</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8812"/>
            <a:ext cx="10515600" cy="894622"/>
          </a:xfrm>
        </p:spPr>
        <p:txBody>
          <a:bodyPr>
            <a:normAutofit/>
          </a:bodyPr>
          <a:lstStyle/>
          <a:p>
            <a:r>
              <a:rPr lang="ru-RU" altLang="en-US" sz="4800" dirty="0">
                <a:ea typeface="MS PGothic" panose="020B0600070205080204" pitchFamily="34" charset="-128"/>
              </a:rPr>
              <a:t>Функции входного порта</a:t>
            </a:r>
            <a:endParaRPr lang="ru-RU" altLang="en-US" sz="4800" dirty="0"/>
          </a:p>
        </p:txBody>
      </p:sp>
      <p:sp>
        <p:nvSpPr>
          <p:cNvPr id="91" name="Rectangle 12"/>
          <p:cNvSpPr>
            <a:spLocks noChangeArrowheads="1"/>
          </p:cNvSpPr>
          <p:nvPr/>
        </p:nvSpPr>
        <p:spPr bwMode="auto">
          <a:xfrm>
            <a:off x="2275205" y="1518285"/>
            <a:ext cx="4719955" cy="1836420"/>
          </a:xfrm>
          <a:prstGeom prst="rect">
            <a:avLst/>
          </a:prstGeom>
          <a:solidFill>
            <a:srgbClr val="FFFFFF"/>
          </a:solidFill>
          <a:ln w="19050">
            <a:solidFill>
              <a:srgbClr val="5F5F5F"/>
            </a:solidFill>
            <a:miter lim="800000"/>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95" name="Line 16"/>
          <p:cNvSpPr>
            <a:spLocks noChangeShapeType="1"/>
          </p:cNvSpPr>
          <p:nvPr/>
        </p:nvSpPr>
        <p:spPr bwMode="auto">
          <a:xfrm>
            <a:off x="1999283" y="2444060"/>
            <a:ext cx="423863" cy="0"/>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98" name="Line 32"/>
          <p:cNvSpPr>
            <a:spLocks noChangeShapeType="1"/>
          </p:cNvSpPr>
          <p:nvPr/>
        </p:nvSpPr>
        <p:spPr bwMode="auto">
          <a:xfrm flipV="1">
            <a:off x="6601446" y="2421835"/>
            <a:ext cx="736600" cy="1588"/>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04" name="Line 45"/>
          <p:cNvSpPr>
            <a:spLocks noChangeShapeType="1"/>
          </p:cNvSpPr>
          <p:nvPr/>
        </p:nvSpPr>
        <p:spPr bwMode="auto">
          <a:xfrm>
            <a:off x="7326933" y="902598"/>
            <a:ext cx="11113" cy="2865437"/>
          </a:xfrm>
          <a:prstGeom prst="line">
            <a:avLst/>
          </a:prstGeom>
          <a:noFill/>
          <a:ln w="9525">
            <a:solidFill>
              <a:srgbClr val="C0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05" name="Rectangle 46"/>
          <p:cNvSpPr>
            <a:spLocks noChangeArrowheads="1"/>
          </p:cNvSpPr>
          <p:nvPr/>
        </p:nvSpPr>
        <p:spPr bwMode="auto">
          <a:xfrm>
            <a:off x="7826678" y="203258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ru-RU"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коммутационная</a:t>
            </a:r>
            <a:endParaRPr kumimoji="0" lang="ru-RU"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90000"/>
              </a:lnSpc>
              <a:spcBef>
                <a:spcPct val="0"/>
              </a:spcBef>
              <a:spcAft>
                <a:spcPct val="0"/>
              </a:spcAft>
              <a:buClrTx/>
              <a:buSzTx/>
              <a:buFontTx/>
              <a:buNone/>
              <a:defRPr/>
            </a:pPr>
            <a:r>
              <a:rPr kumimoji="0" lang="ru-RU"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 фабрика</a:t>
            </a:r>
            <a:endParaRPr kumimoji="0" lang="ru-RU"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3" name="Group 2"/>
          <p:cNvGrpSpPr/>
          <p:nvPr/>
        </p:nvGrpSpPr>
        <p:grpSpPr>
          <a:xfrm>
            <a:off x="166356" y="2032898"/>
            <a:ext cx="3682365" cy="2079307"/>
            <a:chOff x="166356" y="2032898"/>
            <a:chExt cx="3682365" cy="2079307"/>
          </a:xfrm>
        </p:grpSpPr>
        <p:sp>
          <p:nvSpPr>
            <p:cNvPr id="92" name="Rectangle 13"/>
            <p:cNvSpPr>
              <a:spLocks noChangeArrowheads="1"/>
            </p:cNvSpPr>
            <p:nvPr/>
          </p:nvSpPr>
          <p:spPr bwMode="auto">
            <a:xfrm>
              <a:off x="2431083" y="2032898"/>
              <a:ext cx="1417638" cy="828675"/>
            </a:xfrm>
            <a:prstGeom prst="rect">
              <a:avLst/>
            </a:prstGeom>
            <a:solidFill>
              <a:srgbClr val="FFFFFF"/>
            </a:solidFill>
            <a:ln w="28575">
              <a:solidFill>
                <a:schemeClr val="accent4"/>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конец </a:t>
              </a:r>
              <a:endPar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физического </a:t>
              </a:r>
              <a:endPar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канала</a:t>
              </a:r>
              <a:endPar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02" name="Text Box 5"/>
            <p:cNvSpPr txBox="1">
              <a:spLocks noChangeArrowheads="1"/>
            </p:cNvSpPr>
            <p:nvPr/>
          </p:nvSpPr>
          <p:spPr bwMode="auto">
            <a:xfrm>
              <a:off x="166356" y="3282260"/>
              <a:ext cx="293814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ru-RU" altLang="en-US" sz="2400" b="0" i="0" u="none" strike="noStrike" kern="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физический уровень</a:t>
              </a:r>
              <a:r>
                <a:rPr kumimoji="0" lang="en-US" altLang="en-US" sz="2400" b="0" i="0" u="none" strike="noStrike" kern="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a:t>
              </a:r>
              <a:endParaRPr kumimoji="0" lang="en-US" altLang="en-US" sz="2400" b="0" i="0" u="none" strike="noStrike" kern="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endParaRPr>
            </a:p>
            <a:p>
              <a:pPr marL="0" marR="0" lvl="0" indent="0" algn="r" defTabSz="914400" rtl="0" eaLnBrk="0" fontAlgn="base" latinLnBrk="0" hangingPunct="0">
                <a:lnSpc>
                  <a:spcPct val="100000"/>
                </a:lnSpc>
                <a:spcBef>
                  <a:spcPct val="0"/>
                </a:spcBef>
                <a:spcAft>
                  <a:spcPct val="0"/>
                </a:spcAft>
                <a:buClrTx/>
                <a:buSzTx/>
                <a:buFontTx/>
                <a:buNone/>
                <a:defRPr/>
              </a:pPr>
              <a:r>
                <a:rPr kumimoji="0" lang="ru-RU" altLang="en-US" sz="24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получение бит</a:t>
              </a:r>
              <a:endParaRPr kumimoji="0" lang="ru-RU" altLang="en-US" sz="20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116" name="Line 58"/>
            <p:cNvSpPr>
              <a:spLocks noChangeShapeType="1"/>
            </p:cNvSpPr>
            <p:nvPr/>
          </p:nvSpPr>
          <p:spPr bwMode="auto">
            <a:xfrm flipV="1">
              <a:off x="2743821" y="2955235"/>
              <a:ext cx="446087" cy="490538"/>
            </a:xfrm>
            <a:prstGeom prst="line">
              <a:avLst/>
            </a:prstGeom>
            <a:noFill/>
            <a:ln w="19050">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7" name="Group 6"/>
          <p:cNvGrpSpPr/>
          <p:nvPr/>
        </p:nvGrpSpPr>
        <p:grpSpPr>
          <a:xfrm>
            <a:off x="166673" y="1664528"/>
            <a:ext cx="5040948" cy="3676111"/>
            <a:chOff x="166673" y="1664528"/>
            <a:chExt cx="5040948" cy="3676111"/>
          </a:xfrm>
        </p:grpSpPr>
        <p:sp>
          <p:nvSpPr>
            <p:cNvPr id="99" name="Rectangle 33"/>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протокол </a:t>
              </a:r>
              <a:endPar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90000"/>
                </a:lnSpc>
                <a:spcBef>
                  <a:spcPct val="0"/>
                </a:spcBef>
                <a:spcAft>
                  <a:spcPct val="0"/>
                </a:spcAft>
                <a:buClrTx/>
                <a:buSzTx/>
                <a:buFontTx/>
                <a:buNone/>
                <a:defRPr/>
              </a:pP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канального </a:t>
              </a:r>
              <a:endPar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90000"/>
                </a:lnSpc>
                <a:spcBef>
                  <a:spcPct val="0"/>
                </a:spcBef>
                <a:spcAft>
                  <a:spcPct val="0"/>
                </a:spcAft>
                <a:buClrTx/>
                <a:buSzTx/>
                <a:buFontTx/>
                <a:buNone/>
                <a:defRPr/>
              </a:pP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уровня</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90000"/>
                </a:lnSpc>
                <a:spcBef>
                  <a:spcPct val="0"/>
                </a:spcBef>
                <a:spcAft>
                  <a:spcPct val="0"/>
                </a:spcAft>
                <a:buClrTx/>
                <a:buSzTx/>
                <a:buFontTx/>
                <a:buNone/>
                <a:defRPr/>
              </a:pP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получение</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 name="Group 3"/>
            <p:cNvGrpSpPr/>
            <p:nvPr/>
          </p:nvGrpSpPr>
          <p:grpSpPr>
            <a:xfrm>
              <a:off x="166673" y="1664528"/>
              <a:ext cx="5040948" cy="3676111"/>
              <a:chOff x="166673" y="1664528"/>
              <a:chExt cx="5040948" cy="3676111"/>
            </a:xfrm>
          </p:grpSpPr>
          <p:sp>
            <p:nvSpPr>
              <p:cNvPr id="93" name="Rectangle 14"/>
              <p:cNvSpPr>
                <a:spLocks noChangeArrowheads="1"/>
              </p:cNvSpPr>
              <p:nvPr/>
            </p:nvSpPr>
            <p:spPr bwMode="auto">
              <a:xfrm>
                <a:off x="4055096" y="1664528"/>
                <a:ext cx="1152525" cy="1409700"/>
              </a:xfrm>
              <a:prstGeom prst="rect">
                <a:avLst/>
              </a:prstGeom>
              <a:noFill/>
              <a:ln w="28575">
                <a:solidFill>
                  <a:schemeClr val="accent5"/>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96" name="Line 30"/>
              <p:cNvSpPr>
                <a:spLocks noChangeShapeType="1"/>
              </p:cNvSpPr>
              <p:nvPr/>
            </p:nvSpPr>
            <p:spPr bwMode="auto">
              <a:xfrm>
                <a:off x="3867771" y="2423423"/>
                <a:ext cx="190500" cy="1587"/>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03" name="Text Box 6"/>
              <p:cNvSpPr txBox="1">
                <a:spLocks noChangeArrowheads="1"/>
              </p:cNvSpPr>
              <p:nvPr/>
            </p:nvSpPr>
            <p:spPr bwMode="auto">
              <a:xfrm>
                <a:off x="166673" y="4203354"/>
                <a:ext cx="2821940"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ru-RU" altLang="en-US" sz="2400" b="0" i="0" u="none" strike="noStrike" kern="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канальный уровень</a:t>
                </a:r>
                <a:r>
                  <a:rPr kumimoji="0" lang="en-US" altLang="en-US" sz="2400" b="0" i="0" u="none" strike="noStrike" kern="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a:t>
                </a:r>
                <a:endParaRPr kumimoji="0" lang="en-US" altLang="en-US" sz="2400" b="0" i="0" u="none" strike="noStrike" kern="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endParaRPr>
              </a:p>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Ethernet</a:t>
                </a: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117" name="Line 59"/>
              <p:cNvSpPr>
                <a:spLocks noChangeShapeType="1"/>
              </p:cNvSpPr>
              <p:nvPr/>
            </p:nvSpPr>
            <p:spPr bwMode="auto">
              <a:xfrm flipV="1">
                <a:off x="2914953" y="3151698"/>
                <a:ext cx="1042035" cy="1177290"/>
              </a:xfrm>
              <a:prstGeom prst="line">
                <a:avLst/>
              </a:prstGeom>
              <a:noFill/>
              <a:ln w="19050">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grpSp>
        <p:nvGrpSpPr>
          <p:cNvPr id="8" name="Group 7"/>
          <p:cNvGrpSpPr/>
          <p:nvPr/>
        </p:nvGrpSpPr>
        <p:grpSpPr>
          <a:xfrm>
            <a:off x="3458817" y="1655073"/>
            <a:ext cx="8189844" cy="5023471"/>
            <a:chOff x="3458817" y="1655073"/>
            <a:chExt cx="8189844" cy="5023471"/>
          </a:xfrm>
        </p:grpSpPr>
        <p:sp>
          <p:nvSpPr>
            <p:cNvPr id="100" name="Text Box 35"/>
            <p:cNvSpPr txBox="1">
              <a:spLocks noChangeArrowheads="1"/>
            </p:cNvSpPr>
            <p:nvPr/>
          </p:nvSpPr>
          <p:spPr bwMode="auto">
            <a:xfrm>
              <a:off x="5051095" y="1664598"/>
              <a:ext cx="208153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проверка</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перенаправл.</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endPar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очередь</a:t>
              </a:r>
              <a:endParaRPr kumimoji="0" lang="ru-RU"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6" name="Group 5"/>
            <p:cNvGrpSpPr/>
            <p:nvPr/>
          </p:nvGrpSpPr>
          <p:grpSpPr>
            <a:xfrm>
              <a:off x="3458817" y="1655073"/>
              <a:ext cx="8189844" cy="5023471"/>
              <a:chOff x="3458817" y="1655073"/>
              <a:chExt cx="8189844" cy="5023471"/>
            </a:xfrm>
          </p:grpSpPr>
          <p:sp>
            <p:nvSpPr>
              <p:cNvPr id="94" name="Rectangle 15"/>
              <p:cNvSpPr>
                <a:spLocks noChangeArrowheads="1"/>
              </p:cNvSpPr>
              <p:nvPr/>
            </p:nvSpPr>
            <p:spPr bwMode="auto">
              <a:xfrm>
                <a:off x="5339687" y="1655073"/>
                <a:ext cx="1503680" cy="1504950"/>
              </a:xfrm>
              <a:prstGeom prst="rect">
                <a:avLst/>
              </a:prstGeom>
              <a:noFill/>
              <a:ln w="28575">
                <a:solidFill>
                  <a:srgbClr val="C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97" name="Line 31"/>
              <p:cNvSpPr>
                <a:spLocks noChangeShapeType="1"/>
              </p:cNvSpPr>
              <p:nvPr/>
            </p:nvSpPr>
            <p:spPr bwMode="auto">
              <a:xfrm>
                <a:off x="5210796" y="2380560"/>
                <a:ext cx="190500" cy="1588"/>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01" name="Rectangle 4"/>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mn-lt"/>
                    <a:ea typeface="MS PGothic" panose="020B0600070205080204" pitchFamily="34" charset="-128"/>
                    <a:cs typeface="MS PGothic" panose="020B0600070205080204" pitchFamily="34" charset="-128"/>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MS PGothic" panose="020B0600070205080204" pitchFamily="34" charset="-128"/>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panose="020B0502020104020203" pitchFamily="34"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charset="0"/>
                    <a:ea typeface="Gill Sans MT" panose="020B0502020104020203" pitchFamily="34" charset="0"/>
                    <a:cs typeface="Gill Sans MT" panose="020B0502020104020203" pitchFamily="34"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charset="0"/>
                    <a:ea typeface="Gill Sans MT" panose="020B0502020104020203" pitchFamily="34" charset="0"/>
                    <a:cs typeface="Gill Sans MT" panose="020B0502020104020203" pitchFamily="34"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anose="05000000000000000000" pitchFamily="2" charset="2"/>
                  <a:buNone/>
                  <a:defRPr/>
                </a:pPr>
                <a:r>
                  <a:rPr kumimoji="0" lang="ru-RU" altLang="en-US" sz="2800" b="0" i="0" u="none" strike="noStrike" kern="0" cap="none" spc="0" normalizeH="0" baseline="0" noProof="0" dirty="0">
                    <a:ln>
                      <a:noFill/>
                    </a:ln>
                    <a:solidFill>
                      <a:srgbClr val="000099"/>
                    </a:solidFill>
                    <a:effectLst/>
                    <a:uLnTx/>
                    <a:uFillTx/>
                    <a:latin typeface="Calibri" panose="020F0502020204030204"/>
                    <a:ea typeface="MS PGothic" panose="020B0600070205080204" pitchFamily="34" charset="-128"/>
                    <a:cs typeface="MS PGothic" panose="020B0600070205080204" pitchFamily="34" charset="-128"/>
                  </a:rPr>
                  <a:t>децентрализованная коммутация</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MS PGothic" panose="020B0600070205080204" pitchFamily="34" charset="-128"/>
                    <a:cs typeface="MS PGothic"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MS PGothic" panose="020B0600070205080204" pitchFamily="34" charset="-128"/>
                    <a:cs typeface="MS PGothic" panose="020B0600070205080204" pitchFamily="34" charset="-128"/>
                  </a:rPr>
                  <a:t> </a:t>
                </a:r>
                <a:endParaRPr kumimoji="0" lang="en-US" altLang="en-US" sz="2800" b="0" i="0" u="none" strike="noStrike" kern="0" cap="none" spc="0" normalizeH="0" baseline="0" noProof="0" dirty="0">
                  <a:ln>
                    <a:noFill/>
                  </a:ln>
                  <a:solidFill>
                    <a:srgbClr val="000099"/>
                  </a:solidFill>
                  <a:effectLst/>
                  <a:uLnTx/>
                  <a:uFillTx/>
                  <a:latin typeface="Calibri" panose="020F0502020204030204"/>
                  <a:ea typeface="MS PGothic" panose="020B0600070205080204" pitchFamily="34" charset="-128"/>
                  <a:cs typeface="MS PGothic" panose="020B0600070205080204" pitchFamily="34" charset="-128"/>
                </a:endParaRPr>
              </a:p>
              <a:p>
                <a:pPr marR="0" lvl="0" algn="l" defTabSz="914400" rtl="0" eaLnBrk="0" fontAlgn="base" latinLnBrk="0" hangingPunct="0">
                  <a:lnSpc>
                    <a:spcPct val="90000"/>
                  </a:lnSpc>
                  <a:spcBef>
                    <a:spcPct val="20000"/>
                  </a:spcBef>
                  <a:spcAft>
                    <a:spcPct val="0"/>
                  </a:spcAft>
                  <a:buSzPct val="100000"/>
                  <a:buFont typeface="Arial" panose="020B0604020202020204" pitchFamily="34" charset="0"/>
                  <a:buChar char="•"/>
                  <a:defRPr/>
                </a:pPr>
                <a:r>
                  <a:rPr kumimoji="0" lang="ru-RU" altLang="en-US" sz="24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выходной порт определяется за счет записи в памяти (в таблице маршрутизации)</a:t>
                </a:r>
                <a:r>
                  <a:rPr kumimoji="0" lang="en-US" altLang="en-US" sz="24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(“match plus action”)</a:t>
                </a:r>
                <a:endParaRPr kumimoji="0" lang="en-US" altLang="en-US" sz="2400" b="0" i="1"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endParaRPr>
              </a:p>
              <a:p>
                <a:pPr marR="0" lvl="0" algn="l" defTabSz="914400" rtl="0" eaLnBrk="0" fontAlgn="base" latinLnBrk="0" hangingPunct="0">
                  <a:lnSpc>
                    <a:spcPct val="90000"/>
                  </a:lnSpc>
                  <a:spcBef>
                    <a:spcPct val="20000"/>
                  </a:spcBef>
                  <a:spcAft>
                    <a:spcPct val="0"/>
                  </a:spcAft>
                  <a:buSzPct val="100000"/>
                  <a:buFont typeface="Arial" panose="020B0604020202020204" pitchFamily="34" charset="0"/>
                  <a:buChar char="•"/>
                  <a:defRPr/>
                </a:pPr>
                <a:r>
                  <a:rPr kumimoji="0" lang="ru-RU" altLang="en-US" sz="24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цель</a:t>
                </a:r>
                <a:r>
                  <a:rPr kumimoji="0" lang="en-US" altLang="en-US" sz="24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 </a:t>
                </a:r>
                <a:r>
                  <a:rPr kumimoji="0" lang="ru-RU" altLang="en-US" sz="24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завершить обработку за </a:t>
                </a:r>
                <a:r>
                  <a:rPr kumimoji="0" lang="en-US" altLang="en-US" sz="24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a:t>
                </a:r>
                <a:r>
                  <a:rPr kumimoji="0" lang="ru-RU" altLang="en-US" sz="24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линейное время</a:t>
                </a:r>
                <a:r>
                  <a:rPr kumimoji="0" lang="en-US" altLang="en-US" sz="24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a:t>
                </a:r>
                <a:endParaRPr kumimoji="0" lang="en-US" altLang="ja-JP" sz="24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endParaRPr>
              </a:p>
              <a:p>
                <a:pPr marR="0" lvl="0" algn="l" defTabSz="914400" rtl="0" eaLnBrk="0" fontAlgn="base" latinLnBrk="0" hangingPunct="0">
                  <a:lnSpc>
                    <a:spcPct val="90000"/>
                  </a:lnSpc>
                  <a:spcBef>
                    <a:spcPct val="20000"/>
                  </a:spcBef>
                  <a:spcAft>
                    <a:spcPct val="0"/>
                  </a:spcAft>
                  <a:buSzPct val="100000"/>
                  <a:buFont typeface="Arial" panose="020B0604020202020204" pitchFamily="34" charset="0"/>
                  <a:buChar char="•"/>
                  <a:defRPr/>
                </a:pPr>
                <a:r>
                  <a:rPr kumimoji="0" lang="ru-RU" altLang="en-US" sz="2400" b="0" i="0" u="none" strike="noStrike" kern="0" cap="none" spc="0" normalizeH="0" baseline="0" noProof="0" dirty="0">
                    <a:ln>
                      <a:noFill/>
                    </a:ln>
                    <a:solidFill>
                      <a:srgbClr val="0000A3"/>
                    </a:solidFill>
                    <a:effectLst/>
                    <a:uLnTx/>
                    <a:uFillTx/>
                    <a:latin typeface="Calibri" panose="020F0502020204030204"/>
                    <a:ea typeface="MS PGothic" panose="020B0600070205080204" pitchFamily="34" charset="-128"/>
                    <a:cs typeface="MS PGothic" panose="020B0600070205080204" pitchFamily="34" charset="-128"/>
                  </a:rPr>
                  <a:t>входящие порты находятся в очереди</a:t>
                </a:r>
                <a:r>
                  <a:rPr kumimoji="0" lang="en-US" altLang="en-US" sz="2400" b="0" i="0" u="none" strike="noStrike" kern="0" cap="none" spc="0" normalizeH="0" baseline="0" noProof="0" dirty="0">
                    <a:ln>
                      <a:noFill/>
                    </a:ln>
                    <a:solidFill>
                      <a:srgbClr val="0000A3"/>
                    </a:solidFill>
                    <a:effectLst/>
                    <a:uLnTx/>
                    <a:uFillTx/>
                    <a:latin typeface="Calibri" panose="020F0502020204030204"/>
                    <a:ea typeface="MS PGothic" panose="020B0600070205080204" pitchFamily="34" charset="-128"/>
                    <a:cs typeface="MS PGothic" panose="020B0600070205080204" pitchFamily="34" charset="-128"/>
                  </a:rPr>
                  <a:t>, </a:t>
                </a:r>
                <a:r>
                  <a:rPr kumimoji="0" lang="ru-RU" altLang="en-US" sz="24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если пакеты прибывают быстрее работы перенаправления</a:t>
                </a:r>
                <a:endParaRPr kumimoji="0" lang="ru-RU" altLang="en-US" sz="24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endParaRPr>
              </a:p>
            </p:txBody>
          </p:sp>
          <p:sp>
            <p:nvSpPr>
              <p:cNvPr id="118" name="Line 60"/>
              <p:cNvSpPr>
                <a:spLocks noChangeShapeType="1"/>
              </p:cNvSpPr>
              <p:nvPr/>
            </p:nvSpPr>
            <p:spPr bwMode="auto">
              <a:xfrm flipV="1">
                <a:off x="5267946" y="3282260"/>
                <a:ext cx="669925" cy="790575"/>
              </a:xfrm>
              <a:prstGeom prst="line">
                <a:avLst/>
              </a:prstGeom>
              <a:noFill/>
              <a:ln w="19050">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en-US"/>
              <a:t>Три типа коммутационных фабрик</a:t>
            </a:r>
            <a:endParaRPr lang="ru-RU" altLang="en-US"/>
          </a:p>
        </p:txBody>
      </p:sp>
      <p:sp>
        <p:nvSpPr>
          <p:cNvPr id="3" name="Замещающее содержимое 2"/>
          <p:cNvSpPr>
            <a:spLocks noGrp="1"/>
          </p:cNvSpPr>
          <p:nvPr>
            <p:ph sz="half" idx="1"/>
          </p:nvPr>
        </p:nvSpPr>
        <p:spPr>
          <a:xfrm>
            <a:off x="838200" y="1825625"/>
            <a:ext cx="10516235" cy="4351655"/>
          </a:xfrm>
        </p:spPr>
        <p:txBody>
          <a:bodyPr/>
          <a:lstStyle/>
          <a:p>
            <a:r>
              <a:rPr lang="ru-RU" altLang="en-US" b="1"/>
              <a:t>Коммутационная матрица.</a:t>
            </a:r>
            <a:r>
              <a:rPr lang="ru-RU" altLang="en-US"/>
              <a:t> </a:t>
            </a:r>
            <a:endParaRPr lang="ru-RU" altLang="en-US"/>
          </a:p>
          <a:p>
            <a:r>
              <a:rPr lang="ru-RU" altLang="en-US"/>
              <a:t>Такая матрица состоит из двоичных переключателей, которые выполняют коммутацию канала между парой портов на время передачи данных пакета. Это наиболее простое решение, но работает оно только в случае фиксированного количества портов коммутатора: добавление портов требует изменения организации матрицы.</a:t>
            </a:r>
            <a:endParaRPr lang="ru-RU"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36032</Words>
  <Application>WPS Presentation</Application>
  <PresentationFormat>Широкоэкранный</PresentationFormat>
  <Paragraphs>1029</Paragraphs>
  <Slides>74</Slides>
  <Notes>12</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5</vt:i4>
      </vt:variant>
      <vt:variant>
        <vt:lpstr>幻灯片标题</vt:lpstr>
      </vt:variant>
      <vt:variant>
        <vt:i4>74</vt:i4>
      </vt:variant>
    </vt:vector>
  </HeadingPairs>
  <TitlesOfParts>
    <vt:vector size="98" baseType="lpstr">
      <vt:lpstr>Arial</vt:lpstr>
      <vt:lpstr>SimSun</vt:lpstr>
      <vt:lpstr>Wingdings</vt:lpstr>
      <vt:lpstr>MS PGothic</vt:lpstr>
      <vt:lpstr>Calibri</vt:lpstr>
      <vt:lpstr>Gill Sans MT</vt:lpstr>
      <vt:lpstr>Times New Roman</vt:lpstr>
      <vt:lpstr>Gill Sans MT</vt:lpstr>
      <vt:lpstr>Calibri Light</vt:lpstr>
      <vt:lpstr>Microsoft YaHei</vt:lpstr>
      <vt:lpstr/>
      <vt:lpstr>Arial Unicode MS</vt:lpstr>
      <vt:lpstr>Segoe Print</vt:lpstr>
      <vt:lpstr>Tahoma</vt:lpstr>
      <vt:lpstr>Arial Unicode MS</vt:lpstr>
      <vt:lpstr>Gill Sans MT</vt:lpstr>
      <vt:lpstr>Arial</vt:lpstr>
      <vt:lpstr>Calibri</vt:lpstr>
      <vt:lpstr>Office Theme</vt:lpstr>
      <vt:lpstr>Visio.Drawing.11</vt:lpstr>
      <vt:lpstr>Visio.Drawing.11</vt:lpstr>
      <vt:lpstr>Visio.Drawing.11</vt:lpstr>
      <vt:lpstr>Visio.Drawing.11</vt:lpstr>
      <vt:lpstr>Visio.Drawing.11</vt:lpstr>
      <vt:lpstr>  Лекция VIII.  Задачи сетевого уровня. Система адресации стека TCP/IP.  </vt:lpstr>
      <vt:lpstr>Введение</vt:lpstr>
      <vt:lpstr>Коммутация на сетевом уровне</vt:lpstr>
      <vt:lpstr>Перенаправление и маршрутизация</vt:lpstr>
      <vt:lpstr>Перенаправление и маршрутизация</vt:lpstr>
      <vt:lpstr>Управляющий и передающий уровни (Control plane and Data plane)</vt:lpstr>
      <vt:lpstr>Архитектура маршрутизатора</vt:lpstr>
      <vt:lpstr>Функции входного порта</vt:lpstr>
      <vt:lpstr>Три типа коммутационных фабрик</vt:lpstr>
      <vt:lpstr>Три типа коммутационных фабрик</vt:lpstr>
      <vt:lpstr>Три типа коммутационных фабрик</vt:lpstr>
      <vt:lpstr>Очередь входных портов</vt:lpstr>
      <vt:lpstr>Очередь выходных портов</vt:lpstr>
      <vt:lpstr>Размер буфера</vt:lpstr>
      <vt:lpstr>Определение маршрута</vt:lpstr>
      <vt:lpstr>Алгоритм маршрутизации</vt:lpstr>
      <vt:lpstr>Таблица маршрутизации</vt:lpstr>
      <vt:lpstr>Состав таблицы маршрутизации</vt:lpstr>
      <vt:lpstr>Таблица маршрутизации</vt:lpstr>
      <vt:lpstr>Маршрутизация, не требующая таблицы</vt:lpstr>
      <vt:lpstr>Маршрутизация от источника</vt:lpstr>
      <vt:lpstr>Статическая и динамическая маршрутизация</vt:lpstr>
      <vt:lpstr>Динамическая маршрутизация</vt:lpstr>
      <vt:lpstr>Протокол IP (RFC 791)</vt:lpstr>
      <vt:lpstr>Протокол IP (RFC 791)</vt:lpstr>
      <vt:lpstr>Принцип работы протокола IP</vt:lpstr>
      <vt:lpstr>Формат пакета IP</vt:lpstr>
      <vt:lpstr>Формат пакета протокола</vt:lpstr>
      <vt:lpstr>Поле ToS</vt:lpstr>
      <vt:lpstr>PowerPoint 演示文稿</vt:lpstr>
      <vt:lpstr>Поле ToS</vt:lpstr>
      <vt:lpstr>Формат пакета протокола</vt:lpstr>
      <vt:lpstr>Формат пакета протокола</vt:lpstr>
      <vt:lpstr>Формат пакета протокола</vt:lpstr>
      <vt:lpstr>Формат пакета протокола</vt:lpstr>
      <vt:lpstr>Формат пакета протокола</vt:lpstr>
      <vt:lpstr>Формат пакета протокола</vt:lpstr>
      <vt:lpstr>Формат пакета протокола</vt:lpstr>
      <vt:lpstr>Формат пакета протокола</vt:lpstr>
      <vt:lpstr>Фрагментация</vt:lpstr>
      <vt:lpstr>В пределах хоста</vt:lpstr>
      <vt:lpstr>Между маршрутизаторами</vt:lpstr>
      <vt:lpstr>Фрагментация</vt:lpstr>
      <vt:lpstr>Фрагментация</vt:lpstr>
      <vt:lpstr>Фрагментация</vt:lpstr>
      <vt:lpstr>Пример для сообщения 4000 байт, MTU 1500</vt:lpstr>
      <vt:lpstr>Сборка фрагментов</vt:lpstr>
      <vt:lpstr>Адресная система IP</vt:lpstr>
      <vt:lpstr>Адресная система IP</vt:lpstr>
      <vt:lpstr>Понятие IP-адреса</vt:lpstr>
      <vt:lpstr>Понятие IP адреса</vt:lpstr>
      <vt:lpstr>Структура IP адреса</vt:lpstr>
      <vt:lpstr>Понятие подсети</vt:lpstr>
      <vt:lpstr>Адресная система IP: Классовый подход</vt:lpstr>
      <vt:lpstr>PowerPoint 演示文稿</vt:lpstr>
      <vt:lpstr>Адреса класса A</vt:lpstr>
      <vt:lpstr>Адреса класса A</vt:lpstr>
      <vt:lpstr>Адреса класса B</vt:lpstr>
      <vt:lpstr>Адреса класса C</vt:lpstr>
      <vt:lpstr>Индивидуальные и групповые адреса</vt:lpstr>
      <vt:lpstr>Индивидуальные и групповые адреса</vt:lpstr>
      <vt:lpstr>Особые адреса</vt:lpstr>
      <vt:lpstr>Особые адреса</vt:lpstr>
      <vt:lpstr>Бесклассовая адресация</vt:lpstr>
      <vt:lpstr>Маска сети переменной длины</vt:lpstr>
      <vt:lpstr>Технология бесклассовой маршрутизации CIDR (RFC 1517 — RFC 1520)</vt:lpstr>
      <vt:lpstr>CIDR</vt:lpstr>
      <vt:lpstr>CIDR</vt:lpstr>
      <vt:lpstr>CIDR</vt:lpstr>
      <vt:lpstr>Способы получения адреса хостом</vt:lpstr>
      <vt:lpstr>Способы получения адреса ISP</vt:lpstr>
      <vt:lpstr>Способы получения адреса ISP</vt:lpstr>
      <vt:lpstr>Частные адреса</vt:lpstr>
      <vt:lpstr>Использованные источники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norog</cp:lastModifiedBy>
  <cp:revision>290</cp:revision>
  <dcterms:created xsi:type="dcterms:W3CDTF">2020-10-24T17:10:00Z</dcterms:created>
  <dcterms:modified xsi:type="dcterms:W3CDTF">2020-11-16T15:05:56Z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1049-11.2.0.9739</vt:lpwstr>
  </property>
</Properties>
</file>