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52B2-8C6E-419B-8E93-813F678ADC08}" type="datetimeFigureOut">
              <a:rPr lang="ru-RU" smtClean="0"/>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6DC3D-C717-495C-B489-C044A339A551}"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idx="2"/>
          </p:nvPr>
        </p:nvSpPr>
        <p:spPr/>
      </p:sp>
      <p:sp>
        <p:nvSpPr>
          <p:cNvPr id="3" name="Замещающий текст 2"/>
          <p:cNvSpPr/>
          <p:nvPr>
            <p:ph type="body" idx="3"/>
          </p:nvPr>
        </p:nvSpPr>
        <p:spPr/>
        <p:txBody>
          <a:bodyPr/>
          <a:p>
            <a:endParaRPr lang="ru-R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1.vml"/><Relationship Id="rId7"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emf"/><Relationship Id="rId3" Type="http://schemas.openxmlformats.org/officeDocument/2006/relationships/oleObject" Target="../embeddings/oleObject2.bin"/><Relationship Id="rId2" Type="http://schemas.openxmlformats.org/officeDocument/2006/relationships/image" Target="../media/image1.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8.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7.emf"/><Relationship Id="rId3" Type="http://schemas.openxmlformats.org/officeDocument/2006/relationships/oleObject" Target="../embeddings/oleObject10.bin"/><Relationship Id="rId2" Type="http://schemas.openxmlformats.org/officeDocument/2006/relationships/image" Target="../media/image6.emf"/><Relationship Id="rId1" Type="http://schemas.openxmlformats.org/officeDocument/2006/relationships/oleObject" Target="../embeddings/oleObject9.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altLang="en-US" dirty="0"/>
              <a:t>Лекция </a:t>
            </a:r>
            <a:r>
              <a:rPr lang="en-US" altLang="en-US" dirty="0"/>
              <a:t>IX. NAT, IPv6</a:t>
            </a:r>
            <a:endParaRPr lang="ru-RU" altLang="en-US" dirty="0"/>
          </a:p>
        </p:txBody>
      </p:sp>
      <p:sp>
        <p:nvSpPr>
          <p:cNvPr id="3" name="Subtitle 2"/>
          <p:cNvSpPr>
            <a:spLocks noGrp="1"/>
          </p:cNvSpPr>
          <p:nvPr>
            <p:ph type="subTitle" idx="1"/>
          </p:nvPr>
        </p:nvSpPr>
        <p:spPr/>
        <p:txBody>
          <a:bodyPr/>
          <a:lstStyle/>
          <a:p>
            <a:r>
              <a:rPr lang="ru-RU"/>
              <a:t>Курс читает Рогозин Н.О.</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IPv6, </a:t>
            </a:r>
            <a:r>
              <a:rPr lang="ru-RU" altLang="en-US" dirty="0"/>
              <a:t>способы записи адреса</a:t>
            </a:r>
            <a:endParaRPr lang="ru-RU" altLang="en-US" dirty="0"/>
          </a:p>
        </p:txBody>
      </p:sp>
      <p:sp>
        <p:nvSpPr>
          <p:cNvPr id="3" name="Объект 2"/>
          <p:cNvSpPr>
            <a:spLocks noGrp="1"/>
          </p:cNvSpPr>
          <p:nvPr>
            <p:ph sz="quarter" idx="1"/>
          </p:nvPr>
        </p:nvSpPr>
        <p:spPr/>
        <p:txBody>
          <a:bodyPr/>
          <a:lstStyle/>
          <a:p>
            <a:r>
              <a:rPr lang="ru-RU" dirty="0" smtClean="0"/>
              <a:t>1900</a:t>
            </a:r>
            <a:r>
              <a:rPr lang="en-US" dirty="0" smtClean="0"/>
              <a:t>:0ac5:0000:0000:0000:0000:0000:1</a:t>
            </a:r>
            <a:endParaRPr lang="en-US" dirty="0" smtClean="0"/>
          </a:p>
          <a:p>
            <a:r>
              <a:rPr lang="ru-RU" dirty="0" smtClean="0"/>
              <a:t>Можно преобразовать в </a:t>
            </a:r>
            <a:endParaRPr lang="ru-RU" dirty="0" smtClean="0"/>
          </a:p>
          <a:p>
            <a:r>
              <a:rPr lang="ru-RU" dirty="0"/>
              <a:t>1900</a:t>
            </a:r>
            <a:r>
              <a:rPr lang="en-US" dirty="0" smtClean="0"/>
              <a:t>:0ac5:0:0:0:0:0:1</a:t>
            </a:r>
            <a:endParaRPr lang="ru-RU" dirty="0" smtClean="0"/>
          </a:p>
          <a:p>
            <a:r>
              <a:rPr lang="ru-RU" dirty="0" smtClean="0"/>
              <a:t>Последовательность нулей можно заменить двойным двоеточием (</a:t>
            </a:r>
            <a:r>
              <a:rPr lang="ru-RU" dirty="0" smtClean="0">
                <a:solidFill>
                  <a:srgbClr val="C00000"/>
                </a:solidFill>
              </a:rPr>
              <a:t>только в одном месте адреса</a:t>
            </a:r>
            <a:r>
              <a:rPr lang="ru-RU" dirty="0" smtClean="0"/>
              <a:t>)</a:t>
            </a:r>
            <a:endParaRPr lang="ru-RU" dirty="0" smtClean="0"/>
          </a:p>
          <a:p>
            <a:r>
              <a:rPr lang="ru-RU" dirty="0"/>
              <a:t>1900</a:t>
            </a:r>
            <a:r>
              <a:rPr lang="en-US" dirty="0" smtClean="0"/>
              <a:t>:0ac5::1</a:t>
            </a:r>
            <a:endParaRPr lang="ru-RU" dirty="0" smtClean="0"/>
          </a:p>
          <a:p>
            <a:r>
              <a:rPr lang="ru-RU" dirty="0" smtClean="0"/>
              <a:t>Если есть две группы</a:t>
            </a:r>
            <a:r>
              <a:rPr lang="en-US" dirty="0" smtClean="0"/>
              <a:t>, </a:t>
            </a:r>
            <a:r>
              <a:rPr lang="ru-RU" dirty="0" smtClean="0"/>
              <a:t>сокращают более длинную. Если две одинаковые</a:t>
            </a:r>
            <a:r>
              <a:rPr lang="en-US" dirty="0" smtClean="0"/>
              <a:t>, </a:t>
            </a:r>
            <a:r>
              <a:rPr lang="ru-RU" dirty="0" smtClean="0"/>
              <a:t>то сокращают левую.</a:t>
            </a:r>
            <a:endParaRPr lang="ru-RU" dirty="0" smtClean="0"/>
          </a:p>
          <a:p>
            <a:endParaRPr lang="ru-RU" dirty="0" smtClean="0"/>
          </a:p>
          <a:p>
            <a:endParaRPr lang="ru-RU" dirty="0"/>
          </a:p>
          <a:p>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IPv6, </a:t>
            </a:r>
            <a:r>
              <a:rPr lang="ru-RU" dirty="0" smtClean="0"/>
              <a:t>формат адреса</a:t>
            </a:r>
            <a:endParaRPr lang="ru-RU" altLang="en-US" dirty="0" smtClean="0"/>
          </a:p>
        </p:txBody>
      </p:sp>
      <p:sp>
        <p:nvSpPr>
          <p:cNvPr id="3" name="Объект 2"/>
          <p:cNvSpPr>
            <a:spLocks noGrp="1"/>
          </p:cNvSpPr>
          <p:nvPr>
            <p:ph sz="quarter" idx="1"/>
          </p:nvPr>
        </p:nvSpPr>
        <p:spPr/>
        <p:txBody>
          <a:bodyPr>
            <a:normAutofit/>
          </a:bodyPr>
          <a:lstStyle/>
          <a:p>
            <a:r>
              <a:rPr lang="ru-RU" b="1" dirty="0"/>
              <a:t>Глобальный префикс маршрутизации (45 бит)</a:t>
            </a:r>
            <a:r>
              <a:rPr lang="ru-RU" dirty="0"/>
              <a:t> - общую часть адресов, которыми располагает организация или поставщик услуг Интернета, наделяющие адресами клиентов.</a:t>
            </a:r>
            <a:endParaRPr lang="ru-RU" dirty="0"/>
          </a:p>
          <a:p>
            <a:r>
              <a:rPr lang="ru-RU" b="1" dirty="0"/>
              <a:t>Идентификатор подсети (16 бит)</a:t>
            </a:r>
            <a:r>
              <a:rPr lang="ru-RU" dirty="0"/>
              <a:t> предназначен для адресации подсетей отдельного клиента, например подсетей одной корпоративной сети. Эта работа выполняется администратором сети.</a:t>
            </a:r>
            <a:endParaRPr lang="ru-RU" dirty="0"/>
          </a:p>
          <a:p>
            <a:r>
              <a:rPr lang="ru-RU" b="1" dirty="0"/>
              <a:t>Идентификатор интерфейса (64 бита)</a:t>
            </a:r>
            <a:r>
              <a:rPr lang="ru-RU" dirty="0"/>
              <a:t> предназначен для адресации отдельного интерфейса в пределах подсети.</a:t>
            </a:r>
            <a:endParaRPr lang="ru-RU" dirty="0"/>
          </a:p>
          <a:p>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en-US"/>
              <a:t>IPv6, </a:t>
            </a:r>
            <a:r>
              <a:rPr lang="ru-RU" altLang="en-US"/>
              <a:t>формат адреса</a:t>
            </a:r>
            <a:endParaRPr lang="ru-RU" altLang="en-US"/>
          </a:p>
        </p:txBody>
      </p:sp>
      <p:sp>
        <p:nvSpPr>
          <p:cNvPr id="3" name="Замещающее содержимое 2"/>
          <p:cNvSpPr>
            <a:spLocks noGrp="1"/>
          </p:cNvSpPr>
          <p:nvPr>
            <p:ph idx="1"/>
          </p:nvPr>
        </p:nvSpPr>
        <p:spPr/>
        <p:txBody>
          <a:bodyPr/>
          <a:p>
            <a:r>
              <a:rPr lang="ru-RU" b="1" dirty="0">
                <a:sym typeface="+mn-ea"/>
              </a:rPr>
              <a:t>Старшая часть адреса</a:t>
            </a:r>
            <a:r>
              <a:rPr lang="ru-RU" dirty="0">
                <a:sym typeface="+mn-ea"/>
              </a:rPr>
              <a:t>, состоящая из глобального префикса маршрутизации и идентификатора подсети, является аналогом номера сети IPv4 и используется для маршрутизации.</a:t>
            </a:r>
            <a:endParaRPr lang="ru-RU" dirty="0"/>
          </a:p>
          <a:p>
            <a:r>
              <a:rPr lang="ru-RU" b="1" dirty="0">
                <a:sym typeface="+mn-ea"/>
              </a:rPr>
              <a:t>Оставшиеся 64 бит</a:t>
            </a:r>
            <a:r>
              <a:rPr lang="ru-RU" dirty="0">
                <a:sym typeface="+mn-ea"/>
              </a:rPr>
              <a:t> отводятся под идентификатор интерфейса, который здесь является аналогом номера узла в IPv4.</a:t>
            </a:r>
            <a:endParaRPr lang="ru-RU" dirty="0"/>
          </a:p>
          <a:p>
            <a:endParaRPr lang="ru-R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Адресная часть хоста в </a:t>
            </a:r>
            <a:r>
              <a:rPr lang="en-US" altLang="en-US"/>
              <a:t>IPv6</a:t>
            </a:r>
            <a:endParaRPr lang="en-US" altLang="en-US"/>
          </a:p>
        </p:txBody>
      </p:sp>
      <p:sp>
        <p:nvSpPr>
          <p:cNvPr id="3" name="Замещающее содержимое 2"/>
          <p:cNvSpPr>
            <a:spLocks noGrp="1"/>
          </p:cNvSpPr>
          <p:nvPr>
            <p:ph idx="1"/>
          </p:nvPr>
        </p:nvSpPr>
        <p:spPr/>
        <p:txBody>
          <a:bodyPr>
            <a:normAutofit fontScale="90000"/>
          </a:bodyPr>
          <a:p>
            <a:r>
              <a:rPr lang="ru-RU" altLang="en-US"/>
              <a:t>В IPv6 размерность поля идентификатора интерфейса </a:t>
            </a:r>
            <a:r>
              <a:rPr lang="ru-RU" altLang="en-US">
                <a:solidFill>
                  <a:srgbClr val="C00000"/>
                </a:solidFill>
              </a:rPr>
              <a:t>фиксирована</a:t>
            </a:r>
            <a:r>
              <a:rPr lang="ru-RU" altLang="en-US"/>
              <a:t> и </a:t>
            </a:r>
            <a:r>
              <a:rPr lang="ru-RU" altLang="en-US">
                <a:solidFill>
                  <a:srgbClr val="C00000"/>
                </a:solidFill>
              </a:rPr>
              <a:t>всегда равна 64 битам</a:t>
            </a:r>
            <a:endParaRPr lang="ru-RU" altLang="en-US"/>
          </a:p>
          <a:p>
            <a:r>
              <a:rPr lang="ru-RU" altLang="en-US"/>
              <a:t>В полное распоряжение клиента поступают 2 байта для нумерации сетей и 8 байт для нумерации узлов. Имея такой огромный диапазон адресов, администратор получает широкие возможности. Для сравнительно небольшой сети он может выбрать плоскую организацию, назначая каждой имеющейся подсети произвольные неповторяющиеся значения из диапазона в 65 535 адресов, игнорируя оставшиеся. </a:t>
            </a:r>
            <a:endParaRPr lang="ru-RU" altLang="en-US"/>
          </a:p>
          <a:p>
            <a:r>
              <a:rPr lang="ru-RU" altLang="en-US"/>
              <a:t>В крупных сетях более эффективным способом (сокращающим размеры таблиц корпоративных маршрутизаторов) может оказаться иерархическая структуризация сети на основе агрегирования адресов.</a:t>
            </a:r>
            <a:endParaRPr lang="ru-R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Идентификатор интерфейса</a:t>
            </a:r>
            <a:endParaRPr lang="ru-RU" altLang="en-US"/>
          </a:p>
        </p:txBody>
      </p:sp>
      <p:sp>
        <p:nvSpPr>
          <p:cNvPr id="3" name="Замещающее содержимое 2"/>
          <p:cNvSpPr>
            <a:spLocks noGrp="1"/>
          </p:cNvSpPr>
          <p:nvPr>
            <p:ph idx="1"/>
          </p:nvPr>
        </p:nvSpPr>
        <p:spPr/>
        <p:txBody>
          <a:bodyPr>
            <a:normAutofit lnSpcReduction="10000"/>
          </a:bodyPr>
          <a:p>
            <a:r>
              <a:rPr lang="ru-RU" altLang="en-US"/>
              <a:t>Идентификатор интерфейса может быть назначен вручную администратором, либо получен от DHCP-сервера, либо сгенерирован автоматически на основе МАС-адреса сетевого адаптера. </a:t>
            </a:r>
            <a:endParaRPr lang="ru-RU" altLang="en-US"/>
          </a:p>
          <a:p>
            <a:r>
              <a:rPr lang="ru-RU" altLang="en-US"/>
              <a:t>Идентификатор интерфейса имеет длину, позволяющую поместить туда МАС-адреса стандартов IEEE 802 (48 бит) или EUI-64 (64 бита), адрес конечного узла ATM (48 бит) или просто серийный номер устройства.</a:t>
            </a:r>
            <a:endParaRPr lang="ru-R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Автоконфигурирование интерфейсов</a:t>
            </a:r>
            <a:endParaRPr lang="ru-RU" altLang="en-US"/>
          </a:p>
        </p:txBody>
      </p:sp>
      <p:sp>
        <p:nvSpPr>
          <p:cNvPr id="3" name="Замещающее содержимое 2"/>
          <p:cNvSpPr>
            <a:spLocks noGrp="1"/>
          </p:cNvSpPr>
          <p:nvPr>
            <p:ph idx="1"/>
          </p:nvPr>
        </p:nvSpPr>
        <p:spPr/>
        <p:txBody>
          <a:bodyPr>
            <a:normAutofit fontScale="70000"/>
          </a:bodyPr>
          <a:p>
            <a:r>
              <a:rPr lang="ru-RU" altLang="en-US"/>
              <a:t>Младшую часть адреса — идентификатор интерфейса — узел узнает от аппаратуры (сетевого адаптера и т. п.), а старшую — префикс — ему сообщает маршрутизатор.</a:t>
            </a:r>
            <a:endParaRPr lang="ru-RU" altLang="en-US"/>
          </a:p>
          <a:p>
            <a:r>
              <a:rPr lang="ru-RU" altLang="en-US"/>
              <a:t>Во-первых, между двумя частями МАС-адреса вставляются дополнительные два байта FF и FE, и во-вторых, меняется значение одного бита старшего байта. </a:t>
            </a:r>
            <a:endParaRPr lang="ru-RU" altLang="en-US"/>
          </a:p>
          <a:p>
            <a:r>
              <a:rPr lang="ru-RU" altLang="en-US"/>
              <a:t>Такое усложнение объясняется тем, что два десятка лет назад, когда возникли первые опасения относительно воз­ можного истощения 6-байтового адресного пространства МАС-адресов, институт IEEE разработал другой стандарт адресации сетевых интерфейсов — EUI-64 64-Bit (Extended Unique Identifier), в соответствии с которым в качестве канальных адресов используются 8-байтовые числа. </a:t>
            </a:r>
            <a:endParaRPr lang="ru-RU" altLang="en-US"/>
          </a:p>
          <a:p>
            <a:r>
              <a:rPr lang="ru-RU" altLang="en-US"/>
              <a:t>Он все еще не поддерживается технологией Ethernet — адреса всех сетевы адаптеров и соответствующие поля в кадре Ethernet по-прежнему имеют длину 6 байт, однако  применяется в IPv6 для получения идентификатора интерфейса (RFC 2373)</a:t>
            </a:r>
            <a:endParaRPr lang="ru-R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Формат адреса уровня линии связи</a:t>
            </a:r>
            <a:endParaRPr lang="ru-RU" altLang="en-US"/>
          </a:p>
        </p:txBody>
      </p:sp>
      <p:sp>
        <p:nvSpPr>
          <p:cNvPr id="4" name="Прямоугольник 3"/>
          <p:cNvSpPr/>
          <p:nvPr/>
        </p:nvSpPr>
        <p:spPr>
          <a:xfrm>
            <a:off x="1277620" y="2524125"/>
            <a:ext cx="2508885" cy="159131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2800">
                <a:solidFill>
                  <a:schemeClr val="tx1"/>
                </a:solidFill>
              </a:rPr>
              <a:t>Префикс формата</a:t>
            </a:r>
            <a:endParaRPr lang="ru-RU" altLang="en-US" sz="2800">
              <a:solidFill>
                <a:schemeClr val="tx1"/>
              </a:solidFill>
            </a:endParaRPr>
          </a:p>
          <a:p>
            <a:pPr algn="ctr"/>
            <a:r>
              <a:rPr lang="ru-RU" altLang="en-US" sz="2800">
                <a:solidFill>
                  <a:schemeClr val="tx1"/>
                </a:solidFill>
              </a:rPr>
              <a:t>1111 1110 10</a:t>
            </a:r>
            <a:endParaRPr lang="ru-RU" altLang="en-US" sz="2800">
              <a:solidFill>
                <a:schemeClr val="tx1"/>
              </a:solidFill>
            </a:endParaRPr>
          </a:p>
        </p:txBody>
      </p:sp>
      <p:sp>
        <p:nvSpPr>
          <p:cNvPr id="5" name="Прямоугольник 4"/>
          <p:cNvSpPr/>
          <p:nvPr/>
        </p:nvSpPr>
        <p:spPr>
          <a:xfrm>
            <a:off x="3786505" y="2524125"/>
            <a:ext cx="2508885" cy="159131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sz="2800"/>
          </a:p>
        </p:txBody>
      </p:sp>
      <p:sp>
        <p:nvSpPr>
          <p:cNvPr id="6" name="Прямоугольник 5"/>
          <p:cNvSpPr/>
          <p:nvPr/>
        </p:nvSpPr>
        <p:spPr>
          <a:xfrm>
            <a:off x="6295390" y="2524125"/>
            <a:ext cx="5058410" cy="159131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7" name="Текстовое поле 6"/>
          <p:cNvSpPr txBox="1"/>
          <p:nvPr/>
        </p:nvSpPr>
        <p:spPr>
          <a:xfrm>
            <a:off x="3882390" y="2705735"/>
            <a:ext cx="2540000" cy="953135"/>
          </a:xfrm>
          <a:prstGeom prst="rect">
            <a:avLst/>
          </a:prstGeom>
          <a:noFill/>
        </p:spPr>
        <p:txBody>
          <a:bodyPr wrap="square" rtlCol="0" anchor="t">
            <a:spAutoFit/>
          </a:bodyPr>
          <a:p>
            <a:r>
              <a:rPr lang="ru-RU" altLang="en-US" sz="2800"/>
              <a:t> Нулевое поле    </a:t>
            </a:r>
            <a:endParaRPr lang="ru-RU" altLang="en-US" sz="2800"/>
          </a:p>
          <a:p>
            <a:r>
              <a:rPr lang="ru-RU" altLang="en-US" sz="2800"/>
              <a:t> 0000000...0</a:t>
            </a:r>
            <a:endParaRPr lang="ru-RU" altLang="en-US" sz="2800"/>
          </a:p>
        </p:txBody>
      </p:sp>
      <p:sp>
        <p:nvSpPr>
          <p:cNvPr id="8" name="Текстовое поле 7"/>
          <p:cNvSpPr txBox="1"/>
          <p:nvPr/>
        </p:nvSpPr>
        <p:spPr>
          <a:xfrm>
            <a:off x="7510780" y="2705735"/>
            <a:ext cx="3263265" cy="1383665"/>
          </a:xfrm>
          <a:prstGeom prst="rect">
            <a:avLst/>
          </a:prstGeom>
          <a:noFill/>
        </p:spPr>
        <p:txBody>
          <a:bodyPr wrap="square" rtlCol="0" anchor="t">
            <a:spAutoFit/>
          </a:bodyPr>
          <a:p>
            <a:r>
              <a:rPr lang="ru-RU" altLang="en-US" sz="2800"/>
              <a:t>Идентификатор интерфейса </a:t>
            </a:r>
            <a:endParaRPr lang="ru-RU" altLang="en-US" sz="2800"/>
          </a:p>
          <a:p>
            <a:endParaRPr lang="ru-RU" altLang="en-US" sz="2800"/>
          </a:p>
        </p:txBody>
      </p:sp>
      <p:sp>
        <p:nvSpPr>
          <p:cNvPr id="3" name="Текстовое поле 2"/>
          <p:cNvSpPr txBox="1"/>
          <p:nvPr/>
        </p:nvSpPr>
        <p:spPr>
          <a:xfrm>
            <a:off x="2324735" y="2023110"/>
            <a:ext cx="1143635" cy="521970"/>
          </a:xfrm>
          <a:prstGeom prst="rect">
            <a:avLst/>
          </a:prstGeom>
          <a:noFill/>
        </p:spPr>
        <p:txBody>
          <a:bodyPr wrap="none" rtlCol="0">
            <a:spAutoFit/>
          </a:bodyPr>
          <a:p>
            <a:r>
              <a:rPr lang="en-US" altLang="ru-RU" sz="2800"/>
              <a:t>10 </a:t>
            </a:r>
            <a:r>
              <a:rPr lang="ru-RU" altLang="ru-RU" sz="2800"/>
              <a:t>бит</a:t>
            </a:r>
            <a:endParaRPr lang="ru-RU" altLang="ru-RU" sz="2800"/>
          </a:p>
        </p:txBody>
      </p:sp>
      <p:sp>
        <p:nvSpPr>
          <p:cNvPr id="9" name="Текстовое поле 8"/>
          <p:cNvSpPr txBox="1"/>
          <p:nvPr/>
        </p:nvSpPr>
        <p:spPr>
          <a:xfrm>
            <a:off x="4384040" y="2002155"/>
            <a:ext cx="1313815" cy="521970"/>
          </a:xfrm>
          <a:prstGeom prst="rect">
            <a:avLst/>
          </a:prstGeom>
          <a:noFill/>
        </p:spPr>
        <p:txBody>
          <a:bodyPr wrap="none" rtlCol="0">
            <a:spAutoFit/>
          </a:bodyPr>
          <a:p>
            <a:r>
              <a:rPr lang="en-US" altLang="ru-RU" sz="2800"/>
              <a:t>54 </a:t>
            </a:r>
            <a:r>
              <a:rPr lang="ru-RU" altLang="en-US" sz="2800"/>
              <a:t>бита</a:t>
            </a:r>
            <a:endParaRPr lang="ru-RU" altLang="en-US" sz="2800"/>
          </a:p>
        </p:txBody>
      </p:sp>
      <p:sp>
        <p:nvSpPr>
          <p:cNvPr id="10" name="Текстовое поле 9"/>
          <p:cNvSpPr txBox="1"/>
          <p:nvPr/>
        </p:nvSpPr>
        <p:spPr>
          <a:xfrm>
            <a:off x="8485505" y="2002155"/>
            <a:ext cx="1313815" cy="521970"/>
          </a:xfrm>
          <a:prstGeom prst="rect">
            <a:avLst/>
          </a:prstGeom>
          <a:noFill/>
        </p:spPr>
        <p:txBody>
          <a:bodyPr wrap="none" rtlCol="0">
            <a:spAutoFit/>
          </a:bodyPr>
          <a:p>
            <a:r>
              <a:rPr lang="en-US" altLang="ru-RU" sz="2800"/>
              <a:t>64 </a:t>
            </a:r>
            <a:r>
              <a:rPr lang="ru-RU" altLang="en-US" sz="2800"/>
              <a:t>бита</a:t>
            </a:r>
            <a:endParaRPr lang="ru-RU"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Адрес уровня линии связи</a:t>
            </a:r>
            <a:endParaRPr lang="ru-RU" altLang="en-US"/>
          </a:p>
        </p:txBody>
      </p:sp>
      <p:sp>
        <p:nvSpPr>
          <p:cNvPr id="3" name="Замещающее содержимое 2"/>
          <p:cNvSpPr>
            <a:spLocks noGrp="1"/>
          </p:cNvSpPr>
          <p:nvPr>
            <p:ph idx="1"/>
          </p:nvPr>
        </p:nvSpPr>
        <p:spPr/>
        <p:txBody>
          <a:bodyPr>
            <a:normAutofit fontScale="90000"/>
          </a:bodyPr>
          <a:p>
            <a:r>
              <a:rPr lang="ru-RU" altLang="en-US"/>
              <a:t>Адреса данного типа не маршрутизируются — они используются локально, то есть при передаче трафика в пределах подсети. Областью действия (scope) адреса уровня линии связи является эта же линия связи. Они автоматически назначаются каждому интерфейсу IPv6, даже тому, который не имеет глобального индивидуального адреса1.</a:t>
            </a:r>
            <a:endParaRPr lang="ru-RU" altLang="en-US"/>
          </a:p>
          <a:p>
            <a:r>
              <a:rPr lang="ru-RU" altLang="en-US"/>
              <a:t>Для примера, в котором идентификатор интерфейса имеет значение 0280:48FF:FEEB:7E60, индивидуальный адрес уровня линии связи будет выглядеть следующим образом: </a:t>
            </a:r>
            <a:r>
              <a:rPr lang="ru-RU" altLang="en-US" b="1">
                <a:solidFill>
                  <a:srgbClr val="C00000"/>
                </a:solidFill>
              </a:rPr>
              <a:t>FE80</a:t>
            </a:r>
            <a:r>
              <a:rPr lang="ru-RU" altLang="en-US"/>
              <a:t>::0280:48FF:FEEB:7E60, где </a:t>
            </a:r>
            <a:r>
              <a:rPr lang="ru-RU" altLang="en-US" b="1"/>
              <a:t>FE80::/64 </a:t>
            </a:r>
            <a:r>
              <a:rPr lang="ru-RU" altLang="en-US"/>
              <a:t>— стандартный префикс формата для адресов данного типа.</a:t>
            </a:r>
            <a:endParaRPr lang="ru-RU"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Формат группового адреса</a:t>
            </a:r>
            <a:endParaRPr lang="ru-RU" altLang="en-US"/>
          </a:p>
        </p:txBody>
      </p:sp>
      <p:grpSp>
        <p:nvGrpSpPr>
          <p:cNvPr id="9" name="Группа 8"/>
          <p:cNvGrpSpPr/>
          <p:nvPr/>
        </p:nvGrpSpPr>
        <p:grpSpPr>
          <a:xfrm>
            <a:off x="814705" y="3208655"/>
            <a:ext cx="10539095" cy="1778635"/>
            <a:chOff x="1283" y="5076"/>
            <a:chExt cx="16597" cy="1861"/>
          </a:xfrm>
          <a:effectLst>
            <a:outerShdw blurRad="50800" dist="38100" dir="18900000" algn="bl" rotWithShape="0">
              <a:srgbClr val="002060">
                <a:alpha val="40000"/>
              </a:srgbClr>
            </a:outerShdw>
          </a:effectLst>
        </p:grpSpPr>
        <p:sp>
          <p:nvSpPr>
            <p:cNvPr id="5" name="Прямоугольник 4"/>
            <p:cNvSpPr/>
            <p:nvPr/>
          </p:nvSpPr>
          <p:spPr>
            <a:xfrm>
              <a:off x="1283" y="5076"/>
              <a:ext cx="2893" cy="186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2400">
                  <a:solidFill>
                    <a:schemeClr val="tx1"/>
                  </a:solidFill>
                </a:rPr>
                <a:t>Префикс</a:t>
              </a:r>
              <a:endParaRPr lang="ru-RU" altLang="en-US" sz="2400">
                <a:solidFill>
                  <a:schemeClr val="tx1"/>
                </a:solidFill>
              </a:endParaRPr>
            </a:p>
            <a:p>
              <a:pPr algn="ctr"/>
              <a:r>
                <a:rPr lang="ru-RU" altLang="en-US" sz="2400">
                  <a:solidFill>
                    <a:schemeClr val="tx1"/>
                  </a:solidFill>
                </a:rPr>
                <a:t>формата</a:t>
              </a:r>
              <a:endParaRPr lang="ru-RU" altLang="en-US" sz="2400">
                <a:solidFill>
                  <a:schemeClr val="tx1"/>
                </a:solidFill>
              </a:endParaRPr>
            </a:p>
            <a:p>
              <a:pPr algn="ctr"/>
              <a:r>
                <a:rPr lang="ru-RU" altLang="en-US" sz="2400">
                  <a:solidFill>
                    <a:schemeClr val="tx1"/>
                  </a:solidFill>
                </a:rPr>
                <a:t>1111 1111</a:t>
              </a:r>
              <a:r>
                <a:rPr lang="ru-RU" altLang="en-US" sz="2400"/>
                <a:t>1</a:t>
              </a:r>
              <a:endParaRPr lang="ru-RU" altLang="en-US" sz="2400"/>
            </a:p>
          </p:txBody>
        </p:sp>
        <p:sp>
          <p:nvSpPr>
            <p:cNvPr id="6" name="Прямоугольник 5"/>
            <p:cNvSpPr/>
            <p:nvPr/>
          </p:nvSpPr>
          <p:spPr>
            <a:xfrm>
              <a:off x="4176" y="5076"/>
              <a:ext cx="2369" cy="186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2400">
                  <a:solidFill>
                    <a:schemeClr val="tx1"/>
                  </a:solidFill>
                </a:rPr>
                <a:t>Флаги</a:t>
              </a:r>
              <a:endParaRPr lang="ru-RU" altLang="en-US" sz="2400">
                <a:solidFill>
                  <a:schemeClr val="tx1"/>
                </a:solidFill>
              </a:endParaRPr>
            </a:p>
          </p:txBody>
        </p:sp>
        <p:sp>
          <p:nvSpPr>
            <p:cNvPr id="7" name="Прямоугольник 6"/>
            <p:cNvSpPr/>
            <p:nvPr/>
          </p:nvSpPr>
          <p:spPr>
            <a:xfrm>
              <a:off x="6546" y="5076"/>
              <a:ext cx="2605" cy="186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sz="2400">
                <a:solidFill>
                  <a:schemeClr val="tx1"/>
                </a:solidFill>
                <a:sym typeface="+mn-ea"/>
              </a:endParaRPr>
            </a:p>
            <a:p>
              <a:pPr algn="ctr"/>
              <a:r>
                <a:rPr lang="ru-RU" altLang="en-US" sz="2400">
                  <a:solidFill>
                    <a:schemeClr val="tx1"/>
                  </a:solidFill>
                  <a:sym typeface="+mn-ea"/>
                </a:rPr>
                <a:t>Признак </a:t>
              </a:r>
              <a:endParaRPr lang="ru-RU" altLang="en-US" sz="2400">
                <a:solidFill>
                  <a:schemeClr val="tx1"/>
                </a:solidFill>
                <a:sym typeface="+mn-ea"/>
              </a:endParaRPr>
            </a:p>
            <a:p>
              <a:pPr algn="ctr"/>
              <a:r>
                <a:rPr lang="ru-RU" altLang="en-US" sz="2400">
                  <a:solidFill>
                    <a:schemeClr val="tx1"/>
                  </a:solidFill>
                  <a:sym typeface="+mn-ea"/>
                </a:rPr>
                <a:t>(</a:t>
              </a:r>
              <a:r>
                <a:rPr lang="en-US" altLang="en-US" sz="2400">
                  <a:solidFill>
                    <a:schemeClr val="tx1"/>
                  </a:solidFill>
                  <a:sym typeface="+mn-ea"/>
                </a:rPr>
                <a:t>scope</a:t>
              </a:r>
              <a:r>
                <a:rPr lang="ru-RU" altLang="en-US" sz="2400">
                  <a:solidFill>
                    <a:schemeClr val="tx1"/>
                  </a:solidFill>
                  <a:sym typeface="+mn-ea"/>
                </a:rPr>
                <a:t>)</a:t>
              </a:r>
              <a:endParaRPr lang="ru-RU" altLang="en-US" sz="2400">
                <a:solidFill>
                  <a:schemeClr val="tx1"/>
                </a:solidFill>
                <a:sym typeface="+mn-ea"/>
              </a:endParaRPr>
            </a:p>
            <a:p>
              <a:pPr algn="ctr"/>
              <a:endParaRPr lang="ru-RU" altLang="en-US" sz="2400">
                <a:solidFill>
                  <a:schemeClr val="tx1"/>
                </a:solidFill>
              </a:endParaRPr>
            </a:p>
          </p:txBody>
        </p:sp>
        <p:sp>
          <p:nvSpPr>
            <p:cNvPr id="8" name="Прямоугольник 7"/>
            <p:cNvSpPr/>
            <p:nvPr/>
          </p:nvSpPr>
          <p:spPr>
            <a:xfrm>
              <a:off x="13569" y="5076"/>
              <a:ext cx="4311" cy="186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sz="2400">
                <a:solidFill>
                  <a:schemeClr val="tx1"/>
                </a:solidFill>
                <a:sym typeface="+mn-ea"/>
              </a:endParaRPr>
            </a:p>
            <a:p>
              <a:pPr algn="ctr"/>
              <a:r>
                <a:rPr lang="ru-RU" altLang="en-US" sz="2400">
                  <a:solidFill>
                    <a:schemeClr val="tx1"/>
                  </a:solidFill>
                  <a:sym typeface="+mn-ea"/>
                </a:rPr>
                <a:t>Идентификатор группы</a:t>
              </a:r>
              <a:endParaRPr lang="ru-RU" altLang="en-US" sz="2400">
                <a:solidFill>
                  <a:schemeClr val="tx1"/>
                </a:solidFill>
              </a:endParaRPr>
            </a:p>
            <a:p>
              <a:pPr algn="ctr"/>
              <a:endParaRPr lang="ru-RU" altLang="en-US" sz="2400">
                <a:solidFill>
                  <a:schemeClr val="tx1"/>
                </a:solidFill>
              </a:endParaRPr>
            </a:p>
          </p:txBody>
        </p:sp>
      </p:grpSp>
      <p:sp>
        <p:nvSpPr>
          <p:cNvPr id="4" name="Прямоугольник 3"/>
          <p:cNvSpPr/>
          <p:nvPr/>
        </p:nvSpPr>
        <p:spPr>
          <a:xfrm>
            <a:off x="5810885" y="3208655"/>
            <a:ext cx="2805430" cy="1778635"/>
          </a:xfrm>
          <a:prstGeom prst="rect">
            <a:avLst/>
          </a:prstGeom>
          <a:solidFill>
            <a:schemeClr val="bg1"/>
          </a:solidFill>
          <a:ln w="28575"/>
          <a:effectLst>
            <a:outerShdw blurRad="50800" dist="38100" dir="18900000" algn="bl"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2400">
                <a:solidFill>
                  <a:schemeClr val="tx1"/>
                </a:solidFill>
                <a:sym typeface="+mn-ea"/>
              </a:rPr>
              <a:t>Нулевое поле 0000000...0</a:t>
            </a:r>
            <a:endParaRPr lang="ru-RU" altLang="en-US" sz="2400">
              <a:solidFill>
                <a:schemeClr val="tx1"/>
              </a:solidFill>
              <a:sym typeface="+mn-ea"/>
            </a:endParaRPr>
          </a:p>
        </p:txBody>
      </p:sp>
      <p:sp>
        <p:nvSpPr>
          <p:cNvPr id="10" name="Текстовое поле 9"/>
          <p:cNvSpPr txBox="1"/>
          <p:nvPr/>
        </p:nvSpPr>
        <p:spPr>
          <a:xfrm>
            <a:off x="1363345" y="2809875"/>
            <a:ext cx="739775" cy="398780"/>
          </a:xfrm>
          <a:prstGeom prst="rect">
            <a:avLst/>
          </a:prstGeom>
          <a:noFill/>
        </p:spPr>
        <p:txBody>
          <a:bodyPr wrap="none" rtlCol="0">
            <a:spAutoFit/>
          </a:bodyPr>
          <a:p>
            <a:r>
              <a:rPr lang="ru-RU" altLang="en-US" sz="2000"/>
              <a:t>8 бит</a:t>
            </a:r>
            <a:endParaRPr lang="ru-RU" altLang="en-US" sz="2000"/>
          </a:p>
        </p:txBody>
      </p:sp>
      <p:sp>
        <p:nvSpPr>
          <p:cNvPr id="11" name="Текстовое поле 10"/>
          <p:cNvSpPr txBox="1"/>
          <p:nvPr/>
        </p:nvSpPr>
        <p:spPr>
          <a:xfrm>
            <a:off x="2901315" y="2809875"/>
            <a:ext cx="739775" cy="398780"/>
          </a:xfrm>
          <a:prstGeom prst="rect">
            <a:avLst/>
          </a:prstGeom>
          <a:noFill/>
        </p:spPr>
        <p:txBody>
          <a:bodyPr wrap="none" rtlCol="0">
            <a:spAutoFit/>
          </a:bodyPr>
          <a:p>
            <a:r>
              <a:rPr lang="ru-RU" altLang="en-US" sz="2000"/>
              <a:t>4 бит</a:t>
            </a:r>
            <a:endParaRPr lang="ru-RU" altLang="en-US" sz="2000"/>
          </a:p>
        </p:txBody>
      </p:sp>
      <p:sp>
        <p:nvSpPr>
          <p:cNvPr id="12" name="Текстовое поле 11"/>
          <p:cNvSpPr txBox="1"/>
          <p:nvPr/>
        </p:nvSpPr>
        <p:spPr>
          <a:xfrm>
            <a:off x="4613910" y="2809875"/>
            <a:ext cx="739775" cy="398780"/>
          </a:xfrm>
          <a:prstGeom prst="rect">
            <a:avLst/>
          </a:prstGeom>
          <a:noFill/>
        </p:spPr>
        <p:txBody>
          <a:bodyPr wrap="none" rtlCol="0">
            <a:spAutoFit/>
          </a:bodyPr>
          <a:p>
            <a:r>
              <a:rPr lang="ru-RU" altLang="en-US" sz="2000"/>
              <a:t>4 бит</a:t>
            </a:r>
            <a:endParaRPr lang="ru-RU" altLang="en-US" sz="2000"/>
          </a:p>
        </p:txBody>
      </p:sp>
      <p:sp>
        <p:nvSpPr>
          <p:cNvPr id="13" name="Текстовое поле 12"/>
          <p:cNvSpPr txBox="1"/>
          <p:nvPr/>
        </p:nvSpPr>
        <p:spPr>
          <a:xfrm>
            <a:off x="6843395" y="2809875"/>
            <a:ext cx="868680" cy="398780"/>
          </a:xfrm>
          <a:prstGeom prst="rect">
            <a:avLst/>
          </a:prstGeom>
          <a:noFill/>
        </p:spPr>
        <p:txBody>
          <a:bodyPr wrap="none" rtlCol="0">
            <a:spAutoFit/>
          </a:bodyPr>
          <a:p>
            <a:r>
              <a:rPr lang="ru-RU" altLang="en-US" sz="2000"/>
              <a:t>80 бит</a:t>
            </a:r>
            <a:endParaRPr lang="ru-RU" altLang="en-US" sz="2000"/>
          </a:p>
        </p:txBody>
      </p:sp>
      <p:sp>
        <p:nvSpPr>
          <p:cNvPr id="14" name="Текстовое поле 13"/>
          <p:cNvSpPr txBox="1"/>
          <p:nvPr/>
        </p:nvSpPr>
        <p:spPr>
          <a:xfrm>
            <a:off x="9615170" y="2809875"/>
            <a:ext cx="868680" cy="398780"/>
          </a:xfrm>
          <a:prstGeom prst="rect">
            <a:avLst/>
          </a:prstGeom>
          <a:noFill/>
        </p:spPr>
        <p:txBody>
          <a:bodyPr wrap="none" rtlCol="0">
            <a:spAutoFit/>
          </a:bodyPr>
          <a:p>
            <a:r>
              <a:rPr lang="ru-RU" altLang="en-US" sz="2000"/>
              <a:t>32 бит</a:t>
            </a:r>
            <a:endParaRPr lang="ru-RU"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Групповые адреса (RFC 7346)</a:t>
            </a:r>
            <a:endParaRPr lang="ru-RU" altLang="en-US"/>
          </a:p>
        </p:txBody>
      </p:sp>
      <p:sp>
        <p:nvSpPr>
          <p:cNvPr id="3" name="Замещающее содержимое 2"/>
          <p:cNvSpPr>
            <a:spLocks noGrp="1"/>
          </p:cNvSpPr>
          <p:nvPr>
            <p:ph idx="1"/>
          </p:nvPr>
        </p:nvSpPr>
        <p:spPr/>
        <p:txBody>
          <a:bodyPr>
            <a:normAutofit fontScale="90000"/>
          </a:bodyPr>
          <a:p>
            <a:r>
              <a:rPr lang="ru-RU" altLang="en-US"/>
              <a:t>Используются таким же образом, что и в IPv4, но играют более важную роль, хотя бы потому что здесь они используются вместо широковещательной рассылки.</a:t>
            </a:r>
            <a:endParaRPr lang="ru-RU" altLang="en-US"/>
          </a:p>
          <a:p>
            <a:r>
              <a:rPr lang="ru-RU" altLang="en-US"/>
              <a:t>Поле флагов состоит из 4 бит, из которых в настоящее время используется только один: установленный в 1, он указывает, что номер группы в этом адресе является постоянным,а в 0 — временным.</a:t>
            </a:r>
            <a:endParaRPr lang="ru-RU" altLang="en-US"/>
          </a:p>
          <a:p>
            <a:r>
              <a:rPr lang="ru-RU" altLang="en-US"/>
              <a:t>Имеет явно указываемый признак scope, отсутствующий в групповом адресе версии IPv4. Значения первых двух признаков, Interface-Local и Link-Local, устанавливаются автоматически, а двух оставшихся — вручную, в процессе конфигурирования линий связи</a:t>
            </a:r>
            <a:endParaRPr lang="ru-R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12"/>
          <p:cNvSpPr txBox="1">
            <a:spLocks noChangeArrowheads="1"/>
          </p:cNvSpPr>
          <p:nvPr/>
        </p:nvSpPr>
        <p:spPr bwMode="auto">
          <a:xfrm>
            <a:off x="9071140" y="3227227"/>
            <a:ext cx="11601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192.168.1.1</a:t>
            </a:r>
            <a:endPar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55" name="Text Box 13"/>
          <p:cNvSpPr txBox="1">
            <a:spLocks noChangeArrowheads="1"/>
          </p:cNvSpPr>
          <p:nvPr/>
        </p:nvSpPr>
        <p:spPr bwMode="auto">
          <a:xfrm>
            <a:off x="9070999" y="3920272"/>
            <a:ext cx="11601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192.168.1.2</a:t>
            </a:r>
            <a:endPar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56" name="Text Box 14"/>
          <p:cNvSpPr txBox="1">
            <a:spLocks noChangeArrowheads="1"/>
          </p:cNvSpPr>
          <p:nvPr/>
        </p:nvSpPr>
        <p:spPr bwMode="auto">
          <a:xfrm>
            <a:off x="9070681" y="4653472"/>
            <a:ext cx="11601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192.168.1.3</a:t>
            </a:r>
            <a:endPar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57" name="Text Box 15"/>
          <p:cNvSpPr txBox="1">
            <a:spLocks noChangeArrowheads="1"/>
          </p:cNvSpPr>
          <p:nvPr/>
        </p:nvSpPr>
        <p:spPr bwMode="auto">
          <a:xfrm>
            <a:off x="6464854" y="3424079"/>
            <a:ext cx="13658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ru-RU"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192</a:t>
            </a:r>
            <a:r>
              <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.168.1.254</a:t>
            </a:r>
            <a:endPar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58" name="Line 16"/>
          <p:cNvSpPr>
            <a:spLocks noChangeShapeType="1"/>
          </p:cNvSpPr>
          <p:nvPr/>
        </p:nvSpPr>
        <p:spPr bwMode="auto">
          <a:xfrm>
            <a:off x="6820885" y="3727909"/>
            <a:ext cx="2090" cy="358873"/>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2" name="Text Box 81"/>
          <p:cNvSpPr txBox="1">
            <a:spLocks noChangeArrowheads="1"/>
          </p:cNvSpPr>
          <p:nvPr/>
        </p:nvSpPr>
        <p:spPr bwMode="auto">
          <a:xfrm>
            <a:off x="6679771" y="2473869"/>
            <a:ext cx="2802851" cy="58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локальная сеть (</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LAN) 192.168.1.0/24</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63" name="Line 82"/>
          <p:cNvSpPr>
            <a:spLocks noChangeShapeType="1"/>
          </p:cNvSpPr>
          <p:nvPr/>
        </p:nvSpPr>
        <p:spPr bwMode="auto">
          <a:xfrm>
            <a:off x="9417628" y="2709128"/>
            <a:ext cx="112466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4" name="Line 83"/>
          <p:cNvSpPr>
            <a:spLocks noChangeShapeType="1"/>
          </p:cNvSpPr>
          <p:nvPr/>
        </p:nvSpPr>
        <p:spPr bwMode="auto">
          <a:xfrm>
            <a:off x="6205244" y="2589251"/>
            <a:ext cx="0" cy="11282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5" name="Line 84"/>
          <p:cNvSpPr>
            <a:spLocks noChangeShapeType="1"/>
          </p:cNvSpPr>
          <p:nvPr/>
        </p:nvSpPr>
        <p:spPr bwMode="auto">
          <a:xfrm flipH="1" flipV="1">
            <a:off x="6344943" y="2721791"/>
            <a:ext cx="427910" cy="447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10" name="Group 9"/>
          <p:cNvGrpSpPr/>
          <p:nvPr/>
        </p:nvGrpSpPr>
        <p:grpSpPr>
          <a:xfrm>
            <a:off x="2743200" y="2538602"/>
            <a:ext cx="3392805" cy="1596936"/>
            <a:chOff x="2743200" y="2538602"/>
            <a:chExt cx="3392805" cy="1596936"/>
          </a:xfrm>
        </p:grpSpPr>
        <p:sp>
          <p:nvSpPr>
            <p:cNvPr id="59" name="Text Box 17"/>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138.76.29.7</a:t>
              </a:r>
              <a:endParaRPr kumimoji="0" lang="en-US" altLang="en-US" sz="16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60" name="Line 18"/>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6" name="Line 86"/>
            <p:cNvSpPr>
              <a:spLocks noChangeShapeType="1"/>
            </p:cNvSpPr>
            <p:nvPr/>
          </p:nvSpPr>
          <p:spPr bwMode="auto">
            <a:xfrm>
              <a:off x="5196205" y="2734817"/>
              <a:ext cx="939800" cy="63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7" name="Line 87"/>
            <p:cNvSpPr>
              <a:spLocks noChangeShapeType="1"/>
            </p:cNvSpPr>
            <p:nvPr/>
          </p:nvSpPr>
          <p:spPr bwMode="auto">
            <a:xfrm flipH="1" flipV="1">
              <a:off x="2938145" y="2720847"/>
              <a:ext cx="471805" cy="63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8" name="Text Box 88"/>
            <p:cNvSpPr txBox="1">
              <a:spLocks noChangeArrowheads="1"/>
            </p:cNvSpPr>
            <p:nvPr/>
          </p:nvSpPr>
          <p:spPr bwMode="auto">
            <a:xfrm>
              <a:off x="3409659" y="2538602"/>
              <a:ext cx="175133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ru-RU"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глобальная сеть</a:t>
              </a:r>
              <a:endParaRPr kumimoji="0" lang="ru-RU"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cxnSp>
          <p:nvCxnSpPr>
            <p:cNvPr id="100" name="Straight Connector 99"/>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2" name="Straight Connector 101"/>
          <p:cNvCxnSpPr/>
          <p:nvPr/>
        </p:nvCxnSpPr>
        <p:spPr>
          <a:xfrm>
            <a:off x="7842885" y="3564255"/>
            <a:ext cx="22078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861935" y="4279900"/>
            <a:ext cx="21164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861935" y="5027295"/>
            <a:ext cx="21355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fontScale="90000"/>
          </a:bodyPr>
          <a:lstStyle/>
          <a:p>
            <a:r>
              <a:rPr lang="ru-RU" sz="4800" dirty="0"/>
              <a:t>Система трансляции адресов</a:t>
            </a:r>
            <a:r>
              <a:rPr lang="en-US" altLang="ru-RU" sz="4800" dirty="0"/>
              <a:t>/NAT</a:t>
            </a:r>
            <a:r>
              <a:rPr lang="ru-RU" sz="4800" dirty="0"/>
              <a:t> </a:t>
            </a:r>
            <a:r>
              <a:rPr lang="en-US" sz="4800" dirty="0"/>
              <a:t>( RFC 1918)</a:t>
            </a:r>
            <a:endParaRPr lang="en-US" sz="4800" dirty="0"/>
          </a:p>
        </p:txBody>
      </p:sp>
      <p:grpSp>
        <p:nvGrpSpPr>
          <p:cNvPr id="106" name="Group 105"/>
          <p:cNvGrpSpPr/>
          <p:nvPr/>
        </p:nvGrpSpPr>
        <p:grpSpPr>
          <a:xfrm>
            <a:off x="6231591" y="4144216"/>
            <a:ext cx="5475817" cy="2428875"/>
            <a:chOff x="6191250" y="3243263"/>
            <a:chExt cx="5475817" cy="2428875"/>
          </a:xfrm>
        </p:grpSpPr>
        <p:sp>
          <p:nvSpPr>
            <p:cNvPr id="69" name="Text Box 90"/>
            <p:cNvSpPr txBox="1">
              <a:spLocks noChangeArrowheads="1"/>
            </p:cNvSpPr>
            <p:nvPr/>
          </p:nvSpPr>
          <p:spPr bwMode="auto">
            <a:xfrm>
              <a:off x="6191250" y="4640263"/>
              <a:ext cx="547581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defRPr/>
              </a:pPr>
              <a:r>
                <a:rPr kumimoji="0" lang="ru-RU"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Все дейтаграммы внутри сети имеют разный адрес отправителя и получателя из сети</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1</a:t>
              </a:r>
              <a:r>
                <a:rPr kumimoji="0" lang="ru-RU"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92</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a:t>
              </a:r>
              <a:r>
                <a:rPr kumimoji="0" lang="ru-RU"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168</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a:t>
              </a:r>
              <a:r>
                <a:rPr kumimoji="0" lang="ru-RU"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1.0</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/24 </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71" name="Line 96"/>
            <p:cNvSpPr>
              <a:spLocks noChangeShapeType="1"/>
            </p:cNvSpPr>
            <p:nvPr/>
          </p:nvSpPr>
          <p:spPr bwMode="auto">
            <a:xfrm flipV="1">
              <a:off x="6731530" y="3243263"/>
              <a:ext cx="668337" cy="142716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07" name="Group 106"/>
          <p:cNvGrpSpPr/>
          <p:nvPr/>
        </p:nvGrpSpPr>
        <p:grpSpPr>
          <a:xfrm>
            <a:off x="380010" y="4107703"/>
            <a:ext cx="5528261" cy="2470150"/>
            <a:chOff x="339669" y="3206750"/>
            <a:chExt cx="5528261" cy="2470150"/>
          </a:xfrm>
        </p:grpSpPr>
        <p:sp>
          <p:nvSpPr>
            <p:cNvPr id="70" name="Text Box 92"/>
            <p:cNvSpPr txBox="1">
              <a:spLocks noChangeArrowheads="1"/>
            </p:cNvSpPr>
            <p:nvPr/>
          </p:nvSpPr>
          <p:spPr bwMode="auto">
            <a:xfrm>
              <a:off x="339669" y="4645025"/>
              <a:ext cx="5528261"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defRPr/>
              </a:pPr>
              <a:r>
                <a:rPr kumimoji="0" lang="ru-RU" altLang="en-US" sz="240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Все</a:t>
              </a:r>
              <a:r>
                <a:rPr kumimoji="0" lang="ru-RU" altLang="en-US" sz="24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 </a:t>
              </a:r>
              <a:r>
                <a:rPr kumimoji="0" lang="ru-RU" altLang="en-US" sz="2400" b="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дейтаграммы</a:t>
              </a:r>
              <a:r>
                <a:rPr kumimoji="0" lang="en-US" altLang="en-US" sz="2400" b="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 </a:t>
              </a:r>
              <a:r>
                <a:rPr kumimoji="0" lang="ru-RU" altLang="en-US" sz="2400" b="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покидающие сеть</a:t>
              </a:r>
              <a:r>
                <a:rPr kumimoji="0" lang="en-US" altLang="en-US" sz="2400" b="0" i="1"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 </a:t>
              </a:r>
              <a:r>
                <a:rPr kumimoji="0" lang="ru-RU" altLang="en-US" sz="2400" b="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имеют</a:t>
              </a:r>
              <a:r>
                <a:rPr kumimoji="0" lang="ru-RU" altLang="en-US" sz="2400" b="0" i="1"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 </a:t>
              </a:r>
              <a:r>
                <a:rPr kumimoji="0" lang="ru-RU" altLang="en-US" sz="2400" b="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один</a:t>
              </a:r>
              <a:r>
                <a:rPr kumimoji="0" lang="ru-RU" altLang="en-US" sz="2400" b="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 </a:t>
              </a:r>
              <a:r>
                <a:rPr kumimoji="0" lang="ru-RU" altLang="en-US" sz="2400" b="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адрес</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138.76.29.7,  </a:t>
              </a:r>
              <a:r>
                <a:rPr kumimoji="0" lang="ru-RU"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но </a:t>
              </a:r>
              <a:r>
                <a:rPr kumimoji="0" lang="ru-RU"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разные</a:t>
              </a:r>
              <a:r>
                <a:rPr kumimoji="0" lang="ru-RU" altLang="en-US" sz="2400" b="0" i="0" u="none"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rPr>
                <a:t> </a:t>
              </a:r>
              <a:r>
                <a:rPr kumimoji="0" lang="ru-RU"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номера портов</a:t>
              </a:r>
              <a:endParaRPr kumimoji="0" lang="ru-RU" altLang="en-US" sz="24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72" name="Line 97"/>
            <p:cNvSpPr>
              <a:spLocks noChangeShapeType="1"/>
            </p:cNvSpPr>
            <p:nvPr/>
          </p:nvSpPr>
          <p:spPr bwMode="auto">
            <a:xfrm flipV="1">
              <a:off x="4620155" y="3206750"/>
              <a:ext cx="668337" cy="1427163"/>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4" name="Rectangle 3"/>
          <p:cNvSpPr/>
          <p:nvPr/>
        </p:nvSpPr>
        <p:spPr>
          <a:xfrm>
            <a:off x="438310" y="1328747"/>
            <a:ext cx="11125200" cy="993775"/>
          </a:xfrm>
          <a:prstGeom prst="rect">
            <a:avLst/>
          </a:prstGeom>
        </p:spPr>
        <p:txBody>
          <a:bodyPr wrap="square">
            <a:spAutoFit/>
          </a:bodyPr>
          <a:lstStyle/>
          <a:p>
            <a:pPr marL="240030" marR="0" lvl="0" indent="0" algn="l" defTabSz="914400" rtl="0" eaLnBrk="1" fontAlgn="auto" latinLnBrk="0" hangingPunct="1">
              <a:lnSpc>
                <a:spcPct val="90000"/>
              </a:lnSpc>
              <a:spcBef>
                <a:spcPts val="1000"/>
              </a:spcBef>
              <a:spcAft>
                <a:spcPts val="0"/>
              </a:spcAft>
              <a:buClr>
                <a:srgbClr val="0000A3"/>
              </a:buClr>
              <a:buSzTx/>
              <a:buFontTx/>
              <a:buNone/>
              <a:defRPr/>
            </a:pPr>
            <a:r>
              <a:rPr kumimoji="0" lang="en-US" altLang="ru-RU" sz="28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       </a:t>
            </a:r>
            <a:r>
              <a:rPr kumimoji="0" lang="ru-RU" sz="28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В</a:t>
            </a:r>
            <a:r>
              <a:rPr kumimoji="0" lang="ru-RU" altLang="en-US" sz="280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се устройства локальной сети используют один внешний </a:t>
            </a:r>
            <a:endParaRPr kumimoji="0" lang="ru-RU" altLang="en-US" sz="280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L="240030" marR="0" lvl="0" indent="0" algn="l" defTabSz="914400" rtl="0" eaLnBrk="1" fontAlgn="auto" latinLnBrk="0" hangingPunct="1">
              <a:lnSpc>
                <a:spcPct val="90000"/>
              </a:lnSpc>
              <a:spcBef>
                <a:spcPts val="1000"/>
              </a:spcBef>
              <a:spcAft>
                <a:spcPts val="0"/>
              </a:spcAft>
              <a:buClr>
                <a:srgbClr val="0000A3"/>
              </a:buClr>
              <a:buSzTx/>
              <a:buFontTx/>
              <a:buNone/>
              <a:defRPr/>
            </a:pPr>
            <a:r>
              <a:rPr kumimoji="0" lang="en-US" altLang="en-US" sz="280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IP-</a:t>
            </a:r>
            <a:r>
              <a:rPr kumimoji="0" lang="ru-RU" altLang="en-US" sz="280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адрес</a:t>
            </a:r>
            <a:endParaRPr kumimoji="0" lang="ru-RU" altLang="en-US" sz="280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p:txBody>
      </p:sp>
      <p:cxnSp>
        <p:nvCxnSpPr>
          <p:cNvPr id="52" name="Straight Connector 51"/>
          <p:cNvCxnSpPr/>
          <p:nvPr/>
        </p:nvCxnSpPr>
        <p:spPr>
          <a:xfrm>
            <a:off x="6743700" y="4124960"/>
            <a:ext cx="9569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Замещающее содержимое 1"/>
          <p:cNvGraphicFramePr>
            <a:graphicFrameLocks noGrp="1"/>
          </p:cNvGraphicFramePr>
          <p:nvPr>
            <p:ph sz="half" idx="1"/>
          </p:nvPr>
        </p:nvGraphicFramePr>
        <p:xfrm>
          <a:off x="5830253" y="3627597"/>
          <a:ext cx="848995" cy="1114425"/>
        </p:xfrm>
        <a:graphic>
          <a:graphicData uri="http://schemas.openxmlformats.org/presentationml/2006/ole">
            <mc:AlternateContent xmlns:mc="http://schemas.openxmlformats.org/markup-compatibility/2006">
              <mc:Choice xmlns:v="urn:schemas-microsoft-com:vml" Requires="v">
                <p:oleObj spid="_x0000_s4101" name="" r:id="rId1" imgW="885825" imgH="1152525" progId="Visio.Drawing.11">
                  <p:embed/>
                </p:oleObj>
              </mc:Choice>
              <mc:Fallback>
                <p:oleObj name="" r:id="rId1" imgW="885825" imgH="1152525" progId="Visio.Drawing.11">
                  <p:embed/>
                  <p:pic>
                    <p:nvPicPr>
                      <p:cNvPr id="0" name="Изображение 4"/>
                      <p:cNvPicPr/>
                      <p:nvPr/>
                    </p:nvPicPr>
                    <p:blipFill>
                      <a:blip r:embed="rId2"/>
                      <a:stretch>
                        <a:fillRect/>
                      </a:stretch>
                    </p:blipFill>
                    <p:spPr>
                      <a:xfrm>
                        <a:off x="5830253" y="3627597"/>
                        <a:ext cx="848995" cy="1114425"/>
                      </a:xfrm>
                      <a:prstGeom prst="rect">
                        <a:avLst/>
                      </a:prstGeom>
                    </p:spPr>
                  </p:pic>
                </p:oleObj>
              </mc:Fallback>
            </mc:AlternateContent>
          </a:graphicData>
        </a:graphic>
      </p:graphicFrame>
      <p:graphicFrame>
        <p:nvGraphicFramePr>
          <p:cNvPr id="12" name="Замещающее содержимое 11"/>
          <p:cNvGraphicFramePr>
            <a:graphicFrameLocks noGrp="1"/>
          </p:cNvGraphicFramePr>
          <p:nvPr>
            <p:ph sz="half" idx="2"/>
          </p:nvPr>
        </p:nvGraphicFramePr>
        <p:xfrm>
          <a:off x="10231120" y="3124835"/>
          <a:ext cx="709930" cy="879475"/>
        </p:xfrm>
        <a:graphic>
          <a:graphicData uri="http://schemas.openxmlformats.org/presentationml/2006/ole">
            <mc:AlternateContent xmlns:mc="http://schemas.openxmlformats.org/markup-compatibility/2006">
              <mc:Choice xmlns:v="urn:schemas-microsoft-com:vml" Requires="v">
                <p:oleObj spid="_x0000_s4102" name="" r:id="rId3" imgW="971550" imgH="1238250" progId="Visio.Drawing.11">
                  <p:embed/>
                </p:oleObj>
              </mc:Choice>
              <mc:Fallback>
                <p:oleObj name="" r:id="rId3" imgW="971550" imgH="1238250" progId="Visio.Drawing.11">
                  <p:embed/>
                  <p:pic>
                    <p:nvPicPr>
                      <p:cNvPr id="0" name="Изображение 8"/>
                      <p:cNvPicPr/>
                      <p:nvPr/>
                    </p:nvPicPr>
                    <p:blipFill>
                      <a:blip r:embed="rId4"/>
                      <a:stretch>
                        <a:fillRect/>
                      </a:stretch>
                    </p:blipFill>
                    <p:spPr>
                      <a:xfrm>
                        <a:off x="10231120" y="3124835"/>
                        <a:ext cx="709930" cy="879475"/>
                      </a:xfrm>
                      <a:prstGeom prst="rect">
                        <a:avLst/>
                      </a:prstGeom>
                    </p:spPr>
                  </p:pic>
                </p:oleObj>
              </mc:Fallback>
            </mc:AlternateContent>
          </a:graphicData>
        </a:graphic>
      </p:graphicFrame>
      <p:graphicFrame>
        <p:nvGraphicFramePr>
          <p:cNvPr id="16" name="Объект 15"/>
          <p:cNvGraphicFramePr/>
          <p:nvPr/>
        </p:nvGraphicFramePr>
        <p:xfrm>
          <a:off x="10231120" y="3920490"/>
          <a:ext cx="709930" cy="879475"/>
        </p:xfrm>
        <a:graphic>
          <a:graphicData uri="http://schemas.openxmlformats.org/presentationml/2006/ole">
            <mc:AlternateContent xmlns:mc="http://schemas.openxmlformats.org/markup-compatibility/2006">
              <mc:Choice xmlns:v="urn:schemas-microsoft-com:vml" Requires="v">
                <p:oleObj spid="_x0000_s4103" name="" r:id="rId5" imgW="971550" imgH="1238250" progId="Visio.Drawing.11">
                  <p:embed/>
                </p:oleObj>
              </mc:Choice>
              <mc:Fallback>
                <p:oleObj name="" r:id="rId5" imgW="971550" imgH="1238250" progId="Visio.Drawing.11">
                  <p:embed/>
                  <p:pic>
                    <p:nvPicPr>
                      <p:cNvPr id="0" name="Изображение 8"/>
                      <p:cNvPicPr/>
                      <p:nvPr/>
                    </p:nvPicPr>
                    <p:blipFill>
                      <a:blip r:embed="rId4"/>
                      <a:stretch>
                        <a:fillRect/>
                      </a:stretch>
                    </p:blipFill>
                    <p:spPr>
                      <a:xfrm>
                        <a:off x="10231120" y="3920490"/>
                        <a:ext cx="709930" cy="879475"/>
                      </a:xfrm>
                      <a:prstGeom prst="rect">
                        <a:avLst/>
                      </a:prstGeom>
                    </p:spPr>
                  </p:pic>
                </p:oleObj>
              </mc:Fallback>
            </mc:AlternateContent>
          </a:graphicData>
        </a:graphic>
      </p:graphicFrame>
      <p:graphicFrame>
        <p:nvGraphicFramePr>
          <p:cNvPr id="18" name="Объект 17"/>
          <p:cNvGraphicFramePr/>
          <p:nvPr/>
        </p:nvGraphicFramePr>
        <p:xfrm>
          <a:off x="10231120" y="4742180"/>
          <a:ext cx="709930" cy="879475"/>
        </p:xfrm>
        <a:graphic>
          <a:graphicData uri="http://schemas.openxmlformats.org/presentationml/2006/ole">
            <mc:AlternateContent xmlns:mc="http://schemas.openxmlformats.org/markup-compatibility/2006">
              <mc:Choice xmlns:v="urn:schemas-microsoft-com:vml" Requires="v">
                <p:oleObj spid="_x0000_s4104" name="" r:id="rId6" imgW="971550" imgH="1238250" progId="Visio.Drawing.11">
                  <p:embed/>
                </p:oleObj>
              </mc:Choice>
              <mc:Fallback>
                <p:oleObj name="" r:id="rId6" imgW="971550" imgH="1238250" progId="Visio.Drawing.11">
                  <p:embed/>
                  <p:pic>
                    <p:nvPicPr>
                      <p:cNvPr id="0" name="Изображение 8"/>
                      <p:cNvPicPr/>
                      <p:nvPr/>
                    </p:nvPicPr>
                    <p:blipFill>
                      <a:blip r:embed="rId4"/>
                      <a:stretch>
                        <a:fillRect/>
                      </a:stretch>
                    </p:blipFill>
                    <p:spPr>
                      <a:xfrm>
                        <a:off x="10231120" y="4742180"/>
                        <a:ext cx="709930" cy="879475"/>
                      </a:xfrm>
                      <a:prstGeom prst="rect">
                        <a:avLst/>
                      </a:prstGeom>
                    </p:spPr>
                  </p:pic>
                </p:oleObj>
              </mc:Fallback>
            </mc:AlternateContent>
          </a:graphicData>
        </a:graphic>
      </p:graphicFrame>
      <p:sp>
        <p:nvSpPr>
          <p:cNvPr id="5" name="Текстовое поле 4"/>
          <p:cNvSpPr txBox="1"/>
          <p:nvPr/>
        </p:nvSpPr>
        <p:spPr>
          <a:xfrm>
            <a:off x="438150" y="3423920"/>
            <a:ext cx="3042285" cy="368300"/>
          </a:xfrm>
          <a:prstGeom prst="rect">
            <a:avLst/>
          </a:prstGeom>
          <a:noFill/>
        </p:spPr>
        <p:txBody>
          <a:bodyPr wrap="none" rtlCol="0">
            <a:spAutoFit/>
          </a:bodyPr>
          <a:p>
            <a:r>
              <a:rPr lang="en-US" altLang="ru-RU"/>
              <a:t>131.78.30.1 </a:t>
            </a:r>
            <a:r>
              <a:rPr lang="ru-RU" altLang="en-US"/>
              <a:t>адрес получателя</a:t>
            </a:r>
            <a:endParaRPr lang="ru-R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en-US">
                <a:sym typeface="+mn-ea"/>
              </a:rPr>
              <a:t>Групповые адреса (RFC 7346)</a:t>
            </a:r>
            <a:endParaRPr lang="ru-RU" altLang="en-US"/>
          </a:p>
        </p:txBody>
      </p:sp>
      <p:sp>
        <p:nvSpPr>
          <p:cNvPr id="3" name="Замещающее содержимое 2"/>
          <p:cNvSpPr>
            <a:spLocks noGrp="1"/>
          </p:cNvSpPr>
          <p:nvPr>
            <p:ph idx="1"/>
          </p:nvPr>
        </p:nvSpPr>
        <p:spPr/>
        <p:txBody>
          <a:bodyPr>
            <a:normAutofit fontScale="90000"/>
          </a:bodyPr>
          <a:p>
            <a:r>
              <a:rPr lang="ru-RU" altLang="en-US"/>
              <a:t>Идентификатор группы может быть постоянным (</a:t>
            </a:r>
            <a:r>
              <a:rPr lang="ru-RU" altLang="en-US" b="1"/>
              <a:t>well known</a:t>
            </a:r>
            <a:r>
              <a:rPr lang="ru-RU" altLang="en-US"/>
              <a:t>) или временным (</a:t>
            </a:r>
            <a:r>
              <a:rPr lang="ru-RU" altLang="en-US" b="1"/>
              <a:t>transient</a:t>
            </a:r>
            <a:r>
              <a:rPr lang="ru-RU" altLang="en-US"/>
              <a:t>).</a:t>
            </a:r>
            <a:endParaRPr lang="ru-RU" altLang="en-US"/>
          </a:p>
          <a:p>
            <a:r>
              <a:rPr lang="ru-RU" altLang="en-US"/>
              <a:t>Примером постоянной группы является ::1 (все узлы) и ::2 (все маршрутизаторы). </a:t>
            </a:r>
            <a:endParaRPr lang="ru-RU" altLang="en-US"/>
          </a:p>
          <a:p>
            <a:r>
              <a:rPr lang="ru-RU" altLang="en-US"/>
              <a:t>С учетом префикса и значения битов, указывающих на область действия группового адреса, получаем:</a:t>
            </a:r>
            <a:endParaRPr lang="ru-RU" altLang="en-US"/>
          </a:p>
          <a:p>
            <a:pPr lvl="1"/>
            <a:r>
              <a:rPr lang="ru-RU" altLang="en-US" b="1"/>
              <a:t>FF02::l </a:t>
            </a:r>
            <a:r>
              <a:rPr lang="ru-RU" altLang="en-US"/>
              <a:t>— адрес группы, состоящей из всех узлов линии связи;</a:t>
            </a:r>
            <a:endParaRPr lang="ru-RU" altLang="en-US"/>
          </a:p>
          <a:p>
            <a:pPr lvl="1"/>
            <a:r>
              <a:rPr lang="ru-RU" altLang="en-US" b="1"/>
              <a:t>FF02::2</a:t>
            </a:r>
            <a:r>
              <a:rPr lang="ru-RU" altLang="en-US"/>
              <a:t> — адрес группы, состоящей из всех маршрутизаторов линии связи.</a:t>
            </a:r>
            <a:endParaRPr lang="ru-RU" altLang="en-US"/>
          </a:p>
          <a:p>
            <a:r>
              <a:rPr lang="ru-RU" altLang="en-US"/>
              <a:t>Из определения следует, что адрес </a:t>
            </a:r>
            <a:r>
              <a:rPr lang="ru-RU" altLang="en-US" b="1"/>
              <a:t>FF02::1</a:t>
            </a:r>
            <a:r>
              <a:rPr lang="ru-RU" altLang="en-US"/>
              <a:t> заменяет широковещательный адрес 255.255.255.255 IPv4.</a:t>
            </a:r>
            <a:endParaRPr lang="ru-R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t>Групповой адрес запрашиваемого узла (Solicited-Node Multicast Address, SNMA)</a:t>
            </a:r>
            <a:endParaRPr lang="ru-RU" altLang="en-US"/>
          </a:p>
        </p:txBody>
      </p:sp>
      <p:sp>
        <p:nvSpPr>
          <p:cNvPr id="3" name="Замещающее содержимое 2"/>
          <p:cNvSpPr>
            <a:spLocks noGrp="1"/>
          </p:cNvSpPr>
          <p:nvPr>
            <p:ph idx="1"/>
          </p:nvPr>
        </p:nvSpPr>
        <p:spPr/>
        <p:txBody>
          <a:bodyPr>
            <a:normAutofit lnSpcReduction="20000"/>
          </a:bodyPr>
          <a:p>
            <a:r>
              <a:rPr lang="ru-RU" altLang="en-US"/>
              <a:t>Адрес этого типа используется в тех случаях, когда некоторый узел делает запрос к другому узлу, для которого знает только индивидуальный IP-адрес, но не знает МАС-адрес. </a:t>
            </a:r>
            <a:endParaRPr lang="ru-RU" altLang="en-US"/>
          </a:p>
          <a:p>
            <a:r>
              <a:rPr lang="ru-RU" altLang="en-US"/>
              <a:t>В IPv4 такого рода запросы посылаются с широковещательным МАС-адресом.</a:t>
            </a:r>
            <a:endParaRPr lang="ru-RU" altLang="en-US"/>
          </a:p>
          <a:p>
            <a:r>
              <a:rPr lang="ru-RU" altLang="en-US"/>
              <a:t>В результате все сетевые адаптеры в локальном сегменте получают кадр с этим запросом, извлекают IP-пакет, передают его «наверх» для анализа IP-адреса назначения. После этого все узлы, кроме узла назначения, отбрасывают пакет. Таким образом, запрос «беспокоит» все узлы данного сегмента локальной сети (включая даже те, на которых не установлен протокол IP).</a:t>
            </a:r>
            <a:endParaRPr lang="ru-RU"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sym typeface="+mn-ea"/>
              </a:rPr>
              <a:t>Групповой адрес запрашиваемого узла (Solicited-Node Multicast Address, SNMA)</a:t>
            </a:r>
            <a:endParaRPr lang="ru-RU" altLang="en-US"/>
          </a:p>
        </p:txBody>
      </p:sp>
      <p:sp>
        <p:nvSpPr>
          <p:cNvPr id="3" name="Замещающее содержимое 2"/>
          <p:cNvSpPr>
            <a:spLocks noGrp="1"/>
          </p:cNvSpPr>
          <p:nvPr>
            <p:ph idx="1"/>
          </p:nvPr>
        </p:nvSpPr>
        <p:spPr/>
        <p:txBody>
          <a:bodyPr>
            <a:normAutofit fontScale="80000"/>
          </a:bodyPr>
          <a:p>
            <a:r>
              <a:rPr lang="ru-RU" altLang="en-US"/>
              <a:t>В IPv6 данная процедура выполняется более эффективно. Вместо широковещания на канальном уровне здесь используется особый вид групповой рассылки. </a:t>
            </a:r>
            <a:endParaRPr lang="ru-RU" altLang="en-US"/>
          </a:p>
          <a:p>
            <a:r>
              <a:rPr lang="ru-RU" altLang="en-US"/>
              <a:t>Запрашиваемому узлу (solicited node) назначается групповой IP-адрес SNMA, определяющий группу,в которую с высокой степенью вероятности входит только один этот узел. Как и всякий другой групповой IP-адрес, адрес SNMA отображается на соответствующий групповой МАС-адрес.</a:t>
            </a:r>
            <a:endParaRPr lang="ru-RU" altLang="en-US"/>
          </a:p>
          <a:p>
            <a:r>
              <a:rPr lang="ru-RU" altLang="en-US"/>
              <a:t>Адрес SNMA автоматически генерируется для каждого индивидуального адреса, назначенного интерфейсу, путем присоединения префикса FF02:0:0:0:0:l:FF00::/104 к трем его младшим байтам. По значению префикса можно увидеть, что адреса этого типа являются локальными, то есть действительны в области, ограниченной одной линией связи.</a:t>
            </a:r>
            <a:endParaRPr lang="ru-RU"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fontScale="90000"/>
          </a:bodyPr>
          <a:p>
            <a:r>
              <a:rPr lang="ru-RU" altLang="en-US">
                <a:sym typeface="+mn-ea"/>
              </a:rPr>
              <a:t>Групповой адрес запрашиваемого узла (Solicited-Node Multicast Address, SNMA)</a:t>
            </a:r>
            <a:endParaRPr lang="ru-RU" altLang="en-US"/>
          </a:p>
        </p:txBody>
      </p:sp>
      <p:sp>
        <p:nvSpPr>
          <p:cNvPr id="3" name="Замещающее содержимое 2"/>
          <p:cNvSpPr>
            <a:spLocks noGrp="1"/>
          </p:cNvSpPr>
          <p:nvPr>
            <p:ph idx="1"/>
          </p:nvPr>
        </p:nvSpPr>
        <p:spPr/>
        <p:txBody>
          <a:bodyPr>
            <a:normAutofit fontScale="90000"/>
          </a:bodyPr>
          <a:p>
            <a:r>
              <a:rPr lang="ru-RU" altLang="en-US"/>
              <a:t>Если некоторому интерфейсу назначается индивидуальный адрес 2001:630::0А98:7654:3210, то он сразу получает и соответствующий групповой адрес запрашиваемого узла, который в данном случае равен FF02:0:0:0:l:FF54:3210. </a:t>
            </a:r>
            <a:endParaRPr lang="ru-RU" altLang="en-US"/>
          </a:p>
          <a:p>
            <a:r>
              <a:rPr lang="ru-RU" altLang="en-US"/>
              <a:t>Тем самым интерфейс автоматически становится членом группы, идентификатор которой включает часть его индивидуального адреса.</a:t>
            </a:r>
            <a:endParaRPr lang="ru-RU" altLang="en-US"/>
          </a:p>
          <a:p>
            <a:r>
              <a:rPr lang="ru-RU" altLang="en-US"/>
              <a:t> Эта группа, скорее всего, состоит только из него самого, хотя вероятность того, что в данной локальной сети может обнаружиться другой узел, у которого три младших байта имеют то же самое значение, не нулевая.</a:t>
            </a:r>
            <a:endParaRPr lang="ru-RU"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Типичный набор </a:t>
            </a:r>
            <a:r>
              <a:rPr lang="en-US" altLang="en-US"/>
              <a:t>IPv6 </a:t>
            </a:r>
            <a:r>
              <a:rPr lang="ru-RU" altLang="en-US"/>
              <a:t>адресов</a:t>
            </a:r>
            <a:endParaRPr lang="ru-RU" altLang="en-US"/>
          </a:p>
        </p:txBody>
      </p:sp>
      <p:sp>
        <p:nvSpPr>
          <p:cNvPr id="6" name="Текстовое поле 5"/>
          <p:cNvSpPr txBox="1"/>
          <p:nvPr/>
        </p:nvSpPr>
        <p:spPr>
          <a:xfrm>
            <a:off x="1176020" y="1418590"/>
            <a:ext cx="10872470" cy="829945"/>
          </a:xfrm>
          <a:prstGeom prst="rect">
            <a:avLst/>
          </a:prstGeom>
          <a:noFill/>
        </p:spPr>
        <p:txBody>
          <a:bodyPr wrap="square" rtlCol="0" anchor="t">
            <a:spAutoFit/>
          </a:bodyPr>
          <a:p>
            <a:pPr marL="285750" indent="-285750">
              <a:buFont typeface="Arial" panose="020B0604020202020204" pitchFamily="34" charset="0"/>
              <a:buChar char="•"/>
            </a:pPr>
            <a:r>
              <a:rPr lang="ru-RU" altLang="en-US" sz="1600"/>
              <a:t>Хост оснащен одним сетевым адаптером с МАС-адресом </a:t>
            </a:r>
            <a:r>
              <a:rPr lang="ru-RU" altLang="en-US" sz="1600" b="1"/>
              <a:t>00:2A:0F:32:5E:Dl</a:t>
            </a:r>
            <a:endParaRPr lang="ru-RU" altLang="en-US" sz="1600"/>
          </a:p>
          <a:p>
            <a:pPr marL="285750" indent="-285750">
              <a:buFont typeface="Arial" panose="020B0604020202020204" pitchFamily="34" charset="0"/>
              <a:buChar char="•"/>
            </a:pPr>
            <a:r>
              <a:rPr lang="ru-RU" altLang="en-US" sz="1600"/>
              <a:t>Состоит в двух подсетях — </a:t>
            </a:r>
            <a:r>
              <a:rPr lang="ru-RU" altLang="en-US" sz="1600" b="1"/>
              <a:t>2001:А:В:С::/64 и 2001:А:В:1::/64</a:t>
            </a:r>
            <a:r>
              <a:rPr lang="ru-RU" altLang="en-US" sz="1600"/>
              <a:t> </a:t>
            </a:r>
            <a:endParaRPr lang="ru-RU" altLang="en-US" sz="1600"/>
          </a:p>
          <a:p>
            <a:pPr marL="285750" indent="-285750">
              <a:buFont typeface="Arial" panose="020B0604020202020204" pitchFamily="34" charset="0"/>
              <a:buChar char="•"/>
            </a:pPr>
            <a:r>
              <a:rPr lang="ru-RU" altLang="en-US" sz="1600"/>
              <a:t>Участвует в группе </a:t>
            </a:r>
            <a:r>
              <a:rPr lang="ru-RU" altLang="en-US" sz="1600" b="1"/>
              <a:t>FF15::1:2:3</a:t>
            </a:r>
            <a:endParaRPr lang="ru-RU" altLang="en-US" sz="1600" b="1"/>
          </a:p>
        </p:txBody>
      </p:sp>
      <p:graphicFrame>
        <p:nvGraphicFramePr>
          <p:cNvPr id="3" name="Таблица 2"/>
          <p:cNvGraphicFramePr/>
          <p:nvPr/>
        </p:nvGraphicFramePr>
        <p:xfrm>
          <a:off x="1352550" y="2248535"/>
          <a:ext cx="8638540" cy="4480560"/>
        </p:xfrm>
        <a:graphic>
          <a:graphicData uri="http://schemas.openxmlformats.org/drawingml/2006/table">
            <a:tbl>
              <a:tblPr firstRow="1" bandRow="1">
                <a:tableStyleId>{5C22544A-7EE6-4342-B048-85BDC9FD1C3A}</a:tableStyleId>
              </a:tblPr>
              <a:tblGrid>
                <a:gridCol w="4319270"/>
                <a:gridCol w="4319270"/>
              </a:tblGrid>
              <a:tr h="365760">
                <a:tc>
                  <a:txBody>
                    <a:bodyPr/>
                    <a:p>
                      <a:pPr>
                        <a:buNone/>
                      </a:pPr>
                      <a:r>
                        <a:rPr lang="ru-RU" altLang="en-US"/>
                        <a:t>Тип адреса</a:t>
                      </a:r>
                      <a:endParaRPr lang="ru-RU" altLang="en-US"/>
                    </a:p>
                  </a:txBody>
                  <a:tcPr/>
                </a:tc>
                <a:tc>
                  <a:txBody>
                    <a:bodyPr/>
                    <a:p>
                      <a:pPr>
                        <a:buNone/>
                      </a:pPr>
                      <a:r>
                        <a:rPr lang="ru-RU" altLang="en-US"/>
                        <a:t>Пример адреса</a:t>
                      </a:r>
                      <a:endParaRPr lang="ru-RU" altLang="en-US"/>
                    </a:p>
                  </a:txBody>
                  <a:tcPr/>
                </a:tc>
              </a:tr>
              <a:tr h="640080">
                <a:tc>
                  <a:txBody>
                    <a:bodyPr/>
                    <a:p>
                      <a:pPr>
                        <a:buNone/>
                      </a:pPr>
                      <a:r>
                        <a:rPr lang="ru-RU" altLang="en-US"/>
                        <a:t>Индивидуальный адрес уровня линии связи (link-loca</a:t>
                      </a:r>
                      <a:r>
                        <a:rPr lang="en-US" altLang="ru-RU"/>
                        <a:t>l </a:t>
                      </a:r>
                      <a:r>
                        <a:rPr lang="ru-RU" altLang="en-US"/>
                        <a:t>unicast)</a:t>
                      </a:r>
                      <a:endParaRPr lang="ru-RU" altLang="en-US"/>
                    </a:p>
                  </a:txBody>
                  <a:tcPr/>
                </a:tc>
                <a:tc>
                  <a:txBody>
                    <a:bodyPr/>
                    <a:p>
                      <a:pPr>
                        <a:buNone/>
                      </a:pPr>
                      <a:r>
                        <a:rPr lang="ru-RU" altLang="en-US"/>
                        <a:t>FE80::22A:FFF:FE32:5EDl</a:t>
                      </a:r>
                      <a:endParaRPr lang="ru-RU" altLang="en-US"/>
                    </a:p>
                  </a:txBody>
                  <a:tcPr/>
                </a:tc>
              </a:tr>
              <a:tr h="285750">
                <a:tc>
                  <a:txBody>
                    <a:bodyPr/>
                    <a:p>
                      <a:pPr>
                        <a:buNone/>
                      </a:pPr>
                      <a:r>
                        <a:rPr lang="ru-RU" altLang="en-US"/>
                        <a:t>Назначенные или сконфигурированные индивидуальные адреса (unicast)</a:t>
                      </a:r>
                      <a:endParaRPr lang="ru-RU" altLang="en-US"/>
                    </a:p>
                  </a:txBody>
                  <a:tcPr/>
                </a:tc>
                <a:tc>
                  <a:txBody>
                    <a:bodyPr/>
                    <a:p>
                      <a:pPr>
                        <a:buNone/>
                      </a:pPr>
                      <a:r>
                        <a:rPr lang="ru-RU" altLang="en-US"/>
                        <a:t>Два сконфигурированных адреса 2001:A:B:C:22A:FFF:FE32:5EDl</a:t>
                      </a:r>
                      <a:endParaRPr lang="ru-RU" altLang="en-US"/>
                    </a:p>
                    <a:p>
                      <a:pPr>
                        <a:buNone/>
                      </a:pPr>
                      <a:r>
                        <a:rPr lang="ru-RU" altLang="en-US"/>
                        <a:t>и 2001:A:B:l:22A:FFF:FE32:5EDl</a:t>
                      </a:r>
                      <a:endParaRPr lang="ru-RU" altLang="en-US"/>
                    </a:p>
                  </a:txBody>
                  <a:tcPr/>
                </a:tc>
              </a:tr>
              <a:tr h="640080">
                <a:tc>
                  <a:txBody>
                    <a:bodyPr/>
                    <a:p>
                      <a:pPr>
                        <a:buNone/>
                      </a:pPr>
                      <a:r>
                        <a:rPr lang="ru-RU" altLang="en-US"/>
                        <a:t>Назначенные или сконфигурированные групповые адреса (multicast)</a:t>
                      </a:r>
                      <a:endParaRPr lang="ru-RU" altLang="en-US"/>
                    </a:p>
                  </a:txBody>
                  <a:tcPr/>
                </a:tc>
                <a:tc>
                  <a:txBody>
                    <a:bodyPr/>
                    <a:p>
                      <a:pPr>
                        <a:buNone/>
                      </a:pPr>
                      <a:r>
                        <a:rPr lang="ru-RU" altLang="en-US"/>
                        <a:t>Сконфигурированный групповой адрес</a:t>
                      </a:r>
                      <a:endParaRPr lang="ru-RU" altLang="en-US"/>
                    </a:p>
                    <a:p>
                      <a:pPr>
                        <a:buNone/>
                      </a:pPr>
                      <a:r>
                        <a:rPr lang="ru-RU" altLang="en-US"/>
                        <a:t>FF15::1:2:3</a:t>
                      </a:r>
                      <a:endParaRPr lang="ru-RU" altLang="en-US"/>
                    </a:p>
                  </a:txBody>
                  <a:tcPr/>
                </a:tc>
              </a:tr>
              <a:tr h="365760">
                <a:tc>
                  <a:txBody>
                    <a:bodyPr/>
                    <a:p>
                      <a:pPr>
                        <a:buNone/>
                      </a:pPr>
                      <a:r>
                        <a:rPr lang="ru-RU" altLang="en-US"/>
                        <a:t>Адрес обратной петли (loopback)</a:t>
                      </a:r>
                      <a:endParaRPr lang="ru-RU" altLang="en-US"/>
                    </a:p>
                  </a:txBody>
                  <a:tcPr/>
                </a:tc>
                <a:tc>
                  <a:txBody>
                    <a:bodyPr/>
                    <a:p>
                      <a:pPr>
                        <a:buNone/>
                      </a:pPr>
                      <a:r>
                        <a:rPr lang="en-US" altLang="ru-RU"/>
                        <a:t>::1</a:t>
                      </a:r>
                      <a:endParaRPr lang="en-US" altLang="ru-RU"/>
                    </a:p>
                  </a:txBody>
                  <a:tcPr/>
                </a:tc>
              </a:tr>
              <a:tr h="914400">
                <a:tc>
                  <a:txBody>
                    <a:bodyPr/>
                    <a:p>
                      <a:pPr>
                        <a:buNone/>
                      </a:pPr>
                      <a:r>
                        <a:rPr lang="ru-RU" altLang="en-US"/>
                        <a:t>Групповой адрес для стандартной группы «все узлы» (all-nodes multicast)</a:t>
                      </a:r>
                      <a:endParaRPr lang="ru-RU" altLang="en-US"/>
                    </a:p>
                  </a:txBody>
                  <a:tcPr/>
                </a:tc>
                <a:tc>
                  <a:txBody>
                    <a:bodyPr/>
                    <a:p>
                      <a:pPr>
                        <a:buNone/>
                      </a:pPr>
                      <a:r>
                        <a:rPr lang="ru-RU" altLang="en-US"/>
                        <a:t>FF01::l (область действия — интерфейс)</a:t>
                      </a:r>
                      <a:endParaRPr lang="ru-RU" altLang="en-US"/>
                    </a:p>
                    <a:p>
                      <a:pPr>
                        <a:buNone/>
                      </a:pPr>
                      <a:r>
                        <a:rPr lang="ru-RU" altLang="en-US"/>
                        <a:t>и FF02:: 1 (область действия — линия связи)</a:t>
                      </a:r>
                      <a:endParaRPr lang="ru-RU" altLang="en-US"/>
                    </a:p>
                  </a:txBody>
                  <a:tcPr/>
                </a:tc>
              </a:tr>
              <a:tr h="640080">
                <a:tc>
                  <a:txBody>
                    <a:bodyPr/>
                    <a:p>
                      <a:pPr>
                        <a:buNone/>
                      </a:pPr>
                      <a:r>
                        <a:rPr lang="ru-RU" altLang="en-US"/>
                        <a:t>Групповой адрес запрашиваемого узла (solicited-nodemulticast)</a:t>
                      </a:r>
                      <a:endParaRPr lang="ru-RU" altLang="en-US"/>
                    </a:p>
                  </a:txBody>
                  <a:tcPr/>
                </a:tc>
                <a:tc>
                  <a:txBody>
                    <a:bodyPr/>
                    <a:p>
                      <a:pPr>
                        <a:buNone/>
                      </a:pPr>
                      <a:r>
                        <a:rPr lang="ru-RU" altLang="en-US"/>
                        <a:t>FFO2::1:FF32:5ED1</a:t>
                      </a:r>
                      <a:endParaRPr lang="ru-RU" altLang="en-US"/>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703288" y="281163"/>
            <a:ext cx="10515600" cy="1067951"/>
          </a:xfrm>
        </p:spPr>
        <p:txBody>
          <a:bodyPr>
            <a:normAutofit/>
          </a:bodyPr>
          <a:lstStyle/>
          <a:p>
            <a:r>
              <a:rPr lang="ru-RU" altLang="en-US" sz="4800" dirty="0"/>
              <a:t>Формат пакета </a:t>
            </a:r>
            <a:r>
              <a:rPr lang="en-US" sz="4800" dirty="0"/>
              <a:t>IPv6</a:t>
            </a:r>
            <a:endParaRPr lang="en-US" sz="4800" dirty="0"/>
          </a:p>
        </p:txBody>
      </p:sp>
      <p:sp>
        <p:nvSpPr>
          <p:cNvPr id="7" name="Rectangle 56"/>
          <p:cNvSpPr>
            <a:spLocks noChangeArrowheads="1"/>
          </p:cNvSpPr>
          <p:nvPr/>
        </p:nvSpPr>
        <p:spPr bwMode="auto">
          <a:xfrm>
            <a:off x="3731801" y="2152167"/>
            <a:ext cx="4748212" cy="2817812"/>
          </a:xfrm>
          <a:prstGeom prst="rect">
            <a:avLst/>
          </a:prstGeom>
          <a:solidFill>
            <a:schemeClr val="bg1"/>
          </a:solidFill>
          <a:ln w="19050">
            <a:solidFill>
              <a:schemeClr val="tx1"/>
            </a:solidFill>
            <a:miter lim="800000"/>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 name="Line 60"/>
          <p:cNvSpPr>
            <a:spLocks noChangeShapeType="1"/>
          </p:cNvSpPr>
          <p:nvPr/>
        </p:nvSpPr>
        <p:spPr bwMode="auto">
          <a:xfrm>
            <a:off x="3733388" y="2461729"/>
            <a:ext cx="472757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61"/>
          <p:cNvSpPr>
            <a:spLocks noChangeShapeType="1"/>
          </p:cNvSpPr>
          <p:nvPr/>
        </p:nvSpPr>
        <p:spPr bwMode="auto">
          <a:xfrm>
            <a:off x="4384263" y="2161692"/>
            <a:ext cx="0" cy="2936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63"/>
          <p:cNvSpPr>
            <a:spLocks noChangeShapeType="1"/>
          </p:cNvSpPr>
          <p:nvPr/>
        </p:nvSpPr>
        <p:spPr bwMode="auto">
          <a:xfrm>
            <a:off x="5073238" y="2158517"/>
            <a:ext cx="0" cy="2936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64"/>
          <p:cNvSpPr>
            <a:spLocks noChangeShapeType="1"/>
          </p:cNvSpPr>
          <p:nvPr/>
        </p:nvSpPr>
        <p:spPr bwMode="auto">
          <a:xfrm>
            <a:off x="6000338" y="2456967"/>
            <a:ext cx="0" cy="2936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65"/>
          <p:cNvSpPr>
            <a:spLocks noChangeShapeType="1"/>
          </p:cNvSpPr>
          <p:nvPr/>
        </p:nvSpPr>
        <p:spPr bwMode="auto">
          <a:xfrm>
            <a:off x="7146513" y="2460142"/>
            <a:ext cx="0" cy="29368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Line 66"/>
          <p:cNvSpPr>
            <a:spLocks noChangeShapeType="1"/>
          </p:cNvSpPr>
          <p:nvPr/>
        </p:nvSpPr>
        <p:spPr bwMode="auto">
          <a:xfrm>
            <a:off x="3720688" y="3982554"/>
            <a:ext cx="476091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Line 67"/>
          <p:cNvSpPr>
            <a:spLocks noChangeShapeType="1"/>
          </p:cNvSpPr>
          <p:nvPr/>
        </p:nvSpPr>
        <p:spPr bwMode="auto">
          <a:xfrm>
            <a:off x="3738151" y="3342792"/>
            <a:ext cx="476091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Line 68"/>
          <p:cNvSpPr>
            <a:spLocks noChangeShapeType="1"/>
          </p:cNvSpPr>
          <p:nvPr/>
        </p:nvSpPr>
        <p:spPr bwMode="auto">
          <a:xfrm>
            <a:off x="3723863" y="2760179"/>
            <a:ext cx="4760913"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Box 69"/>
          <p:cNvSpPr txBox="1">
            <a:spLocks noChangeArrowheads="1"/>
          </p:cNvSpPr>
          <p:nvPr/>
        </p:nvSpPr>
        <p:spPr bwMode="auto">
          <a:xfrm>
            <a:off x="5234225" y="4260919"/>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 payload (data)</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8" name="Text Box 70"/>
          <p:cNvSpPr txBox="1">
            <a:spLocks noChangeArrowheads="1"/>
          </p:cNvSpPr>
          <p:nvPr/>
        </p:nvSpPr>
        <p:spPr bwMode="auto">
          <a:xfrm>
            <a:off x="4968463" y="3385654"/>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destination address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(128 bits)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9" name="Text Box 71"/>
          <p:cNvSpPr txBox="1">
            <a:spLocks noChangeArrowheads="1"/>
          </p:cNvSpPr>
          <p:nvPr/>
        </p:nvSpPr>
        <p:spPr bwMode="auto">
          <a:xfrm>
            <a:off x="5133563" y="2779229"/>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source address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(128 bits)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0" name="Text Box 72"/>
          <p:cNvSpPr txBox="1">
            <a:spLocks noChangeArrowheads="1"/>
          </p:cNvSpPr>
          <p:nvPr/>
        </p:nvSpPr>
        <p:spPr bwMode="auto">
          <a:xfrm>
            <a:off x="4217576" y="2426804"/>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payload len</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1" name="Text Box 73"/>
          <p:cNvSpPr txBox="1">
            <a:spLocks noChangeArrowheads="1"/>
          </p:cNvSpPr>
          <p:nvPr/>
        </p:nvSpPr>
        <p:spPr bwMode="auto">
          <a:xfrm>
            <a:off x="5998751" y="2434742"/>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next hdr</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2" name="Text Box 74"/>
          <p:cNvSpPr txBox="1">
            <a:spLocks noChangeArrowheads="1"/>
          </p:cNvSpPr>
          <p:nvPr/>
        </p:nvSpPr>
        <p:spPr bwMode="auto">
          <a:xfrm>
            <a:off x="7254463" y="2420454"/>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hop limit</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3" name="Text Box 75"/>
          <p:cNvSpPr txBox="1">
            <a:spLocks noChangeArrowheads="1"/>
          </p:cNvSpPr>
          <p:nvPr/>
        </p:nvSpPr>
        <p:spPr bwMode="auto">
          <a:xfrm>
            <a:off x="6124163" y="2126767"/>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flow label</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4" name="Text Box 76"/>
          <p:cNvSpPr txBox="1">
            <a:spLocks noChangeArrowheads="1"/>
          </p:cNvSpPr>
          <p:nvPr/>
        </p:nvSpPr>
        <p:spPr bwMode="auto">
          <a:xfrm>
            <a:off x="4503326" y="211247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pri</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5" name="Text Box 77"/>
          <p:cNvSpPr txBox="1">
            <a:spLocks noChangeArrowheads="1"/>
          </p:cNvSpPr>
          <p:nvPr/>
        </p:nvSpPr>
        <p:spPr bwMode="auto">
          <a:xfrm>
            <a:off x="3796888" y="212041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ver</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6" name="Line 79"/>
          <p:cNvSpPr>
            <a:spLocks noChangeShapeType="1"/>
          </p:cNvSpPr>
          <p:nvPr/>
        </p:nvSpPr>
        <p:spPr bwMode="auto">
          <a:xfrm>
            <a:off x="3696324" y="1921565"/>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 Box 78"/>
          <p:cNvSpPr txBox="1">
            <a:spLocks noChangeArrowheads="1"/>
          </p:cNvSpPr>
          <p:nvPr/>
        </p:nvSpPr>
        <p:spPr bwMode="auto">
          <a:xfrm>
            <a:off x="5555286" y="1731065"/>
            <a:ext cx="864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32 bits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grpSp>
        <p:nvGrpSpPr>
          <p:cNvPr id="38" name="Group 37"/>
          <p:cNvGrpSpPr/>
          <p:nvPr/>
        </p:nvGrpSpPr>
        <p:grpSpPr>
          <a:xfrm>
            <a:off x="159026" y="1902722"/>
            <a:ext cx="4399722" cy="1419860"/>
            <a:chOff x="159026" y="1902722"/>
            <a:chExt cx="4399722" cy="1419860"/>
          </a:xfrm>
        </p:grpSpPr>
        <p:sp>
          <p:nvSpPr>
            <p:cNvPr id="30" name="Rectangle 4"/>
            <p:cNvSpPr>
              <a:spLocks noChangeArrowheads="1"/>
            </p:cNvSpPr>
            <p:nvPr/>
          </p:nvSpPr>
          <p:spPr bwMode="auto">
            <a:xfrm>
              <a:off x="159026" y="1902722"/>
              <a:ext cx="3072157" cy="141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defRPr/>
              </a:pPr>
              <a:r>
                <a:rPr kumimoji="0" lang="ru-RU"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приоритет</a:t>
              </a: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  </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определить приоритет среди пакетов в потоке</a:t>
              </a:r>
              <a:endPar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cxnSp>
          <p:nvCxnSpPr>
            <p:cNvPr id="32" name="Straight Connector 31"/>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480852" y="1426988"/>
            <a:ext cx="4499112" cy="1087755"/>
            <a:chOff x="7480852" y="1426988"/>
            <a:chExt cx="4499112" cy="1087755"/>
          </a:xfrm>
        </p:grpSpPr>
        <p:sp>
          <p:nvSpPr>
            <p:cNvPr id="29" name="Rectangle 4"/>
            <p:cNvSpPr>
              <a:spLocks noChangeArrowheads="1"/>
            </p:cNvSpPr>
            <p:nvPr/>
          </p:nvSpPr>
          <p:spPr bwMode="auto">
            <a:xfrm>
              <a:off x="8742156" y="1426988"/>
              <a:ext cx="3237808"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defRPr/>
              </a:pPr>
              <a:r>
                <a:rPr kumimoji="0" lang="ru-RU"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метка потока</a:t>
              </a: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 </a:t>
              </a:r>
              <a:r>
                <a:rPr kumimoji="0" lang="ru-RU" altLang="en-US" sz="24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определяет пакеты в потоке</a:t>
              </a:r>
              <a:endParaRPr kumimoji="0" lang="ru-RU" altLang="en-US" sz="24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endParaRPr>
            </a:p>
          </p:txBody>
        </p:sp>
        <p:cxnSp>
          <p:nvCxnSpPr>
            <p:cNvPr id="34" name="Straight Connector 33"/>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0" y="3055420"/>
            <a:ext cx="4028661" cy="1535965"/>
            <a:chOff x="0" y="3055420"/>
            <a:chExt cx="4028661" cy="1535965"/>
          </a:xfrm>
        </p:grpSpPr>
        <p:sp>
          <p:nvSpPr>
            <p:cNvPr id="31" name="Rectangle 4"/>
            <p:cNvSpPr>
              <a:spLocks noChangeArrowheads="1"/>
            </p:cNvSpPr>
            <p:nvPr/>
          </p:nvSpPr>
          <p:spPr bwMode="auto">
            <a:xfrm>
              <a:off x="0" y="3503630"/>
              <a:ext cx="3237808"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128-</a:t>
              </a:r>
              <a:r>
                <a:rPr kumimoji="0" lang="ru-RU"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бит</a:t>
              </a: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 </a:t>
              </a:r>
              <a:endPar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endParaRPr>
            </a:p>
            <a:p>
              <a:pPr marL="0" marR="0" lvl="0" indent="0" algn="r" defTabSz="914400" rtl="0" eaLnBrk="1" fontAlgn="auto" latinLnBrk="0" hangingPunct="1">
                <a:lnSpc>
                  <a:spcPct val="90000"/>
                </a:lnSpc>
                <a:spcBef>
                  <a:spcPts val="0"/>
                </a:spcBef>
                <a:spcAft>
                  <a:spcPts val="0"/>
                </a:spcAft>
                <a:buClrTx/>
                <a:buSzTx/>
                <a:buFontTx/>
                <a:buNone/>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IPv6 </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адреса источника и получателя</a:t>
              </a:r>
              <a:endParaRPr kumimoji="0" lang="ru-RU"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cxnSp>
          <p:nvCxnSpPr>
            <p:cNvPr id="37" name="Straight Connector 36"/>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192696" y="5022574"/>
            <a:ext cx="8971722" cy="15684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Отсутствуют</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anose="05000000000000000000" pitchFamily="2" charset="2"/>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контрольная сумма</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для ускорения обработки</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anose="05000000000000000000" pitchFamily="2" charset="2"/>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фрагментация</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сборка и соотв. поля</a:t>
            </a:r>
            <a:endPar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anose="05000000000000000000" pitchFamily="2" charset="2"/>
              <a:buChar char="§"/>
              <a:defRPr/>
            </a:pPr>
            <a:r>
              <a:rPr kumimoji="0" lang="ru-RU"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опции</a:t>
            </a:r>
            <a:endParaRPr kumimoji="0" lang="ru-RU"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Метка потока</a:t>
            </a:r>
            <a:endParaRPr lang="ru-RU" dirty="0"/>
          </a:p>
        </p:txBody>
      </p:sp>
      <p:sp>
        <p:nvSpPr>
          <p:cNvPr id="3" name="Объект 2"/>
          <p:cNvSpPr>
            <a:spLocks noGrp="1"/>
          </p:cNvSpPr>
          <p:nvPr>
            <p:ph sz="quarter" idx="1"/>
          </p:nvPr>
        </p:nvSpPr>
        <p:spPr/>
        <p:txBody>
          <a:bodyPr/>
          <a:lstStyle/>
          <a:p>
            <a:r>
              <a:rPr lang="ru-RU" dirty="0" smtClean="0"/>
              <a:t>Поток</a:t>
            </a:r>
            <a:r>
              <a:rPr lang="ru-RU" dirty="0"/>
              <a:t> — это последовательность пакетов, посылаемых отправителем определённому адресату. </a:t>
            </a:r>
            <a:endParaRPr lang="ru-RU" dirty="0"/>
          </a:p>
          <a:p>
            <a:r>
              <a:rPr lang="ru-RU" dirty="0"/>
              <a:t>При этом предполагается, что все пакеты данного потока должны быть подвергнуты определённой обработке. Характер данной обработки задаётся дополнительными заголовками</a:t>
            </a:r>
            <a:r>
              <a:rPr lang="ru-RU" dirty="0" smtClean="0"/>
              <a:t>.</a:t>
            </a:r>
            <a:endParaRPr lang="ru-RU" dirty="0" smtClean="0"/>
          </a:p>
          <a:p>
            <a:r>
              <a:rPr lang="ru-RU" dirty="0" smtClean="0"/>
              <a:t>Результаты обработки пакета с заголовками записываются в локальном кэше.</a:t>
            </a:r>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Метка потока</a:t>
            </a:r>
            <a:endParaRPr lang="ru-RU" altLang="en-US"/>
          </a:p>
        </p:txBody>
      </p:sp>
      <p:sp>
        <p:nvSpPr>
          <p:cNvPr id="3" name="Замещающее содержимое 2"/>
          <p:cNvSpPr>
            <a:spLocks noGrp="1"/>
          </p:cNvSpPr>
          <p:nvPr>
            <p:ph idx="1"/>
          </p:nvPr>
        </p:nvSpPr>
        <p:spPr/>
        <p:txBody>
          <a:bodyPr>
            <a:normAutofit/>
          </a:bodyPr>
          <a:p>
            <a:r>
              <a:rPr lang="ru-RU" altLang="en-US"/>
              <a:t>Указывает на принадлежность пакета к тому или иному потоку. </a:t>
            </a:r>
            <a:endParaRPr lang="ru-RU" altLang="en-US"/>
          </a:p>
          <a:p>
            <a:r>
              <a:rPr lang="ru-RU" altLang="en-US"/>
              <a:t>Позволяет выделить из общего трафика </a:t>
            </a:r>
            <a:r>
              <a:rPr lang="ru-RU" altLang="en-US">
                <a:solidFill>
                  <a:srgbClr val="C00000"/>
                </a:solidFill>
              </a:rPr>
              <a:t>индивидуальные потоки</a:t>
            </a:r>
            <a:r>
              <a:rPr lang="ru-RU" altLang="en-US"/>
              <a:t> и обслуживать их отличным от других пакетов способом. </a:t>
            </a:r>
            <a:endParaRPr lang="ru-RU" altLang="en-US"/>
          </a:p>
          <a:p>
            <a:r>
              <a:rPr lang="ru-RU" altLang="en-US"/>
              <a:t>Отличие может заключаться в обеспечении индивидуального уровня QoS или же в индивидуальном маршруте потока. В узле-источнике всем пакетам потока, для которого требуется особое обслуживание, присваивается значение метки, вычисленное как ненулевое псевдослучайное число.</a:t>
            </a:r>
            <a:endParaRPr lang="ru-RU"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Метка потока</a:t>
            </a:r>
            <a:endParaRPr lang="ru-RU" altLang="en-US"/>
          </a:p>
        </p:txBody>
      </p:sp>
      <p:sp>
        <p:nvSpPr>
          <p:cNvPr id="3" name="Замещающее содержимое 2"/>
          <p:cNvSpPr>
            <a:spLocks noGrp="1"/>
          </p:cNvSpPr>
          <p:nvPr>
            <p:ph idx="1"/>
          </p:nvPr>
        </p:nvSpPr>
        <p:spPr/>
        <p:txBody>
          <a:bodyPr>
            <a:normAutofit fontScale="90000"/>
          </a:bodyPr>
          <a:p>
            <a:r>
              <a:rPr lang="ru-RU" altLang="en-US"/>
              <a:t>Маршрутизатор, получив пакет с ненулевым и неизвестным ему значением поля метки, обрабатывает этот пакет так же, как и пакеты с нулевой меткой. Он просматривает все заголовки пакета и на основе полученной информации выполняет требуемые действия.</a:t>
            </a:r>
            <a:endParaRPr lang="ru-RU" altLang="en-US"/>
          </a:p>
          <a:p>
            <a:r>
              <a:rPr lang="ru-RU" altLang="en-US"/>
              <a:t>Например, по адресу назначения маршрутизатор определяет адрес следующего маршрутизатора, анализируя поле класса трафика, решает, в какую приоритетную очередь поместить пакет, и т. п. </a:t>
            </a:r>
            <a:endParaRPr lang="ru-RU" altLang="en-US"/>
          </a:p>
          <a:p>
            <a:r>
              <a:rPr lang="ru-RU" altLang="en-US"/>
              <a:t>Затем на основании предписанной ему политики маршрутизатор решает, обслуживать ли все пакеты с такой меткой, как поток.</a:t>
            </a:r>
            <a:endParaRPr lang="ru-RU"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Метка потока</a:t>
            </a:r>
            <a:endParaRPr lang="ru-RU" altLang="en-US"/>
          </a:p>
        </p:txBody>
      </p:sp>
      <p:sp>
        <p:nvSpPr>
          <p:cNvPr id="3" name="Замещающее содержимое 2"/>
          <p:cNvSpPr>
            <a:spLocks noGrp="1"/>
          </p:cNvSpPr>
          <p:nvPr>
            <p:ph idx="1"/>
          </p:nvPr>
        </p:nvSpPr>
        <p:spPr/>
        <p:txBody>
          <a:bodyPr>
            <a:normAutofit lnSpcReduction="10000"/>
          </a:bodyPr>
          <a:p>
            <a:r>
              <a:rPr lang="ru-RU" altLang="en-US"/>
              <a:t>Если да</a:t>
            </a:r>
            <a:r>
              <a:rPr lang="en-US" altLang="en-US"/>
              <a:t>, </a:t>
            </a:r>
            <a:r>
              <a:rPr lang="ru-RU" altLang="en-US"/>
              <a:t>то вносит в кэш-памяти запись, содержащую сведения об обработке этого пакета, позволяющие выполнить обработку следующих пакетов с этой же меткой ускоренным образом. </a:t>
            </a:r>
            <a:endParaRPr lang="ru-RU" altLang="en-US"/>
          </a:p>
          <a:p>
            <a:r>
              <a:rPr lang="ru-RU" altLang="en-US"/>
              <a:t>Запись индексируется значением метки и адресом источника. Когда следующий пакет потока поступает на маршрутизатор, из кэша извлекается соответствующая запись и для пакета выполняется ускоренная процедура обработки</a:t>
            </a:r>
            <a:endParaRPr lang="ru-RU" altLang="en-US"/>
          </a:p>
          <a:p>
            <a:r>
              <a:rPr lang="ru-RU" altLang="en-US"/>
              <a:t> Время жизни записи в кэш-памяти ограничено несколькими секундами; затем запись удаляется, метка снова становится неизвестной маршрутизатору, и вся процедура повторяется с самого начала</a:t>
            </a:r>
            <a:endParaRPr lang="ru-R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61695" marR="0" lvl="1"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Все устройства в сети получают т.н. частные адреса из одного из трех диапазонов в сетях 10.0.0.0</a:t>
            </a:r>
            <a:r>
              <a:rPr kumimoji="0" lang="en-US" altLang="ru-RU"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/8, 172.16.0.0/16, 192.168.1.0/254</a:t>
            </a:r>
            <a:endPar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61695" marR="0" lvl="1"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Преимущества</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1309370" marR="0" lvl="2"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Провайдеру требуется выделить только 1 адрес для</a:t>
            </a:r>
            <a:r>
              <a:rPr kumimoji="0" lang="en-US" altLang="en-US" sz="2800" b="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 </a:t>
            </a:r>
            <a:r>
              <a:rPr kumimoji="0" lang="ru-RU" altLang="en-US" sz="2800" b="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n-cs"/>
              </a:rPr>
              <a:t>всех</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устройств</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1309370" marR="0" lvl="2"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Адреса в пределах локальной сети могут изменяться без уведомления устройств в глобальной сети</a:t>
            </a:r>
            <a:endPar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1309370" marR="0" lvl="2"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Можно сменить провайдера</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не изменяя существующую систему выделения адресов в локальной сети</a:t>
            </a:r>
            <a:endPar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1309370" marR="0" lvl="2"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Безопасность</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устройства за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недоступны и невидимы для устройств в глобальной сети</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06450" marR="0" lvl="1" indent="-457200" algn="l" defTabSz="914400" rtl="0" eaLnBrk="1" fontAlgn="auto" latinLnBrk="0" hangingPunct="1">
              <a:lnSpc>
                <a:spcPct val="90000"/>
              </a:lnSpc>
              <a:spcBef>
                <a:spcPts val="500"/>
              </a:spcBef>
              <a:spcAft>
                <a:spcPts val="0"/>
              </a:spcAft>
              <a:buClr>
                <a:srgbClr val="000000"/>
              </a:buClr>
              <a:buSzTx/>
              <a:buFont typeface="Arial" panose="020B0604020202020204" pitchFamily="34" charset="0"/>
              <a:buChar char="•"/>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sp>
        <p:nvSpPr>
          <p:cNvPr id="11" name="Title 2"/>
          <p:cNvSpPr>
            <a:spLocks noGrp="1"/>
          </p:cNvSpPr>
          <p:nvPr>
            <p:ph type="title"/>
          </p:nvPr>
        </p:nvSpPr>
        <p:spPr>
          <a:xfrm>
            <a:off x="703288" y="281163"/>
            <a:ext cx="10515600" cy="1067951"/>
          </a:xfrm>
        </p:spPr>
        <p:txBody>
          <a:bodyPr>
            <a:normAutofit fontScale="90000"/>
          </a:bodyPr>
          <a:lstStyle/>
          <a:p>
            <a:r>
              <a:rPr lang="ru-RU" sz="4800" dirty="0">
                <a:sym typeface="+mn-ea"/>
              </a:rPr>
              <a:t>Система трансляции адресов</a:t>
            </a:r>
            <a:r>
              <a:rPr lang="en-US" altLang="ru-RU" sz="4800" dirty="0">
                <a:sym typeface="+mn-ea"/>
              </a:rPr>
              <a:t>/NAT</a:t>
            </a:r>
            <a:r>
              <a:rPr lang="ru-RU" sz="4800" dirty="0">
                <a:sym typeface="+mn-ea"/>
              </a:rPr>
              <a:t> </a:t>
            </a:r>
            <a:r>
              <a:rPr lang="en-US" sz="4800" dirty="0">
                <a:sym typeface="+mn-ea"/>
              </a:rPr>
              <a:t>( RFC 1918)</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Индивидуальный адрес </a:t>
            </a:r>
            <a:r>
              <a:rPr lang="en-US" altLang="ru-RU"/>
              <a:t>(unicast)</a:t>
            </a:r>
            <a:endParaRPr lang="en-US" altLang="ru-RU"/>
          </a:p>
        </p:txBody>
      </p:sp>
      <p:sp>
        <p:nvSpPr>
          <p:cNvPr id="3" name="Замещающее содержимое 2"/>
          <p:cNvSpPr>
            <a:spLocks noGrp="1"/>
          </p:cNvSpPr>
          <p:nvPr>
            <p:ph idx="1"/>
          </p:nvPr>
        </p:nvSpPr>
        <p:spPr/>
        <p:txBody>
          <a:bodyPr>
            <a:normAutofit lnSpcReduction="10000"/>
          </a:bodyPr>
          <a:p>
            <a:r>
              <a:rPr lang="ru-RU" altLang="en-US"/>
              <a:t>Является уникальным идентификатором отдельного интерфейса конечного узла или маршрутизатора. </a:t>
            </a:r>
            <a:endParaRPr lang="ru-RU" altLang="en-US"/>
          </a:p>
          <a:p>
            <a:r>
              <a:rPr lang="ru-RU" altLang="en-US"/>
              <a:t>Существуют несколько типов индивидуальных адресов. Некоторые из них (site-local, IPv4-Compatible адреса) уже успели устареть и не рекомендуются к использованию в новых разработках, другие — как, например, глобальный индивидуальный адрес или адрес уровня линии связи (Link-Local unicast) — активно используются.</a:t>
            </a:r>
            <a:endParaRPr lang="ru-RU"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Групповой адрес </a:t>
            </a:r>
            <a:r>
              <a:rPr lang="en-US" altLang="ru-RU"/>
              <a:t>(multicast)</a:t>
            </a:r>
            <a:endParaRPr lang="en-US" altLang="ru-RU"/>
          </a:p>
        </p:txBody>
      </p:sp>
      <p:sp>
        <p:nvSpPr>
          <p:cNvPr id="3" name="Замещающее содержимое 2"/>
          <p:cNvSpPr>
            <a:spLocks noGrp="1"/>
          </p:cNvSpPr>
          <p:nvPr>
            <p:ph idx="1"/>
          </p:nvPr>
        </p:nvSpPr>
        <p:spPr/>
        <p:txBody>
          <a:bodyPr/>
          <a:p>
            <a:r>
              <a:rPr lang="ru-RU" altLang="en-US"/>
              <a:t>Аналогичен по назначению групповому адресу IPv4 — он идентифицирует группу интерфейсов, относящихся, как правило, к разным узлам.</a:t>
            </a:r>
            <a:endParaRPr lang="ru-RU" altLang="en-US"/>
          </a:p>
          <a:p>
            <a:r>
              <a:rPr lang="ru-RU" altLang="en-US"/>
              <a:t>Пакет с таким адресом доставляется всем интерфейсам, имеющим аналогичный адрес.</a:t>
            </a:r>
            <a:endParaRPr lang="ru-RU" altLang="en-US"/>
          </a:p>
          <a:p>
            <a:r>
              <a:rPr lang="ru-RU" altLang="en-US"/>
              <a:t>Групповые адреса в некоторых случаях выполняют функцию отсутствующих в IPv6 широковещательных адресов.</a:t>
            </a:r>
            <a:endParaRPr lang="ru-RU"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Адрес произвольной рассылки </a:t>
            </a:r>
            <a:r>
              <a:rPr lang="en-US" altLang="en-US"/>
              <a:t>(anycast)</a:t>
            </a:r>
            <a:endParaRPr lang="en-US" altLang="en-US"/>
          </a:p>
        </p:txBody>
      </p:sp>
      <p:sp>
        <p:nvSpPr>
          <p:cNvPr id="3" name="Замещающее содержимое 2"/>
          <p:cNvSpPr>
            <a:spLocks noGrp="1"/>
          </p:cNvSpPr>
          <p:nvPr>
            <p:ph idx="1"/>
          </p:nvPr>
        </p:nvSpPr>
        <p:spPr/>
        <p:txBody>
          <a:bodyPr>
            <a:normAutofit fontScale="80000"/>
          </a:bodyPr>
          <a:p>
            <a:r>
              <a:rPr lang="ru-RU" altLang="en-US"/>
              <a:t>Как и групповой адрес, определяет группу интерфейсов, но, в отличие от группового адреса, пакет, в поле адреса назначения которого стоит адрес произвольной рассылки, доставляется одному из интерфейсов группы, как правило, «ближайшему» в соответствии с метрикой, используемой протоколами маршрутизации.</a:t>
            </a:r>
            <a:endParaRPr lang="ru-RU" altLang="en-US"/>
          </a:p>
          <a:p>
            <a:r>
              <a:rPr lang="ru-RU" altLang="en-US"/>
              <a:t>Синтаксически адрес произвольной рассылки ничем не отличается от индивидуального адреса — он назначается из того же диапазона адресов, что и индивидуальные адреса. Адрес произвольной рассылки может быть назначен только интерфейсам маршрутизатора. </a:t>
            </a:r>
            <a:endParaRPr lang="ru-RU" altLang="en-US"/>
          </a:p>
          <a:p>
            <a:r>
              <a:rPr lang="ru-RU" altLang="en-US"/>
              <a:t>Интерфейсы маршрутизаторов, входящие в одну группу адресов произвольной рассылки, имеют помимо индивидуальных адресов еще и общий для всех них адрес произвольной рассылки.</a:t>
            </a:r>
            <a:endParaRPr lang="ru-RU"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Особые адреса</a:t>
            </a:r>
            <a:endParaRPr lang="ru-RU" altLang="ru-RU"/>
          </a:p>
        </p:txBody>
      </p:sp>
      <p:sp>
        <p:nvSpPr>
          <p:cNvPr id="3" name="Замещающее содержимое 2"/>
          <p:cNvSpPr>
            <a:spLocks noGrp="1"/>
          </p:cNvSpPr>
          <p:nvPr>
            <p:ph idx="1"/>
          </p:nvPr>
        </p:nvSpPr>
        <p:spPr/>
        <p:txBody>
          <a:bodyPr>
            <a:normAutofit fontScale="90000"/>
          </a:bodyPr>
          <a:p>
            <a:r>
              <a:rPr lang="ru-RU" altLang="en-US" b="1"/>
              <a:t>Неопределенный адрес (unspecified address)</a:t>
            </a:r>
            <a:r>
              <a:rPr lang="ru-RU" altLang="en-US"/>
              <a:t> 010:0:0:0:0:0:0 никогда не назначается и обозначает отсутствие адреса. Например, все пакеты, посылаемые хостом, который находится в состоянии инициализации и еще не имеет адреса, содержат в поле адреса источника неопределенный адрес — 128 нулей. </a:t>
            </a:r>
            <a:endParaRPr lang="ru-RU" altLang="en-US"/>
          </a:p>
          <a:p>
            <a:r>
              <a:rPr lang="ru-RU" altLang="en-US"/>
              <a:t>Неопределенный адрес не может быть использован в качестве адреса назначения.</a:t>
            </a:r>
            <a:endParaRPr lang="ru-RU" altLang="en-US"/>
          </a:p>
          <a:p>
            <a:r>
              <a:rPr lang="ru-RU" altLang="en-US" b="1"/>
              <a:t>Адрес обратной петли (loopback address)</a:t>
            </a:r>
            <a:r>
              <a:rPr lang="ru-RU" altLang="en-US"/>
              <a:t> 0:0:0:0:0:0:0:1 в IPv6 используется узлом для того, чтобы посылать пакеты самому себе. Пакеты с адресом обратной петли в поле адреса источника или адреса назначения отбрасываются маршрутизаторами.</a:t>
            </a:r>
            <a:endParaRPr lang="ru-RU"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IPv6</a:t>
            </a:r>
            <a:endParaRPr lang="ru-RU" dirty="0"/>
          </a:p>
        </p:txBody>
      </p:sp>
      <p:sp>
        <p:nvSpPr>
          <p:cNvPr id="3" name="Объект 2"/>
          <p:cNvSpPr>
            <a:spLocks noGrp="1"/>
          </p:cNvSpPr>
          <p:nvPr>
            <p:ph sz="quarter" idx="1"/>
          </p:nvPr>
        </p:nvSpPr>
        <p:spPr/>
        <p:txBody>
          <a:bodyPr/>
          <a:lstStyle/>
          <a:p>
            <a:r>
              <a:rPr lang="ru-RU" dirty="0"/>
              <a:t>Фрагментация не осуществляется маршрутизаторами, только хостами, инициировавшими передачу</a:t>
            </a:r>
            <a:r>
              <a:rPr lang="ru-RU" dirty="0" smtClean="0"/>
              <a:t>.</a:t>
            </a:r>
            <a:endParaRPr lang="ru-RU" dirty="0" smtClean="0"/>
          </a:p>
          <a:p>
            <a:r>
              <a:rPr lang="ru-RU" dirty="0"/>
              <a:t>В IPv6 </a:t>
            </a:r>
            <a:r>
              <a:rPr lang="ru-RU" dirty="0" smtClean="0"/>
              <a:t>функции определения физ. адреса </a:t>
            </a:r>
            <a:r>
              <a:rPr lang="ru-RU" dirty="0"/>
              <a:t>являются встроенными. Они реализованы в алгоритмах автоматической настройки адресов и поиска соседей, в которых применяется протокол ICMPv6. В связи с этим протокол ARP6 не был разработан</a:t>
            </a:r>
            <a:r>
              <a:rPr lang="ru-RU" dirty="0" smtClean="0"/>
              <a:t>.</a:t>
            </a:r>
            <a:endParaRPr lang="ru-RU" dirty="0" smtClean="0"/>
          </a:p>
          <a:p>
            <a:r>
              <a:rPr lang="ru-RU" dirty="0" smtClean="0"/>
              <a:t>Длина заголовка </a:t>
            </a:r>
            <a:r>
              <a:rPr lang="ru-RU" dirty="0"/>
              <a:t>составляет ровно 40 байт. В заголовке IP никакие дополнительные параметры не указываются. </a:t>
            </a:r>
            <a:r>
              <a:rPr lang="ru-RU" dirty="0" smtClean="0"/>
              <a:t>Вместо этого добавляются заголовки расширения.</a:t>
            </a:r>
            <a:endParaRPr lang="ru-RU" dirty="0" smtClean="0"/>
          </a:p>
          <a:p>
            <a:endParaRPr lang="ru-RU" dirty="0" smtClean="0"/>
          </a:p>
          <a:p>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Дополнительные заголовки </a:t>
            </a:r>
            <a:r>
              <a:rPr lang="en-US" dirty="0" smtClean="0"/>
              <a:t>IPv6</a:t>
            </a:r>
            <a:endParaRPr lang="ru-RU" dirty="0"/>
          </a:p>
        </p:txBody>
      </p:sp>
      <p:sp>
        <p:nvSpPr>
          <p:cNvPr id="3" name="Объект 2"/>
          <p:cNvSpPr>
            <a:spLocks noGrp="1"/>
          </p:cNvSpPr>
          <p:nvPr>
            <p:ph sz="quarter" idx="1"/>
          </p:nvPr>
        </p:nvSpPr>
        <p:spPr/>
        <p:txBody>
          <a:bodyPr>
            <a:normAutofit/>
          </a:bodyPr>
          <a:lstStyle/>
          <a:p>
            <a:r>
              <a:rPr lang="ru-RU" b="1" dirty="0"/>
              <a:t>Заголовок транзитных опций (hop-by-hop options)</a:t>
            </a:r>
            <a:r>
              <a:rPr lang="ru-RU" dirty="0"/>
              <a:t> — параметры, используемые при обработке пакетов маршрутизаторами;</a:t>
            </a:r>
            <a:endParaRPr lang="ru-RU" dirty="0"/>
          </a:p>
          <a:p>
            <a:r>
              <a:rPr lang="ru-RU" b="1" dirty="0"/>
              <a:t>Заголовок опций места назначения (destination option)</a:t>
            </a:r>
            <a:r>
              <a:rPr lang="ru-RU" dirty="0"/>
              <a:t> — дополнительная информация для промежуточных или финального узлов назначения;</a:t>
            </a:r>
            <a:endParaRPr lang="ru-RU" dirty="0"/>
          </a:p>
          <a:p>
            <a:r>
              <a:rPr lang="ru-RU" b="1" dirty="0"/>
              <a:t>Заголовок маршрутизации (routing</a:t>
            </a:r>
            <a:r>
              <a:rPr lang="ru-RU" dirty="0"/>
              <a:t>) содержит в поле данных последовательность IPv6- адресов всех промежуточных узлов, которые должен пройти пакет на пути от источника до места назначения; такой способ задания маршрута называют маршрутизацией от источника;</a:t>
            </a:r>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Дополнительные заголовки </a:t>
            </a:r>
            <a:r>
              <a:rPr lang="en-US" altLang="ru-RU"/>
              <a:t>IPv6</a:t>
            </a:r>
            <a:endParaRPr lang="en-US" altLang="ru-RU"/>
          </a:p>
        </p:txBody>
      </p:sp>
      <p:sp>
        <p:nvSpPr>
          <p:cNvPr id="3" name="Замещающее содержимое 2"/>
          <p:cNvSpPr>
            <a:spLocks noGrp="1"/>
          </p:cNvSpPr>
          <p:nvPr>
            <p:ph idx="1"/>
          </p:nvPr>
        </p:nvSpPr>
        <p:spPr/>
        <p:txBody>
          <a:bodyPr>
            <a:normAutofit lnSpcReduction="20000"/>
          </a:bodyPr>
          <a:p>
            <a:r>
              <a:rPr lang="ru-RU" altLang="en-US" b="1"/>
              <a:t>Заголовок фрагментации (fragment)</a:t>
            </a:r>
            <a:r>
              <a:rPr lang="ru-RU" altLang="en-US"/>
              <a:t> — информация, относящаяся к фрагментации IP- пакета (поле обрабатывается только в конечных узлах)</a:t>
            </a:r>
            <a:endParaRPr lang="ru-RU" altLang="en-US"/>
          </a:p>
          <a:p>
            <a:r>
              <a:rPr lang="ru-RU" altLang="en-US" b="1"/>
              <a:t>Заголовок аутентификации (authentication)</a:t>
            </a:r>
            <a:r>
              <a:rPr lang="ru-RU" altLang="en-US"/>
              <a:t> — информация, необходимая для аутентификации конечных узлов и обеспечения целостности содержимого IP-пакетов</a:t>
            </a:r>
            <a:endParaRPr lang="ru-RU" altLang="en-US"/>
          </a:p>
          <a:p>
            <a:r>
              <a:rPr lang="ru-RU" altLang="en-US" b="1"/>
              <a:t>Заголовок поля безопасных вложений (encapsulating security payload) </a:t>
            </a:r>
            <a:r>
              <a:rPr lang="ru-RU" altLang="en-US"/>
              <a:t>— информация, необходимая для обеспечения конфиденциальности передаваемых данных путем шифрования и дешифрирования</a:t>
            </a:r>
            <a:endParaRPr lang="ru-RU"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Опция сверхбольшого поля данных</a:t>
            </a:r>
            <a:endParaRPr lang="ru-RU" dirty="0"/>
          </a:p>
        </p:txBody>
      </p:sp>
      <p:sp>
        <p:nvSpPr>
          <p:cNvPr id="3" name="Объект 2"/>
          <p:cNvSpPr>
            <a:spLocks noGrp="1"/>
          </p:cNvSpPr>
          <p:nvPr>
            <p:ph sz="quarter" idx="1"/>
          </p:nvPr>
        </p:nvSpPr>
        <p:spPr/>
        <p:txBody>
          <a:bodyPr>
            <a:normAutofit fontScale="92500" lnSpcReduction="10000"/>
          </a:bodyPr>
          <a:lstStyle/>
          <a:p>
            <a:r>
              <a:rPr lang="ru-RU" dirty="0" smtClean="0"/>
              <a:t>В сверхскоростных сетях возможно использование крупных сообщений- </a:t>
            </a:r>
            <a:r>
              <a:rPr lang="ru-RU" dirty="0" err="1" smtClean="0"/>
              <a:t>джамбограмм</a:t>
            </a:r>
            <a:r>
              <a:rPr lang="ru-RU" dirty="0" smtClean="0"/>
              <a:t> (с </a:t>
            </a:r>
            <a:r>
              <a:rPr lang="ru-RU" dirty="0"/>
              <a:t>помощью опции </a:t>
            </a:r>
            <a:r>
              <a:rPr lang="ru-RU" i="1" dirty="0" err="1"/>
              <a:t>jumbo</a:t>
            </a:r>
            <a:r>
              <a:rPr lang="ru-RU" i="1" dirty="0"/>
              <a:t> </a:t>
            </a:r>
            <a:r>
              <a:rPr lang="ru-RU" i="1" dirty="0" err="1"/>
              <a:t>payload</a:t>
            </a:r>
            <a:r>
              <a:rPr lang="ru-RU" dirty="0"/>
              <a:t> в расширенном заголовке </a:t>
            </a:r>
            <a:r>
              <a:rPr lang="ru-RU" i="1" dirty="0" err="1"/>
              <a:t>Hop-By-Hop</a:t>
            </a:r>
            <a:r>
              <a:rPr lang="ru-RU" i="1" dirty="0"/>
              <a:t> </a:t>
            </a:r>
            <a:r>
              <a:rPr lang="ru-RU" i="1" dirty="0" err="1" smtClean="0"/>
              <a:t>Options</a:t>
            </a:r>
            <a:r>
              <a:rPr lang="ru-RU" dirty="0" smtClean="0"/>
              <a:t>. </a:t>
            </a:r>
            <a:endParaRPr lang="ru-RU" dirty="0" smtClean="0"/>
          </a:p>
          <a:p>
            <a:r>
              <a:rPr lang="ru-RU" dirty="0"/>
              <a:t>О</a:t>
            </a:r>
            <a:r>
              <a:rPr lang="ru-RU" dirty="0" smtClean="0"/>
              <a:t>пция </a:t>
            </a:r>
            <a:r>
              <a:rPr lang="ru-RU" dirty="0"/>
              <a:t>позволяет обмениваться пакетами с размером полезных данных на 1 байт меньшим чем  </a:t>
            </a:r>
            <a:r>
              <a:rPr lang="ru-RU" dirty="0" smtClean="0">
                <a:solidFill>
                  <a:srgbClr val="C00000"/>
                </a:solidFill>
              </a:rPr>
              <a:t>2</a:t>
            </a:r>
            <a:r>
              <a:rPr lang="ru-RU" baseline="30000" dirty="0" smtClean="0">
                <a:solidFill>
                  <a:srgbClr val="C00000"/>
                </a:solidFill>
              </a:rPr>
              <a:t>32</a:t>
            </a:r>
            <a:r>
              <a:rPr lang="ru-RU" dirty="0">
                <a:solidFill>
                  <a:srgbClr val="C00000"/>
                </a:solidFill>
              </a:rPr>
              <a:t> − 1</a:t>
            </a:r>
            <a:r>
              <a:rPr lang="ru-RU" dirty="0"/>
              <a:t> = </a:t>
            </a:r>
            <a:r>
              <a:rPr lang="ru-RU" dirty="0">
                <a:solidFill>
                  <a:srgbClr val="C00000"/>
                </a:solidFill>
              </a:rPr>
              <a:t>4294967295 </a:t>
            </a:r>
            <a:r>
              <a:rPr lang="ru-RU" dirty="0" smtClean="0">
                <a:solidFill>
                  <a:srgbClr val="C00000"/>
                </a:solidFill>
              </a:rPr>
              <a:t>байт</a:t>
            </a:r>
            <a:r>
              <a:rPr lang="ru-RU" dirty="0" smtClean="0"/>
              <a:t>. </a:t>
            </a:r>
            <a:endParaRPr lang="ru-RU" dirty="0"/>
          </a:p>
          <a:p>
            <a:r>
              <a:rPr lang="ru-RU" dirty="0"/>
              <a:t>Д</a:t>
            </a:r>
            <a:r>
              <a:rPr lang="ru-RU" dirty="0" smtClean="0"/>
              <a:t>ля </a:t>
            </a:r>
            <a:r>
              <a:rPr lang="ru-RU" dirty="0"/>
              <a:t>поддержки </a:t>
            </a:r>
            <a:r>
              <a:rPr lang="ru-RU" dirty="0" err="1"/>
              <a:t>джамбограмм</a:t>
            </a:r>
            <a:r>
              <a:rPr lang="ru-RU" dirty="0"/>
              <a:t> требуется реализация модифицированных протоколов транспортного уровня. </a:t>
            </a:r>
            <a:endParaRPr lang="ru-RU" dirty="0" smtClean="0"/>
          </a:p>
          <a:p>
            <a:r>
              <a:rPr lang="ru-RU" dirty="0"/>
              <a:t> </a:t>
            </a:r>
            <a:r>
              <a:rPr lang="ru-RU" dirty="0" smtClean="0"/>
              <a:t>MTU</a:t>
            </a:r>
            <a:r>
              <a:rPr lang="ru-RU" dirty="0"/>
              <a:t> </a:t>
            </a:r>
            <a:r>
              <a:rPr lang="ru-RU" dirty="0" smtClean="0"/>
              <a:t>должно составлять более</a:t>
            </a:r>
            <a:r>
              <a:rPr lang="en-US" dirty="0" smtClean="0"/>
              <a:t>,</a:t>
            </a:r>
            <a:r>
              <a:rPr lang="ru-RU" dirty="0" smtClean="0"/>
              <a:t> </a:t>
            </a:r>
            <a:r>
              <a:rPr lang="ru-RU" dirty="0"/>
              <a:t>чем 65583 октетов (более 65 535 октетов для полезных данных, 40 октетов для фиксированного заголовка и 8 октетов для расширенного заголовка </a:t>
            </a:r>
            <a:r>
              <a:rPr lang="ru-RU" i="1" dirty="0" err="1"/>
              <a:t>Hop-By-Hop</a:t>
            </a:r>
            <a:r>
              <a:rPr lang="ru-RU" i="1" dirty="0"/>
              <a:t> </a:t>
            </a:r>
            <a:r>
              <a:rPr lang="ru-RU" i="1" dirty="0" err="1"/>
              <a:t>Options</a:t>
            </a:r>
            <a:r>
              <a:rPr lang="ru-RU" dirty="0"/>
              <a:t>).</a:t>
            </a:r>
            <a:endParaRPr lang="ru-R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IPv6</a:t>
            </a:r>
            <a:endParaRPr lang="ru-RU" dirty="0"/>
          </a:p>
        </p:txBody>
      </p:sp>
      <p:sp>
        <p:nvSpPr>
          <p:cNvPr id="3" name="Объект 2"/>
          <p:cNvSpPr>
            <a:spLocks noGrp="1"/>
          </p:cNvSpPr>
          <p:nvPr>
            <p:ph sz="quarter" idx="1"/>
          </p:nvPr>
        </p:nvSpPr>
        <p:spPr/>
        <p:txBody>
          <a:bodyPr>
            <a:normAutofit fontScale="92500" lnSpcReduction="20000"/>
          </a:bodyPr>
          <a:lstStyle/>
          <a:p>
            <a:r>
              <a:rPr lang="en-US" dirty="0"/>
              <a:t>ICMP Router </a:t>
            </a:r>
            <a:r>
              <a:rPr lang="ru-RU" dirty="0"/>
              <a:t>запросы заменены на </a:t>
            </a:r>
            <a:r>
              <a:rPr lang="en-US" dirty="0"/>
              <a:t>ICMPv6 Router Solicitation </a:t>
            </a:r>
            <a:r>
              <a:rPr lang="ru-RU" dirty="0"/>
              <a:t>и </a:t>
            </a:r>
            <a:r>
              <a:rPr lang="en-US" dirty="0"/>
              <a:t>Router Advertisement </a:t>
            </a:r>
            <a:r>
              <a:rPr lang="ru-RU" dirty="0" smtClean="0"/>
              <a:t>сообщения (включающие информацию </a:t>
            </a:r>
            <a:r>
              <a:rPr lang="ru-RU" dirty="0"/>
              <a:t>о сетевом префиксе, адресе шлюза, </a:t>
            </a:r>
            <a:r>
              <a:rPr lang="ru-RU" dirty="0" smtClean="0"/>
              <a:t>адресах рекурсивных</a:t>
            </a:r>
            <a:r>
              <a:rPr lang="ru-RU" dirty="0"/>
              <a:t> DNS </a:t>
            </a:r>
            <a:r>
              <a:rPr lang="ru-RU" dirty="0" smtClean="0"/>
              <a:t>серверов,</a:t>
            </a:r>
            <a:r>
              <a:rPr lang="ru-RU" dirty="0"/>
              <a:t> MTU и множестве других </a:t>
            </a:r>
            <a:r>
              <a:rPr lang="ru-RU" dirty="0" smtClean="0"/>
              <a:t>параметров). </a:t>
            </a:r>
            <a:r>
              <a:rPr lang="ru-RU" dirty="0"/>
              <a:t>Эта опция является обязательной</a:t>
            </a:r>
            <a:r>
              <a:rPr lang="ru-RU" dirty="0" smtClean="0"/>
              <a:t>.</a:t>
            </a:r>
            <a:endParaRPr lang="ru-RU" dirty="0" smtClean="0"/>
          </a:p>
          <a:p>
            <a:r>
              <a:rPr lang="ru-RU" dirty="0"/>
              <a:t>При инициализации сетевого интерфейса ему назначается локальный IPv6-адрес, состоящий из префикса fe80::/10 и идентификатора интерфейса, размещённого в младшей части адреса. В качестве идентификатора интерфейса часто используется 64-битный расширенный уникальный идентификатор EUI-64, часто ассоциируемый с MAC-адресом. </a:t>
            </a:r>
            <a:endParaRPr lang="ru-RU" dirty="0" smtClean="0"/>
          </a:p>
          <a:p>
            <a:r>
              <a:rPr lang="ru-RU" dirty="0" smtClean="0"/>
              <a:t>Локальный </a:t>
            </a:r>
            <a:r>
              <a:rPr lang="ru-RU" dirty="0"/>
              <a:t>адрес действителен только в пределах сетевого сегмента канального уровня и используется для обмена информационными ICMPv6 пакетами.</a:t>
            </a:r>
            <a:endParaRPr lang="ru-RU" dirty="0" smtClean="0"/>
          </a:p>
          <a:p>
            <a:endParaRPr lang="ru-RU"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Снижение нагрузки на маршрутизаторы</a:t>
            </a:r>
            <a:endParaRPr lang="ru-RU" altLang="ru-RU"/>
          </a:p>
        </p:txBody>
      </p:sp>
      <p:sp>
        <p:nvSpPr>
          <p:cNvPr id="3" name="Замещающее содержимое 2"/>
          <p:cNvSpPr>
            <a:spLocks noGrp="1"/>
          </p:cNvSpPr>
          <p:nvPr>
            <p:ph idx="1"/>
          </p:nvPr>
        </p:nvSpPr>
        <p:spPr/>
        <p:txBody>
          <a:bodyPr>
            <a:normAutofit fontScale="80000"/>
          </a:bodyPr>
          <a:p>
            <a:r>
              <a:rPr lang="ru-RU" altLang="en-US" b="1"/>
              <a:t>Отказ от обработки необязательных параметров заголовка</a:t>
            </a:r>
            <a:r>
              <a:rPr lang="ru-RU" altLang="en-US"/>
              <a:t>. В IPv4 обработка пакета включает просмотр и анализ всех полей заголовка, даже если они не несут полезной информации. Например, при обработке нефрагментированных пакетов просматриваются все поля, относящиеся к фрагментации.</a:t>
            </a:r>
            <a:endParaRPr lang="ru-RU" altLang="en-US"/>
          </a:p>
          <a:p>
            <a:r>
              <a:rPr lang="ru-RU" altLang="en-US" b="1"/>
              <a:t>Перенесение функций фрагментации с маршрутизаторов на конечные узлы</a:t>
            </a:r>
            <a:r>
              <a:rPr lang="ru-RU" altLang="en-US"/>
              <a:t>. Конечные узлы в версии IPv6 обязаны найти минимальное значение MTU вдоль всего пути, соединяющего исходный узел с узлом назначения (эта техника под названием Path MTU Discovery уже используется в IPv4). </a:t>
            </a:r>
            <a:endParaRPr lang="ru-RU" altLang="en-US"/>
          </a:p>
          <a:p>
            <a:r>
              <a:rPr lang="ru-RU" altLang="en-US"/>
              <a:t>Маршрутизаторы IPv6 не выполняют фрагментацию, а только посылают ICMP-сообщение о слишком длинном пакете конечному узлу, который должен уменьшить размер пакета.</a:t>
            </a:r>
            <a:endParaRPr lang="ru-RU" altLang="en-US"/>
          </a:p>
          <a:p>
            <a:endParaRPr lang="ru-R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anose="05000000000000000000" pitchFamily="2" charset="2"/>
              <a:buNone/>
              <a:defRPr/>
            </a:pPr>
            <a:r>
              <a:rPr kumimoji="0" lang="ru-RU"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Маршрутизатор должен</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L="861695" marR="0" lvl="1" indent="-457200" algn="l" defTabSz="914400" rtl="0" eaLnBrk="1" fontAlgn="auto" latinLnBrk="0" hangingPunct="1">
              <a:lnSpc>
                <a:spcPct val="100000"/>
              </a:lnSpc>
              <a:spcBef>
                <a:spcPts val="11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Для каждой исходящей дейтаграммы</a:t>
            </a: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заменить</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(IP-</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адрес источника</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порт</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на</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(NAT IP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адрес</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новый порт</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1320800" marR="0" lvl="3" indent="-457200" algn="l" defTabSz="914400" rtl="0" eaLnBrk="1" fontAlgn="auto" latinLnBrk="0" hangingPunct="1">
              <a:lnSpc>
                <a:spcPct val="100000"/>
              </a:lnSpc>
              <a:spcBef>
                <a:spcPts val="11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удаленные клиенты</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сервера</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отвечают</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используя</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 (NAT IP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адрес</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новый порт</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в качестве адреса назначения</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endParaRPr>
          </a:p>
          <a:p>
            <a:pPr marL="861695" marR="0" lvl="1" indent="-457200" algn="l" defTabSz="914400" rtl="0" eaLnBrk="1" fontAlgn="auto" latinLnBrk="0" hangingPunct="1">
              <a:lnSpc>
                <a:spcPct val="100000"/>
              </a:lnSpc>
              <a:spcBef>
                <a:spcPts val="11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Запомнить в таблице трансляции </a:t>
            </a: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NAT</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каждую</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lang="ru-RU" altLang="en-US" sz="2800" noProof="0" dirty="0">
                <a:ln>
                  <a:noFill/>
                </a:ln>
                <a:solidFill>
                  <a:prstClr val="black"/>
                </a:solidFill>
                <a:effectLst/>
                <a:uLnTx/>
                <a:uFillTx/>
                <a:latin typeface="Calibri" panose="020F0502020204030204"/>
                <a:ea typeface="MS PGothic" panose="020B0600070205080204" pitchFamily="34" charset="-128"/>
                <a:sym typeface="+mn-ea"/>
              </a:rPr>
              <a:t>пару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(IP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адрес источника</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порт</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на</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(NAT IP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адрес</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новый порт</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861695" marR="0" lvl="1" indent="-457200" algn="l" defTabSz="914400" rtl="0" eaLnBrk="1" fontAlgn="auto" latinLnBrk="0" hangingPunct="1">
              <a:lnSpc>
                <a:spcPct val="100000"/>
              </a:lnSpc>
              <a:spcBef>
                <a:spcPts val="1100"/>
              </a:spcBef>
              <a:spcAft>
                <a:spcPts val="0"/>
              </a:spcAft>
              <a:buClr>
                <a:srgbClr val="000000"/>
              </a:buClr>
              <a:buSzTx/>
              <a:buFont typeface="Arial" panose="020B0604020202020204" pitchFamily="34" charset="0"/>
              <a:buChar char="•"/>
              <a:defRPr/>
            </a:pPr>
            <a:r>
              <a:rPr kumimoji="0" lang="ru-RU"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Для каждой полученной дейтаграммы</a:t>
            </a: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заменить</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(NAT IP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адрес</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новый порт</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на</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(IP</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адрес источника</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порт</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из таблицы трансляции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NAT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1" name="Title 2"/>
          <p:cNvSpPr>
            <a:spLocks noGrp="1"/>
          </p:cNvSpPr>
          <p:nvPr>
            <p:ph type="title"/>
          </p:nvPr>
        </p:nvSpPr>
        <p:spPr>
          <a:xfrm>
            <a:off x="703288" y="281163"/>
            <a:ext cx="10515600" cy="1067951"/>
          </a:xfrm>
        </p:spPr>
        <p:txBody>
          <a:bodyPr>
            <a:normAutofit fontScale="90000"/>
          </a:bodyPr>
          <a:lstStyle/>
          <a:p>
            <a:r>
              <a:rPr lang="ru-RU" sz="4800" dirty="0">
                <a:sym typeface="+mn-ea"/>
              </a:rPr>
              <a:t>Система трансляции адресов</a:t>
            </a:r>
            <a:r>
              <a:rPr lang="en-US" altLang="ru-RU" sz="4800" dirty="0">
                <a:sym typeface="+mn-ea"/>
              </a:rPr>
              <a:t>/NAT</a:t>
            </a:r>
            <a:r>
              <a:rPr lang="ru-RU" sz="4800" dirty="0">
                <a:sym typeface="+mn-ea"/>
              </a:rPr>
              <a:t> </a:t>
            </a:r>
            <a:r>
              <a:rPr lang="en-US" sz="4800" dirty="0">
                <a:sym typeface="+mn-ea"/>
              </a:rPr>
              <a:t>( RFC 1918)</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ru-RU">
                <a:sym typeface="+mn-ea"/>
              </a:rPr>
              <a:t>Снижение нагрузки на маршрутизаторы</a:t>
            </a:r>
            <a:endParaRPr lang="ru-RU" altLang="en-US"/>
          </a:p>
        </p:txBody>
      </p:sp>
      <p:sp>
        <p:nvSpPr>
          <p:cNvPr id="3" name="Замещающее содержимое 2"/>
          <p:cNvSpPr>
            <a:spLocks noGrp="1"/>
          </p:cNvSpPr>
          <p:nvPr>
            <p:ph idx="1"/>
          </p:nvPr>
        </p:nvSpPr>
        <p:spPr/>
        <p:txBody>
          <a:bodyPr>
            <a:normAutofit lnSpcReduction="20000"/>
          </a:bodyPr>
          <a:p>
            <a:r>
              <a:rPr lang="ru-RU" altLang="en-US" b="1"/>
              <a:t>Широкое использование маршрутизации от источника.</a:t>
            </a:r>
            <a:r>
              <a:rPr lang="ru-RU" altLang="en-US"/>
              <a:t> При маршрутизации от источника узел-источник задает полный маршрут прохождения пакета через сети. Такая техника освобождает маршрутизаторы от необходимости просмотра адресных таблиц при выборе следующего маршрутизатора.</a:t>
            </a:r>
            <a:endParaRPr lang="ru-RU" altLang="en-US"/>
          </a:p>
          <a:p>
            <a:r>
              <a:rPr lang="ru-RU" altLang="en-US" b="1"/>
              <a:t>Отказ от подсчета контрольной суммы.</a:t>
            </a:r>
            <a:r>
              <a:rPr lang="ru-RU" altLang="en-US"/>
              <a:t> В заголовке пакета IPv6 нет поля контрольной суммы. Поскольку контрольная сумма вычисляется как на вышележащем (TCP, UDP), так и нижележащем уровне (Ethernet), было решено, что вычисление контрольной суммы на сетевом уровне избыточно.</a:t>
            </a:r>
            <a:endParaRPr lang="ru-RU"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normAutofit/>
          </a:bodyPr>
          <a:p>
            <a:r>
              <a:rPr lang="ru-RU" altLang="ru-RU">
                <a:sym typeface="+mn-ea"/>
              </a:rPr>
              <a:t>Снижение нагрузки на маршрутизаторы</a:t>
            </a:r>
            <a:endParaRPr lang="ru-RU" altLang="en-US"/>
          </a:p>
        </p:txBody>
      </p:sp>
      <p:sp>
        <p:nvSpPr>
          <p:cNvPr id="3" name="Замещающее содержимое 2"/>
          <p:cNvSpPr>
            <a:spLocks noGrp="1"/>
          </p:cNvSpPr>
          <p:nvPr>
            <p:ph idx="1"/>
          </p:nvPr>
        </p:nvSpPr>
        <p:spPr/>
        <p:txBody>
          <a:bodyPr>
            <a:normAutofit fontScale="90000" lnSpcReduction="20000"/>
          </a:bodyPr>
          <a:p>
            <a:r>
              <a:rPr lang="ru-RU" altLang="en-US" b="1"/>
              <a:t>Агрегирование адресов</a:t>
            </a:r>
            <a:r>
              <a:rPr lang="ru-RU" altLang="en-US"/>
              <a:t> ведет к уменьшению размера адресных таблиц маршрутизаторов, а значит, и к сокращению времени просмотра и обновления таблиц. При этом также сокращается служебный трафик, порождаемый протоколами маршрутизации.</a:t>
            </a:r>
            <a:endParaRPr lang="ru-RU" altLang="en-US"/>
          </a:p>
          <a:p>
            <a:r>
              <a:rPr lang="ru-RU" altLang="en-US" b="1"/>
              <a:t>Отказ от использования технологии NAT</a:t>
            </a:r>
            <a:r>
              <a:rPr lang="ru-RU" altLang="en-US"/>
              <a:t>. Одной из целей технологии NAT является уменьшение необходимого адресного пространства путем отображения большого числа частных адресов на несколько публичных. В IPv6 такая экономия адресов теряет смысл. Упрощает маршрутизацию, дает выигрыш в производительности, решает проблему идентификации пользователей.</a:t>
            </a:r>
            <a:endParaRPr lang="ru-RU" altLang="en-US"/>
          </a:p>
          <a:p>
            <a:r>
              <a:rPr lang="ru-RU" altLang="en-US"/>
              <a:t>Принципиальная </a:t>
            </a:r>
            <a:r>
              <a:rPr lang="ru-RU" altLang="en-US" b="1"/>
              <a:t>возможность использования в качестве номера узла его МАС-адреса</a:t>
            </a:r>
            <a:r>
              <a:rPr lang="ru-RU" altLang="en-US"/>
              <a:t> избавляет маршрутизаторы от необходимости применять процедуру разрешения адресов.</a:t>
            </a:r>
            <a:endParaRPr lang="ru-RU"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a:t>Статистика принятия </a:t>
            </a:r>
            <a:r>
              <a:rPr lang="en-US" altLang="ru-RU"/>
              <a:t>IPv6 (Google)</a:t>
            </a:r>
            <a:endParaRPr lang="en-US" altLang="ru-RU"/>
          </a:p>
        </p:txBody>
      </p:sp>
      <p:graphicFrame>
        <p:nvGraphicFramePr>
          <p:cNvPr id="4" name="Замещающее содержимое 3"/>
          <p:cNvGraphicFramePr>
            <a:graphicFrameLocks noGrp="1" noChangeAspect="1"/>
          </p:cNvGraphicFramePr>
          <p:nvPr>
            <p:ph idx="1"/>
          </p:nvPr>
        </p:nvGraphicFramePr>
        <p:xfrm>
          <a:off x="2501900" y="1825625"/>
          <a:ext cx="7187565" cy="4351655"/>
        </p:xfrm>
        <a:graphic>
          <a:graphicData uri="http://schemas.openxmlformats.org/presentationml/2006/ole">
            <mc:AlternateContent xmlns:mc="http://schemas.openxmlformats.org/markup-compatibility/2006">
              <mc:Choice xmlns:v="urn:schemas-microsoft-com:vml" Requires="v">
                <p:oleObj spid="_x0000_s6146" name="" r:id="rId1" imgW="9220200" imgH="5581650" progId="Paint.Picture">
                  <p:embed/>
                </p:oleObj>
              </mc:Choice>
              <mc:Fallback>
                <p:oleObj name="" r:id="rId1" imgW="9220200" imgH="5581650" progId="Paint.Picture">
                  <p:embed/>
                  <p:pic>
                    <p:nvPicPr>
                      <p:cNvPr id="0" name="Изображение 4"/>
                      <p:cNvPicPr/>
                      <p:nvPr/>
                    </p:nvPicPr>
                    <p:blipFill>
                      <a:blip r:embed="rId2"/>
                      <a:stretch>
                        <a:fillRect/>
                      </a:stretch>
                    </p:blipFill>
                    <p:spPr>
                      <a:xfrm>
                        <a:off x="2501900" y="1825625"/>
                        <a:ext cx="7187565" cy="435165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ltLang="ru-RU">
                <a:sym typeface="+mn-ea"/>
              </a:rPr>
              <a:t>Статистика принятия </a:t>
            </a:r>
            <a:r>
              <a:rPr lang="en-US" altLang="ru-RU">
                <a:sym typeface="+mn-ea"/>
              </a:rPr>
              <a:t>IPv6 (Google)</a:t>
            </a:r>
            <a:endParaRPr lang="ru-RU" altLang="en-US"/>
          </a:p>
        </p:txBody>
      </p:sp>
      <p:graphicFrame>
        <p:nvGraphicFramePr>
          <p:cNvPr id="5" name="Замещающее содержимое 4"/>
          <p:cNvGraphicFramePr>
            <a:graphicFrameLocks noGrp="1" noChangeAspect="1"/>
          </p:cNvGraphicFramePr>
          <p:nvPr>
            <p:ph idx="1"/>
          </p:nvPr>
        </p:nvGraphicFramePr>
        <p:xfrm>
          <a:off x="2589530" y="1825625"/>
          <a:ext cx="7011670" cy="4351655"/>
        </p:xfrm>
        <a:graphic>
          <a:graphicData uri="http://schemas.openxmlformats.org/presentationml/2006/ole">
            <mc:AlternateContent xmlns:mc="http://schemas.openxmlformats.org/markup-compatibility/2006">
              <mc:Choice xmlns:v="urn:schemas-microsoft-com:vml" Requires="v">
                <p:oleObj spid="_x0000_s7170" name="" r:id="rId1" imgW="9163050" imgH="5686425" progId="Paint.Picture">
                  <p:embed/>
                </p:oleObj>
              </mc:Choice>
              <mc:Fallback>
                <p:oleObj name="" r:id="rId1" imgW="9163050" imgH="5686425" progId="Paint.Picture">
                  <p:embed/>
                  <p:pic>
                    <p:nvPicPr>
                      <p:cNvPr id="0" name="Изображение 5"/>
                      <p:cNvPicPr/>
                      <p:nvPr/>
                    </p:nvPicPr>
                    <p:blipFill>
                      <a:blip r:embed="rId2"/>
                      <a:stretch>
                        <a:fillRect/>
                      </a:stretch>
                    </p:blipFill>
                    <p:spPr>
                      <a:xfrm>
                        <a:off x="2589530" y="1825625"/>
                        <a:ext cx="7011670" cy="4351655"/>
                      </a:xfrm>
                      <a:prstGeom prst="rect">
                        <a:avLst/>
                      </a:prstGeom>
                    </p:spPr>
                  </p:pic>
                </p:oleObj>
              </mc:Fallback>
            </mc:AlternateContent>
          </a:graphicData>
        </a:graphic>
      </p:graphicFrame>
      <p:sp>
        <p:nvSpPr>
          <p:cNvPr id="7" name="Текстовое поле 6"/>
          <p:cNvSpPr txBox="1"/>
          <p:nvPr/>
        </p:nvSpPr>
        <p:spPr>
          <a:xfrm>
            <a:off x="7927340" y="1825625"/>
            <a:ext cx="3575050" cy="922020"/>
          </a:xfrm>
          <a:prstGeom prst="rect">
            <a:avLst/>
          </a:prstGeom>
          <a:noFill/>
        </p:spPr>
        <p:txBody>
          <a:bodyPr wrap="square" rtlCol="0">
            <a:spAutoFit/>
          </a:bodyPr>
          <a:lstStyle/>
          <a:p>
            <a:r>
              <a:rPr lang="ru-RU" altLang="ru-RU"/>
              <a:t>В России процент распространения </a:t>
            </a:r>
            <a:endParaRPr lang="ru-RU" altLang="ru-RU"/>
          </a:p>
          <a:p>
            <a:r>
              <a:rPr lang="ru-RU" altLang="ru-RU"/>
              <a:t>составляет 5.81</a:t>
            </a:r>
            <a:endParaRPr lang="ru-RU" altLang="ru-R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Статистика принятия </a:t>
            </a:r>
            <a:r>
              <a:rPr lang="en-US" altLang="en-US"/>
              <a:t>IPv6 (Google)</a:t>
            </a:r>
            <a:endParaRPr lang="en-US" altLang="en-US"/>
          </a:p>
        </p:txBody>
      </p:sp>
      <p:sp>
        <p:nvSpPr>
          <p:cNvPr id="3" name="Замещающее содержимое 2"/>
          <p:cNvSpPr>
            <a:spLocks noGrp="1"/>
          </p:cNvSpPr>
          <p:nvPr>
            <p:ph idx="1"/>
          </p:nvPr>
        </p:nvSpPr>
        <p:spPr/>
        <p:txBody>
          <a:bodyPr>
            <a:normAutofit lnSpcReduction="10000"/>
          </a:bodyPr>
          <a:p>
            <a:r>
              <a:rPr lang="ru-RU" altLang="en-US"/>
              <a:t>Общая доля IPv6-запросов к 2019</a:t>
            </a:r>
            <a:r>
              <a:rPr lang="en-US" altLang="ru-RU"/>
              <a:t>/</a:t>
            </a:r>
            <a:r>
              <a:rPr lang="ru-RU" altLang="en-US"/>
              <a:t>2020 году достигла почти 30%</a:t>
            </a:r>
            <a:endParaRPr lang="ru-RU" altLang="en-US"/>
          </a:p>
          <a:p>
            <a:r>
              <a:rPr lang="ru-RU" altLang="en-US"/>
              <a:t>Хотя эти данные носят частный характер, отражая трафик запросов к поисковой системе Google, на их основе эксперты делают оценки темпов перехода на IPv6. </a:t>
            </a:r>
            <a:endParaRPr lang="ru-RU" altLang="en-US"/>
          </a:p>
          <a:p>
            <a:r>
              <a:rPr lang="ru-RU" altLang="en-US"/>
              <a:t>Собранные статистические данные интерпретируются разными специалистами по-разному: одни отмечают большой прогресс, другие, напротив, считают, что этап относительно быстрого роста за 2015-2018 годы сменился замедлением, и предсказывают, что эти 30 % станут финальным уровнем распространения IPv6.</a:t>
            </a:r>
            <a:endParaRPr lang="ru-RU"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Интеграция </a:t>
            </a:r>
            <a:r>
              <a:rPr lang="en-US" altLang="en-US"/>
              <a:t>IPv6 </a:t>
            </a:r>
            <a:r>
              <a:rPr lang="ru-RU" altLang="en-US"/>
              <a:t>и </a:t>
            </a:r>
            <a:r>
              <a:rPr lang="en-US" altLang="en-US"/>
              <a:t>IPv4</a:t>
            </a:r>
            <a:endParaRPr lang="en-US" altLang="en-US"/>
          </a:p>
        </p:txBody>
      </p:sp>
      <p:sp>
        <p:nvSpPr>
          <p:cNvPr id="3" name="Замещающее содержимое 2"/>
          <p:cNvSpPr>
            <a:spLocks noGrp="1"/>
          </p:cNvSpPr>
          <p:nvPr>
            <p:ph idx="1"/>
          </p:nvPr>
        </p:nvSpPr>
        <p:spPr/>
        <p:txBody>
          <a:bodyPr/>
          <a:p>
            <a:r>
              <a:rPr lang="ru-RU" altLang="en-US" b="1"/>
              <a:t>Двойной стек протоколов</a:t>
            </a:r>
            <a:r>
              <a:rPr lang="ru-RU" altLang="en-US"/>
              <a:t> (или мультиплексирование стеков)</a:t>
            </a:r>
            <a:endParaRPr lang="ru-RU" altLang="en-US"/>
          </a:p>
          <a:p>
            <a:r>
              <a:rPr lang="ru-RU" altLang="en-US" b="1"/>
              <a:t>Трансляция</a:t>
            </a:r>
            <a:endParaRPr lang="ru-RU" altLang="en-US" b="1"/>
          </a:p>
          <a:p>
            <a:r>
              <a:rPr lang="ru-RU" altLang="en-US" b="1"/>
              <a:t>Туннелирование</a:t>
            </a:r>
            <a:r>
              <a:rPr lang="ru-RU" altLang="en-US"/>
              <a:t> (инкапсуляция)</a:t>
            </a:r>
            <a:endParaRPr lang="ru-RU"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Двойной стек</a:t>
            </a:r>
            <a:endParaRPr lang="ru-RU" altLang="ru-RU"/>
          </a:p>
        </p:txBody>
      </p:sp>
      <p:sp>
        <p:nvSpPr>
          <p:cNvPr id="6" name="Прямоугольник 5"/>
          <p:cNvSpPr/>
          <p:nvPr/>
        </p:nvSpPr>
        <p:spPr>
          <a:xfrm>
            <a:off x="1701165" y="3813810"/>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Прикладной</a:t>
            </a:r>
            <a:endParaRPr lang="ru-RU" altLang="en-US">
              <a:solidFill>
                <a:schemeClr val="tx1"/>
              </a:solidFill>
            </a:endParaRPr>
          </a:p>
        </p:txBody>
      </p:sp>
      <p:sp>
        <p:nvSpPr>
          <p:cNvPr id="11" name="Прямоугольник 10"/>
          <p:cNvSpPr/>
          <p:nvPr/>
        </p:nvSpPr>
        <p:spPr>
          <a:xfrm>
            <a:off x="1701165" y="4139565"/>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Транспортный</a:t>
            </a:r>
            <a:endParaRPr lang="ru-RU" altLang="en-US">
              <a:solidFill>
                <a:schemeClr val="tx1"/>
              </a:solidFill>
            </a:endParaRPr>
          </a:p>
        </p:txBody>
      </p:sp>
      <p:sp>
        <p:nvSpPr>
          <p:cNvPr id="12" name="Прямоугольник 11"/>
          <p:cNvSpPr/>
          <p:nvPr/>
        </p:nvSpPr>
        <p:spPr>
          <a:xfrm>
            <a:off x="1701165" y="4465320"/>
            <a:ext cx="1639570" cy="5676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Межсетевой</a:t>
            </a:r>
            <a:endParaRPr lang="ru-RU" altLang="en-US">
              <a:solidFill>
                <a:schemeClr val="tx1"/>
              </a:solidFill>
            </a:endParaRPr>
          </a:p>
          <a:p>
            <a:pPr algn="ctr"/>
            <a:r>
              <a:rPr lang="ru-RU" altLang="en-US">
                <a:solidFill>
                  <a:schemeClr val="tx1"/>
                </a:solidFill>
              </a:rPr>
              <a:t>(</a:t>
            </a:r>
            <a:r>
              <a:rPr lang="en-US" altLang="en-US">
                <a:solidFill>
                  <a:schemeClr val="tx1"/>
                </a:solidFill>
              </a:rPr>
              <a:t>IPv4)</a:t>
            </a:r>
            <a:endParaRPr lang="en-US" altLang="en-US">
              <a:solidFill>
                <a:schemeClr val="tx1"/>
              </a:solidFill>
            </a:endParaRPr>
          </a:p>
        </p:txBody>
      </p:sp>
      <p:sp>
        <p:nvSpPr>
          <p:cNvPr id="13" name="Прямоугольник 12"/>
          <p:cNvSpPr/>
          <p:nvPr/>
        </p:nvSpPr>
        <p:spPr>
          <a:xfrm>
            <a:off x="1701165" y="5032375"/>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1600">
                <a:solidFill>
                  <a:schemeClr val="tx1"/>
                </a:solidFill>
              </a:rPr>
              <a:t>Интерфейсный </a:t>
            </a:r>
            <a:endParaRPr lang="ru-RU" altLang="en-US" sz="1600">
              <a:solidFill>
                <a:schemeClr val="tx1"/>
              </a:solidFill>
            </a:endParaRPr>
          </a:p>
        </p:txBody>
      </p:sp>
      <p:sp>
        <p:nvSpPr>
          <p:cNvPr id="22" name="Прямоугольник 21"/>
          <p:cNvSpPr/>
          <p:nvPr/>
        </p:nvSpPr>
        <p:spPr>
          <a:xfrm>
            <a:off x="3721100" y="3813810"/>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Прикладной</a:t>
            </a:r>
            <a:endParaRPr lang="ru-RU" altLang="en-US">
              <a:solidFill>
                <a:schemeClr val="tx1"/>
              </a:solidFill>
            </a:endParaRPr>
          </a:p>
        </p:txBody>
      </p:sp>
      <p:sp>
        <p:nvSpPr>
          <p:cNvPr id="23" name="Прямоугольник 22"/>
          <p:cNvSpPr/>
          <p:nvPr/>
        </p:nvSpPr>
        <p:spPr>
          <a:xfrm>
            <a:off x="3721100" y="4139565"/>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Транспортный</a:t>
            </a:r>
            <a:endParaRPr lang="ru-RU" altLang="en-US">
              <a:solidFill>
                <a:schemeClr val="tx1"/>
              </a:solidFill>
            </a:endParaRPr>
          </a:p>
        </p:txBody>
      </p:sp>
      <p:sp>
        <p:nvSpPr>
          <p:cNvPr id="24" name="Прямоугольник 23"/>
          <p:cNvSpPr/>
          <p:nvPr/>
        </p:nvSpPr>
        <p:spPr>
          <a:xfrm>
            <a:off x="3721100" y="4465320"/>
            <a:ext cx="1639570" cy="5676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Межсетевой</a:t>
            </a:r>
            <a:endParaRPr lang="ru-RU" altLang="en-US">
              <a:solidFill>
                <a:schemeClr val="tx1"/>
              </a:solidFill>
            </a:endParaRPr>
          </a:p>
          <a:p>
            <a:pPr algn="ctr"/>
            <a:r>
              <a:rPr lang="ru-RU" altLang="en-US">
                <a:solidFill>
                  <a:schemeClr val="tx1"/>
                </a:solidFill>
              </a:rPr>
              <a:t>(</a:t>
            </a:r>
            <a:r>
              <a:rPr lang="en-US" altLang="en-US">
                <a:solidFill>
                  <a:schemeClr val="tx1"/>
                </a:solidFill>
              </a:rPr>
              <a:t>IPv4)</a:t>
            </a:r>
            <a:endParaRPr lang="en-US" altLang="en-US">
              <a:solidFill>
                <a:schemeClr val="tx1"/>
              </a:solidFill>
            </a:endParaRPr>
          </a:p>
        </p:txBody>
      </p:sp>
      <p:sp>
        <p:nvSpPr>
          <p:cNvPr id="25" name="Прямоугольник 24"/>
          <p:cNvSpPr/>
          <p:nvPr/>
        </p:nvSpPr>
        <p:spPr>
          <a:xfrm>
            <a:off x="3721100" y="5032375"/>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1600">
                <a:solidFill>
                  <a:schemeClr val="tx1"/>
                </a:solidFill>
              </a:rPr>
              <a:t>Интерфейсный </a:t>
            </a:r>
            <a:endParaRPr lang="ru-RU" altLang="en-US" sz="1600">
              <a:solidFill>
                <a:schemeClr val="tx1"/>
              </a:solidFill>
            </a:endParaRPr>
          </a:p>
        </p:txBody>
      </p:sp>
      <p:sp>
        <p:nvSpPr>
          <p:cNvPr id="26" name="Прямоугольник 25"/>
          <p:cNvSpPr/>
          <p:nvPr/>
        </p:nvSpPr>
        <p:spPr>
          <a:xfrm>
            <a:off x="5360670" y="3814445"/>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Прикладной</a:t>
            </a:r>
            <a:endParaRPr lang="ru-RU" altLang="en-US">
              <a:solidFill>
                <a:schemeClr val="tx1"/>
              </a:solidFill>
            </a:endParaRPr>
          </a:p>
        </p:txBody>
      </p:sp>
      <p:sp>
        <p:nvSpPr>
          <p:cNvPr id="27" name="Прямоугольник 26"/>
          <p:cNvSpPr/>
          <p:nvPr/>
        </p:nvSpPr>
        <p:spPr>
          <a:xfrm>
            <a:off x="5360670" y="4140200"/>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Транспортный</a:t>
            </a:r>
            <a:endParaRPr lang="ru-RU" altLang="en-US">
              <a:solidFill>
                <a:schemeClr val="tx1"/>
              </a:solidFill>
            </a:endParaRPr>
          </a:p>
        </p:txBody>
      </p:sp>
      <p:sp>
        <p:nvSpPr>
          <p:cNvPr id="28" name="Прямоугольник 27"/>
          <p:cNvSpPr/>
          <p:nvPr/>
        </p:nvSpPr>
        <p:spPr>
          <a:xfrm>
            <a:off x="5360670" y="4465955"/>
            <a:ext cx="1639570" cy="567690"/>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Межсетевой</a:t>
            </a:r>
            <a:endParaRPr lang="ru-RU" altLang="en-US">
              <a:solidFill>
                <a:schemeClr val="tx1"/>
              </a:solidFill>
            </a:endParaRPr>
          </a:p>
          <a:p>
            <a:pPr algn="ctr"/>
            <a:r>
              <a:rPr lang="ru-RU" altLang="en-US">
                <a:solidFill>
                  <a:schemeClr val="tx1"/>
                </a:solidFill>
              </a:rPr>
              <a:t>(</a:t>
            </a:r>
            <a:r>
              <a:rPr lang="en-US" altLang="en-US">
                <a:solidFill>
                  <a:schemeClr val="tx1"/>
                </a:solidFill>
              </a:rPr>
              <a:t>IPv6)</a:t>
            </a:r>
            <a:endParaRPr lang="en-US" altLang="en-US">
              <a:solidFill>
                <a:schemeClr val="tx1"/>
              </a:solidFill>
            </a:endParaRPr>
          </a:p>
        </p:txBody>
      </p:sp>
      <p:sp>
        <p:nvSpPr>
          <p:cNvPr id="29" name="Прямоугольник 28"/>
          <p:cNvSpPr/>
          <p:nvPr/>
        </p:nvSpPr>
        <p:spPr>
          <a:xfrm>
            <a:off x="5360670" y="5033010"/>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1600">
                <a:solidFill>
                  <a:schemeClr val="tx1"/>
                </a:solidFill>
              </a:rPr>
              <a:t>Интерфейсный </a:t>
            </a:r>
            <a:endParaRPr lang="ru-RU" altLang="en-US" sz="1600">
              <a:solidFill>
                <a:schemeClr val="tx1"/>
              </a:solidFill>
            </a:endParaRPr>
          </a:p>
        </p:txBody>
      </p:sp>
      <p:sp>
        <p:nvSpPr>
          <p:cNvPr id="30" name="Прямоугольник 29"/>
          <p:cNvSpPr/>
          <p:nvPr/>
        </p:nvSpPr>
        <p:spPr>
          <a:xfrm>
            <a:off x="7628890" y="3813810"/>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Прикладной</a:t>
            </a:r>
            <a:endParaRPr lang="ru-RU" altLang="en-US">
              <a:solidFill>
                <a:schemeClr val="tx1"/>
              </a:solidFill>
            </a:endParaRPr>
          </a:p>
        </p:txBody>
      </p:sp>
      <p:sp>
        <p:nvSpPr>
          <p:cNvPr id="31" name="Прямоугольник 30"/>
          <p:cNvSpPr/>
          <p:nvPr/>
        </p:nvSpPr>
        <p:spPr>
          <a:xfrm>
            <a:off x="7628890" y="4139565"/>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Транспортный</a:t>
            </a:r>
            <a:endParaRPr lang="ru-RU" altLang="en-US">
              <a:solidFill>
                <a:schemeClr val="tx1"/>
              </a:solidFill>
            </a:endParaRPr>
          </a:p>
        </p:txBody>
      </p:sp>
      <p:sp>
        <p:nvSpPr>
          <p:cNvPr id="32" name="Прямоугольник 31"/>
          <p:cNvSpPr/>
          <p:nvPr/>
        </p:nvSpPr>
        <p:spPr>
          <a:xfrm>
            <a:off x="7628890" y="4465320"/>
            <a:ext cx="1639570" cy="567690"/>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Межсетевой</a:t>
            </a:r>
            <a:endParaRPr lang="ru-RU" altLang="en-US">
              <a:solidFill>
                <a:schemeClr val="tx1"/>
              </a:solidFill>
            </a:endParaRPr>
          </a:p>
          <a:p>
            <a:pPr algn="ctr"/>
            <a:r>
              <a:rPr lang="ru-RU" altLang="en-US">
                <a:solidFill>
                  <a:schemeClr val="tx1"/>
                </a:solidFill>
              </a:rPr>
              <a:t>(</a:t>
            </a:r>
            <a:r>
              <a:rPr lang="en-US" altLang="en-US">
                <a:solidFill>
                  <a:schemeClr val="tx1"/>
                </a:solidFill>
              </a:rPr>
              <a:t>IPv6)</a:t>
            </a:r>
            <a:endParaRPr lang="en-US" altLang="en-US">
              <a:solidFill>
                <a:schemeClr val="tx1"/>
              </a:solidFill>
            </a:endParaRPr>
          </a:p>
        </p:txBody>
      </p:sp>
      <p:sp>
        <p:nvSpPr>
          <p:cNvPr id="33" name="Прямоугольник 32"/>
          <p:cNvSpPr/>
          <p:nvPr/>
        </p:nvSpPr>
        <p:spPr>
          <a:xfrm>
            <a:off x="7628890" y="5032375"/>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1600">
                <a:solidFill>
                  <a:schemeClr val="tx1"/>
                </a:solidFill>
              </a:rPr>
              <a:t>Интерфейсный </a:t>
            </a:r>
            <a:endParaRPr lang="ru-RU" altLang="en-US" sz="1600">
              <a:solidFill>
                <a:schemeClr val="tx1"/>
              </a:solidFill>
            </a:endParaRPr>
          </a:p>
        </p:txBody>
      </p:sp>
      <p:graphicFrame>
        <p:nvGraphicFramePr>
          <p:cNvPr id="35" name="Замещающее содержимое 34"/>
          <p:cNvGraphicFramePr>
            <a:graphicFrameLocks noChangeAspect="1"/>
          </p:cNvGraphicFramePr>
          <p:nvPr>
            <p:ph idx="1"/>
          </p:nvPr>
        </p:nvGraphicFramePr>
        <p:xfrm>
          <a:off x="2922905" y="2398395"/>
          <a:ext cx="5476875" cy="1238250"/>
        </p:xfrm>
        <a:graphic>
          <a:graphicData uri="http://schemas.openxmlformats.org/presentationml/2006/ole">
            <mc:AlternateContent xmlns:mc="http://schemas.openxmlformats.org/markup-compatibility/2006">
              <mc:Choice xmlns:v="urn:schemas-microsoft-com:vml" Requires="v">
                <p:oleObj spid="_x0000_s36" name="" r:id="rId1" imgW="5476875" imgH="1238250" progId="Visio.Drawing.11">
                  <p:embed/>
                </p:oleObj>
              </mc:Choice>
              <mc:Fallback>
                <p:oleObj name="" r:id="rId1" imgW="5476875" imgH="1238250" progId="Visio.Drawing.11">
                  <p:embed/>
                  <p:pic>
                    <p:nvPicPr>
                      <p:cNvPr id="0" name="Изображение 35"/>
                      <p:cNvPicPr/>
                      <p:nvPr/>
                    </p:nvPicPr>
                    <p:blipFill>
                      <a:blip r:embed="rId2"/>
                      <a:stretch>
                        <a:fillRect/>
                      </a:stretch>
                    </p:blipFill>
                    <p:spPr>
                      <a:xfrm>
                        <a:off x="2922905" y="2398395"/>
                        <a:ext cx="5476875" cy="1238250"/>
                      </a:xfrm>
                      <a:prstGeom prst="rect">
                        <a:avLst/>
                      </a:prstGeom>
                    </p:spPr>
                  </p:pic>
                </p:oleObj>
              </mc:Fallback>
            </mc:AlternateContent>
          </a:graphicData>
        </a:graphic>
      </p:graphicFrame>
      <p:sp>
        <p:nvSpPr>
          <p:cNvPr id="39" name="Овал 38"/>
          <p:cNvSpPr/>
          <p:nvPr/>
        </p:nvSpPr>
        <p:spPr>
          <a:xfrm>
            <a:off x="2604135" y="2125345"/>
            <a:ext cx="3232150" cy="15678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40" name="Овал 39"/>
          <p:cNvSpPr/>
          <p:nvPr/>
        </p:nvSpPr>
        <p:spPr>
          <a:xfrm>
            <a:off x="6832600" y="2125345"/>
            <a:ext cx="3232150" cy="15678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41" name="Текстовое поле 40"/>
          <p:cNvSpPr txBox="1"/>
          <p:nvPr/>
        </p:nvSpPr>
        <p:spPr>
          <a:xfrm>
            <a:off x="3653790" y="1583055"/>
            <a:ext cx="1355090" cy="368300"/>
          </a:xfrm>
          <a:prstGeom prst="rect">
            <a:avLst/>
          </a:prstGeom>
          <a:noFill/>
        </p:spPr>
        <p:txBody>
          <a:bodyPr wrap="none" rtlCol="0">
            <a:spAutoFit/>
          </a:bodyPr>
          <a:p>
            <a:r>
              <a:rPr lang="ru-RU" altLang="en-US"/>
              <a:t>Сеть стека </a:t>
            </a:r>
            <a:r>
              <a:rPr lang="en-US" altLang="en-US"/>
              <a:t>A</a:t>
            </a:r>
            <a:endParaRPr lang="en-US" altLang="en-US"/>
          </a:p>
        </p:txBody>
      </p:sp>
      <p:sp>
        <p:nvSpPr>
          <p:cNvPr id="42" name="Текстовое поле 41"/>
          <p:cNvSpPr txBox="1"/>
          <p:nvPr/>
        </p:nvSpPr>
        <p:spPr>
          <a:xfrm>
            <a:off x="7920990" y="1583055"/>
            <a:ext cx="1347470" cy="368300"/>
          </a:xfrm>
          <a:prstGeom prst="rect">
            <a:avLst/>
          </a:prstGeom>
          <a:noFill/>
        </p:spPr>
        <p:txBody>
          <a:bodyPr wrap="none" rtlCol="0">
            <a:spAutoFit/>
          </a:bodyPr>
          <a:p>
            <a:r>
              <a:rPr lang="ru-RU" altLang="en-US"/>
              <a:t>Сеть стека </a:t>
            </a:r>
            <a:r>
              <a:rPr lang="en-US" altLang="ru-RU"/>
              <a:t>B</a:t>
            </a:r>
            <a:endParaRPr lang="en-US" altLang="ru-RU"/>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Двойной стек</a:t>
            </a:r>
            <a:endParaRPr lang="ru-RU" altLang="en-US"/>
          </a:p>
        </p:txBody>
      </p:sp>
      <p:sp>
        <p:nvSpPr>
          <p:cNvPr id="3" name="Замещающее содержимое 2"/>
          <p:cNvSpPr>
            <a:spLocks noGrp="1"/>
          </p:cNvSpPr>
          <p:nvPr>
            <p:ph idx="1"/>
          </p:nvPr>
        </p:nvSpPr>
        <p:spPr/>
        <p:txBody>
          <a:bodyPr>
            <a:normAutofit fontScale="90000"/>
          </a:bodyPr>
          <a:p>
            <a:r>
              <a:rPr lang="ru-RU" altLang="en-US"/>
              <a:t>Чтобы запрос от прикладного процесса был правильно обработан и направлен через соответствующий стек, необходимо наличие специального программного элемента — </a:t>
            </a:r>
            <a:r>
              <a:rPr lang="ru-RU" altLang="en-US" b="1"/>
              <a:t>мультиплексора протоколов</a:t>
            </a:r>
            <a:r>
              <a:rPr lang="ru-RU" altLang="en-US"/>
              <a:t>, называемого также </a:t>
            </a:r>
            <a:r>
              <a:rPr lang="ru-RU" altLang="en-US" b="1"/>
              <a:t>менеджером протоколов</a:t>
            </a:r>
            <a:r>
              <a:rPr lang="ru-RU" altLang="en-US"/>
              <a:t>. </a:t>
            </a:r>
            <a:endParaRPr lang="ru-RU" altLang="en-US"/>
          </a:p>
          <a:p>
            <a:r>
              <a:rPr lang="ru-RU" altLang="en-US"/>
              <a:t>Менеджер должен уметь определять, к какой сети направляется запрос клиента. Для этого может использоваться служба имен сети, в которой отмечается принадлежность того или иного ресурса определенной сети с соответствующим стеком протоколов. </a:t>
            </a:r>
            <a:endParaRPr lang="ru-RU" altLang="en-US"/>
          </a:p>
          <a:p>
            <a:r>
              <a:rPr lang="ru-RU" altLang="en-US"/>
              <a:t>В общем случае на каждом уровне вместо одного протокола появляется целый набор протоколов, и может существовать несколько мультиплексоров, выполняющих коммутацию между протоколами.</a:t>
            </a:r>
            <a:endParaRPr lang="en-US" altLang="ru-RU"/>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ru-RU"/>
              <a:t>Трансляция</a:t>
            </a:r>
            <a:endParaRPr lang="ru-RU" altLang="ru-RU"/>
          </a:p>
        </p:txBody>
      </p:sp>
      <p:sp>
        <p:nvSpPr>
          <p:cNvPr id="6" name="Прямоугольник 5"/>
          <p:cNvSpPr/>
          <p:nvPr/>
        </p:nvSpPr>
        <p:spPr>
          <a:xfrm>
            <a:off x="1725295" y="4428490"/>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Прикладной</a:t>
            </a:r>
            <a:endParaRPr lang="ru-RU" altLang="en-US">
              <a:solidFill>
                <a:schemeClr val="tx1"/>
              </a:solidFill>
            </a:endParaRPr>
          </a:p>
        </p:txBody>
      </p:sp>
      <p:sp>
        <p:nvSpPr>
          <p:cNvPr id="11" name="Прямоугольник 10"/>
          <p:cNvSpPr/>
          <p:nvPr/>
        </p:nvSpPr>
        <p:spPr>
          <a:xfrm>
            <a:off x="1725295" y="4754245"/>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Транспортный</a:t>
            </a:r>
            <a:endParaRPr lang="ru-RU" altLang="en-US">
              <a:solidFill>
                <a:schemeClr val="tx1"/>
              </a:solidFill>
            </a:endParaRPr>
          </a:p>
        </p:txBody>
      </p:sp>
      <p:sp>
        <p:nvSpPr>
          <p:cNvPr id="12" name="Прямоугольник 11"/>
          <p:cNvSpPr/>
          <p:nvPr/>
        </p:nvSpPr>
        <p:spPr>
          <a:xfrm>
            <a:off x="1725295" y="5080000"/>
            <a:ext cx="1639570" cy="5676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Межсетевой</a:t>
            </a:r>
            <a:endParaRPr lang="ru-RU" altLang="en-US">
              <a:solidFill>
                <a:schemeClr val="tx1"/>
              </a:solidFill>
            </a:endParaRPr>
          </a:p>
          <a:p>
            <a:pPr algn="ctr"/>
            <a:r>
              <a:rPr lang="ru-RU" altLang="en-US">
                <a:solidFill>
                  <a:schemeClr val="tx1"/>
                </a:solidFill>
              </a:rPr>
              <a:t>(</a:t>
            </a:r>
            <a:r>
              <a:rPr lang="en-US" altLang="en-US">
                <a:solidFill>
                  <a:schemeClr val="tx1"/>
                </a:solidFill>
              </a:rPr>
              <a:t>IPv4)</a:t>
            </a:r>
            <a:endParaRPr lang="en-US" altLang="en-US">
              <a:solidFill>
                <a:schemeClr val="tx1"/>
              </a:solidFill>
            </a:endParaRPr>
          </a:p>
        </p:txBody>
      </p:sp>
      <p:sp>
        <p:nvSpPr>
          <p:cNvPr id="13" name="Прямоугольник 12"/>
          <p:cNvSpPr/>
          <p:nvPr/>
        </p:nvSpPr>
        <p:spPr>
          <a:xfrm>
            <a:off x="1725295" y="5647055"/>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1600">
                <a:solidFill>
                  <a:schemeClr val="tx1"/>
                </a:solidFill>
              </a:rPr>
              <a:t>Интерфейсный </a:t>
            </a:r>
            <a:endParaRPr lang="ru-RU" altLang="en-US" sz="1600">
              <a:solidFill>
                <a:schemeClr val="tx1"/>
              </a:solidFill>
            </a:endParaRPr>
          </a:p>
        </p:txBody>
      </p:sp>
      <p:sp>
        <p:nvSpPr>
          <p:cNvPr id="22" name="Прямоугольник 21"/>
          <p:cNvSpPr/>
          <p:nvPr/>
        </p:nvSpPr>
        <p:spPr>
          <a:xfrm>
            <a:off x="3745230" y="4428490"/>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Прикладной</a:t>
            </a:r>
            <a:endParaRPr lang="ru-RU" altLang="en-US">
              <a:solidFill>
                <a:schemeClr val="tx1"/>
              </a:solidFill>
            </a:endParaRPr>
          </a:p>
        </p:txBody>
      </p:sp>
      <p:sp>
        <p:nvSpPr>
          <p:cNvPr id="23" name="Прямоугольник 22"/>
          <p:cNvSpPr/>
          <p:nvPr/>
        </p:nvSpPr>
        <p:spPr>
          <a:xfrm>
            <a:off x="3745230" y="4754245"/>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Транспортный</a:t>
            </a:r>
            <a:endParaRPr lang="ru-RU" altLang="en-US">
              <a:solidFill>
                <a:schemeClr val="tx1"/>
              </a:solidFill>
            </a:endParaRPr>
          </a:p>
        </p:txBody>
      </p:sp>
      <p:sp>
        <p:nvSpPr>
          <p:cNvPr id="24" name="Прямоугольник 23"/>
          <p:cNvSpPr/>
          <p:nvPr/>
        </p:nvSpPr>
        <p:spPr>
          <a:xfrm>
            <a:off x="3745230" y="5080000"/>
            <a:ext cx="1639570" cy="5676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Межсетевой</a:t>
            </a:r>
            <a:endParaRPr lang="ru-RU" altLang="en-US">
              <a:solidFill>
                <a:schemeClr val="tx1"/>
              </a:solidFill>
            </a:endParaRPr>
          </a:p>
          <a:p>
            <a:pPr algn="ctr"/>
            <a:r>
              <a:rPr lang="ru-RU" altLang="en-US">
                <a:solidFill>
                  <a:schemeClr val="tx1"/>
                </a:solidFill>
              </a:rPr>
              <a:t>(</a:t>
            </a:r>
            <a:r>
              <a:rPr lang="en-US" altLang="en-US">
                <a:solidFill>
                  <a:schemeClr val="tx1"/>
                </a:solidFill>
              </a:rPr>
              <a:t>IPv4)</a:t>
            </a:r>
            <a:endParaRPr lang="en-US" altLang="en-US">
              <a:solidFill>
                <a:schemeClr val="tx1"/>
              </a:solidFill>
            </a:endParaRPr>
          </a:p>
        </p:txBody>
      </p:sp>
      <p:sp>
        <p:nvSpPr>
          <p:cNvPr id="25" name="Прямоугольник 24"/>
          <p:cNvSpPr/>
          <p:nvPr/>
        </p:nvSpPr>
        <p:spPr>
          <a:xfrm>
            <a:off x="3745230" y="5647055"/>
            <a:ext cx="1639570" cy="32575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1600">
                <a:solidFill>
                  <a:schemeClr val="tx1"/>
                </a:solidFill>
              </a:rPr>
              <a:t>Интерфейсный </a:t>
            </a:r>
            <a:endParaRPr lang="ru-RU" altLang="en-US" sz="1600">
              <a:solidFill>
                <a:schemeClr val="tx1"/>
              </a:solidFill>
            </a:endParaRPr>
          </a:p>
        </p:txBody>
      </p:sp>
      <p:sp>
        <p:nvSpPr>
          <p:cNvPr id="26" name="Прямоугольник 25"/>
          <p:cNvSpPr/>
          <p:nvPr/>
        </p:nvSpPr>
        <p:spPr>
          <a:xfrm>
            <a:off x="5589905" y="4428490"/>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Прикладной</a:t>
            </a:r>
            <a:endParaRPr lang="ru-RU" altLang="en-US">
              <a:solidFill>
                <a:schemeClr val="tx1"/>
              </a:solidFill>
            </a:endParaRPr>
          </a:p>
        </p:txBody>
      </p:sp>
      <p:sp>
        <p:nvSpPr>
          <p:cNvPr id="27" name="Прямоугольник 26"/>
          <p:cNvSpPr/>
          <p:nvPr/>
        </p:nvSpPr>
        <p:spPr>
          <a:xfrm>
            <a:off x="5589905" y="4754245"/>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Транспортный</a:t>
            </a:r>
            <a:endParaRPr lang="ru-RU" altLang="en-US">
              <a:solidFill>
                <a:schemeClr val="tx1"/>
              </a:solidFill>
            </a:endParaRPr>
          </a:p>
        </p:txBody>
      </p:sp>
      <p:sp>
        <p:nvSpPr>
          <p:cNvPr id="28" name="Прямоугольник 27"/>
          <p:cNvSpPr/>
          <p:nvPr/>
        </p:nvSpPr>
        <p:spPr>
          <a:xfrm>
            <a:off x="5589905" y="5080000"/>
            <a:ext cx="1639570" cy="567690"/>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Межсетевой</a:t>
            </a:r>
            <a:endParaRPr lang="ru-RU" altLang="en-US">
              <a:solidFill>
                <a:schemeClr val="tx1"/>
              </a:solidFill>
            </a:endParaRPr>
          </a:p>
          <a:p>
            <a:pPr algn="ctr"/>
            <a:r>
              <a:rPr lang="ru-RU" altLang="en-US">
                <a:solidFill>
                  <a:schemeClr val="tx1"/>
                </a:solidFill>
              </a:rPr>
              <a:t>(</a:t>
            </a:r>
            <a:r>
              <a:rPr lang="en-US" altLang="en-US">
                <a:solidFill>
                  <a:schemeClr val="tx1"/>
                </a:solidFill>
              </a:rPr>
              <a:t>IPv6)</a:t>
            </a:r>
            <a:endParaRPr lang="en-US" altLang="en-US">
              <a:solidFill>
                <a:schemeClr val="tx1"/>
              </a:solidFill>
            </a:endParaRPr>
          </a:p>
        </p:txBody>
      </p:sp>
      <p:sp>
        <p:nvSpPr>
          <p:cNvPr id="29" name="Прямоугольник 28"/>
          <p:cNvSpPr/>
          <p:nvPr/>
        </p:nvSpPr>
        <p:spPr>
          <a:xfrm>
            <a:off x="5589905" y="5647055"/>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1600">
                <a:solidFill>
                  <a:schemeClr val="tx1"/>
                </a:solidFill>
              </a:rPr>
              <a:t>Интерфейсный </a:t>
            </a:r>
            <a:endParaRPr lang="ru-RU" altLang="en-US" sz="1600">
              <a:solidFill>
                <a:schemeClr val="tx1"/>
              </a:solidFill>
            </a:endParaRPr>
          </a:p>
        </p:txBody>
      </p:sp>
      <p:sp>
        <p:nvSpPr>
          <p:cNvPr id="30" name="Прямоугольник 29"/>
          <p:cNvSpPr/>
          <p:nvPr/>
        </p:nvSpPr>
        <p:spPr>
          <a:xfrm>
            <a:off x="8449310" y="4428490"/>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Прикладной</a:t>
            </a:r>
            <a:endParaRPr lang="ru-RU" altLang="en-US">
              <a:solidFill>
                <a:schemeClr val="tx1"/>
              </a:solidFill>
            </a:endParaRPr>
          </a:p>
        </p:txBody>
      </p:sp>
      <p:sp>
        <p:nvSpPr>
          <p:cNvPr id="31" name="Прямоугольник 30"/>
          <p:cNvSpPr/>
          <p:nvPr/>
        </p:nvSpPr>
        <p:spPr>
          <a:xfrm>
            <a:off x="8449310" y="4754245"/>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Транспортный</a:t>
            </a:r>
            <a:endParaRPr lang="ru-RU" altLang="en-US">
              <a:solidFill>
                <a:schemeClr val="tx1"/>
              </a:solidFill>
            </a:endParaRPr>
          </a:p>
        </p:txBody>
      </p:sp>
      <p:sp>
        <p:nvSpPr>
          <p:cNvPr id="32" name="Прямоугольник 31"/>
          <p:cNvSpPr/>
          <p:nvPr/>
        </p:nvSpPr>
        <p:spPr>
          <a:xfrm>
            <a:off x="8449310" y="5080000"/>
            <a:ext cx="1639570" cy="567690"/>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solidFill>
                  <a:schemeClr val="tx1"/>
                </a:solidFill>
              </a:rPr>
              <a:t>Межсетевой</a:t>
            </a:r>
            <a:endParaRPr lang="ru-RU" altLang="en-US">
              <a:solidFill>
                <a:schemeClr val="tx1"/>
              </a:solidFill>
            </a:endParaRPr>
          </a:p>
          <a:p>
            <a:pPr algn="ctr"/>
            <a:r>
              <a:rPr lang="ru-RU" altLang="en-US">
                <a:solidFill>
                  <a:schemeClr val="tx1"/>
                </a:solidFill>
              </a:rPr>
              <a:t>(</a:t>
            </a:r>
            <a:r>
              <a:rPr lang="en-US" altLang="en-US">
                <a:solidFill>
                  <a:schemeClr val="tx1"/>
                </a:solidFill>
              </a:rPr>
              <a:t>IPv6)</a:t>
            </a:r>
            <a:endParaRPr lang="en-US" altLang="en-US">
              <a:solidFill>
                <a:schemeClr val="tx1"/>
              </a:solidFill>
            </a:endParaRPr>
          </a:p>
        </p:txBody>
      </p:sp>
      <p:sp>
        <p:nvSpPr>
          <p:cNvPr id="33" name="Прямоугольник 32"/>
          <p:cNvSpPr/>
          <p:nvPr/>
        </p:nvSpPr>
        <p:spPr>
          <a:xfrm>
            <a:off x="8449310" y="5647055"/>
            <a:ext cx="1639570" cy="32575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1600">
                <a:solidFill>
                  <a:schemeClr val="tx1"/>
                </a:solidFill>
              </a:rPr>
              <a:t>Интерфейсный </a:t>
            </a:r>
            <a:endParaRPr lang="ru-RU" altLang="en-US" sz="1600">
              <a:solidFill>
                <a:schemeClr val="tx1"/>
              </a:solidFill>
            </a:endParaRPr>
          </a:p>
        </p:txBody>
      </p:sp>
      <p:graphicFrame>
        <p:nvGraphicFramePr>
          <p:cNvPr id="35" name="Объект 34"/>
          <p:cNvGraphicFramePr>
            <a:graphicFrameLocks noChangeAspect="1"/>
          </p:cNvGraphicFramePr>
          <p:nvPr/>
        </p:nvGraphicFramePr>
        <p:xfrm>
          <a:off x="2922905" y="2398395"/>
          <a:ext cx="5476875" cy="1238250"/>
        </p:xfrm>
        <a:graphic>
          <a:graphicData uri="http://schemas.openxmlformats.org/presentationml/2006/ole">
            <mc:AlternateContent xmlns:mc="http://schemas.openxmlformats.org/markup-compatibility/2006">
              <mc:Choice xmlns:v="urn:schemas-microsoft-com:vml" Requires="v">
                <p:oleObj spid="_x0000_s36" name="" r:id="rId1" imgW="5476875" imgH="1238250" progId="Visio.Drawing.11">
                  <p:embed/>
                </p:oleObj>
              </mc:Choice>
              <mc:Fallback>
                <p:oleObj name="" r:id="rId1" imgW="5476875" imgH="1238250" progId="Visio.Drawing.11">
                  <p:embed/>
                  <p:pic>
                    <p:nvPicPr>
                      <p:cNvPr id="0" name="Изображение 35"/>
                      <p:cNvPicPr/>
                      <p:nvPr/>
                    </p:nvPicPr>
                    <p:blipFill>
                      <a:blip r:embed="rId2"/>
                      <a:stretch>
                        <a:fillRect/>
                      </a:stretch>
                    </p:blipFill>
                    <p:spPr>
                      <a:xfrm>
                        <a:off x="2922905" y="2398395"/>
                        <a:ext cx="5476875" cy="1238250"/>
                      </a:xfrm>
                      <a:prstGeom prst="rect">
                        <a:avLst/>
                      </a:prstGeom>
                    </p:spPr>
                  </p:pic>
                </p:oleObj>
              </mc:Fallback>
            </mc:AlternateContent>
          </a:graphicData>
        </a:graphic>
      </p:graphicFrame>
      <p:sp>
        <p:nvSpPr>
          <p:cNvPr id="39" name="Овал 38"/>
          <p:cNvSpPr/>
          <p:nvPr/>
        </p:nvSpPr>
        <p:spPr>
          <a:xfrm>
            <a:off x="2604135" y="2125345"/>
            <a:ext cx="3232150" cy="15678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40" name="Овал 39"/>
          <p:cNvSpPr/>
          <p:nvPr/>
        </p:nvSpPr>
        <p:spPr>
          <a:xfrm>
            <a:off x="6832600" y="2125345"/>
            <a:ext cx="3232150" cy="15678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p>
        </p:txBody>
      </p:sp>
      <p:sp>
        <p:nvSpPr>
          <p:cNvPr id="41" name="Текстовое поле 40"/>
          <p:cNvSpPr txBox="1"/>
          <p:nvPr/>
        </p:nvSpPr>
        <p:spPr>
          <a:xfrm>
            <a:off x="3653790" y="1583055"/>
            <a:ext cx="1355090" cy="368300"/>
          </a:xfrm>
          <a:prstGeom prst="rect">
            <a:avLst/>
          </a:prstGeom>
          <a:noFill/>
        </p:spPr>
        <p:txBody>
          <a:bodyPr wrap="none" rtlCol="0">
            <a:spAutoFit/>
          </a:bodyPr>
          <a:p>
            <a:r>
              <a:rPr lang="ru-RU" altLang="en-US"/>
              <a:t>Сеть стека </a:t>
            </a:r>
            <a:r>
              <a:rPr lang="en-US" altLang="en-US"/>
              <a:t>A</a:t>
            </a:r>
            <a:endParaRPr lang="en-US" altLang="en-US"/>
          </a:p>
        </p:txBody>
      </p:sp>
      <p:sp>
        <p:nvSpPr>
          <p:cNvPr id="42" name="Текстовое поле 41"/>
          <p:cNvSpPr txBox="1"/>
          <p:nvPr/>
        </p:nvSpPr>
        <p:spPr>
          <a:xfrm>
            <a:off x="7920990" y="1583055"/>
            <a:ext cx="1347470" cy="368300"/>
          </a:xfrm>
          <a:prstGeom prst="rect">
            <a:avLst/>
          </a:prstGeom>
          <a:noFill/>
        </p:spPr>
        <p:txBody>
          <a:bodyPr wrap="none" rtlCol="0">
            <a:spAutoFit/>
          </a:bodyPr>
          <a:p>
            <a:r>
              <a:rPr lang="ru-RU" altLang="en-US"/>
              <a:t>Сеть стека </a:t>
            </a:r>
            <a:r>
              <a:rPr lang="en-US" altLang="ru-RU"/>
              <a:t>B</a:t>
            </a:r>
            <a:endParaRPr lang="en-US" altLang="ru-RU"/>
          </a:p>
        </p:txBody>
      </p:sp>
      <p:sp>
        <p:nvSpPr>
          <p:cNvPr id="4" name="Прямоугольник 3"/>
          <p:cNvSpPr/>
          <p:nvPr/>
        </p:nvSpPr>
        <p:spPr>
          <a:xfrm>
            <a:off x="4642485" y="3766185"/>
            <a:ext cx="1640205"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a:t>Транслятор</a:t>
            </a:r>
            <a:endParaRPr lang="ru-RU" altLang="en-US"/>
          </a:p>
          <a:p>
            <a:pPr algn="ctr"/>
            <a:r>
              <a:rPr lang="en-US" altLang="en-US"/>
              <a:t>IPv4-IPv6</a:t>
            </a: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Трансляция</a:t>
            </a:r>
            <a:endParaRPr lang="ru-RU" altLang="en-US"/>
          </a:p>
        </p:txBody>
      </p:sp>
      <p:sp>
        <p:nvSpPr>
          <p:cNvPr id="3" name="Замещающее содержимое 2"/>
          <p:cNvSpPr>
            <a:spLocks noGrp="1"/>
          </p:cNvSpPr>
          <p:nvPr>
            <p:ph idx="1"/>
          </p:nvPr>
        </p:nvSpPr>
        <p:spPr/>
        <p:txBody>
          <a:bodyPr>
            <a:normAutofit/>
          </a:bodyPr>
          <a:p>
            <a:r>
              <a:rPr lang="ru-RU" altLang="en-US" b="1"/>
              <a:t>Транслирующий элемент</a:t>
            </a:r>
            <a:r>
              <a:rPr lang="ru-RU" altLang="en-US"/>
              <a:t>, в качестве которого могут выступать, например, программный или аппаратный шлюз, мост, коммутатор или маршрутизатор, размещается между взаимодействующими сетями и служит посредником в их «диалоге».</a:t>
            </a:r>
            <a:endParaRPr lang="ru-RU" altLang="en-US"/>
          </a:p>
          <a:p>
            <a:r>
              <a:rPr lang="ru-RU" altLang="en-US"/>
              <a:t>Трансляция протоколов сетевого уровня (например, IPv4 в IPv6) представляет собой сложный интеллектуальный процесс, включающий не только преобразование форматов сообщений, но и отображение адресов сетей и узлов, различным образом трактуемых в этих протоколах.</a:t>
            </a:r>
            <a:endParaRPr lang="ru-RU" altLang="en-US"/>
          </a:p>
          <a:p>
            <a:endParaRPr lang="ru-R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p:cNvSpPr txBox="1">
            <a:spLocks noChangeArrowheads="1"/>
          </p:cNvSpPr>
          <p:nvPr/>
        </p:nvSpPr>
        <p:spPr>
          <a:xfrm>
            <a:off x="604425" y="1407358"/>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600"/>
              </a:spcBef>
              <a:spcAft>
                <a:spcPts val="0"/>
              </a:spcAft>
              <a:buSzTx/>
              <a:buFont typeface="Arial" panose="020B0604020202020204" pitchFamily="34" charset="0"/>
              <a:buChar char="•"/>
              <a:defRPr/>
            </a:pPr>
            <a:r>
              <a:rPr kumimoji="0" lang="ru-RU" altLang="en-US" sz="32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S PGothic" panose="020B0600070205080204" pitchFamily="34" charset="-128"/>
              </a:rPr>
              <a:t>Недостатки</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R="0" lvl="1" algn="l" defTabSz="914400" rtl="0" eaLnBrk="1" fontAlgn="auto" latinLnBrk="0" hangingPunct="1">
              <a:lnSpc>
                <a:spcPct val="100000"/>
              </a:lnSpc>
              <a:spcBef>
                <a:spcPts val="600"/>
              </a:spcBef>
              <a:spcAft>
                <a:spcPts val="0"/>
              </a:spcAft>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маршрутизаторы должны вести обработку только на сетевом уровне согласно своей роли</a:t>
            </a:r>
            <a:endPar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R="0" lvl="1" algn="l" defTabSz="914400" rtl="0" eaLnBrk="1" fontAlgn="auto" latinLnBrk="0" hangingPunct="1">
              <a:lnSpc>
                <a:spcPct val="100000"/>
              </a:lnSpc>
              <a:spcBef>
                <a:spcPts val="600"/>
              </a:spcBef>
              <a:spcAft>
                <a:spcPts val="0"/>
              </a:spcAft>
              <a:buSzTx/>
              <a:buFont typeface="Arial" panose="020B0604020202020204" pitchFamily="34" charset="0"/>
              <a:buChar char="•"/>
              <a:defRPr/>
            </a:pPr>
            <a:r>
              <a:rPr kumimoji="0" lang="ru-RU" altLang="en-US" sz="2800" b="0" i="0" u="none" strike="noStrike" kern="1200" cap="none" spc="0" normalizeH="0" baseline="0" noProof="0" dirty="0" smtClean="0">
                <a:ln>
                  <a:noFill/>
                </a:ln>
                <a:solidFill>
                  <a:prstClr val="black"/>
                </a:solidFill>
                <a:effectLst/>
                <a:uLnTx/>
                <a:uFillTx/>
                <a:latin typeface="Calibri" panose="020F0502020204030204"/>
                <a:ea typeface="MS PGothic" panose="020B0600070205080204" pitchFamily="34" charset="-128"/>
                <a:cs typeface="+mn-cs"/>
              </a:rPr>
              <a:t>проблему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нехватки адресов решает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IPv6</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R="0" lvl="1" algn="l" defTabSz="914400" rtl="0" eaLnBrk="1" fontAlgn="auto" latinLnBrk="0" hangingPunct="1">
              <a:lnSpc>
                <a:spcPct val="100000"/>
              </a:lnSpc>
              <a:spcBef>
                <a:spcPts val="600"/>
              </a:spcBef>
              <a:spcAft>
                <a:spcPts val="0"/>
              </a:spcAft>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изменения номеров портов нарушают принцип двухстороннего соединения сетевого уровня</a:t>
            </a:r>
            <a:endPar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R="0" lvl="1" algn="l" defTabSz="914400" rtl="0" eaLnBrk="1" fontAlgn="auto" latinLnBrk="0" hangingPunct="1">
              <a:lnSpc>
                <a:spcPct val="100000"/>
              </a:lnSpc>
              <a:spcBef>
                <a:spcPts val="600"/>
              </a:spcBef>
              <a:spcAft>
                <a:spcPts val="0"/>
              </a:spcAft>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Проблема доступа к серверу за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для клиента</a:t>
            </a:r>
            <a:endPar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3550" marR="0" lvl="1" indent="0" algn="l" defTabSz="914400" rtl="0" eaLnBrk="1" fontAlgn="auto" latinLnBrk="0" hangingPunct="1">
              <a:lnSpc>
                <a:spcPct val="100000"/>
              </a:lnSpc>
              <a:spcBef>
                <a:spcPts val="600"/>
              </a:spcBef>
              <a:spcAft>
                <a:spcPts val="0"/>
              </a:spcAft>
              <a:buSzTx/>
              <a:buFont typeface="Arial" panose="020B0604020202020204" pitchFamily="34" charset="0"/>
              <a:buNone/>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Тем не менее</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NAT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активно используется в локальных и корпоративных сетях</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4G/5G,  </a:t>
            </a: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и в ближайшее время сохранится</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11" name="Title 2"/>
          <p:cNvSpPr>
            <a:spLocks noGrp="1"/>
          </p:cNvSpPr>
          <p:nvPr>
            <p:ph type="title"/>
          </p:nvPr>
        </p:nvSpPr>
        <p:spPr>
          <a:xfrm>
            <a:off x="703288" y="281163"/>
            <a:ext cx="10515600" cy="1067951"/>
          </a:xfrm>
        </p:spPr>
        <p:txBody>
          <a:bodyPr>
            <a:normAutofit/>
          </a:bodyPr>
          <a:lstStyle/>
          <a:p>
            <a:r>
              <a:rPr lang="en-US" sz="4800" dirty="0"/>
              <a:t>NAT: </a:t>
            </a:r>
            <a:r>
              <a:rPr lang="ru-RU" sz="4800" dirty="0"/>
              <a:t>преимущества и недостатки</a:t>
            </a:r>
            <a:endParaRPr lang="ru-RU"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Трансляция</a:t>
            </a:r>
            <a:endParaRPr lang="ru-RU" altLang="en-US"/>
          </a:p>
        </p:txBody>
      </p:sp>
      <p:sp>
        <p:nvSpPr>
          <p:cNvPr id="3" name="Замещающее содержимое 2"/>
          <p:cNvSpPr>
            <a:spLocks noGrp="1"/>
          </p:cNvSpPr>
          <p:nvPr>
            <p:ph idx="1"/>
          </p:nvPr>
        </p:nvSpPr>
        <p:spPr/>
        <p:txBody>
          <a:bodyPr/>
          <a:p>
            <a:r>
              <a:rPr lang="ru-RU" altLang="en-US">
                <a:sym typeface="+mn-ea"/>
              </a:rPr>
              <a:t>Как и всякий централизованный ресурс, шлюз с транслятором снижает надежность сети. </a:t>
            </a:r>
            <a:endParaRPr lang="ru-RU" altLang="en-US">
              <a:sym typeface="+mn-ea"/>
            </a:endParaRPr>
          </a:p>
          <a:p>
            <a:r>
              <a:rPr lang="ru-RU" altLang="en-US">
                <a:sym typeface="+mn-ea"/>
              </a:rPr>
              <a:t>Кроме того, при обработке запросов в шлюзе возможны относительно большие временные задержки, во-первых, из-за затрат времени на собственно процедуру трансляции, во-вторых, из-за задержек запросов в очереди к разделяемому всеми клиентами шлюзу, особенно если запросы поступают с большой интенсивностью.</a:t>
            </a:r>
            <a:endParaRPr lang="ru-RU" altLang="en-US"/>
          </a:p>
          <a:p>
            <a:endParaRPr lang="ru-RU"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Применение</a:t>
            </a:r>
            <a:endParaRPr lang="ru-RU" altLang="en-US"/>
          </a:p>
        </p:txBody>
      </p:sp>
      <p:sp>
        <p:nvSpPr>
          <p:cNvPr id="3" name="Замещающее содержимое 2"/>
          <p:cNvSpPr>
            <a:spLocks noGrp="1"/>
          </p:cNvSpPr>
          <p:nvPr>
            <p:ph idx="1"/>
          </p:nvPr>
        </p:nvSpPr>
        <p:spPr/>
        <p:txBody>
          <a:bodyPr>
            <a:normAutofit fontScale="80000"/>
          </a:bodyPr>
          <a:p>
            <a:r>
              <a:rPr lang="ru-RU" altLang="en-US"/>
              <a:t>В настоящее время практически все операционные системы, а также многие приложения и сетевые службы оснащены полнофункциональными версиями стеков IPv4 и IPv6. </a:t>
            </a:r>
            <a:endParaRPr lang="ru-RU" altLang="en-US"/>
          </a:p>
          <a:p>
            <a:r>
              <a:rPr lang="ru-RU" altLang="en-US"/>
              <a:t>Рассмотрим в качестве примера работу веб-браузера Firefox. Когда пользователь обращается к некоторому сайту, браузер делает запросы типа А и АААА к DNS-серверу и получает в ответ два адреса, IPv4 и IPv6. </a:t>
            </a:r>
            <a:endParaRPr lang="ru-RU" altLang="en-US"/>
          </a:p>
          <a:p>
            <a:r>
              <a:rPr lang="ru-RU" altLang="en-US"/>
              <a:t>Далее запускается процедура выбора предпочтительного адреса, а следовательно, и предпочтительного стека на основе алгоритма Happy Eyeballs (RFC 6555). В соответствии с этим алгоритмом браузер делает два запроса по обоим адресам, а затем сравнивает время ответа. Для использования выбирается тот стек, который дал более короткое время. Очевидно, что время ответа зависит от того, насколько окружаю­ щая сетевая инфраструктура поддерживает тот или иной стек. </a:t>
            </a:r>
            <a:endParaRPr lang="ru-RU"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Туннелирование (инкапсуляция)</a:t>
            </a:r>
            <a:endParaRPr lang="ru-RU" altLang="en-US"/>
          </a:p>
        </p:txBody>
      </p:sp>
      <p:sp>
        <p:nvSpPr>
          <p:cNvPr id="3" name="Замещающее содержимое 2"/>
          <p:cNvSpPr>
            <a:spLocks noGrp="1"/>
          </p:cNvSpPr>
          <p:nvPr>
            <p:ph idx="1"/>
          </p:nvPr>
        </p:nvSpPr>
        <p:spPr/>
        <p:txBody>
          <a:bodyPr>
            <a:normAutofit fontScale="90000" lnSpcReduction="10000"/>
          </a:bodyPr>
          <a:p>
            <a:r>
              <a:rPr lang="ru-RU" altLang="en-US"/>
              <a:t>Инкапсуляцию выполняет </a:t>
            </a:r>
            <a:r>
              <a:rPr lang="ru-RU" altLang="en-US" b="1"/>
              <a:t>пограничное устройство</a:t>
            </a:r>
            <a:r>
              <a:rPr lang="ru-RU" altLang="en-US"/>
              <a:t> (маршрутизатор или шлюз), оснащенное </a:t>
            </a:r>
            <a:r>
              <a:rPr lang="ru-RU" altLang="en-US">
                <a:solidFill>
                  <a:srgbClr val="C00000"/>
                </a:solidFill>
              </a:rPr>
              <a:t>двумя стеками протоколов</a:t>
            </a:r>
            <a:r>
              <a:rPr lang="ru-RU" altLang="en-US"/>
              <a:t>, которое располагается на границе между исходной и транзитной сетями. </a:t>
            </a:r>
            <a:endParaRPr lang="ru-RU" altLang="en-US"/>
          </a:p>
          <a:p>
            <a:r>
              <a:rPr lang="ru-RU" altLang="en-US"/>
              <a:t>Извлечение пакетов-пассажиров из несущих пакетов выполняет </a:t>
            </a:r>
            <a:r>
              <a:rPr lang="ru-RU" altLang="en-US" b="1"/>
              <a:t>второе пограничное устройство</a:t>
            </a:r>
            <a:r>
              <a:rPr lang="ru-RU" altLang="en-US"/>
              <a:t>, находящееся на границе между транзитной сетью и сетью назначения.</a:t>
            </a:r>
            <a:endParaRPr lang="ru-RU" altLang="en-US"/>
          </a:p>
          <a:p>
            <a:r>
              <a:rPr lang="ru-RU" altLang="en-US"/>
              <a:t>Пограничные устройства указывают в несущих пакетах свои адреса</a:t>
            </a:r>
            <a:r>
              <a:rPr lang="en-US" altLang="en-US"/>
              <a:t>, </a:t>
            </a:r>
            <a:r>
              <a:rPr lang="ru-RU" altLang="en-US"/>
              <a:t>а не адреса из пакетов вложенных протоколов. Недостаток способа заключается в том, что узлы связываемых сетей не имеют возможности взаимодействовать с узлами транзитной сети.</a:t>
            </a:r>
            <a:endParaRPr lang="ru-RU" altLang="en-US"/>
          </a:p>
          <a:p>
            <a:r>
              <a:rPr lang="ru-RU" altLang="en-US"/>
              <a:t>Недостаток способа заключается в том, что узлы связываемых сетей не имеют возможности взаимодействовать с узлами транзитной сети.</a:t>
            </a:r>
            <a:endParaRPr lang="ru-RU"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838200" y="345805"/>
            <a:ext cx="10515600" cy="894622"/>
          </a:xfrm>
        </p:spPr>
        <p:txBody>
          <a:bodyPr>
            <a:normAutofit/>
          </a:bodyPr>
          <a:lstStyle/>
          <a:p>
            <a:r>
              <a:rPr lang="ru-RU" sz="4800" dirty="0"/>
              <a:t>Туннелирование (инкапсуляция)</a:t>
            </a:r>
            <a:endParaRPr lang="ru-RU" sz="4800" dirty="0"/>
          </a:p>
        </p:txBody>
      </p:sp>
      <p:grpSp>
        <p:nvGrpSpPr>
          <p:cNvPr id="3" name="Group 2"/>
          <p:cNvGrpSpPr/>
          <p:nvPr/>
        </p:nvGrpSpPr>
        <p:grpSpPr>
          <a:xfrm>
            <a:off x="2588799" y="4315653"/>
            <a:ext cx="7483475" cy="2228850"/>
            <a:chOff x="2588799" y="4315653"/>
            <a:chExt cx="7483475" cy="2228850"/>
          </a:xfrm>
        </p:grpSpPr>
        <p:grpSp>
          <p:nvGrpSpPr>
            <p:cNvPr id="44" name="Group 47"/>
            <p:cNvGrpSpPr/>
            <p:nvPr/>
          </p:nvGrpSpPr>
          <p:grpSpPr bwMode="auto">
            <a:xfrm>
              <a:off x="3387311" y="5349116"/>
              <a:ext cx="4854575" cy="473075"/>
              <a:chOff x="1163" y="3504"/>
              <a:chExt cx="3058" cy="298"/>
            </a:xfrm>
          </p:grpSpPr>
          <p:sp>
            <p:nvSpPr>
              <p:cNvPr id="45" name="Rectangle 26"/>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46" name="Line 27"/>
              <p:cNvSpPr>
                <a:spLocks noChangeShapeType="1"/>
              </p:cNvSpPr>
              <p:nvPr/>
            </p:nvSpPr>
            <p:spPr bwMode="auto">
              <a:xfrm>
                <a:off x="2022" y="3504"/>
                <a:ext cx="0" cy="295"/>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Line 28"/>
              <p:cNvSpPr>
                <a:spLocks noChangeShapeType="1"/>
              </p:cNvSpPr>
              <p:nvPr/>
            </p:nvSpPr>
            <p:spPr bwMode="auto">
              <a:xfrm>
                <a:off x="1781" y="3507"/>
                <a:ext cx="0" cy="295"/>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Line 29"/>
              <p:cNvSpPr>
                <a:spLocks noChangeShapeType="1"/>
              </p:cNvSpPr>
              <p:nvPr/>
            </p:nvSpPr>
            <p:spPr bwMode="auto">
              <a:xfrm>
                <a:off x="1532" y="3504"/>
                <a:ext cx="0" cy="295"/>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Line 31"/>
              <p:cNvSpPr>
                <a:spLocks noChangeShapeType="1"/>
              </p:cNvSpPr>
              <p:nvPr/>
            </p:nvSpPr>
            <p:spPr bwMode="auto">
              <a:xfrm>
                <a:off x="1187" y="3504"/>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Line 32"/>
              <p:cNvSpPr>
                <a:spLocks noChangeShapeType="1"/>
              </p:cNvSpPr>
              <p:nvPr/>
            </p:nvSpPr>
            <p:spPr bwMode="auto">
              <a:xfrm>
                <a:off x="1187" y="3742"/>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Line 33"/>
              <p:cNvSpPr>
                <a:spLocks noChangeShapeType="1"/>
              </p:cNvSpPr>
              <p:nvPr/>
            </p:nvSpPr>
            <p:spPr bwMode="auto">
              <a:xfrm>
                <a:off x="1283" y="3504"/>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Line 34"/>
              <p:cNvSpPr>
                <a:spLocks noChangeShapeType="1"/>
              </p:cNvSpPr>
              <p:nvPr/>
            </p:nvSpPr>
            <p:spPr bwMode="auto">
              <a:xfrm>
                <a:off x="1283" y="3742"/>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Line 35"/>
              <p:cNvSpPr>
                <a:spLocks noChangeShapeType="1"/>
              </p:cNvSpPr>
              <p:nvPr/>
            </p:nvSpPr>
            <p:spPr bwMode="auto">
              <a:xfrm>
                <a:off x="1379" y="3504"/>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Line 36"/>
              <p:cNvSpPr>
                <a:spLocks noChangeShapeType="1"/>
              </p:cNvSpPr>
              <p:nvPr/>
            </p:nvSpPr>
            <p:spPr bwMode="auto">
              <a:xfrm>
                <a:off x="1379" y="3742"/>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Line 37"/>
              <p:cNvSpPr>
                <a:spLocks noChangeShapeType="1"/>
              </p:cNvSpPr>
              <p:nvPr/>
            </p:nvSpPr>
            <p:spPr bwMode="auto">
              <a:xfrm>
                <a:off x="1475" y="3504"/>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Line 38"/>
              <p:cNvSpPr>
                <a:spLocks noChangeShapeType="1"/>
              </p:cNvSpPr>
              <p:nvPr/>
            </p:nvSpPr>
            <p:spPr bwMode="auto">
              <a:xfrm>
                <a:off x="1475" y="3742"/>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Line 39"/>
              <p:cNvSpPr>
                <a:spLocks noChangeShapeType="1"/>
              </p:cNvSpPr>
              <p:nvPr/>
            </p:nvSpPr>
            <p:spPr bwMode="auto">
              <a:xfrm>
                <a:off x="1327" y="3506"/>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Line 40"/>
              <p:cNvSpPr>
                <a:spLocks noChangeShapeType="1"/>
              </p:cNvSpPr>
              <p:nvPr/>
            </p:nvSpPr>
            <p:spPr bwMode="auto">
              <a:xfrm>
                <a:off x="1327" y="3744"/>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Line 41"/>
              <p:cNvSpPr>
                <a:spLocks noChangeShapeType="1"/>
              </p:cNvSpPr>
              <p:nvPr/>
            </p:nvSpPr>
            <p:spPr bwMode="auto">
              <a:xfrm>
                <a:off x="1213" y="3508"/>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2"/>
              <p:cNvSpPr>
                <a:spLocks noChangeShapeType="1"/>
              </p:cNvSpPr>
              <p:nvPr/>
            </p:nvSpPr>
            <p:spPr bwMode="auto">
              <a:xfrm>
                <a:off x="1213" y="3746"/>
                <a:ext cx="0" cy="56"/>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1" name="Text Box 48"/>
            <p:cNvSpPr txBox="1">
              <a:spLocks noChangeArrowheads="1"/>
            </p:cNvSpPr>
            <p:nvPr/>
          </p:nvSpPr>
          <p:spPr bwMode="auto">
            <a:xfrm>
              <a:off x="3293966" y="4555683"/>
              <a:ext cx="117729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IPv4 </a:t>
              </a:r>
              <a:r>
                <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адреса</a:t>
              </a: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2" name="Text Box 50"/>
            <p:cNvSpPr txBox="1">
              <a:spLocks noChangeArrowheads="1"/>
            </p:cNvSpPr>
            <p:nvPr/>
          </p:nvSpPr>
          <p:spPr bwMode="auto">
            <a:xfrm>
              <a:off x="2588799" y="4315653"/>
              <a:ext cx="189420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IPv4 </a:t>
              </a:r>
              <a:r>
                <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поля заголовка</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 </a:t>
              </a: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3" name="Line 55"/>
            <p:cNvSpPr>
              <a:spLocks noChangeShapeType="1"/>
            </p:cNvSpPr>
            <p:nvPr/>
          </p:nvSpPr>
          <p:spPr bwMode="auto">
            <a:xfrm>
              <a:off x="4141374" y="4806191"/>
              <a:ext cx="0" cy="738187"/>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56"/>
            <p:cNvSpPr>
              <a:spLocks noChangeShapeType="1"/>
            </p:cNvSpPr>
            <p:nvPr/>
          </p:nvSpPr>
          <p:spPr bwMode="auto">
            <a:xfrm>
              <a:off x="4146136" y="4801428"/>
              <a:ext cx="381000" cy="738188"/>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57"/>
            <p:cNvSpPr>
              <a:spLocks noChangeShapeType="1"/>
            </p:cNvSpPr>
            <p:nvPr/>
          </p:nvSpPr>
          <p:spPr bwMode="auto">
            <a:xfrm>
              <a:off x="3546061" y="4558541"/>
              <a:ext cx="0" cy="97631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Text Box 23"/>
            <p:cNvSpPr txBox="1">
              <a:spLocks noChangeArrowheads="1"/>
            </p:cNvSpPr>
            <p:nvPr/>
          </p:nvSpPr>
          <p:spPr bwMode="auto">
            <a:xfrm>
              <a:off x="4949411" y="6176203"/>
              <a:ext cx="12814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IPv4 </a:t>
              </a:r>
              <a:r>
                <a:rPr kumimoji="0" lang="ru-RU"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пакет</a:t>
              </a:r>
              <a:endParaRPr kumimoji="0" lang="ru-RU"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7" name="Line 24"/>
            <p:cNvSpPr>
              <a:spLocks noChangeShapeType="1"/>
            </p:cNvSpPr>
            <p:nvPr/>
          </p:nvSpPr>
          <p:spPr bwMode="auto">
            <a:xfrm>
              <a:off x="6570249" y="6365116"/>
              <a:ext cx="16954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25"/>
            <p:cNvSpPr>
              <a:spLocks noChangeShapeType="1"/>
            </p:cNvSpPr>
            <p:nvPr/>
          </p:nvSpPr>
          <p:spPr bwMode="auto">
            <a:xfrm flipH="1">
              <a:off x="3380961" y="6365116"/>
              <a:ext cx="16065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 Box 64"/>
            <p:cNvSpPr txBox="1">
              <a:spLocks noChangeArrowheads="1"/>
            </p:cNvSpPr>
            <p:nvPr/>
          </p:nvSpPr>
          <p:spPr bwMode="auto">
            <a:xfrm>
              <a:off x="5670136" y="5826953"/>
              <a:ext cx="12814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IPv6 </a:t>
              </a:r>
              <a:r>
                <a:rPr kumimoji="0" lang="ru-RU"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пакет</a:t>
              </a:r>
              <a:endParaRPr kumimoji="0" lang="ru-RU"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70" name="Line 65"/>
            <p:cNvSpPr>
              <a:spLocks noChangeShapeType="1"/>
            </p:cNvSpPr>
            <p:nvPr/>
          </p:nvSpPr>
          <p:spPr bwMode="auto">
            <a:xfrm>
              <a:off x="7306849" y="5996816"/>
              <a:ext cx="8572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66"/>
            <p:cNvSpPr>
              <a:spLocks noChangeShapeType="1"/>
            </p:cNvSpPr>
            <p:nvPr/>
          </p:nvSpPr>
          <p:spPr bwMode="auto">
            <a:xfrm flipH="1">
              <a:off x="4808124" y="5996816"/>
              <a:ext cx="9255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69"/>
            <p:cNvSpPr>
              <a:spLocks noChangeArrowheads="1"/>
            </p:cNvSpPr>
            <p:nvPr/>
          </p:nvSpPr>
          <p:spPr bwMode="auto">
            <a:xfrm>
              <a:off x="4776374" y="5384041"/>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grpSp>
          <p:nvGrpSpPr>
            <p:cNvPr id="73" name="Group 70"/>
            <p:cNvGrpSpPr/>
            <p:nvPr/>
          </p:nvGrpSpPr>
          <p:grpSpPr bwMode="auto">
            <a:xfrm>
              <a:off x="5838411" y="4414078"/>
              <a:ext cx="4233863" cy="1109663"/>
              <a:chOff x="2868" y="2782"/>
              <a:chExt cx="2667" cy="699"/>
            </a:xfrm>
          </p:grpSpPr>
          <p:sp>
            <p:nvSpPr>
              <p:cNvPr id="74" name="Text Box 51"/>
              <p:cNvSpPr txBox="1">
                <a:spLocks noChangeArrowheads="1"/>
              </p:cNvSpPr>
              <p:nvPr/>
            </p:nvSpPr>
            <p:spPr bwMode="auto">
              <a:xfrm>
                <a:off x="4204" y="2782"/>
                <a:ext cx="133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IPv4 </a:t>
                </a:r>
                <a:r>
                  <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полезная нагрузка</a:t>
                </a:r>
                <a:endPar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75" name="Line 54"/>
              <p:cNvSpPr>
                <a:spLocks noChangeShapeType="1"/>
              </p:cNvSpPr>
              <p:nvPr/>
            </p:nvSpPr>
            <p:spPr bwMode="auto">
              <a:xfrm flipH="1">
                <a:off x="2868" y="2979"/>
                <a:ext cx="1532" cy="50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76" name="Group 71"/>
          <p:cNvGrpSpPr/>
          <p:nvPr/>
        </p:nvGrpSpPr>
        <p:grpSpPr bwMode="auto">
          <a:xfrm>
            <a:off x="4722399" y="4318828"/>
            <a:ext cx="3471862" cy="1476375"/>
            <a:chOff x="2236" y="1247"/>
            <a:chExt cx="2187" cy="930"/>
          </a:xfrm>
        </p:grpSpPr>
        <p:sp>
          <p:nvSpPr>
            <p:cNvPr id="77" name="Rectangle 5"/>
            <p:cNvSpPr>
              <a:spLocks noChangeArrowheads="1"/>
            </p:cNvSpPr>
            <p:nvPr/>
          </p:nvSpPr>
          <p:spPr bwMode="auto">
            <a:xfrm>
              <a:off x="2280" y="1918"/>
              <a:ext cx="2143" cy="253"/>
            </a:xfrm>
            <a:prstGeom prst="rect">
              <a:avLst/>
            </a:prstGeom>
            <a:solidFill>
              <a:srgbClr val="66CCFF"/>
            </a:solidFill>
            <a:ln w="12700">
              <a:solidFill>
                <a:schemeClr val="tx1"/>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78" name="Line 8"/>
            <p:cNvSpPr>
              <a:spLocks noChangeShapeType="1"/>
            </p:cNvSpPr>
            <p:nvPr/>
          </p:nvSpPr>
          <p:spPr bwMode="auto">
            <a:xfrm>
              <a:off x="2333" y="1918"/>
              <a:ext cx="0" cy="2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Line 9"/>
            <p:cNvSpPr>
              <a:spLocks noChangeShapeType="1"/>
            </p:cNvSpPr>
            <p:nvPr/>
          </p:nvSpPr>
          <p:spPr bwMode="auto">
            <a:xfrm>
              <a:off x="2307" y="1917"/>
              <a:ext cx="0" cy="2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Line 10"/>
            <p:cNvSpPr>
              <a:spLocks noChangeShapeType="1"/>
            </p:cNvSpPr>
            <p:nvPr/>
          </p:nvSpPr>
          <p:spPr bwMode="auto">
            <a:xfrm>
              <a:off x="2381" y="1918"/>
              <a:ext cx="0" cy="2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Line 11"/>
            <p:cNvSpPr>
              <a:spLocks noChangeShapeType="1"/>
            </p:cNvSpPr>
            <p:nvPr/>
          </p:nvSpPr>
          <p:spPr bwMode="auto">
            <a:xfrm>
              <a:off x="2407" y="1916"/>
              <a:ext cx="0" cy="2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Line 12"/>
            <p:cNvSpPr>
              <a:spLocks noChangeShapeType="1"/>
            </p:cNvSpPr>
            <p:nvPr/>
          </p:nvSpPr>
          <p:spPr bwMode="auto">
            <a:xfrm>
              <a:off x="2441" y="1916"/>
              <a:ext cx="0" cy="2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Line 13"/>
            <p:cNvSpPr>
              <a:spLocks noChangeShapeType="1"/>
            </p:cNvSpPr>
            <p:nvPr/>
          </p:nvSpPr>
          <p:spPr bwMode="auto">
            <a:xfrm>
              <a:off x="2483" y="1916"/>
              <a:ext cx="0" cy="2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Line 14"/>
            <p:cNvSpPr>
              <a:spLocks noChangeShapeType="1"/>
            </p:cNvSpPr>
            <p:nvPr/>
          </p:nvSpPr>
          <p:spPr bwMode="auto">
            <a:xfrm>
              <a:off x="2679" y="1923"/>
              <a:ext cx="0" cy="2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15"/>
            <p:cNvSpPr>
              <a:spLocks noChangeShapeType="1"/>
            </p:cNvSpPr>
            <p:nvPr/>
          </p:nvSpPr>
          <p:spPr bwMode="auto">
            <a:xfrm>
              <a:off x="2915" y="1923"/>
              <a:ext cx="0" cy="25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Text Box 16"/>
            <p:cNvSpPr txBox="1">
              <a:spLocks noChangeArrowheads="1"/>
            </p:cNvSpPr>
            <p:nvPr/>
          </p:nvSpPr>
          <p:spPr bwMode="auto">
            <a:xfrm>
              <a:off x="2672" y="1557"/>
              <a:ext cx="104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UDP/TCP </a:t>
              </a:r>
              <a:r>
                <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сегмент</a:t>
              </a:r>
              <a:endPar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7" name="Text Box 17"/>
            <p:cNvSpPr txBox="1">
              <a:spLocks noChangeArrowheads="1"/>
            </p:cNvSpPr>
            <p:nvPr/>
          </p:nvSpPr>
          <p:spPr bwMode="auto">
            <a:xfrm>
              <a:off x="2730" y="1396"/>
              <a:ext cx="74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IPv6 </a:t>
              </a:r>
              <a:r>
                <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адреса</a:t>
              </a:r>
              <a:endPar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8" name="Text Box 18"/>
            <p:cNvSpPr txBox="1">
              <a:spLocks noChangeArrowheads="1"/>
            </p:cNvSpPr>
            <p:nvPr/>
          </p:nvSpPr>
          <p:spPr bwMode="auto">
            <a:xfrm>
              <a:off x="2236" y="1247"/>
              <a:ext cx="11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IPv6 </a:t>
              </a:r>
              <a:r>
                <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поля заголовка</a:t>
              </a:r>
              <a:endParaRPr kumimoji="0" lang="ru-RU"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9" name="Line 19"/>
            <p:cNvSpPr>
              <a:spLocks noChangeShapeType="1"/>
            </p:cNvSpPr>
            <p:nvPr/>
          </p:nvSpPr>
          <p:spPr bwMode="auto">
            <a:xfrm>
              <a:off x="2602" y="1543"/>
              <a:ext cx="3" cy="44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0"/>
            <p:cNvSpPr>
              <a:spLocks noChangeShapeType="1"/>
            </p:cNvSpPr>
            <p:nvPr/>
          </p:nvSpPr>
          <p:spPr bwMode="auto">
            <a:xfrm>
              <a:off x="2594" y="1546"/>
              <a:ext cx="174" cy="44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58"/>
            <p:cNvSpPr>
              <a:spLocks noChangeShapeType="1"/>
            </p:cNvSpPr>
            <p:nvPr/>
          </p:nvSpPr>
          <p:spPr bwMode="auto">
            <a:xfrm>
              <a:off x="2386" y="1399"/>
              <a:ext cx="0" cy="549"/>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59"/>
            <p:cNvSpPr>
              <a:spLocks noChangeShapeType="1"/>
            </p:cNvSpPr>
            <p:nvPr/>
          </p:nvSpPr>
          <p:spPr bwMode="auto">
            <a:xfrm>
              <a:off x="3334" y="1720"/>
              <a:ext cx="0" cy="252"/>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3" name="Content Placeholder 1"/>
          <p:cNvSpPr txBox="1"/>
          <p:nvPr/>
        </p:nvSpPr>
        <p:spPr>
          <a:xfrm>
            <a:off x="837841" y="1641925"/>
            <a:ext cx="10515600" cy="139685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SzTx/>
              <a:buFont typeface="Arial" panose="020B0604020202020204" pitchFamily="34" charset="0"/>
              <a:buChar char="•"/>
              <a:defRPr/>
            </a:pPr>
            <a:r>
              <a:rPr kumimoji="0" lang="ru-RU"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S PGothic" panose="020B0600070205080204" pitchFamily="34" charset="-128"/>
              </a:rPr>
              <a:t>Туннелирование</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S PGothic" panose="020B0600070205080204" pitchFamily="34" charset="-128"/>
              </a:rPr>
              <a:t>: </a:t>
            </a:r>
            <a:r>
              <a:rPr kumimoji="0" lang="en-US" altLang="en-US" sz="28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IPv6 </a:t>
            </a:r>
            <a:r>
              <a:rPr kumimoji="0" lang="ru-RU" altLang="en-US" sz="28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пакет помещается в поле польз. данных в пакет </a:t>
            </a:r>
            <a:r>
              <a:rPr kumimoji="0" lang="en-US" altLang="en-US" sz="2800" b="0" i="0" u="none" strike="noStrike" kern="1200" cap="none" spc="0" normalizeH="0" baseline="0" noProof="0" dirty="0">
                <a:ln>
                  <a:noFill/>
                </a:ln>
                <a:solidFill>
                  <a:schemeClr val="tx1"/>
                </a:solidFill>
                <a:effectLst/>
                <a:uLnTx/>
                <a:uFillTx/>
                <a:latin typeface="Calibri" panose="020F0502020204030204"/>
                <a:ea typeface="MS PGothic" panose="020B0600070205080204" pitchFamily="34" charset="-128"/>
                <a:cs typeface="MS PGothic" panose="020B0600070205080204" pitchFamily="34" charset="-128"/>
              </a:rPr>
              <a:t>IPv4</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R="0" lvl="1" algn="l" defTabSz="914400" rtl="0" eaLnBrk="1" fontAlgn="auto" latinLnBrk="0" hangingPunct="1">
              <a:lnSpc>
                <a:spcPct val="90000"/>
              </a:lnSpc>
              <a:spcBef>
                <a:spcPts val="500"/>
              </a:spcBef>
              <a:spcAft>
                <a:spcPts val="0"/>
              </a:spcAft>
              <a:buSzTx/>
              <a:buFont typeface="Arial" panose="020B0604020202020204" pitchFamily="34" charset="0"/>
              <a:buChar char="•"/>
              <a:defRPr/>
            </a:pPr>
            <a:r>
              <a:rPr kumimoji="0" lang="ru-RU"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активно используется в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4G/5G</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R="0" lvl="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dissolve">
                                      <p:cBhvr>
                                        <p:cTn id="1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a:t>Туннель через </a:t>
            </a:r>
            <a:r>
              <a:rPr lang="en-US" altLang="ru-RU"/>
              <a:t>IPv4</a:t>
            </a:r>
            <a:endParaRPr lang="en-US" altLang="ru-RU"/>
          </a:p>
        </p:txBody>
      </p:sp>
      <p:graphicFrame>
        <p:nvGraphicFramePr>
          <p:cNvPr id="4" name="Замещающее содержимое 3"/>
          <p:cNvGraphicFramePr>
            <a:graphicFrameLocks noGrp="1" noChangeAspect="1"/>
          </p:cNvGraphicFramePr>
          <p:nvPr>
            <p:ph idx="1"/>
          </p:nvPr>
        </p:nvGraphicFramePr>
        <p:xfrm>
          <a:off x="1514475" y="2081530"/>
          <a:ext cx="9163050" cy="1333500"/>
        </p:xfrm>
        <a:graphic>
          <a:graphicData uri="http://schemas.openxmlformats.org/presentationml/2006/ole">
            <mc:AlternateContent xmlns:mc="http://schemas.openxmlformats.org/markup-compatibility/2006">
              <mc:Choice xmlns:v="urn:schemas-microsoft-com:vml" Requires="v">
                <p:oleObj spid="_x0000_s5123" name="" r:id="rId1" imgW="9163050" imgH="1333500" progId="Visio.Drawing.11">
                  <p:embed/>
                </p:oleObj>
              </mc:Choice>
              <mc:Fallback>
                <p:oleObj name="" r:id="rId1" imgW="9163050" imgH="1333500" progId="Visio.Drawing.11">
                  <p:embed/>
                  <p:pic>
                    <p:nvPicPr>
                      <p:cNvPr id="0" name="Изображение 4"/>
                      <p:cNvPicPr/>
                      <p:nvPr/>
                    </p:nvPicPr>
                    <p:blipFill>
                      <a:blip r:embed="rId2"/>
                      <a:stretch>
                        <a:fillRect/>
                      </a:stretch>
                    </p:blipFill>
                    <p:spPr>
                      <a:xfrm>
                        <a:off x="1514475" y="2081530"/>
                        <a:ext cx="9163050" cy="1333500"/>
                      </a:xfrm>
                      <a:prstGeom prst="rect">
                        <a:avLst/>
                      </a:prstGeom>
                    </p:spPr>
                  </p:pic>
                </p:oleObj>
              </mc:Fallback>
            </mc:AlternateContent>
          </a:graphicData>
        </a:graphic>
      </p:graphicFrame>
      <p:graphicFrame>
        <p:nvGraphicFramePr>
          <p:cNvPr id="6" name="Объект 5"/>
          <p:cNvGraphicFramePr/>
          <p:nvPr/>
        </p:nvGraphicFramePr>
        <p:xfrm>
          <a:off x="1514475" y="4414520"/>
          <a:ext cx="9133840" cy="1294765"/>
        </p:xfrm>
        <a:graphic>
          <a:graphicData uri="http://schemas.openxmlformats.org/presentationml/2006/ole">
            <mc:AlternateContent xmlns:mc="http://schemas.openxmlformats.org/markup-compatibility/2006">
              <mc:Choice xmlns:v="urn:schemas-microsoft-com:vml" Requires="v">
                <p:oleObj spid="_x0000_s5124" name="" r:id="rId3" imgW="9163050" imgH="1333500" progId="Visio.Drawing.11">
                  <p:embed/>
                </p:oleObj>
              </mc:Choice>
              <mc:Fallback>
                <p:oleObj name="" r:id="rId3" imgW="9163050" imgH="1333500" progId="Visio.Drawing.11">
                  <p:embed/>
                  <p:pic>
                    <p:nvPicPr>
                      <p:cNvPr id="0" name="Изображение 6"/>
                      <p:cNvPicPr/>
                      <p:nvPr/>
                    </p:nvPicPr>
                    <p:blipFill>
                      <a:blip r:embed="rId4"/>
                      <a:stretch>
                        <a:fillRect/>
                      </a:stretch>
                    </p:blipFill>
                    <p:spPr>
                      <a:xfrm>
                        <a:off x="1514475" y="4414520"/>
                        <a:ext cx="9133840" cy="1294765"/>
                      </a:xfrm>
                      <a:prstGeom prst="rect">
                        <a:avLst/>
                      </a:prstGeom>
                    </p:spPr>
                  </p:pic>
                </p:oleObj>
              </mc:Fallback>
            </mc:AlternateContent>
          </a:graphicData>
        </a:graphic>
      </p:graphicFrame>
      <p:sp>
        <p:nvSpPr>
          <p:cNvPr id="9" name="Текстовое поле 8"/>
          <p:cNvSpPr txBox="1"/>
          <p:nvPr/>
        </p:nvSpPr>
        <p:spPr>
          <a:xfrm>
            <a:off x="3190240" y="3096260"/>
            <a:ext cx="573405" cy="368300"/>
          </a:xfrm>
          <a:prstGeom prst="rect">
            <a:avLst/>
          </a:prstGeom>
          <a:noFill/>
        </p:spPr>
        <p:txBody>
          <a:bodyPr wrap="none" rtlCol="0">
            <a:spAutoFit/>
          </a:bodyPr>
          <a:lstStyle/>
          <a:p>
            <a:r>
              <a:rPr lang="en-US" altLang="en-US"/>
              <a:t>ipv6</a:t>
            </a:r>
            <a:endParaRPr lang="en-US" altLang="en-US"/>
          </a:p>
        </p:txBody>
      </p:sp>
      <p:sp>
        <p:nvSpPr>
          <p:cNvPr id="10" name="Текстовое поле 9"/>
          <p:cNvSpPr txBox="1"/>
          <p:nvPr/>
        </p:nvSpPr>
        <p:spPr>
          <a:xfrm>
            <a:off x="4504690" y="3096260"/>
            <a:ext cx="573405" cy="368300"/>
          </a:xfrm>
          <a:prstGeom prst="rect">
            <a:avLst/>
          </a:prstGeom>
          <a:noFill/>
        </p:spPr>
        <p:txBody>
          <a:bodyPr wrap="none" rtlCol="0">
            <a:spAutoFit/>
          </a:bodyPr>
          <a:lstStyle/>
          <a:p>
            <a:r>
              <a:rPr lang="en-US" altLang="en-US"/>
              <a:t>ipv6</a:t>
            </a:r>
            <a:endParaRPr lang="en-US" altLang="en-US"/>
          </a:p>
        </p:txBody>
      </p:sp>
      <p:sp>
        <p:nvSpPr>
          <p:cNvPr id="11" name="Текстовое поле 10"/>
          <p:cNvSpPr txBox="1"/>
          <p:nvPr/>
        </p:nvSpPr>
        <p:spPr>
          <a:xfrm>
            <a:off x="7305675" y="3096260"/>
            <a:ext cx="573405" cy="368300"/>
          </a:xfrm>
          <a:prstGeom prst="rect">
            <a:avLst/>
          </a:prstGeom>
          <a:noFill/>
        </p:spPr>
        <p:txBody>
          <a:bodyPr wrap="none" rtlCol="0">
            <a:spAutoFit/>
          </a:bodyPr>
          <a:lstStyle/>
          <a:p>
            <a:r>
              <a:rPr lang="en-US" altLang="en-US"/>
              <a:t>ipv6</a:t>
            </a:r>
            <a:endParaRPr lang="en-US" altLang="en-US"/>
          </a:p>
        </p:txBody>
      </p:sp>
      <p:sp>
        <p:nvSpPr>
          <p:cNvPr id="12" name="Текстовое поле 11"/>
          <p:cNvSpPr txBox="1"/>
          <p:nvPr/>
        </p:nvSpPr>
        <p:spPr>
          <a:xfrm>
            <a:off x="8710295" y="3096260"/>
            <a:ext cx="573405" cy="368300"/>
          </a:xfrm>
          <a:prstGeom prst="rect">
            <a:avLst/>
          </a:prstGeom>
          <a:noFill/>
        </p:spPr>
        <p:txBody>
          <a:bodyPr wrap="none" rtlCol="0">
            <a:spAutoFit/>
          </a:bodyPr>
          <a:lstStyle/>
          <a:p>
            <a:r>
              <a:rPr lang="en-US" altLang="en-US"/>
              <a:t>ipv6</a:t>
            </a:r>
            <a:endParaRPr lang="en-US" altLang="en-US"/>
          </a:p>
        </p:txBody>
      </p:sp>
      <p:sp>
        <p:nvSpPr>
          <p:cNvPr id="13" name="Текстовое поле 12"/>
          <p:cNvSpPr txBox="1"/>
          <p:nvPr/>
        </p:nvSpPr>
        <p:spPr>
          <a:xfrm>
            <a:off x="3190240" y="5454650"/>
            <a:ext cx="573405" cy="368300"/>
          </a:xfrm>
          <a:prstGeom prst="rect">
            <a:avLst/>
          </a:prstGeom>
          <a:noFill/>
        </p:spPr>
        <p:txBody>
          <a:bodyPr wrap="none" rtlCol="0">
            <a:spAutoFit/>
          </a:bodyPr>
          <a:lstStyle/>
          <a:p>
            <a:r>
              <a:rPr lang="en-US" altLang="en-US"/>
              <a:t>ipv6</a:t>
            </a:r>
            <a:endParaRPr lang="en-US" altLang="en-US"/>
          </a:p>
        </p:txBody>
      </p:sp>
      <p:sp>
        <p:nvSpPr>
          <p:cNvPr id="14" name="Текстовое поле 13"/>
          <p:cNvSpPr txBox="1"/>
          <p:nvPr/>
        </p:nvSpPr>
        <p:spPr>
          <a:xfrm>
            <a:off x="4504690" y="5454650"/>
            <a:ext cx="880745" cy="368300"/>
          </a:xfrm>
          <a:prstGeom prst="rect">
            <a:avLst/>
          </a:prstGeom>
          <a:noFill/>
        </p:spPr>
        <p:txBody>
          <a:bodyPr wrap="none" rtlCol="0">
            <a:spAutoFit/>
          </a:bodyPr>
          <a:lstStyle/>
          <a:p>
            <a:r>
              <a:rPr lang="en-US" altLang="en-US"/>
              <a:t>ipv6/v4</a:t>
            </a:r>
            <a:endParaRPr lang="ru-RU" altLang="en-US"/>
          </a:p>
        </p:txBody>
      </p:sp>
      <p:sp>
        <p:nvSpPr>
          <p:cNvPr id="15" name="Текстовое поле 14"/>
          <p:cNvSpPr txBox="1"/>
          <p:nvPr/>
        </p:nvSpPr>
        <p:spPr>
          <a:xfrm>
            <a:off x="7305675" y="5454650"/>
            <a:ext cx="880745" cy="368300"/>
          </a:xfrm>
          <a:prstGeom prst="rect">
            <a:avLst/>
          </a:prstGeom>
          <a:noFill/>
        </p:spPr>
        <p:txBody>
          <a:bodyPr wrap="none" rtlCol="0">
            <a:spAutoFit/>
          </a:bodyPr>
          <a:lstStyle/>
          <a:p>
            <a:r>
              <a:rPr lang="en-US" altLang="en-US"/>
              <a:t>ipv6/v4</a:t>
            </a:r>
            <a:endParaRPr lang="en-US" altLang="en-US"/>
          </a:p>
        </p:txBody>
      </p:sp>
      <p:sp>
        <p:nvSpPr>
          <p:cNvPr id="16" name="Текстовое поле 15"/>
          <p:cNvSpPr txBox="1"/>
          <p:nvPr/>
        </p:nvSpPr>
        <p:spPr>
          <a:xfrm>
            <a:off x="8710295" y="5454650"/>
            <a:ext cx="573405" cy="368300"/>
          </a:xfrm>
          <a:prstGeom prst="rect">
            <a:avLst/>
          </a:prstGeom>
          <a:noFill/>
        </p:spPr>
        <p:txBody>
          <a:bodyPr wrap="none" rtlCol="0">
            <a:spAutoFit/>
          </a:bodyPr>
          <a:lstStyle/>
          <a:p>
            <a:r>
              <a:rPr lang="en-US" altLang="en-US"/>
              <a:t>ipv6</a:t>
            </a:r>
            <a:endParaRPr lang="en-US" altLang="en-US"/>
          </a:p>
        </p:txBody>
      </p:sp>
      <p:sp>
        <p:nvSpPr>
          <p:cNvPr id="17" name="Прямоугольник 16"/>
          <p:cNvSpPr/>
          <p:nvPr/>
        </p:nvSpPr>
        <p:spPr>
          <a:xfrm>
            <a:off x="4020820" y="3464560"/>
            <a:ext cx="4263390" cy="72898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18" name="Прямоугольник 17"/>
          <p:cNvSpPr/>
          <p:nvPr/>
        </p:nvSpPr>
        <p:spPr>
          <a:xfrm>
            <a:off x="5855970" y="3521710"/>
            <a:ext cx="2308225" cy="61531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19" name="Текстовое поле 18"/>
          <p:cNvSpPr txBox="1"/>
          <p:nvPr/>
        </p:nvSpPr>
        <p:spPr>
          <a:xfrm>
            <a:off x="4181475" y="3644900"/>
            <a:ext cx="1553210" cy="368300"/>
          </a:xfrm>
          <a:prstGeom prst="rect">
            <a:avLst/>
          </a:prstGeom>
          <a:noFill/>
        </p:spPr>
        <p:txBody>
          <a:bodyPr wrap="square" rtlCol="0">
            <a:spAutoFit/>
          </a:bodyPr>
          <a:lstStyle/>
          <a:p>
            <a:r>
              <a:rPr lang="ru-RU" altLang="en-US"/>
              <a:t>Кадр</a:t>
            </a:r>
            <a:endParaRPr lang="ru-RU" altLang="en-US"/>
          </a:p>
        </p:txBody>
      </p:sp>
      <p:sp>
        <p:nvSpPr>
          <p:cNvPr id="20" name="Текстовое поле 19"/>
          <p:cNvSpPr txBox="1"/>
          <p:nvPr/>
        </p:nvSpPr>
        <p:spPr>
          <a:xfrm>
            <a:off x="6513830" y="3644900"/>
            <a:ext cx="1160780" cy="368300"/>
          </a:xfrm>
          <a:prstGeom prst="rect">
            <a:avLst/>
          </a:prstGeom>
          <a:noFill/>
        </p:spPr>
        <p:txBody>
          <a:bodyPr wrap="none" rtlCol="0">
            <a:spAutoFit/>
          </a:bodyPr>
          <a:lstStyle/>
          <a:p>
            <a:r>
              <a:rPr lang="en-US" altLang="en-US"/>
              <a:t>IPv</a:t>
            </a:r>
            <a:r>
              <a:rPr lang="ru-RU" altLang="en-US"/>
              <a:t>6</a:t>
            </a:r>
            <a:r>
              <a:rPr lang="en-US" altLang="en-US"/>
              <a:t> </a:t>
            </a:r>
            <a:r>
              <a:rPr lang="ru-RU" altLang="en-US"/>
              <a:t>пакет</a:t>
            </a:r>
            <a:endParaRPr lang="ru-RU" altLang="en-US"/>
          </a:p>
        </p:txBody>
      </p:sp>
      <p:sp>
        <p:nvSpPr>
          <p:cNvPr id="21" name="Прямоугольник 20"/>
          <p:cNvSpPr/>
          <p:nvPr/>
        </p:nvSpPr>
        <p:spPr>
          <a:xfrm>
            <a:off x="4105275" y="5822950"/>
            <a:ext cx="4263390" cy="72898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22" name="Прямоугольник 21"/>
          <p:cNvSpPr/>
          <p:nvPr/>
        </p:nvSpPr>
        <p:spPr>
          <a:xfrm>
            <a:off x="5209540" y="5880100"/>
            <a:ext cx="3039110" cy="615315"/>
          </a:xfrm>
          <a:prstGeom prst="rect">
            <a:avLst/>
          </a:prstGeom>
          <a:noFill/>
          <a:ln w="28575" cmpd="sng">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23" name="Текстовое поле 22"/>
          <p:cNvSpPr txBox="1"/>
          <p:nvPr/>
        </p:nvSpPr>
        <p:spPr>
          <a:xfrm>
            <a:off x="4265930" y="6003290"/>
            <a:ext cx="1553210" cy="368300"/>
          </a:xfrm>
          <a:prstGeom prst="rect">
            <a:avLst/>
          </a:prstGeom>
          <a:noFill/>
        </p:spPr>
        <p:txBody>
          <a:bodyPr wrap="square" rtlCol="0">
            <a:spAutoFit/>
          </a:bodyPr>
          <a:lstStyle/>
          <a:p>
            <a:r>
              <a:rPr lang="ru-RU" altLang="en-US"/>
              <a:t>Кадр</a:t>
            </a:r>
            <a:endParaRPr lang="ru-RU" altLang="en-US"/>
          </a:p>
        </p:txBody>
      </p:sp>
      <p:sp>
        <p:nvSpPr>
          <p:cNvPr id="24" name="Текстовое поле 23"/>
          <p:cNvSpPr txBox="1"/>
          <p:nvPr/>
        </p:nvSpPr>
        <p:spPr>
          <a:xfrm>
            <a:off x="5304790" y="6003290"/>
            <a:ext cx="1160780" cy="368300"/>
          </a:xfrm>
          <a:prstGeom prst="rect">
            <a:avLst/>
          </a:prstGeom>
          <a:noFill/>
        </p:spPr>
        <p:txBody>
          <a:bodyPr wrap="none" rtlCol="0">
            <a:spAutoFit/>
          </a:bodyPr>
          <a:lstStyle/>
          <a:p>
            <a:r>
              <a:rPr lang="en-US" altLang="en-US"/>
              <a:t>IPv</a:t>
            </a:r>
            <a:r>
              <a:rPr lang="ru-RU" altLang="en-US"/>
              <a:t>4</a:t>
            </a:r>
            <a:r>
              <a:rPr lang="en-US" altLang="en-US"/>
              <a:t> </a:t>
            </a:r>
            <a:r>
              <a:rPr lang="ru-RU" altLang="en-US"/>
              <a:t>пакет</a:t>
            </a:r>
            <a:endParaRPr lang="ru-RU" altLang="en-US"/>
          </a:p>
        </p:txBody>
      </p:sp>
      <p:sp>
        <p:nvSpPr>
          <p:cNvPr id="25" name="Прямоугольник 24"/>
          <p:cNvSpPr/>
          <p:nvPr/>
        </p:nvSpPr>
        <p:spPr>
          <a:xfrm>
            <a:off x="6465570" y="5941060"/>
            <a:ext cx="1698625" cy="492125"/>
          </a:xfrm>
          <a:prstGeom prst="rect">
            <a:avLst/>
          </a:prstGeom>
          <a:noFill/>
          <a:ln w="28575"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tLang="en-US"/>
          </a:p>
        </p:txBody>
      </p:sp>
      <p:sp>
        <p:nvSpPr>
          <p:cNvPr id="26" name="Текстовое поле 25"/>
          <p:cNvSpPr txBox="1"/>
          <p:nvPr/>
        </p:nvSpPr>
        <p:spPr>
          <a:xfrm>
            <a:off x="6845935" y="6003925"/>
            <a:ext cx="1160780" cy="368300"/>
          </a:xfrm>
          <a:prstGeom prst="rect">
            <a:avLst/>
          </a:prstGeom>
          <a:noFill/>
        </p:spPr>
        <p:txBody>
          <a:bodyPr wrap="none" rtlCol="0">
            <a:spAutoFit/>
          </a:bodyPr>
          <a:lstStyle/>
          <a:p>
            <a:r>
              <a:rPr lang="en-US" altLang="en-US"/>
              <a:t>IPv6 </a:t>
            </a:r>
            <a:r>
              <a:rPr lang="ru-RU" altLang="en-US"/>
              <a:t>пакет</a:t>
            </a:r>
            <a:endParaRPr lang="ru-RU"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Применение</a:t>
            </a:r>
            <a:endParaRPr lang="ru-RU" altLang="en-US"/>
          </a:p>
        </p:txBody>
      </p:sp>
      <p:sp>
        <p:nvSpPr>
          <p:cNvPr id="3" name="Замещающее содержимое 2"/>
          <p:cNvSpPr>
            <a:spLocks noGrp="1"/>
          </p:cNvSpPr>
          <p:nvPr>
            <p:ph idx="1"/>
          </p:nvPr>
        </p:nvSpPr>
        <p:spPr/>
        <p:txBody>
          <a:bodyPr>
            <a:normAutofit fontScale="90000"/>
          </a:bodyPr>
          <a:p>
            <a:r>
              <a:rPr lang="ru-RU" altLang="en-US"/>
              <a:t>Может быть применено в тех случаях, когда две сети IPv6 необходимо соединить через транзитную сеть IPv4 (или наоборот). </a:t>
            </a:r>
            <a:endParaRPr lang="ru-RU" altLang="en-US"/>
          </a:p>
          <a:p>
            <a:r>
              <a:rPr lang="ru-RU" altLang="en-US"/>
              <a:t>Часто используется большими компаниями, которые не хотят тратить слишком много времени и средств, чтобы перевести их большие сети полностью на IPv6 или поддерживать на всех узлах двойной стек. </a:t>
            </a:r>
            <a:endParaRPr lang="ru-RU" altLang="en-US"/>
          </a:p>
          <a:p>
            <a:r>
              <a:rPr lang="ru-RU" altLang="en-US"/>
              <a:t>Однако туннелирование становится слишком </a:t>
            </a:r>
            <a:r>
              <a:rPr lang="ru-RU" altLang="en-US">
                <a:solidFill>
                  <a:srgbClr val="C00000"/>
                </a:solidFill>
              </a:rPr>
              <a:t>громоздким и дорогостоящим методом</a:t>
            </a:r>
            <a:r>
              <a:rPr lang="ru-RU" altLang="en-US"/>
              <a:t> с ростом числа сетей, которые требуется соединять друг с другом с помощью туннелей (особенно это справедливо для топологий, близких к полносвязной).</a:t>
            </a:r>
            <a:endParaRPr lang="ru-RU"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en-US"/>
              <a:t>Использованные источники</a:t>
            </a:r>
            <a:endParaRPr lang="ru-RU" altLang="en-US"/>
          </a:p>
        </p:txBody>
      </p:sp>
      <p:sp>
        <p:nvSpPr>
          <p:cNvPr id="3" name="Замещающее содержимое 2"/>
          <p:cNvSpPr>
            <a:spLocks noGrp="1"/>
          </p:cNvSpPr>
          <p:nvPr>
            <p:ph idx="1"/>
          </p:nvPr>
        </p:nvSpPr>
        <p:spPr/>
        <p:txBody>
          <a:bodyPr/>
          <a:lstStyle/>
          <a:p>
            <a:r>
              <a:rPr lang="ru-RU" altLang="en-US"/>
              <a:t>В. Олифер</a:t>
            </a:r>
            <a:r>
              <a:rPr lang="en-US" altLang="en-US"/>
              <a:t>, </a:t>
            </a:r>
            <a:r>
              <a:rPr lang="ru-RU" altLang="en-US"/>
              <a:t>Н. Олифер </a:t>
            </a:r>
            <a:r>
              <a:rPr lang="en-US" altLang="en-US"/>
              <a:t>“</a:t>
            </a:r>
            <a:r>
              <a:rPr lang="ru-RU" altLang="en-US"/>
              <a:t>Компьютерные сети. Принципы</a:t>
            </a:r>
            <a:r>
              <a:rPr lang="en-US" altLang="en-US"/>
              <a:t>, </a:t>
            </a:r>
            <a:r>
              <a:rPr lang="ru-RU" altLang="en-US"/>
              <a:t>технологии</a:t>
            </a:r>
            <a:r>
              <a:rPr lang="en-US" altLang="en-US"/>
              <a:t>, </a:t>
            </a:r>
            <a:r>
              <a:rPr lang="ru-RU" altLang="en-US"/>
              <a:t>протоколы</a:t>
            </a:r>
            <a:r>
              <a:rPr lang="en-US" altLang="en-US"/>
              <a:t>”</a:t>
            </a:r>
            <a:endParaRPr lang="en-US" altLang="en-US"/>
          </a:p>
          <a:p>
            <a:r>
              <a:rPr lang="ru-RU" altLang="en-US"/>
              <a:t>Д. Куроуз</a:t>
            </a:r>
            <a:r>
              <a:rPr lang="en-US" altLang="en-US"/>
              <a:t>, </a:t>
            </a:r>
            <a:r>
              <a:rPr lang="ru-RU" altLang="en-US"/>
              <a:t>К. Росс </a:t>
            </a:r>
            <a:r>
              <a:rPr lang="en-US" altLang="en-US"/>
              <a:t>“</a:t>
            </a:r>
            <a:r>
              <a:rPr lang="ru-RU" altLang="en-US"/>
              <a:t>Компьютерные сети.</a:t>
            </a:r>
            <a:r>
              <a:rPr lang="en-US" altLang="en-US"/>
              <a:t> </a:t>
            </a:r>
            <a:r>
              <a:rPr lang="ru-RU" altLang="en-US"/>
              <a:t>Нисходящий подход.</a:t>
            </a:r>
            <a:r>
              <a:rPr lang="en-US" altLang="en-US"/>
              <a:t>”</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Цели модернизации протокола </a:t>
            </a:r>
            <a:r>
              <a:rPr lang="en-US" altLang="en-US"/>
              <a:t>IP</a:t>
            </a:r>
            <a:endParaRPr lang="en-US" altLang="en-US"/>
          </a:p>
        </p:txBody>
      </p:sp>
      <p:sp>
        <p:nvSpPr>
          <p:cNvPr id="3" name="Замещающее содержимое 2"/>
          <p:cNvSpPr>
            <a:spLocks noGrp="1"/>
          </p:cNvSpPr>
          <p:nvPr>
            <p:ph idx="1"/>
          </p:nvPr>
        </p:nvSpPr>
        <p:spPr/>
        <p:txBody>
          <a:bodyPr/>
          <a:p>
            <a:r>
              <a:rPr lang="ru-RU" altLang="en-US"/>
              <a:t>Создание масштабируемой схемы адресации</a:t>
            </a:r>
            <a:endParaRPr lang="ru-RU" altLang="en-US"/>
          </a:p>
          <a:p>
            <a:r>
              <a:rPr lang="ru-RU" altLang="en-US"/>
              <a:t>Развитие способности сети к автоконфигурированию</a:t>
            </a:r>
            <a:endParaRPr lang="ru-RU" altLang="en-US"/>
          </a:p>
          <a:p>
            <a:r>
              <a:rPr lang="ru-RU" altLang="en-US"/>
              <a:t>Сокращение объема работы, выполняемой маршрутизаторами</a:t>
            </a:r>
            <a:endParaRPr lang="ru-RU" altLang="en-US"/>
          </a:p>
          <a:p>
            <a:r>
              <a:rPr lang="ru-RU" altLang="en-US"/>
              <a:t>Предоставление гарантий качества транспортных услуг</a:t>
            </a:r>
            <a:endParaRPr lang="ru-RU" altLang="en-US"/>
          </a:p>
          <a:p>
            <a:r>
              <a:rPr lang="ru-RU" altLang="en-US"/>
              <a:t>Обеспечение защиты данных, передаваемых по сети</a:t>
            </a:r>
            <a:endParaRPr lang="ru-R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IPv6 </a:t>
            </a:r>
            <a:r>
              <a:rPr lang="ru-RU" altLang="en-US" dirty="0" smtClean="0"/>
              <a:t>(</a:t>
            </a:r>
            <a:r>
              <a:rPr lang="en-US" dirty="0" smtClean="0"/>
              <a:t>RFC 4291</a:t>
            </a:r>
            <a:r>
              <a:rPr lang="ru-RU" altLang="en-US" dirty="0" smtClean="0"/>
              <a:t>)</a:t>
            </a:r>
            <a:endParaRPr lang="ru-RU" altLang="en-US" dirty="0" smtClean="0"/>
          </a:p>
        </p:txBody>
      </p:sp>
      <p:sp>
        <p:nvSpPr>
          <p:cNvPr id="3" name="Объект 2"/>
          <p:cNvSpPr>
            <a:spLocks noGrp="1"/>
          </p:cNvSpPr>
          <p:nvPr>
            <p:ph sz="quarter" idx="1"/>
          </p:nvPr>
        </p:nvSpPr>
        <p:spPr/>
        <p:txBody>
          <a:bodyPr>
            <a:normAutofit/>
          </a:bodyPr>
          <a:lstStyle/>
          <a:p>
            <a:r>
              <a:rPr lang="ru-RU" dirty="0" smtClean="0"/>
              <a:t>Длина</a:t>
            </a:r>
            <a:r>
              <a:rPr lang="en-US" dirty="0" smtClean="0"/>
              <a:t> </a:t>
            </a:r>
            <a:r>
              <a:rPr lang="ru-RU" dirty="0" smtClean="0"/>
              <a:t>адреса </a:t>
            </a:r>
            <a:r>
              <a:rPr lang="ru-RU" dirty="0"/>
              <a:t>- 128 бит (16 байт). Обычно </a:t>
            </a:r>
            <a:r>
              <a:rPr lang="ru-RU" dirty="0">
                <a:solidFill>
                  <a:srgbClr val="C00000"/>
                </a:solidFill>
              </a:rPr>
              <a:t>первые 64 бита задают номер сети</a:t>
            </a:r>
            <a:r>
              <a:rPr lang="ru-RU" dirty="0"/>
              <a:t>, а </a:t>
            </a:r>
            <a:r>
              <a:rPr lang="ru-RU" dirty="0">
                <a:solidFill>
                  <a:srgbClr val="C00000"/>
                </a:solidFill>
              </a:rPr>
              <a:t>вторые 64 бита - номер хоста</a:t>
            </a:r>
            <a:r>
              <a:rPr lang="ru-RU" dirty="0"/>
              <a:t>. </a:t>
            </a:r>
            <a:endParaRPr lang="en-US" dirty="0" smtClean="0"/>
          </a:p>
          <a:p>
            <a:r>
              <a:rPr lang="ru-RU" dirty="0" smtClean="0"/>
              <a:t>Часто </a:t>
            </a:r>
            <a:r>
              <a:rPr lang="ru-RU" dirty="0"/>
              <a:t>в качестве номера хоста или его компонента в адресе IPv6 получается на основе MAC-адреса или другого идентификатора интерфейса</a:t>
            </a:r>
            <a:r>
              <a:rPr lang="ru-RU" dirty="0" smtClean="0"/>
              <a:t>.</a:t>
            </a:r>
            <a:endParaRPr lang="ru-RU" dirty="0" smtClean="0"/>
          </a:p>
          <a:p>
            <a:r>
              <a:rPr lang="ru-RU" dirty="0"/>
              <a:t>Количество адресов IPv6 в 10</a:t>
            </a:r>
            <a:r>
              <a:rPr lang="ru-RU" baseline="30000" dirty="0"/>
              <a:t>28</a:t>
            </a:r>
            <a:r>
              <a:rPr lang="ru-RU" dirty="0"/>
              <a:t> (79 228 162 514 264 337 593 543 950 336) раз больше числа адресов IPv4. В текстовом виде адрес IPv6 записывается как </a:t>
            </a:r>
            <a:r>
              <a:rPr lang="ru-RU" dirty="0" err="1"/>
              <a:t>xxxx:xxxx:xxxx:xxxx:xxxx:xxxx:xxxx:xxxx</a:t>
            </a:r>
            <a:r>
              <a:rPr lang="ru-RU" dirty="0"/>
              <a:t>, где каждая буква x - это </a:t>
            </a:r>
            <a:r>
              <a:rPr lang="ru-RU" dirty="0" err="1"/>
              <a:t>шестнадцатиричная</a:t>
            </a:r>
            <a:r>
              <a:rPr lang="ru-RU" dirty="0"/>
              <a:t> цифра, представляющая 4 бита.</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ru-RU" altLang="en-US"/>
              <a:t>Три типа адресов</a:t>
            </a:r>
            <a:endParaRPr lang="ru-RU" altLang="en-US"/>
          </a:p>
        </p:txBody>
      </p:sp>
      <p:sp>
        <p:nvSpPr>
          <p:cNvPr id="3" name="Замещающее содержимое 2"/>
          <p:cNvSpPr>
            <a:spLocks noGrp="1"/>
          </p:cNvSpPr>
          <p:nvPr>
            <p:ph idx="1"/>
          </p:nvPr>
        </p:nvSpPr>
        <p:spPr/>
        <p:txBody>
          <a:bodyPr/>
          <a:p>
            <a:pPr>
              <a:buFont typeface="Wingdings" panose="05000000000000000000" charset="0"/>
              <a:buChar char="§"/>
            </a:pPr>
            <a:r>
              <a:rPr lang="ru-RU" altLang="ru-RU"/>
              <a:t>Индивидуальный адрес (делятся на </a:t>
            </a:r>
            <a:r>
              <a:rPr lang="ru-RU" altLang="ru-RU">
                <a:solidFill>
                  <a:srgbClr val="FF0000"/>
                </a:solidFill>
              </a:rPr>
              <a:t>глобальные индивидуальные адреса</a:t>
            </a:r>
            <a:r>
              <a:rPr lang="ru-RU" altLang="ru-RU"/>
              <a:t> и </a:t>
            </a:r>
            <a:r>
              <a:rPr lang="ru-RU" altLang="ru-RU">
                <a:solidFill>
                  <a:srgbClr val="FF0000"/>
                </a:solidFill>
              </a:rPr>
              <a:t>индивидуальные адреса уровня линии связи</a:t>
            </a:r>
            <a:r>
              <a:rPr lang="ru-RU" altLang="ru-RU"/>
              <a:t>)</a:t>
            </a:r>
            <a:endParaRPr lang="ru-RU" altLang="ru-RU"/>
          </a:p>
          <a:p>
            <a:pPr>
              <a:buFont typeface="Wingdings" panose="05000000000000000000" charset="0"/>
              <a:buChar char="§"/>
            </a:pPr>
            <a:r>
              <a:rPr lang="ru-RU" altLang="ru-RU"/>
              <a:t>Групповой адрес </a:t>
            </a:r>
            <a:endParaRPr lang="ru-RU" altLang="ru-RU"/>
          </a:p>
          <a:p>
            <a:pPr>
              <a:buFont typeface="Wingdings" panose="05000000000000000000" charset="0"/>
              <a:buChar char="§"/>
            </a:pPr>
            <a:r>
              <a:rPr lang="ru-RU" altLang="ru-RU"/>
              <a:t>Адрес произвольной рассылки</a:t>
            </a:r>
            <a:endParaRPr lang="ru-RU" alt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Формат глобального индивидуального адреса</a:t>
            </a:r>
            <a:endParaRPr lang="ru-RU" dirty="0" smtClean="0"/>
          </a:p>
        </p:txBody>
      </p:sp>
      <p:grpSp>
        <p:nvGrpSpPr>
          <p:cNvPr id="9" name="Группа 8"/>
          <p:cNvGrpSpPr/>
          <p:nvPr/>
        </p:nvGrpSpPr>
        <p:grpSpPr>
          <a:xfrm>
            <a:off x="814705" y="3208655"/>
            <a:ext cx="10539095" cy="1778635"/>
            <a:chOff x="1283" y="5076"/>
            <a:chExt cx="16597" cy="1861"/>
          </a:xfrm>
          <a:effectLst>
            <a:outerShdw blurRad="50800" dist="38100" dir="18900000" algn="bl" rotWithShape="0">
              <a:srgbClr val="002060">
                <a:alpha val="40000"/>
              </a:srgbClr>
            </a:outerShdw>
          </a:effectLst>
        </p:grpSpPr>
        <p:sp>
          <p:nvSpPr>
            <p:cNvPr id="5" name="Прямоугольник 4"/>
            <p:cNvSpPr/>
            <p:nvPr/>
          </p:nvSpPr>
          <p:spPr>
            <a:xfrm>
              <a:off x="1283" y="5076"/>
              <a:ext cx="1906" cy="186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ru-RU" altLang="en-US" sz="2400">
                  <a:solidFill>
                    <a:schemeClr val="tx1"/>
                  </a:solidFill>
                </a:rPr>
                <a:t>001</a:t>
              </a:r>
              <a:r>
                <a:rPr lang="ru-RU" altLang="en-US" sz="2400"/>
                <a:t>1</a:t>
              </a:r>
              <a:endParaRPr lang="ru-RU" altLang="en-US" sz="2400"/>
            </a:p>
          </p:txBody>
        </p:sp>
        <p:sp>
          <p:nvSpPr>
            <p:cNvPr id="6" name="Прямоугольник 5"/>
            <p:cNvSpPr/>
            <p:nvPr/>
          </p:nvSpPr>
          <p:spPr>
            <a:xfrm>
              <a:off x="3188" y="5076"/>
              <a:ext cx="5939" cy="186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a:solidFill>
                  <a:schemeClr val="tx1"/>
                </a:solidFill>
                <a:sym typeface="+mn-ea"/>
              </a:endParaRPr>
            </a:p>
            <a:p>
              <a:pPr algn="ctr"/>
              <a:r>
                <a:rPr lang="ru-RU" altLang="en-US" sz="2400">
                  <a:solidFill>
                    <a:schemeClr val="tx1"/>
                  </a:solidFill>
                </a:rPr>
                <a:t>Глобальный префикс маршрутизации</a:t>
              </a:r>
              <a:r>
                <a:rPr lang="ru-RU" altLang="en-US" sz="2400"/>
                <a:t>ц</a:t>
              </a:r>
              <a:endParaRPr lang="ru-RU" altLang="en-US" sz="2400"/>
            </a:p>
            <a:p>
              <a:pPr algn="ctr"/>
              <a:r>
                <a:rPr lang="ru-RU" altLang="en-US" sz="2400">
                  <a:solidFill>
                    <a:schemeClr val="tx1"/>
                  </a:solidFill>
                </a:rPr>
                <a:t>(global routing prefix)</a:t>
              </a:r>
              <a:endParaRPr lang="ru-RU" altLang="en-US" sz="2400">
                <a:solidFill>
                  <a:schemeClr val="tx1"/>
                </a:solidFill>
              </a:endParaRPr>
            </a:p>
            <a:p>
              <a:pPr algn="ctr"/>
              <a:endParaRPr lang="ru-RU" altLang="en-US" sz="2400">
                <a:solidFill>
                  <a:schemeClr val="tx1"/>
                </a:solidFill>
              </a:endParaRPr>
            </a:p>
          </p:txBody>
        </p:sp>
        <p:sp>
          <p:nvSpPr>
            <p:cNvPr id="7" name="Прямоугольник 6"/>
            <p:cNvSpPr/>
            <p:nvPr/>
          </p:nvSpPr>
          <p:spPr>
            <a:xfrm>
              <a:off x="9127" y="5076"/>
              <a:ext cx="4335" cy="186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sz="2400">
                <a:solidFill>
                  <a:schemeClr val="tx1"/>
                </a:solidFill>
                <a:sym typeface="+mn-ea"/>
              </a:endParaRPr>
            </a:p>
            <a:p>
              <a:pPr algn="ctr"/>
              <a:endParaRPr lang="ru-RU" altLang="en-US" sz="2400">
                <a:solidFill>
                  <a:schemeClr val="tx1"/>
                </a:solidFill>
                <a:sym typeface="+mn-ea"/>
              </a:endParaRPr>
            </a:p>
            <a:p>
              <a:pPr algn="ctr"/>
              <a:r>
                <a:rPr lang="ru-RU" altLang="en-US" sz="2400">
                  <a:solidFill>
                    <a:schemeClr val="tx1"/>
                  </a:solidFill>
                  <a:sym typeface="+mn-ea"/>
                </a:rPr>
                <a:t>Идентификатор подсети</a:t>
              </a:r>
              <a:endParaRPr lang="ru-RU" altLang="en-US" sz="2400">
                <a:solidFill>
                  <a:schemeClr val="tx1"/>
                </a:solidFill>
              </a:endParaRPr>
            </a:p>
            <a:p>
              <a:pPr algn="ctr"/>
              <a:r>
                <a:rPr lang="ru-RU" altLang="en-US" sz="2400">
                  <a:solidFill>
                    <a:schemeClr val="tx1"/>
                  </a:solidFill>
                  <a:sym typeface="+mn-ea"/>
                </a:rPr>
                <a:t>(subnet ID)</a:t>
              </a:r>
              <a:endParaRPr lang="ru-RU" altLang="en-US" sz="2400">
                <a:solidFill>
                  <a:schemeClr val="tx1"/>
                </a:solidFill>
              </a:endParaRPr>
            </a:p>
            <a:p>
              <a:pPr algn="ctr"/>
              <a:endParaRPr lang="ru-RU" altLang="en-US" sz="2400">
                <a:solidFill>
                  <a:schemeClr val="tx1"/>
                </a:solidFill>
                <a:sym typeface="+mn-ea"/>
              </a:endParaRPr>
            </a:p>
            <a:p>
              <a:pPr algn="ctr"/>
              <a:endParaRPr lang="ru-RU" altLang="en-US" sz="2400">
                <a:solidFill>
                  <a:schemeClr val="tx1"/>
                </a:solidFill>
              </a:endParaRPr>
            </a:p>
          </p:txBody>
        </p:sp>
        <p:sp>
          <p:nvSpPr>
            <p:cNvPr id="8" name="Прямоугольник 7"/>
            <p:cNvSpPr/>
            <p:nvPr/>
          </p:nvSpPr>
          <p:spPr>
            <a:xfrm>
              <a:off x="13462" y="5076"/>
              <a:ext cx="4418" cy="1861"/>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ltLang="en-US" sz="2400">
                <a:solidFill>
                  <a:schemeClr val="tx1"/>
                </a:solidFill>
                <a:sym typeface="+mn-ea"/>
              </a:endParaRPr>
            </a:p>
            <a:p>
              <a:pPr algn="ctr"/>
              <a:endParaRPr lang="ru-RU" altLang="en-US" sz="2400">
                <a:solidFill>
                  <a:schemeClr val="tx1"/>
                </a:solidFill>
                <a:sym typeface="+mn-ea"/>
              </a:endParaRPr>
            </a:p>
            <a:p>
              <a:pPr algn="ctr"/>
              <a:r>
                <a:rPr lang="ru-RU" altLang="en-US" sz="2400">
                  <a:solidFill>
                    <a:schemeClr val="tx1"/>
                  </a:solidFill>
                  <a:sym typeface="+mn-ea"/>
                </a:rPr>
                <a:t>Идентификатор интерфейса</a:t>
              </a:r>
              <a:endParaRPr lang="ru-RU" altLang="en-US" sz="2400">
                <a:solidFill>
                  <a:schemeClr val="tx1"/>
                </a:solidFill>
                <a:sym typeface="+mn-ea"/>
              </a:endParaRPr>
            </a:p>
            <a:p>
              <a:pPr algn="ctr"/>
              <a:r>
                <a:rPr lang="ru-RU" altLang="en-US" sz="2400">
                  <a:solidFill>
                    <a:schemeClr val="tx1"/>
                  </a:solidFill>
                </a:rPr>
                <a:t>(interface ID)</a:t>
              </a:r>
              <a:endParaRPr lang="ru-RU" altLang="en-US" sz="2400">
                <a:solidFill>
                  <a:schemeClr val="tx1"/>
                </a:solidFill>
              </a:endParaRPr>
            </a:p>
            <a:p>
              <a:pPr algn="ctr"/>
              <a:endParaRPr lang="ru-RU" altLang="en-US" sz="2400">
                <a:solidFill>
                  <a:schemeClr val="tx1"/>
                </a:solidFill>
              </a:endParaRPr>
            </a:p>
            <a:p>
              <a:pPr algn="ctr"/>
              <a:endParaRPr lang="ru-RU" altLang="en-US" sz="2400">
                <a:solidFill>
                  <a:schemeClr val="tx1"/>
                </a:solidFill>
              </a:endParaRPr>
            </a:p>
          </p:txBody>
        </p:sp>
      </p:grpSp>
      <p:sp>
        <p:nvSpPr>
          <p:cNvPr id="3" name="Текстовое поле 2"/>
          <p:cNvSpPr txBox="1"/>
          <p:nvPr/>
        </p:nvSpPr>
        <p:spPr>
          <a:xfrm>
            <a:off x="1023620" y="2705100"/>
            <a:ext cx="793115" cy="368300"/>
          </a:xfrm>
          <a:prstGeom prst="rect">
            <a:avLst/>
          </a:prstGeom>
          <a:noFill/>
        </p:spPr>
        <p:txBody>
          <a:bodyPr wrap="none" rtlCol="0">
            <a:spAutoFit/>
          </a:bodyPr>
          <a:p>
            <a:r>
              <a:rPr lang="en-US" altLang="ru-RU"/>
              <a:t>3 </a:t>
            </a:r>
            <a:r>
              <a:rPr lang="ru-RU" altLang="en-US"/>
              <a:t>бита</a:t>
            </a:r>
            <a:endParaRPr lang="ru-RU" altLang="en-US"/>
          </a:p>
        </p:txBody>
      </p:sp>
      <p:sp>
        <p:nvSpPr>
          <p:cNvPr id="4" name="Текстовое поле 3"/>
          <p:cNvSpPr txBox="1"/>
          <p:nvPr/>
        </p:nvSpPr>
        <p:spPr>
          <a:xfrm>
            <a:off x="3674110" y="2705100"/>
            <a:ext cx="799465" cy="368300"/>
          </a:xfrm>
          <a:prstGeom prst="rect">
            <a:avLst/>
          </a:prstGeom>
          <a:noFill/>
        </p:spPr>
        <p:txBody>
          <a:bodyPr wrap="none" rtlCol="0">
            <a:spAutoFit/>
          </a:bodyPr>
          <a:p>
            <a:r>
              <a:rPr lang="en-US" altLang="ru-RU"/>
              <a:t>45 </a:t>
            </a:r>
            <a:r>
              <a:rPr lang="ru-RU" altLang="ru-RU"/>
              <a:t>бит</a:t>
            </a:r>
            <a:endParaRPr lang="ru-RU" altLang="ru-RU"/>
          </a:p>
        </p:txBody>
      </p:sp>
      <p:sp>
        <p:nvSpPr>
          <p:cNvPr id="10" name="Текстовое поле 9"/>
          <p:cNvSpPr txBox="1"/>
          <p:nvPr/>
        </p:nvSpPr>
        <p:spPr>
          <a:xfrm>
            <a:off x="7023100" y="2705100"/>
            <a:ext cx="799465" cy="368300"/>
          </a:xfrm>
          <a:prstGeom prst="rect">
            <a:avLst/>
          </a:prstGeom>
          <a:noFill/>
        </p:spPr>
        <p:txBody>
          <a:bodyPr wrap="none" rtlCol="0">
            <a:spAutoFit/>
          </a:bodyPr>
          <a:p>
            <a:r>
              <a:rPr lang="ru-RU" altLang="en-US"/>
              <a:t>16 бит</a:t>
            </a:r>
            <a:endParaRPr lang="ru-RU" altLang="en-US"/>
          </a:p>
        </p:txBody>
      </p:sp>
      <p:sp>
        <p:nvSpPr>
          <p:cNvPr id="11" name="Текстовое поле 10"/>
          <p:cNvSpPr txBox="1"/>
          <p:nvPr/>
        </p:nvSpPr>
        <p:spPr>
          <a:xfrm>
            <a:off x="9636760" y="2705100"/>
            <a:ext cx="908685" cy="368300"/>
          </a:xfrm>
          <a:prstGeom prst="rect">
            <a:avLst/>
          </a:prstGeom>
          <a:noFill/>
        </p:spPr>
        <p:txBody>
          <a:bodyPr wrap="none" rtlCol="0">
            <a:spAutoFit/>
          </a:bodyPr>
          <a:p>
            <a:r>
              <a:rPr lang="ru-RU" altLang="en-US"/>
              <a:t>64 бита</a:t>
            </a:r>
            <a:endParaRPr lang="ru-RU"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25740</Words>
  <Application>WPS Presentation</Application>
  <PresentationFormat>Widescreen</PresentationFormat>
  <Paragraphs>601</Paragraphs>
  <Slides>56</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10</vt:i4>
      </vt:variant>
      <vt:variant>
        <vt:lpstr>幻灯片标题</vt:lpstr>
      </vt:variant>
      <vt:variant>
        <vt:i4>56</vt:i4>
      </vt:variant>
    </vt:vector>
  </HeadingPairs>
  <TitlesOfParts>
    <vt:vector size="81" baseType="lpstr">
      <vt:lpstr>Arial</vt:lpstr>
      <vt:lpstr>SimSun</vt:lpstr>
      <vt:lpstr>Wingdings</vt:lpstr>
      <vt:lpstr>Calibri Light</vt:lpstr>
      <vt:lpstr>Calibri</vt:lpstr>
      <vt:lpstr>Microsoft YaHei</vt:lpstr>
      <vt:lpstr/>
      <vt:lpstr>Arial Unicode MS</vt:lpstr>
      <vt:lpstr>Segoe Print</vt:lpstr>
      <vt:lpstr>MS PGothic</vt:lpstr>
      <vt:lpstr>Calibri</vt:lpstr>
      <vt:lpstr>Gill Sans MT</vt:lpstr>
      <vt:lpstr>Times New Roman</vt:lpstr>
      <vt:lpstr>Wingdings</vt:lpstr>
      <vt:lpstr>Office Theme</vt:lpstr>
      <vt:lpstr>Visio.Drawing.11</vt:lpstr>
      <vt:lpstr>Visio.Drawing.11</vt:lpstr>
      <vt:lpstr>Visio.Drawing.11</vt:lpstr>
      <vt:lpstr>Visio.Drawing.11</vt:lpstr>
      <vt:lpstr>Visio.Drawing.11</vt:lpstr>
      <vt:lpstr>Paint.Picture</vt:lpstr>
      <vt:lpstr>Paint.Picture</vt:lpstr>
      <vt:lpstr>Visio.Drawing.11</vt:lpstr>
      <vt:lpstr>Visio.Drawing.11</vt:lpstr>
      <vt:lpstr>Visio.Drawing.11</vt:lpstr>
      <vt:lpstr>PowerPoint 演示文稿</vt:lpstr>
      <vt:lpstr>Система трансляции адресов/NAT ( RFC 1918)</vt:lpstr>
      <vt:lpstr>Система трансляции адресов/NAT ( RFC 1918)</vt:lpstr>
      <vt:lpstr>Система трансляции адресов/NAT ( RFC 1918)</vt:lpstr>
      <vt:lpstr>NAT: преимущества и недостатки</vt:lpstr>
      <vt:lpstr>Цели модернизации протокола IP</vt:lpstr>
      <vt:lpstr>IPv6 (RFC 4291)</vt:lpstr>
      <vt:lpstr>Три типа адресов</vt:lpstr>
      <vt:lpstr>Формат глобального индивидуального адреса</vt:lpstr>
      <vt:lpstr>IPv6, способы записи адреса</vt:lpstr>
      <vt:lpstr>IPv6, формат адреса</vt:lpstr>
      <vt:lpstr>IPv6, формат адреса</vt:lpstr>
      <vt:lpstr>Адресная часть хоста в IPv6</vt:lpstr>
      <vt:lpstr>Идентификатор интерфейса</vt:lpstr>
      <vt:lpstr>Автоконфигурирование интерфейсов</vt:lpstr>
      <vt:lpstr>Формат адреса уровня линии связи</vt:lpstr>
      <vt:lpstr>Адрес уровня линии связи</vt:lpstr>
      <vt:lpstr>Формат группового адреса</vt:lpstr>
      <vt:lpstr>Групповые адреса (RFC 7346)</vt:lpstr>
      <vt:lpstr>Групповые адреса (RFC 7346)</vt:lpstr>
      <vt:lpstr>Групповой адрес запрашиваемого узла (Solicited-Node Multicast Address, SNMA)</vt:lpstr>
      <vt:lpstr>Групповой адрес запрашиваемого узла (Solicited-Node Multicast Address, SNMA)</vt:lpstr>
      <vt:lpstr>Групповой адрес запрашиваемого узла (Solicited-Node Multicast Address, SNMA)</vt:lpstr>
      <vt:lpstr>Типичный набор IPv6 адресов</vt:lpstr>
      <vt:lpstr>Формат пакета IPv6</vt:lpstr>
      <vt:lpstr>Метка потока</vt:lpstr>
      <vt:lpstr>Метка потока</vt:lpstr>
      <vt:lpstr>Метка потока</vt:lpstr>
      <vt:lpstr>Метка потока</vt:lpstr>
      <vt:lpstr>Индивидуальный адрес (unicast)</vt:lpstr>
      <vt:lpstr>Групповой адрес (multicast)</vt:lpstr>
      <vt:lpstr>Адрес произвольной рассылки (anycast)</vt:lpstr>
      <vt:lpstr>Особые адреса</vt:lpstr>
      <vt:lpstr>IPv6</vt:lpstr>
      <vt:lpstr>Дополнительные заголовки IPv6</vt:lpstr>
      <vt:lpstr>Дополнительные заголовки IPv6</vt:lpstr>
      <vt:lpstr>Опция сверхбольшого поля данных</vt:lpstr>
      <vt:lpstr>IPv6</vt:lpstr>
      <vt:lpstr>Снижение нагрузки на маршрутизаторы</vt:lpstr>
      <vt:lpstr>Снижение нагрузки на маршрутизаторы</vt:lpstr>
      <vt:lpstr>Снижение нагрузки на маршрутизаторы</vt:lpstr>
      <vt:lpstr>Статистика принятия IPv6 (Google)</vt:lpstr>
      <vt:lpstr>Статистика принятия IPv6 (Google)</vt:lpstr>
      <vt:lpstr>Статистика принятия IPv6 (Google)</vt:lpstr>
      <vt:lpstr>Интеграция IPv6 и IPv4</vt:lpstr>
      <vt:lpstr>Двойной стек</vt:lpstr>
      <vt:lpstr>Двойной стек</vt:lpstr>
      <vt:lpstr>Трансляция</vt:lpstr>
      <vt:lpstr>Трансляция</vt:lpstr>
      <vt:lpstr>Трансляция</vt:lpstr>
      <vt:lpstr>Применение</vt:lpstr>
      <vt:lpstr>Туннелирование (инкапсуляция)</vt:lpstr>
      <vt:lpstr>Туннелирование (инкапсуляция)</vt:lpstr>
      <vt:lpstr>Туннель через IPv4</vt:lpstr>
      <vt:lpstr>Применение</vt:lpstr>
      <vt:lpstr>Использованные источники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IX. NAT, IPv6</dc:title>
  <dc:creator/>
  <cp:lastModifiedBy>norog</cp:lastModifiedBy>
  <cp:revision>2</cp:revision>
  <dcterms:created xsi:type="dcterms:W3CDTF">2020-11-16T13:25:36Z</dcterms:created>
  <dcterms:modified xsi:type="dcterms:W3CDTF">2020-11-16T13:26:19Z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1049-11.2.0.9739</vt:lpwstr>
  </property>
</Properties>
</file>