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7" r:id="rId5"/>
    <p:sldId id="318" r:id="rId6"/>
    <p:sldId id="319" r:id="rId7"/>
    <p:sldId id="258" r:id="rId8"/>
    <p:sldId id="262" r:id="rId9"/>
    <p:sldId id="309" r:id="rId10"/>
    <p:sldId id="320" r:id="rId11"/>
    <p:sldId id="321" r:id="rId12"/>
    <p:sldId id="322" r:id="rId13"/>
    <p:sldId id="323" r:id="rId14"/>
    <p:sldId id="324" r:id="rId15"/>
    <p:sldId id="291" r:id="rId16"/>
    <p:sldId id="306" r:id="rId17"/>
    <p:sldId id="289" r:id="rId18"/>
    <p:sldId id="263" r:id="rId19"/>
    <p:sldId id="281" r:id="rId20"/>
    <p:sldId id="264" r:id="rId21"/>
    <p:sldId id="292" r:id="rId22"/>
    <p:sldId id="271" r:id="rId23"/>
    <p:sldId id="301" r:id="rId24"/>
    <p:sldId id="285" r:id="rId25"/>
    <p:sldId id="286" r:id="rId26"/>
    <p:sldId id="265" r:id="rId27"/>
    <p:sldId id="302" r:id="rId28"/>
    <p:sldId id="305" r:id="rId29"/>
    <p:sldId id="304" r:id="rId30"/>
    <p:sldId id="283" r:id="rId31"/>
    <p:sldId id="293" r:id="rId32"/>
    <p:sldId id="267" r:id="rId33"/>
    <p:sldId id="282" r:id="rId34"/>
    <p:sldId id="307" r:id="rId35"/>
    <p:sldId id="268" r:id="rId36"/>
    <p:sldId id="269" r:id="rId37"/>
    <p:sldId id="270" r:id="rId38"/>
    <p:sldId id="272" r:id="rId39"/>
    <p:sldId id="273" r:id="rId40"/>
    <p:sldId id="274" r:id="rId41"/>
    <p:sldId id="275" r:id="rId42"/>
    <p:sldId id="276" r:id="rId43"/>
    <p:sldId id="277" r:id="rId44"/>
    <p:sldId id="278" r:id="rId45"/>
    <p:sldId id="279" r:id="rId46"/>
    <p:sldId id="308" r:id="rId47"/>
    <p:sldId id="295" r:id="rId48"/>
    <p:sldId id="296" r:id="rId49"/>
    <p:sldId id="310" r:id="rId50"/>
    <p:sldId id="311" r:id="rId51"/>
    <p:sldId id="294" r:id="rId52"/>
    <p:sldId id="297" r:id="rId53"/>
    <p:sldId id="298" r:id="rId54"/>
    <p:sldId id="299" r:id="rId55"/>
    <p:sldId id="300"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94" r:id="rId69"/>
    <p:sldId id="395" r:id="rId70"/>
    <p:sldId id="396" r:id="rId71"/>
    <p:sldId id="392" r:id="rId72"/>
    <p:sldId id="397" r:id="rId73"/>
    <p:sldId id="400" r:id="rId74"/>
    <p:sldId id="398" r:id="rId75"/>
    <p:sldId id="371" r:id="rId76"/>
    <p:sldId id="372" r:id="rId77"/>
    <p:sldId id="373" r:id="rId78"/>
    <p:sldId id="374" r:id="rId79"/>
    <p:sldId id="375" r:id="rId80"/>
    <p:sldId id="391" r:id="rId81"/>
    <p:sldId id="399" r:id="rId82"/>
    <p:sldId id="32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a:gsLst>
              <a:gs pos="0">
                <a:srgbClr val="007BD3"/>
              </a:gs>
              <a:gs pos="100000">
                <a:srgbClr val="034373"/>
              </a:gs>
            </a:gsLst>
            <a:lin scaled="0"/>
          </a:gradFill>
        </p:spPr>
        <p:txBody>
          <a:bodyPr>
            <a:normAutofit fontScale="90000"/>
          </a:bodyPr>
          <a:lstStyle/>
          <a:p>
            <a:r>
              <a:rPr lang="ru-RU" altLang="en-US" dirty="0">
                <a:solidFill>
                  <a:schemeClr val="bg1"/>
                </a:solidFill>
              </a:rPr>
              <a:t>Лекция </a:t>
            </a:r>
            <a:r>
              <a:rPr lang="en-US" altLang="ru-RU" dirty="0">
                <a:solidFill>
                  <a:schemeClr val="bg1"/>
                </a:solidFill>
              </a:rPr>
              <a:t>XI. </a:t>
            </a:r>
            <a:r>
              <a:rPr lang="ru-RU" altLang="en-US" dirty="0">
                <a:solidFill>
                  <a:schemeClr val="bg1"/>
                </a:solidFill>
              </a:rPr>
              <a:t>Протоколы маршрутизации</a:t>
            </a:r>
            <a:r>
              <a:rPr lang="en-US" altLang="ru-RU" dirty="0">
                <a:solidFill>
                  <a:schemeClr val="bg1"/>
                </a:solidFill>
              </a:rPr>
              <a:t>: RIP, OSPF, BGP</a:t>
            </a:r>
            <a:endParaRPr lang="ru-RU" altLang="ru-RU" dirty="0">
              <a:solidFill>
                <a:schemeClr val="bg1"/>
              </a:solidFill>
            </a:endParaRPr>
          </a:p>
        </p:txBody>
      </p:sp>
      <p:sp>
        <p:nvSpPr>
          <p:cNvPr id="3" name="Subtitle 2"/>
          <p:cNvSpPr>
            <a:spLocks noGrp="1"/>
          </p:cNvSpPr>
          <p:nvPr>
            <p:ph type="subTitle" idx="1"/>
          </p:nvPr>
        </p:nvSpPr>
        <p:spPr/>
        <p:txBody>
          <a:bodyPr/>
          <a:lstStyle/>
          <a:p>
            <a:r>
              <a:rPr lang="ru-RU" altLang="en-US"/>
              <a:t>Курс читает Рогозин Н.О.</a:t>
            </a:r>
            <a:r>
              <a:rPr lang="en-US" altLang="en-US"/>
              <a:t>, </a:t>
            </a:r>
            <a:r>
              <a:rPr lang="ru-RU" altLang="en-US"/>
              <a:t>кафедра ИУ-7</a:t>
            </a:r>
            <a:endParaRPr lang="ru-RU"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Надежность</a:t>
            </a:r>
            <a:endParaRPr lang="ru-RU" dirty="0"/>
          </a:p>
        </p:txBody>
      </p:sp>
      <p:sp>
        <p:nvSpPr>
          <p:cNvPr id="3" name="Объект 2"/>
          <p:cNvSpPr>
            <a:spLocks noGrp="1"/>
          </p:cNvSpPr>
          <p:nvPr>
            <p:ph sz="quarter" idx="1"/>
          </p:nvPr>
        </p:nvSpPr>
        <p:spPr/>
        <p:txBody>
          <a:bodyPr/>
          <a:lstStyle/>
          <a:p>
            <a:r>
              <a:rPr lang="ru-RU" dirty="0"/>
              <a:t>Надежность  каждого канала сети в контексте алгоритмов маршрутизации обычно описывается в терминах отношения бит/ошибка. Некоторые каналы сети могут отказывать чаще, чем другие. Отказы одних каналов сети могут быть устранены легче или быстрее, чем отказы других каналов. При назначении оценок надежности могут быть приняты в расчет любые факторы надежности. </a:t>
            </a:r>
            <a:endParaRPr lang="ru-RU" dirty="0" smtClean="0"/>
          </a:p>
          <a:p>
            <a:r>
              <a:rPr lang="ru-RU" dirty="0" smtClean="0"/>
              <a:t>Оценки </a:t>
            </a:r>
            <a:r>
              <a:rPr lang="ru-RU" dirty="0"/>
              <a:t>надежности обычно назначаются каналам сети администраторами сети. Как правило, это произвольные цифровые величины.</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Задержка</a:t>
            </a:r>
            <a:endParaRPr lang="ru-RU" dirty="0"/>
          </a:p>
        </p:txBody>
      </p:sp>
      <p:sp>
        <p:nvSpPr>
          <p:cNvPr id="3" name="Объект 2"/>
          <p:cNvSpPr>
            <a:spLocks noGrp="1"/>
          </p:cNvSpPr>
          <p:nvPr>
            <p:ph sz="quarter" idx="1"/>
          </p:nvPr>
        </p:nvSpPr>
        <p:spPr/>
        <p:txBody>
          <a:bodyPr>
            <a:normAutofit fontScale="92500"/>
          </a:bodyPr>
          <a:lstStyle/>
          <a:p>
            <a:r>
              <a:rPr lang="ru-RU" dirty="0"/>
              <a:t>Под задержкой маршрутизации обычно понимают отрезок времени, необходимый для передвижения пакета от источника до пункта назначения через </a:t>
            </a:r>
            <a:r>
              <a:rPr lang="ru-RU" dirty="0" smtClean="0"/>
              <a:t>объединенную </a:t>
            </a:r>
            <a:r>
              <a:rPr lang="ru-RU" dirty="0"/>
              <a:t>сеть</a:t>
            </a:r>
            <a:r>
              <a:rPr lang="ru-RU" dirty="0" smtClean="0"/>
              <a:t>.</a:t>
            </a:r>
            <a:endParaRPr lang="ru-RU" dirty="0" smtClean="0"/>
          </a:p>
          <a:p>
            <a:r>
              <a:rPr lang="ru-RU" dirty="0" smtClean="0"/>
              <a:t> </a:t>
            </a:r>
            <a:r>
              <a:rPr lang="ru-RU" dirty="0"/>
              <a:t>Задержка зависит от многих факторов, включая полосу пропускания промежуточных каналов сети, очереди в порт каждого роутера на пути передвижения пакета, перегруженность сети на всех промежуточных каналах сети и физическое расстояние, на которое необходимо переместить пакет. </a:t>
            </a:r>
            <a:endParaRPr lang="ru-RU" dirty="0" smtClean="0"/>
          </a:p>
          <a:p>
            <a:r>
              <a:rPr lang="ru-RU" dirty="0" smtClean="0"/>
              <a:t>Т.к</a:t>
            </a:r>
            <a:r>
              <a:rPr lang="ru-RU" dirty="0"/>
              <a:t>. здесь имеет место конгломерация нескольких важных переменных, задержка является наиболее общим и полезным показателем</a:t>
            </a:r>
            <a:r>
              <a:rPr lang="ru-RU" dirty="0" smtClean="0"/>
              <a:t>.</a:t>
            </a:r>
            <a:endParaRPr lang="ru-RU" dirty="0"/>
          </a:p>
          <a:p>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Полоса пропускания</a:t>
            </a:r>
            <a:endParaRPr lang="ru-RU" dirty="0"/>
          </a:p>
        </p:txBody>
      </p:sp>
      <p:sp>
        <p:nvSpPr>
          <p:cNvPr id="3" name="Объект 2"/>
          <p:cNvSpPr>
            <a:spLocks noGrp="1"/>
          </p:cNvSpPr>
          <p:nvPr>
            <p:ph sz="quarter" idx="1"/>
          </p:nvPr>
        </p:nvSpPr>
        <p:spPr/>
        <p:txBody>
          <a:bodyPr/>
          <a:lstStyle/>
          <a:p>
            <a:r>
              <a:rPr lang="ru-RU" dirty="0"/>
              <a:t>Полоса пропускания относится к имеющейся мощности трафика какого-либо канала. При прочих равных показателях, канал </a:t>
            </a:r>
            <a:r>
              <a:rPr lang="ru-RU" dirty="0" err="1"/>
              <a:t>Ethernet</a:t>
            </a:r>
            <a:r>
              <a:rPr lang="ru-RU" dirty="0"/>
              <a:t> 10 </a:t>
            </a:r>
            <a:r>
              <a:rPr lang="ru-RU" dirty="0" err="1"/>
              <a:t>Mbps</a:t>
            </a:r>
            <a:r>
              <a:rPr lang="ru-RU" dirty="0"/>
              <a:t> предпочтителен любой арендованной линии с полосой пропускания 64 Кбайт/сек. </a:t>
            </a:r>
            <a:endParaRPr lang="ru-RU" dirty="0" smtClean="0"/>
          </a:p>
          <a:p>
            <a:r>
              <a:rPr lang="ru-RU" dirty="0" smtClean="0"/>
              <a:t>Хотя </a:t>
            </a:r>
            <a:r>
              <a:rPr lang="ru-RU" dirty="0"/>
              <a:t>полоса пропускания является оценкой максимально достижимой пропускной способности канала, маршруты, проходящие через каналы с большей полосой пропускания, не обязательно будут лучше маршрутов, проходящих через менее быстродействующие каналы.</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88096" y="1561188"/>
            <a:ext cx="10515600" cy="4351338"/>
          </a:xfrm>
        </p:spPr>
        <p:txBody>
          <a:bodyPr/>
          <a:lstStyle/>
          <a:p>
            <a:pPr marL="130175" indent="0">
              <a:buNone/>
            </a:pPr>
            <a:r>
              <a:rPr lang="ru-RU" altLang="en-US" sz="3200" dirty="0"/>
              <a:t>Для поддержки масштабируемости глобальная сеть делится на специальные зоны - </a:t>
            </a:r>
            <a:r>
              <a:rPr lang="en-US" sz="3200" dirty="0"/>
              <a:t> </a:t>
            </a:r>
            <a:r>
              <a:rPr lang="en-US" sz="3200" dirty="0">
                <a:solidFill>
                  <a:srgbClr val="0000A8"/>
                </a:solidFill>
              </a:rPr>
              <a:t>“</a:t>
            </a:r>
            <a:r>
              <a:rPr lang="ru-RU" altLang="en-US" sz="3200" dirty="0">
                <a:solidFill>
                  <a:srgbClr val="0000A8"/>
                </a:solidFill>
              </a:rPr>
              <a:t>Автономные системы</a:t>
            </a:r>
            <a:r>
              <a:rPr lang="en-US" sz="3200" dirty="0">
                <a:solidFill>
                  <a:srgbClr val="0000A8"/>
                </a:solidFill>
              </a:rPr>
              <a:t>”</a:t>
            </a:r>
            <a:r>
              <a:rPr lang="en-US" sz="3200" dirty="0"/>
              <a:t> (</a:t>
            </a:r>
            <a:r>
              <a:rPr lang="ru-RU" altLang="en-US" sz="3200" dirty="0"/>
              <a:t>АС</a:t>
            </a:r>
            <a:r>
              <a:rPr lang="en-US" sz="3200" dirty="0"/>
              <a:t>) (</a:t>
            </a:r>
            <a:r>
              <a:rPr lang="ru-RU" altLang="en-US" sz="3200" dirty="0"/>
              <a:t>или</a:t>
            </a:r>
            <a:r>
              <a:rPr lang="en-US" sz="3200" dirty="0"/>
              <a:t> “</a:t>
            </a:r>
            <a:r>
              <a:rPr lang="ru-RU" altLang="en-US" sz="3200" dirty="0">
                <a:solidFill>
                  <a:srgbClr val="0000A8"/>
                </a:solidFill>
              </a:rPr>
              <a:t>домены</a:t>
            </a:r>
            <a:r>
              <a:rPr lang="en-US" sz="3200" dirty="0"/>
              <a:t>”)</a:t>
            </a:r>
            <a:r>
              <a:rPr lang="ru-RU" altLang="en-US" sz="3200" dirty="0"/>
              <a:t>.</a:t>
            </a:r>
            <a:endParaRPr lang="ru-RU" altLang="en-US" sz="3200" dirty="0"/>
          </a:p>
        </p:txBody>
      </p:sp>
      <p:sp>
        <p:nvSpPr>
          <p:cNvPr id="6" name="Title 5"/>
          <p:cNvSpPr>
            <a:spLocks noGrp="1"/>
          </p:cNvSpPr>
          <p:nvPr>
            <p:ph type="title"/>
          </p:nvPr>
        </p:nvSpPr>
        <p:spPr/>
        <p:txBody>
          <a:bodyPr>
            <a:normAutofit/>
          </a:bodyPr>
          <a:lstStyle/>
          <a:p>
            <a:r>
              <a:rPr lang="ru-RU" altLang="en-US" dirty="0"/>
              <a:t>Автономные системы</a:t>
            </a:r>
            <a:endParaRPr lang="ru-RU" altLang="en-US" sz="4800" dirty="0">
              <a:latin typeface="+mn-lt"/>
            </a:endParaRPr>
          </a:p>
        </p:txBody>
      </p:sp>
      <p:sp>
        <p:nvSpPr>
          <p:cNvPr id="11" name="Rectangle 3"/>
          <p:cNvSpPr txBox="1">
            <a:spLocks noChangeArrowheads="1"/>
          </p:cNvSpPr>
          <p:nvPr/>
        </p:nvSpPr>
        <p:spPr bwMode="auto">
          <a:xfrm>
            <a:off x="952500" y="2904546"/>
            <a:ext cx="5635668" cy="365954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None/>
              <a:defRPr/>
            </a:pPr>
            <a:r>
              <a:rPr kumimoji="0" lang="ru-RU" altLang="en-US" sz="3200" b="0" i="0" u="none" strike="noStrike" kern="0" cap="none" spc="0" normalizeH="0" baseline="0" noProof="0" dirty="0">
                <a:ln>
                  <a:noFill/>
                </a:ln>
                <a:solidFill>
                  <a:srgbClr val="C00000"/>
                </a:solidFill>
                <a:effectLst/>
                <a:uLnTx/>
                <a:uFillTx/>
                <a:latin typeface="Calibri" panose="020F0502020204030204"/>
                <a:ea typeface="MS PGothic" panose="020B0600070205080204" pitchFamily="34" charset="-128"/>
              </a:rPr>
              <a:t>Внутри АС</a:t>
            </a:r>
            <a:r>
              <a:rPr kumimoji="0" lang="en-US" sz="3200" b="0" i="0" u="none" strike="noStrike" kern="0" cap="none" spc="0" normalizeH="0" baseline="0" noProof="0" dirty="0">
                <a:ln>
                  <a:noFill/>
                </a:ln>
                <a:solidFill>
                  <a:srgbClr val="C00000"/>
                </a:solidFill>
                <a:effectLst/>
                <a:uLnTx/>
                <a:uFillTx/>
                <a:latin typeface="Calibri" panose="020F0502020204030204"/>
                <a:ea typeface="MS PGothic" panose="020B0600070205080204" pitchFamily="34" charset="-128"/>
              </a:rPr>
              <a:t> (</a:t>
            </a:r>
            <a:r>
              <a:rPr kumimoji="0" lang="ru-RU" sz="3200" b="0" i="0" u="none" strike="noStrike" kern="0" cap="none" spc="0" normalizeH="0" baseline="0" noProof="0" dirty="0">
                <a:ln>
                  <a:noFill/>
                </a:ln>
                <a:solidFill>
                  <a:srgbClr val="C00000"/>
                </a:solidFill>
                <a:effectLst/>
                <a:uLnTx/>
                <a:uFillTx/>
                <a:latin typeface="Calibri" panose="020F0502020204030204"/>
                <a:ea typeface="MS PGothic" panose="020B0600070205080204" pitchFamily="34" charset="-128"/>
              </a:rPr>
              <a:t>Протоколы внутреннего шлюза</a:t>
            </a:r>
            <a:r>
              <a:rPr kumimoji="0" lang="en-US" sz="3200" b="0" i="0" u="none" strike="noStrike" kern="0" cap="none" spc="0" normalizeH="0" baseline="0" noProof="0" dirty="0">
                <a:ln>
                  <a:noFill/>
                </a:ln>
                <a:solidFill>
                  <a:srgbClr val="C00000"/>
                </a:solidFill>
                <a:effectLst/>
                <a:uLnTx/>
                <a:uFillTx/>
                <a:latin typeface="Calibri" panose="020F0502020204030204"/>
                <a:ea typeface="MS PGothic" panose="020B0600070205080204" pitchFamily="34" charset="-128"/>
              </a:rPr>
              <a:t>): </a:t>
            </a:r>
            <a:endParaRPr kumimoji="0" lang="en-US" sz="2800" b="0" i="1"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a:p>
            <a:pPr marL="342900" marR="0" lvl="0" indent="-342900" algn="l" defTabSz="914400" rtl="0" eaLnBrk="0" fontAlgn="base" latinLnBrk="0" hangingPunct="0">
              <a:lnSpc>
                <a:spcPct val="90000"/>
              </a:lnSpc>
              <a:spcBef>
                <a:spcPts val="400"/>
              </a:spcBef>
              <a:spcAft>
                <a:spcPct val="0"/>
              </a:spcAft>
              <a:buSzPct val="100000"/>
              <a:buFont typeface="Wingdings" panose="05000000000000000000" pitchFamily="2" charset="2"/>
              <a:buChar char="§"/>
              <a:defRPr/>
            </a:pP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Все маршрутизаторы должны использовать один внутридоменный протокол</a:t>
            </a:r>
            <a:endParaRPr kumimoji="0" 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a:p>
            <a:pPr marL="342900" marR="0" lvl="0" indent="-342900" algn="l" defTabSz="914400" rtl="0" eaLnBrk="0" fontAlgn="base" latinLnBrk="0" hangingPunct="0">
              <a:lnSpc>
                <a:spcPct val="90000"/>
              </a:lnSpc>
              <a:spcBef>
                <a:spcPts val="400"/>
              </a:spcBef>
              <a:spcAft>
                <a:spcPct val="0"/>
              </a:spcAft>
              <a:buSzPct val="100000"/>
              <a:buFont typeface="Wingdings" panose="05000000000000000000" pitchFamily="2" charset="2"/>
              <a:buChar char="§"/>
              <a:defRPr/>
            </a:pP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rPr>
              <a:t>В разных АС могут использоваться разные внутридоменные протоколы</a:t>
            </a:r>
            <a:endParaRPr kumimoji="0" 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endParaRPr>
          </a:p>
          <a:p>
            <a:pPr marL="342900" marR="0" lvl="0" indent="-342900" algn="l" defTabSz="914400" rtl="0" eaLnBrk="0" fontAlgn="base" latinLnBrk="0" hangingPunct="0">
              <a:lnSpc>
                <a:spcPct val="90000"/>
              </a:lnSpc>
              <a:spcBef>
                <a:spcPts val="400"/>
              </a:spcBef>
              <a:spcAft>
                <a:spcPct val="0"/>
              </a:spcAft>
              <a:buSzPct val="100000"/>
              <a:buFont typeface="Wingdings" panose="05000000000000000000" pitchFamily="2" charset="2"/>
              <a:buChar char="§"/>
              <a:defRPr/>
            </a:pPr>
            <a:r>
              <a:rPr kumimoji="0" lang="ru-RU" altLang="en-US" sz="2400" b="0" i="0" u="none" strike="noStrike" kern="0" cap="none" spc="0" normalizeH="0" baseline="0" noProof="0" dirty="0">
                <a:ln>
                  <a:noFill/>
                </a:ln>
                <a:solidFill>
                  <a:schemeClr val="tx1"/>
                </a:solidFill>
                <a:effectLst/>
                <a:uLnTx/>
                <a:uFillTx/>
                <a:latin typeface="Calibri" panose="020F0502020204030204"/>
                <a:ea typeface="MS PGothic" panose="020B0600070205080204" pitchFamily="34" charset="-128"/>
              </a:rPr>
              <a:t>Шлюзовый</a:t>
            </a:r>
            <a:r>
              <a:rPr kumimoji="0" lang="en-US" altLang="en-US" sz="2400" b="0" i="0" u="none" strike="noStrike" kern="0" cap="none" spc="0" normalizeH="0" baseline="0" noProof="0" dirty="0">
                <a:ln>
                  <a:noFill/>
                </a:ln>
                <a:solidFill>
                  <a:schemeClr val="tx1"/>
                </a:solidFill>
                <a:effectLst/>
                <a:uLnTx/>
                <a:uFillTx/>
                <a:latin typeface="Calibri" panose="020F0502020204030204"/>
                <a:ea typeface="MS PGothic" panose="020B0600070205080204" pitchFamily="34" charset="-128"/>
              </a:rPr>
              <a:t>/</a:t>
            </a:r>
            <a:r>
              <a:rPr kumimoji="0" lang="ru-RU" altLang="en-US" sz="2400" b="0" i="0" u="none" strike="noStrike" kern="0" cap="none" spc="0" normalizeH="0" baseline="0" noProof="0" dirty="0">
                <a:ln>
                  <a:noFill/>
                </a:ln>
                <a:solidFill>
                  <a:schemeClr val="tx1"/>
                </a:solidFill>
                <a:effectLst/>
                <a:uLnTx/>
                <a:uFillTx/>
                <a:latin typeface="Calibri" panose="020F0502020204030204"/>
                <a:ea typeface="MS PGothic" panose="020B0600070205080204" pitchFamily="34" charset="-128"/>
              </a:rPr>
              <a:t>граничный маршрутизатор - находится на границе АС для доступа извне</a:t>
            </a:r>
            <a:endParaRPr kumimoji="0" lang="en-US" sz="2800" b="0" i="0" u="none" strike="noStrike" kern="0" cap="none" spc="0" normalizeH="0" baseline="0" noProof="0" dirty="0">
              <a:ln>
                <a:noFill/>
              </a:ln>
              <a:solidFill>
                <a:schemeClr val="tx1"/>
              </a:solidFill>
              <a:effectLst/>
              <a:uLnTx/>
              <a:uFillTx/>
              <a:latin typeface="Gill Sans MT" charset="0"/>
              <a:ea typeface="MS PGothic" panose="020B0600070205080204" pitchFamily="3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Char char="§"/>
              <a:defRPr/>
            </a:pPr>
            <a:endParaRPr kumimoji="0" lang="en-US" sz="2800" b="0" i="0" u="none" strike="noStrike" kern="0" cap="none" spc="0" normalizeH="0" baseline="0" noProof="0" dirty="0">
              <a:ln>
                <a:noFill/>
              </a:ln>
              <a:solidFill>
                <a:schemeClr val="tx1"/>
              </a:solidFill>
              <a:effectLst/>
              <a:uLnTx/>
              <a:uFillTx/>
              <a:latin typeface="Gill Sans MT" charset="0"/>
              <a:ea typeface="MS PGothic" panose="020B0600070205080204" pitchFamily="34" charset="-128"/>
            </a:endParaRPr>
          </a:p>
        </p:txBody>
      </p:sp>
      <p:sp>
        <p:nvSpPr>
          <p:cNvPr id="12" name="Rectangle 4"/>
          <p:cNvSpPr txBox="1">
            <a:spLocks noChangeArrowheads="1"/>
          </p:cNvSpPr>
          <p:nvPr/>
        </p:nvSpPr>
        <p:spPr bwMode="auto">
          <a:xfrm>
            <a:off x="6864096" y="2928482"/>
            <a:ext cx="5160890" cy="25146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anose="02020603050405020304"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anose="05000000000000000000" pitchFamily="2" charset="2"/>
              <a:buNone/>
              <a:defRPr/>
            </a:pPr>
            <a:r>
              <a:rPr kumimoji="0" lang="ru-RU" altLang="en-US" sz="32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Между АС (Протоколы внешнего шлюза)</a:t>
            </a:r>
            <a:r>
              <a:rPr kumimoji="0" lang="en-US" sz="32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a:t>
            </a:r>
            <a:endParaRPr kumimoji="0" lang="en-US" sz="32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342900" marR="0" lvl="0" indent="-342900" algn="l" defTabSz="914400" rtl="0" eaLnBrk="0" fontAlgn="base" latinLnBrk="0" hangingPunct="0">
              <a:lnSpc>
                <a:spcPct val="85000"/>
              </a:lnSpc>
              <a:spcBef>
                <a:spcPct val="20000"/>
              </a:spcBef>
              <a:spcAft>
                <a:spcPct val="0"/>
              </a:spcAft>
              <a:buSzPct val="100000"/>
              <a:buFont typeface="Wingdings" panose="05000000000000000000" pitchFamily="2" charset="2"/>
              <a:defRPr/>
            </a:pPr>
            <a:r>
              <a:rPr kumimoji="0" lang="ru-RU" alt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маршрутизация между</a:t>
            </a:r>
            <a:r>
              <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АС</a:t>
            </a:r>
            <a:endParaRPr kumimoji="0" lang="en-US" sz="28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42900" marR="0" lvl="0" indent="-342900" algn="l" defTabSz="914400" rtl="0" eaLnBrk="0" fontAlgn="base" latinLnBrk="0" hangingPunct="0">
              <a:lnSpc>
                <a:spcPct val="85000"/>
              </a:lnSpc>
              <a:spcBef>
                <a:spcPct val="20000"/>
              </a:spcBef>
              <a:spcAft>
                <a:spcPct val="0"/>
              </a:spcAft>
              <a:buSzPct val="100000"/>
              <a:buFont typeface="Wingdings" panose="05000000000000000000" pitchFamily="2" charset="2"/>
              <a:defRPr/>
            </a:pPr>
            <a:r>
              <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выполняется шлюзами</a:t>
            </a:r>
            <a:endParaRPr kumimoji="0" lang="ru-RU" altLang="en-US" sz="2400" b="0" i="0" u="none" strike="noStrike" kern="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Автономные системы</a:t>
            </a:r>
            <a:endParaRPr lang="ru-RU" altLang="en-US"/>
          </a:p>
        </p:txBody>
      </p:sp>
      <p:sp>
        <p:nvSpPr>
          <p:cNvPr id="3" name="Замещающее содержимое 2"/>
          <p:cNvSpPr>
            <a:spLocks noGrp="1"/>
          </p:cNvSpPr>
          <p:nvPr>
            <p:ph idx="1"/>
          </p:nvPr>
        </p:nvSpPr>
        <p:spPr/>
        <p:txBody>
          <a:bodyPr>
            <a:normAutofit fontScale="90000" lnSpcReduction="10000"/>
          </a:bodyPr>
          <a:p>
            <a:r>
              <a:rPr lang="ru-RU" altLang="en-US">
                <a:solidFill>
                  <a:srgbClr val="0000A8"/>
                </a:solidFill>
              </a:rPr>
              <a:t>Автономная система</a:t>
            </a:r>
            <a:r>
              <a:rPr lang="ru-RU" altLang="en-US"/>
              <a:t> (Autonomous System, AS) — это совокупность сетей под единым административным управлением, обеспечивающим общую для всех входящих в автономную систему маршрутизаторов политику маршрутизации.</a:t>
            </a:r>
            <a:endParaRPr lang="ru-RU" altLang="en-US"/>
          </a:p>
          <a:p>
            <a:r>
              <a:rPr lang="ru-RU" altLang="en-US"/>
              <a:t>Обычно автономной системой управляет один поставщик услуг Интернета, самостоятельно выбирая протоколы маршрутизации  </a:t>
            </a:r>
            <a:endParaRPr lang="ru-RU" altLang="en-US"/>
          </a:p>
          <a:p>
            <a:r>
              <a:rPr lang="ru-RU" altLang="en-US"/>
              <a:t>Крупные поставщики услуг и корпорации могут представить свою составную сеть как набор нескольких автономных систем. Регистрация автономных систем происходит централизованно, как и регистрация IP-адресов и DNS-имен. </a:t>
            </a:r>
            <a:endParaRPr lang="ru-RU" altLang="en-US"/>
          </a:p>
          <a:p>
            <a:r>
              <a:rPr lang="ru-RU" altLang="en-US"/>
              <a:t>Номер автономной системы состоит из 16 разрядов и никак не связан с префиксами IP-адресов входящих в нее сетей.</a:t>
            </a:r>
            <a:endParaRPr lang="ru-R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451821"/>
            <a:ext cx="10873636" cy="894622"/>
          </a:xfrm>
        </p:spPr>
        <p:txBody>
          <a:bodyPr>
            <a:noAutofit/>
          </a:bodyPr>
          <a:lstStyle/>
          <a:p>
            <a:r>
              <a:rPr lang="ru-RU" altLang="en-US" sz="4000" b="0" kern="0" dirty="0">
                <a:solidFill>
                  <a:schemeClr val="tx1"/>
                </a:solidFill>
                <a:latin typeface="+mn-lt"/>
                <a:ea typeface="MS PGothic" panose="020B0600070205080204" pitchFamily="34" charset="-128"/>
              </a:rPr>
              <a:t>Маршрутизация внутри АС</a:t>
            </a:r>
            <a:endParaRPr lang="ru-RU" altLang="en-US" sz="4000" b="0" kern="0" dirty="0">
              <a:solidFill>
                <a:schemeClr val="tx1"/>
              </a:solidFill>
              <a:latin typeface="+mn-lt"/>
              <a:ea typeface="MS PGothic" panose="020B0600070205080204" pitchFamily="34" charset="-128"/>
            </a:endParaRPr>
          </a:p>
        </p:txBody>
      </p:sp>
      <p:sp>
        <p:nvSpPr>
          <p:cNvPr id="223" name="Rectangle 3"/>
          <p:cNvSpPr txBox="1">
            <a:spLocks noChangeArrowheads="1"/>
          </p:cNvSpPr>
          <p:nvPr/>
        </p:nvSpPr>
        <p:spPr>
          <a:xfrm>
            <a:off x="857489" y="1475509"/>
            <a:ext cx="10510166" cy="4613563"/>
          </a:xfrm>
          <a:prstGeom prst="rect">
            <a:avLst/>
          </a:prstGeom>
        </p:spPr>
        <p:txBody>
          <a:bodyPr vert="horz" lIns="91440" tIns="45720" rIns="91440" bIns="45720" rtlCol="0">
            <a:normAutofit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SzTx/>
              <a:buFont typeface="Wingdings" panose="05000000000000000000" charset="0"/>
              <a:buChar char="§"/>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RIP: Routing Information Protocol</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[RFC 1723]</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SzTx/>
              <a:buFont typeface="Wingdings" panose="05000000000000000000" charset="0"/>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классический дистанционно-векторный протокол</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сообщения каждые 30 с.</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SzTx/>
              <a:buFont typeface="Wingdings" panose="05000000000000000000" charset="0"/>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практически не используется</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charset="0"/>
              <a:buChar char="§"/>
              <a:defRPr/>
            </a:pPr>
            <a:r>
              <a:rPr lang="en-US" dirty="0">
                <a:solidFill>
                  <a:prstClr val="black"/>
                </a:solidFill>
              </a:rPr>
              <a:t> </a:t>
            </a:r>
            <a:r>
              <a:rPr lang="en-US" dirty="0">
                <a:solidFill>
                  <a:srgbClr val="C00000"/>
                </a:solidFill>
              </a:rPr>
              <a:t>OSPF: Open Shortest Path First  </a:t>
            </a:r>
            <a:r>
              <a:rPr lang="en-US" sz="2000" dirty="0">
                <a:solidFill>
                  <a:srgbClr val="C00000"/>
                </a:solidFill>
              </a:rPr>
              <a:t>[RFC 2328]</a:t>
            </a:r>
            <a:endParaRPr lang="en-US" sz="2000" dirty="0">
              <a:solidFill>
                <a:srgbClr val="C00000"/>
              </a:solidFill>
            </a:endParaRPr>
          </a:p>
          <a:p>
            <a:pPr lvl="1">
              <a:buFont typeface="Wingdings" panose="05000000000000000000" charset="0"/>
              <a:buChar char="§"/>
              <a:defRPr/>
            </a:pPr>
            <a:r>
              <a:rPr lang="ru-RU" altLang="en-US" dirty="0">
                <a:solidFill>
                  <a:prstClr val="black"/>
                </a:solidFill>
              </a:rPr>
              <a:t>классический протокол состояния связей</a:t>
            </a:r>
            <a:endParaRPr lang="en-US" dirty="0">
              <a:solidFill>
                <a:prstClr val="black"/>
              </a:solidFill>
            </a:endParaRPr>
          </a:p>
          <a:p>
            <a:pPr lvl="1">
              <a:buFont typeface="Wingdings" panose="05000000000000000000" charset="0"/>
              <a:buChar char="§"/>
              <a:defRPr/>
            </a:pPr>
            <a:r>
              <a:rPr lang="ru-RU" altLang="en-US" dirty="0">
                <a:solidFill>
                  <a:prstClr val="black"/>
                </a:solidFill>
              </a:rPr>
              <a:t>Протокол </a:t>
            </a:r>
            <a:r>
              <a:rPr lang="en-US" dirty="0">
                <a:solidFill>
                  <a:prstClr val="black"/>
                </a:solidFill>
              </a:rPr>
              <a:t>IS-IS (</a:t>
            </a:r>
            <a:r>
              <a:rPr lang="ru-RU" dirty="0">
                <a:solidFill>
                  <a:prstClr val="black"/>
                </a:solidFill>
              </a:rPr>
              <a:t>стандарт </a:t>
            </a:r>
            <a:r>
              <a:rPr lang="en-US" dirty="0">
                <a:solidFill>
                  <a:prstClr val="black"/>
                </a:solidFill>
              </a:rPr>
              <a:t>ISO,  </a:t>
            </a:r>
            <a:r>
              <a:rPr lang="ru-RU" altLang="en-US" dirty="0">
                <a:solidFill>
                  <a:prstClr val="black"/>
                </a:solidFill>
              </a:rPr>
              <a:t>не </a:t>
            </a:r>
            <a:r>
              <a:rPr lang="en-US" dirty="0">
                <a:solidFill>
                  <a:prstClr val="black"/>
                </a:solidFill>
              </a:rPr>
              <a:t>RFC ) </a:t>
            </a:r>
            <a:r>
              <a:rPr lang="ru-RU" altLang="en-US" dirty="0">
                <a:solidFill>
                  <a:prstClr val="black"/>
                </a:solidFill>
              </a:rPr>
              <a:t>аналогичен</a:t>
            </a:r>
            <a:r>
              <a:rPr lang="en-US" dirty="0">
                <a:solidFill>
                  <a:prstClr val="black"/>
                </a:solidFill>
              </a:rPr>
              <a:t> OSPF</a:t>
            </a:r>
            <a:endParaRPr lang="en-US" dirty="0">
              <a:solidFill>
                <a:prstClr val="black"/>
              </a:solidFill>
            </a:endParaRPr>
          </a:p>
          <a:p>
            <a:pPr marR="0" lvl="0" algn="l" defTabSz="914400" rtl="0" eaLnBrk="1" fontAlgn="auto" latinLnBrk="0" hangingPunct="1">
              <a:lnSpc>
                <a:spcPct val="90000"/>
              </a:lnSpc>
              <a:spcBef>
                <a:spcPts val="1000"/>
              </a:spcBef>
              <a:spcAft>
                <a:spcPts val="0"/>
              </a:spcAft>
              <a:buSzTx/>
              <a:buFont typeface="Wingdings" panose="05000000000000000000" charset="0"/>
              <a:buChar char="§"/>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EIGRP: Enhanced Interior Gateway Routing Protocol</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SzTx/>
              <a:buFont typeface="Wingdings" panose="05000000000000000000" charset="0"/>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Дистанционно-векторный</a:t>
            </a:r>
            <a:endPar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SzTx/>
              <a:buFont typeface="Wingdings" panose="05000000000000000000" charset="0"/>
              <a:buChar char="§"/>
              <a:defRPr/>
            </a:pP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Ранее был проприетарным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Cisco)</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SzTx/>
              <a:buFont typeface="Wingdings" panose="05000000000000000000" charset="0"/>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Стал открытым в</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2013 [RFC 7868])</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dissolve">
                                      <p:cBhvr>
                                        <p:cTn id="7" dur="500"/>
                                        <p:tgtEl>
                                          <p:spTgt spid="2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3">
                                            <p:txEl>
                                              <p:pRg st="1" end="1"/>
                                            </p:txEl>
                                          </p:spTgt>
                                        </p:tgtEl>
                                        <p:attrNameLst>
                                          <p:attrName>style.visibility</p:attrName>
                                        </p:attrNameLst>
                                      </p:cBhvr>
                                      <p:to>
                                        <p:strVal val="visible"/>
                                      </p:to>
                                    </p:set>
                                    <p:animEffect transition="in" filter="dissolve">
                                      <p:cBhvr>
                                        <p:cTn id="10" dur="500"/>
                                        <p:tgtEl>
                                          <p:spTgt spid="2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animEffect transition="in" filter="dissolve">
                                      <p:cBhvr>
                                        <p:cTn id="13" dur="500"/>
                                        <p:tgtEl>
                                          <p:spTgt spid="2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3">
                                            <p:txEl>
                                              <p:pRg st="3" end="3"/>
                                            </p:txEl>
                                          </p:spTgt>
                                        </p:tgtEl>
                                        <p:attrNameLst>
                                          <p:attrName>style.visibility</p:attrName>
                                        </p:attrNameLst>
                                      </p:cBhvr>
                                      <p:to>
                                        <p:strVal val="visible"/>
                                      </p:to>
                                    </p:set>
                                    <p:animEffect transition="in" filter="dissolve">
                                      <p:cBhvr>
                                        <p:cTn id="18" dur="500"/>
                                        <p:tgtEl>
                                          <p:spTgt spid="2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3">
                                            <p:txEl>
                                              <p:pRg st="4" end="4"/>
                                            </p:txEl>
                                          </p:spTgt>
                                        </p:tgtEl>
                                        <p:attrNameLst>
                                          <p:attrName>style.visibility</p:attrName>
                                        </p:attrNameLst>
                                      </p:cBhvr>
                                      <p:to>
                                        <p:strVal val="visible"/>
                                      </p:to>
                                    </p:set>
                                    <p:animEffect transition="in" filter="dissolve">
                                      <p:cBhvr>
                                        <p:cTn id="21" dur="500"/>
                                        <p:tgtEl>
                                          <p:spTgt spid="2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23">
                                            <p:txEl>
                                              <p:pRg st="5" end="5"/>
                                            </p:txEl>
                                          </p:spTgt>
                                        </p:tgtEl>
                                        <p:attrNameLst>
                                          <p:attrName>style.visibility</p:attrName>
                                        </p:attrNameLst>
                                      </p:cBhvr>
                                      <p:to>
                                        <p:strVal val="visible"/>
                                      </p:to>
                                    </p:set>
                                    <p:animEffect transition="in" filter="dissolve">
                                      <p:cBhvr>
                                        <p:cTn id="24" dur="500"/>
                                        <p:tgtEl>
                                          <p:spTgt spid="2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23">
                                            <p:txEl>
                                              <p:pRg st="6" end="6"/>
                                            </p:txEl>
                                          </p:spTgt>
                                        </p:tgtEl>
                                        <p:attrNameLst>
                                          <p:attrName>style.visibility</p:attrName>
                                        </p:attrNameLst>
                                      </p:cBhvr>
                                      <p:to>
                                        <p:strVal val="visible"/>
                                      </p:to>
                                    </p:set>
                                    <p:animEffect transition="in" filter="dissolve">
                                      <p:cBhvr>
                                        <p:cTn id="29" dur="500"/>
                                        <p:tgtEl>
                                          <p:spTgt spid="2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Протокол </a:t>
            </a:r>
            <a:r>
              <a:rPr lang="en-US" altLang="ru-RU"/>
              <a:t>RIP</a:t>
            </a:r>
            <a:endParaRPr lang="en-US" altLang="ru-RU"/>
          </a:p>
        </p:txBody>
      </p:sp>
      <p:sp>
        <p:nvSpPr>
          <p:cNvPr id="3" name="Замещающее содержимое 2"/>
          <p:cNvSpPr>
            <a:spLocks noGrp="1"/>
          </p:cNvSpPr>
          <p:nvPr>
            <p:ph idx="1"/>
          </p:nvPr>
        </p:nvSpPr>
        <p:spPr/>
        <p:txBody>
          <a:bodyPr>
            <a:normAutofit fontScale="90000"/>
          </a:bodyPr>
          <a:p>
            <a:r>
              <a:rPr lang="ru-RU" altLang="en-US"/>
              <a:t>Для измерения расстояния до сети стандарты протокола RIP допускают различные метрики: хопы (транзитные переходы), значения пропускной способности, вносимые задержки, надежность сетей (то есть соответствующие признакам </a:t>
            </a:r>
            <a:r>
              <a:rPr lang="ru-RU" altLang="en-US" b="1"/>
              <a:t>D</a:t>
            </a:r>
            <a:r>
              <a:rPr lang="ru-RU" altLang="en-US"/>
              <a:t>, </a:t>
            </a:r>
            <a:r>
              <a:rPr lang="ru-RU" altLang="en-US" b="1"/>
              <a:t>Т</a:t>
            </a:r>
            <a:r>
              <a:rPr lang="ru-RU" altLang="en-US"/>
              <a:t> и </a:t>
            </a:r>
            <a:r>
              <a:rPr lang="ru-RU" altLang="en-US" b="1"/>
              <a:t>R</a:t>
            </a:r>
            <a:r>
              <a:rPr lang="ru-RU" altLang="en-US"/>
              <a:t> в поле качества сервиса IP-пакета), а также любые комбинации этих метрик. </a:t>
            </a:r>
            <a:endParaRPr lang="ru-RU" altLang="en-US"/>
          </a:p>
          <a:p>
            <a:r>
              <a:rPr lang="ru-RU" altLang="en-US"/>
              <a:t>Метрика должна обладать </a:t>
            </a:r>
            <a:r>
              <a:rPr lang="ru-RU" altLang="en-US">
                <a:solidFill>
                  <a:srgbClr val="C00000"/>
                </a:solidFill>
              </a:rPr>
              <a:t>свойством аддитивности</a:t>
            </a:r>
            <a:r>
              <a:rPr lang="ru-RU" altLang="en-US"/>
              <a:t> — метрика составного пути должна быть равна сумме метрик составляющих этого пути.</a:t>
            </a:r>
            <a:endParaRPr lang="ru-RU" altLang="en-US"/>
          </a:p>
          <a:p>
            <a:r>
              <a:rPr lang="ru-RU" altLang="en-US"/>
              <a:t>В большинстве реализаций RIP используется простейшая метрика — количество хопов</a:t>
            </a:r>
            <a:r>
              <a:rPr lang="en-US" altLang="en-US"/>
              <a:t>/ </a:t>
            </a:r>
            <a:r>
              <a:rPr lang="ru-RU" altLang="en-US"/>
              <a:t>промежуточных маршрутизаторов</a:t>
            </a:r>
            <a:endParaRPr lang="ru-R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Порядок работы</a:t>
            </a:r>
            <a:endParaRPr lang="ru-RU" altLang="en-US"/>
          </a:p>
        </p:txBody>
      </p:sp>
      <p:sp>
        <p:nvSpPr>
          <p:cNvPr id="3" name="Замещающее содержимое 2"/>
          <p:cNvSpPr>
            <a:spLocks noGrp="1"/>
          </p:cNvSpPr>
          <p:nvPr>
            <p:ph idx="1"/>
          </p:nvPr>
        </p:nvSpPr>
        <p:spPr/>
        <p:txBody>
          <a:bodyPr>
            <a:normAutofit lnSpcReduction="20000"/>
          </a:bodyPr>
          <a:p>
            <a:r>
              <a:rPr lang="ru-RU" altLang="en-US" b="1"/>
              <a:t>Этап 1 — создание минимальной таблицы</a:t>
            </a:r>
            <a:r>
              <a:rPr lang="ru-RU" altLang="en-US"/>
              <a:t>. Маршрутизаторы, работающие по протоколу RIP, могут иметь идентификаторы, однако в RIP-сообщениях эти идентификаторы не передаются. В минимальная таблица маршрутизации, в которой учитываются только непосредственно подсоединенные сети.</a:t>
            </a:r>
            <a:endParaRPr lang="ru-RU" altLang="en-US"/>
          </a:p>
          <a:p>
            <a:r>
              <a:rPr lang="ru-RU" altLang="en-US" b="1"/>
              <a:t>Этап 2 — рассылка минимальной таблицы соседям.</a:t>
            </a:r>
            <a:r>
              <a:rPr lang="ru-RU" altLang="en-US"/>
              <a:t> Данные передаются в </a:t>
            </a:r>
            <a:r>
              <a:rPr lang="en-US" altLang="en-US"/>
              <a:t>UDP-</a:t>
            </a:r>
            <a:r>
              <a:rPr lang="ru-RU" altLang="en-US"/>
              <a:t>дейтаграммах и включают </a:t>
            </a:r>
            <a:endParaRPr lang="ru-RU" altLang="en-US"/>
          </a:p>
          <a:p>
            <a:r>
              <a:rPr lang="ru-RU" altLang="en-US" b="1"/>
              <a:t>Этап 3 — получение RIP-сообщений от соседей и обработка полученной информации.</a:t>
            </a:r>
            <a:r>
              <a:rPr lang="ru-RU" altLang="en-US"/>
              <a:t> Новые записи попадают в таблицу </a:t>
            </a:r>
            <a:r>
              <a:rPr lang="ru-RU" altLang="en-US">
                <a:solidFill>
                  <a:srgbClr val="C00000"/>
                </a:solidFill>
              </a:rPr>
              <a:t>только если метрика лучше</a:t>
            </a:r>
            <a:r>
              <a:rPr lang="ru-RU" altLang="en-US"/>
              <a:t>.</a:t>
            </a:r>
            <a:endParaRPr lang="ru-RU"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Схема работы </a:t>
            </a:r>
            <a:r>
              <a:rPr lang="en-US" dirty="0" smtClean="0"/>
              <a:t>RIP</a:t>
            </a:r>
            <a:endParaRPr lang="ru-RU" dirty="0"/>
          </a:p>
        </p:txBody>
      </p:sp>
      <p:graphicFrame>
        <p:nvGraphicFramePr>
          <p:cNvPr id="4" name="Объект 3"/>
          <p:cNvGraphicFramePr>
            <a:graphicFrameLocks noGrp="1"/>
          </p:cNvGraphicFramePr>
          <p:nvPr>
            <p:ph sz="quarter" idx="1"/>
          </p:nvPr>
        </p:nvGraphicFramePr>
        <p:xfrm>
          <a:off x="1810385" y="3284855"/>
          <a:ext cx="2472690" cy="1694180"/>
        </p:xfrm>
        <a:graphic>
          <a:graphicData uri="http://schemas.openxmlformats.org/drawingml/2006/table">
            <a:tbl>
              <a:tblPr firstRow="1" bandRow="1">
                <a:tableStyleId>{5C22544A-7EE6-4342-B048-85BDC9FD1C3A}</a:tableStyleId>
              </a:tblPr>
              <a:tblGrid>
                <a:gridCol w="1100455"/>
                <a:gridCol w="900430"/>
                <a:gridCol w="471805"/>
              </a:tblGrid>
              <a:tr h="335280">
                <a:tc gridSpan="3">
                  <a:txBody>
                    <a:bodyPr/>
                    <a:lstStyle/>
                    <a:p>
                      <a:r>
                        <a:rPr lang="ru-RU" sz="1600" dirty="0" smtClean="0"/>
                        <a:t>Таблица маршрутизации</a:t>
                      </a:r>
                      <a:endParaRPr lang="ru-RU" sz="1600" dirty="0"/>
                    </a:p>
                  </a:txBody>
                  <a:tcPr/>
                </a:tc>
                <a:tc hMerge="1">
                  <a:tcPr/>
                </a:tc>
                <a:tc hMerge="1">
                  <a:tcPr/>
                </a:tc>
              </a:tr>
              <a:tr h="353060">
                <a:tc>
                  <a:txBody>
                    <a:bodyPr/>
                    <a:lstStyle/>
                    <a:p>
                      <a:r>
                        <a:rPr lang="ru-RU" sz="1600" dirty="0" smtClean="0"/>
                        <a:t>10.1.0.0</a:t>
                      </a:r>
                      <a:endParaRPr lang="ru-RU" sz="1600" dirty="0"/>
                    </a:p>
                  </a:txBody>
                  <a:tcPr/>
                </a:tc>
                <a:tc>
                  <a:txBody>
                    <a:bodyPr/>
                    <a:lstStyle/>
                    <a:p>
                      <a:r>
                        <a:rPr lang="en-US" sz="1600" dirty="0" smtClean="0"/>
                        <a:t>E0/0</a:t>
                      </a:r>
                      <a:endParaRPr lang="ru-RU" sz="1600" dirty="0"/>
                    </a:p>
                  </a:txBody>
                  <a:tcPr/>
                </a:tc>
                <a:tc>
                  <a:txBody>
                    <a:bodyPr/>
                    <a:lstStyle/>
                    <a:p>
                      <a:r>
                        <a:rPr lang="en-US" sz="1600" dirty="0" smtClean="0"/>
                        <a:t>0</a:t>
                      </a:r>
                      <a:endParaRPr lang="ru-RU" sz="1600" dirty="0"/>
                    </a:p>
                  </a:txBody>
                  <a:tcPr/>
                </a:tc>
              </a:tr>
              <a:tr h="335280">
                <a:tc>
                  <a:txBody>
                    <a:bodyPr/>
                    <a:lstStyle/>
                    <a:p>
                      <a:r>
                        <a:rPr lang="ru-RU" altLang="en-US" sz="1600" dirty="0" smtClean="0"/>
                        <a:t>10</a:t>
                      </a:r>
                      <a:r>
                        <a:rPr lang="en-US" sz="1600" dirty="0" smtClean="0"/>
                        <a:t>.2.0.0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0</a:t>
                      </a:r>
                      <a:endParaRPr lang="ru-RU" sz="1600" dirty="0"/>
                    </a:p>
                  </a:txBody>
                  <a:tcPr/>
                </a:tc>
              </a:tr>
              <a:tr h="335280">
                <a:tc>
                  <a:txBody>
                    <a:bodyPr/>
                    <a:lstStyle/>
                    <a:p>
                      <a:r>
                        <a:rPr lang="en-US" sz="1600" dirty="0" smtClean="0"/>
                        <a:t>1</a:t>
                      </a:r>
                      <a:r>
                        <a:rPr lang="ru-RU" altLang="en-US" sz="1600" dirty="0" smtClean="0"/>
                        <a:t>0</a:t>
                      </a:r>
                      <a:r>
                        <a:rPr lang="en-US" sz="1600" dirty="0" smtClean="0"/>
                        <a:t>.3.0.0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1</a:t>
                      </a:r>
                      <a:endParaRPr lang="ru-RU" sz="1600" dirty="0"/>
                    </a:p>
                  </a:txBody>
                  <a:tcPr/>
                </a:tc>
              </a:tr>
              <a:tr h="335280">
                <a:tc>
                  <a:txBody>
                    <a:bodyPr/>
                    <a:lstStyle/>
                    <a:p>
                      <a:r>
                        <a:rPr lang="en-US" sz="1600" dirty="0" smtClean="0"/>
                        <a:t>1</a:t>
                      </a:r>
                      <a:r>
                        <a:rPr lang="ru-RU" altLang="en-US" sz="1600" dirty="0" smtClean="0"/>
                        <a:t>0</a:t>
                      </a:r>
                      <a:r>
                        <a:rPr lang="en-US" sz="1600" dirty="0" smtClean="0"/>
                        <a:t>.4.0.0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2</a:t>
                      </a:r>
                      <a:endParaRPr lang="ru-RU" sz="1600" dirty="0"/>
                    </a:p>
                  </a:txBody>
                  <a:tcPr/>
                </a:tc>
              </a:tr>
            </a:tbl>
          </a:graphicData>
        </a:graphic>
      </p:graphicFrame>
      <p:graphicFrame>
        <p:nvGraphicFramePr>
          <p:cNvPr id="6" name="Объект 3"/>
          <p:cNvGraphicFramePr/>
          <p:nvPr/>
        </p:nvGraphicFramePr>
        <p:xfrm>
          <a:off x="4581550" y="3284984"/>
          <a:ext cx="2449830" cy="1676400"/>
        </p:xfrm>
        <a:graphic>
          <a:graphicData uri="http://schemas.openxmlformats.org/drawingml/2006/table">
            <a:tbl>
              <a:tblPr firstRow="1" bandRow="1">
                <a:tableStyleId>{5C22544A-7EE6-4342-B048-85BDC9FD1C3A}</a:tableStyleId>
              </a:tblPr>
              <a:tblGrid>
                <a:gridCol w="1178560"/>
                <a:gridCol w="854710"/>
                <a:gridCol w="416560"/>
              </a:tblGrid>
              <a:tr h="320878">
                <a:tc gridSpan="3">
                  <a:txBody>
                    <a:bodyPr/>
                    <a:lstStyle/>
                    <a:p>
                      <a:r>
                        <a:rPr lang="ru-RU" sz="1600" dirty="0" smtClean="0"/>
                        <a:t>Таблица маршрутизации</a:t>
                      </a:r>
                      <a:endParaRPr lang="ru-RU" sz="1600" dirty="0"/>
                    </a:p>
                  </a:txBody>
                  <a:tcPr/>
                </a:tc>
                <a:tc hMerge="1">
                  <a:tcPr/>
                </a:tc>
                <a:tc hMerge="1">
                  <a:tcPr/>
                </a:tc>
              </a:tr>
              <a:tr h="320878">
                <a:tc>
                  <a:txBody>
                    <a:bodyPr/>
                    <a:lstStyle/>
                    <a:p>
                      <a:r>
                        <a:rPr lang="ru-RU" sz="1600" dirty="0" smtClean="0"/>
                        <a:t>10.</a:t>
                      </a:r>
                      <a:r>
                        <a:rPr lang="en-US" sz="1600" dirty="0" smtClean="0"/>
                        <a:t>2</a:t>
                      </a:r>
                      <a:r>
                        <a:rPr lang="ru-RU" sz="1600" dirty="0" smtClean="0"/>
                        <a:t>.0.0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0</a:t>
                      </a:r>
                      <a:endParaRPr lang="ru-RU" sz="1600" dirty="0"/>
                    </a:p>
                  </a:txBody>
                  <a:tcPr/>
                </a:tc>
              </a:tr>
              <a:tr h="320878">
                <a:tc>
                  <a:txBody>
                    <a:bodyPr/>
                    <a:lstStyle/>
                    <a:p>
                      <a:r>
                        <a:rPr lang="en-US" sz="1600" dirty="0" smtClean="0"/>
                        <a:t>1</a:t>
                      </a:r>
                      <a:r>
                        <a:rPr lang="ru-RU" altLang="en-US" sz="1600" dirty="0" smtClean="0"/>
                        <a:t>0</a:t>
                      </a:r>
                      <a:r>
                        <a:rPr lang="en-US" sz="1600" dirty="0" smtClean="0"/>
                        <a:t>.3.0.0</a:t>
                      </a:r>
                      <a:endParaRPr lang="ru-RU" sz="1600" dirty="0"/>
                    </a:p>
                  </a:txBody>
                  <a:tcPr/>
                </a:tc>
                <a:tc>
                  <a:txBody>
                    <a:bodyPr/>
                    <a:lstStyle/>
                    <a:p>
                      <a:r>
                        <a:rPr lang="en-US" sz="1600" dirty="0" smtClean="0"/>
                        <a:t>S0/0/1</a:t>
                      </a:r>
                      <a:endParaRPr lang="ru-RU" sz="1600" dirty="0"/>
                    </a:p>
                  </a:txBody>
                  <a:tcPr/>
                </a:tc>
                <a:tc>
                  <a:txBody>
                    <a:bodyPr/>
                    <a:lstStyle/>
                    <a:p>
                      <a:r>
                        <a:rPr lang="en-US" sz="1600" dirty="0" smtClean="0"/>
                        <a:t>0</a:t>
                      </a:r>
                      <a:endParaRPr lang="ru-RU" sz="1600" dirty="0"/>
                    </a:p>
                  </a:txBody>
                  <a:tcPr/>
                </a:tc>
              </a:tr>
              <a:tr h="320878">
                <a:tc>
                  <a:txBody>
                    <a:bodyPr/>
                    <a:lstStyle/>
                    <a:p>
                      <a:r>
                        <a:rPr lang="en-US" sz="1600" dirty="0" smtClean="0"/>
                        <a:t>1</a:t>
                      </a:r>
                      <a:r>
                        <a:rPr lang="ru-RU" altLang="en-US" sz="1600" dirty="0" smtClean="0"/>
                        <a:t>0</a:t>
                      </a:r>
                      <a:r>
                        <a:rPr lang="en-US" sz="1600" dirty="0" smtClean="0"/>
                        <a:t>.4.0.0</a:t>
                      </a:r>
                      <a:endParaRPr lang="ru-RU" sz="1600" dirty="0"/>
                    </a:p>
                  </a:txBody>
                  <a:tcPr/>
                </a:tc>
                <a:tc>
                  <a:txBody>
                    <a:bodyPr/>
                    <a:lstStyle/>
                    <a:p>
                      <a:r>
                        <a:rPr lang="en-US" sz="1600" dirty="0" smtClean="0"/>
                        <a:t>S0/0/1</a:t>
                      </a:r>
                      <a:endParaRPr lang="ru-RU" sz="1600" dirty="0"/>
                    </a:p>
                  </a:txBody>
                  <a:tcPr/>
                </a:tc>
                <a:tc>
                  <a:txBody>
                    <a:bodyPr/>
                    <a:lstStyle/>
                    <a:p>
                      <a:r>
                        <a:rPr lang="en-US" sz="1600" dirty="0" smtClean="0"/>
                        <a:t>1</a:t>
                      </a:r>
                      <a:endParaRPr lang="ru-RU" sz="1600" dirty="0"/>
                    </a:p>
                  </a:txBody>
                  <a:tcPr/>
                </a:tc>
              </a:tr>
              <a:tr h="320878">
                <a:tc>
                  <a:txBody>
                    <a:bodyPr/>
                    <a:lstStyle/>
                    <a:p>
                      <a:r>
                        <a:rPr lang="en-US" sz="1600" dirty="0" smtClean="0"/>
                        <a:t>1</a:t>
                      </a:r>
                      <a:r>
                        <a:rPr lang="ru-RU" altLang="en-US" sz="1600" dirty="0" smtClean="0"/>
                        <a:t>0</a:t>
                      </a:r>
                      <a:r>
                        <a:rPr lang="en-US" sz="1600" dirty="0" smtClean="0"/>
                        <a:t>.1.0.0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1</a:t>
                      </a:r>
                      <a:endParaRPr lang="ru-RU" sz="1600" dirty="0"/>
                    </a:p>
                  </a:txBody>
                  <a:tcPr/>
                </a:tc>
              </a:tr>
            </a:tbl>
          </a:graphicData>
        </a:graphic>
      </p:graphicFrame>
      <p:graphicFrame>
        <p:nvGraphicFramePr>
          <p:cNvPr id="7" name="Объект 3"/>
          <p:cNvGraphicFramePr/>
          <p:nvPr/>
        </p:nvGraphicFramePr>
        <p:xfrm>
          <a:off x="7329542" y="3284984"/>
          <a:ext cx="2449830" cy="1676400"/>
        </p:xfrm>
        <a:graphic>
          <a:graphicData uri="http://schemas.openxmlformats.org/drawingml/2006/table">
            <a:tbl>
              <a:tblPr firstRow="1" bandRow="1">
                <a:tableStyleId>{5C22544A-7EE6-4342-B048-85BDC9FD1C3A}</a:tableStyleId>
              </a:tblPr>
              <a:tblGrid>
                <a:gridCol w="1264285"/>
                <a:gridCol w="816610"/>
                <a:gridCol w="368935"/>
              </a:tblGrid>
              <a:tr h="335280">
                <a:tc gridSpan="3">
                  <a:txBody>
                    <a:bodyPr/>
                    <a:lstStyle/>
                    <a:p>
                      <a:r>
                        <a:rPr lang="ru-RU" sz="1600" dirty="0" smtClean="0"/>
                        <a:t>Таблица маршрутизации</a:t>
                      </a:r>
                      <a:endParaRPr lang="ru-RU" sz="1600" dirty="0"/>
                    </a:p>
                  </a:txBody>
                  <a:tcPr/>
                </a:tc>
                <a:tc hMerge="1">
                  <a:tcPr/>
                </a:tc>
                <a:tc hMerge="1">
                  <a:tcPr/>
                </a:tc>
              </a:tr>
              <a:tr h="320878">
                <a:tc>
                  <a:txBody>
                    <a:bodyPr/>
                    <a:lstStyle/>
                    <a:p>
                      <a:r>
                        <a:rPr lang="ru-RU" sz="1600" dirty="0" smtClean="0"/>
                        <a:t>10.</a:t>
                      </a:r>
                      <a:r>
                        <a:rPr lang="en-US" sz="1600" dirty="0" smtClean="0"/>
                        <a:t>3</a:t>
                      </a:r>
                      <a:r>
                        <a:rPr lang="ru-RU" sz="1600" dirty="0" smtClean="0"/>
                        <a:t>.0.0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0</a:t>
                      </a:r>
                      <a:endParaRPr lang="ru-RU" sz="1600" dirty="0"/>
                    </a:p>
                  </a:txBody>
                  <a:tcPr/>
                </a:tc>
              </a:tr>
              <a:tr h="320878">
                <a:tc>
                  <a:txBody>
                    <a:bodyPr/>
                    <a:lstStyle/>
                    <a:p>
                      <a:r>
                        <a:rPr lang="en-US" sz="1600" dirty="0" smtClean="0"/>
                        <a:t>1</a:t>
                      </a:r>
                      <a:r>
                        <a:rPr lang="ru-RU" altLang="en-US" sz="1600" dirty="0" smtClean="0"/>
                        <a:t>0</a:t>
                      </a:r>
                      <a:r>
                        <a:rPr lang="en-US" sz="1600" dirty="0" smtClean="0"/>
                        <a:t>.4.0.0</a:t>
                      </a:r>
                      <a:endParaRPr lang="ru-RU" sz="1600" dirty="0"/>
                    </a:p>
                  </a:txBody>
                  <a:tcPr/>
                </a:tc>
                <a:tc>
                  <a:txBody>
                    <a:bodyPr/>
                    <a:lstStyle/>
                    <a:p>
                      <a:r>
                        <a:rPr lang="en-US" sz="1600" dirty="0" smtClean="0"/>
                        <a:t>E0/0</a:t>
                      </a:r>
                      <a:endParaRPr lang="ru-RU" sz="1600" dirty="0"/>
                    </a:p>
                  </a:txBody>
                  <a:tcPr/>
                </a:tc>
                <a:tc>
                  <a:txBody>
                    <a:bodyPr/>
                    <a:lstStyle/>
                    <a:p>
                      <a:r>
                        <a:rPr lang="en-US" sz="1600" dirty="0" smtClean="0"/>
                        <a:t>0</a:t>
                      </a:r>
                      <a:endParaRPr lang="ru-RU" sz="1600" dirty="0"/>
                    </a:p>
                  </a:txBody>
                  <a:tcPr/>
                </a:tc>
              </a:tr>
              <a:tr h="320878">
                <a:tc>
                  <a:txBody>
                    <a:bodyPr/>
                    <a:lstStyle/>
                    <a:p>
                      <a:r>
                        <a:rPr lang="en-US" sz="1600" dirty="0" smtClean="0"/>
                        <a:t>1</a:t>
                      </a:r>
                      <a:r>
                        <a:rPr lang="ru-RU" altLang="en-US" sz="1600" dirty="0" smtClean="0"/>
                        <a:t>0</a:t>
                      </a:r>
                      <a:r>
                        <a:rPr lang="en-US" sz="1600" dirty="0" smtClean="0"/>
                        <a:t>.2.0.0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1</a:t>
                      </a:r>
                      <a:endParaRPr lang="ru-RU" sz="1600" dirty="0"/>
                    </a:p>
                  </a:txBody>
                  <a:tcPr/>
                </a:tc>
              </a:tr>
              <a:tr h="335280">
                <a:tc>
                  <a:txBody>
                    <a:bodyPr/>
                    <a:lstStyle/>
                    <a:p>
                      <a:r>
                        <a:rPr lang="en-US" sz="1600" dirty="0" smtClean="0"/>
                        <a:t>1</a:t>
                      </a:r>
                      <a:r>
                        <a:rPr lang="ru-RU" altLang="en-US" sz="1600" dirty="0" smtClean="0"/>
                        <a:t>0</a:t>
                      </a:r>
                      <a:r>
                        <a:rPr lang="en-US" sz="1600" dirty="0" smtClean="0"/>
                        <a:t>.1.0.0</a:t>
                      </a:r>
                      <a:endParaRPr lang="ru-RU" sz="1600" dirty="0"/>
                    </a:p>
                  </a:txBody>
                  <a:tcPr/>
                </a:tc>
                <a:tc>
                  <a:txBody>
                    <a:bodyPr/>
                    <a:lstStyle/>
                    <a:p>
                      <a:r>
                        <a:rPr lang="en-US" sz="1600" dirty="0" smtClean="0"/>
                        <a:t>S0/0/0</a:t>
                      </a:r>
                      <a:endParaRPr lang="ru-RU" sz="1600" dirty="0"/>
                    </a:p>
                  </a:txBody>
                  <a:tcPr/>
                </a:tc>
                <a:tc>
                  <a:txBody>
                    <a:bodyPr/>
                    <a:lstStyle/>
                    <a:p>
                      <a:r>
                        <a:rPr lang="en-US" sz="1600" dirty="0" smtClean="0"/>
                        <a:t>2</a:t>
                      </a:r>
                      <a:endParaRPr lang="ru-RU" sz="1600" dirty="0"/>
                    </a:p>
                  </a:txBody>
                  <a:tcPr/>
                </a:tc>
              </a:tr>
            </a:tbl>
          </a:graphicData>
        </a:graphic>
      </p:graphicFrame>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1314" y="2095901"/>
            <a:ext cx="76581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79054" y="1742841"/>
            <a:ext cx="934085" cy="368300"/>
          </a:xfrm>
          <a:prstGeom prst="rect">
            <a:avLst/>
          </a:prstGeom>
          <a:noFill/>
        </p:spPr>
        <p:txBody>
          <a:bodyPr wrap="none" rtlCol="0">
            <a:spAutoFit/>
          </a:bodyPr>
          <a:lstStyle/>
          <a:p>
            <a:r>
              <a:rPr lang="en-US" dirty="0" smtClean="0"/>
              <a:t>1</a:t>
            </a:r>
            <a:r>
              <a:rPr lang="ru-RU" altLang="en-US" dirty="0" smtClean="0"/>
              <a:t>0</a:t>
            </a:r>
            <a:r>
              <a:rPr lang="en-US" dirty="0" smtClean="0"/>
              <a:t>.1.0.0</a:t>
            </a:r>
            <a:endParaRPr lang="ru-RU" dirty="0"/>
          </a:p>
        </p:txBody>
      </p:sp>
      <p:sp>
        <p:nvSpPr>
          <p:cNvPr id="10" name="TextBox 9"/>
          <p:cNvSpPr txBox="1"/>
          <p:nvPr/>
        </p:nvSpPr>
        <p:spPr>
          <a:xfrm>
            <a:off x="4469003" y="1690771"/>
            <a:ext cx="934085" cy="368300"/>
          </a:xfrm>
          <a:prstGeom prst="rect">
            <a:avLst/>
          </a:prstGeom>
          <a:noFill/>
        </p:spPr>
        <p:txBody>
          <a:bodyPr wrap="none" rtlCol="0">
            <a:spAutoFit/>
          </a:bodyPr>
          <a:lstStyle/>
          <a:p>
            <a:r>
              <a:rPr lang="en-US" dirty="0" smtClean="0"/>
              <a:t>1</a:t>
            </a:r>
            <a:r>
              <a:rPr lang="ru-RU" altLang="en-US" dirty="0" smtClean="0"/>
              <a:t>0</a:t>
            </a:r>
            <a:r>
              <a:rPr lang="en-US" dirty="0" smtClean="0"/>
              <a:t>.2.0.0</a:t>
            </a:r>
            <a:endParaRPr lang="ru-RU" dirty="0"/>
          </a:p>
        </p:txBody>
      </p:sp>
      <p:sp>
        <p:nvSpPr>
          <p:cNvPr id="11" name="TextBox 10"/>
          <p:cNvSpPr txBox="1"/>
          <p:nvPr/>
        </p:nvSpPr>
        <p:spPr>
          <a:xfrm>
            <a:off x="8845492" y="1691081"/>
            <a:ext cx="934085" cy="368300"/>
          </a:xfrm>
          <a:prstGeom prst="rect">
            <a:avLst/>
          </a:prstGeom>
          <a:noFill/>
        </p:spPr>
        <p:txBody>
          <a:bodyPr wrap="none" rtlCol="0">
            <a:spAutoFit/>
          </a:bodyPr>
          <a:lstStyle/>
          <a:p>
            <a:r>
              <a:rPr lang="en-US" dirty="0" smtClean="0"/>
              <a:t>1</a:t>
            </a:r>
            <a:r>
              <a:rPr lang="ru-RU" altLang="en-US" dirty="0" smtClean="0"/>
              <a:t>0</a:t>
            </a:r>
            <a:r>
              <a:rPr lang="en-US" dirty="0" smtClean="0"/>
              <a:t>.4.0.0</a:t>
            </a:r>
            <a:endParaRPr lang="ru-RU" dirty="0"/>
          </a:p>
        </p:txBody>
      </p:sp>
      <p:sp>
        <p:nvSpPr>
          <p:cNvPr id="12" name="TextBox 11"/>
          <p:cNvSpPr txBox="1"/>
          <p:nvPr/>
        </p:nvSpPr>
        <p:spPr>
          <a:xfrm>
            <a:off x="6655822" y="1690844"/>
            <a:ext cx="934085" cy="368300"/>
          </a:xfrm>
          <a:prstGeom prst="rect">
            <a:avLst/>
          </a:prstGeom>
          <a:noFill/>
        </p:spPr>
        <p:txBody>
          <a:bodyPr wrap="none" rtlCol="0">
            <a:spAutoFit/>
          </a:bodyPr>
          <a:lstStyle/>
          <a:p>
            <a:r>
              <a:rPr lang="en-US" dirty="0" smtClean="0"/>
              <a:t>1</a:t>
            </a:r>
            <a:r>
              <a:rPr lang="ru-RU" altLang="en-US" dirty="0" smtClean="0"/>
              <a:t>0</a:t>
            </a:r>
            <a:r>
              <a:rPr lang="en-US" dirty="0" smtClean="0"/>
              <a:t>.3.0.0</a:t>
            </a:r>
            <a:endParaRPr lang="ru-RU" dirty="0"/>
          </a:p>
        </p:txBody>
      </p:sp>
      <p:sp>
        <p:nvSpPr>
          <p:cNvPr id="8" name="TextBox 7"/>
          <p:cNvSpPr txBox="1"/>
          <p:nvPr/>
        </p:nvSpPr>
        <p:spPr>
          <a:xfrm>
            <a:off x="2483216" y="2673409"/>
            <a:ext cx="614045" cy="368300"/>
          </a:xfrm>
          <a:prstGeom prst="rect">
            <a:avLst/>
          </a:prstGeom>
          <a:noFill/>
        </p:spPr>
        <p:txBody>
          <a:bodyPr wrap="none" rtlCol="0">
            <a:spAutoFit/>
          </a:bodyPr>
          <a:lstStyle/>
          <a:p>
            <a:r>
              <a:rPr lang="en-US" dirty="0" smtClean="0"/>
              <a:t>E0/0</a:t>
            </a:r>
            <a:endParaRPr lang="ru-RU" dirty="0"/>
          </a:p>
        </p:txBody>
      </p:sp>
      <p:sp>
        <p:nvSpPr>
          <p:cNvPr id="14" name="TextBox 13"/>
          <p:cNvSpPr txBox="1"/>
          <p:nvPr/>
        </p:nvSpPr>
        <p:spPr>
          <a:xfrm>
            <a:off x="3921514" y="2673528"/>
            <a:ext cx="795655" cy="368300"/>
          </a:xfrm>
          <a:prstGeom prst="rect">
            <a:avLst/>
          </a:prstGeom>
          <a:noFill/>
        </p:spPr>
        <p:txBody>
          <a:bodyPr wrap="none" rtlCol="0">
            <a:spAutoFit/>
          </a:bodyPr>
          <a:lstStyle/>
          <a:p>
            <a:r>
              <a:rPr lang="en-US" dirty="0" smtClean="0"/>
              <a:t>s0/0/0</a:t>
            </a:r>
            <a:endParaRPr lang="ru-RU" dirty="0"/>
          </a:p>
        </p:txBody>
      </p:sp>
      <p:sp>
        <p:nvSpPr>
          <p:cNvPr id="15" name="TextBox 14"/>
          <p:cNvSpPr txBox="1"/>
          <p:nvPr/>
        </p:nvSpPr>
        <p:spPr>
          <a:xfrm>
            <a:off x="4734555" y="2666369"/>
            <a:ext cx="795655" cy="368300"/>
          </a:xfrm>
          <a:prstGeom prst="rect">
            <a:avLst/>
          </a:prstGeom>
          <a:noFill/>
        </p:spPr>
        <p:txBody>
          <a:bodyPr wrap="none" rtlCol="0">
            <a:spAutoFit/>
          </a:bodyPr>
          <a:lstStyle/>
          <a:p>
            <a:r>
              <a:rPr lang="en-US" dirty="0" smtClean="0"/>
              <a:t>s0/0/0</a:t>
            </a:r>
            <a:endParaRPr lang="ru-RU" dirty="0"/>
          </a:p>
        </p:txBody>
      </p:sp>
      <p:sp>
        <p:nvSpPr>
          <p:cNvPr id="16" name="TextBox 15"/>
          <p:cNvSpPr txBox="1"/>
          <p:nvPr/>
        </p:nvSpPr>
        <p:spPr>
          <a:xfrm>
            <a:off x="6330250" y="2631504"/>
            <a:ext cx="795655" cy="368300"/>
          </a:xfrm>
          <a:prstGeom prst="rect">
            <a:avLst/>
          </a:prstGeom>
          <a:noFill/>
        </p:spPr>
        <p:txBody>
          <a:bodyPr wrap="none" rtlCol="0">
            <a:spAutoFit/>
          </a:bodyPr>
          <a:lstStyle/>
          <a:p>
            <a:r>
              <a:rPr lang="en-US" dirty="0" smtClean="0"/>
              <a:t>s0/0/1</a:t>
            </a:r>
            <a:endParaRPr lang="ru-RU" dirty="0"/>
          </a:p>
        </p:txBody>
      </p:sp>
      <p:sp>
        <p:nvSpPr>
          <p:cNvPr id="17" name="TextBox 16"/>
          <p:cNvSpPr txBox="1"/>
          <p:nvPr/>
        </p:nvSpPr>
        <p:spPr>
          <a:xfrm>
            <a:off x="8674042" y="2631504"/>
            <a:ext cx="614045" cy="368300"/>
          </a:xfrm>
          <a:prstGeom prst="rect">
            <a:avLst/>
          </a:prstGeom>
          <a:noFill/>
        </p:spPr>
        <p:txBody>
          <a:bodyPr wrap="none" rtlCol="0">
            <a:spAutoFit/>
          </a:bodyPr>
          <a:lstStyle/>
          <a:p>
            <a:r>
              <a:rPr lang="en-US" dirty="0"/>
              <a:t>E</a:t>
            </a:r>
            <a:r>
              <a:rPr lang="en-US" dirty="0" smtClean="0"/>
              <a:t>0/0</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Адаптация </a:t>
            </a:r>
            <a:r>
              <a:rPr lang="en-US" altLang="en-US"/>
              <a:t>RIP </a:t>
            </a:r>
            <a:r>
              <a:rPr lang="ru-RU" altLang="en-US"/>
              <a:t>к изменениям</a:t>
            </a:r>
            <a:endParaRPr lang="ru-RU" altLang="en-US"/>
          </a:p>
        </p:txBody>
      </p:sp>
      <p:sp>
        <p:nvSpPr>
          <p:cNvPr id="3" name="Замещающее содержимое 2"/>
          <p:cNvSpPr>
            <a:spLocks noGrp="1"/>
          </p:cNvSpPr>
          <p:nvPr>
            <p:ph idx="1"/>
          </p:nvPr>
        </p:nvSpPr>
        <p:spPr>
          <a:xfrm>
            <a:off x="838200" y="1825625"/>
            <a:ext cx="10515600" cy="4361180"/>
          </a:xfrm>
        </p:spPr>
        <p:txBody>
          <a:bodyPr>
            <a:normAutofit fontScale="80000"/>
          </a:bodyPr>
          <a:p>
            <a:r>
              <a:rPr lang="ru-RU" altLang="en-US"/>
              <a:t>К новым маршрутам маршрутизаторы RIP приспосабливаются просто — они передают новую информацию в очередном сообщении своим соседям, и постепенно эта информация становится известна всем маршрутизаторам сети. </a:t>
            </a:r>
            <a:endParaRPr lang="ru-RU" altLang="en-US"/>
          </a:p>
          <a:p>
            <a:r>
              <a:rPr lang="ru-RU" altLang="en-US"/>
              <a:t>К изменениям, связанным с потерей какого-либо маршрута, маршрутизаторы RIP адаптируются сложнее, поскольку в формате сообщений протокола RIP нет поля, которое бы указывало на то, что путь к данной сети больше не существует. </a:t>
            </a:r>
            <a:endParaRPr lang="ru-RU" altLang="en-US"/>
          </a:p>
          <a:p>
            <a:r>
              <a:rPr lang="ru-RU" altLang="en-US"/>
              <a:t>Для уведомления о том, что некоторый маршрут недействителен, используются два механизма:</a:t>
            </a:r>
            <a:endParaRPr lang="ru-RU" altLang="en-US"/>
          </a:p>
          <a:p>
            <a:pPr lvl="1"/>
            <a:r>
              <a:rPr lang="ru-RU" altLang="en-US" b="1"/>
              <a:t>истечение времени жизни маршрута</a:t>
            </a:r>
            <a:r>
              <a:rPr lang="ru-RU" altLang="en-US"/>
              <a:t>;</a:t>
            </a:r>
            <a:endParaRPr lang="ru-RU" altLang="en-US"/>
          </a:p>
          <a:p>
            <a:pPr lvl="1"/>
            <a:r>
              <a:rPr lang="ru-RU" altLang="en-US" b="1"/>
              <a:t>указание специального (бесконечного) расстояния до сети, ставшей недоступной</a:t>
            </a:r>
            <a:r>
              <a:rPr lang="ru-RU" altLang="en-US"/>
              <a:t>.</a:t>
            </a:r>
            <a:endParaRPr lang="ru-R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Основная задача алгоритма маршрутизации</a:t>
            </a:r>
            <a:endParaRPr lang="ru-RU" dirty="0"/>
          </a:p>
        </p:txBody>
      </p:sp>
      <p:sp>
        <p:nvSpPr>
          <p:cNvPr id="3" name="Объект 2"/>
          <p:cNvSpPr>
            <a:spLocks noGrp="1"/>
          </p:cNvSpPr>
          <p:nvPr>
            <p:ph sz="quarter" idx="1"/>
          </p:nvPr>
        </p:nvSpPr>
        <p:spPr/>
        <p:txBody>
          <a:bodyPr/>
          <a:lstStyle/>
          <a:p>
            <a:r>
              <a:rPr lang="ru-RU" dirty="0" smtClean="0"/>
              <a:t>Имея набор </a:t>
            </a:r>
            <a:r>
              <a:rPr lang="ru-RU" dirty="0"/>
              <a:t>маршрутизаторов, которые соединены каналами, </a:t>
            </a:r>
            <a:r>
              <a:rPr lang="ru-RU" dirty="0" smtClean="0"/>
              <a:t>найти оптимальный </a:t>
            </a:r>
            <a:r>
              <a:rPr lang="ru-RU" dirty="0"/>
              <a:t>путь от начального маршрутизатора к конечному.</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Счет до бесконечности</a:t>
            </a:r>
            <a:endParaRPr lang="ru-RU" altLang="ru-RU"/>
          </a:p>
        </p:txBody>
      </p:sp>
      <p:graphicFrame>
        <p:nvGraphicFramePr>
          <p:cNvPr id="4" name="Объект 3"/>
          <p:cNvGraphicFramePr>
            <a:graphicFrameLocks noGrp="1"/>
          </p:cNvGraphicFramePr>
          <p:nvPr/>
        </p:nvGraphicFramePr>
        <p:xfrm>
          <a:off x="1810385" y="3284855"/>
          <a:ext cx="2472690" cy="1694180"/>
        </p:xfrm>
        <a:graphic>
          <a:graphicData uri="http://schemas.openxmlformats.org/drawingml/2006/table">
            <a:tbl>
              <a:tblPr firstRow="1" bandRow="1">
                <a:tableStyleId>{5C22544A-7EE6-4342-B048-85BDC9FD1C3A}</a:tableStyleId>
              </a:tblPr>
              <a:tblGrid>
                <a:gridCol w="1100455"/>
                <a:gridCol w="900430"/>
                <a:gridCol w="471805"/>
              </a:tblGrid>
              <a:tr h="335280">
                <a:tc gridSpan="3">
                  <a:txBody>
                    <a:bodyPr/>
                    <a:p>
                      <a:r>
                        <a:rPr lang="ru-RU" sz="1600" dirty="0" smtClean="0"/>
                        <a:t>Таблица маршрутизации</a:t>
                      </a:r>
                      <a:endParaRPr lang="ru-RU" sz="1600" dirty="0"/>
                    </a:p>
                  </a:txBody>
                  <a:tcPr/>
                </a:tc>
                <a:tc hMerge="1">
                  <a:tcPr/>
                </a:tc>
                <a:tc hMerge="1">
                  <a:tcPr/>
                </a:tc>
              </a:tr>
              <a:tr h="353060">
                <a:tc>
                  <a:txBody>
                    <a:bodyPr/>
                    <a:p>
                      <a:r>
                        <a:rPr lang="ru-RU" sz="1600" dirty="0" smtClean="0"/>
                        <a:t>10.1.0.0</a:t>
                      </a:r>
                      <a:endParaRPr lang="ru-RU" sz="1600" dirty="0"/>
                    </a:p>
                  </a:txBody>
                  <a:tcPr/>
                </a:tc>
                <a:tc>
                  <a:txBody>
                    <a:bodyPr/>
                    <a:p>
                      <a:r>
                        <a:rPr lang="en-US" sz="1600" dirty="0" smtClean="0"/>
                        <a:t>E0/0</a:t>
                      </a:r>
                      <a:endParaRPr lang="ru-RU" sz="1600" dirty="0"/>
                    </a:p>
                  </a:txBody>
                  <a:tcPr/>
                </a:tc>
                <a:tc>
                  <a:txBody>
                    <a:bodyPr/>
                    <a:p>
                      <a:r>
                        <a:rPr lang="en-US" sz="1600" dirty="0" smtClean="0"/>
                        <a:t>0</a:t>
                      </a:r>
                      <a:endParaRPr lang="ru-RU" sz="1600" dirty="0"/>
                    </a:p>
                  </a:txBody>
                  <a:tcPr/>
                </a:tc>
              </a:tr>
              <a:tr h="335280">
                <a:tc>
                  <a:txBody>
                    <a:bodyPr/>
                    <a:p>
                      <a:r>
                        <a:rPr lang="ru-RU" altLang="en-US" sz="1600" dirty="0" smtClean="0"/>
                        <a:t>10</a:t>
                      </a:r>
                      <a:r>
                        <a:rPr lang="en-US" sz="1600" dirty="0" smtClean="0"/>
                        <a:t>.2.0.0</a:t>
                      </a:r>
                      <a:endParaRPr lang="ru-RU" sz="1600" dirty="0"/>
                    </a:p>
                  </a:txBody>
                  <a:tcPr/>
                </a:tc>
                <a:tc>
                  <a:txBody>
                    <a:bodyPr/>
                    <a:p>
                      <a:r>
                        <a:rPr lang="en-US" sz="1600" dirty="0" smtClean="0"/>
                        <a:t>S0/0/0</a:t>
                      </a:r>
                      <a:endParaRPr lang="ru-RU" sz="1600" dirty="0"/>
                    </a:p>
                  </a:txBody>
                  <a:tcPr/>
                </a:tc>
                <a:tc>
                  <a:txBody>
                    <a:bodyPr/>
                    <a:p>
                      <a:r>
                        <a:rPr lang="en-US" sz="1600" dirty="0" smtClean="0"/>
                        <a:t>0</a:t>
                      </a:r>
                      <a:endParaRPr lang="ru-RU" sz="1600" dirty="0"/>
                    </a:p>
                  </a:txBody>
                  <a:tcPr/>
                </a:tc>
              </a:tr>
              <a:tr h="335280">
                <a:tc>
                  <a:txBody>
                    <a:bodyPr/>
                    <a:p>
                      <a:r>
                        <a:rPr lang="en-US" sz="1600" dirty="0" smtClean="0"/>
                        <a:t>1</a:t>
                      </a:r>
                      <a:r>
                        <a:rPr lang="ru-RU" altLang="en-US" sz="1600" dirty="0" smtClean="0"/>
                        <a:t>0</a:t>
                      </a:r>
                      <a:r>
                        <a:rPr lang="en-US" sz="1600" dirty="0" smtClean="0"/>
                        <a:t>.3.0.0</a:t>
                      </a:r>
                      <a:endParaRPr lang="ru-RU" sz="1600" dirty="0"/>
                    </a:p>
                  </a:txBody>
                  <a:tcPr/>
                </a:tc>
                <a:tc>
                  <a:txBody>
                    <a:bodyPr/>
                    <a:p>
                      <a:r>
                        <a:rPr lang="en-US" sz="1600" dirty="0" smtClean="0"/>
                        <a:t>S0/0/0</a:t>
                      </a:r>
                      <a:endParaRPr lang="ru-RU" sz="1600" dirty="0"/>
                    </a:p>
                  </a:txBody>
                  <a:tcPr/>
                </a:tc>
                <a:tc>
                  <a:txBody>
                    <a:bodyPr/>
                    <a:p>
                      <a:r>
                        <a:rPr lang="en-US" sz="1600" dirty="0" smtClean="0"/>
                        <a:t>1</a:t>
                      </a:r>
                      <a:endParaRPr lang="ru-RU" sz="1600" dirty="0"/>
                    </a:p>
                  </a:txBody>
                  <a:tcPr/>
                </a:tc>
              </a:tr>
              <a:tr h="335280">
                <a:tc>
                  <a:txBody>
                    <a:bodyPr/>
                    <a:p>
                      <a:r>
                        <a:rPr lang="en-US" sz="1600" dirty="0" smtClean="0"/>
                        <a:t>1</a:t>
                      </a:r>
                      <a:r>
                        <a:rPr lang="ru-RU" altLang="en-US" sz="1600" dirty="0" smtClean="0"/>
                        <a:t>0</a:t>
                      </a:r>
                      <a:r>
                        <a:rPr lang="en-US" sz="1600" dirty="0" smtClean="0"/>
                        <a:t>.4.0.0</a:t>
                      </a:r>
                      <a:endParaRPr lang="ru-RU" sz="1600" dirty="0"/>
                    </a:p>
                  </a:txBody>
                  <a:tcPr/>
                </a:tc>
                <a:tc>
                  <a:txBody>
                    <a:bodyPr/>
                    <a:p>
                      <a:r>
                        <a:rPr lang="en-US" sz="1600" dirty="0" smtClean="0"/>
                        <a:t>S0/0/0</a:t>
                      </a:r>
                      <a:endParaRPr lang="ru-RU" sz="1600" dirty="0"/>
                    </a:p>
                  </a:txBody>
                  <a:tcPr/>
                </a:tc>
                <a:tc>
                  <a:txBody>
                    <a:bodyPr/>
                    <a:p>
                      <a:r>
                        <a:rPr lang="en-US" sz="1600" b="1" dirty="0" smtClean="0">
                          <a:solidFill>
                            <a:srgbClr val="C00000"/>
                          </a:solidFill>
                        </a:rPr>
                        <a:t>16</a:t>
                      </a:r>
                      <a:endParaRPr lang="en-US" sz="1600" b="1" dirty="0" smtClean="0">
                        <a:solidFill>
                          <a:srgbClr val="C00000"/>
                        </a:solidFill>
                      </a:endParaRPr>
                    </a:p>
                  </a:txBody>
                  <a:tcPr/>
                </a:tc>
              </a:tr>
            </a:tbl>
          </a:graphicData>
        </a:graphic>
      </p:graphicFrame>
      <p:graphicFrame>
        <p:nvGraphicFramePr>
          <p:cNvPr id="6" name="Объект 3"/>
          <p:cNvGraphicFramePr/>
          <p:nvPr/>
        </p:nvGraphicFramePr>
        <p:xfrm>
          <a:off x="4581550" y="3284984"/>
          <a:ext cx="2449830" cy="1676400"/>
        </p:xfrm>
        <a:graphic>
          <a:graphicData uri="http://schemas.openxmlformats.org/drawingml/2006/table">
            <a:tbl>
              <a:tblPr firstRow="1" bandRow="1">
                <a:tableStyleId>{5C22544A-7EE6-4342-B048-85BDC9FD1C3A}</a:tableStyleId>
              </a:tblPr>
              <a:tblGrid>
                <a:gridCol w="1178560"/>
                <a:gridCol w="854710"/>
                <a:gridCol w="416560"/>
              </a:tblGrid>
              <a:tr h="320878">
                <a:tc gridSpan="3">
                  <a:txBody>
                    <a:bodyPr/>
                    <a:p>
                      <a:r>
                        <a:rPr lang="ru-RU" sz="1600" dirty="0" smtClean="0"/>
                        <a:t>Таблица маршрутизации</a:t>
                      </a:r>
                      <a:endParaRPr lang="ru-RU" sz="1600" dirty="0"/>
                    </a:p>
                  </a:txBody>
                  <a:tcPr/>
                </a:tc>
                <a:tc hMerge="1">
                  <a:tcPr/>
                </a:tc>
                <a:tc hMerge="1">
                  <a:tcPr/>
                </a:tc>
              </a:tr>
              <a:tr h="320878">
                <a:tc>
                  <a:txBody>
                    <a:bodyPr/>
                    <a:p>
                      <a:r>
                        <a:rPr lang="ru-RU" sz="1600" dirty="0" smtClean="0"/>
                        <a:t>10.</a:t>
                      </a:r>
                      <a:r>
                        <a:rPr lang="en-US" sz="1600" dirty="0" smtClean="0"/>
                        <a:t>2</a:t>
                      </a:r>
                      <a:r>
                        <a:rPr lang="ru-RU" sz="1600" dirty="0" smtClean="0"/>
                        <a:t>.0.0</a:t>
                      </a:r>
                      <a:endParaRPr lang="ru-RU" sz="1600" dirty="0"/>
                    </a:p>
                  </a:txBody>
                  <a:tcPr/>
                </a:tc>
                <a:tc>
                  <a:txBody>
                    <a:bodyPr/>
                    <a:p>
                      <a:r>
                        <a:rPr lang="en-US" sz="1600" dirty="0" smtClean="0"/>
                        <a:t>S0/0/0</a:t>
                      </a:r>
                      <a:endParaRPr lang="ru-RU" sz="1600" dirty="0"/>
                    </a:p>
                  </a:txBody>
                  <a:tcPr/>
                </a:tc>
                <a:tc>
                  <a:txBody>
                    <a:bodyPr/>
                    <a:p>
                      <a:r>
                        <a:rPr lang="en-US" sz="1600" dirty="0" smtClean="0"/>
                        <a:t>0</a:t>
                      </a:r>
                      <a:endParaRPr lang="ru-RU" sz="1600" dirty="0"/>
                    </a:p>
                  </a:txBody>
                  <a:tcPr/>
                </a:tc>
              </a:tr>
              <a:tr h="320878">
                <a:tc>
                  <a:txBody>
                    <a:bodyPr/>
                    <a:p>
                      <a:r>
                        <a:rPr lang="en-US" sz="1600" dirty="0" smtClean="0"/>
                        <a:t>1</a:t>
                      </a:r>
                      <a:r>
                        <a:rPr lang="ru-RU" altLang="en-US" sz="1600" dirty="0" smtClean="0"/>
                        <a:t>0</a:t>
                      </a:r>
                      <a:r>
                        <a:rPr lang="en-US" sz="1600" dirty="0" smtClean="0"/>
                        <a:t>.3.0.0</a:t>
                      </a:r>
                      <a:endParaRPr lang="ru-RU" sz="1600" dirty="0"/>
                    </a:p>
                  </a:txBody>
                  <a:tcPr/>
                </a:tc>
                <a:tc>
                  <a:txBody>
                    <a:bodyPr/>
                    <a:p>
                      <a:r>
                        <a:rPr lang="en-US" sz="1600" dirty="0" smtClean="0"/>
                        <a:t>S0/0/1</a:t>
                      </a:r>
                      <a:endParaRPr lang="ru-RU" sz="1600" dirty="0"/>
                    </a:p>
                  </a:txBody>
                  <a:tcPr/>
                </a:tc>
                <a:tc>
                  <a:txBody>
                    <a:bodyPr/>
                    <a:p>
                      <a:r>
                        <a:rPr lang="en-US" sz="1600" dirty="0" smtClean="0"/>
                        <a:t>0</a:t>
                      </a:r>
                      <a:endParaRPr lang="ru-RU" sz="1600" dirty="0"/>
                    </a:p>
                  </a:txBody>
                  <a:tcPr/>
                </a:tc>
              </a:tr>
              <a:tr h="320878">
                <a:tc>
                  <a:txBody>
                    <a:bodyPr/>
                    <a:p>
                      <a:r>
                        <a:rPr lang="en-US" sz="1600" dirty="0" smtClean="0"/>
                        <a:t>1</a:t>
                      </a:r>
                      <a:r>
                        <a:rPr lang="ru-RU" altLang="en-US" sz="1600" dirty="0" smtClean="0"/>
                        <a:t>0</a:t>
                      </a:r>
                      <a:r>
                        <a:rPr lang="en-US" sz="1600" dirty="0" smtClean="0"/>
                        <a:t>.4.0.0</a:t>
                      </a:r>
                      <a:endParaRPr lang="ru-RU" sz="1600" dirty="0"/>
                    </a:p>
                  </a:txBody>
                  <a:tcPr/>
                </a:tc>
                <a:tc>
                  <a:txBody>
                    <a:bodyPr/>
                    <a:p>
                      <a:r>
                        <a:rPr lang="en-US" sz="1600" dirty="0" smtClean="0"/>
                        <a:t>S0/0/1</a:t>
                      </a:r>
                      <a:endParaRPr lang="ru-RU" sz="1600" dirty="0"/>
                    </a:p>
                  </a:txBody>
                  <a:tcPr/>
                </a:tc>
                <a:tc>
                  <a:txBody>
                    <a:bodyPr/>
                    <a:p>
                      <a:r>
                        <a:rPr lang="ru-RU" sz="1600" b="1" dirty="0" smtClean="0">
                          <a:solidFill>
                            <a:srgbClr val="C00000"/>
                          </a:solidFill>
                        </a:rPr>
                        <a:t>16</a:t>
                      </a:r>
                      <a:endParaRPr lang="ru-RU" sz="1600" b="1" dirty="0" smtClean="0">
                        <a:solidFill>
                          <a:srgbClr val="C00000"/>
                        </a:solidFill>
                      </a:endParaRPr>
                    </a:p>
                  </a:txBody>
                  <a:tcPr/>
                </a:tc>
              </a:tr>
              <a:tr h="320878">
                <a:tc>
                  <a:txBody>
                    <a:bodyPr/>
                    <a:p>
                      <a:r>
                        <a:rPr lang="en-US" sz="1600" dirty="0" smtClean="0"/>
                        <a:t>1</a:t>
                      </a:r>
                      <a:r>
                        <a:rPr lang="ru-RU" altLang="en-US" sz="1600" dirty="0" smtClean="0"/>
                        <a:t>0</a:t>
                      </a:r>
                      <a:r>
                        <a:rPr lang="en-US" sz="1600" dirty="0" smtClean="0"/>
                        <a:t>.1.0.0</a:t>
                      </a:r>
                      <a:endParaRPr lang="ru-RU" sz="1600" dirty="0"/>
                    </a:p>
                  </a:txBody>
                  <a:tcPr/>
                </a:tc>
                <a:tc>
                  <a:txBody>
                    <a:bodyPr/>
                    <a:p>
                      <a:r>
                        <a:rPr lang="en-US" sz="1600" dirty="0" smtClean="0"/>
                        <a:t>S0/0/0</a:t>
                      </a:r>
                      <a:endParaRPr lang="ru-RU" sz="1600" dirty="0"/>
                    </a:p>
                  </a:txBody>
                  <a:tcPr/>
                </a:tc>
                <a:tc>
                  <a:txBody>
                    <a:bodyPr/>
                    <a:p>
                      <a:r>
                        <a:rPr lang="en-US" sz="1600" dirty="0" smtClean="0"/>
                        <a:t>1</a:t>
                      </a:r>
                      <a:endParaRPr lang="ru-RU" sz="1600" dirty="0"/>
                    </a:p>
                  </a:txBody>
                  <a:tcPr/>
                </a:tc>
              </a:tr>
            </a:tbl>
          </a:graphicData>
        </a:graphic>
      </p:graphicFrame>
      <p:graphicFrame>
        <p:nvGraphicFramePr>
          <p:cNvPr id="7" name="Объект 3"/>
          <p:cNvGraphicFramePr/>
          <p:nvPr/>
        </p:nvGraphicFramePr>
        <p:xfrm>
          <a:off x="7329805" y="3284855"/>
          <a:ext cx="2592705" cy="1676400"/>
        </p:xfrm>
        <a:graphic>
          <a:graphicData uri="http://schemas.openxmlformats.org/drawingml/2006/table">
            <a:tbl>
              <a:tblPr firstRow="1" bandRow="1">
                <a:tableStyleId>{5C22544A-7EE6-4342-B048-85BDC9FD1C3A}</a:tableStyleId>
              </a:tblPr>
              <a:tblGrid>
                <a:gridCol w="1337945"/>
                <a:gridCol w="864235"/>
                <a:gridCol w="390525"/>
              </a:tblGrid>
              <a:tr h="335280">
                <a:tc gridSpan="3">
                  <a:txBody>
                    <a:bodyPr/>
                    <a:p>
                      <a:r>
                        <a:rPr lang="ru-RU" sz="1600" dirty="0" smtClean="0"/>
                        <a:t>Таблица маршрутизации</a:t>
                      </a:r>
                      <a:endParaRPr lang="ru-RU" sz="1600" dirty="0"/>
                    </a:p>
                  </a:txBody>
                  <a:tcPr/>
                </a:tc>
                <a:tc hMerge="1">
                  <a:tcPr/>
                </a:tc>
                <a:tc hMerge="1">
                  <a:tcPr/>
                </a:tc>
              </a:tr>
              <a:tr h="320878">
                <a:tc>
                  <a:txBody>
                    <a:bodyPr/>
                    <a:p>
                      <a:r>
                        <a:rPr lang="ru-RU" sz="1600" dirty="0" smtClean="0"/>
                        <a:t>10.</a:t>
                      </a:r>
                      <a:r>
                        <a:rPr lang="en-US" sz="1600" dirty="0" smtClean="0"/>
                        <a:t>3</a:t>
                      </a:r>
                      <a:r>
                        <a:rPr lang="ru-RU" sz="1600" dirty="0" smtClean="0"/>
                        <a:t>.0.0</a:t>
                      </a:r>
                      <a:endParaRPr lang="ru-RU" sz="1600" dirty="0"/>
                    </a:p>
                  </a:txBody>
                  <a:tcPr/>
                </a:tc>
                <a:tc>
                  <a:txBody>
                    <a:bodyPr/>
                    <a:p>
                      <a:r>
                        <a:rPr lang="en-US" sz="1600" dirty="0" smtClean="0"/>
                        <a:t>S0/0/0</a:t>
                      </a:r>
                      <a:endParaRPr lang="ru-RU" sz="1600" dirty="0"/>
                    </a:p>
                  </a:txBody>
                  <a:tcPr/>
                </a:tc>
                <a:tc>
                  <a:txBody>
                    <a:bodyPr/>
                    <a:p>
                      <a:r>
                        <a:rPr lang="en-US" sz="1600" dirty="0" smtClean="0"/>
                        <a:t>0</a:t>
                      </a:r>
                      <a:endParaRPr lang="ru-RU" sz="1600" dirty="0"/>
                    </a:p>
                  </a:txBody>
                  <a:tcPr/>
                </a:tc>
              </a:tr>
              <a:tr h="320878">
                <a:tc>
                  <a:txBody>
                    <a:bodyPr/>
                    <a:p>
                      <a:r>
                        <a:rPr lang="en-US" sz="1600" dirty="0" smtClean="0">
                          <a:sym typeface="+mn-ea"/>
                        </a:rPr>
                        <a:t>1</a:t>
                      </a:r>
                      <a:r>
                        <a:rPr lang="ru-RU" altLang="en-US" sz="1600" dirty="0" smtClean="0">
                          <a:sym typeface="+mn-ea"/>
                        </a:rPr>
                        <a:t>0</a:t>
                      </a:r>
                      <a:r>
                        <a:rPr lang="en-US" sz="1600" dirty="0" smtClean="0">
                          <a:sym typeface="+mn-ea"/>
                        </a:rPr>
                        <a:t>.4.0.0</a:t>
                      </a:r>
                      <a:endParaRPr lang="ru-RU" sz="1600" dirty="0"/>
                    </a:p>
                  </a:txBody>
                  <a:tcPr/>
                </a:tc>
                <a:tc>
                  <a:txBody>
                    <a:bodyPr/>
                    <a:p>
                      <a:r>
                        <a:rPr lang="en-US" sz="1600" dirty="0"/>
                        <a:t>E0/0</a:t>
                      </a:r>
                      <a:endParaRPr lang="en-US" sz="1600" dirty="0"/>
                    </a:p>
                  </a:txBody>
                  <a:tcPr/>
                </a:tc>
                <a:tc>
                  <a:txBody>
                    <a:bodyPr/>
                    <a:p>
                      <a:r>
                        <a:rPr lang="en-US" altLang="ru-RU" sz="1600" b="1" dirty="0">
                          <a:solidFill>
                            <a:srgbClr val="C00000"/>
                          </a:solidFill>
                        </a:rPr>
                        <a:t>16</a:t>
                      </a:r>
                      <a:endParaRPr lang="en-US" altLang="ru-RU" sz="1600" b="1" dirty="0">
                        <a:solidFill>
                          <a:srgbClr val="C00000"/>
                        </a:solidFill>
                      </a:endParaRPr>
                    </a:p>
                  </a:txBody>
                  <a:tcPr/>
                </a:tc>
              </a:tr>
              <a:tr h="320878">
                <a:tc>
                  <a:txBody>
                    <a:bodyPr/>
                    <a:p>
                      <a:r>
                        <a:rPr lang="en-US" sz="1600" dirty="0" smtClean="0"/>
                        <a:t>1</a:t>
                      </a:r>
                      <a:r>
                        <a:rPr lang="ru-RU" altLang="en-US" sz="1600" dirty="0" smtClean="0"/>
                        <a:t>0</a:t>
                      </a:r>
                      <a:r>
                        <a:rPr lang="en-US" sz="1600" dirty="0" smtClean="0"/>
                        <a:t>.2.0.0</a:t>
                      </a:r>
                      <a:endParaRPr lang="ru-RU" sz="1600" dirty="0"/>
                    </a:p>
                  </a:txBody>
                  <a:tcPr/>
                </a:tc>
                <a:tc>
                  <a:txBody>
                    <a:bodyPr/>
                    <a:p>
                      <a:r>
                        <a:rPr lang="en-US" sz="1600" dirty="0" smtClean="0"/>
                        <a:t>S0/0/0</a:t>
                      </a:r>
                      <a:endParaRPr lang="ru-RU" sz="1600" dirty="0"/>
                    </a:p>
                  </a:txBody>
                  <a:tcPr/>
                </a:tc>
                <a:tc>
                  <a:txBody>
                    <a:bodyPr/>
                    <a:p>
                      <a:r>
                        <a:rPr lang="en-US" sz="1600" dirty="0" smtClean="0"/>
                        <a:t>1</a:t>
                      </a:r>
                      <a:endParaRPr lang="ru-RU" sz="1600" dirty="0"/>
                    </a:p>
                  </a:txBody>
                  <a:tcPr/>
                </a:tc>
              </a:tr>
              <a:tr h="335280">
                <a:tc>
                  <a:txBody>
                    <a:bodyPr/>
                    <a:p>
                      <a:r>
                        <a:rPr lang="en-US" sz="1600" dirty="0" smtClean="0"/>
                        <a:t>1</a:t>
                      </a:r>
                      <a:r>
                        <a:rPr lang="ru-RU" altLang="en-US" sz="1600" dirty="0" smtClean="0"/>
                        <a:t>0</a:t>
                      </a:r>
                      <a:r>
                        <a:rPr lang="en-US" sz="1600" dirty="0" smtClean="0"/>
                        <a:t>.1.0.0</a:t>
                      </a:r>
                      <a:endParaRPr lang="ru-RU" sz="1600" dirty="0"/>
                    </a:p>
                  </a:txBody>
                  <a:tcPr/>
                </a:tc>
                <a:tc>
                  <a:txBody>
                    <a:bodyPr/>
                    <a:p>
                      <a:r>
                        <a:rPr lang="en-US" sz="1600" dirty="0" smtClean="0"/>
                        <a:t>S0/0/0</a:t>
                      </a:r>
                      <a:endParaRPr lang="ru-RU" sz="1600" dirty="0"/>
                    </a:p>
                  </a:txBody>
                  <a:tcPr/>
                </a:tc>
                <a:tc>
                  <a:txBody>
                    <a:bodyPr/>
                    <a:p>
                      <a:r>
                        <a:rPr lang="en-US" sz="1600" dirty="0" smtClean="0"/>
                        <a:t>2</a:t>
                      </a:r>
                      <a:endParaRPr lang="ru-RU" sz="1600" dirty="0"/>
                    </a:p>
                  </a:txBody>
                  <a:tcPr/>
                </a:tc>
              </a:tr>
            </a:tbl>
          </a:graphicData>
        </a:graphic>
      </p:graphicFrame>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1314" y="2095901"/>
            <a:ext cx="76581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79054" y="1742841"/>
            <a:ext cx="934085" cy="368300"/>
          </a:xfrm>
          <a:prstGeom prst="rect">
            <a:avLst/>
          </a:prstGeom>
          <a:noFill/>
        </p:spPr>
        <p:txBody>
          <a:bodyPr wrap="none" rtlCol="0">
            <a:spAutoFit/>
          </a:bodyPr>
          <a:p>
            <a:r>
              <a:rPr lang="en-US" dirty="0" smtClean="0"/>
              <a:t>1</a:t>
            </a:r>
            <a:r>
              <a:rPr lang="ru-RU" altLang="en-US" dirty="0" smtClean="0"/>
              <a:t>0</a:t>
            </a:r>
            <a:r>
              <a:rPr lang="en-US" dirty="0" smtClean="0"/>
              <a:t>.1.0.0</a:t>
            </a:r>
            <a:endParaRPr lang="ru-RU" dirty="0"/>
          </a:p>
        </p:txBody>
      </p:sp>
      <p:sp>
        <p:nvSpPr>
          <p:cNvPr id="10" name="TextBox 9"/>
          <p:cNvSpPr txBox="1"/>
          <p:nvPr/>
        </p:nvSpPr>
        <p:spPr>
          <a:xfrm>
            <a:off x="4469003" y="1690771"/>
            <a:ext cx="934085" cy="368300"/>
          </a:xfrm>
          <a:prstGeom prst="rect">
            <a:avLst/>
          </a:prstGeom>
          <a:noFill/>
        </p:spPr>
        <p:txBody>
          <a:bodyPr wrap="none" rtlCol="0">
            <a:spAutoFit/>
          </a:bodyPr>
          <a:p>
            <a:r>
              <a:rPr lang="en-US" dirty="0" smtClean="0"/>
              <a:t>1</a:t>
            </a:r>
            <a:r>
              <a:rPr lang="ru-RU" altLang="en-US" dirty="0" smtClean="0"/>
              <a:t>0</a:t>
            </a:r>
            <a:r>
              <a:rPr lang="en-US" dirty="0" smtClean="0"/>
              <a:t>.2.0.0</a:t>
            </a:r>
            <a:endParaRPr lang="ru-RU" dirty="0"/>
          </a:p>
        </p:txBody>
      </p:sp>
      <p:sp>
        <p:nvSpPr>
          <p:cNvPr id="11" name="TextBox 10"/>
          <p:cNvSpPr txBox="1"/>
          <p:nvPr/>
        </p:nvSpPr>
        <p:spPr>
          <a:xfrm>
            <a:off x="8845492" y="1691081"/>
            <a:ext cx="934085" cy="368300"/>
          </a:xfrm>
          <a:prstGeom prst="rect">
            <a:avLst/>
          </a:prstGeom>
          <a:noFill/>
        </p:spPr>
        <p:txBody>
          <a:bodyPr wrap="none" rtlCol="0">
            <a:spAutoFit/>
          </a:bodyPr>
          <a:p>
            <a:r>
              <a:rPr lang="en-US" dirty="0" smtClean="0"/>
              <a:t>1</a:t>
            </a:r>
            <a:r>
              <a:rPr lang="ru-RU" altLang="en-US" dirty="0" smtClean="0"/>
              <a:t>0</a:t>
            </a:r>
            <a:r>
              <a:rPr lang="en-US" dirty="0" smtClean="0"/>
              <a:t>.4.0.0</a:t>
            </a:r>
            <a:endParaRPr lang="ru-RU" dirty="0"/>
          </a:p>
        </p:txBody>
      </p:sp>
      <p:sp>
        <p:nvSpPr>
          <p:cNvPr id="12" name="TextBox 11"/>
          <p:cNvSpPr txBox="1"/>
          <p:nvPr/>
        </p:nvSpPr>
        <p:spPr>
          <a:xfrm>
            <a:off x="6655822" y="1690844"/>
            <a:ext cx="934085" cy="368300"/>
          </a:xfrm>
          <a:prstGeom prst="rect">
            <a:avLst/>
          </a:prstGeom>
          <a:noFill/>
        </p:spPr>
        <p:txBody>
          <a:bodyPr wrap="none" rtlCol="0">
            <a:spAutoFit/>
          </a:bodyPr>
          <a:p>
            <a:r>
              <a:rPr lang="en-US" dirty="0" smtClean="0"/>
              <a:t>1</a:t>
            </a:r>
            <a:r>
              <a:rPr lang="ru-RU" altLang="en-US" dirty="0" smtClean="0"/>
              <a:t>0</a:t>
            </a:r>
            <a:r>
              <a:rPr lang="en-US" dirty="0" smtClean="0"/>
              <a:t>.3.0.0</a:t>
            </a:r>
            <a:endParaRPr lang="ru-RU" dirty="0"/>
          </a:p>
        </p:txBody>
      </p:sp>
      <p:sp>
        <p:nvSpPr>
          <p:cNvPr id="8" name="TextBox 7"/>
          <p:cNvSpPr txBox="1"/>
          <p:nvPr/>
        </p:nvSpPr>
        <p:spPr>
          <a:xfrm>
            <a:off x="2483216" y="2673409"/>
            <a:ext cx="614045" cy="368300"/>
          </a:xfrm>
          <a:prstGeom prst="rect">
            <a:avLst/>
          </a:prstGeom>
          <a:noFill/>
        </p:spPr>
        <p:txBody>
          <a:bodyPr wrap="none" rtlCol="0">
            <a:spAutoFit/>
          </a:bodyPr>
          <a:p>
            <a:r>
              <a:rPr lang="en-US" dirty="0" smtClean="0"/>
              <a:t>E0/0</a:t>
            </a:r>
            <a:endParaRPr lang="ru-RU" dirty="0"/>
          </a:p>
        </p:txBody>
      </p:sp>
      <p:sp>
        <p:nvSpPr>
          <p:cNvPr id="14" name="TextBox 13"/>
          <p:cNvSpPr txBox="1"/>
          <p:nvPr/>
        </p:nvSpPr>
        <p:spPr>
          <a:xfrm>
            <a:off x="3921514" y="2673528"/>
            <a:ext cx="795655" cy="368300"/>
          </a:xfrm>
          <a:prstGeom prst="rect">
            <a:avLst/>
          </a:prstGeom>
          <a:noFill/>
        </p:spPr>
        <p:txBody>
          <a:bodyPr wrap="none" rtlCol="0">
            <a:spAutoFit/>
          </a:bodyPr>
          <a:p>
            <a:r>
              <a:rPr lang="en-US" dirty="0" smtClean="0"/>
              <a:t>s0/0/0</a:t>
            </a:r>
            <a:endParaRPr lang="ru-RU" dirty="0"/>
          </a:p>
        </p:txBody>
      </p:sp>
      <p:sp>
        <p:nvSpPr>
          <p:cNvPr id="15" name="TextBox 14"/>
          <p:cNvSpPr txBox="1"/>
          <p:nvPr/>
        </p:nvSpPr>
        <p:spPr>
          <a:xfrm>
            <a:off x="4734555" y="2666369"/>
            <a:ext cx="795655" cy="368300"/>
          </a:xfrm>
          <a:prstGeom prst="rect">
            <a:avLst/>
          </a:prstGeom>
          <a:noFill/>
        </p:spPr>
        <p:txBody>
          <a:bodyPr wrap="none" rtlCol="0">
            <a:spAutoFit/>
          </a:bodyPr>
          <a:p>
            <a:r>
              <a:rPr lang="en-US" dirty="0" smtClean="0"/>
              <a:t>s0/0/0</a:t>
            </a:r>
            <a:endParaRPr lang="ru-RU" dirty="0"/>
          </a:p>
        </p:txBody>
      </p:sp>
      <p:sp>
        <p:nvSpPr>
          <p:cNvPr id="16" name="TextBox 15"/>
          <p:cNvSpPr txBox="1"/>
          <p:nvPr/>
        </p:nvSpPr>
        <p:spPr>
          <a:xfrm>
            <a:off x="6330250" y="2631504"/>
            <a:ext cx="795655" cy="368300"/>
          </a:xfrm>
          <a:prstGeom prst="rect">
            <a:avLst/>
          </a:prstGeom>
          <a:noFill/>
        </p:spPr>
        <p:txBody>
          <a:bodyPr wrap="none" rtlCol="0">
            <a:spAutoFit/>
          </a:bodyPr>
          <a:p>
            <a:r>
              <a:rPr lang="en-US" dirty="0" smtClean="0"/>
              <a:t>s0/0/1</a:t>
            </a:r>
            <a:endParaRPr lang="ru-RU" dirty="0"/>
          </a:p>
        </p:txBody>
      </p:sp>
      <p:sp>
        <p:nvSpPr>
          <p:cNvPr id="17" name="TextBox 16"/>
          <p:cNvSpPr txBox="1"/>
          <p:nvPr/>
        </p:nvSpPr>
        <p:spPr>
          <a:xfrm>
            <a:off x="8674042" y="2631504"/>
            <a:ext cx="614045" cy="368300"/>
          </a:xfrm>
          <a:prstGeom prst="rect">
            <a:avLst/>
          </a:prstGeom>
          <a:noFill/>
        </p:spPr>
        <p:txBody>
          <a:bodyPr wrap="none" rtlCol="0">
            <a:spAutoFit/>
          </a:bodyPr>
          <a:p>
            <a:r>
              <a:rPr lang="en-US" dirty="0"/>
              <a:t>E</a:t>
            </a:r>
            <a:r>
              <a:rPr lang="en-US" dirty="0" smtClean="0"/>
              <a:t>0/0</a:t>
            </a:r>
            <a:endParaRPr lang="ru-RU" dirty="0"/>
          </a:p>
        </p:txBody>
      </p:sp>
      <p:cxnSp>
        <p:nvCxnSpPr>
          <p:cNvPr id="9" name="Прямое соединение 8"/>
          <p:cNvCxnSpPr/>
          <p:nvPr/>
        </p:nvCxnSpPr>
        <p:spPr>
          <a:xfrm>
            <a:off x="9156700" y="2357755"/>
            <a:ext cx="342900" cy="400050"/>
          </a:xfrm>
          <a:prstGeom prst="line">
            <a:avLst/>
          </a:prstGeom>
          <a:ln w="44450">
            <a:gradFill>
              <a:gsLst>
                <a:gs pos="52000">
                  <a:srgbClr val="C00000"/>
                </a:gs>
                <a:gs pos="9000">
                  <a:schemeClr val="accent1">
                    <a:lumMod val="5000"/>
                    <a:lumOff val="95000"/>
                  </a:schemeClr>
                </a:gs>
                <a:gs pos="91000">
                  <a:schemeClr val="bg1"/>
                </a:gs>
                <a:gs pos="100000">
                  <a:schemeClr val="accent1">
                    <a:lumMod val="45000"/>
                    <a:lumOff val="55000"/>
                  </a:schemeClr>
                </a:gs>
                <a:gs pos="100000">
                  <a:schemeClr val="accent1">
                    <a:lumMod val="30000"/>
                    <a:lumOff val="70000"/>
                  </a:schemeClr>
                </a:gs>
              </a:gsLst>
              <a:lin ang="5400000" scaled="1"/>
            </a:gradFill>
            <a:bevel/>
          </a:ln>
        </p:spPr>
        <p:style>
          <a:lnRef idx="1">
            <a:schemeClr val="accent1"/>
          </a:lnRef>
          <a:fillRef idx="0">
            <a:schemeClr val="accent1"/>
          </a:fillRef>
          <a:effectRef idx="0">
            <a:schemeClr val="accent1"/>
          </a:effectRef>
          <a:fontRef idx="minor">
            <a:schemeClr val="tx1"/>
          </a:fontRef>
        </p:style>
      </p:cxnSp>
      <p:cxnSp>
        <p:nvCxnSpPr>
          <p:cNvPr id="13" name="Прямое соединение 12"/>
          <p:cNvCxnSpPr/>
          <p:nvPr/>
        </p:nvCxnSpPr>
        <p:spPr>
          <a:xfrm flipH="1">
            <a:off x="9190355" y="2327910"/>
            <a:ext cx="244475" cy="460375"/>
          </a:xfrm>
          <a:prstGeom prst="line">
            <a:avLst/>
          </a:prstGeom>
          <a:ln w="44450">
            <a:gradFill>
              <a:gsLst>
                <a:gs pos="52000">
                  <a:srgbClr val="C00000"/>
                </a:gs>
                <a:gs pos="9000">
                  <a:schemeClr val="accent1">
                    <a:lumMod val="5000"/>
                    <a:lumOff val="95000"/>
                  </a:schemeClr>
                </a:gs>
                <a:gs pos="91000">
                  <a:schemeClr val="bg1"/>
                </a:gs>
                <a:gs pos="100000">
                  <a:schemeClr val="accent1">
                    <a:lumMod val="45000"/>
                    <a:lumOff val="55000"/>
                  </a:schemeClr>
                </a:gs>
                <a:gs pos="100000">
                  <a:schemeClr val="accent1">
                    <a:lumMod val="30000"/>
                    <a:lumOff val="70000"/>
                  </a:schemeClr>
                </a:gs>
              </a:gsLst>
              <a:lin ang="5400000" scaled="1"/>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Решения проблем в </a:t>
            </a:r>
            <a:r>
              <a:rPr lang="en-US" altLang="en-US"/>
              <a:t>RIP</a:t>
            </a:r>
            <a:endParaRPr lang="en-US" altLang="en-US"/>
          </a:p>
        </p:txBody>
      </p:sp>
      <p:sp>
        <p:nvSpPr>
          <p:cNvPr id="3" name="Замещающее содержимое 2"/>
          <p:cNvSpPr>
            <a:spLocks noGrp="1"/>
          </p:cNvSpPr>
          <p:nvPr>
            <p:ph idx="1"/>
          </p:nvPr>
        </p:nvSpPr>
        <p:spPr/>
        <p:txBody>
          <a:bodyPr>
            <a:normAutofit fontScale="70000"/>
          </a:bodyPr>
          <a:p>
            <a:pPr>
              <a:buFont typeface="Wingdings" panose="05000000000000000000" charset="0"/>
              <a:buChar char="§"/>
            </a:pPr>
            <a:r>
              <a:rPr lang="ru-RU" altLang="en-US">
                <a:solidFill>
                  <a:srgbClr val="C00000"/>
                </a:solidFill>
              </a:rPr>
              <a:t>Метод расщепления горизонта</a:t>
            </a:r>
            <a:r>
              <a:rPr lang="ru-RU" altLang="en-US"/>
              <a:t> </a:t>
            </a:r>
            <a:r>
              <a:rPr lang="en-US" altLang="en-US"/>
              <a:t>:</a:t>
            </a:r>
            <a:r>
              <a:rPr lang="ru-RU" altLang="en-US"/>
              <a:t> маршрутная информация о некоторой сети, хранящаяся в таблице маршрутизации, никогда не передается тому маршрутизатору, от которого она получена</a:t>
            </a:r>
            <a:endParaRPr lang="ru-RU" altLang="en-US"/>
          </a:p>
          <a:p>
            <a:pPr>
              <a:buClr>
                <a:srgbClr val="C00000"/>
              </a:buClr>
              <a:buFont typeface="Wingdings" panose="05000000000000000000" charset="0"/>
              <a:buChar char="§"/>
            </a:pPr>
            <a:r>
              <a:rPr lang="ru-RU" altLang="en-US">
                <a:solidFill>
                  <a:srgbClr val="C00000"/>
                </a:solidFill>
              </a:rPr>
              <a:t>Триггерные обновления </a:t>
            </a:r>
            <a:r>
              <a:rPr lang="en-US" altLang="en-US">
                <a:solidFill>
                  <a:srgbClr val="C00000"/>
                </a:solidFill>
              </a:rPr>
              <a:t>:</a:t>
            </a:r>
            <a:r>
              <a:rPr lang="ru-RU" altLang="en-US"/>
              <a:t>  маршрутизатор, получив данные об изменении метрики до какой-либо сети, не ждет истечения периода передачи таблицы маршрутизации, а передает данные об изменившемся маршруте немедленно. Во многих случаях это позволяет предотвратить передачу устаревших сведений об отказавшем маршруте,но он перегружает сеть служебными сообщениями, поэтому триггерные объявления также делаются с некоторой задержкой.</a:t>
            </a:r>
            <a:endParaRPr lang="ru-RU" altLang="en-US"/>
          </a:p>
          <a:p>
            <a:pPr>
              <a:buClr>
                <a:srgbClr val="C00000"/>
              </a:buClr>
              <a:buFont typeface="Wingdings" panose="05000000000000000000" charset="0"/>
              <a:buChar char="§"/>
            </a:pPr>
            <a:r>
              <a:rPr lang="ru-RU" altLang="en-US">
                <a:solidFill>
                  <a:srgbClr val="C00000"/>
                </a:solidFill>
              </a:rPr>
              <a:t>Замораживание изменений</a:t>
            </a:r>
            <a:r>
              <a:rPr lang="ru-RU" altLang="en-US"/>
              <a:t> — позволяет исключить подобные ситуации. Он связан с введением тайм-аута на принятие новых данных о сети, которая только что стала недоступной. Этот тайм-аут предотвращает принятие устаревших сведений о некотором маршруте от тех маршрутизаторов, которые находятся на некотором расстоянии от отказавшей связи и передают устаревшие сведения о ее работоспособности.</a:t>
            </a:r>
            <a:endParaRPr lang="ru-RU" altLang="en-US"/>
          </a:p>
          <a:p>
            <a:endParaRPr lang="ru-R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пакета </a:t>
            </a:r>
            <a:r>
              <a:rPr lang="en-US" dirty="0" smtClean="0"/>
              <a:t>RIP v.1</a:t>
            </a:r>
            <a:endParaRPr lang="ru-RU" dirty="0"/>
          </a:p>
        </p:txBody>
      </p:sp>
      <p:sp>
        <p:nvSpPr>
          <p:cNvPr id="3" name="Объект 2"/>
          <p:cNvSpPr>
            <a:spLocks noGrp="1"/>
          </p:cNvSpPr>
          <p:nvPr>
            <p:ph sz="quarter" idx="1"/>
          </p:nvPr>
        </p:nvSpPr>
        <p:spPr/>
        <p:txBody>
          <a:bodyPr>
            <a:normAutofit lnSpcReduction="20000"/>
          </a:bodyPr>
          <a:lstStyle/>
          <a:p>
            <a:r>
              <a:rPr lang="ru-RU" dirty="0"/>
              <a:t>Поле </a:t>
            </a:r>
            <a:r>
              <a:rPr lang="ru-RU" b="1" dirty="0"/>
              <a:t>«Команда» </a:t>
            </a:r>
            <a:r>
              <a:rPr lang="ru-RU" dirty="0"/>
              <a:t>длиной 1 байт определяет, является ли пакет за­просом (1) или ответом (2).</a:t>
            </a:r>
            <a:endParaRPr lang="ru-RU" dirty="0"/>
          </a:p>
          <a:p>
            <a:r>
              <a:rPr lang="ru-RU" dirty="0"/>
              <a:t>Поле </a:t>
            </a:r>
            <a:r>
              <a:rPr lang="ru-RU" b="1" dirty="0"/>
              <a:t>«Версия» </a:t>
            </a:r>
            <a:r>
              <a:rPr lang="ru-RU" dirty="0"/>
              <a:t>длиной 1 байт содержит информацию о версии протокола. Для </a:t>
            </a:r>
            <a:r>
              <a:rPr lang="ru-RU" dirty="0" smtClean="0"/>
              <a:t>RIP</a:t>
            </a:r>
            <a:r>
              <a:rPr lang="en-US" dirty="0" smtClean="0"/>
              <a:t> </a:t>
            </a:r>
            <a:r>
              <a:rPr lang="ru-RU" dirty="0" smtClean="0"/>
              <a:t>v</a:t>
            </a:r>
            <a:r>
              <a:rPr lang="en-US" dirty="0"/>
              <a:t>.</a:t>
            </a:r>
            <a:r>
              <a:rPr lang="en-US" dirty="0" smtClean="0"/>
              <a:t>1</a:t>
            </a:r>
            <a:r>
              <a:rPr lang="ru-RU" dirty="0" smtClean="0"/>
              <a:t> </a:t>
            </a:r>
            <a:r>
              <a:rPr lang="ru-RU" dirty="0"/>
              <a:t>значение поля должно быть равно 1.</a:t>
            </a:r>
            <a:endParaRPr lang="ru-RU" dirty="0"/>
          </a:p>
          <a:p>
            <a:r>
              <a:rPr lang="ru-RU" dirty="0"/>
              <a:t>Поле </a:t>
            </a:r>
            <a:r>
              <a:rPr lang="ru-RU" b="1" dirty="0"/>
              <a:t>«Идентификатор семейства адресов» </a:t>
            </a:r>
            <a:r>
              <a:rPr lang="ru-RU" dirty="0"/>
              <a:t>длиной 2 байта определяет протокол, используемый для сетевой адресации. Значение 2 соответствует протоколу IPv4. </a:t>
            </a:r>
            <a:endParaRPr lang="ru-RU" dirty="0"/>
          </a:p>
          <a:p>
            <a:r>
              <a:rPr lang="ru-RU" dirty="0"/>
              <a:t>Поле </a:t>
            </a:r>
            <a:r>
              <a:rPr lang="ru-RU" b="1" dirty="0"/>
              <a:t>«Сетевой адрес» </a:t>
            </a:r>
            <a:r>
              <a:rPr lang="ru-RU" dirty="0"/>
              <a:t>длиной 4 байта содержит IP-адрес определенной сети.</a:t>
            </a:r>
            <a:endParaRPr lang="ru-RU" dirty="0"/>
          </a:p>
          <a:p>
            <a:r>
              <a:rPr lang="ru-RU" dirty="0"/>
              <a:t>Поле </a:t>
            </a:r>
            <a:r>
              <a:rPr lang="ru-RU" b="1" dirty="0"/>
              <a:t>«Метрика» </a:t>
            </a:r>
            <a:r>
              <a:rPr lang="ru-RU" dirty="0"/>
              <a:t>длиной 4 байта определяет расстояние (в переходах) до указанной сети. (В запросах поле не используется.)</a:t>
            </a:r>
            <a:endParaRPr lang="ru-RU" dirty="0"/>
          </a:p>
          <a:p>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Отличия </a:t>
            </a:r>
            <a:r>
              <a:rPr lang="en-US" dirty="0" smtClean="0"/>
              <a:t>RIP v2</a:t>
            </a:r>
            <a:endParaRPr lang="ru-RU" dirty="0"/>
          </a:p>
        </p:txBody>
      </p:sp>
      <p:sp>
        <p:nvSpPr>
          <p:cNvPr id="3" name="Объект 2"/>
          <p:cNvSpPr>
            <a:spLocks noGrp="1"/>
          </p:cNvSpPr>
          <p:nvPr>
            <p:ph sz="quarter" idx="1"/>
          </p:nvPr>
        </p:nvSpPr>
        <p:spPr/>
        <p:txBody>
          <a:bodyPr>
            <a:normAutofit lnSpcReduction="20000"/>
          </a:bodyPr>
          <a:lstStyle/>
          <a:p>
            <a:r>
              <a:rPr lang="ru-RU" b="1" dirty="0"/>
              <a:t>Поддержка VLSM.</a:t>
            </a:r>
            <a:r>
              <a:rPr lang="ru-RU" dirty="0"/>
              <a:t> Вместе с обновлениями RIP 2 передаются маски подсети.</a:t>
            </a:r>
            <a:endParaRPr lang="ru-RU" dirty="0"/>
          </a:p>
          <a:p>
            <a:r>
              <a:rPr lang="ru-RU" b="1" dirty="0" err="1"/>
              <a:t>Многоадресатные</a:t>
            </a:r>
            <a:r>
              <a:rPr lang="ru-RU" b="1" dirty="0"/>
              <a:t> обновления.</a:t>
            </a:r>
            <a:r>
              <a:rPr lang="ru-RU" dirty="0"/>
              <a:t> Обновления передаются с помощью </a:t>
            </a:r>
            <a:r>
              <a:rPr lang="ru-RU" dirty="0" err="1"/>
              <a:t>многоадресатной</a:t>
            </a:r>
            <a:r>
              <a:rPr lang="ru-RU" dirty="0"/>
              <a:t>, а не широковещательной рассылки, поэтому сокращаются непроизводительные затраты процессорного времени в хостах, не участвующих в работе протокола RIP.</a:t>
            </a:r>
            <a:endParaRPr lang="ru-RU" dirty="0"/>
          </a:p>
          <a:p>
            <a:r>
              <a:rPr lang="ru-RU" b="1" dirty="0"/>
              <a:t>Поддержка аутентификации.</a:t>
            </a:r>
            <a:r>
              <a:rPr lang="ru-RU" dirty="0"/>
              <a:t> В </a:t>
            </a:r>
            <a:r>
              <a:rPr lang="ru-RU" dirty="0" err="1"/>
              <a:t>маршрутизатораx</a:t>
            </a:r>
            <a:r>
              <a:rPr lang="ru-RU" dirty="0"/>
              <a:t>, совместимых с требованиями </a:t>
            </a:r>
            <a:r>
              <a:rPr lang="ru-RU" dirty="0">
                <a:solidFill>
                  <a:srgbClr val="C00000"/>
                </a:solidFill>
              </a:rPr>
              <a:t>RFC 2453</a:t>
            </a:r>
            <a:r>
              <a:rPr lang="ru-RU" dirty="0"/>
              <a:t>, поддерживается аутентификация на основе открытого текста. </a:t>
            </a:r>
            <a:r>
              <a:rPr lang="ru-RU" dirty="0" smtClean="0"/>
              <a:t>(</a:t>
            </a:r>
            <a:r>
              <a:rPr lang="ru-RU" dirty="0"/>
              <a:t>В</a:t>
            </a:r>
            <a:r>
              <a:rPr lang="ru-RU" dirty="0" smtClean="0"/>
              <a:t> </a:t>
            </a:r>
            <a:r>
              <a:rPr lang="ru-RU" dirty="0"/>
              <a:t>маршрутизаторах </a:t>
            </a:r>
            <a:r>
              <a:rPr lang="ru-RU" dirty="0" err="1"/>
              <a:t>Cisco</a:t>
            </a:r>
            <a:r>
              <a:rPr lang="ru-RU" dirty="0"/>
              <a:t> поддерживается также аутентификация с шифрованием по алгоритму MD5.)</a:t>
            </a:r>
            <a:endParaRPr lang="ru-RU" dirty="0"/>
          </a:p>
          <a:p>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OSPF</a:t>
            </a:r>
            <a:endParaRPr lang="ru-RU" dirty="0"/>
          </a:p>
        </p:txBody>
      </p:sp>
      <p:sp>
        <p:nvSpPr>
          <p:cNvPr id="3" name="Объект 2"/>
          <p:cNvSpPr>
            <a:spLocks noGrp="1"/>
          </p:cNvSpPr>
          <p:nvPr>
            <p:ph sz="quarter" idx="1"/>
          </p:nvPr>
        </p:nvSpPr>
        <p:spPr/>
        <p:txBody>
          <a:bodyPr/>
          <a:lstStyle/>
          <a:p>
            <a:r>
              <a:rPr lang="ru-RU" dirty="0" smtClean="0"/>
              <a:t>Протокол </a:t>
            </a:r>
            <a:r>
              <a:rPr lang="ru-RU" dirty="0"/>
              <a:t>динамической маршрутизации, основанный на технологии отслеживания состояния канала (</a:t>
            </a:r>
            <a:r>
              <a:rPr lang="ru-RU" dirty="0" err="1"/>
              <a:t>link-state</a:t>
            </a:r>
            <a:r>
              <a:rPr lang="ru-RU" dirty="0"/>
              <a:t> </a:t>
            </a:r>
            <a:r>
              <a:rPr lang="ru-RU" dirty="0" err="1"/>
              <a:t>technology</a:t>
            </a:r>
            <a:r>
              <a:rPr lang="ru-RU" dirty="0" smtClean="0"/>
              <a:t>) </a:t>
            </a:r>
            <a:endParaRPr lang="ru-RU" dirty="0" smtClean="0"/>
          </a:p>
          <a:p>
            <a:r>
              <a:rPr lang="ru-RU" dirty="0" smtClean="0"/>
              <a:t>Стандарт описан в </a:t>
            </a:r>
            <a:r>
              <a:rPr lang="en-US" b="1" dirty="0" smtClean="0"/>
              <a:t>RFC 2328</a:t>
            </a:r>
            <a:endParaRPr lang="ru-RU" dirty="0" smtClean="0"/>
          </a:p>
          <a:p>
            <a:r>
              <a:rPr lang="ru-RU" dirty="0"/>
              <a:t>Д</a:t>
            </a:r>
            <a:r>
              <a:rPr lang="ru-RU" dirty="0" smtClean="0"/>
              <a:t>ля </a:t>
            </a:r>
            <a:r>
              <a:rPr lang="ru-RU" dirty="0"/>
              <a:t>нахождения кратчайшего </a:t>
            </a:r>
            <a:r>
              <a:rPr lang="ru-RU" dirty="0" smtClean="0"/>
              <a:t>пути используется</a:t>
            </a:r>
            <a:r>
              <a:rPr lang="ru-RU" dirty="0"/>
              <a:t> алгоритм </a:t>
            </a:r>
            <a:r>
              <a:rPr lang="ru-RU" dirty="0" err="1"/>
              <a:t>Дейкстры</a:t>
            </a:r>
            <a:r>
              <a:rPr lang="ru-RU" dirty="0" smtClean="0"/>
              <a:t>.</a:t>
            </a:r>
            <a:endParaRPr lang="ru-RU" dirty="0" smtClean="0"/>
          </a:p>
          <a:p>
            <a:r>
              <a:rPr lang="ru-RU" dirty="0" smtClean="0"/>
              <a:t>Данные о маршрутах передаются между маршрутизаторами в рамках одной автономной системы</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Принцип работы</a:t>
            </a:r>
            <a:endParaRPr lang="ru-RU" altLang="en-US"/>
          </a:p>
        </p:txBody>
      </p:sp>
      <p:sp>
        <p:nvSpPr>
          <p:cNvPr id="3" name="Замещающее содержимое 2"/>
          <p:cNvSpPr>
            <a:spLocks noGrp="1"/>
          </p:cNvSpPr>
          <p:nvPr>
            <p:ph idx="1"/>
          </p:nvPr>
        </p:nvSpPr>
        <p:spPr/>
        <p:txBody>
          <a:bodyPr>
            <a:normAutofit fontScale="90000" lnSpcReduction="10000"/>
          </a:bodyPr>
          <a:p>
            <a:r>
              <a:rPr lang="ru-RU" altLang="en-US"/>
              <a:t>Процесс похож на процесс распространения векторов расстояний до сетей в протоколе RIP, но сама информация качественно иная — это информация о топологии сети. </a:t>
            </a:r>
            <a:endParaRPr lang="ru-RU" altLang="en-US"/>
          </a:p>
          <a:p>
            <a:r>
              <a:rPr lang="ru-RU" altLang="en-US"/>
              <a:t>Сообщения, с помощью которых распространяется топологическая информация, называются объявлениями о состоянии связей (</a:t>
            </a:r>
            <a:r>
              <a:rPr lang="ru-RU" altLang="en-US" b="1"/>
              <a:t>Link State Advertisement, LSA</a:t>
            </a:r>
            <a:r>
              <a:rPr lang="ru-RU" altLang="en-US"/>
              <a:t>) сети</a:t>
            </a:r>
            <a:endParaRPr lang="ru-RU" altLang="en-US"/>
          </a:p>
          <a:p>
            <a:r>
              <a:rPr lang="ru-RU" altLang="en-US"/>
              <a:t>При транзитной передаче объявлений LSA маршрутизаторы не модифицируют информацию, как это происходит в дистанционно-векторных протоколах, в частности в RIP, а передают ее в неизменном виде. </a:t>
            </a:r>
            <a:endParaRPr lang="ru-RU" altLang="en-US"/>
          </a:p>
          <a:p>
            <a:r>
              <a:rPr lang="ru-RU" altLang="en-US"/>
              <a:t>В результате все маршрутизаторы сети сохраняют в своей памяти идентичные сведения о текущей конфигурации графа связей сети.</a:t>
            </a:r>
            <a:endParaRPr lang="ru-RU"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Принцип работы</a:t>
            </a:r>
            <a:endParaRPr lang="ru-RU" altLang="ru-RU"/>
          </a:p>
        </p:txBody>
      </p:sp>
      <p:sp>
        <p:nvSpPr>
          <p:cNvPr id="3" name="Замещающее содержимое 2"/>
          <p:cNvSpPr>
            <a:spLocks noGrp="1"/>
          </p:cNvSpPr>
          <p:nvPr>
            <p:ph idx="1"/>
          </p:nvPr>
        </p:nvSpPr>
        <p:spPr/>
        <p:txBody>
          <a:bodyPr>
            <a:normAutofit/>
          </a:bodyPr>
          <a:p>
            <a:r>
              <a:rPr lang="ru-RU" altLang="en-US"/>
              <a:t>Для контроля состояния связей и соседних маршрутизаторов маршрутизаторы OSPF передают друг другу особые сообщения HELLO каждые 10 секунд. Небольшой объем этих сообщений делает возможным частое тестирование состояния соседей и связей с ними.</a:t>
            </a:r>
            <a:endParaRPr lang="ru-RU" altLang="en-US"/>
          </a:p>
          <a:p>
            <a:r>
              <a:rPr lang="ru-RU" altLang="en-US"/>
              <a:t>Если сообщения HELLO перестают поступать от какого-либо непосредственного соседа, то маршрутизатор делает вывод о том, что состояние связи изменилось с работоспособного на неработоспособное, после чего вносит соответствующие коррективы в свою топологическую базу данных.</a:t>
            </a:r>
            <a:endParaRPr lang="ru-RU"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Алгоритм Дейкстры</a:t>
            </a:r>
            <a:endParaRPr lang="ru-RU" altLang="en-US"/>
          </a:p>
        </p:txBody>
      </p:sp>
      <p:sp>
        <p:nvSpPr>
          <p:cNvPr id="3" name="Замещающее содержимое 2"/>
          <p:cNvSpPr>
            <a:spLocks noGrp="1"/>
          </p:cNvSpPr>
          <p:nvPr>
            <p:ph idx="1"/>
          </p:nvPr>
        </p:nvSpPr>
        <p:spPr/>
        <p:txBody>
          <a:bodyPr/>
          <a:p>
            <a:r>
              <a:rPr lang="ru-RU" dirty="0">
                <a:sym typeface="+mn-ea"/>
              </a:rPr>
              <a:t>Пусть </a:t>
            </a:r>
            <a:r>
              <a:rPr lang="ru-RU" b="1" dirty="0">
                <a:sym typeface="+mn-ea"/>
              </a:rPr>
              <a:t>D(v)</a:t>
            </a:r>
            <a:r>
              <a:rPr lang="ru-RU" dirty="0">
                <a:sym typeface="+mn-ea"/>
              </a:rPr>
              <a:t> равно сумме весов связей для данного пути</a:t>
            </a:r>
            <a:r>
              <a:rPr lang="ru-RU" dirty="0" smtClean="0">
                <a:sym typeface="+mn-ea"/>
              </a:rPr>
              <a:t>.</a:t>
            </a:r>
            <a:endParaRPr lang="en-US" dirty="0" smtClean="0"/>
          </a:p>
          <a:p>
            <a:r>
              <a:rPr lang="ru-RU" dirty="0" smtClean="0">
                <a:sym typeface="+mn-ea"/>
              </a:rPr>
              <a:t>Пусть</a:t>
            </a:r>
            <a:r>
              <a:rPr lang="ru-RU" dirty="0">
                <a:sym typeface="+mn-ea"/>
              </a:rPr>
              <a:t> </a:t>
            </a:r>
            <a:r>
              <a:rPr lang="ru-RU" b="1" dirty="0">
                <a:sym typeface="+mn-ea"/>
              </a:rPr>
              <a:t>c(</a:t>
            </a:r>
            <a:r>
              <a:rPr lang="ru-RU" b="1" dirty="0" err="1">
                <a:sym typeface="+mn-ea"/>
              </a:rPr>
              <a:t>i,j</a:t>
            </a:r>
            <a:r>
              <a:rPr lang="ru-RU" b="1" dirty="0">
                <a:sym typeface="+mn-ea"/>
              </a:rPr>
              <a:t>)</a:t>
            </a:r>
            <a:r>
              <a:rPr lang="ru-RU" dirty="0">
                <a:sym typeface="+mn-ea"/>
              </a:rPr>
              <a:t> равно весу связи между узлами с номерами </a:t>
            </a:r>
            <a:r>
              <a:rPr lang="ru-RU" b="1" dirty="0">
                <a:sym typeface="+mn-ea"/>
              </a:rPr>
              <a:t>i</a:t>
            </a:r>
            <a:r>
              <a:rPr lang="ru-RU" dirty="0">
                <a:sym typeface="+mn-ea"/>
              </a:rPr>
              <a:t> и </a:t>
            </a:r>
            <a:r>
              <a:rPr lang="ru-RU" b="1" dirty="0">
                <a:sym typeface="+mn-ea"/>
              </a:rPr>
              <a:t>j</a:t>
            </a:r>
            <a:r>
              <a:rPr lang="ru-RU" dirty="0">
                <a:sym typeface="+mn-ea"/>
              </a:rPr>
              <a:t>.</a:t>
            </a:r>
            <a:endParaRPr lang="ru-RU" dirty="0"/>
          </a:p>
          <a:p>
            <a:r>
              <a:rPr lang="ru-RU" dirty="0">
                <a:sym typeface="+mn-ea"/>
              </a:rPr>
              <a:t>Устанавливаем множество узлов </a:t>
            </a:r>
            <a:r>
              <a:rPr lang="ru-RU" b="1" dirty="0">
                <a:sym typeface="+mn-ea"/>
              </a:rPr>
              <a:t>N = {1}.</a:t>
            </a:r>
            <a:endParaRPr lang="ru-RU" dirty="0"/>
          </a:p>
          <a:p>
            <a:r>
              <a:rPr lang="ru-RU" dirty="0">
                <a:sym typeface="+mn-ea"/>
              </a:rPr>
              <a:t>Для каждого узла </a:t>
            </a:r>
            <a:r>
              <a:rPr lang="ru-RU" b="1" dirty="0">
                <a:sym typeface="+mn-ea"/>
              </a:rPr>
              <a:t>v</a:t>
            </a:r>
            <a:r>
              <a:rPr lang="ru-RU" dirty="0">
                <a:sym typeface="+mn-ea"/>
              </a:rPr>
              <a:t> не из множества </a:t>
            </a:r>
            <a:r>
              <a:rPr lang="ru-RU" b="1" dirty="0">
                <a:sym typeface="+mn-ea"/>
              </a:rPr>
              <a:t>n</a:t>
            </a:r>
            <a:r>
              <a:rPr lang="ru-RU" dirty="0">
                <a:sym typeface="+mn-ea"/>
              </a:rPr>
              <a:t> устанавливаем </a:t>
            </a:r>
            <a:r>
              <a:rPr lang="ru-RU" b="1" dirty="0">
                <a:sym typeface="+mn-ea"/>
              </a:rPr>
              <a:t>D(v)= c(1,v).</a:t>
            </a:r>
            <a:endParaRPr lang="ru-RU" dirty="0"/>
          </a:p>
          <a:p>
            <a:r>
              <a:rPr lang="ru-RU" dirty="0">
                <a:sym typeface="+mn-ea"/>
              </a:rPr>
              <a:t>Для каждого шага находим узел </a:t>
            </a:r>
            <a:r>
              <a:rPr lang="ru-RU" b="1" dirty="0">
                <a:sym typeface="+mn-ea"/>
              </a:rPr>
              <a:t>w</a:t>
            </a:r>
            <a:r>
              <a:rPr lang="ru-RU" dirty="0">
                <a:sym typeface="+mn-ea"/>
              </a:rPr>
              <a:t> не из множества </a:t>
            </a:r>
            <a:r>
              <a:rPr lang="ru-RU" b="1" dirty="0">
                <a:sym typeface="+mn-ea"/>
              </a:rPr>
              <a:t>N</a:t>
            </a:r>
            <a:r>
              <a:rPr lang="ru-RU" dirty="0">
                <a:sym typeface="+mn-ea"/>
              </a:rPr>
              <a:t>, для которого </a:t>
            </a:r>
            <a:r>
              <a:rPr lang="ru-RU" b="1" dirty="0">
                <a:sym typeface="+mn-ea"/>
              </a:rPr>
              <a:t>D(w)</a:t>
            </a:r>
            <a:r>
              <a:rPr lang="ru-RU" dirty="0">
                <a:sym typeface="+mn-ea"/>
              </a:rPr>
              <a:t> минимально, и добавляем узел </a:t>
            </a:r>
            <a:r>
              <a:rPr lang="ru-RU" b="1" dirty="0">
                <a:sym typeface="+mn-ea"/>
              </a:rPr>
              <a:t>w</a:t>
            </a:r>
            <a:r>
              <a:rPr lang="ru-RU" dirty="0">
                <a:sym typeface="+mn-ea"/>
              </a:rPr>
              <a:t> в множество </a:t>
            </a:r>
            <a:r>
              <a:rPr lang="ru-RU" b="1" dirty="0">
                <a:sym typeface="+mn-ea"/>
              </a:rPr>
              <a:t>N</a:t>
            </a:r>
            <a:r>
              <a:rPr lang="ru-RU" dirty="0">
                <a:sym typeface="+mn-ea"/>
              </a:rPr>
              <a:t>.</a:t>
            </a:r>
            <a:endParaRPr lang="ru-RU" dirty="0"/>
          </a:p>
          <a:p>
            <a:r>
              <a:rPr lang="ru-RU" dirty="0">
                <a:sym typeface="+mn-ea"/>
              </a:rPr>
              <a:t>Актуализируем </a:t>
            </a:r>
            <a:r>
              <a:rPr lang="ru-RU" b="1" dirty="0">
                <a:sym typeface="+mn-ea"/>
              </a:rPr>
              <a:t>D(v)</a:t>
            </a:r>
            <a:r>
              <a:rPr lang="ru-RU" dirty="0">
                <a:sym typeface="+mn-ea"/>
              </a:rPr>
              <a:t> для всех узлов не из множества </a:t>
            </a:r>
            <a:r>
              <a:rPr lang="ru-RU" b="1" dirty="0">
                <a:sym typeface="+mn-ea"/>
              </a:rPr>
              <a:t>N</a:t>
            </a:r>
            <a:r>
              <a:rPr lang="ru-RU" dirty="0">
                <a:sym typeface="+mn-ea"/>
              </a:rPr>
              <a:t> </a:t>
            </a:r>
            <a:br>
              <a:rPr lang="ru-RU" dirty="0">
                <a:sym typeface="+mn-ea"/>
              </a:rPr>
            </a:br>
            <a:r>
              <a:rPr lang="ru-RU" b="1" dirty="0">
                <a:sym typeface="+mn-ea"/>
              </a:rPr>
              <a:t>D(v)=</a:t>
            </a:r>
            <a:r>
              <a:rPr lang="ru-RU" b="1" dirty="0" err="1">
                <a:sym typeface="+mn-ea"/>
              </a:rPr>
              <a:t>min</a:t>
            </a:r>
            <a:r>
              <a:rPr lang="ru-RU" b="1" dirty="0">
                <a:sym typeface="+mn-ea"/>
              </a:rPr>
              <a:t>{D(v),</a:t>
            </a:r>
            <a:r>
              <a:rPr lang="ru-RU" dirty="0">
                <a:sym typeface="+mn-ea"/>
              </a:rPr>
              <a:t> </a:t>
            </a:r>
            <a:r>
              <a:rPr lang="ru-RU" b="1" dirty="0">
                <a:sym typeface="+mn-ea"/>
              </a:rPr>
              <a:t>D(v)+c(</a:t>
            </a:r>
            <a:r>
              <a:rPr lang="ru-RU" b="1" dirty="0" err="1">
                <a:sym typeface="+mn-ea"/>
              </a:rPr>
              <a:t>w,v</a:t>
            </a:r>
            <a:r>
              <a:rPr lang="ru-RU" b="1" dirty="0">
                <a:sym typeface="+mn-ea"/>
              </a:rPr>
              <a:t>)}</a:t>
            </a:r>
            <a:r>
              <a:rPr lang="ru-RU" dirty="0">
                <a:sym typeface="+mn-ea"/>
              </a:rPr>
              <a:t>.</a:t>
            </a:r>
            <a:endParaRPr lang="ru-RU" dirty="0"/>
          </a:p>
          <a:p>
            <a:r>
              <a:rPr lang="ru-RU" dirty="0">
                <a:sym typeface="+mn-ea"/>
              </a:rPr>
              <a:t>Повторяем </a:t>
            </a:r>
            <a:r>
              <a:rPr lang="ru-RU" dirty="0" smtClean="0">
                <a:sym typeface="+mn-ea"/>
              </a:rPr>
              <a:t>действия, </a:t>
            </a:r>
            <a:r>
              <a:rPr lang="ru-RU" dirty="0">
                <a:sym typeface="+mn-ea"/>
              </a:rPr>
              <a:t>пока все узлы не окажутся в множестве </a:t>
            </a:r>
            <a:r>
              <a:rPr lang="ru-RU" b="1" dirty="0">
                <a:sym typeface="+mn-ea"/>
              </a:rPr>
              <a:t>N</a:t>
            </a:r>
            <a:r>
              <a:rPr lang="ru-RU" dirty="0">
                <a:sym typeface="+mn-ea"/>
              </a:rPr>
              <a:t>.</a:t>
            </a:r>
            <a:endParaRPr lang="ru-RU" dirty="0"/>
          </a:p>
          <a:p>
            <a:endParaRPr lang="ru-RU" dirty="0"/>
          </a:p>
          <a:p>
            <a:endParaRPr lang="ru-R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Схема работы </a:t>
            </a:r>
            <a:r>
              <a:rPr lang="en-US" altLang="ru-RU"/>
              <a:t>OSPF </a:t>
            </a:r>
            <a:r>
              <a:rPr lang="ru-RU" altLang="en-US"/>
              <a:t>(алгоритм Дейкстры)</a:t>
            </a:r>
            <a:endParaRPr lang="ru-RU" altLang="en-US"/>
          </a:p>
        </p:txBody>
      </p:sp>
      <p:graphicFrame>
        <p:nvGraphicFramePr>
          <p:cNvPr id="8" name="Замещающее содержимое 7"/>
          <p:cNvGraphicFramePr>
            <a:graphicFrameLocks noChangeAspect="1"/>
          </p:cNvGraphicFramePr>
          <p:nvPr>
            <p:ph sz="half" idx="1"/>
          </p:nvPr>
        </p:nvGraphicFramePr>
        <p:xfrm>
          <a:off x="1849120" y="2073434"/>
          <a:ext cx="3314700" cy="3219450"/>
        </p:xfrm>
        <a:graphic>
          <a:graphicData uri="http://schemas.openxmlformats.org/presentationml/2006/ole">
            <mc:AlternateContent xmlns:mc="http://schemas.openxmlformats.org/markup-compatibility/2006">
              <mc:Choice xmlns:v="urn:schemas-microsoft-com:vml" Requires="v">
                <p:oleObj spid="_x0000_s9" name="" r:id="rId1" imgW="3314700" imgH="3219450" progId="Visio.Drawing.11">
                  <p:embed/>
                </p:oleObj>
              </mc:Choice>
              <mc:Fallback>
                <p:oleObj name="" r:id="rId1" imgW="3314700" imgH="3219450" progId="Visio.Drawing.11">
                  <p:embed/>
                  <p:pic>
                    <p:nvPicPr>
                      <p:cNvPr id="0" name="Изображение 8"/>
                      <p:cNvPicPr/>
                      <p:nvPr/>
                    </p:nvPicPr>
                    <p:blipFill>
                      <a:blip r:embed="rId2"/>
                      <a:stretch>
                        <a:fillRect/>
                      </a:stretch>
                    </p:blipFill>
                    <p:spPr>
                      <a:xfrm>
                        <a:off x="1849120" y="2073434"/>
                        <a:ext cx="3314700" cy="3219450"/>
                      </a:xfrm>
                      <a:prstGeom prst="rect">
                        <a:avLst/>
                      </a:prstGeom>
                    </p:spPr>
                  </p:pic>
                </p:oleObj>
              </mc:Fallback>
            </mc:AlternateContent>
          </a:graphicData>
        </a:graphic>
      </p:graphicFrame>
      <p:sp>
        <p:nvSpPr>
          <p:cNvPr id="10" name="Текстовое поле 9"/>
          <p:cNvSpPr txBox="1"/>
          <p:nvPr/>
        </p:nvSpPr>
        <p:spPr>
          <a:xfrm>
            <a:off x="2454910" y="2667000"/>
            <a:ext cx="298450" cy="368300"/>
          </a:xfrm>
          <a:prstGeom prst="rect">
            <a:avLst/>
          </a:prstGeom>
          <a:noFill/>
        </p:spPr>
        <p:txBody>
          <a:bodyPr wrap="none" rtlCol="0">
            <a:spAutoFit/>
          </a:bodyPr>
          <a:p>
            <a:r>
              <a:rPr lang="en-US" altLang="ru-RU"/>
              <a:t>2</a:t>
            </a:r>
            <a:endParaRPr lang="en-US" altLang="ru-RU"/>
          </a:p>
        </p:txBody>
      </p:sp>
      <p:sp>
        <p:nvSpPr>
          <p:cNvPr id="13" name="Текстовое поле 12"/>
          <p:cNvSpPr txBox="1"/>
          <p:nvPr/>
        </p:nvSpPr>
        <p:spPr>
          <a:xfrm>
            <a:off x="4239260" y="2667000"/>
            <a:ext cx="298450" cy="368300"/>
          </a:xfrm>
          <a:prstGeom prst="rect">
            <a:avLst/>
          </a:prstGeom>
          <a:noFill/>
        </p:spPr>
        <p:txBody>
          <a:bodyPr wrap="none" rtlCol="0">
            <a:spAutoFit/>
          </a:bodyPr>
          <a:p>
            <a:r>
              <a:rPr lang="en-US" altLang="ru-RU"/>
              <a:t>4</a:t>
            </a:r>
            <a:endParaRPr lang="en-US" altLang="ru-RU"/>
          </a:p>
        </p:txBody>
      </p:sp>
      <p:sp>
        <p:nvSpPr>
          <p:cNvPr id="14" name="Текстовое поле 13"/>
          <p:cNvSpPr txBox="1"/>
          <p:nvPr/>
        </p:nvSpPr>
        <p:spPr>
          <a:xfrm>
            <a:off x="2454910" y="4270375"/>
            <a:ext cx="298450" cy="368300"/>
          </a:xfrm>
          <a:prstGeom prst="rect">
            <a:avLst/>
          </a:prstGeom>
          <a:noFill/>
        </p:spPr>
        <p:txBody>
          <a:bodyPr wrap="none" rtlCol="0">
            <a:spAutoFit/>
          </a:bodyPr>
          <a:p>
            <a:r>
              <a:rPr lang="en-US" altLang="ru-RU"/>
              <a:t>8</a:t>
            </a:r>
            <a:endParaRPr lang="en-US" altLang="ru-RU"/>
          </a:p>
        </p:txBody>
      </p:sp>
      <p:sp>
        <p:nvSpPr>
          <p:cNvPr id="15" name="Текстовое поле 14"/>
          <p:cNvSpPr txBox="1"/>
          <p:nvPr/>
        </p:nvSpPr>
        <p:spPr>
          <a:xfrm>
            <a:off x="4299585" y="4270375"/>
            <a:ext cx="298450" cy="368300"/>
          </a:xfrm>
          <a:prstGeom prst="rect">
            <a:avLst/>
          </a:prstGeom>
          <a:noFill/>
        </p:spPr>
        <p:txBody>
          <a:bodyPr wrap="none" rtlCol="0">
            <a:spAutoFit/>
          </a:bodyPr>
          <a:p>
            <a:r>
              <a:rPr lang="en-US" altLang="ru-RU"/>
              <a:t>1</a:t>
            </a:r>
            <a:endParaRPr lang="en-US" altLang="ru-RU"/>
          </a:p>
        </p:txBody>
      </p:sp>
      <p:sp>
        <p:nvSpPr>
          <p:cNvPr id="16" name="Текстовое поле 15"/>
          <p:cNvSpPr txBox="1"/>
          <p:nvPr/>
        </p:nvSpPr>
        <p:spPr>
          <a:xfrm>
            <a:off x="1391285" y="3244850"/>
            <a:ext cx="321310" cy="368300"/>
          </a:xfrm>
          <a:prstGeom prst="rect">
            <a:avLst/>
          </a:prstGeom>
          <a:noFill/>
        </p:spPr>
        <p:txBody>
          <a:bodyPr wrap="none" rtlCol="0">
            <a:spAutoFit/>
          </a:bodyPr>
          <a:p>
            <a:r>
              <a:rPr lang="en-US" altLang="ru-RU" b="1"/>
              <a:t>A</a:t>
            </a:r>
            <a:endParaRPr lang="en-US" altLang="ru-RU" b="1"/>
          </a:p>
        </p:txBody>
      </p:sp>
      <p:sp>
        <p:nvSpPr>
          <p:cNvPr id="17" name="Текстовое поле 16"/>
          <p:cNvSpPr txBox="1"/>
          <p:nvPr/>
        </p:nvSpPr>
        <p:spPr>
          <a:xfrm>
            <a:off x="3353435" y="1628775"/>
            <a:ext cx="311150" cy="368300"/>
          </a:xfrm>
          <a:prstGeom prst="rect">
            <a:avLst/>
          </a:prstGeom>
          <a:noFill/>
        </p:spPr>
        <p:txBody>
          <a:bodyPr wrap="none" rtlCol="0">
            <a:spAutoFit/>
          </a:bodyPr>
          <a:p>
            <a:r>
              <a:rPr lang="en-US" altLang="ru-RU" b="1"/>
              <a:t>B</a:t>
            </a:r>
            <a:endParaRPr lang="en-US" altLang="ru-RU" b="1"/>
          </a:p>
        </p:txBody>
      </p:sp>
      <p:sp>
        <p:nvSpPr>
          <p:cNvPr id="18" name="Текстовое поле 17"/>
          <p:cNvSpPr txBox="1"/>
          <p:nvPr/>
        </p:nvSpPr>
        <p:spPr>
          <a:xfrm>
            <a:off x="5318760" y="3244850"/>
            <a:ext cx="304165" cy="368300"/>
          </a:xfrm>
          <a:prstGeom prst="rect">
            <a:avLst/>
          </a:prstGeom>
          <a:noFill/>
        </p:spPr>
        <p:txBody>
          <a:bodyPr wrap="none" rtlCol="0">
            <a:spAutoFit/>
          </a:bodyPr>
          <a:p>
            <a:r>
              <a:rPr lang="en-US" altLang="ru-RU" b="1"/>
              <a:t>C</a:t>
            </a:r>
            <a:endParaRPr lang="en-US" altLang="ru-RU" b="1"/>
          </a:p>
        </p:txBody>
      </p:sp>
      <p:sp>
        <p:nvSpPr>
          <p:cNvPr id="19" name="Текстовое поле 18"/>
          <p:cNvSpPr txBox="1"/>
          <p:nvPr/>
        </p:nvSpPr>
        <p:spPr>
          <a:xfrm>
            <a:off x="3343275" y="5095875"/>
            <a:ext cx="327025" cy="368300"/>
          </a:xfrm>
          <a:prstGeom prst="rect">
            <a:avLst/>
          </a:prstGeom>
          <a:noFill/>
        </p:spPr>
        <p:txBody>
          <a:bodyPr wrap="none" rtlCol="0">
            <a:spAutoFit/>
          </a:bodyPr>
          <a:p>
            <a:r>
              <a:rPr lang="en-US" altLang="ru-RU" b="1"/>
              <a:t>D</a:t>
            </a:r>
            <a:endParaRPr lang="en-US" altLang="ru-RU" b="1"/>
          </a:p>
        </p:txBody>
      </p:sp>
      <p:graphicFrame>
        <p:nvGraphicFramePr>
          <p:cNvPr id="20" name="Объект 10"/>
          <p:cNvGraphicFramePr/>
          <p:nvPr>
            <p:ph sz="half" idx="2"/>
          </p:nvPr>
        </p:nvGraphicFramePr>
        <p:xfrm>
          <a:off x="6172200" y="1825625"/>
          <a:ext cx="5181600" cy="3096260"/>
        </p:xfrm>
        <a:graphic>
          <a:graphicData uri="http://schemas.openxmlformats.org/drawingml/2006/table">
            <a:tbl>
              <a:tblPr/>
              <a:tblGrid>
                <a:gridCol w="1884045"/>
                <a:gridCol w="1593850"/>
                <a:gridCol w="568325"/>
                <a:gridCol w="567690"/>
                <a:gridCol w="567690"/>
              </a:tblGrid>
              <a:tr h="814070">
                <a:tc>
                  <a:txBody>
                    <a:bodyPr/>
                    <a:p>
                      <a:pPr algn="ctr"/>
                      <a:br>
                        <a:rPr lang="ru-RU" b="1" i="0" dirty="0">
                          <a:effectLst/>
                          <a:latin typeface="Verdana" panose="020B0604030504040204"/>
                        </a:rPr>
                      </a:br>
                      <a:r>
                        <a:rPr lang="ru-RU" b="1" i="0" dirty="0">
                          <a:solidFill>
                            <a:schemeClr val="bg1"/>
                          </a:solidFill>
                          <a:effectLst/>
                          <a:latin typeface="Verdana" panose="020B0604030504040204"/>
                        </a:rPr>
                        <a:t>Множество</a:t>
                      </a:r>
                      <a:endParaRPr lang="ru-RU" b="0" i="0" dirty="0">
                        <a:solidFill>
                          <a:schemeClr val="bg1"/>
                        </a:solidFill>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accent1"/>
                    </a:solidFill>
                  </a:tcPr>
                </a:tc>
                <a:tc gridSpan="4">
                  <a:txBody>
                    <a:bodyPr/>
                    <a:p>
                      <a:pPr algn="ctr"/>
                      <a:r>
                        <a:rPr lang="ru-RU" b="0" i="0" dirty="0">
                          <a:solidFill>
                            <a:schemeClr val="bg1"/>
                          </a:solidFill>
                          <a:effectLst/>
                          <a:latin typeface="Verdana" panose="020B0604030504040204"/>
                        </a:rPr>
                        <a:t>Метрика связи узла </a:t>
                      </a:r>
                      <a:r>
                        <a:rPr lang="ru-RU" b="1" i="0" dirty="0">
                          <a:solidFill>
                            <a:schemeClr val="bg1"/>
                          </a:solidFill>
                          <a:effectLst/>
                          <a:latin typeface="Verdana" panose="020B0604030504040204"/>
                        </a:rPr>
                        <a:t>a</a:t>
                      </a:r>
                      <a:r>
                        <a:rPr lang="ru-RU" b="0" i="0" dirty="0">
                          <a:solidFill>
                            <a:schemeClr val="bg1"/>
                          </a:solidFill>
                          <a:effectLst/>
                          <a:latin typeface="Verdana" panose="020B0604030504040204"/>
                        </a:rPr>
                        <a:t> с узлами</a:t>
                      </a:r>
                      <a:endParaRPr lang="ru-RU" b="0" i="0" dirty="0">
                        <a:solidFill>
                          <a:schemeClr val="bg1"/>
                        </a:solidFill>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accent1"/>
                    </a:solidFill>
                  </a:tcPr>
                </a:tc>
                <a:tc hMerge="1">
                  <a:tcPr/>
                </a:tc>
                <a:tc hMerge="1">
                  <a:tcPr/>
                </a:tc>
                <a:tc hMerge="1">
                  <a:tcPr/>
                </a:tc>
              </a:tr>
              <a:tr h="455930">
                <a:tc>
                  <a:txBody>
                    <a:bodyPr/>
                    <a:p>
                      <a:pPr algn="ctr"/>
                      <a:r>
                        <a:rPr lang="ru-RU" b="1" i="0" dirty="0">
                          <a:effectLst/>
                          <a:latin typeface="Verdana" panose="020B0604030504040204"/>
                        </a:rPr>
                        <a:t>Шаг</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1" i="0" dirty="0">
                          <a:effectLst/>
                          <a:latin typeface="Verdana" panose="020B0604030504040204"/>
                        </a:rPr>
                        <a:t>N</a:t>
                      </a:r>
                      <a:endParaRPr lang="en-US"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1" i="0">
                          <a:effectLst/>
                          <a:latin typeface="Verdana" panose="020B0604030504040204"/>
                        </a:rPr>
                        <a:t>B</a:t>
                      </a:r>
                      <a:endParaRPr lang="en-US"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1" i="0">
                          <a:effectLst/>
                          <a:latin typeface="Verdana" panose="020B0604030504040204"/>
                        </a:rPr>
                        <a:t>C</a:t>
                      </a:r>
                      <a:endParaRPr lang="en-US"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1" i="0">
                          <a:effectLst/>
                          <a:latin typeface="Verdana" panose="020B0604030504040204"/>
                        </a:rPr>
                        <a:t>D</a:t>
                      </a:r>
                      <a:endParaRPr lang="en-US"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r>
              <a:tr h="456512">
                <a:tc>
                  <a:txBody>
                    <a:bodyPr/>
                    <a:p>
                      <a:pPr algn="ctr"/>
                      <a:r>
                        <a:rPr lang="ru-RU" b="0" i="0">
                          <a:effectLst/>
                          <a:latin typeface="Verdana" panose="020B0604030504040204"/>
                        </a:rPr>
                        <a:t>0</a:t>
                      </a:r>
                      <a:endParaRPr lang="ru-RU"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a:effectLst/>
                          <a:latin typeface="Verdana" panose="020B0604030504040204"/>
                        </a:rPr>
                        <a:t>{A}</a:t>
                      </a:r>
                      <a:endParaRPr lang="en-US"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2</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8</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r>
              <a:tr h="456512">
                <a:tc>
                  <a:txBody>
                    <a:bodyPr/>
                    <a:p>
                      <a:pPr algn="ctr"/>
                      <a:r>
                        <a:rPr lang="ru-RU" b="0" i="0">
                          <a:effectLst/>
                          <a:latin typeface="Verdana" panose="020B0604030504040204"/>
                        </a:rPr>
                        <a:t>1</a:t>
                      </a:r>
                      <a:endParaRPr lang="ru-RU"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a:effectLst/>
                          <a:latin typeface="Verdana" panose="020B0604030504040204"/>
                        </a:rPr>
                        <a:t>{A,B}</a:t>
                      </a:r>
                      <a:endParaRPr lang="en-US"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ru-RU" b="0" i="0" dirty="0" smtClean="0">
                          <a:effectLst/>
                          <a:latin typeface="Verdana" panose="020B0604030504040204"/>
                        </a:rPr>
                        <a:t>(</a:t>
                      </a:r>
                      <a:r>
                        <a:rPr lang="en-US" b="0" i="0" dirty="0" smtClean="0">
                          <a:effectLst/>
                          <a:latin typeface="Verdana" panose="020B0604030504040204"/>
                        </a:rPr>
                        <a:t>2</a:t>
                      </a:r>
                      <a:r>
                        <a:rPr lang="ru-RU" b="0" i="0" dirty="0" smtClean="0">
                          <a:effectLst/>
                          <a:latin typeface="Verdana" panose="020B0604030504040204"/>
                        </a:rPr>
                        <a:t>)</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6</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8</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r>
              <a:tr h="456512">
                <a:tc>
                  <a:txBody>
                    <a:bodyPr/>
                    <a:p>
                      <a:pPr algn="ctr"/>
                      <a:r>
                        <a:rPr lang="ru-RU" b="0" i="0">
                          <a:effectLst/>
                          <a:latin typeface="Verdana" panose="020B0604030504040204"/>
                        </a:rPr>
                        <a:t>2</a:t>
                      </a:r>
                      <a:endParaRPr lang="ru-RU"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a:effectLst/>
                          <a:latin typeface="Verdana" panose="020B0604030504040204"/>
                        </a:rPr>
                        <a:t>{A,B,C}</a:t>
                      </a:r>
                      <a:endParaRPr lang="en-US" b="0" i="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2</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ru-RU" b="0" i="0" dirty="0" smtClean="0">
                          <a:effectLst/>
                          <a:latin typeface="Verdana" panose="020B0604030504040204"/>
                        </a:rPr>
                        <a:t>(</a:t>
                      </a:r>
                      <a:r>
                        <a:rPr lang="en-US" b="0" i="0" dirty="0" smtClean="0">
                          <a:effectLst/>
                          <a:latin typeface="Verdana" panose="020B0604030504040204"/>
                        </a:rPr>
                        <a:t>6</a:t>
                      </a:r>
                      <a:r>
                        <a:rPr lang="ru-RU" b="0" i="0" dirty="0" smtClean="0">
                          <a:effectLst/>
                          <a:latin typeface="Verdana" panose="020B0604030504040204"/>
                        </a:rPr>
                        <a:t>)</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7</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r>
              <a:tr h="456512">
                <a:tc>
                  <a:txBody>
                    <a:bodyPr/>
                    <a:p>
                      <a:pPr algn="ctr"/>
                      <a:r>
                        <a:rPr lang="ru-RU" b="0" i="0" dirty="0">
                          <a:effectLst/>
                          <a:latin typeface="Verdana" panose="020B0604030504040204"/>
                        </a:rPr>
                        <a:t>3</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a:effectLst/>
                          <a:latin typeface="Verdana" panose="020B0604030504040204"/>
                        </a:rPr>
                        <a:t>{A,B,C,D}</a:t>
                      </a:r>
                      <a:endParaRPr lang="en-US"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en-US" b="0" i="0" dirty="0" smtClean="0">
                          <a:effectLst/>
                          <a:latin typeface="Verdana" panose="020B0604030504040204"/>
                        </a:rPr>
                        <a:t>2</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ru-RU" b="0" i="0" dirty="0">
                          <a:effectLst/>
                          <a:latin typeface="Verdana" panose="020B0604030504040204"/>
                        </a:rPr>
                        <a:t>4</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c>
                  <a:txBody>
                    <a:bodyPr/>
                    <a:p>
                      <a:pPr algn="ctr"/>
                      <a:r>
                        <a:rPr lang="ru-RU" b="0" i="0" dirty="0" smtClean="0">
                          <a:effectLst/>
                          <a:latin typeface="Verdana" panose="020B0604030504040204"/>
                        </a:rPr>
                        <a:t>(</a:t>
                      </a:r>
                      <a:r>
                        <a:rPr lang="en-US" b="0" i="0" dirty="0" smtClean="0">
                          <a:effectLst/>
                          <a:latin typeface="Verdana" panose="020B0604030504040204"/>
                        </a:rPr>
                        <a:t>7</a:t>
                      </a:r>
                      <a:r>
                        <a:rPr lang="ru-RU" b="0" i="0" dirty="0" smtClean="0">
                          <a:effectLst/>
                          <a:latin typeface="Verdana" panose="020B0604030504040204"/>
                        </a:rPr>
                        <a:t>)</a:t>
                      </a:r>
                      <a:endParaRPr lang="ru-RU" b="0" i="0" dirty="0">
                        <a:effectLst/>
                        <a:latin typeface="Verdana" panose="020B0604030504040204"/>
                      </a:endParaRPr>
                    </a:p>
                  </a:txBody>
                  <a:tcPr marL="38100" marR="38100" marT="38100" marB="38100" anchor="ctr">
                    <a:lnL w="9525" cap="flat" cmpd="sng" algn="ctr">
                      <a:solidFill>
                        <a:srgbClr val="000080"/>
                      </a:solidFill>
                      <a:prstDash val="solid"/>
                      <a:round/>
                      <a:headEnd type="none" w="med" len="med"/>
                      <a:tailEnd type="none" w="med" len="med"/>
                    </a:lnL>
                    <a:lnR w="9525" cap="flat" cmpd="sng" algn="ctr">
                      <a:solidFill>
                        <a:srgbClr val="000080"/>
                      </a:solidFill>
                      <a:prstDash val="solid"/>
                      <a:round/>
                      <a:headEnd type="none" w="med" len="med"/>
                      <a:tailEnd type="none" w="med" len="med"/>
                    </a:lnR>
                    <a:lnT w="9525" cap="flat" cmpd="sng" algn="ctr">
                      <a:solidFill>
                        <a:srgbClr val="000080"/>
                      </a:solidFill>
                      <a:prstDash val="solid"/>
                      <a:round/>
                      <a:headEnd type="none" w="med" len="med"/>
                      <a:tailEnd type="none" w="med" len="med"/>
                    </a:lnT>
                    <a:lnB w="9525" cap="flat" cmpd="sng" algn="ctr">
                      <a:solidFill>
                        <a:srgbClr val="00008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Принцип работы</a:t>
            </a:r>
            <a:endParaRPr lang="ru-RU" altLang="en-US"/>
          </a:p>
        </p:txBody>
      </p:sp>
      <p:sp>
        <p:nvSpPr>
          <p:cNvPr id="3" name="Замещающее содержимое 2"/>
          <p:cNvSpPr>
            <a:spLocks noGrp="1"/>
          </p:cNvSpPr>
          <p:nvPr>
            <p:ph idx="1"/>
          </p:nvPr>
        </p:nvSpPr>
        <p:spPr/>
        <p:txBody>
          <a:bodyPr>
            <a:normAutofit fontScale="90000" lnSpcReduction="10000"/>
          </a:bodyPr>
          <a:p>
            <a:r>
              <a:rPr lang="ru-RU" dirty="0">
                <a:sym typeface="+mn-ea"/>
              </a:rPr>
              <a:t>Маршрутизатор строит граф оптимальных маршрутов, в котором он сам является корнем. </a:t>
            </a:r>
            <a:endParaRPr lang="ru-RU" dirty="0">
              <a:sym typeface="+mn-ea"/>
            </a:endParaRPr>
          </a:p>
          <a:p>
            <a:r>
              <a:rPr lang="ru-RU" dirty="0">
                <a:sym typeface="+mn-ea"/>
              </a:rPr>
              <a:t>На основании этого графа маршрутизаторы и производят свои расчеты для каждого маршрута информационного пакета.</a:t>
            </a:r>
            <a:endParaRPr lang="ru-RU" dirty="0">
              <a:sym typeface="+mn-ea"/>
            </a:endParaRPr>
          </a:p>
          <a:p>
            <a:r>
              <a:rPr lang="ru-RU" dirty="0">
                <a:sym typeface="+mn-ea"/>
              </a:rPr>
              <a:t>В свою очередь, по дереву оптимальных маршрутов строится маршрутная таблица, которая служит основой оценок и выбора маршрутов.</a:t>
            </a:r>
            <a:endParaRPr lang="ru-RU" dirty="0"/>
          </a:p>
          <a:p>
            <a:r>
              <a:rPr lang="ru-RU" dirty="0">
                <a:sym typeface="+mn-ea"/>
              </a:rPr>
              <a:t>В зависимости от того, какую функцию выполняет тот или иной маршрутизатор (т. е. относится к области </a:t>
            </a:r>
            <a:r>
              <a:rPr lang="ru-RU" b="1" dirty="0" err="1">
                <a:solidFill>
                  <a:srgbClr val="C00000"/>
                </a:solidFill>
                <a:sym typeface="+mn-ea"/>
              </a:rPr>
              <a:t>backbone</a:t>
            </a:r>
            <a:r>
              <a:rPr lang="ru-RU" dirty="0">
                <a:sym typeface="+mn-ea"/>
              </a:rPr>
              <a:t>, </a:t>
            </a:r>
            <a:r>
              <a:rPr lang="ru-RU" b="1" dirty="0">
                <a:solidFill>
                  <a:srgbClr val="C00000"/>
                </a:solidFill>
                <a:sym typeface="+mn-ea"/>
              </a:rPr>
              <a:t>смежной области</a:t>
            </a:r>
            <a:r>
              <a:rPr lang="ru-RU" dirty="0">
                <a:sym typeface="+mn-ea"/>
              </a:rPr>
              <a:t>, </a:t>
            </a:r>
            <a:r>
              <a:rPr lang="ru-RU" b="1" dirty="0">
                <a:solidFill>
                  <a:srgbClr val="C00000"/>
                </a:solidFill>
                <a:sym typeface="+mn-ea"/>
              </a:rPr>
              <a:t>периферии</a:t>
            </a:r>
            <a:r>
              <a:rPr lang="ru-RU" dirty="0">
                <a:sym typeface="+mn-ea"/>
              </a:rPr>
              <a:t> или </a:t>
            </a:r>
            <a:r>
              <a:rPr lang="ru-RU" b="1" dirty="0">
                <a:solidFill>
                  <a:srgbClr val="C00000"/>
                </a:solidFill>
                <a:sym typeface="+mn-ea"/>
              </a:rPr>
              <a:t>внутренней области</a:t>
            </a:r>
            <a:r>
              <a:rPr lang="ru-RU" dirty="0">
                <a:sym typeface="+mn-ea"/>
              </a:rPr>
              <a:t>), он выполняет те или иные функции (инициализации, согласования, корректировки и т. п.) с одной или несколькими топологическими базами данных, находящихся под его контролем.</a:t>
            </a:r>
            <a:endParaRPr lang="ru-RU" dirty="0"/>
          </a:p>
          <a:p>
            <a:endParaRPr lang="ru-R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Распределенный подход</a:t>
            </a:r>
            <a:endParaRPr lang="ru-RU" dirty="0"/>
          </a:p>
        </p:txBody>
      </p:sp>
      <p:sp>
        <p:nvSpPr>
          <p:cNvPr id="3" name="Объект 2"/>
          <p:cNvSpPr>
            <a:spLocks noGrp="1"/>
          </p:cNvSpPr>
          <p:nvPr>
            <p:ph sz="quarter" idx="1"/>
          </p:nvPr>
        </p:nvSpPr>
        <p:spPr/>
        <p:txBody>
          <a:bodyPr>
            <a:normAutofit/>
          </a:bodyPr>
          <a:lstStyle/>
          <a:p>
            <a:r>
              <a:rPr lang="ru-RU" dirty="0" smtClean="0"/>
              <a:t>При </a:t>
            </a:r>
            <a:r>
              <a:rPr lang="ru-RU" dirty="0"/>
              <a:t>распределенном подходе все маршрутизаторы сети находятся в равных условиях, они находят маршруты и строят собственные таблицы маршрутизации, работая в тесной кооперации друг с другом, постоянно обмениваясь информацией о конфигурации сети. </a:t>
            </a:r>
            <a:endParaRPr lang="ru-RU"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Овал 12"/>
          <p:cNvSpPr/>
          <p:nvPr/>
        </p:nvSpPr>
        <p:spPr>
          <a:xfrm>
            <a:off x="2458720" y="2042160"/>
            <a:ext cx="1406525" cy="119253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12" name="Овал 11"/>
          <p:cNvSpPr/>
          <p:nvPr/>
        </p:nvSpPr>
        <p:spPr>
          <a:xfrm>
            <a:off x="5332730" y="3524250"/>
            <a:ext cx="2263140" cy="1937385"/>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10" name="Овал 9"/>
          <p:cNvSpPr/>
          <p:nvPr/>
        </p:nvSpPr>
        <p:spPr>
          <a:xfrm>
            <a:off x="2901950" y="3524250"/>
            <a:ext cx="2146935" cy="1937385"/>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8" name="Овал 7"/>
          <p:cNvSpPr/>
          <p:nvPr/>
        </p:nvSpPr>
        <p:spPr>
          <a:xfrm>
            <a:off x="4006850" y="2083435"/>
            <a:ext cx="2453640" cy="1635760"/>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 name="Заголовок 1"/>
          <p:cNvSpPr>
            <a:spLocks noGrp="1"/>
          </p:cNvSpPr>
          <p:nvPr>
            <p:ph type="title"/>
          </p:nvPr>
        </p:nvSpPr>
        <p:spPr/>
        <p:txBody>
          <a:bodyPr/>
          <a:p>
            <a:r>
              <a:rPr lang="ru-RU" altLang="en-US"/>
              <a:t>Разделение на области </a:t>
            </a:r>
            <a:r>
              <a:rPr lang="en-US" altLang="ru-RU"/>
              <a:t>(areas)</a:t>
            </a:r>
            <a:endParaRPr lang="en-US" altLang="ru-RU"/>
          </a:p>
        </p:txBody>
      </p:sp>
      <p:sp>
        <p:nvSpPr>
          <p:cNvPr id="16" name="Текстовое поле 15"/>
          <p:cNvSpPr txBox="1"/>
          <p:nvPr/>
        </p:nvSpPr>
        <p:spPr>
          <a:xfrm>
            <a:off x="7906385" y="3460750"/>
            <a:ext cx="4021455" cy="398780"/>
          </a:xfrm>
          <a:prstGeom prst="rect">
            <a:avLst/>
          </a:prstGeom>
          <a:noFill/>
        </p:spPr>
        <p:txBody>
          <a:bodyPr wrap="none" rtlCol="0">
            <a:spAutoFit/>
          </a:bodyPr>
          <a:p>
            <a:r>
              <a:rPr lang="ru-RU" altLang="en-US" sz="2000">
                <a:solidFill>
                  <a:srgbClr val="C00000"/>
                </a:solidFill>
              </a:rPr>
              <a:t>Граничный маршрутизатор области</a:t>
            </a:r>
            <a:endParaRPr lang="ru-RU" altLang="en-US" sz="2000">
              <a:solidFill>
                <a:srgbClr val="C00000"/>
              </a:solidFill>
            </a:endParaRPr>
          </a:p>
        </p:txBody>
      </p:sp>
      <p:cxnSp>
        <p:nvCxnSpPr>
          <p:cNvPr id="19" name="Прямое соединение 18"/>
          <p:cNvCxnSpPr>
            <a:stCxn id="16" idx="1"/>
          </p:cNvCxnSpPr>
          <p:nvPr/>
        </p:nvCxnSpPr>
        <p:spPr>
          <a:xfrm flipH="1">
            <a:off x="6647180" y="3660140"/>
            <a:ext cx="1259205" cy="222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Текстовое поле 20"/>
          <p:cNvSpPr txBox="1"/>
          <p:nvPr/>
        </p:nvSpPr>
        <p:spPr>
          <a:xfrm>
            <a:off x="3800475" y="1457325"/>
            <a:ext cx="2789555" cy="368300"/>
          </a:xfrm>
          <a:prstGeom prst="rect">
            <a:avLst/>
          </a:prstGeom>
          <a:noFill/>
        </p:spPr>
        <p:txBody>
          <a:bodyPr wrap="square" rtlCol="0">
            <a:spAutoFit/>
          </a:bodyPr>
          <a:p>
            <a:pPr algn="ctr"/>
            <a:r>
              <a:rPr lang="en-US" altLang="ru-RU" b="1"/>
              <a:t>Area 0 (backbone)</a:t>
            </a:r>
            <a:endParaRPr lang="en-US" altLang="ru-RU" b="1"/>
          </a:p>
        </p:txBody>
      </p:sp>
      <p:sp>
        <p:nvSpPr>
          <p:cNvPr id="22" name="Текстовое поле 21"/>
          <p:cNvSpPr txBox="1"/>
          <p:nvPr/>
        </p:nvSpPr>
        <p:spPr>
          <a:xfrm>
            <a:off x="3177540" y="5462270"/>
            <a:ext cx="1638300" cy="368300"/>
          </a:xfrm>
          <a:prstGeom prst="rect">
            <a:avLst/>
          </a:prstGeom>
          <a:noFill/>
        </p:spPr>
        <p:txBody>
          <a:bodyPr wrap="square" rtlCol="0">
            <a:spAutoFit/>
          </a:bodyPr>
          <a:p>
            <a:pPr algn="ctr"/>
            <a:r>
              <a:rPr lang="en-US" altLang="ru-RU" b="1"/>
              <a:t>Area 1</a:t>
            </a:r>
            <a:endParaRPr lang="en-US" altLang="ru-RU" b="1"/>
          </a:p>
        </p:txBody>
      </p:sp>
      <p:sp>
        <p:nvSpPr>
          <p:cNvPr id="23" name="Текстовое поле 22"/>
          <p:cNvSpPr txBox="1"/>
          <p:nvPr/>
        </p:nvSpPr>
        <p:spPr>
          <a:xfrm>
            <a:off x="5645150" y="5461635"/>
            <a:ext cx="1638300" cy="368300"/>
          </a:xfrm>
          <a:prstGeom prst="rect">
            <a:avLst/>
          </a:prstGeom>
          <a:noFill/>
        </p:spPr>
        <p:txBody>
          <a:bodyPr wrap="square" rtlCol="0">
            <a:spAutoFit/>
          </a:bodyPr>
          <a:p>
            <a:pPr algn="ctr"/>
            <a:r>
              <a:rPr lang="en-US" altLang="ru-RU" b="1"/>
              <a:t>Area 2</a:t>
            </a:r>
            <a:endParaRPr lang="en-US" altLang="ru-RU" b="1"/>
          </a:p>
        </p:txBody>
      </p:sp>
      <p:sp>
        <p:nvSpPr>
          <p:cNvPr id="24" name="Текстовое поле 23"/>
          <p:cNvSpPr txBox="1"/>
          <p:nvPr/>
        </p:nvSpPr>
        <p:spPr>
          <a:xfrm>
            <a:off x="7906385" y="3859530"/>
            <a:ext cx="3858895" cy="1014730"/>
          </a:xfrm>
          <a:prstGeom prst="rect">
            <a:avLst/>
          </a:prstGeom>
          <a:noFill/>
        </p:spPr>
        <p:txBody>
          <a:bodyPr wrap="square" rtlCol="0">
            <a:spAutoFit/>
          </a:bodyPr>
          <a:p>
            <a:r>
              <a:rPr lang="en-US" altLang="ru-RU" sz="2000"/>
              <a:t>C</a:t>
            </a:r>
            <a:r>
              <a:rPr lang="ru-RU" altLang="ru-RU" sz="2000"/>
              <a:t>уммирует метрики в границах своей</a:t>
            </a:r>
            <a:r>
              <a:rPr lang="ru-RU" altLang="en-US" sz="2000"/>
              <a:t> области</a:t>
            </a:r>
            <a:r>
              <a:rPr lang="en-US" altLang="en-US" sz="2000"/>
              <a:t>, </a:t>
            </a:r>
            <a:r>
              <a:rPr lang="ru-RU" altLang="en-US" sz="2000"/>
              <a:t>сообщает об этом в стержневую</a:t>
            </a:r>
            <a:endParaRPr lang="ru-RU" altLang="en-US" sz="2000"/>
          </a:p>
        </p:txBody>
      </p:sp>
      <p:grpSp>
        <p:nvGrpSpPr>
          <p:cNvPr id="321" name="Group 320"/>
          <p:cNvGrpSpPr/>
          <p:nvPr/>
        </p:nvGrpSpPr>
        <p:grpSpPr>
          <a:xfrm>
            <a:off x="409575" y="3931920"/>
            <a:ext cx="2601595" cy="2584450"/>
            <a:chOff x="400831" y="4789096"/>
            <a:chExt cx="3389001" cy="2641549"/>
          </a:xfrm>
        </p:grpSpPr>
        <p:sp>
          <p:nvSpPr>
            <p:cNvPr id="312" name="Rectangle 311"/>
            <p:cNvSpPr/>
            <p:nvPr/>
          </p:nvSpPr>
          <p:spPr>
            <a:xfrm>
              <a:off x="400831" y="4789096"/>
              <a:ext cx="3389001" cy="2641549"/>
            </a:xfrm>
            <a:prstGeom prst="rect">
              <a:avLst/>
            </a:prstGeom>
          </p:spPr>
          <p:txBody>
            <a:bodyPr wrap="square">
              <a:spAutoFit/>
            </a:bodyPr>
            <a:p>
              <a:pPr marL="0" marR="0" lvl="0" indent="0" algn="l" defTabSz="914400" rtl="0" eaLnBrk="1" fontAlgn="auto" latinLnBrk="0" hangingPunct="1">
                <a:lnSpc>
                  <a:spcPct val="90000"/>
                </a:lnSpc>
                <a:spcBef>
                  <a:spcPts val="0"/>
                </a:spcBef>
                <a:spcAft>
                  <a:spcPts val="0"/>
                </a:spcAft>
                <a:buClrTx/>
                <a:buSzTx/>
                <a:buFontTx/>
                <a:buNone/>
                <a:defRPr/>
              </a:pPr>
              <a:r>
                <a:rPr kumimoji="0" lang="ru-RU" altLang="en-US"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rPr>
                <a:t>Внутренние маршрутизаторы</a:t>
              </a:r>
              <a:r>
                <a:rPr kumimoji="0" lang="en-US" altLang="ja-JP"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rPr>
                <a:t>: </a:t>
              </a:r>
              <a:endParaRPr kumimoji="0" lang="en-US" altLang="ja-JP"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endParaRPr>
            </a:p>
            <a:p>
              <a:pPr marL="173355" marR="0" lvl="0" indent="-17335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распр.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LS </a:t>
              </a:r>
              <a:r>
                <a:rPr kumimoji="0" lang="ru-RU"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только в своей области</a:t>
              </a:r>
              <a:endParaRPr kumimoji="0" lang="en-US" altLang="ja-JP"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endParaRPr>
            </a:p>
            <a:p>
              <a:pPr marL="173355" marR="0" lvl="0" indent="-17335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Выполняют маршрутизацию в пределах области</a:t>
              </a:r>
              <a:endParaRPr kumimoji="0" lang="ru-RU"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3355" marR="0" lvl="0" indent="-17335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за пределы области выходят через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ABR</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8" name="Straight Connector 317"/>
            <p:cNvCxnSpPr/>
            <p:nvPr/>
          </p:nvCxnSpPr>
          <p:spPr>
            <a:xfrm>
              <a:off x="3080930" y="5326492"/>
              <a:ext cx="682433" cy="292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26" name="Замещающее содержимое 25"/>
          <p:cNvGraphicFramePr>
            <a:graphicFrameLocks noChangeAspect="1"/>
          </p:cNvGraphicFramePr>
          <p:nvPr>
            <p:ph idx="1"/>
          </p:nvPr>
        </p:nvGraphicFramePr>
        <p:xfrm>
          <a:off x="2944495" y="2261235"/>
          <a:ext cx="4594225" cy="3004185"/>
        </p:xfrm>
        <a:graphic>
          <a:graphicData uri="http://schemas.openxmlformats.org/presentationml/2006/ole">
            <mc:AlternateContent xmlns:mc="http://schemas.openxmlformats.org/markup-compatibility/2006">
              <mc:Choice xmlns:v="urn:schemas-microsoft-com:vml" Requires="v">
                <p:oleObj spid="_x0000_s27" name="" r:id="rId1" imgW="5476875" imgH="3581400" progId="Visio.Drawing.11">
                  <p:embed/>
                </p:oleObj>
              </mc:Choice>
              <mc:Fallback>
                <p:oleObj name="" r:id="rId1" imgW="5476875" imgH="3581400" progId="Visio.Drawing.11">
                  <p:embed/>
                  <p:pic>
                    <p:nvPicPr>
                      <p:cNvPr id="0" name="Изображение 26"/>
                      <p:cNvPicPr/>
                      <p:nvPr/>
                    </p:nvPicPr>
                    <p:blipFill>
                      <a:blip r:embed="rId2"/>
                      <a:stretch>
                        <a:fillRect/>
                      </a:stretch>
                    </p:blipFill>
                    <p:spPr>
                      <a:xfrm>
                        <a:off x="2944495" y="2261235"/>
                        <a:ext cx="4594225" cy="3004185"/>
                      </a:xfrm>
                      <a:prstGeom prst="rect">
                        <a:avLst/>
                      </a:prstGeom>
                    </p:spPr>
                  </p:pic>
                </p:oleObj>
              </mc:Fallback>
            </mc:AlternateContent>
          </a:graphicData>
        </a:graphic>
      </p:graphicFrame>
      <p:sp>
        <p:nvSpPr>
          <p:cNvPr id="15" name="Текстовое поле 14"/>
          <p:cNvSpPr txBox="1"/>
          <p:nvPr/>
        </p:nvSpPr>
        <p:spPr>
          <a:xfrm>
            <a:off x="6042025" y="3594735"/>
            <a:ext cx="534035" cy="337185"/>
          </a:xfrm>
          <a:prstGeom prst="rect">
            <a:avLst/>
          </a:prstGeom>
          <a:noFill/>
        </p:spPr>
        <p:txBody>
          <a:bodyPr wrap="none" rtlCol="0">
            <a:spAutoFit/>
          </a:bodyPr>
          <a:p>
            <a:r>
              <a:rPr lang="en-US" altLang="en-US" sz="1600" b="1"/>
              <a:t>ABR</a:t>
            </a:r>
            <a:endParaRPr lang="en-US" altLang="en-US" sz="1600" b="1"/>
          </a:p>
        </p:txBody>
      </p:sp>
      <p:sp>
        <p:nvSpPr>
          <p:cNvPr id="14" name="Текстовое поле 13"/>
          <p:cNvSpPr txBox="1"/>
          <p:nvPr/>
        </p:nvSpPr>
        <p:spPr>
          <a:xfrm>
            <a:off x="3917950" y="3594735"/>
            <a:ext cx="534035" cy="337185"/>
          </a:xfrm>
          <a:prstGeom prst="rect">
            <a:avLst/>
          </a:prstGeom>
          <a:noFill/>
        </p:spPr>
        <p:txBody>
          <a:bodyPr wrap="none" rtlCol="0">
            <a:spAutoFit/>
          </a:bodyPr>
          <a:p>
            <a:r>
              <a:rPr lang="en-US" altLang="en-US" sz="1600" b="1"/>
              <a:t>ABR</a:t>
            </a:r>
            <a:endParaRPr lang="en-US" altLang="en-US" sz="1600" b="1"/>
          </a:p>
        </p:txBody>
      </p:sp>
      <p:sp>
        <p:nvSpPr>
          <p:cNvPr id="28" name="Текстовое поле 27"/>
          <p:cNvSpPr txBox="1"/>
          <p:nvPr/>
        </p:nvSpPr>
        <p:spPr>
          <a:xfrm>
            <a:off x="3673475" y="2536825"/>
            <a:ext cx="410845" cy="337185"/>
          </a:xfrm>
          <a:prstGeom prst="rect">
            <a:avLst/>
          </a:prstGeom>
          <a:noFill/>
        </p:spPr>
        <p:txBody>
          <a:bodyPr wrap="none" rtlCol="0">
            <a:spAutoFit/>
          </a:bodyPr>
          <a:p>
            <a:r>
              <a:rPr lang="en-US" altLang="en-US" sz="1600" b="1"/>
              <a:t>BR</a:t>
            </a:r>
            <a:endParaRPr lang="en-US" altLang="en-US" sz="1600" b="1"/>
          </a:p>
        </p:txBody>
      </p:sp>
      <p:sp>
        <p:nvSpPr>
          <p:cNvPr id="306" name="Rectangle 305"/>
          <p:cNvSpPr/>
          <p:nvPr/>
        </p:nvSpPr>
        <p:spPr>
          <a:xfrm>
            <a:off x="325790" y="2629974"/>
            <a:ext cx="2576186" cy="1198880"/>
          </a:xfrm>
          <a:prstGeom prst="rect">
            <a:avLst/>
          </a:prstGeom>
        </p:spPr>
        <p:txBody>
          <a:bodyPr wrap="square">
            <a:spAutoFit/>
          </a:bodyPr>
          <a:p>
            <a:pPr marL="0" marR="0" lvl="0" indent="0" algn="l" defTabSz="914400" rtl="0" eaLnBrk="1" fontAlgn="auto" latinLnBrk="0" hangingPunct="1">
              <a:lnSpc>
                <a:spcPct val="90000"/>
              </a:lnSpc>
              <a:spcBef>
                <a:spcPts val="0"/>
              </a:spcBef>
              <a:spcAft>
                <a:spcPts val="0"/>
              </a:spcAft>
              <a:buClrTx/>
              <a:buSzTx/>
              <a:buFontTx/>
              <a:buNone/>
              <a:defRPr/>
            </a:pPr>
            <a:r>
              <a:rPr kumimoji="0" lang="ru-RU" altLang="en-US"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rPr>
              <a:t>Граничный маршрутизатор</a:t>
            </a:r>
            <a:r>
              <a:rPr kumimoji="0" lang="en-US" altLang="ja-JP"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rPr>
              <a:t>: </a:t>
            </a:r>
            <a:endParaRPr kumimoji="0" lang="en-US" altLang="ja-JP"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соединяет АС с другими</a:t>
            </a:r>
            <a:endPar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9" name="Прямое соединение 28"/>
          <p:cNvCxnSpPr/>
          <p:nvPr/>
        </p:nvCxnSpPr>
        <p:spPr>
          <a:xfrm flipV="1">
            <a:off x="2148205" y="2609850"/>
            <a:ext cx="1400175" cy="2857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23" name="Group 322"/>
          <p:cNvGrpSpPr/>
          <p:nvPr/>
        </p:nvGrpSpPr>
        <p:grpSpPr>
          <a:xfrm>
            <a:off x="5563235" y="1647190"/>
            <a:ext cx="6049645" cy="922020"/>
            <a:chOff x="7161530" y="4009797"/>
            <a:chExt cx="4840491" cy="922020"/>
          </a:xfrm>
        </p:grpSpPr>
        <p:sp>
          <p:nvSpPr>
            <p:cNvPr id="303" name="Rectangle 302"/>
            <p:cNvSpPr/>
            <p:nvPr/>
          </p:nvSpPr>
          <p:spPr>
            <a:xfrm>
              <a:off x="8996720" y="4009797"/>
              <a:ext cx="3005301" cy="922020"/>
            </a:xfrm>
            <a:prstGeom prst="rect">
              <a:avLst/>
            </a:prstGeom>
          </p:spPr>
          <p:txBody>
            <a:bodyPr wrap="square">
              <a:spAutoFit/>
            </a:bodyPr>
            <a:p>
              <a:pPr marL="0" marR="0" lvl="0" indent="0" algn="l" defTabSz="914400" rtl="0" eaLnBrk="1" fontAlgn="auto" latinLnBrk="0" hangingPunct="1">
                <a:lnSpc>
                  <a:spcPct val="90000"/>
                </a:lnSpc>
                <a:spcBef>
                  <a:spcPts val="0"/>
                </a:spcBef>
                <a:spcAft>
                  <a:spcPts val="0"/>
                </a:spcAft>
                <a:buClrTx/>
                <a:buSzTx/>
                <a:buFontTx/>
                <a:buNone/>
                <a:defRPr/>
              </a:pPr>
              <a:r>
                <a:rPr kumimoji="0" lang="ru-RU" altLang="en-US"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rPr>
                <a:t>Маршрутизатор главной области</a:t>
              </a:r>
              <a:r>
                <a:rPr kumimoji="0" lang="en-US" altLang="ja-JP" sz="2000" b="0" i="0" u="none" strike="noStrike" kern="1200" cap="none" spc="0" normalizeH="0" baseline="0" noProof="0" dirty="0">
                  <a:ln>
                    <a:noFill/>
                  </a:ln>
                  <a:solidFill>
                    <a:srgbClr val="C00000"/>
                  </a:solidFill>
                  <a:effectLst/>
                  <a:uLnTx/>
                  <a:uFillTx/>
                  <a:latin typeface="Calibri" panose="020F0502020204030204"/>
                  <a:ea typeface="Yu Gothic" panose="020B0400000000000000" pitchFamily="34" charset="-128"/>
                  <a:cs typeface="+mn-cs"/>
                </a:rPr>
                <a:t>: </a:t>
              </a:r>
              <a:r>
                <a:rPr kumimoji="0" lang="ru-RU"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выполняет алгоритм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OSPF </a:t>
              </a:r>
              <a:r>
                <a:rPr kumimoji="0" lang="ru-RU"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 в пределах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rPr>
                <a:t>backbone</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Yu Gothic" panose="020B0400000000000000" pitchFamily="34" charset="-128"/>
                <a:cs typeface="+mn-cs"/>
              </a:endParaRPr>
            </a:p>
          </p:txBody>
        </p:sp>
        <p:cxnSp>
          <p:nvCxnSpPr>
            <p:cNvPr id="305" name="Straight Arrow Connector 304"/>
            <p:cNvCxnSpPr/>
            <p:nvPr/>
          </p:nvCxnSpPr>
          <p:spPr>
            <a:xfrm flipH="1">
              <a:off x="7161530" y="4391432"/>
              <a:ext cx="1874820" cy="466725"/>
            </a:xfrm>
            <a:prstGeom prst="straightConnector1">
              <a:avLst/>
            </a:prstGeom>
            <a:ln w="127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32" name="Текстовое поле 31"/>
          <p:cNvSpPr txBox="1"/>
          <p:nvPr/>
        </p:nvSpPr>
        <p:spPr>
          <a:xfrm>
            <a:off x="1075690" y="1457325"/>
            <a:ext cx="2789555" cy="645160"/>
          </a:xfrm>
          <a:prstGeom prst="rect">
            <a:avLst/>
          </a:prstGeom>
          <a:noFill/>
        </p:spPr>
        <p:txBody>
          <a:bodyPr wrap="square" rtlCol="0">
            <a:spAutoFit/>
          </a:bodyPr>
          <a:p>
            <a:pPr algn="ctr"/>
            <a:r>
              <a:rPr lang="ru-RU" altLang="ru-RU" b="1"/>
              <a:t>Домен внешней маршрутизации</a:t>
            </a:r>
            <a:endParaRPr lang="ru-RU" altLang="ru-RU"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dissolve">
                                      <p:cBhvr>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3"/>
                                        </p:tgtEl>
                                        <p:attrNameLst>
                                          <p:attrName>style.visibility</p:attrName>
                                        </p:attrNameLst>
                                      </p:cBhvr>
                                      <p:to>
                                        <p:strVal val="visible"/>
                                      </p:to>
                                    </p:set>
                                    <p:animEffect transition="in" filter="dissolve">
                                      <p:cBhvr>
                                        <p:cTn id="12"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ru-RU"/>
              <a:t>Назначенный маршрутизатор </a:t>
            </a:r>
            <a:br>
              <a:rPr lang="ru-RU" altLang="ru-RU"/>
            </a:br>
            <a:r>
              <a:rPr lang="en-US" altLang="ru-RU"/>
              <a:t>(Designated Router)</a:t>
            </a:r>
            <a:endParaRPr lang="en-US" altLang="ru-RU"/>
          </a:p>
        </p:txBody>
      </p:sp>
      <p:sp>
        <p:nvSpPr>
          <p:cNvPr id="3" name="Замещающее содержимое 2"/>
          <p:cNvSpPr>
            <a:spLocks noGrp="1"/>
          </p:cNvSpPr>
          <p:nvPr>
            <p:ph idx="1"/>
          </p:nvPr>
        </p:nvSpPr>
        <p:spPr/>
        <p:txBody>
          <a:bodyPr>
            <a:normAutofit lnSpcReduction="20000"/>
          </a:bodyPr>
          <a:p>
            <a:r>
              <a:rPr lang="ru-RU" altLang="en-US"/>
              <a:t>Особая роль</a:t>
            </a:r>
            <a:r>
              <a:rPr lang="en-US" altLang="en-US"/>
              <a:t>, </a:t>
            </a:r>
            <a:r>
              <a:rPr lang="ru-RU" altLang="en-US"/>
              <a:t>позволяющая строго определенному маршрутизатору распределять </a:t>
            </a:r>
            <a:r>
              <a:rPr lang="en-US" altLang="en-US"/>
              <a:t>LSA, LSA </a:t>
            </a:r>
            <a:r>
              <a:rPr lang="ru-RU" altLang="en-US"/>
              <a:t>от других маршрутизаторов при такой схеме отбрасываются</a:t>
            </a:r>
            <a:endParaRPr lang="ru-RU" altLang="en-US"/>
          </a:p>
          <a:p>
            <a:r>
              <a:rPr lang="ru-RU" altLang="en-US"/>
              <a:t>Используется в условиях широковещания в сетях множественнного доступа</a:t>
            </a:r>
            <a:endParaRPr lang="ru-RU" altLang="en-US"/>
          </a:p>
          <a:p>
            <a:r>
              <a:rPr lang="ru-RU" altLang="en-US"/>
              <a:t>Присваивается на основе выборов</a:t>
            </a:r>
            <a:r>
              <a:rPr lang="en-US" altLang="en-US"/>
              <a:t>, </a:t>
            </a:r>
            <a:r>
              <a:rPr lang="ru-RU" altLang="en-US"/>
              <a:t>проводимых маршрутизаторами</a:t>
            </a:r>
            <a:endParaRPr lang="ru-RU" altLang="en-US"/>
          </a:p>
          <a:p>
            <a:r>
              <a:rPr lang="ru-RU" altLang="en-US"/>
              <a:t>По умолчанию голоса отдаются за маршрутизатор с наибольшим значением приоритета</a:t>
            </a:r>
            <a:endParaRPr lang="ru-RU" altLang="en-US"/>
          </a:p>
          <a:p>
            <a:r>
              <a:rPr lang="ru-RU" altLang="en-US"/>
              <a:t>В случае равного приоритета у двух и более маршрутизаторов -</a:t>
            </a:r>
            <a:r>
              <a:rPr lang="en-US" altLang="en-US"/>
              <a:t> </a:t>
            </a:r>
            <a:r>
              <a:rPr lang="ru-RU" altLang="en-US"/>
              <a:t>на основе </a:t>
            </a:r>
            <a:r>
              <a:rPr lang="en-US" altLang="en-US"/>
              <a:t>Router ID (</a:t>
            </a:r>
            <a:r>
              <a:rPr lang="ru-RU" altLang="en-US"/>
              <a:t>генерируется автоматически</a:t>
            </a:r>
            <a:r>
              <a:rPr lang="en-US" altLang="en-US"/>
              <a:t>, </a:t>
            </a:r>
            <a:r>
              <a:rPr lang="ru-RU" altLang="en-US"/>
              <a:t>может быть изменен вручную)</a:t>
            </a:r>
            <a:endParaRPr lang="ru-R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Designated Router, </a:t>
            </a:r>
            <a:r>
              <a:rPr lang="ru-RU" altLang="en-US"/>
              <a:t>пример</a:t>
            </a:r>
            <a:endParaRPr lang="ru-RU" altLang="en-US"/>
          </a:p>
        </p:txBody>
      </p:sp>
      <p:graphicFrame>
        <p:nvGraphicFramePr>
          <p:cNvPr id="4" name="Замещающее содержимое 3"/>
          <p:cNvGraphicFramePr>
            <a:graphicFrameLocks noChangeAspect="1"/>
          </p:cNvGraphicFramePr>
          <p:nvPr>
            <p:ph idx="1"/>
          </p:nvPr>
        </p:nvGraphicFramePr>
        <p:xfrm>
          <a:off x="3985895" y="2210435"/>
          <a:ext cx="4219575" cy="3581400"/>
        </p:xfrm>
        <a:graphic>
          <a:graphicData uri="http://schemas.openxmlformats.org/presentationml/2006/ole">
            <mc:AlternateContent xmlns:mc="http://schemas.openxmlformats.org/markup-compatibility/2006">
              <mc:Choice xmlns:v="urn:schemas-microsoft-com:vml" Requires="v">
                <p:oleObj spid="_x0000_s5" name="" r:id="rId1" imgW="4219575" imgH="3581400" progId="Visio.Drawing.11">
                  <p:embed/>
                </p:oleObj>
              </mc:Choice>
              <mc:Fallback>
                <p:oleObj name="" r:id="rId1" imgW="4219575" imgH="3581400" progId="Visio.Drawing.11">
                  <p:embed/>
                  <p:pic>
                    <p:nvPicPr>
                      <p:cNvPr id="0" name="Изображение 4"/>
                      <p:cNvPicPr/>
                      <p:nvPr/>
                    </p:nvPicPr>
                    <p:blipFill>
                      <a:blip r:embed="rId2"/>
                      <a:stretch>
                        <a:fillRect/>
                      </a:stretch>
                    </p:blipFill>
                    <p:spPr>
                      <a:xfrm>
                        <a:off x="3985895" y="2210435"/>
                        <a:ext cx="4219575" cy="3581400"/>
                      </a:xfrm>
                      <a:prstGeom prst="rect">
                        <a:avLst/>
                      </a:prstGeom>
                    </p:spPr>
                  </p:pic>
                </p:oleObj>
              </mc:Fallback>
            </mc:AlternateContent>
          </a:graphicData>
        </a:graphic>
      </p:graphicFrame>
      <p:sp>
        <p:nvSpPr>
          <p:cNvPr id="6" name="Текстовое поле 5"/>
          <p:cNvSpPr txBox="1"/>
          <p:nvPr/>
        </p:nvSpPr>
        <p:spPr>
          <a:xfrm>
            <a:off x="5872480" y="2623820"/>
            <a:ext cx="447040" cy="368300"/>
          </a:xfrm>
          <a:prstGeom prst="rect">
            <a:avLst/>
          </a:prstGeom>
          <a:noFill/>
        </p:spPr>
        <p:txBody>
          <a:bodyPr wrap="none" rtlCol="0">
            <a:spAutoFit/>
          </a:bodyPr>
          <a:p>
            <a:r>
              <a:rPr lang="en-US" altLang="en-US"/>
              <a:t>DR</a:t>
            </a:r>
            <a:endParaRPr lang="en-US" altLang="en-US"/>
          </a:p>
        </p:txBody>
      </p:sp>
      <p:cxnSp>
        <p:nvCxnSpPr>
          <p:cNvPr id="7" name="Прямая со стрелкой 6"/>
          <p:cNvCxnSpPr/>
          <p:nvPr/>
        </p:nvCxnSpPr>
        <p:spPr>
          <a:xfrm>
            <a:off x="6504305" y="2690495"/>
            <a:ext cx="771525" cy="95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6437630" y="2919095"/>
            <a:ext cx="923925" cy="188595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H="1">
            <a:off x="4799330" y="2919095"/>
            <a:ext cx="990600" cy="1838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H="1" flipV="1">
            <a:off x="4923155" y="2719070"/>
            <a:ext cx="771525" cy="95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6116955" y="2992120"/>
            <a:ext cx="15875" cy="18510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Заголовок </a:t>
            </a:r>
            <a:r>
              <a:rPr lang="en-US" dirty="0" smtClean="0"/>
              <a:t>OSPF</a:t>
            </a:r>
            <a:endParaRPr lang="ru-RU" dirty="0"/>
          </a:p>
        </p:txBody>
      </p:sp>
      <p:graphicFrame>
        <p:nvGraphicFramePr>
          <p:cNvPr id="4" name="Таблица 3"/>
          <p:cNvGraphicFramePr>
            <a:graphicFrameLocks noGrp="1"/>
          </p:cNvGraphicFramePr>
          <p:nvPr/>
        </p:nvGraphicFramePr>
        <p:xfrm>
          <a:off x="1649525" y="1844824"/>
          <a:ext cx="9001125" cy="1417955"/>
        </p:xfrm>
        <a:graphic>
          <a:graphicData uri="http://schemas.openxmlformats.org/drawingml/2006/table">
            <a:tbl>
              <a:tblPr firstRow="1" bandRow="1">
                <a:tableStyleId>{5C22544A-7EE6-4342-B048-85BDC9FD1C3A}</a:tableStyleId>
              </a:tblPr>
              <a:tblGrid>
                <a:gridCol w="1000125"/>
                <a:gridCol w="1000125"/>
                <a:gridCol w="1000125"/>
                <a:gridCol w="1000125"/>
                <a:gridCol w="1000125"/>
                <a:gridCol w="1000125"/>
                <a:gridCol w="1000125"/>
                <a:gridCol w="1000125"/>
                <a:gridCol w="1000125"/>
              </a:tblGrid>
              <a:tr h="503693">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2</a:t>
                      </a:r>
                      <a:endParaRPr lang="ru-RU" dirty="0"/>
                    </a:p>
                  </a:txBody>
                  <a:tcPr/>
                </a:tc>
                <a:tc>
                  <a:txBody>
                    <a:bodyPr/>
                    <a:lstStyle/>
                    <a:p>
                      <a:r>
                        <a:rPr lang="en-US" dirty="0" smtClean="0"/>
                        <a:t>4</a:t>
                      </a:r>
                      <a:endParaRPr lang="ru-RU" dirty="0"/>
                    </a:p>
                  </a:txBody>
                  <a:tcPr/>
                </a:tc>
                <a:tc>
                  <a:txBody>
                    <a:bodyPr/>
                    <a:lstStyle/>
                    <a:p>
                      <a:r>
                        <a:rPr lang="en-US" dirty="0" smtClean="0"/>
                        <a:t>4</a:t>
                      </a:r>
                      <a:endParaRPr lang="ru-RU" dirty="0"/>
                    </a:p>
                  </a:txBody>
                  <a:tcPr/>
                </a:tc>
                <a:tc>
                  <a:txBody>
                    <a:bodyPr/>
                    <a:lstStyle/>
                    <a:p>
                      <a:r>
                        <a:rPr lang="en-US" dirty="0" smtClean="0"/>
                        <a:t>2</a:t>
                      </a:r>
                      <a:endParaRPr lang="ru-RU" dirty="0"/>
                    </a:p>
                  </a:txBody>
                  <a:tcPr/>
                </a:tc>
                <a:tc>
                  <a:txBody>
                    <a:bodyPr/>
                    <a:lstStyle/>
                    <a:p>
                      <a:r>
                        <a:rPr lang="en-US" dirty="0" smtClean="0"/>
                        <a:t>2</a:t>
                      </a:r>
                      <a:endParaRPr lang="ru-RU" dirty="0"/>
                    </a:p>
                  </a:txBody>
                  <a:tcPr/>
                </a:tc>
                <a:tc>
                  <a:txBody>
                    <a:bodyPr/>
                    <a:lstStyle/>
                    <a:p>
                      <a:r>
                        <a:rPr lang="en-US" dirty="0" smtClean="0"/>
                        <a:t>8</a:t>
                      </a:r>
                      <a:endParaRPr lang="ru-RU" dirty="0"/>
                    </a:p>
                  </a:txBody>
                  <a:tcPr/>
                </a:tc>
                <a:tc>
                  <a:txBody>
                    <a:bodyPr/>
                    <a:lstStyle/>
                    <a:p>
                      <a:r>
                        <a:rPr lang="en-US" dirty="0" err="1" smtClean="0"/>
                        <a:t>Var</a:t>
                      </a:r>
                      <a:endParaRPr lang="ru-RU" dirty="0"/>
                    </a:p>
                  </a:txBody>
                  <a:tcPr/>
                </a:tc>
              </a:tr>
              <a:tr h="792451">
                <a:tc>
                  <a:txBody>
                    <a:bodyPr/>
                    <a:lstStyle/>
                    <a:p>
                      <a:r>
                        <a:rPr lang="ru-RU" dirty="0" smtClean="0"/>
                        <a:t>Номер</a:t>
                      </a:r>
                      <a:r>
                        <a:rPr lang="ru-RU" baseline="0" dirty="0" smtClean="0"/>
                        <a:t> версии</a:t>
                      </a:r>
                      <a:endParaRPr lang="ru-RU" dirty="0"/>
                    </a:p>
                  </a:txBody>
                  <a:tcPr/>
                </a:tc>
                <a:tc>
                  <a:txBody>
                    <a:bodyPr/>
                    <a:lstStyle/>
                    <a:p>
                      <a:r>
                        <a:rPr lang="ru-RU" dirty="0" smtClean="0"/>
                        <a:t>Тип</a:t>
                      </a:r>
                      <a:endParaRPr lang="ru-RU" dirty="0"/>
                    </a:p>
                  </a:txBody>
                  <a:tcPr/>
                </a:tc>
                <a:tc>
                  <a:txBody>
                    <a:bodyPr/>
                    <a:lstStyle/>
                    <a:p>
                      <a:r>
                        <a:rPr lang="ru-RU" dirty="0" smtClean="0"/>
                        <a:t>Длина пакета</a:t>
                      </a:r>
                      <a:endParaRPr lang="ru-RU" dirty="0"/>
                    </a:p>
                  </a:txBody>
                  <a:tcPr/>
                </a:tc>
                <a:tc>
                  <a:txBody>
                    <a:bodyPr/>
                    <a:lstStyle/>
                    <a:p>
                      <a:r>
                        <a:rPr lang="ru-RU" dirty="0" smtClean="0"/>
                        <a:t>ИД роутера</a:t>
                      </a:r>
                      <a:endParaRPr lang="ru-RU" dirty="0"/>
                    </a:p>
                  </a:txBody>
                  <a:tcPr/>
                </a:tc>
                <a:tc>
                  <a:txBody>
                    <a:bodyPr/>
                    <a:lstStyle/>
                    <a:p>
                      <a:r>
                        <a:rPr lang="ru-RU" dirty="0" smtClean="0"/>
                        <a:t>ИД области</a:t>
                      </a:r>
                      <a:endParaRPr lang="ru-RU" dirty="0"/>
                    </a:p>
                  </a:txBody>
                  <a:tcPr/>
                </a:tc>
                <a:tc>
                  <a:txBody>
                    <a:bodyPr/>
                    <a:lstStyle/>
                    <a:p>
                      <a:r>
                        <a:rPr lang="ru-RU" dirty="0" smtClean="0"/>
                        <a:t>Контр. сумма</a:t>
                      </a:r>
                      <a:endParaRPr lang="ru-RU" dirty="0"/>
                    </a:p>
                  </a:txBody>
                  <a:tcPr/>
                </a:tc>
                <a:tc>
                  <a:txBody>
                    <a:bodyPr/>
                    <a:lstStyle/>
                    <a:p>
                      <a:r>
                        <a:rPr lang="ru-RU" dirty="0" smtClean="0"/>
                        <a:t>Тип </a:t>
                      </a:r>
                      <a:r>
                        <a:rPr lang="ru-RU" dirty="0" err="1" smtClean="0"/>
                        <a:t>аутен</a:t>
                      </a:r>
                      <a:r>
                        <a:rPr lang="ru-RU" dirty="0" smtClean="0"/>
                        <a:t>-</a:t>
                      </a:r>
                      <a:endParaRPr lang="ru-RU" dirty="0" smtClean="0"/>
                    </a:p>
                    <a:p>
                      <a:r>
                        <a:rPr lang="ru-RU" dirty="0" smtClean="0"/>
                        <a:t>тиф.</a:t>
                      </a:r>
                      <a:endParaRPr lang="ru-RU" dirty="0"/>
                    </a:p>
                  </a:txBody>
                  <a:tcPr/>
                </a:tc>
                <a:tc>
                  <a:txBody>
                    <a:bodyPr/>
                    <a:lstStyle/>
                    <a:p>
                      <a:r>
                        <a:rPr lang="ru-RU" dirty="0" err="1" smtClean="0"/>
                        <a:t>Аутен-тификация</a:t>
                      </a:r>
                      <a:endParaRPr lang="ru-RU" dirty="0"/>
                    </a:p>
                  </a:txBody>
                  <a:tcPr/>
                </a:tc>
                <a:tc>
                  <a:txBody>
                    <a:bodyPr/>
                    <a:lstStyle/>
                    <a:p>
                      <a:r>
                        <a:rPr lang="ru-RU" dirty="0" smtClean="0"/>
                        <a:t>Данные</a:t>
                      </a:r>
                      <a:endParaRPr lang="ru-RU"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Заголовок</a:t>
            </a:r>
            <a:r>
              <a:rPr lang="en-US" dirty="0" smtClean="0"/>
              <a:t> OSPF</a:t>
            </a:r>
            <a:endParaRPr lang="ru-RU" dirty="0"/>
          </a:p>
        </p:txBody>
      </p:sp>
      <p:sp>
        <p:nvSpPr>
          <p:cNvPr id="3" name="Объект 2"/>
          <p:cNvSpPr>
            <a:spLocks noGrp="1"/>
          </p:cNvSpPr>
          <p:nvPr>
            <p:ph sz="quarter" idx="1"/>
          </p:nvPr>
        </p:nvSpPr>
        <p:spPr/>
        <p:txBody>
          <a:bodyPr>
            <a:normAutofit fontScale="92500" lnSpcReduction="20000"/>
          </a:bodyPr>
          <a:lstStyle/>
          <a:p>
            <a:r>
              <a:rPr lang="ru-RU" dirty="0"/>
              <a:t>Первое поле в заголовке OSPF - это номер версии OSPF </a:t>
            </a:r>
            <a:r>
              <a:rPr lang="ru-RU" b="1" dirty="0"/>
              <a:t>(</a:t>
            </a:r>
            <a:r>
              <a:rPr lang="ru-RU" b="1" dirty="0" err="1"/>
              <a:t>version</a:t>
            </a:r>
            <a:r>
              <a:rPr lang="ru-RU" b="1" dirty="0"/>
              <a:t> </a:t>
            </a:r>
            <a:r>
              <a:rPr lang="ru-RU" b="1" dirty="0" err="1"/>
              <a:t>number</a:t>
            </a:r>
            <a:r>
              <a:rPr lang="ru-RU" dirty="0"/>
              <a:t>). </a:t>
            </a:r>
            <a:endParaRPr lang="ru-RU" dirty="0"/>
          </a:p>
          <a:p>
            <a:r>
              <a:rPr lang="ru-RU" dirty="0"/>
              <a:t> За номером версии идет поле типа (</a:t>
            </a:r>
            <a:r>
              <a:rPr lang="ru-RU" b="1" dirty="0" err="1"/>
              <a:t>type</a:t>
            </a:r>
            <a:r>
              <a:rPr lang="ru-RU" dirty="0" smtClean="0"/>
              <a:t>).</a:t>
            </a:r>
            <a:endParaRPr lang="ru-RU" dirty="0" smtClean="0"/>
          </a:p>
          <a:p>
            <a:r>
              <a:rPr lang="ru-RU" dirty="0" smtClean="0"/>
              <a:t>Поле </a:t>
            </a:r>
            <a:r>
              <a:rPr lang="ru-RU" dirty="0"/>
              <a:t>длины пакета (</a:t>
            </a:r>
            <a:r>
              <a:rPr lang="ru-RU" b="1" i="1" dirty="0" err="1"/>
              <a:t>packet</a:t>
            </a:r>
            <a:r>
              <a:rPr lang="ru-RU" b="1" i="1" dirty="0"/>
              <a:t> </a:t>
            </a:r>
            <a:r>
              <a:rPr lang="ru-RU" b="1" i="1" dirty="0" err="1"/>
              <a:t>length</a:t>
            </a:r>
            <a:r>
              <a:rPr lang="ru-RU" dirty="0"/>
              <a:t>). Это поле обеспечивает длину пакета вместе с заголовком OSPF в байтах.</a:t>
            </a:r>
            <a:r>
              <a:rPr lang="ru-RU" dirty="0" smtClean="0"/>
              <a:t> </a:t>
            </a:r>
            <a:endParaRPr lang="ru-RU" dirty="0" smtClean="0"/>
          </a:p>
          <a:p>
            <a:r>
              <a:rPr lang="ru-RU" dirty="0"/>
              <a:t>Поле идентификатора роутера (</a:t>
            </a:r>
            <a:r>
              <a:rPr lang="ru-RU" b="1" i="1" dirty="0" err="1"/>
              <a:t>router</a:t>
            </a:r>
            <a:r>
              <a:rPr lang="ru-RU" b="1" i="1" dirty="0"/>
              <a:t> ID</a:t>
            </a:r>
            <a:r>
              <a:rPr lang="ru-RU" dirty="0"/>
              <a:t>) идентифицирует источник пакета</a:t>
            </a:r>
            <a:r>
              <a:rPr lang="ru-RU" dirty="0" smtClean="0"/>
              <a:t>.</a:t>
            </a:r>
            <a:endParaRPr lang="ru-RU" dirty="0" smtClean="0"/>
          </a:p>
          <a:p>
            <a:r>
              <a:rPr lang="ru-RU" dirty="0"/>
              <a:t>Поле идентификатора области (</a:t>
            </a:r>
            <a:r>
              <a:rPr lang="ru-RU" b="1" i="1" dirty="0" err="1"/>
              <a:t>area</a:t>
            </a:r>
            <a:r>
              <a:rPr lang="ru-RU" b="1" i="1" dirty="0"/>
              <a:t> ID</a:t>
            </a:r>
            <a:r>
              <a:rPr lang="ru-RU" dirty="0"/>
              <a:t>) идентифицирует область, к которой принадлежит данный </a:t>
            </a:r>
            <a:r>
              <a:rPr lang="ru-RU" dirty="0" smtClean="0"/>
              <a:t>пакет</a:t>
            </a:r>
            <a:endParaRPr lang="ru-RU" dirty="0" smtClean="0"/>
          </a:p>
          <a:p>
            <a:r>
              <a:rPr lang="ru-RU" dirty="0"/>
              <a:t>П</a:t>
            </a:r>
            <a:r>
              <a:rPr lang="ru-RU" dirty="0" smtClean="0"/>
              <a:t>оле </a:t>
            </a:r>
            <a:r>
              <a:rPr lang="ru-RU" dirty="0"/>
              <a:t>контрольной суммы IP (</a:t>
            </a:r>
            <a:r>
              <a:rPr lang="ru-RU" b="1" i="1" dirty="0" err="1"/>
              <a:t>checksum</a:t>
            </a:r>
            <a:r>
              <a:rPr lang="ru-RU" dirty="0"/>
              <a:t>) проверяет содержимое всего пакета для выявления потенциальных повреждений, имевших место при транзите.</a:t>
            </a:r>
            <a:endParaRPr lang="ru-RU" dirty="0" smtClean="0"/>
          </a:p>
          <a:p>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Заголовок </a:t>
            </a:r>
            <a:r>
              <a:rPr lang="en-US" dirty="0" smtClean="0"/>
              <a:t>OSPF</a:t>
            </a:r>
            <a:endParaRPr lang="ru-RU" dirty="0"/>
          </a:p>
        </p:txBody>
      </p:sp>
      <p:sp>
        <p:nvSpPr>
          <p:cNvPr id="3" name="Объект 2"/>
          <p:cNvSpPr>
            <a:spLocks noGrp="1"/>
          </p:cNvSpPr>
          <p:nvPr>
            <p:ph sz="quarter" idx="1"/>
          </p:nvPr>
        </p:nvSpPr>
        <p:spPr/>
        <p:txBody>
          <a:bodyPr/>
          <a:lstStyle/>
          <a:p>
            <a:r>
              <a:rPr lang="ru-RU" dirty="0"/>
              <a:t>П</a:t>
            </a:r>
            <a:r>
              <a:rPr lang="ru-RU" dirty="0" smtClean="0"/>
              <a:t>оле </a:t>
            </a:r>
            <a:r>
              <a:rPr lang="ru-RU" dirty="0"/>
              <a:t>типа удостоверения (</a:t>
            </a:r>
            <a:r>
              <a:rPr lang="ru-RU" b="1" i="1" dirty="0" err="1"/>
              <a:t>authentication</a:t>
            </a:r>
            <a:r>
              <a:rPr lang="ru-RU" b="1" i="1" dirty="0"/>
              <a:t> </a:t>
            </a:r>
            <a:r>
              <a:rPr lang="ru-RU" b="1" i="1" dirty="0" err="1"/>
              <a:t>type</a:t>
            </a:r>
            <a:r>
              <a:rPr lang="ru-RU" dirty="0"/>
              <a:t>). Примером типа удостоверения является "простой пароль". Все обмены протокола OSPF проводятся с установлением достоверности. </a:t>
            </a:r>
            <a:endParaRPr lang="ru-RU" dirty="0" smtClean="0"/>
          </a:p>
          <a:p>
            <a:r>
              <a:rPr lang="ru-RU" dirty="0" smtClean="0"/>
              <a:t>Тип </a:t>
            </a:r>
            <a:r>
              <a:rPr lang="ru-RU" dirty="0"/>
              <a:t>удостоверения устанавливается по принципу "отдельный для каждой области</a:t>
            </a:r>
            <a:r>
              <a:rPr lang="ru-RU" dirty="0" smtClean="0"/>
              <a:t>".</a:t>
            </a:r>
            <a:endParaRPr lang="en-US" dirty="0" smtClean="0"/>
          </a:p>
          <a:p>
            <a:r>
              <a:rPr lang="ru-RU" dirty="0"/>
              <a:t>П</a:t>
            </a:r>
            <a:r>
              <a:rPr lang="ru-RU" dirty="0" smtClean="0"/>
              <a:t>оле </a:t>
            </a:r>
            <a:r>
              <a:rPr lang="ru-RU" dirty="0"/>
              <a:t>удостоверения (</a:t>
            </a:r>
            <a:r>
              <a:rPr lang="ru-RU" b="1" i="1" dirty="0" err="1"/>
              <a:t>authentication</a:t>
            </a:r>
            <a:r>
              <a:rPr lang="ru-RU" dirty="0"/>
              <a:t>). Это поле длиной 64 бита и содержит информацию удостоверения.</a:t>
            </a: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838200" y="1835150"/>
            <a:ext cx="9411335" cy="4351655"/>
          </a:xfrm>
        </p:spPr>
        <p:txBody>
          <a:bodyPr>
            <a:normAutofit fontScale="77500" lnSpcReduction="20000"/>
          </a:bodyPr>
          <a:lstStyle/>
          <a:p>
            <a:r>
              <a:rPr lang="ru-RU" dirty="0"/>
              <a:t> </a:t>
            </a:r>
            <a:r>
              <a:rPr lang="ru-RU" b="1" dirty="0" err="1"/>
              <a:t>Hello</a:t>
            </a:r>
            <a:r>
              <a:rPr lang="ru-RU" b="1" dirty="0"/>
              <a:t> </a:t>
            </a:r>
            <a:r>
              <a:rPr lang="ru-RU" dirty="0"/>
              <a:t>-   Отправляется через регулярные интервалы времени для установления и  </a:t>
            </a:r>
            <a:r>
              <a:rPr lang="ru-RU" dirty="0" smtClean="0"/>
              <a:t>поддержания </a:t>
            </a:r>
            <a:r>
              <a:rPr lang="ru-RU" dirty="0"/>
              <a:t>соседских взаимоотношений</a:t>
            </a:r>
            <a:r>
              <a:rPr lang="ru-RU" dirty="0" smtClean="0"/>
              <a:t>.</a:t>
            </a:r>
            <a:r>
              <a:rPr lang="ru-RU" dirty="0"/>
              <a:t> Ключевые параметры пакетов этого типа — маски сети, периоды </a:t>
            </a:r>
            <a:r>
              <a:rPr lang="ru-RU" dirty="0" err="1"/>
              <a:t>приветствования</a:t>
            </a:r>
            <a:r>
              <a:rPr lang="ru-RU" dirty="0"/>
              <a:t> и сигнализации обрыва контакта. Эти и другие параметры входят в состав </a:t>
            </a:r>
            <a:r>
              <a:rPr lang="ru-RU" dirty="0" err="1"/>
              <a:t>Hello</a:t>
            </a:r>
            <a:r>
              <a:rPr lang="ru-RU" dirty="0"/>
              <a:t>-пакетов.</a:t>
            </a:r>
            <a:endParaRPr lang="ru-RU" dirty="0"/>
          </a:p>
          <a:p>
            <a:r>
              <a:rPr lang="ru-RU" dirty="0"/>
              <a:t> </a:t>
            </a:r>
            <a:r>
              <a:rPr lang="ru-RU" b="1" dirty="0" err="1" smtClean="0"/>
              <a:t>Database</a:t>
            </a:r>
            <a:r>
              <a:rPr lang="ru-RU" b="1" dirty="0" smtClean="0"/>
              <a:t> </a:t>
            </a:r>
            <a:r>
              <a:rPr lang="ru-RU" b="1" dirty="0" err="1"/>
              <a:t>Description</a:t>
            </a:r>
            <a:r>
              <a:rPr lang="ru-RU" b="1" dirty="0"/>
              <a:t> </a:t>
            </a:r>
            <a:r>
              <a:rPr lang="ru-RU" dirty="0"/>
              <a:t>-    Описывает содержимое базы данных; обмен этими пакетами производится при инициализации смежности</a:t>
            </a:r>
            <a:r>
              <a:rPr lang="ru-RU" dirty="0" smtClean="0"/>
              <a:t>. </a:t>
            </a:r>
            <a:r>
              <a:rPr lang="ru-RU" dirty="0"/>
              <a:t>Для обработки таких пакетов используется процедура "переклички" (</a:t>
            </a:r>
            <a:r>
              <a:rPr lang="ru-RU" dirty="0" err="1"/>
              <a:t>poll-response</a:t>
            </a:r>
            <a:r>
              <a:rPr lang="ru-RU" dirty="0"/>
              <a:t>), в которой один из маршрутизаторов определяется как </a:t>
            </a:r>
            <a:r>
              <a:rPr lang="ru-RU" dirty="0" err="1"/>
              <a:t>master</a:t>
            </a:r>
            <a:r>
              <a:rPr lang="ru-RU" dirty="0"/>
              <a:t>, а другой как </a:t>
            </a:r>
            <a:r>
              <a:rPr lang="ru-RU" dirty="0" err="1"/>
              <a:t>slave</a:t>
            </a:r>
            <a:r>
              <a:rPr lang="ru-RU" dirty="0"/>
              <a:t>. Соответственно, </a:t>
            </a:r>
            <a:r>
              <a:rPr lang="ru-RU" dirty="0" err="1"/>
              <a:t>master</a:t>
            </a:r>
            <a:r>
              <a:rPr lang="ru-RU" dirty="0"/>
              <a:t> отправляет эти пакеты, a </a:t>
            </a:r>
            <a:r>
              <a:rPr lang="ru-RU" dirty="0" err="1"/>
              <a:t>slave</a:t>
            </a:r>
            <a:r>
              <a:rPr lang="ru-RU" dirty="0"/>
              <a:t> должен отвечать за их получение.</a:t>
            </a:r>
            <a:endParaRPr lang="ru-RU" dirty="0"/>
          </a:p>
          <a:p>
            <a:r>
              <a:rPr lang="ru-RU" dirty="0"/>
              <a:t> </a:t>
            </a:r>
            <a:r>
              <a:rPr lang="ru-RU" b="1" dirty="0" err="1"/>
              <a:t>Link-State</a:t>
            </a:r>
            <a:r>
              <a:rPr lang="ru-RU" b="1" dirty="0"/>
              <a:t> </a:t>
            </a:r>
            <a:r>
              <a:rPr lang="ru-RU" b="1" dirty="0" err="1"/>
              <a:t>Request</a:t>
            </a:r>
            <a:r>
              <a:rPr lang="ru-RU" b="1" dirty="0"/>
              <a:t> </a:t>
            </a:r>
            <a:r>
              <a:rPr lang="ru-RU" dirty="0"/>
              <a:t>-    Запрос о состоянии канала. Запрашивает части топологической базы данных    соседа. Обмен этими пакетами производится после того, как какой-нибудь    роутер обнаруживает, (путем проверки пакетов описания базы данных), что    часть его топологической базы данных устарела.</a:t>
            </a:r>
            <a:endParaRPr lang="ru-RU" dirty="0"/>
          </a:p>
          <a:p>
            <a:endParaRPr lang="ru-RU" dirty="0"/>
          </a:p>
        </p:txBody>
      </p:sp>
      <p:sp>
        <p:nvSpPr>
          <p:cNvPr id="5" name="Заголовок 4"/>
          <p:cNvSpPr>
            <a:spLocks noGrp="1"/>
          </p:cNvSpPr>
          <p:nvPr>
            <p:ph type="title"/>
          </p:nvPr>
        </p:nvSpPr>
        <p:spPr/>
        <p:txBody>
          <a:bodyPr/>
          <a:p>
            <a:r>
              <a:rPr lang="ru-RU" dirty="0"/>
              <a:t>Типы пакетов </a:t>
            </a:r>
            <a:r>
              <a:rPr lang="en-US" dirty="0"/>
              <a:t>LSA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пакетов </a:t>
            </a:r>
            <a:r>
              <a:rPr lang="en-US" dirty="0"/>
              <a:t>LSA</a:t>
            </a:r>
            <a:endParaRPr lang="ru-RU" dirty="0"/>
          </a:p>
        </p:txBody>
      </p:sp>
      <p:sp>
        <p:nvSpPr>
          <p:cNvPr id="3" name="Объект 2"/>
          <p:cNvSpPr>
            <a:spLocks noGrp="1"/>
          </p:cNvSpPr>
          <p:nvPr>
            <p:ph sz="quarter" idx="1"/>
          </p:nvPr>
        </p:nvSpPr>
        <p:spPr/>
        <p:txBody>
          <a:bodyPr>
            <a:normAutofit lnSpcReduction="10000"/>
          </a:bodyPr>
          <a:lstStyle/>
          <a:p>
            <a:r>
              <a:rPr lang="ru-RU" dirty="0"/>
              <a:t> </a:t>
            </a:r>
            <a:r>
              <a:rPr lang="ru-RU" b="1" dirty="0" err="1"/>
              <a:t>Link-State</a:t>
            </a:r>
            <a:r>
              <a:rPr lang="ru-RU" b="1" dirty="0"/>
              <a:t> </a:t>
            </a:r>
            <a:r>
              <a:rPr lang="ru-RU" b="1" dirty="0" err="1"/>
              <a:t>Update</a:t>
            </a:r>
            <a:r>
              <a:rPr lang="ru-RU" b="1" dirty="0"/>
              <a:t> </a:t>
            </a:r>
            <a:r>
              <a:rPr lang="ru-RU" dirty="0"/>
              <a:t>-   Корректировка состояния канала. Отвечает на пакеты запроса о состоянии    канала. Эти пакеты также используются для регулярного распределения LSA.    В одном пакете могут быть включены несколько LSA.</a:t>
            </a:r>
            <a:endParaRPr lang="ru-RU" dirty="0"/>
          </a:p>
          <a:p>
            <a:r>
              <a:rPr lang="ru-RU" dirty="0"/>
              <a:t> </a:t>
            </a:r>
            <a:r>
              <a:rPr lang="ru-RU" b="1" dirty="0" err="1"/>
              <a:t>Link-State</a:t>
            </a:r>
            <a:r>
              <a:rPr lang="ru-RU" b="1" dirty="0"/>
              <a:t> </a:t>
            </a:r>
            <a:r>
              <a:rPr lang="ru-RU" b="1" dirty="0" err="1"/>
              <a:t>Acknowledgement</a:t>
            </a:r>
            <a:r>
              <a:rPr lang="ru-RU" dirty="0"/>
              <a:t>  -    Подтверждение состояния канала. Подтверждает пакеты корректировки    состояния канала. Пакеты корректировки состояния канала должны быть    четко подтверждены, что является гарантией надежности процесса лавинной    адресации пакетов корректировки состояния канала через какую-нибудь    область.</a:t>
            </a:r>
            <a:endParaRPr lang="ru-RU" dirty="0"/>
          </a:p>
          <a:p>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a:t>
            </a:r>
            <a:r>
              <a:rPr lang="en-US" dirty="0" smtClean="0"/>
              <a:t>LSA</a:t>
            </a:r>
            <a:endParaRPr lang="ru-RU" dirty="0"/>
          </a:p>
        </p:txBody>
      </p:sp>
      <p:sp>
        <p:nvSpPr>
          <p:cNvPr id="3" name="Объект 2"/>
          <p:cNvSpPr>
            <a:spLocks noGrp="1"/>
          </p:cNvSpPr>
          <p:nvPr>
            <p:ph sz="quarter" idx="1"/>
          </p:nvPr>
        </p:nvSpPr>
        <p:spPr/>
        <p:txBody>
          <a:bodyPr>
            <a:normAutofit/>
          </a:bodyPr>
          <a:lstStyle/>
          <a:p>
            <a:r>
              <a:rPr lang="ru-RU" sz="3200" dirty="0" err="1">
                <a:solidFill>
                  <a:srgbClr val="C00000"/>
                </a:solidFill>
              </a:rPr>
              <a:t>Router</a:t>
            </a:r>
            <a:r>
              <a:rPr lang="ru-RU" sz="3200" dirty="0">
                <a:solidFill>
                  <a:srgbClr val="C00000"/>
                </a:solidFill>
              </a:rPr>
              <a:t> </a:t>
            </a:r>
            <a:r>
              <a:rPr lang="ru-RU" sz="3200" dirty="0" err="1">
                <a:solidFill>
                  <a:srgbClr val="C00000"/>
                </a:solidFill>
              </a:rPr>
              <a:t>links</a:t>
            </a:r>
            <a:r>
              <a:rPr lang="ru-RU" sz="3200" dirty="0">
                <a:solidFill>
                  <a:srgbClr val="C00000"/>
                </a:solidFill>
              </a:rPr>
              <a:t> </a:t>
            </a:r>
            <a:r>
              <a:rPr lang="ru-RU" sz="3200" dirty="0" err="1">
                <a:solidFill>
                  <a:srgbClr val="C00000"/>
                </a:solidFill>
              </a:rPr>
              <a:t>advertisements</a:t>
            </a:r>
            <a:r>
              <a:rPr lang="ru-RU" sz="3200" dirty="0">
                <a:solidFill>
                  <a:srgbClr val="C00000"/>
                </a:solidFill>
              </a:rPr>
              <a:t> (</a:t>
            </a:r>
            <a:r>
              <a:rPr lang="ru-RU" sz="3200" dirty="0" smtClean="0">
                <a:solidFill>
                  <a:srgbClr val="C00000"/>
                </a:solidFill>
              </a:rPr>
              <a:t>RLA)</a:t>
            </a:r>
            <a:r>
              <a:rPr lang="ru-RU" sz="3200" dirty="0">
                <a:solidFill>
                  <a:srgbClr val="C00000"/>
                </a:solidFill>
              </a:rPr>
              <a:t> </a:t>
            </a:r>
            <a:endParaRPr lang="en-US" sz="3200" dirty="0" smtClean="0">
              <a:solidFill>
                <a:srgbClr val="C00000"/>
              </a:solidFill>
            </a:endParaRPr>
          </a:p>
          <a:p>
            <a:r>
              <a:rPr lang="ru-RU" sz="3200" dirty="0" err="1" smtClean="0">
                <a:solidFill>
                  <a:srgbClr val="C00000"/>
                </a:solidFill>
              </a:rPr>
              <a:t>Network</a:t>
            </a:r>
            <a:r>
              <a:rPr lang="ru-RU" sz="3200" dirty="0" smtClean="0">
                <a:solidFill>
                  <a:srgbClr val="C00000"/>
                </a:solidFill>
              </a:rPr>
              <a:t> </a:t>
            </a:r>
            <a:r>
              <a:rPr lang="ru-RU" sz="3200" dirty="0" err="1">
                <a:solidFill>
                  <a:srgbClr val="C00000"/>
                </a:solidFill>
              </a:rPr>
              <a:t>links</a:t>
            </a:r>
            <a:r>
              <a:rPr lang="ru-RU" sz="3200" dirty="0">
                <a:solidFill>
                  <a:srgbClr val="C00000"/>
                </a:solidFill>
              </a:rPr>
              <a:t> </a:t>
            </a:r>
            <a:r>
              <a:rPr lang="ru-RU" sz="3200" dirty="0" err="1">
                <a:solidFill>
                  <a:srgbClr val="C00000"/>
                </a:solidFill>
              </a:rPr>
              <a:t>advertisements</a:t>
            </a:r>
            <a:r>
              <a:rPr lang="ru-RU" sz="3200" dirty="0">
                <a:solidFill>
                  <a:srgbClr val="C00000"/>
                </a:solidFill>
              </a:rPr>
              <a:t> (</a:t>
            </a:r>
            <a:r>
              <a:rPr lang="ru-RU" sz="3200" dirty="0" smtClean="0">
                <a:solidFill>
                  <a:srgbClr val="C00000"/>
                </a:solidFill>
              </a:rPr>
              <a:t>NLA)</a:t>
            </a:r>
            <a:r>
              <a:rPr lang="en-US" sz="3200" dirty="0" smtClean="0">
                <a:solidFill>
                  <a:srgbClr val="C00000"/>
                </a:solidFill>
              </a:rPr>
              <a:t> </a:t>
            </a:r>
            <a:endParaRPr lang="ru-RU" sz="3200" dirty="0">
              <a:solidFill>
                <a:srgbClr val="C00000"/>
              </a:solidFill>
            </a:endParaRPr>
          </a:p>
          <a:p>
            <a:r>
              <a:rPr lang="ru-RU" sz="3200" dirty="0">
                <a:solidFill>
                  <a:srgbClr val="C00000"/>
                </a:solidFill>
              </a:rPr>
              <a:t> </a:t>
            </a:r>
            <a:r>
              <a:rPr lang="ru-RU" sz="3200" dirty="0" err="1">
                <a:solidFill>
                  <a:srgbClr val="C00000"/>
                </a:solidFill>
              </a:rPr>
              <a:t>Summary</a:t>
            </a:r>
            <a:r>
              <a:rPr lang="ru-RU" sz="3200" dirty="0">
                <a:solidFill>
                  <a:srgbClr val="C00000"/>
                </a:solidFill>
              </a:rPr>
              <a:t> </a:t>
            </a:r>
            <a:r>
              <a:rPr lang="ru-RU" sz="3200" dirty="0" err="1">
                <a:solidFill>
                  <a:srgbClr val="C00000"/>
                </a:solidFill>
              </a:rPr>
              <a:t>links</a:t>
            </a:r>
            <a:r>
              <a:rPr lang="ru-RU" sz="3200" dirty="0">
                <a:solidFill>
                  <a:srgbClr val="C00000"/>
                </a:solidFill>
              </a:rPr>
              <a:t> </a:t>
            </a:r>
            <a:r>
              <a:rPr lang="ru-RU" sz="3200" dirty="0" err="1">
                <a:solidFill>
                  <a:srgbClr val="C00000"/>
                </a:solidFill>
              </a:rPr>
              <a:t>advertisements</a:t>
            </a:r>
            <a:r>
              <a:rPr lang="ru-RU" sz="3200" dirty="0">
                <a:solidFill>
                  <a:srgbClr val="C00000"/>
                </a:solidFill>
              </a:rPr>
              <a:t> (SLA</a:t>
            </a:r>
            <a:r>
              <a:rPr lang="ru-RU" sz="3200" dirty="0" smtClean="0">
                <a:solidFill>
                  <a:srgbClr val="C00000"/>
                </a:solidFill>
              </a:rPr>
              <a:t>)</a:t>
            </a:r>
            <a:r>
              <a:rPr lang="ru-RU" sz="3200" dirty="0">
                <a:solidFill>
                  <a:srgbClr val="C00000"/>
                </a:solidFill>
              </a:rPr>
              <a:t> </a:t>
            </a:r>
            <a:endParaRPr lang="en-US" sz="3200" dirty="0" smtClean="0">
              <a:solidFill>
                <a:srgbClr val="C00000"/>
              </a:solidFill>
            </a:endParaRPr>
          </a:p>
          <a:p>
            <a:r>
              <a:rPr lang="ru-RU" sz="3200" dirty="0" smtClean="0">
                <a:solidFill>
                  <a:srgbClr val="C00000"/>
                </a:solidFill>
              </a:rPr>
              <a:t>AS </a:t>
            </a:r>
            <a:r>
              <a:rPr lang="ru-RU" sz="3200" dirty="0" err="1">
                <a:solidFill>
                  <a:srgbClr val="C00000"/>
                </a:solidFill>
              </a:rPr>
              <a:t>external</a:t>
            </a:r>
            <a:r>
              <a:rPr lang="ru-RU" sz="3200" dirty="0">
                <a:solidFill>
                  <a:srgbClr val="C00000"/>
                </a:solidFill>
              </a:rPr>
              <a:t> </a:t>
            </a:r>
            <a:r>
              <a:rPr lang="ru-RU" sz="3200" dirty="0" err="1">
                <a:solidFill>
                  <a:srgbClr val="C00000"/>
                </a:solidFill>
              </a:rPr>
              <a:t>links</a:t>
            </a:r>
            <a:r>
              <a:rPr lang="ru-RU" sz="3200" dirty="0">
                <a:solidFill>
                  <a:srgbClr val="C00000"/>
                </a:solidFill>
              </a:rPr>
              <a:t> </a:t>
            </a:r>
            <a:r>
              <a:rPr lang="ru-RU" sz="3200" dirty="0" err="1" smtClean="0">
                <a:solidFill>
                  <a:srgbClr val="C00000"/>
                </a:solidFill>
              </a:rPr>
              <a:t>advertisements</a:t>
            </a:r>
            <a:endParaRPr lang="ru-RU" sz="3200" dirty="0" err="1" smtClean="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Router</a:t>
            </a:r>
            <a:r>
              <a:rPr lang="ru-RU" dirty="0"/>
              <a:t> </a:t>
            </a:r>
            <a:r>
              <a:rPr lang="ru-RU" dirty="0" err="1"/>
              <a:t>links</a:t>
            </a:r>
            <a:r>
              <a:rPr lang="ru-RU" dirty="0"/>
              <a:t> </a:t>
            </a:r>
            <a:r>
              <a:rPr lang="ru-RU" dirty="0" err="1"/>
              <a:t>advertisements</a:t>
            </a:r>
            <a:r>
              <a:rPr lang="ru-RU" dirty="0"/>
              <a:t> (RLA)</a:t>
            </a:r>
            <a:endParaRPr lang="ru-RU" dirty="0"/>
          </a:p>
        </p:txBody>
      </p:sp>
      <p:sp>
        <p:nvSpPr>
          <p:cNvPr id="3" name="Объект 2"/>
          <p:cNvSpPr>
            <a:spLocks noGrp="1"/>
          </p:cNvSpPr>
          <p:nvPr>
            <p:ph sz="quarter" idx="1"/>
          </p:nvPr>
        </p:nvSpPr>
        <p:spPr/>
        <p:txBody>
          <a:bodyPr/>
          <a:lstStyle/>
          <a:p>
            <a:r>
              <a:rPr lang="ru-RU" sz="2800" dirty="0"/>
              <a:t>Объявления о каналах роутера. Описывают собранные данные о состоянии    каналов роутера, связывающих его с конкретной областью. </a:t>
            </a:r>
            <a:endParaRPr lang="en-US" sz="2800" dirty="0" smtClean="0"/>
          </a:p>
          <a:p>
            <a:r>
              <a:rPr lang="ru-RU" sz="2800" dirty="0" smtClean="0"/>
              <a:t>Любой </a:t>
            </a:r>
            <a:r>
              <a:rPr lang="ru-RU" sz="2800" dirty="0"/>
              <a:t>роутер  </a:t>
            </a:r>
            <a:r>
              <a:rPr lang="ru-RU" sz="2800" dirty="0" smtClean="0"/>
              <a:t>отправляет </a:t>
            </a:r>
            <a:r>
              <a:rPr lang="ru-RU" sz="2800" dirty="0"/>
              <a:t>RLA для каждой области, к которой он принадлежит. </a:t>
            </a:r>
            <a:endParaRPr lang="en-US" sz="2800" dirty="0" smtClean="0"/>
          </a:p>
          <a:p>
            <a:r>
              <a:rPr lang="ru-RU" sz="2800" dirty="0" smtClean="0"/>
              <a:t>RLA</a:t>
            </a:r>
            <a:r>
              <a:rPr lang="ru-RU" sz="2800" dirty="0"/>
              <a:t>  </a:t>
            </a:r>
            <a:r>
              <a:rPr lang="ru-RU" sz="2800" dirty="0" smtClean="0"/>
              <a:t>направляются </a:t>
            </a:r>
            <a:r>
              <a:rPr lang="ru-RU" sz="2800" dirty="0"/>
              <a:t>лавинной адресацией через всю область, но они </a:t>
            </a:r>
            <a:r>
              <a:rPr lang="ru-RU" sz="2800" dirty="0" smtClean="0"/>
              <a:t>не</a:t>
            </a:r>
            <a:r>
              <a:rPr lang="ru-RU" sz="2800" dirty="0"/>
              <a:t> отправляются за ее пределы.</a:t>
            </a:r>
            <a:endParaRPr lang="ru-RU" sz="2800" dirty="0"/>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Централизованный подход</a:t>
            </a:r>
            <a:endParaRPr lang="ru-RU" dirty="0"/>
          </a:p>
        </p:txBody>
      </p:sp>
      <p:sp>
        <p:nvSpPr>
          <p:cNvPr id="3" name="Объект 2"/>
          <p:cNvSpPr>
            <a:spLocks noGrp="1"/>
          </p:cNvSpPr>
          <p:nvPr>
            <p:ph sz="quarter" idx="1"/>
          </p:nvPr>
        </p:nvSpPr>
        <p:spPr/>
        <p:txBody>
          <a:bodyPr/>
          <a:lstStyle/>
          <a:p>
            <a:r>
              <a:rPr lang="ru-RU" dirty="0"/>
              <a:t>При централизованном подходе в сети существует один выделенный маршрутизатор, который собирает всю информацию о топологии и состоянии сети от других маршрутизаторов. </a:t>
            </a:r>
            <a:endParaRPr lang="ru-RU" dirty="0" smtClean="0"/>
          </a:p>
          <a:p>
            <a:r>
              <a:rPr lang="ru-RU" dirty="0" smtClean="0"/>
              <a:t>На </a:t>
            </a:r>
            <a:r>
              <a:rPr lang="ru-RU" dirty="0"/>
              <a:t>основании этих данных выделенный маршрутизатор (который иногда называют сервером маршрутов) строит таблицы маршрутизации для всех остальных маршрутизаторов сети, а затем распространяет их по сети, чтобы каждый маршрутизатор получил собственную таблицу и в дальнейшем самостоятельно принимал решение о продвижении каждого пакета.</a:t>
            </a:r>
            <a:endParaRPr lang="ru-RU" dirty="0"/>
          </a:p>
          <a:p>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Network</a:t>
            </a:r>
            <a:r>
              <a:rPr lang="ru-RU" dirty="0"/>
              <a:t> </a:t>
            </a:r>
            <a:r>
              <a:rPr lang="ru-RU" dirty="0" err="1"/>
              <a:t>links</a:t>
            </a:r>
            <a:r>
              <a:rPr lang="ru-RU" dirty="0"/>
              <a:t> </a:t>
            </a:r>
            <a:r>
              <a:rPr lang="ru-RU" dirty="0" err="1"/>
              <a:t>advertisements</a:t>
            </a:r>
            <a:r>
              <a:rPr lang="ru-RU" dirty="0"/>
              <a:t> (NLA)</a:t>
            </a:r>
            <a:endParaRPr lang="ru-RU" dirty="0"/>
          </a:p>
        </p:txBody>
      </p:sp>
      <p:sp>
        <p:nvSpPr>
          <p:cNvPr id="3" name="Объект 2"/>
          <p:cNvSpPr>
            <a:spLocks noGrp="1"/>
          </p:cNvSpPr>
          <p:nvPr>
            <p:ph sz="quarter" idx="1"/>
          </p:nvPr>
        </p:nvSpPr>
        <p:spPr/>
        <p:txBody>
          <a:bodyPr/>
          <a:lstStyle/>
          <a:p>
            <a:r>
              <a:rPr lang="ru-RU" sz="2800" dirty="0"/>
              <a:t>Объявления о сетевых каналах. Отправляются назначенными роутерами. </a:t>
            </a:r>
            <a:endParaRPr lang="en-US" sz="2800" dirty="0" smtClean="0"/>
          </a:p>
          <a:p>
            <a:r>
              <a:rPr lang="ru-RU" sz="2800" dirty="0" smtClean="0"/>
              <a:t>Они</a:t>
            </a:r>
            <a:r>
              <a:rPr lang="ru-RU" sz="2800" dirty="0"/>
              <a:t>  </a:t>
            </a:r>
            <a:r>
              <a:rPr lang="ru-RU" sz="2800" dirty="0" smtClean="0"/>
              <a:t>описывают </a:t>
            </a:r>
            <a:r>
              <a:rPr lang="ru-RU" sz="2800" dirty="0"/>
              <a:t>все роутеры, которые подключены к сети с множественным    доступом, и отправляются лавинной адресацией через область, содержащую    данную сеть с множественным доступом.</a:t>
            </a:r>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Summary</a:t>
            </a:r>
            <a:r>
              <a:rPr lang="ru-RU" dirty="0"/>
              <a:t> </a:t>
            </a:r>
            <a:r>
              <a:rPr lang="ru-RU" dirty="0" err="1"/>
              <a:t>links</a:t>
            </a:r>
            <a:r>
              <a:rPr lang="ru-RU" dirty="0"/>
              <a:t> </a:t>
            </a:r>
            <a:r>
              <a:rPr lang="ru-RU" dirty="0" err="1"/>
              <a:t>advertisements</a:t>
            </a:r>
            <a:r>
              <a:rPr lang="ru-RU" dirty="0"/>
              <a:t> (SLA)</a:t>
            </a:r>
            <a:endParaRPr lang="ru-RU" dirty="0"/>
          </a:p>
        </p:txBody>
      </p:sp>
      <p:sp>
        <p:nvSpPr>
          <p:cNvPr id="3" name="Объект 2"/>
          <p:cNvSpPr>
            <a:spLocks noGrp="1"/>
          </p:cNvSpPr>
          <p:nvPr>
            <p:ph sz="quarter" idx="1"/>
          </p:nvPr>
        </p:nvSpPr>
        <p:spPr/>
        <p:txBody>
          <a:bodyPr/>
          <a:lstStyle/>
          <a:p>
            <a:r>
              <a:rPr lang="ru-RU" sz="2800" dirty="0"/>
              <a:t>Суммарные объявления о каналах. Суммирует маршруты к пунктам назначения, находящимся вне какой-либо области, но в пределах данной AS. </a:t>
            </a:r>
            <a:endParaRPr lang="en-US" sz="2800" dirty="0" smtClean="0"/>
          </a:p>
          <a:p>
            <a:r>
              <a:rPr lang="ru-RU" sz="2800" dirty="0" smtClean="0"/>
              <a:t>Они</a:t>
            </a:r>
            <a:r>
              <a:rPr lang="ru-RU" sz="2800" dirty="0"/>
              <a:t> генерируются роутерами границы области, и отправляются лавинной   адресацией через данную область. В стержневую область посылаются объявления только о внутриобластных роутерах. В других областях рекламируются как внутриобластные, так и межобластные маршруты.</a:t>
            </a:r>
            <a:endParaRPr lang="ru-RU" sz="2800" dirty="0"/>
          </a:p>
          <a:p>
            <a:endParaRPr lang="ru-R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AS </a:t>
            </a:r>
            <a:r>
              <a:rPr lang="ru-RU" dirty="0" err="1"/>
              <a:t>external</a:t>
            </a:r>
            <a:r>
              <a:rPr lang="ru-RU" dirty="0"/>
              <a:t> </a:t>
            </a:r>
            <a:r>
              <a:rPr lang="ru-RU" dirty="0" err="1"/>
              <a:t>links</a:t>
            </a:r>
            <a:r>
              <a:rPr lang="ru-RU" dirty="0"/>
              <a:t> </a:t>
            </a:r>
            <a:r>
              <a:rPr lang="ru-RU" dirty="0" err="1"/>
              <a:t>advertisements</a:t>
            </a:r>
            <a:endParaRPr lang="ru-RU" dirty="0"/>
          </a:p>
        </p:txBody>
      </p:sp>
      <p:sp>
        <p:nvSpPr>
          <p:cNvPr id="3" name="Объект 2"/>
          <p:cNvSpPr>
            <a:spLocks noGrp="1"/>
          </p:cNvSpPr>
          <p:nvPr>
            <p:ph sz="quarter" idx="1"/>
          </p:nvPr>
        </p:nvSpPr>
        <p:spPr/>
        <p:txBody>
          <a:bodyPr>
            <a:normAutofit lnSpcReduction="10000"/>
          </a:bodyPr>
          <a:lstStyle/>
          <a:p>
            <a:r>
              <a:rPr lang="ru-RU" sz="2800" dirty="0"/>
              <a:t>Объявления о внешних каналах AS. </a:t>
            </a:r>
            <a:endParaRPr lang="en-US" sz="2800" dirty="0" smtClean="0"/>
          </a:p>
          <a:p>
            <a:r>
              <a:rPr lang="ru-RU" sz="2800" dirty="0" smtClean="0"/>
              <a:t>Описывают </a:t>
            </a:r>
            <a:r>
              <a:rPr lang="ru-RU" sz="2800" dirty="0"/>
              <a:t>какой-либо маршрут к одному из пунктов назначения, который является внешним для данного AS.   </a:t>
            </a:r>
            <a:endParaRPr lang="en-US" sz="2800" dirty="0" smtClean="0"/>
          </a:p>
          <a:p>
            <a:r>
              <a:rPr lang="ru-RU" sz="2800" dirty="0" smtClean="0"/>
              <a:t>Объявления </a:t>
            </a:r>
            <a:r>
              <a:rPr lang="ru-RU" sz="2800" dirty="0"/>
              <a:t>о внешних каналах AS вырабатываются граничными роутерами AS.    </a:t>
            </a:r>
            <a:endParaRPr lang="en-US" sz="2800" dirty="0" smtClean="0"/>
          </a:p>
          <a:p>
            <a:r>
              <a:rPr lang="ru-RU" sz="2800" dirty="0" smtClean="0"/>
              <a:t>Этот </a:t>
            </a:r>
            <a:r>
              <a:rPr lang="ru-RU" sz="2800" dirty="0"/>
              <a:t>тип объявлений является единственным типом объявлений, которые продвигаются во всех направлениях данной AS; все другие объявления продвигаются только в пределах конкретных областей.</a:t>
            </a:r>
            <a:endParaRPr lang="ru-RU" sz="2800" dirty="0"/>
          </a:p>
          <a:p>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dirty="0" smtClean="0"/>
              <a:t>Протокол внешнего шлюза </a:t>
            </a:r>
            <a:r>
              <a:rPr lang="en-US" dirty="0" smtClean="0"/>
              <a:t>BGP [</a:t>
            </a:r>
            <a:r>
              <a:rPr lang="en-US" altLang="en-US" dirty="0" smtClean="0"/>
              <a:t>RFC 4271]</a:t>
            </a:r>
            <a:endParaRPr lang="en-US" altLang="en-US" dirty="0" smtClean="0"/>
          </a:p>
        </p:txBody>
      </p:sp>
      <p:sp>
        <p:nvSpPr>
          <p:cNvPr id="3" name="Объект 2"/>
          <p:cNvSpPr>
            <a:spLocks noGrp="1"/>
          </p:cNvSpPr>
          <p:nvPr>
            <p:ph sz="quarter" idx="1"/>
          </p:nvPr>
        </p:nvSpPr>
        <p:spPr/>
        <p:txBody>
          <a:bodyPr>
            <a:normAutofit fontScale="75000" lnSpcReduction="10000"/>
          </a:bodyPr>
          <a:lstStyle/>
          <a:p>
            <a:r>
              <a:rPr lang="ru-RU" dirty="0"/>
              <a:t>Маршрутизаторы, использующие протокол BGP, обмениваются информацией о доступности </a:t>
            </a:r>
            <a:r>
              <a:rPr lang="ru-RU" dirty="0" smtClean="0"/>
              <a:t>сетей</a:t>
            </a:r>
            <a:r>
              <a:rPr lang="en-US" dirty="0" smtClean="0"/>
              <a:t>, </a:t>
            </a:r>
            <a:r>
              <a:rPr lang="ru-RU" dirty="0" smtClean="0"/>
              <a:t>а также атрибутами </a:t>
            </a:r>
            <a:r>
              <a:rPr lang="ru-RU" dirty="0"/>
              <a:t>этих сетей, с помощью которых BGP выбирает лучший маршрут и настраиваются политики маршрутизации.</a:t>
            </a:r>
            <a:endParaRPr lang="ru-RU" dirty="0"/>
          </a:p>
          <a:p>
            <a:r>
              <a:rPr lang="ru-RU" dirty="0"/>
              <a:t>Один из основных атрибутов, который передается с информацией о маршруте — это список автономных систем, через которые прошла эта информация. </a:t>
            </a:r>
            <a:endParaRPr lang="en-US" dirty="0" smtClean="0"/>
          </a:p>
          <a:p>
            <a:r>
              <a:rPr lang="ru-RU" dirty="0" smtClean="0"/>
              <a:t>Эта </a:t>
            </a:r>
            <a:r>
              <a:rPr lang="ru-RU" dirty="0"/>
              <a:t>информация позволяет BGP определять где находится сеть относительно автономных систем, исключать петли маршрутизации, а также может быть использована при настройке политик.</a:t>
            </a:r>
            <a:endParaRPr lang="ru-RU" dirty="0"/>
          </a:p>
          <a:p>
            <a:r>
              <a:rPr lang="ru-RU" dirty="0"/>
              <a:t>Маршрутизация осуществляется пошагово от одной автономной системы к другой. Все политики BGP настраиваются, в основном, по отношению к внешним/соседним автономным системам. То есть, описываются правила взаимодействия с ними.</a:t>
            </a:r>
            <a:endParaRPr lang="ru-RU" dirty="0"/>
          </a:p>
          <a:p>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Принцип работы </a:t>
            </a:r>
            <a:r>
              <a:rPr lang="en-US" altLang="en-US"/>
              <a:t>BGP</a:t>
            </a:r>
            <a:endParaRPr lang="en-US" altLang="en-US"/>
          </a:p>
        </p:txBody>
      </p:sp>
      <p:sp>
        <p:nvSpPr>
          <p:cNvPr id="3" name="Замещающее содержимое 2"/>
          <p:cNvSpPr>
            <a:spLocks noGrp="1"/>
          </p:cNvSpPr>
          <p:nvPr>
            <p:ph idx="1"/>
          </p:nvPr>
        </p:nvSpPr>
        <p:spPr/>
        <p:txBody>
          <a:bodyPr>
            <a:normAutofit fontScale="70000"/>
          </a:bodyPr>
          <a:p>
            <a:r>
              <a:rPr lang="ru-RU" altLang="en-US"/>
              <a:t>Для установления сеанса с указанными соседями маршрутизаторы BGP используют протокол TCP (порт 179). </a:t>
            </a:r>
            <a:endParaRPr lang="ru-RU" altLang="en-US"/>
          </a:p>
          <a:p>
            <a:r>
              <a:rPr lang="ru-RU" altLang="en-US"/>
              <a:t>При установлении BGP-сеанса могут применяться разнообразные способы аутентификации маршрутизаторов, повышающие безопасность работы автономных систем. </a:t>
            </a:r>
            <a:endParaRPr lang="ru-RU" altLang="en-US"/>
          </a:p>
          <a:p>
            <a:r>
              <a:rPr lang="ru-RU" altLang="en-US"/>
              <a:t>Основное сообщение протокола BGP — сообщение </a:t>
            </a:r>
            <a:r>
              <a:rPr lang="ru-RU" altLang="en-US" b="1">
                <a:solidFill>
                  <a:srgbClr val="C00000"/>
                </a:solidFill>
              </a:rPr>
              <a:t>UPDATE</a:t>
            </a:r>
            <a:r>
              <a:rPr lang="ru-RU" altLang="en-US"/>
              <a:t> (обновить), с помощью которого маршрутизатор сообщает маршрутизатору соседней автономной системы о достижимости сетей, относящихся к его собственной автономной системе.</a:t>
            </a:r>
            <a:endParaRPr lang="ru-RU" altLang="en-US"/>
          </a:p>
          <a:p>
            <a:r>
              <a:rPr lang="ru-RU" altLang="en-US"/>
              <a:t>Само название этого сообщения говорит о том, что это триггерное объявление, посылаемое соседу, если в топологии автономной системы происходят изменения: появляются новые сети или новые пути к сетям либо же, напротив, исчезают существовавшие сети или пути. В одном сообщении UPDATE можно объявить об одном новом маршруте или аннулировать несколько маршрутов, переставших существовать.</a:t>
            </a:r>
            <a:endParaRPr lang="ru-R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dirty="0" smtClean="0"/>
              <a:t>Принцип работы </a:t>
            </a:r>
            <a:r>
              <a:rPr lang="en-US" dirty="0" smtClean="0"/>
              <a:t>BGP</a:t>
            </a:r>
            <a:endParaRPr lang="ru-RU" dirty="0"/>
          </a:p>
        </p:txBody>
      </p:sp>
      <p:sp>
        <p:nvSpPr>
          <p:cNvPr id="3" name="Объект 2"/>
          <p:cNvSpPr>
            <a:spLocks noGrp="1"/>
          </p:cNvSpPr>
          <p:nvPr>
            <p:ph sz="quarter" idx="1"/>
          </p:nvPr>
        </p:nvSpPr>
        <p:spPr/>
        <p:txBody>
          <a:bodyPr/>
          <a:lstStyle/>
          <a:p>
            <a:r>
              <a:rPr lang="ru-RU" dirty="0"/>
              <a:t>Автономный пограничный маршрутизатор, который участвует в маршрутизации с использованием вектора путей, извещает о достижимости сетей в их собственной автономной системе для соседних автономных пограничных маршрутизаторов. </a:t>
            </a:r>
            <a:endParaRPr lang="ru-RU" dirty="0" smtClean="0"/>
          </a:p>
          <a:p>
            <a:r>
              <a:rPr lang="ru-RU" dirty="0" smtClean="0"/>
              <a:t>Концепция </a:t>
            </a:r>
            <a:r>
              <a:rPr lang="ru-RU" dirty="0"/>
              <a:t>окружения здесь та же самая, как в уже рассмотренных протоколах RIP и OSPF. Два пограничных маршрутизатора автономных систем, подключенные к той же самой сети, — соседи.</a:t>
            </a:r>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BGP</a:t>
            </a:r>
            <a:endParaRPr lang="ru-RU" dirty="0"/>
          </a:p>
        </p:txBody>
      </p:sp>
      <p:sp>
        <p:nvSpPr>
          <p:cNvPr id="3" name="Объект 2"/>
          <p:cNvSpPr>
            <a:spLocks noGrp="1"/>
          </p:cNvSpPr>
          <p:nvPr>
            <p:ph sz="quarter" idx="1"/>
          </p:nvPr>
        </p:nvSpPr>
        <p:spPr/>
        <p:txBody>
          <a:bodyPr>
            <a:normAutofit lnSpcReduction="10000"/>
          </a:bodyPr>
          <a:lstStyle/>
          <a:p>
            <a:r>
              <a:rPr lang="ru-RU" dirty="0"/>
              <a:t>Каждый маршрутизатор, который получает вектор пути, проверяет, что предложенный путь согласован с его политикой (набором правил, назначаемых администратором, который управляет маршрутизатором). </a:t>
            </a:r>
            <a:endParaRPr lang="ru-RU" dirty="0" smtClean="0"/>
          </a:p>
          <a:p>
            <a:r>
              <a:rPr lang="ru-RU" dirty="0" smtClean="0"/>
              <a:t>Если </a:t>
            </a:r>
            <a:r>
              <a:rPr lang="ru-RU" dirty="0"/>
              <a:t>политика маршрутизации соответствует записанной в программе, маршрутизатор обновляет таблицы маршрутизации и модифицирует сообщение, прежде чем послать его к следующему соседу. </a:t>
            </a:r>
            <a:endParaRPr lang="ru-RU" dirty="0" smtClean="0"/>
          </a:p>
          <a:p>
            <a:r>
              <a:rPr lang="ru-RU" dirty="0" smtClean="0"/>
              <a:t>Модификация </a:t>
            </a:r>
            <a:r>
              <a:rPr lang="ru-RU" dirty="0"/>
              <a:t>содержит дополнение номера своего АС для пути и замещающий номер следующего маршрутизатора, входящего со своим собственным идентификатором.</a:t>
            </a:r>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Овал 7"/>
          <p:cNvSpPr/>
          <p:nvPr/>
        </p:nvSpPr>
        <p:spPr>
          <a:xfrm>
            <a:off x="3205480" y="4732655"/>
            <a:ext cx="3540125" cy="1896110"/>
          </a:xfrm>
          <a:prstGeom prst="ellipse">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7" name="Овал 6"/>
          <p:cNvSpPr/>
          <p:nvPr/>
        </p:nvSpPr>
        <p:spPr>
          <a:xfrm>
            <a:off x="6840855" y="1903095"/>
            <a:ext cx="2399665" cy="2972435"/>
          </a:xfrm>
          <a:prstGeom prst="ellipse">
            <a:avLst/>
          </a:prstGeom>
          <a:solidFill>
            <a:schemeClr val="tx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6" name="Овал 5"/>
          <p:cNvSpPr/>
          <p:nvPr/>
        </p:nvSpPr>
        <p:spPr>
          <a:xfrm>
            <a:off x="2570480" y="1690370"/>
            <a:ext cx="3323590" cy="1896110"/>
          </a:xfrm>
          <a:prstGeom prst="ellipse">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 name="Заголовок 1"/>
          <p:cNvSpPr>
            <a:spLocks noGrp="1"/>
          </p:cNvSpPr>
          <p:nvPr>
            <p:ph type="title"/>
          </p:nvPr>
        </p:nvSpPr>
        <p:spPr/>
        <p:txBody>
          <a:bodyPr/>
          <a:p>
            <a:r>
              <a:rPr lang="ru-RU" altLang="ru-RU"/>
              <a:t>Схема работы </a:t>
            </a:r>
            <a:r>
              <a:rPr lang="en-US" altLang="ru-RU"/>
              <a:t>BGP</a:t>
            </a:r>
            <a:endParaRPr lang="en-US" altLang="ru-RU"/>
          </a:p>
        </p:txBody>
      </p:sp>
      <p:graphicFrame>
        <p:nvGraphicFramePr>
          <p:cNvPr id="4" name="Замещающее содержимое 3"/>
          <p:cNvGraphicFramePr>
            <a:graphicFrameLocks noChangeAspect="1"/>
          </p:cNvGraphicFramePr>
          <p:nvPr>
            <p:ph idx="1"/>
          </p:nvPr>
        </p:nvGraphicFramePr>
        <p:xfrm>
          <a:off x="3564255" y="1825625"/>
          <a:ext cx="5062220" cy="4351655"/>
        </p:xfrm>
        <a:graphic>
          <a:graphicData uri="http://schemas.openxmlformats.org/presentationml/2006/ole">
            <mc:AlternateContent xmlns:mc="http://schemas.openxmlformats.org/markup-compatibility/2006">
              <mc:Choice xmlns:v="urn:schemas-microsoft-com:vml" Requires="v">
                <p:oleObj spid="_x0000_s5" name="" r:id="rId1" imgW="6105525" imgH="5248275" progId="Visio.Drawing.11">
                  <p:embed/>
                </p:oleObj>
              </mc:Choice>
              <mc:Fallback>
                <p:oleObj name="" r:id="rId1" imgW="6105525" imgH="5248275" progId="Visio.Drawing.11">
                  <p:embed/>
                  <p:pic>
                    <p:nvPicPr>
                      <p:cNvPr id="0" name="Изображение 4"/>
                      <p:cNvPicPr/>
                      <p:nvPr/>
                    </p:nvPicPr>
                    <p:blipFill>
                      <a:blip r:embed="rId2"/>
                      <a:stretch>
                        <a:fillRect/>
                      </a:stretch>
                    </p:blipFill>
                    <p:spPr>
                      <a:xfrm>
                        <a:off x="3564255" y="1825625"/>
                        <a:ext cx="5062220" cy="4351655"/>
                      </a:xfrm>
                      <a:prstGeom prst="rect">
                        <a:avLst/>
                      </a:prstGeom>
                    </p:spPr>
                  </p:pic>
                </p:oleObj>
              </mc:Fallback>
            </mc:AlternateContent>
          </a:graphicData>
        </a:graphic>
      </p:graphicFrame>
      <p:sp>
        <p:nvSpPr>
          <p:cNvPr id="9" name="Текстовое поле 8"/>
          <p:cNvSpPr txBox="1"/>
          <p:nvPr/>
        </p:nvSpPr>
        <p:spPr>
          <a:xfrm>
            <a:off x="2360930" y="1842770"/>
            <a:ext cx="544830" cy="368300"/>
          </a:xfrm>
          <a:prstGeom prst="rect">
            <a:avLst/>
          </a:prstGeom>
          <a:noFill/>
        </p:spPr>
        <p:txBody>
          <a:bodyPr wrap="none" rtlCol="0">
            <a:spAutoFit/>
          </a:bodyPr>
          <a:p>
            <a:r>
              <a:rPr lang="en-US" altLang="en-US" b="1"/>
              <a:t>AS1</a:t>
            </a:r>
            <a:endParaRPr lang="en-US" altLang="en-US" b="1"/>
          </a:p>
        </p:txBody>
      </p:sp>
      <p:sp>
        <p:nvSpPr>
          <p:cNvPr id="10" name="Текстовое поле 9"/>
          <p:cNvSpPr txBox="1"/>
          <p:nvPr/>
        </p:nvSpPr>
        <p:spPr>
          <a:xfrm>
            <a:off x="8945880" y="1903095"/>
            <a:ext cx="544830" cy="368300"/>
          </a:xfrm>
          <a:prstGeom prst="rect">
            <a:avLst/>
          </a:prstGeom>
          <a:noFill/>
        </p:spPr>
        <p:txBody>
          <a:bodyPr wrap="none" rtlCol="0">
            <a:spAutoFit/>
          </a:bodyPr>
          <a:p>
            <a:r>
              <a:rPr lang="en-US" altLang="en-US" b="1"/>
              <a:t>AS2</a:t>
            </a:r>
            <a:endParaRPr lang="en-US" altLang="en-US" b="1"/>
          </a:p>
        </p:txBody>
      </p:sp>
      <p:sp>
        <p:nvSpPr>
          <p:cNvPr id="11" name="Текстовое поле 10"/>
          <p:cNvSpPr txBox="1"/>
          <p:nvPr/>
        </p:nvSpPr>
        <p:spPr>
          <a:xfrm>
            <a:off x="4707890" y="4265295"/>
            <a:ext cx="544830" cy="368300"/>
          </a:xfrm>
          <a:prstGeom prst="rect">
            <a:avLst/>
          </a:prstGeom>
          <a:noFill/>
        </p:spPr>
        <p:txBody>
          <a:bodyPr wrap="none" rtlCol="0">
            <a:spAutoFit/>
          </a:bodyPr>
          <a:p>
            <a:r>
              <a:rPr lang="en-US" altLang="en-US" b="1"/>
              <a:t>AS3</a:t>
            </a:r>
            <a:endParaRPr lang="en-US" altLang="en-US" b="1"/>
          </a:p>
        </p:txBody>
      </p:sp>
      <p:sp>
        <p:nvSpPr>
          <p:cNvPr id="12" name="Текстовое поле 11"/>
          <p:cNvSpPr txBox="1"/>
          <p:nvPr/>
        </p:nvSpPr>
        <p:spPr>
          <a:xfrm>
            <a:off x="3205480" y="3896995"/>
            <a:ext cx="693420" cy="368300"/>
          </a:xfrm>
          <a:prstGeom prst="rect">
            <a:avLst/>
          </a:prstGeom>
          <a:noFill/>
        </p:spPr>
        <p:txBody>
          <a:bodyPr wrap="none" rtlCol="0">
            <a:spAutoFit/>
          </a:bodyPr>
          <a:p>
            <a:r>
              <a:rPr lang="en-US" altLang="en-US" b="1"/>
              <a:t>eBGP</a:t>
            </a:r>
            <a:endParaRPr lang="en-US" altLang="en-US" b="1"/>
          </a:p>
        </p:txBody>
      </p:sp>
      <p:sp>
        <p:nvSpPr>
          <p:cNvPr id="13" name="Текстовое поле 12"/>
          <p:cNvSpPr txBox="1"/>
          <p:nvPr/>
        </p:nvSpPr>
        <p:spPr>
          <a:xfrm>
            <a:off x="6840855" y="4875530"/>
            <a:ext cx="693420" cy="368300"/>
          </a:xfrm>
          <a:prstGeom prst="rect">
            <a:avLst/>
          </a:prstGeom>
          <a:noFill/>
        </p:spPr>
        <p:txBody>
          <a:bodyPr wrap="none" rtlCol="0">
            <a:spAutoFit/>
          </a:bodyPr>
          <a:p>
            <a:r>
              <a:rPr lang="en-US" altLang="en-US" b="1"/>
              <a:t>eBGP</a:t>
            </a:r>
            <a:endParaRPr lang="en-US" altLang="en-US" b="1"/>
          </a:p>
        </p:txBody>
      </p:sp>
      <p:sp>
        <p:nvSpPr>
          <p:cNvPr id="14" name="Текстовое поле 13"/>
          <p:cNvSpPr txBox="1"/>
          <p:nvPr/>
        </p:nvSpPr>
        <p:spPr>
          <a:xfrm>
            <a:off x="6282055" y="1766570"/>
            <a:ext cx="693420" cy="368300"/>
          </a:xfrm>
          <a:prstGeom prst="rect">
            <a:avLst/>
          </a:prstGeom>
          <a:noFill/>
        </p:spPr>
        <p:txBody>
          <a:bodyPr wrap="none" rtlCol="0">
            <a:spAutoFit/>
          </a:bodyPr>
          <a:p>
            <a:r>
              <a:rPr lang="en-US" altLang="en-US" b="1"/>
              <a:t>eBGP</a:t>
            </a:r>
            <a:endParaRPr lang="en-US" altLang="en-US" b="1"/>
          </a:p>
        </p:txBody>
      </p:sp>
      <p:cxnSp>
        <p:nvCxnSpPr>
          <p:cNvPr id="17" name="Прямая со стрелкой 16"/>
          <p:cNvCxnSpPr/>
          <p:nvPr/>
        </p:nvCxnSpPr>
        <p:spPr>
          <a:xfrm>
            <a:off x="4208780" y="5109845"/>
            <a:ext cx="2190750" cy="52387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4218305" y="2423795"/>
            <a:ext cx="1085850" cy="6477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7723505" y="2528570"/>
            <a:ext cx="466725" cy="189547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Текстовое поле 19"/>
          <p:cNvSpPr txBox="1"/>
          <p:nvPr/>
        </p:nvSpPr>
        <p:spPr>
          <a:xfrm>
            <a:off x="4142105" y="2358390"/>
            <a:ext cx="634365" cy="368300"/>
          </a:xfrm>
          <a:prstGeom prst="rect">
            <a:avLst/>
          </a:prstGeom>
          <a:noFill/>
        </p:spPr>
        <p:txBody>
          <a:bodyPr wrap="none" rtlCol="0">
            <a:spAutoFit/>
          </a:bodyPr>
          <a:p>
            <a:r>
              <a:rPr lang="en-US" altLang="en-US" b="1"/>
              <a:t>iBGP</a:t>
            </a:r>
            <a:endParaRPr lang="en-US" altLang="en-US" b="1"/>
          </a:p>
        </p:txBody>
      </p:sp>
      <p:sp>
        <p:nvSpPr>
          <p:cNvPr id="21" name="Текстовое поле 20"/>
          <p:cNvSpPr txBox="1"/>
          <p:nvPr/>
        </p:nvSpPr>
        <p:spPr>
          <a:xfrm>
            <a:off x="7992110" y="2990215"/>
            <a:ext cx="634365" cy="368300"/>
          </a:xfrm>
          <a:prstGeom prst="rect">
            <a:avLst/>
          </a:prstGeom>
          <a:noFill/>
        </p:spPr>
        <p:txBody>
          <a:bodyPr wrap="none" rtlCol="0">
            <a:spAutoFit/>
          </a:bodyPr>
          <a:p>
            <a:r>
              <a:rPr lang="en-US" altLang="en-US" b="1"/>
              <a:t>iBGP</a:t>
            </a:r>
            <a:endParaRPr lang="en-US" altLang="en-US" b="1"/>
          </a:p>
        </p:txBody>
      </p:sp>
      <p:sp>
        <p:nvSpPr>
          <p:cNvPr id="22" name="Текстовое поле 21"/>
          <p:cNvSpPr txBox="1"/>
          <p:nvPr/>
        </p:nvSpPr>
        <p:spPr>
          <a:xfrm>
            <a:off x="4776470" y="5438140"/>
            <a:ext cx="634365" cy="368300"/>
          </a:xfrm>
          <a:prstGeom prst="rect">
            <a:avLst/>
          </a:prstGeom>
          <a:noFill/>
        </p:spPr>
        <p:txBody>
          <a:bodyPr wrap="none" rtlCol="0">
            <a:spAutoFit/>
          </a:bodyPr>
          <a:p>
            <a:r>
              <a:rPr lang="en-US" altLang="en-US" b="1"/>
              <a:t>iBGP</a:t>
            </a:r>
            <a:endParaRPr lang="en-US" altLang="en-US"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eBGP </a:t>
            </a:r>
            <a:r>
              <a:rPr lang="ru-RU" altLang="en-US"/>
              <a:t>и </a:t>
            </a:r>
            <a:r>
              <a:rPr lang="en-US" altLang="en-US"/>
              <a:t>iBGP</a:t>
            </a:r>
            <a:endParaRPr lang="en-US" altLang="en-US"/>
          </a:p>
        </p:txBody>
      </p:sp>
      <p:sp>
        <p:nvSpPr>
          <p:cNvPr id="3" name="Замещающее содержимое 2"/>
          <p:cNvSpPr>
            <a:spLocks noGrp="1"/>
          </p:cNvSpPr>
          <p:nvPr>
            <p:ph idx="1"/>
          </p:nvPr>
        </p:nvSpPr>
        <p:spPr/>
        <p:txBody>
          <a:bodyPr>
            <a:normAutofit/>
          </a:bodyPr>
          <a:p>
            <a:r>
              <a:rPr lang="ru-RU" altLang="en-US"/>
              <a:t>Для того, чтобы передавать данные</a:t>
            </a:r>
            <a:r>
              <a:rPr lang="en-US" altLang="en-US"/>
              <a:t>,</a:t>
            </a:r>
            <a:r>
              <a:rPr lang="ru-RU" altLang="en-US"/>
              <a:t> полученные от протокола OSPF через один из своих внутренних интерфейсов, имеющие другой формат и не содержащие, например, сведений о номере автономной системы, в которой находится сеть</a:t>
            </a:r>
            <a:r>
              <a:rPr lang="en-US" altLang="en-US"/>
              <a:t>, </a:t>
            </a:r>
            <a:r>
              <a:rPr lang="ru-RU" altLang="en-US"/>
              <a:t>маршрутизаторы с общей АС также устанавливают между собой BGP-сеанс. </a:t>
            </a:r>
            <a:endParaRPr lang="ru-RU" altLang="en-US"/>
          </a:p>
          <a:p>
            <a:r>
              <a:rPr lang="ru-RU" altLang="en-US"/>
              <a:t>Такая реализация протокола BGP называется внутренней версией BGP (</a:t>
            </a:r>
            <a:r>
              <a:rPr lang="ru-RU" altLang="en-US" b="1">
                <a:solidFill>
                  <a:srgbClr val="C00000"/>
                </a:solidFill>
              </a:rPr>
              <a:t>Interior BGP, iBGP</a:t>
            </a:r>
            <a:r>
              <a:rPr lang="ru-RU" altLang="en-US"/>
              <a:t>), в отличие от основной, внешней версии (</a:t>
            </a:r>
            <a:r>
              <a:rPr lang="ru-RU" altLang="en-US" b="1">
                <a:solidFill>
                  <a:srgbClr val="C00000"/>
                </a:solidFill>
              </a:rPr>
              <a:t>Exterior BGP, eBGP</a:t>
            </a:r>
            <a:r>
              <a:rPr lang="ru-RU" altLang="en-US"/>
              <a:t>).</a:t>
            </a:r>
            <a:endParaRPr lang="ru-RU"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Таблица </a:t>
            </a:r>
            <a:r>
              <a:rPr lang="en-US" dirty="0" smtClean="0"/>
              <a:t>BGP</a:t>
            </a:r>
            <a:endParaRPr lang="ru-RU" dirty="0"/>
          </a:p>
        </p:txBody>
      </p:sp>
      <p:graphicFrame>
        <p:nvGraphicFramePr>
          <p:cNvPr id="4" name="Объект 3"/>
          <p:cNvGraphicFramePr>
            <a:graphicFrameLocks noGrp="1"/>
          </p:cNvGraphicFramePr>
          <p:nvPr>
            <p:ph sz="quarter" idx="1"/>
          </p:nvPr>
        </p:nvGraphicFramePr>
        <p:xfrm>
          <a:off x="1696269" y="3009543"/>
          <a:ext cx="8229600" cy="2103120"/>
        </p:xfrm>
        <a:graphic>
          <a:graphicData uri="http://schemas.openxmlformats.org/drawingml/2006/table">
            <a:tbl>
              <a:tblPr/>
              <a:tblGrid>
                <a:gridCol w="2743200"/>
                <a:gridCol w="2743200"/>
                <a:gridCol w="2743200"/>
              </a:tblGrid>
              <a:tr h="0">
                <a:tc>
                  <a:txBody>
                    <a:bodyPr/>
                    <a:lstStyle/>
                    <a:p>
                      <a:r>
                        <a:rPr lang="ru-RU" b="1" dirty="0">
                          <a:solidFill>
                            <a:schemeClr val="bg1"/>
                          </a:solidFill>
                        </a:rPr>
                        <a:t>Сеть</a:t>
                      </a:r>
                      <a:endParaRPr lang="ru-RU"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ru-RU" b="1" dirty="0">
                          <a:solidFill>
                            <a:schemeClr val="bg1"/>
                          </a:solidFill>
                        </a:rPr>
                        <a:t>Следующий маршрутизатор</a:t>
                      </a:r>
                      <a:endParaRPr lang="ru-RU" b="1" dirty="0">
                        <a:solidFill>
                          <a:schemeClr val="bg1"/>
                        </a:solidFill>
                      </a:endParaRPr>
                    </a:p>
                  </a:txBody>
                  <a:tcPr anchor="ctr">
                    <a:lnL w="12700" cap="flat" cmpd="sng" algn="ctr">
                      <a:noFill/>
                      <a:prstDash val="solid"/>
                      <a:round/>
                      <a:headEnd type="none" w="med" len="med"/>
                      <a:tailEnd type="none" w="med" len="med"/>
                    </a:lnL>
                    <a:lnR>
                      <a:noFill/>
                    </a:lnR>
                    <a:lnT>
                      <a:noFill/>
                    </a:lnT>
                    <a:lnB>
                      <a:noFill/>
                    </a:lnB>
                    <a:solidFill>
                      <a:schemeClr val="accent1"/>
                    </a:solidFill>
                  </a:tcPr>
                </a:tc>
                <a:tc>
                  <a:txBody>
                    <a:bodyPr/>
                    <a:lstStyle/>
                    <a:p>
                      <a:r>
                        <a:rPr lang="ru-RU" b="1" dirty="0">
                          <a:solidFill>
                            <a:schemeClr val="bg1"/>
                          </a:solidFill>
                        </a:rPr>
                        <a:t>Путь</a:t>
                      </a:r>
                      <a:endParaRPr lang="ru-RU" b="1" dirty="0">
                        <a:solidFill>
                          <a:schemeClr val="bg1"/>
                        </a:solidFill>
                      </a:endParaRPr>
                    </a:p>
                  </a:txBody>
                  <a:tcPr anchor="ctr">
                    <a:lnL>
                      <a:noFill/>
                    </a:lnL>
                    <a:lnR>
                      <a:noFill/>
                    </a:lnR>
                    <a:lnT>
                      <a:noFill/>
                    </a:lnT>
                    <a:lnB>
                      <a:noFill/>
                    </a:lnB>
                    <a:solidFill>
                      <a:schemeClr val="accent1"/>
                    </a:solidFill>
                  </a:tcPr>
                </a:tc>
              </a:tr>
              <a:tr h="0">
                <a:tc>
                  <a:txBody>
                    <a:bodyPr/>
                    <a:lstStyle/>
                    <a:p>
                      <a:r>
                        <a:rPr lang="en-US"/>
                        <a:t>N01</a:t>
                      </a:r>
                      <a:endParaRPr lang="en-US"/>
                    </a:p>
                  </a:txBody>
                  <a:tcPr anchor="ctr">
                    <a:lnL>
                      <a:noFill/>
                    </a:lnL>
                    <a:lnR>
                      <a:noFill/>
                    </a:lnR>
                    <a:lnT w="12700" cap="flat" cmpd="sng" algn="ctr">
                      <a:noFill/>
                      <a:prstDash val="solid"/>
                      <a:round/>
                      <a:headEnd type="none" w="med" len="med"/>
                      <a:tailEnd type="none" w="med" len="med"/>
                    </a:lnT>
                    <a:lnB>
                      <a:noFill/>
                    </a:lnB>
                    <a:solidFill>
                      <a:srgbClr val="FFFFFF"/>
                    </a:solidFill>
                  </a:tcPr>
                </a:tc>
                <a:tc>
                  <a:txBody>
                    <a:bodyPr/>
                    <a:lstStyle/>
                    <a:p>
                      <a:r>
                        <a:rPr lang="en-US"/>
                        <a:t>R01</a:t>
                      </a:r>
                      <a:endParaRPr lang="en-US"/>
                    </a:p>
                  </a:txBody>
                  <a:tcPr anchor="ctr">
                    <a:lnL>
                      <a:noFill/>
                    </a:lnL>
                    <a:lnR>
                      <a:noFill/>
                    </a:lnR>
                    <a:lnT>
                      <a:noFill/>
                    </a:lnT>
                    <a:lnB>
                      <a:noFill/>
                    </a:lnB>
                    <a:solidFill>
                      <a:srgbClr val="FFFFFF"/>
                    </a:solidFill>
                  </a:tcPr>
                </a:tc>
                <a:tc>
                  <a:txBody>
                    <a:bodyPr/>
                    <a:lstStyle/>
                    <a:p>
                      <a:r>
                        <a:rPr lang="en-US"/>
                        <a:t>AS14,AS23, AS67</a:t>
                      </a:r>
                      <a:endParaRPr lang="en-US"/>
                    </a:p>
                  </a:txBody>
                  <a:tcPr anchor="ctr">
                    <a:lnL>
                      <a:noFill/>
                    </a:lnL>
                    <a:lnR>
                      <a:noFill/>
                    </a:lnR>
                    <a:lnT>
                      <a:noFill/>
                    </a:lnT>
                    <a:lnB>
                      <a:noFill/>
                    </a:lnB>
                    <a:solidFill>
                      <a:srgbClr val="FFFFFF"/>
                    </a:solidFill>
                  </a:tcPr>
                </a:tc>
              </a:tr>
              <a:tr h="0">
                <a:tc>
                  <a:txBody>
                    <a:bodyPr/>
                    <a:lstStyle/>
                    <a:p>
                      <a:r>
                        <a:rPr lang="en-US"/>
                        <a:t>N02</a:t>
                      </a:r>
                      <a:endParaRPr lang="en-US"/>
                    </a:p>
                  </a:txBody>
                  <a:tcPr anchor="ctr">
                    <a:lnL>
                      <a:noFill/>
                    </a:lnL>
                    <a:lnR>
                      <a:noFill/>
                    </a:lnR>
                    <a:lnT>
                      <a:noFill/>
                    </a:lnT>
                    <a:lnB>
                      <a:noFill/>
                    </a:lnB>
                    <a:solidFill>
                      <a:srgbClr val="FFFFFF"/>
                    </a:solidFill>
                  </a:tcPr>
                </a:tc>
                <a:tc>
                  <a:txBody>
                    <a:bodyPr/>
                    <a:lstStyle/>
                    <a:p>
                      <a:r>
                        <a:rPr lang="en-US"/>
                        <a:t>R05</a:t>
                      </a:r>
                      <a:endParaRPr lang="en-US"/>
                    </a:p>
                  </a:txBody>
                  <a:tcPr anchor="ctr">
                    <a:lnL>
                      <a:noFill/>
                    </a:lnL>
                    <a:lnR>
                      <a:noFill/>
                    </a:lnR>
                    <a:lnT>
                      <a:noFill/>
                    </a:lnT>
                    <a:lnB>
                      <a:noFill/>
                    </a:lnB>
                    <a:solidFill>
                      <a:srgbClr val="FFFFFF"/>
                    </a:solidFill>
                  </a:tcPr>
                </a:tc>
                <a:tc>
                  <a:txBody>
                    <a:bodyPr/>
                    <a:lstStyle/>
                    <a:p>
                      <a:r>
                        <a:rPr lang="en-US"/>
                        <a:t>AS22,AS67, AS05, AS89</a:t>
                      </a:r>
                      <a:endParaRPr lang="en-US"/>
                    </a:p>
                  </a:txBody>
                  <a:tcPr anchor="ctr">
                    <a:lnL>
                      <a:noFill/>
                    </a:lnL>
                    <a:lnR>
                      <a:noFill/>
                    </a:lnR>
                    <a:lnT>
                      <a:noFill/>
                    </a:lnT>
                    <a:lnB>
                      <a:noFill/>
                    </a:lnB>
                    <a:solidFill>
                      <a:srgbClr val="FFFFFF"/>
                    </a:solidFill>
                  </a:tcPr>
                </a:tc>
              </a:tr>
              <a:tr h="0">
                <a:tc>
                  <a:txBody>
                    <a:bodyPr/>
                    <a:lstStyle/>
                    <a:p>
                      <a:r>
                        <a:rPr lang="en-US"/>
                        <a:t>N03</a:t>
                      </a:r>
                      <a:endParaRPr lang="en-US"/>
                    </a:p>
                  </a:txBody>
                  <a:tcPr anchor="ctr">
                    <a:lnL>
                      <a:noFill/>
                    </a:lnL>
                    <a:lnR>
                      <a:noFill/>
                    </a:lnR>
                    <a:lnT>
                      <a:noFill/>
                    </a:lnT>
                    <a:lnB>
                      <a:noFill/>
                    </a:lnB>
                    <a:solidFill>
                      <a:srgbClr val="FFFFFF"/>
                    </a:solidFill>
                  </a:tcPr>
                </a:tc>
                <a:tc>
                  <a:txBody>
                    <a:bodyPr/>
                    <a:lstStyle/>
                    <a:p>
                      <a:r>
                        <a:rPr lang="en-US"/>
                        <a:t>R06</a:t>
                      </a:r>
                      <a:endParaRPr lang="en-US"/>
                    </a:p>
                  </a:txBody>
                  <a:tcPr anchor="ctr">
                    <a:lnL>
                      <a:noFill/>
                    </a:lnL>
                    <a:lnR>
                      <a:noFill/>
                    </a:lnR>
                    <a:lnT>
                      <a:noFill/>
                    </a:lnT>
                    <a:lnB>
                      <a:noFill/>
                    </a:lnB>
                    <a:solidFill>
                      <a:srgbClr val="FFFFFF"/>
                    </a:solidFill>
                  </a:tcPr>
                </a:tc>
                <a:tc>
                  <a:txBody>
                    <a:bodyPr/>
                    <a:lstStyle/>
                    <a:p>
                      <a:r>
                        <a:rPr lang="en-US"/>
                        <a:t>AS67,AS89, AS09, AS34</a:t>
                      </a:r>
                      <a:endParaRPr lang="en-US"/>
                    </a:p>
                  </a:txBody>
                  <a:tcPr anchor="ctr">
                    <a:lnL>
                      <a:noFill/>
                    </a:lnL>
                    <a:lnR>
                      <a:noFill/>
                    </a:lnR>
                    <a:lnT>
                      <a:noFill/>
                    </a:lnT>
                    <a:lnB>
                      <a:noFill/>
                    </a:lnB>
                    <a:solidFill>
                      <a:srgbClr val="FFFFFF"/>
                    </a:solidFill>
                  </a:tcPr>
                </a:tc>
              </a:tr>
              <a:tr h="0">
                <a:tc>
                  <a:txBody>
                    <a:bodyPr/>
                    <a:lstStyle/>
                    <a:p>
                      <a:r>
                        <a:rPr lang="en-US"/>
                        <a:t>N04</a:t>
                      </a:r>
                      <a:endParaRPr lang="en-US"/>
                    </a:p>
                  </a:txBody>
                  <a:tcPr anchor="ctr">
                    <a:lnL>
                      <a:noFill/>
                    </a:lnL>
                    <a:lnR>
                      <a:noFill/>
                    </a:lnR>
                    <a:lnT>
                      <a:noFill/>
                    </a:lnT>
                    <a:lnB>
                      <a:noFill/>
                    </a:lnB>
                    <a:solidFill>
                      <a:srgbClr val="FFFFFF"/>
                    </a:solidFill>
                  </a:tcPr>
                </a:tc>
                <a:tc>
                  <a:txBody>
                    <a:bodyPr/>
                    <a:lstStyle/>
                    <a:p>
                      <a:r>
                        <a:rPr lang="en-US"/>
                        <a:t>R12</a:t>
                      </a:r>
                      <a:endParaRPr lang="en-US"/>
                    </a:p>
                  </a:txBody>
                  <a:tcPr anchor="ctr">
                    <a:lnL>
                      <a:noFill/>
                    </a:lnL>
                    <a:lnR>
                      <a:noFill/>
                    </a:lnR>
                    <a:lnT>
                      <a:noFill/>
                    </a:lnT>
                    <a:lnB>
                      <a:noFill/>
                    </a:lnB>
                    <a:solidFill>
                      <a:srgbClr val="FFFFFF"/>
                    </a:solidFill>
                  </a:tcPr>
                </a:tc>
                <a:tc>
                  <a:txBody>
                    <a:bodyPr/>
                    <a:lstStyle/>
                    <a:p>
                      <a:r>
                        <a:rPr lang="en-US" dirty="0"/>
                        <a:t>AS62,AS02, AS09</a:t>
                      </a:r>
                      <a:endParaRPr lang="en-US" dirty="0"/>
                    </a:p>
                  </a:txBody>
                  <a:tcPr anchor="ctr">
                    <a:lnL>
                      <a:noFill/>
                    </a:lnL>
                    <a:lnR>
                      <a:noFill/>
                    </a:lnR>
                    <a:lnT>
                      <a:noFill/>
                    </a:lnT>
                    <a:lnB>
                      <a:noFill/>
                    </a:lnB>
                    <a:solidFill>
                      <a:srgbClr val="FFFFFF"/>
                    </a:solidFill>
                  </a:tcPr>
                </a:tc>
              </a:tr>
            </a:tbl>
          </a:graphicData>
        </a:graphic>
      </p:graphicFrame>
      <p:sp>
        <p:nvSpPr>
          <p:cNvPr id="3" name="Текстовое поле 2"/>
          <p:cNvSpPr txBox="1"/>
          <p:nvPr/>
        </p:nvSpPr>
        <p:spPr>
          <a:xfrm>
            <a:off x="1696085" y="1477010"/>
            <a:ext cx="8312150" cy="1198880"/>
          </a:xfrm>
          <a:prstGeom prst="rect">
            <a:avLst/>
          </a:prstGeom>
          <a:noFill/>
        </p:spPr>
        <p:txBody>
          <a:bodyPr wrap="square" rtlCol="0" anchor="t">
            <a:spAutoFit/>
          </a:bodyPr>
          <a:p>
            <a:r>
              <a:rPr lang="ru-RU" altLang="en-US"/>
              <a:t>Под маршрутом в BGP понимается последовательность автономных систем, которую нужно пройти на пути к указанной в адресе сети. Формальная запись о маршруте (BGP Route) к сети (Network/Mask_length) выглядит так:</a:t>
            </a:r>
            <a:endParaRPr lang="ru-RU" altLang="en-US"/>
          </a:p>
          <a:p>
            <a:r>
              <a:rPr lang="ru-RU" altLang="en-US" b="1">
                <a:solidFill>
                  <a:srgbClr val="C00000"/>
                </a:solidFill>
              </a:rPr>
              <a:t>BGP Route = AS Path; NextHop; Network/Mask length</a:t>
            </a:r>
            <a:endParaRPr lang="ru-RU" altLang="en-US" b="1">
              <a:solidFill>
                <a:srgbClr val="C00000"/>
              </a:solidFill>
            </a:endParaRPr>
          </a:p>
        </p:txBody>
      </p:sp>
      <p:sp>
        <p:nvSpPr>
          <p:cNvPr id="5" name="Текстовое поле 4"/>
          <p:cNvSpPr txBox="1"/>
          <p:nvPr/>
        </p:nvSpPr>
        <p:spPr>
          <a:xfrm>
            <a:off x="4932045" y="5344795"/>
            <a:ext cx="1840230" cy="368300"/>
          </a:xfrm>
          <a:prstGeom prst="rect">
            <a:avLst/>
          </a:prstGeom>
          <a:noFill/>
        </p:spPr>
        <p:txBody>
          <a:bodyPr wrap="none" rtlCol="0">
            <a:spAutoFit/>
          </a:bodyPr>
          <a:p>
            <a:r>
              <a:rPr lang="ru-RU" altLang="en-US"/>
              <a:t>Пример таблицы</a:t>
            </a:r>
            <a:endParaRPr lang="ru-RU"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Дистанционно-векторные алгоритмы</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Каждый маршрутизатор периодически и широковещательно рассылает по сети вектор, компонентами которого являются расстояния (дистанции), измеренные в той или иной метрике, от данного маршрутизатора до всех известных ему сетей. </a:t>
            </a:r>
            <a:endParaRPr lang="ru-RU" altLang="en-US"/>
          </a:p>
          <a:p>
            <a:r>
              <a:rPr lang="ru-RU" altLang="en-US"/>
              <a:t>Пакеты протоколов маршрутизации обычно называют объявлениями о расстояниях, так как с их помощью маршрутизатор объявляет остальным маршрутизаторам известные ему сведения о конфигурации сети. </a:t>
            </a:r>
            <a:endParaRPr lang="ru-RU" altLang="en-US"/>
          </a:p>
          <a:p>
            <a:r>
              <a:rPr lang="ru-RU" altLang="en-US"/>
              <a:t>Получив от некоторого соседа вектор расстояний до известных тому сетей, маршрутизатор наращивает компоненты вектора на величину расстояния от себя до данного соседа и дополняет вектор информацией об известных ему самому других сетях, о которых он узнал непосредственно (если они подключены к его портам) или из аналогичных объявлений других маршрутизаторов.</a:t>
            </a:r>
            <a:endParaRPr lang="ru-RU" altLang="en-US"/>
          </a:p>
          <a:p>
            <a:r>
              <a:rPr lang="ru-RU" altLang="en-US"/>
              <a:t>Обновленное значение вектора маршрутизатор рассылает своим соседям.</a:t>
            </a:r>
            <a:endParaRPr lang="ru-RU"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пакета </a:t>
            </a:r>
            <a:r>
              <a:rPr lang="en-US" dirty="0" smtClean="0"/>
              <a:t>BGP</a:t>
            </a:r>
            <a:endParaRPr lang="ru-RU" dirty="0"/>
          </a:p>
        </p:txBody>
      </p:sp>
      <p:sp>
        <p:nvSpPr>
          <p:cNvPr id="3" name="Прямоугольник 2"/>
          <p:cNvSpPr/>
          <p:nvPr/>
        </p:nvSpPr>
        <p:spPr>
          <a:xfrm>
            <a:off x="3369310" y="2414905"/>
            <a:ext cx="5506720" cy="826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Маркер</a:t>
            </a:r>
            <a:endParaRPr lang="ru-RU" altLang="en-US"/>
          </a:p>
        </p:txBody>
      </p:sp>
      <p:sp>
        <p:nvSpPr>
          <p:cNvPr id="4" name="Прямоугольник 3"/>
          <p:cNvSpPr/>
          <p:nvPr/>
        </p:nvSpPr>
        <p:spPr>
          <a:xfrm>
            <a:off x="3369310" y="3241040"/>
            <a:ext cx="2797810"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Длина</a:t>
            </a:r>
            <a:endParaRPr lang="ru-RU" altLang="en-US"/>
          </a:p>
        </p:txBody>
      </p:sp>
      <p:sp>
        <p:nvSpPr>
          <p:cNvPr id="5" name="Прямоугольник 4"/>
          <p:cNvSpPr/>
          <p:nvPr/>
        </p:nvSpPr>
        <p:spPr>
          <a:xfrm>
            <a:off x="6167120" y="3241040"/>
            <a:ext cx="1244600"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Тип</a:t>
            </a:r>
            <a:endParaRPr lang="ru-RU" altLang="en-US"/>
          </a:p>
        </p:txBody>
      </p:sp>
      <p:sp>
        <p:nvSpPr>
          <p:cNvPr id="6" name="Текстовое поле 5"/>
          <p:cNvSpPr txBox="1"/>
          <p:nvPr/>
        </p:nvSpPr>
        <p:spPr>
          <a:xfrm>
            <a:off x="3369310" y="2046605"/>
            <a:ext cx="298450" cy="368300"/>
          </a:xfrm>
          <a:prstGeom prst="rect">
            <a:avLst/>
          </a:prstGeom>
          <a:noFill/>
        </p:spPr>
        <p:txBody>
          <a:bodyPr wrap="none" rtlCol="0">
            <a:spAutoFit/>
          </a:bodyPr>
          <a:p>
            <a:r>
              <a:rPr lang="ru-RU" altLang="en-US"/>
              <a:t>0</a:t>
            </a:r>
            <a:endParaRPr lang="ru-RU" altLang="en-US"/>
          </a:p>
        </p:txBody>
      </p:sp>
      <p:sp>
        <p:nvSpPr>
          <p:cNvPr id="7" name="Текстовое поле 6"/>
          <p:cNvSpPr txBox="1"/>
          <p:nvPr/>
        </p:nvSpPr>
        <p:spPr>
          <a:xfrm>
            <a:off x="4618990" y="2046605"/>
            <a:ext cx="298450" cy="368300"/>
          </a:xfrm>
          <a:prstGeom prst="rect">
            <a:avLst/>
          </a:prstGeom>
          <a:noFill/>
        </p:spPr>
        <p:txBody>
          <a:bodyPr wrap="none" rtlCol="0">
            <a:spAutoFit/>
          </a:bodyPr>
          <a:p>
            <a:r>
              <a:rPr lang="ru-RU" altLang="en-US"/>
              <a:t>8</a:t>
            </a:r>
            <a:endParaRPr lang="ru-RU" altLang="en-US"/>
          </a:p>
        </p:txBody>
      </p:sp>
      <p:sp>
        <p:nvSpPr>
          <p:cNvPr id="8" name="Текстовое поле 7"/>
          <p:cNvSpPr txBox="1"/>
          <p:nvPr/>
        </p:nvSpPr>
        <p:spPr>
          <a:xfrm>
            <a:off x="5915660" y="2046605"/>
            <a:ext cx="414020" cy="368300"/>
          </a:xfrm>
          <a:prstGeom prst="rect">
            <a:avLst/>
          </a:prstGeom>
          <a:noFill/>
        </p:spPr>
        <p:txBody>
          <a:bodyPr wrap="none" rtlCol="0">
            <a:spAutoFit/>
          </a:bodyPr>
          <a:p>
            <a:r>
              <a:rPr lang="ru-RU" altLang="en-US"/>
              <a:t>16</a:t>
            </a:r>
            <a:endParaRPr lang="ru-RU" altLang="en-US"/>
          </a:p>
        </p:txBody>
      </p:sp>
      <p:sp>
        <p:nvSpPr>
          <p:cNvPr id="9" name="Текстовое поле 8"/>
          <p:cNvSpPr txBox="1"/>
          <p:nvPr/>
        </p:nvSpPr>
        <p:spPr>
          <a:xfrm>
            <a:off x="7121525" y="2046605"/>
            <a:ext cx="414020" cy="368300"/>
          </a:xfrm>
          <a:prstGeom prst="rect">
            <a:avLst/>
          </a:prstGeom>
          <a:noFill/>
        </p:spPr>
        <p:txBody>
          <a:bodyPr wrap="none" rtlCol="0">
            <a:spAutoFit/>
          </a:bodyPr>
          <a:p>
            <a:r>
              <a:rPr lang="ru-RU" altLang="en-US"/>
              <a:t>24</a:t>
            </a:r>
            <a:endParaRPr lang="ru-RU" altLang="en-US"/>
          </a:p>
        </p:txBody>
      </p:sp>
      <p:sp>
        <p:nvSpPr>
          <p:cNvPr id="10" name="Текстовое поле 9"/>
          <p:cNvSpPr txBox="1"/>
          <p:nvPr/>
        </p:nvSpPr>
        <p:spPr>
          <a:xfrm>
            <a:off x="8462010" y="2046605"/>
            <a:ext cx="414020" cy="368300"/>
          </a:xfrm>
          <a:prstGeom prst="rect">
            <a:avLst/>
          </a:prstGeom>
          <a:noFill/>
        </p:spPr>
        <p:txBody>
          <a:bodyPr wrap="none" rtlCol="0">
            <a:spAutoFit/>
          </a:bodyPr>
          <a:p>
            <a:r>
              <a:rPr lang="ru-RU" altLang="en-US"/>
              <a:t>31</a:t>
            </a:r>
            <a:endParaRPr lang="ru-RU"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пакета </a:t>
            </a:r>
            <a:r>
              <a:rPr lang="en-US" dirty="0"/>
              <a:t>BGP</a:t>
            </a:r>
            <a:endParaRPr lang="ru-RU" dirty="0"/>
          </a:p>
        </p:txBody>
      </p:sp>
      <p:sp>
        <p:nvSpPr>
          <p:cNvPr id="3" name="Объект 2"/>
          <p:cNvSpPr>
            <a:spLocks noGrp="1"/>
          </p:cNvSpPr>
          <p:nvPr>
            <p:ph sz="quarter" idx="1"/>
          </p:nvPr>
        </p:nvSpPr>
        <p:spPr/>
        <p:txBody>
          <a:bodyPr>
            <a:normAutofit fontScale="92500" lnSpcReduction="10000"/>
          </a:bodyPr>
          <a:lstStyle/>
          <a:p>
            <a:r>
              <a:rPr lang="ru-RU" b="1" dirty="0" err="1"/>
              <a:t>Marker</a:t>
            </a:r>
            <a:r>
              <a:rPr lang="ru-RU" dirty="0"/>
              <a:t> (16 байт). Поле маркера. Оно содержит величину, которую получатель сообщения может прогнозировать (например, при использовании механизма аутентификации). Это поле также может быть использовано для обнаружения потерянной синхронизации между парой BGP-роутеров.</a:t>
            </a:r>
            <a:endParaRPr lang="ru-RU" dirty="0"/>
          </a:p>
          <a:p>
            <a:r>
              <a:rPr lang="ru-RU" b="1" dirty="0" err="1"/>
              <a:t>Length</a:t>
            </a:r>
            <a:r>
              <a:rPr lang="ru-RU" dirty="0"/>
              <a:t> (16 бит). Поле длины пакета. Это поле содержит полную длину сообщения в байтах, включая заголовок и данные.</a:t>
            </a:r>
            <a:endParaRPr lang="ru-RU" dirty="0"/>
          </a:p>
          <a:p>
            <a:r>
              <a:rPr lang="ru-RU" b="1" dirty="0" err="1"/>
              <a:t>Type</a:t>
            </a:r>
            <a:r>
              <a:rPr lang="ru-RU" dirty="0"/>
              <a:t> (8 бит). Поле тип сообщения (</a:t>
            </a:r>
            <a:r>
              <a:rPr lang="ru-RU" dirty="0" err="1"/>
              <a:t>Open</a:t>
            </a:r>
            <a:r>
              <a:rPr lang="ru-RU" dirty="0"/>
              <a:t>, </a:t>
            </a:r>
            <a:r>
              <a:rPr lang="ru-RU" dirty="0" err="1"/>
              <a:t>Notification</a:t>
            </a:r>
            <a:r>
              <a:rPr lang="ru-RU" dirty="0"/>
              <a:t>, </a:t>
            </a:r>
            <a:r>
              <a:rPr lang="ru-RU" dirty="0" err="1"/>
              <a:t>Update</a:t>
            </a:r>
            <a:r>
              <a:rPr lang="ru-RU" dirty="0"/>
              <a:t>, </a:t>
            </a:r>
            <a:r>
              <a:rPr lang="ru-RU" dirty="0" err="1"/>
              <a:t>Keepalive</a:t>
            </a:r>
            <a:r>
              <a:rPr lang="ru-RU" dirty="0"/>
              <a:t>. </a:t>
            </a:r>
            <a:r>
              <a:rPr lang="ru-RU" dirty="0" err="1"/>
              <a:t>Errors</a:t>
            </a:r>
            <a:r>
              <a:rPr lang="ru-RU" dirty="0"/>
              <a:t>).</a:t>
            </a:r>
            <a:endParaRPr lang="ru-RU" dirty="0"/>
          </a:p>
          <a:p>
            <a:r>
              <a:rPr lang="ru-RU" dirty="0"/>
              <a:t>За основным заголовком BGP следует структура данных, определяемая типом сообщения.</a:t>
            </a:r>
            <a:endParaRPr lang="ru-RU" dirty="0"/>
          </a:p>
          <a:p>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Сообщения </a:t>
            </a:r>
            <a:r>
              <a:rPr lang="en-US" dirty="0" smtClean="0"/>
              <a:t>BGP</a:t>
            </a:r>
            <a:endParaRPr lang="ru-RU" dirty="0"/>
          </a:p>
        </p:txBody>
      </p:sp>
      <p:sp>
        <p:nvSpPr>
          <p:cNvPr id="3" name="Замещающее содержимое 2"/>
          <p:cNvSpPr/>
          <p:nvPr>
            <p:ph sz="quarter" idx="1"/>
          </p:nvPr>
        </p:nvSpPr>
        <p:spPr/>
        <p:txBody>
          <a:bodyPr>
            <a:normAutofit fontScale="60000"/>
          </a:bodyPr>
          <a:p>
            <a:r>
              <a:rPr lang="ru-RU" b="1" dirty="0">
                <a:latin typeface="Verdana" panose="020B0604030504040204"/>
                <a:sym typeface="+mn-ea"/>
              </a:rPr>
              <a:t>Открывающие сообщения (</a:t>
            </a:r>
            <a:r>
              <a:rPr lang="ru-RU" b="1" dirty="0" err="1">
                <a:latin typeface="Verdana" panose="020B0604030504040204"/>
                <a:sym typeface="+mn-ea"/>
              </a:rPr>
              <a:t>open</a:t>
            </a:r>
            <a:r>
              <a:rPr lang="ru-RU" b="1" dirty="0">
                <a:latin typeface="Verdana" panose="020B0604030504040204"/>
                <a:sym typeface="+mn-ea"/>
              </a:rPr>
              <a:t> </a:t>
            </a:r>
            <a:r>
              <a:rPr lang="ru-RU" b="1" dirty="0" err="1">
                <a:latin typeface="Verdana" panose="020B0604030504040204"/>
                <a:sym typeface="+mn-ea"/>
              </a:rPr>
              <a:t>message</a:t>
            </a:r>
            <a:r>
              <a:rPr lang="ru-RU" b="1" dirty="0">
                <a:latin typeface="Verdana" panose="020B0604030504040204"/>
                <a:sym typeface="+mn-ea"/>
              </a:rPr>
              <a:t>).</a:t>
            </a:r>
            <a:r>
              <a:rPr lang="ru-RU" dirty="0">
                <a:latin typeface="Verdana" panose="020B0604030504040204"/>
                <a:sym typeface="+mn-ea"/>
              </a:rPr>
              <a:t> После того, как организовано соединение протокола транспортного уровня, первым сообщением, отправляемым каждой стороной, является открывающее сообщение. Пакет открывающего сообщения содержит, в дополнение к основному заголовку BGP </a:t>
            </a:r>
            <a:r>
              <a:rPr lang="ru-RU" dirty="0" smtClean="0">
                <a:latin typeface="Verdana" panose="020B0604030504040204"/>
                <a:sym typeface="+mn-ea"/>
              </a:rPr>
              <a:t>несколько </a:t>
            </a:r>
            <a:r>
              <a:rPr lang="ru-RU" dirty="0">
                <a:latin typeface="Verdana" panose="020B0604030504040204"/>
                <a:sym typeface="+mn-ea"/>
              </a:rPr>
              <a:t>дополнительных параметров. </a:t>
            </a:r>
            <a:endParaRPr lang="en-US" dirty="0" smtClean="0">
              <a:latin typeface="Verdana" panose="020B0604030504040204"/>
            </a:endParaRPr>
          </a:p>
          <a:p>
            <a:r>
              <a:rPr lang="ru-RU" b="1" dirty="0" smtClean="0">
                <a:latin typeface="Verdana" panose="020B0604030504040204"/>
                <a:sym typeface="+mn-ea"/>
              </a:rPr>
              <a:t>Параметр</a:t>
            </a:r>
            <a:r>
              <a:rPr lang="ru-RU" b="1" dirty="0">
                <a:latin typeface="Verdana" panose="020B0604030504040204"/>
                <a:sym typeface="+mn-ea"/>
              </a:rPr>
              <a:t> версия (</a:t>
            </a:r>
            <a:r>
              <a:rPr lang="ru-RU" b="1" dirty="0" err="1">
                <a:latin typeface="Verdana" panose="020B0604030504040204"/>
                <a:sym typeface="+mn-ea"/>
              </a:rPr>
              <a:t>version</a:t>
            </a:r>
            <a:r>
              <a:rPr lang="ru-RU" b="1" dirty="0">
                <a:latin typeface="Verdana" panose="020B0604030504040204"/>
                <a:sym typeface="+mn-ea"/>
              </a:rPr>
              <a:t>) </a:t>
            </a:r>
            <a:r>
              <a:rPr lang="ru-RU" i="1" dirty="0">
                <a:latin typeface="Verdana" panose="020B0604030504040204"/>
                <a:sym typeface="+mn-ea"/>
              </a:rPr>
              <a:t>—</a:t>
            </a:r>
            <a:r>
              <a:rPr lang="ru-RU" dirty="0">
                <a:latin typeface="Verdana" panose="020B0604030504040204"/>
                <a:sym typeface="+mn-ea"/>
              </a:rPr>
              <a:t> номер версии BGP дает возможность получателю проверять, совпадает ли его версия с версией отправителя. </a:t>
            </a:r>
            <a:endParaRPr lang="en-US" dirty="0" smtClean="0">
              <a:latin typeface="Verdana" panose="020B0604030504040204"/>
            </a:endParaRPr>
          </a:p>
          <a:p>
            <a:r>
              <a:rPr lang="ru-RU" b="1" dirty="0" smtClean="0">
                <a:latin typeface="Verdana" panose="020B0604030504040204"/>
                <a:sym typeface="+mn-ea"/>
              </a:rPr>
              <a:t>Параметр</a:t>
            </a:r>
            <a:r>
              <a:rPr lang="ru-RU" b="1" dirty="0">
                <a:latin typeface="Verdana" panose="020B0604030504040204"/>
                <a:sym typeface="+mn-ea"/>
              </a:rPr>
              <a:t> автономная система </a:t>
            </a:r>
            <a:r>
              <a:rPr lang="ru-RU" i="1" dirty="0">
                <a:latin typeface="Verdana" panose="020B0604030504040204"/>
                <a:sym typeface="+mn-ea"/>
              </a:rPr>
              <a:t>(</a:t>
            </a:r>
            <a:r>
              <a:rPr lang="ru-RU" i="1" dirty="0" err="1">
                <a:latin typeface="Verdana" panose="020B0604030504040204"/>
                <a:sym typeface="+mn-ea"/>
              </a:rPr>
              <a:t>autonomous</a:t>
            </a:r>
            <a:r>
              <a:rPr lang="ru-RU" i="1" dirty="0">
                <a:latin typeface="Verdana" panose="020B0604030504040204"/>
                <a:sym typeface="+mn-ea"/>
              </a:rPr>
              <a:t> </a:t>
            </a:r>
            <a:r>
              <a:rPr lang="ru-RU" i="1" dirty="0" err="1">
                <a:latin typeface="Verdana" panose="020B0604030504040204"/>
                <a:sym typeface="+mn-ea"/>
              </a:rPr>
              <a:t>system</a:t>
            </a:r>
            <a:r>
              <a:rPr lang="ru-RU" i="1" dirty="0">
                <a:latin typeface="Verdana" panose="020B0604030504040204"/>
                <a:sym typeface="+mn-ea"/>
              </a:rPr>
              <a:t>)</a:t>
            </a:r>
            <a:r>
              <a:rPr lang="ru-RU" dirty="0">
                <a:latin typeface="Verdana" panose="020B0604030504040204"/>
                <a:sym typeface="+mn-ea"/>
              </a:rPr>
              <a:t> содержит номер AS отправителя. </a:t>
            </a:r>
            <a:endParaRPr lang="en-US" dirty="0" smtClean="0">
              <a:latin typeface="Verdana" panose="020B0604030504040204"/>
            </a:endParaRPr>
          </a:p>
          <a:p>
            <a:r>
              <a:rPr lang="ru-RU" b="1" dirty="0" smtClean="0">
                <a:latin typeface="Verdana" panose="020B0604030504040204"/>
                <a:sym typeface="+mn-ea"/>
              </a:rPr>
              <a:t>Параметр</a:t>
            </a:r>
            <a:r>
              <a:rPr lang="ru-RU" b="1" dirty="0">
                <a:latin typeface="Verdana" panose="020B0604030504040204"/>
                <a:sym typeface="+mn-ea"/>
              </a:rPr>
              <a:t> время удерживания </a:t>
            </a:r>
            <a:r>
              <a:rPr lang="ru-RU" i="1" dirty="0">
                <a:latin typeface="Verdana" panose="020B0604030504040204"/>
                <a:sym typeface="+mn-ea"/>
              </a:rPr>
              <a:t>(</a:t>
            </a:r>
            <a:r>
              <a:rPr lang="ru-RU" i="1" dirty="0" err="1">
                <a:latin typeface="Verdana" panose="020B0604030504040204"/>
                <a:sym typeface="+mn-ea"/>
              </a:rPr>
              <a:t>hold</a:t>
            </a:r>
            <a:r>
              <a:rPr lang="ru-RU" i="1" dirty="0">
                <a:latin typeface="Verdana" panose="020B0604030504040204"/>
                <a:sym typeface="+mn-ea"/>
              </a:rPr>
              <a:t> </a:t>
            </a:r>
            <a:r>
              <a:rPr lang="ru-RU" i="1" dirty="0" err="1">
                <a:latin typeface="Verdana" panose="020B0604030504040204"/>
                <a:sym typeface="+mn-ea"/>
              </a:rPr>
              <a:t>time</a:t>
            </a:r>
            <a:r>
              <a:rPr lang="ru-RU" i="1" dirty="0">
                <a:latin typeface="Verdana" panose="020B0604030504040204"/>
                <a:sym typeface="+mn-ea"/>
              </a:rPr>
              <a:t>)</a:t>
            </a:r>
            <a:r>
              <a:rPr lang="ru-RU" dirty="0">
                <a:latin typeface="Verdana" panose="020B0604030504040204"/>
                <a:sym typeface="+mn-ea"/>
              </a:rPr>
              <a:t> указывает максимальное число секунд, которые могут пройти без получения какого-либо сообщения от передающего устройства, прежде чем считать его отказавшим. </a:t>
            </a:r>
            <a:endParaRPr lang="en-US" dirty="0" smtClean="0">
              <a:latin typeface="Verdana" panose="020B0604030504040204"/>
            </a:endParaRPr>
          </a:p>
          <a:p>
            <a:r>
              <a:rPr lang="ru-RU" b="1" dirty="0" smtClean="0">
                <a:latin typeface="Verdana" panose="020B0604030504040204"/>
                <a:sym typeface="+mn-ea"/>
              </a:rPr>
              <a:t>Параметр</a:t>
            </a:r>
            <a:r>
              <a:rPr lang="ru-RU" b="1" dirty="0">
                <a:latin typeface="Verdana" panose="020B0604030504040204"/>
                <a:sym typeface="+mn-ea"/>
              </a:rPr>
              <a:t> код аутентификации </a:t>
            </a:r>
            <a:r>
              <a:rPr lang="ru-RU" i="1" dirty="0">
                <a:latin typeface="Verdana" panose="020B0604030504040204"/>
                <a:sym typeface="+mn-ea"/>
              </a:rPr>
              <a:t>(</a:t>
            </a:r>
            <a:r>
              <a:rPr lang="ru-RU" i="1" dirty="0" err="1">
                <a:latin typeface="Verdana" panose="020B0604030504040204"/>
                <a:sym typeface="+mn-ea"/>
              </a:rPr>
              <a:t>authentication</a:t>
            </a:r>
            <a:r>
              <a:rPr lang="ru-RU" i="1" dirty="0">
                <a:latin typeface="Verdana" panose="020B0604030504040204"/>
                <a:sym typeface="+mn-ea"/>
              </a:rPr>
              <a:t> </a:t>
            </a:r>
            <a:r>
              <a:rPr lang="ru-RU" i="1" dirty="0" err="1">
                <a:latin typeface="Verdana" panose="020B0604030504040204"/>
                <a:sym typeface="+mn-ea"/>
              </a:rPr>
              <a:t>code</a:t>
            </a:r>
            <a:r>
              <a:rPr lang="ru-RU" i="1" dirty="0">
                <a:latin typeface="Verdana" panose="020B0604030504040204"/>
                <a:sym typeface="+mn-ea"/>
              </a:rPr>
              <a:t>)</a:t>
            </a:r>
            <a:r>
              <a:rPr lang="ru-RU" dirty="0">
                <a:latin typeface="Verdana" panose="020B0604030504040204"/>
                <a:sym typeface="+mn-ea"/>
              </a:rPr>
              <a:t> указывает на используемый код удостоверения, если, конечно, таковой </a:t>
            </a:r>
            <a:r>
              <a:rPr lang="ru-RU" dirty="0" smtClean="0">
                <a:latin typeface="Verdana" panose="020B0604030504040204"/>
                <a:sym typeface="+mn-ea"/>
              </a:rPr>
              <a:t>имеется</a:t>
            </a:r>
            <a:r>
              <a:rPr lang="en-US" dirty="0" smtClean="0">
                <a:latin typeface="Verdana" panose="020B0604030504040204"/>
                <a:sym typeface="+mn-ea"/>
              </a:rPr>
              <a:t>/</a:t>
            </a:r>
            <a:r>
              <a:rPr lang="ru-RU" dirty="0" smtClean="0">
                <a:latin typeface="Verdana" panose="020B0604030504040204"/>
                <a:sym typeface="+mn-ea"/>
              </a:rPr>
              <a:t> </a:t>
            </a:r>
            <a:r>
              <a:rPr lang="ru-RU" dirty="0">
                <a:latin typeface="Verdana" panose="020B0604030504040204"/>
                <a:sym typeface="+mn-ea"/>
              </a:rPr>
              <a:t>Параметр данных аутентификации (</a:t>
            </a:r>
            <a:r>
              <a:rPr lang="ru-RU" dirty="0" err="1">
                <a:latin typeface="Verdana" panose="020B0604030504040204"/>
                <a:sym typeface="+mn-ea"/>
              </a:rPr>
              <a:t>authentication</a:t>
            </a:r>
            <a:r>
              <a:rPr lang="ru-RU" dirty="0">
                <a:latin typeface="Verdana" panose="020B0604030504040204"/>
                <a:sym typeface="+mn-ea"/>
              </a:rPr>
              <a:t> </a:t>
            </a:r>
            <a:r>
              <a:rPr lang="ru-RU" dirty="0" err="1">
                <a:latin typeface="Verdana" panose="020B0604030504040204"/>
                <a:sym typeface="+mn-ea"/>
              </a:rPr>
              <a:t>data</a:t>
            </a:r>
            <a:r>
              <a:rPr lang="ru-RU" dirty="0">
                <a:latin typeface="Verdana" panose="020B0604030504040204"/>
                <a:sym typeface="+mn-ea"/>
              </a:rPr>
              <a:t>) содержит возможные данные аутентификации.</a:t>
            </a:r>
            <a:endParaRPr lang="ru-RU" dirty="0"/>
          </a:p>
          <a:p>
            <a:endParaRPr lang="ru-RU"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89191"/>
            <a:ext cx="11249416" cy="894622"/>
          </a:xfrm>
        </p:spPr>
        <p:txBody>
          <a:bodyPr>
            <a:normAutofit fontScale="90000"/>
          </a:bodyPr>
          <a:lstStyle/>
          <a:p>
            <a:r>
              <a:rPr lang="ru-RU" altLang="en-US" dirty="0"/>
              <a:t>Необходимость маршрутизации</a:t>
            </a:r>
            <a:r>
              <a:rPr lang="en-US" sz="6000" dirty="0"/>
              <a:t> </a:t>
            </a:r>
            <a:br>
              <a:rPr lang="en-US" sz="6000" dirty="0"/>
            </a:br>
            <a:r>
              <a:rPr lang="ru-RU" altLang="en-US" sz="4445" dirty="0"/>
              <a:t>внутри и между АС</a:t>
            </a:r>
            <a:endParaRPr lang="ru-RU" altLang="en-US" sz="4445" dirty="0"/>
          </a:p>
        </p:txBody>
      </p:sp>
      <p:sp>
        <p:nvSpPr>
          <p:cNvPr id="48" name="Rectangle 3"/>
          <p:cNvSpPr txBox="1">
            <a:spLocks noChangeArrowheads="1"/>
          </p:cNvSpPr>
          <p:nvPr/>
        </p:nvSpPr>
        <p:spPr>
          <a:xfrm>
            <a:off x="936625" y="1526309"/>
            <a:ext cx="10318605" cy="4572000"/>
          </a:xfrm>
          <a:prstGeom prst="rect">
            <a:avLst/>
          </a:prstGeom>
        </p:spPr>
        <p:txBody>
          <a:bodyPr vert="horz" lIns="91440" tIns="45720" rIns="91440" bIns="45720" rtlCol="0">
            <a:normAutofit fontScale="90000"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ru-RU" sz="3200" b="0" i="0" u="none" strike="noStrike" kern="1200" cap="none" spc="0" normalizeH="0" baseline="0" noProof="0" dirty="0">
                <a:ln>
                  <a:noFill/>
                </a:ln>
                <a:solidFill>
                  <a:srgbClr val="C00000"/>
                </a:solidFill>
                <a:effectLst/>
                <a:uLnTx/>
                <a:uFillTx/>
                <a:latin typeface="Calibri" panose="020F0502020204030204"/>
                <a:ea typeface="+mn-ea"/>
                <a:cs typeface="+mn-cs"/>
              </a:rPr>
              <a:t>Политика маршрутизации</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460375" marR="0" lvl="0" indent="-224155" algn="l" defTabSz="914400" rtl="0" eaLnBrk="1" fontAlgn="auto" latinLnBrk="0" hangingPunct="1">
              <a:lnSpc>
                <a:spcPct val="90000"/>
              </a:lnSpc>
              <a:spcBef>
                <a:spcPts val="1000"/>
              </a:spcBef>
              <a:spcAft>
                <a:spcPts val="0"/>
              </a:spcAft>
              <a:buSzTx/>
              <a:buFont typeface="Wingdings" panose="05000000000000000000" pitchFamily="2" charset="2"/>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Между АС</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администратору нужен контроль над управлением трафиком</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кто получает доступ</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60375" marR="0" lvl="0" indent="-224155" algn="l" defTabSz="914400" rtl="0" eaLnBrk="1" fontAlgn="auto" latinLnBrk="0" hangingPunct="1">
              <a:lnSpc>
                <a:spcPct val="90000"/>
              </a:lnSpc>
              <a:spcBef>
                <a:spcPts val="1000"/>
              </a:spcBef>
              <a:spcAft>
                <a:spcPts val="0"/>
              </a:spcAft>
              <a:buSzTx/>
              <a:buFont typeface="Wingdings" panose="05000000000000000000" pitchFamily="2" charset="2"/>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Внутри АС</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один администратор (условно)</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политика имеет меньшее значение</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ru-RU" altLang="en-US" sz="3200" b="0" i="0" u="none" strike="noStrike" kern="1200" cap="none" spc="0" normalizeH="0" baseline="0" noProof="0" dirty="0">
                <a:ln>
                  <a:noFill/>
                </a:ln>
                <a:solidFill>
                  <a:srgbClr val="C00000"/>
                </a:solidFill>
                <a:effectLst/>
                <a:uLnTx/>
                <a:uFillTx/>
                <a:latin typeface="Calibri" panose="020F0502020204030204"/>
                <a:ea typeface="+mn-ea"/>
                <a:cs typeface="+mn-cs"/>
              </a:rPr>
              <a:t>Масштабирование</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460375" marR="0" lvl="0" indent="-224155" algn="l" defTabSz="914400" rtl="0" eaLnBrk="1" fontAlgn="auto" latinLnBrk="0" hangingPunct="1">
              <a:lnSpc>
                <a:spcPct val="90000"/>
              </a:lnSpc>
              <a:spcBef>
                <a:spcPts val="1000"/>
              </a:spcBef>
              <a:spcAft>
                <a:spcPts val="0"/>
              </a:spcAft>
              <a:buSzTx/>
              <a:buFont typeface="Wingdings" panose="05000000000000000000" pitchFamily="2" charset="2"/>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иерархическая маршрутизация</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6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ru-RU" altLang="en-US" sz="2600" b="0" i="0" u="none" strike="noStrike" kern="1200" cap="none" spc="0" normalizeH="0" noProof="0" dirty="0">
                <a:ln>
                  <a:noFill/>
                </a:ln>
                <a:solidFill>
                  <a:prstClr val="black"/>
                </a:solidFill>
                <a:effectLst/>
                <a:uLnTx/>
                <a:uFillTx/>
                <a:latin typeface="Calibri" panose="020F0502020204030204"/>
                <a:ea typeface="+mn-ea"/>
                <a:cs typeface="+mn-cs"/>
              </a:rPr>
              <a:t>ограничивает диапазон полной информации о топологии сетей</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60375" marR="0" lvl="0" indent="-224155" algn="l" defTabSz="914400" rtl="0" eaLnBrk="1" fontAlgn="auto" latinLnBrk="0" hangingPunct="1">
              <a:lnSpc>
                <a:spcPct val="90000"/>
              </a:lnSpc>
              <a:spcBef>
                <a:spcPts val="1000"/>
              </a:spcBef>
              <a:spcAft>
                <a:spcPts val="0"/>
              </a:spcAft>
              <a:buSzTx/>
              <a:buFont typeface="Wingdings" panose="05000000000000000000" pitchFamily="2" charset="2"/>
              <a:buChar char="§"/>
              <a:defRPr/>
            </a:pPr>
            <a:r>
              <a:rPr lang="en-US" sz="2600" dirty="0">
                <a:solidFill>
                  <a:prstClr val="black"/>
                </a:solidFill>
                <a:latin typeface="Calibri" panose="020F0502020204030204"/>
              </a:rPr>
              <a:t>BGP: </a:t>
            </a:r>
            <a:r>
              <a:rPr lang="ru-RU" altLang="en-US" sz="2600" dirty="0">
                <a:solidFill>
                  <a:prstClr val="black"/>
                </a:solidFill>
                <a:latin typeface="Calibri" panose="020F0502020204030204"/>
              </a:rPr>
              <a:t>маршрутизация в</a:t>
            </a:r>
            <a:r>
              <a:rPr lang="en-US" sz="2600" dirty="0">
                <a:solidFill>
                  <a:prstClr val="black"/>
                </a:solidFill>
                <a:latin typeface="Calibri" panose="020F0502020204030204"/>
              </a:rPr>
              <a:t> </a:t>
            </a:r>
            <a:r>
              <a:rPr lang="en-US" sz="2600" dirty="0" err="1">
                <a:solidFill>
                  <a:prstClr val="black"/>
                </a:solidFill>
                <a:latin typeface="Calibri" panose="020F0502020204030204"/>
              </a:rPr>
              <a:t>CIDR</a:t>
            </a:r>
            <a:r>
              <a:rPr lang="en-US" sz="2600" dirty="0">
                <a:solidFill>
                  <a:prstClr val="black"/>
                </a:solidFill>
                <a:latin typeface="Calibri" panose="020F0502020204030204"/>
              </a:rPr>
              <a:t> </a:t>
            </a:r>
            <a:r>
              <a:rPr lang="ru-RU" altLang="en-US" sz="2600" dirty="0">
                <a:solidFill>
                  <a:prstClr val="black"/>
                </a:solidFill>
                <a:latin typeface="Calibri" panose="020F0502020204030204"/>
              </a:rPr>
              <a:t>сети(объединенные маршруты</a:t>
            </a:r>
            <a:r>
              <a:rPr lang="en-US" sz="2600" dirty="0">
                <a:solidFill>
                  <a:prstClr val="black"/>
                </a:solidFill>
                <a:latin typeface="Calibri" panose="020F0502020204030204"/>
              </a:rPr>
              <a:t>)</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ru-RU" altLang="en-US" sz="2800" b="0" i="0" u="none" strike="noStrike" kern="1200" cap="none" spc="0" normalizeH="0" baseline="0" noProof="0" dirty="0">
                <a:ln>
                  <a:noFill/>
                </a:ln>
                <a:solidFill>
                  <a:srgbClr val="C00000"/>
                </a:solidFill>
                <a:effectLst/>
                <a:uLnTx/>
                <a:uFillTx/>
                <a:latin typeface="Calibri" panose="020F0502020204030204"/>
                <a:ea typeface="+mn-ea"/>
                <a:cs typeface="+mn-cs"/>
              </a:rPr>
              <a:t>Производительность</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endPar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460375" marR="0" lvl="0" indent="-224155" algn="l" defTabSz="914400" rtl="0" eaLnBrk="1" fontAlgn="auto" latinLnBrk="0" hangingPunct="1">
              <a:lnSpc>
                <a:spcPct val="90000"/>
              </a:lnSpc>
              <a:spcBef>
                <a:spcPts val="1000"/>
              </a:spcBef>
              <a:spcAft>
                <a:spcPts val="0"/>
              </a:spcAft>
              <a:buSzTx/>
              <a:buFont typeface="Wingdings" panose="05000000000000000000" pitchFamily="2" charset="2"/>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Внутри АС</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600" b="0" i="0" u="none" strike="noStrike" kern="1200" cap="none" spc="0" normalizeH="0" baseline="0" noProof="0" dirty="0">
                <a:ln>
                  <a:noFill/>
                </a:ln>
                <a:solidFill>
                  <a:prstClr val="black"/>
                </a:solidFill>
                <a:effectLst/>
                <a:uLnTx/>
                <a:uFillTx/>
                <a:latin typeface="Calibri" panose="020F0502020204030204"/>
                <a:ea typeface="+mn-ea"/>
                <a:cs typeface="+mn-cs"/>
              </a:rPr>
              <a:t>производительность в приоритете</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60375" marR="0" lvl="0" indent="-224155" algn="l" defTabSz="914400" rtl="0" eaLnBrk="1" fontAlgn="auto" latinLnBrk="0" hangingPunct="1">
              <a:lnSpc>
                <a:spcPct val="90000"/>
              </a:lnSpc>
              <a:spcBef>
                <a:spcPts val="1000"/>
              </a:spcBef>
              <a:spcAft>
                <a:spcPts val="0"/>
              </a:spcAft>
              <a:buSzTx/>
              <a:buFont typeface="Wingdings" panose="05000000000000000000" pitchFamily="2" charset="2"/>
              <a:buChar char="§"/>
              <a:defRPr/>
            </a:pP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Между АС</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rPr>
              <a:t>политика маршрутизации превыше производительности</a:t>
            </a:r>
            <a:endParaRPr kumimoji="0" lang="ru-RU" alt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dissolve">
                                      <p:cBhvr>
                                        <p:cTn id="7" dur="500"/>
                                        <p:tgtEl>
                                          <p:spTgt spid="4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xEl>
                                              <p:pRg st="1" end="1"/>
                                            </p:txEl>
                                          </p:spTgt>
                                        </p:tgtEl>
                                        <p:attrNameLst>
                                          <p:attrName>style.visibility</p:attrName>
                                        </p:attrNameLst>
                                      </p:cBhvr>
                                      <p:to>
                                        <p:strVal val="visible"/>
                                      </p:to>
                                    </p:set>
                                    <p:animEffect transition="in" filter="dissolve">
                                      <p:cBhvr>
                                        <p:cTn id="10" dur="500"/>
                                        <p:tgtEl>
                                          <p:spTgt spid="4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8">
                                            <p:txEl>
                                              <p:pRg st="2" end="2"/>
                                            </p:txEl>
                                          </p:spTgt>
                                        </p:tgtEl>
                                        <p:attrNameLst>
                                          <p:attrName>style.visibility</p:attrName>
                                        </p:attrNameLst>
                                      </p:cBhvr>
                                      <p:to>
                                        <p:strVal val="visible"/>
                                      </p:to>
                                    </p:set>
                                    <p:animEffect transition="in" filter="dissolve">
                                      <p:cBhvr>
                                        <p:cTn id="13" dur="500"/>
                                        <p:tgtEl>
                                          <p:spTgt spid="4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8">
                                            <p:txEl>
                                              <p:pRg st="3" end="3"/>
                                            </p:txEl>
                                          </p:spTgt>
                                        </p:tgtEl>
                                        <p:attrNameLst>
                                          <p:attrName>style.visibility</p:attrName>
                                        </p:attrNameLst>
                                      </p:cBhvr>
                                      <p:to>
                                        <p:strVal val="visible"/>
                                      </p:to>
                                    </p:set>
                                    <p:animEffect transition="in" filter="dissolve">
                                      <p:cBhvr>
                                        <p:cTn id="18" dur="500"/>
                                        <p:tgtEl>
                                          <p:spTgt spid="48">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8">
                                            <p:txEl>
                                              <p:pRg st="4" end="4"/>
                                            </p:txEl>
                                          </p:spTgt>
                                        </p:tgtEl>
                                        <p:attrNameLst>
                                          <p:attrName>style.visibility</p:attrName>
                                        </p:attrNameLst>
                                      </p:cBhvr>
                                      <p:to>
                                        <p:strVal val="visible"/>
                                      </p:to>
                                    </p:set>
                                    <p:animEffect transition="in" filter="dissolve">
                                      <p:cBhvr>
                                        <p:cTn id="21" dur="500"/>
                                        <p:tgtEl>
                                          <p:spTgt spid="48">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8">
                                            <p:txEl>
                                              <p:pRg st="5" end="5"/>
                                            </p:txEl>
                                          </p:spTgt>
                                        </p:tgtEl>
                                        <p:attrNameLst>
                                          <p:attrName>style.visibility</p:attrName>
                                        </p:attrNameLst>
                                      </p:cBhvr>
                                      <p:to>
                                        <p:strVal val="visible"/>
                                      </p:to>
                                    </p:set>
                                    <p:animEffect transition="in" filter="dissolve">
                                      <p:cBhvr>
                                        <p:cTn id="24" dur="500"/>
                                        <p:tgtEl>
                                          <p:spTgt spid="4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8">
                                            <p:txEl>
                                              <p:pRg st="6" end="6"/>
                                            </p:txEl>
                                          </p:spTgt>
                                        </p:tgtEl>
                                        <p:attrNameLst>
                                          <p:attrName>style.visibility</p:attrName>
                                        </p:attrNameLst>
                                      </p:cBhvr>
                                      <p:to>
                                        <p:strVal val="visible"/>
                                      </p:to>
                                    </p:set>
                                    <p:animEffect transition="in" filter="dissolve">
                                      <p:cBhvr>
                                        <p:cTn id="29" dur="500"/>
                                        <p:tgtEl>
                                          <p:spTgt spid="48">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8">
                                            <p:txEl>
                                              <p:pRg st="7" end="7"/>
                                            </p:txEl>
                                          </p:spTgt>
                                        </p:tgtEl>
                                        <p:attrNameLst>
                                          <p:attrName>style.visibility</p:attrName>
                                        </p:attrNameLst>
                                      </p:cBhvr>
                                      <p:to>
                                        <p:strVal val="visible"/>
                                      </p:to>
                                    </p:set>
                                    <p:animEffect transition="in" filter="dissolve">
                                      <p:cBhvr>
                                        <p:cTn id="32" dur="500"/>
                                        <p:tgtEl>
                                          <p:spTgt spid="48">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xEl>
                                              <p:pRg st="8" end="8"/>
                                            </p:txEl>
                                          </p:spTgt>
                                        </p:tgtEl>
                                        <p:attrNameLst>
                                          <p:attrName>style.visibility</p:attrName>
                                        </p:attrNameLst>
                                      </p:cBhvr>
                                      <p:to>
                                        <p:strVal val="visible"/>
                                      </p:to>
                                    </p:set>
                                    <p:animEffect transition="in" filter="dissolve">
                                      <p:cBhvr>
                                        <p:cTn id="35" dur="500"/>
                                        <p:tgtEl>
                                          <p:spTgt spid="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Групповая адресация </a:t>
            </a:r>
            <a:r>
              <a:rPr lang="en-US" dirty="0" smtClean="0"/>
              <a:t>(Multicast)</a:t>
            </a:r>
            <a:endParaRPr lang="ru-RU" dirty="0"/>
          </a:p>
        </p:txBody>
      </p:sp>
      <p:sp>
        <p:nvSpPr>
          <p:cNvPr id="3" name="Объект 2"/>
          <p:cNvSpPr>
            <a:spLocks noGrp="1"/>
          </p:cNvSpPr>
          <p:nvPr>
            <p:ph sz="quarter" idx="1"/>
          </p:nvPr>
        </p:nvSpPr>
        <p:spPr/>
        <p:txBody>
          <a:bodyPr>
            <a:normAutofit lnSpcReduction="10000"/>
          </a:bodyPr>
          <a:lstStyle/>
          <a:p>
            <a:r>
              <a:rPr lang="ru-RU" dirty="0"/>
              <a:t>В случае одноадресной рассылки IP-адрес получателя </a:t>
            </a:r>
            <a:r>
              <a:rPr lang="ru-RU" dirty="0" smtClean="0"/>
              <a:t>содержится</a:t>
            </a:r>
            <a:r>
              <a:rPr lang="en-US" dirty="0" smtClean="0"/>
              <a:t> </a:t>
            </a:r>
            <a:r>
              <a:rPr lang="ru-RU" dirty="0" smtClean="0"/>
              <a:t>в </a:t>
            </a:r>
            <a:r>
              <a:rPr lang="ru-RU" dirty="0"/>
              <a:t>каждой одноадресной IP-дейтаграмме и означает единственного </a:t>
            </a:r>
            <a:r>
              <a:rPr lang="ru-RU" dirty="0" smtClean="0"/>
              <a:t>получателя.</a:t>
            </a:r>
            <a:endParaRPr lang="en-US" dirty="0" smtClean="0"/>
          </a:p>
          <a:p>
            <a:r>
              <a:rPr lang="ru-RU" dirty="0"/>
              <a:t>в архитектуре Интернета </a:t>
            </a:r>
            <a:r>
              <a:rPr lang="ru-RU" dirty="0" smtClean="0"/>
              <a:t>групповая дейтаграмма</a:t>
            </a:r>
            <a:r>
              <a:rPr lang="en-US" dirty="0" smtClean="0"/>
              <a:t> </a:t>
            </a:r>
            <a:r>
              <a:rPr lang="ru-RU" b="1" dirty="0" smtClean="0"/>
              <a:t>адресуется </a:t>
            </a:r>
            <a:r>
              <a:rPr lang="ru-RU" b="1" dirty="0"/>
              <a:t>косвенно</a:t>
            </a:r>
            <a:r>
              <a:rPr lang="ru-RU" dirty="0"/>
              <a:t>. То есть для группы получателей </a:t>
            </a:r>
            <a:r>
              <a:rPr lang="ru-RU" dirty="0" smtClean="0"/>
              <a:t>используется</a:t>
            </a:r>
            <a:r>
              <a:rPr lang="en-US" dirty="0" smtClean="0"/>
              <a:t> </a:t>
            </a:r>
            <a:r>
              <a:rPr lang="ru-RU" dirty="0" smtClean="0"/>
              <a:t>один </a:t>
            </a:r>
            <a:r>
              <a:rPr lang="ru-RU" dirty="0"/>
              <a:t>идентификатор, а копия дейтаграммы, адресованной группе </a:t>
            </a:r>
            <a:r>
              <a:rPr lang="ru-RU" dirty="0" smtClean="0"/>
              <a:t>получателей </a:t>
            </a:r>
            <a:r>
              <a:rPr lang="ru-RU" dirty="0"/>
              <a:t>при помощи этого единственного идентификатора, </a:t>
            </a:r>
            <a:r>
              <a:rPr lang="ru-RU" dirty="0" smtClean="0"/>
              <a:t>доставляется </a:t>
            </a:r>
            <a:r>
              <a:rPr lang="ru-RU" dirty="0">
                <a:solidFill>
                  <a:srgbClr val="C00000"/>
                </a:solidFill>
              </a:rPr>
              <a:t>всем членам этой группы</a:t>
            </a:r>
            <a:r>
              <a:rPr lang="ru-RU" dirty="0"/>
              <a:t>. </a:t>
            </a:r>
            <a:endParaRPr lang="ru-RU" dirty="0" smtClean="0"/>
          </a:p>
          <a:p>
            <a:r>
              <a:rPr lang="ru-RU" dirty="0"/>
              <a:t>В Интернете единый </a:t>
            </a:r>
            <a:r>
              <a:rPr lang="ru-RU" dirty="0" smtClean="0"/>
              <a:t>идентификатор, соответствующий </a:t>
            </a:r>
            <a:r>
              <a:rPr lang="ru-RU" dirty="0"/>
              <a:t>группе получателей, представляет собой </a:t>
            </a:r>
            <a:r>
              <a:rPr lang="ru-RU" dirty="0" smtClean="0"/>
              <a:t>групповой адрес </a:t>
            </a:r>
            <a:r>
              <a:rPr lang="ru-RU" dirty="0"/>
              <a:t>класса </a:t>
            </a:r>
            <a:r>
              <a:rPr lang="en-US" dirty="0"/>
              <a:t>D</a:t>
            </a:r>
            <a:endParaRPr lang="ru-R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Групповая маршрутизация</a:t>
            </a:r>
            <a:endParaRPr lang="ru-RU" dirty="0"/>
          </a:p>
        </p:txBody>
      </p:sp>
      <p:sp>
        <p:nvSpPr>
          <p:cNvPr id="3" name="Объект 2"/>
          <p:cNvSpPr>
            <a:spLocks noGrp="1"/>
          </p:cNvSpPr>
          <p:nvPr>
            <p:ph sz="quarter" idx="1"/>
          </p:nvPr>
        </p:nvSpPr>
        <p:spPr/>
        <p:txBody>
          <a:bodyPr/>
          <a:lstStyle/>
          <a:p>
            <a:r>
              <a:rPr lang="ru-RU" dirty="0"/>
              <a:t>Протоколы групповой маршрутизации распределяют групповой трафик между узлами сети точно так же, как протоколы типа </a:t>
            </a:r>
            <a:r>
              <a:rPr lang="en-US" dirty="0"/>
              <a:t>RIP </a:t>
            </a:r>
            <a:r>
              <a:rPr lang="ru-RU" dirty="0"/>
              <a:t>и </a:t>
            </a:r>
            <a:r>
              <a:rPr lang="en-US" dirty="0"/>
              <a:t>OSPF </a:t>
            </a:r>
            <a:r>
              <a:rPr lang="ru-RU" dirty="0"/>
              <a:t>управляют маршрутизацией потоков данных в режиме одноадресной передачи. </a:t>
            </a:r>
            <a:endParaRPr lang="ru-RU" dirty="0" smtClean="0"/>
          </a:p>
          <a:p>
            <a:r>
              <a:rPr lang="ru-RU" dirty="0" smtClean="0"/>
              <a:t>Доминирующими </a:t>
            </a:r>
            <a:r>
              <a:rPr lang="ru-RU" dirty="0" err="1" smtClean="0"/>
              <a:t>протколами</a:t>
            </a:r>
            <a:r>
              <a:rPr lang="ru-RU" dirty="0" smtClean="0"/>
              <a:t> являются </a:t>
            </a:r>
            <a:r>
              <a:rPr lang="en-US" dirty="0"/>
              <a:t>Distance Vector Multicast Routing Protocol (DVMRP), Multicast Open Shortest Path First (MOSPF) </a:t>
            </a:r>
            <a:r>
              <a:rPr lang="ru-RU" dirty="0"/>
              <a:t>и </a:t>
            </a:r>
            <a:r>
              <a:rPr lang="en-US" dirty="0"/>
              <a:t>Protocol-Independent Multicast (PIM). </a:t>
            </a:r>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Групповая </a:t>
            </a:r>
            <a:r>
              <a:rPr lang="ru-RU" dirty="0" smtClean="0"/>
              <a:t>маршрутизация</a:t>
            </a:r>
            <a:endParaRPr lang="ru-RU" dirty="0"/>
          </a:p>
        </p:txBody>
      </p:sp>
      <p:pic>
        <p:nvPicPr>
          <p:cNvPr id="1028" name="Picture 4" descr="http://www.h3c.com.hk/res/200905/11/20090511_759985_image004_633296_1285_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7688" y="1412776"/>
            <a:ext cx="5454514" cy="4613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Групповая </a:t>
            </a:r>
            <a:r>
              <a:rPr lang="ru-RU" dirty="0" smtClean="0"/>
              <a:t>маршрутизация</a:t>
            </a:r>
            <a:endParaRPr lang="ru-RU" dirty="0"/>
          </a:p>
        </p:txBody>
      </p:sp>
      <p:sp>
        <p:nvSpPr>
          <p:cNvPr id="3" name="Объект 2"/>
          <p:cNvSpPr>
            <a:spLocks noGrp="1"/>
          </p:cNvSpPr>
          <p:nvPr>
            <p:ph sz="quarter" idx="1"/>
          </p:nvPr>
        </p:nvSpPr>
        <p:spPr/>
        <p:txBody>
          <a:bodyPr/>
          <a:lstStyle/>
          <a:p>
            <a:r>
              <a:rPr lang="ru-RU" dirty="0" smtClean="0"/>
              <a:t>Групповые </a:t>
            </a:r>
            <a:r>
              <a:rPr lang="ru-RU" dirty="0"/>
              <a:t>маршрутизаторы используют эти протоколы для динамической генерации "деревьев" маршрутов от отправителя (передатчика) ко всем приемникам. </a:t>
            </a:r>
            <a:endParaRPr lang="ru-RU" dirty="0" smtClean="0"/>
          </a:p>
          <a:p>
            <a:r>
              <a:rPr lang="ru-RU" dirty="0" smtClean="0"/>
              <a:t>По </a:t>
            </a:r>
            <a:r>
              <a:rPr lang="ru-RU" dirty="0"/>
              <a:t>меньшей мере один из этих протоколов должен поддерживаться </a:t>
            </a:r>
            <a:r>
              <a:rPr lang="ru-RU" dirty="0" smtClean="0"/>
              <a:t>используемыми </a:t>
            </a:r>
            <a:r>
              <a:rPr lang="ru-RU" dirty="0"/>
              <a:t>маршрутизаторами. </a:t>
            </a:r>
            <a:endParaRPr lang="ru-RU" dirty="0" smtClean="0"/>
          </a:p>
          <a:p>
            <a:r>
              <a:rPr lang="ru-RU" dirty="0" smtClean="0"/>
              <a:t>Большинство </a:t>
            </a:r>
            <a:r>
              <a:rPr lang="ru-RU" dirty="0"/>
              <a:t>фирм-поставщиков поддерживают один или два протокола, причем каждый из них имеет свои плюсы и минусы. </a:t>
            </a:r>
            <a:endParaRPr lang="ru-RU"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a:t>
            </a:r>
            <a:r>
              <a:rPr lang="en-US" dirty="0" smtClean="0"/>
              <a:t>IGMP [RFC 3376]</a:t>
            </a:r>
            <a:endParaRPr lang="ru-RU" altLang="en-US" dirty="0" smtClean="0"/>
          </a:p>
        </p:txBody>
      </p:sp>
      <p:sp>
        <p:nvSpPr>
          <p:cNvPr id="3" name="Объект 2"/>
          <p:cNvSpPr>
            <a:spLocks noGrp="1"/>
          </p:cNvSpPr>
          <p:nvPr>
            <p:ph sz="quarter" idx="1"/>
          </p:nvPr>
        </p:nvSpPr>
        <p:spPr>
          <a:xfrm>
            <a:off x="838200" y="1393825"/>
            <a:ext cx="10515600" cy="4351338"/>
          </a:xfrm>
        </p:spPr>
        <p:txBody>
          <a:bodyPr/>
          <a:lstStyle/>
          <a:p>
            <a:r>
              <a:rPr lang="ru-RU" dirty="0"/>
              <a:t>Протокол управления групповой (</a:t>
            </a:r>
            <a:r>
              <a:rPr lang="ru-RU" dirty="0" err="1" smtClean="0"/>
              <a:t>multicast</a:t>
            </a:r>
            <a:r>
              <a:rPr lang="ru-RU" dirty="0"/>
              <a:t>)</a:t>
            </a:r>
            <a:r>
              <a:rPr lang="ru-RU" dirty="0" smtClean="0"/>
              <a:t> </a:t>
            </a:r>
            <a:r>
              <a:rPr lang="ru-RU" dirty="0"/>
              <a:t>передачей данных в сетях, основанных на протоколе IP. </a:t>
            </a:r>
            <a:endParaRPr lang="ru-RU" dirty="0"/>
          </a:p>
          <a:p>
            <a:r>
              <a:rPr lang="ru-RU" dirty="0"/>
              <a:t>IGMP используется маршрутизаторами и IP-узлами для организации сетевых устройств в группы</a:t>
            </a:r>
            <a:r>
              <a:rPr lang="ru-RU" dirty="0" smtClean="0"/>
              <a:t>.</a:t>
            </a:r>
            <a:endParaRPr lang="ru-RU" dirty="0" smtClean="0"/>
          </a:p>
          <a:p>
            <a:endParaRPr lang="ru-RU" dirty="0"/>
          </a:p>
        </p:txBody>
      </p:sp>
      <p:pic>
        <p:nvPicPr>
          <p:cNvPr id="3074" name="Picture 2" descr="IGMP architecture exam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608" y="3284984"/>
            <a:ext cx="7077075" cy="292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Протокол </a:t>
            </a:r>
            <a:r>
              <a:rPr lang="en-US" dirty="0" smtClean="0"/>
              <a:t>IGMP</a:t>
            </a:r>
            <a:endParaRPr lang="ru-RU" dirty="0"/>
          </a:p>
        </p:txBody>
      </p:sp>
      <p:sp>
        <p:nvSpPr>
          <p:cNvPr id="3" name="Объект 2"/>
          <p:cNvSpPr>
            <a:spLocks noGrp="1"/>
          </p:cNvSpPr>
          <p:nvPr>
            <p:ph sz="quarter" idx="1"/>
          </p:nvPr>
        </p:nvSpPr>
        <p:spPr/>
        <p:txBody>
          <a:bodyPr>
            <a:normAutofit fontScale="92500" lnSpcReduction="10000"/>
          </a:bodyPr>
          <a:lstStyle/>
          <a:p>
            <a:r>
              <a:rPr lang="ru-RU" dirty="0"/>
              <a:t>Чтобы стать получателем групповых данных, узел должен «выразить» свою заинтересованность маршрутизатору, к которому непосредственно подсоединена его сеть. </a:t>
            </a:r>
            <a:endParaRPr lang="ru-RU" dirty="0"/>
          </a:p>
          <a:p>
            <a:r>
              <a:rPr lang="ru-RU" dirty="0"/>
              <a:t>Для этого хост должен установить взаимодействие с маршрутизатором по протоколу IGMP. Версия IGMP для хоста прямо зависит от типа операционной </a:t>
            </a:r>
            <a:r>
              <a:rPr lang="ru-RU" dirty="0" smtClean="0"/>
              <a:t>системы хоста</a:t>
            </a:r>
            <a:endParaRPr lang="ru-RU" dirty="0" smtClean="0"/>
          </a:p>
          <a:p>
            <a:r>
              <a:rPr lang="ru-RU" dirty="0"/>
              <a:t>Для </a:t>
            </a:r>
            <a:r>
              <a:rPr lang="ru-RU" dirty="0" smtClean="0"/>
              <a:t>функции опроса членов группы </a:t>
            </a:r>
            <a:r>
              <a:rPr lang="ru-RU" dirty="0"/>
              <a:t>один из маршрутизаторов локальной сети выбирается доминирующим. Доминирующий маршрутизатор средствами протокола IGMP периодически опрашивает все системы (групповой адрес 224.0.0.1) в непосредственно присоединенных к нему подсетях, проверяя, активны ли члены всех известных ему групп. </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Алгоритмы состояния связей</a:t>
            </a:r>
            <a:endParaRPr lang="ru-RU" altLang="ru-RU"/>
          </a:p>
        </p:txBody>
      </p:sp>
      <p:sp>
        <p:nvSpPr>
          <p:cNvPr id="3" name="Замещающее содержимое 2"/>
          <p:cNvSpPr>
            <a:spLocks noGrp="1"/>
          </p:cNvSpPr>
          <p:nvPr>
            <p:ph idx="1"/>
          </p:nvPr>
        </p:nvSpPr>
        <p:spPr/>
        <p:txBody>
          <a:bodyPr>
            <a:normAutofit fontScale="70000"/>
          </a:bodyPr>
          <a:p>
            <a:r>
              <a:rPr lang="ru-RU" altLang="en-US"/>
              <a:t>Обеспечивают каждый маршрутизатор информацией, достаточной для построения точного графа связей сети. </a:t>
            </a:r>
            <a:endParaRPr lang="ru-RU" altLang="en-US"/>
          </a:p>
          <a:p>
            <a:r>
              <a:rPr lang="ru-RU" altLang="en-US"/>
              <a:t>Все маршрутизаторы работают на основании одного и того же графа, что делает процесс маршрутизации более устойчивым к изменениям конфигурации. </a:t>
            </a:r>
            <a:endParaRPr lang="ru-RU" altLang="en-US"/>
          </a:p>
          <a:p>
            <a:r>
              <a:rPr lang="ru-RU" altLang="en-US"/>
              <a:t>Каждый маршрутизатор использует граф сети для нахождения оптимальных по некоторому критерию маршрутов до каждой из сетей, входящих в составную сеть.</a:t>
            </a:r>
            <a:endParaRPr lang="ru-RU" altLang="en-US"/>
          </a:p>
          <a:p>
            <a:r>
              <a:rPr lang="ru-RU" altLang="en-US"/>
              <a:t>Чтобы понять, в каком состоянии находятся линии связи, подключенные к его портам, маршрутизатор периодически обменивается короткими пакетами HELLO со своими не­ посредственными соседями. </a:t>
            </a:r>
            <a:endParaRPr lang="ru-RU" altLang="en-US"/>
          </a:p>
          <a:p>
            <a:r>
              <a:rPr lang="ru-RU" altLang="en-US"/>
              <a:t>В отличие от протоколов DVA, которые регулярно передают вектор расстояний, протоколы LSA ограничиваются короткими сообщениями, а передача более объемных сообщений происходит только в тех случаях, когда с помощью сообщений HELLO был установлен факт изменения состояния какой-либо связи.</a:t>
            </a:r>
            <a:endParaRPr lang="ru-RU"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a:t>
            </a:r>
            <a:r>
              <a:rPr lang="en-US" dirty="0" smtClean="0"/>
              <a:t>IGMP v1 </a:t>
            </a:r>
            <a:r>
              <a:rPr lang="ru-RU" dirty="0" smtClean="0"/>
              <a:t>сообщения</a:t>
            </a:r>
            <a:endParaRPr lang="ru-RU" dirty="0"/>
          </a:p>
        </p:txBody>
      </p:sp>
      <p:pic>
        <p:nvPicPr>
          <p:cNvPr id="1026" name="Picture 2" descr="http://www.chin28.narod.ru/d9.2_files/image00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6175" y="1844824"/>
            <a:ext cx="7601680" cy="158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a:t>
            </a:r>
            <a:r>
              <a:rPr lang="en-US" dirty="0"/>
              <a:t>IGMP v1 </a:t>
            </a:r>
            <a:r>
              <a:rPr lang="ru-RU" dirty="0"/>
              <a:t>сообщения</a:t>
            </a:r>
            <a:endParaRPr lang="ru-RU" dirty="0"/>
          </a:p>
        </p:txBody>
      </p:sp>
      <p:sp>
        <p:nvSpPr>
          <p:cNvPr id="3" name="Объект 2"/>
          <p:cNvSpPr>
            <a:spLocks noGrp="1"/>
          </p:cNvSpPr>
          <p:nvPr>
            <p:ph sz="quarter" idx="1"/>
          </p:nvPr>
        </p:nvSpPr>
        <p:spPr/>
        <p:txBody>
          <a:bodyPr/>
          <a:lstStyle/>
          <a:p>
            <a:r>
              <a:rPr lang="ru-RU" dirty="0"/>
              <a:t>Поле</a:t>
            </a:r>
            <a:r>
              <a:rPr lang="ru-RU" b="1" dirty="0"/>
              <a:t> версии </a:t>
            </a:r>
            <a:r>
              <a:rPr lang="ru-RU" dirty="0"/>
              <a:t>IGMP (IGMP </a:t>
            </a:r>
            <a:r>
              <a:rPr lang="ru-RU" dirty="0" err="1"/>
              <a:t>version</a:t>
            </a:r>
            <a:r>
              <a:rPr lang="ru-RU" dirty="0"/>
              <a:t>) установлено в 1. </a:t>
            </a:r>
            <a:endParaRPr lang="ru-RU" dirty="0" smtClean="0"/>
          </a:p>
          <a:p>
            <a:r>
              <a:rPr lang="ru-RU" dirty="0" smtClean="0"/>
              <a:t>Поле </a:t>
            </a:r>
            <a:r>
              <a:rPr lang="ru-RU" b="1" dirty="0"/>
              <a:t>тип</a:t>
            </a:r>
            <a:r>
              <a:rPr lang="ru-RU" dirty="0"/>
              <a:t> IGMP (IGMP </a:t>
            </a:r>
            <a:r>
              <a:rPr lang="ru-RU" dirty="0" err="1"/>
              <a:t>type</a:t>
            </a:r>
            <a:r>
              <a:rPr lang="ru-RU" dirty="0"/>
              <a:t>) устанавливается в 1 для запроса, посылаемого групповым маршрутизатором, и в 2 для ответа, отправляемого хостом.</a:t>
            </a:r>
            <a:endParaRPr lang="ru-RU" dirty="0"/>
          </a:p>
          <a:p>
            <a:r>
              <a:rPr lang="ru-RU" b="1" dirty="0"/>
              <a:t>Групповой адрес </a:t>
            </a:r>
            <a:r>
              <a:rPr lang="ru-RU" dirty="0"/>
              <a:t>(</a:t>
            </a:r>
            <a:r>
              <a:rPr lang="ru-RU" dirty="0" err="1"/>
              <a:t>group</a:t>
            </a:r>
            <a:r>
              <a:rPr lang="ru-RU" dirty="0"/>
              <a:t> </a:t>
            </a:r>
            <a:r>
              <a:rPr lang="ru-RU" dirty="0" err="1"/>
              <a:t>address</a:t>
            </a:r>
            <a:r>
              <a:rPr lang="ru-RU" dirty="0"/>
              <a:t>) это IP адрес класса D. В запросе поле группового адреса устанавливается в 0. В отчете оно содержит групповой адрес.</a:t>
            </a:r>
            <a:endParaRPr lang="ru-RU" dirty="0"/>
          </a:p>
          <a:p>
            <a:endParaRPr lang="ru-RU"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Формат </a:t>
            </a:r>
            <a:r>
              <a:rPr lang="en-US" dirty="0" smtClean="0"/>
              <a:t>IGMP</a:t>
            </a:r>
            <a:r>
              <a:rPr lang="ru-RU" dirty="0" smtClean="0"/>
              <a:t> </a:t>
            </a:r>
            <a:r>
              <a:rPr lang="en-US" dirty="0" smtClean="0"/>
              <a:t>v2 </a:t>
            </a:r>
            <a:r>
              <a:rPr lang="ru-RU" dirty="0" smtClean="0"/>
              <a:t>сообщения</a:t>
            </a:r>
            <a:endParaRPr lang="ru-RU" dirty="0"/>
          </a:p>
        </p:txBody>
      </p:sp>
      <p:sp>
        <p:nvSpPr>
          <p:cNvPr id="3" name="Объект 2"/>
          <p:cNvSpPr>
            <a:spLocks noGrp="1"/>
          </p:cNvSpPr>
          <p:nvPr>
            <p:ph sz="quarter" idx="1"/>
          </p:nvPr>
        </p:nvSpPr>
        <p:spPr/>
        <p:txBody>
          <a:bodyPr/>
          <a:lstStyle/>
          <a:p>
            <a:r>
              <a:rPr lang="ru-RU" dirty="0"/>
              <a:t>Все типы IGMP-сообщений имеют длину 8 байт и состоят из четырех полей. </a:t>
            </a:r>
            <a:endParaRPr lang="ru-RU" dirty="0" smtClean="0"/>
          </a:p>
          <a:p>
            <a:r>
              <a:rPr lang="ru-RU" dirty="0" smtClean="0"/>
              <a:t>В </a:t>
            </a:r>
            <a:r>
              <a:rPr lang="ru-RU" dirty="0"/>
              <a:t>зависимости от версии протокола IGMP назначение полей может несколько меняться.</a:t>
            </a:r>
            <a:endParaRPr lang="ru-RU" dirty="0"/>
          </a:p>
        </p:txBody>
      </p:sp>
      <p:sp>
        <p:nvSpPr>
          <p:cNvPr id="4" name="Прямоугольник 3"/>
          <p:cNvSpPr/>
          <p:nvPr/>
        </p:nvSpPr>
        <p:spPr>
          <a:xfrm>
            <a:off x="3423920" y="3869690"/>
            <a:ext cx="1486535" cy="1055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ru-RU"/>
              <a:t>Тип сообщения</a:t>
            </a:r>
            <a:endParaRPr lang="ru-RU" altLang="ru-RU"/>
          </a:p>
        </p:txBody>
      </p:sp>
      <p:sp>
        <p:nvSpPr>
          <p:cNvPr id="5" name="Прямоугольник 4"/>
          <p:cNvSpPr/>
          <p:nvPr/>
        </p:nvSpPr>
        <p:spPr>
          <a:xfrm>
            <a:off x="4910455" y="3869690"/>
            <a:ext cx="1717040" cy="1056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ru-RU"/>
              <a:t>Максимальное время ответа</a:t>
            </a:r>
            <a:endParaRPr lang="ru-RU" altLang="ru-RU"/>
          </a:p>
        </p:txBody>
      </p:sp>
      <p:sp>
        <p:nvSpPr>
          <p:cNvPr id="6" name="Прямоугольник 5"/>
          <p:cNvSpPr/>
          <p:nvPr/>
        </p:nvSpPr>
        <p:spPr>
          <a:xfrm>
            <a:off x="6627495" y="3869690"/>
            <a:ext cx="2378710" cy="1056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ru-RU"/>
              <a:t>Контрольная сумма</a:t>
            </a:r>
            <a:endParaRPr lang="ru-RU" altLang="ru-RU"/>
          </a:p>
        </p:txBody>
      </p:sp>
      <p:sp>
        <p:nvSpPr>
          <p:cNvPr id="7" name="Прямоугольник 6"/>
          <p:cNvSpPr/>
          <p:nvPr/>
        </p:nvSpPr>
        <p:spPr>
          <a:xfrm>
            <a:off x="3423920" y="4925060"/>
            <a:ext cx="5582285" cy="1056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ru-RU"/>
              <a:t>Адрес группового вещания</a:t>
            </a:r>
            <a:endParaRPr lang="ru-RU" altLang="ru-RU"/>
          </a:p>
        </p:txBody>
      </p:sp>
      <p:sp>
        <p:nvSpPr>
          <p:cNvPr id="8" name="Текстовое поле 7"/>
          <p:cNvSpPr txBox="1"/>
          <p:nvPr/>
        </p:nvSpPr>
        <p:spPr>
          <a:xfrm>
            <a:off x="2129790" y="4213860"/>
            <a:ext cx="1620520" cy="368300"/>
          </a:xfrm>
          <a:prstGeom prst="rect">
            <a:avLst/>
          </a:prstGeom>
          <a:noFill/>
        </p:spPr>
        <p:txBody>
          <a:bodyPr wrap="square" rtlCol="0">
            <a:spAutoFit/>
          </a:bodyPr>
          <a:p>
            <a:r>
              <a:rPr lang="ru-RU" altLang="en-US"/>
              <a:t>1-4 байты</a:t>
            </a:r>
            <a:endParaRPr lang="ru-RU" altLang="en-US"/>
          </a:p>
        </p:txBody>
      </p:sp>
      <p:sp>
        <p:nvSpPr>
          <p:cNvPr id="9" name="Текстовое поле 8"/>
          <p:cNvSpPr txBox="1"/>
          <p:nvPr/>
        </p:nvSpPr>
        <p:spPr>
          <a:xfrm>
            <a:off x="2129790" y="5269230"/>
            <a:ext cx="1620520" cy="368300"/>
          </a:xfrm>
          <a:prstGeom prst="rect">
            <a:avLst/>
          </a:prstGeom>
          <a:noFill/>
        </p:spPr>
        <p:txBody>
          <a:bodyPr wrap="square" rtlCol="0">
            <a:spAutoFit/>
          </a:bodyPr>
          <a:p>
            <a:r>
              <a:rPr lang="ru-RU" altLang="en-US"/>
              <a:t>5-8 байты</a:t>
            </a:r>
            <a:endParaRPr lang="ru-RU"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 </a:t>
            </a:r>
            <a:r>
              <a:rPr lang="en-US" dirty="0" smtClean="0"/>
              <a:t>IGMP</a:t>
            </a:r>
            <a:r>
              <a:rPr lang="ru-RU" dirty="0" smtClean="0"/>
              <a:t> </a:t>
            </a:r>
            <a:r>
              <a:rPr lang="en-US" dirty="0" smtClean="0"/>
              <a:t>v2 </a:t>
            </a:r>
            <a:r>
              <a:rPr lang="ru-RU" dirty="0"/>
              <a:t>сообщения</a:t>
            </a:r>
            <a:endParaRPr lang="ru-RU" dirty="0"/>
          </a:p>
        </p:txBody>
      </p:sp>
      <p:sp>
        <p:nvSpPr>
          <p:cNvPr id="3" name="Объект 2"/>
          <p:cNvSpPr>
            <a:spLocks noGrp="1"/>
          </p:cNvSpPr>
          <p:nvPr>
            <p:ph sz="quarter" idx="1"/>
          </p:nvPr>
        </p:nvSpPr>
        <p:spPr/>
        <p:txBody>
          <a:bodyPr>
            <a:normAutofit fontScale="85000" lnSpcReduction="10000"/>
          </a:bodyPr>
          <a:lstStyle/>
          <a:p>
            <a:r>
              <a:rPr lang="ru-RU" b="1" dirty="0" smtClean="0"/>
              <a:t>Тип</a:t>
            </a:r>
            <a:r>
              <a:rPr lang="ru-RU" dirty="0"/>
              <a:t> — поле определяет тип сообщения, размер 8 бит. Типы сообщений в IGMPv2:</a:t>
            </a:r>
            <a:endParaRPr lang="ru-RU" dirty="0"/>
          </a:p>
          <a:p>
            <a:pPr lvl="1"/>
            <a:r>
              <a:rPr lang="ru-RU" b="1" dirty="0" err="1"/>
              <a:t>Membership</a:t>
            </a:r>
            <a:r>
              <a:rPr lang="ru-RU" b="1" dirty="0"/>
              <a:t> </a:t>
            </a:r>
            <a:r>
              <a:rPr lang="ru-RU" b="1" dirty="0" err="1"/>
              <a:t>Query</a:t>
            </a:r>
            <a:r>
              <a:rPr lang="ru-RU" dirty="0"/>
              <a:t> (значение поля = 0x11) — используется маршрутизаторами для того чтобы определить наличие хостов, которые хотят получать групповую рассылку:</a:t>
            </a:r>
            <a:endParaRPr lang="ru-RU" dirty="0"/>
          </a:p>
          <a:p>
            <a:pPr lvl="2"/>
            <a:r>
              <a:rPr lang="ru-RU" b="1" dirty="0" err="1"/>
              <a:t>General</a:t>
            </a:r>
            <a:r>
              <a:rPr lang="ru-RU" b="1" dirty="0"/>
              <a:t> </a:t>
            </a:r>
            <a:r>
              <a:rPr lang="ru-RU" b="1" dirty="0" err="1"/>
              <a:t>Membership</a:t>
            </a:r>
            <a:r>
              <a:rPr lang="ru-RU" b="1" dirty="0"/>
              <a:t> </a:t>
            </a:r>
            <a:r>
              <a:rPr lang="ru-RU" b="1" dirty="0" err="1"/>
              <a:t>Query</a:t>
            </a:r>
            <a:r>
              <a:rPr lang="ru-RU" dirty="0"/>
              <a:t> устанавливает значение поля </a:t>
            </a:r>
            <a:r>
              <a:rPr lang="ru-RU" dirty="0" err="1"/>
              <a:t>Group</a:t>
            </a:r>
            <a:r>
              <a:rPr lang="ru-RU" dirty="0"/>
              <a:t> </a:t>
            </a:r>
            <a:r>
              <a:rPr lang="ru-RU" dirty="0" err="1"/>
              <a:t>Address</a:t>
            </a:r>
            <a:r>
              <a:rPr lang="ru-RU" dirty="0"/>
              <a:t> в 0.0.0.0.</a:t>
            </a:r>
            <a:endParaRPr lang="ru-RU" dirty="0"/>
          </a:p>
          <a:p>
            <a:pPr lvl="2"/>
            <a:r>
              <a:rPr lang="ru-RU" b="1" dirty="0" err="1"/>
              <a:t>Group-Specific</a:t>
            </a:r>
            <a:r>
              <a:rPr lang="ru-RU" b="1" dirty="0"/>
              <a:t> </a:t>
            </a:r>
            <a:r>
              <a:rPr lang="ru-RU" b="1" dirty="0" err="1"/>
              <a:t>Query</a:t>
            </a:r>
            <a:r>
              <a:rPr lang="ru-RU" dirty="0"/>
              <a:t> устанавливает значение поля </a:t>
            </a:r>
            <a:r>
              <a:rPr lang="ru-RU" dirty="0" err="1"/>
              <a:t>Group</a:t>
            </a:r>
            <a:r>
              <a:rPr lang="ru-RU" dirty="0"/>
              <a:t> </a:t>
            </a:r>
            <a:r>
              <a:rPr lang="ru-RU" dirty="0" err="1"/>
              <a:t>Address</a:t>
            </a:r>
            <a:r>
              <a:rPr lang="ru-RU" dirty="0"/>
              <a:t> равным адресу группы в которой отправляется запрос. Это сообщение отправляет маршрутизатор после того как он получает от хоста сообщение </a:t>
            </a:r>
            <a:r>
              <a:rPr lang="ru-RU" dirty="0" err="1"/>
              <a:t>Leave</a:t>
            </a:r>
            <a:r>
              <a:rPr lang="ru-RU" dirty="0"/>
              <a:t> </a:t>
            </a:r>
            <a:r>
              <a:rPr lang="ru-RU" dirty="0" err="1"/>
              <a:t>Group</a:t>
            </a:r>
            <a:r>
              <a:rPr lang="ru-RU" dirty="0"/>
              <a:t>. Оно используется для того чтобы определить остались ли хосты в этой группе.</a:t>
            </a:r>
            <a:endParaRPr lang="ru-RU" dirty="0"/>
          </a:p>
          <a:p>
            <a:pPr lvl="1"/>
            <a:r>
              <a:rPr lang="ru-RU" b="1" dirty="0" err="1"/>
              <a:t>Version</a:t>
            </a:r>
            <a:r>
              <a:rPr lang="ru-RU" b="1" dirty="0"/>
              <a:t> 1 </a:t>
            </a:r>
            <a:r>
              <a:rPr lang="ru-RU" b="1" dirty="0" err="1"/>
              <a:t>Membership</a:t>
            </a:r>
            <a:r>
              <a:rPr lang="ru-RU" b="1" dirty="0"/>
              <a:t> </a:t>
            </a:r>
            <a:r>
              <a:rPr lang="ru-RU" b="1" dirty="0" err="1"/>
              <a:t>Report</a:t>
            </a:r>
            <a:r>
              <a:rPr lang="ru-RU" dirty="0"/>
              <a:t> (значение поля = 0x12) — используется хостами IGMPv2 для обратной совместимости с IGMPv1.</a:t>
            </a:r>
            <a:endParaRPr lang="ru-RU" dirty="0"/>
          </a:p>
          <a:p>
            <a:pPr lvl="1"/>
            <a:r>
              <a:rPr lang="ru-RU" b="1" dirty="0" err="1"/>
              <a:t>Version</a:t>
            </a:r>
            <a:r>
              <a:rPr lang="ru-RU" b="1" dirty="0"/>
              <a:t> 2 </a:t>
            </a:r>
            <a:r>
              <a:rPr lang="ru-RU" b="1" dirty="0" err="1"/>
              <a:t>Membership</a:t>
            </a:r>
            <a:r>
              <a:rPr lang="ru-RU" b="1" dirty="0"/>
              <a:t> </a:t>
            </a:r>
            <a:r>
              <a:rPr lang="ru-RU" b="1" dirty="0" err="1"/>
              <a:t>Report</a:t>
            </a:r>
            <a:r>
              <a:rPr lang="ru-RU" dirty="0"/>
              <a:t> (значение поля = 0x16) — отправляется членом группы для того чтобы сообщить маршрутизатору, что в группе есть как минимум один хост.</a:t>
            </a:r>
            <a:endParaRPr lang="ru-RU" dirty="0"/>
          </a:p>
          <a:p>
            <a:pPr lvl="1"/>
            <a:r>
              <a:rPr lang="ru-RU" b="1" dirty="0" err="1"/>
              <a:t>Leave</a:t>
            </a:r>
            <a:r>
              <a:rPr lang="ru-RU" b="1" dirty="0"/>
              <a:t> </a:t>
            </a:r>
            <a:r>
              <a:rPr lang="ru-RU" b="1" dirty="0" err="1"/>
              <a:t>Group</a:t>
            </a:r>
            <a:r>
              <a:rPr lang="ru-RU" dirty="0"/>
              <a:t> (значение поля = 0x17) — отправляется членом группы для того чтобы сообщить маршрутизатору, что хост покидает </a:t>
            </a:r>
            <a:r>
              <a:rPr lang="ru-RU"/>
              <a:t>группу</a:t>
            </a:r>
            <a:r>
              <a:rPr lang="ru-RU" smtClean="0"/>
              <a:t>.</a:t>
            </a:r>
            <a:endParaRPr lang="ru-RU"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Формат </a:t>
            </a:r>
            <a:r>
              <a:rPr lang="en-US"/>
              <a:t>IGMP</a:t>
            </a:r>
            <a:r>
              <a:rPr lang="ru-RU"/>
              <a:t> </a:t>
            </a:r>
            <a:r>
              <a:rPr lang="en-US"/>
              <a:t>v2 </a:t>
            </a:r>
            <a:r>
              <a:rPr lang="ru-RU"/>
              <a:t>сообщения</a:t>
            </a:r>
            <a:endParaRPr lang="ru-RU"/>
          </a:p>
        </p:txBody>
      </p:sp>
      <p:sp>
        <p:nvSpPr>
          <p:cNvPr id="3" name="Объект 2"/>
          <p:cNvSpPr>
            <a:spLocks noGrp="1"/>
          </p:cNvSpPr>
          <p:nvPr>
            <p:ph sz="quarter" idx="1"/>
          </p:nvPr>
        </p:nvSpPr>
        <p:spPr/>
        <p:txBody>
          <a:bodyPr>
            <a:normAutofit fontScale="92500" lnSpcReduction="10000"/>
          </a:bodyPr>
          <a:lstStyle/>
          <a:p>
            <a:r>
              <a:rPr lang="ru-RU" b="1"/>
              <a:t>Максимальное время ответа</a:t>
            </a:r>
            <a:r>
              <a:rPr lang="ru-RU"/>
              <a:t> — это поле используется только в сообщениях Query, 8 бит. Единицы измерения 1/10 секунды, по умолчанию значение поля 100 (10 секунд). Диапазон значений от 1 до 255 (0.1 до 25.5 секунд).</a:t>
            </a:r>
            <a:endParaRPr lang="ru-RU"/>
          </a:p>
          <a:p>
            <a:r>
              <a:rPr lang="ru-RU" b="1"/>
              <a:t>Контрольная сумма</a:t>
            </a:r>
            <a:r>
              <a:rPr lang="ru-RU"/>
              <a:t> — контрольная сумма вычисленная отправителем, 16 бит. Вычисляется контрольная сумма всего IP-пакета без учета заголовка.</a:t>
            </a:r>
            <a:endParaRPr lang="ru-RU"/>
          </a:p>
          <a:p>
            <a:r>
              <a:rPr lang="ru-RU" b="1"/>
              <a:t>Групповой адрес</a:t>
            </a:r>
            <a:r>
              <a:rPr lang="ru-RU"/>
              <a:t>— устанавливается равным 0.0.0.0 в сообщениях General Query и равным адресу групповой рассылки в сообщениях Group-Specific. В сообщениях Membership Report это группа трафик которой хост хочет получать, а в сообщениях Leave Group это адрес группы которую хост хочет покинуть.</a:t>
            </a:r>
            <a:endParaRPr lang="ru-RU"/>
          </a:p>
          <a:p>
            <a:endParaRPr lang="ru-RU"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сообщений </a:t>
            </a:r>
            <a:r>
              <a:rPr lang="en-US" dirty="0" smtClean="0"/>
              <a:t>IGMP</a:t>
            </a:r>
            <a:endParaRPr lang="ru-RU" dirty="0"/>
          </a:p>
        </p:txBody>
      </p:sp>
      <p:sp>
        <p:nvSpPr>
          <p:cNvPr id="3" name="Объект 2"/>
          <p:cNvSpPr>
            <a:spLocks noGrp="1"/>
          </p:cNvSpPr>
          <p:nvPr>
            <p:ph sz="quarter" idx="1"/>
          </p:nvPr>
        </p:nvSpPr>
        <p:spPr>
          <a:xfrm>
            <a:off x="838200" y="1825625"/>
            <a:ext cx="11022330" cy="4526280"/>
          </a:xfrm>
        </p:spPr>
        <p:txBody>
          <a:bodyPr>
            <a:normAutofit fontScale="80000"/>
          </a:bodyPr>
          <a:lstStyle/>
          <a:p>
            <a:r>
              <a:rPr lang="ru-RU" b="1" dirty="0"/>
              <a:t>Запрос о членстве (</a:t>
            </a:r>
            <a:r>
              <a:rPr lang="ru-RU" b="1" dirty="0" err="1"/>
              <a:t>membership</a:t>
            </a:r>
            <a:r>
              <a:rPr lang="ru-RU" b="1" dirty="0"/>
              <a:t> </a:t>
            </a:r>
            <a:r>
              <a:rPr lang="ru-RU" b="1" dirty="0" err="1"/>
              <a:t>query</a:t>
            </a:r>
            <a:r>
              <a:rPr lang="ru-RU" b="1" dirty="0"/>
              <a:t>). </a:t>
            </a:r>
            <a:endParaRPr lang="en-US" b="1" dirty="0" smtClean="0"/>
          </a:p>
          <a:p>
            <a:pPr lvl="1"/>
            <a:r>
              <a:rPr lang="ru-RU" dirty="0" smtClean="0"/>
              <a:t>С </a:t>
            </a:r>
            <a:r>
              <a:rPr lang="ru-RU" dirty="0"/>
              <a:t>помощью этого сообщения маршрутизатор пытается узнать, в каких группах состоят хосты в локальной сети, присоединенной к какому-либо его </a:t>
            </a:r>
            <a:r>
              <a:rPr lang="ru-RU" dirty="0" smtClean="0"/>
              <a:t>интер</a:t>
            </a:r>
            <a:r>
              <a:rPr lang="ru-RU" dirty="0"/>
              <a:t>ф</a:t>
            </a:r>
            <a:r>
              <a:rPr lang="ru-RU" dirty="0" smtClean="0"/>
              <a:t>ейсу. (О</a:t>
            </a:r>
            <a:r>
              <a:rPr lang="ru-RU" dirty="0"/>
              <a:t>бщий запрос обо всех группах,  или запрос о некоторой конкретной группе с помощью ее адреса)</a:t>
            </a:r>
            <a:endParaRPr lang="ru-RU" dirty="0"/>
          </a:p>
          <a:p>
            <a:r>
              <a:rPr lang="ru-RU" b="1" dirty="0">
                <a:sym typeface="+mn-ea"/>
              </a:rPr>
              <a:t>Отчет о членстве (</a:t>
            </a:r>
            <a:r>
              <a:rPr lang="ru-RU" b="1" dirty="0" err="1">
                <a:sym typeface="+mn-ea"/>
              </a:rPr>
              <a:t>membership</a:t>
            </a:r>
            <a:r>
              <a:rPr lang="ru-RU" b="1" dirty="0">
                <a:sym typeface="+mn-ea"/>
              </a:rPr>
              <a:t> </a:t>
            </a:r>
            <a:r>
              <a:rPr lang="ru-RU" b="1" dirty="0" err="1">
                <a:sym typeface="+mn-ea"/>
              </a:rPr>
              <a:t>report</a:t>
            </a:r>
            <a:r>
              <a:rPr lang="ru-RU" b="1" dirty="0">
                <a:sym typeface="+mn-ea"/>
              </a:rPr>
              <a:t>). </a:t>
            </a:r>
            <a:endParaRPr lang="ru-RU" b="1" dirty="0" smtClean="0"/>
          </a:p>
          <a:p>
            <a:pPr lvl="1"/>
            <a:r>
              <a:rPr lang="ru-RU" dirty="0" smtClean="0">
                <a:sym typeface="+mn-ea"/>
              </a:rPr>
              <a:t>Этим </a:t>
            </a:r>
            <a:r>
              <a:rPr lang="ru-RU" dirty="0">
                <a:sym typeface="+mn-ea"/>
              </a:rPr>
              <a:t>сообщением хосты отвечают маршрутизатору, который послал в сеть запрос о членстве. В сообщении содержится информация об адресе группы, в которой они состоят.  (Важен только факт наличия хостов в группе)</a:t>
            </a:r>
            <a:endParaRPr lang="ru-RU" b="1" dirty="0">
              <a:sym typeface="+mn-ea"/>
            </a:endParaRPr>
          </a:p>
          <a:p>
            <a:pPr marL="0" lvl="1" indent="0"/>
            <a:r>
              <a:rPr lang="ru-RU" sz="2780" b="1" dirty="0">
                <a:sym typeface="+mn-ea"/>
              </a:rPr>
              <a:t>  Покинуть группу (</a:t>
            </a:r>
            <a:r>
              <a:rPr lang="ru-RU" sz="2780" b="1" dirty="0" err="1">
                <a:sym typeface="+mn-ea"/>
              </a:rPr>
              <a:t>leave</a:t>
            </a:r>
            <a:r>
              <a:rPr lang="ru-RU" sz="2780" b="1" dirty="0">
                <a:sym typeface="+mn-ea"/>
              </a:rPr>
              <a:t> </a:t>
            </a:r>
            <a:r>
              <a:rPr lang="ru-RU" sz="2780" b="1" dirty="0" err="1">
                <a:sym typeface="+mn-ea"/>
              </a:rPr>
              <a:t>group</a:t>
            </a:r>
            <a:r>
              <a:rPr lang="ru-RU" sz="2780" b="1" dirty="0">
                <a:sym typeface="+mn-ea"/>
              </a:rPr>
              <a:t>). </a:t>
            </a:r>
            <a:endParaRPr lang="ru-RU" sz="2780" b="1" dirty="0">
              <a:sym typeface="+mn-ea"/>
            </a:endParaRPr>
          </a:p>
          <a:p>
            <a:pPr marL="457200" lvl="2" indent="0"/>
            <a:r>
              <a:rPr lang="ru-RU" sz="2445" dirty="0" smtClean="0">
                <a:sym typeface="+mn-ea"/>
              </a:rPr>
              <a:t> Это </a:t>
            </a:r>
            <a:r>
              <a:rPr lang="ru-RU" sz="2445" dirty="0">
                <a:sym typeface="+mn-ea"/>
              </a:rPr>
              <a:t>сообщение хост может использовать, чтобы сигнализировать «своему»   </a:t>
            </a:r>
            <a:endParaRPr lang="ru-RU" sz="2445" dirty="0">
              <a:sym typeface="+mn-ea"/>
            </a:endParaRPr>
          </a:p>
          <a:p>
            <a:pPr marL="0" lvl="2" indent="0">
              <a:buNone/>
            </a:pPr>
            <a:r>
              <a:rPr lang="ru-RU" sz="2445" dirty="0">
                <a:sym typeface="+mn-ea"/>
              </a:rPr>
              <a:t>          маршрутизатору о желании покинуть некоторую группу, в которой он до этого </a:t>
            </a:r>
            <a:endParaRPr lang="ru-RU" sz="2445" dirty="0">
              <a:sym typeface="+mn-ea"/>
            </a:endParaRPr>
          </a:p>
          <a:p>
            <a:pPr marL="0" lvl="2" indent="0">
              <a:buNone/>
            </a:pPr>
            <a:r>
              <a:rPr lang="ru-RU" sz="2445" dirty="0">
                <a:sym typeface="+mn-ea"/>
              </a:rPr>
              <a:t>          состоял. После этого маршрутизатор попытается узнать</a:t>
            </a:r>
            <a:r>
              <a:rPr lang="en-US" sz="2445" dirty="0">
                <a:sym typeface="+mn-ea"/>
              </a:rPr>
              <a:t>, </a:t>
            </a:r>
            <a:r>
              <a:rPr lang="ru-RU" altLang="en-US" sz="2445" dirty="0">
                <a:sym typeface="+mn-ea"/>
              </a:rPr>
              <a:t>есть ли еще хосты в группе</a:t>
            </a:r>
            <a:r>
              <a:rPr lang="en-US" altLang="en-US" sz="2445" dirty="0">
                <a:sym typeface="+mn-ea"/>
              </a:rPr>
              <a:t>, </a:t>
            </a:r>
            <a:r>
              <a:rPr lang="ru-RU" altLang="en-US" sz="2445" dirty="0">
                <a:sym typeface="+mn-ea"/>
              </a:rPr>
              <a:t>если  нет</a:t>
            </a:r>
            <a:r>
              <a:rPr lang="en-US" altLang="en-US" sz="2445" dirty="0">
                <a:sym typeface="+mn-ea"/>
              </a:rPr>
              <a:t>,    </a:t>
            </a:r>
            <a:endParaRPr lang="en-US" altLang="en-US" sz="2445" dirty="0">
              <a:sym typeface="+mn-ea"/>
            </a:endParaRPr>
          </a:p>
          <a:p>
            <a:pPr marL="0" lvl="2" indent="0">
              <a:buNone/>
            </a:pPr>
            <a:r>
              <a:rPr lang="en-US" altLang="en-US" sz="2445" dirty="0">
                <a:sym typeface="+mn-ea"/>
              </a:rPr>
              <a:t>          </a:t>
            </a:r>
            <a:r>
              <a:rPr lang="ru-RU" altLang="en-US" sz="2445" dirty="0">
                <a:sym typeface="+mn-ea"/>
              </a:rPr>
              <a:t>данные для группы больше не передаются</a:t>
            </a:r>
            <a:endParaRPr lang="ru-RU" sz="2445" dirty="0"/>
          </a:p>
          <a:p>
            <a:pPr marL="0" indent="0">
              <a:buNone/>
            </a:pPr>
            <a:endParaRPr lang="ru-RU" sz="2445"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Принципы группового вещания</a:t>
            </a:r>
            <a:endParaRPr lang="ru-RU" altLang="ru-RU"/>
          </a:p>
        </p:txBody>
      </p:sp>
      <p:sp>
        <p:nvSpPr>
          <p:cNvPr id="3" name="Замещающее содержимое 2"/>
          <p:cNvSpPr>
            <a:spLocks noGrp="1"/>
          </p:cNvSpPr>
          <p:nvPr>
            <p:ph idx="1"/>
          </p:nvPr>
        </p:nvSpPr>
        <p:spPr/>
        <p:txBody>
          <a:bodyPr/>
          <a:p>
            <a:r>
              <a:rPr lang="ru-RU" altLang="en-US"/>
              <a:t>Маршрутизация на основе доменов</a:t>
            </a:r>
            <a:endParaRPr lang="ru-RU" altLang="en-US"/>
          </a:p>
          <a:p>
            <a:r>
              <a:rPr lang="ru-RU" altLang="en-US"/>
              <a:t>Учет плотности получателей группового трафика</a:t>
            </a:r>
            <a:endParaRPr lang="ru-RU" altLang="en-US"/>
          </a:p>
          <a:p>
            <a:r>
              <a:rPr lang="ru-RU" altLang="en-US"/>
              <a:t>Два подхода к построению маршрутного дерева</a:t>
            </a:r>
            <a:endParaRPr lang="ru-RU" altLang="en-US"/>
          </a:p>
          <a:p>
            <a:r>
              <a:rPr lang="ru-RU" altLang="en-US"/>
              <a:t>Концепция продвижения по реверсивному пути</a:t>
            </a:r>
            <a:endParaRPr lang="ru-RU"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sym typeface="+mn-ea"/>
              </a:rPr>
              <a:t>Маршрутизация на основе доменов</a:t>
            </a:r>
            <a:endParaRPr lang="ru-RU" altLang="en-US"/>
          </a:p>
        </p:txBody>
      </p:sp>
      <p:sp>
        <p:nvSpPr>
          <p:cNvPr id="3" name="Замещающее содержимое 2"/>
          <p:cNvSpPr>
            <a:spLocks noGrp="1"/>
          </p:cNvSpPr>
          <p:nvPr>
            <p:ph idx="1"/>
          </p:nvPr>
        </p:nvSpPr>
        <p:spPr/>
        <p:txBody>
          <a:bodyPr>
            <a:normAutofit lnSpcReduction="10000"/>
          </a:bodyPr>
          <a:p>
            <a:r>
              <a:rPr lang="ru-RU" altLang="en-US"/>
              <a:t>Значительный объем хранимой и передаваемой по сети служебной информации, используемой для поддержания группового вещания, стал фактором, ограничивающим масштабируемость данной технологии. </a:t>
            </a:r>
            <a:endParaRPr lang="ru-RU" altLang="en-US"/>
          </a:p>
          <a:p>
            <a:r>
              <a:rPr lang="ru-RU" altLang="en-US"/>
              <a:t>Для улучшения масштабируемости разработчики технологии группового вещания предложили традиционный для Интернета иерархический подход, основанный на доменах. </a:t>
            </a:r>
            <a:endParaRPr lang="ru-RU" altLang="en-US"/>
          </a:p>
          <a:p>
            <a:r>
              <a:rPr lang="ru-RU" altLang="en-US"/>
              <a:t>Подобно автономным системам (доменам маршрутизации) и DNS-доменам вводятся домены группового вещания.</a:t>
            </a:r>
            <a:endParaRPr lang="ru-RU"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Учет плотности</a:t>
            </a:r>
            <a:endParaRPr lang="ru-RU" altLang="en-US"/>
          </a:p>
        </p:txBody>
      </p:sp>
      <p:sp>
        <p:nvSpPr>
          <p:cNvPr id="3" name="Замещающее содержимое 2"/>
          <p:cNvSpPr>
            <a:spLocks noGrp="1"/>
          </p:cNvSpPr>
          <p:nvPr>
            <p:ph idx="1"/>
          </p:nvPr>
        </p:nvSpPr>
        <p:spPr/>
        <p:txBody>
          <a:bodyPr>
            <a:normAutofit fontScale="80000"/>
          </a:bodyPr>
          <a:p>
            <a:r>
              <a:rPr lang="ru-RU" altLang="en-US" b="1">
                <a:solidFill>
                  <a:srgbClr val="C00000"/>
                </a:solidFill>
              </a:rPr>
              <a:t>Протоколы плотного режима</a:t>
            </a:r>
            <a:r>
              <a:rPr lang="ru-RU" altLang="en-US"/>
              <a:t> (Dense Mode, DM) разработаны в предположении, что в сетевом домене существует большое число принимающих узлов. Протокол затапливает сеть пакетами группового вещания по всем направлениям, останавливая продвижение пакетов, лишь когда находящийся на пути распространения трафика маршрутизатор явно сообщит, что ниже по потоку членов данной группы нет</a:t>
            </a:r>
            <a:endParaRPr lang="ru-RU" altLang="en-US"/>
          </a:p>
          <a:p>
            <a:r>
              <a:rPr lang="ru-RU" altLang="en-US" b="1">
                <a:solidFill>
                  <a:srgbClr val="C00000"/>
                </a:solidFill>
              </a:rPr>
              <a:t>Протоколы разряженного режима</a:t>
            </a:r>
            <a:r>
              <a:rPr lang="ru-RU" altLang="en-US"/>
              <a:t> (Sparse Mode, SM) рассчитаны на работу в сети, в которой количество маршрутизаторов с подключенными к ним членами групп невелико по сравнению с общим числом маршрутизаторов. Выгоднее не усекать некоторые пути распространения широковещательной рассылки, а использовать явные сообщения о необходимости присоединения подсетей к дереву рассылки</a:t>
            </a:r>
            <a:endParaRPr lang="ru-RU"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Точка рандеву (</a:t>
            </a:r>
            <a:r>
              <a:rPr lang="en-US" altLang="ru-RU"/>
              <a:t>Rendezvous Point)</a:t>
            </a:r>
            <a:endParaRPr lang="en-US" altLang="ru-RU"/>
          </a:p>
        </p:txBody>
      </p:sp>
      <p:sp>
        <p:nvSpPr>
          <p:cNvPr id="3" name="Замещающее содержимое 2"/>
          <p:cNvSpPr>
            <a:spLocks noGrp="1"/>
          </p:cNvSpPr>
          <p:nvPr>
            <p:ph idx="1"/>
          </p:nvPr>
        </p:nvSpPr>
        <p:spPr/>
        <p:txBody>
          <a:bodyPr>
            <a:normAutofit/>
          </a:bodyPr>
          <a:p>
            <a:r>
              <a:rPr lang="ru-RU" altLang="ru-RU"/>
              <a:t>Центральный элемент в системе </a:t>
            </a:r>
            <a:r>
              <a:rPr lang="ru-RU"/>
              <a:t>разреженных протоколов</a:t>
            </a:r>
            <a:endParaRPr lang="ru-RU" altLang="ru-RU"/>
          </a:p>
          <a:p>
            <a:r>
              <a:rPr lang="ru-RU" altLang="en-US"/>
              <a:t>Точка встречи должна существовать для каждой имеющейся в сети группы и быть единственной для группы. </a:t>
            </a:r>
            <a:endParaRPr lang="ru-RU" altLang="en-US"/>
          </a:p>
          <a:p>
            <a:r>
              <a:rPr lang="ru-RU" altLang="en-US"/>
              <a:t>Все узлы, заинтересованные в получении информации, предназначенной той или иной группе, должны регистрироваться в соответствующей точке встречи. </a:t>
            </a:r>
            <a:endParaRPr lang="ru-RU" altLang="en-US"/>
          </a:p>
          <a:p>
            <a:r>
              <a:rPr lang="ru-RU" altLang="en-US"/>
              <a:t>Функции точки (или нескольких точек) встречи выполняет специально назначенный для этого маршрутизатор. В сети может быть несколько маршрутизаторов, играющих роли точек встречи.</a:t>
            </a:r>
            <a:endParaRPr lang="ru-R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Сбалансированный-гибридный алгоритм</a:t>
            </a:r>
            <a:endParaRPr lang="ru-RU" dirty="0"/>
          </a:p>
        </p:txBody>
      </p:sp>
      <p:sp>
        <p:nvSpPr>
          <p:cNvPr id="3" name="Объект 2"/>
          <p:cNvSpPr>
            <a:spLocks noGrp="1"/>
          </p:cNvSpPr>
          <p:nvPr>
            <p:ph sz="quarter" idx="1"/>
          </p:nvPr>
        </p:nvSpPr>
        <p:spPr/>
        <p:txBody>
          <a:bodyPr>
            <a:normAutofit fontScale="92500"/>
          </a:bodyPr>
          <a:lstStyle/>
          <a:p>
            <a:r>
              <a:rPr lang="ru-RU" dirty="0"/>
              <a:t>Такое название применяется в компании </a:t>
            </a:r>
            <a:r>
              <a:rPr lang="ru-RU" dirty="0" err="1"/>
              <a:t>Cisco</a:t>
            </a:r>
            <a:r>
              <a:rPr lang="ru-RU" dirty="0"/>
              <a:t> для обозначения алгоритма маршрутизации, применяемого в протоколе EIGRP. </a:t>
            </a:r>
            <a:endParaRPr lang="ru-RU" dirty="0" smtClean="0"/>
          </a:p>
          <a:p>
            <a:r>
              <a:rPr lang="ru-RU" dirty="0" smtClean="0"/>
              <a:t>Применение </a:t>
            </a:r>
            <a:r>
              <a:rPr lang="ru-RU" dirty="0"/>
              <a:t>для данных алгоритмов названия "сбалансированные гибридные" основано на том, что они воплощают в себе свойства и дистанционно-векторных алгоритмов маршрутизации, и алгоритмов маршрутизации с учетом состояния каналов. </a:t>
            </a:r>
            <a:endParaRPr lang="ru-RU" dirty="0" smtClean="0"/>
          </a:p>
          <a:p>
            <a:r>
              <a:rPr lang="ru-RU" dirty="0" smtClean="0"/>
              <a:t>Например</a:t>
            </a:r>
            <a:r>
              <a:rPr lang="ru-RU" dirty="0"/>
              <a:t>, хотя по существу в основе протокола EIGRP лежит дистанционно-векторный алгоритм, этот протокол предусматривает передачу дополнительной информации о топологии для формирования "схемы" распределенной сети, как предусмотрено алгоритмом маршрутизации с учетом состояния каналов.</a:t>
            </a:r>
            <a:endParaRPr lang="ru-RU"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t>Подходы к построению маршрутного дерева</a:t>
            </a:r>
            <a:endParaRPr lang="ru-RU" altLang="en-US"/>
          </a:p>
        </p:txBody>
      </p:sp>
      <p:sp>
        <p:nvSpPr>
          <p:cNvPr id="3" name="Замещающее содержимое 2"/>
          <p:cNvSpPr>
            <a:spLocks noGrp="1"/>
          </p:cNvSpPr>
          <p:nvPr>
            <p:ph idx="1"/>
          </p:nvPr>
        </p:nvSpPr>
        <p:spPr/>
        <p:txBody>
          <a:bodyPr>
            <a:normAutofit/>
          </a:bodyPr>
          <a:p>
            <a:r>
              <a:rPr lang="ru-RU" altLang="en-US"/>
              <a:t>Для всех источников данной группы строится единственный граф связей, называемый </a:t>
            </a:r>
            <a:r>
              <a:rPr lang="ru-RU" altLang="en-US" b="1">
                <a:solidFill>
                  <a:srgbClr val="C00000"/>
                </a:solidFill>
              </a:rPr>
              <a:t>разделяемым деревом</a:t>
            </a:r>
            <a:r>
              <a:rPr lang="ru-RU" altLang="en-US"/>
              <a:t>. Этот граф связывает всех членов данной группы (точнее, все маршрутизаторы, к которым подключены локальные сети, имеющие в своем составе членов данной группы).</a:t>
            </a:r>
            <a:endParaRPr lang="ru-RU" altLang="en-US"/>
          </a:p>
          <a:p>
            <a:r>
              <a:rPr lang="ru-RU" sz="2800">
                <a:sym typeface="+mn-ea"/>
              </a:rPr>
              <a:t>Shared tree принято обозначать </a:t>
            </a:r>
            <a:r>
              <a:rPr lang="ru-RU" sz="2800" b="1">
                <a:solidFill>
                  <a:srgbClr val="C00000"/>
                </a:solidFill>
                <a:sym typeface="+mn-ea"/>
              </a:rPr>
              <a:t>(*, G)</a:t>
            </a:r>
            <a:r>
              <a:rPr lang="ru-RU" sz="2800">
                <a:sym typeface="+mn-ea"/>
              </a:rPr>
              <a:t>:</a:t>
            </a:r>
            <a:endParaRPr lang="ru-RU" sz="2800"/>
          </a:p>
          <a:p>
            <a:pPr lvl="1"/>
            <a:r>
              <a:rPr lang="ru-RU" sz="2800">
                <a:sym typeface="+mn-ea"/>
              </a:rPr>
              <a:t>* — обозначает то, что дерево строится не к конкретному источнику, а к общей точке (RP),</a:t>
            </a:r>
            <a:endParaRPr lang="ru-RU" sz="2800"/>
          </a:p>
          <a:p>
            <a:pPr lvl="1"/>
            <a:r>
              <a:rPr lang="ru-RU" sz="2800">
                <a:sym typeface="+mn-ea"/>
              </a:rPr>
              <a:t>G — адрес multicast группы.</a:t>
            </a:r>
            <a:endParaRPr lang="ru-RU" altLang="en-US"/>
          </a:p>
          <a:p>
            <a:endParaRPr lang="ru-RU"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Подходы к построению маршрутного дерева</a:t>
            </a:r>
            <a:endParaRPr lang="ru-RU" altLang="en-US"/>
          </a:p>
        </p:txBody>
      </p:sp>
      <p:sp>
        <p:nvSpPr>
          <p:cNvPr id="3" name="Замещающее содержимое 2"/>
          <p:cNvSpPr>
            <a:spLocks noGrp="1"/>
          </p:cNvSpPr>
          <p:nvPr>
            <p:ph idx="1"/>
          </p:nvPr>
        </p:nvSpPr>
        <p:spPr/>
        <p:txBody>
          <a:bodyPr/>
          <a:p>
            <a:r>
              <a:rPr lang="ru-RU" altLang="en-US">
                <a:sym typeface="+mn-ea"/>
              </a:rPr>
              <a:t>Для каждой группы строятся несколько графов по числу источников, вещающих на каждую из этих групп. Каждый такой граф, называемый деревом с вершиной в источнике, служит для доставки трафика всем членам группы, но только от одного источника.</a:t>
            </a:r>
            <a:endParaRPr lang="ru-RU" altLang="en-US"/>
          </a:p>
          <a:p>
            <a:r>
              <a:rPr lang="ru-RU" sz="2800" dirty="0" err="1">
                <a:sym typeface="+mn-ea"/>
              </a:rPr>
              <a:t>Source</a:t>
            </a:r>
            <a:r>
              <a:rPr lang="ru-RU" sz="2800" dirty="0">
                <a:sym typeface="+mn-ea"/>
              </a:rPr>
              <a:t> </a:t>
            </a:r>
            <a:r>
              <a:rPr lang="ru-RU" sz="2800" dirty="0" err="1">
                <a:sym typeface="+mn-ea"/>
              </a:rPr>
              <a:t>tree</a:t>
            </a:r>
            <a:r>
              <a:rPr lang="ru-RU" sz="2800" dirty="0">
                <a:sym typeface="+mn-ea"/>
              </a:rPr>
              <a:t> принято обозначать </a:t>
            </a:r>
            <a:r>
              <a:rPr lang="ru-RU" sz="2800" b="1" dirty="0">
                <a:solidFill>
                  <a:srgbClr val="C00000"/>
                </a:solidFill>
                <a:sym typeface="+mn-ea"/>
              </a:rPr>
              <a:t>(S, G)</a:t>
            </a:r>
            <a:r>
              <a:rPr lang="ru-RU" sz="2800" dirty="0">
                <a:sym typeface="+mn-ea"/>
              </a:rPr>
              <a:t>:</a:t>
            </a:r>
            <a:endParaRPr lang="ru-RU" sz="2800" dirty="0"/>
          </a:p>
          <a:p>
            <a:pPr lvl="1"/>
            <a:r>
              <a:rPr lang="ru-RU" sz="2800" dirty="0">
                <a:sym typeface="+mn-ea"/>
              </a:rPr>
              <a:t>S — это IP-адрес источника трафика,</a:t>
            </a:r>
            <a:endParaRPr lang="ru-RU" sz="2800" dirty="0"/>
          </a:p>
          <a:p>
            <a:pPr lvl="1"/>
            <a:r>
              <a:rPr lang="ru-RU" sz="2800" dirty="0">
                <a:sym typeface="+mn-ea"/>
              </a:rPr>
              <a:t>G — адрес </a:t>
            </a:r>
            <a:r>
              <a:rPr lang="ru-RU" sz="2800" dirty="0" err="1">
                <a:sym typeface="+mn-ea"/>
              </a:rPr>
              <a:t>multicast</a:t>
            </a:r>
            <a:r>
              <a:rPr lang="ru-RU" sz="2800" dirty="0">
                <a:sym typeface="+mn-ea"/>
              </a:rPr>
              <a:t> группы.</a:t>
            </a:r>
            <a:endParaRPr lang="ru-RU" sz="2800" dirty="0"/>
          </a:p>
          <a:p>
            <a:endParaRPr lang="ru-RU"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Продвижение по реверсивному пути</a:t>
            </a:r>
            <a:endParaRPr lang="ru-RU" altLang="en-US"/>
          </a:p>
        </p:txBody>
      </p:sp>
      <p:sp>
        <p:nvSpPr>
          <p:cNvPr id="3" name="Замещающее содержимое 2"/>
          <p:cNvSpPr>
            <a:spLocks noGrp="1"/>
          </p:cNvSpPr>
          <p:nvPr>
            <p:ph idx="1"/>
          </p:nvPr>
        </p:nvSpPr>
        <p:spPr/>
        <p:txBody>
          <a:bodyPr>
            <a:normAutofit lnSpcReduction="20000"/>
          </a:bodyPr>
          <a:p>
            <a:r>
              <a:rPr lang="ru-RU" altLang="en-US"/>
              <a:t>Проверка</a:t>
            </a:r>
            <a:r>
              <a:rPr lang="en-US" altLang="en-US"/>
              <a:t>, </a:t>
            </a:r>
            <a:r>
              <a:rPr lang="ru-RU" altLang="en-US"/>
              <a:t>которую маршрутизатор выполняет</a:t>
            </a:r>
            <a:r>
              <a:rPr lang="en-US" altLang="en-US"/>
              <a:t>, </a:t>
            </a:r>
            <a:r>
              <a:rPr lang="ru-RU" altLang="en-US"/>
              <a:t>чтобы понять, является ли входной интерфейс, получивший групповой пакет, интерфейсом, через который пролегает кратчайший путь к источнику, с помощью обычной таблицы маршрутизации, которая, как известно, содержит указания о рациональных путях ко всем сетям составной интерсети. </a:t>
            </a:r>
            <a:endParaRPr lang="ru-RU" altLang="en-US"/>
          </a:p>
          <a:p>
            <a:r>
              <a:rPr lang="ru-RU" altLang="en-US"/>
              <a:t>Название объясняется тем, что эта процедура связана не столько с путями, ведущими вперед от текущего места нахождения пакета к пункту назначения, сколько с обратным (реверсивным) путем, который </a:t>
            </a:r>
            <a:r>
              <a:rPr lang="ru-RU" altLang="en-US">
                <a:solidFill>
                  <a:srgbClr val="C00000"/>
                </a:solidFill>
              </a:rPr>
              <a:t>уже пройден пакетом от того места, где он находится сейчас, до источника</a:t>
            </a:r>
            <a:r>
              <a:rPr lang="ru-RU" altLang="en-US"/>
              <a:t>.</a:t>
            </a:r>
            <a:endParaRPr lang="ru-RU"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Протокол </a:t>
            </a:r>
            <a:r>
              <a:rPr lang="en-US" dirty="0" smtClean="0"/>
              <a:t>DVMRP </a:t>
            </a:r>
            <a:r>
              <a:rPr lang="en-US" dirty="0" smtClean="0">
                <a:sym typeface="+mn-ea"/>
              </a:rPr>
              <a:t>[RFC 1075]</a:t>
            </a:r>
            <a:endParaRPr lang="ru-RU" dirty="0"/>
          </a:p>
        </p:txBody>
      </p:sp>
      <p:sp>
        <p:nvSpPr>
          <p:cNvPr id="3" name="Объект 2"/>
          <p:cNvSpPr>
            <a:spLocks noGrp="1"/>
          </p:cNvSpPr>
          <p:nvPr>
            <p:ph sz="quarter" idx="1"/>
          </p:nvPr>
        </p:nvSpPr>
        <p:spPr/>
        <p:txBody>
          <a:bodyPr>
            <a:normAutofit fontScale="85000" lnSpcReduction="20000"/>
          </a:bodyPr>
          <a:lstStyle/>
          <a:p>
            <a:r>
              <a:rPr lang="ru-RU" dirty="0"/>
              <a:t>У протокола DVMRP самая длинная история существования по сравнению с остальными. </a:t>
            </a:r>
            <a:endParaRPr lang="ru-RU" dirty="0" smtClean="0"/>
          </a:p>
          <a:p>
            <a:r>
              <a:rPr lang="ru-RU" dirty="0" smtClean="0"/>
              <a:t>Когда </a:t>
            </a:r>
            <a:r>
              <a:rPr lang="ru-RU" dirty="0"/>
              <a:t>маршрутизатор получает групповой пакет, протокол DVMRP строит дистрибутивное дерево, направляя поток пакетов ко всем интерфейсам сети, кроме уже получившего соответствующий входящий пакет. </a:t>
            </a:r>
            <a:endParaRPr lang="ru-RU" dirty="0" smtClean="0"/>
          </a:p>
          <a:p>
            <a:r>
              <a:rPr lang="ru-RU" dirty="0" smtClean="0"/>
              <a:t>При </a:t>
            </a:r>
            <a:r>
              <a:rPr lang="ru-RU" dirty="0"/>
              <a:t>этом пакеты доходят до всех связанных подсетей. Далее, не нуждающиеся в получении конкретной групповой услуги маршрутизаторы (так как ни один из хостов подсети не направил запрос на участие в соответствующей группе через IGMP) могут послать ответное "отсекающее" сообщение (</a:t>
            </a:r>
            <a:r>
              <a:rPr lang="ru-RU" dirty="0" err="1"/>
              <a:t>prune</a:t>
            </a:r>
            <a:r>
              <a:rPr lang="ru-RU" dirty="0"/>
              <a:t>) для исключения ненужного трафика. </a:t>
            </a:r>
            <a:endParaRPr lang="ru-RU" dirty="0" smtClean="0"/>
          </a:p>
          <a:p>
            <a:r>
              <a:rPr lang="ru-RU" dirty="0" smtClean="0"/>
              <a:t>Определение </a:t>
            </a:r>
            <a:r>
              <a:rPr lang="ru-RU" dirty="0"/>
              <a:t>маршрутизаторов, размещенных на пути от приемника к передатчику, осуществляется аналогично тому, как это делается в протоколе RIP, и, как следствие, протокол DVMRP наследует некоторые недостатки протокола RIP. </a:t>
            </a:r>
            <a:endParaRPr lang="ru-RU"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Дейтаграмма </a:t>
            </a:r>
            <a:r>
              <a:rPr lang="en-US" dirty="0" smtClean="0"/>
              <a:t>DVMRP </a:t>
            </a:r>
            <a:endParaRPr lang="ru-RU" altLang="en-US" dirty="0" smtClean="0"/>
          </a:p>
        </p:txBody>
      </p:sp>
      <p:graphicFrame>
        <p:nvGraphicFramePr>
          <p:cNvPr id="4" name="Объект 3"/>
          <p:cNvGraphicFramePr>
            <a:graphicFrameLocks noGrp="1"/>
          </p:cNvGraphicFramePr>
          <p:nvPr>
            <p:ph sz="quarter" idx="1"/>
          </p:nvPr>
        </p:nvGraphicFramePr>
        <p:xfrm>
          <a:off x="1919536" y="1628800"/>
          <a:ext cx="8229600" cy="1371600"/>
        </p:xfrm>
        <a:graphic>
          <a:graphicData uri="http://schemas.openxmlformats.org/drawingml/2006/table">
            <a:tbl>
              <a:tblPr/>
              <a:tblGrid>
                <a:gridCol w="249555"/>
                <a:gridCol w="997585"/>
                <a:gridCol w="997585"/>
                <a:gridCol w="1994535"/>
                <a:gridCol w="1995170"/>
                <a:gridCol w="1995170"/>
              </a:tblGrid>
              <a:tr h="365760">
                <a:tc>
                  <a:txBody>
                    <a:bodyPr/>
                    <a:lstStyle/>
                    <a:p>
                      <a:pPr algn="ctr"/>
                      <a:r>
                        <a:rPr lang="ru-RU" sz="1800" dirty="0">
                          <a:effectLst/>
                        </a:rPr>
                        <a:t>+</a:t>
                      </a:r>
                      <a:endParaRPr lang="ru-RU" sz="18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800">
                          <a:effectLst/>
                        </a:rPr>
                        <a:t>0 — 3</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800">
                          <a:effectLst/>
                        </a:rPr>
                        <a:t>4 — 7</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800">
                          <a:effectLst/>
                        </a:rPr>
                        <a:t>8 — 15</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800">
                          <a:effectLst/>
                        </a:rPr>
                        <a:t>16 — 23</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800" dirty="0">
                          <a:effectLst/>
                        </a:rPr>
                        <a:t>24 — 31</a:t>
                      </a:r>
                      <a:endParaRPr lang="ru-RU" sz="18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65760">
                <a:tc>
                  <a:txBody>
                    <a:bodyPr/>
                    <a:lstStyle/>
                    <a:p>
                      <a:pPr algn="ctr"/>
                      <a:r>
                        <a:rPr lang="ru-RU" sz="1800">
                          <a:effectLst/>
                        </a:rPr>
                        <a:t>0</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sz="1800">
                          <a:effectLst/>
                        </a:rPr>
                        <a:t>Версия</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ru-RU" sz="1800">
                          <a:effectLst/>
                        </a:rPr>
                        <a:t>Тип</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ru-RU" sz="1800">
                          <a:effectLst/>
                        </a:rPr>
                        <a:t>Код</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ru-RU" sz="1800">
                          <a:effectLst/>
                        </a:rPr>
                        <a:t>Контрольная сумма</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r>
              <a:tr h="640080">
                <a:tc>
                  <a:txBody>
                    <a:bodyPr/>
                    <a:lstStyle/>
                    <a:p>
                      <a:pPr algn="ctr"/>
                      <a:r>
                        <a:rPr lang="ru-RU" sz="1800">
                          <a:effectLst/>
                        </a:rPr>
                        <a:t>32</a:t>
                      </a:r>
                      <a:endParaRPr lang="ru-RU" sz="18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gridSpan="5">
                  <a:txBody>
                    <a:bodyPr/>
                    <a:lstStyle/>
                    <a:p>
                      <a:pPr algn="ctr"/>
                      <a:r>
                        <a:rPr lang="ru-RU" sz="1800" dirty="0">
                          <a:effectLst/>
                        </a:rPr>
                        <a:t>Тело </a:t>
                      </a:r>
                      <a:r>
                        <a:rPr lang="en-US" sz="1800" dirty="0">
                          <a:effectLst/>
                        </a:rPr>
                        <a:t>DVMRP </a:t>
                      </a:r>
                      <a:r>
                        <a:rPr lang="ru-RU" sz="1800" dirty="0">
                          <a:effectLst/>
                        </a:rPr>
                        <a:t>сообщения</a:t>
                      </a:r>
                      <a:endParaRPr lang="ru-RU" sz="1800"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c hMerge="1">
                  <a:tcPr/>
                </a:tc>
              </a:tr>
            </a:tbl>
          </a:graphicData>
        </a:graphic>
      </p:graphicFrame>
      <p:sp>
        <p:nvSpPr>
          <p:cNvPr id="5" name="Rectangle 1"/>
          <p:cNvSpPr>
            <a:spLocks noChangeArrowheads="1"/>
          </p:cNvSpPr>
          <p:nvPr/>
        </p:nvSpPr>
        <p:spPr bwMode="auto">
          <a:xfrm>
            <a:off x="1981200" y="2358390"/>
            <a:ext cx="30988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ru-RU" altLang="ru-RU"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br>
            <a:br>
              <a:rPr kumimoji="0" lang="ru-RU" altLang="ru-RU"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br>
            <a:endParaRPr kumimoji="0" lang="ru-RU" altLang="ru-RU"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Дейтаграмма </a:t>
            </a:r>
            <a:r>
              <a:rPr lang="en-US" dirty="0"/>
              <a:t>DVMRP</a:t>
            </a:r>
            <a:endParaRPr lang="ru-RU" dirty="0"/>
          </a:p>
        </p:txBody>
      </p:sp>
      <p:sp>
        <p:nvSpPr>
          <p:cNvPr id="3" name="Объект 2"/>
          <p:cNvSpPr>
            <a:spLocks noGrp="1"/>
          </p:cNvSpPr>
          <p:nvPr>
            <p:ph sz="quarter" idx="1"/>
          </p:nvPr>
        </p:nvSpPr>
        <p:spPr/>
        <p:txBody>
          <a:bodyPr>
            <a:normAutofit fontScale="77500" lnSpcReduction="20000"/>
          </a:bodyPr>
          <a:lstStyle/>
          <a:p>
            <a:r>
              <a:rPr lang="ru-RU" b="1" dirty="0"/>
              <a:t>Версия</a:t>
            </a:r>
            <a:r>
              <a:rPr lang="ru-RU" dirty="0"/>
              <a:t> — текущее значение 1;</a:t>
            </a:r>
            <a:endParaRPr lang="ru-RU" dirty="0"/>
          </a:p>
          <a:p>
            <a:r>
              <a:rPr lang="ru-RU" b="1" dirty="0"/>
              <a:t>Тип</a:t>
            </a:r>
            <a:r>
              <a:rPr lang="ru-RU" dirty="0"/>
              <a:t> — должно быть 3;</a:t>
            </a:r>
            <a:endParaRPr lang="ru-RU" dirty="0"/>
          </a:p>
          <a:p>
            <a:r>
              <a:rPr lang="ru-RU" b="1" dirty="0"/>
              <a:t>Код</a:t>
            </a:r>
            <a:r>
              <a:rPr lang="ru-RU" dirty="0"/>
              <a:t> — определяет назначение </a:t>
            </a:r>
            <a:r>
              <a:rPr lang="ru-RU"/>
              <a:t>пакета </a:t>
            </a:r>
            <a:r>
              <a:rPr lang="ru-RU" smtClean="0"/>
              <a:t>DVMRP:</a:t>
            </a:r>
            <a:endParaRPr lang="ru-RU" dirty="0"/>
          </a:p>
          <a:p>
            <a:pPr lvl="1"/>
            <a:r>
              <a:rPr lang="ru-RU" dirty="0"/>
              <a:t>1 = </a:t>
            </a:r>
            <a:r>
              <a:rPr lang="ru-RU" dirty="0" err="1"/>
              <a:t>Response</a:t>
            </a:r>
            <a:r>
              <a:rPr lang="ru-RU" dirty="0"/>
              <a:t> — сообщение обеспечивает маршрутизацию для нескольких групп;</a:t>
            </a:r>
            <a:endParaRPr lang="ru-RU" dirty="0"/>
          </a:p>
          <a:p>
            <a:pPr lvl="1"/>
            <a:r>
              <a:rPr lang="ru-RU" dirty="0"/>
              <a:t>2 = </a:t>
            </a:r>
            <a:r>
              <a:rPr lang="ru-RU" dirty="0" err="1"/>
              <a:t>Request</a:t>
            </a:r>
            <a:r>
              <a:rPr lang="ru-RU" dirty="0"/>
              <a:t> — сообщение запрашивает маршрутизацию для нескольких групп;</a:t>
            </a:r>
            <a:endParaRPr lang="ru-RU" dirty="0"/>
          </a:p>
          <a:p>
            <a:pPr lvl="1"/>
            <a:r>
              <a:rPr lang="ru-RU" dirty="0"/>
              <a:t>3 = </a:t>
            </a:r>
            <a:r>
              <a:rPr lang="ru-RU" dirty="0" err="1"/>
              <a:t>Non-membership</a:t>
            </a:r>
            <a:r>
              <a:rPr lang="ru-RU" dirty="0"/>
              <a:t> </a:t>
            </a:r>
            <a:r>
              <a:rPr lang="ru-RU" dirty="0" err="1"/>
              <a:t>report</a:t>
            </a:r>
            <a:r>
              <a:rPr lang="ru-RU" dirty="0"/>
              <a:t> — сообщение обеспечивает доклад о неучастии в группах;</a:t>
            </a:r>
            <a:endParaRPr lang="ru-RU" dirty="0"/>
          </a:p>
          <a:p>
            <a:pPr lvl="1"/>
            <a:r>
              <a:rPr lang="ru-RU" dirty="0"/>
              <a:t>4 = </a:t>
            </a:r>
            <a:r>
              <a:rPr lang="ru-RU" dirty="0" err="1"/>
              <a:t>Non-membership</a:t>
            </a:r>
            <a:r>
              <a:rPr lang="ru-RU" dirty="0"/>
              <a:t> </a:t>
            </a:r>
            <a:r>
              <a:rPr lang="ru-RU" dirty="0" err="1"/>
              <a:t>cancellation</a:t>
            </a:r>
            <a:r>
              <a:rPr lang="ru-RU" dirty="0"/>
              <a:t> — сообщение отменяет </a:t>
            </a:r>
            <a:r>
              <a:rPr lang="ru-RU" dirty="0" err="1"/>
              <a:t>преведущий</a:t>
            </a:r>
            <a:r>
              <a:rPr lang="ru-RU" dirty="0"/>
              <a:t> доклад о неучастии в группах;</a:t>
            </a:r>
            <a:endParaRPr lang="ru-RU" dirty="0"/>
          </a:p>
          <a:p>
            <a:r>
              <a:rPr lang="ru-RU" b="1" dirty="0"/>
              <a:t>Контрольная сумма</a:t>
            </a:r>
            <a:r>
              <a:rPr lang="ru-RU" dirty="0"/>
              <a:t> — рассчитывается при передаче пакета и проверяется при получении; при расчете контрольной суммы, поле контрольной суммы принимается за ноль;</a:t>
            </a:r>
            <a:endParaRPr lang="ru-RU" dirty="0"/>
          </a:p>
          <a:p>
            <a:r>
              <a:rPr lang="ru-RU" b="1" dirty="0"/>
              <a:t>Тело сообщения</a:t>
            </a:r>
            <a:r>
              <a:rPr lang="ru-RU" dirty="0"/>
              <a:t> — набор команд, выровненных по границе 16 бит:</a:t>
            </a:r>
            <a:endParaRPr lang="ru-RU" dirty="0"/>
          </a:p>
          <a:p>
            <a:pPr lvl="1"/>
            <a:r>
              <a:rPr lang="ru-RU" b="1" dirty="0"/>
              <a:t>код команды</a:t>
            </a:r>
            <a:r>
              <a:rPr lang="ru-RU" dirty="0"/>
              <a:t> (8 бит);</a:t>
            </a:r>
            <a:endParaRPr lang="ru-RU" dirty="0"/>
          </a:p>
          <a:p>
            <a:pPr lvl="1"/>
            <a:r>
              <a:rPr lang="ru-RU" b="1" dirty="0"/>
              <a:t>данные</a:t>
            </a:r>
            <a:r>
              <a:rPr lang="ru-RU" dirty="0"/>
              <a:t> (минимум 8 бит).</a:t>
            </a:r>
            <a:endParaRPr lang="ru-RU" dirty="0"/>
          </a:p>
          <a:p>
            <a:endParaRPr lang="ru-RU"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MOSPF [</a:t>
            </a:r>
            <a:r>
              <a:rPr lang="ru-RU" dirty="0">
                <a:sym typeface="+mn-ea"/>
              </a:rPr>
              <a:t>RFC 1584</a:t>
            </a:r>
            <a:r>
              <a:rPr lang="en-US" dirty="0" smtClean="0"/>
              <a:t>]</a:t>
            </a:r>
            <a:endParaRPr lang="ru-RU" altLang="en-US" dirty="0" smtClean="0"/>
          </a:p>
        </p:txBody>
      </p:sp>
      <p:sp>
        <p:nvSpPr>
          <p:cNvPr id="3" name="Объект 2"/>
          <p:cNvSpPr>
            <a:spLocks noGrp="1"/>
          </p:cNvSpPr>
          <p:nvPr>
            <p:ph sz="quarter" idx="1"/>
          </p:nvPr>
        </p:nvSpPr>
        <p:spPr/>
        <p:txBody>
          <a:bodyPr>
            <a:normAutofit fontScale="90000" lnSpcReduction="20000"/>
          </a:bodyPr>
          <a:lstStyle/>
          <a:p>
            <a:r>
              <a:rPr lang="ru-RU" sz="2665" dirty="0" err="1"/>
              <a:t>Multicast</a:t>
            </a:r>
            <a:r>
              <a:rPr lang="ru-RU" sz="2665" dirty="0"/>
              <a:t> </a:t>
            </a:r>
            <a:r>
              <a:rPr lang="ru-RU" sz="2665" dirty="0" err="1"/>
              <a:t>extensions</a:t>
            </a:r>
            <a:r>
              <a:rPr lang="ru-RU" sz="2665" dirty="0"/>
              <a:t> </a:t>
            </a:r>
            <a:r>
              <a:rPr lang="ru-RU" sz="2665" dirty="0" err="1"/>
              <a:t>to</a:t>
            </a:r>
            <a:r>
              <a:rPr lang="ru-RU" sz="2665" dirty="0"/>
              <a:t> OSPF — расширения протокола OSPF для группового вещания</a:t>
            </a:r>
            <a:r>
              <a:rPr lang="en-US" sz="2665" dirty="0"/>
              <a:t>, </a:t>
            </a:r>
            <a:r>
              <a:rPr lang="ru-RU" sz="2665" dirty="0"/>
              <a:t> опирается на обычные механизмы OSPF для поддержки группового вещания. </a:t>
            </a:r>
            <a:endParaRPr lang="en-US" sz="2665" dirty="0" smtClean="0"/>
          </a:p>
          <a:p>
            <a:r>
              <a:rPr lang="ru-RU" sz="2665" dirty="0" smtClean="0"/>
              <a:t>Маршрутизаторы </a:t>
            </a:r>
            <a:r>
              <a:rPr lang="ru-RU" sz="2665" dirty="0"/>
              <a:t>добавляют к информации о состоянии связей, распространяемой по протоколу OSPF, данные о членстве в группах узлов в непосредственно присоединенных сетях. </a:t>
            </a:r>
            <a:endParaRPr lang="ru-RU" sz="2665" dirty="0"/>
          </a:p>
          <a:p>
            <a:r>
              <a:rPr lang="ru-RU" sz="2665" dirty="0"/>
              <a:t>Эти данные рассылаются по сети в дополнительном сообщении о членстве в группе (</a:t>
            </a:r>
            <a:r>
              <a:rPr lang="ru-RU" sz="2665" b="1" dirty="0" err="1"/>
              <a:t>group</a:t>
            </a:r>
            <a:r>
              <a:rPr lang="ru-RU" sz="2665" b="1" dirty="0"/>
              <a:t> </a:t>
            </a:r>
            <a:r>
              <a:rPr lang="ru-RU" sz="2665" b="1" dirty="0" err="1"/>
              <a:t>membership</a:t>
            </a:r>
            <a:r>
              <a:rPr lang="ru-RU" sz="2665" dirty="0"/>
              <a:t>). В результате помимо топологии связей, маршрутизаторам становится известно о наличии членов каждой из групп в каждой подсети области. </a:t>
            </a:r>
            <a:endParaRPr lang="en-US" sz="2665" dirty="0" smtClean="0"/>
          </a:p>
          <a:p>
            <a:r>
              <a:rPr lang="ru-RU" sz="2665" dirty="0" smtClean="0"/>
              <a:t>На </a:t>
            </a:r>
            <a:r>
              <a:rPr lang="ru-RU" sz="2665" dirty="0"/>
              <a:t>основании этой информации маршрутизатор находит дерево кратчайших путей для каждой группы. Это позволяет распространять групповые пакеты не широковещательно, а по кратчайшим путям от источника до подсетей, в которых есть активные члены группы.</a:t>
            </a:r>
            <a:endParaRPr lang="ru-RU" sz="266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MOSPF </a:t>
            </a:r>
            <a:r>
              <a:rPr lang="en-US" dirty="0" smtClean="0">
                <a:sym typeface="+mn-ea"/>
              </a:rPr>
              <a:t>[</a:t>
            </a:r>
            <a:r>
              <a:rPr lang="ru-RU" dirty="0">
                <a:sym typeface="+mn-ea"/>
              </a:rPr>
              <a:t>RFC 1584</a:t>
            </a:r>
            <a:r>
              <a:rPr lang="en-US" dirty="0" smtClean="0">
                <a:sym typeface="+mn-ea"/>
              </a:rPr>
              <a:t>]</a:t>
            </a:r>
            <a:endParaRPr lang="ru-RU" dirty="0"/>
          </a:p>
        </p:txBody>
      </p:sp>
      <p:sp>
        <p:nvSpPr>
          <p:cNvPr id="3" name="Объект 2"/>
          <p:cNvSpPr>
            <a:spLocks noGrp="1"/>
          </p:cNvSpPr>
          <p:nvPr>
            <p:ph sz="quarter" idx="1"/>
          </p:nvPr>
        </p:nvSpPr>
        <p:spPr/>
        <p:txBody>
          <a:bodyPr>
            <a:normAutofit fontScale="92500"/>
          </a:bodyPr>
          <a:lstStyle/>
          <a:p>
            <a:r>
              <a:rPr lang="ru-RU" dirty="0"/>
              <a:t>Для получения данных о том, в какие группы входят конечные узлы в связанных с ним подсетях, MOSPF-маршрутизатор использует IGMP. </a:t>
            </a:r>
            <a:endParaRPr lang="ru-RU" dirty="0"/>
          </a:p>
          <a:p>
            <a:r>
              <a:rPr lang="ru-RU" dirty="0"/>
              <a:t>При каждом подключении узла к группе или исключении узла из группы маршрутизатор рассылает по сети новое сообщение о членстве в группе</a:t>
            </a:r>
            <a:endParaRPr lang="en-US" dirty="0" smtClean="0"/>
          </a:p>
          <a:p>
            <a:r>
              <a:rPr lang="ru-RU" dirty="0" smtClean="0"/>
              <a:t>Кроме </a:t>
            </a:r>
            <a:r>
              <a:rPr lang="ru-RU" dirty="0"/>
              <a:t>того, известные положительные свойства протокола OSPF — устойчивое поведение при изменениях топологии сети, меньшие объемы служебного трафика по сравнению с протоколом RIP, а также возможность деления сети на области — полностью наследуются протоколом MOSPF</a:t>
            </a:r>
            <a:endParaRPr lang="ru-RU"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PIM (Protocol Independent Multicast)</a:t>
            </a:r>
            <a:endParaRPr lang="ru-RU" dirty="0"/>
          </a:p>
        </p:txBody>
      </p:sp>
      <p:sp>
        <p:nvSpPr>
          <p:cNvPr id="3" name="Объект 2"/>
          <p:cNvSpPr>
            <a:spLocks noGrp="1"/>
          </p:cNvSpPr>
          <p:nvPr>
            <p:ph sz="quarter" idx="1"/>
          </p:nvPr>
        </p:nvSpPr>
        <p:spPr/>
        <p:txBody>
          <a:bodyPr>
            <a:normAutofit lnSpcReduction="20000"/>
          </a:bodyPr>
          <a:lstStyle/>
          <a:p>
            <a:r>
              <a:rPr lang="ru-RU" dirty="0"/>
              <a:t>Г</a:t>
            </a:r>
            <a:r>
              <a:rPr lang="ru-RU" dirty="0" smtClean="0"/>
              <a:t>руппа </a:t>
            </a:r>
            <a:r>
              <a:rPr lang="ru-RU" dirty="0"/>
              <a:t>протоколов, которые занимаются маршрутизацией </a:t>
            </a:r>
            <a:r>
              <a:rPr lang="ru-RU" dirty="0" err="1"/>
              <a:t>мультикаст</a:t>
            </a:r>
            <a:r>
              <a:rPr lang="ru-RU" dirty="0"/>
              <a:t>. И, хотя некоторые основы работы протоколов из этой группы одинаковы, каждый конкретный протокол работает по-разному.</a:t>
            </a:r>
            <a:endParaRPr lang="ru-RU" dirty="0"/>
          </a:p>
          <a:p>
            <a:r>
              <a:rPr lang="ru-RU" dirty="0"/>
              <a:t>"</a:t>
            </a:r>
            <a:r>
              <a:rPr lang="ru-RU" dirty="0" err="1"/>
              <a:t>Protocol</a:t>
            </a:r>
            <a:r>
              <a:rPr lang="ru-RU" dirty="0"/>
              <a:t> </a:t>
            </a:r>
            <a:r>
              <a:rPr lang="ru-RU" dirty="0" err="1"/>
              <a:t>independent</a:t>
            </a:r>
            <a:r>
              <a:rPr lang="ru-RU" dirty="0"/>
              <a:t>" в названии протокола означает, что PIM может работать с </a:t>
            </a:r>
            <a:r>
              <a:rPr lang="ru-RU" dirty="0" err="1"/>
              <a:t>unicast</a:t>
            </a:r>
            <a:r>
              <a:rPr lang="ru-RU" dirty="0"/>
              <a:t> таблицей маршрутизации, независимо от того, как именно она заполнены. </a:t>
            </a:r>
            <a:endParaRPr lang="ru-RU" dirty="0"/>
          </a:p>
          <a:p>
            <a:r>
              <a:rPr lang="ru-RU" dirty="0"/>
              <a:t>То есть, он может использовать, например, маршруты OSPF, EIGRP, статические маршруты и др. </a:t>
            </a:r>
            <a:endParaRPr lang="ru-RU" dirty="0" smtClean="0"/>
          </a:p>
          <a:p>
            <a:r>
              <a:rPr lang="ru-RU" dirty="0" smtClean="0"/>
              <a:t>Кроме </a:t>
            </a:r>
            <a:r>
              <a:rPr lang="ru-RU" dirty="0"/>
              <a:t>того, сам PIM не передает информацию о маршрутах, а строит дерево для передачи </a:t>
            </a:r>
            <a:r>
              <a:rPr lang="ru-RU" dirty="0" err="1"/>
              <a:t>мультикаст</a:t>
            </a:r>
            <a:r>
              <a:rPr lang="ru-RU" dirty="0"/>
              <a:t> трафика на основе таблицы маршрутизации </a:t>
            </a:r>
            <a:r>
              <a:rPr lang="ru-RU" dirty="0" err="1"/>
              <a:t>unicast</a:t>
            </a:r>
            <a:r>
              <a:rPr lang="ru-RU" dirty="0"/>
              <a:t>.</a:t>
            </a:r>
            <a:endParaRPr lang="ru-RU" dirty="0"/>
          </a:p>
          <a:p>
            <a:endParaRPr lang="ru-RU"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Стандарты</a:t>
            </a:r>
            <a:endParaRPr lang="ru-RU" altLang="en-US"/>
          </a:p>
        </p:txBody>
      </p:sp>
      <p:sp>
        <p:nvSpPr>
          <p:cNvPr id="3" name="Замещающее содержимое 2"/>
          <p:cNvSpPr>
            <a:spLocks noGrp="1"/>
          </p:cNvSpPr>
          <p:nvPr>
            <p:ph idx="1"/>
          </p:nvPr>
        </p:nvSpPr>
        <p:spPr/>
        <p:txBody>
          <a:bodyPr/>
          <a:p>
            <a:r>
              <a:rPr lang="en-US" altLang="en-US" b="1">
                <a:solidFill>
                  <a:srgbClr val="C00000"/>
                </a:solidFill>
              </a:rPr>
              <a:t>PIM-SM</a:t>
            </a:r>
            <a:r>
              <a:rPr lang="en-US" altLang="en-US"/>
              <a:t> [RFC 7761] (2016</a:t>
            </a:r>
            <a:r>
              <a:rPr lang="ru-RU" altLang="en-US"/>
              <a:t>) </a:t>
            </a:r>
            <a:r>
              <a:rPr lang="en-US" altLang="en-US"/>
              <a:t>/ [RFC 4601] (2006)</a:t>
            </a:r>
            <a:endParaRPr lang="en-US" altLang="en-US"/>
          </a:p>
          <a:p>
            <a:r>
              <a:rPr lang="en-US" altLang="ru-RU" b="1">
                <a:solidFill>
                  <a:srgbClr val="C00000"/>
                </a:solidFill>
              </a:rPr>
              <a:t>PIM-DM</a:t>
            </a:r>
            <a:r>
              <a:rPr lang="en-US" altLang="ru-RU"/>
              <a:t> [RFC 3973] (2005)</a:t>
            </a:r>
            <a:endParaRPr lang="ru-RU" altLang="en-US"/>
          </a:p>
          <a:p>
            <a:endParaRPr lang="ru-R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Показатели алгоритмов (метрики)</a:t>
            </a:r>
            <a:endParaRPr lang="ru-RU" dirty="0"/>
          </a:p>
        </p:txBody>
      </p:sp>
      <p:sp>
        <p:nvSpPr>
          <p:cNvPr id="3" name="Объект 2"/>
          <p:cNvSpPr>
            <a:spLocks noGrp="1"/>
          </p:cNvSpPr>
          <p:nvPr>
            <p:ph sz="quarter" idx="1"/>
          </p:nvPr>
        </p:nvSpPr>
        <p:spPr/>
        <p:txBody>
          <a:bodyPr/>
          <a:lstStyle/>
          <a:p>
            <a:r>
              <a:rPr lang="ru-RU" dirty="0"/>
              <a:t>Длина маршрута</a:t>
            </a:r>
            <a:endParaRPr lang="ru-RU" dirty="0"/>
          </a:p>
          <a:p>
            <a:r>
              <a:rPr lang="ru-RU" dirty="0" smtClean="0"/>
              <a:t>Надежность</a:t>
            </a:r>
            <a:endParaRPr lang="ru-RU" dirty="0" smtClean="0"/>
          </a:p>
          <a:p>
            <a:r>
              <a:rPr lang="ru-RU" dirty="0" smtClean="0"/>
              <a:t>Задержка</a:t>
            </a:r>
            <a:endParaRPr lang="ru-RU" dirty="0"/>
          </a:p>
          <a:p>
            <a:r>
              <a:rPr lang="ru-RU" dirty="0" smtClean="0"/>
              <a:t>Ширина </a:t>
            </a:r>
            <a:r>
              <a:rPr lang="ru-RU" dirty="0"/>
              <a:t>полосы пропускания</a:t>
            </a:r>
            <a:endParaRPr lang="ru-RU" dirty="0"/>
          </a:p>
          <a:p>
            <a:r>
              <a:rPr lang="ru-RU" dirty="0" smtClean="0"/>
              <a:t>Нагрузка</a:t>
            </a:r>
            <a:endParaRPr lang="ru-RU" dirty="0"/>
          </a:p>
          <a:p>
            <a:r>
              <a:rPr lang="ru-RU" dirty="0" smtClean="0"/>
              <a:t>Стоимость </a:t>
            </a:r>
            <a:r>
              <a:rPr lang="ru-RU" dirty="0"/>
              <a:t>связи</a:t>
            </a:r>
            <a:endParaRPr lang="ru-RU" dirty="0"/>
          </a:p>
          <a:p>
            <a:endParaRPr lang="ru-RU"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Использованные источники</a:t>
            </a:r>
            <a:endParaRPr lang="ru-RU" altLang="en-US"/>
          </a:p>
        </p:txBody>
      </p:sp>
      <p:sp>
        <p:nvSpPr>
          <p:cNvPr id="3" name="Замещающее содержимое 2"/>
          <p:cNvSpPr>
            <a:spLocks noGrp="1"/>
          </p:cNvSpPr>
          <p:nvPr>
            <p:ph idx="1"/>
          </p:nvPr>
        </p:nvSpPr>
        <p:spPr/>
        <p:txBody>
          <a:bodyPr/>
          <a:lstStyle/>
          <a:p>
            <a:r>
              <a:rPr lang="ru-RU" altLang="en-US"/>
              <a:t>В. Олифер</a:t>
            </a:r>
            <a:r>
              <a:rPr lang="en-US" altLang="en-US"/>
              <a:t>, </a:t>
            </a:r>
            <a:r>
              <a:rPr lang="ru-RU" altLang="en-US"/>
              <a:t>Н. Олифер </a:t>
            </a:r>
            <a:r>
              <a:rPr lang="en-US" altLang="en-US"/>
              <a:t>“</a:t>
            </a:r>
            <a:r>
              <a:rPr lang="ru-RU" altLang="en-US"/>
              <a:t>Компьютерные сети. Принципы</a:t>
            </a:r>
            <a:r>
              <a:rPr lang="en-US" altLang="en-US"/>
              <a:t>, </a:t>
            </a:r>
            <a:r>
              <a:rPr lang="ru-RU" altLang="en-US"/>
              <a:t>технологии</a:t>
            </a:r>
            <a:r>
              <a:rPr lang="en-US" altLang="en-US"/>
              <a:t>, </a:t>
            </a:r>
            <a:r>
              <a:rPr lang="ru-RU" altLang="en-US"/>
              <a:t>протоколы</a:t>
            </a:r>
            <a:r>
              <a:rPr lang="en-US" altLang="en-US"/>
              <a:t>”</a:t>
            </a:r>
            <a:endParaRPr lang="en-US" altLang="en-US"/>
          </a:p>
          <a:p>
            <a:r>
              <a:rPr lang="ru-RU" altLang="en-US"/>
              <a:t>Д. Куроуз</a:t>
            </a:r>
            <a:r>
              <a:rPr lang="en-US" altLang="en-US"/>
              <a:t>, </a:t>
            </a:r>
            <a:r>
              <a:rPr lang="ru-RU" altLang="en-US"/>
              <a:t>К. Росс </a:t>
            </a:r>
            <a:r>
              <a:rPr lang="en-US" altLang="en-US"/>
              <a:t>“</a:t>
            </a:r>
            <a:r>
              <a:rPr lang="ru-RU" altLang="en-US"/>
              <a:t>Компьютерные сети.</a:t>
            </a:r>
            <a:r>
              <a:rPr lang="en-US" altLang="en-US"/>
              <a:t> </a:t>
            </a:r>
            <a:r>
              <a:rPr lang="ru-RU" altLang="en-US"/>
              <a:t>Нисходящий подход.</a:t>
            </a:r>
            <a:r>
              <a:rPr lang="en-US" altLang="en-US"/>
              <a:t>”</a:t>
            </a:r>
            <a:endParaRPr lang="en-US" altLang="en-US"/>
          </a:p>
          <a:p>
            <a:r>
              <a:rPr lang="en-US" altLang="en-US"/>
              <a:t>https://ru.wikipedia.org/wiki/IGMP</a:t>
            </a:r>
            <a:endParaRPr lang="en-US" altLang="en-US"/>
          </a:p>
          <a:p>
            <a:r>
              <a:rPr lang="en-US" altLang="en-US"/>
              <a:t>https://ru.wikipedia.org/wiki/Distance_Vector_Multicast_Routing_Protocol</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Длина маршрута</a:t>
            </a:r>
            <a:endParaRPr lang="ru-RU" dirty="0"/>
          </a:p>
        </p:txBody>
      </p:sp>
      <p:sp>
        <p:nvSpPr>
          <p:cNvPr id="3" name="Объект 2"/>
          <p:cNvSpPr>
            <a:spLocks noGrp="1"/>
          </p:cNvSpPr>
          <p:nvPr>
            <p:ph sz="quarter" idx="1"/>
          </p:nvPr>
        </p:nvSpPr>
        <p:spPr/>
        <p:txBody>
          <a:bodyPr/>
          <a:lstStyle/>
          <a:p>
            <a:r>
              <a:rPr lang="ru-RU" dirty="0"/>
              <a:t>Длина маршрута является наиболее общим показателем маршрутизации. Некоторые протоколы маршрутизации позволяют администраторам сети назначать произвольные цены на каждый канал сети. В этом случае длиной тракта является сумма расходов, связанных с каждым каналом.  </a:t>
            </a:r>
            <a:endParaRPr lang="en-US" dirty="0" smtClean="0"/>
          </a:p>
          <a:p>
            <a:r>
              <a:rPr lang="ru-RU" dirty="0" smtClean="0"/>
              <a:t>Другие </a:t>
            </a:r>
            <a:r>
              <a:rPr lang="ru-RU" dirty="0"/>
              <a:t>протоколы маршрутизации определяют "количество пересылок", т.е. показатель, характеризующий число проходов, которые пакет должен совершить на пути от источника до пункта назначения через изделия </a:t>
            </a:r>
            <a:r>
              <a:rPr lang="ru-RU" dirty="0" smtClean="0"/>
              <a:t>об</a:t>
            </a:r>
            <a:r>
              <a:rPr lang="ru-RU" dirty="0"/>
              <a:t>ъ</a:t>
            </a:r>
            <a:r>
              <a:rPr lang="ru-RU" dirty="0" smtClean="0"/>
              <a:t>единения </a:t>
            </a:r>
            <a:r>
              <a:rPr lang="ru-RU" dirty="0"/>
              <a:t>сетей (такие как роутеры).</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38277</Words>
  <Application>WPS Presentation</Application>
  <PresentationFormat>Widescreen</PresentationFormat>
  <Paragraphs>995</Paragraphs>
  <Slides>80</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80</vt:i4>
      </vt:variant>
    </vt:vector>
  </HeadingPairs>
  <TitlesOfParts>
    <vt:vector size="103" baseType="lpstr">
      <vt:lpstr>Arial</vt:lpstr>
      <vt:lpstr>SimSun</vt:lpstr>
      <vt:lpstr>Wingdings</vt:lpstr>
      <vt:lpstr>Calibri Light</vt:lpstr>
      <vt:lpstr>Calibri</vt:lpstr>
      <vt:lpstr>Microsoft YaHei</vt:lpstr>
      <vt:lpstr/>
      <vt:lpstr>Arial Unicode MS</vt:lpstr>
      <vt:lpstr>Segoe Print</vt:lpstr>
      <vt:lpstr>MS PGothic</vt:lpstr>
      <vt:lpstr>Arial</vt:lpstr>
      <vt:lpstr>Comic Sans MS</vt:lpstr>
      <vt:lpstr>Times New Roman</vt:lpstr>
      <vt:lpstr>Calibri</vt:lpstr>
      <vt:lpstr>Gill Sans MT</vt:lpstr>
      <vt:lpstr>Wingdings</vt:lpstr>
      <vt:lpstr>Verdana</vt:lpstr>
      <vt:lpstr>Yu Gothic</vt:lpstr>
      <vt:lpstr>Office Theme</vt:lpstr>
      <vt:lpstr>Visio.Drawing.11</vt:lpstr>
      <vt:lpstr>Visio.Drawing.11</vt:lpstr>
      <vt:lpstr>Visio.Drawing.11</vt:lpstr>
      <vt:lpstr>Visio.Drawing.11</vt:lpstr>
      <vt:lpstr>Лекция X. Протоколы маршрутизации: RIP, OSPF, BGP</vt:lpstr>
      <vt:lpstr>Основная задача алгоритма маршрутизации</vt:lpstr>
      <vt:lpstr>Распределенный подход</vt:lpstr>
      <vt:lpstr>Централизованный подход</vt:lpstr>
      <vt:lpstr>Дистанционно-векторные алгоритмы</vt:lpstr>
      <vt:lpstr>Алгоритмы состояния связей</vt:lpstr>
      <vt:lpstr>Сбалансированный-гибридный алгоритм</vt:lpstr>
      <vt:lpstr>Показатели алгоритмов (метрики)</vt:lpstr>
      <vt:lpstr>Длина маршрута</vt:lpstr>
      <vt:lpstr>Надежность</vt:lpstr>
      <vt:lpstr>Задержка</vt:lpstr>
      <vt:lpstr>Полоса пропускания</vt:lpstr>
      <vt:lpstr>Автономные системы</vt:lpstr>
      <vt:lpstr>Автономные системы</vt:lpstr>
      <vt:lpstr>Маршрутизация внутри АС</vt:lpstr>
      <vt:lpstr>Протокол RIP</vt:lpstr>
      <vt:lpstr>Порядок работы</vt:lpstr>
      <vt:lpstr>Схема работы RIP</vt:lpstr>
      <vt:lpstr>Адаптация RIP к изменениям</vt:lpstr>
      <vt:lpstr>Счет до бесконечности</vt:lpstr>
      <vt:lpstr>Решения проблем в RIP</vt:lpstr>
      <vt:lpstr>Формат пакета RIP v.1</vt:lpstr>
      <vt:lpstr>Отличия RIP v2</vt:lpstr>
      <vt:lpstr>OSPF</vt:lpstr>
      <vt:lpstr>Принцип работы</vt:lpstr>
      <vt:lpstr>Принцип работы</vt:lpstr>
      <vt:lpstr>Алгоритм Дейкстры</vt:lpstr>
      <vt:lpstr>Схема работы OSPF (алгоритм Дейкстры)</vt:lpstr>
      <vt:lpstr>Принцип работы</vt:lpstr>
      <vt:lpstr>Разделение на области (areas)</vt:lpstr>
      <vt:lpstr>Назначенный маршрутизатор  (Designated Router)</vt:lpstr>
      <vt:lpstr>Designated Router, пример</vt:lpstr>
      <vt:lpstr>Заголовок OSPF</vt:lpstr>
      <vt:lpstr>Заголовок OSPF</vt:lpstr>
      <vt:lpstr>Заголовок OSPF</vt:lpstr>
      <vt:lpstr>Типы пакетов LSA</vt:lpstr>
      <vt:lpstr>Типы пакетов LSA</vt:lpstr>
      <vt:lpstr>Типы LSA</vt:lpstr>
      <vt:lpstr>Router links advertisements (RLA)</vt:lpstr>
      <vt:lpstr>Network links advertisements (NLA)</vt:lpstr>
      <vt:lpstr>Summary links advertisements (SLA)</vt:lpstr>
      <vt:lpstr>AS external links advertisements</vt:lpstr>
      <vt:lpstr>Протокол внешнего шлюза BGP [RFC 4271]</vt:lpstr>
      <vt:lpstr>Принцип работы BGP</vt:lpstr>
      <vt:lpstr>Принцип работы BGP</vt:lpstr>
      <vt:lpstr>BGP</vt:lpstr>
      <vt:lpstr>Схема работы BGP</vt:lpstr>
      <vt:lpstr>eBGP и iBGP</vt:lpstr>
      <vt:lpstr>Таблица BGP</vt:lpstr>
      <vt:lpstr>Формат пакета BGP</vt:lpstr>
      <vt:lpstr>Формат пакета BGP</vt:lpstr>
      <vt:lpstr>Сообщения BGP</vt:lpstr>
      <vt:lpstr>Необходимость маршрутизации  внутри и между АС</vt:lpstr>
      <vt:lpstr>Групповая адресация (Multicast)</vt:lpstr>
      <vt:lpstr>Групповая маршрутизация</vt:lpstr>
      <vt:lpstr>Групповая маршрутизация</vt:lpstr>
      <vt:lpstr>Групповая маршрутизация</vt:lpstr>
      <vt:lpstr>Протокол IGMP [RFC 3376]</vt:lpstr>
      <vt:lpstr>Протокол IGMP</vt:lpstr>
      <vt:lpstr>Формат IGMP v1 сообщения</vt:lpstr>
      <vt:lpstr>Формат IGMP v1 сообщения</vt:lpstr>
      <vt:lpstr>Формат IGMP v2 сообщения</vt:lpstr>
      <vt:lpstr>Формат IGMP v2 сообщения</vt:lpstr>
      <vt:lpstr>Формат IGMP v2 сообщения</vt:lpstr>
      <vt:lpstr>Типы сообщений IGMP</vt:lpstr>
      <vt:lpstr>Принципы группового вещания</vt:lpstr>
      <vt:lpstr>Маршрутизация на основе доменов</vt:lpstr>
      <vt:lpstr>Учет плотности</vt:lpstr>
      <vt:lpstr>Точка рандеву (Rendezvous Point)</vt:lpstr>
      <vt:lpstr>Подходы к построению маршрутного дерева</vt:lpstr>
      <vt:lpstr>Подходы к построению маршрутного дерева</vt:lpstr>
      <vt:lpstr>Продвижение по реверсивному пути</vt:lpstr>
      <vt:lpstr>Протокол DVMRP [RFC 1075]</vt:lpstr>
      <vt:lpstr>Дейтаграмма DVMRP </vt:lpstr>
      <vt:lpstr>Дейтаграмма DVMRP</vt:lpstr>
      <vt:lpstr>MOSPF [RFC 1584]</vt:lpstr>
      <vt:lpstr>MOSPF [RFC 1584]</vt:lpstr>
      <vt:lpstr>PIM (Protocol Independent Multicast)</vt:lpstr>
      <vt:lpstr>Стандарты</vt:lpstr>
      <vt:lpstr>Использованные 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google1599855454</cp:lastModifiedBy>
  <cp:revision>128</cp:revision>
  <dcterms:created xsi:type="dcterms:W3CDTF">2020-11-21T19:53:00Z</dcterms:created>
  <dcterms:modified xsi:type="dcterms:W3CDTF">2020-12-03T20:38:33Z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1049-11.2.0.9739</vt:lpwstr>
  </property>
</Properties>
</file>