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2" r:id="rId4"/>
    <p:sldId id="343" r:id="rId5"/>
    <p:sldId id="344" r:id="rId6"/>
    <p:sldId id="342" r:id="rId7"/>
    <p:sldId id="340" r:id="rId8"/>
    <p:sldId id="259" r:id="rId9"/>
    <p:sldId id="260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62" r:id="rId20"/>
    <p:sldId id="301" r:id="rId21"/>
    <p:sldId id="266" r:id="rId22"/>
    <p:sldId id="267" r:id="rId23"/>
    <p:sldId id="268" r:id="rId24"/>
    <p:sldId id="269" r:id="rId25"/>
    <p:sldId id="270" r:id="rId26"/>
    <p:sldId id="283" r:id="rId27"/>
    <p:sldId id="284" r:id="rId28"/>
    <p:sldId id="272" r:id="rId29"/>
    <p:sldId id="289" r:id="rId30"/>
    <p:sldId id="298" r:id="rId31"/>
    <p:sldId id="277" r:id="rId32"/>
    <p:sldId id="279" r:id="rId33"/>
    <p:sldId id="278" r:id="rId34"/>
    <p:sldId id="275" r:id="rId35"/>
    <p:sldId id="281" r:id="rId36"/>
    <p:sldId id="282" r:id="rId37"/>
    <p:sldId id="271" r:id="rId38"/>
    <p:sldId id="273" r:id="rId39"/>
    <p:sldId id="276" r:id="rId40"/>
    <p:sldId id="274" r:id="rId41"/>
    <p:sldId id="264" r:id="rId42"/>
    <p:sldId id="258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>
            <a:normAutofit fontScale="90000"/>
          </a:bodyPr>
          <a:lstStyle/>
          <a:p>
            <a:r>
              <a:rPr lang="ru-RU" altLang="en-US" dirty="0">
                <a:solidFill>
                  <a:schemeClr val="bg1"/>
                </a:solidFill>
              </a:rPr>
              <a:t>Лекция </a:t>
            </a:r>
            <a:r>
              <a:rPr lang="en-US" altLang="en-US" dirty="0">
                <a:solidFill>
                  <a:schemeClr val="bg1"/>
                </a:solidFill>
              </a:rPr>
              <a:t>XII. SDN. ICMP. </a:t>
            </a:r>
            <a:r>
              <a:rPr lang="ru-RU" altLang="en-US" dirty="0">
                <a:solidFill>
                  <a:schemeClr val="bg1"/>
                </a:solidFill>
              </a:rPr>
              <a:t>Протоколы управления</a:t>
            </a:r>
            <a:r>
              <a:rPr lang="en-US" altLang="en-US" dirty="0">
                <a:solidFill>
                  <a:schemeClr val="bg1"/>
                </a:solidFill>
              </a:rPr>
              <a:t>: SNMP,  NETCONF. 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Курс читает Рогозин Н.О.</a:t>
            </a:r>
            <a:r>
              <a:rPr lang="en-US" altLang="en-US"/>
              <a:t>, </a:t>
            </a:r>
            <a:r>
              <a:rPr lang="ru-RU" altLang="en-US"/>
              <a:t>кафедра ИУ-7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</a:t>
            </a:r>
            <a:r>
              <a:rPr lang="en-US" dirty="0" smtClean="0"/>
              <a:t>ICMP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537835" cy="4351655"/>
          </a:xfrm>
        </p:spPr>
        <p:txBody>
          <a:bodyPr/>
          <a:lstStyle/>
          <a:p>
            <a:r>
              <a:rPr lang="ru-RU" sz="2400" b="1" dirty="0"/>
              <a:t>тип</a:t>
            </a:r>
            <a:r>
              <a:rPr lang="ru-RU" sz="2400" dirty="0"/>
              <a:t> (1 байт)</a:t>
            </a:r>
            <a:endParaRPr lang="ru-RU" sz="2400" dirty="0"/>
          </a:p>
          <a:p>
            <a:pPr lvl="1"/>
            <a:r>
              <a:rPr lang="ru-RU" sz="2055" dirty="0"/>
              <a:t>числовой идентификатор типа сообщения</a:t>
            </a:r>
            <a:endParaRPr lang="ru-RU" sz="2055" dirty="0"/>
          </a:p>
          <a:p>
            <a:r>
              <a:rPr lang="ru-RU" sz="2400" b="1" dirty="0"/>
              <a:t>код</a:t>
            </a:r>
            <a:r>
              <a:rPr lang="ru-RU" sz="2400" dirty="0"/>
              <a:t> (1 байт) </a:t>
            </a:r>
            <a:endParaRPr lang="ru-RU" sz="2400" dirty="0"/>
          </a:p>
          <a:p>
            <a:pPr lvl="1"/>
            <a:r>
              <a:rPr lang="ru-RU" sz="2055" dirty="0"/>
              <a:t>числовой идентификатор, более тонко дифференцирующий тип ошибки</a:t>
            </a:r>
            <a:endParaRPr lang="ru-RU" sz="2055" dirty="0"/>
          </a:p>
          <a:p>
            <a:r>
              <a:rPr lang="ru-RU" sz="2400" b="1" dirty="0"/>
              <a:t>контрольная сумма</a:t>
            </a:r>
            <a:r>
              <a:rPr lang="ru-RU" sz="2400" dirty="0"/>
              <a:t> (2 байта) </a:t>
            </a:r>
            <a:endParaRPr lang="ru-RU" sz="2400" dirty="0"/>
          </a:p>
          <a:p>
            <a:pPr lvl="1"/>
            <a:r>
              <a:rPr lang="ru-RU" sz="2055" dirty="0"/>
              <a:t>подсчитывается для всего ICMP-сообщения</a:t>
            </a:r>
            <a:endParaRPr lang="ru-RU" sz="2055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33515" y="2315845"/>
            <a:ext cx="109029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Тип</a:t>
            </a:r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09840" y="2315845"/>
            <a:ext cx="109029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Код</a:t>
            </a:r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700135" y="2315845"/>
            <a:ext cx="2166620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Контрольная сумма</a:t>
            </a:r>
            <a:endParaRPr lang="ru-RU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700135" y="2932430"/>
            <a:ext cx="2166620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Зависит от типа</a:t>
            </a:r>
            <a:endParaRPr lang="ru-RU" alt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33515" y="2932430"/>
            <a:ext cx="2166620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Зависит от типа</a:t>
            </a:r>
            <a:endParaRPr lang="ru-RU" alt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33515" y="3549015"/>
            <a:ext cx="433324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Поле данных</a:t>
            </a:r>
            <a:endParaRPr lang="ru-RU" altLang="ru-RU"/>
          </a:p>
          <a:p>
            <a:pPr algn="ctr"/>
            <a:r>
              <a:rPr lang="ru-RU" altLang="ru-RU"/>
              <a:t>Зависит от типа и кода</a:t>
            </a:r>
            <a:endParaRPr lang="ru-RU" altLang="ru-RU"/>
          </a:p>
        </p:txBody>
      </p:sp>
      <p:cxnSp>
        <p:nvCxnSpPr>
          <p:cNvPr id="10" name="Прямое соединение 9"/>
          <p:cNvCxnSpPr/>
          <p:nvPr/>
        </p:nvCxnSpPr>
        <p:spPr>
          <a:xfrm flipH="1">
            <a:off x="6522720" y="2095500"/>
            <a:ext cx="10795" cy="22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>
            <a:off x="7599045" y="2095500"/>
            <a:ext cx="10795" cy="22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 flipH="1">
            <a:off x="8689340" y="2095500"/>
            <a:ext cx="10795" cy="22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 flipH="1">
            <a:off x="10855960" y="2095500"/>
            <a:ext cx="10795" cy="22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6530340" y="2194560"/>
            <a:ext cx="105727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7609840" y="2194560"/>
            <a:ext cx="10902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700135" y="2194560"/>
            <a:ext cx="21475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е поле 16"/>
          <p:cNvSpPr txBox="1"/>
          <p:nvPr/>
        </p:nvSpPr>
        <p:spPr>
          <a:xfrm>
            <a:off x="6929120" y="1825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005445" y="18370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624695" y="1825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4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типа</a:t>
            </a:r>
            <a:endParaRPr lang="ru-RU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89530" y="1691005"/>
            <a:ext cx="7309485" cy="4523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ru-RU" altLang="en-US" sz="1800" u="sng" dirty="0"/>
              <a:t>Тип</a:t>
            </a:r>
            <a:r>
              <a:rPr lang="en-US" sz="1800" dirty="0"/>
              <a:t>  </a:t>
            </a:r>
            <a:r>
              <a:rPr lang="ru-RU" altLang="en-US" sz="1800" u="sng" dirty="0"/>
              <a:t>Код</a:t>
            </a:r>
            <a:r>
              <a:rPr lang="en-US" sz="1800" dirty="0"/>
              <a:t>  </a:t>
            </a:r>
            <a:r>
              <a:rPr lang="ru-RU" altLang="en-US" sz="1800" u="sng" dirty="0"/>
              <a:t>Описание</a:t>
            </a:r>
            <a:endParaRPr lang="en-US" sz="1800" dirty="0"/>
          </a:p>
          <a:p>
            <a:r>
              <a:rPr lang="en-US" sz="1800" dirty="0"/>
              <a:t>0        0         echo reply (ping)</a:t>
            </a:r>
            <a:endParaRPr lang="en-US" sz="1800" dirty="0"/>
          </a:p>
          <a:p>
            <a:r>
              <a:rPr lang="en-US" sz="1800" dirty="0"/>
              <a:t>3        0         dest. network unreachable</a:t>
            </a:r>
            <a:endParaRPr lang="en-US" sz="1800" dirty="0"/>
          </a:p>
          <a:p>
            <a:r>
              <a:rPr lang="en-US" sz="1800" dirty="0"/>
              <a:t>3        1         dest host unreachable</a:t>
            </a:r>
            <a:endParaRPr lang="en-US" sz="1800" dirty="0"/>
          </a:p>
          <a:p>
            <a:r>
              <a:rPr lang="en-US" sz="1800" dirty="0"/>
              <a:t>3        2         dest protocol unreachable</a:t>
            </a:r>
            <a:endParaRPr lang="en-US" sz="1800" dirty="0"/>
          </a:p>
          <a:p>
            <a:r>
              <a:rPr lang="en-US" sz="1800" dirty="0"/>
              <a:t>3        3         dest port unreachable</a:t>
            </a:r>
            <a:endParaRPr lang="en-US" sz="1800" dirty="0"/>
          </a:p>
          <a:p>
            <a:r>
              <a:rPr lang="en-US" sz="1800" dirty="0"/>
              <a:t>3        6         dest network unknown</a:t>
            </a:r>
            <a:endParaRPr lang="en-US" sz="1800" dirty="0"/>
          </a:p>
          <a:p>
            <a:r>
              <a:rPr lang="en-US" sz="1800" dirty="0"/>
              <a:t>3        7         dest host unknown</a:t>
            </a:r>
            <a:endParaRPr lang="en-US" sz="1800" dirty="0"/>
          </a:p>
          <a:p>
            <a:r>
              <a:rPr lang="en-US" sz="1800" dirty="0"/>
              <a:t>4        0         source quench (congestion</a:t>
            </a:r>
            <a:endParaRPr lang="en-US" sz="1800" dirty="0"/>
          </a:p>
          <a:p>
            <a:r>
              <a:rPr lang="en-US" sz="1800" dirty="0"/>
              <a:t>                     control - not used)</a:t>
            </a:r>
            <a:endParaRPr lang="en-US" sz="1800" dirty="0"/>
          </a:p>
          <a:p>
            <a:r>
              <a:rPr lang="en-US" sz="1800" dirty="0"/>
              <a:t>8        0         echo request (ping)</a:t>
            </a:r>
            <a:endParaRPr lang="en-US" sz="1800" dirty="0"/>
          </a:p>
          <a:p>
            <a:r>
              <a:rPr lang="en-US" sz="1800" dirty="0"/>
              <a:t>9        0         route advertisement</a:t>
            </a:r>
            <a:endParaRPr lang="en-US" sz="1800" dirty="0"/>
          </a:p>
          <a:p>
            <a:r>
              <a:rPr lang="en-US" sz="1800" dirty="0"/>
              <a:t>10      0         router discovery</a:t>
            </a:r>
            <a:endParaRPr lang="en-US" sz="1800" dirty="0"/>
          </a:p>
          <a:p>
            <a:r>
              <a:rPr lang="en-US" sz="1800" dirty="0"/>
              <a:t>11      0         TTL expired</a:t>
            </a:r>
            <a:endParaRPr lang="en-US" sz="1800" dirty="0"/>
          </a:p>
          <a:p>
            <a:r>
              <a:rPr lang="en-US" sz="1800" dirty="0"/>
              <a:t>12      0         bad IP header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Эхо-протокол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Включает </a:t>
            </a:r>
            <a:r>
              <a:rPr lang="ru-RU" dirty="0"/>
              <a:t>обмен двумя типами сообщений: эхо-запрос и эхо-ответ. </a:t>
            </a:r>
            <a:endParaRPr lang="ru-RU" dirty="0" smtClean="0"/>
          </a:p>
          <a:p>
            <a:r>
              <a:rPr lang="ru-RU" dirty="0" smtClean="0"/>
              <a:t>Компьютер </a:t>
            </a:r>
            <a:r>
              <a:rPr lang="ru-RU" dirty="0"/>
              <a:t>или маршрутизатор посылают по интерсети эхо-запрос, в котором указывают IP-адрес узла, достижимость которого нужно проверить. </a:t>
            </a:r>
            <a:endParaRPr lang="ru-RU" dirty="0" smtClean="0"/>
          </a:p>
          <a:p>
            <a:r>
              <a:rPr lang="ru-RU" dirty="0" smtClean="0"/>
              <a:t>Узел</a:t>
            </a:r>
            <a:r>
              <a:rPr lang="ru-RU" dirty="0"/>
              <a:t>, который получает эхо-запрос, формирует и отправляет эхо-ответ и возвращает сообщение узлу - отправителю запроса.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запросе могут содержаться некоторые данные, которые должны быть возвращены в ответе. </a:t>
            </a:r>
            <a:endParaRPr lang="ru-RU" dirty="0" smtClean="0"/>
          </a:p>
          <a:p>
            <a:r>
              <a:rPr lang="ru-RU" dirty="0" smtClean="0"/>
              <a:t>Так </a:t>
            </a:r>
            <a:r>
              <a:rPr lang="ru-RU" dirty="0"/>
              <a:t>как эхо-запрос и эхо-ответ передаются по сети внутри IP-пакетов, то их успешная доставка означает нормальное функционирование всей транспортной системы интерсети.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Примеры приложений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 sz="4000"/>
              <a:t>ping</a:t>
            </a:r>
            <a:endParaRPr lang="en-US" altLang="ru-RU" sz="4000"/>
          </a:p>
          <a:p>
            <a:r>
              <a:rPr lang="en-US" altLang="ru-RU" sz="4000"/>
              <a:t>traceroute/ tracert</a:t>
            </a:r>
            <a:endParaRPr lang="en-US" altLang="ru-RU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запуска </a:t>
            </a:r>
            <a:r>
              <a:rPr lang="en-US" dirty="0" smtClean="0"/>
              <a:t>“ping”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Ключ </a:t>
            </a:r>
            <a:r>
              <a:rPr lang="ru-RU" b="1" dirty="0"/>
              <a:t>-n</a:t>
            </a:r>
            <a:r>
              <a:rPr lang="ru-RU" dirty="0"/>
              <a:t> задает количество отправляемых эхо-запросов (по умолчанию 4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/>
              <a:t>Ключ </a:t>
            </a:r>
            <a:r>
              <a:rPr lang="ru-RU" b="1" dirty="0"/>
              <a:t>–t</a:t>
            </a:r>
            <a:r>
              <a:rPr lang="ru-RU" dirty="0"/>
              <a:t> заставляет утилиту </a:t>
            </a:r>
            <a:r>
              <a:rPr lang="ru-RU" dirty="0" err="1"/>
              <a:t>ping</a:t>
            </a:r>
            <a:r>
              <a:rPr lang="ru-RU" dirty="0"/>
              <a:t> посылать запросы в бесконечном цикле до ее прерывания нажатием комбинации клавиш </a:t>
            </a:r>
            <a:r>
              <a:rPr lang="ru-RU" b="1" dirty="0"/>
              <a:t>&lt;</a:t>
            </a:r>
            <a:r>
              <a:rPr lang="ru-RU" b="1" dirty="0" err="1"/>
              <a:t>Ctrl</a:t>
            </a:r>
            <a:r>
              <a:rPr lang="ru-RU" b="1" dirty="0"/>
              <a:t>-C</a:t>
            </a:r>
            <a:r>
              <a:rPr lang="ru-RU" b="1" dirty="0" smtClean="0"/>
              <a:t>&gt;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04" y="3692778"/>
            <a:ext cx="6069316" cy="21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запуска </a:t>
            </a:r>
            <a:r>
              <a:rPr lang="en-US" dirty="0" smtClean="0"/>
              <a:t>“ping”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 </a:t>
            </a:r>
            <a:r>
              <a:rPr lang="ru-RU" b="1" dirty="0"/>
              <a:t>–l</a:t>
            </a:r>
            <a:r>
              <a:rPr lang="ru-RU" dirty="0"/>
              <a:t> задает размер дейтаграммы без учета длины заголовка (28 байт), посылаемой в эхо-запросе. Допустимыми являются значения от 0 до 65.500, включительно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Ключ </a:t>
            </a:r>
            <a:r>
              <a:rPr lang="ru-RU" b="1" dirty="0"/>
              <a:t>–f</a:t>
            </a:r>
            <a:r>
              <a:rPr lang="ru-RU" dirty="0"/>
              <a:t> устанавливает на дейтаграмме специальную пометку, запрещающую </a:t>
            </a:r>
            <a:r>
              <a:rPr lang="ru-RU" dirty="0" smtClean="0"/>
              <a:t>ее фрагментацию.</a:t>
            </a:r>
            <a:endParaRPr lang="en-US" dirty="0" smtClean="0"/>
          </a:p>
          <a:p>
            <a:r>
              <a:rPr lang="ru-RU" dirty="0"/>
              <a:t>Ключ </a:t>
            </a:r>
            <a:r>
              <a:rPr lang="ru-RU" b="1" dirty="0"/>
              <a:t>–i</a:t>
            </a:r>
            <a:r>
              <a:rPr lang="ru-RU" dirty="0"/>
              <a:t> задает </a:t>
            </a:r>
            <a:r>
              <a:rPr lang="en-US" dirty="0" smtClean="0"/>
              <a:t>TTL (</a:t>
            </a:r>
            <a:r>
              <a:rPr lang="ru-RU" b="1" i="1" dirty="0" err="1" smtClean="0"/>
              <a:t>T</a:t>
            </a:r>
            <a:r>
              <a:rPr lang="ru-RU" i="1" dirty="0" err="1" smtClean="0"/>
              <a:t>ime</a:t>
            </a:r>
            <a:r>
              <a:rPr lang="ru-RU" i="1" dirty="0"/>
              <a:t> </a:t>
            </a:r>
            <a:r>
              <a:rPr lang="ru-RU" b="1" i="1" dirty="0" err="1"/>
              <a:t>T</a:t>
            </a:r>
            <a:r>
              <a:rPr lang="ru-RU" i="1" dirty="0" err="1"/>
              <a:t>o</a:t>
            </a:r>
            <a:r>
              <a:rPr lang="ru-RU" i="1" dirty="0"/>
              <a:t> </a:t>
            </a:r>
            <a:r>
              <a:rPr lang="ru-RU" b="1" i="1" dirty="0" err="1"/>
              <a:t>L</a:t>
            </a:r>
            <a:r>
              <a:rPr lang="ru-RU" i="1" dirty="0" err="1"/>
              <a:t>ive</a:t>
            </a:r>
            <a:r>
              <a:rPr lang="ru-RU" dirty="0"/>
              <a:t>) пакета посылаемых дейтаграмм, измеряемое количеством узлов, которые может посетить пакет (по умолчанию 128). </a:t>
            </a:r>
            <a:endParaRPr lang="ru-RU" dirty="0"/>
          </a:p>
          <a:p>
            <a:pPr lvl="1"/>
            <a:r>
              <a:rPr lang="ru-RU" dirty="0"/>
              <a:t>Каждый промежуточный узел уменьшает значение TTL на единицу и, когда оно достигает нуля, пакет </a:t>
            </a:r>
            <a:r>
              <a:rPr lang="ru-RU" dirty="0" smtClean="0"/>
              <a:t>уничтожается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Утилита </a:t>
            </a:r>
            <a:r>
              <a:rPr lang="en-US" dirty="0" smtClean="0"/>
              <a:t>“</a:t>
            </a:r>
            <a:r>
              <a:rPr lang="en-US" dirty="0" err="1" smtClean="0"/>
              <a:t>traceroute/ tracert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маршрутизатор не может передать или доставить IP-пакет, он отсылает узлу, отправившему этот пакет, сообщение о недостижимости узла назначения. </a:t>
            </a:r>
            <a:endParaRPr lang="ru-RU" dirty="0" smtClean="0"/>
          </a:p>
          <a:p>
            <a:r>
              <a:rPr lang="ru-RU" dirty="0"/>
              <a:t>Помимо причины ошибки, указанной в заголовке (в полях типа и кода), дополнительная диагностическая информация передается в поле данных ICMP-сообщения. Именно туда помещается заголовок IP и первые 8 байт данных того IP-пакета, который вызвал ошибку.</a:t>
            </a:r>
            <a:endParaRPr lang="ru-RU" dirty="0"/>
          </a:p>
          <a:p>
            <a:r>
              <a:rPr lang="ru-RU" dirty="0"/>
              <a:t>Эта информация позволяет узлу-отправителю еще точнее диагностировать причину ошибки.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2523068" y="1745295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105"/>
          <p:cNvSpPr>
            <a:spLocks noChangeShapeType="1"/>
          </p:cNvSpPr>
          <p:nvPr/>
        </p:nvSpPr>
        <p:spPr bwMode="auto">
          <a:xfrm flipV="1">
            <a:off x="3316818" y="1796095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6"/>
          <p:cNvSpPr>
            <a:spLocks noChangeShapeType="1"/>
          </p:cNvSpPr>
          <p:nvPr/>
        </p:nvSpPr>
        <p:spPr bwMode="auto">
          <a:xfrm>
            <a:off x="4251856" y="178022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687515" y="1862419"/>
            <a:ext cx="649995" cy="330505"/>
            <a:chOff x="7493876" y="2774731"/>
            <a:chExt cx="1481958" cy="894622"/>
          </a:xfrm>
        </p:grpSpPr>
        <p:sp>
          <p:nvSpPr>
            <p:cNvPr id="112" name="Freeform 11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Line 108"/>
          <p:cNvSpPr>
            <a:spLocks noChangeShapeType="1"/>
          </p:cNvSpPr>
          <p:nvPr/>
        </p:nvSpPr>
        <p:spPr bwMode="auto">
          <a:xfrm flipH="1">
            <a:off x="4013731" y="151193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291"/>
          <p:cNvSpPr>
            <a:spLocks noChangeShapeType="1"/>
          </p:cNvSpPr>
          <p:nvPr/>
        </p:nvSpPr>
        <p:spPr bwMode="auto">
          <a:xfrm>
            <a:off x="3981981" y="191198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636127" y="1646571"/>
            <a:ext cx="649995" cy="330505"/>
            <a:chOff x="7493876" y="2774731"/>
            <a:chExt cx="1481958" cy="894622"/>
          </a:xfrm>
        </p:grpSpPr>
        <p:sp>
          <p:nvSpPr>
            <p:cNvPr id="104" name="Freeform 10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ym typeface="+mn-ea"/>
              </a:rPr>
              <a:t>Утилита </a:t>
            </a:r>
            <a:r>
              <a:rPr lang="en-US" dirty="0" smtClean="0">
                <a:sym typeface="+mn-ea"/>
              </a:rPr>
              <a:t>“</a:t>
            </a:r>
            <a:r>
              <a:rPr lang="en-US" dirty="0" err="1" smtClean="0">
                <a:sym typeface="+mn-ea"/>
              </a:rPr>
              <a:t>traceroute/ tracert”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4885" y="5695950"/>
            <a:ext cx="10527030" cy="55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indent="-295275">
              <a:spcBef>
                <a:spcPts val="400"/>
              </a:spcBef>
              <a:defRPr/>
            </a:pPr>
            <a:r>
              <a:rPr lang="ru-RU" dirty="0">
                <a:solidFill>
                  <a:schemeClr val="tx1"/>
                </a:solidFill>
              </a:rPr>
              <a:t>Когда </a:t>
            </a:r>
            <a:r>
              <a:rPr lang="en-US" dirty="0">
                <a:solidFill>
                  <a:schemeClr val="tx1"/>
                </a:solidFill>
              </a:rPr>
              <a:t>ICMP </a:t>
            </a:r>
            <a:r>
              <a:rPr lang="ru-RU" dirty="0">
                <a:solidFill>
                  <a:schemeClr val="tx1"/>
                </a:solidFill>
              </a:rPr>
              <a:t>прибывает на узел-отправитель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записывается</a:t>
            </a:r>
            <a:r>
              <a:rPr lang="en-US" dirty="0">
                <a:solidFill>
                  <a:schemeClr val="tx1"/>
                </a:solidFill>
              </a:rPr>
              <a:t> RTT</a:t>
            </a:r>
            <a:endParaRPr lang="en-US" dirty="0">
              <a:solidFill>
                <a:schemeClr val="tx1"/>
              </a:solidFill>
            </a:endParaRPr>
          </a:p>
          <a:p>
            <a:pPr marL="523875" lvl="1" indent="-180975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11937" y="2213510"/>
            <a:ext cx="3810000" cy="20050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defRPr/>
            </a:pPr>
            <a:endParaRPr lang="en-U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11110" y="2731135"/>
            <a:ext cx="4294505" cy="2567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None/>
            </a:pPr>
            <a:r>
              <a:rPr lang="ru-RU" altLang="en-US" sz="2800" dirty="0">
                <a:solidFill>
                  <a:schemeClr val="tx1"/>
                </a:solidFill>
              </a:rPr>
              <a:t>критерии остановки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UDP </a:t>
            </a:r>
            <a:r>
              <a:rPr lang="ru-RU" altLang="en-US" sz="2400" dirty="0"/>
              <a:t>сегмент прибывает на узел назначения</a:t>
            </a: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altLang="en-US" sz="2400" dirty="0"/>
              <a:t>узел назначения возвращает</a:t>
            </a:r>
            <a:r>
              <a:rPr lang="en-US" sz="2400" dirty="0"/>
              <a:t> ICMP </a:t>
            </a:r>
            <a:r>
              <a:rPr lang="ru-RU" altLang="en-US" sz="2400" dirty="0"/>
              <a:t>сообщение</a:t>
            </a:r>
            <a:r>
              <a:rPr lang="en-US" sz="2400" dirty="0"/>
              <a:t> </a:t>
            </a:r>
            <a:r>
              <a:rPr lang="ja-JP" altLang="en-US" sz="2400"/>
              <a:t>“</a:t>
            </a:r>
            <a:r>
              <a:rPr lang="ru-RU" altLang="en-US" sz="2400" dirty="0"/>
              <a:t>порт недоступен</a:t>
            </a:r>
            <a:r>
              <a:rPr lang="ja-JP" altLang="en-US" sz="2400"/>
              <a:t>”</a:t>
            </a:r>
            <a:r>
              <a:rPr lang="en-US" altLang="ja-JP" sz="2400" dirty="0"/>
              <a:t> (</a:t>
            </a:r>
            <a:r>
              <a:rPr lang="ru-RU" altLang="en-US" sz="2400" dirty="0"/>
              <a:t>тип</a:t>
            </a:r>
            <a:r>
              <a:rPr lang="en-US" altLang="ja-JP" sz="2400" dirty="0"/>
              <a:t> 3, </a:t>
            </a:r>
            <a:r>
              <a:rPr lang="ru-RU" altLang="en-US" sz="2400" dirty="0"/>
              <a:t>код</a:t>
            </a:r>
            <a:r>
              <a:rPr lang="en-US" altLang="ja-JP" sz="2400" dirty="0"/>
              <a:t> 3)</a:t>
            </a:r>
            <a:endParaRPr lang="en-US" altLang="ja-JP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altLang="en-US" sz="2400" dirty="0"/>
              <a:t>отправитель перестает отправлять</a:t>
            </a:r>
            <a:endParaRPr lang="ru-RU" altLang="en-US" sz="2400" dirty="0"/>
          </a:p>
        </p:txBody>
      </p:sp>
      <p:sp>
        <p:nvSpPr>
          <p:cNvPr id="14" name="Line 113"/>
          <p:cNvSpPr>
            <a:spLocks noChangeShapeType="1"/>
          </p:cNvSpPr>
          <p:nvPr/>
        </p:nvSpPr>
        <p:spPr bwMode="auto">
          <a:xfrm flipH="1">
            <a:off x="5228168" y="1840545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60"/>
          <p:cNvSpPr>
            <a:spLocks noChangeShapeType="1"/>
          </p:cNvSpPr>
          <p:nvPr/>
        </p:nvSpPr>
        <p:spPr bwMode="auto">
          <a:xfrm>
            <a:off x="6347356" y="1805620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61"/>
          <p:cNvSpPr>
            <a:spLocks noChangeShapeType="1"/>
          </p:cNvSpPr>
          <p:nvPr/>
        </p:nvSpPr>
        <p:spPr bwMode="auto">
          <a:xfrm flipH="1">
            <a:off x="7285568" y="1751645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292"/>
          <p:cNvSpPr>
            <a:spLocks noChangeShapeType="1"/>
          </p:cNvSpPr>
          <p:nvPr/>
        </p:nvSpPr>
        <p:spPr bwMode="auto">
          <a:xfrm>
            <a:off x="5906031" y="1499233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294"/>
          <p:cNvSpPr>
            <a:spLocks noChangeShapeType="1"/>
          </p:cNvSpPr>
          <p:nvPr/>
        </p:nvSpPr>
        <p:spPr bwMode="auto">
          <a:xfrm flipH="1">
            <a:off x="4623331" y="2102483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295"/>
          <p:cNvSpPr>
            <a:spLocks noChangeShapeType="1"/>
          </p:cNvSpPr>
          <p:nvPr/>
        </p:nvSpPr>
        <p:spPr bwMode="auto">
          <a:xfrm>
            <a:off x="4978931" y="1607183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300"/>
          <p:cNvSpPr txBox="1">
            <a:spLocks noChangeArrowheads="1"/>
          </p:cNvSpPr>
          <p:nvPr/>
        </p:nvSpPr>
        <p:spPr bwMode="auto">
          <a:xfrm>
            <a:off x="2624668" y="1464308"/>
            <a:ext cx="124523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</a:t>
            </a:r>
            <a:r>
              <a:rPr lang="ru-RU" sz="1800" dirty="0">
                <a:solidFill>
                  <a:srgbClr val="CC0000"/>
                </a:solidFill>
              </a:rPr>
              <a:t>попытки</a:t>
            </a:r>
            <a:endParaRPr lang="ru-RU" sz="1800" dirty="0">
              <a:solidFill>
                <a:srgbClr val="CC0000"/>
              </a:solidFill>
            </a:endParaRPr>
          </a:p>
        </p:txBody>
      </p:sp>
      <p:sp>
        <p:nvSpPr>
          <p:cNvPr id="22" name="Text Box 302"/>
          <p:cNvSpPr txBox="1">
            <a:spLocks noChangeArrowheads="1"/>
          </p:cNvSpPr>
          <p:nvPr/>
        </p:nvSpPr>
        <p:spPr bwMode="auto">
          <a:xfrm>
            <a:off x="3239031" y="2024695"/>
            <a:ext cx="124523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</a:t>
            </a:r>
            <a:r>
              <a:rPr lang="ru-RU" altLang="en-US" sz="1800" dirty="0">
                <a:solidFill>
                  <a:srgbClr val="CC0000"/>
                </a:solidFill>
              </a:rPr>
              <a:t>попытки</a:t>
            </a:r>
            <a:endParaRPr lang="ru-RU" altLang="en-US" sz="1800" dirty="0">
              <a:solidFill>
                <a:srgbClr val="CC0000"/>
              </a:solidFill>
            </a:endParaRPr>
          </a:p>
        </p:txBody>
      </p:sp>
      <p:sp>
        <p:nvSpPr>
          <p:cNvPr id="23" name="Text Box 304"/>
          <p:cNvSpPr txBox="1">
            <a:spLocks noChangeArrowheads="1"/>
          </p:cNvSpPr>
          <p:nvPr/>
        </p:nvSpPr>
        <p:spPr bwMode="auto">
          <a:xfrm>
            <a:off x="4262968" y="1438908"/>
            <a:ext cx="124523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</a:t>
            </a:r>
            <a:r>
              <a:rPr lang="ru-RU" altLang="en-US" sz="1800" dirty="0">
                <a:solidFill>
                  <a:srgbClr val="CC0000"/>
                </a:solidFill>
              </a:rPr>
              <a:t>попытки</a:t>
            </a:r>
            <a:endParaRPr lang="ru-RU" altLang="en-US" sz="1800" dirty="0">
              <a:solidFill>
                <a:srgbClr val="CC0000"/>
              </a:solidFill>
            </a:endParaRPr>
          </a:p>
        </p:txBody>
      </p:sp>
      <p:grpSp>
        <p:nvGrpSpPr>
          <p:cNvPr id="24" name="Group 21"/>
          <p:cNvGrpSpPr/>
          <p:nvPr/>
        </p:nvGrpSpPr>
        <p:grpSpPr bwMode="auto">
          <a:xfrm>
            <a:off x="1754718" y="1400808"/>
            <a:ext cx="820738" cy="688975"/>
            <a:chOff x="-44" y="1473"/>
            <a:chExt cx="981" cy="1105"/>
          </a:xfrm>
        </p:grpSpPr>
        <p:pic>
          <p:nvPicPr>
            <p:cNvPr id="2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Freeform 2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7" name="Group 24"/>
          <p:cNvGrpSpPr/>
          <p:nvPr/>
        </p:nvGrpSpPr>
        <p:grpSpPr bwMode="auto">
          <a:xfrm flipH="1">
            <a:off x="7803093" y="1438908"/>
            <a:ext cx="754063" cy="669925"/>
            <a:chOff x="-44" y="1473"/>
            <a:chExt cx="981" cy="1105"/>
          </a:xfrm>
        </p:grpSpPr>
        <p:pic>
          <p:nvPicPr>
            <p:cNvPr id="28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Freeform 2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6" name="Freeform 299"/>
          <p:cNvSpPr/>
          <p:nvPr/>
        </p:nvSpPr>
        <p:spPr bwMode="auto">
          <a:xfrm>
            <a:off x="2526243" y="1721483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301"/>
          <p:cNvSpPr/>
          <p:nvPr/>
        </p:nvSpPr>
        <p:spPr bwMode="auto">
          <a:xfrm>
            <a:off x="2519893" y="1635758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938996" y="2521027"/>
            <a:ext cx="6396401" cy="3240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defRPr/>
            </a:pPr>
            <a:r>
              <a:rPr lang="ru-RU" altLang="en-US" dirty="0"/>
              <a:t>Источник отправляет набор </a:t>
            </a:r>
            <a:r>
              <a:rPr lang="en-US" altLang="en-US" dirty="0"/>
              <a:t>UDP </a:t>
            </a:r>
            <a:r>
              <a:rPr lang="ru-RU" altLang="en-US" dirty="0"/>
              <a:t>пакетов получателю</a:t>
            </a:r>
            <a:r>
              <a:rPr lang="en-US" altLang="en-US" dirty="0"/>
              <a:t>,</a:t>
            </a:r>
            <a:r>
              <a:rPr lang="ru-RU" altLang="en-US" dirty="0"/>
              <a:t> 1 множество</a:t>
            </a:r>
            <a:r>
              <a:rPr lang="en-US" dirty="0"/>
              <a:t> TTL =1, </a:t>
            </a:r>
            <a:r>
              <a:rPr lang="ru-RU" altLang="en-US" dirty="0"/>
              <a:t>2 множество</a:t>
            </a:r>
            <a:r>
              <a:rPr lang="en-US" dirty="0"/>
              <a:t> TTL=2 </a:t>
            </a:r>
            <a:r>
              <a:rPr lang="ru-RU" altLang="en-US" dirty="0"/>
              <a:t>и т.д.</a:t>
            </a:r>
            <a:endParaRPr lang="en-US" dirty="0"/>
          </a:p>
          <a:p>
            <a:pPr marL="282575" indent="-282575">
              <a:defRPr/>
            </a:pPr>
            <a:r>
              <a:rPr lang="ru-RU" altLang="en-US" dirty="0"/>
              <a:t>Пакет из набора </a:t>
            </a:r>
            <a:r>
              <a:rPr lang="en-US" altLang="en-US" dirty="0"/>
              <a:t>n</a:t>
            </a:r>
            <a:r>
              <a:rPr lang="en-US" dirty="0"/>
              <a:t> </a:t>
            </a:r>
            <a:r>
              <a:rPr lang="ru-RU" altLang="en-US" dirty="0"/>
              <a:t>прибывает на роутер </a:t>
            </a:r>
            <a:r>
              <a:rPr lang="en-US" altLang="en-US" dirty="0"/>
              <a:t>n</a:t>
            </a:r>
            <a:r>
              <a:rPr lang="en-US" dirty="0"/>
              <a:t>:</a:t>
            </a:r>
            <a:endParaRPr lang="en-US" dirty="0"/>
          </a:p>
          <a:p>
            <a:pPr marL="523875" lvl="1" indent="-180975">
              <a:defRPr/>
            </a:pPr>
            <a:r>
              <a:rPr lang="ru-RU" altLang="en-US" dirty="0"/>
              <a:t>роутер отбрасывает пакет и посылает отправителю</a:t>
            </a:r>
            <a:r>
              <a:rPr lang="en-US" dirty="0"/>
              <a:t> ICMP </a:t>
            </a:r>
            <a:r>
              <a:rPr lang="ru-RU" altLang="en-US" dirty="0"/>
              <a:t>пакет</a:t>
            </a:r>
            <a:r>
              <a:rPr lang="en-US" dirty="0"/>
              <a:t> (</a:t>
            </a:r>
            <a:r>
              <a:rPr lang="ru-RU" altLang="en-US" dirty="0"/>
              <a:t>тип</a:t>
            </a:r>
            <a:r>
              <a:rPr lang="en-US" dirty="0"/>
              <a:t> 11, </a:t>
            </a:r>
            <a:r>
              <a:rPr lang="ru-RU" altLang="en-US" dirty="0"/>
              <a:t>код</a:t>
            </a:r>
            <a:r>
              <a:rPr lang="en-US" dirty="0"/>
              <a:t> 0)</a:t>
            </a:r>
            <a:endParaRPr lang="en-US" dirty="0"/>
          </a:p>
          <a:p>
            <a:pPr marL="523875" lvl="1" indent="-180975">
              <a:defRPr/>
            </a:pPr>
            <a:r>
              <a:rPr lang="en-US" dirty="0"/>
              <a:t>ICMP </a:t>
            </a:r>
            <a:r>
              <a:rPr lang="ru-RU" altLang="en-US" dirty="0"/>
              <a:t>пакет может включать имя маршрутизатора и </a:t>
            </a:r>
            <a:r>
              <a:rPr lang="en-US" altLang="en-US" dirty="0"/>
              <a:t>IP-</a:t>
            </a:r>
            <a:r>
              <a:rPr lang="ru-RU" altLang="en-US" dirty="0"/>
              <a:t>адрес</a:t>
            </a:r>
            <a:endParaRPr lang="ru-RU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6775374" y="1828801"/>
            <a:ext cx="649995" cy="330505"/>
            <a:chOff x="7493876" y="2774731"/>
            <a:chExt cx="1481958" cy="894622"/>
          </a:xfrm>
        </p:grpSpPr>
        <p:sp>
          <p:nvSpPr>
            <p:cNvPr id="80" name="Freeform 7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748969" y="1683745"/>
            <a:ext cx="649995" cy="330505"/>
            <a:chOff x="7493876" y="2774731"/>
            <a:chExt cx="1481958" cy="894622"/>
          </a:xfrm>
        </p:grpSpPr>
        <p:sp>
          <p:nvSpPr>
            <p:cNvPr id="88" name="Freeform 8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623412" y="1847161"/>
            <a:ext cx="649995" cy="330505"/>
            <a:chOff x="7493876" y="2774731"/>
            <a:chExt cx="1481958" cy="894622"/>
          </a:xfrm>
        </p:grpSpPr>
        <p:sp>
          <p:nvSpPr>
            <p:cNvPr id="96" name="Freeform 9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Freeform 303"/>
          <p:cNvSpPr/>
          <p:nvPr/>
        </p:nvSpPr>
        <p:spPr bwMode="auto">
          <a:xfrm>
            <a:off x="2494493" y="1684970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/>
      <p:bldP spid="22" grpId="0"/>
      <p:bldP spid="23" grpId="0"/>
      <p:bldP spid="76" grpId="0" bldLvl="0" animBg="1"/>
      <p:bldP spid="77" grpId="0" bldLvl="0" animBg="1"/>
      <p:bldP spid="7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ICMPv6 </a:t>
            </a:r>
            <a:r>
              <a:rPr lang="ru-RU" altLang="ru-RU"/>
              <a:t>в </a:t>
            </a:r>
            <a:r>
              <a:rPr lang="en-US" altLang="ru-RU"/>
              <a:t>SLAAC</a:t>
            </a:r>
            <a:endParaRPr lang="en-US" altLang="ru-RU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3556000" y="7677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265" y="3337560"/>
            <a:ext cx="2381250" cy="10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126740" y="2204085"/>
            <a:ext cx="5276850" cy="123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Текстовое поле 101"/>
          <p:cNvSpPr txBox="1"/>
          <p:nvPr/>
        </p:nvSpPr>
        <p:spPr>
          <a:xfrm>
            <a:off x="5803265" y="3569970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489200"/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Cообщение ICMPv6 </a:t>
            </a:r>
            <a:r>
              <a:rPr lang="en-US" b="1">
                <a:solidFill>
                  <a:srgbClr val="C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RS</a:t>
            </a:r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 от хостаЗапрос сообщения RA от маршрутизаторов.Используется multicast адрес IPv6 (</a:t>
            </a:r>
            <a:r>
              <a:rPr lang="en-US" b="1">
                <a:latin typeface="Times New Roman" panose="02020603050405020304" charset="0"/>
                <a:ea typeface="SimSun" panose="02010600030101010101" pitchFamily="2" charset="-122"/>
              </a:rPr>
              <a:t>FF02::2</a:t>
            </a:r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) </a:t>
            </a:r>
            <a:endParaRPr lang="ru-RU" altLang="en-US"/>
          </a:p>
        </p:txBody>
      </p:sp>
      <p:pic>
        <p:nvPicPr>
          <p:cNvPr id="5" name="Изображение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990" y="4169410"/>
            <a:ext cx="2019300" cy="104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Текстовое поле 102"/>
          <p:cNvSpPr txBox="1"/>
          <p:nvPr/>
        </p:nvSpPr>
        <p:spPr>
          <a:xfrm>
            <a:off x="1924050" y="3970020"/>
            <a:ext cx="40671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 Сообщение ICMPv6 </a:t>
            </a:r>
            <a:r>
              <a:rPr lang="en-US" b="1">
                <a:solidFill>
                  <a:srgbClr val="C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RA</a:t>
            </a:r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Включает: префикс, длину префикса.шлюз по умолчанию.Используется multicast адрес IPv6 (</a:t>
            </a:r>
            <a:r>
              <a:rPr lang="en-US" b="1">
                <a:latin typeface="Times New Roman" panose="02020603050405020304" charset="0"/>
                <a:ea typeface="SimSun" panose="02010600030101010101" pitchFamily="2" charset="-122"/>
              </a:rPr>
              <a:t>FF02::1</a:t>
            </a:r>
            <a:r>
              <a:rPr lang="en-US" b="0">
                <a:latin typeface="Times New Roman" panose="02020603050405020304" charset="0"/>
                <a:ea typeface="SimSun" panose="02010600030101010101" pitchFamily="2" charset="-122"/>
              </a:rPr>
              <a:t>)Рассылается всем узлам сети в группе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Служба управления сетью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ru-RU" sz="3600"/>
              <a:t>C</a:t>
            </a:r>
            <a:r>
              <a:rPr lang="ru-RU" altLang="en-US" sz="3600"/>
              <a:t>ложный программно­аппаратный комплекс, который </a:t>
            </a:r>
            <a:r>
              <a:rPr lang="ru-RU" altLang="en-US" sz="3600">
                <a:solidFill>
                  <a:srgbClr val="C00000"/>
                </a:solidFill>
              </a:rPr>
              <a:t>контролирует сетевой трафик</a:t>
            </a:r>
            <a:r>
              <a:rPr lang="ru-RU" altLang="en-US" sz="3600"/>
              <a:t> и </a:t>
            </a:r>
            <a:r>
              <a:rPr lang="ru-RU" altLang="en-US" sz="3600">
                <a:solidFill>
                  <a:srgbClr val="C00000"/>
                </a:solidFill>
              </a:rPr>
              <a:t>управляет коммуникационным оборудованием крупной компьютерной сети</a:t>
            </a:r>
            <a:r>
              <a:rPr lang="ru-RU" altLang="en-US" sz="3600"/>
              <a:t>.</a:t>
            </a:r>
            <a:endParaRPr lang="ru-RU" altLang="en-US" sz="3600"/>
          </a:p>
          <a:p>
            <a:r>
              <a:rPr lang="ru-RU" altLang="en-US" sz="3600"/>
              <a:t>Работает, как правило, в автоматизированном режиме, выполняя наиболее простые действия автоматически и оставляя человеку принятие сложных решений на основе подготовленной системой информации.</a:t>
            </a:r>
            <a:endParaRPr lang="ru-RU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701925" y="1319530"/>
          <a:ext cx="5607050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86275" imgH="2762250" progId="Visio.Drawing.11">
                  <p:embed/>
                </p:oleObj>
              </mc:Choice>
              <mc:Fallback>
                <p:oleObj name="" r:id="rId1" imgW="4486275" imgH="276225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925" y="1319530"/>
                        <a:ext cx="5607050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ое соединение 5"/>
          <p:cNvCxnSpPr/>
          <p:nvPr/>
        </p:nvCxnSpPr>
        <p:spPr>
          <a:xfrm flipH="1">
            <a:off x="3349625" y="2455545"/>
            <a:ext cx="1922780" cy="10928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>
            <a:off x="4908550" y="2586990"/>
            <a:ext cx="553085" cy="9175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>
            <a:off x="5753100" y="2543175"/>
            <a:ext cx="364490" cy="10052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6059170" y="2397760"/>
            <a:ext cx="1543685" cy="11652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3131820" y="1192530"/>
            <a:ext cx="19799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ru-RU" altLang="en-US" sz="2800"/>
              <a:t>Контроллер</a:t>
            </a:r>
            <a:endParaRPr lang="ru-RU" altLang="en-US" sz="2800"/>
          </a:p>
          <a:p>
            <a:pPr algn="ctr"/>
            <a:r>
              <a:rPr lang="en-US" altLang="ru-RU" sz="2800"/>
              <a:t>SDN</a:t>
            </a:r>
            <a:endParaRPr lang="en-US" altLang="ru-RU" sz="2800"/>
          </a:p>
        </p:txBody>
      </p:sp>
      <p:sp>
        <p:nvSpPr>
          <p:cNvPr id="11" name="Прямоугольник 10"/>
          <p:cNvSpPr/>
          <p:nvPr/>
        </p:nvSpPr>
        <p:spPr>
          <a:xfrm>
            <a:off x="1731645" y="5453380"/>
            <a:ext cx="1967230" cy="7156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000"/>
              <a:t>модуль таблиц с продвижением</a:t>
            </a:r>
            <a:endParaRPr lang="ru-RU" altLang="en-US" sz="2000"/>
          </a:p>
        </p:txBody>
      </p:sp>
      <p:sp>
        <p:nvSpPr>
          <p:cNvPr id="12" name="Прямоугольник 11"/>
          <p:cNvSpPr/>
          <p:nvPr/>
        </p:nvSpPr>
        <p:spPr>
          <a:xfrm>
            <a:off x="1731645" y="4450715"/>
            <a:ext cx="1967230" cy="100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000"/>
              <a:t>модуль интерфейса с контроллером</a:t>
            </a:r>
            <a:endParaRPr lang="ru-RU" altLang="en-US" sz="2000"/>
          </a:p>
        </p:txBody>
      </p:sp>
      <p:sp>
        <p:nvSpPr>
          <p:cNvPr id="13" name="Прямоугольник 12"/>
          <p:cNvSpPr/>
          <p:nvPr/>
        </p:nvSpPr>
        <p:spPr>
          <a:xfrm>
            <a:off x="3902075" y="4772025"/>
            <a:ext cx="1370330" cy="332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3902075" y="4451350"/>
            <a:ext cx="137033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5573395" y="4772025"/>
            <a:ext cx="1370330" cy="332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5573395" y="4451350"/>
            <a:ext cx="137033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7233285" y="4785995"/>
            <a:ext cx="1370330" cy="332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7233285" y="4465320"/>
            <a:ext cx="137033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23" name="Прямое соединение 22"/>
          <p:cNvCxnSpPr/>
          <p:nvPr/>
        </p:nvCxnSpPr>
        <p:spPr>
          <a:xfrm flipV="1">
            <a:off x="3538855" y="3931285"/>
            <a:ext cx="786765" cy="139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>
            <a:off x="5111750" y="3959225"/>
            <a:ext cx="699770" cy="1524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>
            <a:off x="6622415" y="3988435"/>
            <a:ext cx="864235" cy="635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884670" y="653415"/>
            <a:ext cx="1718945" cy="5391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Сетевые приложения</a:t>
            </a:r>
            <a:endParaRPr lang="ru-RU" altLang="en-US"/>
          </a:p>
        </p:txBody>
      </p:sp>
      <p:sp>
        <p:nvSpPr>
          <p:cNvPr id="27" name="Текстовое поле 26"/>
          <p:cNvSpPr txBox="1"/>
          <p:nvPr/>
        </p:nvSpPr>
        <p:spPr>
          <a:xfrm rot="19860000">
            <a:off x="1431925" y="2796540"/>
            <a:ext cx="4068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Протокол </a:t>
            </a:r>
            <a:r>
              <a:rPr lang="en-US" altLang="en-US"/>
              <a:t>“</a:t>
            </a:r>
            <a:r>
              <a:rPr lang="ru-RU" altLang="en-US"/>
              <a:t>контроллер-маршрутизатор</a:t>
            </a:r>
            <a:r>
              <a:rPr lang="en-US" altLang="en-US"/>
              <a:t>”</a:t>
            </a:r>
            <a:endParaRPr lang="en-US" alt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6884670" y="1510665"/>
            <a:ext cx="1718945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ОС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884670" y="1833245"/>
            <a:ext cx="1718945" cy="96393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Интерфейс </a:t>
            </a:r>
            <a:r>
              <a:rPr lang="en-US" altLang="en-US"/>
              <a:t>“</a:t>
            </a:r>
            <a:r>
              <a:rPr lang="ru-RU" altLang="en-US"/>
              <a:t>контроллер-маршрутизатор</a:t>
            </a:r>
            <a:r>
              <a:rPr lang="en-US" altLang="en-US"/>
              <a:t>”</a:t>
            </a:r>
            <a:endParaRPr lang="en-US" altLang="en-US"/>
          </a:p>
        </p:txBody>
      </p:sp>
      <p:cxnSp>
        <p:nvCxnSpPr>
          <p:cNvPr id="30" name="Прямая со стрелкой 29"/>
          <p:cNvCxnSpPr>
            <a:stCxn id="28" idx="0"/>
            <a:endCxn id="26" idx="2"/>
          </p:cNvCxnSpPr>
          <p:nvPr/>
        </p:nvCxnSpPr>
        <p:spPr>
          <a:xfrm flipV="1">
            <a:off x="7744460" y="1192530"/>
            <a:ext cx="0" cy="31813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Текстовое поле 31"/>
          <p:cNvSpPr txBox="1"/>
          <p:nvPr/>
        </p:nvSpPr>
        <p:spPr>
          <a:xfrm>
            <a:off x="7818120" y="1167765"/>
            <a:ext cx="49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API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Задачи службы управления сетью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solidFill>
                  <a:srgbClr val="C00000"/>
                </a:solidFill>
              </a:rPr>
              <a:t>Управление конфигурацией сети и именованием</a:t>
            </a:r>
            <a:r>
              <a:rPr lang="ru-RU" altLang="en-US"/>
              <a:t> заключается в конфигурировании параметров как отдельных элементов сети, так и сети в целом. </a:t>
            </a:r>
            <a:endParaRPr lang="ru-RU" altLang="en-US"/>
          </a:p>
          <a:p>
            <a:r>
              <a:rPr lang="ru-RU" altLang="en-US"/>
              <a:t>Для элементов сети (маршрутизаторы, мультиплексоры и т. п.) конфигурирование состоит в назначении сетевых адресов, идентификаторов (имен), географического положения и пр.</a:t>
            </a:r>
            <a:endParaRPr lang="ru-RU" altLang="en-US"/>
          </a:p>
          <a:p>
            <a:r>
              <a:rPr lang="ru-RU" altLang="en-US" b="1">
                <a:solidFill>
                  <a:srgbClr val="C00000"/>
                </a:solidFill>
              </a:rPr>
              <a:t>Обработка ошибок</a:t>
            </a:r>
            <a:r>
              <a:rPr lang="ru-RU" altLang="en-US"/>
              <a:t> включает выявление, определение и устранение последствий сбоев и отказов.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 службы управления сетью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solidFill>
                  <a:srgbClr val="C00000"/>
                </a:solidFill>
              </a:rPr>
              <a:t>Анализ производительности и надежности</a:t>
            </a:r>
            <a:r>
              <a:rPr lang="ru-RU" altLang="en-US"/>
              <a:t> связан с оценкой на основе накопленной статистической информации таких параметров, как </a:t>
            </a:r>
            <a:r>
              <a:rPr lang="en-US" altLang="en-US"/>
              <a:t>:</a:t>
            </a:r>
            <a:endParaRPr lang="en-US" altLang="en-US"/>
          </a:p>
          <a:p>
            <a:pPr lvl="1"/>
            <a:r>
              <a:rPr lang="ru-RU" altLang="en-US"/>
              <a:t>время реакции системы</a:t>
            </a:r>
            <a:endParaRPr lang="ru-RU" altLang="en-US"/>
          </a:p>
          <a:p>
            <a:pPr lvl="1"/>
            <a:r>
              <a:rPr lang="ru-RU" altLang="en-US"/>
              <a:t>пропускная способность реального или виртуального канала связи между двумя конечными абонентами сети</a:t>
            </a:r>
            <a:endParaRPr lang="ru-RU" altLang="en-US"/>
          </a:p>
          <a:p>
            <a:pPr lvl="1"/>
            <a:r>
              <a:rPr lang="ru-RU" altLang="en-US"/>
              <a:t>интенсивность трафика в отдельных сегментах и каналах сети</a:t>
            </a:r>
            <a:endParaRPr lang="ru-RU" altLang="en-US"/>
          </a:p>
          <a:p>
            <a:pPr lvl="1"/>
            <a:r>
              <a:rPr lang="ru-RU" altLang="en-US"/>
              <a:t>вероятность искажения данных при их передаче через сеть.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 службы управления сетью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 b="1">
                <a:solidFill>
                  <a:srgbClr val="C00000"/>
                </a:solidFill>
              </a:rPr>
              <a:t>Управление безопасностью</a:t>
            </a:r>
            <a:r>
              <a:rPr lang="ru-RU" altLang="en-US"/>
              <a:t> подразумевает контроль доступа к ресурсам сети (данным и оборудованию) и сохранение целостности данных при их хранении и передаче через сеть. </a:t>
            </a:r>
            <a:endParaRPr lang="ru-RU" altLang="en-US"/>
          </a:p>
          <a:p>
            <a:r>
              <a:rPr lang="ru-RU" altLang="en-US"/>
              <a:t>Базовыми элементами управления безопасностью являются процедуры </a:t>
            </a:r>
            <a:endParaRPr lang="ru-RU" altLang="en-US"/>
          </a:p>
          <a:p>
            <a:pPr lvl="1"/>
            <a:r>
              <a:rPr lang="ru-RU" altLang="en-US"/>
              <a:t>аутентификации пользователей</a:t>
            </a:r>
            <a:endParaRPr lang="ru-RU" altLang="en-US"/>
          </a:p>
          <a:p>
            <a:pPr lvl="1"/>
            <a:r>
              <a:rPr lang="ru-RU" altLang="en-US"/>
              <a:t>назначение и проверка прав доступа к ресурсам сети </a:t>
            </a:r>
            <a:endParaRPr lang="ru-RU" altLang="en-US"/>
          </a:p>
          <a:p>
            <a:pPr lvl="1"/>
            <a:r>
              <a:rPr lang="ru-RU" altLang="en-US"/>
              <a:t>распределение и поддержка ключей шифрования </a:t>
            </a:r>
            <a:endParaRPr lang="ru-RU" altLang="en-US"/>
          </a:p>
          <a:p>
            <a:pPr lvl="1"/>
            <a:r>
              <a:rPr lang="ru-RU" altLang="en-US"/>
              <a:t>управление полномочиями и т. п.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 службы управления сетью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solidFill>
                  <a:srgbClr val="C00000"/>
                </a:solidFill>
              </a:rPr>
              <a:t>Учет работы сети</a:t>
            </a:r>
            <a:r>
              <a:rPr lang="ru-RU" altLang="en-US"/>
              <a:t> включает регистрацию времени использования различных ресурсов сети (устройств, каналов и транспортных служб) и ведение биллинговых операций (плата за ресурсы).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Агент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каждое устройство, требующее достаточно сложного конфигурирования, производитель сопровождает автономной программой конфигурирования и управления, работающей в среде специализированной ОС, установленной на этом устройстве</a:t>
            </a:r>
            <a:r>
              <a:rPr lang="en-US" altLang="en-US"/>
              <a:t>, </a:t>
            </a:r>
            <a:r>
              <a:rPr lang="ru-RU" altLang="en-US"/>
              <a:t>называемый агентом.</a:t>
            </a:r>
            <a:endParaRPr lang="ru-RU" altLang="en-US"/>
          </a:p>
          <a:p>
            <a:r>
              <a:rPr lang="ru-RU" altLang="en-US"/>
              <a:t>могут встраиваться в управляемое оборудование либо работать на устройстве, подключенном к интерфейсу управления такого устройства.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Функции агента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/>
              <a:t>Хранить, извлекать и передавать по запросам извне информацию о технических и конфигурационных параметрах устройства</a:t>
            </a:r>
            <a:r>
              <a:rPr lang="ru-RU" altLang="en-US"/>
              <a:t>, включая модель устройства, число портов, тип портов, тип ОС, связи с другими устройствами и др.;</a:t>
            </a:r>
            <a:endParaRPr lang="ru-RU" altLang="en-US"/>
          </a:p>
          <a:p>
            <a:r>
              <a:rPr lang="ru-RU" altLang="en-US" b="1"/>
              <a:t>Выполнять, хранить и передавать по запросу извне измерения (подсчеты) характеристик функционирования устройства</a:t>
            </a:r>
            <a:r>
              <a:rPr lang="ru-RU" altLang="en-US"/>
              <a:t>: число принятых пакетов, число отброшенных пакетов, степень заполнения буфера, состояние порта (рабочее или нерабочее);</a:t>
            </a:r>
            <a:endParaRPr lang="ru-RU" altLang="en-US"/>
          </a:p>
          <a:p>
            <a:r>
              <a:rPr lang="ru-RU" altLang="en-US" b="1"/>
              <a:t>Изменять по командам, полученным извне, конфигурационные параметры.</a:t>
            </a:r>
            <a:endParaRPr lang="ru-RU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Распределение 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43705" y="1825625"/>
          <a:ext cx="370332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810000" imgH="4476750" progId="Visio.Drawing.11">
                  <p:embed/>
                </p:oleObj>
              </mc:Choice>
              <mc:Fallback>
                <p:oleObj name="" r:id="rId1" imgW="3810000" imgH="447675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3705" y="1825625"/>
                        <a:ext cx="370332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131435" y="1825625"/>
            <a:ext cx="1239520" cy="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tx1"/>
                </a:solidFill>
              </a:rPr>
              <a:t>Агент + данные</a:t>
            </a:r>
            <a:endParaRPr lang="ru-RU" altLang="ru-RU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057775" y="2381885"/>
            <a:ext cx="624840" cy="3632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480810" y="2877185"/>
            <a:ext cx="1239520" cy="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tx1"/>
                </a:solidFill>
              </a:rPr>
              <a:t>Агент + данные</a:t>
            </a:r>
            <a:endParaRPr lang="ru-RU" alt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29020" y="4067175"/>
            <a:ext cx="1239520" cy="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tx1"/>
                </a:solidFill>
              </a:rPr>
              <a:t>Агент + данные</a:t>
            </a:r>
            <a:endParaRPr lang="ru-RU" alt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243705" y="4609465"/>
            <a:ext cx="1239520" cy="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tx1"/>
                </a:solidFill>
              </a:rPr>
              <a:t>Агент + данные</a:t>
            </a:r>
            <a:endParaRPr lang="ru-RU" altLang="ru-RU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endCxn id="12" idx="1"/>
          </p:cNvCxnSpPr>
          <p:nvPr/>
        </p:nvCxnSpPr>
        <p:spPr>
          <a:xfrm>
            <a:off x="5131435" y="2926080"/>
            <a:ext cx="1349375" cy="2222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131435" y="3097530"/>
            <a:ext cx="1789430" cy="9696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4" idx="0"/>
          </p:cNvCxnSpPr>
          <p:nvPr/>
        </p:nvCxnSpPr>
        <p:spPr>
          <a:xfrm>
            <a:off x="4636135" y="3218815"/>
            <a:ext cx="227330" cy="1390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е поле 2"/>
          <p:cNvSpPr txBox="1"/>
          <p:nvPr/>
        </p:nvSpPr>
        <p:spPr>
          <a:xfrm>
            <a:off x="3051175" y="1825625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Менеджер</a:t>
            </a:r>
            <a:endParaRPr lang="ru-RU" alt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5" y="341652"/>
            <a:ext cx="10515600" cy="894622"/>
          </a:xfrm>
        </p:spPr>
        <p:txBody>
          <a:bodyPr>
            <a:normAutofit/>
          </a:bodyPr>
          <a:lstStyle/>
          <a:p>
            <a:r>
              <a:rPr lang="ru-RU" altLang="en-US" dirty="0"/>
              <a:t>Подходы к управлению сетью</a:t>
            </a:r>
            <a:endParaRPr lang="ru-RU" altLang="en-US" dirty="0"/>
          </a:p>
        </p:txBody>
      </p:sp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564515" y="1441450"/>
            <a:ext cx="9471025" cy="122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CLI </a:t>
            </a:r>
            <a:r>
              <a:rPr lang="en-US" sz="2600" dirty="0"/>
              <a:t>(Command Line Interface) </a:t>
            </a:r>
            <a:endParaRPr lang="en-US" sz="3000" dirty="0"/>
          </a:p>
          <a:p>
            <a:pPr lvl="1"/>
            <a:r>
              <a:rPr lang="en-US" sz="2200" dirty="0"/>
              <a:t>o</a:t>
            </a:r>
            <a:r>
              <a:rPr lang="ru-RU" altLang="en-US" sz="2200" dirty="0"/>
              <a:t>оператор</a:t>
            </a:r>
            <a:r>
              <a:rPr lang="en-US" altLang="en-US" sz="2200" dirty="0"/>
              <a:t>, </a:t>
            </a:r>
            <a:r>
              <a:rPr lang="ru-RU" altLang="en-US" sz="2200" dirty="0"/>
              <a:t>используя команды </a:t>
            </a:r>
            <a:r>
              <a:rPr lang="en-US" altLang="en-US" sz="2200" dirty="0"/>
              <a:t>CLI</a:t>
            </a:r>
            <a:r>
              <a:rPr lang="en-US" sz="2200" dirty="0"/>
              <a:t> </a:t>
            </a:r>
            <a:r>
              <a:rPr lang="ru-RU" sz="2200" dirty="0"/>
              <a:t>вручную или через скрипт напрямую</a:t>
            </a:r>
            <a:r>
              <a:rPr lang="en-US" sz="2200" dirty="0"/>
              <a:t> </a:t>
            </a:r>
            <a:r>
              <a:rPr lang="ru-RU" altLang="en-US" sz="2200" dirty="0"/>
              <a:t>работает с отдельными устройствами </a:t>
            </a:r>
            <a:r>
              <a:rPr lang="en-US" sz="2200" dirty="0"/>
              <a:t>(telnet, ssh)</a:t>
            </a:r>
            <a:endParaRPr lang="en-US" sz="2200" dirty="0"/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595630" y="2673350"/>
            <a:ext cx="10056495" cy="153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SNMP/MIB </a:t>
            </a:r>
            <a:endParaRPr lang="en-US" sz="3000" dirty="0">
              <a:solidFill>
                <a:srgbClr val="C00000"/>
              </a:solidFill>
            </a:endParaRPr>
          </a:p>
          <a:p>
            <a:pPr lvl="1"/>
            <a:r>
              <a:rPr lang="ru-RU" sz="2200" dirty="0"/>
              <a:t>оператор делает запросы к данным на</a:t>
            </a:r>
            <a:r>
              <a:rPr lang="en-US" sz="2200" dirty="0"/>
              <a:t> </a:t>
            </a:r>
            <a:r>
              <a:rPr lang="ru-RU" altLang="en-US" sz="2200" dirty="0"/>
              <a:t>устройстве через базу</a:t>
            </a:r>
            <a:r>
              <a:rPr lang="en-US" sz="2200" dirty="0"/>
              <a:t> MIB , </a:t>
            </a:r>
            <a:r>
              <a:rPr lang="ru-RU" sz="2200" dirty="0"/>
              <a:t>используя </a:t>
            </a:r>
            <a:r>
              <a:rPr lang="en-US" sz="2200" dirty="0"/>
              <a:t>SNMP</a:t>
            </a:r>
            <a:endParaRPr lang="en-US" sz="2200" dirty="0"/>
          </a:p>
        </p:txBody>
      </p:sp>
      <p:sp>
        <p:nvSpPr>
          <p:cNvPr id="178" name="Rectangle 3"/>
          <p:cNvSpPr txBox="1">
            <a:spLocks noChangeArrowheads="1"/>
          </p:cNvSpPr>
          <p:nvPr/>
        </p:nvSpPr>
        <p:spPr>
          <a:xfrm>
            <a:off x="595630" y="3879850"/>
            <a:ext cx="9758045" cy="23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spcBef>
                <a:spcPts val="0"/>
              </a:spcBef>
              <a:buNone/>
            </a:pPr>
            <a:r>
              <a:rPr lang="en-US" sz="3000" dirty="0">
                <a:solidFill>
                  <a:srgbClr val="C00000"/>
                </a:solidFill>
              </a:rPr>
              <a:t>NETCONF/YANG</a:t>
            </a:r>
            <a:endParaRPr lang="en-US" sz="30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ru-RU" altLang="en-US" sz="2200" dirty="0"/>
              <a:t>более абстрактный</a:t>
            </a:r>
            <a:r>
              <a:rPr lang="en-US" altLang="en-US" sz="2200" dirty="0"/>
              <a:t>, </a:t>
            </a:r>
            <a:r>
              <a:rPr lang="ru-RU" altLang="en-US" sz="2200" dirty="0"/>
              <a:t>общий подход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ru-RU" altLang="en-US" sz="2200" dirty="0"/>
              <a:t>управление множеством устройств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ru-RU" altLang="en-US" sz="2200" dirty="0"/>
              <a:t>Используется специальный язык </a:t>
            </a:r>
            <a:r>
              <a:rPr lang="en-US" sz="2200" dirty="0"/>
              <a:t>YANG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200" dirty="0"/>
              <a:t>NETCONF: </a:t>
            </a:r>
            <a:r>
              <a:rPr lang="ru-RU" altLang="en-US" sz="2200" dirty="0"/>
              <a:t>передает описанные на</a:t>
            </a:r>
            <a:r>
              <a:rPr lang="en-US" sz="2200" dirty="0"/>
              <a:t> YANG </a:t>
            </a:r>
            <a:r>
              <a:rPr lang="ru-RU" altLang="en-US" sz="2200" dirty="0"/>
              <a:t>действия и данные</a:t>
            </a:r>
            <a:r>
              <a:rPr lang="en-US" sz="2200" dirty="0"/>
              <a:t> </a:t>
            </a:r>
            <a:r>
              <a:rPr lang="ru-RU" altLang="en-US" sz="2200" dirty="0"/>
              <a:t>среди</a:t>
            </a:r>
            <a:r>
              <a:rPr lang="en-US" sz="2200" dirty="0"/>
              <a:t> </a:t>
            </a:r>
            <a:r>
              <a:rPr lang="ru-RU" altLang="en-US" sz="2200" dirty="0"/>
              <a:t>устройств сети</a:t>
            </a:r>
            <a:endParaRPr lang="ru-RU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SNMP [RFC 1157]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Простой протокол сетевого администрирования </a:t>
            </a:r>
            <a:r>
              <a:rPr lang="en-US" altLang="ru-RU"/>
              <a:t>-</a:t>
            </a:r>
            <a:r>
              <a:rPr lang="ru-RU" altLang="en-US"/>
              <a:t> используется в качестве стандартного протокола взаимодействия менеджера и агента. </a:t>
            </a:r>
            <a:endParaRPr lang="ru-RU" altLang="en-US"/>
          </a:p>
          <a:p>
            <a:r>
              <a:rPr lang="ru-RU" altLang="en-US"/>
              <a:t>Относится к прикладному уровню стека TCP/IP.</a:t>
            </a:r>
            <a:endParaRPr lang="ru-RU" altLang="en-US"/>
          </a:p>
          <a:p>
            <a:r>
              <a:rPr lang="ru-RU" altLang="en-US"/>
              <a:t>Для транспортировки своих сообщений он использует дейтаграммный транспортный протокол UDP, который, как известно, не обеспечивает надежную доставку. </a:t>
            </a:r>
            <a:endParaRPr lang="ru-RU" altLang="en-US"/>
          </a:p>
          <a:p>
            <a:r>
              <a:rPr lang="ru-RU" altLang="en-US"/>
              <a:t>Протокол TCP, организующий надежную передачу сообщений на основе соединений, весьма загружает управляемые устройства и на этапе разработки было решено от него отказаться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Команды </a:t>
            </a:r>
            <a:r>
              <a:rPr lang="en-US" altLang="ru-RU"/>
              <a:t>SNMP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Команда </a:t>
            </a:r>
            <a:r>
              <a:rPr lang="ru-RU" altLang="en-US" b="1">
                <a:solidFill>
                  <a:srgbClr val="C00000"/>
                </a:solidFill>
              </a:rPr>
              <a:t>GetRequest</a:t>
            </a:r>
            <a:r>
              <a:rPr lang="ru-RU" altLang="en-US"/>
              <a:t> используется менеджером для запроса агента о значении какой-либо переменной по ее стандартному имени.</a:t>
            </a:r>
            <a:endParaRPr lang="ru-RU" altLang="en-US"/>
          </a:p>
          <a:p>
            <a:r>
              <a:rPr lang="ru-RU" altLang="en-US"/>
              <a:t>Команда </a:t>
            </a:r>
            <a:r>
              <a:rPr lang="ru-RU" altLang="en-US" b="1">
                <a:solidFill>
                  <a:srgbClr val="C00000"/>
                </a:solidFill>
              </a:rPr>
              <a:t>GetNextRequest</a:t>
            </a:r>
            <a:r>
              <a:rPr lang="ru-RU" altLang="en-US"/>
              <a:t> применяется менеджером для извлечения значения следующего объекта (без указания его имени) при последовательном просмотре таблицы объектов</a:t>
            </a:r>
            <a:endParaRPr lang="ru-RU" altLang="en-US"/>
          </a:p>
          <a:p>
            <a:r>
              <a:rPr lang="ru-RU" altLang="en-US"/>
              <a:t>С помощью команды </a:t>
            </a:r>
            <a:r>
              <a:rPr lang="ru-RU" altLang="en-US" b="1">
                <a:solidFill>
                  <a:srgbClr val="C00000"/>
                </a:solidFill>
              </a:rPr>
              <a:t>Response</a:t>
            </a:r>
            <a:r>
              <a:rPr lang="ru-RU" altLang="en-US"/>
              <a:t> SNMP-агент передает менеджеру ответ на команду GetRequest или GetNextRequest.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SDN </a:t>
            </a:r>
            <a:r>
              <a:rPr lang="ru-RU" altLang="en-US"/>
              <a:t>на основе </a:t>
            </a:r>
            <a:r>
              <a:rPr lang="en-US" altLang="en-US"/>
              <a:t>OpenFlow v1 [RFC 7426]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 версии OF 1.0 модель коммутатора использует одну таблицу продвижения, состоящую из ряда записей — правил обработки пакетов. </a:t>
            </a:r>
            <a:endParaRPr lang="ru-RU" altLang="en-US"/>
          </a:p>
          <a:p>
            <a:r>
              <a:rPr lang="ru-RU" altLang="en-US"/>
              <a:t>В исходном состоянии таблица продвижения коммутатора пуста. Ее формирование — это обязанность приложений контроллера SDN.</a:t>
            </a:r>
            <a:endParaRPr lang="ru-RU" altLang="en-US"/>
          </a:p>
          <a:p>
            <a:r>
              <a:rPr lang="ru-RU" altLang="en-US"/>
              <a:t>Полученные от приложений правила обработки пакетов контроллер передает коммутатору по протоколу OF. </a:t>
            </a:r>
            <a:endParaRPr lang="ru-RU" altLang="en-US"/>
          </a:p>
          <a:p>
            <a:r>
              <a:rPr lang="ru-RU" altLang="en-US"/>
              <a:t>Помимо сообщений-правил в число возможных сообщений протокола OF входят также сообщения -запросы, с помощью которых контроллер запрашивает у коммутатора информацию о состоянии его портов (работоспособные или нет), а также статистику потоков.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Команды </a:t>
            </a:r>
            <a:r>
              <a:rPr lang="en-US" altLang="ru-RU"/>
              <a:t>SNMP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ru-RU" altLang="en-US">
                <a:sym typeface="+mn-ea"/>
              </a:rPr>
              <a:t>Команда </a:t>
            </a:r>
            <a:r>
              <a:rPr lang="ru-RU" altLang="en-US" b="1">
                <a:solidFill>
                  <a:srgbClr val="C00000"/>
                </a:solidFill>
                <a:sym typeface="+mn-ea"/>
              </a:rPr>
              <a:t>SetRequest</a:t>
            </a:r>
            <a:r>
              <a:rPr lang="ru-RU" altLang="en-US">
                <a:sym typeface="+mn-ea"/>
              </a:rPr>
              <a:t> позволяет менеджеру изменять значения какой-либо переменной или списка переменных. С помощью этой команды и происходит управление устройством.</a:t>
            </a:r>
            <a:endParaRPr lang="ru-RU" altLang="en-US"/>
          </a:p>
          <a:p>
            <a:r>
              <a:rPr lang="ru-RU" altLang="en-US"/>
              <a:t>Агент должен «понимать» смысл значений переменной, которая используется для управления устройством, и на основании этих значений выполнять реальное управляющее воздействие — отключить порт, приписать порт определенной линии VLAN и т. п. </a:t>
            </a:r>
            <a:endParaRPr lang="ru-RU" altLang="en-US"/>
          </a:p>
          <a:p>
            <a:r>
              <a:rPr lang="ru-RU" altLang="en-US"/>
              <a:t>Команда </a:t>
            </a:r>
            <a:r>
              <a:rPr lang="ru-RU" altLang="en-US" b="1"/>
              <a:t>SetRequest</a:t>
            </a:r>
            <a:r>
              <a:rPr lang="ru-RU" altLang="en-US"/>
              <a:t> пригодна также для задания условия, при выполнении которого SNMP-агент должен послать менеджеру соответствующее сообщение. </a:t>
            </a:r>
            <a:endParaRPr lang="ru-RU" altLang="en-US"/>
          </a:p>
          <a:p>
            <a:r>
              <a:rPr lang="ru-RU" altLang="en-US"/>
              <a:t>Может быть определена реакция на такие события, как </a:t>
            </a:r>
            <a:endParaRPr lang="ru-RU" altLang="en-US"/>
          </a:p>
          <a:p>
            <a:pPr lvl="1"/>
            <a:r>
              <a:rPr lang="ru-RU" altLang="en-US"/>
              <a:t>инициализация агента </a:t>
            </a:r>
            <a:endParaRPr lang="ru-RU" altLang="en-US"/>
          </a:p>
          <a:p>
            <a:pPr lvl="1"/>
            <a:r>
              <a:rPr lang="ru-RU" altLang="en-US"/>
              <a:t>рестарт агента</a:t>
            </a:r>
            <a:endParaRPr lang="ru-RU" altLang="en-US"/>
          </a:p>
          <a:p>
            <a:pPr lvl="1"/>
            <a:r>
              <a:rPr lang="ru-RU" altLang="en-US"/>
              <a:t>обрыв связи</a:t>
            </a:r>
            <a:endParaRPr lang="ru-RU" altLang="en-US"/>
          </a:p>
          <a:p>
            <a:pPr lvl="1"/>
            <a:r>
              <a:rPr lang="ru-RU" altLang="en-US"/>
              <a:t>восстановление связи</a:t>
            </a:r>
            <a:endParaRPr lang="ru-RU" altLang="en-US"/>
          </a:p>
          <a:p>
            <a:pPr lvl="1"/>
            <a:r>
              <a:rPr lang="ru-RU" altLang="en-US"/>
              <a:t>неверная аутентификация и потеря ближайшего маршрутизатора</a:t>
            </a:r>
            <a:endParaRPr lang="ru-R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Команды </a:t>
            </a:r>
            <a:r>
              <a:rPr lang="en-US" altLang="ru-RU"/>
              <a:t>SNMP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Команда </a:t>
            </a:r>
            <a:r>
              <a:rPr lang="ru-RU" altLang="en-US" b="1">
                <a:solidFill>
                  <a:srgbClr val="C00000"/>
                </a:solidFill>
              </a:rPr>
              <a:t>Trap </a:t>
            </a:r>
            <a:r>
              <a:rPr lang="ru-RU" altLang="en-US"/>
              <a:t>используется агентом для сообщения менеджеру о возникновении особой ситуации.</a:t>
            </a:r>
            <a:endParaRPr lang="ru-RU" altLang="en-US"/>
          </a:p>
          <a:p>
            <a:r>
              <a:rPr lang="ru-RU" altLang="en-US"/>
              <a:t>Команда </a:t>
            </a:r>
            <a:r>
              <a:rPr lang="ru-RU" altLang="en-US" b="1">
                <a:solidFill>
                  <a:srgbClr val="C00000"/>
                </a:solidFill>
              </a:rPr>
              <a:t>GetBuIk</a:t>
            </a:r>
            <a:r>
              <a:rPr lang="ru-RU" altLang="en-US"/>
              <a:t> позволяет менеджеру получить несколько переменных за один запрос.</a:t>
            </a:r>
            <a:endParaRPr lang="ru-R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Формат пакета </a:t>
            </a:r>
            <a:r>
              <a:rPr lang="en-US" altLang="en-US" dirty="0"/>
              <a:t>SNMP</a:t>
            </a:r>
            <a:endParaRPr lang="en-US" altLang="en-US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848781" y="2705999"/>
            <a:ext cx="6943725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/>
            </a:solidFill>
            <a:rou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23" name="Straight Connector 3"/>
          <p:cNvCxnSpPr>
            <a:cxnSpLocks noChangeShapeType="1"/>
          </p:cNvCxnSpPr>
          <p:nvPr/>
        </p:nvCxnSpPr>
        <p:spPr bwMode="auto">
          <a:xfrm>
            <a:off x="4766356" y="2710762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10295618" y="3064774"/>
            <a:ext cx="496888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4061506" y="2732987"/>
            <a:ext cx="584200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PDU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type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(0-3)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26" name="Straight Connector 3"/>
          <p:cNvCxnSpPr>
            <a:cxnSpLocks noChangeShapeType="1"/>
          </p:cNvCxnSpPr>
          <p:nvPr/>
        </p:nvCxnSpPr>
        <p:spPr bwMode="auto">
          <a:xfrm>
            <a:off x="5660118" y="2698062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27" name="Straight Connector 3"/>
          <p:cNvCxnSpPr>
            <a:cxnSpLocks noChangeShapeType="1"/>
          </p:cNvCxnSpPr>
          <p:nvPr/>
        </p:nvCxnSpPr>
        <p:spPr bwMode="auto">
          <a:xfrm>
            <a:off x="6553881" y="269012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28" name="Straight Connector 3"/>
          <p:cNvCxnSpPr>
            <a:cxnSpLocks noChangeShapeType="1"/>
          </p:cNvCxnSpPr>
          <p:nvPr/>
        </p:nvCxnSpPr>
        <p:spPr bwMode="auto">
          <a:xfrm>
            <a:off x="7455581" y="271234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29" name="Straight Connector 3"/>
          <p:cNvCxnSpPr>
            <a:cxnSpLocks noChangeShapeType="1"/>
          </p:cNvCxnSpPr>
          <p:nvPr/>
        </p:nvCxnSpPr>
        <p:spPr bwMode="auto">
          <a:xfrm>
            <a:off x="8165193" y="2704412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30" name="Straight Connector 3"/>
          <p:cNvCxnSpPr>
            <a:cxnSpLocks noChangeShapeType="1"/>
          </p:cNvCxnSpPr>
          <p:nvPr/>
        </p:nvCxnSpPr>
        <p:spPr bwMode="auto">
          <a:xfrm>
            <a:off x="8887506" y="269647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31" name="Straight Connector 3"/>
          <p:cNvCxnSpPr>
            <a:cxnSpLocks noChangeShapeType="1"/>
          </p:cNvCxnSpPr>
          <p:nvPr/>
        </p:nvCxnSpPr>
        <p:spPr bwMode="auto">
          <a:xfrm>
            <a:off x="9590768" y="2688537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cxnSp>
        <p:nvCxnSpPr>
          <p:cNvPr id="32" name="Straight Connector 3"/>
          <p:cNvCxnSpPr>
            <a:cxnSpLocks noChangeShapeType="1"/>
          </p:cNvCxnSpPr>
          <p:nvPr/>
        </p:nvCxnSpPr>
        <p:spPr bwMode="auto">
          <a:xfrm>
            <a:off x="10313081" y="271552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ffectLst/>
        </p:spPr>
      </p:cxnSp>
      <p:sp>
        <p:nvSpPr>
          <p:cNvPr id="33" name="TextBox 40"/>
          <p:cNvSpPr txBox="1">
            <a:spLocks noChangeArrowheads="1"/>
          </p:cNvSpPr>
          <p:nvPr/>
        </p:nvSpPr>
        <p:spPr bwMode="auto">
          <a:xfrm>
            <a:off x="4767943" y="2880624"/>
            <a:ext cx="889000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Request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ID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5752193" y="2736162"/>
            <a:ext cx="720725" cy="9223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Error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Status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(0-5)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5" name="TextBox 40"/>
          <p:cNvSpPr txBox="1">
            <a:spLocks noChangeArrowheads="1"/>
          </p:cNvSpPr>
          <p:nvPr/>
        </p:nvSpPr>
        <p:spPr bwMode="auto">
          <a:xfrm>
            <a:off x="6684056" y="2883799"/>
            <a:ext cx="647700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Error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Index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6" name="TextBox 40"/>
          <p:cNvSpPr txBox="1">
            <a:spLocks noChangeArrowheads="1"/>
          </p:cNvSpPr>
          <p:nvPr/>
        </p:nvSpPr>
        <p:spPr bwMode="auto">
          <a:xfrm>
            <a:off x="7458756" y="3018737"/>
            <a:ext cx="690562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Name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198531" y="3028262"/>
            <a:ext cx="65563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Value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8" name="TextBox 40"/>
          <p:cNvSpPr txBox="1">
            <a:spLocks noChangeArrowheads="1"/>
          </p:cNvSpPr>
          <p:nvPr/>
        </p:nvSpPr>
        <p:spPr bwMode="auto">
          <a:xfrm>
            <a:off x="8893856" y="3028262"/>
            <a:ext cx="68897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Name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9" name="TextBox 40"/>
          <p:cNvSpPr txBox="1">
            <a:spLocks noChangeArrowheads="1"/>
          </p:cNvSpPr>
          <p:nvPr/>
        </p:nvSpPr>
        <p:spPr bwMode="auto">
          <a:xfrm>
            <a:off x="9627281" y="3037787"/>
            <a:ext cx="6540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Value</a:t>
            </a:r>
            <a:endParaRPr lang="en-US" sz="1800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4740956" y="2491687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442881" y="2507562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2" name="TextBox 68612"/>
          <p:cNvSpPr txBox="1">
            <a:spLocks noChangeArrowheads="1"/>
          </p:cNvSpPr>
          <p:nvPr/>
        </p:nvSpPr>
        <p:spPr bwMode="auto">
          <a:xfrm>
            <a:off x="5310868" y="2299599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Get/set header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8014381" y="2296424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Variables to get/set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3823381" y="6179676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550706" y="5992351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SNMP PDU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396" y="2967536"/>
            <a:ext cx="284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типы сообщений</a:t>
            </a:r>
            <a:r>
              <a:rPr lang="en-US" sz="2400" dirty="0"/>
              <a:t> 0-3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5291" y="4232225"/>
            <a:ext cx="10130702" cy="1472562"/>
            <a:chOff x="589731" y="3637230"/>
            <a:chExt cx="10130702" cy="1472562"/>
          </a:xfrm>
        </p:grpSpPr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3776708" y="4084267"/>
              <a:ext cx="6943725" cy="1004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41" name="Straight Connector 3"/>
            <p:cNvCxnSpPr>
              <a:cxnSpLocks noChangeShapeType="1"/>
            </p:cNvCxnSpPr>
            <p:nvPr/>
          </p:nvCxnSpPr>
          <p:spPr bwMode="auto">
            <a:xfrm>
              <a:off x="4694283" y="4090617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10223546" y="4444629"/>
              <a:ext cx="496887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  <a:endPara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0"/>
            <p:cNvSpPr txBox="1">
              <a:spLocks noChangeArrowheads="1"/>
            </p:cNvSpPr>
            <p:nvPr/>
          </p:nvSpPr>
          <p:spPr bwMode="auto">
            <a:xfrm>
              <a:off x="3989433" y="4112842"/>
              <a:ext cx="584200" cy="9223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PDU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cxnSp>
          <p:nvCxnSpPr>
            <p:cNvPr id="44" name="Straight Connector 3"/>
            <p:cNvCxnSpPr>
              <a:cxnSpLocks noChangeShapeType="1"/>
            </p:cNvCxnSpPr>
            <p:nvPr/>
          </p:nvCxnSpPr>
          <p:spPr bwMode="auto">
            <a:xfrm>
              <a:off x="5588046" y="407632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45" name="Straight Connector 3"/>
            <p:cNvCxnSpPr>
              <a:cxnSpLocks noChangeShapeType="1"/>
            </p:cNvCxnSpPr>
            <p:nvPr/>
          </p:nvCxnSpPr>
          <p:spPr bwMode="auto">
            <a:xfrm>
              <a:off x="6307183" y="4074742"/>
              <a:ext cx="0" cy="102076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46" name="Straight Connector 3"/>
            <p:cNvCxnSpPr>
              <a:cxnSpLocks noChangeShapeType="1"/>
            </p:cNvCxnSpPr>
            <p:nvPr/>
          </p:nvCxnSpPr>
          <p:spPr bwMode="auto">
            <a:xfrm>
              <a:off x="7200946" y="4084267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47" name="Straight Connector 3"/>
            <p:cNvCxnSpPr>
              <a:cxnSpLocks noChangeShapeType="1"/>
            </p:cNvCxnSpPr>
            <p:nvPr/>
          </p:nvCxnSpPr>
          <p:spPr bwMode="auto">
            <a:xfrm>
              <a:off x="8053433" y="408267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48" name="Straight Connector 3"/>
            <p:cNvCxnSpPr>
              <a:cxnSpLocks noChangeShapeType="1"/>
            </p:cNvCxnSpPr>
            <p:nvPr/>
          </p:nvCxnSpPr>
          <p:spPr bwMode="auto">
            <a:xfrm>
              <a:off x="8886871" y="4074742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49" name="Straight Connector 3"/>
            <p:cNvCxnSpPr>
              <a:cxnSpLocks noChangeShapeType="1"/>
            </p:cNvCxnSpPr>
            <p:nvPr/>
          </p:nvCxnSpPr>
          <p:spPr bwMode="auto">
            <a:xfrm>
              <a:off x="9596483" y="4060454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50" name="Straight Connector 3"/>
            <p:cNvCxnSpPr>
              <a:cxnSpLocks noChangeShapeType="1"/>
            </p:cNvCxnSpPr>
            <p:nvPr/>
          </p:nvCxnSpPr>
          <p:spPr bwMode="auto">
            <a:xfrm>
              <a:off x="10247358" y="408902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ffectLst/>
          </p:spPr>
        </p:cxnSp>
        <p:sp>
          <p:nvSpPr>
            <p:cNvPr id="51" name="TextBox 40"/>
            <p:cNvSpPr txBox="1">
              <a:spLocks noChangeArrowheads="1"/>
            </p:cNvSpPr>
            <p:nvPr/>
          </p:nvSpPr>
          <p:spPr bwMode="auto">
            <a:xfrm>
              <a:off x="4662533" y="4395417"/>
              <a:ext cx="954088" cy="3381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Enterprise</a:t>
              </a:r>
              <a:endParaRPr lang="en-US" sz="16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2" name="TextBox 40"/>
            <p:cNvSpPr txBox="1">
              <a:spLocks noChangeArrowheads="1"/>
            </p:cNvSpPr>
            <p:nvPr/>
          </p:nvSpPr>
          <p:spPr bwMode="auto">
            <a:xfrm>
              <a:off x="5622971" y="4270004"/>
              <a:ext cx="679450" cy="646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Agent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Addr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6437358" y="4133479"/>
              <a:ext cx="595313" cy="9223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Trap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(0-7)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4" name="TextBox 40"/>
            <p:cNvSpPr txBox="1">
              <a:spLocks noChangeArrowheads="1"/>
            </p:cNvSpPr>
            <p:nvPr/>
          </p:nvSpPr>
          <p:spPr bwMode="auto">
            <a:xfrm>
              <a:off x="7204121" y="4274767"/>
              <a:ext cx="847725" cy="6461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Specific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code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5" name="TextBox 40"/>
            <p:cNvSpPr txBox="1">
              <a:spLocks noChangeArrowheads="1"/>
            </p:cNvSpPr>
            <p:nvPr/>
          </p:nvSpPr>
          <p:spPr bwMode="auto">
            <a:xfrm>
              <a:off x="8123283" y="4284292"/>
              <a:ext cx="700088" cy="6461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Time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stamp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8905921" y="4408117"/>
              <a:ext cx="688975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Name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sp>
          <p:nvSpPr>
            <p:cNvPr id="57" name="TextBox 40"/>
            <p:cNvSpPr txBox="1">
              <a:spLocks noChangeArrowheads="1"/>
            </p:cNvSpPr>
            <p:nvPr/>
          </p:nvSpPr>
          <p:spPr bwMode="auto">
            <a:xfrm>
              <a:off x="9586958" y="4417642"/>
              <a:ext cx="655638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panose="020B0606020202030204" charset="0"/>
                  <a:cs typeface="Arial Narrow" panose="020B0606020202030204" charset="0"/>
                </a:rPr>
                <a:t>Value</a:t>
              </a:r>
              <a:endParaRPr lang="en-US" sz="1800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4710158" y="3840430"/>
              <a:ext cx="4170363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8890046" y="3837255"/>
              <a:ext cx="181768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4" name="TextBox 87"/>
            <p:cNvSpPr txBox="1">
              <a:spLocks noChangeArrowheads="1"/>
            </p:cNvSpPr>
            <p:nvPr/>
          </p:nvSpPr>
          <p:spPr bwMode="auto">
            <a:xfrm>
              <a:off x="6119858" y="3648342"/>
              <a:ext cx="1433513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Trap header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88"/>
            <p:cNvSpPr txBox="1">
              <a:spLocks noChangeArrowheads="1"/>
            </p:cNvSpPr>
            <p:nvPr/>
          </p:nvSpPr>
          <p:spPr bwMode="auto">
            <a:xfrm>
              <a:off x="9156746" y="3637230"/>
              <a:ext cx="1087437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Trap info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9731" y="4354466"/>
              <a:ext cx="32232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altLang="en-US" sz="2400" dirty="0"/>
                <a:t>типы сообщений</a:t>
              </a:r>
              <a:r>
                <a:rPr lang="en-US" sz="2400" dirty="0"/>
                <a:t> type 4</a:t>
              </a:r>
              <a:endParaRPr lang="en-US" sz="2400" dirty="0"/>
            </a:p>
          </p:txBody>
        </p:sp>
      </p:grpSp>
      <p:sp>
        <p:nvSpPr>
          <p:cNvPr id="3" name="Текстовое поле 2"/>
          <p:cNvSpPr txBox="1"/>
          <p:nvPr/>
        </p:nvSpPr>
        <p:spPr>
          <a:xfrm>
            <a:off x="393065" y="1471295"/>
            <a:ext cx="10534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Пакеты не имеют заголовков с фиксированными полями. Любое SNMP-сообщение состоит из трех основных частей: </a:t>
            </a:r>
            <a:r>
              <a:rPr lang="ru-RU" altLang="en-US">
                <a:solidFill>
                  <a:srgbClr val="C00000"/>
                </a:solidFill>
              </a:rPr>
              <a:t>версии протокола</a:t>
            </a:r>
            <a:r>
              <a:rPr lang="ru-RU" altLang="en-US"/>
              <a:t>, </a:t>
            </a:r>
            <a:r>
              <a:rPr lang="ru-RU" altLang="en-US">
                <a:solidFill>
                  <a:srgbClr val="C00000"/>
                </a:solidFill>
              </a:rPr>
              <a:t>общей строки</a:t>
            </a:r>
            <a:r>
              <a:rPr lang="ru-RU" altLang="en-US"/>
              <a:t> и </a:t>
            </a:r>
            <a:r>
              <a:rPr lang="ru-RU" altLang="en-US">
                <a:solidFill>
                  <a:srgbClr val="C00000"/>
                </a:solidFill>
              </a:rPr>
              <a:t>области данных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Общая строка</a:t>
            </a:r>
            <a:r>
              <a:rPr lang="en-US" altLang="en-US"/>
              <a:t>/ Community string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используется для группирования устройств, управляемых определенным менеджером. </a:t>
            </a:r>
            <a:endParaRPr lang="ru-RU" altLang="en-US"/>
          </a:p>
          <a:p>
            <a:r>
              <a:rPr lang="ru-RU" altLang="en-US"/>
              <a:t>является своего рода паролем, так как для того, чтобы устройства могли взаимодействовать по протоколу SNMP, они должны иметь одно и то же значение этого идентификатора (по умолчанию часто употребляется строка «public»). </a:t>
            </a:r>
            <a:endParaRPr lang="ru-RU" altLang="en-US"/>
          </a:p>
          <a:p>
            <a:r>
              <a:rPr lang="ru-RU" altLang="en-US"/>
              <a:t>Однако этот механизм служит скорее для «распознавания» партнеров, нежели для безопасности.</a:t>
            </a:r>
            <a:endParaRPr lang="ru-R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Область данных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C</a:t>
            </a:r>
            <a:r>
              <a:rPr lang="ru-RU" altLang="en-US"/>
              <a:t>одержит описанные команды протокола, а также имена объектов и их значения. </a:t>
            </a:r>
            <a:endParaRPr lang="ru-RU" altLang="en-US"/>
          </a:p>
          <a:p>
            <a:r>
              <a:rPr lang="ru-RU" altLang="en-US"/>
              <a:t>Состоит из одного или более блоков, каждый из которых может относиться к одному из перечисленных типов команд протокола SNMP </a:t>
            </a:r>
            <a:endParaRPr lang="ru-RU" altLang="en-US"/>
          </a:p>
          <a:p>
            <a:r>
              <a:rPr lang="ru-RU" altLang="en-US"/>
              <a:t>Для каждого типа команды определен свой формат.</a:t>
            </a:r>
            <a:endParaRPr lang="ru-R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База данных </a:t>
            </a:r>
            <a:r>
              <a:rPr lang="en-US" altLang="ru-RU"/>
              <a:t>MIB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База данных MIB содержит значения множества различных типов переменных, характеризующих конкретный управляемый объект.</a:t>
            </a:r>
            <a:endParaRPr lang="ru-RU" altLang="en-US"/>
          </a:p>
          <a:p>
            <a:r>
              <a:rPr lang="ru-RU" altLang="en-US"/>
              <a:t> В самой первой версии стандарта (MIB-I) для характеристики устройства предлагалось использовать 114 типов переменных.</a:t>
            </a:r>
            <a:endParaRPr lang="ru-RU" altLang="en-US"/>
          </a:p>
          <a:p>
            <a:r>
              <a:rPr lang="ru-RU" altLang="en-US"/>
              <a:t> Эти переменные организованы в виде дерева. Из корня выходит 8 ветвей, соответствующих  восьми группам переменных</a:t>
            </a:r>
            <a:endParaRPr lang="ru-R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636270"/>
            <a:ext cx="10515600" cy="4351338"/>
          </a:xfrm>
        </p:spPr>
        <p:txBody>
          <a:bodyPr>
            <a:noAutofit/>
          </a:bodyPr>
          <a:p>
            <a:r>
              <a:rPr lang="ru-RU" altLang="en-US" sz="2400" b="1">
                <a:solidFill>
                  <a:srgbClr val="C00000"/>
                </a:solidFill>
              </a:rPr>
              <a:t>System</a:t>
            </a:r>
            <a:r>
              <a:rPr lang="ru-RU" altLang="en-US" sz="2400"/>
              <a:t> — общие данные об устройстве (например, идентификатор поставщика, время последней инициализации системы);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Interfaces</a:t>
            </a:r>
            <a:r>
              <a:rPr lang="ru-RU" altLang="en-US" sz="2400"/>
              <a:t> — параметры сетевых интерфейсов устройства (например, их количество, типы, скорости обмена, максимальный размер пакета);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Address Translation Table</a:t>
            </a:r>
            <a:r>
              <a:rPr lang="ru-RU" altLang="en-US" sz="2400" b="1"/>
              <a:t> </a:t>
            </a:r>
            <a:r>
              <a:rPr lang="ru-RU" altLang="en-US" sz="2400"/>
              <a:t>— описание соответствия между сетевыми и физическими адресами (например, по протоколу ARP);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Internet Protocol</a:t>
            </a:r>
            <a:r>
              <a:rPr lang="ru-RU" altLang="en-US" sz="2400">
                <a:solidFill>
                  <a:srgbClr val="C00000"/>
                </a:solidFill>
              </a:rPr>
              <a:t> </a:t>
            </a:r>
            <a:r>
              <a:rPr lang="ru-RU" altLang="en-US" sz="2400"/>
              <a:t>— данные, относящиеся к протоколу IP (адреса IP-шлюзов, хостов, статистика об IP-пакетах);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ICMP</a:t>
            </a:r>
            <a:r>
              <a:rPr lang="ru-RU" altLang="en-US" sz="2400"/>
              <a:t> — данные, относящиеся к протоколу ICMP;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TCP</a:t>
            </a:r>
            <a:r>
              <a:rPr lang="ru-RU" altLang="en-US" sz="2400"/>
              <a:t> — данные, относящиеся к протоколу TCP (число переданных, принятых и ошибочных ТСР-сообщений);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UDP </a:t>
            </a:r>
            <a:r>
              <a:rPr lang="ru-RU" altLang="en-US" sz="2400"/>
              <a:t>— данные, относящиеся к протоколу UDP (число переданных, принятых и ошибочных UPD-дейтаграмм);</a:t>
            </a:r>
            <a:endParaRPr lang="ru-RU" altLang="en-US" sz="2400"/>
          </a:p>
          <a:p>
            <a:r>
              <a:rPr lang="ru-RU" altLang="en-US" sz="2400" b="1">
                <a:solidFill>
                  <a:srgbClr val="C00000"/>
                </a:solidFill>
              </a:rPr>
              <a:t>EGP</a:t>
            </a:r>
            <a:r>
              <a:rPr lang="ru-RU" altLang="en-US" sz="2400" b="1"/>
              <a:t> </a:t>
            </a:r>
            <a:r>
              <a:rPr lang="ru-RU" altLang="en-US" sz="2400"/>
              <a:t>— данные, относящиеся к протоколу EGP (число принятых с ошибками и без ошибок сообщений).</a:t>
            </a:r>
            <a:endParaRPr lang="ru-RU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RMON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ru-RU" altLang="en-US"/>
              <a:t>Протокол дистанционного мониторинга сети</a:t>
            </a:r>
            <a:r>
              <a:rPr lang="en-US" altLang="en-US"/>
              <a:t>, </a:t>
            </a:r>
            <a:r>
              <a:rPr lang="ru-RU" altLang="en-US"/>
              <a:t>расширение </a:t>
            </a:r>
            <a:r>
              <a:rPr lang="en-US" altLang="en-US"/>
              <a:t>SNMP.</a:t>
            </a:r>
            <a:endParaRPr lang="ru-RU" altLang="en-US"/>
          </a:p>
          <a:p>
            <a:r>
              <a:rPr lang="ru-RU" altLang="en-US"/>
              <a:t>Системы управления, построенные на основе RMON, имеют такую же архитектуру, элементами которой являются менеджеры, агенты и управляемые объекты. </a:t>
            </a:r>
            <a:endParaRPr lang="ru-RU" altLang="en-US"/>
          </a:p>
          <a:p>
            <a:r>
              <a:rPr lang="ru-RU" altLang="en-US"/>
              <a:t>Отличие со</a:t>
            </a:r>
            <a:r>
              <a:rPr lang="en-US" altLang="ru-RU"/>
              <a:t>c</a:t>
            </a:r>
            <a:r>
              <a:rPr lang="ru-RU" altLang="en-US"/>
              <a:t>тоит в том, что SNMP-системы собирают информацию только о событиях, происходящих на тех объектах, на которых установлены агенты, а RMON-системы — также о сетевом трафике. </a:t>
            </a:r>
            <a:endParaRPr lang="ru-RU" altLang="en-US"/>
          </a:p>
          <a:p>
            <a:r>
              <a:rPr lang="ru-RU" altLang="en-US"/>
              <a:t>С помощью RMON-агента  можно провести достаточно детальный анализ работы сетевого сегмента. </a:t>
            </a:r>
            <a:endParaRPr lang="ru-RU" altLang="en-US"/>
          </a:p>
          <a:p>
            <a:r>
              <a:rPr lang="ru-RU" altLang="en-US"/>
              <a:t>Собрав информацию о наиболее часто встречающихся типах ошибок в кадрах, а затем получив зависимость интенсивности этих ошибок от времени, можно сделать некоторые предварительные выводы об источнике ошибочных кадров и на этом основании сформулировать более тонкие условия захвата кадров со специфическими признаками, соответствующими выдвинутой версии.</a:t>
            </a:r>
            <a:endParaRPr lang="ru-R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NETCONF [RFC 4741]/ [RFC 6241]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ru-RU" altLang="en-US">
                <a:solidFill>
                  <a:schemeClr val="tx1"/>
                </a:solidFill>
              </a:rPr>
              <a:t>П</a:t>
            </a:r>
            <a:r>
              <a:rPr lang="ru-RU" altLang="en-US"/>
              <a:t>ротокол, ориентированный на соединение</a:t>
            </a:r>
            <a:endParaRPr lang="ru-RU" altLang="en-US"/>
          </a:p>
          <a:p>
            <a:pPr lvl="1"/>
            <a:r>
              <a:rPr lang="ru-RU" altLang="en-US"/>
              <a:t>SSH, TLS как транспорт</a:t>
            </a:r>
            <a:endParaRPr lang="ru-RU" altLang="en-US"/>
          </a:p>
          <a:p>
            <a:r>
              <a:rPr lang="ru-RU" altLang="en-US"/>
              <a:t> Клиент Netconf (</a:t>
            </a:r>
            <a:r>
              <a:rPr lang="ru-RU" altLang="en-US">
                <a:solidFill>
                  <a:srgbClr val="C00000"/>
                </a:solidFill>
              </a:rPr>
              <a:t>“manager”</a:t>
            </a:r>
            <a:r>
              <a:rPr lang="ru-RU" altLang="en-US"/>
              <a:t>) устанавливает сессию с сервером (</a:t>
            </a:r>
            <a:r>
              <a:rPr lang="ru-RU" altLang="en-US">
                <a:solidFill>
                  <a:srgbClr val="C00000"/>
                </a:solidFill>
              </a:rPr>
              <a:t>“agent”</a:t>
            </a:r>
            <a:r>
              <a:rPr lang="ru-RU" altLang="en-US"/>
              <a:t>)</a:t>
            </a:r>
            <a:endParaRPr lang="ru-RU" altLang="en-US"/>
          </a:p>
          <a:p>
            <a:r>
              <a:rPr lang="ru-RU" altLang="en-US"/>
              <a:t>Данные кодируются в виде </a:t>
            </a:r>
            <a:r>
              <a:rPr lang="ru-RU" altLang="en-US" b="1">
                <a:solidFill>
                  <a:srgbClr val="C00000"/>
                </a:solidFill>
              </a:rPr>
              <a:t>XML</a:t>
            </a:r>
            <a:endParaRPr lang="ru-RU" altLang="en-US"/>
          </a:p>
          <a:p>
            <a:r>
              <a:rPr lang="ru-RU" altLang="en-US"/>
              <a:t>Базируется на </a:t>
            </a:r>
            <a:r>
              <a:rPr lang="ru-RU" altLang="en-US" b="1">
                <a:solidFill>
                  <a:srgbClr val="C00000"/>
                </a:solidFill>
              </a:rPr>
              <a:t>RPC</a:t>
            </a:r>
            <a:endParaRPr lang="ru-RU" altLang="en-US"/>
          </a:p>
          <a:p>
            <a:pPr lvl="1"/>
            <a:r>
              <a:rPr lang="ru-RU" altLang="en-US"/>
              <a:t>&lt;rpc xmlns="urn:ietf:params:xml:ns:netconf:base:1.0" message-id=”100"&gt;</a:t>
            </a:r>
            <a:endParaRPr lang="ru-RU" altLang="en-US"/>
          </a:p>
          <a:p>
            <a:r>
              <a:rPr lang="ru-RU" altLang="en-US"/>
              <a:t>Определен в RFC4741 (NETCONF 1.0) и RFC6241 (NETCONF 1.1)</a:t>
            </a:r>
            <a:endParaRPr lang="ru-RU" altLang="en-US"/>
          </a:p>
          <a:p>
            <a:r>
              <a:rPr lang="ru-RU" altLang="en-US"/>
              <a:t>Функция Call-home в процессе стандартизации</a:t>
            </a:r>
            <a:endParaRPr lang="ru-RU" altLang="en-US"/>
          </a:p>
          <a:p>
            <a:pPr lvl="1"/>
            <a:r>
              <a:rPr lang="ru-RU" altLang="en-US"/>
              <a:t>Возможность инициировать соединение со стороны устройства</a:t>
            </a:r>
            <a:endParaRPr lang="ru-R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сообщения</a:t>
            </a:r>
            <a:r>
              <a:rPr lang="en-US" dirty="0"/>
              <a:t> NETCONF RPC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974" y="1385449"/>
            <a:ext cx="7886368" cy="502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7927" y="2770904"/>
            <a:ext cx="39262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000" dirty="0">
                <a:solidFill>
                  <a:srgbClr val="C00000"/>
                </a:solidFill>
              </a:rPr>
              <a:t>изменить текущую конфигурацию</a:t>
            </a:r>
            <a:r>
              <a:rPr lang="en-US" sz="2000" dirty="0">
                <a:solidFill>
                  <a:srgbClr val="0000A8"/>
                </a:solidFill>
              </a:rPr>
              <a:t> </a:t>
            </a:r>
            <a:endParaRPr lang="en-US" sz="2000" dirty="0">
              <a:solidFill>
                <a:srgbClr val="0000A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4364176"/>
            <a:ext cx="4451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000" dirty="0">
                <a:solidFill>
                  <a:srgbClr val="C00000"/>
                </a:solidFill>
              </a:rPr>
              <a:t>Изменить</a:t>
            </a:r>
            <a:r>
              <a:rPr lang="en-US" sz="2000" dirty="0">
                <a:solidFill>
                  <a:srgbClr val="C00000"/>
                </a:solidFill>
              </a:rPr>
              <a:t> MTU </a:t>
            </a:r>
            <a:r>
              <a:rPr lang="ru-RU" altLang="en-US" sz="2000" dirty="0">
                <a:solidFill>
                  <a:srgbClr val="C00000"/>
                </a:solidFill>
              </a:rPr>
              <a:t>на интерф.</a:t>
            </a:r>
            <a:r>
              <a:rPr lang="en-US" sz="2000" dirty="0">
                <a:solidFill>
                  <a:srgbClr val="C00000"/>
                </a:solidFill>
              </a:rPr>
              <a:t> Ethernet 0/0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7928" y="2255862"/>
            <a:ext cx="2870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000" dirty="0">
                <a:solidFill>
                  <a:srgbClr val="C00000"/>
                </a:solidFill>
              </a:rPr>
              <a:t>изменить конфигурацию</a:t>
            </a:r>
            <a:endParaRPr lang="ru-RU" altLang="en-US" sz="2000" dirty="0">
              <a:solidFill>
                <a:srgbClr val="C00000"/>
              </a:solidFill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840730" y="4685665"/>
            <a:ext cx="1887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 dirty="0">
                <a:solidFill>
                  <a:srgbClr val="C00000"/>
                </a:solidFill>
                <a:sym typeface="+mn-ea"/>
              </a:rPr>
              <a:t>на значение</a:t>
            </a:r>
            <a:r>
              <a:rPr lang="en-US" dirty="0">
                <a:solidFill>
                  <a:srgbClr val="C00000"/>
                </a:solidFill>
                <a:sym typeface="+mn-ea"/>
              </a:rPr>
              <a:t> 1500</a:t>
            </a:r>
            <a:endParaRPr lang="en-US" altLang="en-US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SDN </a:t>
            </a:r>
            <a:r>
              <a:rPr lang="ru-RU" altLang="en-US">
                <a:sym typeface="+mn-ea"/>
              </a:rPr>
              <a:t>на основе </a:t>
            </a:r>
            <a:r>
              <a:rPr lang="en-US" altLang="en-US">
                <a:sym typeface="+mn-ea"/>
              </a:rPr>
              <a:t>OpenFlow v1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В протоколе OF предполагается, что коммутатор не только отвечает на запросы контроллера, но может передать контроллеру сообщения по своей инициативе, например, в случае изменения состояния порта или удаления некоторого правила по таймауту. </a:t>
            </a:r>
            <a:endParaRPr lang="ru-RU" altLang="en-US"/>
          </a:p>
          <a:p>
            <a:r>
              <a:rPr lang="ru-RU" altLang="en-US"/>
              <a:t>Канал обмена сообщениями между контроллером и коммутатором SDN называется </a:t>
            </a:r>
            <a:r>
              <a:rPr lang="ru-RU" altLang="en-US" b="1">
                <a:solidFill>
                  <a:srgbClr val="C00000"/>
                </a:solidFill>
              </a:rPr>
              <a:t>управляющим каналом</a:t>
            </a:r>
            <a:r>
              <a:rPr lang="ru-RU" altLang="en-US"/>
              <a:t>. </a:t>
            </a:r>
            <a:endParaRPr lang="ru-RU" altLang="en-US"/>
          </a:p>
          <a:p>
            <a:r>
              <a:rPr lang="ru-RU" altLang="en-US"/>
              <a:t>Он представляет собой TCP-сессию, установленную в IP-сети контроллером и коммутатором.</a:t>
            </a:r>
            <a:endParaRPr lang="ru-RU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YANG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ru-RU" altLang="en-US"/>
              <a:t>YANG использует  XML для  кодирования  данных </a:t>
            </a:r>
            <a:endParaRPr lang="ru-RU" altLang="en-US"/>
          </a:p>
          <a:p>
            <a:pPr lvl="1"/>
            <a:r>
              <a:rPr lang="ru-RU" altLang="en-US"/>
              <a:t>Определяет  правила  генерации  XML </a:t>
            </a:r>
            <a:endParaRPr lang="ru-RU" altLang="en-US"/>
          </a:p>
          <a:p>
            <a:pPr lvl="1"/>
            <a:r>
              <a:rPr lang="ru-RU" altLang="en-US"/>
              <a:t>Использует  некоторые  расширенные  возможности  XML (например, Xpath) §       Хорошо  увязывается  с  NETCONF </a:t>
            </a:r>
            <a:endParaRPr lang="ru-RU" altLang="en-US"/>
          </a:p>
          <a:p>
            <a:r>
              <a:rPr lang="ru-RU" altLang="en-US"/>
              <a:t>YANG не  является  XML </a:t>
            </a:r>
            <a:endParaRPr lang="ru-RU" altLang="en-US"/>
          </a:p>
          <a:p>
            <a:pPr lvl="1"/>
            <a:r>
              <a:rPr lang="ru-RU" altLang="en-US"/>
              <a:t>Акцент  на  читаемости  документа</a:t>
            </a:r>
            <a:r>
              <a:rPr lang="en-US" altLang="en-US"/>
              <a:t>:</a:t>
            </a:r>
            <a:r>
              <a:rPr lang="ru-RU" altLang="en-US"/>
              <a:t> </a:t>
            </a:r>
            <a:r>
              <a:rPr lang="en-US" altLang="ru-RU"/>
              <a:t>c</a:t>
            </a:r>
            <a:r>
              <a:rPr lang="ru-RU" altLang="en-US"/>
              <a:t>труктура, удобная  для  программистов. Похожа  на  C/C++ или  Java    </a:t>
            </a:r>
            <a:endParaRPr lang="ru-RU" altLang="en-US"/>
          </a:p>
          <a:p>
            <a:pPr lvl="1"/>
            <a:r>
              <a:rPr lang="ru-RU" altLang="en-US"/>
              <a:t>Грамматика  XM определена  в  YIN (Yang-Independent Notation)    </a:t>
            </a:r>
            <a:endParaRPr lang="ru-RU" altLang="en-US"/>
          </a:p>
          <a:p>
            <a:pPr lvl="2"/>
            <a:r>
              <a:rPr lang="ru-RU" altLang="en-US"/>
              <a:t>Похожая  семантика </a:t>
            </a:r>
            <a:endParaRPr lang="ru-RU" altLang="en-US"/>
          </a:p>
          <a:p>
            <a:pPr lvl="2"/>
            <a:r>
              <a:rPr lang="ru-RU" altLang="en-US"/>
              <a:t>Трансляция  семантики  YANG &lt;-&gt; YIN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Определены  альтернативные  методы  кодирования  (например, JSON для RESTconf)</a:t>
            </a:r>
            <a:endParaRPr lang="ru-R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источники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В. Олифер</a:t>
            </a:r>
            <a:r>
              <a:rPr lang="en-US" altLang="en-US">
                <a:sym typeface="+mn-ea"/>
              </a:rPr>
              <a:t>, </a:t>
            </a:r>
            <a:r>
              <a:rPr lang="ru-RU" altLang="en-US">
                <a:sym typeface="+mn-ea"/>
              </a:rPr>
              <a:t>Н. Олифер </a:t>
            </a:r>
            <a:r>
              <a:rPr lang="en-US" altLang="en-US">
                <a:sym typeface="+mn-ea"/>
              </a:rPr>
              <a:t>“</a:t>
            </a:r>
            <a:r>
              <a:rPr lang="ru-RU" altLang="en-US">
                <a:sym typeface="+mn-ea"/>
              </a:rPr>
              <a:t>Компьютерные сети. Принципы</a:t>
            </a:r>
            <a:r>
              <a:rPr lang="en-US" altLang="en-US">
                <a:sym typeface="+mn-ea"/>
              </a:rPr>
              <a:t>, </a:t>
            </a:r>
            <a:r>
              <a:rPr lang="ru-RU" altLang="en-US">
                <a:sym typeface="+mn-ea"/>
              </a:rPr>
              <a:t>технологии</a:t>
            </a:r>
            <a:r>
              <a:rPr lang="en-US" altLang="en-US">
                <a:sym typeface="+mn-ea"/>
              </a:rPr>
              <a:t>, </a:t>
            </a:r>
            <a:r>
              <a:rPr lang="ru-RU" altLang="en-US">
                <a:sym typeface="+mn-ea"/>
              </a:rPr>
              <a:t>протоколы</a:t>
            </a:r>
            <a:r>
              <a:rPr lang="en-US" altLang="en-US">
                <a:sym typeface="+mn-ea"/>
              </a:rPr>
              <a:t>”</a:t>
            </a:r>
            <a:endParaRPr lang="en-US" altLang="en-US"/>
          </a:p>
          <a:p>
            <a:r>
              <a:rPr lang="ru-RU" altLang="en-US">
                <a:sym typeface="+mn-ea"/>
              </a:rPr>
              <a:t>Д. Куроуз</a:t>
            </a:r>
            <a:r>
              <a:rPr lang="en-US" altLang="en-US">
                <a:sym typeface="+mn-ea"/>
              </a:rPr>
              <a:t>, </a:t>
            </a:r>
            <a:r>
              <a:rPr lang="ru-RU" altLang="en-US">
                <a:sym typeface="+mn-ea"/>
              </a:rPr>
              <a:t>К. Росс </a:t>
            </a:r>
            <a:r>
              <a:rPr lang="en-US" altLang="en-US">
                <a:sym typeface="+mn-ea"/>
              </a:rPr>
              <a:t>“</a:t>
            </a:r>
            <a:r>
              <a:rPr lang="ru-RU" altLang="en-US">
                <a:sym typeface="+mn-ea"/>
              </a:rPr>
              <a:t>Компьютерные сети.</a:t>
            </a:r>
            <a:r>
              <a:rPr lang="en-US" altLang="en-US">
                <a:sym typeface="+mn-ea"/>
              </a:rPr>
              <a:t> </a:t>
            </a:r>
            <a:r>
              <a:rPr lang="ru-RU" altLang="en-US">
                <a:sym typeface="+mn-ea"/>
              </a:rPr>
              <a:t>Нисходящий подход.</a:t>
            </a:r>
            <a:r>
              <a:rPr lang="en-US" altLang="en-US">
                <a:sym typeface="+mn-ea"/>
              </a:rPr>
              <a:t>”</a:t>
            </a:r>
            <a:endParaRPr lang="ru-RU" altLang="en-US"/>
          </a:p>
          <a:p>
            <a:r>
              <a:rPr lang="ru-RU" altLang="en-US"/>
              <a:t>https://www.cisco.com/c/dam/assets/global/RU/events/cisco-connect/presentation/kon3/17/17_55-18_55nso_netconf_yang_vpatenko_ru.pdf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Принцип работы </a:t>
            </a:r>
            <a:r>
              <a:rPr lang="en-US" altLang="en-US"/>
              <a:t>SDN </a:t>
            </a:r>
            <a:r>
              <a:rPr lang="ru-RU" altLang="en-US"/>
              <a:t>на основе </a:t>
            </a:r>
            <a:r>
              <a:rPr lang="en-US" altLang="en-US"/>
              <a:t>Openflow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Определяется </a:t>
            </a:r>
            <a:r>
              <a:rPr lang="ru-RU" altLang="en-US" b="1"/>
              <a:t>правилами</a:t>
            </a:r>
            <a:r>
              <a:rPr lang="en-US" altLang="en-US"/>
              <a:t>, </a:t>
            </a:r>
            <a:r>
              <a:rPr lang="ru-RU" altLang="en-US"/>
              <a:t>каждое правило состоит из</a:t>
            </a:r>
            <a:r>
              <a:rPr lang="en-US" altLang="en-US"/>
              <a:t>:</a:t>
            </a:r>
            <a:endParaRPr lang="ru-RU" altLang="en-US"/>
          </a:p>
          <a:p>
            <a:pPr lvl="1"/>
            <a:r>
              <a:rPr lang="ru-RU" altLang="en-US" b="1">
                <a:solidFill>
                  <a:srgbClr val="C00000"/>
                </a:solidFill>
              </a:rPr>
              <a:t>условий</a:t>
            </a:r>
            <a:r>
              <a:rPr lang="ru-RU" altLang="en-US" b="1"/>
              <a:t> </a:t>
            </a:r>
            <a:r>
              <a:rPr lang="ru-RU" altLang="en-US"/>
              <a:t>выделения потока пакетов, к которым это правило должно быть применено;</a:t>
            </a:r>
            <a:endParaRPr lang="ru-RU" altLang="en-US"/>
          </a:p>
          <a:p>
            <a:pPr lvl="1"/>
            <a:r>
              <a:rPr lang="ru-RU" altLang="en-US" b="1">
                <a:solidFill>
                  <a:srgbClr val="C00000"/>
                </a:solidFill>
              </a:rPr>
              <a:t>действий</a:t>
            </a:r>
            <a:r>
              <a:rPr lang="ru-RU" altLang="en-US"/>
              <a:t>, которые должны быть выполнены над пакетом, который удовлетворяет условиям данного правила;</a:t>
            </a:r>
            <a:endParaRPr lang="ru-RU" altLang="en-US"/>
          </a:p>
          <a:p>
            <a:pPr lvl="1"/>
            <a:r>
              <a:rPr lang="ru-RU" altLang="en-US" b="1">
                <a:solidFill>
                  <a:srgbClr val="C00000"/>
                </a:solidFill>
              </a:rPr>
              <a:t>счетчиков</a:t>
            </a:r>
            <a:r>
              <a:rPr lang="ru-RU" altLang="en-US"/>
              <a:t>, измеряющих характеристики потока пакетов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Виртуальные порты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80000"/>
          </a:bodyPr>
          <a:p>
            <a:r>
              <a:rPr lang="ru-RU" altLang="en-US"/>
              <a:t>Контроллер и его приложения должны иметь возможность реагировать на появление новых потоков в сети, иначе гибкость сети SDN не будет достаточной. </a:t>
            </a:r>
            <a:endParaRPr lang="ru-RU" altLang="en-US"/>
          </a:p>
          <a:p>
            <a:r>
              <a:rPr lang="ru-RU" altLang="en-US"/>
              <a:t>С этой целью в технологии SDN предусмотрен виртуальный порт CONTROLLER </a:t>
            </a:r>
            <a:endParaRPr lang="ru-RU" altLang="en-US"/>
          </a:p>
          <a:p>
            <a:r>
              <a:rPr lang="ru-RU" altLang="en-US"/>
              <a:t>Для того</a:t>
            </a:r>
            <a:r>
              <a:rPr lang="en-US" altLang="en-US"/>
              <a:t>, </a:t>
            </a:r>
            <a:r>
              <a:rPr lang="ru-RU" altLang="en-US"/>
              <a:t>чтобы пакеты</a:t>
            </a:r>
            <a:r>
              <a:rPr lang="en-US" altLang="en-US"/>
              <a:t>, </a:t>
            </a:r>
            <a:r>
              <a:rPr lang="ru-RU" altLang="en-US"/>
              <a:t>принадлежащие неизвестным коммутатору потокам (то есть для которых не нашлось условия в таблице, вызывающего совпадение) не отбрасывались, а обрабатывались особым, предусмотренным для них способом, необходимо поместить в таблицу следующее правило, имеющее нулевой приоритет:</a:t>
            </a:r>
            <a:endParaRPr lang="ru-RU" altLang="en-US"/>
          </a:p>
          <a:p>
            <a:pPr lvl="1"/>
            <a:r>
              <a:rPr lang="ru-RU" altLang="en-US"/>
              <a:t>Priority = О</a:t>
            </a:r>
            <a:endParaRPr lang="ru-RU" altLang="en-US"/>
          </a:p>
          <a:p>
            <a:pPr lvl="1"/>
            <a:r>
              <a:rPr lang="ru-RU" altLang="en-US"/>
              <a:t>Conditions: {}</a:t>
            </a:r>
            <a:endParaRPr lang="ru-RU" altLang="en-US"/>
          </a:p>
          <a:p>
            <a:pPr lvl="1"/>
            <a:r>
              <a:rPr lang="ru-RU" altLang="en-US"/>
              <a:t>Actions: {port=CONTROLLER}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8200" y="5579745"/>
            <a:ext cx="102939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200"/>
              <a:t>Если такое правило в таблице отсутствует, то все нераспознанные пакеты просто отбрасываются, но при его наличии они направляются в порт CONTROLLER.</a:t>
            </a:r>
            <a:endParaRPr lang="ru-RU" alt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4325"/>
            <a:ext cx="11494135" cy="894715"/>
          </a:xfrm>
        </p:spPr>
        <p:txBody>
          <a:bodyPr>
            <a:noAutofit/>
          </a:bodyPr>
          <a:lstStyle/>
          <a:p>
            <a:pPr algn="ctr"/>
            <a:r>
              <a:rPr lang="en-US" b="0" dirty="0"/>
              <a:t>SDN: </a:t>
            </a:r>
            <a:r>
              <a:rPr lang="ru-RU" altLang="en-US" b="0" dirty="0"/>
              <a:t>пример взаимодействия уровней данных и управления</a:t>
            </a:r>
            <a:endParaRPr lang="ru-RU" altLang="en-US" b="0" dirty="0"/>
          </a:p>
        </p:txBody>
      </p:sp>
      <p:sp>
        <p:nvSpPr>
          <p:cNvPr id="325" name="Rounded Rectangle 324"/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27" name="Straight Connector 326"/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8" name="Group 327"/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Link-state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switch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host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statistics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76434" y="2848295"/>
            <a:ext cx="1032905" cy="404965"/>
            <a:chOff x="3099264" y="457817"/>
            <a:chExt cx="1540525" cy="459826"/>
          </a:xfrm>
        </p:grpSpPr>
        <p:sp>
          <p:nvSpPr>
            <p:cNvPr id="341" name="Rounded Rectangle 34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flow tables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OpenFlow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SNMP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network graph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103238" y="553253"/>
              <a:ext cx="1461287" cy="29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ru-RU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задача</a:t>
              </a:r>
              <a:endParaRPr kumimoji="0" lang="ru-R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RESTful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API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62" name="TextBox 361"/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3" name="Straight Connector 362"/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4" name="Freeform 2"/>
          <p:cNvSpPr/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365" name="Straight Connector 364"/>
          <p:cNvCxnSpPr/>
          <p:nvPr/>
        </p:nvCxnSpPr>
        <p:spPr bwMode="auto">
          <a:xfrm flipV="1">
            <a:off x="2418861" y="5441004"/>
            <a:ext cx="615520" cy="282224"/>
          </a:xfrm>
          <a:prstGeom prst="line">
            <a:avLst/>
          </a:prstGeom>
          <a:solidFill>
            <a:srgbClr val="00CC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6" name="Straight Connector 365"/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7" name="Straight Connector 366"/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8" name="Straight Connector 367"/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Straight Connector 368"/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3" name="Oval 392"/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86412" y="1323574"/>
            <a:ext cx="2045335" cy="2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1600" dirty="0">
                <a:solidFill>
                  <a:srgbClr val="000000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Алгоритм Дийкстры</a:t>
            </a:r>
            <a:endParaRPr lang="ru-RU" altLang="en-US" sz="1600" dirty="0">
              <a:solidFill>
                <a:srgbClr val="000000"/>
              </a:solidFill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/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s1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/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s2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23" name="Group 422"/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/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37" name="Group 436"/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/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s4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6800087" y="1260956"/>
            <a:ext cx="4822682" cy="1453015"/>
            <a:chOff x="5326799" y="1281868"/>
            <a:chExt cx="4822682" cy="1453015"/>
          </a:xfrm>
        </p:grpSpPr>
        <p:sp>
          <p:nvSpPr>
            <p:cNvPr id="453" name="TextBox 452"/>
            <p:cNvSpPr txBox="1"/>
            <p:nvPr/>
          </p:nvSpPr>
          <p:spPr>
            <a:xfrm>
              <a:off x="5654650" y="1315023"/>
              <a:ext cx="4494831" cy="141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S1,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после падения канала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использует статус порта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OpenFlow 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для оповещения контроллера</a:t>
              </a:r>
              <a:endParaRPr kumimoji="0" lang="ru-R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>
              <a:off x="5326799" y="1281868"/>
              <a:ext cx="314510" cy="400110"/>
              <a:chOff x="430693" y="1944861"/>
              <a:chExt cx="291062" cy="400110"/>
            </a:xfrm>
          </p:grpSpPr>
          <p:sp>
            <p:nvSpPr>
              <p:cNvPr id="455" name="Oval 45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430693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MS PGothic" panose="020B0600070205080204" pitchFamily="34" charset="-128"/>
                    <a:cs typeface="Arial" panose="020B0604020202020204"/>
                  </a:rPr>
                  <a:t>1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457" name="Group 456"/>
          <p:cNvGrpSpPr/>
          <p:nvPr/>
        </p:nvGrpSpPr>
        <p:grpSpPr>
          <a:xfrm>
            <a:off x="6812552" y="2632974"/>
            <a:ext cx="5024543" cy="1120910"/>
            <a:chOff x="5330006" y="1281868"/>
            <a:chExt cx="5024543" cy="1120910"/>
          </a:xfrm>
        </p:grpSpPr>
        <p:sp>
          <p:nvSpPr>
            <p:cNvPr id="458" name="TextBox 457"/>
            <p:cNvSpPr txBox="1"/>
            <p:nvPr/>
          </p:nvSpPr>
          <p:spPr>
            <a:xfrm>
              <a:off x="5654650" y="1315023"/>
              <a:ext cx="4699899" cy="108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SDN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контроллер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получает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OpenFlow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сообщение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,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обновляет информацию о канале</a:t>
              </a:r>
              <a:endParaRPr kumimoji="0" lang="ru-R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</a:endParaRP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5330006" y="1281868"/>
              <a:ext cx="314510" cy="400110"/>
              <a:chOff x="433661" y="1944861"/>
              <a:chExt cx="291062" cy="400110"/>
            </a:xfrm>
          </p:grpSpPr>
          <p:sp>
            <p:nvSpPr>
              <p:cNvPr id="460" name="Oval 459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433661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MS PGothic" panose="020B0600070205080204" pitchFamily="34" charset="-128"/>
                    <a:cs typeface="Arial" panose="020B0604020202020204"/>
                  </a:rPr>
                  <a:t>2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462" name="Group 461"/>
          <p:cNvGrpSpPr/>
          <p:nvPr/>
        </p:nvGrpSpPr>
        <p:grpSpPr>
          <a:xfrm>
            <a:off x="6828098" y="3787076"/>
            <a:ext cx="5253976" cy="1443390"/>
            <a:chOff x="5333217" y="1291493"/>
            <a:chExt cx="5253976" cy="1443390"/>
          </a:xfrm>
        </p:grpSpPr>
        <p:sp>
          <p:nvSpPr>
            <p:cNvPr id="463" name="TextBox 462"/>
            <p:cNvSpPr txBox="1"/>
            <p:nvPr/>
          </p:nvSpPr>
          <p:spPr>
            <a:xfrm>
              <a:off x="5654650" y="1315023"/>
              <a:ext cx="4932543" cy="141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Модуль алгоритма Дийкстры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подписан на вызов в случае изменения состояния каналов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. 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Происходит его вызов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</a:endParaRPr>
            </a:p>
          </p:txBody>
        </p:sp>
        <p:grpSp>
          <p:nvGrpSpPr>
            <p:cNvPr id="464" name="Group 463"/>
            <p:cNvGrpSpPr/>
            <p:nvPr/>
          </p:nvGrpSpPr>
          <p:grpSpPr>
            <a:xfrm>
              <a:off x="5333217" y="1291493"/>
              <a:ext cx="314510" cy="400110"/>
              <a:chOff x="436633" y="1954486"/>
              <a:chExt cx="291062" cy="400110"/>
            </a:xfrm>
          </p:grpSpPr>
          <p:sp>
            <p:nvSpPr>
              <p:cNvPr id="465" name="Oval 46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436633" y="1954486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MS PGothic" panose="020B0600070205080204" pitchFamily="34" charset="-128"/>
                    <a:cs typeface="Arial" panose="020B0604020202020204"/>
                  </a:rPr>
                  <a:t>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467" name="Group 466"/>
          <p:cNvGrpSpPr/>
          <p:nvPr/>
        </p:nvGrpSpPr>
        <p:grpSpPr>
          <a:xfrm>
            <a:off x="6800258" y="5161245"/>
            <a:ext cx="4748738" cy="1778702"/>
            <a:chOff x="5320381" y="1288286"/>
            <a:chExt cx="4748738" cy="1778702"/>
          </a:xfrm>
        </p:grpSpPr>
        <p:sp>
          <p:nvSpPr>
            <p:cNvPr id="468" name="TextBox 467"/>
            <p:cNvSpPr txBox="1"/>
            <p:nvPr/>
          </p:nvSpPr>
          <p:spPr>
            <a:xfrm>
              <a:off x="5654650" y="1315023"/>
              <a:ext cx="4414469" cy="175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ru-RU" altLang="en-US" sz="2400" kern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sym typeface="+mn-ea"/>
                </a:rPr>
                <a:t>Модуль алгоритма Дийкстры</a:t>
              </a:r>
              <a:r>
                <a:rPr lang="en-US" sz="2400" kern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sym typeface="+mn-ea"/>
                </a:rPr>
                <a:t>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получает информацию о графе сети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,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состоянии каналов от контроллера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,  </a:t>
              </a:r>
              <a:r>
                <a:rPr kumimoji="0" lang="ru-RU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</a:rPr>
                <a:t>вычисляет новые маршруты</a:t>
              </a:r>
              <a:endParaRPr kumimoji="0" lang="ru-R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</a:endParaRPr>
            </a:p>
          </p:txBody>
        </p:sp>
        <p:grpSp>
          <p:nvGrpSpPr>
            <p:cNvPr id="469" name="Group 468"/>
            <p:cNvGrpSpPr/>
            <p:nvPr/>
          </p:nvGrpSpPr>
          <p:grpSpPr>
            <a:xfrm>
              <a:off x="5320381" y="1288286"/>
              <a:ext cx="314510" cy="400110"/>
              <a:chOff x="424754" y="1951279"/>
              <a:chExt cx="291062" cy="400110"/>
            </a:xfrm>
          </p:grpSpPr>
          <p:sp>
            <p:nvSpPr>
              <p:cNvPr id="470" name="Oval 469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424754" y="1951279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MS PGothic" panose="020B0600070205080204" pitchFamily="34" charset="-128"/>
                    <a:cs typeface="Arial" panose="020B0604020202020204"/>
                  </a:rPr>
                  <a:t>4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7" name="Freeform 6"/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372" name="Oval 371"/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0" name="Freeform 9"/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3" name="Freeform 12"/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3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/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382" name="Oval 381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" y="276225"/>
            <a:ext cx="11836400" cy="89471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ym typeface="+mn-ea"/>
              </a:rPr>
              <a:t>SDN: </a:t>
            </a:r>
            <a:r>
              <a:rPr lang="ru-RU" altLang="en-US" dirty="0">
                <a:sym typeface="+mn-ea"/>
              </a:rPr>
              <a:t>пример взаимодействия уровней данных и управления</a:t>
            </a:r>
            <a:endParaRPr lang="en-US" b="0" dirty="0"/>
          </a:p>
        </p:txBody>
      </p:sp>
      <p:sp>
        <p:nvSpPr>
          <p:cNvPr id="325" name="Rounded Rectangle 324"/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27" name="Straight Connector 326"/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8" name="Group 327"/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Link-state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switch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host info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statistics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OpenFlow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SNMP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network graph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103238" y="553253"/>
              <a:ext cx="1461287" cy="29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ru-RU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задача</a:t>
              </a:r>
              <a:endParaRPr kumimoji="0" lang="ru-R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RESTful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API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362" name="TextBox 361"/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3" name="Straight Connector 362"/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4" name="Freeform 2"/>
          <p:cNvSpPr/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366" name="Straight Connector 365"/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7" name="Straight Connector 366"/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8" name="Straight Connector 367"/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Straight Connector 368"/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3" name="Oval 392"/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86412" y="1323574"/>
            <a:ext cx="2045335" cy="2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Алгоритм Дийкстры</a:t>
            </a:r>
            <a:endParaRPr lang="ru-RU" sz="1600" dirty="0">
              <a:solidFill>
                <a:srgbClr val="000000"/>
              </a:solidFill>
              <a:latin typeface="Arial" panose="020B0604020202020204"/>
              <a:ea typeface="MS PGothic" panose="020B0600070205080204" pitchFamily="34" charset="-128"/>
              <a:cs typeface="Arial" panose="020B0604020202020204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/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s1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/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s2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23" name="Group 422"/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/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437" name="Group 436"/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/>
            <p:cNvGrpSpPr/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-1" fmla="*/ 0 w 3640627"/>
                  <a:gd name="connsiteY0-2" fmla="*/ 242051 h 923747"/>
                  <a:gd name="connsiteX1-3" fmla="*/ 655168 w 3640627"/>
                  <a:gd name="connsiteY1-4" fmla="*/ 16495 h 923747"/>
                  <a:gd name="connsiteX2-5" fmla="*/ 1809765 w 3640627"/>
                  <a:gd name="connsiteY2-6" fmla="*/ 511360 h 923747"/>
                  <a:gd name="connsiteX3-7" fmla="*/ 2964363 w 3640627"/>
                  <a:gd name="connsiteY3-8" fmla="*/ 0 h 923747"/>
                  <a:gd name="connsiteX4-9" fmla="*/ 3640627 w 3640627"/>
                  <a:gd name="connsiteY4-10" fmla="*/ 197946 h 923747"/>
                  <a:gd name="connsiteX5-11" fmla="*/ 3195282 w 3640627"/>
                  <a:gd name="connsiteY5-12" fmla="*/ 461874 h 923747"/>
                  <a:gd name="connsiteX6-13" fmla="*/ 2980857 w 3640627"/>
                  <a:gd name="connsiteY6-14" fmla="*/ 379396 h 923747"/>
                  <a:gd name="connsiteX7-15" fmla="*/ 1826259 w 3640627"/>
                  <a:gd name="connsiteY7-16" fmla="*/ 923747 h 923747"/>
                  <a:gd name="connsiteX8-17" fmla="*/ 671662 w 3640627"/>
                  <a:gd name="connsiteY8-18" fmla="*/ 412387 h 923747"/>
                  <a:gd name="connsiteX9-19" fmla="*/ 523214 w 3640627"/>
                  <a:gd name="connsiteY9-20" fmla="*/ 478369 h 923747"/>
                  <a:gd name="connsiteX10-21" fmla="*/ 0 w 3640627"/>
                  <a:gd name="connsiteY10-22" fmla="*/ 242051 h 923747"/>
                  <a:gd name="connsiteX0-23" fmla="*/ 0 w 3640627"/>
                  <a:gd name="connsiteY0-24" fmla="*/ 242051 h 923747"/>
                  <a:gd name="connsiteX1-25" fmla="*/ 655168 w 3640627"/>
                  <a:gd name="connsiteY1-26" fmla="*/ 16495 h 923747"/>
                  <a:gd name="connsiteX2-27" fmla="*/ 1809765 w 3640627"/>
                  <a:gd name="connsiteY2-28" fmla="*/ 511360 h 923747"/>
                  <a:gd name="connsiteX3-29" fmla="*/ 2964363 w 3640627"/>
                  <a:gd name="connsiteY3-30" fmla="*/ 0 h 923747"/>
                  <a:gd name="connsiteX4-31" fmla="*/ 3640627 w 3640627"/>
                  <a:gd name="connsiteY4-32" fmla="*/ 197946 h 923747"/>
                  <a:gd name="connsiteX5-33" fmla="*/ 3195282 w 3640627"/>
                  <a:gd name="connsiteY5-34" fmla="*/ 461874 h 923747"/>
                  <a:gd name="connsiteX6-35" fmla="*/ 2980857 w 3640627"/>
                  <a:gd name="connsiteY6-36" fmla="*/ 379396 h 923747"/>
                  <a:gd name="connsiteX7-37" fmla="*/ 1826259 w 3640627"/>
                  <a:gd name="connsiteY7-38" fmla="*/ 923747 h 923747"/>
                  <a:gd name="connsiteX8-39" fmla="*/ 671662 w 3640627"/>
                  <a:gd name="connsiteY8-40" fmla="*/ 412387 h 923747"/>
                  <a:gd name="connsiteX9-41" fmla="*/ 523214 w 3640627"/>
                  <a:gd name="connsiteY9-42" fmla="*/ 482971 h 923747"/>
                  <a:gd name="connsiteX10-43" fmla="*/ 0 w 3640627"/>
                  <a:gd name="connsiteY10-44" fmla="*/ 242051 h 923747"/>
                  <a:gd name="connsiteX0-45" fmla="*/ 0 w 3640627"/>
                  <a:gd name="connsiteY0-46" fmla="*/ 242051 h 923747"/>
                  <a:gd name="connsiteX1-47" fmla="*/ 655168 w 3640627"/>
                  <a:gd name="connsiteY1-48" fmla="*/ 16495 h 923747"/>
                  <a:gd name="connsiteX2-49" fmla="*/ 1809765 w 3640627"/>
                  <a:gd name="connsiteY2-50" fmla="*/ 511360 h 923747"/>
                  <a:gd name="connsiteX3-51" fmla="*/ 2964363 w 3640627"/>
                  <a:gd name="connsiteY3-52" fmla="*/ 0 h 923747"/>
                  <a:gd name="connsiteX4-53" fmla="*/ 3640627 w 3640627"/>
                  <a:gd name="connsiteY4-54" fmla="*/ 197946 h 923747"/>
                  <a:gd name="connsiteX5-55" fmla="*/ 3195282 w 3640627"/>
                  <a:gd name="connsiteY5-56" fmla="*/ 461874 h 923747"/>
                  <a:gd name="connsiteX6-57" fmla="*/ 2980857 w 3640627"/>
                  <a:gd name="connsiteY6-58" fmla="*/ 379396 h 923747"/>
                  <a:gd name="connsiteX7-59" fmla="*/ 1826259 w 3640627"/>
                  <a:gd name="connsiteY7-60" fmla="*/ 923747 h 923747"/>
                  <a:gd name="connsiteX8-61" fmla="*/ 690067 w 3640627"/>
                  <a:gd name="connsiteY8-62" fmla="*/ 412387 h 923747"/>
                  <a:gd name="connsiteX9-63" fmla="*/ 523214 w 3640627"/>
                  <a:gd name="connsiteY9-64" fmla="*/ 482971 h 923747"/>
                  <a:gd name="connsiteX10-65" fmla="*/ 0 w 3640627"/>
                  <a:gd name="connsiteY10-66" fmla="*/ 242051 h 923747"/>
                  <a:gd name="connsiteX0-67" fmla="*/ 0 w 3640627"/>
                  <a:gd name="connsiteY0-68" fmla="*/ 242051 h 946755"/>
                  <a:gd name="connsiteX1-69" fmla="*/ 655168 w 3640627"/>
                  <a:gd name="connsiteY1-70" fmla="*/ 16495 h 946755"/>
                  <a:gd name="connsiteX2-71" fmla="*/ 1809765 w 3640627"/>
                  <a:gd name="connsiteY2-72" fmla="*/ 511360 h 946755"/>
                  <a:gd name="connsiteX3-73" fmla="*/ 2964363 w 3640627"/>
                  <a:gd name="connsiteY3-74" fmla="*/ 0 h 946755"/>
                  <a:gd name="connsiteX4-75" fmla="*/ 3640627 w 3640627"/>
                  <a:gd name="connsiteY4-76" fmla="*/ 197946 h 946755"/>
                  <a:gd name="connsiteX5-77" fmla="*/ 3195282 w 3640627"/>
                  <a:gd name="connsiteY5-78" fmla="*/ 461874 h 946755"/>
                  <a:gd name="connsiteX6-79" fmla="*/ 2980857 w 3640627"/>
                  <a:gd name="connsiteY6-80" fmla="*/ 379396 h 946755"/>
                  <a:gd name="connsiteX7-81" fmla="*/ 1876873 w 3640627"/>
                  <a:gd name="connsiteY7-82" fmla="*/ 946755 h 946755"/>
                  <a:gd name="connsiteX8-83" fmla="*/ 690067 w 3640627"/>
                  <a:gd name="connsiteY8-84" fmla="*/ 412387 h 946755"/>
                  <a:gd name="connsiteX9-85" fmla="*/ 523214 w 3640627"/>
                  <a:gd name="connsiteY9-86" fmla="*/ 482971 h 946755"/>
                  <a:gd name="connsiteX10-87" fmla="*/ 0 w 3640627"/>
                  <a:gd name="connsiteY10-88" fmla="*/ 242051 h 946755"/>
                  <a:gd name="connsiteX0-89" fmla="*/ 0 w 3640627"/>
                  <a:gd name="connsiteY0-90" fmla="*/ 242051 h 946755"/>
                  <a:gd name="connsiteX1-91" fmla="*/ 655168 w 3640627"/>
                  <a:gd name="connsiteY1-92" fmla="*/ 16495 h 946755"/>
                  <a:gd name="connsiteX2-93" fmla="*/ 1855778 w 3640627"/>
                  <a:gd name="connsiteY2-94" fmla="*/ 534367 h 946755"/>
                  <a:gd name="connsiteX3-95" fmla="*/ 2964363 w 3640627"/>
                  <a:gd name="connsiteY3-96" fmla="*/ 0 h 946755"/>
                  <a:gd name="connsiteX4-97" fmla="*/ 3640627 w 3640627"/>
                  <a:gd name="connsiteY4-98" fmla="*/ 197946 h 946755"/>
                  <a:gd name="connsiteX5-99" fmla="*/ 3195282 w 3640627"/>
                  <a:gd name="connsiteY5-100" fmla="*/ 461874 h 946755"/>
                  <a:gd name="connsiteX6-101" fmla="*/ 2980857 w 3640627"/>
                  <a:gd name="connsiteY6-102" fmla="*/ 379396 h 946755"/>
                  <a:gd name="connsiteX7-103" fmla="*/ 1876873 w 3640627"/>
                  <a:gd name="connsiteY7-104" fmla="*/ 946755 h 946755"/>
                  <a:gd name="connsiteX8-105" fmla="*/ 690067 w 3640627"/>
                  <a:gd name="connsiteY8-106" fmla="*/ 412387 h 946755"/>
                  <a:gd name="connsiteX9-107" fmla="*/ 523214 w 3640627"/>
                  <a:gd name="connsiteY9-108" fmla="*/ 482971 h 946755"/>
                  <a:gd name="connsiteX10-109" fmla="*/ 0 w 3640627"/>
                  <a:gd name="connsiteY10-110" fmla="*/ 242051 h 946755"/>
                  <a:gd name="connsiteX0-111" fmla="*/ 0 w 3640627"/>
                  <a:gd name="connsiteY0-112" fmla="*/ 242051 h 946755"/>
                  <a:gd name="connsiteX1-113" fmla="*/ 655168 w 3640627"/>
                  <a:gd name="connsiteY1-114" fmla="*/ 16495 h 946755"/>
                  <a:gd name="connsiteX2-115" fmla="*/ 1855778 w 3640627"/>
                  <a:gd name="connsiteY2-116" fmla="*/ 534367 h 946755"/>
                  <a:gd name="connsiteX3-117" fmla="*/ 2964363 w 3640627"/>
                  <a:gd name="connsiteY3-118" fmla="*/ 0 h 946755"/>
                  <a:gd name="connsiteX4-119" fmla="*/ 3640627 w 3640627"/>
                  <a:gd name="connsiteY4-120" fmla="*/ 197946 h 946755"/>
                  <a:gd name="connsiteX5-121" fmla="*/ 3195282 w 3640627"/>
                  <a:gd name="connsiteY5-122" fmla="*/ 461874 h 946755"/>
                  <a:gd name="connsiteX6-123" fmla="*/ 3008465 w 3640627"/>
                  <a:gd name="connsiteY6-124" fmla="*/ 402404 h 946755"/>
                  <a:gd name="connsiteX7-125" fmla="*/ 1876873 w 3640627"/>
                  <a:gd name="connsiteY7-126" fmla="*/ 946755 h 946755"/>
                  <a:gd name="connsiteX8-127" fmla="*/ 690067 w 3640627"/>
                  <a:gd name="connsiteY8-128" fmla="*/ 412387 h 946755"/>
                  <a:gd name="connsiteX9-129" fmla="*/ 523214 w 3640627"/>
                  <a:gd name="connsiteY9-130" fmla="*/ 482971 h 946755"/>
                  <a:gd name="connsiteX10-131" fmla="*/ 0 w 3640627"/>
                  <a:gd name="connsiteY10-132" fmla="*/ 242051 h 946755"/>
                  <a:gd name="connsiteX0-133" fmla="*/ 0 w 3723451"/>
                  <a:gd name="connsiteY0-134" fmla="*/ 242051 h 946755"/>
                  <a:gd name="connsiteX1-135" fmla="*/ 655168 w 3723451"/>
                  <a:gd name="connsiteY1-136" fmla="*/ 16495 h 946755"/>
                  <a:gd name="connsiteX2-137" fmla="*/ 1855778 w 3723451"/>
                  <a:gd name="connsiteY2-138" fmla="*/ 534367 h 946755"/>
                  <a:gd name="connsiteX3-139" fmla="*/ 2964363 w 3723451"/>
                  <a:gd name="connsiteY3-140" fmla="*/ 0 h 946755"/>
                  <a:gd name="connsiteX4-141" fmla="*/ 3723451 w 3723451"/>
                  <a:gd name="connsiteY4-142" fmla="*/ 220954 h 946755"/>
                  <a:gd name="connsiteX5-143" fmla="*/ 3195282 w 3723451"/>
                  <a:gd name="connsiteY5-144" fmla="*/ 461874 h 946755"/>
                  <a:gd name="connsiteX6-145" fmla="*/ 3008465 w 3723451"/>
                  <a:gd name="connsiteY6-146" fmla="*/ 402404 h 946755"/>
                  <a:gd name="connsiteX7-147" fmla="*/ 1876873 w 3723451"/>
                  <a:gd name="connsiteY7-148" fmla="*/ 946755 h 946755"/>
                  <a:gd name="connsiteX8-149" fmla="*/ 690067 w 3723451"/>
                  <a:gd name="connsiteY8-150" fmla="*/ 412387 h 946755"/>
                  <a:gd name="connsiteX9-151" fmla="*/ 523214 w 3723451"/>
                  <a:gd name="connsiteY9-152" fmla="*/ 482971 h 946755"/>
                  <a:gd name="connsiteX10-153" fmla="*/ 0 w 3723451"/>
                  <a:gd name="connsiteY10-154" fmla="*/ 242051 h 946755"/>
                  <a:gd name="connsiteX0-155" fmla="*/ 0 w 3723451"/>
                  <a:gd name="connsiteY0-156" fmla="*/ 228246 h 932950"/>
                  <a:gd name="connsiteX1-157" fmla="*/ 655168 w 3723451"/>
                  <a:gd name="connsiteY1-158" fmla="*/ 2690 h 932950"/>
                  <a:gd name="connsiteX2-159" fmla="*/ 1855778 w 3723451"/>
                  <a:gd name="connsiteY2-160" fmla="*/ 520562 h 932950"/>
                  <a:gd name="connsiteX3-161" fmla="*/ 3001174 w 3723451"/>
                  <a:gd name="connsiteY3-162" fmla="*/ 0 h 932950"/>
                  <a:gd name="connsiteX4-163" fmla="*/ 3723451 w 3723451"/>
                  <a:gd name="connsiteY4-164" fmla="*/ 207149 h 932950"/>
                  <a:gd name="connsiteX5-165" fmla="*/ 3195282 w 3723451"/>
                  <a:gd name="connsiteY5-166" fmla="*/ 448069 h 932950"/>
                  <a:gd name="connsiteX6-167" fmla="*/ 3008465 w 3723451"/>
                  <a:gd name="connsiteY6-168" fmla="*/ 388599 h 932950"/>
                  <a:gd name="connsiteX7-169" fmla="*/ 1876873 w 3723451"/>
                  <a:gd name="connsiteY7-170" fmla="*/ 932950 h 932950"/>
                  <a:gd name="connsiteX8-171" fmla="*/ 690067 w 3723451"/>
                  <a:gd name="connsiteY8-172" fmla="*/ 398582 h 932950"/>
                  <a:gd name="connsiteX9-173" fmla="*/ 523214 w 3723451"/>
                  <a:gd name="connsiteY9-174" fmla="*/ 469166 h 932950"/>
                  <a:gd name="connsiteX10-175" fmla="*/ 0 w 3723451"/>
                  <a:gd name="connsiteY10-176" fmla="*/ 228246 h 932950"/>
                  <a:gd name="connsiteX0-177" fmla="*/ 0 w 3723451"/>
                  <a:gd name="connsiteY0-178" fmla="*/ 228246 h 932950"/>
                  <a:gd name="connsiteX1-179" fmla="*/ 655168 w 3723451"/>
                  <a:gd name="connsiteY1-180" fmla="*/ 2690 h 932950"/>
                  <a:gd name="connsiteX2-181" fmla="*/ 1855778 w 3723451"/>
                  <a:gd name="connsiteY2-182" fmla="*/ 520562 h 932950"/>
                  <a:gd name="connsiteX3-183" fmla="*/ 3001174 w 3723451"/>
                  <a:gd name="connsiteY3-184" fmla="*/ 0 h 932950"/>
                  <a:gd name="connsiteX4-185" fmla="*/ 3723451 w 3723451"/>
                  <a:gd name="connsiteY4-186" fmla="*/ 207149 h 932950"/>
                  <a:gd name="connsiteX5-187" fmla="*/ 3195282 w 3723451"/>
                  <a:gd name="connsiteY5-188" fmla="*/ 448069 h 932950"/>
                  <a:gd name="connsiteX6-189" fmla="*/ 3013067 w 3723451"/>
                  <a:gd name="connsiteY6-190" fmla="*/ 393200 h 932950"/>
                  <a:gd name="connsiteX7-191" fmla="*/ 1876873 w 3723451"/>
                  <a:gd name="connsiteY7-192" fmla="*/ 932950 h 932950"/>
                  <a:gd name="connsiteX8-193" fmla="*/ 690067 w 3723451"/>
                  <a:gd name="connsiteY8-194" fmla="*/ 398582 h 932950"/>
                  <a:gd name="connsiteX9-195" fmla="*/ 523214 w 3723451"/>
                  <a:gd name="connsiteY9-196" fmla="*/ 469166 h 932950"/>
                  <a:gd name="connsiteX10-197" fmla="*/ 0 w 3723451"/>
                  <a:gd name="connsiteY10-198" fmla="*/ 228246 h 932950"/>
                  <a:gd name="connsiteX0-199" fmla="*/ 0 w 3723451"/>
                  <a:gd name="connsiteY0-200" fmla="*/ 228246 h 932950"/>
                  <a:gd name="connsiteX1-201" fmla="*/ 655168 w 3723451"/>
                  <a:gd name="connsiteY1-202" fmla="*/ 2690 h 932950"/>
                  <a:gd name="connsiteX2-203" fmla="*/ 1855778 w 3723451"/>
                  <a:gd name="connsiteY2-204" fmla="*/ 520562 h 932950"/>
                  <a:gd name="connsiteX3-205" fmla="*/ 3001174 w 3723451"/>
                  <a:gd name="connsiteY3-206" fmla="*/ 0 h 932950"/>
                  <a:gd name="connsiteX4-207" fmla="*/ 3723451 w 3723451"/>
                  <a:gd name="connsiteY4-208" fmla="*/ 207149 h 932950"/>
                  <a:gd name="connsiteX5-209" fmla="*/ 3186079 w 3723451"/>
                  <a:gd name="connsiteY5-210" fmla="*/ 461874 h 932950"/>
                  <a:gd name="connsiteX6-211" fmla="*/ 3013067 w 3723451"/>
                  <a:gd name="connsiteY6-212" fmla="*/ 393200 h 932950"/>
                  <a:gd name="connsiteX7-213" fmla="*/ 1876873 w 3723451"/>
                  <a:gd name="connsiteY7-214" fmla="*/ 932950 h 932950"/>
                  <a:gd name="connsiteX8-215" fmla="*/ 690067 w 3723451"/>
                  <a:gd name="connsiteY8-216" fmla="*/ 398582 h 932950"/>
                  <a:gd name="connsiteX9-217" fmla="*/ 523214 w 3723451"/>
                  <a:gd name="connsiteY9-218" fmla="*/ 469166 h 932950"/>
                  <a:gd name="connsiteX10-219" fmla="*/ 0 w 3723451"/>
                  <a:gd name="connsiteY10-220" fmla="*/ 228246 h 932950"/>
                  <a:gd name="connsiteX0-221" fmla="*/ 0 w 3723451"/>
                  <a:gd name="connsiteY0-222" fmla="*/ 228246 h 932950"/>
                  <a:gd name="connsiteX1-223" fmla="*/ 655168 w 3723451"/>
                  <a:gd name="connsiteY1-224" fmla="*/ 2690 h 932950"/>
                  <a:gd name="connsiteX2-225" fmla="*/ 1855778 w 3723451"/>
                  <a:gd name="connsiteY2-226" fmla="*/ 520562 h 932950"/>
                  <a:gd name="connsiteX3-227" fmla="*/ 3001174 w 3723451"/>
                  <a:gd name="connsiteY3-228" fmla="*/ 0 h 932950"/>
                  <a:gd name="connsiteX4-229" fmla="*/ 3723451 w 3723451"/>
                  <a:gd name="connsiteY4-230" fmla="*/ 207149 h 932950"/>
                  <a:gd name="connsiteX5-231" fmla="*/ 3186079 w 3723451"/>
                  <a:gd name="connsiteY5-232" fmla="*/ 461874 h 932950"/>
                  <a:gd name="connsiteX6-233" fmla="*/ 3013067 w 3723451"/>
                  <a:gd name="connsiteY6-234" fmla="*/ 393200 h 932950"/>
                  <a:gd name="connsiteX7-235" fmla="*/ 1876873 w 3723451"/>
                  <a:gd name="connsiteY7-236" fmla="*/ 932950 h 932950"/>
                  <a:gd name="connsiteX8-237" fmla="*/ 711613 w 3723451"/>
                  <a:gd name="connsiteY8-238" fmla="*/ 413055 h 932950"/>
                  <a:gd name="connsiteX9-239" fmla="*/ 523214 w 3723451"/>
                  <a:gd name="connsiteY9-240" fmla="*/ 469166 h 932950"/>
                  <a:gd name="connsiteX10-241" fmla="*/ 0 w 3723451"/>
                  <a:gd name="connsiteY10-242" fmla="*/ 228246 h 932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-1" fmla="*/ 4602 w 1371198"/>
                  <a:gd name="connsiteY0-2" fmla="*/ 0 h 800665"/>
                  <a:gd name="connsiteX1-3" fmla="*/ 1371198 w 1371198"/>
                  <a:gd name="connsiteY1-4" fmla="*/ 625807 h 800665"/>
                  <a:gd name="connsiteX2-5" fmla="*/ 897260 w 1371198"/>
                  <a:gd name="connsiteY2-6" fmla="*/ 800665 h 800665"/>
                  <a:gd name="connsiteX3-7" fmla="*/ 0 w 1371198"/>
                  <a:gd name="connsiteY3-8" fmla="*/ 404934 h 800665"/>
                  <a:gd name="connsiteX4-9" fmla="*/ 4602 w 1371198"/>
                  <a:gd name="connsiteY4-10" fmla="*/ 0 h 800665"/>
                  <a:gd name="connsiteX0-11" fmla="*/ 0 w 1366596"/>
                  <a:gd name="connsiteY0-12" fmla="*/ 0 h 800665"/>
                  <a:gd name="connsiteX1-13" fmla="*/ 1366596 w 1366596"/>
                  <a:gd name="connsiteY1-14" fmla="*/ 625807 h 800665"/>
                  <a:gd name="connsiteX2-15" fmla="*/ 892658 w 1366596"/>
                  <a:gd name="connsiteY2-16" fmla="*/ 800665 h 800665"/>
                  <a:gd name="connsiteX3-17" fmla="*/ 4601 w 1366596"/>
                  <a:gd name="connsiteY3-18" fmla="*/ 427942 h 800665"/>
                  <a:gd name="connsiteX4-19" fmla="*/ 0 w 1366596"/>
                  <a:gd name="connsiteY4-20" fmla="*/ 0 h 800665"/>
                  <a:gd name="connsiteX0-21" fmla="*/ 0 w 1366596"/>
                  <a:gd name="connsiteY0-22" fmla="*/ 0 h 800665"/>
                  <a:gd name="connsiteX1-23" fmla="*/ 1366596 w 1366596"/>
                  <a:gd name="connsiteY1-24" fmla="*/ 625807 h 800665"/>
                  <a:gd name="connsiteX2-25" fmla="*/ 892658 w 1366596"/>
                  <a:gd name="connsiteY2-26" fmla="*/ 800665 h 800665"/>
                  <a:gd name="connsiteX3-27" fmla="*/ 4601 w 1366596"/>
                  <a:gd name="connsiteY3-28" fmla="*/ 427942 h 800665"/>
                  <a:gd name="connsiteX4-29" fmla="*/ 0 w 1366596"/>
                  <a:gd name="connsiteY4-30" fmla="*/ 0 h 800665"/>
                  <a:gd name="connsiteX0-31" fmla="*/ 0 w 1366596"/>
                  <a:gd name="connsiteY0-32" fmla="*/ 0 h 800665"/>
                  <a:gd name="connsiteX1-33" fmla="*/ 1366596 w 1366596"/>
                  <a:gd name="connsiteY1-34" fmla="*/ 625807 h 800665"/>
                  <a:gd name="connsiteX2-35" fmla="*/ 892658 w 1366596"/>
                  <a:gd name="connsiteY2-36" fmla="*/ 800665 h 800665"/>
                  <a:gd name="connsiteX3-37" fmla="*/ 4601 w 1366596"/>
                  <a:gd name="connsiteY3-38" fmla="*/ 427942 h 800665"/>
                  <a:gd name="connsiteX4-39" fmla="*/ 0 w 1366596"/>
                  <a:gd name="connsiteY4-40" fmla="*/ 0 h 800665"/>
                  <a:gd name="connsiteX0-41" fmla="*/ 0 w 1366596"/>
                  <a:gd name="connsiteY0-42" fmla="*/ 0 h 809868"/>
                  <a:gd name="connsiteX1-43" fmla="*/ 1366596 w 1366596"/>
                  <a:gd name="connsiteY1-44" fmla="*/ 625807 h 809868"/>
                  <a:gd name="connsiteX2-45" fmla="*/ 865050 w 1366596"/>
                  <a:gd name="connsiteY2-46" fmla="*/ 809868 h 809868"/>
                  <a:gd name="connsiteX3-47" fmla="*/ 4601 w 1366596"/>
                  <a:gd name="connsiteY3-48" fmla="*/ 427942 h 809868"/>
                  <a:gd name="connsiteX4-49" fmla="*/ 0 w 1366596"/>
                  <a:gd name="connsiteY4-50" fmla="*/ 0 h 809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-1" fmla="*/ 1329786 w 1348191"/>
                  <a:gd name="connsiteY0-2" fmla="*/ 0 h 791462"/>
                  <a:gd name="connsiteX1-3" fmla="*/ 1348191 w 1348191"/>
                  <a:gd name="connsiteY1-4" fmla="*/ 381926 h 791462"/>
                  <a:gd name="connsiteX2-5" fmla="*/ 487742 w 1348191"/>
                  <a:gd name="connsiteY2-6" fmla="*/ 791462 h 791462"/>
                  <a:gd name="connsiteX3-7" fmla="*/ 0 w 1348191"/>
                  <a:gd name="connsiteY3-8" fmla="*/ 612002 h 791462"/>
                  <a:gd name="connsiteX4-9" fmla="*/ 1329786 w 1348191"/>
                  <a:gd name="connsiteY4-10" fmla="*/ 0 h 791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/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s4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6821848" y="2223893"/>
            <a:ext cx="4764727" cy="2102971"/>
            <a:chOff x="5333952" y="1296122"/>
            <a:chExt cx="4764727" cy="2102971"/>
          </a:xfrm>
        </p:grpSpPr>
        <p:sp>
          <p:nvSpPr>
            <p:cNvPr id="153" name="TextBox 152"/>
            <p:cNvSpPr txBox="1"/>
            <p:nvPr/>
          </p:nvSpPr>
          <p:spPr>
            <a:xfrm>
              <a:off x="5654651" y="1315023"/>
              <a:ext cx="4444028" cy="208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en-US" sz="2400" dirty="0">
                  <a:solidFill>
                    <a:srgbClr val="000000"/>
                  </a:solidFill>
                </a:rPr>
                <a:t>модуль маршрутизации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передает информацию </a:t>
              </a:r>
              <a:r>
                <a:rPr lang="ru-RU" altLang="en-US" sz="2400" dirty="0">
                  <a:solidFill>
                    <a:srgbClr val="000000"/>
                  </a:solidFill>
                  <a:sym typeface="+mn-ea"/>
                </a:rPr>
                <a:t>модулю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вычисления таблицы потоков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в</a:t>
              </a:r>
              <a:r>
                <a:rPr lang="en-US" sz="2400" dirty="0">
                  <a:solidFill>
                    <a:srgbClr val="000000"/>
                  </a:solidFill>
                </a:rPr>
                <a:t> SDN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контроллере</a:t>
              </a:r>
              <a:r>
                <a:rPr lang="en-US" sz="2400" dirty="0">
                  <a:solidFill>
                    <a:srgbClr val="000000"/>
                  </a:solidFill>
                </a:rPr>
                <a:t>,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последний вычисляет новые таблицы потоков</a:t>
              </a:r>
              <a:endParaRPr lang="ru-RU" alt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5333952" y="1296122"/>
              <a:ext cx="314510" cy="400110"/>
              <a:chOff x="437313" y="1959115"/>
              <a:chExt cx="291062" cy="40011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37313" y="1959115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 panose="020B0604020202020204"/>
                  </a:rPr>
                  <a:t>5</a:t>
                </a:r>
                <a:endParaRPr lang="en-US" sz="2000" dirty="0">
                  <a:solidFill>
                    <a:srgbClr val="C00000"/>
                  </a:solidFill>
                  <a:cs typeface="Arial" panose="020B0604020202020204"/>
                </a:endParaRP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6821691" y="4601943"/>
            <a:ext cx="4450811" cy="1433764"/>
            <a:chOff x="5318962" y="1301119"/>
            <a:chExt cx="4450811" cy="1433764"/>
          </a:xfrm>
        </p:grpSpPr>
        <p:sp>
          <p:nvSpPr>
            <p:cNvPr id="158" name="TextBox 157"/>
            <p:cNvSpPr txBox="1"/>
            <p:nvPr/>
          </p:nvSpPr>
          <p:spPr>
            <a:xfrm>
              <a:off x="5654650" y="1315023"/>
              <a:ext cx="4115123" cy="141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en-US" sz="2400" dirty="0">
                  <a:solidFill>
                    <a:srgbClr val="000000"/>
                  </a:solidFill>
                </a:rPr>
                <a:t>контроллер использует</a:t>
              </a:r>
              <a:r>
                <a:rPr lang="en-US" sz="2400" dirty="0">
                  <a:solidFill>
                    <a:srgbClr val="000000"/>
                  </a:solidFill>
                </a:rPr>
                <a:t> OpenFlow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для установки новых таблиц в устройствах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ru-RU" altLang="en-US" sz="2400" dirty="0">
                  <a:solidFill>
                    <a:srgbClr val="000000"/>
                  </a:solidFill>
                </a:rPr>
                <a:t>которым нужно обновление</a:t>
              </a:r>
              <a:endParaRPr lang="ru-RU" alt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318962" y="1301119"/>
              <a:ext cx="314510" cy="400110"/>
              <a:chOff x="423441" y="1964112"/>
              <a:chExt cx="291062" cy="40011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23441" y="1964112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 panose="020B0604020202020204"/>
                  </a:rPr>
                  <a:t>6</a:t>
                </a:r>
                <a:endParaRPr lang="en-US" sz="2000" dirty="0">
                  <a:solidFill>
                    <a:srgbClr val="C00000"/>
                  </a:solidFill>
                  <a:cs typeface="Arial" panose="020B0604020202020204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994257" y="1633928"/>
            <a:ext cx="313044" cy="1540239"/>
            <a:chOff x="4189129" y="1656413"/>
            <a:chExt cx="313044" cy="154023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339652" y="1656413"/>
              <a:ext cx="0" cy="15402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/>
            <p:cNvGrpSpPr/>
            <p:nvPr/>
          </p:nvGrpSpPr>
          <p:grpSpPr>
            <a:xfrm>
              <a:off x="4189129" y="1880402"/>
              <a:ext cx="313044" cy="369332"/>
              <a:chOff x="651166" y="1956616"/>
              <a:chExt cx="313044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676641" y="200369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651166" y="19566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5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57676" y="3166672"/>
            <a:ext cx="1751262" cy="2489017"/>
            <a:chOff x="2457676" y="3166672"/>
            <a:chExt cx="1751262" cy="2489017"/>
          </a:xfrm>
        </p:grpSpPr>
        <p:cxnSp>
          <p:nvCxnSpPr>
            <p:cNvPr id="385" name="Straight Arrow Connector 384"/>
            <p:cNvCxnSpPr/>
            <p:nvPr/>
          </p:nvCxnSpPr>
          <p:spPr bwMode="auto">
            <a:xfrm>
              <a:off x="3271232" y="4980429"/>
              <a:ext cx="0" cy="258633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6" name="Straight Arrow Connector 385"/>
            <p:cNvCxnSpPr/>
            <p:nvPr/>
          </p:nvCxnSpPr>
          <p:spPr bwMode="auto">
            <a:xfrm flipH="1">
              <a:off x="2457676" y="4954249"/>
              <a:ext cx="712744" cy="621210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grpSp>
          <p:nvGrpSpPr>
            <p:cNvPr id="387" name="Group 386"/>
            <p:cNvGrpSpPr/>
            <p:nvPr/>
          </p:nvGrpSpPr>
          <p:grpSpPr>
            <a:xfrm rot="21446362">
              <a:off x="3106460" y="4663753"/>
              <a:ext cx="313044" cy="369332"/>
              <a:chOff x="418585" y="1969301"/>
              <a:chExt cx="313044" cy="369332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18585" y="1969301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  <p:cxnSp>
          <p:nvCxnSpPr>
            <p:cNvPr id="451" name="Straight Arrow Connector 450"/>
            <p:cNvCxnSpPr/>
            <p:nvPr/>
          </p:nvCxnSpPr>
          <p:spPr bwMode="auto">
            <a:xfrm>
              <a:off x="3361544" y="4943007"/>
              <a:ext cx="847394" cy="712682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2" name="Freeform 11"/>
            <p:cNvSpPr/>
            <p:nvPr/>
          </p:nvSpPr>
          <p:spPr>
            <a:xfrm>
              <a:off x="3256612" y="3166672"/>
              <a:ext cx="888167" cy="1551482"/>
            </a:xfrm>
            <a:custGeom>
              <a:avLst/>
              <a:gdLst>
                <a:gd name="connsiteX0" fmla="*/ 929390 w 929390"/>
                <a:gd name="connsiteY0" fmla="*/ 0 h 1551482"/>
                <a:gd name="connsiteX1" fmla="*/ 929390 w 929390"/>
                <a:gd name="connsiteY1" fmla="*/ 678305 h 1551482"/>
                <a:gd name="connsiteX2" fmla="*/ 0 w 929390"/>
                <a:gd name="connsiteY2" fmla="*/ 813217 h 1551482"/>
                <a:gd name="connsiteX3" fmla="*/ 0 w 929390"/>
                <a:gd name="connsiteY3" fmla="*/ 1551482 h 1551482"/>
                <a:gd name="connsiteX4" fmla="*/ 0 w 929390"/>
                <a:gd name="connsiteY4" fmla="*/ 1551482 h 15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390" h="1551482">
                  <a:moveTo>
                    <a:pt x="929390" y="0"/>
                  </a:moveTo>
                  <a:lnTo>
                    <a:pt x="929390" y="678305"/>
                  </a:lnTo>
                  <a:lnTo>
                    <a:pt x="0" y="813217"/>
                  </a:lnTo>
                  <a:lnTo>
                    <a:pt x="0" y="1551482"/>
                  </a:lnTo>
                  <a:lnTo>
                    <a:pt x="0" y="1551482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178" name="Freeform 177"/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83" name="Freeform 182"/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88" name="Freeform 187"/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3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</p:grpSp>
      </p:grpSp>
      <p:grpSp>
        <p:nvGrpSpPr>
          <p:cNvPr id="2" name="Group 339"/>
          <p:cNvGrpSpPr/>
          <p:nvPr/>
        </p:nvGrpSpPr>
        <p:grpSpPr>
          <a:xfrm>
            <a:off x="4131679" y="2819085"/>
            <a:ext cx="1032905" cy="404965"/>
            <a:chOff x="3099264" y="457817"/>
            <a:chExt cx="1540525" cy="459826"/>
          </a:xfrm>
        </p:grpSpPr>
        <p:sp>
          <p:nvSpPr>
            <p:cNvPr id="5" name="Rounded Rectangle 34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" name="TextBox 341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/>
                </a:rPr>
                <a:t>flow tables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[RFC 792]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протокол межсетевых управляющих </a:t>
            </a:r>
            <a:r>
              <a:rPr lang="ru-RU" dirty="0" smtClean="0"/>
              <a:t>сообщений)</a:t>
            </a:r>
            <a:r>
              <a:rPr lang="ru-RU" dirty="0"/>
              <a:t> — сетевой протокол, входящий в стек протоколов TCP/IP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Используется для передачи сообщений об ошибках и других исключительных ситуациях, возникших при передаче данных, например, запрашиваемая услуга недоступна, или хост, или маршрутизатор не отвечают. </a:t>
            </a:r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на ICMP возлагаются некоторые сервисные функции.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16941</Words>
  <Application>WPS Presentation</Application>
  <PresentationFormat>Widescreen</PresentationFormat>
  <Paragraphs>567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</vt:lpstr>
      <vt:lpstr>SimSun</vt:lpstr>
      <vt:lpstr>Wingdings</vt:lpstr>
      <vt:lpstr>MS PGothic</vt:lpstr>
      <vt:lpstr>Arial</vt:lpstr>
      <vt:lpstr>Gill Sans MT</vt:lpstr>
      <vt:lpstr>Times New Roman</vt:lpstr>
      <vt:lpstr>Calibri Light</vt:lpstr>
      <vt:lpstr>Calibri</vt:lpstr>
      <vt:lpstr>Microsoft YaHei</vt:lpstr>
      <vt:lpstr/>
      <vt:lpstr>Arial Unicode MS</vt:lpstr>
      <vt:lpstr>Calibri</vt:lpstr>
      <vt:lpstr>Wingdings</vt:lpstr>
      <vt:lpstr>Arial Narrow</vt:lpstr>
      <vt:lpstr>Segoe Print</vt:lpstr>
      <vt:lpstr>Office Theme</vt:lpstr>
      <vt:lpstr>Visio.Drawing.11</vt:lpstr>
      <vt:lpstr>Visio.Drawing.11</vt:lpstr>
      <vt:lpstr>Лекция XI. SDN. ICMP. Протоколы управления: SNMP,  NETCONF.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SDN: пример взаимодействия уровней данных и управления</vt:lpstr>
      <vt:lpstr>SDN: пример взаимодействия уровней данных и управления</vt:lpstr>
      <vt:lpstr>ICMP</vt:lpstr>
      <vt:lpstr>Заголовок ICMP</vt:lpstr>
      <vt:lpstr>Поле типа</vt:lpstr>
      <vt:lpstr>Эхо-протокол</vt:lpstr>
      <vt:lpstr>Примеры приложений</vt:lpstr>
      <vt:lpstr>Ключи запуска “ping”</vt:lpstr>
      <vt:lpstr>Ключи запуска “ping”</vt:lpstr>
      <vt:lpstr>Утилита “traceroute”</vt:lpstr>
      <vt:lpstr>Утилита “traceroute”</vt:lpstr>
      <vt:lpstr>ICMPv6 в SLAAC</vt:lpstr>
      <vt:lpstr>Служба управления сетью</vt:lpstr>
      <vt:lpstr>Задачи службы управления сетью</vt:lpstr>
      <vt:lpstr>Задачи службы управления сетью</vt:lpstr>
      <vt:lpstr>Задачи службы управления сетью</vt:lpstr>
      <vt:lpstr>Задачи службы управления сетью</vt:lpstr>
      <vt:lpstr>Агент</vt:lpstr>
      <vt:lpstr>Функции агента</vt:lpstr>
      <vt:lpstr>Распределение </vt:lpstr>
      <vt:lpstr>Подходы к управлению сетью</vt:lpstr>
      <vt:lpstr>SNMP [RFC 1157]</vt:lpstr>
      <vt:lpstr>Команды SNMP</vt:lpstr>
      <vt:lpstr>Команды SNMP</vt:lpstr>
      <vt:lpstr>Команды SNMP</vt:lpstr>
      <vt:lpstr>Формат пакета SNMP</vt:lpstr>
      <vt:lpstr>Общая строка/ Community string</vt:lpstr>
      <vt:lpstr>Область данных</vt:lpstr>
      <vt:lpstr>База данных MIB</vt:lpstr>
      <vt:lpstr>PowerPoint 演示文稿</vt:lpstr>
      <vt:lpstr>RMON</vt:lpstr>
      <vt:lpstr>NETCONF [RFC 4741]/ [RFC 6241]</vt:lpstr>
      <vt:lpstr>Пример сообщения NETCONF RPC</vt:lpstr>
      <vt:lpstr>YANG</vt:lpstr>
      <vt:lpstr>Использованные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google1599855454</cp:lastModifiedBy>
  <cp:revision>65</cp:revision>
  <dcterms:created xsi:type="dcterms:W3CDTF">2020-11-29T23:29:00Z</dcterms:created>
  <dcterms:modified xsi:type="dcterms:W3CDTF">2020-12-03T02:06:12Z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1049-11.2.0.9739</vt:lpwstr>
  </property>
</Properties>
</file>