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280" r:id="rId5"/>
    <p:sldId id="307" r:id="rId6"/>
    <p:sldId id="281" r:id="rId7"/>
    <p:sldId id="304" r:id="rId8"/>
    <p:sldId id="282" r:id="rId10"/>
    <p:sldId id="296" r:id="rId11"/>
    <p:sldId id="283" r:id="rId12"/>
    <p:sldId id="284" r:id="rId13"/>
    <p:sldId id="285" r:id="rId14"/>
    <p:sldId id="286" r:id="rId15"/>
    <p:sldId id="287" r:id="rId16"/>
    <p:sldId id="288" r:id="rId17"/>
    <p:sldId id="289" r:id="rId18"/>
    <p:sldId id="290" r:id="rId19"/>
    <p:sldId id="297" r:id="rId20"/>
    <p:sldId id="291" r:id="rId21"/>
    <p:sldId id="292" r:id="rId22"/>
    <p:sldId id="293" r:id="rId23"/>
    <p:sldId id="294" r:id="rId24"/>
    <p:sldId id="295" r:id="rId25"/>
    <p:sldId id="299" r:id="rId26"/>
    <p:sldId id="301" r:id="rId27"/>
    <p:sldId id="257" r:id="rId28"/>
    <p:sldId id="302" r:id="rId29"/>
    <p:sldId id="258" r:id="rId30"/>
    <p:sldId id="303" r:id="rId31"/>
    <p:sldId id="259" r:id="rId32"/>
    <p:sldId id="260" r:id="rId33"/>
    <p:sldId id="312" r:id="rId34"/>
    <p:sldId id="313" r:id="rId35"/>
    <p:sldId id="261" r:id="rId36"/>
    <p:sldId id="314" r:id="rId37"/>
    <p:sldId id="315" r:id="rId38"/>
    <p:sldId id="316" r:id="rId39"/>
    <p:sldId id="317" r:id="rId40"/>
    <p:sldId id="349" r:id="rId41"/>
    <p:sldId id="318" r:id="rId42"/>
    <p:sldId id="319" r:id="rId43"/>
    <p:sldId id="320" r:id="rId44"/>
    <p:sldId id="321" r:id="rId45"/>
    <p:sldId id="322" r:id="rId46"/>
    <p:sldId id="323" r:id="rId47"/>
    <p:sldId id="324" r:id="rId48"/>
    <p:sldId id="325" r:id="rId49"/>
    <p:sldId id="327" r:id="rId50"/>
    <p:sldId id="333" r:id="rId51"/>
    <p:sldId id="334" r:id="rId52"/>
    <p:sldId id="352" r:id="rId53"/>
    <p:sldId id="335" r:id="rId54"/>
    <p:sldId id="336" r:id="rId55"/>
    <p:sldId id="337" r:id="rId56"/>
    <p:sldId id="356" r:id="rId57"/>
    <p:sldId id="340" r:id="rId58"/>
    <p:sldId id="341" r:id="rId59"/>
    <p:sldId id="342" r:id="rId60"/>
    <p:sldId id="343" r:id="rId61"/>
    <p:sldId id="344" r:id="rId62"/>
    <p:sldId id="345" r:id="rId63"/>
    <p:sldId id="346" r:id="rId64"/>
    <p:sldId id="347" r:id="rId65"/>
    <p:sldId id="348" r:id="rId66"/>
    <p:sldId id="262" r:id="rId67"/>
    <p:sldId id="263" r:id="rId68"/>
    <p:sldId id="264" r:id="rId69"/>
    <p:sldId id="265" r:id="rId70"/>
    <p:sldId id="266" r:id="rId71"/>
    <p:sldId id="267" r:id="rId72"/>
    <p:sldId id="268" r:id="rId73"/>
    <p:sldId id="269" r:id="rId74"/>
    <p:sldId id="270" r:id="rId75"/>
    <p:sldId id="271" r:id="rId76"/>
    <p:sldId id="272" r:id="rId77"/>
    <p:sldId id="273" r:id="rId78"/>
    <p:sldId id="274" r:id="rId79"/>
    <p:sldId id="275" r:id="rId80"/>
    <p:sldId id="276" r:id="rId81"/>
    <p:sldId id="277" r:id="rId82"/>
    <p:sldId id="278" r:id="rId83"/>
    <p:sldId id="279" r:id="rId84"/>
    <p:sldId id="306" r:id="rId85"/>
    <p:sldId id="305" r:id="rId86"/>
    <p:sldId id="308" r:id="rId87"/>
    <p:sldId id="442" r:id="rId88"/>
    <p:sldId id="440" r:id="rId89"/>
    <p:sldId id="441" r:id="rId90"/>
    <p:sldId id="309" r:id="rId91"/>
    <p:sldId id="310" r:id="rId92"/>
    <p:sldId id="438" r:id="rId93"/>
    <p:sldId id="419" r:id="rId94"/>
    <p:sldId id="420" r:id="rId95"/>
    <p:sldId id="443" r:id="rId96"/>
    <p:sldId id="444" r:id="rId97"/>
    <p:sldId id="445" r:id="rId98"/>
    <p:sldId id="446" r:id="rId99"/>
    <p:sldId id="448" r:id="rId100"/>
    <p:sldId id="449" r:id="rId101"/>
    <p:sldId id="450" r:id="rId102"/>
    <p:sldId id="451" r:id="rId103"/>
    <p:sldId id="400" r:id="rId104"/>
    <p:sldId id="452" r:id="rId105"/>
    <p:sldId id="453" r:id="rId106"/>
    <p:sldId id="454" r:id="rId107"/>
    <p:sldId id="405" r:id="rId108"/>
    <p:sldId id="404" r:id="rId109"/>
    <p:sldId id="466" r:id="rId110"/>
    <p:sldId id="407" r:id="rId111"/>
    <p:sldId id="427" r:id="rId112"/>
    <p:sldId id="428" r:id="rId113"/>
    <p:sldId id="429" r:id="rId114"/>
    <p:sldId id="430" r:id="rId115"/>
    <p:sldId id="434" r:id="rId116"/>
    <p:sldId id="433" r:id="rId117"/>
    <p:sldId id="435" r:id="rId118"/>
    <p:sldId id="436" r:id="rId119"/>
    <p:sldId id="467" r:id="rId120"/>
    <p:sldId id="468" r:id="rId121"/>
    <p:sldId id="408" r:id="rId122"/>
    <p:sldId id="409" r:id="rId123"/>
    <p:sldId id="410" r:id="rId124"/>
    <p:sldId id="418" r:id="rId125"/>
    <p:sldId id="411" r:id="rId126"/>
    <p:sldId id="412" r:id="rId127"/>
    <p:sldId id="455" r:id="rId128"/>
    <p:sldId id="463" r:id="rId129"/>
    <p:sldId id="465" r:id="rId130"/>
    <p:sldId id="464" r:id="rId131"/>
    <p:sldId id="462" r:id="rId132"/>
    <p:sldId id="460" r:id="rId133"/>
    <p:sldId id="461" r:id="rId134"/>
    <p:sldId id="458" r:id="rId135"/>
    <p:sldId id="459" r:id="rId136"/>
    <p:sldId id="457" r:id="rId137"/>
    <p:sldId id="413" r:id="rId138"/>
    <p:sldId id="414" r:id="rId139"/>
    <p:sldId id="415" r:id="rId140"/>
    <p:sldId id="416" r:id="rId141"/>
    <p:sldId id="417" r:id="rId142"/>
    <p:sldId id="431"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a:gsLst>
              <a:gs pos="0">
                <a:srgbClr val="007BD3"/>
              </a:gs>
              <a:gs pos="100000">
                <a:srgbClr val="034373"/>
              </a:gs>
            </a:gsLst>
            <a:lin scaled="0"/>
          </a:gradFill>
        </p:spPr>
        <p:txBody>
          <a:bodyPr>
            <a:normAutofit fontScale="90000"/>
          </a:bodyPr>
          <a:lstStyle/>
          <a:p>
            <a:r>
              <a:rPr lang="ru-RU" altLang="en-US" dirty="0">
                <a:solidFill>
                  <a:schemeClr val="bg1"/>
                </a:solidFill>
              </a:rPr>
              <a:t>Лекция </a:t>
            </a:r>
            <a:r>
              <a:rPr lang="en-US" altLang="en-US" dirty="0">
                <a:solidFill>
                  <a:schemeClr val="bg1"/>
                </a:solidFill>
              </a:rPr>
              <a:t>XIII.</a:t>
            </a:r>
            <a:br>
              <a:rPr lang="en-US" altLang="en-US" dirty="0">
                <a:solidFill>
                  <a:schemeClr val="bg1"/>
                </a:solidFill>
              </a:rPr>
            </a:br>
            <a:r>
              <a:rPr lang="ru-RU" altLang="en-US" dirty="0">
                <a:solidFill>
                  <a:schemeClr val="bg1"/>
                </a:solidFill>
              </a:rPr>
              <a:t>Уровень сетевых интерфейсов (Канальный уровень)</a:t>
            </a:r>
            <a:r>
              <a:rPr lang="en-US" altLang="en-US" dirty="0">
                <a:solidFill>
                  <a:schemeClr val="bg1"/>
                </a:solidFill>
              </a:rPr>
              <a:t> </a:t>
            </a:r>
            <a:endParaRPr lang="ru-RU" altLang="en-US" dirty="0">
              <a:solidFill>
                <a:schemeClr val="bg1"/>
              </a:solidFill>
            </a:endParaRPr>
          </a:p>
        </p:txBody>
      </p:sp>
      <p:sp>
        <p:nvSpPr>
          <p:cNvPr id="3" name="Subtitle 2"/>
          <p:cNvSpPr>
            <a:spLocks noGrp="1"/>
          </p:cNvSpPr>
          <p:nvPr>
            <p:ph type="subTitle" idx="1"/>
          </p:nvPr>
        </p:nvSpPr>
        <p:spPr/>
        <p:txBody>
          <a:bodyPr/>
          <a:lstStyle/>
          <a:p>
            <a:r>
              <a:rPr lang="ru-RU" altLang="en-US"/>
              <a:t>Курс читает Рогозин Н.О.</a:t>
            </a:r>
            <a:r>
              <a:rPr lang="en-US" altLang="en-US"/>
              <a:t>, </a:t>
            </a:r>
            <a:r>
              <a:rPr lang="ru-RU" altLang="en-US"/>
              <a:t>кафедра ИУ-7</a:t>
            </a:r>
            <a:endParaRPr lang="ru-RU"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Функции коммутатора</a:t>
            </a:r>
            <a:endParaRPr lang="ru-RU" dirty="0"/>
          </a:p>
        </p:txBody>
      </p:sp>
      <p:sp>
        <p:nvSpPr>
          <p:cNvPr id="3" name="Объект 2"/>
          <p:cNvSpPr>
            <a:spLocks noGrp="1"/>
          </p:cNvSpPr>
          <p:nvPr>
            <p:ph sz="quarter" idx="1"/>
          </p:nvPr>
        </p:nvSpPr>
        <p:spPr/>
        <p:txBody>
          <a:bodyPr>
            <a:normAutofit lnSpcReduction="10000"/>
          </a:bodyPr>
          <a:lstStyle/>
          <a:p>
            <a:r>
              <a:rPr lang="ru-RU" b="1" dirty="0">
                <a:solidFill>
                  <a:srgbClr val="C00000"/>
                </a:solidFill>
              </a:rPr>
              <a:t>Анализ заголовка кадра</a:t>
            </a:r>
            <a:r>
              <a:rPr lang="ru-RU" b="1" dirty="0"/>
              <a:t> </a:t>
            </a:r>
            <a:r>
              <a:rPr lang="ru-RU" dirty="0"/>
              <a:t>и </a:t>
            </a:r>
            <a:r>
              <a:rPr lang="ru-RU" b="1" dirty="0">
                <a:solidFill>
                  <a:srgbClr val="C00000"/>
                </a:solidFill>
              </a:rPr>
              <a:t>обработка кадра</a:t>
            </a:r>
            <a:r>
              <a:rPr lang="ru-RU" b="1" dirty="0"/>
              <a:t> </a:t>
            </a:r>
            <a:r>
              <a:rPr lang="ru-RU" dirty="0"/>
              <a:t>на основании результатов проведенного анализа могут заключаться, например, в уничтожении кадра при несовпадении контрольной суммы, в принятии решения о передаче кадра в сеть при несовпадении адреса назначения с адресом данного узла и т.п.</a:t>
            </a:r>
            <a:endParaRPr lang="ru-RU" dirty="0"/>
          </a:p>
          <a:p>
            <a:r>
              <a:rPr lang="ru-RU" b="1" dirty="0">
                <a:solidFill>
                  <a:srgbClr val="C00000"/>
                </a:solidFill>
              </a:rPr>
              <a:t>Прием кадра из сети</a:t>
            </a:r>
            <a:r>
              <a:rPr lang="ru-RU" b="1" dirty="0"/>
              <a:t> </a:t>
            </a:r>
            <a:r>
              <a:rPr lang="ru-RU" dirty="0"/>
              <a:t>и </a:t>
            </a:r>
            <a:r>
              <a:rPr lang="ru-RU" b="1" dirty="0">
                <a:solidFill>
                  <a:srgbClr val="C00000"/>
                </a:solidFill>
              </a:rPr>
              <a:t>отправка кадра в сеть</a:t>
            </a:r>
            <a:r>
              <a:rPr lang="ru-RU" b="1" dirty="0"/>
              <a:t> </a:t>
            </a:r>
            <a:r>
              <a:rPr lang="ru-RU" dirty="0"/>
              <a:t>прежде всего связаны с получением доступа к передающей среде, эта процедура единообразным образом выполняется всеми устройствами сети, построенной с использованием общей базовой сетевой технологии. Как правило, принимаемые кадры помещаются в буфер, а при отправке - выбираются из буфера.</a:t>
            </a:r>
            <a:endParaRPr lang="ru-RU"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Пример правил списка доступа</a:t>
            </a:r>
            <a:endParaRPr lang="en-US" altLang="en-US"/>
          </a:p>
        </p:txBody>
      </p:sp>
      <p:pic>
        <p:nvPicPr>
          <p:cNvPr id="4" name="Замещающее содержимое 3"/>
          <p:cNvPicPr>
            <a:picLocks noChangeAspect="1"/>
          </p:cNvPicPr>
          <p:nvPr>
            <p:ph idx="1"/>
          </p:nvPr>
        </p:nvPicPr>
        <p:blipFill>
          <a:blip r:embed="rId1"/>
          <a:stretch>
            <a:fillRect/>
          </a:stretch>
        </p:blipFill>
        <p:spPr>
          <a:xfrm>
            <a:off x="2428240" y="2106930"/>
            <a:ext cx="6400800" cy="264414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Виртуальные локальные сети (</a:t>
            </a:r>
            <a:r>
              <a:rPr lang="en-US" altLang="ru-RU"/>
              <a:t>VLAN</a:t>
            </a:r>
            <a:r>
              <a:rPr lang="ru-RU" altLang="ru-RU"/>
              <a:t>)</a:t>
            </a:r>
            <a:endParaRPr lang="ru-RU" altLang="ru-RU"/>
          </a:p>
        </p:txBody>
      </p:sp>
      <p:sp>
        <p:nvSpPr>
          <p:cNvPr id="3" name="Замещающее содержимое 2"/>
          <p:cNvSpPr>
            <a:spLocks noGrp="1"/>
          </p:cNvSpPr>
          <p:nvPr>
            <p:ph idx="1"/>
          </p:nvPr>
        </p:nvSpPr>
        <p:spPr/>
        <p:txBody>
          <a:bodyPr/>
          <a:p>
            <a:r>
              <a:rPr lang="ru-RU" altLang="en-US"/>
              <a:t>Группа узлов сети, трафик которой, в том числе широковещательный, на канальном уровне полностью изолирован от трафика других узлов сети.</a:t>
            </a:r>
            <a:endParaRPr lang="ru-RU"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Назначение </a:t>
            </a:r>
            <a:r>
              <a:rPr lang="en-US" altLang="en-US"/>
              <a:t>VLAN</a:t>
            </a:r>
            <a:endParaRPr lang="en-US" altLang="en-US"/>
          </a:p>
        </p:txBody>
      </p:sp>
      <p:sp>
        <p:nvSpPr>
          <p:cNvPr id="3" name="Замещающее содержимое 2"/>
          <p:cNvSpPr>
            <a:spLocks noGrp="1"/>
          </p:cNvSpPr>
          <p:nvPr>
            <p:ph idx="1"/>
          </p:nvPr>
        </p:nvSpPr>
        <p:spPr/>
        <p:txBody>
          <a:bodyPr>
            <a:normAutofit/>
          </a:bodyPr>
          <a:p>
            <a:pPr marL="0" indent="0">
              <a:buNone/>
            </a:pPr>
            <a:r>
              <a:rPr lang="ru-RU" altLang="en-US"/>
              <a:t>При использовании пользовательских фильтров коммутатора возникают проблемы</a:t>
            </a:r>
            <a:r>
              <a:rPr lang="en-US" altLang="en-US"/>
              <a:t>:</a:t>
            </a:r>
            <a:endParaRPr lang="en-US" altLang="en-US"/>
          </a:p>
          <a:p>
            <a:pPr lvl="1"/>
            <a:r>
              <a:rPr lang="en-US" altLang="en-US"/>
              <a:t>Приходится задавать отдельные условия для каждого узла сети, используя при этом громоздкие МАС-адреса. Гораздо проще было бы группировать узлы и описывать условия взаимодействия сразу для групп.</a:t>
            </a:r>
            <a:endParaRPr lang="en-US" altLang="en-US"/>
          </a:p>
          <a:p>
            <a:pPr lvl="1"/>
            <a:r>
              <a:rPr lang="en-US" altLang="en-US"/>
              <a:t>Невозможно блокировать широковещательный трафик. Широковещательный трафик может быть причиной недоступности сети, если какой-то ее узел умышленно или неумышленно с большой интенсивностью генерирует широковещательные кадры.</a:t>
            </a:r>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Назначение </a:t>
            </a:r>
            <a:r>
              <a:rPr lang="en-US" altLang="en-US"/>
              <a:t>VLAN</a:t>
            </a:r>
            <a:endParaRPr lang="en-US" altLang="en-US"/>
          </a:p>
        </p:txBody>
      </p:sp>
      <p:sp>
        <p:nvSpPr>
          <p:cNvPr id="3" name="Замещающее содержимое 2"/>
          <p:cNvSpPr>
            <a:spLocks noGrp="1"/>
          </p:cNvSpPr>
          <p:nvPr>
            <p:ph idx="1"/>
          </p:nvPr>
        </p:nvSpPr>
        <p:spPr/>
        <p:txBody>
          <a:bodyPr>
            <a:normAutofit/>
          </a:bodyPr>
          <a:p>
            <a:r>
              <a:rPr lang="ru-RU" altLang="en-US"/>
              <a:t>Основное назначение технологии VLAN состоит в облегчении процесса создания изолированных сетей, которые затем обычно связываются между собой с помощью маршрутизаторов.</a:t>
            </a:r>
            <a:endParaRPr lang="ru-RU" altLang="en-US"/>
          </a:p>
          <a:p>
            <a:r>
              <a:rPr lang="ru-RU" altLang="en-US"/>
              <a:t>Такое построение сети создает мощные барьеры на пути нежелательного трафика из одной сети в другую.</a:t>
            </a:r>
            <a:endParaRPr lang="ru-RU" altLang="en-US"/>
          </a:p>
          <a:p>
            <a:r>
              <a:rPr lang="ru-RU" altLang="en-US"/>
              <a:t>Любая крупная сеть должна включать маршрутизаторы, иначе потоки ошибочных кадров, например широковещательных, будут периодически «затапливать» всю сеть через прозрачные для них коммутаторы, приводя ее в неработоспособное состояние.</a:t>
            </a:r>
            <a:endParaRPr lang="ru-RU"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Необходимость </a:t>
            </a:r>
            <a:r>
              <a:rPr lang="en-US" altLang="ru-RU"/>
              <a:t>VLAN</a:t>
            </a:r>
            <a:endParaRPr lang="en-US" altLang="ru-RU"/>
          </a:p>
        </p:txBody>
      </p:sp>
      <p:sp>
        <p:nvSpPr>
          <p:cNvPr id="3" name="Замещающее содержимое 2"/>
          <p:cNvSpPr>
            <a:spLocks noGrp="1"/>
          </p:cNvSpPr>
          <p:nvPr>
            <p:ph idx="1"/>
          </p:nvPr>
        </p:nvSpPr>
        <p:spPr/>
        <p:txBody>
          <a:bodyPr>
            <a:normAutofit fontScale="90000"/>
          </a:bodyPr>
          <a:p>
            <a:r>
              <a:rPr lang="ru-RU" altLang="en-US"/>
              <a:t>До появления технологии VLAN для создания отдельной сети использовались либо физически изолированные сегменты коаксиального кабеля, либо не связанные между собой сегменты, построенные на повторителях и мостах. </a:t>
            </a:r>
            <a:endParaRPr lang="ru-RU" altLang="en-US"/>
          </a:p>
          <a:p>
            <a:r>
              <a:rPr lang="ru-RU" altLang="en-US"/>
              <a:t>Затем эти сети связывались маршрутизаторами в единую составную сеть</a:t>
            </a:r>
            <a:endParaRPr lang="ru-RU" altLang="en-US"/>
          </a:p>
          <a:p>
            <a:r>
              <a:rPr lang="ru-RU" altLang="en-US"/>
              <a:t>Изменение состава сегментов (переход пользователя в другую сеть, дробление крупных сегментов) при таком подходе подразумевает физическую перекоммутацию разъемов на передних панелях повторителей или на кроссовых панелях, что не очень удобно в больших сетях — это требует объемной физической работы, к тому же высока вероятность ошибки.</a:t>
            </a:r>
            <a:endParaRPr lang="ru-RU"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Виртуальные сети на базе одного коммутатора</a:t>
            </a:r>
            <a:endParaRPr lang="ru-RU" altLang="en-US"/>
          </a:p>
        </p:txBody>
      </p:sp>
      <p:sp>
        <p:nvSpPr>
          <p:cNvPr id="3" name="Замещающее содержимое 2"/>
          <p:cNvSpPr>
            <a:spLocks noGrp="1"/>
          </p:cNvSpPr>
          <p:nvPr>
            <p:ph idx="1"/>
          </p:nvPr>
        </p:nvSpPr>
        <p:spPr/>
        <p:txBody>
          <a:bodyPr>
            <a:normAutofit/>
          </a:bodyPr>
          <a:p>
            <a:r>
              <a:rPr lang="ru-RU" altLang="en-US"/>
              <a:t>При создании виртуальных сетей на основе одного коммутатора обычно используется механизм группирования портов коммутатора. </a:t>
            </a:r>
            <a:endParaRPr lang="ru-RU" altLang="en-US"/>
          </a:p>
          <a:p>
            <a:r>
              <a:rPr lang="ru-RU" altLang="en-US"/>
              <a:t>При этом каждый порт приписывается той или иной виртуальной сети. Кадр, пришедший от порта, принадлежащего, например, виртуальной сети 1, никогда не будет передан порту, который не принадлежит этой виртуальной сети. </a:t>
            </a:r>
            <a:endParaRPr lang="ru-RU" altLang="en-US"/>
          </a:p>
          <a:p>
            <a:r>
              <a:rPr lang="ru-RU" altLang="en-US"/>
              <a:t>Порт можно приписать нескольким виртуальным сетям, хотя на практике так делают редко — пропадает эффект полной изоляции сетей.</a:t>
            </a:r>
            <a:endParaRPr lang="ru-RU"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Прямоугольник 26"/>
          <p:cNvSpPr/>
          <p:nvPr/>
        </p:nvSpPr>
        <p:spPr>
          <a:xfrm>
            <a:off x="7066915" y="4411345"/>
            <a:ext cx="1267460" cy="1478915"/>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6" name="Прямоугольник 25"/>
          <p:cNvSpPr/>
          <p:nvPr/>
        </p:nvSpPr>
        <p:spPr>
          <a:xfrm>
            <a:off x="5520690" y="4411345"/>
            <a:ext cx="1267460" cy="1479550"/>
          </a:xfrm>
          <a:prstGeom prst="rect">
            <a:avLst/>
          </a:prstGeom>
          <a:solidFill>
            <a:schemeClr val="tx2">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3" name="Прямоугольник 22"/>
          <p:cNvSpPr/>
          <p:nvPr/>
        </p:nvSpPr>
        <p:spPr>
          <a:xfrm>
            <a:off x="4030980" y="4411345"/>
            <a:ext cx="1267460" cy="1479550"/>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 name="Заголовок 1"/>
          <p:cNvSpPr>
            <a:spLocks noGrp="1"/>
          </p:cNvSpPr>
          <p:nvPr>
            <p:ph type="title"/>
          </p:nvPr>
        </p:nvSpPr>
        <p:spPr/>
        <p:txBody>
          <a:bodyPr>
            <a:normAutofit fontScale="90000"/>
          </a:bodyPr>
          <a:p>
            <a:r>
              <a:rPr lang="ru-RU" altLang="en-US"/>
              <a:t>Виртуальные сети на базе одного коммутатора</a:t>
            </a:r>
            <a:endParaRPr lang="ru-RU" altLang="en-US"/>
          </a:p>
        </p:txBody>
      </p:sp>
      <p:graphicFrame>
        <p:nvGraphicFramePr>
          <p:cNvPr id="4" name="Замещающее содержимое 3"/>
          <p:cNvGraphicFramePr>
            <a:graphicFrameLocks noChangeAspect="1"/>
          </p:cNvGraphicFramePr>
          <p:nvPr>
            <p:ph idx="1"/>
          </p:nvPr>
        </p:nvGraphicFramePr>
        <p:xfrm>
          <a:off x="4124325" y="1534160"/>
          <a:ext cx="3943350" cy="4229100"/>
        </p:xfrm>
        <a:graphic>
          <a:graphicData uri="http://schemas.openxmlformats.org/presentationml/2006/ole">
            <mc:AlternateContent xmlns:mc="http://schemas.openxmlformats.org/markup-compatibility/2006">
              <mc:Choice xmlns:v="urn:schemas-microsoft-com:vml" Requires="v">
                <p:oleObj spid="_x0000_s5" name="" r:id="rId1" imgW="3943350" imgH="4229100" progId="Visio.Drawing.11">
                  <p:embed/>
                </p:oleObj>
              </mc:Choice>
              <mc:Fallback>
                <p:oleObj name="" r:id="rId1" imgW="3943350" imgH="4229100" progId="Visio.Drawing.11">
                  <p:embed/>
                  <p:pic>
                    <p:nvPicPr>
                      <p:cNvPr id="0" name="Изображение 4"/>
                      <p:cNvPicPr/>
                      <p:nvPr/>
                    </p:nvPicPr>
                    <p:blipFill>
                      <a:blip r:embed="rId2"/>
                      <a:stretch>
                        <a:fillRect/>
                      </a:stretch>
                    </p:blipFill>
                    <p:spPr>
                      <a:xfrm>
                        <a:off x="4124325" y="1534160"/>
                        <a:ext cx="3943350" cy="4229100"/>
                      </a:xfrm>
                      <a:prstGeom prst="rect">
                        <a:avLst/>
                      </a:prstGeom>
                    </p:spPr>
                  </p:pic>
                </p:oleObj>
              </mc:Fallback>
            </mc:AlternateContent>
          </a:graphicData>
        </a:graphic>
      </p:graphicFrame>
      <p:cxnSp>
        <p:nvCxnSpPr>
          <p:cNvPr id="9" name="Прямое соединение 8"/>
          <p:cNvCxnSpPr/>
          <p:nvPr/>
        </p:nvCxnSpPr>
        <p:spPr>
          <a:xfrm flipH="1">
            <a:off x="4848860" y="3838575"/>
            <a:ext cx="962025" cy="819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ое соединение 9"/>
          <p:cNvCxnSpPr/>
          <p:nvPr/>
        </p:nvCxnSpPr>
        <p:spPr>
          <a:xfrm>
            <a:off x="6153785" y="4057650"/>
            <a:ext cx="0" cy="50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ое соединение 10"/>
          <p:cNvCxnSpPr/>
          <p:nvPr/>
        </p:nvCxnSpPr>
        <p:spPr>
          <a:xfrm>
            <a:off x="6572885" y="3810000"/>
            <a:ext cx="962025"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ое соединение 11"/>
          <p:cNvCxnSpPr/>
          <p:nvPr/>
        </p:nvCxnSpPr>
        <p:spPr>
          <a:xfrm>
            <a:off x="6153785" y="2419350"/>
            <a:ext cx="0" cy="666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Объект 12"/>
          <p:cNvGraphicFramePr>
            <a:graphicFrameLocks noChangeAspect="1"/>
          </p:cNvGraphicFramePr>
          <p:nvPr/>
        </p:nvGraphicFramePr>
        <p:xfrm>
          <a:off x="4124960" y="1534160"/>
          <a:ext cx="3943350" cy="4229100"/>
        </p:xfrm>
        <a:graphic>
          <a:graphicData uri="http://schemas.openxmlformats.org/presentationml/2006/ole">
            <mc:AlternateContent xmlns:mc="http://schemas.openxmlformats.org/markup-compatibility/2006">
              <mc:Choice xmlns:v="urn:schemas-microsoft-com:vml" Requires="v">
                <p:oleObj spid="_x0000_s14" name="" r:id="rId3" imgW="3943350" imgH="4229100" progId="Visio.Drawing.11">
                  <p:embed/>
                </p:oleObj>
              </mc:Choice>
              <mc:Fallback>
                <p:oleObj name="" r:id="rId3" imgW="3943350" imgH="4229100" progId="Visio.Drawing.11">
                  <p:embed/>
                  <p:pic>
                    <p:nvPicPr>
                      <p:cNvPr id="0" name="Изображение 4"/>
                      <p:cNvPicPr/>
                      <p:nvPr/>
                    </p:nvPicPr>
                    <p:blipFill>
                      <a:blip r:embed="rId2"/>
                      <a:stretch>
                        <a:fillRect/>
                      </a:stretch>
                    </p:blipFill>
                    <p:spPr>
                      <a:xfrm>
                        <a:off x="4124960" y="1534160"/>
                        <a:ext cx="3943350" cy="4229100"/>
                      </a:xfrm>
                      <a:prstGeom prst="rect">
                        <a:avLst/>
                      </a:prstGeom>
                    </p:spPr>
                  </p:pic>
                </p:oleObj>
              </mc:Fallback>
            </mc:AlternateContent>
          </a:graphicData>
        </a:graphic>
      </p:graphicFrame>
      <p:cxnSp>
        <p:nvCxnSpPr>
          <p:cNvPr id="15" name="Прямое соединение 14"/>
          <p:cNvCxnSpPr/>
          <p:nvPr/>
        </p:nvCxnSpPr>
        <p:spPr>
          <a:xfrm flipH="1">
            <a:off x="4849495" y="3838575"/>
            <a:ext cx="962025" cy="8191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Прямое соединение 15"/>
          <p:cNvCxnSpPr/>
          <p:nvPr/>
        </p:nvCxnSpPr>
        <p:spPr>
          <a:xfrm>
            <a:off x="6154420" y="4057650"/>
            <a:ext cx="0" cy="504825"/>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Прямое соединение 16"/>
          <p:cNvCxnSpPr/>
          <p:nvPr/>
        </p:nvCxnSpPr>
        <p:spPr>
          <a:xfrm>
            <a:off x="6573520" y="3810000"/>
            <a:ext cx="962025" cy="76200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Прямое соединение 17"/>
          <p:cNvCxnSpPr/>
          <p:nvPr/>
        </p:nvCxnSpPr>
        <p:spPr>
          <a:xfrm>
            <a:off x="6154420" y="2419350"/>
            <a:ext cx="0" cy="6667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Текстовое поле 27"/>
          <p:cNvSpPr txBox="1"/>
          <p:nvPr/>
        </p:nvSpPr>
        <p:spPr>
          <a:xfrm>
            <a:off x="4201795" y="5890260"/>
            <a:ext cx="926465" cy="368300"/>
          </a:xfrm>
          <a:prstGeom prst="rect">
            <a:avLst/>
          </a:prstGeom>
          <a:noFill/>
        </p:spPr>
        <p:txBody>
          <a:bodyPr wrap="square" rtlCol="0">
            <a:spAutoFit/>
          </a:bodyPr>
          <a:p>
            <a:r>
              <a:rPr lang="en-US" altLang="ru-RU"/>
              <a:t>VLan 1</a:t>
            </a:r>
            <a:endParaRPr lang="en-US" altLang="ru-RU"/>
          </a:p>
        </p:txBody>
      </p:sp>
      <p:sp>
        <p:nvSpPr>
          <p:cNvPr id="29" name="Текстовое поле 28"/>
          <p:cNvSpPr txBox="1"/>
          <p:nvPr/>
        </p:nvSpPr>
        <p:spPr>
          <a:xfrm>
            <a:off x="5691505" y="5890895"/>
            <a:ext cx="926465" cy="368300"/>
          </a:xfrm>
          <a:prstGeom prst="rect">
            <a:avLst/>
          </a:prstGeom>
          <a:noFill/>
        </p:spPr>
        <p:txBody>
          <a:bodyPr wrap="square" rtlCol="0">
            <a:spAutoFit/>
          </a:bodyPr>
          <a:p>
            <a:r>
              <a:rPr lang="en-US" altLang="ru-RU"/>
              <a:t>VLan 2</a:t>
            </a:r>
            <a:endParaRPr lang="en-US" altLang="ru-RU"/>
          </a:p>
        </p:txBody>
      </p:sp>
      <p:sp>
        <p:nvSpPr>
          <p:cNvPr id="30" name="Текстовое поле 29"/>
          <p:cNvSpPr txBox="1"/>
          <p:nvPr/>
        </p:nvSpPr>
        <p:spPr>
          <a:xfrm>
            <a:off x="7237095" y="5890895"/>
            <a:ext cx="926465" cy="368300"/>
          </a:xfrm>
          <a:prstGeom prst="rect">
            <a:avLst/>
          </a:prstGeom>
          <a:noFill/>
        </p:spPr>
        <p:txBody>
          <a:bodyPr wrap="square" rtlCol="0">
            <a:spAutoFit/>
          </a:bodyPr>
          <a:p>
            <a:r>
              <a:rPr lang="en-US" altLang="ru-RU"/>
              <a:t>VLan 3</a:t>
            </a:r>
            <a:endParaRPr lang="en-US" altLang="ru-RU"/>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Виртуальные сети на базе одного коммутатора</a:t>
            </a:r>
            <a:endParaRPr lang="ru-RU" altLang="en-US"/>
          </a:p>
        </p:txBody>
      </p:sp>
      <p:sp>
        <p:nvSpPr>
          <p:cNvPr id="3" name="Замещающее содержимое 2"/>
          <p:cNvSpPr>
            <a:spLocks noGrp="1"/>
          </p:cNvSpPr>
          <p:nvPr>
            <p:ph idx="1"/>
          </p:nvPr>
        </p:nvSpPr>
        <p:spPr/>
        <p:txBody>
          <a:bodyPr/>
          <a:p>
            <a:r>
              <a:rPr lang="ru-RU" altLang="en-US"/>
              <a:t>Второй способ образования виртуальных сетей основан на группировании МАС-адресов.</a:t>
            </a:r>
            <a:endParaRPr lang="ru-RU" altLang="en-US"/>
          </a:p>
          <a:p>
            <a:r>
              <a:rPr lang="ru-RU" altLang="en-US"/>
              <a:t>Каждый МАС-адрес, который изучен коммутатором, приписывается той или иной виртуальной сети. </a:t>
            </a:r>
            <a:endParaRPr lang="ru-RU" altLang="en-US"/>
          </a:p>
          <a:p>
            <a:r>
              <a:rPr lang="ru-RU" altLang="en-US"/>
              <a:t>При существовании в сети множества узлов этот способ требует от администратора большого объема ручной работы и по этой причине не получил распространения.</a:t>
            </a:r>
            <a:endParaRPr lang="ru-RU"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Виртуальные сети на базе нескольких коммутаторов</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Если узлы какой-либо виртуальной сети подключены к разным коммутаторам, то для подключения каждой такой сети на коммутаторах должна быть выделена специальная пара портов.</a:t>
            </a:r>
            <a:endParaRPr lang="ru-RU" altLang="en-US"/>
          </a:p>
          <a:p>
            <a:r>
              <a:rPr lang="ru-RU" altLang="en-US"/>
              <a:t> В противном случае, если коммутаторы будут связаны только одной парой портов, информация о принадлежности кадра той или иной виртуальной сети при передаче из коммутатора в коммутатор будет утеряна. </a:t>
            </a:r>
            <a:endParaRPr lang="ru-RU" altLang="en-US"/>
          </a:p>
          <a:p>
            <a:r>
              <a:rPr lang="ru-RU" altLang="en-US"/>
              <a:t>Таким образом, коммутаторы с группированием портов </a:t>
            </a:r>
            <a:r>
              <a:rPr lang="ru-RU" altLang="en-US">
                <a:solidFill>
                  <a:srgbClr val="C00000"/>
                </a:solidFill>
              </a:rPr>
              <a:t>требуют для своего соединения столько портов, сколько виртуальных сетей они поддерживают</a:t>
            </a:r>
            <a:r>
              <a:rPr lang="ru-RU" altLang="en-US"/>
              <a:t>. </a:t>
            </a:r>
            <a:endParaRPr lang="ru-RU" altLang="en-US"/>
          </a:p>
          <a:p>
            <a:r>
              <a:rPr lang="ru-RU" altLang="en-US"/>
              <a:t>Порты и кабели используются в этом случае очень расточительно. Кроме того, при соединении виртуальных сетей через маршрутизатор для каждой виртуальной сети выделяются отдельные кабель и порт маршрутизатора, что также приводит к большим накладным расходам.</a:t>
            </a:r>
            <a:endParaRPr lang="ru-RU"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IEEE 802.1Q</a:t>
            </a:r>
            <a:endParaRPr lang="ru-RU" altLang="en-US"/>
          </a:p>
        </p:txBody>
      </p:sp>
      <p:sp>
        <p:nvSpPr>
          <p:cNvPr id="3" name="Замещающее содержимое 2"/>
          <p:cNvSpPr>
            <a:spLocks noGrp="1"/>
          </p:cNvSpPr>
          <p:nvPr>
            <p:ph idx="1"/>
          </p:nvPr>
        </p:nvSpPr>
        <p:spPr/>
        <p:txBody>
          <a:bodyPr/>
          <a:p>
            <a:r>
              <a:rPr lang="ru-RU" altLang="en-US"/>
              <a:t>До принятия стандарта IEEE 802.1Q существовало много фирменных протоколов этого типа, но все они имели один недостаток — оборудование различных производителей при образовании VLAN оказывалось несовместимым.</a:t>
            </a:r>
            <a:endParaRPr lang="ru-RU" altLang="en-US"/>
          </a:p>
          <a:p>
            <a:r>
              <a:rPr lang="ru-RU" altLang="en-US"/>
              <a:t>Вводит понятие </a:t>
            </a:r>
            <a:r>
              <a:rPr lang="ru-RU" altLang="en-US" b="1"/>
              <a:t>тега виртуальной локальной сети</a:t>
            </a:r>
            <a:r>
              <a:rPr lang="en-US" altLang="en-US" b="1"/>
              <a:t>, </a:t>
            </a:r>
            <a:r>
              <a:rPr lang="ru-RU" altLang="en-US"/>
              <a:t>который состоит из поля TCI (Tag Control Information — управляющая информация тега) размером в 2 байта и предшествующего ему поля EtherType, которое является стандартным для кадров Ethernet и также состоит из 2 байтов.</a:t>
            </a:r>
            <a:endParaRPr lang="ru-R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Режимы коммутации</a:t>
            </a:r>
            <a:endParaRPr lang="ru-RU" dirty="0"/>
          </a:p>
        </p:txBody>
      </p:sp>
      <p:sp>
        <p:nvSpPr>
          <p:cNvPr id="3" name="Объект 2"/>
          <p:cNvSpPr>
            <a:spLocks noGrp="1"/>
          </p:cNvSpPr>
          <p:nvPr>
            <p:ph sz="quarter" idx="1"/>
          </p:nvPr>
        </p:nvSpPr>
        <p:spPr/>
        <p:txBody>
          <a:bodyPr>
            <a:normAutofit fontScale="92500"/>
          </a:bodyPr>
          <a:lstStyle/>
          <a:p>
            <a:r>
              <a:rPr lang="ru-RU" b="1" dirty="0">
                <a:solidFill>
                  <a:srgbClr val="C00000"/>
                </a:solidFill>
              </a:rPr>
              <a:t>С промежуточным хранением (</a:t>
            </a:r>
            <a:r>
              <a:rPr lang="ru-RU" b="1" dirty="0" err="1">
                <a:solidFill>
                  <a:srgbClr val="C00000"/>
                </a:solidFill>
              </a:rPr>
              <a:t>Store</a:t>
            </a:r>
            <a:r>
              <a:rPr lang="ru-RU" b="1" dirty="0">
                <a:solidFill>
                  <a:srgbClr val="C00000"/>
                </a:solidFill>
              </a:rPr>
              <a:t> </a:t>
            </a:r>
            <a:r>
              <a:rPr lang="ru-RU" b="1" dirty="0" err="1">
                <a:solidFill>
                  <a:srgbClr val="C00000"/>
                </a:solidFill>
              </a:rPr>
              <a:t>and</a:t>
            </a:r>
            <a:r>
              <a:rPr lang="ru-RU" b="1" dirty="0">
                <a:solidFill>
                  <a:srgbClr val="C00000"/>
                </a:solidFill>
              </a:rPr>
              <a:t> </a:t>
            </a:r>
            <a:r>
              <a:rPr lang="ru-RU" b="1" dirty="0" err="1">
                <a:solidFill>
                  <a:srgbClr val="C00000"/>
                </a:solidFill>
              </a:rPr>
              <a:t>Forward</a:t>
            </a:r>
            <a:r>
              <a:rPr lang="ru-RU" b="1" dirty="0">
                <a:solidFill>
                  <a:srgbClr val="C00000"/>
                </a:solidFill>
              </a:rPr>
              <a:t>)</a:t>
            </a:r>
            <a:r>
              <a:rPr lang="ru-RU" b="1" dirty="0"/>
              <a:t>. </a:t>
            </a:r>
            <a:r>
              <a:rPr lang="ru-RU" dirty="0"/>
              <a:t>Коммутатор читает всю информацию в кадре, проверяет его на отсутствие ошибок, выбирает порт коммутации и после этого посылает в него кадр.</a:t>
            </a:r>
            <a:endParaRPr lang="ru-RU" dirty="0"/>
          </a:p>
          <a:p>
            <a:r>
              <a:rPr lang="ru-RU" b="1" dirty="0">
                <a:solidFill>
                  <a:srgbClr val="C00000"/>
                </a:solidFill>
              </a:rPr>
              <a:t>Сквозной (</a:t>
            </a:r>
            <a:r>
              <a:rPr lang="ru-RU" b="1" dirty="0" err="1">
                <a:solidFill>
                  <a:srgbClr val="C00000"/>
                </a:solidFill>
              </a:rPr>
              <a:t>cut-through</a:t>
            </a:r>
            <a:r>
              <a:rPr lang="ru-RU" b="1" dirty="0">
                <a:solidFill>
                  <a:srgbClr val="C00000"/>
                </a:solidFill>
              </a:rPr>
              <a:t>)</a:t>
            </a:r>
            <a:r>
              <a:rPr lang="ru-RU" b="1" dirty="0"/>
              <a:t>. </a:t>
            </a:r>
            <a:r>
              <a:rPr lang="ru-RU" dirty="0"/>
              <a:t>Коммутатор считывает в кадре только адрес назначения и после выполняет коммутацию. Этот режим уменьшает задержки при передаче, но в нём нет метода обнаружения ошибок.</a:t>
            </a:r>
            <a:endParaRPr lang="ru-RU" dirty="0"/>
          </a:p>
          <a:p>
            <a:r>
              <a:rPr lang="ru-RU" b="1" dirty="0" err="1">
                <a:solidFill>
                  <a:srgbClr val="C00000"/>
                </a:solidFill>
              </a:rPr>
              <a:t>Бесфрагментный</a:t>
            </a:r>
            <a:r>
              <a:rPr lang="ru-RU" b="1" dirty="0">
                <a:solidFill>
                  <a:srgbClr val="C00000"/>
                </a:solidFill>
              </a:rPr>
              <a:t> (</a:t>
            </a:r>
            <a:r>
              <a:rPr lang="ru-RU" b="1" dirty="0" err="1">
                <a:solidFill>
                  <a:srgbClr val="C00000"/>
                </a:solidFill>
              </a:rPr>
              <a:t>fragment-free</a:t>
            </a:r>
            <a:r>
              <a:rPr lang="ru-RU" b="1" dirty="0">
                <a:solidFill>
                  <a:srgbClr val="C00000"/>
                </a:solidFill>
              </a:rPr>
              <a:t>)</a:t>
            </a:r>
            <a:r>
              <a:rPr lang="ru-RU" b="1" dirty="0"/>
              <a:t> </a:t>
            </a:r>
            <a:r>
              <a:rPr lang="ru-RU" dirty="0"/>
              <a:t>или </a:t>
            </a:r>
            <a:r>
              <a:rPr lang="ru-RU" b="1" i="1" dirty="0">
                <a:solidFill>
                  <a:srgbClr val="C00000"/>
                </a:solidFill>
              </a:rPr>
              <a:t>гибридный</a:t>
            </a:r>
            <a:r>
              <a:rPr lang="ru-RU" dirty="0">
                <a:solidFill>
                  <a:srgbClr val="C00000"/>
                </a:solidFill>
              </a:rPr>
              <a:t>.</a:t>
            </a:r>
            <a:r>
              <a:rPr lang="ru-RU" dirty="0"/>
              <a:t> Этот режим является модификацией сквозного режима. Передача осуществляется после фильтрации фрагментов коллизий (первые 64 байта кадра анализируются на наличие ошибки и при её отсутствии кадр обрабатывается в сквозном режиме).</a:t>
            </a:r>
            <a:endParaRPr lang="ru-RU" dirty="0"/>
          </a:p>
          <a:p>
            <a:endParaRPr lang="ru-RU"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t>Формат пакета тега </a:t>
            </a:r>
            <a:r>
              <a:rPr lang="ru-RU" altLang="en-US">
                <a:sym typeface="+mn-ea"/>
              </a:rPr>
              <a:t>802.1Q</a:t>
            </a:r>
            <a:endParaRPr lang="ru-RU" altLang="en-US"/>
          </a:p>
        </p:txBody>
      </p:sp>
      <p:pic>
        <p:nvPicPr>
          <p:cNvPr id="6" name="Замещающее содержимое 5"/>
          <p:cNvPicPr>
            <a:picLocks noChangeAspect="1"/>
          </p:cNvPicPr>
          <p:nvPr>
            <p:ph idx="1"/>
          </p:nvPr>
        </p:nvPicPr>
        <p:blipFill>
          <a:blip r:embed="rId1"/>
          <a:stretch>
            <a:fillRect/>
          </a:stretch>
        </p:blipFill>
        <p:spPr>
          <a:xfrm>
            <a:off x="2790825" y="1858010"/>
            <a:ext cx="5714365" cy="281686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Формат пакета тега </a:t>
            </a:r>
            <a:r>
              <a:rPr lang="ru-RU" altLang="en-US">
                <a:sym typeface="+mn-ea"/>
              </a:rPr>
              <a:t>802.1Q</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Тег VLAN не является обязательным для кадров Ethernet. Кадр, у которого имеется такой заголовок, называют помеченным (</a:t>
            </a:r>
            <a:r>
              <a:rPr lang="ru-RU" altLang="en-US">
                <a:solidFill>
                  <a:srgbClr val="C00000"/>
                </a:solidFill>
              </a:rPr>
              <a:t>tagged frame</a:t>
            </a:r>
            <a:r>
              <a:rPr lang="ru-RU" altLang="en-US"/>
              <a:t>). </a:t>
            </a:r>
            <a:endParaRPr lang="ru-RU" altLang="en-US"/>
          </a:p>
          <a:p>
            <a:r>
              <a:rPr lang="ru-RU" altLang="en-US"/>
              <a:t>Коммутаторы могут одновременно работать как с помеченными, так и с непомеченными кадрами. Из-за добавления тега VLAN максимальная длина поля данных уменьшилась на 4 байта.</a:t>
            </a:r>
            <a:endParaRPr lang="ru-RU" altLang="en-US"/>
          </a:p>
          <a:p>
            <a:r>
              <a:rPr lang="ru-RU" altLang="en-US"/>
              <a:t>Чтобы оборудование локальных сетей могло отличать и понимать помеченные кадры, для них введено специальное значение поля EtherType, равное 0x8100. </a:t>
            </a:r>
            <a:endParaRPr lang="ru-RU" altLang="en-US"/>
          </a:p>
          <a:p>
            <a:r>
              <a:rPr lang="ru-RU" altLang="en-US"/>
              <a:t>Это значение говорит о том, что за ним следует поле TCI, а не стандартное поле данных. Обратите внимание, что в помеченном кадре за полями тега VLAN следует другое поле EtherType, указывающее тип протокола, данные которого переносятся полем данных кадра.</a:t>
            </a:r>
            <a:endParaRPr lang="ru-RU"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Формат пакета тега 802.1Q</a:t>
            </a:r>
            <a:endParaRPr lang="ru-RU" altLang="en-US"/>
          </a:p>
        </p:txBody>
      </p:sp>
      <p:sp>
        <p:nvSpPr>
          <p:cNvPr id="3" name="Замещающее содержимое 2"/>
          <p:cNvSpPr>
            <a:spLocks noGrp="1"/>
          </p:cNvSpPr>
          <p:nvPr>
            <p:ph idx="1"/>
          </p:nvPr>
        </p:nvSpPr>
        <p:spPr/>
        <p:txBody>
          <a:bodyPr>
            <a:normAutofit fontScale="70000"/>
          </a:bodyPr>
          <a:p>
            <a:r>
              <a:rPr lang="ru-RU" altLang="en-US"/>
              <a:t>В поле TCI находится 12-битное поле номера (идентификатора) VLAN, называемого VID.</a:t>
            </a:r>
            <a:endParaRPr lang="ru-RU" altLang="en-US"/>
          </a:p>
          <a:p>
            <a:r>
              <a:rPr lang="ru-RU" altLang="en-US"/>
              <a:t>Разрядность поля VID позволяет коммутаторам создавать до 4096 виртуальных сетей.</a:t>
            </a:r>
            <a:endParaRPr lang="ru-RU" altLang="en-US"/>
          </a:p>
          <a:p>
            <a:r>
              <a:rPr lang="ru-RU" altLang="en-US"/>
              <a:t>Помимо этого, в поле TCI помещено трехбитное поле приоритета кадра.</a:t>
            </a:r>
            <a:endParaRPr lang="ru-RU" altLang="en-US"/>
          </a:p>
          <a:p>
            <a:r>
              <a:rPr lang="ru-RU" altLang="en-US"/>
              <a:t>Однобитное поле CFI было введено с целью поддержания специального формата кадра Token Ring, для сетей Ethernet оно должно содержать значение 0. Пользуясь значением VID в помеченных кадрах, коммутаторы сети выполняют групповую фильтрацию трафика, разбивая сеть на виртуальные сегменты, то есть на VLAN. </a:t>
            </a:r>
            <a:endParaRPr lang="ru-RU" altLang="en-US"/>
          </a:p>
          <a:p>
            <a:r>
              <a:rPr lang="ru-RU" altLang="en-US"/>
              <a:t>Для поддержки этого режима каждый порт коммутатора приписывается к одной или нескольким виртуальным локальным сетям, то есть выполняется группировка портов. </a:t>
            </a:r>
            <a:endParaRPr lang="ru-RU" altLang="en-US"/>
          </a:p>
          <a:p>
            <a:r>
              <a:rPr lang="ru-RU" altLang="en-US"/>
              <a:t>Поле приоритета предназначено для согласованного обеспечения качества обслуживания (QoS) различных классов трафика. Всего может поддерживаться до 8 классов трафика (это определяется тремя битами поля)</a:t>
            </a:r>
            <a:endParaRPr lang="ru-RU"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Конфигурирование </a:t>
            </a:r>
            <a:r>
              <a:rPr lang="en-US" altLang="en-US"/>
              <a:t>VLan</a:t>
            </a:r>
            <a:endParaRPr lang="en-US" altLang="en-US"/>
          </a:p>
        </p:txBody>
      </p:sp>
      <p:sp>
        <p:nvSpPr>
          <p:cNvPr id="3" name="Замещающее содержимое 2"/>
          <p:cNvSpPr>
            <a:spLocks noGrp="1"/>
          </p:cNvSpPr>
          <p:nvPr>
            <p:ph idx="1"/>
          </p:nvPr>
        </p:nvSpPr>
        <p:spPr/>
        <p:txBody>
          <a:bodyPr/>
          <a:p>
            <a:r>
              <a:rPr lang="ru-RU" altLang="en-US">
                <a:solidFill>
                  <a:schemeClr val="accent1"/>
                </a:solidFill>
              </a:rPr>
              <a:t>Линия доступа</a:t>
            </a:r>
            <a:r>
              <a:rPr lang="ru-RU" altLang="en-US"/>
              <a:t> связывает порт коммутатора (называемый в этом случае портом доступа) с конечным узлом (компьютером, мобильным устройством и т. п.), принадлежащим некоторой виртуальной локальной сети. </a:t>
            </a:r>
            <a:endParaRPr lang="ru-RU" altLang="en-US"/>
          </a:p>
          <a:p>
            <a:r>
              <a:rPr lang="ru-RU" altLang="en-US"/>
              <a:t>Предполагается, что конечный узел работает с непомеченными кадрами, то есть структура VLAN для него прозрачна.</a:t>
            </a:r>
            <a:endParaRPr lang="ru-RU" altLang="en-US"/>
          </a:p>
          <a:p>
            <a:r>
              <a:rPr lang="ru-RU" altLang="en-US">
                <a:solidFill>
                  <a:srgbClr val="C00000"/>
                </a:solidFill>
              </a:rPr>
              <a:t>Транк</a:t>
            </a:r>
            <a:r>
              <a:rPr lang="ru-RU" altLang="en-US"/>
              <a:t> — это линия связи, которая соединяет между собой порты двух коммутаторов; в общем случае через транк передается трафик нескольких виртуальных сетей.</a:t>
            </a:r>
            <a:endParaRPr lang="ru-RU"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Прямоугольник 26"/>
          <p:cNvSpPr/>
          <p:nvPr/>
        </p:nvSpPr>
        <p:spPr>
          <a:xfrm>
            <a:off x="7066915" y="4411345"/>
            <a:ext cx="1267460" cy="1478915"/>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6" name="Прямоугольник 25"/>
          <p:cNvSpPr/>
          <p:nvPr/>
        </p:nvSpPr>
        <p:spPr>
          <a:xfrm>
            <a:off x="5520690" y="4411345"/>
            <a:ext cx="1267460" cy="1479550"/>
          </a:xfrm>
          <a:prstGeom prst="rect">
            <a:avLst/>
          </a:prstGeom>
          <a:solidFill>
            <a:schemeClr val="tx2">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3" name="Прямоугольник 22"/>
          <p:cNvSpPr/>
          <p:nvPr/>
        </p:nvSpPr>
        <p:spPr>
          <a:xfrm>
            <a:off x="4030980" y="4411345"/>
            <a:ext cx="1267460" cy="1479550"/>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 name="Заголовок 1"/>
          <p:cNvSpPr>
            <a:spLocks noGrp="1"/>
          </p:cNvSpPr>
          <p:nvPr>
            <p:ph type="title"/>
          </p:nvPr>
        </p:nvSpPr>
        <p:spPr/>
        <p:txBody>
          <a:bodyPr>
            <a:normAutofit/>
          </a:bodyPr>
          <a:p>
            <a:r>
              <a:rPr lang="ru-RU" altLang="ru-RU"/>
              <a:t>Конфигурирование </a:t>
            </a:r>
            <a:r>
              <a:rPr lang="en-US" altLang="ru-RU"/>
              <a:t>VLan</a:t>
            </a:r>
            <a:endParaRPr lang="en-US" altLang="ru-RU"/>
          </a:p>
        </p:txBody>
      </p:sp>
      <p:graphicFrame>
        <p:nvGraphicFramePr>
          <p:cNvPr id="4" name="Замещающее содержимое 3"/>
          <p:cNvGraphicFramePr>
            <a:graphicFrameLocks noChangeAspect="1"/>
          </p:cNvGraphicFramePr>
          <p:nvPr>
            <p:ph idx="1"/>
          </p:nvPr>
        </p:nvGraphicFramePr>
        <p:xfrm>
          <a:off x="4124325" y="1534160"/>
          <a:ext cx="3943350" cy="4229100"/>
        </p:xfrm>
        <a:graphic>
          <a:graphicData uri="http://schemas.openxmlformats.org/presentationml/2006/ole">
            <mc:AlternateContent xmlns:mc="http://schemas.openxmlformats.org/markup-compatibility/2006">
              <mc:Choice xmlns:v="urn:schemas-microsoft-com:vml" Requires="v">
                <p:oleObj spid="_x0000_s5" name="" r:id="rId1" imgW="3943350" imgH="4229100" progId="Visio.Drawing.11">
                  <p:embed/>
                </p:oleObj>
              </mc:Choice>
              <mc:Fallback>
                <p:oleObj name="" r:id="rId1" imgW="3943350" imgH="4229100" progId="Visio.Drawing.11">
                  <p:embed/>
                  <p:pic>
                    <p:nvPicPr>
                      <p:cNvPr id="0" name="Изображение 4"/>
                      <p:cNvPicPr/>
                      <p:nvPr/>
                    </p:nvPicPr>
                    <p:blipFill>
                      <a:blip r:embed="rId2"/>
                      <a:stretch>
                        <a:fillRect/>
                      </a:stretch>
                    </p:blipFill>
                    <p:spPr>
                      <a:xfrm>
                        <a:off x="4124325" y="1534160"/>
                        <a:ext cx="3943350" cy="4229100"/>
                      </a:xfrm>
                      <a:prstGeom prst="rect">
                        <a:avLst/>
                      </a:prstGeom>
                    </p:spPr>
                  </p:pic>
                </p:oleObj>
              </mc:Fallback>
            </mc:AlternateContent>
          </a:graphicData>
        </a:graphic>
      </p:graphicFrame>
      <p:cxnSp>
        <p:nvCxnSpPr>
          <p:cNvPr id="9" name="Прямое соединение 8"/>
          <p:cNvCxnSpPr/>
          <p:nvPr/>
        </p:nvCxnSpPr>
        <p:spPr>
          <a:xfrm flipH="1">
            <a:off x="4848860" y="3838575"/>
            <a:ext cx="962025" cy="819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ое соединение 9"/>
          <p:cNvCxnSpPr/>
          <p:nvPr/>
        </p:nvCxnSpPr>
        <p:spPr>
          <a:xfrm>
            <a:off x="6153785" y="4057650"/>
            <a:ext cx="0" cy="50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ое соединение 10"/>
          <p:cNvCxnSpPr/>
          <p:nvPr/>
        </p:nvCxnSpPr>
        <p:spPr>
          <a:xfrm>
            <a:off x="6572885" y="3810000"/>
            <a:ext cx="962025"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ое соединение 11"/>
          <p:cNvCxnSpPr/>
          <p:nvPr/>
        </p:nvCxnSpPr>
        <p:spPr>
          <a:xfrm>
            <a:off x="6153785" y="2419350"/>
            <a:ext cx="0" cy="666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ое соединение 14"/>
          <p:cNvCxnSpPr/>
          <p:nvPr/>
        </p:nvCxnSpPr>
        <p:spPr>
          <a:xfrm flipH="1">
            <a:off x="4849495" y="3838575"/>
            <a:ext cx="962025" cy="8191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Прямое соединение 15"/>
          <p:cNvCxnSpPr/>
          <p:nvPr/>
        </p:nvCxnSpPr>
        <p:spPr>
          <a:xfrm>
            <a:off x="6154420" y="4057650"/>
            <a:ext cx="0" cy="50482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Прямое соединение 16"/>
          <p:cNvCxnSpPr/>
          <p:nvPr/>
        </p:nvCxnSpPr>
        <p:spPr>
          <a:xfrm>
            <a:off x="6573520" y="3810000"/>
            <a:ext cx="962025" cy="7620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Прямое соединение 17"/>
          <p:cNvCxnSpPr/>
          <p:nvPr/>
        </p:nvCxnSpPr>
        <p:spPr>
          <a:xfrm>
            <a:off x="6154420" y="2419350"/>
            <a:ext cx="0" cy="6667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Текстовое поле 18"/>
          <p:cNvSpPr txBox="1"/>
          <p:nvPr/>
        </p:nvSpPr>
        <p:spPr>
          <a:xfrm>
            <a:off x="6167120" y="2419350"/>
            <a:ext cx="728345" cy="368300"/>
          </a:xfrm>
          <a:prstGeom prst="rect">
            <a:avLst/>
          </a:prstGeom>
          <a:noFill/>
        </p:spPr>
        <p:txBody>
          <a:bodyPr wrap="none" rtlCol="0">
            <a:spAutoFit/>
          </a:bodyPr>
          <a:p>
            <a:r>
              <a:rPr lang="ru-RU" altLang="en-US">
                <a:solidFill>
                  <a:srgbClr val="C00000"/>
                </a:solidFill>
              </a:rPr>
              <a:t>транк</a:t>
            </a:r>
            <a:endParaRPr lang="ru-RU" altLang="en-US">
              <a:solidFill>
                <a:srgbClr val="C00000"/>
              </a:solidFill>
            </a:endParaRPr>
          </a:p>
        </p:txBody>
      </p:sp>
      <p:sp>
        <p:nvSpPr>
          <p:cNvPr id="22" name="Текстовое поле 21"/>
          <p:cNvSpPr txBox="1"/>
          <p:nvPr/>
        </p:nvSpPr>
        <p:spPr>
          <a:xfrm>
            <a:off x="6851015" y="3572510"/>
            <a:ext cx="1591310" cy="368300"/>
          </a:xfrm>
          <a:prstGeom prst="rect">
            <a:avLst/>
          </a:prstGeom>
          <a:noFill/>
        </p:spPr>
        <p:txBody>
          <a:bodyPr wrap="none" rtlCol="0">
            <a:spAutoFit/>
          </a:bodyPr>
          <a:p>
            <a:r>
              <a:rPr lang="ru-RU" altLang="ru-RU">
                <a:solidFill>
                  <a:schemeClr val="accent5"/>
                </a:solidFill>
              </a:rPr>
              <a:t>линия доступа</a:t>
            </a:r>
            <a:endParaRPr lang="ru-RU" altLang="ru-RU">
              <a:solidFill>
                <a:schemeClr val="accent5"/>
              </a:solidFill>
            </a:endParaRPr>
          </a:p>
        </p:txBody>
      </p:sp>
      <p:sp>
        <p:nvSpPr>
          <p:cNvPr id="28" name="Текстовое поле 27"/>
          <p:cNvSpPr txBox="1"/>
          <p:nvPr/>
        </p:nvSpPr>
        <p:spPr>
          <a:xfrm>
            <a:off x="4201795" y="5890260"/>
            <a:ext cx="926465" cy="368300"/>
          </a:xfrm>
          <a:prstGeom prst="rect">
            <a:avLst/>
          </a:prstGeom>
          <a:noFill/>
        </p:spPr>
        <p:txBody>
          <a:bodyPr wrap="square" rtlCol="0">
            <a:spAutoFit/>
          </a:bodyPr>
          <a:p>
            <a:r>
              <a:rPr lang="en-US" altLang="ru-RU"/>
              <a:t>VLan 1</a:t>
            </a:r>
            <a:endParaRPr lang="en-US" altLang="ru-RU"/>
          </a:p>
        </p:txBody>
      </p:sp>
      <p:sp>
        <p:nvSpPr>
          <p:cNvPr id="29" name="Текстовое поле 28"/>
          <p:cNvSpPr txBox="1"/>
          <p:nvPr/>
        </p:nvSpPr>
        <p:spPr>
          <a:xfrm>
            <a:off x="5691505" y="5890895"/>
            <a:ext cx="926465" cy="368300"/>
          </a:xfrm>
          <a:prstGeom prst="rect">
            <a:avLst/>
          </a:prstGeom>
          <a:noFill/>
        </p:spPr>
        <p:txBody>
          <a:bodyPr wrap="square" rtlCol="0">
            <a:spAutoFit/>
          </a:bodyPr>
          <a:p>
            <a:r>
              <a:rPr lang="en-US" altLang="ru-RU"/>
              <a:t>VLan 2</a:t>
            </a:r>
            <a:endParaRPr lang="en-US" altLang="ru-RU"/>
          </a:p>
        </p:txBody>
      </p:sp>
      <p:sp>
        <p:nvSpPr>
          <p:cNvPr id="30" name="Текстовое поле 29"/>
          <p:cNvSpPr txBox="1"/>
          <p:nvPr/>
        </p:nvSpPr>
        <p:spPr>
          <a:xfrm>
            <a:off x="7237095" y="5890895"/>
            <a:ext cx="926465" cy="368300"/>
          </a:xfrm>
          <a:prstGeom prst="rect">
            <a:avLst/>
          </a:prstGeom>
          <a:noFill/>
        </p:spPr>
        <p:txBody>
          <a:bodyPr wrap="square" rtlCol="0">
            <a:spAutoFit/>
          </a:bodyPr>
          <a:p>
            <a:r>
              <a:rPr lang="en-US" altLang="ru-RU"/>
              <a:t>VLan 3</a:t>
            </a:r>
            <a:endParaRPr lang="en-US" altLang="ru-RU"/>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Конфигурирование </a:t>
            </a:r>
            <a:r>
              <a:rPr lang="en-US" altLang="en-US">
                <a:sym typeface="+mn-ea"/>
              </a:rPr>
              <a:t>VLan</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Коммутаторы, поддерживающие технику VLAN, без специального конфигурирования по умолчанию работают как стандартные коммутаторы, обеспечивая соединения всех совсеми. </a:t>
            </a:r>
            <a:endParaRPr lang="ru-RU" altLang="en-US"/>
          </a:p>
          <a:p>
            <a:r>
              <a:rPr lang="ru-RU" altLang="en-US"/>
              <a:t>В сети, образованной такими коммутаторами, все конечные узлы по умолчанию относятся к условной сети VLAN1 с идентификатором VID, равным 1. </a:t>
            </a:r>
            <a:endParaRPr lang="ru-RU" altLang="en-US"/>
          </a:p>
          <a:p>
            <a:r>
              <a:rPr lang="ru-RU" altLang="en-US"/>
              <a:t>Все порты этой сети, к которым подключены конечные узлы, по определению являются портами доступа. </a:t>
            </a:r>
            <a:endParaRPr lang="ru-RU" altLang="en-US"/>
          </a:p>
          <a:p>
            <a:r>
              <a:rPr lang="ru-RU" altLang="en-US"/>
              <a:t>Сеть VLAN1 можно отнести к виртуальным локальным сетям лишь условно, так как по ней передаются </a:t>
            </a:r>
            <a:r>
              <a:rPr lang="ru-RU" altLang="en-US">
                <a:solidFill>
                  <a:srgbClr val="C00000"/>
                </a:solidFill>
              </a:rPr>
              <a:t>непомеченные кадры</a:t>
            </a:r>
            <a:r>
              <a:rPr lang="ru-RU" altLang="en-US"/>
              <a:t>. Условная сеть VLAN также называется сетью VLAN, предлагаемой по умолчанию (default VLAN), или естественной (</a:t>
            </a:r>
            <a:r>
              <a:rPr lang="ru-RU" altLang="en-US">
                <a:solidFill>
                  <a:srgbClr val="C00000"/>
                </a:solidFill>
              </a:rPr>
              <a:t>native VLAN</a:t>
            </a:r>
            <a:r>
              <a:rPr lang="ru-RU" altLang="en-US"/>
              <a:t>).</a:t>
            </a:r>
            <a:endParaRPr lang="ru-RU"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Конфигурирование </a:t>
            </a:r>
            <a:r>
              <a:rPr lang="en-US" altLang="en-US">
                <a:sym typeface="+mn-ea"/>
              </a:rPr>
              <a:t>VLan</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Чтобы образовать в исходной сети виртуальную локальную сеть, нужно в первую очередь выбрать для нее значение идентификатора VID, отличное от 1, а затем, используя команды конфигурирования коммутатора, приписать к этой сети те порты, к которым присоединены включаемые в нее компьютеры.</a:t>
            </a:r>
            <a:endParaRPr lang="ru-RU" altLang="en-US"/>
          </a:p>
          <a:p>
            <a:r>
              <a:rPr lang="ru-RU" altLang="en-US"/>
              <a:t>Порт доступа может быть приписан только к одной виртуальной локальной сети.</a:t>
            </a:r>
            <a:endParaRPr lang="ru-RU" altLang="en-US"/>
          </a:p>
          <a:p>
            <a:r>
              <a:rPr lang="ru-RU" altLang="en-US"/>
              <a:t>Порты доступа получают от конечных узлов сети непомеченные кадры, маркируя их тегом VLAN, содержащим то значение VID, которое назначено этому порту. </a:t>
            </a:r>
            <a:endParaRPr lang="ru-RU" altLang="en-US"/>
          </a:p>
          <a:p>
            <a:r>
              <a:rPr lang="ru-RU" altLang="en-US"/>
              <a:t>При передаче же помеченных кадров конечному узлу порт доступа удаляет тег виртуальной локальной сети.</a:t>
            </a:r>
            <a:endParaRPr lang="ru-RU"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sym typeface="+mn-ea"/>
              </a:rPr>
              <a:t>Гибкое конфигурирование портов</a:t>
            </a:r>
            <a:endParaRPr lang="ru-RU" altLang="en-US"/>
          </a:p>
        </p:txBody>
      </p:sp>
      <p:sp>
        <p:nvSpPr>
          <p:cNvPr id="3" name="Замещающее содержимое 2"/>
          <p:cNvSpPr>
            <a:spLocks noGrp="1"/>
          </p:cNvSpPr>
          <p:nvPr>
            <p:ph idx="1"/>
          </p:nvPr>
        </p:nvSpPr>
        <p:spPr/>
        <p:txBody>
          <a:bodyPr/>
          <a:p>
            <a:r>
              <a:rPr lang="ru-RU" altLang="en-US"/>
              <a:t>В этой схеме порте порты не делятся на транки и порты доступа, каждый порт может быть гибко сконфигурирован для специфической поддержки кадров VLAN в зависимости от потребностей сети.</a:t>
            </a:r>
            <a:endParaRPr lang="ru-RU"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Гибкое конфигурирование портов</a:t>
            </a:r>
            <a:endParaRPr lang="ru-RU" altLang="en-US"/>
          </a:p>
        </p:txBody>
      </p:sp>
      <p:sp>
        <p:nvSpPr>
          <p:cNvPr id="3" name="Замещающее содержимое 2"/>
          <p:cNvSpPr>
            <a:spLocks noGrp="1"/>
          </p:cNvSpPr>
          <p:nvPr>
            <p:ph idx="1"/>
          </p:nvPr>
        </p:nvSpPr>
        <p:spPr/>
        <p:txBody>
          <a:bodyPr>
            <a:normAutofit fontScale="90000"/>
          </a:bodyPr>
          <a:p>
            <a:r>
              <a:rPr lang="ru-RU" altLang="en-US" b="1"/>
              <a:t>Принимать только непомеченные кадры.</a:t>
            </a:r>
            <a:r>
              <a:rPr lang="ru-RU" altLang="en-US"/>
              <a:t> В этом случае режим соответствует режиму порта доступа.</a:t>
            </a:r>
            <a:endParaRPr lang="ru-RU" altLang="en-US"/>
          </a:p>
          <a:p>
            <a:r>
              <a:rPr lang="ru-RU" altLang="en-US" b="1"/>
              <a:t>Принимать только помеченные кадры.</a:t>
            </a:r>
            <a:r>
              <a:rPr lang="ru-RU" altLang="en-US"/>
              <a:t> При этом порту могут быть приписаны один или несколько номеров VLAN. Этот режим соответствует избирательному режиму работы транка. Помеченные кадры передаются без отбрасывания/добавления тега VLAN.</a:t>
            </a:r>
            <a:endParaRPr lang="ru-RU" altLang="en-US"/>
          </a:p>
          <a:p>
            <a:r>
              <a:rPr lang="ru-RU" altLang="en-US" b="1"/>
              <a:t>Принимать как помеченные, так и непомеченные кадры.</a:t>
            </a:r>
            <a:r>
              <a:rPr lang="ru-RU" altLang="en-US"/>
              <a:t> Непомеченные кадры всегда принадлежат естественной сети VLAN1 (некоторые модели коммутаторов позволяют администратору назначить естественной сети VLAN произвольный номер, отличный от 1). Порту может быть приписан один или несколько номеров VLAN.</a:t>
            </a:r>
            <a:endParaRPr lang="ru-RU"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Автоматизация конфигурирования </a:t>
            </a:r>
            <a:r>
              <a:rPr lang="en-US" altLang="en-US"/>
              <a:t>VLan</a:t>
            </a:r>
            <a:endParaRPr lang="en-US" altLang="en-US"/>
          </a:p>
        </p:txBody>
      </p:sp>
      <p:sp>
        <p:nvSpPr>
          <p:cNvPr id="3" name="Замещающее содержимое 2"/>
          <p:cNvSpPr>
            <a:spLocks noGrp="1"/>
          </p:cNvSpPr>
          <p:nvPr>
            <p:ph idx="1"/>
          </p:nvPr>
        </p:nvSpPr>
        <p:spPr/>
        <p:txBody>
          <a:bodyPr>
            <a:normAutofit lnSpcReduction="20000"/>
          </a:bodyPr>
          <a:p>
            <a:r>
              <a:rPr lang="ru-RU" altLang="en-US"/>
              <a:t>В сети, состоящей из большого количества коммутаторов и не разделенной на подсети маршрутизаторами, полностью ручное конфигурирование VLAN может приводить к ошибкам из-за несогласованности информации об активных сетях VLAN на различных коммутаторах, особенно если их конфигурируют разные администраторы.</a:t>
            </a:r>
            <a:endParaRPr lang="ru-RU" altLang="en-US"/>
          </a:p>
          <a:p>
            <a:r>
              <a:rPr lang="ru-RU" altLang="en-US"/>
              <a:t>Существует несколько протоколов, позволяющих частично автоматизировать конфигурирование VLAN в сети.</a:t>
            </a:r>
            <a:endParaRPr lang="ru-R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Симметрия в коммутации</a:t>
            </a:r>
            <a:endParaRPr lang="ru-RU" dirty="0"/>
          </a:p>
        </p:txBody>
      </p:sp>
      <p:sp>
        <p:nvSpPr>
          <p:cNvPr id="3" name="Объект 2"/>
          <p:cNvSpPr>
            <a:spLocks noGrp="1"/>
          </p:cNvSpPr>
          <p:nvPr>
            <p:ph sz="quarter" idx="1"/>
          </p:nvPr>
        </p:nvSpPr>
        <p:spPr/>
        <p:txBody>
          <a:bodyPr>
            <a:normAutofit lnSpcReduction="10000"/>
          </a:bodyPr>
          <a:lstStyle/>
          <a:p>
            <a:r>
              <a:rPr lang="ru-RU" dirty="0"/>
              <a:t>Свойство симметрии при коммутации позволяет дать характеристику коммутатора с точки зрения ширины полосы пропускания для каждого его порта. </a:t>
            </a:r>
            <a:endParaRPr lang="en-US" dirty="0" smtClean="0"/>
          </a:p>
          <a:p>
            <a:r>
              <a:rPr lang="ru-RU" b="1" dirty="0" smtClean="0">
                <a:solidFill>
                  <a:srgbClr val="C00000"/>
                </a:solidFill>
              </a:rPr>
              <a:t>Симметричный </a:t>
            </a:r>
            <a:r>
              <a:rPr lang="ru-RU" b="1" dirty="0">
                <a:solidFill>
                  <a:srgbClr val="C00000"/>
                </a:solidFill>
              </a:rPr>
              <a:t>коммутатор</a:t>
            </a:r>
            <a:r>
              <a:rPr lang="ru-RU" dirty="0"/>
              <a:t> обеспечивает коммутируемые соединения между портами с одинаковой шириной полосы пропускания, например, когда все порты имеют ширину пропускания 10 Мб/с или 100 Мб/с.</a:t>
            </a:r>
            <a:endParaRPr lang="ru-RU" dirty="0"/>
          </a:p>
          <a:p>
            <a:r>
              <a:rPr lang="ru-RU" b="1" dirty="0">
                <a:solidFill>
                  <a:srgbClr val="C00000"/>
                </a:solidFill>
              </a:rPr>
              <a:t>Асимметричный коммутатор</a:t>
            </a:r>
            <a:r>
              <a:rPr lang="ru-RU" dirty="0"/>
              <a:t> обеспечивает коммутируемые соединения между портами с различной шириной полосы пропускания, например, в случаях комбинации портов с шириной полосы пропускания 10 Мб/с или 100 Мб/с и 1000 Мб/с.</a:t>
            </a:r>
            <a:endParaRPr lang="ru-RU" dirty="0"/>
          </a:p>
          <a:p>
            <a:endParaRPr lang="ru-RU"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VTP</a:t>
            </a:r>
            <a:endParaRPr lang="en-US" altLang="en-US"/>
          </a:p>
        </p:txBody>
      </p:sp>
      <p:sp>
        <p:nvSpPr>
          <p:cNvPr id="3" name="Замещающее содержимое 2"/>
          <p:cNvSpPr>
            <a:spLocks noGrp="1"/>
          </p:cNvSpPr>
          <p:nvPr>
            <p:ph idx="1"/>
          </p:nvPr>
        </p:nvSpPr>
        <p:spPr/>
        <p:txBody>
          <a:bodyPr>
            <a:normAutofit fontScale="90000"/>
          </a:bodyPr>
          <a:p>
            <a:r>
              <a:rPr lang="ru-RU" altLang="en-US"/>
              <a:t>Является проприетарным протоколом компании Cisco и работает только на ее коммутаторах. </a:t>
            </a:r>
            <a:endParaRPr lang="ru-RU" altLang="en-US"/>
          </a:p>
          <a:p>
            <a:r>
              <a:rPr lang="ru-RU" altLang="en-US"/>
              <a:t>Коммутаторы Cisco поддерживают модель «транк — линии доступа», а протокол VTP позволяет по транковым связям передавать информацию о сетях VLAN, активизированных на одном из коммутаторов, другим коммутаторам сети. </a:t>
            </a:r>
            <a:endParaRPr lang="ru-RU" altLang="en-US"/>
          </a:p>
          <a:p>
            <a:r>
              <a:rPr lang="ru-RU" altLang="en-US"/>
              <a:t>Поэтому достаточно добавить (или удалить) VLAN на одном из коммутаторов сети, после чего все остальные коммутаторы сети получат информацию о добавлении (удалении) VLAN с данным номером и произведут соответствующие изменения в своих конфигурационных записях. </a:t>
            </a:r>
            <a:endParaRPr lang="ru-RU" altLang="en-US"/>
          </a:p>
          <a:p>
            <a:endParaRPr lang="ru-RU"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VTP</a:t>
            </a:r>
            <a:endParaRPr lang="en-US" altLang="en-US"/>
          </a:p>
        </p:txBody>
      </p:sp>
      <p:sp>
        <p:nvSpPr>
          <p:cNvPr id="3" name="Замещающее содержимое 2"/>
          <p:cNvSpPr>
            <a:spLocks noGrp="1"/>
          </p:cNvSpPr>
          <p:nvPr>
            <p:ph idx="1"/>
          </p:nvPr>
        </p:nvSpPr>
        <p:spPr/>
        <p:txBody>
          <a:bodyPr>
            <a:normAutofit lnSpcReduction="20000"/>
          </a:bodyPr>
          <a:p>
            <a:r>
              <a:rPr lang="ru-RU" altLang="en-US">
                <a:sym typeface="+mn-ea"/>
              </a:rPr>
              <a:t>Для удобства администрирования больших сетей существует понятие домена — все сообщения протокола VTP воспринимаются коммутаторами только одного и того же домена (имя домена и его пароль конфигурируются на каждом коммутаторе вручную). </a:t>
            </a:r>
            <a:endParaRPr lang="ru-RU" altLang="en-US">
              <a:sym typeface="+mn-ea"/>
            </a:endParaRPr>
          </a:p>
          <a:p>
            <a:r>
              <a:rPr lang="ru-RU" altLang="en-US">
                <a:sym typeface="+mn-ea"/>
              </a:rPr>
              <a:t>Приписывание VLAN порту доступа по-прежнему выполняется вручную. </a:t>
            </a:r>
            <a:endParaRPr lang="ru-RU" altLang="en-US"/>
          </a:p>
          <a:p>
            <a:r>
              <a:rPr lang="ru-RU" altLang="en-US">
                <a:sym typeface="+mn-ea"/>
              </a:rPr>
              <a:t>Порты, работающие в режиме транка, приписывают номера VLAN к транку (работающему в избирательном режиме) динамически. Автоматически выполняется отсечение номера VLAN для транков некоторого домена, если в данном домене этот номер не приписан ни одному из его портов доступа (это свойство называется VTP pruning).</a:t>
            </a:r>
            <a:endParaRPr lang="ru-RU" altLang="en-US"/>
          </a:p>
          <a:p>
            <a:endParaRPr lang="ru-RU"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365125"/>
            <a:ext cx="10515600" cy="1325563"/>
          </a:xfrm>
        </p:spPr>
        <p:txBody>
          <a:bodyPr/>
          <a:p>
            <a:r>
              <a:rPr lang="en-US" altLang="ru-RU"/>
              <a:t>VTP</a:t>
            </a:r>
            <a:endParaRPr lang="en-US" altLang="ru-RU"/>
          </a:p>
        </p:txBody>
      </p:sp>
      <p:graphicFrame>
        <p:nvGraphicFramePr>
          <p:cNvPr id="5" name="Замещающее содержимое 4"/>
          <p:cNvGraphicFramePr/>
          <p:nvPr>
            <p:ph sz="half" idx="2"/>
          </p:nvPr>
        </p:nvGraphicFramePr>
        <p:xfrm>
          <a:off x="3950653" y="2038192"/>
          <a:ext cx="3909695" cy="3202305"/>
        </p:xfrm>
        <a:graphic>
          <a:graphicData uri="http://schemas.openxmlformats.org/presentationml/2006/ole">
            <mc:AlternateContent xmlns:mc="http://schemas.openxmlformats.org/markup-compatibility/2006">
              <mc:Choice xmlns:v="urn:schemas-microsoft-com:vml" Requires="v">
                <p:oleObj spid="_x0000_s6" name="" r:id="rId1" imgW="3943350" imgH="3238500" progId="Visio.Drawing.11">
                  <p:embed/>
                </p:oleObj>
              </mc:Choice>
              <mc:Fallback>
                <p:oleObj name="" r:id="rId1" imgW="3943350" imgH="3238500" progId="Visio.Drawing.11">
                  <p:embed/>
                  <p:pic>
                    <p:nvPicPr>
                      <p:cNvPr id="0" name="Изображение 5"/>
                      <p:cNvPicPr/>
                      <p:nvPr/>
                    </p:nvPicPr>
                    <p:blipFill>
                      <a:blip r:embed="rId2"/>
                      <a:stretch>
                        <a:fillRect/>
                      </a:stretch>
                    </p:blipFill>
                    <p:spPr>
                      <a:xfrm>
                        <a:off x="3950653" y="2038192"/>
                        <a:ext cx="3909695" cy="3202305"/>
                      </a:xfrm>
                      <a:prstGeom prst="rect">
                        <a:avLst/>
                      </a:prstGeom>
                    </p:spPr>
                  </p:pic>
                </p:oleObj>
              </mc:Fallback>
            </mc:AlternateContent>
          </a:graphicData>
        </a:graphic>
      </p:graphicFrame>
      <p:cxnSp>
        <p:nvCxnSpPr>
          <p:cNvPr id="7" name="Прямое соединение 6"/>
          <p:cNvCxnSpPr/>
          <p:nvPr/>
        </p:nvCxnSpPr>
        <p:spPr>
          <a:xfrm flipH="1">
            <a:off x="4641850" y="2804795"/>
            <a:ext cx="895350" cy="1171575"/>
          </a:xfrm>
          <a:prstGeom prst="line">
            <a:avLst/>
          </a:prstGeom>
          <a:ln>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ое соединение 7"/>
          <p:cNvCxnSpPr/>
          <p:nvPr/>
        </p:nvCxnSpPr>
        <p:spPr>
          <a:xfrm flipH="1">
            <a:off x="4740275" y="2884170"/>
            <a:ext cx="895350" cy="1171575"/>
          </a:xfrm>
          <a:prstGeom prst="line">
            <a:avLst/>
          </a:prstGeom>
          <a:ln>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Прямое соединение 8"/>
          <p:cNvCxnSpPr/>
          <p:nvPr/>
        </p:nvCxnSpPr>
        <p:spPr>
          <a:xfrm>
            <a:off x="5880100" y="3033395"/>
            <a:ext cx="0" cy="952500"/>
          </a:xfrm>
          <a:prstGeom prst="line">
            <a:avLst/>
          </a:prstGeom>
          <a:ln>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ое соединение 9"/>
          <p:cNvCxnSpPr/>
          <p:nvPr/>
        </p:nvCxnSpPr>
        <p:spPr>
          <a:xfrm>
            <a:off x="6035675" y="3033395"/>
            <a:ext cx="0" cy="952500"/>
          </a:xfrm>
          <a:prstGeom prst="line">
            <a:avLst/>
          </a:prstGeom>
          <a:ln>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Прямое соединение 10"/>
          <p:cNvCxnSpPr/>
          <p:nvPr/>
        </p:nvCxnSpPr>
        <p:spPr>
          <a:xfrm>
            <a:off x="6375400" y="2814320"/>
            <a:ext cx="923925" cy="1209675"/>
          </a:xfrm>
          <a:prstGeom prst="line">
            <a:avLst/>
          </a:prstGeom>
          <a:ln>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12" name="Прямое соединение 11"/>
          <p:cNvCxnSpPr/>
          <p:nvPr/>
        </p:nvCxnSpPr>
        <p:spPr>
          <a:xfrm>
            <a:off x="6464300" y="2766695"/>
            <a:ext cx="923925" cy="1209675"/>
          </a:xfrm>
          <a:prstGeom prst="line">
            <a:avLst/>
          </a:prstGeom>
          <a:ln>
            <a:solidFill>
              <a:srgbClr val="C00000"/>
            </a:solidFill>
            <a:headEnd type="arrow" w="med" len="med"/>
            <a:tailEnd type="none"/>
          </a:ln>
        </p:spPr>
        <p:style>
          <a:lnRef idx="1">
            <a:schemeClr val="accent1"/>
          </a:lnRef>
          <a:fillRef idx="0">
            <a:schemeClr val="accent1"/>
          </a:fillRef>
          <a:effectRef idx="0">
            <a:schemeClr val="accent1"/>
          </a:effectRef>
          <a:fontRef idx="minor">
            <a:schemeClr val="tx1"/>
          </a:fontRef>
        </p:style>
      </p:cxnSp>
      <p:sp>
        <p:nvSpPr>
          <p:cNvPr id="13" name="Текстовое поле 12"/>
          <p:cNvSpPr txBox="1"/>
          <p:nvPr/>
        </p:nvSpPr>
        <p:spPr>
          <a:xfrm>
            <a:off x="5191125" y="1499235"/>
            <a:ext cx="1429385" cy="368300"/>
          </a:xfrm>
          <a:prstGeom prst="rect">
            <a:avLst/>
          </a:prstGeom>
          <a:noFill/>
        </p:spPr>
        <p:txBody>
          <a:bodyPr wrap="square" rtlCol="0">
            <a:spAutoFit/>
          </a:bodyPr>
          <a:p>
            <a:r>
              <a:rPr lang="en-US" altLang="en-US"/>
              <a:t>VTP </a:t>
            </a:r>
            <a:r>
              <a:rPr lang="ru-RU" altLang="en-US"/>
              <a:t>Сервер</a:t>
            </a:r>
            <a:endParaRPr lang="ru-RU" altLang="en-US"/>
          </a:p>
        </p:txBody>
      </p:sp>
      <p:sp>
        <p:nvSpPr>
          <p:cNvPr id="14" name="Текстовое поле 13"/>
          <p:cNvSpPr txBox="1"/>
          <p:nvPr/>
        </p:nvSpPr>
        <p:spPr>
          <a:xfrm>
            <a:off x="6632575" y="2204720"/>
            <a:ext cx="1938020" cy="645160"/>
          </a:xfrm>
          <a:prstGeom prst="rect">
            <a:avLst/>
          </a:prstGeom>
          <a:noFill/>
        </p:spPr>
        <p:txBody>
          <a:bodyPr wrap="none" rtlCol="0">
            <a:spAutoFit/>
          </a:bodyPr>
          <a:p>
            <a:r>
              <a:rPr lang="ru-RU" altLang="en-US">
                <a:solidFill>
                  <a:srgbClr val="C00000"/>
                </a:solidFill>
              </a:rPr>
              <a:t>1. </a:t>
            </a:r>
            <a:r>
              <a:rPr lang="en-US" altLang="en-US">
                <a:solidFill>
                  <a:srgbClr val="C00000"/>
                </a:solidFill>
              </a:rPr>
              <a:t>VLan </a:t>
            </a:r>
            <a:r>
              <a:rPr lang="ru-RU" altLang="en-US">
                <a:solidFill>
                  <a:srgbClr val="C00000"/>
                </a:solidFill>
              </a:rPr>
              <a:t>добавлен</a:t>
            </a:r>
            <a:r>
              <a:rPr lang="en-US" altLang="en-US">
                <a:solidFill>
                  <a:srgbClr val="C00000"/>
                </a:solidFill>
              </a:rPr>
              <a:t>/</a:t>
            </a:r>
            <a:endParaRPr lang="ru-RU" altLang="en-US">
              <a:solidFill>
                <a:srgbClr val="C00000"/>
              </a:solidFill>
            </a:endParaRPr>
          </a:p>
          <a:p>
            <a:r>
              <a:rPr lang="ru-RU" altLang="en-US">
                <a:solidFill>
                  <a:srgbClr val="C00000"/>
                </a:solidFill>
              </a:rPr>
              <a:t>     изменен</a:t>
            </a:r>
            <a:endParaRPr lang="ru-RU" altLang="en-US">
              <a:solidFill>
                <a:srgbClr val="C00000"/>
              </a:solidFill>
            </a:endParaRPr>
          </a:p>
        </p:txBody>
      </p:sp>
      <p:sp>
        <p:nvSpPr>
          <p:cNvPr id="15" name="Текстовое поле 14"/>
          <p:cNvSpPr txBox="1"/>
          <p:nvPr/>
        </p:nvSpPr>
        <p:spPr>
          <a:xfrm>
            <a:off x="3596005" y="2884170"/>
            <a:ext cx="1565275" cy="645160"/>
          </a:xfrm>
          <a:prstGeom prst="rect">
            <a:avLst/>
          </a:prstGeom>
          <a:noFill/>
        </p:spPr>
        <p:txBody>
          <a:bodyPr wrap="none" rtlCol="0">
            <a:spAutoFit/>
          </a:bodyPr>
          <a:p>
            <a:r>
              <a:rPr lang="ru-RU" altLang="en-US">
                <a:solidFill>
                  <a:srgbClr val="C00000"/>
                </a:solidFill>
              </a:rPr>
              <a:t>2. </a:t>
            </a:r>
            <a:r>
              <a:rPr lang="ru-RU">
                <a:solidFill>
                  <a:srgbClr val="C00000"/>
                </a:solidFill>
              </a:rPr>
              <a:t>Изменение </a:t>
            </a:r>
            <a:endParaRPr lang="ru-RU">
              <a:solidFill>
                <a:srgbClr val="C00000"/>
              </a:solidFill>
            </a:endParaRPr>
          </a:p>
          <a:p>
            <a:r>
              <a:rPr lang="ru-RU">
                <a:solidFill>
                  <a:srgbClr val="C00000"/>
                </a:solidFill>
              </a:rPr>
              <a:t>  отправлено</a:t>
            </a:r>
            <a:endParaRPr lang="ru-RU">
              <a:solidFill>
                <a:srgbClr val="C00000"/>
              </a:solidFill>
            </a:endParaRPr>
          </a:p>
        </p:txBody>
      </p:sp>
      <p:sp>
        <p:nvSpPr>
          <p:cNvPr id="16" name="Текстовое поле 15"/>
          <p:cNvSpPr txBox="1"/>
          <p:nvPr/>
        </p:nvSpPr>
        <p:spPr>
          <a:xfrm>
            <a:off x="5191125" y="5106670"/>
            <a:ext cx="1974215" cy="645160"/>
          </a:xfrm>
          <a:prstGeom prst="rect">
            <a:avLst/>
          </a:prstGeom>
          <a:noFill/>
        </p:spPr>
        <p:txBody>
          <a:bodyPr wrap="none" rtlCol="0">
            <a:spAutoFit/>
          </a:bodyPr>
          <a:p>
            <a:r>
              <a:rPr lang="ru-RU" altLang="en-US">
                <a:solidFill>
                  <a:srgbClr val="C00000"/>
                </a:solidFill>
              </a:rPr>
              <a:t>3. </a:t>
            </a:r>
            <a:r>
              <a:rPr lang="ru-RU">
                <a:solidFill>
                  <a:srgbClr val="C00000"/>
                </a:solidFill>
              </a:rPr>
              <a:t>Синхронизация </a:t>
            </a:r>
            <a:endParaRPr lang="ru-RU">
              <a:solidFill>
                <a:srgbClr val="C00000"/>
              </a:solidFill>
            </a:endParaRPr>
          </a:p>
          <a:p>
            <a:r>
              <a:rPr lang="ru-RU">
                <a:solidFill>
                  <a:srgbClr val="C00000"/>
                </a:solidFill>
              </a:rPr>
              <a:t>   с изменениями</a:t>
            </a:r>
            <a:endParaRPr lang="ru-RU">
              <a:solidFill>
                <a:srgbClr val="C00000"/>
              </a:solidFill>
            </a:endParaRPr>
          </a:p>
        </p:txBody>
      </p:sp>
      <p:sp>
        <p:nvSpPr>
          <p:cNvPr id="17" name="Текстовое поле 16"/>
          <p:cNvSpPr txBox="1"/>
          <p:nvPr/>
        </p:nvSpPr>
        <p:spPr>
          <a:xfrm>
            <a:off x="7743190" y="3836035"/>
            <a:ext cx="1534160" cy="368300"/>
          </a:xfrm>
          <a:prstGeom prst="rect">
            <a:avLst/>
          </a:prstGeom>
          <a:noFill/>
        </p:spPr>
        <p:txBody>
          <a:bodyPr wrap="square" rtlCol="0">
            <a:spAutoFit/>
          </a:bodyPr>
          <a:p>
            <a:r>
              <a:rPr lang="en-US" altLang="en-US"/>
              <a:t>VTP </a:t>
            </a:r>
            <a:r>
              <a:rPr lang="ru-RU" altLang="en-US"/>
              <a:t>Клиенты</a:t>
            </a:r>
            <a:endParaRPr lang="ru-RU"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GARP</a:t>
            </a:r>
            <a:endParaRPr lang="en-US" altLang="en-US"/>
          </a:p>
        </p:txBody>
      </p:sp>
      <p:sp>
        <p:nvSpPr>
          <p:cNvPr id="3" name="Замещающее содержимое 2"/>
          <p:cNvSpPr>
            <a:spLocks noGrp="1"/>
          </p:cNvSpPr>
          <p:nvPr>
            <p:ph idx="1"/>
          </p:nvPr>
        </p:nvSpPr>
        <p:spPr/>
        <p:txBody>
          <a:bodyPr/>
          <a:p>
            <a:r>
              <a:rPr lang="ru-RU" altLang="en-US"/>
              <a:t>Является одним из двух по­ пулярных приложений протокола GARP (Generic Attribute Registration Protocol). </a:t>
            </a:r>
            <a:endParaRPr lang="ru-RU" altLang="en-US"/>
          </a:p>
          <a:p>
            <a:r>
              <a:rPr lang="ru-RU" altLang="en-US"/>
              <a:t>Протокол GARP был разработан рабочей группой IEEE 802.1 для того, чтобы коммутаторы локальной сети могли сообщать друг другу (регистрировать в сети) различные атрибуты.</a:t>
            </a:r>
            <a:endParaRPr lang="ru-RU" altLang="en-US"/>
          </a:p>
          <a:p>
            <a:endParaRPr lang="ru-RU"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sym typeface="+mn-ea"/>
              </a:rPr>
              <a:t>MRP (Multiple Registration Protocol)</a:t>
            </a:r>
            <a:endParaRPr lang="ru-RU" altLang="en-US"/>
          </a:p>
        </p:txBody>
      </p:sp>
      <p:sp>
        <p:nvSpPr>
          <p:cNvPr id="3" name="Замещающее содержимое 2"/>
          <p:cNvSpPr>
            <a:spLocks noGrp="1"/>
          </p:cNvSpPr>
          <p:nvPr>
            <p:ph idx="1"/>
          </p:nvPr>
        </p:nvSpPr>
        <p:spPr/>
        <p:txBody>
          <a:bodyPr>
            <a:normAutofit/>
          </a:bodyPr>
          <a:p>
            <a:r>
              <a:rPr lang="ru-RU" altLang="en-US"/>
              <a:t>Протокол GARP обладал несколькими существенными недостатками — в больших сетях он порождал большое количество служебного трафика, кроме того, процесс установления новой конфигурации мог длиться слишком долго из-за нескольких обязательных тайм-аутов. </a:t>
            </a:r>
            <a:endParaRPr lang="ru-RU" altLang="en-US"/>
          </a:p>
          <a:p>
            <a:r>
              <a:rPr lang="ru-RU" altLang="en-US"/>
              <a:t>Поэтому в 2007 году группа IEEE 802.1 заменила GARP протоколом MRP (Multiple Registration Protocol). </a:t>
            </a:r>
            <a:endParaRPr lang="ru-RU" altLang="en-US"/>
          </a:p>
          <a:p>
            <a:r>
              <a:rPr lang="ru-RU" altLang="en-US"/>
              <a:t>Соответственно протокол MVRP заменил GVRP. За счет изменения формата сообщений и логики обмена ими служебный трафик был сокращен, а время установления новой конфигурации уменьшено.</a:t>
            </a:r>
            <a:endParaRPr lang="ru-RU"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MPLS</a:t>
            </a:r>
            <a:endParaRPr lang="en-US" altLang="ru-RU"/>
          </a:p>
        </p:txBody>
      </p:sp>
      <p:sp>
        <p:nvSpPr>
          <p:cNvPr id="3" name="Замещающее содержимое 2"/>
          <p:cNvSpPr>
            <a:spLocks noGrp="1"/>
          </p:cNvSpPr>
          <p:nvPr>
            <p:ph idx="1"/>
          </p:nvPr>
        </p:nvSpPr>
        <p:spPr/>
        <p:txBody>
          <a:bodyPr>
            <a:normAutofit lnSpcReduction="10000"/>
          </a:bodyPr>
          <a:p>
            <a:r>
              <a:rPr lang="ru-RU" altLang="en-US"/>
              <a:t>Одна из самых перспективных транспортных технологий, объединяющих технику виртуальных каналов с функциональностью стека TCP/IP. </a:t>
            </a:r>
            <a:endParaRPr lang="ru-RU" altLang="en-US"/>
          </a:p>
          <a:p>
            <a:r>
              <a:rPr lang="ru-RU" altLang="en-US"/>
              <a:t>Главное достоинство MPLS видится сегодня многим специалистам в способности предоставлять разнообразные транспортные услуги в IP-сетях, в первую очередь —услуги виртуальных частных сетей. </a:t>
            </a:r>
            <a:endParaRPr lang="ru-RU" altLang="en-US"/>
          </a:p>
          <a:p>
            <a:r>
              <a:rPr lang="ru-RU" altLang="en-US"/>
              <a:t>Эти услуги отличаются разнообразием, они могут предоставляться как на сетевом, так и на канальном уровне.</a:t>
            </a:r>
            <a:endParaRPr lang="ru-RU"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MPLS</a:t>
            </a:r>
            <a:endParaRPr lang="en-US" altLang="ru-RU"/>
          </a:p>
        </p:txBody>
      </p:sp>
      <p:sp>
        <p:nvSpPr>
          <p:cNvPr id="3" name="Замещающее содержимое 2"/>
          <p:cNvSpPr>
            <a:spLocks noGrp="1"/>
          </p:cNvSpPr>
          <p:nvPr>
            <p:ph idx="1"/>
          </p:nvPr>
        </p:nvSpPr>
        <p:spPr/>
        <p:txBody>
          <a:bodyPr>
            <a:normAutofit/>
          </a:bodyPr>
          <a:p>
            <a:r>
              <a:rPr lang="ru-RU" altLang="en-US"/>
              <a:t>Дейтаграммное продвижение реализуется протоколом IP — он работает точно так же, как и в традиционном IP-маршрутизаторе, при этом таблица маршрутизации может создаваться как вручную, так и протоколами маршрутизации стека TCP/IP. </a:t>
            </a:r>
            <a:endParaRPr lang="ru-RU" altLang="en-US"/>
          </a:p>
          <a:p>
            <a:r>
              <a:rPr lang="ru-RU" altLang="en-US"/>
              <a:t>В то же время в этом коммуникационном устройстве, называемом </a:t>
            </a:r>
            <a:r>
              <a:rPr lang="ru-RU" altLang="en-US">
                <a:solidFill>
                  <a:srgbClr val="C00000"/>
                </a:solidFill>
              </a:rPr>
              <a:t>маршрутизатором с коммутацией по меткам (Label Switch Router, LSR)</a:t>
            </a:r>
            <a:r>
              <a:rPr lang="ru-RU" altLang="en-US"/>
              <a:t>, имеется второй модуль продвижения, работающий в соответствии с техникой коммутации виртуальных каналов, который здесь называется модулем коммутации по меткам</a:t>
            </a:r>
            <a:endParaRPr lang="ru-RU"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MPLS</a:t>
            </a:r>
            <a:endParaRPr lang="en-US" altLang="en-US"/>
          </a:p>
        </p:txBody>
      </p:sp>
      <p:sp>
        <p:nvSpPr>
          <p:cNvPr id="3" name="Замещающее содержимое 2"/>
          <p:cNvSpPr>
            <a:spLocks noGrp="1"/>
          </p:cNvSpPr>
          <p:nvPr>
            <p:ph idx="1"/>
          </p:nvPr>
        </p:nvSpPr>
        <p:spPr/>
        <p:txBody>
          <a:bodyPr>
            <a:normAutofit fontScale="80000"/>
          </a:bodyPr>
          <a:p>
            <a:r>
              <a:rPr lang="ru-RU" altLang="en-US"/>
              <a:t>Оба модуля продвижения управляются одним и тем же слоем управления LSR, куда наряду с традиционными протоколами IP-маршрутизации, такими как RIP, OSPF, IS-IS и BGP, входят и новые протоколы, называемые сигнальными. </a:t>
            </a:r>
            <a:endParaRPr lang="ru-RU" altLang="en-US"/>
          </a:p>
          <a:p>
            <a:r>
              <a:rPr lang="ru-RU" altLang="en-US"/>
              <a:t>Сигнальные протоколы нужны для автоматического установления в сети виртуального пути, называемого в технологии MPLS </a:t>
            </a:r>
            <a:r>
              <a:rPr lang="ru-RU" altLang="en-US">
                <a:solidFill>
                  <a:srgbClr val="C00000"/>
                </a:solidFill>
              </a:rPr>
              <a:t>путем коммутации по меткам (Label Switching Path, LSP)</a:t>
            </a:r>
            <a:r>
              <a:rPr lang="ru-RU" altLang="en-US"/>
              <a:t>. </a:t>
            </a:r>
            <a:endParaRPr lang="ru-RU" altLang="en-US"/>
          </a:p>
          <a:p>
            <a:r>
              <a:rPr lang="ru-RU" altLang="en-US"/>
              <a:t>Наличие общего слоя управления позволяет LSR гибко использовать наличие двух модулей продвижения — одну часть потоков данных он может продвигать, применяя технику IP-продвижения, а другую — технику коммутации по меткам. Слой управления имеет информацию о топологии сети, необходимую для работы каждого уровня продвижения.</a:t>
            </a:r>
            <a:endParaRPr lang="ru-RU"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Класс эквивалентности продвижения (</a:t>
            </a:r>
            <a:r>
              <a:rPr lang="en-US" altLang="ru-RU"/>
              <a:t>FEC)</a:t>
            </a:r>
            <a:endParaRPr lang="en-US" altLang="ru-RU"/>
          </a:p>
        </p:txBody>
      </p:sp>
      <p:sp>
        <p:nvSpPr>
          <p:cNvPr id="3" name="Замещающее содержимое 2"/>
          <p:cNvSpPr>
            <a:spLocks noGrp="1"/>
          </p:cNvSpPr>
          <p:nvPr>
            <p:ph idx="1"/>
          </p:nvPr>
        </p:nvSpPr>
        <p:spPr/>
        <p:txBody>
          <a:bodyPr/>
          <a:p>
            <a:r>
              <a:rPr lang="ru-RU" altLang="en-US"/>
              <a:t>Forwarding Equivalence Class </a:t>
            </a:r>
            <a:r>
              <a:rPr lang="en-US" altLang="ru-RU"/>
              <a:t>- </a:t>
            </a:r>
            <a:r>
              <a:rPr lang="ru-RU" altLang="en-US"/>
              <a:t>группа IP-пакетов, имеющих одни и те же требования к условиям транспортировки (транспортному сервису). </a:t>
            </a:r>
            <a:endParaRPr lang="ru-RU" altLang="en-US"/>
          </a:p>
          <a:p>
            <a:r>
              <a:rPr lang="ru-RU" altLang="en-US"/>
              <a:t>Все пакеты, принадлежащие к данному классу, продвигаются через MPLS-сеть по одному виртуальному пути LSP.</a:t>
            </a:r>
            <a:endParaRPr lang="ru-RU"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ru-RU"/>
              <a:t>Примеры классов эквивалентности продвижения</a:t>
            </a:r>
            <a:endParaRPr lang="ru-RU" altLang="ru-RU"/>
          </a:p>
        </p:txBody>
      </p:sp>
      <p:sp>
        <p:nvSpPr>
          <p:cNvPr id="3" name="Замещающее содержимое 2"/>
          <p:cNvSpPr>
            <a:spLocks noGrp="1"/>
          </p:cNvSpPr>
          <p:nvPr>
            <p:ph idx="1"/>
          </p:nvPr>
        </p:nvSpPr>
        <p:spPr/>
        <p:txBody>
          <a:bodyPr>
            <a:normAutofit fontScale="70000"/>
          </a:bodyPr>
          <a:p>
            <a:r>
              <a:rPr lang="ru-RU" altLang="en-US" b="1"/>
              <a:t>На основании IP-адреса назначения.</a:t>
            </a:r>
            <a:r>
              <a:rPr lang="ru-RU" altLang="en-US"/>
              <a:t> Это наиболее близкий к принципам работы IP-сетей подход, который состоит в том, что для каждого префикса сети назначения, имеющегося в таблице LER-маршрутизации, создается отдельный класс FEC. Протокол LDP, полностью автоматизирует процесс создания классов FEC по этому способу.</a:t>
            </a:r>
            <a:endParaRPr lang="ru-RU" altLang="en-US"/>
          </a:p>
          <a:p>
            <a:r>
              <a:rPr lang="ru-RU" altLang="en-US" b="1"/>
              <a:t>В соответствии с требованиями инжиниринга трафика.</a:t>
            </a:r>
            <a:r>
              <a:rPr lang="ru-RU" altLang="en-US"/>
              <a:t> Классы выбираются таким образом, чтобы добиться баланса загрузки каналов сети.</a:t>
            </a:r>
            <a:endParaRPr lang="ru-RU" altLang="en-US"/>
          </a:p>
          <a:p>
            <a:r>
              <a:rPr lang="ru-RU" altLang="en-US" b="1"/>
              <a:t>В соответствии с требованиями VPN</a:t>
            </a:r>
            <a:r>
              <a:rPr lang="ru-RU" altLang="en-US"/>
              <a:t>. Для конкретной виртуальной частной сети клиента создается отдельный класс FEC.</a:t>
            </a:r>
            <a:endParaRPr lang="ru-RU" altLang="en-US"/>
          </a:p>
          <a:p>
            <a:r>
              <a:rPr lang="ru-RU" altLang="en-US" b="1"/>
              <a:t>По типам приложения.</a:t>
            </a:r>
            <a:r>
              <a:rPr lang="ru-RU" altLang="en-US"/>
              <a:t> Например, трафик IP-телефонии (RTP) составляет один класс FEC, а веб-трафик — другой.</a:t>
            </a:r>
            <a:endParaRPr lang="ru-RU" altLang="en-US"/>
          </a:p>
          <a:p>
            <a:r>
              <a:rPr lang="ru-RU" altLang="en-US" b="1"/>
              <a:t>По интерфейсу</a:t>
            </a:r>
            <a:r>
              <a:rPr lang="ru-RU" altLang="en-US"/>
              <a:t>, с которого получен пакет.</a:t>
            </a:r>
            <a:endParaRPr lang="ru-RU" altLang="en-US"/>
          </a:p>
          <a:p>
            <a:r>
              <a:rPr lang="ru-RU" altLang="en-US" b="1"/>
              <a:t>По МАС-адресу назначения кадра</a:t>
            </a:r>
            <a:r>
              <a:rPr lang="ru-RU" altLang="en-US"/>
              <a:t>, если это кадр Ethernet.</a:t>
            </a:r>
            <a:endParaRPr lang="ru-R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Симметрия в коммутации</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Асимметричная коммутация используется в случае наличия больших сетевых потоков типа клиент-сервер, когда многочисленные пользователи обмениваются информацией с сервером одновременно, что требует большей ширины пропускания для того порта коммутатора, к которому подсоединён сервер, с целью предотвращения переполнения на этом порте. Для того, чтобы направить поток данных с порта 100 Мб/с на порт 10 Мб/с без опасности переполнения на последнем, асимметричный коммутатор должен иметь буфер памяти.</a:t>
            </a:r>
            <a:endParaRPr lang="ru-RU" dirty="0"/>
          </a:p>
          <a:p>
            <a:r>
              <a:rPr lang="ru-RU" dirty="0"/>
              <a:t>Асимметричный коммутатор также необходим для обеспечения большей ширины полосы пропускания каналов между коммутаторами, осуществляемых через вертикальные кросс-соединения, или каналов между сегментами магистрали.</a:t>
            </a:r>
            <a:endParaRPr lang="ru-RU" dirty="0"/>
          </a:p>
          <a:p>
            <a:endParaRPr lang="ru-RU"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Формат заголовка </a:t>
            </a:r>
            <a:r>
              <a:rPr lang="en-US" altLang="en-US"/>
              <a:t>MPLS</a:t>
            </a:r>
            <a:endParaRPr lang="en-US" altLang="en-US"/>
          </a:p>
        </p:txBody>
      </p:sp>
      <p:pic>
        <p:nvPicPr>
          <p:cNvPr id="4" name="Замещающее содержимое 3"/>
          <p:cNvPicPr>
            <a:picLocks noChangeAspect="1"/>
          </p:cNvPicPr>
          <p:nvPr>
            <p:ph idx="1"/>
          </p:nvPr>
        </p:nvPicPr>
        <p:blipFill>
          <a:blip r:embed="rId1"/>
          <a:stretch>
            <a:fillRect/>
          </a:stretch>
        </p:blipFill>
        <p:spPr>
          <a:xfrm>
            <a:off x="3043555" y="2262505"/>
            <a:ext cx="6105525" cy="1019175"/>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Формат пакета </a:t>
            </a:r>
            <a:r>
              <a:rPr lang="en-US" altLang="en-US">
                <a:sym typeface="+mn-ea"/>
              </a:rPr>
              <a:t>MPLS</a:t>
            </a:r>
            <a:endParaRPr lang="ru-RU" altLang="en-US"/>
          </a:p>
        </p:txBody>
      </p:sp>
      <p:sp>
        <p:nvSpPr>
          <p:cNvPr id="3" name="Замещающее содержимое 2"/>
          <p:cNvSpPr>
            <a:spLocks noGrp="1"/>
          </p:cNvSpPr>
          <p:nvPr>
            <p:ph idx="1"/>
          </p:nvPr>
        </p:nvSpPr>
        <p:spPr/>
        <p:txBody>
          <a:bodyPr>
            <a:normAutofit fontScale="80000"/>
          </a:bodyPr>
          <a:p>
            <a:r>
              <a:rPr lang="ru-RU" altLang="en-US" b="1"/>
              <a:t>Метка (20 бит)</a:t>
            </a:r>
            <a:r>
              <a:rPr lang="ru-RU" altLang="en-US"/>
              <a:t>. Используется для выбора соответствующего пути коммутации по меткам.</a:t>
            </a:r>
            <a:endParaRPr lang="ru-RU" altLang="en-US"/>
          </a:p>
          <a:p>
            <a:r>
              <a:rPr lang="ru-RU" altLang="en-US" b="1"/>
              <a:t>Время жизни (TTL)</a:t>
            </a:r>
            <a:r>
              <a:rPr lang="ru-RU" altLang="en-US"/>
              <a:t>. Данное поле, занимающее 8 бит, дублирует аналогичное поле IP-пакета. Это необходимо для того, чтобы устройства LSR могли отбрасывать «заблудившиеся» пакеты только на основании информации, содержащейся в заголовке MPLS, не обращаясь к заголовку IP.</a:t>
            </a:r>
            <a:endParaRPr lang="ru-RU" altLang="en-US"/>
          </a:p>
          <a:p>
            <a:r>
              <a:rPr lang="ru-RU" altLang="en-US" b="1"/>
              <a:t>Класс услуги (Class of Service, CoS)</a:t>
            </a:r>
            <a:r>
              <a:rPr lang="ru-RU" altLang="en-US"/>
              <a:t>. Поле CoS, занимающее 3 бита, первоначально было зарезервировано для развития технологии, но в последнее время используется в основном для указания класса трафика, требующего определенного уровня QoS.</a:t>
            </a:r>
            <a:endParaRPr lang="ru-RU" altLang="en-US"/>
          </a:p>
          <a:p>
            <a:r>
              <a:rPr lang="ru-RU" altLang="en-US" b="1"/>
              <a:t>Признак дна стека меток.</a:t>
            </a:r>
            <a:r>
              <a:rPr lang="ru-RU" altLang="en-US"/>
              <a:t> Этот признак (S) занимает 1 бит.</a:t>
            </a:r>
            <a:endParaRPr lang="ru-RU"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3103897" y="2168711"/>
            <a:ext cx="800044" cy="416858"/>
            <a:chOff x="7493876" y="2774731"/>
            <a:chExt cx="1481958" cy="894622"/>
          </a:xfrm>
        </p:grpSpPr>
        <p:sp>
          <p:nvSpPr>
            <p:cNvPr id="90" name="Freeform 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Oval 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2" name="Group 91"/>
            <p:cNvGrpSpPr/>
            <p:nvPr/>
          </p:nvGrpSpPr>
          <p:grpSpPr>
            <a:xfrm>
              <a:off x="7713663" y="2848339"/>
              <a:ext cx="1042107" cy="425543"/>
              <a:chOff x="7786941" y="2884917"/>
              <a:chExt cx="897649" cy="353919"/>
            </a:xfrm>
          </p:grpSpPr>
          <p:sp>
            <p:nvSpPr>
              <p:cNvPr id="93" name="Freeform 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7" name="Group 96"/>
          <p:cNvGrpSpPr/>
          <p:nvPr/>
        </p:nvGrpSpPr>
        <p:grpSpPr>
          <a:xfrm>
            <a:off x="4565518" y="2198594"/>
            <a:ext cx="800044" cy="416858"/>
            <a:chOff x="7493876" y="2774731"/>
            <a:chExt cx="1481958" cy="894622"/>
          </a:xfrm>
        </p:grpSpPr>
        <p:sp>
          <p:nvSpPr>
            <p:cNvPr id="98" name="Freeform 9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Oval 9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0" name="Group 99"/>
            <p:cNvGrpSpPr/>
            <p:nvPr/>
          </p:nvGrpSpPr>
          <p:grpSpPr>
            <a:xfrm>
              <a:off x="7713663" y="2848339"/>
              <a:ext cx="1042107" cy="425543"/>
              <a:chOff x="7786941" y="2884917"/>
              <a:chExt cx="897649" cy="353919"/>
            </a:xfrm>
          </p:grpSpPr>
          <p:sp>
            <p:nvSpPr>
              <p:cNvPr id="101" name="Freeform 10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Freeform 10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Freeform 10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Freeform 10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5" name="Group 104"/>
          <p:cNvGrpSpPr/>
          <p:nvPr/>
        </p:nvGrpSpPr>
        <p:grpSpPr>
          <a:xfrm>
            <a:off x="4189561" y="3198907"/>
            <a:ext cx="800044" cy="416858"/>
            <a:chOff x="7493876" y="2774731"/>
            <a:chExt cx="1481958" cy="894622"/>
          </a:xfrm>
        </p:grpSpPr>
        <p:sp>
          <p:nvSpPr>
            <p:cNvPr id="106" name="Freeform 10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Oval 10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8" name="Group 107"/>
            <p:cNvGrpSpPr/>
            <p:nvPr/>
          </p:nvGrpSpPr>
          <p:grpSpPr>
            <a:xfrm>
              <a:off x="7713663" y="2848339"/>
              <a:ext cx="1042107" cy="425543"/>
              <a:chOff x="7786941" y="2884917"/>
              <a:chExt cx="897649" cy="353919"/>
            </a:xfrm>
          </p:grpSpPr>
          <p:sp>
            <p:nvSpPr>
              <p:cNvPr id="109" name="Freeform 10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p:cNvGrpSpPr/>
          <p:nvPr/>
        </p:nvGrpSpPr>
        <p:grpSpPr>
          <a:xfrm>
            <a:off x="6015747" y="3215157"/>
            <a:ext cx="800044" cy="416858"/>
            <a:chOff x="7493876" y="2774731"/>
            <a:chExt cx="1481958" cy="894622"/>
          </a:xfrm>
        </p:grpSpPr>
        <p:sp>
          <p:nvSpPr>
            <p:cNvPr id="114" name="Freeform 11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Oval 11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p:cNvGrpSpPr/>
            <p:nvPr/>
          </p:nvGrpSpPr>
          <p:grpSpPr>
            <a:xfrm>
              <a:off x="7713663" y="2848339"/>
              <a:ext cx="1042107" cy="425543"/>
              <a:chOff x="7786941" y="2884917"/>
              <a:chExt cx="897649" cy="353919"/>
            </a:xfrm>
          </p:grpSpPr>
          <p:sp>
            <p:nvSpPr>
              <p:cNvPr id="117" name="Freeform 11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p:cNvSpPr>
            <a:spLocks noGrp="1"/>
          </p:cNvSpPr>
          <p:nvPr>
            <p:ph type="title"/>
          </p:nvPr>
        </p:nvSpPr>
        <p:spPr>
          <a:xfrm>
            <a:off x="800100" y="349426"/>
            <a:ext cx="10515600" cy="894622"/>
          </a:xfrm>
        </p:spPr>
        <p:txBody>
          <a:bodyPr>
            <a:normAutofit/>
          </a:bodyPr>
          <a:lstStyle/>
          <a:p>
            <a:r>
              <a:rPr lang="en-US" b="0" dirty="0">
                <a:cs typeface="+mj-lt"/>
              </a:rPr>
              <a:t>MPLS </a:t>
            </a:r>
            <a:r>
              <a:rPr lang="ru-RU" b="0" dirty="0">
                <a:cs typeface="+mj-lt"/>
              </a:rPr>
              <a:t>и</a:t>
            </a:r>
            <a:r>
              <a:rPr lang="en-US" b="0" dirty="0">
                <a:cs typeface="+mj-lt"/>
              </a:rPr>
              <a:t> IP</a:t>
            </a:r>
            <a:endParaRPr lang="en-US" sz="4400" b="0" dirty="0">
              <a:cs typeface="+mj-lt"/>
            </a:endParaRPr>
          </a:p>
        </p:txBody>
      </p:sp>
      <p:sp>
        <p:nvSpPr>
          <p:cNvPr id="248" name="Line 76"/>
          <p:cNvSpPr>
            <a:spLocks noChangeShapeType="1"/>
          </p:cNvSpPr>
          <p:nvPr/>
        </p:nvSpPr>
        <p:spPr bwMode="auto">
          <a:xfrm>
            <a:off x="2349594" y="1786592"/>
            <a:ext cx="752593" cy="580688"/>
          </a:xfrm>
          <a:prstGeom prst="line">
            <a:avLst/>
          </a:prstGeom>
          <a:noFill/>
          <a:ln w="9525">
            <a:solidFill>
              <a:schemeClr val="tx1"/>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49" name="Line 77"/>
          <p:cNvSpPr>
            <a:spLocks noChangeShapeType="1"/>
          </p:cNvSpPr>
          <p:nvPr/>
        </p:nvSpPr>
        <p:spPr bwMode="auto">
          <a:xfrm flipV="1">
            <a:off x="2410667" y="2445173"/>
            <a:ext cx="688134" cy="234527"/>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0" name="Line 78"/>
          <p:cNvSpPr>
            <a:spLocks noChangeShapeType="1"/>
          </p:cNvSpPr>
          <p:nvPr/>
        </p:nvSpPr>
        <p:spPr bwMode="auto">
          <a:xfrm flipV="1">
            <a:off x="3901223" y="2430780"/>
            <a:ext cx="666750"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1" name="Line 79"/>
          <p:cNvSpPr>
            <a:spLocks noChangeShapeType="1"/>
          </p:cNvSpPr>
          <p:nvPr/>
        </p:nvSpPr>
        <p:spPr bwMode="auto">
          <a:xfrm>
            <a:off x="3693263" y="2567081"/>
            <a:ext cx="607804" cy="67734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2" name="Line 80"/>
          <p:cNvSpPr>
            <a:spLocks noChangeShapeType="1"/>
          </p:cNvSpPr>
          <p:nvPr/>
        </p:nvSpPr>
        <p:spPr bwMode="auto">
          <a:xfrm>
            <a:off x="4982416" y="3452068"/>
            <a:ext cx="103822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3" name="Line 81"/>
          <p:cNvSpPr>
            <a:spLocks noChangeShapeType="1"/>
          </p:cNvSpPr>
          <p:nvPr/>
        </p:nvSpPr>
        <p:spPr bwMode="auto">
          <a:xfrm>
            <a:off x="5268166" y="2565400"/>
            <a:ext cx="838200" cy="71437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4" name="Line 82"/>
          <p:cNvSpPr>
            <a:spLocks noChangeShapeType="1"/>
          </p:cNvSpPr>
          <p:nvPr/>
        </p:nvSpPr>
        <p:spPr bwMode="auto">
          <a:xfrm>
            <a:off x="6809737" y="3470275"/>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5" name="Text Box 84"/>
          <p:cNvSpPr txBox="1">
            <a:spLocks noChangeArrowheads="1"/>
          </p:cNvSpPr>
          <p:nvPr/>
        </p:nvSpPr>
        <p:spPr bwMode="auto">
          <a:xfrm>
            <a:off x="4368053" y="3648075"/>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R2</a:t>
            </a:r>
            <a:endParaRPr lang="en-US" i="0" dirty="0">
              <a:solidFill>
                <a:srgbClr val="000000"/>
              </a:solidFill>
              <a:latin typeface="Arial" panose="020B0604020202020204" pitchFamily="34" charset="0"/>
            </a:endParaRPr>
          </a:p>
        </p:txBody>
      </p:sp>
      <p:sp>
        <p:nvSpPr>
          <p:cNvPr id="256" name="Text Box 85"/>
          <p:cNvSpPr txBox="1">
            <a:spLocks noChangeArrowheads="1"/>
          </p:cNvSpPr>
          <p:nvPr/>
        </p:nvSpPr>
        <p:spPr bwMode="auto">
          <a:xfrm>
            <a:off x="6046676" y="2254991"/>
            <a:ext cx="349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D</a:t>
            </a:r>
            <a:endParaRPr lang="en-US" i="0" dirty="0">
              <a:solidFill>
                <a:srgbClr val="000000"/>
              </a:solidFill>
              <a:latin typeface="Arial" panose="020B0604020202020204" pitchFamily="34" charset="0"/>
            </a:endParaRPr>
          </a:p>
        </p:txBody>
      </p:sp>
      <p:sp>
        <p:nvSpPr>
          <p:cNvPr id="257" name="Text Box 86"/>
          <p:cNvSpPr txBox="1">
            <a:spLocks noChangeArrowheads="1"/>
          </p:cNvSpPr>
          <p:nvPr/>
        </p:nvSpPr>
        <p:spPr bwMode="auto">
          <a:xfrm>
            <a:off x="4753816" y="2646363"/>
            <a:ext cx="476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R3</a:t>
            </a:r>
            <a:endParaRPr lang="en-US" i="0" dirty="0">
              <a:solidFill>
                <a:srgbClr val="000000"/>
              </a:solidFill>
              <a:latin typeface="Arial" panose="020B0604020202020204" pitchFamily="34" charset="0"/>
            </a:endParaRPr>
          </a:p>
        </p:txBody>
      </p:sp>
      <p:sp>
        <p:nvSpPr>
          <p:cNvPr id="272" name="Text Box 102"/>
          <p:cNvSpPr txBox="1">
            <a:spLocks noChangeArrowheads="1"/>
          </p:cNvSpPr>
          <p:nvPr/>
        </p:nvSpPr>
        <p:spPr bwMode="auto">
          <a:xfrm>
            <a:off x="1831228" y="2882900"/>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R5</a:t>
            </a:r>
            <a:endParaRPr lang="en-US" i="0" dirty="0">
              <a:solidFill>
                <a:srgbClr val="000000"/>
              </a:solidFill>
              <a:latin typeface="Arial" panose="020B0604020202020204" pitchFamily="34" charset="0"/>
            </a:endParaRPr>
          </a:p>
        </p:txBody>
      </p:sp>
      <p:sp>
        <p:nvSpPr>
          <p:cNvPr id="274" name="Text Box 108"/>
          <p:cNvSpPr txBox="1">
            <a:spLocks noChangeArrowheads="1"/>
          </p:cNvSpPr>
          <p:nvPr/>
        </p:nvSpPr>
        <p:spPr bwMode="auto">
          <a:xfrm>
            <a:off x="7444628" y="3287713"/>
            <a:ext cx="3365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A</a:t>
            </a:r>
            <a:endParaRPr lang="en-US" i="0" dirty="0">
              <a:solidFill>
                <a:srgbClr val="000000"/>
              </a:solidFill>
              <a:latin typeface="Arial" panose="020B0604020202020204" pitchFamily="34" charset="0"/>
            </a:endParaRPr>
          </a:p>
        </p:txBody>
      </p:sp>
      <p:sp>
        <p:nvSpPr>
          <p:cNvPr id="275" name="Text Box 109"/>
          <p:cNvSpPr txBox="1">
            <a:spLocks noChangeArrowheads="1"/>
          </p:cNvSpPr>
          <p:nvPr/>
        </p:nvSpPr>
        <p:spPr bwMode="auto">
          <a:xfrm>
            <a:off x="1794716" y="1933575"/>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R6</a:t>
            </a:r>
            <a:endParaRPr lang="en-US" i="0" dirty="0">
              <a:solidFill>
                <a:srgbClr val="000000"/>
              </a:solidFill>
              <a:latin typeface="Arial" panose="020B0604020202020204" pitchFamily="34" charset="0"/>
            </a:endParaRPr>
          </a:p>
        </p:txBody>
      </p:sp>
      <p:sp>
        <p:nvSpPr>
          <p:cNvPr id="349" name="Text Box 87"/>
          <p:cNvSpPr txBox="1">
            <a:spLocks noChangeArrowheads="1"/>
          </p:cNvSpPr>
          <p:nvPr/>
        </p:nvSpPr>
        <p:spPr bwMode="auto">
          <a:xfrm>
            <a:off x="3090116" y="2584450"/>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R4</a:t>
            </a:r>
            <a:endParaRPr lang="en-US" i="0" dirty="0">
              <a:solidFill>
                <a:srgbClr val="000000"/>
              </a:solidFill>
              <a:latin typeface="Arial" panose="020B0604020202020204" pitchFamily="34" charset="0"/>
            </a:endParaRPr>
          </a:p>
        </p:txBody>
      </p:sp>
      <p:grpSp>
        <p:nvGrpSpPr>
          <p:cNvPr id="354" name="Group 353"/>
          <p:cNvGrpSpPr/>
          <p:nvPr/>
        </p:nvGrpSpPr>
        <p:grpSpPr>
          <a:xfrm>
            <a:off x="1593531" y="1573305"/>
            <a:ext cx="800044" cy="416858"/>
            <a:chOff x="7493876" y="2774731"/>
            <a:chExt cx="1481958" cy="894622"/>
          </a:xfrm>
        </p:grpSpPr>
        <p:sp>
          <p:nvSpPr>
            <p:cNvPr id="355" name="Freeform 35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6" name="Oval 35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57" name="Group 356"/>
            <p:cNvGrpSpPr/>
            <p:nvPr/>
          </p:nvGrpSpPr>
          <p:grpSpPr>
            <a:xfrm>
              <a:off x="7713663" y="2848339"/>
              <a:ext cx="1042107" cy="425543"/>
              <a:chOff x="7786941" y="2884917"/>
              <a:chExt cx="897649" cy="353919"/>
            </a:xfrm>
          </p:grpSpPr>
          <p:sp>
            <p:nvSpPr>
              <p:cNvPr id="358" name="Freeform 35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Freeform 35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0" name="Freeform 35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1" name="Freeform 36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62" name="Group 361"/>
          <p:cNvGrpSpPr/>
          <p:nvPr/>
        </p:nvGrpSpPr>
        <p:grpSpPr>
          <a:xfrm>
            <a:off x="1638354" y="2424952"/>
            <a:ext cx="800044" cy="416858"/>
            <a:chOff x="7493876" y="2774731"/>
            <a:chExt cx="1481958" cy="894622"/>
          </a:xfrm>
        </p:grpSpPr>
        <p:sp>
          <p:nvSpPr>
            <p:cNvPr id="363" name="Freeform 362"/>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4" name="Oval 363"/>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5" name="Group 364"/>
            <p:cNvGrpSpPr/>
            <p:nvPr/>
          </p:nvGrpSpPr>
          <p:grpSpPr>
            <a:xfrm>
              <a:off x="7713663" y="2848339"/>
              <a:ext cx="1042107" cy="425543"/>
              <a:chOff x="7786941" y="2884917"/>
              <a:chExt cx="897649" cy="353919"/>
            </a:xfrm>
          </p:grpSpPr>
          <p:sp>
            <p:nvSpPr>
              <p:cNvPr id="366" name="Freeform 365"/>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7" name="Freeform 366"/>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 name="Freeform 367"/>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9" name="Freeform 368"/>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32" name="Freeform 1"/>
          <p:cNvSpPr/>
          <p:nvPr/>
        </p:nvSpPr>
        <p:spPr bwMode="auto">
          <a:xfrm>
            <a:off x="2527768" y="1765674"/>
            <a:ext cx="4873812" cy="1623545"/>
          </a:xfrm>
          <a:custGeom>
            <a:avLst/>
            <a:gdLst>
              <a:gd name="T0" fmla="*/ 0 w 4927600"/>
              <a:gd name="T1" fmla="*/ 0 h 1717040"/>
              <a:gd name="T2" fmla="*/ 1219200 w 4927600"/>
              <a:gd name="T3" fmla="*/ 732604 h 1717040"/>
              <a:gd name="T4" fmla="*/ 2092960 w 4927600"/>
              <a:gd name="T5" fmla="*/ 1719581 h 1717040"/>
              <a:gd name="T6" fmla="*/ 4927600 w 4927600"/>
              <a:gd name="T7" fmla="*/ 1719581 h 1717040"/>
              <a:gd name="T8" fmla="*/ 0 60000 65536"/>
              <a:gd name="T9" fmla="*/ 0 60000 65536"/>
              <a:gd name="T10" fmla="*/ 0 60000 65536"/>
              <a:gd name="T11" fmla="*/ 0 60000 65536"/>
              <a:gd name="connsiteX0" fmla="*/ 0 w 4927600"/>
              <a:gd name="connsiteY0" fmla="*/ 0 h 1717040"/>
              <a:gd name="connsiteX1" fmla="*/ 654424 w 4927600"/>
              <a:gd name="connsiteY1" fmla="*/ 583657 h 1717040"/>
              <a:gd name="connsiteX2" fmla="*/ 2092960 w 4927600"/>
              <a:gd name="connsiteY2" fmla="*/ 1717040 h 1717040"/>
              <a:gd name="connsiteX3" fmla="*/ 4927600 w 4927600"/>
              <a:gd name="connsiteY3" fmla="*/ 1717040 h 1717040"/>
              <a:gd name="connsiteX0-1" fmla="*/ 0 w 4927600"/>
              <a:gd name="connsiteY0-2" fmla="*/ 0 h 1717040"/>
              <a:gd name="connsiteX1-3" fmla="*/ 654424 w 4927600"/>
              <a:gd name="connsiteY1-4" fmla="*/ 583657 h 1717040"/>
              <a:gd name="connsiteX2-5" fmla="*/ 928126 w 4927600"/>
              <a:gd name="connsiteY2-6" fmla="*/ 829302 h 1717040"/>
              <a:gd name="connsiteX3-7" fmla="*/ 2092960 w 4927600"/>
              <a:gd name="connsiteY3-8" fmla="*/ 1717040 h 1717040"/>
              <a:gd name="connsiteX4" fmla="*/ 4927600 w 4927600"/>
              <a:gd name="connsiteY4" fmla="*/ 1717040 h 1717040"/>
              <a:gd name="connsiteX0-9" fmla="*/ 0 w 4927600"/>
              <a:gd name="connsiteY0-10" fmla="*/ 0 h 1717040"/>
              <a:gd name="connsiteX1-11" fmla="*/ 654424 w 4927600"/>
              <a:gd name="connsiteY1-12" fmla="*/ 583657 h 1717040"/>
              <a:gd name="connsiteX2-13" fmla="*/ 1223961 w 4927600"/>
              <a:gd name="connsiteY2-14" fmla="*/ 708323 h 1717040"/>
              <a:gd name="connsiteX3-15" fmla="*/ 2092960 w 4927600"/>
              <a:gd name="connsiteY3-16" fmla="*/ 1717040 h 1717040"/>
              <a:gd name="connsiteX4-17" fmla="*/ 4927600 w 4927600"/>
              <a:gd name="connsiteY4-18" fmla="*/ 1717040 h 1717040"/>
              <a:gd name="connsiteX0-19" fmla="*/ 0 w 4873812"/>
              <a:gd name="connsiteY0-20" fmla="*/ 0 h 1622945"/>
              <a:gd name="connsiteX1-21" fmla="*/ 600636 w 4873812"/>
              <a:gd name="connsiteY1-22" fmla="*/ 489562 h 1622945"/>
              <a:gd name="connsiteX2-23" fmla="*/ 1170173 w 4873812"/>
              <a:gd name="connsiteY2-24" fmla="*/ 614228 h 1622945"/>
              <a:gd name="connsiteX3-25" fmla="*/ 2039172 w 4873812"/>
              <a:gd name="connsiteY3-26" fmla="*/ 1622945 h 1622945"/>
              <a:gd name="connsiteX4-27" fmla="*/ 4873812 w 4873812"/>
              <a:gd name="connsiteY4-28" fmla="*/ 1622945 h 162294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73812" h="1622945">
                <a:moveTo>
                  <a:pt x="0" y="0"/>
                </a:moveTo>
                <a:lnTo>
                  <a:pt x="600636" y="489562"/>
                </a:lnTo>
                <a:lnTo>
                  <a:pt x="1170173" y="614228"/>
                </a:lnTo>
                <a:lnTo>
                  <a:pt x="2039172" y="1622945"/>
                </a:lnTo>
                <a:lnTo>
                  <a:pt x="4873812" y="1622945"/>
                </a:lnTo>
              </a:path>
            </a:pathLst>
          </a:custGeom>
          <a:noFill/>
          <a:ln w="38100" cap="flat" cmpd="sng">
            <a:solidFill>
              <a:srgbClr val="0070C0"/>
            </a:solidFill>
            <a:prstDash val="solid"/>
            <a:round/>
            <a:headEnd type="none" w="med" len="med"/>
            <a:tailEnd type="triangle" w="med" len="med"/>
          </a:ln>
          <a:effectLst/>
        </p:spPr>
        <p:txBody>
          <a:bodyPr wrap="none"/>
          <a:lstStyle/>
          <a:p>
            <a:pPr eaLnBrk="0" fontAlgn="base" hangingPunct="0">
              <a:spcBef>
                <a:spcPct val="0"/>
              </a:spcBef>
              <a:spcAft>
                <a:spcPct val="0"/>
              </a:spcAft>
            </a:pPr>
            <a:endParaRPr lang="en-US" dirty="0">
              <a:solidFill>
                <a:srgbClr val="000000"/>
              </a:solidFill>
              <a:latin typeface="Arial" panose="020B0604020202020204" pitchFamily="34" charset="0"/>
              <a:ea typeface="MS PGothic" panose="020B0600070205080204" pitchFamily="34" charset="-128"/>
            </a:endParaRPr>
          </a:p>
        </p:txBody>
      </p:sp>
      <p:sp>
        <p:nvSpPr>
          <p:cNvPr id="333" name="Freeform 149"/>
          <p:cNvSpPr/>
          <p:nvPr/>
        </p:nvSpPr>
        <p:spPr bwMode="auto">
          <a:xfrm>
            <a:off x="2482945" y="2448206"/>
            <a:ext cx="4823572" cy="1117319"/>
          </a:xfrm>
          <a:custGeom>
            <a:avLst/>
            <a:gdLst>
              <a:gd name="T0" fmla="*/ 0 w 5039360"/>
              <a:gd name="T1" fmla="*/ 376380 h 1036320"/>
              <a:gd name="T2" fmla="*/ 1249052 w 5039360"/>
              <a:gd name="T3" fmla="*/ 0 h 1036320"/>
              <a:gd name="T4" fmla="*/ 2203608 w 5039360"/>
              <a:gd name="T5" fmla="*/ 1037588 h 1036320"/>
              <a:gd name="T6" fmla="*/ 5036820 w 5039360"/>
              <a:gd name="T7" fmla="*/ 1037588 h 1036320"/>
              <a:gd name="T8" fmla="*/ 0 60000 65536"/>
              <a:gd name="T9" fmla="*/ 0 60000 65536"/>
              <a:gd name="T10" fmla="*/ 0 60000 65536"/>
              <a:gd name="T11" fmla="*/ 0 60000 65536"/>
              <a:gd name="connsiteX0" fmla="*/ 0 w 4877975"/>
              <a:gd name="connsiteY0" fmla="*/ 295262 h 1036320"/>
              <a:gd name="connsiteX1" fmla="*/ 1088295 w 4877975"/>
              <a:gd name="connsiteY1" fmla="*/ 0 h 1036320"/>
              <a:gd name="connsiteX2" fmla="*/ 2043335 w 4877975"/>
              <a:gd name="connsiteY2" fmla="*/ 1036320 h 1036320"/>
              <a:gd name="connsiteX3" fmla="*/ 4877975 w 4877975"/>
              <a:gd name="connsiteY3" fmla="*/ 1036320 h 1036320"/>
              <a:gd name="connsiteX0-1" fmla="*/ 0 w 4877975"/>
              <a:gd name="connsiteY0-2" fmla="*/ 375919 h 1116977"/>
              <a:gd name="connsiteX1-3" fmla="*/ 1034500 w 4877975"/>
              <a:gd name="connsiteY1-4" fmla="*/ 0 h 1116977"/>
              <a:gd name="connsiteX2-5" fmla="*/ 2043335 w 4877975"/>
              <a:gd name="connsiteY2-6" fmla="*/ 1116977 h 1116977"/>
              <a:gd name="connsiteX3-7" fmla="*/ 4877975 w 4877975"/>
              <a:gd name="connsiteY3-8" fmla="*/ 1116977 h 1116977"/>
              <a:gd name="connsiteX0-9" fmla="*/ 0 w 4824180"/>
              <a:gd name="connsiteY0-10" fmla="*/ 322147 h 1116977"/>
              <a:gd name="connsiteX1-11" fmla="*/ 980705 w 4824180"/>
              <a:gd name="connsiteY1-12" fmla="*/ 0 h 1116977"/>
              <a:gd name="connsiteX2-13" fmla="*/ 1989540 w 4824180"/>
              <a:gd name="connsiteY2-14" fmla="*/ 1116977 h 1116977"/>
              <a:gd name="connsiteX3-15" fmla="*/ 4824180 w 4824180"/>
              <a:gd name="connsiteY3-16" fmla="*/ 1116977 h 1116977"/>
            </a:gdLst>
            <a:ahLst/>
            <a:cxnLst>
              <a:cxn ang="0">
                <a:pos x="connsiteX0-1" y="connsiteY0-2"/>
              </a:cxn>
              <a:cxn ang="0">
                <a:pos x="connsiteX1-3" y="connsiteY1-4"/>
              </a:cxn>
              <a:cxn ang="0">
                <a:pos x="connsiteX2-5" y="connsiteY2-6"/>
              </a:cxn>
              <a:cxn ang="0">
                <a:pos x="connsiteX3-7" y="connsiteY3-8"/>
              </a:cxn>
            </a:cxnLst>
            <a:rect l="l" t="t" r="r" b="b"/>
            <a:pathLst>
              <a:path w="4824180" h="1116977">
                <a:moveTo>
                  <a:pt x="0" y="322147"/>
                </a:moveTo>
                <a:lnTo>
                  <a:pt x="980705" y="0"/>
                </a:lnTo>
                <a:lnTo>
                  <a:pt x="1989540" y="1116977"/>
                </a:lnTo>
                <a:lnTo>
                  <a:pt x="4824180" y="1116977"/>
                </a:lnTo>
              </a:path>
            </a:pathLst>
          </a:custGeom>
          <a:noFill/>
          <a:ln w="38100" cap="flat" cmpd="sng">
            <a:solidFill>
              <a:srgbClr val="00B050"/>
            </a:solidFill>
            <a:prstDash val="solid"/>
            <a:round/>
            <a:headEnd type="none" w="med" len="med"/>
            <a:tailEnd type="triangle" w="med" len="med"/>
          </a:ln>
          <a:effectLst/>
        </p:spPr>
        <p:txBody>
          <a:bodyPr wrap="none"/>
          <a:lstStyle/>
          <a:p>
            <a:pPr eaLnBrk="0" fontAlgn="base" hangingPunct="0">
              <a:spcBef>
                <a:spcPct val="0"/>
              </a:spcBef>
              <a:spcAft>
                <a:spcPct val="0"/>
              </a:spcAft>
            </a:pPr>
            <a:endParaRPr lang="en-US" dirty="0">
              <a:solidFill>
                <a:srgbClr val="000000"/>
              </a:solidFill>
              <a:latin typeface="Arial" panose="020B0604020202020204" pitchFamily="34" charset="0"/>
              <a:ea typeface="MS PGothic" panose="020B0600070205080204" pitchFamily="34" charset="-128"/>
            </a:endParaRPr>
          </a:p>
        </p:txBody>
      </p:sp>
      <p:sp>
        <p:nvSpPr>
          <p:cNvPr id="452" name="Line 82"/>
          <p:cNvSpPr>
            <a:spLocks noChangeShapeType="1"/>
          </p:cNvSpPr>
          <p:nvPr/>
        </p:nvSpPr>
        <p:spPr bwMode="auto">
          <a:xfrm>
            <a:off x="5367017" y="2433955"/>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3" name="TextBox 2"/>
          <p:cNvSpPr txBox="1">
            <a:spLocks noChangeArrowheads="1"/>
          </p:cNvSpPr>
          <p:nvPr/>
        </p:nvSpPr>
        <p:spPr bwMode="auto">
          <a:xfrm>
            <a:off x="9468037" y="2382741"/>
            <a:ext cx="2120265" cy="39878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pPr>
            <a:r>
              <a:rPr lang="en-US" sz="2000" i="0" dirty="0">
                <a:solidFill>
                  <a:srgbClr val="000000"/>
                </a:solidFill>
                <a:latin typeface="+mn-lt"/>
                <a:cs typeface="Arial" panose="020B0604020202020204" pitchFamily="34" charset="0"/>
              </a:rPr>
              <a:t>IP </a:t>
            </a:r>
            <a:r>
              <a:rPr lang="ru-RU" altLang="en-US" sz="2000" i="0" dirty="0">
                <a:solidFill>
                  <a:srgbClr val="000000"/>
                </a:solidFill>
                <a:latin typeface="+mn-lt"/>
                <a:cs typeface="Arial" panose="020B0604020202020204" pitchFamily="34" charset="0"/>
              </a:rPr>
              <a:t>маршрутизатор</a:t>
            </a:r>
            <a:endParaRPr lang="ru-RU" altLang="en-US" sz="2000" i="0" dirty="0">
              <a:solidFill>
                <a:srgbClr val="000000"/>
              </a:solidFill>
              <a:latin typeface="+mn-lt"/>
              <a:cs typeface="Arial" panose="020B0604020202020204" pitchFamily="34" charset="0"/>
            </a:endParaRPr>
          </a:p>
        </p:txBody>
      </p:sp>
      <p:grpSp>
        <p:nvGrpSpPr>
          <p:cNvPr id="124" name="Group 123"/>
          <p:cNvGrpSpPr/>
          <p:nvPr/>
        </p:nvGrpSpPr>
        <p:grpSpPr>
          <a:xfrm>
            <a:off x="8662202" y="2389088"/>
            <a:ext cx="800044" cy="475131"/>
            <a:chOff x="7493876" y="2774731"/>
            <a:chExt cx="1481958" cy="894622"/>
          </a:xfrm>
        </p:grpSpPr>
        <p:sp>
          <p:nvSpPr>
            <p:cNvPr id="125" name="Freeform 12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Oval 12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7" name="Group 126"/>
            <p:cNvGrpSpPr/>
            <p:nvPr/>
          </p:nvGrpSpPr>
          <p:grpSpPr>
            <a:xfrm>
              <a:off x="7713663" y="2848339"/>
              <a:ext cx="1042107" cy="425543"/>
              <a:chOff x="7786941" y="2884917"/>
              <a:chExt cx="897649" cy="353919"/>
            </a:xfrm>
          </p:grpSpPr>
          <p:sp>
            <p:nvSpPr>
              <p:cNvPr id="128" name="Freeform 12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Freeform 12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Freeform 12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 name="Rectangle 3"/>
          <p:cNvSpPr txBox="1">
            <a:spLocks noChangeArrowheads="1"/>
          </p:cNvSpPr>
          <p:nvPr/>
        </p:nvSpPr>
        <p:spPr bwMode="auto">
          <a:xfrm>
            <a:off x="905436" y="4121897"/>
            <a:ext cx="11125200" cy="571127"/>
          </a:xfrm>
          <a:prstGeom prst="rect">
            <a:avLst/>
          </a:prstGeom>
          <a:noFill/>
          <a:ln>
            <a:noFill/>
          </a:ln>
        </p:spPr>
        <p:txBody>
          <a:bodyPr/>
          <a:lstStyle>
            <a:lvl1pPr marL="342900" indent="-342900">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marL="279400" indent="-279400">
              <a:lnSpc>
                <a:spcPct val="85000"/>
              </a:lnSpc>
              <a:spcBef>
                <a:spcPct val="20000"/>
              </a:spcBef>
              <a:buClr>
                <a:srgbClr val="000099"/>
              </a:buClr>
              <a:buSzPct val="100000"/>
              <a:buFont typeface="Wingdings" panose="05000000000000000000" pitchFamily="2" charset="2"/>
              <a:buChar char="§"/>
            </a:pPr>
            <a:r>
              <a:rPr lang="en-US" sz="3200" i="0" dirty="0">
                <a:solidFill>
                  <a:srgbClr val="C00000"/>
                </a:solidFill>
                <a:latin typeface="+mn-lt"/>
              </a:rPr>
              <a:t>IP </a:t>
            </a:r>
            <a:r>
              <a:rPr lang="ru-RU" altLang="en-US" sz="3200" i="0" dirty="0">
                <a:solidFill>
                  <a:srgbClr val="C00000"/>
                </a:solidFill>
                <a:latin typeface="+mn-lt"/>
              </a:rPr>
              <a:t>маршрутизация</a:t>
            </a:r>
            <a:r>
              <a:rPr lang="en-US" sz="3200" i="0" dirty="0">
                <a:solidFill>
                  <a:srgbClr val="C00000"/>
                </a:solidFill>
                <a:latin typeface="+mn-lt"/>
              </a:rPr>
              <a:t>: </a:t>
            </a:r>
            <a:r>
              <a:rPr lang="ru-RU" altLang="en-US" sz="2800" i="0" dirty="0">
                <a:solidFill>
                  <a:srgbClr val="000000"/>
                </a:solidFill>
                <a:latin typeface="+mn-lt"/>
              </a:rPr>
              <a:t>путь до целевого узла</a:t>
            </a:r>
            <a:r>
              <a:rPr lang="en-US" sz="2800" i="0" dirty="0">
                <a:solidFill>
                  <a:srgbClr val="000000"/>
                </a:solidFill>
                <a:latin typeface="+mn-lt"/>
              </a:rPr>
              <a:t> </a:t>
            </a:r>
            <a:r>
              <a:rPr lang="ru-RU" altLang="en-US" sz="2800" i="0" dirty="0">
                <a:solidFill>
                  <a:srgbClr val="000000"/>
                </a:solidFill>
                <a:latin typeface="+mn-lt"/>
              </a:rPr>
              <a:t>определяется только адресом целевого узла</a:t>
            </a:r>
            <a:endParaRPr lang="ru-RU" altLang="en-US" sz="3200" i="0" dirty="0">
              <a:solidFill>
                <a:srgbClr val="00000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 name="Group 418"/>
          <p:cNvGrpSpPr/>
          <p:nvPr/>
        </p:nvGrpSpPr>
        <p:grpSpPr>
          <a:xfrm>
            <a:off x="3104084" y="2169457"/>
            <a:ext cx="800044" cy="416858"/>
            <a:chOff x="7493876" y="2774731"/>
            <a:chExt cx="1481958" cy="894622"/>
          </a:xfrm>
        </p:grpSpPr>
        <p:sp>
          <p:nvSpPr>
            <p:cNvPr id="420" name="Freeform 41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1" name="Oval 42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22" name="Group 421"/>
            <p:cNvGrpSpPr/>
            <p:nvPr/>
          </p:nvGrpSpPr>
          <p:grpSpPr>
            <a:xfrm>
              <a:off x="7713663" y="2848339"/>
              <a:ext cx="1042107" cy="425543"/>
              <a:chOff x="7786941" y="2884917"/>
              <a:chExt cx="897649" cy="353919"/>
            </a:xfrm>
          </p:grpSpPr>
          <p:sp>
            <p:nvSpPr>
              <p:cNvPr id="423" name="Freeform 42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4" name="Freeform 42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5" name="Freeform 42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6" name="Freeform 42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27" name="Group 426"/>
          <p:cNvGrpSpPr/>
          <p:nvPr/>
        </p:nvGrpSpPr>
        <p:grpSpPr>
          <a:xfrm>
            <a:off x="4564629" y="2204710"/>
            <a:ext cx="800044" cy="416858"/>
            <a:chOff x="7493876" y="2774731"/>
            <a:chExt cx="1481958" cy="894622"/>
          </a:xfrm>
        </p:grpSpPr>
        <p:sp>
          <p:nvSpPr>
            <p:cNvPr id="428" name="Freeform 42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9" name="Oval 42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30" name="Group 429"/>
            <p:cNvGrpSpPr/>
            <p:nvPr/>
          </p:nvGrpSpPr>
          <p:grpSpPr>
            <a:xfrm>
              <a:off x="7713663" y="2848339"/>
              <a:ext cx="1042107" cy="425543"/>
              <a:chOff x="7786941" y="2884917"/>
              <a:chExt cx="897649" cy="353919"/>
            </a:xfrm>
          </p:grpSpPr>
          <p:sp>
            <p:nvSpPr>
              <p:cNvPr id="431" name="Freeform 43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2" name="Freeform 43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3" name="Freeform 43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4" name="Freeform 43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5" name="Group 434"/>
          <p:cNvGrpSpPr/>
          <p:nvPr/>
        </p:nvGrpSpPr>
        <p:grpSpPr>
          <a:xfrm>
            <a:off x="4183358" y="3201117"/>
            <a:ext cx="800044" cy="416858"/>
            <a:chOff x="7493876" y="2774731"/>
            <a:chExt cx="1481958" cy="894622"/>
          </a:xfrm>
        </p:grpSpPr>
        <p:sp>
          <p:nvSpPr>
            <p:cNvPr id="436" name="Freeform 43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7" name="Oval 43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38" name="Group 437"/>
            <p:cNvGrpSpPr/>
            <p:nvPr/>
          </p:nvGrpSpPr>
          <p:grpSpPr>
            <a:xfrm>
              <a:off x="7713663" y="2848339"/>
              <a:ext cx="1042107" cy="425543"/>
              <a:chOff x="7786941" y="2884917"/>
              <a:chExt cx="897649" cy="353919"/>
            </a:xfrm>
          </p:grpSpPr>
          <p:sp>
            <p:nvSpPr>
              <p:cNvPr id="440" name="Freeform 439"/>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1" name="Freeform 440"/>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2" name="Freeform 441"/>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3" name="Freeform 442"/>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44" name="Group 443"/>
          <p:cNvGrpSpPr/>
          <p:nvPr/>
        </p:nvGrpSpPr>
        <p:grpSpPr>
          <a:xfrm>
            <a:off x="6014871" y="3215650"/>
            <a:ext cx="800044" cy="416858"/>
            <a:chOff x="7493876" y="2774731"/>
            <a:chExt cx="1481958" cy="894622"/>
          </a:xfrm>
        </p:grpSpPr>
        <p:sp>
          <p:nvSpPr>
            <p:cNvPr id="445" name="Freeform 44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6" name="Oval 44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47" name="Group 446"/>
            <p:cNvGrpSpPr/>
            <p:nvPr/>
          </p:nvGrpSpPr>
          <p:grpSpPr>
            <a:xfrm>
              <a:off x="7713663" y="2848339"/>
              <a:ext cx="1042107" cy="425543"/>
              <a:chOff x="7786941" y="2884917"/>
              <a:chExt cx="897649" cy="353919"/>
            </a:xfrm>
          </p:grpSpPr>
          <p:sp>
            <p:nvSpPr>
              <p:cNvPr id="448" name="Freeform 44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9" name="Freeform 44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Freeform 44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1" name="Freeform 45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p:cNvSpPr>
            <a:spLocks noGrp="1"/>
          </p:cNvSpPr>
          <p:nvPr>
            <p:ph type="title"/>
          </p:nvPr>
        </p:nvSpPr>
        <p:spPr>
          <a:xfrm>
            <a:off x="800100" y="349426"/>
            <a:ext cx="10515600" cy="894622"/>
          </a:xfrm>
        </p:spPr>
        <p:txBody>
          <a:bodyPr>
            <a:normAutofit/>
          </a:bodyPr>
          <a:lstStyle/>
          <a:p>
            <a:r>
              <a:rPr lang="en-US" b="0" dirty="0">
                <a:cs typeface="+mj-lt"/>
              </a:rPr>
              <a:t>MPLS </a:t>
            </a:r>
            <a:r>
              <a:rPr lang="ru-RU" altLang="en-US" b="0" dirty="0">
                <a:cs typeface="+mj-lt"/>
              </a:rPr>
              <a:t>и </a:t>
            </a:r>
            <a:r>
              <a:rPr lang="en-US" altLang="en-US" b="0" dirty="0">
                <a:cs typeface="+mj-lt"/>
              </a:rPr>
              <a:t>IP</a:t>
            </a:r>
            <a:endParaRPr lang="en-US" altLang="en-US" sz="4400" b="0" dirty="0">
              <a:cs typeface="+mj-lt"/>
            </a:endParaRPr>
          </a:p>
        </p:txBody>
      </p:sp>
      <p:sp>
        <p:nvSpPr>
          <p:cNvPr id="248" name="Line 76"/>
          <p:cNvSpPr>
            <a:spLocks noChangeShapeType="1"/>
          </p:cNvSpPr>
          <p:nvPr/>
        </p:nvSpPr>
        <p:spPr bwMode="auto">
          <a:xfrm>
            <a:off x="2349594" y="1786592"/>
            <a:ext cx="752593" cy="580688"/>
          </a:xfrm>
          <a:prstGeom prst="line">
            <a:avLst/>
          </a:prstGeom>
          <a:noFill/>
          <a:ln w="9525">
            <a:solidFill>
              <a:schemeClr val="tx1"/>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49" name="Line 77"/>
          <p:cNvSpPr>
            <a:spLocks noChangeShapeType="1"/>
          </p:cNvSpPr>
          <p:nvPr/>
        </p:nvSpPr>
        <p:spPr bwMode="auto">
          <a:xfrm flipV="1">
            <a:off x="2410667" y="2445173"/>
            <a:ext cx="688134" cy="234527"/>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0" name="Line 78"/>
          <p:cNvSpPr>
            <a:spLocks noChangeShapeType="1"/>
          </p:cNvSpPr>
          <p:nvPr/>
        </p:nvSpPr>
        <p:spPr bwMode="auto">
          <a:xfrm flipV="1">
            <a:off x="3901223" y="2430780"/>
            <a:ext cx="666750"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1" name="Line 79"/>
          <p:cNvSpPr>
            <a:spLocks noChangeShapeType="1"/>
          </p:cNvSpPr>
          <p:nvPr/>
        </p:nvSpPr>
        <p:spPr bwMode="auto">
          <a:xfrm>
            <a:off x="3693263" y="2567081"/>
            <a:ext cx="607804" cy="67734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2" name="Line 80"/>
          <p:cNvSpPr>
            <a:spLocks noChangeShapeType="1"/>
          </p:cNvSpPr>
          <p:nvPr/>
        </p:nvSpPr>
        <p:spPr bwMode="auto">
          <a:xfrm>
            <a:off x="4982416" y="3452068"/>
            <a:ext cx="103822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3" name="Line 81"/>
          <p:cNvSpPr>
            <a:spLocks noChangeShapeType="1"/>
          </p:cNvSpPr>
          <p:nvPr/>
        </p:nvSpPr>
        <p:spPr bwMode="auto">
          <a:xfrm>
            <a:off x="5268166" y="2565400"/>
            <a:ext cx="838200" cy="71437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4" name="Line 82"/>
          <p:cNvSpPr>
            <a:spLocks noChangeShapeType="1"/>
          </p:cNvSpPr>
          <p:nvPr/>
        </p:nvSpPr>
        <p:spPr bwMode="auto">
          <a:xfrm>
            <a:off x="6809737" y="3470275"/>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5" name="Text Box 84"/>
          <p:cNvSpPr txBox="1">
            <a:spLocks noChangeArrowheads="1"/>
          </p:cNvSpPr>
          <p:nvPr/>
        </p:nvSpPr>
        <p:spPr bwMode="auto">
          <a:xfrm>
            <a:off x="4368053" y="3648075"/>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R2</a:t>
            </a:r>
            <a:endParaRPr lang="en-US" i="0" dirty="0">
              <a:solidFill>
                <a:srgbClr val="000000"/>
              </a:solidFill>
              <a:latin typeface="Arial" panose="020B0604020202020204" pitchFamily="34" charset="0"/>
            </a:endParaRPr>
          </a:p>
        </p:txBody>
      </p:sp>
      <p:sp>
        <p:nvSpPr>
          <p:cNvPr id="256" name="Text Box 85"/>
          <p:cNvSpPr txBox="1">
            <a:spLocks noChangeArrowheads="1"/>
          </p:cNvSpPr>
          <p:nvPr/>
        </p:nvSpPr>
        <p:spPr bwMode="auto">
          <a:xfrm>
            <a:off x="6046676" y="2254991"/>
            <a:ext cx="349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D</a:t>
            </a:r>
            <a:endParaRPr lang="en-US" i="0" dirty="0">
              <a:solidFill>
                <a:srgbClr val="000000"/>
              </a:solidFill>
              <a:latin typeface="Arial" panose="020B0604020202020204" pitchFamily="34" charset="0"/>
            </a:endParaRPr>
          </a:p>
        </p:txBody>
      </p:sp>
      <p:sp>
        <p:nvSpPr>
          <p:cNvPr id="257" name="Text Box 86"/>
          <p:cNvSpPr txBox="1">
            <a:spLocks noChangeArrowheads="1"/>
          </p:cNvSpPr>
          <p:nvPr/>
        </p:nvSpPr>
        <p:spPr bwMode="auto">
          <a:xfrm>
            <a:off x="4753816" y="2646363"/>
            <a:ext cx="476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R3</a:t>
            </a:r>
            <a:endParaRPr lang="en-US" i="0" dirty="0">
              <a:solidFill>
                <a:srgbClr val="000000"/>
              </a:solidFill>
              <a:latin typeface="Arial" panose="020B0604020202020204" pitchFamily="34" charset="0"/>
            </a:endParaRPr>
          </a:p>
        </p:txBody>
      </p:sp>
      <p:sp>
        <p:nvSpPr>
          <p:cNvPr id="272" name="Text Box 102"/>
          <p:cNvSpPr txBox="1">
            <a:spLocks noChangeArrowheads="1"/>
          </p:cNvSpPr>
          <p:nvPr/>
        </p:nvSpPr>
        <p:spPr bwMode="auto">
          <a:xfrm>
            <a:off x="1831228" y="2882900"/>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R5</a:t>
            </a:r>
            <a:endParaRPr lang="en-US" i="0" dirty="0">
              <a:solidFill>
                <a:srgbClr val="000000"/>
              </a:solidFill>
              <a:latin typeface="Arial" panose="020B0604020202020204" pitchFamily="34" charset="0"/>
            </a:endParaRPr>
          </a:p>
        </p:txBody>
      </p:sp>
      <p:sp>
        <p:nvSpPr>
          <p:cNvPr id="274" name="Text Box 108"/>
          <p:cNvSpPr txBox="1">
            <a:spLocks noChangeArrowheads="1"/>
          </p:cNvSpPr>
          <p:nvPr/>
        </p:nvSpPr>
        <p:spPr bwMode="auto">
          <a:xfrm>
            <a:off x="7444628" y="3287713"/>
            <a:ext cx="3365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A</a:t>
            </a:r>
            <a:endParaRPr lang="en-US" i="0" dirty="0">
              <a:solidFill>
                <a:srgbClr val="000000"/>
              </a:solidFill>
              <a:latin typeface="Arial" panose="020B0604020202020204" pitchFamily="34" charset="0"/>
            </a:endParaRPr>
          </a:p>
        </p:txBody>
      </p:sp>
      <p:sp>
        <p:nvSpPr>
          <p:cNvPr id="275" name="Text Box 109"/>
          <p:cNvSpPr txBox="1">
            <a:spLocks noChangeArrowheads="1"/>
          </p:cNvSpPr>
          <p:nvPr/>
        </p:nvSpPr>
        <p:spPr bwMode="auto">
          <a:xfrm>
            <a:off x="1794716" y="1933575"/>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R6</a:t>
            </a:r>
            <a:endParaRPr lang="en-US" i="0" dirty="0">
              <a:solidFill>
                <a:srgbClr val="000000"/>
              </a:solidFill>
              <a:latin typeface="Arial" panose="020B0604020202020204" pitchFamily="34" charset="0"/>
            </a:endParaRPr>
          </a:p>
        </p:txBody>
      </p:sp>
      <p:sp>
        <p:nvSpPr>
          <p:cNvPr id="348" name="TextBox 2"/>
          <p:cNvSpPr txBox="1">
            <a:spLocks noChangeArrowheads="1"/>
          </p:cNvSpPr>
          <p:nvPr/>
        </p:nvSpPr>
        <p:spPr bwMode="auto">
          <a:xfrm>
            <a:off x="9468037" y="2382741"/>
            <a:ext cx="2120265" cy="39878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pPr>
            <a:r>
              <a:rPr lang="en-US" sz="2000" i="0" dirty="0">
                <a:solidFill>
                  <a:srgbClr val="000000"/>
                </a:solidFill>
                <a:latin typeface="+mn-lt"/>
                <a:cs typeface="Arial" panose="020B0604020202020204" pitchFamily="34" charset="0"/>
              </a:rPr>
              <a:t>IP </a:t>
            </a:r>
            <a:r>
              <a:rPr lang="ru-RU" altLang="en-US" sz="2000" i="0" dirty="0">
                <a:solidFill>
                  <a:srgbClr val="000000"/>
                </a:solidFill>
                <a:latin typeface="+mn-lt"/>
                <a:cs typeface="Arial" panose="020B0604020202020204" pitchFamily="34" charset="0"/>
              </a:rPr>
              <a:t>маршрутизатор</a:t>
            </a:r>
            <a:endParaRPr lang="ru-RU" altLang="en-US" sz="2000" i="0" dirty="0">
              <a:solidFill>
                <a:srgbClr val="000000"/>
              </a:solidFill>
              <a:latin typeface="+mn-lt"/>
              <a:cs typeface="Arial" panose="020B0604020202020204" pitchFamily="34" charset="0"/>
            </a:endParaRPr>
          </a:p>
        </p:txBody>
      </p:sp>
      <p:sp>
        <p:nvSpPr>
          <p:cNvPr id="349" name="Text Box 87"/>
          <p:cNvSpPr txBox="1">
            <a:spLocks noChangeArrowheads="1"/>
          </p:cNvSpPr>
          <p:nvPr/>
        </p:nvSpPr>
        <p:spPr bwMode="auto">
          <a:xfrm>
            <a:off x="3090116" y="2584450"/>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R4</a:t>
            </a:r>
            <a:endParaRPr lang="en-US" i="0" dirty="0">
              <a:solidFill>
                <a:srgbClr val="000000"/>
              </a:solidFill>
              <a:latin typeface="Arial" panose="020B0604020202020204" pitchFamily="34" charset="0"/>
            </a:endParaRPr>
          </a:p>
        </p:txBody>
      </p:sp>
      <p:grpSp>
        <p:nvGrpSpPr>
          <p:cNvPr id="354" name="Group 353"/>
          <p:cNvGrpSpPr/>
          <p:nvPr/>
        </p:nvGrpSpPr>
        <p:grpSpPr>
          <a:xfrm>
            <a:off x="1593531" y="1573305"/>
            <a:ext cx="800044" cy="416858"/>
            <a:chOff x="7493876" y="2774731"/>
            <a:chExt cx="1481958" cy="894622"/>
          </a:xfrm>
        </p:grpSpPr>
        <p:sp>
          <p:nvSpPr>
            <p:cNvPr id="355" name="Freeform 35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6" name="Oval 35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57" name="Group 356"/>
            <p:cNvGrpSpPr/>
            <p:nvPr/>
          </p:nvGrpSpPr>
          <p:grpSpPr>
            <a:xfrm>
              <a:off x="7713663" y="2848339"/>
              <a:ext cx="1042107" cy="425543"/>
              <a:chOff x="7786941" y="2884917"/>
              <a:chExt cx="897649" cy="353919"/>
            </a:xfrm>
          </p:grpSpPr>
          <p:sp>
            <p:nvSpPr>
              <p:cNvPr id="358" name="Freeform 35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Freeform 35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0" name="Freeform 35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1" name="Freeform 36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62" name="Group 361"/>
          <p:cNvGrpSpPr/>
          <p:nvPr/>
        </p:nvGrpSpPr>
        <p:grpSpPr>
          <a:xfrm>
            <a:off x="1638354" y="2424952"/>
            <a:ext cx="800044" cy="416858"/>
            <a:chOff x="7493876" y="2774731"/>
            <a:chExt cx="1481958" cy="894622"/>
          </a:xfrm>
        </p:grpSpPr>
        <p:sp>
          <p:nvSpPr>
            <p:cNvPr id="363" name="Freeform 362"/>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4" name="Oval 363"/>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5" name="Group 364"/>
            <p:cNvGrpSpPr/>
            <p:nvPr/>
          </p:nvGrpSpPr>
          <p:grpSpPr>
            <a:xfrm>
              <a:off x="7713663" y="2848339"/>
              <a:ext cx="1042107" cy="425543"/>
              <a:chOff x="7786941" y="2884917"/>
              <a:chExt cx="897649" cy="353919"/>
            </a:xfrm>
          </p:grpSpPr>
          <p:sp>
            <p:nvSpPr>
              <p:cNvPr id="366" name="Freeform 365"/>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7" name="Freeform 366"/>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 name="Freeform 367"/>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9" name="Freeform 368"/>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10" name="Group 409"/>
          <p:cNvGrpSpPr/>
          <p:nvPr/>
        </p:nvGrpSpPr>
        <p:grpSpPr>
          <a:xfrm>
            <a:off x="8662202" y="2389088"/>
            <a:ext cx="800044" cy="475131"/>
            <a:chOff x="7493876" y="2774731"/>
            <a:chExt cx="1481958" cy="894622"/>
          </a:xfrm>
        </p:grpSpPr>
        <p:sp>
          <p:nvSpPr>
            <p:cNvPr id="411" name="Freeform 41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2" name="Oval 41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13" name="Group 412"/>
            <p:cNvGrpSpPr/>
            <p:nvPr/>
          </p:nvGrpSpPr>
          <p:grpSpPr>
            <a:xfrm>
              <a:off x="7713663" y="2848339"/>
              <a:ext cx="1042107" cy="425543"/>
              <a:chOff x="7786941" y="2884917"/>
              <a:chExt cx="897649" cy="353919"/>
            </a:xfrm>
          </p:grpSpPr>
          <p:sp>
            <p:nvSpPr>
              <p:cNvPr id="414" name="Freeform 41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 name="Freeform 41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6" name="Freeform 41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7" name="Freeform 41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18" name="Rectangle 3"/>
          <p:cNvSpPr txBox="1">
            <a:spLocks noChangeArrowheads="1"/>
          </p:cNvSpPr>
          <p:nvPr/>
        </p:nvSpPr>
        <p:spPr bwMode="auto">
          <a:xfrm>
            <a:off x="905436" y="4121897"/>
            <a:ext cx="11125200" cy="571127"/>
          </a:xfrm>
          <a:prstGeom prst="rect">
            <a:avLst/>
          </a:prstGeom>
          <a:noFill/>
          <a:ln>
            <a:noFill/>
          </a:ln>
        </p:spPr>
        <p:txBody>
          <a:bodyPr/>
          <a:lstStyle>
            <a:lvl1pPr marL="342900" indent="-342900">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marL="279400" indent="-279400">
              <a:lnSpc>
                <a:spcPct val="85000"/>
              </a:lnSpc>
              <a:spcBef>
                <a:spcPct val="20000"/>
              </a:spcBef>
              <a:buClr>
                <a:srgbClr val="000099"/>
              </a:buClr>
              <a:buSzPct val="100000"/>
              <a:buFont typeface="Wingdings" panose="05000000000000000000" pitchFamily="2" charset="2"/>
              <a:buChar char="§"/>
            </a:pPr>
            <a:r>
              <a:rPr lang="en-US" sz="3200" i="0" dirty="0">
                <a:solidFill>
                  <a:srgbClr val="C00000"/>
                </a:solidFill>
                <a:latin typeface="+mn-lt"/>
              </a:rPr>
              <a:t>IP </a:t>
            </a:r>
            <a:r>
              <a:rPr lang="ru-RU" altLang="en-US" sz="3200" i="0" dirty="0">
                <a:solidFill>
                  <a:srgbClr val="C00000"/>
                </a:solidFill>
                <a:latin typeface="+mn-lt"/>
              </a:rPr>
              <a:t>маршрутизация</a:t>
            </a:r>
            <a:r>
              <a:rPr lang="en-US" sz="3200" i="0" dirty="0">
                <a:solidFill>
                  <a:srgbClr val="C00000"/>
                </a:solidFill>
                <a:latin typeface="+mn-lt"/>
              </a:rPr>
              <a:t>: </a:t>
            </a:r>
            <a:r>
              <a:rPr lang="ru-RU" altLang="en-US" sz="2800" i="0" dirty="0">
                <a:solidFill>
                  <a:srgbClr val="000000"/>
                </a:solidFill>
                <a:latin typeface="+mn-lt"/>
              </a:rPr>
              <a:t>путь до целевого узла</a:t>
            </a:r>
            <a:r>
              <a:rPr lang="en-US" sz="2800" i="0" dirty="0">
                <a:solidFill>
                  <a:srgbClr val="000000"/>
                </a:solidFill>
                <a:latin typeface="+mn-lt"/>
              </a:rPr>
              <a:t> </a:t>
            </a:r>
            <a:r>
              <a:rPr lang="ru-RU" altLang="en-US" sz="2800" i="0" dirty="0">
                <a:solidFill>
                  <a:srgbClr val="000000"/>
                </a:solidFill>
                <a:latin typeface="+mn-lt"/>
              </a:rPr>
              <a:t>определяется только адресом целевого узла</a:t>
            </a:r>
            <a:endParaRPr lang="ru-RU" altLang="en-US" sz="3200" i="0" dirty="0">
              <a:solidFill>
                <a:srgbClr val="000000"/>
              </a:solidFill>
              <a:latin typeface="+mn-lt"/>
            </a:endParaRPr>
          </a:p>
        </p:txBody>
      </p:sp>
      <p:sp>
        <p:nvSpPr>
          <p:cNvPr id="452" name="Line 82"/>
          <p:cNvSpPr>
            <a:spLocks noChangeShapeType="1"/>
          </p:cNvSpPr>
          <p:nvPr/>
        </p:nvSpPr>
        <p:spPr bwMode="auto">
          <a:xfrm>
            <a:off x="5367017" y="2433955"/>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453" name="Group 452"/>
          <p:cNvGrpSpPr/>
          <p:nvPr/>
        </p:nvGrpSpPr>
        <p:grpSpPr>
          <a:xfrm>
            <a:off x="8697359" y="3042907"/>
            <a:ext cx="800044" cy="416858"/>
            <a:chOff x="7493876" y="2774731"/>
            <a:chExt cx="1481958" cy="894622"/>
          </a:xfrm>
        </p:grpSpPr>
        <p:sp>
          <p:nvSpPr>
            <p:cNvPr id="454" name="Freeform 45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5" name="Oval 45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56" name="Group 455"/>
            <p:cNvGrpSpPr/>
            <p:nvPr/>
          </p:nvGrpSpPr>
          <p:grpSpPr>
            <a:xfrm>
              <a:off x="7713663" y="2848339"/>
              <a:ext cx="1042107" cy="425543"/>
              <a:chOff x="7786941" y="2884917"/>
              <a:chExt cx="897649" cy="353919"/>
            </a:xfrm>
          </p:grpSpPr>
          <p:sp>
            <p:nvSpPr>
              <p:cNvPr id="457" name="Freeform 45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8" name="Freeform 45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9" name="Freeform 45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Freeform 45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61" name="TextBox 2"/>
          <p:cNvSpPr txBox="1">
            <a:spLocks noChangeArrowheads="1"/>
          </p:cNvSpPr>
          <p:nvPr/>
        </p:nvSpPr>
        <p:spPr bwMode="auto">
          <a:xfrm>
            <a:off x="9485967" y="3046129"/>
            <a:ext cx="2642870" cy="39878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pPr>
            <a:r>
              <a:rPr lang="en-US" sz="2000" i="0" dirty="0">
                <a:solidFill>
                  <a:srgbClr val="000000"/>
                </a:solidFill>
                <a:latin typeface="+mn-lt"/>
                <a:cs typeface="Arial" panose="020B0604020202020204" pitchFamily="34" charset="0"/>
              </a:rPr>
              <a:t>IP/MPLS </a:t>
            </a:r>
            <a:r>
              <a:rPr lang="ru-RU" altLang="en-US" sz="2000" i="0" dirty="0">
                <a:solidFill>
                  <a:srgbClr val="000000"/>
                </a:solidFill>
                <a:latin typeface="+mn-lt"/>
                <a:cs typeface="Arial" panose="020B0604020202020204" pitchFamily="34" charset="0"/>
              </a:rPr>
              <a:t>машрутизатор</a:t>
            </a:r>
            <a:endParaRPr lang="ru-RU" altLang="en-US" sz="2000" i="0" dirty="0">
              <a:solidFill>
                <a:srgbClr val="000000"/>
              </a:solidFill>
              <a:latin typeface="+mn-lt"/>
              <a:cs typeface="Arial" panose="020B0604020202020204" pitchFamily="34" charset="0"/>
            </a:endParaRPr>
          </a:p>
        </p:txBody>
      </p:sp>
      <p:sp>
        <p:nvSpPr>
          <p:cNvPr id="462" name="Freeform 1"/>
          <p:cNvSpPr/>
          <p:nvPr/>
        </p:nvSpPr>
        <p:spPr bwMode="auto">
          <a:xfrm>
            <a:off x="2527768" y="1765674"/>
            <a:ext cx="4873812" cy="1623545"/>
          </a:xfrm>
          <a:custGeom>
            <a:avLst/>
            <a:gdLst>
              <a:gd name="T0" fmla="*/ 0 w 4927600"/>
              <a:gd name="T1" fmla="*/ 0 h 1717040"/>
              <a:gd name="T2" fmla="*/ 1219200 w 4927600"/>
              <a:gd name="T3" fmla="*/ 732604 h 1717040"/>
              <a:gd name="T4" fmla="*/ 2092960 w 4927600"/>
              <a:gd name="T5" fmla="*/ 1719581 h 1717040"/>
              <a:gd name="T6" fmla="*/ 4927600 w 4927600"/>
              <a:gd name="T7" fmla="*/ 1719581 h 1717040"/>
              <a:gd name="T8" fmla="*/ 0 60000 65536"/>
              <a:gd name="T9" fmla="*/ 0 60000 65536"/>
              <a:gd name="T10" fmla="*/ 0 60000 65536"/>
              <a:gd name="T11" fmla="*/ 0 60000 65536"/>
              <a:gd name="connsiteX0" fmla="*/ 0 w 4927600"/>
              <a:gd name="connsiteY0" fmla="*/ 0 h 1717040"/>
              <a:gd name="connsiteX1" fmla="*/ 654424 w 4927600"/>
              <a:gd name="connsiteY1" fmla="*/ 583657 h 1717040"/>
              <a:gd name="connsiteX2" fmla="*/ 2092960 w 4927600"/>
              <a:gd name="connsiteY2" fmla="*/ 1717040 h 1717040"/>
              <a:gd name="connsiteX3" fmla="*/ 4927600 w 4927600"/>
              <a:gd name="connsiteY3" fmla="*/ 1717040 h 1717040"/>
              <a:gd name="connsiteX0-1" fmla="*/ 0 w 4927600"/>
              <a:gd name="connsiteY0-2" fmla="*/ 0 h 1717040"/>
              <a:gd name="connsiteX1-3" fmla="*/ 654424 w 4927600"/>
              <a:gd name="connsiteY1-4" fmla="*/ 583657 h 1717040"/>
              <a:gd name="connsiteX2-5" fmla="*/ 928126 w 4927600"/>
              <a:gd name="connsiteY2-6" fmla="*/ 829302 h 1717040"/>
              <a:gd name="connsiteX3-7" fmla="*/ 2092960 w 4927600"/>
              <a:gd name="connsiteY3-8" fmla="*/ 1717040 h 1717040"/>
              <a:gd name="connsiteX4" fmla="*/ 4927600 w 4927600"/>
              <a:gd name="connsiteY4" fmla="*/ 1717040 h 1717040"/>
              <a:gd name="connsiteX0-9" fmla="*/ 0 w 4927600"/>
              <a:gd name="connsiteY0-10" fmla="*/ 0 h 1717040"/>
              <a:gd name="connsiteX1-11" fmla="*/ 654424 w 4927600"/>
              <a:gd name="connsiteY1-12" fmla="*/ 583657 h 1717040"/>
              <a:gd name="connsiteX2-13" fmla="*/ 1223961 w 4927600"/>
              <a:gd name="connsiteY2-14" fmla="*/ 708323 h 1717040"/>
              <a:gd name="connsiteX3-15" fmla="*/ 2092960 w 4927600"/>
              <a:gd name="connsiteY3-16" fmla="*/ 1717040 h 1717040"/>
              <a:gd name="connsiteX4-17" fmla="*/ 4927600 w 4927600"/>
              <a:gd name="connsiteY4-18" fmla="*/ 1717040 h 1717040"/>
              <a:gd name="connsiteX0-19" fmla="*/ 0 w 4873812"/>
              <a:gd name="connsiteY0-20" fmla="*/ 0 h 1622945"/>
              <a:gd name="connsiteX1-21" fmla="*/ 600636 w 4873812"/>
              <a:gd name="connsiteY1-22" fmla="*/ 489562 h 1622945"/>
              <a:gd name="connsiteX2-23" fmla="*/ 1170173 w 4873812"/>
              <a:gd name="connsiteY2-24" fmla="*/ 614228 h 1622945"/>
              <a:gd name="connsiteX3-25" fmla="*/ 2039172 w 4873812"/>
              <a:gd name="connsiteY3-26" fmla="*/ 1622945 h 1622945"/>
              <a:gd name="connsiteX4-27" fmla="*/ 4873812 w 4873812"/>
              <a:gd name="connsiteY4-28" fmla="*/ 1622945 h 1622945"/>
              <a:gd name="connsiteX0-29" fmla="*/ 0 w 4873812"/>
              <a:gd name="connsiteY0-30" fmla="*/ 0 h 1622945"/>
              <a:gd name="connsiteX1-31" fmla="*/ 600636 w 4873812"/>
              <a:gd name="connsiteY1-32" fmla="*/ 489562 h 1622945"/>
              <a:gd name="connsiteX2-33" fmla="*/ 1170173 w 4873812"/>
              <a:gd name="connsiteY2-34" fmla="*/ 614228 h 1622945"/>
              <a:gd name="connsiteX3-35" fmla="*/ 3370431 w 4873812"/>
              <a:gd name="connsiteY3-36" fmla="*/ 1542292 h 1622945"/>
              <a:gd name="connsiteX4-37" fmla="*/ 4873812 w 4873812"/>
              <a:gd name="connsiteY4-38" fmla="*/ 1622945 h 1622945"/>
              <a:gd name="connsiteX0-39" fmla="*/ 0 w 4873812"/>
              <a:gd name="connsiteY0-40" fmla="*/ 0 h 1622945"/>
              <a:gd name="connsiteX1-41" fmla="*/ 600636 w 4873812"/>
              <a:gd name="connsiteY1-42" fmla="*/ 489562 h 1622945"/>
              <a:gd name="connsiteX2-43" fmla="*/ 2676244 w 4873812"/>
              <a:gd name="connsiteY2-44" fmla="*/ 627670 h 1622945"/>
              <a:gd name="connsiteX3-45" fmla="*/ 3370431 w 4873812"/>
              <a:gd name="connsiteY3-46" fmla="*/ 1542292 h 1622945"/>
              <a:gd name="connsiteX4-47" fmla="*/ 4873812 w 4873812"/>
              <a:gd name="connsiteY4-48" fmla="*/ 1622945 h 1622945"/>
              <a:gd name="connsiteX0-49" fmla="*/ 0 w 4873812"/>
              <a:gd name="connsiteY0-50" fmla="*/ 0 h 1622945"/>
              <a:gd name="connsiteX1-51" fmla="*/ 600636 w 4873812"/>
              <a:gd name="connsiteY1-52" fmla="*/ 489562 h 1622945"/>
              <a:gd name="connsiteX2-53" fmla="*/ 2676244 w 4873812"/>
              <a:gd name="connsiteY2-54" fmla="*/ 627670 h 1622945"/>
              <a:gd name="connsiteX3-55" fmla="*/ 3800737 w 4873812"/>
              <a:gd name="connsiteY3-56" fmla="*/ 1596061 h 1622945"/>
              <a:gd name="connsiteX4-57" fmla="*/ 4873812 w 4873812"/>
              <a:gd name="connsiteY4-58" fmla="*/ 1622945 h 1622945"/>
              <a:gd name="connsiteX0-59" fmla="*/ 0 w 4873812"/>
              <a:gd name="connsiteY0-60" fmla="*/ 0 h 1622945"/>
              <a:gd name="connsiteX1-61" fmla="*/ 856130 w 4873812"/>
              <a:gd name="connsiteY1-62" fmla="*/ 610540 h 1622945"/>
              <a:gd name="connsiteX2-63" fmla="*/ 2676244 w 4873812"/>
              <a:gd name="connsiteY2-64" fmla="*/ 627670 h 1622945"/>
              <a:gd name="connsiteX3-65" fmla="*/ 3800737 w 4873812"/>
              <a:gd name="connsiteY3-66" fmla="*/ 1596061 h 1622945"/>
              <a:gd name="connsiteX4-67" fmla="*/ 4873812 w 4873812"/>
              <a:gd name="connsiteY4-68" fmla="*/ 1622945 h 1622945"/>
              <a:gd name="connsiteX0-69" fmla="*/ 0 w 4873812"/>
              <a:gd name="connsiteY0-70" fmla="*/ 0 h 1622945"/>
              <a:gd name="connsiteX1-71" fmla="*/ 856130 w 4873812"/>
              <a:gd name="connsiteY1-72" fmla="*/ 610540 h 1622945"/>
              <a:gd name="connsiteX2-73" fmla="*/ 2689691 w 4873812"/>
              <a:gd name="connsiteY2-74" fmla="*/ 600785 h 1622945"/>
              <a:gd name="connsiteX3-75" fmla="*/ 3800737 w 4873812"/>
              <a:gd name="connsiteY3-76" fmla="*/ 1596061 h 1622945"/>
              <a:gd name="connsiteX4-77" fmla="*/ 4873812 w 4873812"/>
              <a:gd name="connsiteY4-78" fmla="*/ 1622945 h 1622945"/>
              <a:gd name="connsiteX0-79" fmla="*/ 0 w 4873812"/>
              <a:gd name="connsiteY0-80" fmla="*/ 0 h 1622945"/>
              <a:gd name="connsiteX1-81" fmla="*/ 859593 w 4873812"/>
              <a:gd name="connsiteY1-82" fmla="*/ 589766 h 1622945"/>
              <a:gd name="connsiteX2-83" fmla="*/ 2689691 w 4873812"/>
              <a:gd name="connsiteY2-84" fmla="*/ 600785 h 1622945"/>
              <a:gd name="connsiteX3-85" fmla="*/ 3800737 w 4873812"/>
              <a:gd name="connsiteY3-86" fmla="*/ 1596061 h 1622945"/>
              <a:gd name="connsiteX4-87" fmla="*/ 4873812 w 4873812"/>
              <a:gd name="connsiteY4-88" fmla="*/ 1622945 h 162294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73812" h="1622945">
                <a:moveTo>
                  <a:pt x="0" y="0"/>
                </a:moveTo>
                <a:lnTo>
                  <a:pt x="859593" y="589766"/>
                </a:lnTo>
                <a:lnTo>
                  <a:pt x="2689691" y="600785"/>
                </a:lnTo>
                <a:lnTo>
                  <a:pt x="3800737" y="1596061"/>
                </a:lnTo>
                <a:lnTo>
                  <a:pt x="4873812" y="1622945"/>
                </a:lnTo>
              </a:path>
            </a:pathLst>
          </a:custGeom>
          <a:noFill/>
          <a:ln w="38100" cap="flat" cmpd="sng">
            <a:solidFill>
              <a:srgbClr val="0070C0"/>
            </a:solidFill>
            <a:prstDash val="solid"/>
            <a:round/>
            <a:headEnd type="none" w="med" len="med"/>
            <a:tailEnd type="triangle" w="med" len="med"/>
          </a:ln>
          <a:effectLst/>
        </p:spPr>
        <p:txBody>
          <a:bodyPr wrap="none"/>
          <a:lstStyle/>
          <a:p>
            <a:pPr eaLnBrk="0" fontAlgn="base" hangingPunct="0">
              <a:spcBef>
                <a:spcPct val="0"/>
              </a:spcBef>
              <a:spcAft>
                <a:spcPct val="0"/>
              </a:spcAft>
            </a:pPr>
            <a:endParaRPr lang="en-US" dirty="0">
              <a:solidFill>
                <a:srgbClr val="000000"/>
              </a:solidFill>
              <a:latin typeface="Arial" panose="020B0604020202020204" pitchFamily="34" charset="0"/>
              <a:ea typeface="MS PGothic" panose="020B0600070205080204" pitchFamily="34" charset="-128"/>
            </a:endParaRPr>
          </a:p>
        </p:txBody>
      </p:sp>
      <p:sp>
        <p:nvSpPr>
          <p:cNvPr id="463" name="Freeform 149"/>
          <p:cNvSpPr/>
          <p:nvPr/>
        </p:nvSpPr>
        <p:spPr bwMode="auto">
          <a:xfrm>
            <a:off x="2482945" y="2448206"/>
            <a:ext cx="4823572" cy="1117319"/>
          </a:xfrm>
          <a:custGeom>
            <a:avLst/>
            <a:gdLst>
              <a:gd name="T0" fmla="*/ 0 w 5039360"/>
              <a:gd name="T1" fmla="*/ 376380 h 1036320"/>
              <a:gd name="T2" fmla="*/ 1249052 w 5039360"/>
              <a:gd name="T3" fmla="*/ 0 h 1036320"/>
              <a:gd name="T4" fmla="*/ 2203608 w 5039360"/>
              <a:gd name="T5" fmla="*/ 1037588 h 1036320"/>
              <a:gd name="T6" fmla="*/ 5036820 w 5039360"/>
              <a:gd name="T7" fmla="*/ 1037588 h 1036320"/>
              <a:gd name="T8" fmla="*/ 0 60000 65536"/>
              <a:gd name="T9" fmla="*/ 0 60000 65536"/>
              <a:gd name="T10" fmla="*/ 0 60000 65536"/>
              <a:gd name="T11" fmla="*/ 0 60000 65536"/>
              <a:gd name="connsiteX0" fmla="*/ 0 w 4877975"/>
              <a:gd name="connsiteY0" fmla="*/ 295262 h 1036320"/>
              <a:gd name="connsiteX1" fmla="*/ 1088295 w 4877975"/>
              <a:gd name="connsiteY1" fmla="*/ 0 h 1036320"/>
              <a:gd name="connsiteX2" fmla="*/ 2043335 w 4877975"/>
              <a:gd name="connsiteY2" fmla="*/ 1036320 h 1036320"/>
              <a:gd name="connsiteX3" fmla="*/ 4877975 w 4877975"/>
              <a:gd name="connsiteY3" fmla="*/ 1036320 h 1036320"/>
              <a:gd name="connsiteX0-1" fmla="*/ 0 w 4877975"/>
              <a:gd name="connsiteY0-2" fmla="*/ 375919 h 1116977"/>
              <a:gd name="connsiteX1-3" fmla="*/ 1034500 w 4877975"/>
              <a:gd name="connsiteY1-4" fmla="*/ 0 h 1116977"/>
              <a:gd name="connsiteX2-5" fmla="*/ 2043335 w 4877975"/>
              <a:gd name="connsiteY2-6" fmla="*/ 1116977 h 1116977"/>
              <a:gd name="connsiteX3-7" fmla="*/ 4877975 w 4877975"/>
              <a:gd name="connsiteY3-8" fmla="*/ 1116977 h 1116977"/>
              <a:gd name="connsiteX0-9" fmla="*/ 0 w 4824180"/>
              <a:gd name="connsiteY0-10" fmla="*/ 322147 h 1116977"/>
              <a:gd name="connsiteX1-11" fmla="*/ 980705 w 4824180"/>
              <a:gd name="connsiteY1-12" fmla="*/ 0 h 1116977"/>
              <a:gd name="connsiteX2-13" fmla="*/ 1989540 w 4824180"/>
              <a:gd name="connsiteY2-14" fmla="*/ 1116977 h 1116977"/>
              <a:gd name="connsiteX3-15" fmla="*/ 4824180 w 4824180"/>
              <a:gd name="connsiteY3-16" fmla="*/ 1116977 h 1116977"/>
            </a:gdLst>
            <a:ahLst/>
            <a:cxnLst>
              <a:cxn ang="0">
                <a:pos x="connsiteX0-1" y="connsiteY0-2"/>
              </a:cxn>
              <a:cxn ang="0">
                <a:pos x="connsiteX1-3" y="connsiteY1-4"/>
              </a:cxn>
              <a:cxn ang="0">
                <a:pos x="connsiteX2-5" y="connsiteY2-6"/>
              </a:cxn>
              <a:cxn ang="0">
                <a:pos x="connsiteX3-7" y="connsiteY3-8"/>
              </a:cxn>
            </a:cxnLst>
            <a:rect l="l" t="t" r="r" b="b"/>
            <a:pathLst>
              <a:path w="4824180" h="1116977">
                <a:moveTo>
                  <a:pt x="0" y="322147"/>
                </a:moveTo>
                <a:lnTo>
                  <a:pt x="980705" y="0"/>
                </a:lnTo>
                <a:lnTo>
                  <a:pt x="1989540" y="1116977"/>
                </a:lnTo>
                <a:lnTo>
                  <a:pt x="4824180" y="1116977"/>
                </a:lnTo>
              </a:path>
            </a:pathLst>
          </a:custGeom>
          <a:noFill/>
          <a:ln w="38100" cap="flat" cmpd="sng">
            <a:solidFill>
              <a:srgbClr val="00B050"/>
            </a:solidFill>
            <a:prstDash val="solid"/>
            <a:round/>
            <a:headEnd type="none" w="med" len="med"/>
            <a:tailEnd type="triangle" w="med" len="med"/>
          </a:ln>
          <a:effectLst/>
        </p:spPr>
        <p:txBody>
          <a:bodyPr wrap="none"/>
          <a:lstStyle/>
          <a:p>
            <a:pPr eaLnBrk="0" fontAlgn="base" hangingPunct="0">
              <a:spcBef>
                <a:spcPct val="0"/>
              </a:spcBef>
              <a:spcAft>
                <a:spcPct val="0"/>
              </a:spcAft>
            </a:pPr>
            <a:endParaRPr lang="en-US" dirty="0">
              <a:solidFill>
                <a:srgbClr val="000000"/>
              </a:solidFill>
              <a:latin typeface="Arial" panose="020B0604020202020204" pitchFamily="34" charset="0"/>
              <a:ea typeface="MS PGothic" panose="020B0600070205080204" pitchFamily="34" charset="-128"/>
            </a:endParaRPr>
          </a:p>
        </p:txBody>
      </p:sp>
      <p:grpSp>
        <p:nvGrpSpPr>
          <p:cNvPr id="467" name="Group 466"/>
          <p:cNvGrpSpPr/>
          <p:nvPr/>
        </p:nvGrpSpPr>
        <p:grpSpPr>
          <a:xfrm>
            <a:off x="3568700" y="1399148"/>
            <a:ext cx="7067923" cy="1745690"/>
            <a:chOff x="3568700" y="1399148"/>
            <a:chExt cx="7067923" cy="1745690"/>
          </a:xfrm>
        </p:grpSpPr>
        <p:cxnSp>
          <p:nvCxnSpPr>
            <p:cNvPr id="464" name="Straight Connector 5"/>
            <p:cNvCxnSpPr>
              <a:cxnSpLocks noChangeShapeType="1"/>
            </p:cNvCxnSpPr>
            <p:nvPr/>
          </p:nvCxnSpPr>
          <p:spPr bwMode="auto">
            <a:xfrm flipV="1">
              <a:off x="3999006" y="1726547"/>
              <a:ext cx="323196" cy="397000"/>
            </a:xfrm>
            <a:prstGeom prst="line">
              <a:avLst/>
            </a:prstGeom>
            <a:noFill/>
            <a:ln w="15875">
              <a:solidFill>
                <a:srgbClr val="C00000"/>
              </a:solidFill>
              <a:round/>
            </a:ln>
            <a:effectLst/>
          </p:spPr>
        </p:cxnSp>
        <p:sp>
          <p:nvSpPr>
            <p:cNvPr id="465" name="TextBox 6"/>
            <p:cNvSpPr txBox="1">
              <a:spLocks noChangeArrowheads="1"/>
            </p:cNvSpPr>
            <p:nvPr/>
          </p:nvSpPr>
          <p:spPr bwMode="auto">
            <a:xfrm>
              <a:off x="4296802" y="1399148"/>
              <a:ext cx="6339821" cy="1014730"/>
            </a:xfrm>
            <a:prstGeom prst="rect">
              <a:avLst/>
            </a:prstGeom>
            <a:noFill/>
            <a:ln>
              <a:noFill/>
            </a:ln>
          </p:spPr>
          <p:txBody>
            <a:bodyPr wrap="squar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sz="2000" i="0" dirty="0">
                  <a:solidFill>
                    <a:srgbClr val="000000"/>
                  </a:solidFill>
                  <a:latin typeface="+mn-lt"/>
                  <a:cs typeface="Arial" panose="020B0604020202020204" pitchFamily="34" charset="0"/>
                </a:rPr>
                <a:t>IP/MPLS </a:t>
              </a:r>
              <a:r>
                <a:rPr lang="ru-RU" altLang="en-US" sz="2000" i="0" dirty="0">
                  <a:solidFill>
                    <a:srgbClr val="000000"/>
                  </a:solidFill>
                  <a:latin typeface="+mn-lt"/>
                  <a:cs typeface="Arial" panose="020B0604020202020204" pitchFamily="34" charset="0"/>
                </a:rPr>
                <a:t>маршрутизатор </a:t>
              </a:r>
              <a:r>
                <a:rPr lang="en-US" sz="2000" i="0" dirty="0">
                  <a:solidFill>
                    <a:srgbClr val="000000"/>
                  </a:solidFill>
                  <a:latin typeface="+mn-lt"/>
                  <a:cs typeface="Arial" panose="020B0604020202020204" pitchFamily="34" charset="0"/>
                </a:rPr>
                <a:t>(R4) </a:t>
              </a:r>
              <a:r>
                <a:rPr lang="ru-RU" altLang="en-US" sz="2000" i="0" dirty="0">
                  <a:solidFill>
                    <a:srgbClr val="000000"/>
                  </a:solidFill>
                  <a:latin typeface="+mn-lt"/>
                  <a:cs typeface="Arial" panose="020B0604020202020204" pitchFamily="34" charset="0"/>
                </a:rPr>
                <a:t>может использовать</a:t>
              </a:r>
              <a:r>
                <a:rPr lang="en-US" sz="2000" i="0" dirty="0">
                  <a:solidFill>
                    <a:srgbClr val="000000"/>
                  </a:solidFill>
                  <a:latin typeface="+mn-lt"/>
                  <a:cs typeface="Arial" panose="020B0604020202020204" pitchFamily="34" charset="0"/>
                </a:rPr>
                <a:t> MPLS </a:t>
              </a:r>
              <a:r>
                <a:rPr lang="ru-RU" altLang="en-US" sz="2000" i="0" dirty="0">
                  <a:solidFill>
                    <a:srgbClr val="000000"/>
                  </a:solidFill>
                  <a:latin typeface="+mn-lt"/>
                  <a:cs typeface="Arial" panose="020B0604020202020204" pitchFamily="34" charset="0"/>
                </a:rPr>
                <a:t>маршруты</a:t>
              </a:r>
              <a:r>
                <a:rPr lang="en-US" sz="2000" i="0" dirty="0">
                  <a:solidFill>
                    <a:srgbClr val="000000"/>
                  </a:solidFill>
                  <a:latin typeface="+mn-lt"/>
                  <a:cs typeface="Arial" panose="020B0604020202020204" pitchFamily="34" charset="0"/>
                </a:rPr>
                <a:t> </a:t>
              </a:r>
              <a:r>
                <a:rPr lang="ru-RU" altLang="en-US" sz="2000" i="0" dirty="0">
                  <a:solidFill>
                    <a:srgbClr val="000000"/>
                  </a:solidFill>
                  <a:latin typeface="+mn-lt"/>
                  <a:cs typeface="Arial" panose="020B0604020202020204" pitchFamily="34" charset="0"/>
                </a:rPr>
                <a:t>до</a:t>
              </a:r>
              <a:r>
                <a:rPr lang="en-US" sz="2000" i="0" dirty="0">
                  <a:solidFill>
                    <a:srgbClr val="000000"/>
                  </a:solidFill>
                  <a:latin typeface="+mn-lt"/>
                  <a:cs typeface="Arial" panose="020B0604020202020204" pitchFamily="34" charset="0"/>
                </a:rPr>
                <a:t> A </a:t>
              </a:r>
              <a:r>
                <a:rPr lang="ru-RU" altLang="en-US" sz="2000" i="0" dirty="0">
                  <a:solidFill>
                    <a:srgbClr val="000000"/>
                  </a:solidFill>
                  <a:latin typeface="+mn-lt"/>
                  <a:cs typeface="Arial" panose="020B0604020202020204" pitchFamily="34" charset="0"/>
                </a:rPr>
                <a:t>основываясь на</a:t>
              </a:r>
              <a:r>
                <a:rPr lang="en-US" sz="2000" i="0" dirty="0">
                  <a:solidFill>
                    <a:srgbClr val="000000"/>
                  </a:solidFill>
                  <a:latin typeface="+mn-lt"/>
                  <a:cs typeface="Arial" panose="020B0604020202020204" pitchFamily="34" charset="0"/>
                </a:rPr>
                <a:t> IP </a:t>
              </a:r>
              <a:r>
                <a:rPr lang="ru-RU" altLang="en-US" sz="2000" i="0" dirty="0">
                  <a:solidFill>
                    <a:srgbClr val="000000"/>
                  </a:solidFill>
                  <a:latin typeface="+mn-lt"/>
                  <a:cs typeface="Arial" panose="020B0604020202020204" pitchFamily="34" charset="0"/>
                </a:rPr>
                <a:t>адресе источника и        </a:t>
              </a:r>
              <a:endParaRPr lang="ru-RU" altLang="en-US" sz="2000" i="0" dirty="0">
                <a:solidFill>
                  <a:srgbClr val="000000"/>
                </a:solidFill>
                <a:latin typeface="+mn-lt"/>
                <a:cs typeface="Arial" panose="020B0604020202020204" pitchFamily="34" charset="0"/>
              </a:endParaRPr>
            </a:p>
            <a:p>
              <a:r>
                <a:rPr lang="ru-RU" altLang="en-US" sz="2000" i="0" dirty="0">
                  <a:solidFill>
                    <a:srgbClr val="000000"/>
                  </a:solidFill>
                  <a:latin typeface="+mn-lt"/>
                  <a:cs typeface="Arial" panose="020B0604020202020204" pitchFamily="34" charset="0"/>
                </a:rPr>
                <a:t>                  др. данных</a:t>
              </a:r>
              <a:endParaRPr lang="ru-RU" altLang="en-US" sz="2000" i="0" dirty="0">
                <a:solidFill>
                  <a:srgbClr val="000000"/>
                </a:solidFill>
                <a:latin typeface="+mn-lt"/>
                <a:cs typeface="Arial" panose="020B0604020202020204" pitchFamily="34" charset="0"/>
              </a:endParaRPr>
            </a:p>
          </p:txBody>
        </p:sp>
        <p:sp>
          <p:nvSpPr>
            <p:cNvPr id="466" name="Oval 3"/>
            <p:cNvSpPr>
              <a:spLocks noChangeArrowheads="1"/>
            </p:cNvSpPr>
            <p:nvPr/>
          </p:nvSpPr>
          <p:spPr bwMode="auto">
            <a:xfrm rot="2263392">
              <a:off x="3568700" y="2000250"/>
              <a:ext cx="161925" cy="1144588"/>
            </a:xfrm>
            <a:prstGeom prst="ellipse">
              <a:avLst/>
            </a:prstGeom>
            <a:noFill/>
            <a:ln w="15875">
              <a:solidFill>
                <a:srgbClr val="C00000"/>
              </a:solidFill>
              <a:round/>
            </a:ln>
          </p:spPr>
          <p:txBody>
            <a:bodyPr wrap="none"/>
            <a:lstStyle/>
            <a:p>
              <a:endParaRPr lang="en-US" dirty="0">
                <a:solidFill>
                  <a:srgbClr val="000000"/>
                </a:solidFill>
              </a:endParaRPr>
            </a:p>
          </p:txBody>
        </p:sp>
      </p:grpSp>
      <p:sp>
        <p:nvSpPr>
          <p:cNvPr id="468" name="Rectangle 3"/>
          <p:cNvSpPr txBox="1">
            <a:spLocks noChangeArrowheads="1"/>
          </p:cNvSpPr>
          <p:nvPr/>
        </p:nvSpPr>
        <p:spPr bwMode="auto">
          <a:xfrm>
            <a:off x="905266" y="4951451"/>
            <a:ext cx="10892772" cy="1541462"/>
          </a:xfrm>
          <a:prstGeom prst="rect">
            <a:avLst/>
          </a:prstGeom>
          <a:noFill/>
          <a:ln>
            <a:noFill/>
          </a:ln>
        </p:spPr>
        <p:txBody>
          <a:bodyPr/>
          <a:lstStyle>
            <a:lvl1pPr marL="342900" indent="-342900">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marL="279400" indent="-279400">
              <a:lnSpc>
                <a:spcPct val="85000"/>
              </a:lnSpc>
              <a:spcBef>
                <a:spcPct val="20000"/>
              </a:spcBef>
              <a:buClr>
                <a:srgbClr val="000099"/>
              </a:buClr>
              <a:buSzPct val="100000"/>
              <a:buFont typeface="Wingdings" panose="05000000000000000000" pitchFamily="2" charset="2"/>
              <a:buChar char="§"/>
            </a:pPr>
            <a:r>
              <a:rPr lang="en-US" sz="2800" i="0" dirty="0">
                <a:solidFill>
                  <a:srgbClr val="C00000"/>
                </a:solidFill>
                <a:latin typeface="+mn-lt"/>
              </a:rPr>
              <a:t>MPLS </a:t>
            </a:r>
            <a:r>
              <a:rPr lang="ru-RU" altLang="en-US" sz="2800" i="0" dirty="0">
                <a:solidFill>
                  <a:srgbClr val="C00000"/>
                </a:solidFill>
                <a:latin typeface="+mn-lt"/>
              </a:rPr>
              <a:t>маршрутизация</a:t>
            </a:r>
            <a:r>
              <a:rPr lang="en-US" sz="2800" i="0" dirty="0">
                <a:solidFill>
                  <a:srgbClr val="C00000"/>
                </a:solidFill>
                <a:latin typeface="+mn-lt"/>
              </a:rPr>
              <a:t>: </a:t>
            </a:r>
            <a:r>
              <a:rPr lang="ru-RU" altLang="en-US" sz="2800" i="0" dirty="0">
                <a:solidFill>
                  <a:srgbClr val="000000"/>
                </a:solidFill>
                <a:latin typeface="+mn-lt"/>
              </a:rPr>
              <a:t>путь к целевому узлу</a:t>
            </a:r>
            <a:r>
              <a:rPr lang="en-US" sz="2800" i="0" dirty="0">
                <a:solidFill>
                  <a:srgbClr val="000000"/>
                </a:solidFill>
                <a:latin typeface="+mn-lt"/>
              </a:rPr>
              <a:t> </a:t>
            </a:r>
            <a:r>
              <a:rPr lang="ru-RU" altLang="en-US" sz="2800" i="0" dirty="0">
                <a:solidFill>
                  <a:srgbClr val="000000"/>
                </a:solidFill>
                <a:latin typeface="+mn-lt"/>
              </a:rPr>
              <a:t>может быть основан на</a:t>
            </a:r>
            <a:r>
              <a:rPr lang="en-US" sz="2800" i="0" dirty="0">
                <a:solidFill>
                  <a:srgbClr val="000000"/>
                </a:solidFill>
                <a:latin typeface="+mn-lt"/>
              </a:rPr>
              <a:t> </a:t>
            </a:r>
            <a:r>
              <a:rPr lang="ru-RU" altLang="en-US" sz="2800" i="0" dirty="0">
                <a:solidFill>
                  <a:srgbClr val="000000"/>
                </a:solidFill>
                <a:latin typeface="+mn-lt"/>
              </a:rPr>
              <a:t>адресе источника и адресе целевого узла</a:t>
            </a:r>
            <a:endParaRPr lang="en-US" sz="2800" i="0" dirty="0">
              <a:solidFill>
                <a:srgbClr val="000000"/>
              </a:solidFill>
              <a:latin typeface="+mn-lt"/>
            </a:endParaRPr>
          </a:p>
          <a:p>
            <a:pPr marL="681355" lvl="1" indent="-224155">
              <a:lnSpc>
                <a:spcPct val="85000"/>
              </a:lnSpc>
              <a:spcBef>
                <a:spcPct val="20000"/>
              </a:spcBef>
              <a:buClr>
                <a:srgbClr val="000099"/>
              </a:buClr>
              <a:buFont typeface="Arial" panose="020B0604020202020204"/>
              <a:buChar char="•"/>
            </a:pPr>
            <a:r>
              <a:rPr lang="ru-RU" altLang="en-US" sz="2800" dirty="0">
                <a:solidFill>
                  <a:srgbClr val="0000A8"/>
                </a:solidFill>
                <a:latin typeface="+mn-lt"/>
              </a:rPr>
              <a:t>быстрая перестройка</a:t>
            </a:r>
            <a:r>
              <a:rPr lang="en-US" sz="2800" dirty="0">
                <a:solidFill>
                  <a:srgbClr val="0000A8"/>
                </a:solidFill>
                <a:latin typeface="+mn-lt"/>
              </a:rPr>
              <a:t>: </a:t>
            </a:r>
            <a:r>
              <a:rPr lang="ru-RU" altLang="en-US" sz="2800" i="0" dirty="0">
                <a:solidFill>
                  <a:srgbClr val="000000"/>
                </a:solidFill>
                <a:latin typeface="+mn-lt"/>
              </a:rPr>
              <a:t>предварительное вычисление резервных маршрутов в случае потери канала</a:t>
            </a:r>
            <a:endParaRPr lang="ru-RU" altLang="en-US" sz="2800" i="0" dirty="0">
              <a:solidFill>
                <a:srgbClr val="000000"/>
              </a:solidFill>
              <a:latin typeface="+mn-lt"/>
            </a:endParaRPr>
          </a:p>
        </p:txBody>
      </p:sp>
      <p:sp>
        <p:nvSpPr>
          <p:cNvPr id="469" name="Text Box 83"/>
          <p:cNvSpPr txBox="1">
            <a:spLocks noChangeArrowheads="1"/>
          </p:cNvSpPr>
          <p:nvPr/>
        </p:nvSpPr>
        <p:spPr bwMode="auto">
          <a:xfrm>
            <a:off x="6220759" y="3650037"/>
            <a:ext cx="476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R1</a:t>
            </a:r>
            <a:endParaRPr lang="en-US" i="0" dirty="0">
              <a:solidFill>
                <a:srgbClr val="000000"/>
              </a:solidFill>
              <a:latin typeface="Arial" panose="020B0604020202020204" pitchFamily="34" charset="0"/>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dissolve">
                                      <p:cBhvr>
                                        <p:cTn id="7" dur="500"/>
                                        <p:tgtEl>
                                          <p:spTgt spid="4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3"/>
                                        </p:tgtEl>
                                        <p:attrNameLst>
                                          <p:attrName>style.visibility</p:attrName>
                                        </p:attrNameLst>
                                      </p:cBhvr>
                                      <p:to>
                                        <p:strVal val="visible"/>
                                      </p:to>
                                    </p:set>
                                    <p:animEffect transition="in" filter="dissolve">
                                      <p:cBhvr>
                                        <p:cTn id="10" dur="500"/>
                                        <p:tgtEl>
                                          <p:spTgt spid="463"/>
                                        </p:tgtEl>
                                      </p:cBhvr>
                                    </p:animEffect>
                                  </p:childTnLst>
                                </p:cTn>
                              </p:par>
                              <p:par>
                                <p:cTn id="11" presetID="9" presetClass="entr" presetSubtype="0" fill="hold" nodeType="withEffect">
                                  <p:stCondLst>
                                    <p:cond delay="0"/>
                                  </p:stCondLst>
                                  <p:childTnLst>
                                    <p:set>
                                      <p:cBhvr>
                                        <p:cTn id="12" dur="1" fill="hold">
                                          <p:stCondLst>
                                            <p:cond delay="0"/>
                                          </p:stCondLst>
                                        </p:cTn>
                                        <p:tgtEl>
                                          <p:spTgt spid="467"/>
                                        </p:tgtEl>
                                        <p:attrNameLst>
                                          <p:attrName>style.visibility</p:attrName>
                                        </p:attrNameLst>
                                      </p:cBhvr>
                                      <p:to>
                                        <p:strVal val="visible"/>
                                      </p:to>
                                    </p:set>
                                    <p:animEffect transition="in" filter="dissolve">
                                      <p:cBhvr>
                                        <p:cTn id="13" dur="500"/>
                                        <p:tgtEl>
                                          <p:spTgt spid="46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68"/>
                                        </p:tgtEl>
                                        <p:attrNameLst>
                                          <p:attrName>style.visibility</p:attrName>
                                        </p:attrNameLst>
                                      </p:cBhvr>
                                      <p:to>
                                        <p:strVal val="visible"/>
                                      </p:to>
                                    </p:set>
                                    <p:animEffect transition="in" filter="dissolve">
                                      <p:cBhvr>
                                        <p:cTn id="18" dur="5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bldLvl="0" animBg="1"/>
      <p:bldP spid="463" grpId="0" bldLvl="0" animBg="1"/>
      <p:bldP spid="46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49426"/>
            <a:ext cx="10515600" cy="894622"/>
          </a:xfrm>
        </p:spPr>
        <p:txBody>
          <a:bodyPr>
            <a:normAutofit/>
          </a:bodyPr>
          <a:lstStyle/>
          <a:p>
            <a:r>
              <a:rPr lang="en-US" dirty="0">
                <a:cs typeface="+mj-lt"/>
              </a:rPr>
              <a:t>MPLS</a:t>
            </a:r>
            <a:endParaRPr lang="en-US" sz="4400" dirty="0">
              <a:cs typeface="+mj-lt"/>
            </a:endParaRPr>
          </a:p>
        </p:txBody>
      </p:sp>
      <p:grpSp>
        <p:nvGrpSpPr>
          <p:cNvPr id="7" name="Group 6"/>
          <p:cNvGrpSpPr/>
          <p:nvPr/>
        </p:nvGrpSpPr>
        <p:grpSpPr>
          <a:xfrm>
            <a:off x="6348319" y="4936097"/>
            <a:ext cx="2661899" cy="1319944"/>
            <a:chOff x="6348319" y="4936097"/>
            <a:chExt cx="2661899" cy="1319944"/>
          </a:xfrm>
        </p:grpSpPr>
        <p:sp>
          <p:nvSpPr>
            <p:cNvPr id="219" name="Freeform 3"/>
            <p:cNvSpPr/>
            <p:nvPr/>
          </p:nvSpPr>
          <p:spPr bwMode="auto">
            <a:xfrm>
              <a:off x="6348319" y="4936097"/>
              <a:ext cx="2447925" cy="577850"/>
            </a:xfrm>
            <a:custGeom>
              <a:avLst/>
              <a:gdLst>
                <a:gd name="T0" fmla="*/ 2147483647 w 1542"/>
                <a:gd name="T1" fmla="*/ 2147483647 h 364"/>
                <a:gd name="T2" fmla="*/ 0 w 1542"/>
                <a:gd name="T3" fmla="*/ 2147483647 h 364"/>
                <a:gd name="T4" fmla="*/ 2147483647 w 1542"/>
                <a:gd name="T5" fmla="*/ 2147483647 h 364"/>
                <a:gd name="T6" fmla="*/ 2147483647 w 1542"/>
                <a:gd name="T7" fmla="*/ 0 h 364"/>
                <a:gd name="T8" fmla="*/ 2147483647 w 1542"/>
                <a:gd name="T9" fmla="*/ 2147483647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64">
                  <a:moveTo>
                    <a:pt x="839" y="8"/>
                  </a:moveTo>
                  <a:lnTo>
                    <a:pt x="0" y="364"/>
                  </a:lnTo>
                  <a:lnTo>
                    <a:pt x="1542" y="364"/>
                  </a:lnTo>
                  <a:lnTo>
                    <a:pt x="1127" y="0"/>
                  </a:lnTo>
                  <a:lnTo>
                    <a:pt x="839" y="8"/>
                  </a:lnTo>
                  <a:close/>
                </a:path>
              </a:pathLst>
            </a:custGeom>
            <a:gradFill rotWithShape="1">
              <a:gsLst>
                <a:gs pos="0">
                  <a:srgbClr val="969696"/>
                </a:gs>
                <a:gs pos="100000">
                  <a:srgbClr val="FFFFFF"/>
                </a:gs>
              </a:gsLst>
              <a:lin ang="5400000" scaled="1"/>
            </a:gradFill>
            <a:ln>
              <a:noFill/>
            </a:ln>
            <a:effectLst/>
          </p:spPr>
          <p:txBody>
            <a:bodyPr/>
            <a:lstStyle/>
            <a:p>
              <a:endParaRPr lang="en-US" dirty="0"/>
            </a:p>
          </p:txBody>
        </p:sp>
        <p:grpSp>
          <p:nvGrpSpPr>
            <p:cNvPr id="221" name="Group 110"/>
            <p:cNvGrpSpPr/>
            <p:nvPr/>
          </p:nvGrpSpPr>
          <p:grpSpPr bwMode="auto">
            <a:xfrm>
              <a:off x="6463868" y="5333703"/>
              <a:ext cx="2546350" cy="922338"/>
              <a:chOff x="679" y="3270"/>
              <a:chExt cx="1604" cy="581"/>
            </a:xfrm>
          </p:grpSpPr>
          <p:sp>
            <p:nvSpPr>
              <p:cNvPr id="222" name="Rectangle 111"/>
              <p:cNvSpPr>
                <a:spLocks noChangeArrowheads="1"/>
              </p:cNvSpPr>
              <p:nvPr/>
            </p:nvSpPr>
            <p:spPr bwMode="auto">
              <a:xfrm>
                <a:off x="710" y="3296"/>
                <a:ext cx="1533" cy="550"/>
              </a:xfrm>
              <a:prstGeom prst="rect">
                <a:avLst/>
              </a:prstGeom>
              <a:solidFill>
                <a:schemeClr val="bg1"/>
              </a:solidFill>
              <a:ln w="9525">
                <a:solidFill>
                  <a:schemeClr val="tx1"/>
                </a:solidFill>
                <a:miter lim="800000"/>
              </a:ln>
              <a:effectLst/>
            </p:spPr>
            <p:txBody>
              <a:bodyPr wrap="none" anchor="ctr"/>
              <a:lstStyle/>
              <a:p>
                <a:pPr>
                  <a:defRPr/>
                </a:pPr>
                <a:endParaRPr lang="en-US" dirty="0">
                  <a:solidFill>
                    <a:srgbClr val="000000"/>
                  </a:solidFill>
                  <a:cs typeface="+mn-cs"/>
                </a:endParaRPr>
              </a:p>
            </p:txBody>
          </p:sp>
          <p:sp>
            <p:nvSpPr>
              <p:cNvPr id="223" name="Text Box 112"/>
              <p:cNvSpPr txBox="1">
                <a:spLocks noChangeArrowheads="1"/>
              </p:cNvSpPr>
              <p:nvPr/>
            </p:nvSpPr>
            <p:spPr bwMode="auto">
              <a:xfrm>
                <a:off x="679" y="3270"/>
                <a:ext cx="1604" cy="330"/>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  in         out                 out</a:t>
                </a:r>
                <a:endParaRPr lang="en-US" sz="1400" i="0" dirty="0">
                  <a:solidFill>
                    <a:srgbClr val="000000"/>
                  </a:solidFill>
                  <a:latin typeface="Arial" panose="020B0604020202020204" pitchFamily="34" charset="0"/>
                  <a:cs typeface="+mn-cs"/>
                </a:endParaRPr>
              </a:p>
              <a:p>
                <a:pPr eaLnBrk="1" hangingPunct="1">
                  <a:defRPr/>
                </a:pPr>
                <a:r>
                  <a:rPr lang="en-US" sz="1400" i="0" dirty="0">
                    <a:solidFill>
                      <a:srgbClr val="000000"/>
                    </a:solidFill>
                    <a:latin typeface="Arial" panose="020B0604020202020204" pitchFamily="34" charset="0"/>
                    <a:cs typeface="+mn-cs"/>
                  </a:rPr>
                  <a:t>label     label   dest    interface</a:t>
                </a:r>
                <a:endParaRPr lang="en-US" sz="1400" i="0" dirty="0">
                  <a:solidFill>
                    <a:srgbClr val="000000"/>
                  </a:solidFill>
                  <a:latin typeface="Arial" panose="020B0604020202020204" pitchFamily="34" charset="0"/>
                  <a:cs typeface="+mn-cs"/>
                </a:endParaRPr>
              </a:p>
            </p:txBody>
          </p:sp>
          <p:sp>
            <p:nvSpPr>
              <p:cNvPr id="224" name="Line 113"/>
              <p:cNvSpPr>
                <a:spLocks noChangeShapeType="1"/>
              </p:cNvSpPr>
              <p:nvPr/>
            </p:nvSpPr>
            <p:spPr bwMode="auto">
              <a:xfrm>
                <a:off x="719" y="3584"/>
                <a:ext cx="1507" cy="0"/>
              </a:xfrm>
              <a:prstGeom prst="line">
                <a:avLst/>
              </a:prstGeom>
              <a:noFill/>
              <a:ln w="9525">
                <a:solidFill>
                  <a:schemeClr val="tx1"/>
                </a:solidFill>
                <a:round/>
              </a:ln>
              <a:effectLst/>
            </p:spPr>
            <p:txBody>
              <a:bodyPr/>
              <a:lstStyle/>
              <a:p>
                <a:pPr>
                  <a:defRPr/>
                </a:pPr>
                <a:endParaRPr lang="en-US" dirty="0">
                  <a:cs typeface="+mn-cs"/>
                </a:endParaRPr>
              </a:p>
            </p:txBody>
          </p:sp>
          <p:sp>
            <p:nvSpPr>
              <p:cNvPr id="225" name="Text Box 114"/>
              <p:cNvSpPr txBox="1">
                <a:spLocks noChangeArrowheads="1"/>
              </p:cNvSpPr>
              <p:nvPr/>
            </p:nvSpPr>
            <p:spPr bwMode="auto">
              <a:xfrm>
                <a:off x="730" y="3588"/>
                <a:ext cx="1500" cy="231"/>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 6        -      A       0</a:t>
                </a:r>
                <a:endParaRPr lang="en-US" i="0" dirty="0">
                  <a:solidFill>
                    <a:srgbClr val="000000"/>
                  </a:solidFill>
                  <a:latin typeface="Arial" panose="020B0604020202020204" pitchFamily="34" charset="0"/>
                  <a:cs typeface="+mn-cs"/>
                </a:endParaRPr>
              </a:p>
            </p:txBody>
          </p:sp>
          <p:sp>
            <p:nvSpPr>
              <p:cNvPr id="226" name="Line 115"/>
              <p:cNvSpPr>
                <a:spLocks noChangeShapeType="1"/>
              </p:cNvSpPr>
              <p:nvPr/>
            </p:nvSpPr>
            <p:spPr bwMode="auto">
              <a:xfrm>
                <a:off x="1042" y="3303"/>
                <a:ext cx="1" cy="542"/>
              </a:xfrm>
              <a:prstGeom prst="line">
                <a:avLst/>
              </a:prstGeom>
              <a:noFill/>
              <a:ln w="9525">
                <a:solidFill>
                  <a:schemeClr val="tx1"/>
                </a:solidFill>
                <a:round/>
              </a:ln>
              <a:effectLst/>
            </p:spPr>
            <p:txBody>
              <a:bodyPr/>
              <a:lstStyle/>
              <a:p>
                <a:pPr>
                  <a:defRPr/>
                </a:pPr>
                <a:endParaRPr lang="en-US" dirty="0">
                  <a:cs typeface="+mn-cs"/>
                </a:endParaRPr>
              </a:p>
            </p:txBody>
          </p:sp>
          <p:sp>
            <p:nvSpPr>
              <p:cNvPr id="227" name="Line 116"/>
              <p:cNvSpPr>
                <a:spLocks noChangeShapeType="1"/>
              </p:cNvSpPr>
              <p:nvPr/>
            </p:nvSpPr>
            <p:spPr bwMode="auto">
              <a:xfrm>
                <a:off x="1426" y="3306"/>
                <a:ext cx="1" cy="542"/>
              </a:xfrm>
              <a:prstGeom prst="line">
                <a:avLst/>
              </a:prstGeom>
              <a:noFill/>
              <a:ln w="9525">
                <a:solidFill>
                  <a:schemeClr val="tx1"/>
                </a:solidFill>
                <a:round/>
              </a:ln>
              <a:effectLst/>
            </p:spPr>
            <p:txBody>
              <a:bodyPr/>
              <a:lstStyle/>
              <a:p>
                <a:pPr>
                  <a:defRPr/>
                </a:pPr>
                <a:endParaRPr lang="en-US" dirty="0">
                  <a:cs typeface="+mn-cs"/>
                </a:endParaRPr>
              </a:p>
            </p:txBody>
          </p:sp>
          <p:sp>
            <p:nvSpPr>
              <p:cNvPr id="228" name="Line 117"/>
              <p:cNvSpPr>
                <a:spLocks noChangeShapeType="1"/>
              </p:cNvSpPr>
              <p:nvPr/>
            </p:nvSpPr>
            <p:spPr bwMode="auto">
              <a:xfrm>
                <a:off x="1750" y="3309"/>
                <a:ext cx="1" cy="542"/>
              </a:xfrm>
              <a:prstGeom prst="line">
                <a:avLst/>
              </a:prstGeom>
              <a:noFill/>
              <a:ln w="9525">
                <a:solidFill>
                  <a:schemeClr val="tx1"/>
                </a:solidFill>
                <a:round/>
              </a:ln>
              <a:effectLst/>
            </p:spPr>
            <p:txBody>
              <a:bodyPr/>
              <a:lstStyle/>
              <a:p>
                <a:pPr>
                  <a:defRPr/>
                </a:pPr>
                <a:endParaRPr lang="en-US" dirty="0">
                  <a:cs typeface="+mn-cs"/>
                </a:endParaRPr>
              </a:p>
            </p:txBody>
          </p:sp>
        </p:grpSp>
      </p:grpSp>
      <p:grpSp>
        <p:nvGrpSpPr>
          <p:cNvPr id="5" name="Group 4"/>
          <p:cNvGrpSpPr/>
          <p:nvPr/>
        </p:nvGrpSpPr>
        <p:grpSpPr>
          <a:xfrm>
            <a:off x="6341409" y="1863350"/>
            <a:ext cx="2622550" cy="1714500"/>
            <a:chOff x="6341409" y="1863350"/>
            <a:chExt cx="2622550" cy="1714500"/>
          </a:xfrm>
        </p:grpSpPr>
        <p:sp>
          <p:nvSpPr>
            <p:cNvPr id="220" name="Freeform 5"/>
            <p:cNvSpPr/>
            <p:nvPr/>
          </p:nvSpPr>
          <p:spPr bwMode="auto">
            <a:xfrm>
              <a:off x="6341409" y="3066675"/>
              <a:ext cx="2589213" cy="511175"/>
            </a:xfrm>
            <a:custGeom>
              <a:avLst/>
              <a:gdLst>
                <a:gd name="T0" fmla="*/ 2147483647 w 1631"/>
                <a:gd name="T1" fmla="*/ 2147483647 h 322"/>
                <a:gd name="T2" fmla="*/ 2147483647 w 1631"/>
                <a:gd name="T3" fmla="*/ 0 h 322"/>
                <a:gd name="T4" fmla="*/ 2147483647 w 1631"/>
                <a:gd name="T5" fmla="*/ 0 h 322"/>
                <a:gd name="T6" fmla="*/ 0 w 1631"/>
                <a:gd name="T7" fmla="*/ 2147483647 h 322"/>
                <a:gd name="T8" fmla="*/ 2147483647 w 1631"/>
                <a:gd name="T9" fmla="*/ 2147483647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 h="322">
                  <a:moveTo>
                    <a:pt x="123" y="322"/>
                  </a:moveTo>
                  <a:lnTo>
                    <a:pt x="1631" y="0"/>
                  </a:lnTo>
                  <a:lnTo>
                    <a:pt x="89" y="0"/>
                  </a:lnTo>
                  <a:lnTo>
                    <a:pt x="0" y="300"/>
                  </a:lnTo>
                  <a:lnTo>
                    <a:pt x="123" y="322"/>
                  </a:lnTo>
                  <a:close/>
                </a:path>
              </a:pathLst>
            </a:custGeom>
            <a:gradFill rotWithShape="1">
              <a:gsLst>
                <a:gs pos="0">
                  <a:srgbClr val="FFFFFF"/>
                </a:gs>
                <a:gs pos="100000">
                  <a:srgbClr val="969696"/>
                </a:gs>
              </a:gsLst>
              <a:lin ang="5400000" scaled="1"/>
            </a:gradFill>
            <a:ln>
              <a:noFill/>
            </a:ln>
            <a:effectLst/>
          </p:spPr>
          <p:txBody>
            <a:bodyPr/>
            <a:lstStyle/>
            <a:p>
              <a:endParaRPr lang="en-US" dirty="0"/>
            </a:p>
          </p:txBody>
        </p:sp>
        <p:grpSp>
          <p:nvGrpSpPr>
            <p:cNvPr id="229" name="Group 118"/>
            <p:cNvGrpSpPr/>
            <p:nvPr/>
          </p:nvGrpSpPr>
          <p:grpSpPr bwMode="auto">
            <a:xfrm>
              <a:off x="6417609" y="1863350"/>
              <a:ext cx="2546350" cy="1239838"/>
              <a:chOff x="3494" y="291"/>
              <a:chExt cx="1604" cy="781"/>
            </a:xfrm>
          </p:grpSpPr>
          <p:sp>
            <p:nvSpPr>
              <p:cNvPr id="230" name="Rectangle 119"/>
              <p:cNvSpPr>
                <a:spLocks noChangeArrowheads="1"/>
              </p:cNvSpPr>
              <p:nvPr/>
            </p:nvSpPr>
            <p:spPr bwMode="auto">
              <a:xfrm>
                <a:off x="3525" y="317"/>
                <a:ext cx="1533" cy="745"/>
              </a:xfrm>
              <a:prstGeom prst="rect">
                <a:avLst/>
              </a:prstGeom>
              <a:solidFill>
                <a:schemeClr val="bg1"/>
              </a:solidFill>
              <a:ln w="9525">
                <a:solidFill>
                  <a:schemeClr val="tx1"/>
                </a:solidFill>
                <a:miter lim="800000"/>
              </a:ln>
              <a:effectLst/>
            </p:spPr>
            <p:txBody>
              <a:bodyPr wrap="none" anchor="ctr"/>
              <a:lstStyle/>
              <a:p>
                <a:pPr>
                  <a:defRPr/>
                </a:pPr>
                <a:endParaRPr lang="en-US" dirty="0">
                  <a:solidFill>
                    <a:srgbClr val="000000"/>
                  </a:solidFill>
                  <a:cs typeface="+mn-cs"/>
                </a:endParaRPr>
              </a:p>
            </p:txBody>
          </p:sp>
          <p:sp>
            <p:nvSpPr>
              <p:cNvPr id="231" name="Text Box 120"/>
              <p:cNvSpPr txBox="1">
                <a:spLocks noChangeArrowheads="1"/>
              </p:cNvSpPr>
              <p:nvPr/>
            </p:nvSpPr>
            <p:spPr bwMode="auto">
              <a:xfrm>
                <a:off x="3494" y="291"/>
                <a:ext cx="1604" cy="330"/>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  in         out                 out</a:t>
                </a:r>
                <a:endParaRPr lang="en-US" sz="1400" i="0" dirty="0">
                  <a:solidFill>
                    <a:srgbClr val="000000"/>
                  </a:solidFill>
                  <a:latin typeface="Arial" panose="020B0604020202020204" pitchFamily="34" charset="0"/>
                  <a:cs typeface="+mn-cs"/>
                </a:endParaRPr>
              </a:p>
              <a:p>
                <a:pPr eaLnBrk="1" hangingPunct="1">
                  <a:defRPr/>
                </a:pPr>
                <a:r>
                  <a:rPr lang="en-US" sz="1400" i="0" dirty="0">
                    <a:solidFill>
                      <a:srgbClr val="000000"/>
                    </a:solidFill>
                    <a:latin typeface="Arial" panose="020B0604020202020204" pitchFamily="34" charset="0"/>
                    <a:cs typeface="+mn-cs"/>
                  </a:rPr>
                  <a:t>label     label   dest    interface</a:t>
                </a:r>
                <a:endParaRPr lang="en-US" sz="1400" i="0" dirty="0">
                  <a:solidFill>
                    <a:srgbClr val="000000"/>
                  </a:solidFill>
                  <a:latin typeface="Arial" panose="020B0604020202020204" pitchFamily="34" charset="0"/>
                  <a:cs typeface="+mn-cs"/>
                </a:endParaRPr>
              </a:p>
            </p:txBody>
          </p:sp>
          <p:sp>
            <p:nvSpPr>
              <p:cNvPr id="232" name="Line 121"/>
              <p:cNvSpPr>
                <a:spLocks noChangeShapeType="1"/>
              </p:cNvSpPr>
              <p:nvPr/>
            </p:nvSpPr>
            <p:spPr bwMode="auto">
              <a:xfrm>
                <a:off x="3534" y="605"/>
                <a:ext cx="1507" cy="0"/>
              </a:xfrm>
              <a:prstGeom prst="line">
                <a:avLst/>
              </a:prstGeom>
              <a:noFill/>
              <a:ln w="9525">
                <a:solidFill>
                  <a:schemeClr val="tx1"/>
                </a:solidFill>
                <a:round/>
              </a:ln>
              <a:effectLst/>
            </p:spPr>
            <p:txBody>
              <a:bodyPr/>
              <a:lstStyle/>
              <a:p>
                <a:pPr>
                  <a:defRPr/>
                </a:pPr>
                <a:endParaRPr lang="en-US" dirty="0">
                  <a:cs typeface="+mn-cs"/>
                </a:endParaRPr>
              </a:p>
            </p:txBody>
          </p:sp>
          <p:sp>
            <p:nvSpPr>
              <p:cNvPr id="233" name="Text Box 122"/>
              <p:cNvSpPr txBox="1">
                <a:spLocks noChangeArrowheads="1"/>
              </p:cNvSpPr>
              <p:nvPr/>
            </p:nvSpPr>
            <p:spPr bwMode="auto">
              <a:xfrm>
                <a:off x="3545" y="609"/>
                <a:ext cx="1500" cy="231"/>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10      6      A       1</a:t>
                </a:r>
                <a:endParaRPr lang="en-US" i="0" dirty="0">
                  <a:solidFill>
                    <a:srgbClr val="000000"/>
                  </a:solidFill>
                  <a:latin typeface="Arial" panose="020B0604020202020204" pitchFamily="34" charset="0"/>
                  <a:cs typeface="+mn-cs"/>
                </a:endParaRPr>
              </a:p>
            </p:txBody>
          </p:sp>
          <p:sp>
            <p:nvSpPr>
              <p:cNvPr id="234" name="Line 123"/>
              <p:cNvSpPr>
                <a:spLocks noChangeShapeType="1"/>
              </p:cNvSpPr>
              <p:nvPr/>
            </p:nvSpPr>
            <p:spPr bwMode="auto">
              <a:xfrm>
                <a:off x="3857" y="324"/>
                <a:ext cx="1" cy="737"/>
              </a:xfrm>
              <a:prstGeom prst="line">
                <a:avLst/>
              </a:prstGeom>
              <a:noFill/>
              <a:ln w="9525">
                <a:solidFill>
                  <a:schemeClr val="tx1"/>
                </a:solidFill>
                <a:round/>
              </a:ln>
              <a:effectLst/>
            </p:spPr>
            <p:txBody>
              <a:bodyPr/>
              <a:lstStyle/>
              <a:p>
                <a:pPr>
                  <a:defRPr/>
                </a:pPr>
                <a:endParaRPr lang="en-US" dirty="0">
                  <a:cs typeface="+mn-cs"/>
                </a:endParaRPr>
              </a:p>
            </p:txBody>
          </p:sp>
          <p:sp>
            <p:nvSpPr>
              <p:cNvPr id="235" name="Text Box 124"/>
              <p:cNvSpPr txBox="1">
                <a:spLocks noChangeArrowheads="1"/>
              </p:cNvSpPr>
              <p:nvPr/>
            </p:nvSpPr>
            <p:spPr bwMode="auto">
              <a:xfrm>
                <a:off x="3540" y="830"/>
                <a:ext cx="1500" cy="231"/>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12      9      D       0</a:t>
                </a:r>
                <a:endParaRPr lang="en-US" i="0" dirty="0">
                  <a:solidFill>
                    <a:srgbClr val="000000"/>
                  </a:solidFill>
                  <a:latin typeface="Arial" panose="020B0604020202020204" pitchFamily="34" charset="0"/>
                  <a:cs typeface="+mn-cs"/>
                </a:endParaRPr>
              </a:p>
            </p:txBody>
          </p:sp>
          <p:sp>
            <p:nvSpPr>
              <p:cNvPr id="236" name="Line 125"/>
              <p:cNvSpPr>
                <a:spLocks noChangeShapeType="1"/>
              </p:cNvSpPr>
              <p:nvPr/>
            </p:nvSpPr>
            <p:spPr bwMode="auto">
              <a:xfrm>
                <a:off x="4215" y="335"/>
                <a:ext cx="1" cy="737"/>
              </a:xfrm>
              <a:prstGeom prst="line">
                <a:avLst/>
              </a:prstGeom>
              <a:noFill/>
              <a:ln w="9525">
                <a:solidFill>
                  <a:schemeClr val="tx1"/>
                </a:solidFill>
                <a:round/>
              </a:ln>
              <a:effectLst/>
            </p:spPr>
            <p:txBody>
              <a:bodyPr/>
              <a:lstStyle/>
              <a:p>
                <a:pPr>
                  <a:defRPr/>
                </a:pPr>
                <a:endParaRPr lang="en-US" dirty="0">
                  <a:cs typeface="+mn-cs"/>
                </a:endParaRPr>
              </a:p>
            </p:txBody>
          </p:sp>
          <p:sp>
            <p:nvSpPr>
              <p:cNvPr id="237" name="Line 126"/>
              <p:cNvSpPr>
                <a:spLocks noChangeShapeType="1"/>
              </p:cNvSpPr>
              <p:nvPr/>
            </p:nvSpPr>
            <p:spPr bwMode="auto">
              <a:xfrm>
                <a:off x="4573" y="329"/>
                <a:ext cx="1" cy="737"/>
              </a:xfrm>
              <a:prstGeom prst="line">
                <a:avLst/>
              </a:prstGeom>
              <a:noFill/>
              <a:ln w="9525">
                <a:solidFill>
                  <a:schemeClr val="tx1"/>
                </a:solidFill>
                <a:round/>
              </a:ln>
              <a:effectLst/>
            </p:spPr>
            <p:txBody>
              <a:bodyPr/>
              <a:lstStyle/>
              <a:p>
                <a:pPr>
                  <a:defRPr/>
                </a:pPr>
                <a:endParaRPr lang="en-US" dirty="0">
                  <a:cs typeface="+mn-cs"/>
                </a:endParaRPr>
              </a:p>
            </p:txBody>
          </p:sp>
        </p:grpSp>
      </p:grpSp>
      <p:grpSp>
        <p:nvGrpSpPr>
          <p:cNvPr id="6" name="Group 5"/>
          <p:cNvGrpSpPr/>
          <p:nvPr/>
        </p:nvGrpSpPr>
        <p:grpSpPr>
          <a:xfrm>
            <a:off x="3571782" y="4888472"/>
            <a:ext cx="2546350" cy="1304925"/>
            <a:chOff x="3571782" y="4888472"/>
            <a:chExt cx="2546350" cy="1304925"/>
          </a:xfrm>
        </p:grpSpPr>
        <p:sp>
          <p:nvSpPr>
            <p:cNvPr id="218" name="Freeform 2"/>
            <p:cNvSpPr/>
            <p:nvPr/>
          </p:nvSpPr>
          <p:spPr bwMode="auto">
            <a:xfrm>
              <a:off x="3609882" y="4888472"/>
              <a:ext cx="2462212" cy="419100"/>
            </a:xfrm>
            <a:custGeom>
              <a:avLst/>
              <a:gdLst>
                <a:gd name="T0" fmla="*/ 2147483647 w 1551"/>
                <a:gd name="T1" fmla="*/ 2147483647 h 264"/>
                <a:gd name="T2" fmla="*/ 0 w 1551"/>
                <a:gd name="T3" fmla="*/ 2147483647 h 264"/>
                <a:gd name="T4" fmla="*/ 2147483647 w 1551"/>
                <a:gd name="T5" fmla="*/ 2147483647 h 264"/>
                <a:gd name="T6" fmla="*/ 2147483647 w 1551"/>
                <a:gd name="T7" fmla="*/ 0 h 264"/>
                <a:gd name="T8" fmla="*/ 2147483647 w 1551"/>
                <a:gd name="T9" fmla="*/ 2147483647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1" h="264">
                  <a:moveTo>
                    <a:pt x="1263" y="8"/>
                  </a:moveTo>
                  <a:lnTo>
                    <a:pt x="0" y="264"/>
                  </a:lnTo>
                  <a:lnTo>
                    <a:pt x="1536" y="264"/>
                  </a:lnTo>
                  <a:lnTo>
                    <a:pt x="1551" y="0"/>
                  </a:lnTo>
                  <a:lnTo>
                    <a:pt x="1263" y="8"/>
                  </a:lnTo>
                  <a:close/>
                </a:path>
              </a:pathLst>
            </a:custGeom>
            <a:gradFill rotWithShape="1">
              <a:gsLst>
                <a:gs pos="0">
                  <a:srgbClr val="969696"/>
                </a:gs>
                <a:gs pos="100000">
                  <a:srgbClr val="FFFFFF"/>
                </a:gs>
              </a:gsLst>
              <a:lin ang="5400000" scaled="1"/>
            </a:gradFill>
            <a:ln>
              <a:noFill/>
            </a:ln>
            <a:effectLst/>
          </p:spPr>
          <p:txBody>
            <a:bodyPr/>
            <a:lstStyle/>
            <a:p>
              <a:endParaRPr lang="en-US" dirty="0"/>
            </a:p>
          </p:txBody>
        </p:sp>
        <p:grpSp>
          <p:nvGrpSpPr>
            <p:cNvPr id="238" name="Group 137"/>
            <p:cNvGrpSpPr/>
            <p:nvPr/>
          </p:nvGrpSpPr>
          <p:grpSpPr bwMode="auto">
            <a:xfrm>
              <a:off x="3571782" y="5271059"/>
              <a:ext cx="2546350" cy="922338"/>
              <a:chOff x="679" y="3270"/>
              <a:chExt cx="1604" cy="581"/>
            </a:xfrm>
          </p:grpSpPr>
          <p:sp>
            <p:nvSpPr>
              <p:cNvPr id="239" name="Rectangle 138"/>
              <p:cNvSpPr>
                <a:spLocks noChangeArrowheads="1"/>
              </p:cNvSpPr>
              <p:nvPr/>
            </p:nvSpPr>
            <p:spPr bwMode="auto">
              <a:xfrm>
                <a:off x="710" y="3296"/>
                <a:ext cx="1533" cy="550"/>
              </a:xfrm>
              <a:prstGeom prst="rect">
                <a:avLst/>
              </a:prstGeom>
              <a:solidFill>
                <a:schemeClr val="bg1"/>
              </a:solidFill>
              <a:ln w="9525">
                <a:solidFill>
                  <a:schemeClr val="tx1"/>
                </a:solidFill>
                <a:miter lim="800000"/>
              </a:ln>
              <a:effectLst/>
            </p:spPr>
            <p:txBody>
              <a:bodyPr wrap="none" anchor="ctr"/>
              <a:lstStyle/>
              <a:p>
                <a:pPr>
                  <a:defRPr/>
                </a:pPr>
                <a:endParaRPr lang="en-US" dirty="0">
                  <a:solidFill>
                    <a:srgbClr val="000000"/>
                  </a:solidFill>
                  <a:cs typeface="+mn-cs"/>
                </a:endParaRPr>
              </a:p>
            </p:txBody>
          </p:sp>
          <p:sp>
            <p:nvSpPr>
              <p:cNvPr id="240" name="Text Box 139"/>
              <p:cNvSpPr txBox="1">
                <a:spLocks noChangeArrowheads="1"/>
              </p:cNvSpPr>
              <p:nvPr/>
            </p:nvSpPr>
            <p:spPr bwMode="auto">
              <a:xfrm>
                <a:off x="679" y="3270"/>
                <a:ext cx="1604" cy="330"/>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  in         out                 out</a:t>
                </a:r>
                <a:endParaRPr lang="en-US" sz="1400" i="0" dirty="0">
                  <a:solidFill>
                    <a:srgbClr val="000000"/>
                  </a:solidFill>
                  <a:latin typeface="Arial" panose="020B0604020202020204" pitchFamily="34" charset="0"/>
                  <a:cs typeface="+mn-cs"/>
                </a:endParaRPr>
              </a:p>
              <a:p>
                <a:pPr eaLnBrk="1" hangingPunct="1">
                  <a:defRPr/>
                </a:pPr>
                <a:r>
                  <a:rPr lang="en-US" sz="1400" i="0" dirty="0">
                    <a:solidFill>
                      <a:srgbClr val="000000"/>
                    </a:solidFill>
                    <a:latin typeface="Arial" panose="020B0604020202020204" pitchFamily="34" charset="0"/>
                    <a:cs typeface="+mn-cs"/>
                  </a:rPr>
                  <a:t>label     label   dest    interface</a:t>
                </a:r>
                <a:endParaRPr lang="en-US" sz="1400" i="0" dirty="0">
                  <a:solidFill>
                    <a:srgbClr val="000000"/>
                  </a:solidFill>
                  <a:latin typeface="Arial" panose="020B0604020202020204" pitchFamily="34" charset="0"/>
                  <a:cs typeface="+mn-cs"/>
                </a:endParaRPr>
              </a:p>
            </p:txBody>
          </p:sp>
          <p:sp>
            <p:nvSpPr>
              <p:cNvPr id="241" name="Line 140"/>
              <p:cNvSpPr>
                <a:spLocks noChangeShapeType="1"/>
              </p:cNvSpPr>
              <p:nvPr/>
            </p:nvSpPr>
            <p:spPr bwMode="auto">
              <a:xfrm>
                <a:off x="719" y="3584"/>
                <a:ext cx="1507" cy="0"/>
              </a:xfrm>
              <a:prstGeom prst="line">
                <a:avLst/>
              </a:prstGeom>
              <a:noFill/>
              <a:ln w="9525">
                <a:solidFill>
                  <a:schemeClr val="tx1"/>
                </a:solidFill>
                <a:round/>
              </a:ln>
              <a:effectLst/>
            </p:spPr>
            <p:txBody>
              <a:bodyPr/>
              <a:lstStyle/>
              <a:p>
                <a:pPr>
                  <a:defRPr/>
                </a:pPr>
                <a:endParaRPr lang="en-US" dirty="0">
                  <a:cs typeface="+mn-cs"/>
                </a:endParaRPr>
              </a:p>
            </p:txBody>
          </p:sp>
          <p:sp>
            <p:nvSpPr>
              <p:cNvPr id="242" name="Text Box 141"/>
              <p:cNvSpPr txBox="1">
                <a:spLocks noChangeArrowheads="1"/>
              </p:cNvSpPr>
              <p:nvPr/>
            </p:nvSpPr>
            <p:spPr bwMode="auto">
              <a:xfrm>
                <a:off x="730" y="3588"/>
                <a:ext cx="1500" cy="231"/>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 8        6      A       0</a:t>
                </a:r>
                <a:endParaRPr lang="en-US" i="0" dirty="0">
                  <a:solidFill>
                    <a:srgbClr val="000000"/>
                  </a:solidFill>
                  <a:latin typeface="Arial" panose="020B0604020202020204" pitchFamily="34" charset="0"/>
                  <a:cs typeface="+mn-cs"/>
                </a:endParaRPr>
              </a:p>
            </p:txBody>
          </p:sp>
          <p:sp>
            <p:nvSpPr>
              <p:cNvPr id="243" name="Line 142"/>
              <p:cNvSpPr>
                <a:spLocks noChangeShapeType="1"/>
              </p:cNvSpPr>
              <p:nvPr/>
            </p:nvSpPr>
            <p:spPr bwMode="auto">
              <a:xfrm>
                <a:off x="1042" y="3303"/>
                <a:ext cx="1" cy="542"/>
              </a:xfrm>
              <a:prstGeom prst="line">
                <a:avLst/>
              </a:prstGeom>
              <a:noFill/>
              <a:ln w="9525">
                <a:solidFill>
                  <a:schemeClr val="tx1"/>
                </a:solidFill>
                <a:round/>
              </a:ln>
              <a:effectLst/>
            </p:spPr>
            <p:txBody>
              <a:bodyPr/>
              <a:lstStyle/>
              <a:p>
                <a:pPr>
                  <a:defRPr/>
                </a:pPr>
                <a:endParaRPr lang="en-US" dirty="0">
                  <a:cs typeface="+mn-cs"/>
                </a:endParaRPr>
              </a:p>
            </p:txBody>
          </p:sp>
          <p:sp>
            <p:nvSpPr>
              <p:cNvPr id="244" name="Line 143"/>
              <p:cNvSpPr>
                <a:spLocks noChangeShapeType="1"/>
              </p:cNvSpPr>
              <p:nvPr/>
            </p:nvSpPr>
            <p:spPr bwMode="auto">
              <a:xfrm>
                <a:off x="1426" y="3306"/>
                <a:ext cx="1" cy="542"/>
              </a:xfrm>
              <a:prstGeom prst="line">
                <a:avLst/>
              </a:prstGeom>
              <a:noFill/>
              <a:ln w="9525">
                <a:solidFill>
                  <a:schemeClr val="tx1"/>
                </a:solidFill>
                <a:round/>
              </a:ln>
              <a:effectLst/>
            </p:spPr>
            <p:txBody>
              <a:bodyPr/>
              <a:lstStyle/>
              <a:p>
                <a:pPr>
                  <a:defRPr/>
                </a:pPr>
                <a:endParaRPr lang="en-US" dirty="0">
                  <a:cs typeface="+mn-cs"/>
                </a:endParaRPr>
              </a:p>
            </p:txBody>
          </p:sp>
          <p:sp>
            <p:nvSpPr>
              <p:cNvPr id="245" name="Line 144"/>
              <p:cNvSpPr>
                <a:spLocks noChangeShapeType="1"/>
              </p:cNvSpPr>
              <p:nvPr/>
            </p:nvSpPr>
            <p:spPr bwMode="auto">
              <a:xfrm>
                <a:off x="1750" y="3309"/>
                <a:ext cx="1" cy="542"/>
              </a:xfrm>
              <a:prstGeom prst="line">
                <a:avLst/>
              </a:prstGeom>
              <a:noFill/>
              <a:ln w="9525">
                <a:solidFill>
                  <a:schemeClr val="tx1"/>
                </a:solidFill>
                <a:round/>
              </a:ln>
              <a:effectLst/>
            </p:spPr>
            <p:txBody>
              <a:bodyPr/>
              <a:lstStyle/>
              <a:p>
                <a:pPr>
                  <a:defRPr/>
                </a:pPr>
                <a:endParaRPr lang="en-US" dirty="0">
                  <a:cs typeface="+mn-cs"/>
                </a:endParaRPr>
              </a:p>
            </p:txBody>
          </p:sp>
        </p:grpSp>
      </p:grpSp>
      <p:grpSp>
        <p:nvGrpSpPr>
          <p:cNvPr id="246" name="Group 245"/>
          <p:cNvGrpSpPr/>
          <p:nvPr/>
        </p:nvGrpSpPr>
        <p:grpSpPr>
          <a:xfrm>
            <a:off x="3582334" y="1260100"/>
            <a:ext cx="2546350" cy="2295525"/>
            <a:chOff x="1793875" y="1609725"/>
            <a:chExt cx="2546350" cy="2295525"/>
          </a:xfrm>
        </p:grpSpPr>
        <p:sp>
          <p:nvSpPr>
            <p:cNvPr id="247" name="Freeform 4"/>
            <p:cNvSpPr/>
            <p:nvPr/>
          </p:nvSpPr>
          <p:spPr bwMode="auto">
            <a:xfrm>
              <a:off x="1884363" y="3106738"/>
              <a:ext cx="2433637" cy="798512"/>
            </a:xfrm>
            <a:custGeom>
              <a:avLst/>
              <a:gdLst>
                <a:gd name="T0" fmla="*/ 2147483647 w 1533"/>
                <a:gd name="T1" fmla="*/ 2147483647 h 503"/>
                <a:gd name="T2" fmla="*/ 2147483647 w 1533"/>
                <a:gd name="T3" fmla="*/ 0 h 503"/>
                <a:gd name="T4" fmla="*/ 0 w 1533"/>
                <a:gd name="T5" fmla="*/ 0 h 503"/>
                <a:gd name="T6" fmla="*/ 2147483647 w 1533"/>
                <a:gd name="T7" fmla="*/ 2147483647 h 503"/>
                <a:gd name="T8" fmla="*/ 2147483647 w 1533"/>
                <a:gd name="T9" fmla="*/ 2147483647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3" h="503">
                  <a:moveTo>
                    <a:pt x="808" y="503"/>
                  </a:moveTo>
                  <a:lnTo>
                    <a:pt x="1533" y="0"/>
                  </a:lnTo>
                  <a:lnTo>
                    <a:pt x="0" y="0"/>
                  </a:lnTo>
                  <a:lnTo>
                    <a:pt x="685" y="481"/>
                  </a:lnTo>
                  <a:lnTo>
                    <a:pt x="808" y="503"/>
                  </a:lnTo>
                  <a:close/>
                </a:path>
              </a:pathLst>
            </a:custGeom>
            <a:gradFill rotWithShape="1">
              <a:gsLst>
                <a:gs pos="0">
                  <a:srgbClr val="FFFFFF"/>
                </a:gs>
                <a:gs pos="100000">
                  <a:srgbClr val="969696"/>
                </a:gs>
              </a:gsLst>
              <a:lin ang="5400000" scaled="1"/>
            </a:gradFill>
            <a:ln>
              <a:noFill/>
            </a:ln>
            <a:effectLst/>
          </p:spPr>
          <p:txBody>
            <a:bodyPr/>
            <a:lstStyle/>
            <a:p>
              <a:endParaRPr lang="en-US" dirty="0"/>
            </a:p>
          </p:txBody>
        </p:sp>
        <p:sp>
          <p:nvSpPr>
            <p:cNvPr id="248" name="Rectangle 127"/>
            <p:cNvSpPr>
              <a:spLocks noChangeArrowheads="1"/>
            </p:cNvSpPr>
            <p:nvPr/>
          </p:nvSpPr>
          <p:spPr bwMode="auto">
            <a:xfrm>
              <a:off x="1843088" y="1651000"/>
              <a:ext cx="2433637" cy="1435100"/>
            </a:xfrm>
            <a:prstGeom prst="rect">
              <a:avLst/>
            </a:prstGeom>
            <a:solidFill>
              <a:schemeClr val="bg1"/>
            </a:solidFill>
            <a:ln w="9525">
              <a:solidFill>
                <a:schemeClr val="tx1"/>
              </a:solidFill>
              <a:miter lim="800000"/>
            </a:ln>
            <a:effectLst/>
          </p:spPr>
          <p:txBody>
            <a:bodyPr wrap="none" anchor="ctr"/>
            <a:lstStyle/>
            <a:p>
              <a:pPr>
                <a:defRPr/>
              </a:pPr>
              <a:endParaRPr lang="en-US" dirty="0">
                <a:solidFill>
                  <a:srgbClr val="000000"/>
                </a:solidFill>
                <a:cs typeface="+mn-cs"/>
              </a:endParaRPr>
            </a:p>
          </p:txBody>
        </p:sp>
        <p:sp>
          <p:nvSpPr>
            <p:cNvPr id="249" name="Text Box 128"/>
            <p:cNvSpPr txBox="1">
              <a:spLocks noChangeArrowheads="1"/>
            </p:cNvSpPr>
            <p:nvPr/>
          </p:nvSpPr>
          <p:spPr bwMode="auto">
            <a:xfrm>
              <a:off x="1793875" y="1609725"/>
              <a:ext cx="2546350" cy="523220"/>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  in         out                 out</a:t>
              </a:r>
              <a:endParaRPr lang="en-US" sz="1400" i="0" dirty="0">
                <a:solidFill>
                  <a:srgbClr val="000000"/>
                </a:solidFill>
                <a:latin typeface="Arial" panose="020B0604020202020204" pitchFamily="34" charset="0"/>
                <a:cs typeface="+mn-cs"/>
              </a:endParaRPr>
            </a:p>
            <a:p>
              <a:pPr eaLnBrk="1" hangingPunct="1">
                <a:defRPr/>
              </a:pPr>
              <a:r>
                <a:rPr lang="en-US" sz="1400" i="0" dirty="0">
                  <a:solidFill>
                    <a:srgbClr val="000000"/>
                  </a:solidFill>
                  <a:latin typeface="Arial" panose="020B0604020202020204" pitchFamily="34" charset="0"/>
                  <a:cs typeface="+mn-cs"/>
                </a:rPr>
                <a:t>label     label   dest    interface</a:t>
              </a:r>
              <a:endParaRPr lang="en-US" sz="1400" i="0" dirty="0">
                <a:solidFill>
                  <a:srgbClr val="000000"/>
                </a:solidFill>
                <a:latin typeface="Arial" panose="020B0604020202020204" pitchFamily="34" charset="0"/>
                <a:cs typeface="+mn-cs"/>
              </a:endParaRPr>
            </a:p>
          </p:txBody>
        </p:sp>
        <p:sp>
          <p:nvSpPr>
            <p:cNvPr id="250" name="Line 129"/>
            <p:cNvSpPr>
              <a:spLocks noChangeShapeType="1"/>
            </p:cNvSpPr>
            <p:nvPr/>
          </p:nvSpPr>
          <p:spPr bwMode="auto">
            <a:xfrm>
              <a:off x="1857375" y="2108200"/>
              <a:ext cx="2392363" cy="0"/>
            </a:xfrm>
            <a:prstGeom prst="line">
              <a:avLst/>
            </a:prstGeom>
            <a:noFill/>
            <a:ln w="9525">
              <a:solidFill>
                <a:schemeClr val="tx1"/>
              </a:solidFill>
              <a:round/>
            </a:ln>
            <a:effectLst/>
          </p:spPr>
          <p:txBody>
            <a:bodyPr/>
            <a:lstStyle/>
            <a:p>
              <a:pPr>
                <a:defRPr/>
              </a:pPr>
              <a:endParaRPr lang="en-US" dirty="0">
                <a:cs typeface="+mn-cs"/>
              </a:endParaRPr>
            </a:p>
          </p:txBody>
        </p:sp>
        <p:sp>
          <p:nvSpPr>
            <p:cNvPr id="251" name="Text Box 130"/>
            <p:cNvSpPr txBox="1">
              <a:spLocks noChangeArrowheads="1"/>
            </p:cNvSpPr>
            <p:nvPr/>
          </p:nvSpPr>
          <p:spPr bwMode="auto">
            <a:xfrm>
              <a:off x="1874838" y="2114550"/>
              <a:ext cx="2381250" cy="366713"/>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        10      A       0</a:t>
              </a:r>
              <a:endParaRPr lang="en-US" i="0" dirty="0">
                <a:solidFill>
                  <a:srgbClr val="000000"/>
                </a:solidFill>
                <a:latin typeface="Arial" panose="020B0604020202020204" pitchFamily="34" charset="0"/>
                <a:cs typeface="+mn-cs"/>
              </a:endParaRPr>
            </a:p>
          </p:txBody>
        </p:sp>
        <p:sp>
          <p:nvSpPr>
            <p:cNvPr id="252" name="Line 131"/>
            <p:cNvSpPr>
              <a:spLocks noChangeShapeType="1"/>
            </p:cNvSpPr>
            <p:nvPr/>
          </p:nvSpPr>
          <p:spPr bwMode="auto">
            <a:xfrm>
              <a:off x="2370138" y="1662113"/>
              <a:ext cx="1587" cy="1412875"/>
            </a:xfrm>
            <a:prstGeom prst="line">
              <a:avLst/>
            </a:prstGeom>
            <a:noFill/>
            <a:ln w="9525">
              <a:solidFill>
                <a:schemeClr val="tx1"/>
              </a:solidFill>
              <a:round/>
            </a:ln>
            <a:effectLst/>
          </p:spPr>
          <p:txBody>
            <a:bodyPr/>
            <a:lstStyle/>
            <a:p>
              <a:pPr>
                <a:defRPr/>
              </a:pPr>
              <a:endParaRPr lang="en-US" dirty="0">
                <a:cs typeface="+mn-cs"/>
              </a:endParaRPr>
            </a:p>
          </p:txBody>
        </p:sp>
        <p:sp>
          <p:nvSpPr>
            <p:cNvPr id="253" name="Text Box 132"/>
            <p:cNvSpPr txBox="1">
              <a:spLocks noChangeArrowheads="1"/>
            </p:cNvSpPr>
            <p:nvPr/>
          </p:nvSpPr>
          <p:spPr bwMode="auto">
            <a:xfrm>
              <a:off x="1865313" y="2455863"/>
              <a:ext cx="2381250" cy="366712"/>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        12      D       0</a:t>
              </a:r>
              <a:endParaRPr lang="en-US" i="0" dirty="0">
                <a:solidFill>
                  <a:srgbClr val="000000"/>
                </a:solidFill>
                <a:latin typeface="Arial" panose="020B0604020202020204" pitchFamily="34" charset="0"/>
                <a:cs typeface="+mn-cs"/>
              </a:endParaRPr>
            </a:p>
          </p:txBody>
        </p:sp>
        <p:sp>
          <p:nvSpPr>
            <p:cNvPr id="254" name="Line 133"/>
            <p:cNvSpPr>
              <a:spLocks noChangeShapeType="1"/>
            </p:cNvSpPr>
            <p:nvPr/>
          </p:nvSpPr>
          <p:spPr bwMode="auto">
            <a:xfrm>
              <a:off x="2938463" y="1658938"/>
              <a:ext cx="1587" cy="1422400"/>
            </a:xfrm>
            <a:prstGeom prst="line">
              <a:avLst/>
            </a:prstGeom>
            <a:noFill/>
            <a:ln w="9525">
              <a:solidFill>
                <a:schemeClr val="tx1"/>
              </a:solidFill>
              <a:round/>
            </a:ln>
            <a:effectLst/>
          </p:spPr>
          <p:txBody>
            <a:bodyPr/>
            <a:lstStyle/>
            <a:p>
              <a:pPr>
                <a:defRPr/>
              </a:pPr>
              <a:endParaRPr lang="en-US" dirty="0">
                <a:cs typeface="+mn-cs"/>
              </a:endParaRPr>
            </a:p>
          </p:txBody>
        </p:sp>
        <p:sp>
          <p:nvSpPr>
            <p:cNvPr id="255" name="Line 134"/>
            <p:cNvSpPr>
              <a:spLocks noChangeShapeType="1"/>
            </p:cNvSpPr>
            <p:nvPr/>
          </p:nvSpPr>
          <p:spPr bwMode="auto">
            <a:xfrm>
              <a:off x="3506788" y="1670050"/>
              <a:ext cx="1587" cy="1401763"/>
            </a:xfrm>
            <a:prstGeom prst="line">
              <a:avLst/>
            </a:prstGeom>
            <a:noFill/>
            <a:ln w="9525">
              <a:solidFill>
                <a:schemeClr val="tx1"/>
              </a:solidFill>
              <a:round/>
            </a:ln>
            <a:effectLst/>
          </p:spPr>
          <p:txBody>
            <a:bodyPr/>
            <a:lstStyle/>
            <a:p>
              <a:pPr>
                <a:defRPr/>
              </a:pPr>
              <a:endParaRPr lang="en-US" dirty="0">
                <a:cs typeface="+mn-cs"/>
              </a:endParaRPr>
            </a:p>
          </p:txBody>
        </p:sp>
        <p:sp>
          <p:nvSpPr>
            <p:cNvPr id="256" name="Text Box 146"/>
            <p:cNvSpPr txBox="1">
              <a:spLocks noChangeArrowheads="1"/>
            </p:cNvSpPr>
            <p:nvPr/>
          </p:nvSpPr>
          <p:spPr bwMode="auto">
            <a:xfrm>
              <a:off x="1847850" y="2757488"/>
              <a:ext cx="2381250" cy="366712"/>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          8      A       1</a:t>
              </a:r>
              <a:endParaRPr lang="en-US" i="0" dirty="0">
                <a:solidFill>
                  <a:srgbClr val="000000"/>
                </a:solidFill>
                <a:latin typeface="Arial" panose="020B0604020202020204" pitchFamily="34" charset="0"/>
                <a:cs typeface="+mn-cs"/>
              </a:endParaRPr>
            </a:p>
          </p:txBody>
        </p:sp>
      </p:grpSp>
      <p:grpSp>
        <p:nvGrpSpPr>
          <p:cNvPr id="3" name="Group 2"/>
          <p:cNvGrpSpPr/>
          <p:nvPr/>
        </p:nvGrpSpPr>
        <p:grpSpPr>
          <a:xfrm>
            <a:off x="3005471" y="2904563"/>
            <a:ext cx="6187647" cy="2441483"/>
            <a:chOff x="2992024" y="3375211"/>
            <a:chExt cx="6187647" cy="2441483"/>
          </a:xfrm>
        </p:grpSpPr>
        <p:grpSp>
          <p:nvGrpSpPr>
            <p:cNvPr id="94" name="Group 93"/>
            <p:cNvGrpSpPr/>
            <p:nvPr/>
          </p:nvGrpSpPr>
          <p:grpSpPr>
            <a:xfrm>
              <a:off x="4502577" y="3971363"/>
              <a:ext cx="800044" cy="416858"/>
              <a:chOff x="7493876" y="2774731"/>
              <a:chExt cx="1481958" cy="894622"/>
            </a:xfrm>
          </p:grpSpPr>
          <p:sp>
            <p:nvSpPr>
              <p:cNvPr id="95" name="Freeform 9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Oval 9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7" name="Group 96"/>
              <p:cNvGrpSpPr/>
              <p:nvPr/>
            </p:nvGrpSpPr>
            <p:grpSpPr>
              <a:xfrm>
                <a:off x="7713663" y="2848339"/>
                <a:ext cx="1042107" cy="425543"/>
                <a:chOff x="7786941" y="2884917"/>
                <a:chExt cx="897649" cy="353919"/>
              </a:xfrm>
            </p:grpSpPr>
            <p:sp>
              <p:nvSpPr>
                <p:cNvPr id="98" name="Freeform 9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9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9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10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2" name="Group 101"/>
            <p:cNvGrpSpPr/>
            <p:nvPr/>
          </p:nvGrpSpPr>
          <p:grpSpPr>
            <a:xfrm>
              <a:off x="5963122" y="4006616"/>
              <a:ext cx="800044" cy="416858"/>
              <a:chOff x="7493876" y="2774731"/>
              <a:chExt cx="1481958" cy="894622"/>
            </a:xfrm>
          </p:grpSpPr>
          <p:sp>
            <p:nvSpPr>
              <p:cNvPr id="103" name="Freeform 102"/>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Oval 103"/>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5" name="Group 104"/>
              <p:cNvGrpSpPr/>
              <p:nvPr/>
            </p:nvGrpSpPr>
            <p:grpSpPr>
              <a:xfrm>
                <a:off x="7713663" y="2848339"/>
                <a:ext cx="1042107" cy="425543"/>
                <a:chOff x="7786941" y="2884917"/>
                <a:chExt cx="897649" cy="353919"/>
              </a:xfrm>
            </p:grpSpPr>
            <p:sp>
              <p:nvSpPr>
                <p:cNvPr id="106" name="Freeform 105"/>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Freeform 106"/>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Freeform 107"/>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Freeform 108"/>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0" name="Group 109"/>
            <p:cNvGrpSpPr/>
            <p:nvPr/>
          </p:nvGrpSpPr>
          <p:grpSpPr>
            <a:xfrm>
              <a:off x="5581851" y="5003023"/>
              <a:ext cx="800044" cy="416858"/>
              <a:chOff x="7493876" y="2774731"/>
              <a:chExt cx="1481958" cy="894622"/>
            </a:xfrm>
          </p:grpSpPr>
          <p:sp>
            <p:nvSpPr>
              <p:cNvPr id="111" name="Freeform 11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Oval 11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3" name="Group 112"/>
              <p:cNvGrpSpPr/>
              <p:nvPr/>
            </p:nvGrpSpPr>
            <p:grpSpPr>
              <a:xfrm>
                <a:off x="7713663" y="2848339"/>
                <a:ext cx="1042107" cy="425543"/>
                <a:chOff x="7786941" y="2884917"/>
                <a:chExt cx="897649" cy="353919"/>
              </a:xfrm>
            </p:grpSpPr>
            <p:sp>
              <p:nvSpPr>
                <p:cNvPr id="114" name="Freeform 11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Freeform 11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Freeform 11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8" name="Group 117"/>
            <p:cNvGrpSpPr/>
            <p:nvPr/>
          </p:nvGrpSpPr>
          <p:grpSpPr>
            <a:xfrm>
              <a:off x="7413364" y="5017556"/>
              <a:ext cx="800044" cy="416858"/>
              <a:chOff x="7493876" y="2774731"/>
              <a:chExt cx="1481958" cy="894622"/>
            </a:xfrm>
          </p:grpSpPr>
          <p:sp>
            <p:nvSpPr>
              <p:cNvPr id="119" name="Freeform 118"/>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7030A0"/>
                  </a:gs>
                  <a:gs pos="21000">
                    <a:schemeClr val="bg1"/>
                  </a:gs>
                  <a:gs pos="60000">
                    <a:srgbClr val="CDBDE8"/>
                  </a:gs>
                  <a:gs pos="100000">
                    <a:srgbClr val="7030A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Oval 119"/>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1" name="Group 120"/>
              <p:cNvGrpSpPr/>
              <p:nvPr/>
            </p:nvGrpSpPr>
            <p:grpSpPr>
              <a:xfrm>
                <a:off x="7713663" y="2848339"/>
                <a:ext cx="1042107" cy="425543"/>
                <a:chOff x="7786941" y="2884917"/>
                <a:chExt cx="897649" cy="353919"/>
              </a:xfrm>
            </p:grpSpPr>
            <p:sp>
              <p:nvSpPr>
                <p:cNvPr id="122" name="Freeform 121"/>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Freeform 122"/>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Freeform 123"/>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Freeform 124"/>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CDBD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26" name="Line 76"/>
            <p:cNvSpPr>
              <a:spLocks noChangeShapeType="1"/>
            </p:cNvSpPr>
            <p:nvPr/>
          </p:nvSpPr>
          <p:spPr bwMode="auto">
            <a:xfrm>
              <a:off x="3748087" y="3588498"/>
              <a:ext cx="752593" cy="580688"/>
            </a:xfrm>
            <a:prstGeom prst="line">
              <a:avLst/>
            </a:prstGeom>
            <a:noFill/>
            <a:ln w="9525">
              <a:solidFill>
                <a:schemeClr val="tx1"/>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7" name="Line 77"/>
            <p:cNvSpPr>
              <a:spLocks noChangeShapeType="1"/>
            </p:cNvSpPr>
            <p:nvPr/>
          </p:nvSpPr>
          <p:spPr bwMode="auto">
            <a:xfrm flipV="1">
              <a:off x="3809160" y="4247079"/>
              <a:ext cx="688134" cy="234527"/>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8" name="Line 78"/>
            <p:cNvSpPr>
              <a:spLocks noChangeShapeType="1"/>
            </p:cNvSpPr>
            <p:nvPr/>
          </p:nvSpPr>
          <p:spPr bwMode="auto">
            <a:xfrm flipV="1">
              <a:off x="5299716" y="4232686"/>
              <a:ext cx="666750"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9" name="Line 79"/>
            <p:cNvSpPr>
              <a:spLocks noChangeShapeType="1"/>
            </p:cNvSpPr>
            <p:nvPr/>
          </p:nvSpPr>
          <p:spPr bwMode="auto">
            <a:xfrm>
              <a:off x="5091756" y="4368987"/>
              <a:ext cx="607804" cy="67734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0" name="Line 80"/>
            <p:cNvSpPr>
              <a:spLocks noChangeShapeType="1"/>
            </p:cNvSpPr>
            <p:nvPr/>
          </p:nvSpPr>
          <p:spPr bwMode="auto">
            <a:xfrm>
              <a:off x="6380909" y="5253974"/>
              <a:ext cx="103822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1" name="Line 81"/>
            <p:cNvSpPr>
              <a:spLocks noChangeShapeType="1"/>
            </p:cNvSpPr>
            <p:nvPr/>
          </p:nvSpPr>
          <p:spPr bwMode="auto">
            <a:xfrm>
              <a:off x="6666659" y="4367306"/>
              <a:ext cx="838200" cy="714375"/>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2" name="Line 82"/>
            <p:cNvSpPr>
              <a:spLocks noChangeShapeType="1"/>
            </p:cNvSpPr>
            <p:nvPr/>
          </p:nvSpPr>
          <p:spPr bwMode="auto">
            <a:xfrm>
              <a:off x="8208230" y="5272181"/>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3" name="Text Box 84"/>
            <p:cNvSpPr txBox="1">
              <a:spLocks noChangeArrowheads="1"/>
            </p:cNvSpPr>
            <p:nvPr/>
          </p:nvSpPr>
          <p:spPr bwMode="auto">
            <a:xfrm>
              <a:off x="5766546" y="5449981"/>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R2</a:t>
              </a:r>
              <a:endParaRPr lang="en-US" i="0" dirty="0">
                <a:solidFill>
                  <a:srgbClr val="000000"/>
                </a:solidFill>
                <a:latin typeface="Arial" panose="020B0604020202020204" pitchFamily="34" charset="0"/>
              </a:endParaRPr>
            </a:p>
          </p:txBody>
        </p:sp>
        <p:sp>
          <p:nvSpPr>
            <p:cNvPr id="134" name="Text Box 85"/>
            <p:cNvSpPr txBox="1">
              <a:spLocks noChangeArrowheads="1"/>
            </p:cNvSpPr>
            <p:nvPr/>
          </p:nvSpPr>
          <p:spPr bwMode="auto">
            <a:xfrm>
              <a:off x="7445169" y="4056897"/>
              <a:ext cx="349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D</a:t>
              </a:r>
              <a:endParaRPr lang="en-US" i="0" dirty="0">
                <a:solidFill>
                  <a:srgbClr val="000000"/>
                </a:solidFill>
                <a:latin typeface="Arial" panose="020B0604020202020204" pitchFamily="34" charset="0"/>
              </a:endParaRPr>
            </a:p>
          </p:txBody>
        </p:sp>
        <p:sp>
          <p:nvSpPr>
            <p:cNvPr id="135" name="Text Box 86"/>
            <p:cNvSpPr txBox="1">
              <a:spLocks noChangeArrowheads="1"/>
            </p:cNvSpPr>
            <p:nvPr/>
          </p:nvSpPr>
          <p:spPr bwMode="auto">
            <a:xfrm>
              <a:off x="6152309" y="4448269"/>
              <a:ext cx="476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R3</a:t>
              </a:r>
              <a:endParaRPr lang="en-US" i="0" dirty="0">
                <a:solidFill>
                  <a:srgbClr val="000000"/>
                </a:solidFill>
                <a:latin typeface="Arial" panose="020B0604020202020204" pitchFamily="34" charset="0"/>
              </a:endParaRPr>
            </a:p>
          </p:txBody>
        </p:sp>
        <p:sp>
          <p:nvSpPr>
            <p:cNvPr id="136" name="Text Box 102"/>
            <p:cNvSpPr txBox="1">
              <a:spLocks noChangeArrowheads="1"/>
            </p:cNvSpPr>
            <p:nvPr/>
          </p:nvSpPr>
          <p:spPr bwMode="auto">
            <a:xfrm>
              <a:off x="3229721" y="4684806"/>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R5</a:t>
              </a:r>
              <a:endParaRPr lang="en-US" i="0" dirty="0">
                <a:solidFill>
                  <a:srgbClr val="000000"/>
                </a:solidFill>
                <a:latin typeface="Arial" panose="020B0604020202020204" pitchFamily="34" charset="0"/>
              </a:endParaRPr>
            </a:p>
          </p:txBody>
        </p:sp>
        <p:sp>
          <p:nvSpPr>
            <p:cNvPr id="137" name="Text Box 108"/>
            <p:cNvSpPr txBox="1">
              <a:spLocks noChangeArrowheads="1"/>
            </p:cNvSpPr>
            <p:nvPr/>
          </p:nvSpPr>
          <p:spPr bwMode="auto">
            <a:xfrm>
              <a:off x="8843121" y="5089619"/>
              <a:ext cx="3365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A</a:t>
              </a:r>
              <a:endParaRPr lang="en-US" i="0" dirty="0">
                <a:solidFill>
                  <a:srgbClr val="000000"/>
                </a:solidFill>
                <a:latin typeface="Arial" panose="020B0604020202020204" pitchFamily="34" charset="0"/>
              </a:endParaRPr>
            </a:p>
          </p:txBody>
        </p:sp>
        <p:sp>
          <p:nvSpPr>
            <p:cNvPr id="138" name="Text Box 109"/>
            <p:cNvSpPr txBox="1">
              <a:spLocks noChangeArrowheads="1"/>
            </p:cNvSpPr>
            <p:nvPr/>
          </p:nvSpPr>
          <p:spPr bwMode="auto">
            <a:xfrm>
              <a:off x="3193209" y="3735481"/>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R6</a:t>
              </a:r>
              <a:endParaRPr lang="en-US" i="0" dirty="0">
                <a:solidFill>
                  <a:srgbClr val="000000"/>
                </a:solidFill>
                <a:latin typeface="Arial" panose="020B0604020202020204" pitchFamily="34" charset="0"/>
              </a:endParaRPr>
            </a:p>
          </p:txBody>
        </p:sp>
        <p:sp>
          <p:nvSpPr>
            <p:cNvPr id="139" name="Text Box 87"/>
            <p:cNvSpPr txBox="1">
              <a:spLocks noChangeArrowheads="1"/>
            </p:cNvSpPr>
            <p:nvPr/>
          </p:nvSpPr>
          <p:spPr bwMode="auto">
            <a:xfrm>
              <a:off x="4488609" y="4386356"/>
              <a:ext cx="476250" cy="36671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i="0" dirty="0">
                  <a:solidFill>
                    <a:srgbClr val="000000"/>
                  </a:solidFill>
                  <a:latin typeface="Arial" panose="020B0604020202020204" pitchFamily="34" charset="0"/>
                </a:rPr>
                <a:t>R4</a:t>
              </a:r>
              <a:endParaRPr lang="en-US" i="0" dirty="0">
                <a:solidFill>
                  <a:srgbClr val="000000"/>
                </a:solidFill>
                <a:latin typeface="Arial" panose="020B0604020202020204" pitchFamily="34" charset="0"/>
              </a:endParaRPr>
            </a:p>
          </p:txBody>
        </p:sp>
        <p:grpSp>
          <p:nvGrpSpPr>
            <p:cNvPr id="140" name="Group 139"/>
            <p:cNvGrpSpPr/>
            <p:nvPr/>
          </p:nvGrpSpPr>
          <p:grpSpPr>
            <a:xfrm>
              <a:off x="2992024" y="3375211"/>
              <a:ext cx="800044" cy="416858"/>
              <a:chOff x="7493876" y="2774731"/>
              <a:chExt cx="1481958" cy="894622"/>
            </a:xfrm>
          </p:grpSpPr>
          <p:sp>
            <p:nvSpPr>
              <p:cNvPr id="141" name="Freeform 14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Oval 14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3" name="Group 142"/>
              <p:cNvGrpSpPr/>
              <p:nvPr/>
            </p:nvGrpSpPr>
            <p:grpSpPr>
              <a:xfrm>
                <a:off x="7713663" y="2848339"/>
                <a:ext cx="1042107" cy="425543"/>
                <a:chOff x="7786941" y="2884917"/>
                <a:chExt cx="897649" cy="353919"/>
              </a:xfrm>
            </p:grpSpPr>
            <p:sp>
              <p:nvSpPr>
                <p:cNvPr id="144" name="Freeform 14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14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Freeform 14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Freeform 14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8" name="Group 147"/>
            <p:cNvGrpSpPr/>
            <p:nvPr/>
          </p:nvGrpSpPr>
          <p:grpSpPr>
            <a:xfrm>
              <a:off x="3036847" y="4226858"/>
              <a:ext cx="800044" cy="416858"/>
              <a:chOff x="7493876" y="2774731"/>
              <a:chExt cx="1481958" cy="894622"/>
            </a:xfrm>
          </p:grpSpPr>
          <p:sp>
            <p:nvSpPr>
              <p:cNvPr id="149" name="Freeform 148"/>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Oval 149"/>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1" name="Group 150"/>
              <p:cNvGrpSpPr/>
              <p:nvPr/>
            </p:nvGrpSpPr>
            <p:grpSpPr>
              <a:xfrm>
                <a:off x="7713663" y="2848339"/>
                <a:ext cx="1042107" cy="425543"/>
                <a:chOff x="7786941" y="2884917"/>
                <a:chExt cx="897649" cy="353919"/>
              </a:xfrm>
            </p:grpSpPr>
            <p:sp>
              <p:nvSpPr>
                <p:cNvPr id="152" name="Freeform 151"/>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Freeform 152"/>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Freeform 153"/>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Freeform 154"/>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56" name="Line 82"/>
            <p:cNvSpPr>
              <a:spLocks noChangeShapeType="1"/>
            </p:cNvSpPr>
            <p:nvPr/>
          </p:nvSpPr>
          <p:spPr bwMode="auto">
            <a:xfrm>
              <a:off x="6765510" y="4235861"/>
              <a:ext cx="701675"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257" name="Text Box 83"/>
          <p:cNvSpPr txBox="1">
            <a:spLocks noChangeArrowheads="1"/>
          </p:cNvSpPr>
          <p:nvPr/>
        </p:nvSpPr>
        <p:spPr bwMode="auto">
          <a:xfrm>
            <a:off x="7659594" y="4994743"/>
            <a:ext cx="476250" cy="3667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i="0" dirty="0">
                <a:solidFill>
                  <a:srgbClr val="000000"/>
                </a:solidFill>
                <a:latin typeface="Arial" panose="020B0604020202020204" pitchFamily="34" charset="0"/>
                <a:cs typeface="+mn-cs"/>
              </a:rPr>
              <a:t>R1</a:t>
            </a:r>
            <a:endParaRPr lang="en-US" i="0" dirty="0">
              <a:solidFill>
                <a:srgbClr val="000000"/>
              </a:solidFill>
              <a:latin typeface="Arial" panose="020B0604020202020204" pitchFamily="34" charset="0"/>
              <a:cs typeface="+mn-cs"/>
            </a:endParaRPr>
          </a:p>
        </p:txBody>
      </p:sp>
      <p:grpSp>
        <p:nvGrpSpPr>
          <p:cNvPr id="4" name="Group 3"/>
          <p:cNvGrpSpPr/>
          <p:nvPr/>
        </p:nvGrpSpPr>
        <p:grpSpPr>
          <a:xfrm>
            <a:off x="5231373" y="3473264"/>
            <a:ext cx="3230562" cy="1343025"/>
            <a:chOff x="3335338" y="3876675"/>
            <a:chExt cx="3230562" cy="1343025"/>
          </a:xfrm>
        </p:grpSpPr>
        <p:sp>
          <p:nvSpPr>
            <p:cNvPr id="258" name="Text Box 103"/>
            <p:cNvSpPr txBox="1">
              <a:spLocks noChangeArrowheads="1"/>
            </p:cNvSpPr>
            <p:nvPr/>
          </p:nvSpPr>
          <p:spPr bwMode="auto">
            <a:xfrm>
              <a:off x="6283325" y="4897438"/>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0</a:t>
              </a:r>
              <a:endParaRPr lang="en-US" sz="1400" i="0" dirty="0">
                <a:solidFill>
                  <a:srgbClr val="000000"/>
                </a:solidFill>
                <a:latin typeface="Arial" panose="020B0604020202020204" pitchFamily="34" charset="0"/>
                <a:cs typeface="+mn-cs"/>
              </a:endParaRPr>
            </a:p>
          </p:txBody>
        </p:sp>
        <p:sp>
          <p:nvSpPr>
            <p:cNvPr id="259" name="Text Box 104"/>
            <p:cNvSpPr txBox="1">
              <a:spLocks noChangeArrowheads="1"/>
            </p:cNvSpPr>
            <p:nvPr/>
          </p:nvSpPr>
          <p:spPr bwMode="auto">
            <a:xfrm>
              <a:off x="4924425" y="4164013"/>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1</a:t>
              </a:r>
              <a:endParaRPr lang="en-US" sz="1400" i="0" dirty="0">
                <a:solidFill>
                  <a:srgbClr val="000000"/>
                </a:solidFill>
                <a:latin typeface="Arial" panose="020B0604020202020204" pitchFamily="34" charset="0"/>
                <a:cs typeface="+mn-cs"/>
              </a:endParaRPr>
            </a:p>
          </p:txBody>
        </p:sp>
        <p:sp>
          <p:nvSpPr>
            <p:cNvPr id="260" name="Text Box 105"/>
            <p:cNvSpPr txBox="1">
              <a:spLocks noChangeArrowheads="1"/>
            </p:cNvSpPr>
            <p:nvPr/>
          </p:nvSpPr>
          <p:spPr bwMode="auto">
            <a:xfrm>
              <a:off x="4849813" y="3889375"/>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0</a:t>
              </a:r>
              <a:endParaRPr lang="en-US" sz="1400" i="0" dirty="0">
                <a:solidFill>
                  <a:srgbClr val="000000"/>
                </a:solidFill>
                <a:latin typeface="Arial" panose="020B0604020202020204" pitchFamily="34" charset="0"/>
                <a:cs typeface="+mn-cs"/>
              </a:endParaRPr>
            </a:p>
          </p:txBody>
        </p:sp>
        <p:sp>
          <p:nvSpPr>
            <p:cNvPr id="261" name="Text Box 107"/>
            <p:cNvSpPr txBox="1">
              <a:spLocks noChangeArrowheads="1"/>
            </p:cNvSpPr>
            <p:nvPr/>
          </p:nvSpPr>
          <p:spPr bwMode="auto">
            <a:xfrm>
              <a:off x="3411538" y="3876675"/>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0</a:t>
              </a:r>
              <a:endParaRPr lang="en-US" sz="1400" i="0" dirty="0">
                <a:solidFill>
                  <a:srgbClr val="000000"/>
                </a:solidFill>
                <a:latin typeface="Arial" panose="020B0604020202020204" pitchFamily="34" charset="0"/>
                <a:cs typeface="+mn-cs"/>
              </a:endParaRPr>
            </a:p>
          </p:txBody>
        </p:sp>
        <p:sp>
          <p:nvSpPr>
            <p:cNvPr id="262" name="Text Box 135"/>
            <p:cNvSpPr txBox="1">
              <a:spLocks noChangeArrowheads="1"/>
            </p:cNvSpPr>
            <p:nvPr/>
          </p:nvSpPr>
          <p:spPr bwMode="auto">
            <a:xfrm>
              <a:off x="3335338" y="4198938"/>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1</a:t>
              </a:r>
              <a:endParaRPr lang="en-US" sz="1400" i="0" dirty="0">
                <a:solidFill>
                  <a:srgbClr val="000000"/>
                </a:solidFill>
                <a:latin typeface="Arial" panose="020B0604020202020204" pitchFamily="34" charset="0"/>
                <a:cs typeface="+mn-cs"/>
              </a:endParaRPr>
            </a:p>
          </p:txBody>
        </p:sp>
        <p:sp>
          <p:nvSpPr>
            <p:cNvPr id="263" name="Text Box 145"/>
            <p:cNvSpPr txBox="1">
              <a:spLocks noChangeArrowheads="1"/>
            </p:cNvSpPr>
            <p:nvPr/>
          </p:nvSpPr>
          <p:spPr bwMode="auto">
            <a:xfrm>
              <a:off x="4487863" y="4914900"/>
              <a:ext cx="282575" cy="30480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1" hangingPunct="1">
                <a:defRPr/>
              </a:pPr>
              <a:r>
                <a:rPr lang="en-US" sz="1400" i="0" dirty="0">
                  <a:solidFill>
                    <a:srgbClr val="000000"/>
                  </a:solidFill>
                  <a:latin typeface="Arial" panose="020B0604020202020204" pitchFamily="34" charset="0"/>
                  <a:cs typeface="+mn-cs"/>
                </a:rPr>
                <a:t>0</a:t>
              </a:r>
              <a:endParaRPr lang="en-US" sz="1400" i="0" dirty="0">
                <a:solidFill>
                  <a:srgbClr val="000000"/>
                </a:solidFill>
                <a:latin typeface="Arial" panose="020B0604020202020204" pitchFamily="34" charset="0"/>
                <a:cs typeface="+mn-cs"/>
              </a:endParaRPr>
            </a:p>
          </p:txBody>
        </p:sp>
      </p:grpSp>
      <p:sp>
        <p:nvSpPr>
          <p:cNvPr id="264" name="Freeform 1"/>
          <p:cNvSpPr/>
          <p:nvPr/>
        </p:nvSpPr>
        <p:spPr bwMode="auto">
          <a:xfrm>
            <a:off x="3939709" y="3070038"/>
            <a:ext cx="4873812" cy="1623545"/>
          </a:xfrm>
          <a:custGeom>
            <a:avLst/>
            <a:gdLst>
              <a:gd name="T0" fmla="*/ 0 w 4927600"/>
              <a:gd name="T1" fmla="*/ 0 h 1717040"/>
              <a:gd name="T2" fmla="*/ 1219200 w 4927600"/>
              <a:gd name="T3" fmla="*/ 732604 h 1717040"/>
              <a:gd name="T4" fmla="*/ 2092960 w 4927600"/>
              <a:gd name="T5" fmla="*/ 1719581 h 1717040"/>
              <a:gd name="T6" fmla="*/ 4927600 w 4927600"/>
              <a:gd name="T7" fmla="*/ 1719581 h 1717040"/>
              <a:gd name="T8" fmla="*/ 0 60000 65536"/>
              <a:gd name="T9" fmla="*/ 0 60000 65536"/>
              <a:gd name="T10" fmla="*/ 0 60000 65536"/>
              <a:gd name="T11" fmla="*/ 0 60000 65536"/>
              <a:gd name="connsiteX0" fmla="*/ 0 w 4927600"/>
              <a:gd name="connsiteY0" fmla="*/ 0 h 1717040"/>
              <a:gd name="connsiteX1" fmla="*/ 654424 w 4927600"/>
              <a:gd name="connsiteY1" fmla="*/ 583657 h 1717040"/>
              <a:gd name="connsiteX2" fmla="*/ 2092960 w 4927600"/>
              <a:gd name="connsiteY2" fmla="*/ 1717040 h 1717040"/>
              <a:gd name="connsiteX3" fmla="*/ 4927600 w 4927600"/>
              <a:gd name="connsiteY3" fmla="*/ 1717040 h 1717040"/>
              <a:gd name="connsiteX0-1" fmla="*/ 0 w 4927600"/>
              <a:gd name="connsiteY0-2" fmla="*/ 0 h 1717040"/>
              <a:gd name="connsiteX1-3" fmla="*/ 654424 w 4927600"/>
              <a:gd name="connsiteY1-4" fmla="*/ 583657 h 1717040"/>
              <a:gd name="connsiteX2-5" fmla="*/ 928126 w 4927600"/>
              <a:gd name="connsiteY2-6" fmla="*/ 829302 h 1717040"/>
              <a:gd name="connsiteX3-7" fmla="*/ 2092960 w 4927600"/>
              <a:gd name="connsiteY3-8" fmla="*/ 1717040 h 1717040"/>
              <a:gd name="connsiteX4" fmla="*/ 4927600 w 4927600"/>
              <a:gd name="connsiteY4" fmla="*/ 1717040 h 1717040"/>
              <a:gd name="connsiteX0-9" fmla="*/ 0 w 4927600"/>
              <a:gd name="connsiteY0-10" fmla="*/ 0 h 1717040"/>
              <a:gd name="connsiteX1-11" fmla="*/ 654424 w 4927600"/>
              <a:gd name="connsiteY1-12" fmla="*/ 583657 h 1717040"/>
              <a:gd name="connsiteX2-13" fmla="*/ 1223961 w 4927600"/>
              <a:gd name="connsiteY2-14" fmla="*/ 708323 h 1717040"/>
              <a:gd name="connsiteX3-15" fmla="*/ 2092960 w 4927600"/>
              <a:gd name="connsiteY3-16" fmla="*/ 1717040 h 1717040"/>
              <a:gd name="connsiteX4-17" fmla="*/ 4927600 w 4927600"/>
              <a:gd name="connsiteY4-18" fmla="*/ 1717040 h 1717040"/>
              <a:gd name="connsiteX0-19" fmla="*/ 0 w 4873812"/>
              <a:gd name="connsiteY0-20" fmla="*/ 0 h 1622945"/>
              <a:gd name="connsiteX1-21" fmla="*/ 600636 w 4873812"/>
              <a:gd name="connsiteY1-22" fmla="*/ 489562 h 1622945"/>
              <a:gd name="connsiteX2-23" fmla="*/ 1170173 w 4873812"/>
              <a:gd name="connsiteY2-24" fmla="*/ 614228 h 1622945"/>
              <a:gd name="connsiteX3-25" fmla="*/ 2039172 w 4873812"/>
              <a:gd name="connsiteY3-26" fmla="*/ 1622945 h 1622945"/>
              <a:gd name="connsiteX4-27" fmla="*/ 4873812 w 4873812"/>
              <a:gd name="connsiteY4-28" fmla="*/ 1622945 h 1622945"/>
              <a:gd name="connsiteX0-29" fmla="*/ 0 w 4873812"/>
              <a:gd name="connsiteY0-30" fmla="*/ 0 h 1622945"/>
              <a:gd name="connsiteX1-31" fmla="*/ 600636 w 4873812"/>
              <a:gd name="connsiteY1-32" fmla="*/ 489562 h 1622945"/>
              <a:gd name="connsiteX2-33" fmla="*/ 1170173 w 4873812"/>
              <a:gd name="connsiteY2-34" fmla="*/ 614228 h 1622945"/>
              <a:gd name="connsiteX3-35" fmla="*/ 3370431 w 4873812"/>
              <a:gd name="connsiteY3-36" fmla="*/ 1542292 h 1622945"/>
              <a:gd name="connsiteX4-37" fmla="*/ 4873812 w 4873812"/>
              <a:gd name="connsiteY4-38" fmla="*/ 1622945 h 1622945"/>
              <a:gd name="connsiteX0-39" fmla="*/ 0 w 4873812"/>
              <a:gd name="connsiteY0-40" fmla="*/ 0 h 1622945"/>
              <a:gd name="connsiteX1-41" fmla="*/ 600636 w 4873812"/>
              <a:gd name="connsiteY1-42" fmla="*/ 489562 h 1622945"/>
              <a:gd name="connsiteX2-43" fmla="*/ 2676244 w 4873812"/>
              <a:gd name="connsiteY2-44" fmla="*/ 627670 h 1622945"/>
              <a:gd name="connsiteX3-45" fmla="*/ 3370431 w 4873812"/>
              <a:gd name="connsiteY3-46" fmla="*/ 1542292 h 1622945"/>
              <a:gd name="connsiteX4-47" fmla="*/ 4873812 w 4873812"/>
              <a:gd name="connsiteY4-48" fmla="*/ 1622945 h 1622945"/>
              <a:gd name="connsiteX0-49" fmla="*/ 0 w 4873812"/>
              <a:gd name="connsiteY0-50" fmla="*/ 0 h 1622945"/>
              <a:gd name="connsiteX1-51" fmla="*/ 600636 w 4873812"/>
              <a:gd name="connsiteY1-52" fmla="*/ 489562 h 1622945"/>
              <a:gd name="connsiteX2-53" fmla="*/ 2676244 w 4873812"/>
              <a:gd name="connsiteY2-54" fmla="*/ 627670 h 1622945"/>
              <a:gd name="connsiteX3-55" fmla="*/ 3800737 w 4873812"/>
              <a:gd name="connsiteY3-56" fmla="*/ 1596061 h 1622945"/>
              <a:gd name="connsiteX4-57" fmla="*/ 4873812 w 4873812"/>
              <a:gd name="connsiteY4-58" fmla="*/ 1622945 h 1622945"/>
              <a:gd name="connsiteX0-59" fmla="*/ 0 w 4873812"/>
              <a:gd name="connsiteY0-60" fmla="*/ 0 h 1622945"/>
              <a:gd name="connsiteX1-61" fmla="*/ 856130 w 4873812"/>
              <a:gd name="connsiteY1-62" fmla="*/ 610540 h 1622945"/>
              <a:gd name="connsiteX2-63" fmla="*/ 2676244 w 4873812"/>
              <a:gd name="connsiteY2-64" fmla="*/ 627670 h 1622945"/>
              <a:gd name="connsiteX3-65" fmla="*/ 3800737 w 4873812"/>
              <a:gd name="connsiteY3-66" fmla="*/ 1596061 h 1622945"/>
              <a:gd name="connsiteX4-67" fmla="*/ 4873812 w 4873812"/>
              <a:gd name="connsiteY4-68" fmla="*/ 1622945 h 1622945"/>
              <a:gd name="connsiteX0-69" fmla="*/ 0 w 4873812"/>
              <a:gd name="connsiteY0-70" fmla="*/ 0 h 1622945"/>
              <a:gd name="connsiteX1-71" fmla="*/ 856130 w 4873812"/>
              <a:gd name="connsiteY1-72" fmla="*/ 610540 h 1622945"/>
              <a:gd name="connsiteX2-73" fmla="*/ 2689691 w 4873812"/>
              <a:gd name="connsiteY2-74" fmla="*/ 600785 h 1622945"/>
              <a:gd name="connsiteX3-75" fmla="*/ 3800737 w 4873812"/>
              <a:gd name="connsiteY3-76" fmla="*/ 1596061 h 1622945"/>
              <a:gd name="connsiteX4-77" fmla="*/ 4873812 w 4873812"/>
              <a:gd name="connsiteY4-78" fmla="*/ 1622945 h 1622945"/>
              <a:gd name="connsiteX0-79" fmla="*/ 0 w 4873812"/>
              <a:gd name="connsiteY0-80" fmla="*/ 0 h 1622945"/>
              <a:gd name="connsiteX1-81" fmla="*/ 859593 w 4873812"/>
              <a:gd name="connsiteY1-82" fmla="*/ 589766 h 1622945"/>
              <a:gd name="connsiteX2-83" fmla="*/ 2689691 w 4873812"/>
              <a:gd name="connsiteY2-84" fmla="*/ 600785 h 1622945"/>
              <a:gd name="connsiteX3-85" fmla="*/ 3800737 w 4873812"/>
              <a:gd name="connsiteY3-86" fmla="*/ 1596061 h 1622945"/>
              <a:gd name="connsiteX4-87" fmla="*/ 4873812 w 4873812"/>
              <a:gd name="connsiteY4-88" fmla="*/ 1622945 h 162294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73812" h="1622945">
                <a:moveTo>
                  <a:pt x="0" y="0"/>
                </a:moveTo>
                <a:lnTo>
                  <a:pt x="859593" y="589766"/>
                </a:lnTo>
                <a:lnTo>
                  <a:pt x="2689691" y="600785"/>
                </a:lnTo>
                <a:lnTo>
                  <a:pt x="3800737" y="1596061"/>
                </a:lnTo>
                <a:lnTo>
                  <a:pt x="4873812" y="1622945"/>
                </a:lnTo>
              </a:path>
            </a:pathLst>
          </a:custGeom>
          <a:noFill/>
          <a:ln w="38100" cap="flat" cmpd="sng">
            <a:solidFill>
              <a:srgbClr val="0070C0"/>
            </a:solidFill>
            <a:prstDash val="solid"/>
            <a:round/>
            <a:headEnd type="none" w="med" len="med"/>
            <a:tailEnd type="triangle" w="med" len="med"/>
          </a:ln>
          <a:effectLst/>
        </p:spPr>
        <p:txBody>
          <a:bodyPr wrap="none"/>
          <a:lstStyle/>
          <a:p>
            <a:pPr eaLnBrk="0" fontAlgn="base" hangingPunct="0">
              <a:spcBef>
                <a:spcPct val="0"/>
              </a:spcBef>
              <a:spcAft>
                <a:spcPct val="0"/>
              </a:spcAft>
            </a:pPr>
            <a:endParaRPr lang="en-US" dirty="0">
              <a:solidFill>
                <a:srgbClr val="000000"/>
              </a:solidFill>
              <a:latin typeface="Arial" panose="020B0604020202020204" pitchFamily="34" charset="0"/>
              <a:ea typeface="MS PGothic" panose="020B0600070205080204" pitchFamily="34" charset="-128"/>
            </a:endParaRPr>
          </a:p>
        </p:txBody>
      </p:sp>
      <p:grpSp>
        <p:nvGrpSpPr>
          <p:cNvPr id="9" name="Group 8"/>
          <p:cNvGrpSpPr/>
          <p:nvPr/>
        </p:nvGrpSpPr>
        <p:grpSpPr>
          <a:xfrm>
            <a:off x="3697941" y="1842247"/>
            <a:ext cx="5199529" cy="4298576"/>
            <a:chOff x="3697941" y="1842247"/>
            <a:chExt cx="5199529" cy="4298576"/>
          </a:xfrm>
        </p:grpSpPr>
        <p:sp>
          <p:nvSpPr>
            <p:cNvPr id="8" name="Rectangle 7"/>
            <p:cNvSpPr/>
            <p:nvPr/>
          </p:nvSpPr>
          <p:spPr>
            <a:xfrm>
              <a:off x="3697941" y="1842247"/>
              <a:ext cx="2326341" cy="228600"/>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6539753" y="2424953"/>
              <a:ext cx="2326341" cy="228600"/>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6571129" y="5912223"/>
              <a:ext cx="2326341" cy="228600"/>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dissolve">
                                      <p:cBhvr>
                                        <p:cTn id="7" dur="5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wipe(down)">
                                      <p:cBhvr>
                                        <p:cTn id="12" dur="500"/>
                                        <p:tgtEl>
                                          <p:spTgt spid="246"/>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1" nodeType="clickEffect">
                                  <p:stCondLst>
                                    <p:cond delay="0"/>
                                  </p:stCondLst>
                                  <p:childTnLst>
                                    <p:set>
                                      <p:cBhvr>
                                        <p:cTn id="30" dur="1" fill="hold">
                                          <p:stCondLst>
                                            <p:cond delay="0"/>
                                          </p:stCondLst>
                                        </p:cTn>
                                        <p:tgtEl>
                                          <p:spTgt spid="264"/>
                                        </p:tgtEl>
                                        <p:attrNameLst>
                                          <p:attrName>style.visibility</p:attrName>
                                        </p:attrNameLst>
                                      </p:cBhvr>
                                      <p:to>
                                        <p:strVal val="visible"/>
                                      </p:to>
                                    </p:set>
                                    <p:animEffect transition="in" filter="wipe(left)">
                                      <p:cBhvr>
                                        <p:cTn id="31"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bldLvl="0" animBg="1"/>
      <p:bldP spid="264" grpId="1"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Ограничения коммутаторов</a:t>
            </a:r>
            <a:endParaRPr lang="ru-RU" altLang="ru-RU"/>
          </a:p>
        </p:txBody>
      </p:sp>
      <p:sp>
        <p:nvSpPr>
          <p:cNvPr id="3" name="Замещающее содержимое 2"/>
          <p:cNvSpPr>
            <a:spLocks noGrp="1"/>
          </p:cNvSpPr>
          <p:nvPr>
            <p:ph idx="1"/>
          </p:nvPr>
        </p:nvSpPr>
        <p:spPr/>
        <p:txBody>
          <a:bodyPr>
            <a:normAutofit/>
          </a:bodyPr>
          <a:p>
            <a:r>
              <a:rPr lang="ru-RU" altLang="en-US"/>
              <a:t>Серьезные ограничения по-прежнему накладываются на топологию коммутируемой локальной сети. </a:t>
            </a:r>
            <a:endParaRPr lang="ru-RU" altLang="en-US"/>
          </a:p>
          <a:p>
            <a:r>
              <a:rPr lang="ru-RU" altLang="en-US"/>
              <a:t>Требование отсутствия петель преодолевается с помощью техники STP и аналогов и агрегирования каналов лишь частично. </a:t>
            </a:r>
            <a:endParaRPr lang="ru-RU" altLang="en-US"/>
          </a:p>
          <a:p>
            <a:r>
              <a:rPr lang="ru-RU" altLang="en-US"/>
              <a:t>STP не позволяет задействовать все альтернативные маршруты для передачи пользовательского трафика, а агрегирование каналов разрешает так делать только на участках сети между двумя соседними коммутаторами. </a:t>
            </a:r>
            <a:endParaRPr lang="ru-RU" altLang="en-US"/>
          </a:p>
          <a:p>
            <a:r>
              <a:rPr lang="ru-RU" altLang="en-US"/>
              <a:t>Подобные ограничения </a:t>
            </a:r>
            <a:r>
              <a:rPr lang="ru-RU" altLang="en-US">
                <a:solidFill>
                  <a:srgbClr val="C00000"/>
                </a:solidFill>
              </a:rPr>
              <a:t>не позволяют применять многие эффективные топологии, пригодные для передачи трафика</a:t>
            </a:r>
            <a:r>
              <a:rPr lang="ru-RU" altLang="en-US"/>
              <a:t>.</a:t>
            </a:r>
            <a:endParaRPr lang="ru-RU"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sym typeface="+mn-ea"/>
              </a:rPr>
              <a:t>Ограничения коммутаторов</a:t>
            </a:r>
            <a:endParaRPr lang="ru-RU" altLang="en-US"/>
          </a:p>
        </p:txBody>
      </p:sp>
      <p:sp>
        <p:nvSpPr>
          <p:cNvPr id="3" name="Замещающее содержимое 2"/>
          <p:cNvSpPr>
            <a:spLocks noGrp="1"/>
          </p:cNvSpPr>
          <p:nvPr>
            <p:ph idx="1"/>
          </p:nvPr>
        </p:nvSpPr>
        <p:spPr/>
        <p:txBody>
          <a:bodyPr>
            <a:normAutofit lnSpcReduction="10000"/>
          </a:bodyPr>
          <a:p>
            <a:r>
              <a:rPr lang="ru-RU" altLang="en-US"/>
              <a:t>Логические сегменты сети, расположенные между коммутаторами, слабо изолированы друг от друга, а именно — </a:t>
            </a:r>
            <a:r>
              <a:rPr lang="ru-RU" altLang="en-US">
                <a:solidFill>
                  <a:srgbClr val="C00000"/>
                </a:solidFill>
              </a:rPr>
              <a:t>не защищены от широковещательных штормов</a:t>
            </a:r>
            <a:r>
              <a:rPr lang="ru-RU" altLang="en-US"/>
              <a:t>. </a:t>
            </a:r>
            <a:endParaRPr lang="ru-RU" altLang="en-US"/>
          </a:p>
          <a:p>
            <a:r>
              <a:rPr lang="ru-RU" altLang="en-US"/>
              <a:t>Использование же механизма виртуальных сетей, реализованного во многих коммутаторах, хотя и позволяет достаточно гибко создавать изолированные по трафику группы станций, изолирует их полностью, то есть так, что узлы одной виртуальной сети не могут взаимодействовать с узлами другой виртуальной сети.</a:t>
            </a:r>
            <a:endParaRPr lang="ru-RU"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ru-RU">
                <a:sym typeface="+mn-ea"/>
              </a:rPr>
              <a:t>Ограничения коммутаторов</a:t>
            </a:r>
            <a:endParaRPr lang="ru-RU" altLang="en-US"/>
          </a:p>
        </p:txBody>
      </p:sp>
      <p:sp>
        <p:nvSpPr>
          <p:cNvPr id="3" name="Замещающее содержимое 2"/>
          <p:cNvSpPr>
            <a:spLocks noGrp="1"/>
          </p:cNvSpPr>
          <p:nvPr>
            <p:ph idx="1"/>
          </p:nvPr>
        </p:nvSpPr>
        <p:spPr/>
        <p:txBody>
          <a:bodyPr/>
          <a:p>
            <a:r>
              <a:rPr lang="ru-RU" altLang="en-US"/>
              <a:t>В сетях, построенных на основе мостов и коммутаторов, достаточно </a:t>
            </a:r>
            <a:r>
              <a:rPr lang="ru-RU" altLang="en-US">
                <a:solidFill>
                  <a:srgbClr val="C00000"/>
                </a:solidFill>
              </a:rPr>
              <a:t>сложно решается задача фильтрации трафика на основе данных, содержащихся в пакете</a:t>
            </a:r>
            <a:r>
              <a:rPr lang="ru-RU" altLang="en-US"/>
              <a:t>. </a:t>
            </a:r>
            <a:endParaRPr lang="ru-RU" altLang="en-US"/>
          </a:p>
          <a:p>
            <a:r>
              <a:rPr lang="ru-RU" altLang="en-US"/>
              <a:t>В таких сетях фильтрация выполняется только с помощью пользовательских фильтров, для создания которых администратору приходится иметь дело с двоичным представлением содержимого пакетов.</a:t>
            </a:r>
            <a:endParaRPr lang="ru-RU"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sym typeface="+mn-ea"/>
              </a:rPr>
              <a:t>Ограничения коммутаторов</a:t>
            </a:r>
            <a:endParaRPr lang="ru-RU" altLang="en-US"/>
          </a:p>
        </p:txBody>
      </p:sp>
      <p:sp>
        <p:nvSpPr>
          <p:cNvPr id="3" name="Замещающее содержимое 2"/>
          <p:cNvSpPr>
            <a:spLocks noGrp="1"/>
          </p:cNvSpPr>
          <p:nvPr>
            <p:ph idx="1"/>
          </p:nvPr>
        </p:nvSpPr>
        <p:spPr/>
        <p:txBody>
          <a:bodyPr/>
          <a:p>
            <a:r>
              <a:rPr lang="ru-RU" altLang="en-US"/>
              <a:t>Реализация транспортной подсистемы только средствами физического и канального уровней приводит к </a:t>
            </a:r>
            <a:r>
              <a:rPr lang="ru-RU" altLang="en-US">
                <a:solidFill>
                  <a:srgbClr val="C00000"/>
                </a:solidFill>
              </a:rPr>
              <a:t>недостаточно гибкой одноуровневой системе адресации</a:t>
            </a:r>
            <a:r>
              <a:rPr lang="ru-RU" altLang="en-US"/>
              <a:t>, в качестве адреса назначения используется МАС-адрес, жестко связанный с сетевым адаптером.</a:t>
            </a:r>
            <a:endParaRPr lang="ru-RU"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Ограничения коммутаторов</a:t>
            </a:r>
            <a:endParaRPr lang="ru-RU" altLang="en-US"/>
          </a:p>
        </p:txBody>
      </p:sp>
      <p:sp>
        <p:nvSpPr>
          <p:cNvPr id="3" name="Замещающее содержимое 2"/>
          <p:cNvSpPr>
            <a:spLocks noGrp="1"/>
          </p:cNvSpPr>
          <p:nvPr>
            <p:ph idx="1"/>
          </p:nvPr>
        </p:nvSpPr>
        <p:spPr/>
        <p:txBody>
          <a:bodyPr/>
          <a:p>
            <a:r>
              <a:rPr lang="ru-RU" altLang="en-US"/>
              <a:t>У коммутаторов </a:t>
            </a:r>
            <a:r>
              <a:rPr lang="ru-RU" altLang="en-US">
                <a:solidFill>
                  <a:srgbClr val="C00000"/>
                </a:solidFill>
              </a:rPr>
              <a:t>ограничены возможности по трансляции протоколов при создании гетерогенной сети</a:t>
            </a:r>
            <a:r>
              <a:rPr lang="ru-RU" altLang="en-US"/>
              <a:t>. </a:t>
            </a:r>
            <a:endParaRPr lang="ru-RU" altLang="en-US"/>
          </a:p>
          <a:p>
            <a:r>
              <a:rPr lang="ru-RU" altLang="en-US"/>
              <a:t>Они не могут транслировать протоколы WAN в протоколы LAN из-за различий в системе адресации этих сетей, а также различных значений максимального размера поля данных.</a:t>
            </a:r>
            <a:endParaRPr lang="ru-R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Буфер памяти</a:t>
            </a:r>
            <a:endParaRPr lang="ru-RU" dirty="0"/>
          </a:p>
        </p:txBody>
      </p:sp>
      <p:sp>
        <p:nvSpPr>
          <p:cNvPr id="3" name="Объект 2"/>
          <p:cNvSpPr>
            <a:spLocks noGrp="1"/>
          </p:cNvSpPr>
          <p:nvPr>
            <p:ph sz="quarter" idx="1"/>
          </p:nvPr>
        </p:nvSpPr>
        <p:spPr/>
        <p:txBody>
          <a:bodyPr>
            <a:normAutofit fontScale="77500" lnSpcReduction="20000"/>
          </a:bodyPr>
          <a:lstStyle/>
          <a:p>
            <a:r>
              <a:rPr lang="ru-RU" dirty="0"/>
              <a:t>Для временного хранения фреймов и последующей их отправки по нужному адресу, коммутатор может использовать буферизацию. Буферизация может быть также использована в том случае, когда порт пункта назначения занят. Буфером называется область памяти, в которой коммутатор хранит передаваемые данные.</a:t>
            </a:r>
            <a:endParaRPr lang="ru-RU" dirty="0"/>
          </a:p>
          <a:p>
            <a:r>
              <a:rPr lang="ru-RU" dirty="0"/>
              <a:t>Буфер памяти может использовать два метода хранения и отправки фреймов: буферизация по портам и буферизация с общей памятью. </a:t>
            </a:r>
            <a:endParaRPr lang="en-US" dirty="0" smtClean="0"/>
          </a:p>
          <a:p>
            <a:r>
              <a:rPr lang="ru-RU" dirty="0" smtClean="0"/>
              <a:t>При </a:t>
            </a:r>
            <a:r>
              <a:rPr lang="ru-RU" b="1" dirty="0"/>
              <a:t>буферизации по портам </a:t>
            </a:r>
            <a:r>
              <a:rPr lang="ru-RU" dirty="0"/>
              <a:t>пакеты хранятся в очередях (</a:t>
            </a:r>
            <a:r>
              <a:rPr lang="ru-RU" dirty="0" err="1"/>
              <a:t>queue</a:t>
            </a:r>
            <a:r>
              <a:rPr lang="ru-RU" dirty="0"/>
              <a:t>), которые связаны с отдельными входными портами. Пакет передаётся на выходной порт только тогда, когда все фреймы, находившиеся впереди него в очереди, были успешно переданы. </a:t>
            </a:r>
            <a:r>
              <a:rPr lang="ru-RU" dirty="0" smtClean="0"/>
              <a:t>При </a:t>
            </a:r>
            <a:r>
              <a:rPr lang="ru-RU" dirty="0"/>
              <a:t>этом возможна ситуация, когда один фрейм задерживает всю очередь из-за занятости порта его пункта назначения. Эта задержка может происходить даже в том случае, когда остальные фреймы могут быть переданы на открытые порты их пунктов назначения.</a:t>
            </a:r>
            <a:endParaRPr lang="ru-RU" dirty="0"/>
          </a:p>
          <a:p>
            <a:endParaRPr lang="ru-RU"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Использованные источники</a:t>
            </a:r>
            <a:endParaRPr lang="ru-RU" altLang="ru-RU"/>
          </a:p>
        </p:txBody>
      </p:sp>
      <p:sp>
        <p:nvSpPr>
          <p:cNvPr id="3" name="Замещающее содержимое 2"/>
          <p:cNvSpPr>
            <a:spLocks noGrp="1"/>
          </p:cNvSpPr>
          <p:nvPr>
            <p:ph idx="1"/>
          </p:nvPr>
        </p:nvSpPr>
        <p:spPr/>
        <p:txBody>
          <a:bodyPr/>
          <a:p>
            <a:r>
              <a:rPr lang="ru-RU" altLang="en-US">
                <a:sym typeface="+mn-ea"/>
              </a:rPr>
              <a:t>В. Олифер</a:t>
            </a:r>
            <a:r>
              <a:rPr lang="en-US" altLang="en-US">
                <a:sym typeface="+mn-ea"/>
              </a:rPr>
              <a:t>, </a:t>
            </a:r>
            <a:r>
              <a:rPr lang="ru-RU" altLang="en-US">
                <a:sym typeface="+mn-ea"/>
              </a:rPr>
              <a:t>Н. Олифер </a:t>
            </a:r>
            <a:r>
              <a:rPr lang="en-US" altLang="en-US">
                <a:sym typeface="+mn-ea"/>
              </a:rPr>
              <a:t>“</a:t>
            </a:r>
            <a:r>
              <a:rPr lang="ru-RU" altLang="en-US">
                <a:sym typeface="+mn-ea"/>
              </a:rPr>
              <a:t>Компьютерные сети. Принципы</a:t>
            </a:r>
            <a:r>
              <a:rPr lang="en-US" altLang="en-US">
                <a:sym typeface="+mn-ea"/>
              </a:rPr>
              <a:t>, </a:t>
            </a:r>
            <a:r>
              <a:rPr lang="ru-RU" altLang="en-US">
                <a:sym typeface="+mn-ea"/>
              </a:rPr>
              <a:t>технологии</a:t>
            </a:r>
            <a:r>
              <a:rPr lang="en-US" altLang="en-US">
                <a:sym typeface="+mn-ea"/>
              </a:rPr>
              <a:t>, </a:t>
            </a:r>
            <a:r>
              <a:rPr lang="ru-RU" altLang="en-US">
                <a:sym typeface="+mn-ea"/>
              </a:rPr>
              <a:t>протоколы</a:t>
            </a:r>
            <a:r>
              <a:rPr lang="en-US" altLang="en-US">
                <a:sym typeface="+mn-ea"/>
              </a:rPr>
              <a:t>”</a:t>
            </a:r>
            <a:endParaRPr lang="en-US" altLang="en-US"/>
          </a:p>
          <a:p>
            <a:r>
              <a:rPr lang="ru-RU" altLang="en-US">
                <a:sym typeface="+mn-ea"/>
              </a:rPr>
              <a:t>Д. Куроуз</a:t>
            </a:r>
            <a:r>
              <a:rPr lang="en-US" altLang="en-US">
                <a:sym typeface="+mn-ea"/>
              </a:rPr>
              <a:t>, </a:t>
            </a:r>
            <a:r>
              <a:rPr lang="ru-RU" altLang="en-US">
                <a:sym typeface="+mn-ea"/>
              </a:rPr>
              <a:t>К. Росс </a:t>
            </a:r>
            <a:r>
              <a:rPr lang="en-US" altLang="en-US">
                <a:sym typeface="+mn-ea"/>
              </a:rPr>
              <a:t>“</a:t>
            </a:r>
            <a:r>
              <a:rPr lang="ru-RU" altLang="en-US">
                <a:sym typeface="+mn-ea"/>
              </a:rPr>
              <a:t>Компьютерные сети.</a:t>
            </a:r>
            <a:r>
              <a:rPr lang="en-US" altLang="en-US">
                <a:sym typeface="+mn-ea"/>
              </a:rPr>
              <a:t> </a:t>
            </a:r>
            <a:r>
              <a:rPr lang="ru-RU" altLang="en-US">
                <a:sym typeface="+mn-ea"/>
              </a:rPr>
              <a:t>Нисходящий подход.</a:t>
            </a:r>
            <a:r>
              <a:rPr lang="en-US" altLang="en-US">
                <a:sym typeface="+mn-ea"/>
              </a:rPr>
              <a:t>”</a:t>
            </a:r>
            <a:endParaRPr lang="en-US" altLang="en-US">
              <a:sym typeface="+mn-ea"/>
            </a:endParaRPr>
          </a:p>
          <a:p>
            <a:r>
              <a:rPr lang="ru-RU" altLang="en-US"/>
              <a:t>https://techhub.hpe.com/eginfolib/networking/docs/switches/RA/15-18/5998-8151_ra_2620_asg/content/ch10s05.html</a:t>
            </a:r>
            <a:endParaRPr lang="ru-RU" altLang="en-US"/>
          </a:p>
          <a:p>
            <a:endParaRPr lang="ru-R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Буфер памяти</a:t>
            </a:r>
            <a:endParaRPr lang="ru-RU" dirty="0"/>
          </a:p>
        </p:txBody>
      </p:sp>
      <p:sp>
        <p:nvSpPr>
          <p:cNvPr id="3" name="Объект 2"/>
          <p:cNvSpPr>
            <a:spLocks noGrp="1"/>
          </p:cNvSpPr>
          <p:nvPr>
            <p:ph sz="quarter" idx="1"/>
          </p:nvPr>
        </p:nvSpPr>
        <p:spPr/>
        <p:txBody>
          <a:bodyPr>
            <a:normAutofit fontScale="77500" lnSpcReduction="20000"/>
          </a:bodyPr>
          <a:lstStyle/>
          <a:p>
            <a:r>
              <a:rPr lang="ru-RU" dirty="0" smtClean="0"/>
              <a:t>При </a:t>
            </a:r>
            <a:r>
              <a:rPr lang="ru-RU" b="1" dirty="0"/>
              <a:t>буферизации в общей памяти </a:t>
            </a:r>
            <a:r>
              <a:rPr lang="ru-RU" dirty="0"/>
              <a:t>все фреймы хранятся в общем буфере памяти, который используется всеми портами коммутатора. Количество памяти, отводимой порту, определяется требуемым ему количеством. После этого фреймы, находившиеся в буфере, динамически распределяются по выходным портам. Это позволяет получить фрейм на одном порте и отправить его с другого порта, не устанавливая его в очередь.</a:t>
            </a:r>
            <a:endParaRPr lang="ru-RU" dirty="0"/>
          </a:p>
          <a:p>
            <a:r>
              <a:rPr lang="ru-RU" dirty="0"/>
              <a:t>Коммутатор поддерживает карту портов, в которые требуется отправить фреймы. Очистка этой карты происходит только после того, как фрейм успешно отправлен.</a:t>
            </a:r>
            <a:endParaRPr lang="ru-RU" dirty="0"/>
          </a:p>
          <a:p>
            <a:r>
              <a:rPr lang="ru-RU" dirty="0"/>
              <a:t>Размер фрейма ограничивается всем размером буфера, а не долей, предназначенной для конкретного порта. Это означает, что крупные фреймы могут быть переданы с меньшими потерями, что особенно важно при асимметричной коммутации, то есть когда порт с шириной полосы пропускания 100 Мб/с должен отправлять пакеты на порт 10 Мб/с.</a:t>
            </a:r>
            <a:endParaRPr lang="ru-RU" dirty="0"/>
          </a:p>
          <a:p>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Механизмы передачи фрейма</a:t>
            </a:r>
            <a:endParaRPr lang="ru-RU" dirty="0"/>
          </a:p>
        </p:txBody>
      </p:sp>
      <p:sp>
        <p:nvSpPr>
          <p:cNvPr id="3" name="Объект 2"/>
          <p:cNvSpPr>
            <a:spLocks noGrp="1"/>
          </p:cNvSpPr>
          <p:nvPr>
            <p:ph sz="quarter" idx="1"/>
          </p:nvPr>
        </p:nvSpPr>
        <p:spPr/>
        <p:txBody>
          <a:bodyPr>
            <a:normAutofit fontScale="77500" lnSpcReduction="20000"/>
          </a:bodyPr>
          <a:lstStyle/>
          <a:p>
            <a:r>
              <a:rPr lang="ru-RU" dirty="0"/>
              <a:t>Для того, чтобы передавать фреймы, коммутатор использует три базовых механизма:</a:t>
            </a:r>
            <a:endParaRPr lang="ru-RU" dirty="0"/>
          </a:p>
          <a:p>
            <a:r>
              <a:rPr lang="ru-RU" b="1" dirty="0" err="1">
                <a:solidFill>
                  <a:srgbClr val="C00000"/>
                </a:solidFill>
              </a:rPr>
              <a:t>Flooding</a:t>
            </a:r>
            <a:r>
              <a:rPr lang="ru-RU" dirty="0"/>
              <a:t> — фрейм, полученный на один из портов, передается на остальные порты коммутатора. Коммутатор выполняет эту операцию в двух случаях:</a:t>
            </a:r>
            <a:endParaRPr lang="ru-RU" dirty="0"/>
          </a:p>
          <a:p>
            <a:pPr lvl="1"/>
            <a:r>
              <a:rPr lang="ru-RU" dirty="0"/>
              <a:t>при получении широковещательного или </a:t>
            </a:r>
            <a:r>
              <a:rPr lang="ru-RU" dirty="0" err="1"/>
              <a:t>multicast</a:t>
            </a:r>
            <a:r>
              <a:rPr lang="ru-RU" dirty="0"/>
              <a:t> (если не настроена поддержка </a:t>
            </a:r>
            <a:r>
              <a:rPr lang="ru-RU" dirty="0" err="1"/>
              <a:t>multicast</a:t>
            </a:r>
            <a:r>
              <a:rPr lang="ru-RU" dirty="0"/>
              <a:t>) фрейма,</a:t>
            </a:r>
            <a:endParaRPr lang="ru-RU" dirty="0"/>
          </a:p>
          <a:p>
            <a:pPr lvl="1"/>
            <a:r>
              <a:rPr lang="ru-RU" dirty="0"/>
              <a:t>при получении </a:t>
            </a:r>
            <a:r>
              <a:rPr lang="ru-RU" dirty="0" err="1"/>
              <a:t>unknown</a:t>
            </a:r>
            <a:r>
              <a:rPr lang="ru-RU" dirty="0"/>
              <a:t> </a:t>
            </a:r>
            <a:r>
              <a:rPr lang="ru-RU" dirty="0" err="1"/>
              <a:t>unicast</a:t>
            </a:r>
            <a:r>
              <a:rPr lang="ru-RU" dirty="0"/>
              <a:t> фрейма. Это позволяет коммутатору доставить фрейм хосту (при условии, что хост достижим и существует), даже когда он не знает, где хост находится.</a:t>
            </a:r>
            <a:endParaRPr lang="ru-RU" dirty="0"/>
          </a:p>
          <a:p>
            <a:r>
              <a:rPr lang="ru-RU" b="1" dirty="0" err="1">
                <a:solidFill>
                  <a:srgbClr val="C00000"/>
                </a:solidFill>
              </a:rPr>
              <a:t>Forwarding</a:t>
            </a:r>
            <a:r>
              <a:rPr lang="ru-RU" dirty="0"/>
              <a:t> — передача фрейма, полученного на одном порту, через другой порт в соответствии с записью в таблице коммутации.</a:t>
            </a:r>
            <a:endParaRPr lang="ru-RU" dirty="0"/>
          </a:p>
          <a:p>
            <a:r>
              <a:rPr lang="ru-RU" b="1" dirty="0" err="1">
                <a:solidFill>
                  <a:srgbClr val="C00000"/>
                </a:solidFill>
              </a:rPr>
              <a:t>Filtering</a:t>
            </a:r>
            <a:r>
              <a:rPr lang="ru-RU" dirty="0"/>
              <a:t>— если коммутатор получает фрейм через определенный порт, и MAC-адрес получателя доступен через этот же порт (это указано в таблице коммутации), то коммутатор отбрасывает фрейм. То есть, коммутатор считает, что в этом случае хост уже получил этот фрейм, и не дублирует его.</a:t>
            </a:r>
            <a:endParaRPr lang="ru-RU" dirty="0"/>
          </a:p>
          <a:p>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6859466" y="1579642"/>
            <a:ext cx="1654101" cy="2401887"/>
            <a:chOff x="3457903" y="1592254"/>
            <a:chExt cx="1654101" cy="2401887"/>
          </a:xfrm>
        </p:grpSpPr>
        <p:sp>
          <p:nvSpPr>
            <p:cNvPr id="117" name="Rectangle 42"/>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8" name="Rectangle 44"/>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9" name="Rectangle 45"/>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controller</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0" name="Text Box 46"/>
            <p:cNvSpPr txBox="1">
              <a:spLocks noChangeArrowheads="1"/>
            </p:cNvSpPr>
            <p:nvPr/>
          </p:nvSpPr>
          <p:spPr bwMode="auto">
            <a:xfrm>
              <a:off x="3963393" y="3514379"/>
              <a:ext cx="737702" cy="461665"/>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fontAlgn="base">
                <a:spcBef>
                  <a:spcPct val="0"/>
                </a:spcBef>
                <a:spcAft>
                  <a:spcPct val="0"/>
                </a:spcAft>
                <a:defRPr/>
              </a:pPr>
              <a:r>
                <a:rPr lang="en-US" sz="1200" i="0" dirty="0">
                  <a:solidFill>
                    <a:srgbClr val="000000"/>
                  </a:solidFill>
                  <a:latin typeface="Arial" panose="020B0604020202020204" pitchFamily="34" charset="0"/>
                </a:rPr>
                <a:t>physical</a:t>
              </a:r>
              <a:endParaRPr lang="en-US" sz="1200" i="0" dirty="0">
                <a:solidFill>
                  <a:srgbClr val="000000"/>
                </a:solidFill>
                <a:latin typeface="Arial" panose="020B0604020202020204" pitchFamily="34" charset="0"/>
              </a:endParaRPr>
            </a:p>
            <a:p>
              <a:pPr algn="ctr" fontAlgn="base">
                <a:spcBef>
                  <a:spcPct val="0"/>
                </a:spcBef>
                <a:spcAft>
                  <a:spcPct val="0"/>
                </a:spcAft>
                <a:defRPr/>
              </a:pPr>
              <a:endParaRPr lang="en-US" sz="1200" i="0" dirty="0">
                <a:solidFill>
                  <a:srgbClr val="000000"/>
                </a:solidFill>
                <a:latin typeface="Arial" panose="020B0604020202020204" pitchFamily="34" charset="0"/>
              </a:endParaRPr>
            </a:p>
          </p:txBody>
        </p:sp>
        <p:sp>
          <p:nvSpPr>
            <p:cNvPr id="121" name="Freeform 47"/>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2" name="Line 48"/>
            <p:cNvSpPr>
              <a:spLocks noChangeShapeType="1"/>
            </p:cNvSpPr>
            <p:nvPr/>
          </p:nvSpPr>
          <p:spPr bwMode="auto">
            <a:xfrm>
              <a:off x="3643959" y="2628755"/>
              <a:ext cx="1358900"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3" name="Line 49"/>
            <p:cNvSpPr>
              <a:spLocks noChangeShapeType="1"/>
            </p:cNvSpPr>
            <p:nvPr/>
          </p:nvSpPr>
          <p:spPr bwMode="auto">
            <a:xfrm flipV="1">
              <a:off x="4182165" y="2631881"/>
              <a:ext cx="0" cy="300037"/>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4" name="Rectangle 50"/>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memory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5" name="Rectangle 51"/>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CPU</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6" name="Line 52"/>
            <p:cNvSpPr>
              <a:spLocks noChangeShapeType="1"/>
            </p:cNvSpPr>
            <p:nvPr/>
          </p:nvSpPr>
          <p:spPr bwMode="auto">
            <a:xfrm flipH="1" flipV="1">
              <a:off x="3836047" y="2458893"/>
              <a:ext cx="1587" cy="169862"/>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7" name="Line 53"/>
            <p:cNvSpPr>
              <a:spLocks noChangeShapeType="1"/>
            </p:cNvSpPr>
            <p:nvPr/>
          </p:nvSpPr>
          <p:spPr bwMode="auto">
            <a:xfrm flipH="1" flipV="1">
              <a:off x="4709172" y="2460480"/>
              <a:ext cx="1587" cy="17145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8" name="Line 55"/>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9" name="Rectangle 43"/>
            <p:cNvSpPr>
              <a:spLocks noChangeArrowheads="1"/>
            </p:cNvSpPr>
            <p:nvPr/>
          </p:nvSpPr>
          <p:spPr bwMode="auto">
            <a:xfrm>
              <a:off x="3718524" y="2820792"/>
              <a:ext cx="1122362" cy="1082675"/>
            </a:xfrm>
            <a:prstGeom prst="rect">
              <a:avLst/>
            </a:prstGeom>
            <a:noFill/>
            <a:ln w="28575">
              <a:solidFill>
                <a:srgbClr val="FF0000"/>
              </a:solidFill>
              <a:prstDash val="dash"/>
              <a:miter lim="800000"/>
            </a:ln>
            <a:effectLst/>
          </p:spPr>
          <p:txBody>
            <a:bodyPr wrap="none" anchor="ctr"/>
            <a:lstStyle/>
            <a:p>
              <a:pPr eaLnBrk="0" fontAlgn="base" hangingPunct="0">
                <a:spcBef>
                  <a:spcPct val="0"/>
                </a:spcBef>
                <a:spcAft>
                  <a:spcPct val="0"/>
                </a:spcAft>
                <a:defRPr/>
              </a:pPr>
              <a:endParaRPr lang="en-US" dirty="0">
                <a:solidFill>
                  <a:srgbClr val="000000"/>
                </a:solidFill>
                <a:latin typeface="Arial" panose="020B0604020202020204" pitchFamily="34" charset="0"/>
                <a:ea typeface="MS PGothic" panose="020B0600070205080204" pitchFamily="34" charset="-128"/>
              </a:endParaRPr>
            </a:p>
          </p:txBody>
        </p:sp>
      </p:grpSp>
      <p:sp>
        <p:nvSpPr>
          <p:cNvPr id="2" name="Title 1"/>
          <p:cNvSpPr>
            <a:spLocks noGrp="1"/>
          </p:cNvSpPr>
          <p:nvPr>
            <p:ph type="title"/>
          </p:nvPr>
        </p:nvSpPr>
        <p:spPr>
          <a:xfrm>
            <a:off x="938646" y="362678"/>
            <a:ext cx="10515600" cy="894622"/>
          </a:xfrm>
        </p:spPr>
        <p:txBody>
          <a:bodyPr>
            <a:normAutofit/>
          </a:bodyPr>
          <a:lstStyle/>
          <a:p>
            <a:r>
              <a:rPr lang="ru-RU" altLang="en-US" dirty="0">
                <a:cs typeface="Calibri" panose="020F0502020204030204" charset="0"/>
              </a:rPr>
              <a:t>Взаимодействие интерфейсов</a:t>
            </a:r>
            <a:endParaRPr lang="ru-RU" altLang="en-US" sz="4400" dirty="0"/>
          </a:p>
        </p:txBody>
      </p:sp>
      <p:grpSp>
        <p:nvGrpSpPr>
          <p:cNvPr id="10" name="Group 9"/>
          <p:cNvGrpSpPr/>
          <p:nvPr/>
        </p:nvGrpSpPr>
        <p:grpSpPr>
          <a:xfrm>
            <a:off x="3386648" y="1585768"/>
            <a:ext cx="1709144" cy="2401887"/>
            <a:chOff x="3386648" y="1585768"/>
            <a:chExt cx="1709144" cy="2401887"/>
          </a:xfrm>
        </p:grpSpPr>
        <p:sp>
          <p:nvSpPr>
            <p:cNvPr id="340" name="Rectangle 42"/>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2" name="Rectangle 44"/>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3" name="Rectangle 45"/>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controller</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4" name="Text Box 46"/>
            <p:cNvSpPr txBox="1">
              <a:spLocks noChangeArrowheads="1"/>
            </p:cNvSpPr>
            <p:nvPr/>
          </p:nvSpPr>
          <p:spPr bwMode="auto">
            <a:xfrm>
              <a:off x="3792993" y="3514379"/>
              <a:ext cx="737702" cy="461665"/>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fontAlgn="base">
                <a:spcBef>
                  <a:spcPct val="0"/>
                </a:spcBef>
                <a:spcAft>
                  <a:spcPct val="0"/>
                </a:spcAft>
                <a:defRPr/>
              </a:pPr>
              <a:r>
                <a:rPr lang="en-US" sz="1200" i="0" dirty="0">
                  <a:solidFill>
                    <a:srgbClr val="000000"/>
                  </a:solidFill>
                  <a:latin typeface="Arial" panose="020B0604020202020204" pitchFamily="34" charset="0"/>
                </a:rPr>
                <a:t>physical</a:t>
              </a:r>
              <a:endParaRPr lang="en-US" sz="1200" i="0" dirty="0">
                <a:solidFill>
                  <a:srgbClr val="000000"/>
                </a:solidFill>
                <a:latin typeface="Arial" panose="020B0604020202020204" pitchFamily="34" charset="0"/>
              </a:endParaRPr>
            </a:p>
            <a:p>
              <a:pPr algn="ctr" fontAlgn="base">
                <a:spcBef>
                  <a:spcPct val="0"/>
                </a:spcBef>
                <a:spcAft>
                  <a:spcPct val="0"/>
                </a:spcAft>
                <a:defRPr/>
              </a:pPr>
              <a:endParaRPr lang="en-US" sz="1200" i="0" dirty="0">
                <a:solidFill>
                  <a:srgbClr val="000000"/>
                </a:solidFill>
                <a:latin typeface="Arial" panose="020B0604020202020204" pitchFamily="34" charset="0"/>
              </a:endParaRPr>
            </a:p>
          </p:txBody>
        </p:sp>
        <p:sp>
          <p:nvSpPr>
            <p:cNvPr id="345" name="Freeform 47"/>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6" name="Line 48"/>
            <p:cNvSpPr>
              <a:spLocks noChangeShapeType="1"/>
            </p:cNvSpPr>
            <p:nvPr/>
          </p:nvSpPr>
          <p:spPr bwMode="auto">
            <a:xfrm>
              <a:off x="3643959" y="2628755"/>
              <a:ext cx="1358900"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7" name="Line 49"/>
            <p:cNvSpPr>
              <a:spLocks noChangeShapeType="1"/>
            </p:cNvSpPr>
            <p:nvPr/>
          </p:nvSpPr>
          <p:spPr bwMode="auto">
            <a:xfrm flipV="1">
              <a:off x="4164375" y="2631881"/>
              <a:ext cx="0" cy="300037"/>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8" name="Rectangle 50"/>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cpu</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9" name="Rectangle 51"/>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memory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0" name="Line 52"/>
            <p:cNvSpPr>
              <a:spLocks noChangeShapeType="1"/>
            </p:cNvSpPr>
            <p:nvPr/>
          </p:nvSpPr>
          <p:spPr bwMode="auto">
            <a:xfrm flipH="1" flipV="1">
              <a:off x="3836047" y="2458893"/>
              <a:ext cx="1587" cy="169862"/>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1" name="Line 53"/>
            <p:cNvSpPr>
              <a:spLocks noChangeShapeType="1"/>
            </p:cNvSpPr>
            <p:nvPr/>
          </p:nvSpPr>
          <p:spPr bwMode="auto">
            <a:xfrm flipH="1" flipV="1">
              <a:off x="4709172" y="2460480"/>
              <a:ext cx="1587" cy="17145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3" name="Line 55"/>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8" name="Rectangle 43"/>
            <p:cNvSpPr>
              <a:spLocks noChangeArrowheads="1"/>
            </p:cNvSpPr>
            <p:nvPr/>
          </p:nvSpPr>
          <p:spPr bwMode="auto">
            <a:xfrm>
              <a:off x="3643876" y="2820792"/>
              <a:ext cx="1122362" cy="1082675"/>
            </a:xfrm>
            <a:prstGeom prst="rect">
              <a:avLst/>
            </a:prstGeom>
            <a:noFill/>
            <a:ln w="28575">
              <a:solidFill>
                <a:srgbClr val="FF0000"/>
              </a:solidFill>
              <a:prstDash val="dash"/>
              <a:miter lim="800000"/>
            </a:ln>
            <a:effectLst/>
          </p:spPr>
          <p:txBody>
            <a:bodyPr wrap="none" anchor="ctr"/>
            <a:lstStyle/>
            <a:p>
              <a:pPr eaLnBrk="0" fontAlgn="base" hangingPunct="0">
                <a:spcBef>
                  <a:spcPct val="0"/>
                </a:spcBef>
                <a:spcAft>
                  <a:spcPct val="0"/>
                </a:spcAft>
                <a:defRPr/>
              </a:pPr>
              <a:endParaRPr lang="en-US" dirty="0">
                <a:solidFill>
                  <a:srgbClr val="000000"/>
                </a:solidFill>
                <a:latin typeface="Arial" panose="020B0604020202020204" pitchFamily="34" charset="0"/>
                <a:ea typeface="MS PGothic" panose="020B0600070205080204" pitchFamily="34" charset="-128"/>
              </a:endParaRPr>
            </a:p>
          </p:txBody>
        </p:sp>
      </p:grpSp>
      <p:grpSp>
        <p:nvGrpSpPr>
          <p:cNvPr id="360" name="Group 84"/>
          <p:cNvGrpSpPr/>
          <p:nvPr/>
        </p:nvGrpSpPr>
        <p:grpSpPr bwMode="auto">
          <a:xfrm>
            <a:off x="2300585" y="1777854"/>
            <a:ext cx="1508125" cy="2035175"/>
            <a:chOff x="2695" y="1742"/>
            <a:chExt cx="950" cy="1282"/>
          </a:xfrm>
        </p:grpSpPr>
        <p:sp>
          <p:nvSpPr>
            <p:cNvPr id="361" name="Freeform 62"/>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1" fmla="*/ 10067 w 10067"/>
                <a:gd name="connsiteY0-2" fmla="*/ 2667 h 8056"/>
                <a:gd name="connsiteX1-3" fmla="*/ 0 w 10067"/>
                <a:gd name="connsiteY1-4" fmla="*/ 0 h 8056"/>
                <a:gd name="connsiteX2-5" fmla="*/ 10 w 10067"/>
                <a:gd name="connsiteY2-6" fmla="*/ 6383 h 8056"/>
                <a:gd name="connsiteX3-7" fmla="*/ 9949 w 10067"/>
                <a:gd name="connsiteY3-8" fmla="*/ 8056 h 8056"/>
                <a:gd name="connsiteX4-9" fmla="*/ 10067 w 10067"/>
                <a:gd name="connsiteY4-10" fmla="*/ 2667 h 8056"/>
                <a:gd name="connsiteX0-11" fmla="*/ 10134 w 10134"/>
                <a:gd name="connsiteY0-12" fmla="*/ 2191 h 10000"/>
                <a:gd name="connsiteX1-13" fmla="*/ 0 w 10134"/>
                <a:gd name="connsiteY1-14" fmla="*/ 0 h 10000"/>
                <a:gd name="connsiteX2-15" fmla="*/ 10 w 10134"/>
                <a:gd name="connsiteY2-16" fmla="*/ 7923 h 10000"/>
                <a:gd name="connsiteX3-17" fmla="*/ 9883 w 10134"/>
                <a:gd name="connsiteY3-18" fmla="*/ 10000 h 10000"/>
                <a:gd name="connsiteX4-19" fmla="*/ 10134 w 10134"/>
                <a:gd name="connsiteY4-20" fmla="*/ 2191 h 10000"/>
                <a:gd name="connsiteX0-21" fmla="*/ 10134 w 10134"/>
                <a:gd name="connsiteY0-22" fmla="*/ 1569 h 10000"/>
                <a:gd name="connsiteX1-23" fmla="*/ 0 w 10134"/>
                <a:gd name="connsiteY1-24" fmla="*/ 0 h 10000"/>
                <a:gd name="connsiteX2-25" fmla="*/ 10 w 10134"/>
                <a:gd name="connsiteY2-26" fmla="*/ 7923 h 10000"/>
                <a:gd name="connsiteX3-27" fmla="*/ 9883 w 10134"/>
                <a:gd name="connsiteY3-28" fmla="*/ 10000 h 10000"/>
                <a:gd name="connsiteX4-29" fmla="*/ 10134 w 10134"/>
                <a:gd name="connsiteY4-30" fmla="*/ 1569 h 10000"/>
                <a:gd name="connsiteX0-31" fmla="*/ 10134 w 10134"/>
                <a:gd name="connsiteY0-32" fmla="*/ 1569 h 9876"/>
                <a:gd name="connsiteX1-33" fmla="*/ 0 w 10134"/>
                <a:gd name="connsiteY1-34" fmla="*/ 0 h 9876"/>
                <a:gd name="connsiteX2-35" fmla="*/ 10 w 10134"/>
                <a:gd name="connsiteY2-36" fmla="*/ 7923 h 9876"/>
                <a:gd name="connsiteX3-37" fmla="*/ 10084 w 10134"/>
                <a:gd name="connsiteY3-38" fmla="*/ 9876 h 9876"/>
                <a:gd name="connsiteX4-39" fmla="*/ 10134 w 10134"/>
                <a:gd name="connsiteY4-40" fmla="*/ 1569 h 9876"/>
                <a:gd name="connsiteX0-41" fmla="*/ 9934 w 9954"/>
                <a:gd name="connsiteY0-42" fmla="*/ 0 h 12944"/>
                <a:gd name="connsiteX1-43" fmla="*/ 0 w 9954"/>
                <a:gd name="connsiteY1-44" fmla="*/ 2944 h 12944"/>
                <a:gd name="connsiteX2-45" fmla="*/ 10 w 9954"/>
                <a:gd name="connsiteY2-46" fmla="*/ 10966 h 12944"/>
                <a:gd name="connsiteX3-47" fmla="*/ 9951 w 9954"/>
                <a:gd name="connsiteY3-48" fmla="*/ 12944 h 12944"/>
                <a:gd name="connsiteX4-49" fmla="*/ 9934 w 9954"/>
                <a:gd name="connsiteY4-50" fmla="*/ 0 h 129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1" name="Rectangle 73"/>
            <p:cNvSpPr>
              <a:spLocks noChangeArrowheads="1"/>
            </p:cNvSpPr>
            <p:nvPr/>
          </p:nvSpPr>
          <p:spPr bwMode="auto">
            <a:xfrm>
              <a:off x="2737" y="2678"/>
              <a:ext cx="489" cy="262"/>
            </a:xfrm>
            <a:prstGeom prst="rect">
              <a:avLst/>
            </a:prstGeom>
            <a:solidFill>
              <a:srgbClr val="FFFFFF"/>
            </a:solidFill>
            <a:ln w="9525">
              <a:solidFill>
                <a:srgbClr val="E40000"/>
              </a:solidFill>
              <a:miter lim="800000"/>
            </a:ln>
            <a:effectLst>
              <a:outerShdw blurRad="50800" dist="38100" dir="8100000" algn="tr"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2" name="Freeform 63"/>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90" name="Rectangle 82"/>
            <p:cNvSpPr>
              <a:spLocks noChangeArrowheads="1"/>
            </p:cNvSpPr>
            <p:nvPr/>
          </p:nvSpPr>
          <p:spPr bwMode="auto">
            <a:xfrm>
              <a:off x="2734" y="1764"/>
              <a:ext cx="490" cy="463"/>
            </a:xfrm>
            <a:prstGeom prst="rect">
              <a:avLst/>
            </a:prstGeom>
            <a:solidFill>
              <a:srgbClr val="FFFFFF"/>
            </a:solidFill>
            <a:ln w="12700">
              <a:solidFill>
                <a:srgbClr val="FF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6" name="Text Box 65"/>
            <p:cNvSpPr txBox="1">
              <a:spLocks noChangeArrowheads="1"/>
            </p:cNvSpPr>
            <p:nvPr/>
          </p:nvSpPr>
          <p:spPr bwMode="auto">
            <a:xfrm>
              <a:off x="2703" y="1742"/>
              <a:ext cx="553" cy="52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application</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transport</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network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link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sp>
          <p:nvSpPr>
            <p:cNvPr id="374" name="Line 66"/>
            <p:cNvSpPr>
              <a:spLocks noChangeShapeType="1"/>
            </p:cNvSpPr>
            <p:nvPr/>
          </p:nvSpPr>
          <p:spPr bwMode="auto">
            <a:xfrm>
              <a:off x="2737" y="1898"/>
              <a:ext cx="489"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5" name="Line 67"/>
            <p:cNvSpPr>
              <a:spLocks noChangeShapeType="1"/>
            </p:cNvSpPr>
            <p:nvPr/>
          </p:nvSpPr>
          <p:spPr bwMode="auto">
            <a:xfrm>
              <a:off x="2737" y="2001"/>
              <a:ext cx="489"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6" name="Line 68"/>
            <p:cNvSpPr>
              <a:spLocks noChangeShapeType="1"/>
            </p:cNvSpPr>
            <p:nvPr/>
          </p:nvSpPr>
          <p:spPr bwMode="auto">
            <a:xfrm>
              <a:off x="2735" y="2110"/>
              <a:ext cx="489" cy="0"/>
            </a:xfrm>
            <a:prstGeom prst="line">
              <a:avLst/>
            </a:prstGeom>
            <a:noFill/>
            <a:ln w="9525">
              <a:solidFill>
                <a:srgbClr val="FF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8" name="Rectangle 70"/>
            <p:cNvSpPr>
              <a:spLocks noChangeArrowheads="1"/>
            </p:cNvSpPr>
            <p:nvPr/>
          </p:nvSpPr>
          <p:spPr bwMode="auto">
            <a:xfrm>
              <a:off x="2695" y="2212"/>
              <a:ext cx="552" cy="115"/>
            </a:xfrm>
            <a:prstGeom prst="rect">
              <a:avLst/>
            </a:prstGeom>
            <a:solidFill>
              <a:srgbClr val="FFFFFF"/>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9" name="Line 71"/>
            <p:cNvSpPr>
              <a:spLocks noChangeShapeType="1"/>
            </p:cNvSpPr>
            <p:nvPr/>
          </p:nvSpPr>
          <p:spPr bwMode="auto">
            <a:xfrm>
              <a:off x="2734" y="2224"/>
              <a:ext cx="0" cy="65"/>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0" name="Line 72"/>
            <p:cNvSpPr>
              <a:spLocks noChangeShapeType="1"/>
            </p:cNvSpPr>
            <p:nvPr/>
          </p:nvSpPr>
          <p:spPr bwMode="auto">
            <a:xfrm>
              <a:off x="3225" y="2218"/>
              <a:ext cx="0" cy="64"/>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2" name="Text Box 74"/>
            <p:cNvSpPr txBox="1">
              <a:spLocks noChangeArrowheads="1"/>
            </p:cNvSpPr>
            <p:nvPr/>
          </p:nvSpPr>
          <p:spPr bwMode="auto">
            <a:xfrm>
              <a:off x="2755" y="2653"/>
              <a:ext cx="431" cy="291"/>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link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physical</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sp>
          <p:nvSpPr>
            <p:cNvPr id="386" name="Line 78"/>
            <p:cNvSpPr>
              <a:spLocks noChangeShapeType="1"/>
            </p:cNvSpPr>
            <p:nvPr/>
          </p:nvSpPr>
          <p:spPr bwMode="auto">
            <a:xfrm>
              <a:off x="2736" y="2803"/>
              <a:ext cx="489"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8" name="Line 80"/>
            <p:cNvSpPr>
              <a:spLocks noChangeShapeType="1"/>
            </p:cNvSpPr>
            <p:nvPr/>
          </p:nvSpPr>
          <p:spPr bwMode="auto">
            <a:xfrm>
              <a:off x="2737" y="2614"/>
              <a:ext cx="0" cy="65"/>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9" name="Line 81"/>
            <p:cNvSpPr>
              <a:spLocks noChangeShapeType="1"/>
            </p:cNvSpPr>
            <p:nvPr/>
          </p:nvSpPr>
          <p:spPr bwMode="auto">
            <a:xfrm>
              <a:off x="3226" y="2614"/>
              <a:ext cx="0" cy="64"/>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1" name="Group 10"/>
          <p:cNvGrpSpPr/>
          <p:nvPr/>
        </p:nvGrpSpPr>
        <p:grpSpPr>
          <a:xfrm>
            <a:off x="8154574" y="1741034"/>
            <a:ext cx="1453373" cy="2053837"/>
            <a:chOff x="9730606" y="1055376"/>
            <a:chExt cx="1453373" cy="2053837"/>
          </a:xfrm>
        </p:grpSpPr>
        <p:sp>
          <p:nvSpPr>
            <p:cNvPr id="62" name="Freeform 62"/>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1" fmla="*/ 10067 w 10067"/>
                <a:gd name="connsiteY0-2" fmla="*/ 2667 h 8056"/>
                <a:gd name="connsiteX1-3" fmla="*/ 0 w 10067"/>
                <a:gd name="connsiteY1-4" fmla="*/ 0 h 8056"/>
                <a:gd name="connsiteX2-5" fmla="*/ 10 w 10067"/>
                <a:gd name="connsiteY2-6" fmla="*/ 6383 h 8056"/>
                <a:gd name="connsiteX3-7" fmla="*/ 9949 w 10067"/>
                <a:gd name="connsiteY3-8" fmla="*/ 8056 h 8056"/>
                <a:gd name="connsiteX4-9" fmla="*/ 10067 w 10067"/>
                <a:gd name="connsiteY4-10" fmla="*/ 2667 h 8056"/>
                <a:gd name="connsiteX0-11" fmla="*/ 10134 w 10134"/>
                <a:gd name="connsiteY0-12" fmla="*/ 2191 h 10000"/>
                <a:gd name="connsiteX1-13" fmla="*/ 0 w 10134"/>
                <a:gd name="connsiteY1-14" fmla="*/ 0 h 10000"/>
                <a:gd name="connsiteX2-15" fmla="*/ 10 w 10134"/>
                <a:gd name="connsiteY2-16" fmla="*/ 7923 h 10000"/>
                <a:gd name="connsiteX3-17" fmla="*/ 9883 w 10134"/>
                <a:gd name="connsiteY3-18" fmla="*/ 10000 h 10000"/>
                <a:gd name="connsiteX4-19" fmla="*/ 10134 w 10134"/>
                <a:gd name="connsiteY4-20" fmla="*/ 2191 h 10000"/>
                <a:gd name="connsiteX0-21" fmla="*/ 10134 w 10134"/>
                <a:gd name="connsiteY0-22" fmla="*/ 1569 h 10000"/>
                <a:gd name="connsiteX1-23" fmla="*/ 0 w 10134"/>
                <a:gd name="connsiteY1-24" fmla="*/ 0 h 10000"/>
                <a:gd name="connsiteX2-25" fmla="*/ 10 w 10134"/>
                <a:gd name="connsiteY2-26" fmla="*/ 7923 h 10000"/>
                <a:gd name="connsiteX3-27" fmla="*/ 9883 w 10134"/>
                <a:gd name="connsiteY3-28" fmla="*/ 10000 h 10000"/>
                <a:gd name="connsiteX4-29" fmla="*/ 10134 w 10134"/>
                <a:gd name="connsiteY4-30" fmla="*/ 1569 h 10000"/>
                <a:gd name="connsiteX0-31" fmla="*/ 10134 w 10134"/>
                <a:gd name="connsiteY0-32" fmla="*/ 1569 h 9876"/>
                <a:gd name="connsiteX1-33" fmla="*/ 0 w 10134"/>
                <a:gd name="connsiteY1-34" fmla="*/ 0 h 9876"/>
                <a:gd name="connsiteX2-35" fmla="*/ 10 w 10134"/>
                <a:gd name="connsiteY2-36" fmla="*/ 7923 h 9876"/>
                <a:gd name="connsiteX3-37" fmla="*/ 10084 w 10134"/>
                <a:gd name="connsiteY3-38" fmla="*/ 9876 h 9876"/>
                <a:gd name="connsiteX4-39" fmla="*/ 10134 w 10134"/>
                <a:gd name="connsiteY4-40" fmla="*/ 1569 h 9876"/>
                <a:gd name="connsiteX0-41" fmla="*/ 9934 w 9954"/>
                <a:gd name="connsiteY0-42" fmla="*/ 0 h 12944"/>
                <a:gd name="connsiteX1-43" fmla="*/ 0 w 9954"/>
                <a:gd name="connsiteY1-44" fmla="*/ 2944 h 12944"/>
                <a:gd name="connsiteX2-45" fmla="*/ 10 w 9954"/>
                <a:gd name="connsiteY2-46" fmla="*/ 10966 h 12944"/>
                <a:gd name="connsiteX3-47" fmla="*/ 9951 w 9954"/>
                <a:gd name="connsiteY3-48" fmla="*/ 12944 h 12944"/>
                <a:gd name="connsiteX4-49" fmla="*/ 9934 w 9954"/>
                <a:gd name="connsiteY4-50" fmla="*/ 0 h 129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3" name="Rectangle 73"/>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ln>
            <a:effectLst>
              <a:outerShdw blurRad="50800" dist="38100" dir="8100000" algn="tr"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4" name="Freeform 63"/>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5" name="Rectangle 82"/>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6" name="Text Box 65"/>
            <p:cNvSpPr txBox="1">
              <a:spLocks noChangeArrowheads="1"/>
            </p:cNvSpPr>
            <p:nvPr/>
          </p:nvSpPr>
          <p:spPr bwMode="auto">
            <a:xfrm>
              <a:off x="10306091" y="1055376"/>
              <a:ext cx="877888" cy="83026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application</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transport</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network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link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sp>
          <p:nvSpPr>
            <p:cNvPr id="67" name="Line 66"/>
            <p:cNvSpPr>
              <a:spLocks noChangeShapeType="1"/>
            </p:cNvSpPr>
            <p:nvPr/>
          </p:nvSpPr>
          <p:spPr bwMode="auto">
            <a:xfrm>
              <a:off x="10360066" y="1303026"/>
              <a:ext cx="776288"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8" name="Line 67"/>
            <p:cNvSpPr>
              <a:spLocks noChangeShapeType="1"/>
            </p:cNvSpPr>
            <p:nvPr/>
          </p:nvSpPr>
          <p:spPr bwMode="auto">
            <a:xfrm>
              <a:off x="10360066" y="1466539"/>
              <a:ext cx="776288"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9" name="Line 68"/>
            <p:cNvSpPr>
              <a:spLocks noChangeShapeType="1"/>
            </p:cNvSpPr>
            <p:nvPr/>
          </p:nvSpPr>
          <p:spPr bwMode="auto">
            <a:xfrm>
              <a:off x="10356891" y="1639576"/>
              <a:ext cx="776288" cy="0"/>
            </a:xfrm>
            <a:prstGeom prst="line">
              <a:avLst/>
            </a:prstGeom>
            <a:noFill/>
            <a:ln w="9525">
              <a:solidFill>
                <a:srgbClr val="FF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0" name="Rectangle 70"/>
            <p:cNvSpPr>
              <a:spLocks noChangeArrowheads="1"/>
            </p:cNvSpPr>
            <p:nvPr/>
          </p:nvSpPr>
          <p:spPr bwMode="auto">
            <a:xfrm>
              <a:off x="10293391" y="1801501"/>
              <a:ext cx="876301" cy="182563"/>
            </a:xfrm>
            <a:prstGeom prst="rect">
              <a:avLst/>
            </a:prstGeom>
            <a:solidFill>
              <a:srgbClr val="FFFFFF"/>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1" name="Line 71"/>
            <p:cNvSpPr>
              <a:spLocks noChangeShapeType="1"/>
            </p:cNvSpPr>
            <p:nvPr/>
          </p:nvSpPr>
          <p:spPr bwMode="auto">
            <a:xfrm>
              <a:off x="10355304" y="1820551"/>
              <a:ext cx="0" cy="103188"/>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2" name="Line 72"/>
            <p:cNvSpPr>
              <a:spLocks noChangeShapeType="1"/>
            </p:cNvSpPr>
            <p:nvPr/>
          </p:nvSpPr>
          <p:spPr bwMode="auto">
            <a:xfrm>
              <a:off x="11134767" y="1811026"/>
              <a:ext cx="0" cy="101600"/>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 name="Text Box 74"/>
            <p:cNvSpPr txBox="1">
              <a:spLocks noChangeArrowheads="1"/>
            </p:cNvSpPr>
            <p:nvPr/>
          </p:nvSpPr>
          <p:spPr bwMode="auto">
            <a:xfrm>
              <a:off x="10388641" y="2501589"/>
              <a:ext cx="684213" cy="46196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link</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rPr>
                <a:t>physical</a:t>
              </a:r>
              <a:endParaRPr kumimoji="0" lang="en-US" sz="12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sp>
          <p:nvSpPr>
            <p:cNvPr id="74" name="Line 78"/>
            <p:cNvSpPr>
              <a:spLocks noChangeShapeType="1"/>
            </p:cNvSpPr>
            <p:nvPr/>
          </p:nvSpPr>
          <p:spPr bwMode="auto">
            <a:xfrm>
              <a:off x="10358479" y="2739714"/>
              <a:ext cx="776288" cy="0"/>
            </a:xfrm>
            <a:prstGeom prst="line">
              <a:avLst/>
            </a:prstGeom>
            <a:noFill/>
            <a:ln w="9525">
              <a:solidFill>
                <a:srgbClr val="E4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5" name="Line 80"/>
            <p:cNvSpPr>
              <a:spLocks noChangeShapeType="1"/>
            </p:cNvSpPr>
            <p:nvPr/>
          </p:nvSpPr>
          <p:spPr bwMode="auto">
            <a:xfrm>
              <a:off x="10360066" y="2439676"/>
              <a:ext cx="0" cy="103188"/>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 name="Line 81"/>
            <p:cNvSpPr>
              <a:spLocks noChangeShapeType="1"/>
            </p:cNvSpPr>
            <p:nvPr/>
          </p:nvSpPr>
          <p:spPr bwMode="auto">
            <a:xfrm>
              <a:off x="11136354" y="2439676"/>
              <a:ext cx="0" cy="101600"/>
            </a:xfrm>
            <a:prstGeom prst="line">
              <a:avLst/>
            </a:prstGeom>
            <a:noFill/>
            <a:ln w="9525">
              <a:solidFill>
                <a:srgbClr val="E40000"/>
              </a:solidFill>
              <a:prstDash val="dash"/>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 name="Freeform 4"/>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1" fmla="*/ 0 w 5881026"/>
              <a:gd name="connsiteY0-2" fmla="*/ 0 h 277091"/>
              <a:gd name="connsiteX1-3" fmla="*/ 0 w 5881026"/>
              <a:gd name="connsiteY1-4" fmla="*/ 277091 h 277091"/>
              <a:gd name="connsiteX2-5" fmla="*/ 5874327 w 5881026"/>
              <a:gd name="connsiteY2-6" fmla="*/ 277091 h 277091"/>
              <a:gd name="connsiteX3-7" fmla="*/ 5874327 w 5881026"/>
              <a:gd name="connsiteY3-8" fmla="*/ 41564 h 277091"/>
              <a:gd name="connsiteX4-9" fmla="*/ 5881026 w 5881026"/>
              <a:gd name="connsiteY4-10" fmla="*/ 48806 h 277091"/>
              <a:gd name="connsiteX0-11" fmla="*/ 0 w 5881026"/>
              <a:gd name="connsiteY0-12" fmla="*/ 0 h 277091"/>
              <a:gd name="connsiteX1-13" fmla="*/ 0 w 5881026"/>
              <a:gd name="connsiteY1-14" fmla="*/ 277091 h 277091"/>
              <a:gd name="connsiteX2-15" fmla="*/ 5874327 w 5881026"/>
              <a:gd name="connsiteY2-16" fmla="*/ 277091 h 277091"/>
              <a:gd name="connsiteX3-17" fmla="*/ 5874327 w 5881026"/>
              <a:gd name="connsiteY3-18" fmla="*/ 41564 h 277091"/>
              <a:gd name="connsiteX4-19" fmla="*/ 5881026 w 5881026"/>
              <a:gd name="connsiteY4-20" fmla="*/ 30701 h 277091"/>
              <a:gd name="connsiteX0-21" fmla="*/ 0 w 5874327"/>
              <a:gd name="connsiteY0-22" fmla="*/ 0 h 277091"/>
              <a:gd name="connsiteX1-23" fmla="*/ 0 w 5874327"/>
              <a:gd name="connsiteY1-24" fmla="*/ 277091 h 277091"/>
              <a:gd name="connsiteX2-25" fmla="*/ 5874327 w 5874327"/>
              <a:gd name="connsiteY2-26" fmla="*/ 277091 h 277091"/>
              <a:gd name="connsiteX3-27" fmla="*/ 5874327 w 5874327"/>
              <a:gd name="connsiteY3-28" fmla="*/ 41564 h 277091"/>
              <a:gd name="connsiteX0-29" fmla="*/ 0 w 5874327"/>
              <a:gd name="connsiteY0-30" fmla="*/ 5510 h 282601"/>
              <a:gd name="connsiteX1-31" fmla="*/ 0 w 5874327"/>
              <a:gd name="connsiteY1-32" fmla="*/ 282601 h 282601"/>
              <a:gd name="connsiteX2-33" fmla="*/ 5874327 w 5874327"/>
              <a:gd name="connsiteY2-34" fmla="*/ 282601 h 282601"/>
              <a:gd name="connsiteX3-35" fmla="*/ 5864278 w 5874327"/>
              <a:gd name="connsiteY3-36" fmla="*/ 0 h 282601"/>
            </a:gdLst>
            <a:ahLst/>
            <a:cxnLst>
              <a:cxn ang="0">
                <a:pos x="connsiteX0-1" y="connsiteY0-2"/>
              </a:cxn>
              <a:cxn ang="0">
                <a:pos x="connsiteX1-3" y="connsiteY1-4"/>
              </a:cxn>
              <a:cxn ang="0">
                <a:pos x="connsiteX2-5" y="connsiteY2-6"/>
              </a:cxn>
              <a:cxn ang="0">
                <a:pos x="connsiteX3-7" y="connsiteY3-8"/>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
          <p:cNvSpPr txBox="1">
            <a:spLocks noChangeArrowheads="1"/>
          </p:cNvSpPr>
          <p:nvPr/>
        </p:nvSpPr>
        <p:spPr bwMode="auto">
          <a:xfrm>
            <a:off x="1181424" y="4590175"/>
            <a:ext cx="5247083" cy="193516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charset="0"/>
              </a:defRPr>
            </a:lvl9pPr>
          </a:lstStyle>
          <a:p>
            <a:pPr marL="0" indent="0">
              <a:buNone/>
              <a:defRPr/>
            </a:pPr>
            <a:r>
              <a:rPr lang="ru-RU" altLang="en-US" sz="2400" kern="0" dirty="0">
                <a:cs typeface="+mn-cs"/>
              </a:rPr>
              <a:t>Отправляющая сторона</a:t>
            </a:r>
            <a:r>
              <a:rPr lang="en-US" sz="2400" kern="0" dirty="0">
                <a:cs typeface="+mn-cs"/>
              </a:rPr>
              <a:t>:</a:t>
            </a:r>
            <a:endParaRPr lang="en-US" sz="2400" kern="0" dirty="0">
              <a:cs typeface="+mn-cs"/>
            </a:endParaRPr>
          </a:p>
          <a:p>
            <a:pPr marL="400050" indent="-276225">
              <a:defRPr/>
            </a:pPr>
            <a:r>
              <a:rPr lang="ru-RU" altLang="en-US" sz="2400" kern="0" dirty="0"/>
              <a:t>инкапсулирует пакет в кадр</a:t>
            </a:r>
            <a:endParaRPr lang="ru-RU" altLang="en-US" sz="2400" kern="0" dirty="0"/>
          </a:p>
          <a:p>
            <a:pPr marL="400050" indent="-276225">
              <a:defRPr/>
            </a:pPr>
            <a:r>
              <a:rPr lang="ru-RU" altLang="en-US" sz="2400" kern="0" dirty="0"/>
              <a:t>добавляет биты контроля</a:t>
            </a:r>
            <a:r>
              <a:rPr lang="en-US" sz="2400" kern="0" dirty="0"/>
              <a:t>, </a:t>
            </a:r>
            <a:r>
              <a:rPr lang="ru-RU" altLang="en-US" sz="2400" kern="0" dirty="0"/>
              <a:t>выполняет надежную передачу</a:t>
            </a:r>
            <a:r>
              <a:rPr lang="en-US" altLang="en-US" sz="2400" kern="0" dirty="0"/>
              <a:t>, </a:t>
            </a:r>
            <a:r>
              <a:rPr lang="ru-RU" altLang="en-US" sz="2400" kern="0" dirty="0"/>
              <a:t>контроль потока и т.д.</a:t>
            </a:r>
            <a:endParaRPr lang="ru-RU" altLang="en-US" sz="2400" kern="0" dirty="0"/>
          </a:p>
        </p:txBody>
      </p:sp>
      <p:sp>
        <p:nvSpPr>
          <p:cNvPr id="82" name="Rectangle 4"/>
          <p:cNvSpPr txBox="1">
            <a:spLocks noChangeArrowheads="1"/>
          </p:cNvSpPr>
          <p:nvPr/>
        </p:nvSpPr>
        <p:spPr bwMode="auto">
          <a:xfrm>
            <a:off x="6683664" y="4606063"/>
            <a:ext cx="4829464" cy="185102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charset="0"/>
              </a:defRPr>
            </a:lvl9pPr>
          </a:lstStyle>
          <a:p>
            <a:pPr marL="0" indent="0">
              <a:buNone/>
              <a:defRPr/>
            </a:pPr>
            <a:r>
              <a:rPr lang="ru-RU" altLang="en-US" sz="2400" kern="0" dirty="0">
                <a:cs typeface="+mn-cs"/>
              </a:rPr>
              <a:t>Принимающая сторона</a:t>
            </a:r>
            <a:r>
              <a:rPr lang="en-US" sz="2400" kern="0" dirty="0">
                <a:cs typeface="+mn-cs"/>
              </a:rPr>
              <a:t>:</a:t>
            </a:r>
            <a:endParaRPr lang="en-US" sz="2400" kern="0" dirty="0">
              <a:cs typeface="+mn-cs"/>
            </a:endParaRPr>
          </a:p>
          <a:p>
            <a:pPr marL="400050" indent="-276225">
              <a:defRPr/>
            </a:pPr>
            <a:r>
              <a:rPr lang="ru-RU" altLang="en-US" sz="2400" kern="0" dirty="0"/>
              <a:t>Ищет ошибки</a:t>
            </a:r>
            <a:r>
              <a:rPr lang="en-US" altLang="en-US" sz="2400" kern="0" dirty="0"/>
              <a:t>, </a:t>
            </a:r>
            <a:r>
              <a:rPr lang="ru-RU" altLang="en-US" sz="2400" kern="0" dirty="0">
                <a:sym typeface="+mn-ea"/>
              </a:rPr>
              <a:t>выполняет надежный прием</a:t>
            </a:r>
            <a:r>
              <a:rPr lang="en-US" altLang="en-US" sz="2400" kern="0" dirty="0">
                <a:sym typeface="+mn-ea"/>
              </a:rPr>
              <a:t>, </a:t>
            </a:r>
            <a:r>
              <a:rPr lang="ru-RU" altLang="en-US" sz="2400" kern="0" dirty="0">
                <a:sym typeface="+mn-ea"/>
              </a:rPr>
              <a:t>контроль потока и т.д.</a:t>
            </a:r>
            <a:endParaRPr lang="en-US" altLang="en-US" sz="2400" kern="0" dirty="0"/>
          </a:p>
          <a:p>
            <a:pPr marL="400050" indent="-276225">
              <a:defRPr/>
            </a:pPr>
            <a:r>
              <a:rPr lang="ru-RU" altLang="en-US" sz="2400" kern="0" dirty="0"/>
              <a:t>извлекает пакет</a:t>
            </a:r>
            <a:r>
              <a:rPr lang="en-US" altLang="en-US" sz="2400" kern="0" dirty="0"/>
              <a:t>, </a:t>
            </a:r>
            <a:r>
              <a:rPr lang="ru-RU" altLang="en-US" sz="2400" kern="0" dirty="0"/>
              <a:t>передает вышележащему вроню</a:t>
            </a:r>
            <a:endParaRPr lang="ru-RU" altLang="en-US" sz="2400" kern="0" dirty="0"/>
          </a:p>
        </p:txBody>
      </p:sp>
      <p:grpSp>
        <p:nvGrpSpPr>
          <p:cNvPr id="8" name="Group 7"/>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TextBox 104"/>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link</a:t>
              </a:r>
              <a:r>
                <a:rPr kumimoji="0" lang="en-US" sz="1600" b="0" i="0" u="none" strike="noStrike" kern="1200" cap="none" spc="0" normalizeH="0" baseline="-25000" noProof="0" dirty="0" err="1">
                  <a:ln>
                    <a:noFill/>
                  </a:ln>
                  <a:solidFill>
                    <a:prstClr val="black"/>
                  </a:solidFill>
                  <a:effectLst/>
                  <a:uLnTx/>
                  <a:uFillTx/>
                  <a:latin typeface="Calibri" panose="020F0502020204030204"/>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grpSp>
      <p:grpSp>
        <p:nvGrpSpPr>
          <p:cNvPr id="9" name="Group 8"/>
          <p:cNvGrpSpPr/>
          <p:nvPr/>
        </p:nvGrpSpPr>
        <p:grpSpPr>
          <a:xfrm>
            <a:off x="955870" y="3055124"/>
            <a:ext cx="1642179" cy="339427"/>
            <a:chOff x="8795014" y="27710"/>
            <a:chExt cx="1642179" cy="339427"/>
          </a:xfrm>
        </p:grpSpPr>
        <p:grpSp>
          <p:nvGrpSpPr>
            <p:cNvPr id="108" name="Group 107"/>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TextBox 109"/>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link</a:t>
                </a:r>
                <a:r>
                  <a:rPr kumimoji="0" lang="en-US" sz="1600" b="0" i="0" u="none" strike="noStrike" kern="1200" cap="none" spc="0" normalizeH="0" baseline="-25000" noProof="0" dirty="0" err="1">
                    <a:ln>
                      <a:noFill/>
                    </a:ln>
                    <a:solidFill>
                      <a:prstClr val="black"/>
                    </a:solidFill>
                    <a:effectLst/>
                    <a:uLnTx/>
                    <a:uFillTx/>
                    <a:latin typeface="Calibri" panose="020F0502020204030204"/>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grpSp>
        <p:grpSp>
          <p:nvGrpSpPr>
            <p:cNvPr id="111" name="Group 110"/>
            <p:cNvGrpSpPr/>
            <p:nvPr/>
          </p:nvGrpSpPr>
          <p:grpSpPr>
            <a:xfrm>
              <a:off x="9386857" y="27710"/>
              <a:ext cx="1050336" cy="338554"/>
              <a:chOff x="1551732" y="2084406"/>
              <a:chExt cx="1050336" cy="338554"/>
            </a:xfrm>
          </p:grpSpPr>
          <p:sp>
            <p:nvSpPr>
              <p:cNvPr id="112" name="Rectangle 111"/>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7" name="Group 6"/>
          <p:cNvGrpSpPr/>
          <p:nvPr/>
        </p:nvGrpSpPr>
        <p:grpSpPr>
          <a:xfrm>
            <a:off x="1551732" y="2080806"/>
            <a:ext cx="1050336" cy="338554"/>
            <a:chOff x="1551732" y="2084406"/>
            <a:chExt cx="1050336" cy="338554"/>
          </a:xfrm>
        </p:grpSpPr>
        <p:sp>
          <p:nvSpPr>
            <p:cNvPr id="97" name="Rectangle 96"/>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TextBox 97"/>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 name="Group 11"/>
          <p:cNvGrpSpPr/>
          <p:nvPr/>
        </p:nvGrpSpPr>
        <p:grpSpPr>
          <a:xfrm>
            <a:off x="9888337" y="3037360"/>
            <a:ext cx="1050336" cy="338554"/>
            <a:chOff x="309834" y="1124253"/>
            <a:chExt cx="1050336" cy="338554"/>
          </a:xfrm>
        </p:grpSpPr>
        <p:sp>
          <p:nvSpPr>
            <p:cNvPr id="132" name="Rectangle 131"/>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TextBox 132"/>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Подуровень </a:t>
            </a:r>
            <a:r>
              <a:rPr lang="en-US" dirty="0" smtClean="0"/>
              <a:t>LLC</a:t>
            </a:r>
            <a:endParaRPr lang="ru-RU" dirty="0"/>
          </a:p>
        </p:txBody>
      </p:sp>
      <p:sp>
        <p:nvSpPr>
          <p:cNvPr id="3" name="Объект 2"/>
          <p:cNvSpPr>
            <a:spLocks noGrp="1"/>
          </p:cNvSpPr>
          <p:nvPr>
            <p:ph sz="quarter" idx="1"/>
          </p:nvPr>
        </p:nvSpPr>
        <p:spPr/>
        <p:txBody>
          <a:bodyPr>
            <a:normAutofit fontScale="92500"/>
          </a:bodyPr>
          <a:lstStyle/>
          <a:p>
            <a:r>
              <a:rPr lang="ru-RU" dirty="0"/>
              <a:t>Отвечает за </a:t>
            </a:r>
            <a:r>
              <a:rPr lang="ru-RU" dirty="0">
                <a:solidFill>
                  <a:srgbClr val="C00000"/>
                </a:solidFill>
              </a:rPr>
              <a:t>достоверную передачу кадров данных между узлами</a:t>
            </a:r>
            <a:r>
              <a:rPr lang="ru-RU" dirty="0"/>
              <a:t>, а также реализует </a:t>
            </a:r>
            <a:r>
              <a:rPr lang="ru-RU" dirty="0">
                <a:solidFill>
                  <a:srgbClr val="C00000"/>
                </a:solidFill>
              </a:rPr>
              <a:t>функции интерфейса с прилегающим к нему сетевым уровнем</a:t>
            </a:r>
            <a:r>
              <a:rPr lang="ru-RU" dirty="0"/>
              <a:t>. Стандартные протоколы канального уровня часто различаются реализацией метода доступа к разделяемой среде, в то время как функции LLC-уровня гораздо меньше варьируются от одного стандарта к другому.</a:t>
            </a:r>
            <a:endParaRPr lang="ru-RU" dirty="0"/>
          </a:p>
          <a:p>
            <a:r>
              <a:rPr lang="ru-RU" dirty="0"/>
              <a:t>Уровень LLC дает более высоким уровням возможность управления качеством услуг, предоставляемых канальным уровнем. Так передача данных на канальном уровне может быть выполнена </a:t>
            </a:r>
            <a:r>
              <a:rPr lang="ru-RU" dirty="0" err="1"/>
              <a:t>дейтаграммным</a:t>
            </a:r>
            <a:r>
              <a:rPr lang="ru-RU" dirty="0"/>
              <a:t> способом либо с установлением соединений, с подтверждением правильности приема либо без подтверждения.</a:t>
            </a:r>
            <a:endParaRPr lang="ru-RU" dirty="0"/>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Подуровень </a:t>
            </a:r>
            <a:r>
              <a:rPr lang="en-US" dirty="0" smtClean="0"/>
              <a:t>MAC</a:t>
            </a:r>
            <a:endParaRPr lang="ru-RU" dirty="0"/>
          </a:p>
        </p:txBody>
      </p:sp>
      <p:sp>
        <p:nvSpPr>
          <p:cNvPr id="3" name="Объект 2"/>
          <p:cNvSpPr>
            <a:spLocks noGrp="1"/>
          </p:cNvSpPr>
          <p:nvPr>
            <p:ph sz="quarter" idx="1"/>
          </p:nvPr>
        </p:nvSpPr>
        <p:spPr/>
        <p:txBody>
          <a:bodyPr>
            <a:normAutofit lnSpcReduction="10000"/>
          </a:bodyPr>
          <a:lstStyle/>
          <a:p>
            <a:r>
              <a:rPr lang="ru-RU" dirty="0"/>
              <a:t>Отвечает за </a:t>
            </a:r>
            <a:r>
              <a:rPr lang="ru-RU" dirty="0">
                <a:solidFill>
                  <a:srgbClr val="C00000"/>
                </a:solidFill>
              </a:rPr>
              <a:t>прием кадра из сети</a:t>
            </a:r>
            <a:r>
              <a:rPr lang="ru-RU" dirty="0"/>
              <a:t> и </a:t>
            </a:r>
            <a:r>
              <a:rPr lang="ru-RU" dirty="0">
                <a:solidFill>
                  <a:srgbClr val="C00000"/>
                </a:solidFill>
              </a:rPr>
              <a:t>отправка его в сеть</a:t>
            </a:r>
            <a:endParaRPr lang="en-US" dirty="0" smtClean="0"/>
          </a:p>
          <a:p>
            <a:r>
              <a:rPr lang="ru-RU" dirty="0" smtClean="0"/>
              <a:t>В </a:t>
            </a:r>
            <a:r>
              <a:rPr lang="ru-RU" dirty="0"/>
              <a:t>локальных сетях используется разделяемая среда передачи данных, поэтому все протоколы канального уровня локальных сетей включают </a:t>
            </a:r>
            <a:r>
              <a:rPr lang="ru-RU" dirty="0">
                <a:solidFill>
                  <a:srgbClr val="C00000"/>
                </a:solidFill>
              </a:rPr>
              <a:t>процедуру доступа к среде</a:t>
            </a:r>
            <a:r>
              <a:rPr lang="ru-RU" dirty="0"/>
              <a:t>, которая и является главной функцией МАС-уровня. </a:t>
            </a:r>
            <a:endParaRPr lang="en-US" dirty="0" smtClean="0"/>
          </a:p>
          <a:p>
            <a:r>
              <a:rPr lang="ru-RU" dirty="0" smtClean="0"/>
              <a:t>Кроме </a:t>
            </a:r>
            <a:r>
              <a:rPr lang="ru-RU" dirty="0"/>
              <a:t>того, МАС-уровень должен согласовать дуплексный режим работы уровня LLC с полудуплексным режимом работы физического уровня. Для этого он буферизует кадры с тем, чтобы при получении доступа к среде, передать их по назначению.</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sz="quarter" idx="1"/>
          </p:nvPr>
        </p:nvSpPr>
        <p:spPr/>
        <p:txBody>
          <a:bodyPr/>
          <a:lstStyle/>
          <a:p>
            <a:r>
              <a:rPr lang="ru-RU" dirty="0" smtClean="0"/>
              <a:t>В то время как сетевой уровень обеспечивает взаимодействие между хостами</a:t>
            </a:r>
            <a:r>
              <a:rPr lang="en-US" dirty="0" smtClean="0"/>
              <a:t>, </a:t>
            </a:r>
            <a:r>
              <a:rPr lang="ru-RU" dirty="0" smtClean="0"/>
              <a:t>канальный отвечает за процесс прохождения пакетов по отдельным каналам</a:t>
            </a:r>
            <a:endParaRPr lang="ru-RU" dirty="0" smtClean="0"/>
          </a:p>
          <a:p>
            <a:r>
              <a:rPr lang="ru-RU" dirty="0" smtClean="0"/>
              <a:t>Передаваемое канальным уровнем сообщение называется кадром (</a:t>
            </a:r>
            <a:r>
              <a:rPr lang="en-US" dirty="0" smtClean="0"/>
              <a:t>frame)</a:t>
            </a:r>
            <a:endParaRPr lang="ru-RU" dirty="0" smtClean="0"/>
          </a:p>
          <a:p>
            <a:r>
              <a:rPr lang="ru-RU" dirty="0" smtClean="0"/>
              <a:t>Одна из основных задач – определить</a:t>
            </a:r>
            <a:r>
              <a:rPr lang="en-US" dirty="0" smtClean="0"/>
              <a:t>, </a:t>
            </a:r>
            <a:r>
              <a:rPr lang="ru-RU" dirty="0" smtClean="0"/>
              <a:t>где начинается и заканчивается кадр в потоке данных</a:t>
            </a:r>
            <a:endParaRPr lang="ru-RU" dirty="0" smtClean="0"/>
          </a:p>
          <a:p>
            <a:r>
              <a:rPr lang="ru-RU" dirty="0" smtClean="0"/>
              <a:t>Канальный уровень делится на </a:t>
            </a:r>
            <a:r>
              <a:rPr lang="en-US" dirty="0" smtClean="0"/>
              <a:t>MAC, </a:t>
            </a:r>
            <a:r>
              <a:rPr lang="ru-RU" dirty="0" smtClean="0"/>
              <a:t>реализуемый </a:t>
            </a:r>
            <a:r>
              <a:rPr lang="ru-RU" dirty="0" err="1" smtClean="0"/>
              <a:t>аппаратно</a:t>
            </a:r>
            <a:r>
              <a:rPr lang="en-US" dirty="0" smtClean="0"/>
              <a:t>, </a:t>
            </a:r>
            <a:r>
              <a:rPr lang="ru-RU" dirty="0" smtClean="0"/>
              <a:t>и </a:t>
            </a:r>
            <a:r>
              <a:rPr lang="en-US" dirty="0" smtClean="0"/>
              <a:t>LLC, </a:t>
            </a:r>
            <a:r>
              <a:rPr lang="ru-RU" dirty="0" smtClean="0"/>
              <a:t>реализуемый </a:t>
            </a:r>
            <a:r>
              <a:rPr lang="ru-RU" dirty="0" err="1" smtClean="0"/>
              <a:t>программно</a:t>
            </a:r>
            <a:endParaRPr lang="ru-RU"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MAC </a:t>
            </a:r>
            <a:r>
              <a:rPr lang="ru-RU" dirty="0" smtClean="0"/>
              <a:t>адрес</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уникальный шестибайтный </a:t>
            </a:r>
            <a:r>
              <a:rPr lang="ru-RU" dirty="0" smtClean="0"/>
              <a:t>номер</a:t>
            </a:r>
            <a:r>
              <a:rPr lang="en-US" dirty="0" smtClean="0"/>
              <a:t>,</a:t>
            </a:r>
            <a:r>
              <a:rPr lang="ru-RU" dirty="0" smtClean="0"/>
              <a:t> </a:t>
            </a:r>
            <a:r>
              <a:rPr lang="ru-RU" dirty="0"/>
              <a:t>«прошитый» в </a:t>
            </a:r>
            <a:r>
              <a:rPr lang="ru-RU" dirty="0" smtClean="0"/>
              <a:t>сетевой плате </a:t>
            </a:r>
            <a:r>
              <a:rPr lang="ru-RU" dirty="0"/>
              <a:t>при изготовлении</a:t>
            </a:r>
            <a:r>
              <a:rPr lang="ru-RU" dirty="0" smtClean="0"/>
              <a:t>.</a:t>
            </a:r>
            <a:endParaRPr lang="ru-RU" dirty="0" smtClean="0"/>
          </a:p>
          <a:p>
            <a:r>
              <a:rPr lang="ru-RU" dirty="0"/>
              <a:t>номер используется для идентификации отправителя и получателя фрейма; и предполагается, что при появлении в сети нового компьютера (или другого устройства, способного работать в сети) сетевому администратору не придётся настраивать этому компьютеру MAC-адрес вручную</a:t>
            </a:r>
            <a:r>
              <a:rPr lang="ru-RU" dirty="0" smtClean="0"/>
              <a:t>.</a:t>
            </a:r>
            <a:endParaRPr lang="en-US" dirty="0" smtClean="0"/>
          </a:p>
          <a:p>
            <a:r>
              <a:rPr lang="ru-RU" dirty="0"/>
              <a:t>каждый производитель получает в координирующем комитете IEEE </a:t>
            </a:r>
            <a:r>
              <a:rPr lang="ru-RU" dirty="0" err="1"/>
              <a:t>Registration</a:t>
            </a:r>
            <a:r>
              <a:rPr lang="ru-RU" dirty="0"/>
              <a:t> </a:t>
            </a:r>
            <a:r>
              <a:rPr lang="ru-RU" dirty="0" err="1"/>
              <a:t>Authority</a:t>
            </a:r>
            <a:r>
              <a:rPr lang="ru-RU" dirty="0"/>
              <a:t> диапазон из шестнадцати миллионов (2</a:t>
            </a:r>
            <a:r>
              <a:rPr lang="ru-RU" baseline="30000" dirty="0"/>
              <a:t>24</a:t>
            </a:r>
            <a:r>
              <a:rPr lang="ru-RU" dirty="0"/>
              <a:t>) </a:t>
            </a:r>
            <a:r>
              <a:rPr lang="ru-RU" dirty="0" smtClean="0"/>
              <a:t>адресов</a:t>
            </a:r>
            <a:endParaRPr lang="en-US" dirty="0" smtClean="0"/>
          </a:p>
          <a:p>
            <a:r>
              <a:rPr lang="ru-RU" dirty="0" smtClean="0"/>
              <a:t>По трём </a:t>
            </a:r>
            <a:r>
              <a:rPr lang="ru-RU" dirty="0"/>
              <a:t>старшим байтам MAC-адреса можно определить производителя.</a:t>
            </a:r>
            <a:endParaRPr lang="ru-RU" dirty="0" smtClean="0"/>
          </a:p>
          <a:p>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a:t>
            </a:r>
            <a:r>
              <a:rPr lang="en-US" dirty="0" smtClean="0"/>
              <a:t>MAC </a:t>
            </a:r>
            <a:r>
              <a:rPr lang="ru-RU" dirty="0" smtClean="0"/>
              <a:t>адреса</a:t>
            </a:r>
            <a:endParaRPr lang="ru-RU" dirty="0"/>
          </a:p>
        </p:txBody>
      </p:sp>
      <p:sp>
        <p:nvSpPr>
          <p:cNvPr id="3" name="Объект 2"/>
          <p:cNvSpPr>
            <a:spLocks noGrp="1"/>
          </p:cNvSpPr>
          <p:nvPr>
            <p:ph sz="quarter" idx="1"/>
          </p:nvPr>
        </p:nvSpPr>
        <p:spPr/>
        <p:txBody>
          <a:bodyPr/>
          <a:lstStyle/>
          <a:p>
            <a:r>
              <a:rPr lang="ru-RU" dirty="0"/>
              <a:t>48-разрядный (6 октетов) MAC-адрес, который разделён на четыре </a:t>
            </a:r>
            <a:r>
              <a:rPr lang="ru-RU" dirty="0" smtClean="0"/>
              <a:t>части</a:t>
            </a:r>
            <a:endParaRPr lang="ru-RU" dirty="0" smtClean="0"/>
          </a:p>
          <a:p>
            <a:endParaRPr lang="ru-RU" dirty="0"/>
          </a:p>
        </p:txBody>
      </p:sp>
      <p:pic>
        <p:nvPicPr>
          <p:cNvPr id="4098" name="Picture 2" descr="адрес представлен в традиционной бит-реверсной шестнадцатеричной записи"/>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696" y="2996952"/>
            <a:ext cx="5256584" cy="196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a:t>
            </a:r>
            <a:r>
              <a:rPr lang="en-US" dirty="0" smtClean="0"/>
              <a:t>MAC </a:t>
            </a:r>
            <a:r>
              <a:rPr lang="ru-RU" dirty="0" smtClean="0"/>
              <a:t>адреса</a:t>
            </a:r>
            <a:endParaRPr lang="ru-RU" dirty="0"/>
          </a:p>
        </p:txBody>
      </p:sp>
      <p:sp>
        <p:nvSpPr>
          <p:cNvPr id="3" name="Объект 2"/>
          <p:cNvSpPr>
            <a:spLocks noGrp="1"/>
          </p:cNvSpPr>
          <p:nvPr>
            <p:ph sz="quarter" idx="1"/>
          </p:nvPr>
        </p:nvSpPr>
        <p:spPr/>
        <p:txBody>
          <a:bodyPr>
            <a:normAutofit lnSpcReduction="10000"/>
          </a:bodyPr>
          <a:lstStyle/>
          <a:p>
            <a:r>
              <a:rPr lang="ru-RU" dirty="0"/>
              <a:t>Первые 3 октета </a:t>
            </a:r>
            <a:r>
              <a:rPr lang="ru-RU" dirty="0" smtClean="0"/>
              <a:t>содержат </a:t>
            </a:r>
            <a:r>
              <a:rPr lang="ru-RU" dirty="0"/>
              <a:t>24-битный уникальный идентификатор </a:t>
            </a:r>
            <a:r>
              <a:rPr lang="ru-RU" dirty="0" smtClean="0"/>
              <a:t>организации, </a:t>
            </a:r>
            <a:r>
              <a:rPr lang="ru-RU" dirty="0"/>
              <a:t>или код MFG (</a:t>
            </a:r>
            <a:r>
              <a:rPr lang="ru-RU" dirty="0" err="1"/>
              <a:t>Manufacturing</a:t>
            </a:r>
            <a:r>
              <a:rPr lang="ru-RU" dirty="0"/>
              <a:t>, производителя), который производитель получает в IEEE. При этом используются только младшие 22 разряда (бита); 2 старшие имеют специальное назначение:</a:t>
            </a:r>
            <a:endParaRPr lang="ru-RU" dirty="0"/>
          </a:p>
          <a:p>
            <a:r>
              <a:rPr lang="ru-RU" b="1" dirty="0">
                <a:solidFill>
                  <a:srgbClr val="C00000"/>
                </a:solidFill>
              </a:rPr>
              <a:t>Первый бит (младший бит первого байта)</a:t>
            </a:r>
            <a:r>
              <a:rPr lang="ru-RU" dirty="0"/>
              <a:t> — указывает: для </a:t>
            </a:r>
            <a:r>
              <a:rPr lang="ru-RU" i="1" dirty="0"/>
              <a:t>одиночного (0)</a:t>
            </a:r>
            <a:r>
              <a:rPr lang="ru-RU" dirty="0"/>
              <a:t> или </a:t>
            </a:r>
            <a:r>
              <a:rPr lang="ru-RU" i="1" dirty="0"/>
              <a:t>группового (1)</a:t>
            </a:r>
            <a:r>
              <a:rPr lang="ru-RU" dirty="0"/>
              <a:t> адресата предназначен кадр;</a:t>
            </a:r>
            <a:endParaRPr lang="ru-RU" dirty="0"/>
          </a:p>
          <a:p>
            <a:r>
              <a:rPr lang="ru-RU" b="1" dirty="0">
                <a:solidFill>
                  <a:srgbClr val="C00000"/>
                </a:solidFill>
              </a:rPr>
              <a:t>Второй младший бит первого байта</a:t>
            </a:r>
            <a:r>
              <a:rPr lang="ru-RU" dirty="0"/>
              <a:t> — указывает, является ли MAC-адрес </a:t>
            </a:r>
            <a:r>
              <a:rPr lang="ru-RU" i="1" dirty="0"/>
              <a:t>глобально (0)</a:t>
            </a:r>
            <a:r>
              <a:rPr lang="ru-RU" dirty="0"/>
              <a:t> или </a:t>
            </a:r>
            <a:r>
              <a:rPr lang="ru-RU" i="1" dirty="0"/>
              <a:t>локально (1)</a:t>
            </a:r>
            <a:r>
              <a:rPr lang="ru-RU" dirty="0"/>
              <a:t> администрируемым.</a:t>
            </a:r>
            <a:endParaRPr lang="ru-RU" dirty="0"/>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Приемы обнаружения и исправления ошибок</a:t>
            </a:r>
            <a:endParaRPr lang="ru-RU" dirty="0"/>
          </a:p>
        </p:txBody>
      </p:sp>
      <p:sp>
        <p:nvSpPr>
          <p:cNvPr id="3" name="Объект 2"/>
          <p:cNvSpPr>
            <a:spLocks noGrp="1"/>
          </p:cNvSpPr>
          <p:nvPr>
            <p:ph sz="quarter" idx="1"/>
          </p:nvPr>
        </p:nvSpPr>
        <p:spPr/>
        <p:txBody>
          <a:bodyPr>
            <a:normAutofit/>
          </a:bodyPr>
          <a:lstStyle/>
          <a:p>
            <a:r>
              <a:rPr lang="ru-RU" dirty="0"/>
              <a:t>К</a:t>
            </a:r>
            <a:r>
              <a:rPr lang="ru-RU" dirty="0" smtClean="0"/>
              <a:t>анальный </a:t>
            </a:r>
            <a:r>
              <a:rPr lang="ru-RU" dirty="0"/>
              <a:t>уровень получателя может передать сетевому уровню </a:t>
            </a:r>
            <a:r>
              <a:rPr lang="ru-RU" dirty="0" smtClean="0"/>
              <a:t>поврежденную </a:t>
            </a:r>
            <a:r>
              <a:rPr lang="ru-RU" dirty="0"/>
              <a:t>дейтаграмму или не заметить повреждения </a:t>
            </a:r>
            <a:r>
              <a:rPr lang="ru-RU" dirty="0" smtClean="0"/>
              <a:t>какого-либо другого </a:t>
            </a:r>
            <a:r>
              <a:rPr lang="ru-RU" dirty="0"/>
              <a:t>поля в заголовке кадра. Поэтому следует выбирать такую </a:t>
            </a:r>
            <a:r>
              <a:rPr lang="ru-RU" dirty="0" smtClean="0"/>
              <a:t>схему </a:t>
            </a:r>
            <a:r>
              <a:rPr lang="ru-RU" dirty="0"/>
              <a:t>определения ошибок, при которой вероятность подобных </a:t>
            </a:r>
            <a:r>
              <a:rPr lang="ru-RU" dirty="0" smtClean="0"/>
              <a:t>событий мала</a:t>
            </a:r>
            <a:r>
              <a:rPr lang="ru-RU" dirty="0"/>
              <a:t>. </a:t>
            </a:r>
            <a:endParaRPr lang="ru-RU" dirty="0" smtClean="0"/>
          </a:p>
          <a:p>
            <a:r>
              <a:rPr lang="ru-RU" dirty="0" smtClean="0"/>
              <a:t>Как </a:t>
            </a:r>
            <a:r>
              <a:rPr lang="ru-RU" dirty="0"/>
              <a:t>правило, чем </a:t>
            </a:r>
            <a:r>
              <a:rPr lang="ru-RU" dirty="0" err="1"/>
              <a:t>изощреннее</a:t>
            </a:r>
            <a:r>
              <a:rPr lang="ru-RU" dirty="0"/>
              <a:t> методы обнаружения и </a:t>
            </a:r>
            <a:r>
              <a:rPr lang="ru-RU" dirty="0" smtClean="0"/>
              <a:t>исправления </a:t>
            </a:r>
            <a:r>
              <a:rPr lang="ru-RU" dirty="0"/>
              <a:t>ошибок (снижающие вероятность появления </a:t>
            </a:r>
            <a:r>
              <a:rPr lang="ru-RU" dirty="0" smtClean="0"/>
              <a:t>необнаруженных ошибок</a:t>
            </a:r>
            <a:r>
              <a:rPr lang="ru-RU" dirty="0"/>
              <a:t>), тем больше издержки — требуется больше операций для </a:t>
            </a:r>
            <a:r>
              <a:rPr lang="ru-RU" dirty="0" smtClean="0"/>
              <a:t>вычисления </a:t>
            </a:r>
            <a:r>
              <a:rPr lang="ru-RU" dirty="0"/>
              <a:t>контрольной суммы и больше времени для передачи </a:t>
            </a:r>
            <a:r>
              <a:rPr lang="ru-RU" dirty="0" smtClean="0"/>
              <a:t>дополнительной </a:t>
            </a:r>
            <a:r>
              <a:rPr lang="ru-RU" dirty="0"/>
              <a:t>информации.</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Приемы обнаружения и исправления ошибок</a:t>
            </a:r>
            <a:endParaRPr lang="ru-RU" dirty="0"/>
          </a:p>
        </p:txBody>
      </p:sp>
      <p:sp>
        <p:nvSpPr>
          <p:cNvPr id="3" name="Объект 2"/>
          <p:cNvSpPr>
            <a:spLocks noGrp="1"/>
          </p:cNvSpPr>
          <p:nvPr>
            <p:ph sz="quarter" idx="1"/>
          </p:nvPr>
        </p:nvSpPr>
        <p:spPr/>
        <p:txBody>
          <a:bodyPr>
            <a:normAutofit/>
          </a:bodyPr>
          <a:lstStyle/>
          <a:p>
            <a:r>
              <a:rPr lang="ru-RU" dirty="0"/>
              <a:t>Для выявления ошибок передачи данных по сети применяются коды двух типов: </a:t>
            </a:r>
            <a:endParaRPr lang="ru-RU" dirty="0"/>
          </a:p>
          <a:p>
            <a:pPr lvl="1"/>
            <a:r>
              <a:rPr lang="ru-RU" b="1" dirty="0">
                <a:solidFill>
                  <a:srgbClr val="C00000"/>
                </a:solidFill>
              </a:rPr>
              <a:t>К</a:t>
            </a:r>
            <a:r>
              <a:rPr lang="ru-RU" b="1" dirty="0" smtClean="0">
                <a:solidFill>
                  <a:srgbClr val="C00000"/>
                </a:solidFill>
              </a:rPr>
              <a:t>оды </a:t>
            </a:r>
            <a:r>
              <a:rPr lang="ru-RU" b="1" dirty="0">
                <a:solidFill>
                  <a:srgbClr val="C00000"/>
                </a:solidFill>
              </a:rPr>
              <a:t>обнаружения ошибок; </a:t>
            </a:r>
            <a:endParaRPr lang="ru-RU" b="1" dirty="0">
              <a:solidFill>
                <a:srgbClr val="C00000"/>
              </a:solidFill>
            </a:endParaRPr>
          </a:p>
          <a:p>
            <a:pPr lvl="1"/>
            <a:r>
              <a:rPr lang="ru-RU" b="1" dirty="0" smtClean="0">
                <a:solidFill>
                  <a:srgbClr val="C00000"/>
                </a:solidFill>
              </a:rPr>
              <a:t>Корректирующие </a:t>
            </a:r>
            <a:r>
              <a:rPr lang="ru-RU" b="1" dirty="0">
                <a:solidFill>
                  <a:srgbClr val="C00000"/>
                </a:solidFill>
              </a:rPr>
              <a:t>коды (допускающие исправление обнаруженных ошибок). </a:t>
            </a:r>
            <a:endParaRPr lang="ru-RU" b="1" dirty="0" smtClean="0">
              <a:solidFill>
                <a:srgbClr val="C00000"/>
              </a:solidFill>
            </a:endParaRPr>
          </a:p>
          <a:p>
            <a:r>
              <a:rPr lang="ru-RU" dirty="0" smtClean="0"/>
              <a:t>Кодирование </a:t>
            </a:r>
            <a:r>
              <a:rPr lang="ru-RU" dirty="0"/>
              <a:t>заключается в добавлении к передаваемым информационным битам дополнительных контрольных битов. </a:t>
            </a:r>
            <a:endParaRPr lang="ru-RU" dirty="0" smtClean="0"/>
          </a:p>
          <a:p>
            <a:r>
              <a:rPr lang="ru-RU" dirty="0" smtClean="0"/>
              <a:t>Контрольные </a:t>
            </a:r>
            <a:r>
              <a:rPr lang="ru-RU" dirty="0"/>
              <a:t>биты при этом могут располагаться отдельно от информационных битов (как в коде </a:t>
            </a:r>
            <a:r>
              <a:rPr lang="ru-RU" dirty="0" smtClean="0"/>
              <a:t>CRC), </a:t>
            </a:r>
            <a:r>
              <a:rPr lang="ru-RU" dirty="0"/>
              <a:t>либо вперемежку с информационными (код Хэмминга).</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p:cNvGrpSpPr/>
          <p:nvPr/>
        </p:nvGrpSpPr>
        <p:grpSpPr>
          <a:xfrm>
            <a:off x="1567043" y="4446000"/>
            <a:ext cx="2325599" cy="862266"/>
            <a:chOff x="1567043" y="4446000"/>
            <a:chExt cx="2325599" cy="862266"/>
          </a:xfrm>
        </p:grpSpPr>
        <p:grpSp>
          <p:nvGrpSpPr>
            <p:cNvPr id="23" name="Group 22"/>
            <p:cNvGrpSpPr/>
            <p:nvPr/>
          </p:nvGrpSpPr>
          <p:grpSpPr>
            <a:xfrm>
              <a:off x="1567043" y="4905756"/>
              <a:ext cx="2325599" cy="402510"/>
              <a:chOff x="1904400" y="5169547"/>
              <a:chExt cx="2325599" cy="402510"/>
            </a:xfrm>
          </p:grpSpPr>
          <p:sp>
            <p:nvSpPr>
              <p:cNvPr id="18" name="Rectangle 17"/>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17147" y="5171947"/>
                <a:ext cx="341760" cy="400110"/>
              </a:xfrm>
              <a:prstGeom prst="rect">
                <a:avLst/>
              </a:prstGeom>
              <a:noFill/>
            </p:spPr>
            <p:txBody>
              <a:bodyPr wrap="none" rtlCol="0">
                <a:spAutoFit/>
              </a:bodyPr>
              <a:lstStyle/>
              <a:p>
                <a:r>
                  <a:rPr lang="en-US" sz="2000" dirty="0"/>
                  <a:t>D</a:t>
                </a:r>
                <a:endParaRPr lang="en-US" dirty="0"/>
              </a:p>
            </p:txBody>
          </p:sp>
          <p:sp>
            <p:nvSpPr>
              <p:cNvPr id="20" name="TextBox 19"/>
              <p:cNvSpPr txBox="1"/>
              <p:nvPr/>
            </p:nvSpPr>
            <p:spPr>
              <a:xfrm>
                <a:off x="3549850" y="5169547"/>
                <a:ext cx="603050" cy="400110"/>
              </a:xfrm>
              <a:prstGeom prst="rect">
                <a:avLst/>
              </a:prstGeom>
              <a:noFill/>
            </p:spPr>
            <p:txBody>
              <a:bodyPr wrap="none" rtlCol="0">
                <a:spAutoFit/>
              </a:bodyPr>
              <a:lstStyle/>
              <a:p>
                <a:r>
                  <a:rPr lang="en-US" sz="2000" dirty="0"/>
                  <a:t>EDC</a:t>
                </a:r>
                <a:endParaRPr lang="en-US" dirty="0"/>
              </a:p>
            </p:txBody>
          </p:sp>
          <p:cxnSp>
            <p:nvCxnSpPr>
              <p:cNvPr id="22" name="Straight Connector 21"/>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762747" y="4446000"/>
              <a:ext cx="1615440" cy="398780"/>
            </a:xfrm>
            <a:prstGeom prst="rect">
              <a:avLst/>
            </a:prstGeom>
            <a:solidFill>
              <a:schemeClr val="bg1"/>
            </a:solidFill>
          </p:spPr>
          <p:txBody>
            <a:bodyPr wrap="none" rtlCol="0">
              <a:spAutoFit/>
            </a:bodyPr>
            <a:lstStyle/>
            <a:p>
              <a:r>
                <a:rPr lang="en-US" sz="2000" dirty="0"/>
                <a:t>d </a:t>
              </a:r>
              <a:r>
                <a:rPr lang="ru-RU" sz="2000" dirty="0"/>
                <a:t>бит данных</a:t>
              </a:r>
              <a:endParaRPr lang="ru-RU" sz="2000" dirty="0"/>
            </a:p>
          </p:txBody>
        </p:sp>
      </p:grpSp>
      <p:sp>
        <p:nvSpPr>
          <p:cNvPr id="112" name="Freeform 111"/>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ru-RU" altLang="en-US" b="0" dirty="0">
                <a:cs typeface="+mj-lt"/>
              </a:rPr>
              <a:t>Обнаружение ошибок</a:t>
            </a:r>
            <a:endParaRPr lang="ru-RU" altLang="en-US" b="0" dirty="0">
              <a:cs typeface="+mj-lt"/>
            </a:endParaRPr>
          </a:p>
        </p:txBody>
      </p:sp>
      <p:sp>
        <p:nvSpPr>
          <p:cNvPr id="7" name="Text Box 4"/>
          <p:cNvSpPr txBox="1">
            <a:spLocks noChangeArrowheads="1"/>
          </p:cNvSpPr>
          <p:nvPr/>
        </p:nvSpPr>
        <p:spPr bwMode="auto">
          <a:xfrm>
            <a:off x="1089990" y="1538149"/>
            <a:ext cx="9869558" cy="953135"/>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2800" b="1" i="0" dirty="0">
                <a:solidFill>
                  <a:srgbClr val="C00000"/>
                </a:solidFill>
                <a:latin typeface="+mn-lt"/>
                <a:cs typeface="+mn-cs"/>
              </a:rPr>
              <a:t>EDC</a:t>
            </a:r>
            <a:r>
              <a:rPr lang="en-US" sz="2800" i="0" dirty="0">
                <a:latin typeface="+mn-lt"/>
                <a:cs typeface="+mn-cs"/>
              </a:rPr>
              <a:t>: </a:t>
            </a:r>
            <a:r>
              <a:rPr lang="ru-RU" altLang="en-US" sz="2800" i="0" dirty="0">
                <a:latin typeface="+mn-lt"/>
                <a:cs typeface="+mn-cs"/>
              </a:rPr>
              <a:t>обнаружение и корректировка бит</a:t>
            </a:r>
            <a:endParaRPr lang="en-US" sz="2800" i="0" dirty="0">
              <a:latin typeface="+mn-lt"/>
              <a:cs typeface="+mn-cs"/>
            </a:endParaRPr>
          </a:p>
          <a:p>
            <a:pPr>
              <a:defRPr/>
            </a:pPr>
            <a:r>
              <a:rPr lang="en-US" sz="2800" b="1" i="0" dirty="0">
                <a:solidFill>
                  <a:srgbClr val="C00000"/>
                </a:solidFill>
                <a:latin typeface="+mn-lt"/>
                <a:cs typeface="+mn-cs"/>
              </a:rPr>
              <a:t>D</a:t>
            </a:r>
            <a:r>
              <a:rPr lang="en-US" sz="2800" i="0" dirty="0">
                <a:latin typeface="+mn-lt"/>
                <a:cs typeface="+mn-cs"/>
              </a:rPr>
              <a:t>:  </a:t>
            </a:r>
            <a:r>
              <a:rPr lang="ru-RU" altLang="en-US" sz="2800" i="0" dirty="0">
                <a:latin typeface="+mn-lt"/>
                <a:cs typeface="+mn-cs"/>
              </a:rPr>
              <a:t>данные</a:t>
            </a:r>
            <a:r>
              <a:rPr lang="en-US" altLang="en-US" sz="2800" i="0" dirty="0">
                <a:latin typeface="+mn-lt"/>
                <a:cs typeface="+mn-cs"/>
              </a:rPr>
              <a:t>, </a:t>
            </a:r>
            <a:r>
              <a:rPr lang="ru-RU" altLang="en-US" sz="2800" i="0" dirty="0">
                <a:latin typeface="+mn-lt"/>
                <a:cs typeface="+mn-cs"/>
              </a:rPr>
              <a:t>защищенные обработкой</a:t>
            </a:r>
            <a:r>
              <a:rPr lang="en-US" sz="2800" i="0" dirty="0">
                <a:latin typeface="+mn-lt"/>
                <a:cs typeface="+mn-cs"/>
              </a:rPr>
              <a:t> </a:t>
            </a:r>
            <a:endParaRPr lang="en-US" sz="2800" i="0" dirty="0">
              <a:latin typeface="+mn-lt"/>
              <a:cs typeface="+mn-cs"/>
            </a:endParaRPr>
          </a:p>
        </p:txBody>
      </p:sp>
      <p:sp>
        <p:nvSpPr>
          <p:cNvPr id="10" name="Text Box 4"/>
          <p:cNvSpPr txBox="1">
            <a:spLocks noChangeArrowheads="1"/>
          </p:cNvSpPr>
          <p:nvPr/>
        </p:nvSpPr>
        <p:spPr bwMode="auto">
          <a:xfrm>
            <a:off x="8080513" y="3028121"/>
            <a:ext cx="3448878" cy="3415030"/>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ru-RU" altLang="en-US" sz="2400" i="0" dirty="0">
                <a:latin typeface="+mn-lt"/>
                <a:cs typeface="+mn-cs"/>
              </a:rPr>
              <a:t>Обнаружение ошибок не надежно на 100%</a:t>
            </a:r>
            <a:endParaRPr lang="en-US" sz="2400" i="0" dirty="0">
              <a:latin typeface="+mn-lt"/>
              <a:cs typeface="+mn-cs"/>
            </a:endParaRPr>
          </a:p>
          <a:p>
            <a:pPr marL="405130" lvl="1" indent="-287655">
              <a:buClr>
                <a:srgbClr val="0000A8"/>
              </a:buClr>
              <a:buFont typeface="Wingdings" panose="05000000000000000000" pitchFamily="2" charset="2"/>
              <a:buChar char="§"/>
              <a:defRPr/>
            </a:pPr>
            <a:r>
              <a:rPr lang="ru-RU" altLang="en-US" sz="2400" i="0" dirty="0">
                <a:latin typeface="+mn-lt"/>
                <a:cs typeface="+mn-cs"/>
              </a:rPr>
              <a:t>протокол может пропускать ошибки</a:t>
            </a:r>
            <a:endParaRPr lang="ru-RU" altLang="en-US" sz="2400" i="0" dirty="0">
              <a:latin typeface="+mn-lt"/>
              <a:cs typeface="+mn-cs"/>
            </a:endParaRPr>
          </a:p>
          <a:p>
            <a:pPr marL="405130" lvl="1" indent="-287655">
              <a:buClr>
                <a:srgbClr val="0000A8"/>
              </a:buClr>
              <a:buFont typeface="Wingdings" panose="05000000000000000000" pitchFamily="2" charset="2"/>
              <a:buChar char="§"/>
              <a:defRPr/>
            </a:pPr>
            <a:r>
              <a:rPr lang="ru-RU" altLang="en-US" sz="2400" i="0" dirty="0">
                <a:latin typeface="+mn-lt"/>
                <a:cs typeface="+mn-cs"/>
              </a:rPr>
              <a:t>большее поле </a:t>
            </a:r>
            <a:r>
              <a:rPr lang="en-US" altLang="en-US" sz="2400" i="0" dirty="0">
                <a:latin typeface="+mn-lt"/>
                <a:cs typeface="+mn-cs"/>
              </a:rPr>
              <a:t>EDC </a:t>
            </a:r>
            <a:r>
              <a:rPr lang="ru-RU" altLang="en-US" sz="2400" i="0" dirty="0">
                <a:latin typeface="+mn-lt"/>
                <a:cs typeface="+mn-cs"/>
              </a:rPr>
              <a:t>дает большие возможности обнаружения и коррекции</a:t>
            </a:r>
            <a:endParaRPr lang="ru-RU" altLang="en-US" sz="2400" i="0" dirty="0">
              <a:latin typeface="+mn-lt"/>
              <a:cs typeface="+mn-cs"/>
            </a:endParaRPr>
          </a:p>
        </p:txBody>
      </p:sp>
      <p:grpSp>
        <p:nvGrpSpPr>
          <p:cNvPr id="13" name="Group 12"/>
          <p:cNvGrpSpPr/>
          <p:nvPr/>
        </p:nvGrpSpPr>
        <p:grpSpPr>
          <a:xfrm>
            <a:off x="1550505" y="3048001"/>
            <a:ext cx="1656522" cy="398780"/>
            <a:chOff x="437322" y="2637183"/>
            <a:chExt cx="1656522" cy="398780"/>
          </a:xfrm>
        </p:grpSpPr>
        <p:sp>
          <p:nvSpPr>
            <p:cNvPr id="11" name="Rectangle 10"/>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5860" y="2637183"/>
              <a:ext cx="775335" cy="398780"/>
            </a:xfrm>
            <a:prstGeom prst="rect">
              <a:avLst/>
            </a:prstGeom>
            <a:noFill/>
          </p:spPr>
          <p:txBody>
            <a:bodyPr wrap="none" rtlCol="0">
              <a:spAutoFit/>
            </a:bodyPr>
            <a:lstStyle/>
            <a:p>
              <a:r>
                <a:rPr lang="ru-RU" altLang="en-US" sz="2000" dirty="0"/>
                <a:t>пакет</a:t>
              </a:r>
              <a:endParaRPr lang="ru-RU" altLang="en-US" dirty="0"/>
            </a:p>
          </p:txBody>
        </p:sp>
      </p:grpSp>
      <p:grpSp>
        <p:nvGrpSpPr>
          <p:cNvPr id="109" name="Group 108"/>
          <p:cNvGrpSpPr/>
          <p:nvPr/>
        </p:nvGrpSpPr>
        <p:grpSpPr>
          <a:xfrm>
            <a:off x="2714378" y="5528580"/>
            <a:ext cx="2679258" cy="434898"/>
            <a:chOff x="3244465" y="6071919"/>
            <a:chExt cx="2679258" cy="434898"/>
          </a:xfrm>
        </p:grpSpPr>
        <p:grpSp>
          <p:nvGrpSpPr>
            <p:cNvPr id="108" name="Group 107"/>
            <p:cNvGrpSpPr/>
            <p:nvPr/>
          </p:nvGrpSpPr>
          <p:grpSpPr>
            <a:xfrm>
              <a:off x="3244465" y="6071919"/>
              <a:ext cx="2679258" cy="434898"/>
              <a:chOff x="3244464" y="6071919"/>
              <a:chExt cx="2864787" cy="434898"/>
            </a:xfrm>
          </p:grpSpPr>
          <p:sp>
            <p:nvSpPr>
              <p:cNvPr id="62" name="Rectangle 61"/>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Oval 62"/>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Oval 63"/>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1" name="TextBox 60"/>
            <p:cNvSpPr txBox="1"/>
            <p:nvPr/>
          </p:nvSpPr>
          <p:spPr>
            <a:xfrm>
              <a:off x="3568996" y="6078283"/>
              <a:ext cx="2232025"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2000" b="0" i="1" u="none" strike="noStrike" kern="1200" cap="none" spc="0" normalizeH="0" baseline="0" noProof="0" dirty="0">
                  <a:ln>
                    <a:noFill/>
                  </a:ln>
                  <a:effectLst/>
                  <a:uLnTx/>
                  <a:uFillTx/>
                  <a:latin typeface="Calibri" panose="020F0502020204030204"/>
                  <a:ea typeface="+mn-ea"/>
                  <a:cs typeface="+mn-cs"/>
                </a:rPr>
                <a:t>устойчивый канал</a:t>
              </a:r>
              <a:endParaRPr kumimoji="0" lang="ru-RU" altLang="en-US" sz="2000" b="0" i="1" u="none" strike="noStrike" kern="1200" cap="none" spc="0" normalizeH="0" baseline="0" noProof="0" dirty="0">
                <a:ln>
                  <a:noFill/>
                </a:ln>
                <a:effectLst/>
                <a:uLnTx/>
                <a:uFillTx/>
                <a:latin typeface="Calibri" panose="020F0502020204030204"/>
                <a:ea typeface="+mn-ea"/>
                <a:cs typeface="+mn-cs"/>
              </a:endParaRPr>
            </a:p>
          </p:txBody>
        </p:sp>
      </p:grpSp>
      <p:grpSp>
        <p:nvGrpSpPr>
          <p:cNvPr id="134" name="Group 133"/>
          <p:cNvGrpSpPr/>
          <p:nvPr/>
        </p:nvGrpSpPr>
        <p:grpSpPr>
          <a:xfrm>
            <a:off x="4661425" y="4717774"/>
            <a:ext cx="2325599" cy="1033670"/>
            <a:chOff x="4661425" y="4717774"/>
            <a:chExt cx="2325599" cy="1033670"/>
          </a:xfrm>
        </p:grpSpPr>
        <p:sp>
          <p:nvSpPr>
            <p:cNvPr id="113" name="Freeform 112"/>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4661425" y="4890052"/>
              <a:ext cx="2325599" cy="402510"/>
              <a:chOff x="1904400" y="5169547"/>
              <a:chExt cx="2325599" cy="402510"/>
            </a:xfrm>
          </p:grpSpPr>
          <p:sp>
            <p:nvSpPr>
              <p:cNvPr id="117" name="Rectangle 116"/>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617147" y="5171947"/>
                <a:ext cx="406265" cy="400110"/>
              </a:xfrm>
              <a:prstGeom prst="rect">
                <a:avLst/>
              </a:prstGeom>
              <a:noFill/>
            </p:spPr>
            <p:txBody>
              <a:bodyPr wrap="none" rtlCol="0">
                <a:spAutoFit/>
              </a:bodyPr>
              <a:lstStyle/>
              <a:p>
                <a:r>
                  <a:rPr lang="en-US" sz="2000" dirty="0"/>
                  <a:t>D’</a:t>
                </a:r>
                <a:endParaRPr lang="en-US" dirty="0"/>
              </a:p>
            </p:txBody>
          </p:sp>
          <p:sp>
            <p:nvSpPr>
              <p:cNvPr id="119" name="TextBox 118"/>
              <p:cNvSpPr txBox="1"/>
              <p:nvPr/>
            </p:nvSpPr>
            <p:spPr>
              <a:xfrm>
                <a:off x="3549850" y="5169547"/>
                <a:ext cx="678327" cy="400110"/>
              </a:xfrm>
              <a:prstGeom prst="rect">
                <a:avLst/>
              </a:prstGeom>
              <a:noFill/>
            </p:spPr>
            <p:txBody>
              <a:bodyPr wrap="none" rtlCol="0">
                <a:spAutoFit/>
              </a:bodyPr>
              <a:lstStyle/>
              <a:p>
                <a:r>
                  <a:rPr lang="en-US" sz="2000" dirty="0"/>
                  <a:t>EDC’</a:t>
                </a:r>
                <a:endParaRPr lang="en-US" dirty="0"/>
              </a:p>
            </p:txBody>
          </p:sp>
          <p:cxnSp>
            <p:nvCxnSpPr>
              <p:cNvPr id="120" name="Straight Connector 119"/>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p:cNvGrpSpPr/>
          <p:nvPr/>
        </p:nvGrpSpPr>
        <p:grpSpPr>
          <a:xfrm>
            <a:off x="4788535" y="3671570"/>
            <a:ext cx="2614930" cy="993711"/>
            <a:chOff x="4996068" y="3670851"/>
            <a:chExt cx="2160107" cy="993913"/>
          </a:xfrm>
        </p:grpSpPr>
        <p:grpSp>
          <p:nvGrpSpPr>
            <p:cNvPr id="124" name="Group 123"/>
            <p:cNvGrpSpPr/>
            <p:nvPr/>
          </p:nvGrpSpPr>
          <p:grpSpPr>
            <a:xfrm>
              <a:off x="4996068" y="3670851"/>
              <a:ext cx="1431235" cy="993913"/>
              <a:chOff x="6718851" y="5632173"/>
              <a:chExt cx="1431235" cy="993913"/>
            </a:xfrm>
          </p:grpSpPr>
          <p:sp>
            <p:nvSpPr>
              <p:cNvPr id="122" name="Diamond 121"/>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6805283" y="5737183"/>
                <a:ext cx="1261745" cy="714520"/>
              </a:xfrm>
              <a:prstGeom prst="rect">
                <a:avLst/>
              </a:prstGeom>
              <a:noFill/>
            </p:spPr>
            <p:txBody>
              <a:bodyPr wrap="square" rtlCol="0">
                <a:spAutoFit/>
              </a:bodyPr>
              <a:lstStyle/>
              <a:p>
                <a:pPr algn="ctr">
                  <a:lnSpc>
                    <a:spcPct val="75000"/>
                  </a:lnSpc>
                </a:pPr>
                <a:r>
                  <a:rPr lang="ru-RU" altLang="en-US" dirty="0"/>
                  <a:t>все </a:t>
                </a:r>
                <a:endParaRPr lang="ru-RU" altLang="en-US" dirty="0"/>
              </a:p>
              <a:p>
                <a:pPr algn="ctr">
                  <a:lnSpc>
                    <a:spcPct val="75000"/>
                  </a:lnSpc>
                </a:pPr>
                <a:r>
                  <a:rPr lang="ru-RU" altLang="en-US" dirty="0"/>
                  <a:t>биты в</a:t>
                </a:r>
                <a:r>
                  <a:rPr lang="en-US" dirty="0"/>
                  <a:t> D’</a:t>
                </a:r>
                <a:endParaRPr lang="en-US" dirty="0"/>
              </a:p>
              <a:p>
                <a:pPr algn="ctr">
                  <a:lnSpc>
                    <a:spcPct val="75000"/>
                  </a:lnSpc>
                </a:pPr>
                <a:r>
                  <a:rPr lang="ru-RU" altLang="en-US" dirty="0"/>
                  <a:t>в порядке</a:t>
                </a:r>
                <a:r>
                  <a:rPr lang="en-US" dirty="0"/>
                  <a:t>?</a:t>
                </a:r>
                <a:endParaRPr lang="en-US" dirty="0"/>
              </a:p>
            </p:txBody>
          </p:sp>
        </p:grpSp>
        <p:sp>
          <p:nvSpPr>
            <p:cNvPr id="128" name="TextBox 127"/>
            <p:cNvSpPr txBox="1"/>
            <p:nvPr/>
          </p:nvSpPr>
          <p:spPr>
            <a:xfrm>
              <a:off x="6440556" y="3843131"/>
              <a:ext cx="349776" cy="398861"/>
            </a:xfrm>
            <a:prstGeom prst="rect">
              <a:avLst/>
            </a:prstGeom>
            <a:noFill/>
          </p:spPr>
          <p:txBody>
            <a:bodyPr wrap="square" rtlCol="0">
              <a:spAutoFit/>
            </a:bodyPr>
            <a:lstStyle/>
            <a:p>
              <a:r>
                <a:rPr lang="en-US" sz="2000" dirty="0"/>
                <a:t>N</a:t>
              </a:r>
              <a:endParaRPr lang="en-US" dirty="0"/>
            </a:p>
          </p:txBody>
        </p:sp>
        <p:sp>
          <p:nvSpPr>
            <p:cNvPr id="129" name="TextBox 128"/>
            <p:cNvSpPr txBox="1"/>
            <p:nvPr/>
          </p:nvSpPr>
          <p:spPr>
            <a:xfrm>
              <a:off x="6380921" y="4207566"/>
              <a:ext cx="505460" cy="284538"/>
            </a:xfrm>
            <a:prstGeom prst="rect">
              <a:avLst/>
            </a:prstGeom>
            <a:noFill/>
          </p:spPr>
          <p:txBody>
            <a:bodyPr wrap="square" rtlCol="0">
              <a:spAutoFit/>
            </a:bodyPr>
            <a:lstStyle/>
            <a:p>
              <a:pPr>
                <a:lnSpc>
                  <a:spcPct val="70000"/>
                </a:lnSpc>
              </a:pPr>
              <a:r>
                <a:rPr lang="ru-RU" altLang="en-US" dirty="0"/>
                <a:t>нет</a:t>
              </a:r>
              <a:endParaRPr lang="ru-RU" altLang="en-US" sz="1600" dirty="0"/>
            </a:p>
          </p:txBody>
        </p:sp>
        <p:cxnSp>
          <p:nvCxnSpPr>
            <p:cNvPr id="131" name="Straight Arrow Connector 130"/>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4684642" y="2888974"/>
            <a:ext cx="1656522" cy="832735"/>
            <a:chOff x="4658138" y="2928730"/>
            <a:chExt cx="1656522" cy="832735"/>
          </a:xfrm>
        </p:grpSpPr>
        <p:sp>
          <p:nvSpPr>
            <p:cNvPr id="8" name="Rectangle 6"/>
            <p:cNvSpPr>
              <a:spLocks noChangeArrowheads="1"/>
            </p:cNvSpPr>
            <p:nvPr/>
          </p:nvSpPr>
          <p:spPr bwMode="auto">
            <a:xfrm>
              <a:off x="5437808" y="3492294"/>
              <a:ext cx="176213" cy="193675"/>
            </a:xfrm>
            <a:prstGeom prst="rect">
              <a:avLst/>
            </a:prstGeom>
            <a:solidFill>
              <a:schemeClr val="bg1"/>
            </a:solidFill>
            <a:ln>
              <a:noFill/>
            </a:ln>
            <a:effectLst/>
          </p:spPr>
          <p:txBody>
            <a:bodyPr wrap="none" anchor="ctr"/>
            <a:lstStyle/>
            <a:p>
              <a:pPr>
                <a:defRPr/>
              </a:pPr>
              <a:endParaRPr lang="en-US" dirty="0">
                <a:cs typeface="+mn-cs"/>
              </a:endParaRPr>
            </a:p>
          </p:txBody>
        </p:sp>
        <p:cxnSp>
          <p:nvCxnSpPr>
            <p:cNvPr id="115" name="Straight Arrow Connector 114"/>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696239" y="3498575"/>
              <a:ext cx="393700" cy="262890"/>
            </a:xfrm>
            <a:prstGeom prst="rect">
              <a:avLst/>
            </a:prstGeom>
            <a:noFill/>
          </p:spPr>
          <p:txBody>
            <a:bodyPr wrap="none" rtlCol="0">
              <a:spAutoFit/>
            </a:bodyPr>
            <a:lstStyle/>
            <a:p>
              <a:pPr>
                <a:lnSpc>
                  <a:spcPct val="70000"/>
                </a:lnSpc>
              </a:pPr>
              <a:r>
                <a:rPr lang="ru-RU" altLang="en-US" sz="1600" dirty="0"/>
                <a:t>да</a:t>
              </a:r>
              <a:endParaRPr lang="ru-RU" altLang="en-US" sz="1600" dirty="0"/>
            </a:p>
          </p:txBody>
        </p:sp>
        <p:grpSp>
          <p:nvGrpSpPr>
            <p:cNvPr id="14" name="Group 13"/>
            <p:cNvGrpSpPr/>
            <p:nvPr/>
          </p:nvGrpSpPr>
          <p:grpSpPr>
            <a:xfrm>
              <a:off x="4658138" y="3028123"/>
              <a:ext cx="1656522" cy="393504"/>
              <a:chOff x="437322" y="2637183"/>
              <a:chExt cx="1656522" cy="393504"/>
            </a:xfrm>
          </p:grpSpPr>
          <p:sp>
            <p:nvSpPr>
              <p:cNvPr id="15" name="Rectangle 14"/>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860" y="2637183"/>
                <a:ext cx="775335" cy="393504"/>
              </a:xfrm>
              <a:prstGeom prst="rect">
                <a:avLst/>
              </a:prstGeom>
              <a:noFill/>
            </p:spPr>
            <p:txBody>
              <a:bodyPr wrap="none" rtlCol="0">
                <a:spAutoFit/>
              </a:bodyPr>
              <a:lstStyle/>
              <a:p>
                <a:r>
                  <a:rPr lang="ru-RU" altLang="en-US" sz="2000" dirty="0"/>
                  <a:t>пакет</a:t>
                </a:r>
                <a:endParaRPr lang="ru-RU" altLang="en-US" dirty="0"/>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Контроль четности</a:t>
            </a:r>
            <a:endParaRPr lang="ru-RU" dirty="0"/>
          </a:p>
        </p:txBody>
      </p:sp>
      <p:graphicFrame>
        <p:nvGraphicFramePr>
          <p:cNvPr id="5" name="Объект 4"/>
          <p:cNvGraphicFramePr>
            <a:graphicFrameLocks noGrp="1"/>
          </p:cNvGraphicFramePr>
          <p:nvPr>
            <p:ph sz="quarter" idx="1"/>
          </p:nvPr>
        </p:nvGraphicFramePr>
        <p:xfrm>
          <a:off x="1991544" y="2348880"/>
          <a:ext cx="8229600" cy="741680"/>
        </p:xfrm>
        <a:graphic>
          <a:graphicData uri="http://schemas.openxmlformats.org/drawingml/2006/table">
            <a:tbl>
              <a:tblPr firstRow="1" bandRow="1">
                <a:tableStyleId>{5C22544A-7EE6-4342-B048-85BDC9FD1C3A}</a:tableStyleId>
              </a:tblPr>
              <a:tblGrid>
                <a:gridCol w="6490970"/>
                <a:gridCol w="1738630"/>
              </a:tblGrid>
              <a:tr h="370840">
                <a:tc>
                  <a:txBody>
                    <a:bodyPr/>
                    <a:lstStyle/>
                    <a:p>
                      <a:r>
                        <a:rPr lang="en-US" dirty="0" smtClean="0"/>
                        <a:t>D</a:t>
                      </a:r>
                      <a:r>
                        <a:rPr lang="en-US" baseline="0" dirty="0" smtClean="0"/>
                        <a:t> </a:t>
                      </a:r>
                      <a:r>
                        <a:rPr lang="ru-RU" baseline="0" dirty="0" smtClean="0"/>
                        <a:t>Разрядов данных</a:t>
                      </a:r>
                      <a:endParaRPr lang="ru-RU" dirty="0"/>
                    </a:p>
                  </a:txBody>
                  <a:tcPr/>
                </a:tc>
                <a:tc>
                  <a:txBody>
                    <a:bodyPr/>
                    <a:lstStyle/>
                    <a:p>
                      <a:r>
                        <a:rPr lang="ru-RU" dirty="0" smtClean="0"/>
                        <a:t>Бит четности</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0 1 1 1 0 0 0 1 1 0 1 0 1 0 1 1</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1</a:t>
                      </a:r>
                      <a:endParaRPr lang="ru-RU"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en-US" dirty="0">
                <a:cs typeface="+mj-lt"/>
              </a:rPr>
              <a:t>Контроль по паритету</a:t>
            </a:r>
            <a:endParaRPr lang="ru-RU" altLang="en-US" dirty="0">
              <a:cs typeface="+mj-lt"/>
            </a:endParaRPr>
          </a:p>
        </p:txBody>
      </p:sp>
      <p:sp>
        <p:nvSpPr>
          <p:cNvPr id="51" name="Text Box 4"/>
          <p:cNvSpPr txBox="1">
            <a:spLocks noChangeArrowheads="1"/>
          </p:cNvSpPr>
          <p:nvPr/>
        </p:nvSpPr>
        <p:spPr bwMode="auto">
          <a:xfrm>
            <a:off x="927030" y="1654589"/>
            <a:ext cx="3366673" cy="1260475"/>
          </a:xfrm>
          <a:prstGeom prst="rect">
            <a:avLst/>
          </a:prstGeom>
          <a:noFill/>
          <a:ln>
            <a:noFill/>
          </a:ln>
          <a:effectLst/>
        </p:spPr>
        <p:txBody>
          <a:bodyPr wrap="square">
            <a:spAutoFit/>
          </a:bodyPr>
          <a:lstStyle>
            <a:lvl1pPr marL="233680" indent="-233680">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ru-RU" altLang="en-US" sz="2800" i="0" dirty="0">
                <a:solidFill>
                  <a:srgbClr val="C00000"/>
                </a:solidFill>
                <a:latin typeface="+mn-lt"/>
                <a:cs typeface="+mn-cs"/>
              </a:rPr>
              <a:t>Паритет по строке </a:t>
            </a:r>
            <a:r>
              <a:rPr lang="en-US" sz="2800" i="0" dirty="0">
                <a:solidFill>
                  <a:srgbClr val="CC0000"/>
                </a:solidFill>
                <a:latin typeface="+mn-lt"/>
                <a:cs typeface="+mn-cs"/>
              </a:rPr>
              <a:t>:</a:t>
            </a:r>
            <a:r>
              <a:rPr lang="en-US" sz="2800" b="1" i="0" dirty="0">
                <a:solidFill>
                  <a:srgbClr val="CC0000"/>
                </a:solidFill>
                <a:latin typeface="+mn-lt"/>
                <a:cs typeface="+mn-cs"/>
              </a:rPr>
              <a:t> </a:t>
            </a:r>
            <a:endParaRPr lang="en-US" sz="2800" b="1" i="0" dirty="0">
              <a:solidFill>
                <a:srgbClr val="CC0000"/>
              </a:solidFill>
              <a:latin typeface="+mn-lt"/>
              <a:cs typeface="+mn-cs"/>
            </a:endParaRPr>
          </a:p>
          <a:p>
            <a:pPr marL="342900" indent="-225425">
              <a:buClr>
                <a:srgbClr val="000099"/>
              </a:buClr>
              <a:buSzPct val="100000"/>
              <a:buFont typeface="Wingdings" panose="05000000000000000000" pitchFamily="2" charset="2"/>
              <a:buChar char="§"/>
              <a:defRPr/>
            </a:pPr>
            <a:r>
              <a:rPr lang="ru-RU" altLang="en-US" sz="2400" i="0" dirty="0">
                <a:latin typeface="+mn-lt"/>
                <a:cs typeface="+mn-cs"/>
              </a:rPr>
              <a:t>обнаруживает </a:t>
            </a:r>
            <a:r>
              <a:rPr lang="ru-RU" altLang="en-US" sz="2400" b="1" i="0" dirty="0">
                <a:solidFill>
                  <a:srgbClr val="C00000"/>
                </a:solidFill>
                <a:latin typeface="+mn-lt"/>
                <a:cs typeface="+mn-cs"/>
              </a:rPr>
              <a:t>единичные</a:t>
            </a:r>
            <a:r>
              <a:rPr lang="ru-RU" altLang="en-US" sz="2400" i="0" dirty="0">
                <a:latin typeface="+mn-lt"/>
                <a:cs typeface="+mn-cs"/>
              </a:rPr>
              <a:t> ошибки</a:t>
            </a:r>
            <a:endParaRPr lang="ru-RU" altLang="en-US" sz="2400" i="0" dirty="0">
              <a:latin typeface="+mn-lt"/>
              <a:cs typeface="+mn-cs"/>
            </a:endParaRPr>
          </a:p>
        </p:txBody>
      </p:sp>
      <p:sp>
        <p:nvSpPr>
          <p:cNvPr id="4" name="Rectangle 3"/>
          <p:cNvSpPr/>
          <p:nvPr/>
        </p:nvSpPr>
        <p:spPr>
          <a:xfrm>
            <a:off x="987667" y="3107698"/>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26957" y="3114842"/>
            <a:ext cx="2056973" cy="369332"/>
          </a:xfrm>
          <a:prstGeom prst="rect">
            <a:avLst/>
          </a:prstGeom>
          <a:noFill/>
        </p:spPr>
        <p:txBody>
          <a:bodyPr wrap="none" rtlCol="0">
            <a:spAutoFit/>
          </a:bodyPr>
          <a:lstStyle/>
          <a:p>
            <a:r>
              <a:rPr lang="en-US" dirty="0"/>
              <a:t>0111000110101011</a:t>
            </a:r>
            <a:endParaRPr lang="en-US" dirty="0"/>
          </a:p>
        </p:txBody>
      </p:sp>
      <p:cxnSp>
        <p:nvCxnSpPr>
          <p:cNvPr id="58" name="Straight Arrow Connector 57"/>
          <p:cNvCxnSpPr/>
          <p:nvPr/>
        </p:nvCxnSpPr>
        <p:spPr>
          <a:xfrm>
            <a:off x="967178" y="3726674"/>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54570" y="3633074"/>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73224" y="3630674"/>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978479" y="2669786"/>
            <a:ext cx="1354981" cy="1440815"/>
            <a:chOff x="2978479" y="2669786"/>
            <a:chExt cx="1354981" cy="1440815"/>
          </a:xfrm>
        </p:grpSpPr>
        <p:sp>
          <p:nvSpPr>
            <p:cNvPr id="53" name="TextBox 52"/>
            <p:cNvSpPr txBox="1"/>
            <p:nvPr/>
          </p:nvSpPr>
          <p:spPr>
            <a:xfrm>
              <a:off x="3093089" y="2669786"/>
              <a:ext cx="301686" cy="369332"/>
            </a:xfrm>
            <a:prstGeom prst="rect">
              <a:avLst/>
            </a:prstGeom>
            <a:noFill/>
          </p:spPr>
          <p:txBody>
            <a:bodyPr wrap="none" rtlCol="0">
              <a:spAutoFit/>
            </a:bodyPr>
            <a:lstStyle/>
            <a:p>
              <a:r>
                <a:rPr lang="en-US" dirty="0"/>
                <a:t>1</a:t>
              </a:r>
              <a:endParaRPr lang="en-US" dirty="0"/>
            </a:p>
          </p:txBody>
        </p:sp>
        <p:sp>
          <p:nvSpPr>
            <p:cNvPr id="60" name="TextBox 59"/>
            <p:cNvSpPr txBox="1"/>
            <p:nvPr/>
          </p:nvSpPr>
          <p:spPr>
            <a:xfrm>
              <a:off x="2978479" y="3527036"/>
              <a:ext cx="1354981" cy="583565"/>
            </a:xfrm>
            <a:prstGeom prst="rect">
              <a:avLst/>
            </a:prstGeom>
            <a:solidFill>
              <a:schemeClr val="bg1"/>
            </a:solidFill>
          </p:spPr>
          <p:txBody>
            <a:bodyPr wrap="square" rtlCol="0">
              <a:spAutoFit/>
            </a:bodyPr>
            <a:lstStyle/>
            <a:p>
              <a:pPr>
                <a:lnSpc>
                  <a:spcPct val="80000"/>
                </a:lnSpc>
              </a:pPr>
              <a:r>
                <a:rPr lang="ru-RU" altLang="en-US" sz="2000" dirty="0"/>
                <a:t>бит паритета</a:t>
              </a:r>
              <a:endParaRPr lang="ru-RU" altLang="en-US" sz="2000" dirty="0"/>
            </a:p>
          </p:txBody>
        </p:sp>
        <p:cxnSp>
          <p:nvCxnSpPr>
            <p:cNvPr id="9" name="Straight Connector 8"/>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a:off x="3057285" y="3109396"/>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399540" y="3566795"/>
            <a:ext cx="1657985" cy="337185"/>
          </a:xfrm>
          <a:prstGeom prst="rect">
            <a:avLst/>
          </a:prstGeom>
          <a:solidFill>
            <a:schemeClr val="bg1"/>
          </a:solidFill>
        </p:spPr>
        <p:txBody>
          <a:bodyPr wrap="square" rtlCol="0">
            <a:spAutoFit/>
          </a:bodyPr>
          <a:lstStyle/>
          <a:p>
            <a:pPr>
              <a:lnSpc>
                <a:spcPct val="80000"/>
              </a:lnSpc>
            </a:pPr>
            <a:r>
              <a:rPr lang="en-US" sz="2000" dirty="0"/>
              <a:t>d </a:t>
            </a:r>
            <a:r>
              <a:rPr lang="ru-RU" altLang="en-US" sz="2000" dirty="0"/>
              <a:t>бит данных</a:t>
            </a:r>
            <a:endParaRPr lang="ru-RU" altLang="en-US" sz="2000" dirty="0"/>
          </a:p>
        </p:txBody>
      </p:sp>
      <p:sp>
        <p:nvSpPr>
          <p:cNvPr id="77" name="Text Box 6"/>
          <p:cNvSpPr txBox="1">
            <a:spLocks noChangeArrowheads="1"/>
          </p:cNvSpPr>
          <p:nvPr/>
        </p:nvSpPr>
        <p:spPr bwMode="auto">
          <a:xfrm>
            <a:off x="4734123" y="1651081"/>
            <a:ext cx="6847840" cy="89154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ru-RU" altLang="en-US" sz="2800" i="0" dirty="0">
                <a:solidFill>
                  <a:srgbClr val="C00000"/>
                </a:solidFill>
                <a:latin typeface="+mn-lt"/>
                <a:cs typeface="+mn-cs"/>
              </a:rPr>
              <a:t>Паритет по строке и столбцу</a:t>
            </a:r>
            <a:r>
              <a:rPr lang="en-US" sz="2800" i="0" dirty="0">
                <a:solidFill>
                  <a:srgbClr val="C00000"/>
                </a:solidFill>
                <a:latin typeface="+mn-lt"/>
                <a:cs typeface="+mn-cs"/>
              </a:rPr>
              <a:t>:</a:t>
            </a:r>
            <a:endParaRPr lang="en-US" sz="2800" i="0" dirty="0">
              <a:solidFill>
                <a:srgbClr val="C00000"/>
              </a:solidFill>
              <a:latin typeface="+mn-lt"/>
              <a:cs typeface="+mn-cs"/>
            </a:endParaRPr>
          </a:p>
          <a:p>
            <a:pPr marL="287655" indent="-170180">
              <a:buClr>
                <a:srgbClr val="000099"/>
              </a:buClr>
              <a:buSzPct val="100000"/>
              <a:buFont typeface="Wingdings" panose="05000000000000000000" pitchFamily="2" charset="2"/>
              <a:buChar char="§"/>
              <a:defRPr/>
            </a:pPr>
            <a:r>
              <a:rPr lang="en-US" sz="2400" i="0" dirty="0">
                <a:latin typeface="+mn-lt"/>
                <a:cs typeface="+mn-cs"/>
              </a:rPr>
              <a:t> </a:t>
            </a:r>
            <a:r>
              <a:rPr lang="ru-RU" altLang="en-US" sz="2400" i="0" dirty="0">
                <a:latin typeface="+mn-lt"/>
                <a:cs typeface="+mn-cs"/>
              </a:rPr>
              <a:t>обнаруживает и исправляет </a:t>
            </a:r>
            <a:r>
              <a:rPr lang="ru-RU" altLang="en-US" sz="2400" b="1" i="0" dirty="0">
                <a:solidFill>
                  <a:srgbClr val="C00000"/>
                </a:solidFill>
                <a:latin typeface="+mn-lt"/>
                <a:cs typeface="+mn-cs"/>
              </a:rPr>
              <a:t>единичные</a:t>
            </a:r>
            <a:r>
              <a:rPr lang="ru-RU" altLang="en-US" sz="2400" i="0" dirty="0">
                <a:latin typeface="+mn-lt"/>
                <a:cs typeface="+mn-cs"/>
              </a:rPr>
              <a:t> ошибки</a:t>
            </a:r>
            <a:endParaRPr lang="ru-RU" altLang="en-US" sz="2400" i="0" dirty="0">
              <a:latin typeface="+mn-lt"/>
              <a:cs typeface="+mn-cs"/>
            </a:endParaRPr>
          </a:p>
        </p:txBody>
      </p:sp>
      <p:grpSp>
        <p:nvGrpSpPr>
          <p:cNvPr id="48" name="Group 47"/>
          <p:cNvGrpSpPr/>
          <p:nvPr/>
        </p:nvGrpSpPr>
        <p:grpSpPr>
          <a:xfrm>
            <a:off x="4404383" y="2521227"/>
            <a:ext cx="5058498" cy="2054406"/>
            <a:chOff x="6345827" y="2584175"/>
            <a:chExt cx="5058498" cy="2054406"/>
          </a:xfrm>
        </p:grpSpPr>
        <p:grpSp>
          <p:nvGrpSpPr>
            <p:cNvPr id="36" name="Group 35"/>
            <p:cNvGrpSpPr/>
            <p:nvPr/>
          </p:nvGrpSpPr>
          <p:grpSpPr>
            <a:xfrm>
              <a:off x="8263305" y="2908577"/>
              <a:ext cx="697811" cy="1261499"/>
              <a:chOff x="6586330" y="2915478"/>
              <a:chExt cx="697811" cy="1261499"/>
            </a:xfrm>
          </p:grpSpPr>
          <p:sp>
            <p:nvSpPr>
              <p:cNvPr id="33" name="TextBox 32"/>
              <p:cNvSpPr txBox="1"/>
              <p:nvPr/>
            </p:nvSpPr>
            <p:spPr>
              <a:xfrm>
                <a:off x="6586330" y="2915478"/>
                <a:ext cx="535724" cy="400110"/>
              </a:xfrm>
              <a:prstGeom prst="rect">
                <a:avLst/>
              </a:prstGeom>
              <a:noFill/>
            </p:spPr>
            <p:txBody>
              <a:bodyPr wrap="none" rtlCol="0">
                <a:spAutoFit/>
              </a:bodyPr>
              <a:lstStyle/>
              <a:p>
                <a:r>
                  <a:rPr lang="en-US" sz="2000" dirty="0"/>
                  <a:t>d</a:t>
                </a:r>
                <a:r>
                  <a:rPr lang="en-US" sz="2000" baseline="-25000" dirty="0"/>
                  <a:t>1,1</a:t>
                </a:r>
                <a:endParaRPr lang="en-US" sz="2000" baseline="-25000" dirty="0"/>
              </a:p>
            </p:txBody>
          </p:sp>
          <p:sp>
            <p:nvSpPr>
              <p:cNvPr id="80" name="TextBox 79"/>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2,1</a:t>
                </a:r>
                <a:endParaRPr lang="en-US" sz="2000" baseline="-25000" dirty="0"/>
              </a:p>
            </p:txBody>
          </p:sp>
          <p:sp>
            <p:nvSpPr>
              <p:cNvPr id="81" name="TextBox 80"/>
              <p:cNvSpPr txBox="1"/>
              <p:nvPr/>
            </p:nvSpPr>
            <p:spPr>
              <a:xfrm>
                <a:off x="6588401" y="3776867"/>
                <a:ext cx="695740" cy="400110"/>
              </a:xfrm>
              <a:prstGeom prst="rect">
                <a:avLst/>
              </a:prstGeom>
              <a:noFill/>
            </p:spPr>
            <p:txBody>
              <a:bodyPr wrap="square" rtlCol="0">
                <a:spAutoFit/>
              </a:bodyPr>
              <a:lstStyle/>
              <a:p>
                <a:r>
                  <a:rPr lang="en-US" sz="2000" dirty="0"/>
                  <a:t>d</a:t>
                </a:r>
                <a:r>
                  <a:rPr lang="en-US" sz="2000" baseline="-25000" dirty="0"/>
                  <a:t>i,1</a:t>
                </a:r>
                <a:endParaRPr lang="en-US" sz="2000" baseline="-25000" dirty="0"/>
              </a:p>
            </p:txBody>
          </p:sp>
          <p:sp>
            <p:nvSpPr>
              <p:cNvPr id="34" name="TextBox 33"/>
              <p:cNvSpPr txBox="1"/>
              <p:nvPr/>
            </p:nvSpPr>
            <p:spPr>
              <a:xfrm>
                <a:off x="6625087" y="3488522"/>
                <a:ext cx="628003" cy="369332"/>
              </a:xfrm>
              <a:prstGeom prst="rect">
                <a:avLst/>
              </a:prstGeom>
              <a:noFill/>
            </p:spPr>
            <p:txBody>
              <a:bodyPr wrap="square" rtlCol="0">
                <a:spAutoFit/>
              </a:bodyPr>
              <a:lstStyle/>
              <a:p>
                <a:r>
                  <a:rPr lang="en-US" dirty="0"/>
                  <a:t>. . .</a:t>
                </a:r>
                <a:endParaRPr lang="en-US" dirty="0"/>
              </a:p>
            </p:txBody>
          </p:sp>
        </p:grpSp>
        <p:grpSp>
          <p:nvGrpSpPr>
            <p:cNvPr id="85" name="Group 84"/>
            <p:cNvGrpSpPr/>
            <p:nvPr/>
          </p:nvGrpSpPr>
          <p:grpSpPr>
            <a:xfrm>
              <a:off x="10324987" y="2929914"/>
              <a:ext cx="697811" cy="1261499"/>
              <a:chOff x="6586330" y="2915478"/>
              <a:chExt cx="697811" cy="1261499"/>
            </a:xfrm>
          </p:grpSpPr>
          <p:sp>
            <p:nvSpPr>
              <p:cNvPr id="86" name="TextBox 85"/>
              <p:cNvSpPr txBox="1"/>
              <p:nvPr/>
            </p:nvSpPr>
            <p:spPr>
              <a:xfrm>
                <a:off x="6586330" y="2915478"/>
                <a:ext cx="662361" cy="400110"/>
              </a:xfrm>
              <a:prstGeom prst="rect">
                <a:avLst/>
              </a:prstGeom>
              <a:noFill/>
            </p:spPr>
            <p:txBody>
              <a:bodyPr wrap="none" rtlCol="0">
                <a:spAutoFit/>
              </a:bodyPr>
              <a:lstStyle/>
              <a:p>
                <a:r>
                  <a:rPr lang="en-US" sz="2000" dirty="0"/>
                  <a:t>d</a:t>
                </a:r>
                <a:r>
                  <a:rPr lang="en-US" sz="2000" baseline="-25000" dirty="0"/>
                  <a:t>1,j+1</a:t>
                </a:r>
                <a:endParaRPr lang="en-US" sz="2000" baseline="-25000" dirty="0"/>
              </a:p>
            </p:txBody>
          </p:sp>
          <p:sp>
            <p:nvSpPr>
              <p:cNvPr id="87" name="TextBox 86"/>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2,j+1</a:t>
                </a:r>
                <a:endParaRPr lang="en-US" sz="2000" baseline="-25000" dirty="0"/>
              </a:p>
            </p:txBody>
          </p:sp>
          <p:sp>
            <p:nvSpPr>
              <p:cNvPr id="88" name="TextBox 87"/>
              <p:cNvSpPr txBox="1"/>
              <p:nvPr/>
            </p:nvSpPr>
            <p:spPr>
              <a:xfrm>
                <a:off x="6588401" y="3776867"/>
                <a:ext cx="695740" cy="400110"/>
              </a:xfrm>
              <a:prstGeom prst="rect">
                <a:avLst/>
              </a:prstGeom>
              <a:noFill/>
            </p:spPr>
            <p:txBody>
              <a:bodyPr wrap="square" rtlCol="0">
                <a:spAutoFit/>
              </a:bodyPr>
              <a:lstStyle/>
              <a:p>
                <a:r>
                  <a:rPr lang="en-US" sz="2000" dirty="0"/>
                  <a:t>d</a:t>
                </a:r>
                <a:r>
                  <a:rPr lang="en-US" sz="2000" baseline="-25000" dirty="0"/>
                  <a:t>i,j+1</a:t>
                </a:r>
                <a:endParaRPr lang="en-US" sz="2000" baseline="-25000" dirty="0"/>
              </a:p>
            </p:txBody>
          </p:sp>
          <p:sp>
            <p:nvSpPr>
              <p:cNvPr id="89" name="TextBox 88"/>
              <p:cNvSpPr txBox="1"/>
              <p:nvPr/>
            </p:nvSpPr>
            <p:spPr>
              <a:xfrm>
                <a:off x="6625087" y="3488522"/>
                <a:ext cx="628003" cy="369332"/>
              </a:xfrm>
              <a:prstGeom prst="rect">
                <a:avLst/>
              </a:prstGeom>
              <a:noFill/>
            </p:spPr>
            <p:txBody>
              <a:bodyPr wrap="square" rtlCol="0">
                <a:spAutoFit/>
              </a:bodyPr>
              <a:lstStyle/>
              <a:p>
                <a:r>
                  <a:rPr lang="en-US" dirty="0"/>
                  <a:t>. . .</a:t>
                </a:r>
                <a:endParaRPr lang="en-US" dirty="0"/>
              </a:p>
            </p:txBody>
          </p:sp>
        </p:grpSp>
        <p:sp>
          <p:nvSpPr>
            <p:cNvPr id="94" name="TextBox 93"/>
            <p:cNvSpPr txBox="1"/>
            <p:nvPr/>
          </p:nvSpPr>
          <p:spPr>
            <a:xfrm>
              <a:off x="9118145" y="4177312"/>
              <a:ext cx="628003" cy="369332"/>
            </a:xfrm>
            <a:prstGeom prst="rect">
              <a:avLst/>
            </a:prstGeom>
            <a:noFill/>
          </p:spPr>
          <p:txBody>
            <a:bodyPr wrap="square" rtlCol="0">
              <a:spAutoFit/>
            </a:bodyPr>
            <a:lstStyle/>
            <a:p>
              <a:r>
                <a:rPr lang="en-US" dirty="0"/>
                <a:t>. . .</a:t>
              </a:r>
              <a:endParaRPr lang="en-US" dirty="0"/>
            </a:p>
          </p:txBody>
        </p:sp>
        <p:grpSp>
          <p:nvGrpSpPr>
            <p:cNvPr id="99" name="Group 98"/>
            <p:cNvGrpSpPr/>
            <p:nvPr/>
          </p:nvGrpSpPr>
          <p:grpSpPr>
            <a:xfrm>
              <a:off x="9722377" y="2910339"/>
              <a:ext cx="697811" cy="1261499"/>
              <a:chOff x="6586330" y="2915478"/>
              <a:chExt cx="697811" cy="1261499"/>
            </a:xfrm>
          </p:grpSpPr>
          <p:sp>
            <p:nvSpPr>
              <p:cNvPr id="101" name="TextBox 100"/>
              <p:cNvSpPr txBox="1"/>
              <p:nvPr/>
            </p:nvSpPr>
            <p:spPr>
              <a:xfrm>
                <a:off x="6586330" y="2915478"/>
                <a:ext cx="490840" cy="400110"/>
              </a:xfrm>
              <a:prstGeom prst="rect">
                <a:avLst/>
              </a:prstGeom>
              <a:noFill/>
            </p:spPr>
            <p:txBody>
              <a:bodyPr wrap="none" rtlCol="0">
                <a:spAutoFit/>
              </a:bodyPr>
              <a:lstStyle/>
              <a:p>
                <a:r>
                  <a:rPr lang="en-US" sz="2000" dirty="0"/>
                  <a:t>d</a:t>
                </a:r>
                <a:r>
                  <a:rPr lang="en-US" sz="2000" baseline="-25000" dirty="0"/>
                  <a:t>1,j</a:t>
                </a:r>
                <a:endParaRPr lang="en-US" sz="2000" baseline="-25000" dirty="0"/>
              </a:p>
            </p:txBody>
          </p:sp>
          <p:sp>
            <p:nvSpPr>
              <p:cNvPr id="102" name="TextBox 101"/>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2,j</a:t>
                </a:r>
                <a:endParaRPr lang="en-US" sz="2000" baseline="-25000" dirty="0"/>
              </a:p>
            </p:txBody>
          </p:sp>
          <p:sp>
            <p:nvSpPr>
              <p:cNvPr id="103" name="TextBox 102"/>
              <p:cNvSpPr txBox="1"/>
              <p:nvPr/>
            </p:nvSpPr>
            <p:spPr>
              <a:xfrm>
                <a:off x="6588401" y="3776867"/>
                <a:ext cx="695740" cy="400110"/>
              </a:xfrm>
              <a:prstGeom prst="rect">
                <a:avLst/>
              </a:prstGeom>
              <a:noFill/>
            </p:spPr>
            <p:txBody>
              <a:bodyPr wrap="square" rtlCol="0">
                <a:spAutoFit/>
              </a:bodyPr>
              <a:lstStyle/>
              <a:p>
                <a:r>
                  <a:rPr lang="en-US" sz="2000" dirty="0" err="1"/>
                  <a:t>d</a:t>
                </a:r>
                <a:r>
                  <a:rPr lang="en-US" sz="2000" baseline="-25000" dirty="0" err="1"/>
                  <a:t>i,j</a:t>
                </a:r>
                <a:endParaRPr lang="en-US" sz="2000" baseline="-25000" dirty="0"/>
              </a:p>
            </p:txBody>
          </p:sp>
          <p:sp>
            <p:nvSpPr>
              <p:cNvPr id="104" name="TextBox 103"/>
              <p:cNvSpPr txBox="1"/>
              <p:nvPr/>
            </p:nvSpPr>
            <p:spPr>
              <a:xfrm>
                <a:off x="6625087" y="3488522"/>
                <a:ext cx="628003" cy="369332"/>
              </a:xfrm>
              <a:prstGeom prst="rect">
                <a:avLst/>
              </a:prstGeom>
              <a:noFill/>
            </p:spPr>
            <p:txBody>
              <a:bodyPr wrap="square" rtlCol="0">
                <a:spAutoFit/>
              </a:bodyPr>
              <a:lstStyle/>
              <a:p>
                <a:r>
                  <a:rPr lang="en-US" dirty="0"/>
                  <a:t>. . .</a:t>
                </a:r>
                <a:endParaRPr lang="en-US" dirty="0"/>
              </a:p>
            </p:txBody>
          </p:sp>
        </p:grpSp>
        <p:grpSp>
          <p:nvGrpSpPr>
            <p:cNvPr id="40" name="Group 39"/>
            <p:cNvGrpSpPr/>
            <p:nvPr/>
          </p:nvGrpSpPr>
          <p:grpSpPr>
            <a:xfrm>
              <a:off x="8262620" y="4202830"/>
              <a:ext cx="2848597" cy="435751"/>
              <a:chOff x="8262620" y="4431427"/>
              <a:chExt cx="2848597" cy="435751"/>
            </a:xfrm>
          </p:grpSpPr>
          <p:sp>
            <p:nvSpPr>
              <p:cNvPr id="91" name="TextBox 90"/>
              <p:cNvSpPr txBox="1"/>
              <p:nvPr/>
            </p:nvSpPr>
            <p:spPr>
              <a:xfrm>
                <a:off x="8262620" y="4431427"/>
                <a:ext cx="681597" cy="400110"/>
              </a:xfrm>
              <a:prstGeom prst="rect">
                <a:avLst/>
              </a:prstGeom>
              <a:noFill/>
            </p:spPr>
            <p:txBody>
              <a:bodyPr wrap="none" rtlCol="0">
                <a:spAutoFit/>
              </a:bodyPr>
              <a:lstStyle/>
              <a:p>
                <a:r>
                  <a:rPr lang="en-US" sz="2000" dirty="0"/>
                  <a:t>d</a:t>
                </a:r>
                <a:r>
                  <a:rPr lang="en-US" sz="2000" baseline="-25000" dirty="0"/>
                  <a:t>i+1,1</a:t>
                </a:r>
                <a:endParaRPr lang="en-US" sz="2000" baseline="-25000" dirty="0"/>
              </a:p>
            </p:txBody>
          </p:sp>
          <p:sp>
            <p:nvSpPr>
              <p:cNvPr id="92" name="TextBox 91"/>
              <p:cNvSpPr txBox="1"/>
              <p:nvPr/>
            </p:nvSpPr>
            <p:spPr>
              <a:xfrm>
                <a:off x="10329998" y="4467068"/>
                <a:ext cx="781219" cy="400110"/>
              </a:xfrm>
              <a:prstGeom prst="rect">
                <a:avLst/>
              </a:prstGeom>
              <a:noFill/>
            </p:spPr>
            <p:txBody>
              <a:bodyPr wrap="square" rtlCol="0">
                <a:spAutoFit/>
              </a:bodyPr>
              <a:lstStyle/>
              <a:p>
                <a:r>
                  <a:rPr lang="en-US" sz="2000" dirty="0"/>
                  <a:t>d</a:t>
                </a:r>
                <a:r>
                  <a:rPr lang="en-US" sz="2000" baseline="-25000" dirty="0"/>
                  <a:t>i+1,j+1</a:t>
                </a:r>
                <a:endParaRPr lang="en-US" sz="2000" baseline="-25000" dirty="0"/>
              </a:p>
            </p:txBody>
          </p:sp>
          <p:sp>
            <p:nvSpPr>
              <p:cNvPr id="100" name="TextBox 99"/>
              <p:cNvSpPr txBox="1"/>
              <p:nvPr/>
            </p:nvSpPr>
            <p:spPr>
              <a:xfrm>
                <a:off x="9727388" y="4447493"/>
                <a:ext cx="781219" cy="400110"/>
              </a:xfrm>
              <a:prstGeom prst="rect">
                <a:avLst/>
              </a:prstGeom>
              <a:noFill/>
            </p:spPr>
            <p:txBody>
              <a:bodyPr wrap="square" rtlCol="0">
                <a:spAutoFit/>
              </a:bodyPr>
              <a:lstStyle/>
              <a:p>
                <a:r>
                  <a:rPr lang="en-US" sz="2000" dirty="0"/>
                  <a:t>d</a:t>
                </a:r>
                <a:r>
                  <a:rPr lang="en-US" sz="2000" baseline="-25000" dirty="0"/>
                  <a:t>i+1,j</a:t>
                </a:r>
                <a:endParaRPr lang="en-US" sz="2000" baseline="-25000" dirty="0"/>
              </a:p>
            </p:txBody>
          </p:sp>
        </p:grpSp>
        <p:cxnSp>
          <p:nvCxnSpPr>
            <p:cNvPr id="42" name="Straight Connector 41"/>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111519" y="3792998"/>
              <a:ext cx="628003" cy="369332"/>
            </a:xfrm>
            <a:prstGeom prst="rect">
              <a:avLst/>
            </a:prstGeom>
            <a:noFill/>
          </p:spPr>
          <p:txBody>
            <a:bodyPr wrap="square" rtlCol="0">
              <a:spAutoFit/>
            </a:bodyPr>
            <a:lstStyle/>
            <a:p>
              <a:r>
                <a:rPr lang="en-US" dirty="0"/>
                <a:t>. . .</a:t>
              </a:r>
              <a:endParaRPr lang="en-US" dirty="0"/>
            </a:p>
          </p:txBody>
        </p:sp>
        <p:sp>
          <p:nvSpPr>
            <p:cNvPr id="114" name="TextBox 113"/>
            <p:cNvSpPr txBox="1"/>
            <p:nvPr/>
          </p:nvSpPr>
          <p:spPr>
            <a:xfrm>
              <a:off x="9104893" y="3478259"/>
              <a:ext cx="628003" cy="369332"/>
            </a:xfrm>
            <a:prstGeom prst="rect">
              <a:avLst/>
            </a:prstGeom>
            <a:noFill/>
          </p:spPr>
          <p:txBody>
            <a:bodyPr wrap="square" rtlCol="0">
              <a:spAutoFit/>
            </a:bodyPr>
            <a:lstStyle/>
            <a:p>
              <a:r>
                <a:rPr lang="en-US" dirty="0"/>
                <a:t>. . .</a:t>
              </a:r>
              <a:endParaRPr lang="en-US" dirty="0"/>
            </a:p>
          </p:txBody>
        </p:sp>
        <p:sp>
          <p:nvSpPr>
            <p:cNvPr id="121" name="TextBox 120"/>
            <p:cNvSpPr txBox="1"/>
            <p:nvPr/>
          </p:nvSpPr>
          <p:spPr>
            <a:xfrm>
              <a:off x="9108206" y="3183395"/>
              <a:ext cx="628003" cy="369332"/>
            </a:xfrm>
            <a:prstGeom prst="rect">
              <a:avLst/>
            </a:prstGeom>
            <a:noFill/>
          </p:spPr>
          <p:txBody>
            <a:bodyPr wrap="square" rtlCol="0">
              <a:spAutoFit/>
            </a:bodyPr>
            <a:lstStyle/>
            <a:p>
              <a:r>
                <a:rPr lang="en-US" dirty="0"/>
                <a:t>. . .</a:t>
              </a:r>
              <a:endParaRPr lang="en-US" dirty="0"/>
            </a:p>
          </p:txBody>
        </p:sp>
        <p:sp>
          <p:nvSpPr>
            <p:cNvPr id="125" name="TextBox 124"/>
            <p:cNvSpPr txBox="1"/>
            <p:nvPr/>
          </p:nvSpPr>
          <p:spPr>
            <a:xfrm>
              <a:off x="9111519" y="2878596"/>
              <a:ext cx="628003" cy="369332"/>
            </a:xfrm>
            <a:prstGeom prst="rect">
              <a:avLst/>
            </a:prstGeom>
            <a:noFill/>
          </p:spPr>
          <p:txBody>
            <a:bodyPr wrap="square" rtlCol="0">
              <a:spAutoFit/>
            </a:bodyPr>
            <a:lstStyle/>
            <a:p>
              <a:r>
                <a:rPr lang="en-US" dirty="0"/>
                <a:t>. . .</a:t>
              </a:r>
              <a:endParaRPr lang="en-US" dirty="0"/>
            </a:p>
          </p:txBody>
        </p:sp>
        <p:sp>
          <p:nvSpPr>
            <p:cNvPr id="45" name="TextBox 44"/>
            <p:cNvSpPr txBox="1"/>
            <p:nvPr/>
          </p:nvSpPr>
          <p:spPr>
            <a:xfrm>
              <a:off x="9670775" y="2584175"/>
              <a:ext cx="1733550" cy="337185"/>
            </a:xfrm>
            <a:prstGeom prst="rect">
              <a:avLst/>
            </a:prstGeom>
            <a:noFill/>
          </p:spPr>
          <p:txBody>
            <a:bodyPr wrap="none" rtlCol="0">
              <a:spAutoFit/>
            </a:bodyPr>
            <a:lstStyle/>
            <a:p>
              <a:r>
                <a:rPr lang="ru-RU" altLang="en-US" sz="1600" dirty="0"/>
                <a:t>паритет по строке</a:t>
              </a:r>
              <a:endParaRPr lang="ru-RU" altLang="en-US" sz="1600" dirty="0"/>
            </a:p>
          </p:txBody>
        </p:sp>
        <p:sp>
          <p:nvSpPr>
            <p:cNvPr id="126" name="TextBox 125"/>
            <p:cNvSpPr txBox="1"/>
            <p:nvPr/>
          </p:nvSpPr>
          <p:spPr>
            <a:xfrm>
              <a:off x="6345827" y="3998845"/>
              <a:ext cx="1885315" cy="288290"/>
            </a:xfrm>
            <a:prstGeom prst="rect">
              <a:avLst/>
            </a:prstGeom>
            <a:noFill/>
          </p:spPr>
          <p:txBody>
            <a:bodyPr wrap="none" rtlCol="0">
              <a:spAutoFit/>
            </a:bodyPr>
            <a:lstStyle/>
            <a:p>
              <a:pPr algn="r">
                <a:lnSpc>
                  <a:spcPct val="80000"/>
                </a:lnSpc>
              </a:pPr>
              <a:r>
                <a:rPr lang="ru-RU" altLang="en-US" sz="1600" dirty="0"/>
                <a:t>паритет по столбцу </a:t>
              </a:r>
              <a:endParaRPr lang="ru-RU" altLang="en-US" sz="1600" dirty="0"/>
            </a:p>
          </p:txBody>
        </p:sp>
        <p:cxnSp>
          <p:nvCxnSpPr>
            <p:cNvPr id="47" name="Straight Arrow Connector 46"/>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970639" y="4943778"/>
            <a:ext cx="2501273" cy="1215020"/>
            <a:chOff x="3619675" y="4874476"/>
            <a:chExt cx="2501273" cy="1215020"/>
          </a:xfrm>
        </p:grpSpPr>
        <p:sp>
          <p:nvSpPr>
            <p:cNvPr id="137" name="TextBox 136"/>
            <p:cNvSpPr txBox="1"/>
            <p:nvPr/>
          </p:nvSpPr>
          <p:spPr>
            <a:xfrm>
              <a:off x="4903522" y="5428507"/>
              <a:ext cx="1204176" cy="369332"/>
            </a:xfrm>
            <a:prstGeom prst="rect">
              <a:avLst/>
            </a:prstGeom>
            <a:noFill/>
          </p:spPr>
          <p:txBody>
            <a:bodyPr wrap="none" rtlCol="0">
              <a:spAutoFit/>
            </a:bodyPr>
            <a:lstStyle/>
            <a:p>
              <a:r>
                <a:rPr lang="en-US" dirty="0"/>
                <a:t>0 1 1 1 0  1</a:t>
              </a:r>
              <a:endParaRPr lang="en-US" dirty="0"/>
            </a:p>
          </p:txBody>
        </p:sp>
        <p:grpSp>
          <p:nvGrpSpPr>
            <p:cNvPr id="74" name="Group 73"/>
            <p:cNvGrpSpPr/>
            <p:nvPr/>
          </p:nvGrpSpPr>
          <p:grpSpPr>
            <a:xfrm>
              <a:off x="4910146" y="4875335"/>
              <a:ext cx="1210802" cy="1214161"/>
              <a:chOff x="6394173" y="4840358"/>
              <a:chExt cx="1210802" cy="1214161"/>
            </a:xfrm>
          </p:grpSpPr>
          <p:sp>
            <p:nvSpPr>
              <p:cNvPr id="49" name="TextBox 48"/>
              <p:cNvSpPr txBox="1"/>
              <p:nvPr/>
            </p:nvSpPr>
            <p:spPr>
              <a:xfrm>
                <a:off x="6400799" y="4840358"/>
                <a:ext cx="1204176" cy="369332"/>
              </a:xfrm>
              <a:prstGeom prst="rect">
                <a:avLst/>
              </a:prstGeom>
              <a:noFill/>
            </p:spPr>
            <p:txBody>
              <a:bodyPr wrap="none" rtlCol="0">
                <a:spAutoFit/>
              </a:bodyPr>
              <a:lstStyle/>
              <a:p>
                <a:r>
                  <a:rPr lang="en-US" dirty="0"/>
                  <a:t>1 0 1 0 1  1</a:t>
                </a:r>
                <a:endParaRPr lang="en-US" dirty="0"/>
              </a:p>
            </p:txBody>
          </p:sp>
          <p:sp>
            <p:nvSpPr>
              <p:cNvPr id="130" name="TextBox 129"/>
              <p:cNvSpPr txBox="1"/>
              <p:nvPr/>
            </p:nvSpPr>
            <p:spPr>
              <a:xfrm>
                <a:off x="6394173" y="5121968"/>
                <a:ext cx="1204176" cy="369332"/>
              </a:xfrm>
              <a:prstGeom prst="rect">
                <a:avLst/>
              </a:prstGeom>
              <a:noFill/>
            </p:spPr>
            <p:txBody>
              <a:bodyPr wrap="none" rtlCol="0">
                <a:spAutoFit/>
              </a:bodyPr>
              <a:lstStyle/>
              <a:p>
                <a:r>
                  <a:rPr lang="en-US" dirty="0"/>
                  <a:t>1 1 1 1 0  0</a:t>
                </a:r>
                <a:endParaRPr lang="en-US" dirty="0"/>
              </a:p>
            </p:txBody>
          </p:sp>
          <p:sp>
            <p:nvSpPr>
              <p:cNvPr id="138" name="TextBox 137"/>
              <p:cNvSpPr txBox="1"/>
              <p:nvPr/>
            </p:nvSpPr>
            <p:spPr>
              <a:xfrm>
                <a:off x="6395912" y="5685187"/>
                <a:ext cx="1204176" cy="369332"/>
              </a:xfrm>
              <a:prstGeom prst="rect">
                <a:avLst/>
              </a:prstGeom>
              <a:noFill/>
            </p:spPr>
            <p:txBody>
              <a:bodyPr wrap="none" rtlCol="0">
                <a:spAutoFit/>
              </a:bodyPr>
              <a:lstStyle/>
              <a:p>
                <a:r>
                  <a:rPr lang="en-US" dirty="0"/>
                  <a:t>1 0 1 0 1  0</a:t>
                </a:r>
                <a:endParaRPr lang="en-US" dirty="0"/>
              </a:p>
            </p:txBody>
          </p:sp>
          <p:cxnSp>
            <p:nvCxnSpPr>
              <p:cNvPr id="54" name="Straight Connector 53"/>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3619675" y="4874476"/>
              <a:ext cx="1377315" cy="368300"/>
            </a:xfrm>
            <a:prstGeom prst="rect">
              <a:avLst/>
            </a:prstGeom>
            <a:noFill/>
          </p:spPr>
          <p:txBody>
            <a:bodyPr wrap="none" rtlCol="0">
              <a:spAutoFit/>
            </a:bodyPr>
            <a:lstStyle/>
            <a:p>
              <a:r>
                <a:rPr lang="ru-RU" altLang="en-US" dirty="0"/>
                <a:t>нет ошибок</a:t>
              </a:r>
              <a:r>
                <a:rPr lang="en-US" dirty="0"/>
                <a:t>:</a:t>
              </a:r>
              <a:endParaRPr lang="en-US" dirty="0"/>
            </a:p>
          </p:txBody>
        </p:sp>
      </p:grpSp>
      <p:grpSp>
        <p:nvGrpSpPr>
          <p:cNvPr id="105" name="Group 104"/>
          <p:cNvGrpSpPr/>
          <p:nvPr/>
        </p:nvGrpSpPr>
        <p:grpSpPr>
          <a:xfrm>
            <a:off x="6625590" y="4943475"/>
            <a:ext cx="4041775" cy="1482097"/>
            <a:chOff x="7119888" y="4943606"/>
            <a:chExt cx="3547352" cy="1482146"/>
          </a:xfrm>
        </p:grpSpPr>
        <p:grpSp>
          <p:nvGrpSpPr>
            <p:cNvPr id="84" name="Group 83"/>
            <p:cNvGrpSpPr/>
            <p:nvPr/>
          </p:nvGrpSpPr>
          <p:grpSpPr>
            <a:xfrm>
              <a:off x="8739813" y="4943606"/>
              <a:ext cx="1927427" cy="1482146"/>
              <a:chOff x="5877347" y="4811085"/>
              <a:chExt cx="1927427" cy="1482146"/>
            </a:xfrm>
          </p:grpSpPr>
          <p:grpSp>
            <p:nvGrpSpPr>
              <p:cNvPr id="140" name="Group 139"/>
              <p:cNvGrpSpPr/>
              <p:nvPr/>
            </p:nvGrpSpPr>
            <p:grpSpPr>
              <a:xfrm>
                <a:off x="5877347" y="4812876"/>
                <a:ext cx="1927427" cy="1480355"/>
                <a:chOff x="4890495" y="4875335"/>
                <a:chExt cx="1927427" cy="1480355"/>
              </a:xfrm>
            </p:grpSpPr>
            <p:sp>
              <p:nvSpPr>
                <p:cNvPr id="141" name="TextBox 140"/>
                <p:cNvSpPr txBox="1"/>
                <p:nvPr/>
              </p:nvSpPr>
              <p:spPr>
                <a:xfrm>
                  <a:off x="4903522" y="5428507"/>
                  <a:ext cx="1204176" cy="368312"/>
                </a:xfrm>
                <a:prstGeom prst="rect">
                  <a:avLst/>
                </a:prstGeom>
                <a:noFill/>
              </p:spPr>
              <p:txBody>
                <a:bodyPr wrap="square" rtlCol="0">
                  <a:spAutoFit/>
                </a:bodyPr>
                <a:lstStyle/>
                <a:p>
                  <a:r>
                    <a:rPr lang="en-US" dirty="0"/>
                    <a:t>0 1 1 1 0  1</a:t>
                  </a:r>
                  <a:endParaRPr lang="en-US" dirty="0"/>
                </a:p>
              </p:txBody>
            </p:sp>
            <p:grpSp>
              <p:nvGrpSpPr>
                <p:cNvPr id="142" name="Group 141"/>
                <p:cNvGrpSpPr/>
                <p:nvPr/>
              </p:nvGrpSpPr>
              <p:grpSpPr>
                <a:xfrm>
                  <a:off x="4910146" y="4875335"/>
                  <a:ext cx="1210802" cy="1213141"/>
                  <a:chOff x="6394173" y="4840358"/>
                  <a:chExt cx="1210802" cy="1213141"/>
                </a:xfrm>
              </p:grpSpPr>
              <p:sp>
                <p:nvSpPr>
                  <p:cNvPr id="144" name="TextBox 143"/>
                  <p:cNvSpPr txBox="1"/>
                  <p:nvPr/>
                </p:nvSpPr>
                <p:spPr>
                  <a:xfrm>
                    <a:off x="6400799" y="4840358"/>
                    <a:ext cx="1204176" cy="368312"/>
                  </a:xfrm>
                  <a:prstGeom prst="rect">
                    <a:avLst/>
                  </a:prstGeom>
                  <a:noFill/>
                </p:spPr>
                <p:txBody>
                  <a:bodyPr wrap="square" rtlCol="0">
                    <a:spAutoFit/>
                  </a:bodyPr>
                  <a:lstStyle/>
                  <a:p>
                    <a:r>
                      <a:rPr lang="en-US" dirty="0"/>
                      <a:t>1 0 1 0 1  1</a:t>
                    </a:r>
                    <a:endParaRPr lang="en-US" dirty="0"/>
                  </a:p>
                </p:txBody>
              </p:sp>
              <p:sp>
                <p:nvSpPr>
                  <p:cNvPr id="145" name="TextBox 144"/>
                  <p:cNvSpPr txBox="1"/>
                  <p:nvPr/>
                </p:nvSpPr>
                <p:spPr>
                  <a:xfrm>
                    <a:off x="6394173" y="5121968"/>
                    <a:ext cx="1204176" cy="368312"/>
                  </a:xfrm>
                  <a:prstGeom prst="rect">
                    <a:avLst/>
                  </a:prstGeom>
                  <a:noFill/>
                </p:spPr>
                <p:txBody>
                  <a:bodyPr wrap="square" rtlCol="0">
                    <a:spAutoFit/>
                  </a:bodyPr>
                  <a:lstStyle/>
                  <a:p>
                    <a:r>
                      <a:rPr lang="en-US" dirty="0"/>
                      <a:t>1 </a:t>
                    </a:r>
                    <a:r>
                      <a:rPr lang="en-US" dirty="0">
                        <a:solidFill>
                          <a:srgbClr val="FF0000"/>
                        </a:solidFill>
                      </a:rPr>
                      <a:t>0</a:t>
                    </a:r>
                    <a:r>
                      <a:rPr lang="en-US" dirty="0"/>
                      <a:t> 1 1 0  0</a:t>
                    </a:r>
                    <a:endParaRPr lang="en-US" dirty="0"/>
                  </a:p>
                </p:txBody>
              </p:sp>
              <p:sp>
                <p:nvSpPr>
                  <p:cNvPr id="146" name="TextBox 145"/>
                  <p:cNvSpPr txBox="1"/>
                  <p:nvPr/>
                </p:nvSpPr>
                <p:spPr>
                  <a:xfrm>
                    <a:off x="6395912" y="5685187"/>
                    <a:ext cx="1204176" cy="368312"/>
                  </a:xfrm>
                  <a:prstGeom prst="rect">
                    <a:avLst/>
                  </a:prstGeom>
                  <a:noFill/>
                </p:spPr>
                <p:txBody>
                  <a:bodyPr wrap="square" rtlCol="0">
                    <a:spAutoFit/>
                  </a:bodyPr>
                  <a:lstStyle/>
                  <a:p>
                    <a:r>
                      <a:rPr lang="en-US" dirty="0"/>
                      <a:t>1 0 1 0 1  0</a:t>
                    </a:r>
                    <a:endParaRPr lang="en-US" dirty="0"/>
                  </a:p>
                </p:txBody>
              </p:sp>
              <p:cxnSp>
                <p:nvCxnSpPr>
                  <p:cNvPr id="147" name="Straight Connector 146"/>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4890495" y="6135973"/>
                  <a:ext cx="679450" cy="219717"/>
                </a:xfrm>
                <a:prstGeom prst="rect">
                  <a:avLst/>
                </a:prstGeom>
                <a:noFill/>
              </p:spPr>
              <p:txBody>
                <a:bodyPr wrap="square" rtlCol="0">
                  <a:spAutoFit/>
                </a:bodyPr>
                <a:lstStyle/>
                <a:p>
                  <a:pPr algn="ctr">
                    <a:lnSpc>
                      <a:spcPct val="70000"/>
                    </a:lnSpc>
                  </a:pPr>
                  <a:r>
                    <a:rPr lang="ru-RU" altLang="en-US" sz="1200" dirty="0">
                      <a:solidFill>
                        <a:srgbClr val="C00000"/>
                      </a:solidFill>
                    </a:rPr>
                    <a:t>ошибка</a:t>
                  </a:r>
                  <a:endParaRPr lang="ru-RU" altLang="en-US" sz="1200" dirty="0">
                    <a:solidFill>
                      <a:srgbClr val="C00000"/>
                    </a:solidFill>
                  </a:endParaRPr>
                </a:p>
              </p:txBody>
            </p:sp>
            <p:sp>
              <p:nvSpPr>
                <p:cNvPr id="150" name="TextBox 149"/>
                <p:cNvSpPr txBox="1"/>
                <p:nvPr/>
              </p:nvSpPr>
              <p:spPr>
                <a:xfrm>
                  <a:off x="6138472" y="5164111"/>
                  <a:ext cx="679450" cy="219717"/>
                </a:xfrm>
                <a:prstGeom prst="rect">
                  <a:avLst/>
                </a:prstGeom>
                <a:noFill/>
              </p:spPr>
              <p:txBody>
                <a:bodyPr wrap="square" rtlCol="0">
                  <a:spAutoFit/>
                </a:bodyPr>
                <a:lstStyle/>
                <a:p>
                  <a:pPr>
                    <a:lnSpc>
                      <a:spcPct val="70000"/>
                    </a:lnSpc>
                  </a:pPr>
                  <a:r>
                    <a:rPr lang="ru-RU" altLang="en-US" sz="1200" dirty="0">
                      <a:solidFill>
                        <a:srgbClr val="C00000"/>
                      </a:solidFill>
                    </a:rPr>
                    <a:t>ошибка</a:t>
                  </a:r>
                  <a:endParaRPr lang="ru-RU" altLang="en-US" sz="1200" dirty="0">
                    <a:solidFill>
                      <a:srgbClr val="C00000"/>
                    </a:solidFill>
                  </a:endParaRPr>
                </a:p>
              </p:txBody>
            </p:sp>
          </p:grpSp>
          <p:cxnSp>
            <p:nvCxnSpPr>
              <p:cNvPr id="83" name="Straight Arrow Connector 82"/>
              <p:cNvCxnSpPr>
                <a:stCxn id="145" idx="1"/>
              </p:cNvCxnSpPr>
              <p:nvPr/>
            </p:nvCxnSpPr>
            <p:spPr>
              <a:xfrm flipV="1">
                <a:off x="5896998" y="527090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flipV="1">
                <a:off x="5564716" y="545891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7119888" y="4982977"/>
              <a:ext cx="1646885" cy="755040"/>
            </a:xfrm>
            <a:prstGeom prst="rect">
              <a:avLst/>
            </a:prstGeom>
            <a:noFill/>
          </p:spPr>
          <p:txBody>
            <a:bodyPr wrap="square" rtlCol="0">
              <a:spAutoFit/>
            </a:bodyPr>
            <a:lstStyle/>
            <a:p>
              <a:pPr algn="r">
                <a:lnSpc>
                  <a:spcPct val="80000"/>
                </a:lnSpc>
              </a:pPr>
              <a:r>
                <a:rPr lang="ru-RU" altLang="en-US" dirty="0">
                  <a:solidFill>
                    <a:srgbClr val="C00000"/>
                  </a:solidFill>
                </a:rPr>
                <a:t>обнаруженные и исправленные </a:t>
              </a:r>
              <a:r>
                <a:rPr lang="ru-RU" altLang="en-US" dirty="0">
                  <a:solidFill>
                    <a:schemeClr val="tx1"/>
                  </a:solidFill>
                </a:rPr>
                <a:t>ошибки 1 бита</a:t>
              </a:r>
              <a:endParaRPr lang="ru-RU" altLang="en-US" dirty="0">
                <a:solidFill>
                  <a:schemeClr val="tx1"/>
                </a:solidFill>
              </a:endParaRPr>
            </a:p>
          </p:txBody>
        </p:sp>
      </p:grpSp>
      <p:sp>
        <p:nvSpPr>
          <p:cNvPr id="96" name="TextBox 95"/>
          <p:cNvSpPr txBox="1"/>
          <p:nvPr/>
        </p:nvSpPr>
        <p:spPr>
          <a:xfrm>
            <a:off x="932484" y="4702135"/>
            <a:ext cx="2729948" cy="1198880"/>
          </a:xfrm>
          <a:prstGeom prst="rect">
            <a:avLst/>
          </a:prstGeom>
          <a:noFill/>
        </p:spPr>
        <p:txBody>
          <a:bodyPr wrap="square" rtlCol="0">
            <a:spAutoFit/>
          </a:bodyPr>
          <a:lstStyle/>
          <a:p>
            <a:pPr>
              <a:lnSpc>
                <a:spcPct val="90000"/>
              </a:lnSpc>
            </a:pPr>
            <a:r>
              <a:rPr lang="ru-RU" altLang="en-US" sz="2000" dirty="0">
                <a:solidFill>
                  <a:srgbClr val="0000A8"/>
                </a:solidFill>
              </a:rPr>
              <a:t>Паритет по четности</a:t>
            </a:r>
            <a:r>
              <a:rPr lang="en-US" sz="2000" dirty="0">
                <a:solidFill>
                  <a:srgbClr val="0000A8"/>
                </a:solidFill>
              </a:rPr>
              <a:t>: </a:t>
            </a:r>
            <a:r>
              <a:rPr lang="ru-RU" altLang="en-US" sz="2000" dirty="0"/>
              <a:t>установливается бит паритета так</a:t>
            </a:r>
            <a:r>
              <a:rPr lang="en-US" altLang="en-US" sz="2000" dirty="0"/>
              <a:t>, </a:t>
            </a:r>
            <a:r>
              <a:rPr lang="ru-RU" altLang="en-US" sz="2000" dirty="0"/>
              <a:t>чтобы число 1 было четным</a:t>
            </a:r>
            <a:endParaRPr lang="ru-RU"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dissolv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dissolve">
                                      <p:cBhvr>
                                        <p:cTn id="15" dur="500"/>
                                        <p:tgtEl>
                                          <p:spTgt spid="77"/>
                                        </p:tgtEl>
                                      </p:cBhvr>
                                    </p:animEffect>
                                  </p:childTnLst>
                                </p:cTn>
                              </p:par>
                              <p:par>
                                <p:cTn id="16" presetID="9"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dissolve">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dissolve">
                                      <p:cBhvr>
                                        <p:cTn id="28"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ldLvl="0" animBg="1"/>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Вычисление контрольной суммы</a:t>
            </a:r>
            <a:endParaRPr lang="ru-RU" dirty="0"/>
          </a:p>
        </p:txBody>
      </p:sp>
      <p:sp>
        <p:nvSpPr>
          <p:cNvPr id="3" name="Объект 2"/>
          <p:cNvSpPr>
            <a:spLocks noGrp="1"/>
          </p:cNvSpPr>
          <p:nvPr>
            <p:ph sz="quarter" idx="1"/>
          </p:nvPr>
        </p:nvSpPr>
        <p:spPr/>
        <p:txBody>
          <a:bodyPr/>
          <a:lstStyle/>
          <a:p>
            <a:r>
              <a:rPr lang="en-US" dirty="0" smtClean="0"/>
              <a:t>D-</a:t>
            </a:r>
            <a:r>
              <a:rPr lang="ru-RU" dirty="0" smtClean="0"/>
              <a:t>разрядов данных рассматривается как последовательность </a:t>
            </a:r>
            <a:r>
              <a:rPr lang="en-US" dirty="0" smtClean="0"/>
              <a:t>k-</a:t>
            </a:r>
            <a:r>
              <a:rPr lang="ru-RU" dirty="0" smtClean="0"/>
              <a:t>разрядных целых чисел</a:t>
            </a:r>
            <a:endParaRPr lang="ru-RU" dirty="0" smtClean="0"/>
          </a:p>
          <a:p>
            <a:r>
              <a:rPr lang="ru-RU" dirty="0"/>
              <a:t>Наиболее простой метод заключается в </a:t>
            </a:r>
            <a:r>
              <a:rPr lang="ru-RU" dirty="0" smtClean="0"/>
              <a:t>простом </a:t>
            </a:r>
            <a:r>
              <a:rPr lang="ru-RU" dirty="0"/>
              <a:t>суммировании этих </a:t>
            </a:r>
            <a:r>
              <a:rPr lang="ru-RU" i="1" dirty="0"/>
              <a:t>k</a:t>
            </a:r>
            <a:r>
              <a:rPr lang="ru-RU" dirty="0"/>
              <a:t>-разрядных целых чисел и </a:t>
            </a:r>
            <a:r>
              <a:rPr lang="ru-RU" dirty="0" smtClean="0"/>
              <a:t>использовании полученной </a:t>
            </a:r>
            <a:r>
              <a:rPr lang="ru-RU" dirty="0"/>
              <a:t>суммы в качестве битов определения ошибок</a:t>
            </a:r>
            <a:r>
              <a:rPr lang="ru-RU" dirty="0" smtClean="0"/>
              <a:t>.</a:t>
            </a:r>
            <a:endParaRPr lang="ru-RU" dirty="0" smtClean="0"/>
          </a:p>
          <a:p>
            <a:r>
              <a:rPr lang="ru-RU" dirty="0"/>
              <a:t>В </a:t>
            </a:r>
            <a:r>
              <a:rPr lang="ru-RU" dirty="0" smtClean="0"/>
              <a:t>протоколах </a:t>
            </a:r>
            <a:r>
              <a:rPr lang="ru-RU" dirty="0"/>
              <a:t>TCP и UDP контрольная сумма вычисляется по всем полям (</a:t>
            </a:r>
            <a:r>
              <a:rPr lang="ru-RU" dirty="0" smtClean="0"/>
              <a:t>включая </a:t>
            </a:r>
            <a:r>
              <a:rPr lang="ru-RU" dirty="0"/>
              <a:t>поля заголовка и данных</a:t>
            </a:r>
            <a:r>
              <a:rPr lang="ru-RU" dirty="0" smtClean="0"/>
              <a:t>).</a:t>
            </a:r>
            <a:endParaRPr lang="ru-RU" dirty="0" smtClean="0"/>
          </a:p>
          <a:p>
            <a:r>
              <a:rPr lang="ru-RU" dirty="0" smtClean="0"/>
              <a:t> Не подходит для канального уровня</a:t>
            </a:r>
            <a:r>
              <a:rPr lang="en-US" dirty="0" smtClean="0"/>
              <a:t>, </a:t>
            </a:r>
            <a:r>
              <a:rPr lang="ru-RU" dirty="0" smtClean="0"/>
              <a:t>используется </a:t>
            </a:r>
            <a:r>
              <a:rPr lang="en-US" dirty="0" smtClean="0"/>
              <a:t>CRC</a:t>
            </a: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ru-RU" altLang="en-US" sz="4400" dirty="0"/>
              <a:t>Контрольная сумма</a:t>
            </a:r>
            <a:r>
              <a:rPr lang="en-US" sz="4400" dirty="0"/>
              <a:t> </a:t>
            </a:r>
            <a:endParaRPr lang="en-US" sz="4400" dirty="0"/>
          </a:p>
        </p:txBody>
      </p:sp>
      <p:sp>
        <p:nvSpPr>
          <p:cNvPr id="27" name="Rectangle 3"/>
          <p:cNvSpPr txBox="1">
            <a:spLocks noChangeArrowheads="1"/>
          </p:cNvSpPr>
          <p:nvPr/>
        </p:nvSpPr>
        <p:spPr>
          <a:xfrm>
            <a:off x="990599" y="2218943"/>
            <a:ext cx="4662055" cy="4478069"/>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anose="05000000000000000000" pitchFamily="2" charset="2"/>
              <a:buNone/>
              <a:defRPr/>
            </a:pPr>
            <a:r>
              <a:rPr kumimoji="0" lang="ru-RU"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Отправитель</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Рассматривать содержимое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UDP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сегмента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поля заголовка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UDP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и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IP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адреса</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как посл-ть 16 битн. чисел</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ru-RU"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Контрольная сумма</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дополнение</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содержимого сегмента</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Контрольная сумма помещается в поле контрольной суммы</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anose="05000000000000000000" pitchFamily="2" charset="2"/>
              <a:buChar char="§"/>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48" name="Rectangle 4"/>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ru-RU" altLang="en-US" sz="32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Получатель</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a:t>
            </a:r>
            <a:endParaRPr kumimoji="0" lang="en-US" altLang="en-US" sz="35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Вычислить сумму полученного сегмента</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Проверить</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равна ли сумма полученной в пакете</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не равна</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обнаружена ошибка</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равна - ошибки нет</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49" name="Rectangle 5"/>
          <p:cNvSpPr>
            <a:spLocks noChangeArrowheads="1"/>
          </p:cNvSpPr>
          <p:nvPr/>
        </p:nvSpPr>
        <p:spPr bwMode="auto">
          <a:xfrm>
            <a:off x="798690" y="1371219"/>
            <a:ext cx="11100624" cy="847725"/>
          </a:xfrm>
          <a:prstGeom prst="rect">
            <a:avLst/>
          </a:prstGeom>
          <a:noFill/>
          <a:ln>
            <a:noFill/>
          </a:ln>
          <a:effectLst/>
        </p:spPr>
        <p:txBody>
          <a:bodyPr/>
          <a:lstStyle>
            <a:lvl1pPr marL="342900" indent="-342900">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anose="05000000000000000000" pitchFamily="2" charset="2"/>
              <a:buNone/>
              <a:defRPr/>
            </a:pPr>
            <a:r>
              <a:rPr kumimoji="0" lang="ru-RU"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Цель</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ru-RU" altLang="en-US" sz="3200" i="1"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Обнаружение ошибок в сегменте</a:t>
            </a:r>
            <a:endParaRPr kumimoji="0" lang="ru-RU" altLang="en-US" sz="3200" i="1"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Коммутация в локальной сети</a:t>
            </a:r>
            <a:endParaRPr lang="ru-RU" dirty="0"/>
          </a:p>
        </p:txBody>
      </p:sp>
      <p:sp>
        <p:nvSpPr>
          <p:cNvPr id="3" name="Объект 2"/>
          <p:cNvSpPr>
            <a:spLocks noGrp="1"/>
          </p:cNvSpPr>
          <p:nvPr>
            <p:ph sz="quarter" idx="1"/>
          </p:nvPr>
        </p:nvSpPr>
        <p:spPr/>
        <p:txBody>
          <a:bodyPr/>
          <a:lstStyle/>
          <a:p>
            <a:r>
              <a:rPr lang="ru-RU" dirty="0" smtClean="0"/>
              <a:t>Коммутаторы локальной сети работают на канальном уровне и не различают сетевых адресов</a:t>
            </a:r>
            <a:r>
              <a:rPr lang="en-US" dirty="0" smtClean="0"/>
              <a:t>, </a:t>
            </a:r>
            <a:r>
              <a:rPr lang="ru-RU" dirty="0" smtClean="0"/>
              <a:t>не используют </a:t>
            </a:r>
            <a:r>
              <a:rPr lang="ru-RU" dirty="0"/>
              <a:t>а</a:t>
            </a:r>
            <a:r>
              <a:rPr lang="ru-RU" dirty="0" smtClean="0"/>
              <a:t>лгоритмы маршрутизации</a:t>
            </a:r>
            <a:endParaRPr lang="ru-RU" dirty="0" smtClean="0"/>
          </a:p>
          <a:p>
            <a:r>
              <a:rPr lang="ru-RU" dirty="0" smtClean="0"/>
              <a:t>Для перенаправления пакетов в сети коммутаторов используются не сетевые адреса</a:t>
            </a:r>
            <a:r>
              <a:rPr lang="en-US" dirty="0" smtClean="0"/>
              <a:t>, </a:t>
            </a:r>
            <a:r>
              <a:rPr lang="ru-RU" dirty="0" smtClean="0"/>
              <a:t>а адреса канального уровня</a:t>
            </a:r>
            <a:endParaRPr lang="ru-RU" dirty="0" smtClean="0"/>
          </a:p>
          <a:p>
            <a:r>
              <a:rPr lang="ru-RU" dirty="0" smtClean="0"/>
              <a:t>Существование двух уровней адресации (сетевой и канальный уровень) является необходимым</a:t>
            </a:r>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49426"/>
            <a:ext cx="10515600" cy="894622"/>
          </a:xfrm>
        </p:spPr>
        <p:txBody>
          <a:bodyPr>
            <a:normAutofit/>
          </a:bodyPr>
          <a:lstStyle/>
          <a:p>
            <a:r>
              <a:rPr lang="en-US" altLang="en-US" dirty="0">
                <a:cs typeface="Calibri" panose="020F0502020204030204" charset="0"/>
              </a:rPr>
              <a:t>Cyclic Redundancy Check (CRC)</a:t>
            </a:r>
            <a:endParaRPr lang="en-US" sz="4400" dirty="0"/>
          </a:p>
        </p:txBody>
      </p:sp>
      <p:sp>
        <p:nvSpPr>
          <p:cNvPr id="6" name="Rectangle 3"/>
          <p:cNvSpPr txBox="1">
            <a:spLocks noChangeArrowheads="1"/>
          </p:cNvSpPr>
          <p:nvPr/>
        </p:nvSpPr>
        <p:spPr>
          <a:xfrm>
            <a:off x="830820" y="1239611"/>
            <a:ext cx="10632309" cy="153009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ru-RU" altLang="en-US" dirty="0"/>
              <a:t>Более совершенный способ контроля</a:t>
            </a:r>
            <a:endParaRPr lang="ru-RU" altLang="en-US" dirty="0"/>
          </a:p>
          <a:p>
            <a:pPr>
              <a:defRPr/>
            </a:pPr>
            <a:r>
              <a:rPr lang="en-US" dirty="0">
                <a:solidFill>
                  <a:srgbClr val="CC0000"/>
                </a:solidFill>
              </a:rPr>
              <a:t>D: </a:t>
            </a:r>
            <a:r>
              <a:rPr lang="ru-RU" altLang="en-US" dirty="0"/>
              <a:t>биты данных</a:t>
            </a:r>
            <a:r>
              <a:rPr lang="en-US" dirty="0"/>
              <a:t> </a:t>
            </a:r>
            <a:endParaRPr lang="en-US" sz="2400" dirty="0"/>
          </a:p>
          <a:p>
            <a:pPr>
              <a:defRPr/>
            </a:pPr>
            <a:r>
              <a:rPr lang="en-US" dirty="0">
                <a:solidFill>
                  <a:srgbClr val="CC0000"/>
                </a:solidFill>
              </a:rPr>
              <a:t>G: </a:t>
            </a:r>
            <a:r>
              <a:rPr lang="ru-RU" altLang="en-US" dirty="0"/>
              <a:t>битовый паттерн для</a:t>
            </a:r>
            <a:r>
              <a:rPr lang="en-US" dirty="0"/>
              <a:t> </a:t>
            </a:r>
            <a:r>
              <a:rPr lang="en-US" i="1" dirty="0"/>
              <a:t>r+1 </a:t>
            </a:r>
            <a:r>
              <a:rPr lang="ru-RU" altLang="en-US" dirty="0"/>
              <a:t>бит</a:t>
            </a:r>
            <a:r>
              <a:rPr lang="en-US" dirty="0"/>
              <a:t> </a:t>
            </a:r>
            <a:endParaRPr lang="en-US" sz="2400" dirty="0"/>
          </a:p>
          <a:p>
            <a:pPr lvl="2">
              <a:defRPr/>
            </a:pPr>
            <a:endParaRPr lang="en-US" sz="2800" dirty="0"/>
          </a:p>
        </p:txBody>
      </p:sp>
      <p:sp>
        <p:nvSpPr>
          <p:cNvPr id="259" name="Rectangle 3"/>
          <p:cNvSpPr txBox="1">
            <a:spLocks noChangeArrowheads="1"/>
          </p:cNvSpPr>
          <p:nvPr/>
        </p:nvSpPr>
        <p:spPr>
          <a:xfrm>
            <a:off x="850698" y="4665031"/>
            <a:ext cx="10850971" cy="1868290"/>
          </a:xfrm>
          <a:prstGeom prst="rect">
            <a:avLst/>
          </a:prstGeom>
        </p:spPr>
        <p:txBody>
          <a:bodyPr vert="horz" lIns="91440" tIns="45720" rIns="91440" bIns="45720" rtlCol="0">
            <a:normAutofit fontScale="9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defRPr/>
            </a:pPr>
            <a:r>
              <a:rPr lang="ru-RU" altLang="en-US" i="1" u="sng" dirty="0">
                <a:solidFill>
                  <a:srgbClr val="0000A8"/>
                </a:solidFill>
              </a:rPr>
              <a:t>Цель</a:t>
            </a:r>
            <a:r>
              <a:rPr lang="en-US" i="1" u="sng" dirty="0">
                <a:solidFill>
                  <a:srgbClr val="0000A8"/>
                </a:solidFill>
              </a:rPr>
              <a:t>: </a:t>
            </a:r>
            <a:r>
              <a:rPr lang="ru-RU" altLang="en-US" dirty="0"/>
              <a:t>выбрать</a:t>
            </a:r>
            <a:r>
              <a:rPr lang="en-US" dirty="0"/>
              <a:t> </a:t>
            </a:r>
            <a:r>
              <a:rPr lang="en-US" i="1" dirty="0"/>
              <a:t>r</a:t>
            </a:r>
            <a:r>
              <a:rPr lang="en-US" dirty="0"/>
              <a:t> CRC </a:t>
            </a:r>
            <a:r>
              <a:rPr lang="ru-RU" altLang="en-US" dirty="0"/>
              <a:t>бит</a:t>
            </a:r>
            <a:r>
              <a:rPr lang="en-US" dirty="0"/>
              <a:t>, </a:t>
            </a:r>
            <a:r>
              <a:rPr lang="en-US" dirty="0">
                <a:solidFill>
                  <a:srgbClr val="CC0000"/>
                </a:solidFill>
              </a:rPr>
              <a:t>R</a:t>
            </a:r>
            <a:r>
              <a:rPr lang="en-US" dirty="0"/>
              <a:t>, </a:t>
            </a:r>
            <a:r>
              <a:rPr lang="ru-RU" altLang="en-US" dirty="0"/>
              <a:t>таких что</a:t>
            </a:r>
            <a:r>
              <a:rPr lang="en-US" dirty="0"/>
              <a:t> &lt;D,R&gt; </a:t>
            </a:r>
            <a:r>
              <a:rPr lang="ru-RU" altLang="en-US" dirty="0"/>
              <a:t>в точности делятся на</a:t>
            </a:r>
            <a:r>
              <a:rPr lang="en-US" dirty="0"/>
              <a:t> G (mod 2) </a:t>
            </a:r>
            <a:endParaRPr lang="en-US" dirty="0"/>
          </a:p>
          <a:p>
            <a:pPr lvl="1">
              <a:defRPr/>
            </a:pPr>
            <a:r>
              <a:rPr lang="ru-RU" altLang="en-US" dirty="0"/>
              <a:t>получатель знает</a:t>
            </a:r>
            <a:r>
              <a:rPr lang="en-US" dirty="0"/>
              <a:t> G, </a:t>
            </a:r>
            <a:r>
              <a:rPr lang="ru-RU" altLang="en-US" dirty="0"/>
              <a:t>делит</a:t>
            </a:r>
            <a:r>
              <a:rPr lang="en-US" dirty="0"/>
              <a:t> &lt;D,R&gt; </a:t>
            </a:r>
            <a:r>
              <a:rPr lang="ru-RU" altLang="en-US" dirty="0"/>
              <a:t>на</a:t>
            </a:r>
            <a:r>
              <a:rPr lang="en-US" dirty="0"/>
              <a:t> G. </a:t>
            </a:r>
            <a:r>
              <a:rPr lang="ru-RU" altLang="en-US" dirty="0"/>
              <a:t>Если остаток ненулевой</a:t>
            </a:r>
            <a:r>
              <a:rPr lang="en-US" dirty="0"/>
              <a:t>: </a:t>
            </a:r>
            <a:r>
              <a:rPr lang="ru-RU" altLang="en-US" dirty="0"/>
              <a:t>ошибка</a:t>
            </a:r>
            <a:endParaRPr lang="en-US" dirty="0"/>
          </a:p>
          <a:p>
            <a:pPr lvl="1">
              <a:defRPr/>
            </a:pPr>
            <a:r>
              <a:rPr lang="ru-RU" altLang="en-US" dirty="0"/>
              <a:t>может обнаружить все ошибки для</a:t>
            </a:r>
            <a:r>
              <a:rPr lang="en-US" dirty="0"/>
              <a:t> r+1 </a:t>
            </a:r>
            <a:r>
              <a:rPr lang="ru-RU" altLang="en-US" dirty="0"/>
              <a:t>бит</a:t>
            </a:r>
            <a:endParaRPr lang="en-US" dirty="0"/>
          </a:p>
          <a:p>
            <a:pPr lvl="1">
              <a:defRPr/>
            </a:pPr>
            <a:r>
              <a:rPr lang="ru-RU" altLang="en-US" dirty="0"/>
              <a:t>широко используется на практике</a:t>
            </a:r>
            <a:r>
              <a:rPr lang="en-US" dirty="0"/>
              <a:t> (Ethernet, 802.11 </a:t>
            </a:r>
            <a:r>
              <a:rPr lang="en-US" dirty="0" err="1"/>
              <a:t>WiFi</a:t>
            </a:r>
            <a:r>
              <a:rPr lang="en-US" dirty="0"/>
              <a:t>)</a:t>
            </a:r>
            <a:endParaRPr lang="en-US" dirty="0"/>
          </a:p>
          <a:p>
            <a:pPr lvl="2">
              <a:defRPr/>
            </a:pPr>
            <a:endParaRPr lang="en-US" sz="2800" dirty="0"/>
          </a:p>
        </p:txBody>
      </p:sp>
      <p:grpSp>
        <p:nvGrpSpPr>
          <p:cNvPr id="32" name="Group 31"/>
          <p:cNvGrpSpPr/>
          <p:nvPr/>
        </p:nvGrpSpPr>
        <p:grpSpPr>
          <a:xfrm>
            <a:off x="3954671" y="2770984"/>
            <a:ext cx="8237192" cy="1611402"/>
            <a:chOff x="3954671" y="2770984"/>
            <a:chExt cx="8237192" cy="1611402"/>
          </a:xfrm>
        </p:grpSpPr>
        <p:grpSp>
          <p:nvGrpSpPr>
            <p:cNvPr id="5" name="Group 4"/>
            <p:cNvGrpSpPr/>
            <p:nvPr/>
          </p:nvGrpSpPr>
          <p:grpSpPr>
            <a:xfrm>
              <a:off x="4243982" y="2770984"/>
              <a:ext cx="2691529" cy="1072438"/>
              <a:chOff x="2335669" y="2731227"/>
              <a:chExt cx="2691529" cy="1072438"/>
            </a:xfrm>
          </p:grpSpPr>
          <p:grpSp>
            <p:nvGrpSpPr>
              <p:cNvPr id="263" name="Group 262"/>
              <p:cNvGrpSpPr/>
              <p:nvPr/>
            </p:nvGrpSpPr>
            <p:grpSpPr>
              <a:xfrm>
                <a:off x="3847708" y="2731227"/>
                <a:ext cx="1179490" cy="644795"/>
                <a:chOff x="2714347" y="4114405"/>
                <a:chExt cx="1179490" cy="644795"/>
              </a:xfrm>
            </p:grpSpPr>
            <p:cxnSp>
              <p:nvCxnSpPr>
                <p:cNvPr id="264" name="Straight Arrow Connector 263"/>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2714347" y="4114405"/>
                  <a:ext cx="1179490" cy="400110"/>
                </a:xfrm>
                <a:prstGeom prst="rect">
                  <a:avLst/>
                </a:prstGeom>
                <a:solidFill>
                  <a:schemeClr val="bg1"/>
                </a:solidFill>
              </p:spPr>
              <p:txBody>
                <a:bodyPr wrap="none" rtlCol="0">
                  <a:spAutoFit/>
                </a:bodyPr>
                <a:lstStyle/>
                <a:p>
                  <a:r>
                    <a:rPr lang="en-US" sz="2000" i="1" dirty="0"/>
                    <a:t>r</a:t>
                  </a:r>
                  <a:r>
                    <a:rPr lang="en-US" sz="2000" dirty="0"/>
                    <a:t> CRC bits</a:t>
                  </a:r>
                  <a:endParaRPr lang="en-US" sz="2000" dirty="0"/>
                </a:p>
              </p:txBody>
            </p:sp>
            <p:cxnSp>
              <p:nvCxnSpPr>
                <p:cNvPr id="267" name="Straight Connector 266"/>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2411758" y="3023683"/>
                <a:ext cx="1709670" cy="398780"/>
                <a:chOff x="1832730" y="4408535"/>
                <a:chExt cx="1709670" cy="398780"/>
              </a:xfrm>
            </p:grpSpPr>
            <p:cxnSp>
              <p:nvCxnSpPr>
                <p:cNvPr id="290" name="Straight Arrow Connector 289"/>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1832730" y="4408535"/>
                  <a:ext cx="1615440" cy="398780"/>
                </a:xfrm>
                <a:prstGeom prst="rect">
                  <a:avLst/>
                </a:prstGeom>
                <a:solidFill>
                  <a:schemeClr val="bg1"/>
                </a:solidFill>
              </p:spPr>
              <p:txBody>
                <a:bodyPr wrap="none" rtlCol="0">
                  <a:spAutoFit/>
                </a:bodyPr>
                <a:lstStyle/>
                <a:p>
                  <a:r>
                    <a:rPr lang="en-US" sz="2000" dirty="0"/>
                    <a:t>d </a:t>
                  </a:r>
                  <a:r>
                    <a:rPr lang="ru-RU" altLang="en-US" sz="2000" dirty="0"/>
                    <a:t>бит данных</a:t>
                  </a:r>
                  <a:endParaRPr lang="ru-RU" altLang="en-US" sz="2000" dirty="0"/>
                </a:p>
              </p:txBody>
            </p:sp>
            <p:cxnSp>
              <p:nvCxnSpPr>
                <p:cNvPr id="293" name="Straight Connector 292"/>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p:cNvGrpSpPr/>
              <p:nvPr/>
            </p:nvGrpSpPr>
            <p:grpSpPr>
              <a:xfrm>
                <a:off x="2335669" y="3342000"/>
                <a:ext cx="2325599" cy="461665"/>
                <a:chOff x="1904400" y="5143043"/>
                <a:chExt cx="2325599" cy="461665"/>
              </a:xfrm>
            </p:grpSpPr>
            <p:sp>
              <p:nvSpPr>
                <p:cNvPr id="269" name="Rectangle 268"/>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p:cNvSpPr txBox="1"/>
                <p:nvPr/>
              </p:nvSpPr>
              <p:spPr>
                <a:xfrm>
                  <a:off x="2617147" y="5171947"/>
                  <a:ext cx="341760" cy="400110"/>
                </a:xfrm>
                <a:prstGeom prst="rect">
                  <a:avLst/>
                </a:prstGeom>
                <a:noFill/>
              </p:spPr>
              <p:txBody>
                <a:bodyPr wrap="none" rtlCol="0">
                  <a:spAutoFit/>
                </a:bodyPr>
                <a:lstStyle/>
                <a:p>
                  <a:r>
                    <a:rPr lang="en-US" sz="2000" dirty="0"/>
                    <a:t>D</a:t>
                  </a:r>
                  <a:endParaRPr lang="en-US" dirty="0"/>
                </a:p>
              </p:txBody>
            </p:sp>
            <p:sp>
              <p:nvSpPr>
                <p:cNvPr id="271" name="TextBox 270"/>
                <p:cNvSpPr txBox="1"/>
                <p:nvPr/>
              </p:nvSpPr>
              <p:spPr>
                <a:xfrm>
                  <a:off x="3708874" y="5143043"/>
                  <a:ext cx="351378" cy="461665"/>
                </a:xfrm>
                <a:prstGeom prst="rect">
                  <a:avLst/>
                </a:prstGeom>
                <a:noFill/>
              </p:spPr>
              <p:txBody>
                <a:bodyPr wrap="none" rtlCol="0">
                  <a:spAutoFit/>
                </a:bodyPr>
                <a:lstStyle/>
                <a:p>
                  <a:r>
                    <a:rPr lang="en-US" sz="2400" dirty="0">
                      <a:solidFill>
                        <a:srgbClr val="C00000"/>
                      </a:solidFill>
                    </a:rPr>
                    <a:t>R</a:t>
                  </a:r>
                  <a:endParaRPr lang="en-US" sz="2000" dirty="0">
                    <a:solidFill>
                      <a:srgbClr val="C00000"/>
                    </a:solidFill>
                  </a:endParaRPr>
                </a:p>
              </p:txBody>
            </p:sp>
            <p:cxnSp>
              <p:nvCxnSpPr>
                <p:cNvPr id="272" name="Straight Connector 271"/>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3954671" y="3896138"/>
              <a:ext cx="2934586" cy="486248"/>
              <a:chOff x="8759687" y="3087756"/>
              <a:chExt cx="2934586" cy="486248"/>
            </a:xfrm>
          </p:grpSpPr>
          <p:sp>
            <p:nvSpPr>
              <p:cNvPr id="10" name="TextBox 9"/>
              <p:cNvSpPr txBox="1"/>
              <p:nvPr/>
            </p:nvSpPr>
            <p:spPr>
              <a:xfrm>
                <a:off x="8759687" y="3087756"/>
                <a:ext cx="2934586" cy="461665"/>
              </a:xfrm>
              <a:prstGeom prst="rect">
                <a:avLst/>
              </a:prstGeom>
              <a:noFill/>
            </p:spPr>
            <p:txBody>
              <a:bodyPr wrap="none" rtlCol="0">
                <a:spAutoFit/>
              </a:bodyPr>
              <a:lstStyle/>
              <a:p>
                <a:r>
                  <a:rPr lang="en-US" sz="2400" dirty="0"/>
                  <a:t>&lt;D,R&gt; = D  2</a:t>
                </a:r>
                <a:r>
                  <a:rPr lang="en-US" sz="2400" baseline="30000" dirty="0"/>
                  <a:t>r</a:t>
                </a:r>
                <a:r>
                  <a:rPr lang="en-US" sz="2400" dirty="0"/>
                  <a:t>   XOR  R  </a:t>
                </a:r>
                <a:endParaRPr lang="en-US" sz="2400" dirty="0"/>
              </a:p>
            </p:txBody>
          </p:sp>
          <p:sp>
            <p:nvSpPr>
              <p:cNvPr id="295" name="TextBox 294"/>
              <p:cNvSpPr txBox="1"/>
              <p:nvPr/>
            </p:nvSpPr>
            <p:spPr>
              <a:xfrm>
                <a:off x="9972262" y="3173894"/>
                <a:ext cx="312906" cy="400110"/>
              </a:xfrm>
              <a:prstGeom prst="rect">
                <a:avLst/>
              </a:prstGeom>
              <a:noFill/>
            </p:spPr>
            <p:txBody>
              <a:bodyPr wrap="none" rtlCol="0">
                <a:spAutoFit/>
              </a:bodyPr>
              <a:lstStyle/>
              <a:p>
                <a:r>
                  <a:rPr lang="en-US" sz="2000" dirty="0"/>
                  <a:t>*</a:t>
                </a:r>
                <a:endParaRPr lang="en-US" sz="2000" dirty="0"/>
              </a:p>
            </p:txBody>
          </p:sp>
        </p:grpSp>
        <p:grpSp>
          <p:nvGrpSpPr>
            <p:cNvPr id="31" name="Group 30"/>
            <p:cNvGrpSpPr/>
            <p:nvPr/>
          </p:nvGrpSpPr>
          <p:grpSpPr>
            <a:xfrm>
              <a:off x="6791741" y="3405809"/>
              <a:ext cx="5400122" cy="951064"/>
              <a:chOff x="7030279" y="3405809"/>
              <a:chExt cx="5400122" cy="951064"/>
            </a:xfrm>
          </p:grpSpPr>
          <p:sp>
            <p:nvSpPr>
              <p:cNvPr id="28" name="TextBox 27"/>
              <p:cNvSpPr txBox="1"/>
              <p:nvPr/>
            </p:nvSpPr>
            <p:spPr>
              <a:xfrm>
                <a:off x="8242853" y="3405809"/>
                <a:ext cx="2379345" cy="460375"/>
              </a:xfrm>
              <a:prstGeom prst="rect">
                <a:avLst/>
              </a:prstGeom>
              <a:noFill/>
            </p:spPr>
            <p:txBody>
              <a:bodyPr wrap="none" rtlCol="0">
                <a:spAutoFit/>
              </a:bodyPr>
              <a:lstStyle/>
              <a:p>
                <a:r>
                  <a:rPr lang="ru-RU" altLang="en-US" sz="2400" dirty="0">
                    <a:solidFill>
                      <a:srgbClr val="0000A8"/>
                    </a:solidFill>
                  </a:rPr>
                  <a:t>битовый паттерн</a:t>
                </a:r>
                <a:endParaRPr lang="ru-RU" altLang="en-US" sz="2400" dirty="0">
                  <a:solidFill>
                    <a:srgbClr val="0000A8"/>
                  </a:solidFill>
                </a:endParaRPr>
              </a:p>
            </p:txBody>
          </p:sp>
          <p:sp>
            <p:nvSpPr>
              <p:cNvPr id="296" name="TextBox 295"/>
              <p:cNvSpPr txBox="1"/>
              <p:nvPr/>
            </p:nvSpPr>
            <p:spPr>
              <a:xfrm>
                <a:off x="8095891" y="3896498"/>
                <a:ext cx="4334510" cy="460375"/>
              </a:xfrm>
              <a:prstGeom prst="rect">
                <a:avLst/>
              </a:prstGeom>
              <a:noFill/>
            </p:spPr>
            <p:txBody>
              <a:bodyPr wrap="none" rtlCol="0">
                <a:spAutoFit/>
              </a:bodyPr>
              <a:lstStyle/>
              <a:p>
                <a:r>
                  <a:rPr lang="ru-RU" altLang="en-US" sz="2400" dirty="0">
                    <a:solidFill>
                      <a:srgbClr val="0000A8"/>
                    </a:solidFill>
                  </a:rPr>
                  <a:t>формула для битового паттерна</a:t>
                </a:r>
                <a:endParaRPr lang="ru-RU" altLang="en-US" sz="2400" dirty="0">
                  <a:solidFill>
                    <a:srgbClr val="0000A8"/>
                  </a:solidFill>
                </a:endParaRPr>
              </a:p>
            </p:txBody>
          </p:sp>
          <p:cxnSp>
            <p:nvCxnSpPr>
              <p:cNvPr id="30" name="Straight Connector 29"/>
              <p:cNvCxnSpPr/>
              <p:nvPr/>
            </p:nvCxnSpPr>
            <p:spPr>
              <a:xfrm>
                <a:off x="7050157" y="4134678"/>
                <a:ext cx="11926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7030279"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Oval 33"/>
          <p:cNvSpPr/>
          <p:nvPr/>
        </p:nvSpPr>
        <p:spPr>
          <a:xfrm>
            <a:off x="5864088" y="3260035"/>
            <a:ext cx="715617" cy="71561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dissolve">
                                      <p:cBhvr>
                                        <p:cTn id="12" dur="500"/>
                                        <p:tgtEl>
                                          <p:spTgt spid="25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3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en-US" dirty="0">
                <a:cs typeface="Calibri" panose="020F0502020204030204" charset="0"/>
                <a:sym typeface="+mn-ea"/>
              </a:rPr>
              <a:t>Cyclic Redundancy Check (CRC)</a:t>
            </a:r>
            <a:endParaRPr lang="ru-RU" dirty="0"/>
          </a:p>
        </p:txBody>
      </p:sp>
      <p:sp>
        <p:nvSpPr>
          <p:cNvPr id="3" name="Объект 2"/>
          <p:cNvSpPr>
            <a:spLocks noGrp="1"/>
          </p:cNvSpPr>
          <p:nvPr>
            <p:ph sz="quarter" idx="1"/>
          </p:nvPr>
        </p:nvSpPr>
        <p:spPr/>
        <p:txBody>
          <a:bodyPr>
            <a:normAutofit/>
          </a:bodyPr>
          <a:lstStyle/>
          <a:p>
            <a:r>
              <a:rPr lang="ru-RU" dirty="0"/>
              <a:t>CRC (</a:t>
            </a:r>
            <a:r>
              <a:rPr lang="ru-RU" dirty="0" err="1"/>
              <a:t>Cyclic</a:t>
            </a:r>
            <a:r>
              <a:rPr lang="ru-RU" dirty="0"/>
              <a:t> </a:t>
            </a:r>
            <a:r>
              <a:rPr lang="ru-RU" dirty="0" err="1"/>
              <a:t>Redundancy</a:t>
            </a:r>
            <a:r>
              <a:rPr lang="ru-RU" dirty="0"/>
              <a:t> </a:t>
            </a:r>
            <a:r>
              <a:rPr lang="ru-RU" dirty="0" err="1"/>
              <a:t>Check</a:t>
            </a:r>
            <a:r>
              <a:rPr lang="ru-RU" dirty="0"/>
              <a:t> - циклический избыточный контроль) является разновидностью так называемых </a:t>
            </a:r>
            <a:r>
              <a:rPr lang="ru-RU" dirty="0">
                <a:solidFill>
                  <a:srgbClr val="C00000"/>
                </a:solidFill>
              </a:rPr>
              <a:t>хеш-функций</a:t>
            </a:r>
            <a:r>
              <a:rPr lang="ru-RU" dirty="0"/>
              <a:t>. </a:t>
            </a:r>
            <a:endParaRPr lang="en-US" dirty="0" smtClean="0"/>
          </a:p>
          <a:p>
            <a:r>
              <a:rPr lang="ru-RU" dirty="0" smtClean="0"/>
              <a:t>Хеш-функция </a:t>
            </a:r>
            <a:r>
              <a:rPr lang="ru-RU" dirty="0"/>
              <a:t>является, по сути, остатком от деления двоичного многочлена, соответствующего информационным данным, на некий фиксированный порождающий многочлен. </a:t>
            </a:r>
            <a:endParaRPr lang="ru-RU" dirty="0" smtClean="0"/>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CRC:</a:t>
            </a:r>
            <a:r>
              <a:rPr lang="ru-RU" dirty="0" smtClean="0"/>
              <a:t> Процедура</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Из файла берётся первое слово — это может быть битовый (CRC-1), байтовый (CRC-8) или любой другой элемент. Если старший бит в слове «1», то слово сдвигается влево на один разряд с последующим выполнением операции XOR c порождающим полиномом. Соответственно, если старший бит в слове «0», то после </a:t>
            </a:r>
            <a:r>
              <a:rPr lang="ru-RU" dirty="0" smtClean="0"/>
              <a:t>сдвига операция </a:t>
            </a:r>
            <a:r>
              <a:rPr lang="ru-RU" dirty="0"/>
              <a:t>XOR не выполняется. </a:t>
            </a:r>
            <a:endParaRPr lang="ru-RU" dirty="0" smtClean="0"/>
          </a:p>
          <a:p>
            <a:r>
              <a:rPr lang="ru-RU" dirty="0" smtClean="0"/>
              <a:t>После </a:t>
            </a:r>
            <a:r>
              <a:rPr lang="ru-RU" dirty="0"/>
              <a:t>сдвига теряется старый старший бит, а младший бит освобождается — его значение устанавливается равным нулю. </a:t>
            </a:r>
            <a:endParaRPr lang="ru-RU" dirty="0" smtClean="0"/>
          </a:p>
          <a:p>
            <a:r>
              <a:rPr lang="ru-RU" dirty="0" smtClean="0"/>
              <a:t>На </a:t>
            </a:r>
            <a:r>
              <a:rPr lang="ru-RU" dirty="0"/>
              <a:t>место младшего бита загружается очередной бит из файла, и операция повторяется до тех пор, пока не загрузится последний бит файла. После прохождения всего файла, в слове остается остаток, который и является контрольной суммой.</a:t>
            </a: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a:spLocks noGrp="1"/>
          </p:cNvSpPr>
          <p:nvPr>
            <p:ph type="title"/>
          </p:nvPr>
        </p:nvSpPr>
        <p:spPr>
          <a:xfrm>
            <a:off x="800100" y="349426"/>
            <a:ext cx="10515600" cy="894622"/>
          </a:xfrm>
        </p:spPr>
        <p:txBody>
          <a:bodyPr>
            <a:normAutofit/>
          </a:bodyPr>
          <a:lstStyle/>
          <a:p>
            <a:r>
              <a:rPr lang="en-US" altLang="en-US" dirty="0">
                <a:cs typeface="Calibri" panose="020F0502020204030204" charset="0"/>
              </a:rPr>
              <a:t>Cyclic Redundancy Check (CRC): </a:t>
            </a:r>
            <a:r>
              <a:rPr lang="ru-RU" altLang="en-US" dirty="0">
                <a:cs typeface="Calibri" panose="020F0502020204030204" charset="0"/>
              </a:rPr>
              <a:t>пример</a:t>
            </a:r>
            <a:endParaRPr lang="ru-RU" altLang="en-US" sz="4400" dirty="0"/>
          </a:p>
        </p:txBody>
      </p:sp>
      <p:sp>
        <p:nvSpPr>
          <p:cNvPr id="33" name="Rectangle 4"/>
          <p:cNvSpPr txBox="1">
            <a:spLocks noChangeArrowheads="1"/>
          </p:cNvSpPr>
          <p:nvPr/>
        </p:nvSpPr>
        <p:spPr>
          <a:xfrm>
            <a:off x="753303" y="1408043"/>
            <a:ext cx="4984888" cy="10442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 typeface="Wingdings" panose="05000000000000000000" charset="0"/>
              <a:buNone/>
              <a:defRPr/>
            </a:pPr>
            <a:r>
              <a:rPr lang="ru-RU" altLang="en-US" dirty="0">
                <a:solidFill>
                  <a:srgbClr val="000099"/>
                </a:solidFill>
              </a:rPr>
              <a:t>Требование</a:t>
            </a:r>
            <a:r>
              <a:rPr lang="en-US" dirty="0">
                <a:solidFill>
                  <a:srgbClr val="000099"/>
                </a:solidFill>
              </a:rPr>
              <a:t>:</a:t>
            </a:r>
            <a:endParaRPr lang="en-US" sz="3200" dirty="0">
              <a:solidFill>
                <a:srgbClr val="000099"/>
              </a:solidFill>
            </a:endParaRPr>
          </a:p>
          <a:p>
            <a:pPr lvl="1">
              <a:lnSpc>
                <a:spcPct val="75000"/>
              </a:lnSpc>
              <a:buFont typeface="Wingdings" panose="05000000000000000000" charset="0"/>
              <a:buNone/>
              <a:defRPr/>
            </a:pPr>
            <a:r>
              <a:rPr lang="en-US" sz="2800" i="1" dirty="0"/>
              <a:t>D</a:t>
            </a:r>
            <a:r>
              <a:rPr lang="en-US" sz="2800" i="1" baseline="26000" dirty="0"/>
              <a:t>.</a:t>
            </a:r>
            <a:r>
              <a:rPr lang="en-US" sz="2800" i="1" dirty="0"/>
              <a:t>2</a:t>
            </a:r>
            <a:r>
              <a:rPr lang="en-US" sz="2800" i="1" baseline="30000" dirty="0"/>
              <a:t>r</a:t>
            </a:r>
            <a:r>
              <a:rPr lang="en-US" sz="2800" i="1" dirty="0"/>
              <a:t>  XOR  R = </a:t>
            </a:r>
            <a:r>
              <a:rPr lang="en-US" sz="2800" i="1" dirty="0" err="1"/>
              <a:t>nG</a:t>
            </a:r>
            <a:endParaRPr lang="en-US" sz="2800" i="1" dirty="0"/>
          </a:p>
        </p:txBody>
      </p:sp>
      <p:grpSp>
        <p:nvGrpSpPr>
          <p:cNvPr id="13" name="Group 12"/>
          <p:cNvGrpSpPr/>
          <p:nvPr/>
        </p:nvGrpSpPr>
        <p:grpSpPr>
          <a:xfrm>
            <a:off x="1783729" y="4359275"/>
            <a:ext cx="2788271" cy="822325"/>
            <a:chOff x="1783729" y="4359275"/>
            <a:chExt cx="2788271" cy="822325"/>
          </a:xfrm>
        </p:grpSpPr>
        <p:sp>
          <p:nvSpPr>
            <p:cNvPr id="37" name="Text Box 6"/>
            <p:cNvSpPr txBox="1">
              <a:spLocks noChangeArrowheads="1"/>
            </p:cNvSpPr>
            <p:nvPr/>
          </p:nvSpPr>
          <p:spPr bwMode="auto">
            <a:xfrm>
              <a:off x="3184939" y="4359275"/>
              <a:ext cx="1336675" cy="822325"/>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a:defRPr/>
              </a:pPr>
              <a:r>
                <a:rPr lang="en-US" sz="2400" dirty="0">
                  <a:latin typeface="Arial" panose="020B0604020202020204" pitchFamily="34" charset="0"/>
                  <a:cs typeface="+mn-cs"/>
                </a:rPr>
                <a:t>D</a:t>
              </a:r>
              <a:r>
                <a:rPr lang="en-US" sz="2400" baseline="26000" dirty="0">
                  <a:latin typeface="Arial" panose="020B0604020202020204" pitchFamily="34" charset="0"/>
                  <a:cs typeface="+mn-cs"/>
                </a:rPr>
                <a:t>.</a:t>
              </a:r>
              <a:r>
                <a:rPr lang="en-US" sz="2400" dirty="0">
                  <a:latin typeface="Arial" panose="020B0604020202020204" pitchFamily="34" charset="0"/>
                  <a:cs typeface="+mn-cs"/>
                </a:rPr>
                <a:t>2</a:t>
              </a:r>
              <a:r>
                <a:rPr lang="en-US" sz="2400" baseline="30000" dirty="0">
                  <a:latin typeface="Arial" panose="020B0604020202020204" pitchFamily="34" charset="0"/>
                  <a:cs typeface="+mn-cs"/>
                </a:rPr>
                <a:t>r</a:t>
              </a:r>
              <a:endParaRPr lang="en-US" sz="2400" baseline="30000" dirty="0">
                <a:latin typeface="Arial" panose="020B0604020202020204" pitchFamily="34" charset="0"/>
                <a:cs typeface="+mn-cs"/>
              </a:endParaRPr>
            </a:p>
            <a:p>
              <a:pPr algn="ctr">
                <a:defRPr/>
              </a:pPr>
              <a:r>
                <a:rPr lang="en-US" sz="2400" dirty="0">
                  <a:latin typeface="Arial" panose="020B0604020202020204" pitchFamily="34" charset="0"/>
                  <a:cs typeface="+mn-cs"/>
                </a:rPr>
                <a:t>G</a:t>
              </a:r>
              <a:endParaRPr lang="en-US" sz="2400" dirty="0">
                <a:latin typeface="Arial" panose="020B0604020202020204" pitchFamily="34" charset="0"/>
                <a:cs typeface="+mn-cs"/>
              </a:endParaRPr>
            </a:p>
          </p:txBody>
        </p:sp>
        <p:sp>
          <p:nvSpPr>
            <p:cNvPr id="38" name="Line 7"/>
            <p:cNvSpPr>
              <a:spLocks noChangeShapeType="1"/>
            </p:cNvSpPr>
            <p:nvPr/>
          </p:nvSpPr>
          <p:spPr bwMode="auto">
            <a:xfrm>
              <a:off x="3527839" y="4775200"/>
              <a:ext cx="631825" cy="0"/>
            </a:xfrm>
            <a:prstGeom prst="line">
              <a:avLst/>
            </a:prstGeom>
            <a:noFill/>
            <a:ln w="19050">
              <a:solidFill>
                <a:schemeClr val="tx1"/>
              </a:solidFill>
              <a:round/>
            </a:ln>
            <a:effectLst/>
          </p:spPr>
          <p:txBody>
            <a:bodyPr wrap="none" anchor="ctr"/>
            <a:lstStyle/>
            <a:p>
              <a:pPr>
                <a:defRPr/>
              </a:pPr>
              <a:endParaRPr lang="en-US" dirty="0">
                <a:cs typeface="+mn-cs"/>
              </a:endParaRPr>
            </a:p>
          </p:txBody>
        </p:sp>
        <p:sp>
          <p:nvSpPr>
            <p:cNvPr id="40" name="Text Box 5"/>
            <p:cNvSpPr txBox="1">
              <a:spLocks noChangeArrowheads="1"/>
            </p:cNvSpPr>
            <p:nvPr/>
          </p:nvSpPr>
          <p:spPr bwMode="auto">
            <a:xfrm>
              <a:off x="1783729" y="4504911"/>
              <a:ext cx="2788271" cy="460375"/>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2400" dirty="0">
                  <a:latin typeface="Arial" panose="020B0604020202020204" pitchFamily="34" charset="0"/>
                  <a:cs typeface="+mn-cs"/>
                </a:rPr>
                <a:t>R</a:t>
              </a:r>
              <a:r>
                <a:rPr lang="en-US" dirty="0">
                  <a:latin typeface="Arial" panose="020B0604020202020204" pitchFamily="34" charset="0"/>
                  <a:cs typeface="+mn-cs"/>
                </a:rPr>
                <a:t> = </a:t>
              </a:r>
              <a:r>
                <a:rPr lang="ru-RU" altLang="en-US" dirty="0">
                  <a:latin typeface="Arial" panose="020B0604020202020204" pitchFamily="34" charset="0"/>
                  <a:cs typeface="+mn-cs"/>
                </a:rPr>
                <a:t>остаток</a:t>
              </a:r>
              <a:r>
                <a:rPr lang="en-US" sz="2400" dirty="0">
                  <a:latin typeface="Arial" panose="020B0604020202020204" pitchFamily="34" charset="0"/>
                  <a:cs typeface="+mn-cs"/>
                </a:rPr>
                <a:t>[</a:t>
              </a:r>
              <a:r>
                <a:rPr lang="en-US" dirty="0">
                  <a:latin typeface="Arial" panose="020B0604020202020204" pitchFamily="34" charset="0"/>
                  <a:cs typeface="+mn-cs"/>
                </a:rPr>
                <a:t>           </a:t>
              </a:r>
              <a:r>
                <a:rPr lang="en-US" sz="2400" dirty="0">
                  <a:latin typeface="Arial" panose="020B0604020202020204" pitchFamily="34" charset="0"/>
                  <a:cs typeface="+mn-cs"/>
                </a:rPr>
                <a:t>]</a:t>
              </a:r>
              <a:endParaRPr lang="en-US" dirty="0">
                <a:latin typeface="Arial" panose="020B0604020202020204" pitchFamily="34" charset="0"/>
                <a:cs typeface="+mn-cs"/>
              </a:endParaRPr>
            </a:p>
          </p:txBody>
        </p:sp>
      </p:grpSp>
      <p:sp>
        <p:nvSpPr>
          <p:cNvPr id="101" name="Rectangle 4"/>
          <p:cNvSpPr txBox="1">
            <a:spLocks noChangeArrowheads="1"/>
          </p:cNvSpPr>
          <p:nvPr/>
        </p:nvSpPr>
        <p:spPr>
          <a:xfrm>
            <a:off x="767158" y="2253170"/>
            <a:ext cx="4984888" cy="877957"/>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17475">
              <a:lnSpc>
                <a:spcPct val="75000"/>
              </a:lnSpc>
              <a:buFont typeface="Wingdings" panose="05000000000000000000" charset="0"/>
              <a:buNone/>
              <a:defRPr/>
            </a:pPr>
            <a:r>
              <a:rPr lang="ru-RU" altLang="en-US" dirty="0">
                <a:solidFill>
                  <a:srgbClr val="000099"/>
                </a:solidFill>
              </a:rPr>
              <a:t>или</a:t>
            </a:r>
            <a:r>
              <a:rPr lang="en-US" dirty="0">
                <a:solidFill>
                  <a:srgbClr val="000099"/>
                </a:solidFill>
              </a:rPr>
              <a:t>:</a:t>
            </a:r>
            <a:endParaRPr lang="en-US" sz="3200" dirty="0">
              <a:solidFill>
                <a:srgbClr val="000099"/>
              </a:solidFill>
            </a:endParaRPr>
          </a:p>
          <a:p>
            <a:pPr lvl="1">
              <a:lnSpc>
                <a:spcPct val="75000"/>
              </a:lnSpc>
              <a:buFont typeface="Wingdings" panose="05000000000000000000" charset="0"/>
              <a:buNone/>
              <a:defRPr/>
            </a:pPr>
            <a:r>
              <a:rPr lang="en-US" sz="2800" i="1" dirty="0"/>
              <a:t>D</a:t>
            </a:r>
            <a:r>
              <a:rPr lang="en-US" sz="2800" i="1" baseline="26000" dirty="0"/>
              <a:t>.</a:t>
            </a:r>
            <a:r>
              <a:rPr lang="en-US" sz="2800" i="1" dirty="0"/>
              <a:t>2</a:t>
            </a:r>
            <a:r>
              <a:rPr lang="en-US" sz="2800" i="1" baseline="30000" dirty="0"/>
              <a:t>r</a:t>
            </a:r>
            <a:r>
              <a:rPr lang="en-US" sz="2800" i="1" dirty="0"/>
              <a:t> = </a:t>
            </a:r>
            <a:r>
              <a:rPr lang="en-US" sz="2800" i="1" dirty="0" err="1"/>
              <a:t>nG</a:t>
            </a:r>
            <a:r>
              <a:rPr lang="en-US" sz="2800" i="1" dirty="0"/>
              <a:t>  XOR  R </a:t>
            </a:r>
            <a:endParaRPr lang="en-US" sz="2800" i="1" dirty="0"/>
          </a:p>
        </p:txBody>
      </p:sp>
      <p:sp>
        <p:nvSpPr>
          <p:cNvPr id="102" name="Rectangle 4"/>
          <p:cNvSpPr txBox="1">
            <a:spLocks noChangeArrowheads="1"/>
          </p:cNvSpPr>
          <p:nvPr/>
        </p:nvSpPr>
        <p:spPr>
          <a:xfrm>
            <a:off x="725805" y="3126105"/>
            <a:ext cx="4984750" cy="1378585"/>
          </a:xfrm>
          <a:prstGeom prst="rect">
            <a:avLst/>
          </a:prstGeom>
        </p:spPr>
        <p:txBody>
          <a:bodyPr vert="horz" lIns="91440" tIns="45720" rIns="91440" bIns="45720" rtlCol="0">
            <a:normAutofit fontScale="90000"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17475">
              <a:lnSpc>
                <a:spcPct val="75000"/>
              </a:lnSpc>
              <a:buFont typeface="Wingdings" panose="05000000000000000000" charset="0"/>
              <a:buNone/>
              <a:defRPr/>
            </a:pPr>
            <a:r>
              <a:rPr lang="ru-RU" altLang="en-US" dirty="0">
                <a:solidFill>
                  <a:srgbClr val="000099"/>
                </a:solidFill>
              </a:rPr>
              <a:t>или</a:t>
            </a:r>
            <a:r>
              <a:rPr lang="en-US" dirty="0">
                <a:solidFill>
                  <a:srgbClr val="000099"/>
                </a:solidFill>
              </a:rPr>
              <a:t>:</a:t>
            </a:r>
            <a:r>
              <a:rPr lang="en-US" dirty="0"/>
              <a:t>  </a:t>
            </a:r>
            <a:endParaRPr lang="en-US" dirty="0"/>
          </a:p>
          <a:p>
            <a:pPr marL="457200" indent="-234950">
              <a:lnSpc>
                <a:spcPct val="75000"/>
              </a:lnSpc>
              <a:buFont typeface="Wingdings" panose="05000000000000000000" charset="0"/>
              <a:buNone/>
              <a:defRPr/>
            </a:pPr>
            <a:r>
              <a:rPr lang="en-US" dirty="0"/>
              <a:t>  </a:t>
            </a:r>
            <a:r>
              <a:rPr lang="ru-RU" altLang="en-US" dirty="0"/>
              <a:t>при делении</a:t>
            </a:r>
            <a:r>
              <a:rPr lang="en-US" dirty="0"/>
              <a:t> D</a:t>
            </a:r>
            <a:r>
              <a:rPr lang="en-US" baseline="26000" dirty="0"/>
              <a:t>.</a:t>
            </a:r>
            <a:r>
              <a:rPr lang="en-US" dirty="0"/>
              <a:t>2</a:t>
            </a:r>
            <a:r>
              <a:rPr lang="en-US" baseline="30000" dirty="0"/>
              <a:t>r</a:t>
            </a:r>
            <a:r>
              <a:rPr lang="en-US" dirty="0"/>
              <a:t> by G, </a:t>
            </a:r>
            <a:r>
              <a:rPr lang="ru-RU" altLang="en-US" dirty="0"/>
              <a:t>остаток должен удовлетворять условию</a:t>
            </a:r>
            <a:r>
              <a:rPr lang="en-US" dirty="0"/>
              <a:t>:</a:t>
            </a:r>
            <a:endParaRPr lang="en-US" sz="3200" dirty="0"/>
          </a:p>
        </p:txBody>
      </p:sp>
      <p:sp>
        <p:nvSpPr>
          <p:cNvPr id="103" name="TextBox 102"/>
          <p:cNvSpPr txBox="1"/>
          <p:nvPr/>
        </p:nvSpPr>
        <p:spPr>
          <a:xfrm>
            <a:off x="7679634" y="2146851"/>
            <a:ext cx="1220206" cy="461665"/>
          </a:xfrm>
          <a:prstGeom prst="rect">
            <a:avLst/>
          </a:prstGeom>
          <a:noFill/>
        </p:spPr>
        <p:txBody>
          <a:bodyPr wrap="none" rtlCol="0">
            <a:spAutoFit/>
          </a:bodyPr>
          <a:lstStyle/>
          <a:p>
            <a:r>
              <a:rPr lang="en-US" sz="2400" dirty="0"/>
              <a:t>1  0  0  1</a:t>
            </a:r>
            <a:endParaRPr lang="en-US" sz="2400" dirty="0"/>
          </a:p>
        </p:txBody>
      </p:sp>
      <p:sp>
        <p:nvSpPr>
          <p:cNvPr id="104" name="TextBox 103"/>
          <p:cNvSpPr txBox="1"/>
          <p:nvPr/>
        </p:nvSpPr>
        <p:spPr>
          <a:xfrm>
            <a:off x="8249478" y="3041373"/>
            <a:ext cx="1220206" cy="461665"/>
          </a:xfrm>
          <a:prstGeom prst="rect">
            <a:avLst/>
          </a:prstGeom>
          <a:noFill/>
        </p:spPr>
        <p:txBody>
          <a:bodyPr wrap="none" rtlCol="0">
            <a:spAutoFit/>
          </a:bodyPr>
          <a:lstStyle/>
          <a:p>
            <a:r>
              <a:rPr lang="en-US" sz="2400" dirty="0"/>
              <a:t>1  0  1  0</a:t>
            </a:r>
            <a:endParaRPr lang="en-US" sz="2400" dirty="0"/>
          </a:p>
        </p:txBody>
      </p:sp>
      <p:sp>
        <p:nvSpPr>
          <p:cNvPr id="105" name="TextBox 104"/>
          <p:cNvSpPr txBox="1"/>
          <p:nvPr/>
        </p:nvSpPr>
        <p:spPr>
          <a:xfrm>
            <a:off x="8249479" y="2451654"/>
            <a:ext cx="926857" cy="461665"/>
          </a:xfrm>
          <a:prstGeom prst="rect">
            <a:avLst/>
          </a:prstGeom>
          <a:noFill/>
        </p:spPr>
        <p:txBody>
          <a:bodyPr wrap="none" rtlCol="0">
            <a:spAutoFit/>
          </a:bodyPr>
          <a:lstStyle/>
          <a:p>
            <a:r>
              <a:rPr lang="en-US" sz="2400" dirty="0"/>
              <a:t>1  0  1</a:t>
            </a:r>
            <a:endParaRPr lang="en-US" sz="2400" dirty="0"/>
          </a:p>
        </p:txBody>
      </p:sp>
      <p:sp>
        <p:nvSpPr>
          <p:cNvPr id="106" name="TextBox 105"/>
          <p:cNvSpPr txBox="1"/>
          <p:nvPr/>
        </p:nvSpPr>
        <p:spPr>
          <a:xfrm>
            <a:off x="8262729" y="2756456"/>
            <a:ext cx="926857" cy="461665"/>
          </a:xfrm>
          <a:prstGeom prst="rect">
            <a:avLst/>
          </a:prstGeom>
          <a:noFill/>
        </p:spPr>
        <p:txBody>
          <a:bodyPr wrap="none" rtlCol="0">
            <a:spAutoFit/>
          </a:bodyPr>
          <a:lstStyle/>
          <a:p>
            <a:r>
              <a:rPr lang="en-US" sz="2400" dirty="0"/>
              <a:t>0  0  0</a:t>
            </a:r>
            <a:endParaRPr lang="en-US" sz="2400" dirty="0"/>
          </a:p>
        </p:txBody>
      </p:sp>
      <p:sp>
        <p:nvSpPr>
          <p:cNvPr id="107" name="TextBox 106"/>
          <p:cNvSpPr txBox="1"/>
          <p:nvPr/>
        </p:nvSpPr>
        <p:spPr>
          <a:xfrm>
            <a:off x="8256103" y="3339547"/>
            <a:ext cx="1220206" cy="461665"/>
          </a:xfrm>
          <a:prstGeom prst="rect">
            <a:avLst/>
          </a:prstGeom>
          <a:noFill/>
        </p:spPr>
        <p:txBody>
          <a:bodyPr wrap="none" rtlCol="0">
            <a:spAutoFit/>
          </a:bodyPr>
          <a:lstStyle/>
          <a:p>
            <a:r>
              <a:rPr lang="en-US" sz="2400" dirty="0"/>
              <a:t>1  0  0  1</a:t>
            </a:r>
            <a:endParaRPr lang="en-US" sz="2400" dirty="0"/>
          </a:p>
        </p:txBody>
      </p:sp>
      <p:grpSp>
        <p:nvGrpSpPr>
          <p:cNvPr id="108" name="Group 107"/>
          <p:cNvGrpSpPr/>
          <p:nvPr/>
        </p:nvGrpSpPr>
        <p:grpSpPr>
          <a:xfrm>
            <a:off x="8825948" y="3664228"/>
            <a:ext cx="1505129" cy="2259494"/>
            <a:chOff x="8825948" y="3664228"/>
            <a:chExt cx="1505129" cy="2259494"/>
          </a:xfrm>
        </p:grpSpPr>
        <p:sp>
          <p:nvSpPr>
            <p:cNvPr id="109" name="TextBox 108"/>
            <p:cNvSpPr txBox="1"/>
            <p:nvPr/>
          </p:nvSpPr>
          <p:spPr>
            <a:xfrm>
              <a:off x="8832573" y="4558747"/>
              <a:ext cx="1220206" cy="461665"/>
            </a:xfrm>
            <a:prstGeom prst="rect">
              <a:avLst/>
            </a:prstGeom>
            <a:noFill/>
          </p:spPr>
          <p:txBody>
            <a:bodyPr wrap="none" rtlCol="0">
              <a:spAutoFit/>
            </a:bodyPr>
            <a:lstStyle/>
            <a:p>
              <a:r>
                <a:rPr lang="en-US" sz="2400" dirty="0"/>
                <a:t>1  0  0  1</a:t>
              </a:r>
              <a:endParaRPr lang="en-US" sz="2400" dirty="0"/>
            </a:p>
          </p:txBody>
        </p:sp>
        <p:sp>
          <p:nvSpPr>
            <p:cNvPr id="110" name="TextBox 109"/>
            <p:cNvSpPr txBox="1"/>
            <p:nvPr/>
          </p:nvSpPr>
          <p:spPr>
            <a:xfrm>
              <a:off x="9110869" y="5155096"/>
              <a:ext cx="1220206" cy="461665"/>
            </a:xfrm>
            <a:prstGeom prst="rect">
              <a:avLst/>
            </a:prstGeom>
            <a:noFill/>
          </p:spPr>
          <p:txBody>
            <a:bodyPr wrap="none" rtlCol="0">
              <a:spAutoFit/>
            </a:bodyPr>
            <a:lstStyle/>
            <a:p>
              <a:r>
                <a:rPr lang="en-US" sz="2400" dirty="0"/>
                <a:t>1  0  0  1</a:t>
              </a:r>
              <a:endParaRPr lang="en-US" sz="2400" dirty="0"/>
            </a:p>
          </p:txBody>
        </p:sp>
        <p:sp>
          <p:nvSpPr>
            <p:cNvPr id="111" name="TextBox 110"/>
            <p:cNvSpPr txBox="1"/>
            <p:nvPr/>
          </p:nvSpPr>
          <p:spPr>
            <a:xfrm>
              <a:off x="8845821" y="3962406"/>
              <a:ext cx="926857" cy="461665"/>
            </a:xfrm>
            <a:prstGeom prst="rect">
              <a:avLst/>
            </a:prstGeom>
            <a:noFill/>
          </p:spPr>
          <p:txBody>
            <a:bodyPr wrap="none" rtlCol="0">
              <a:spAutoFit/>
            </a:bodyPr>
            <a:lstStyle/>
            <a:p>
              <a:r>
                <a:rPr lang="en-US" sz="2400" dirty="0"/>
                <a:t>0  0  0</a:t>
              </a:r>
              <a:endParaRPr lang="en-US" sz="2400" dirty="0"/>
            </a:p>
          </p:txBody>
        </p:sp>
        <p:sp>
          <p:nvSpPr>
            <p:cNvPr id="112" name="TextBox 111"/>
            <p:cNvSpPr txBox="1"/>
            <p:nvPr/>
          </p:nvSpPr>
          <p:spPr>
            <a:xfrm>
              <a:off x="8825949" y="3664228"/>
              <a:ext cx="926857" cy="461665"/>
            </a:xfrm>
            <a:prstGeom prst="rect">
              <a:avLst/>
            </a:prstGeom>
            <a:noFill/>
          </p:spPr>
          <p:txBody>
            <a:bodyPr wrap="none" rtlCol="0">
              <a:spAutoFit/>
            </a:bodyPr>
            <a:lstStyle/>
            <a:p>
              <a:r>
                <a:rPr lang="en-US" sz="2400" dirty="0"/>
                <a:t>1  1  0</a:t>
              </a:r>
              <a:endParaRPr lang="en-US" sz="2400" dirty="0"/>
            </a:p>
          </p:txBody>
        </p:sp>
        <p:sp>
          <p:nvSpPr>
            <p:cNvPr id="113" name="TextBox 112"/>
            <p:cNvSpPr txBox="1"/>
            <p:nvPr/>
          </p:nvSpPr>
          <p:spPr>
            <a:xfrm>
              <a:off x="8825948" y="4253947"/>
              <a:ext cx="1220206" cy="461665"/>
            </a:xfrm>
            <a:prstGeom prst="rect">
              <a:avLst/>
            </a:prstGeom>
            <a:noFill/>
          </p:spPr>
          <p:txBody>
            <a:bodyPr wrap="none" rtlCol="0">
              <a:spAutoFit/>
            </a:bodyPr>
            <a:lstStyle/>
            <a:p>
              <a:r>
                <a:rPr lang="en-US" sz="2400" dirty="0"/>
                <a:t>1  1  0  0</a:t>
              </a:r>
              <a:endParaRPr lang="en-US" sz="2400" dirty="0"/>
            </a:p>
          </p:txBody>
        </p:sp>
        <p:sp>
          <p:nvSpPr>
            <p:cNvPr id="114" name="TextBox 113"/>
            <p:cNvSpPr txBox="1"/>
            <p:nvPr/>
          </p:nvSpPr>
          <p:spPr>
            <a:xfrm>
              <a:off x="9110871" y="4856920"/>
              <a:ext cx="1220206" cy="461665"/>
            </a:xfrm>
            <a:prstGeom prst="rect">
              <a:avLst/>
            </a:prstGeom>
            <a:noFill/>
          </p:spPr>
          <p:txBody>
            <a:bodyPr wrap="none" rtlCol="0">
              <a:spAutoFit/>
            </a:bodyPr>
            <a:lstStyle/>
            <a:p>
              <a:r>
                <a:rPr lang="en-US" sz="2400" dirty="0"/>
                <a:t>1  0  1  0</a:t>
              </a:r>
              <a:endParaRPr lang="en-US" sz="2400" dirty="0"/>
            </a:p>
          </p:txBody>
        </p:sp>
        <p:sp>
          <p:nvSpPr>
            <p:cNvPr id="115" name="TextBox 114"/>
            <p:cNvSpPr txBox="1"/>
            <p:nvPr/>
          </p:nvSpPr>
          <p:spPr>
            <a:xfrm>
              <a:off x="9395794" y="5462057"/>
              <a:ext cx="926857" cy="461665"/>
            </a:xfrm>
            <a:prstGeom prst="rect">
              <a:avLst/>
            </a:prstGeom>
            <a:noFill/>
          </p:spPr>
          <p:txBody>
            <a:bodyPr wrap="none" rtlCol="0">
              <a:spAutoFit/>
            </a:bodyPr>
            <a:lstStyle/>
            <a:p>
              <a:r>
                <a:rPr lang="en-US" sz="2400" dirty="0"/>
                <a:t>0  1  1</a:t>
              </a:r>
              <a:endParaRPr lang="en-US" sz="2400" dirty="0"/>
            </a:p>
          </p:txBody>
        </p:sp>
      </p:grpSp>
      <p:sp>
        <p:nvSpPr>
          <p:cNvPr id="116" name="TextBox 115"/>
          <p:cNvSpPr txBox="1"/>
          <p:nvPr/>
        </p:nvSpPr>
        <p:spPr>
          <a:xfrm>
            <a:off x="9262887" y="1451109"/>
            <a:ext cx="1064715" cy="461665"/>
          </a:xfrm>
          <a:prstGeom prst="rect">
            <a:avLst/>
          </a:prstGeom>
          <a:noFill/>
        </p:spPr>
        <p:txBody>
          <a:bodyPr wrap="none" rtlCol="0">
            <a:spAutoFit/>
          </a:bodyPr>
          <a:lstStyle/>
          <a:p>
            <a:r>
              <a:rPr lang="en-US" sz="2400" dirty="0"/>
              <a:t>  0  1  1</a:t>
            </a:r>
            <a:endParaRPr lang="en-US" sz="2400" dirty="0"/>
          </a:p>
        </p:txBody>
      </p:sp>
      <p:sp>
        <p:nvSpPr>
          <p:cNvPr id="117" name="TextBox 116"/>
          <p:cNvSpPr txBox="1"/>
          <p:nvPr/>
        </p:nvSpPr>
        <p:spPr>
          <a:xfrm>
            <a:off x="9998764" y="2537791"/>
            <a:ext cx="405880" cy="523220"/>
          </a:xfrm>
          <a:prstGeom prst="rect">
            <a:avLst/>
          </a:prstGeom>
          <a:noFill/>
        </p:spPr>
        <p:txBody>
          <a:bodyPr wrap="none" rtlCol="0">
            <a:spAutoFit/>
          </a:bodyPr>
          <a:lstStyle/>
          <a:p>
            <a:r>
              <a:rPr lang="en-US" sz="2800" dirty="0">
                <a:solidFill>
                  <a:srgbClr val="C00000"/>
                </a:solidFill>
              </a:rPr>
              <a:t>D</a:t>
            </a:r>
            <a:endParaRPr lang="en-US" sz="2800" dirty="0">
              <a:solidFill>
                <a:srgbClr val="C00000"/>
              </a:solidFill>
            </a:endParaRPr>
          </a:p>
        </p:txBody>
      </p:sp>
      <p:sp>
        <p:nvSpPr>
          <p:cNvPr id="118" name="TextBox 117"/>
          <p:cNvSpPr txBox="1"/>
          <p:nvPr/>
        </p:nvSpPr>
        <p:spPr>
          <a:xfrm>
            <a:off x="9700589" y="5963477"/>
            <a:ext cx="380232" cy="523220"/>
          </a:xfrm>
          <a:prstGeom prst="rect">
            <a:avLst/>
          </a:prstGeom>
          <a:noFill/>
        </p:spPr>
        <p:txBody>
          <a:bodyPr wrap="none" rtlCol="0">
            <a:spAutoFit/>
          </a:bodyPr>
          <a:lstStyle/>
          <a:p>
            <a:r>
              <a:rPr lang="en-US" sz="2800" dirty="0">
                <a:solidFill>
                  <a:srgbClr val="C00000"/>
                </a:solidFill>
              </a:rPr>
              <a:t>R</a:t>
            </a:r>
            <a:endParaRPr lang="en-US" sz="2800" dirty="0">
              <a:solidFill>
                <a:srgbClr val="C00000"/>
              </a:solidFill>
            </a:endParaRPr>
          </a:p>
        </p:txBody>
      </p:sp>
      <p:sp>
        <p:nvSpPr>
          <p:cNvPr id="119" name="Right Brace 118"/>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0" name="Group 119"/>
          <p:cNvGrpSpPr/>
          <p:nvPr/>
        </p:nvGrpSpPr>
        <p:grpSpPr>
          <a:xfrm>
            <a:off x="6367670" y="1219201"/>
            <a:ext cx="1220206" cy="1064637"/>
            <a:chOff x="6367670" y="1219201"/>
            <a:chExt cx="1220206" cy="1064637"/>
          </a:xfrm>
        </p:grpSpPr>
        <p:sp>
          <p:nvSpPr>
            <p:cNvPr id="121" name="TextBox 120"/>
            <p:cNvSpPr txBox="1"/>
            <p:nvPr/>
          </p:nvSpPr>
          <p:spPr>
            <a:xfrm>
              <a:off x="6367670" y="1822173"/>
              <a:ext cx="1220206" cy="461665"/>
            </a:xfrm>
            <a:prstGeom prst="rect">
              <a:avLst/>
            </a:prstGeom>
            <a:noFill/>
          </p:spPr>
          <p:txBody>
            <a:bodyPr wrap="none" rtlCol="0">
              <a:spAutoFit/>
            </a:bodyPr>
            <a:lstStyle/>
            <a:p>
              <a:r>
                <a:rPr lang="en-US" sz="2400" dirty="0"/>
                <a:t>1  0  0  1</a:t>
              </a:r>
              <a:endParaRPr lang="en-US" sz="2400" dirty="0"/>
            </a:p>
          </p:txBody>
        </p:sp>
        <p:sp>
          <p:nvSpPr>
            <p:cNvPr id="122" name="TextBox 121"/>
            <p:cNvSpPr txBox="1"/>
            <p:nvPr/>
          </p:nvSpPr>
          <p:spPr>
            <a:xfrm>
              <a:off x="6745358" y="1219201"/>
              <a:ext cx="410690" cy="523220"/>
            </a:xfrm>
            <a:prstGeom prst="rect">
              <a:avLst/>
            </a:prstGeom>
            <a:noFill/>
          </p:spPr>
          <p:txBody>
            <a:bodyPr wrap="none" rtlCol="0">
              <a:spAutoFit/>
            </a:bodyPr>
            <a:lstStyle/>
            <a:p>
              <a:r>
                <a:rPr lang="en-US" sz="2800" dirty="0">
                  <a:solidFill>
                    <a:srgbClr val="C00000"/>
                  </a:solidFill>
                </a:rPr>
                <a:t>G</a:t>
              </a:r>
              <a:endParaRPr lang="en-US" sz="2800" dirty="0">
                <a:solidFill>
                  <a:srgbClr val="C00000"/>
                </a:solidFill>
              </a:endParaRPr>
            </a:p>
          </p:txBody>
        </p:sp>
        <p:sp>
          <p:nvSpPr>
            <p:cNvPr id="123" name="Right Brace 122"/>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4" name="Straight Connector 123"/>
          <p:cNvCxnSpPr>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7550151" y="1873802"/>
            <a:ext cx="2658302" cy="323298"/>
            <a:chOff x="7550151" y="1873802"/>
            <a:chExt cx="2658302" cy="323298"/>
          </a:xfrm>
        </p:grpSpPr>
        <p:grpSp>
          <p:nvGrpSpPr>
            <p:cNvPr id="126" name="Group 125"/>
            <p:cNvGrpSpPr/>
            <p:nvPr/>
          </p:nvGrpSpPr>
          <p:grpSpPr>
            <a:xfrm>
              <a:off x="7550151" y="1873802"/>
              <a:ext cx="2658302" cy="323298"/>
              <a:chOff x="7572376" y="1842052"/>
              <a:chExt cx="2658302" cy="323298"/>
            </a:xfrm>
          </p:grpSpPr>
          <p:cxnSp>
            <p:nvCxnSpPr>
              <p:cNvPr id="128" name="Straight Connector 127"/>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7" name="Oval 126"/>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p:cNvSpPr txBox="1"/>
          <p:nvPr/>
        </p:nvSpPr>
        <p:spPr>
          <a:xfrm>
            <a:off x="9406127" y="1822173"/>
            <a:ext cx="926857" cy="461665"/>
          </a:xfrm>
          <a:prstGeom prst="rect">
            <a:avLst/>
          </a:prstGeom>
          <a:noFill/>
        </p:spPr>
        <p:txBody>
          <a:bodyPr wrap="none" rtlCol="0">
            <a:spAutoFit/>
          </a:bodyPr>
          <a:lstStyle/>
          <a:p>
            <a:r>
              <a:rPr lang="en-US" sz="2400" dirty="0"/>
              <a:t>0  0  0</a:t>
            </a:r>
            <a:endParaRPr lang="en-US" sz="2400" dirty="0"/>
          </a:p>
        </p:txBody>
      </p:sp>
      <p:sp>
        <p:nvSpPr>
          <p:cNvPr id="131" name="TextBox 130"/>
          <p:cNvSpPr txBox="1"/>
          <p:nvPr/>
        </p:nvSpPr>
        <p:spPr>
          <a:xfrm>
            <a:off x="7673008" y="1828798"/>
            <a:ext cx="1806905" cy="461665"/>
          </a:xfrm>
          <a:prstGeom prst="rect">
            <a:avLst/>
          </a:prstGeom>
          <a:noFill/>
        </p:spPr>
        <p:txBody>
          <a:bodyPr wrap="none" rtlCol="0">
            <a:spAutoFit/>
          </a:bodyPr>
          <a:lstStyle/>
          <a:p>
            <a:r>
              <a:rPr lang="en-US" sz="2400" dirty="0"/>
              <a:t>1  0  1  1  1  0</a:t>
            </a:r>
            <a:endParaRPr lang="en-US" sz="2400" dirty="0"/>
          </a:p>
        </p:txBody>
      </p:sp>
      <p:sp>
        <p:nvSpPr>
          <p:cNvPr id="132" name="Rounded Rectangle 131"/>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0376447" y="2544418"/>
            <a:ext cx="450764" cy="523220"/>
          </a:xfrm>
          <a:prstGeom prst="rect">
            <a:avLst/>
          </a:prstGeom>
          <a:noFill/>
        </p:spPr>
        <p:txBody>
          <a:bodyPr wrap="none" rtlCol="0">
            <a:spAutoFit/>
          </a:bodyPr>
          <a:lstStyle/>
          <a:p>
            <a:r>
              <a:rPr lang="en-US" sz="2800" dirty="0">
                <a:solidFill>
                  <a:srgbClr val="C00000"/>
                </a:solidFill>
              </a:rPr>
              <a:t>2</a:t>
            </a:r>
            <a:r>
              <a:rPr lang="en-US" sz="2800" baseline="30000" dirty="0">
                <a:solidFill>
                  <a:srgbClr val="C00000"/>
                </a:solidFill>
              </a:rPr>
              <a:t>r</a:t>
            </a:r>
            <a:endParaRPr lang="en-US" sz="2800" baseline="30000" dirty="0">
              <a:solidFill>
                <a:srgbClr val="C00000"/>
              </a:solidFill>
            </a:endParaRPr>
          </a:p>
        </p:txBody>
      </p:sp>
      <p:sp>
        <p:nvSpPr>
          <p:cNvPr id="135" name="TextBox 134"/>
          <p:cNvSpPr txBox="1"/>
          <p:nvPr/>
        </p:nvSpPr>
        <p:spPr>
          <a:xfrm>
            <a:off x="10227366" y="2637181"/>
            <a:ext cx="312906" cy="400110"/>
          </a:xfrm>
          <a:prstGeom prst="rect">
            <a:avLst/>
          </a:prstGeom>
          <a:noFill/>
        </p:spPr>
        <p:txBody>
          <a:bodyPr wrap="none" rtlCol="0">
            <a:spAutoFit/>
          </a:bodyPr>
          <a:lstStyle/>
          <a:p>
            <a:r>
              <a:rPr lang="en-US" sz="2000" dirty="0">
                <a:solidFill>
                  <a:srgbClr val="C00000"/>
                </a:solidFill>
              </a:rPr>
              <a:t>*</a:t>
            </a:r>
            <a:endParaRPr lang="en-US" sz="2000" dirty="0">
              <a:solidFill>
                <a:srgbClr val="C00000"/>
              </a:solidFill>
            </a:endParaRPr>
          </a:p>
        </p:txBody>
      </p:sp>
      <p:sp>
        <p:nvSpPr>
          <p:cNvPr id="136" name="TextBox 135"/>
          <p:cNvSpPr txBox="1"/>
          <p:nvPr/>
        </p:nvSpPr>
        <p:spPr>
          <a:xfrm>
            <a:off x="8523844" y="1441645"/>
            <a:ext cx="340158" cy="461665"/>
          </a:xfrm>
          <a:prstGeom prst="rect">
            <a:avLst/>
          </a:prstGeom>
          <a:noFill/>
        </p:spPr>
        <p:txBody>
          <a:bodyPr wrap="none" rtlCol="0">
            <a:spAutoFit/>
          </a:bodyPr>
          <a:lstStyle/>
          <a:p>
            <a:r>
              <a:rPr lang="en-US" sz="2400" dirty="0"/>
              <a:t>1</a:t>
            </a:r>
            <a:endParaRPr lang="en-US" sz="2400" dirty="0"/>
          </a:p>
        </p:txBody>
      </p:sp>
      <p:sp>
        <p:nvSpPr>
          <p:cNvPr id="137" name="TextBox 136"/>
          <p:cNvSpPr txBox="1"/>
          <p:nvPr/>
        </p:nvSpPr>
        <p:spPr>
          <a:xfrm>
            <a:off x="8810715" y="1450610"/>
            <a:ext cx="340158" cy="461665"/>
          </a:xfrm>
          <a:prstGeom prst="rect">
            <a:avLst/>
          </a:prstGeom>
          <a:noFill/>
        </p:spPr>
        <p:txBody>
          <a:bodyPr wrap="none" rtlCol="0">
            <a:spAutoFit/>
          </a:bodyPr>
          <a:lstStyle/>
          <a:p>
            <a:r>
              <a:rPr lang="en-US" sz="2400" dirty="0"/>
              <a:t>0</a:t>
            </a:r>
            <a:endParaRPr lang="en-US" sz="2400" dirty="0"/>
          </a:p>
        </p:txBody>
      </p:sp>
      <p:sp>
        <p:nvSpPr>
          <p:cNvPr id="138" name="TextBox 137"/>
          <p:cNvSpPr txBox="1"/>
          <p:nvPr/>
        </p:nvSpPr>
        <p:spPr>
          <a:xfrm>
            <a:off x="9097586" y="1441645"/>
            <a:ext cx="340158" cy="461665"/>
          </a:xfrm>
          <a:prstGeom prst="rect">
            <a:avLst/>
          </a:prstGeom>
          <a:noFill/>
        </p:spPr>
        <p:txBody>
          <a:bodyPr wrap="none" rtlCol="0">
            <a:spAutoFit/>
          </a:bodyPr>
          <a:lstStyle/>
          <a:p>
            <a:r>
              <a:rPr lang="en-US" sz="2400" dirty="0"/>
              <a:t>1</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dissolv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dissolve">
                                      <p:cBhvr>
                                        <p:cTn id="22" dur="10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dissolve">
                                      <p:cBhvr>
                                        <p:cTn id="27" dur="1000"/>
                                        <p:tgtEl>
                                          <p:spTgt spid="131"/>
                                        </p:tgtEl>
                                      </p:cBhvr>
                                    </p:animEffect>
                                  </p:childTnLst>
                                </p:cTn>
                              </p:par>
                              <p:par>
                                <p:cTn id="28" presetID="9" presetClass="entr" presetSubtype="0" fill="hold"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dissolve">
                                      <p:cBhvr>
                                        <p:cTn id="30" dur="1000"/>
                                        <p:tgtEl>
                                          <p:spTgt spid="12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dissolve">
                                      <p:cBhvr>
                                        <p:cTn id="33" dur="1000"/>
                                        <p:tgtEl>
                                          <p:spTgt spid="1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dissolve">
                                      <p:cBhvr>
                                        <p:cTn id="38" dur="1000"/>
                                        <p:tgtEl>
                                          <p:spTgt spid="13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dissolve">
                                      <p:cBhvr>
                                        <p:cTn id="41" dur="1000"/>
                                        <p:tgtEl>
                                          <p:spTgt spid="130"/>
                                        </p:tgtEl>
                                      </p:cBhvr>
                                    </p:animEffect>
                                  </p:childTnLst>
                                </p:cTn>
                              </p:par>
                              <p:par>
                                <p:cTn id="42" presetID="9" presetClass="exit" presetSubtype="0" fill="hold" nodeType="withEffect">
                                  <p:stCondLst>
                                    <p:cond delay="0"/>
                                  </p:stCondLst>
                                  <p:childTnLst>
                                    <p:animEffect transition="out" filter="dissolve">
                                      <p:cBhvr>
                                        <p:cTn id="43" dur="500"/>
                                        <p:tgtEl>
                                          <p:spTgt spid="124"/>
                                        </p:tgtEl>
                                      </p:cBhvr>
                                    </p:animEffect>
                                    <p:set>
                                      <p:cBhvr>
                                        <p:cTn id="44" dur="1" fill="hold">
                                          <p:stCondLst>
                                            <p:cond delay="499"/>
                                          </p:stCondLst>
                                        </p:cTn>
                                        <p:tgtEl>
                                          <p:spTgt spid="124"/>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dissolve">
                                      <p:cBhvr>
                                        <p:cTn id="47" dur="500"/>
                                        <p:tgtEl>
                                          <p:spTgt spid="132"/>
                                        </p:tgtEl>
                                      </p:cBhvr>
                                    </p:animEffect>
                                  </p:childTnLst>
                                </p:cTn>
                              </p:par>
                              <p:par>
                                <p:cTn id="48" presetID="9" presetClass="entr" presetSubtype="0" fill="hold" nodeType="with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dissolve">
                                      <p:cBhvr>
                                        <p:cTn id="50" dur="500"/>
                                        <p:tgtEl>
                                          <p:spTgt spid="13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dissolve">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dissolve">
                                      <p:cBhvr>
                                        <p:cTn id="58" dur="500"/>
                                        <p:tgtEl>
                                          <p:spTgt spid="125"/>
                                        </p:tgtEl>
                                      </p:cBhvr>
                                    </p:animEffect>
                                  </p:childTnLst>
                                </p:cTn>
                              </p:par>
                              <p:par>
                                <p:cTn id="59" presetID="9" presetClass="exit" presetSubtype="0" fill="hold" grpId="1" nodeType="withEffect">
                                  <p:stCondLst>
                                    <p:cond delay="0"/>
                                  </p:stCondLst>
                                  <p:childTnLst>
                                    <p:animEffect transition="out" filter="dissolve">
                                      <p:cBhvr>
                                        <p:cTn id="60" dur="500"/>
                                        <p:tgtEl>
                                          <p:spTgt spid="132"/>
                                        </p:tgtEl>
                                      </p:cBhvr>
                                    </p:animEffect>
                                    <p:set>
                                      <p:cBhvr>
                                        <p:cTn id="61" dur="1" fill="hold">
                                          <p:stCondLst>
                                            <p:cond delay="499"/>
                                          </p:stCondLst>
                                        </p:cTn>
                                        <p:tgtEl>
                                          <p:spTgt spid="13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dissolve">
                                      <p:cBhvr>
                                        <p:cTn id="66" dur="1000"/>
                                        <p:tgtEl>
                                          <p:spTgt spid="136"/>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dissolve">
                                      <p:cBhvr>
                                        <p:cTn id="70" dur="1000"/>
                                        <p:tgtEl>
                                          <p:spTgt spid="103"/>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105"/>
                                        </p:tgtEl>
                                        <p:attrNameLst>
                                          <p:attrName>style.visibility</p:attrName>
                                        </p:attrNameLst>
                                      </p:cBhvr>
                                      <p:to>
                                        <p:strVal val="visible"/>
                                      </p:to>
                                    </p:set>
                                    <p:animEffect transition="in" filter="dissolve">
                                      <p:cBhvr>
                                        <p:cTn id="74" dur="1000"/>
                                        <p:tgtEl>
                                          <p:spTgt spid="105"/>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7"/>
                                        </p:tgtEl>
                                        <p:attrNameLst>
                                          <p:attrName>style.visibility</p:attrName>
                                        </p:attrNameLst>
                                      </p:cBhvr>
                                      <p:to>
                                        <p:strVal val="visible"/>
                                      </p:to>
                                    </p:set>
                                    <p:animEffect transition="in" filter="dissolve">
                                      <p:cBhvr>
                                        <p:cTn id="79" dur="1000"/>
                                        <p:tgtEl>
                                          <p:spTgt spid="137"/>
                                        </p:tgtEl>
                                      </p:cBhvr>
                                    </p:animEffect>
                                  </p:childTnLst>
                                </p:cTn>
                              </p:par>
                            </p:childTnLst>
                          </p:cTn>
                        </p:par>
                        <p:par>
                          <p:cTn id="80" fill="hold">
                            <p:stCondLst>
                              <p:cond delay="1000"/>
                            </p:stCondLst>
                            <p:childTnLst>
                              <p:par>
                                <p:cTn id="81" presetID="9" presetClass="entr"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dissolve">
                                      <p:cBhvr>
                                        <p:cTn id="83" dur="1000"/>
                                        <p:tgtEl>
                                          <p:spTgt spid="106"/>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dissolve">
                                      <p:cBhvr>
                                        <p:cTn id="87" dur="1000"/>
                                        <p:tgtEl>
                                          <p:spTgt spid="10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8"/>
                                        </p:tgtEl>
                                        <p:attrNameLst>
                                          <p:attrName>style.visibility</p:attrName>
                                        </p:attrNameLst>
                                      </p:cBhvr>
                                      <p:to>
                                        <p:strVal val="visible"/>
                                      </p:to>
                                    </p:set>
                                    <p:animEffect transition="in" filter="dissolve">
                                      <p:cBhvr>
                                        <p:cTn id="92" dur="1000"/>
                                        <p:tgtEl>
                                          <p:spTgt spid="138"/>
                                        </p:tgtEl>
                                      </p:cBhvr>
                                    </p:animEffect>
                                  </p:childTnLst>
                                </p:cTn>
                              </p:par>
                            </p:childTnLst>
                          </p:cTn>
                        </p:par>
                        <p:par>
                          <p:cTn id="93" fill="hold">
                            <p:stCondLst>
                              <p:cond delay="1000"/>
                            </p:stCondLst>
                            <p:childTnLst>
                              <p:par>
                                <p:cTn id="94" presetID="9" presetClass="entr" presetSubtype="0" fill="hold" grpId="0" nodeType="afterEffect">
                                  <p:stCondLst>
                                    <p:cond delay="0"/>
                                  </p:stCondLst>
                                  <p:childTnLst>
                                    <p:set>
                                      <p:cBhvr>
                                        <p:cTn id="95" dur="1" fill="hold">
                                          <p:stCondLst>
                                            <p:cond delay="0"/>
                                          </p:stCondLst>
                                        </p:cTn>
                                        <p:tgtEl>
                                          <p:spTgt spid="107"/>
                                        </p:tgtEl>
                                        <p:attrNameLst>
                                          <p:attrName>style.visibility</p:attrName>
                                        </p:attrNameLst>
                                      </p:cBhvr>
                                      <p:to>
                                        <p:strVal val="visible"/>
                                      </p:to>
                                    </p:set>
                                    <p:animEffect transition="in" filter="dissolve">
                                      <p:cBhvr>
                                        <p:cTn id="96" dur="1000"/>
                                        <p:tgtEl>
                                          <p:spTgt spid="10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1000"/>
                                        <p:tgtEl>
                                          <p:spTgt spid="10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16"/>
                                        </p:tgtEl>
                                        <p:attrNameLst>
                                          <p:attrName>style.visibility</p:attrName>
                                        </p:attrNameLst>
                                      </p:cBhvr>
                                      <p:to>
                                        <p:strVal val="visible"/>
                                      </p:to>
                                    </p:set>
                                    <p:animEffect transition="in" filter="dissolve">
                                      <p:cBhvr>
                                        <p:cTn id="104" dur="1000"/>
                                        <p:tgtEl>
                                          <p:spTgt spid="116"/>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18"/>
                                        </p:tgtEl>
                                        <p:attrNameLst>
                                          <p:attrName>style.visibility</p:attrName>
                                        </p:attrNameLst>
                                      </p:cBhvr>
                                      <p:to>
                                        <p:strVal val="visible"/>
                                      </p:to>
                                    </p:set>
                                    <p:animEffect transition="in" filter="dissolve">
                                      <p:cBhvr>
                                        <p:cTn id="109" dur="1000"/>
                                        <p:tgtEl>
                                          <p:spTgt spid="11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9"/>
                                        </p:tgtEl>
                                        <p:attrNameLst>
                                          <p:attrName>style.visibility</p:attrName>
                                        </p:attrNameLst>
                                      </p:cBhvr>
                                      <p:to>
                                        <p:strVal val="visible"/>
                                      </p:to>
                                    </p:set>
                                    <p:animEffect transition="in" filter="dissolve">
                                      <p:cBhvr>
                                        <p:cTn id="11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04" grpId="0"/>
      <p:bldP spid="105" grpId="0"/>
      <p:bldP spid="106" grpId="0"/>
      <p:bldP spid="107" grpId="0"/>
      <p:bldP spid="116" grpId="0"/>
      <p:bldP spid="117" grpId="0"/>
      <p:bldP spid="118" grpId="0"/>
      <p:bldP spid="119" grpId="0" bldLvl="0" animBg="1"/>
      <p:bldP spid="130" grpId="0"/>
      <p:bldP spid="131" grpId="0"/>
      <p:bldP spid="132" grpId="0" bldLvl="0" animBg="1"/>
      <p:bldP spid="132" grpId="1" bldLvl="0" animBg="1"/>
      <p:bldP spid="134" grpId="0"/>
      <p:bldP spid="135" grpId="0"/>
      <p:bldP spid="136" grpId="0"/>
      <p:bldP spid="137" grpId="0"/>
      <p:bldP spid="1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Задача множественного доступа</a:t>
            </a:r>
            <a:endParaRPr lang="ru-RU" dirty="0"/>
          </a:p>
        </p:txBody>
      </p:sp>
      <p:sp>
        <p:nvSpPr>
          <p:cNvPr id="3" name="Объект 2"/>
          <p:cNvSpPr>
            <a:spLocks noGrp="1"/>
          </p:cNvSpPr>
          <p:nvPr>
            <p:ph sz="quarter" idx="1"/>
          </p:nvPr>
        </p:nvSpPr>
        <p:spPr/>
        <p:txBody>
          <a:bodyPr/>
          <a:lstStyle/>
          <a:p>
            <a:r>
              <a:rPr lang="ru-RU" dirty="0" smtClean="0"/>
              <a:t>Важная проблема заключается </a:t>
            </a:r>
            <a:r>
              <a:rPr lang="ru-RU" dirty="0"/>
              <a:t>в </a:t>
            </a:r>
            <a:r>
              <a:rPr lang="ru-RU" dirty="0" smtClean="0"/>
              <a:t>координации доступа </a:t>
            </a:r>
            <a:r>
              <a:rPr lang="ru-RU" dirty="0"/>
              <a:t>множества передающих и принимающих узлов к общему </a:t>
            </a:r>
            <a:r>
              <a:rPr lang="ru-RU" dirty="0" smtClean="0"/>
              <a:t>широковещательному каналу</a:t>
            </a:r>
            <a:endParaRPr lang="ru-RU" dirty="0" smtClean="0"/>
          </a:p>
          <a:p>
            <a:r>
              <a:rPr lang="ru-RU" dirty="0" smtClean="0"/>
              <a:t>Набор правил для обмена данными называется протоколом множественного доступа</a:t>
            </a:r>
            <a:endParaRPr lang="en-US" dirty="0" smtClean="0"/>
          </a:p>
          <a:p>
            <a:r>
              <a:rPr lang="ru-RU" dirty="0"/>
              <a:t>протоколы множественного </a:t>
            </a:r>
            <a:r>
              <a:rPr lang="ru-RU" dirty="0" smtClean="0"/>
              <a:t>доступа применяются </a:t>
            </a:r>
            <a:r>
              <a:rPr lang="ru-RU" dirty="0"/>
              <a:t>в сетях самых разных конфигураций, включая </a:t>
            </a:r>
            <a:r>
              <a:rPr lang="ru-RU" dirty="0" smtClean="0"/>
              <a:t>кабельные</a:t>
            </a:r>
            <a:r>
              <a:rPr lang="en-US" dirty="0" smtClean="0"/>
              <a:t> </a:t>
            </a:r>
            <a:r>
              <a:rPr lang="ru-RU" dirty="0" smtClean="0"/>
              <a:t>и </a:t>
            </a:r>
            <a:r>
              <a:rPr lang="ru-RU" dirty="0"/>
              <a:t>беспроводные локальные сети, а также спутниковые сети</a:t>
            </a:r>
            <a:r>
              <a:rPr lang="ru-RU" dirty="0" smtClean="0"/>
              <a:t>.</a:t>
            </a:r>
            <a:endParaRPr lang="ru-RU" dirty="0" smtClean="0"/>
          </a:p>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множественного доступа</a:t>
            </a:r>
            <a:endParaRPr lang="ru-RU"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478" y="1594133"/>
            <a:ext cx="866775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39815" y="1593626"/>
            <a:ext cx="2885440" cy="645160"/>
          </a:xfrm>
          <a:prstGeom prst="rect">
            <a:avLst/>
          </a:prstGeom>
          <a:noFill/>
        </p:spPr>
        <p:txBody>
          <a:bodyPr wrap="none" rtlCol="0">
            <a:spAutoFit/>
          </a:bodyPr>
          <a:lstStyle/>
          <a:p>
            <a:r>
              <a:rPr lang="ru-RU" dirty="0"/>
              <a:t>Совместно используемая</a:t>
            </a:r>
            <a:endParaRPr lang="ru-RU" dirty="0"/>
          </a:p>
          <a:p>
            <a:r>
              <a:rPr lang="ru-RU" dirty="0"/>
              <a:t>проводная сеть </a:t>
            </a:r>
            <a:r>
              <a:rPr lang="ru-RU" dirty="0" smtClean="0"/>
              <a:t>(кабельная)</a:t>
            </a:r>
            <a:endParaRPr lang="ru-RU" dirty="0"/>
          </a:p>
        </p:txBody>
      </p:sp>
      <p:sp>
        <p:nvSpPr>
          <p:cNvPr id="7" name="TextBox 6"/>
          <p:cNvSpPr txBox="1"/>
          <p:nvPr/>
        </p:nvSpPr>
        <p:spPr>
          <a:xfrm>
            <a:off x="5294010" y="5580762"/>
            <a:ext cx="1978660" cy="368300"/>
          </a:xfrm>
          <a:prstGeom prst="rect">
            <a:avLst/>
          </a:prstGeom>
          <a:noFill/>
        </p:spPr>
        <p:txBody>
          <a:bodyPr wrap="none" rtlCol="0">
            <a:spAutoFit/>
          </a:bodyPr>
          <a:lstStyle/>
          <a:p>
            <a:r>
              <a:rPr lang="ru-RU" dirty="0" smtClean="0"/>
              <a:t>Спутниковая связь</a:t>
            </a:r>
            <a:endParaRPr lang="ru-RU" dirty="0"/>
          </a:p>
        </p:txBody>
      </p:sp>
      <p:sp>
        <p:nvSpPr>
          <p:cNvPr id="8" name="TextBox 7"/>
          <p:cNvSpPr txBox="1"/>
          <p:nvPr/>
        </p:nvSpPr>
        <p:spPr>
          <a:xfrm>
            <a:off x="6384032" y="3713834"/>
            <a:ext cx="2640965" cy="645160"/>
          </a:xfrm>
          <a:prstGeom prst="rect">
            <a:avLst/>
          </a:prstGeom>
          <a:noFill/>
        </p:spPr>
        <p:txBody>
          <a:bodyPr wrap="none" rtlCol="0">
            <a:spAutoFit/>
          </a:bodyPr>
          <a:lstStyle/>
          <a:p>
            <a:r>
              <a:rPr lang="ru-RU" dirty="0" smtClean="0"/>
              <a:t>Совместно используемая</a:t>
            </a:r>
            <a:endParaRPr lang="ru-RU" dirty="0" smtClean="0"/>
          </a:p>
          <a:p>
            <a:r>
              <a:rPr lang="ru-RU" dirty="0" smtClean="0"/>
              <a:t>беспроводная сеть </a:t>
            </a: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Коллизии</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Поскольку передавать кадры могут все узлы, возможна </a:t>
            </a:r>
            <a:r>
              <a:rPr lang="ru-RU" dirty="0" smtClean="0"/>
              <a:t>ситуация, когда </a:t>
            </a:r>
            <a:r>
              <a:rPr lang="ru-RU" dirty="0"/>
              <a:t>одновременно начнут передачу несколько узлов. </a:t>
            </a:r>
            <a:endParaRPr lang="ru-RU" dirty="0" smtClean="0"/>
          </a:p>
          <a:p>
            <a:r>
              <a:rPr lang="ru-RU" dirty="0" smtClean="0"/>
              <a:t>Когда </a:t>
            </a:r>
            <a:r>
              <a:rPr lang="ru-RU" dirty="0"/>
              <a:t>такое </a:t>
            </a:r>
            <a:r>
              <a:rPr lang="ru-RU" dirty="0" smtClean="0"/>
              <a:t>происходит</a:t>
            </a:r>
            <a:r>
              <a:rPr lang="ru-RU" dirty="0"/>
              <a:t>, каждый из узлов одновременно получает несколько кадров, </a:t>
            </a:r>
            <a:r>
              <a:rPr lang="ru-RU" dirty="0" smtClean="0"/>
              <a:t>то есть </a:t>
            </a:r>
            <a:r>
              <a:rPr lang="ru-RU" dirty="0"/>
              <a:t>на принимающих узлах имеет место </a:t>
            </a:r>
            <a:r>
              <a:rPr lang="ru-RU" b="1" dirty="0"/>
              <a:t>коллизия </a:t>
            </a:r>
            <a:r>
              <a:rPr lang="ru-RU" dirty="0"/>
              <a:t>переданных кадров.</a:t>
            </a:r>
            <a:endParaRPr lang="ru-RU" dirty="0"/>
          </a:p>
          <a:p>
            <a:r>
              <a:rPr lang="ru-RU" dirty="0"/>
              <a:t>Как правило, в случае коллизии принимающие узлы не могут </a:t>
            </a:r>
            <a:r>
              <a:rPr lang="ru-RU" dirty="0" smtClean="0"/>
              <a:t>корректно </a:t>
            </a:r>
            <a:r>
              <a:rPr lang="ru-RU" dirty="0"/>
              <a:t>обрабатывать принятые кадры, так как сигналы таких кадров </a:t>
            </a:r>
            <a:r>
              <a:rPr lang="ru-RU" dirty="0" smtClean="0"/>
              <a:t>накладываются </a:t>
            </a:r>
            <a:r>
              <a:rPr lang="ru-RU" dirty="0"/>
              <a:t>друг на друга. </a:t>
            </a:r>
            <a:endParaRPr lang="ru-RU" dirty="0" smtClean="0"/>
          </a:p>
          <a:p>
            <a:r>
              <a:rPr lang="ru-RU" dirty="0" smtClean="0"/>
              <a:t>Таким </a:t>
            </a:r>
            <a:r>
              <a:rPr lang="ru-RU" dirty="0"/>
              <a:t>образом, все вовлеченные в </a:t>
            </a:r>
            <a:r>
              <a:rPr lang="ru-RU" dirty="0" smtClean="0"/>
              <a:t>коллизию кадры </a:t>
            </a:r>
            <a:r>
              <a:rPr lang="ru-RU" dirty="0"/>
              <a:t>теряются, а все время, пока они передавались, оказывается </a:t>
            </a:r>
            <a:r>
              <a:rPr lang="ru-RU" dirty="0" smtClean="0"/>
              <a:t>потраченным </a:t>
            </a:r>
            <a:r>
              <a:rPr lang="ru-RU" dirty="0"/>
              <a:t>впустую. </a:t>
            </a:r>
            <a:endParaRPr lang="ru-RU" dirty="0" smtClean="0"/>
          </a:p>
          <a:p>
            <a:r>
              <a:rPr lang="ru-RU" dirty="0" smtClean="0"/>
              <a:t>Очевидно</a:t>
            </a:r>
            <a:r>
              <a:rPr lang="ru-RU" dirty="0"/>
              <a:t>, что наличие множества узлов, </a:t>
            </a:r>
            <a:r>
              <a:rPr lang="ru-RU" dirty="0" smtClean="0"/>
              <a:t>требующих </a:t>
            </a:r>
            <a:r>
              <a:rPr lang="ru-RU" dirty="0"/>
              <a:t>частой передачи данных, означает </a:t>
            </a:r>
            <a:r>
              <a:rPr lang="ru-RU" dirty="0" smtClean="0"/>
              <a:t>высокую </a:t>
            </a:r>
            <a:r>
              <a:rPr lang="ru-RU" dirty="0"/>
              <a:t>вероятность </a:t>
            </a:r>
            <a:r>
              <a:rPr lang="ru-RU" dirty="0" smtClean="0"/>
              <a:t>коллизий и </a:t>
            </a:r>
            <a:r>
              <a:rPr lang="ru-RU" dirty="0"/>
              <a:t>низкий коэффициент использования канала.</a:t>
            </a:r>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Окно коллизий</a:t>
            </a:r>
            <a:endParaRPr lang="ru-RU" dirty="0"/>
          </a:p>
        </p:txBody>
      </p:sp>
      <p:sp>
        <p:nvSpPr>
          <p:cNvPr id="3" name="Объект 2"/>
          <p:cNvSpPr>
            <a:spLocks noGrp="1"/>
          </p:cNvSpPr>
          <p:nvPr>
            <p:ph sz="quarter" idx="1"/>
          </p:nvPr>
        </p:nvSpPr>
        <p:spPr/>
        <p:txBody>
          <a:bodyPr>
            <a:normAutofit fontScale="77500" lnSpcReduction="20000"/>
          </a:bodyPr>
          <a:lstStyle/>
          <a:p>
            <a:r>
              <a:rPr lang="ru-RU" dirty="0"/>
              <a:t>Важным аспектом коллизии является окно коллизий, представляющее собой интервал времени, необходимый для распространения сигнала по каналу и обнаружения его любой станцией сети. </a:t>
            </a:r>
            <a:endParaRPr lang="ru-RU" dirty="0" smtClean="0"/>
          </a:p>
          <a:p>
            <a:r>
              <a:rPr lang="ru-RU" dirty="0" smtClean="0"/>
              <a:t>В </a:t>
            </a:r>
            <a:r>
              <a:rPr lang="ru-RU" dirty="0"/>
              <a:t>наихудших для одноканальной сети условиях время, необходимое для обнаружения столкновения сигналов (коллизии), в два раза больше задержки распространения, так как сигнал, образовавшийся в результате коллизии, должен распространяться обратно к передающим станциям. Чтобы окно коллизии было меньше, такой способ доступа целесообразно применять в сетях с небольшими расстояниями между станциями, т.е. в локальных сетях. Кроме того, вероятность появления коллизий возрастает с увеличением расстояния между станциями сети</a:t>
            </a:r>
            <a:r>
              <a:rPr lang="ru-RU" dirty="0" smtClean="0"/>
              <a:t>.</a:t>
            </a:r>
            <a:endParaRPr lang="ru-RU" dirty="0" smtClean="0"/>
          </a:p>
          <a:p>
            <a:r>
              <a:rPr lang="ru-RU" dirty="0" smtClean="0"/>
              <a:t>Коллизия </a:t>
            </a:r>
            <a:r>
              <a:rPr lang="ru-RU" dirty="0"/>
              <a:t>является нежелательным явлением, так как приводит к ошибкам в работе сети и поглощает много канального времени для ее обнаружения и ликвидации последствий. Поэтому желательно реализовать некоторый алгоритм, позволяющий либо избежать коллизий, либо минимизировать их последствия.</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49426"/>
            <a:ext cx="10515600" cy="894622"/>
          </a:xfrm>
        </p:spPr>
        <p:txBody>
          <a:bodyPr>
            <a:normAutofit/>
          </a:bodyPr>
          <a:lstStyle/>
          <a:p>
            <a:r>
              <a:rPr lang="ru-RU" altLang="en-US" b="0" dirty="0">
                <a:cs typeface="+mj-lt"/>
              </a:rPr>
              <a:t>Протоколы </a:t>
            </a:r>
            <a:r>
              <a:rPr lang="en-US" b="0" dirty="0">
                <a:cs typeface="+mj-lt"/>
              </a:rPr>
              <a:t>MAC</a:t>
            </a:r>
            <a:r>
              <a:rPr lang="ru-RU" altLang="en-US" b="0" dirty="0">
                <a:cs typeface="+mj-lt"/>
              </a:rPr>
              <a:t>-подуровня</a:t>
            </a:r>
            <a:r>
              <a:rPr lang="en-US" b="0" dirty="0">
                <a:latin typeface="+mn-lt"/>
              </a:rPr>
              <a:t> </a:t>
            </a:r>
            <a:endParaRPr lang="en-US" sz="4400" b="0" dirty="0">
              <a:latin typeface="+mn-lt"/>
            </a:endParaRPr>
          </a:p>
        </p:txBody>
      </p:sp>
      <p:sp>
        <p:nvSpPr>
          <p:cNvPr id="5" name="Rectangle 3"/>
          <p:cNvSpPr txBox="1">
            <a:spLocks noChangeArrowheads="1"/>
          </p:cNvSpPr>
          <p:nvPr/>
        </p:nvSpPr>
        <p:spPr>
          <a:xfrm>
            <a:off x="811696" y="1356210"/>
            <a:ext cx="11141765" cy="49385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defRPr/>
            </a:pPr>
            <a:r>
              <a:rPr lang="ru-RU" altLang="en-US" sz="3200" dirty="0"/>
              <a:t>три основных группы</a:t>
            </a:r>
            <a:r>
              <a:rPr lang="en-US" sz="3200" dirty="0"/>
              <a:t>:</a:t>
            </a:r>
            <a:endParaRPr lang="en-US" sz="3200" dirty="0"/>
          </a:p>
          <a:p>
            <a:pPr marL="405130" indent="-274955">
              <a:defRPr/>
            </a:pPr>
            <a:r>
              <a:rPr lang="ru-RU" altLang="en-US" sz="3200" dirty="0">
                <a:solidFill>
                  <a:srgbClr val="C00000"/>
                </a:solidFill>
              </a:rPr>
              <a:t>разделение канала</a:t>
            </a:r>
            <a:endParaRPr lang="en-US" sz="3200" dirty="0">
              <a:solidFill>
                <a:srgbClr val="C00000"/>
              </a:solidFill>
            </a:endParaRPr>
          </a:p>
          <a:p>
            <a:pPr lvl="1">
              <a:defRPr/>
            </a:pPr>
            <a:r>
              <a:rPr lang="ru-RU" altLang="en-US" sz="2800" dirty="0"/>
              <a:t>разделить канал на части</a:t>
            </a:r>
            <a:r>
              <a:rPr lang="en-US" sz="2800" dirty="0"/>
              <a:t> (</a:t>
            </a:r>
            <a:r>
              <a:rPr lang="ru-RU" altLang="en-US" sz="2800" dirty="0"/>
              <a:t>слоты времени</a:t>
            </a:r>
            <a:r>
              <a:rPr lang="en-US" sz="2800" dirty="0"/>
              <a:t>, </a:t>
            </a:r>
            <a:r>
              <a:rPr lang="ru-RU" altLang="en-US" sz="2800" dirty="0"/>
              <a:t>частоты</a:t>
            </a:r>
            <a:r>
              <a:rPr lang="en-US" sz="2800" dirty="0"/>
              <a:t>, </a:t>
            </a:r>
            <a:r>
              <a:rPr lang="ru-RU" altLang="en-US" sz="2800" dirty="0"/>
              <a:t>код</a:t>
            </a:r>
            <a:r>
              <a:rPr lang="en-US" sz="2800" dirty="0"/>
              <a:t>)</a:t>
            </a:r>
            <a:endParaRPr lang="en-US" sz="2800" dirty="0"/>
          </a:p>
          <a:p>
            <a:pPr lvl="1">
              <a:defRPr/>
            </a:pPr>
            <a:r>
              <a:rPr lang="ru-RU" altLang="en-US" sz="2800" dirty="0"/>
              <a:t>выделить каждому узлу</a:t>
            </a:r>
            <a:endParaRPr lang="en-US" sz="3200" dirty="0"/>
          </a:p>
          <a:p>
            <a:pPr marL="405130" indent="-274955">
              <a:defRPr/>
            </a:pPr>
            <a:r>
              <a:rPr lang="ru-RU" altLang="en-US" sz="3200" i="1" dirty="0">
                <a:solidFill>
                  <a:srgbClr val="C00000"/>
                </a:solidFill>
              </a:rPr>
              <a:t>произвольный доступ</a:t>
            </a:r>
            <a:endParaRPr lang="en-US" sz="3200" i="1" dirty="0">
              <a:solidFill>
                <a:srgbClr val="C00000"/>
              </a:solidFill>
            </a:endParaRPr>
          </a:p>
          <a:p>
            <a:pPr lvl="1">
              <a:defRPr/>
            </a:pPr>
            <a:r>
              <a:rPr lang="ru-RU" altLang="en-US" sz="2800" dirty="0"/>
              <a:t>канал не делится</a:t>
            </a:r>
            <a:r>
              <a:rPr lang="en-US" altLang="en-US" sz="2800" dirty="0"/>
              <a:t>, </a:t>
            </a:r>
            <a:r>
              <a:rPr lang="ru-RU" altLang="en-US" sz="2800" dirty="0"/>
              <a:t>допустимы коллизии</a:t>
            </a:r>
            <a:endParaRPr lang="en-US" sz="2800" dirty="0"/>
          </a:p>
          <a:p>
            <a:pPr lvl="1">
              <a:defRPr/>
            </a:pPr>
            <a:r>
              <a:rPr lang="ru-RU" altLang="en-US" sz="2800" dirty="0"/>
              <a:t>восстановление после коллизий</a:t>
            </a:r>
            <a:endParaRPr lang="en-US" dirty="0"/>
          </a:p>
          <a:p>
            <a:pPr marL="405130" indent="-274955">
              <a:defRPr/>
            </a:pPr>
            <a:r>
              <a:rPr lang="ru-RU" altLang="en-US" sz="3200" dirty="0">
                <a:solidFill>
                  <a:srgbClr val="C00000"/>
                </a:solidFill>
              </a:rPr>
              <a:t>поочередный доступ</a:t>
            </a:r>
            <a:endParaRPr lang="en-US" sz="3200" dirty="0">
              <a:solidFill>
                <a:srgbClr val="C00000"/>
              </a:solidFill>
            </a:endParaRPr>
          </a:p>
          <a:p>
            <a:pPr lvl="1">
              <a:defRPr/>
            </a:pPr>
            <a:r>
              <a:rPr lang="ru-RU" altLang="en-US" sz="2800" dirty="0"/>
              <a:t>узлы получают доступ по очереди</a:t>
            </a:r>
            <a:r>
              <a:rPr lang="en-US" altLang="en-US" sz="2800" dirty="0"/>
              <a:t>, </a:t>
            </a:r>
            <a:r>
              <a:rPr lang="ru-RU" altLang="en-US" sz="2800" dirty="0"/>
              <a:t>большее время для узлов с большим количеством пакетов к отправке</a:t>
            </a:r>
            <a:endParaRPr lang="ru-RU"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dissolv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FDMA</a:t>
            </a:r>
            <a:endParaRPr lang="ru-RU" dirty="0"/>
          </a:p>
        </p:txBody>
      </p:sp>
      <p:sp>
        <p:nvSpPr>
          <p:cNvPr id="3" name="Объект 2"/>
          <p:cNvSpPr>
            <a:spLocks noGrp="1"/>
          </p:cNvSpPr>
          <p:nvPr>
            <p:ph sz="quarter" idx="1"/>
          </p:nvPr>
        </p:nvSpPr>
        <p:spPr/>
        <p:txBody>
          <a:bodyPr>
            <a:normAutofit lnSpcReduction="20000"/>
          </a:bodyPr>
          <a:lstStyle/>
          <a:p>
            <a:r>
              <a:rPr lang="ru-RU" dirty="0"/>
              <a:t>Каждому </a:t>
            </a:r>
            <a:r>
              <a:rPr lang="ru-RU" dirty="0" smtClean="0"/>
              <a:t>пользователю </a:t>
            </a:r>
            <a:r>
              <a:rPr lang="ru-RU" dirty="0"/>
              <a:t>на время сеанса связи выделяется своя полоса частот </a:t>
            </a:r>
            <a:r>
              <a:rPr lang="ru-RU" dirty="0">
                <a:solidFill>
                  <a:srgbClr val="C00000"/>
                </a:solidFill>
              </a:rPr>
              <a:t>∆f (частотный канал)</a:t>
            </a:r>
            <a:r>
              <a:rPr lang="ru-RU" dirty="0"/>
              <a:t>. </a:t>
            </a:r>
            <a:endParaRPr lang="en-US" dirty="0" smtClean="0"/>
          </a:p>
          <a:p>
            <a:r>
              <a:rPr lang="ru-RU" dirty="0" smtClean="0"/>
              <a:t>Наиболее </a:t>
            </a:r>
            <a:r>
              <a:rPr lang="ru-RU" dirty="0"/>
              <a:t>распространено использование метода FDMA в системах радио (∆f обычно со</a:t>
            </a:r>
            <a:r>
              <a:rPr lang="ru-RU" dirty="0" err="1"/>
              <a:t>ставляет</a:t>
            </a:r>
            <a:r>
              <a:rPr lang="ru-RU" dirty="0"/>
              <a:t> 9 кГц при амплитудной модуляции и 25–50 кГц при частотной модуляции) и телевещания (∆f — 8 МГц). </a:t>
            </a:r>
            <a:endParaRPr lang="en-US" dirty="0" smtClean="0"/>
          </a:p>
          <a:p>
            <a:r>
              <a:rPr lang="ru-RU" dirty="0"/>
              <a:t>Используется во всех аналоговых </a:t>
            </a:r>
            <a:r>
              <a:rPr lang="ru-RU" dirty="0" smtClean="0"/>
              <a:t>системах </a:t>
            </a:r>
            <a:r>
              <a:rPr lang="ru-RU" dirty="0"/>
              <a:t>сотовой связи, при этом полоса частот ∆f составляет 10–30 кГц. Основной </a:t>
            </a:r>
            <a:r>
              <a:rPr lang="ru-RU" dirty="0" err="1"/>
              <a:t>недос</a:t>
            </a:r>
            <a:r>
              <a:rPr lang="ru-RU" dirty="0"/>
              <a:t>таток метода FDMA — недостаточно эффективное использование полосы частот. </a:t>
            </a:r>
            <a:r>
              <a:rPr lang="ru-RU" dirty="0" smtClean="0"/>
              <a:t>Эффективность </a:t>
            </a:r>
            <a:r>
              <a:rPr lang="ru-RU" dirty="0"/>
              <a:t>заметно повышается при переходе к более совершенным методам доступа. </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каналов</a:t>
            </a:r>
            <a:endParaRPr lang="ru-RU" dirty="0"/>
          </a:p>
        </p:txBody>
      </p:sp>
      <p:sp>
        <p:nvSpPr>
          <p:cNvPr id="3" name="Объект 2"/>
          <p:cNvSpPr>
            <a:spLocks noGrp="1"/>
          </p:cNvSpPr>
          <p:nvPr>
            <p:ph sz="quarter" idx="1"/>
          </p:nvPr>
        </p:nvSpPr>
        <p:spPr>
          <a:xfrm>
            <a:off x="838200" y="1577975"/>
            <a:ext cx="10515600" cy="4351338"/>
          </a:xfrm>
        </p:spPr>
        <p:txBody>
          <a:bodyPr>
            <a:noAutofit/>
          </a:bodyPr>
          <a:lstStyle/>
          <a:p>
            <a:r>
              <a:rPr lang="ru-RU" sz="2400" dirty="0"/>
              <a:t>Два принципиально разных типа каналов</a:t>
            </a:r>
            <a:r>
              <a:rPr lang="en-US" sz="2400" dirty="0"/>
              <a:t>: </a:t>
            </a:r>
            <a:r>
              <a:rPr lang="ru-RU" sz="2400" dirty="0">
                <a:solidFill>
                  <a:srgbClr val="C00000"/>
                </a:solidFill>
              </a:rPr>
              <a:t>широковещательные</a:t>
            </a:r>
            <a:r>
              <a:rPr lang="ru-RU" sz="2400" dirty="0"/>
              <a:t> и обычные </a:t>
            </a:r>
            <a:r>
              <a:rPr lang="ru-RU" sz="2400" dirty="0">
                <a:solidFill>
                  <a:srgbClr val="C00000"/>
                </a:solidFill>
              </a:rPr>
              <a:t>двухточечные линии </a:t>
            </a:r>
            <a:r>
              <a:rPr lang="ru-RU" sz="2400" dirty="0" smtClean="0">
                <a:solidFill>
                  <a:srgbClr val="C00000"/>
                </a:solidFill>
              </a:rPr>
              <a:t>связи</a:t>
            </a:r>
            <a:endParaRPr lang="ru-RU" sz="2400" dirty="0" smtClean="0"/>
          </a:p>
          <a:p>
            <a:r>
              <a:rPr lang="ru-RU" sz="2400" dirty="0"/>
              <a:t>Двухточечная линия </a:t>
            </a:r>
            <a:r>
              <a:rPr lang="ru-RU" sz="2400" dirty="0" smtClean="0"/>
              <a:t>связи соединяет </a:t>
            </a:r>
            <a:r>
              <a:rPr lang="ru-RU" sz="2400" dirty="0"/>
              <a:t>отправителя на одном конце линии и получателя на другом.</a:t>
            </a:r>
            <a:endParaRPr lang="ru-RU" sz="2400" dirty="0"/>
          </a:p>
          <a:p>
            <a:r>
              <a:rPr lang="ru-RU" sz="2400" dirty="0"/>
              <a:t>Для двухточечных линий связи разработано множество протоколов </a:t>
            </a:r>
            <a:r>
              <a:rPr lang="ru-RU" sz="2400" dirty="0" smtClean="0"/>
              <a:t>канального </a:t>
            </a:r>
            <a:r>
              <a:rPr lang="ru-RU" sz="2400" dirty="0"/>
              <a:t>уровня. </a:t>
            </a:r>
            <a:r>
              <a:rPr lang="ru-RU" sz="2400" dirty="0" smtClean="0"/>
              <a:t> </a:t>
            </a:r>
            <a:endParaRPr lang="ru-RU" sz="2400" dirty="0" smtClean="0"/>
          </a:p>
          <a:p>
            <a:pPr lvl="1"/>
            <a:r>
              <a:rPr lang="ru-RU" sz="2400" dirty="0">
                <a:solidFill>
                  <a:srgbClr val="C00000"/>
                </a:solidFill>
              </a:rPr>
              <a:t>РРР (</a:t>
            </a:r>
            <a:r>
              <a:rPr lang="ru-RU" sz="2400" dirty="0" err="1">
                <a:solidFill>
                  <a:srgbClr val="C00000"/>
                </a:solidFill>
              </a:rPr>
              <a:t>Point-to-Point</a:t>
            </a:r>
            <a:r>
              <a:rPr lang="ru-RU" sz="2400" dirty="0">
                <a:solidFill>
                  <a:srgbClr val="C00000"/>
                </a:solidFill>
              </a:rPr>
              <a:t> </a:t>
            </a:r>
            <a:r>
              <a:rPr lang="ru-RU" sz="2400" dirty="0" err="1">
                <a:solidFill>
                  <a:srgbClr val="C00000"/>
                </a:solidFill>
              </a:rPr>
              <a:t>Protocol</a:t>
            </a:r>
            <a:r>
              <a:rPr lang="ru-RU" sz="2400" dirty="0"/>
              <a:t> — протокол передачи от точки к </a:t>
            </a:r>
            <a:r>
              <a:rPr lang="ru-RU" sz="2400" dirty="0" smtClean="0"/>
              <a:t>точке</a:t>
            </a:r>
            <a:r>
              <a:rPr lang="ru-RU" sz="2400" dirty="0"/>
              <a:t>) и </a:t>
            </a:r>
            <a:endParaRPr lang="ru-RU" sz="2400" dirty="0"/>
          </a:p>
          <a:p>
            <a:pPr lvl="1"/>
            <a:r>
              <a:rPr lang="en-US" sz="2400" dirty="0">
                <a:solidFill>
                  <a:srgbClr val="C00000"/>
                </a:solidFill>
              </a:rPr>
              <a:t>HDLC (High-level </a:t>
            </a:r>
            <a:r>
              <a:rPr lang="en-US" sz="2400" dirty="0" smtClean="0">
                <a:solidFill>
                  <a:srgbClr val="C00000"/>
                </a:solidFill>
              </a:rPr>
              <a:t>Data</a:t>
            </a:r>
            <a:r>
              <a:rPr lang="en-US" sz="2400" dirty="0">
                <a:solidFill>
                  <a:srgbClr val="C00000"/>
                </a:solidFill>
              </a:rPr>
              <a:t>Link Control</a:t>
            </a:r>
            <a:r>
              <a:rPr lang="ru-RU" altLang="en-US" sz="2400" dirty="0">
                <a:solidFill>
                  <a:srgbClr val="C00000"/>
                </a:solidFill>
              </a:rPr>
              <a:t>)</a:t>
            </a:r>
            <a:r>
              <a:rPr lang="en-US" sz="2400" dirty="0"/>
              <a:t> — </a:t>
            </a:r>
            <a:r>
              <a:rPr lang="ru-RU" sz="2400" dirty="0"/>
              <a:t>высокоуровневый </a:t>
            </a:r>
            <a:r>
              <a:rPr lang="ru-RU" sz="2400" dirty="0" smtClean="0"/>
              <a:t>протокол управления </a:t>
            </a:r>
            <a:r>
              <a:rPr lang="ru-RU" sz="2400" dirty="0"/>
              <a:t>каналом). </a:t>
            </a:r>
            <a:endParaRPr lang="ru-RU" sz="2400" dirty="0" smtClean="0"/>
          </a:p>
          <a:p>
            <a:r>
              <a:rPr lang="ru-RU" sz="2400" dirty="0" smtClean="0"/>
              <a:t>Широковещательный канал может </a:t>
            </a:r>
            <a:r>
              <a:rPr lang="ru-RU" sz="2400" dirty="0"/>
              <a:t>иметь несколько передающих и принимающих узлов, </a:t>
            </a:r>
            <a:r>
              <a:rPr lang="ru-RU" sz="2400" dirty="0" smtClean="0"/>
              <a:t>присоединенных </a:t>
            </a:r>
            <a:r>
              <a:rPr lang="ru-RU" sz="2400" dirty="0"/>
              <a:t>к одному и тому же совместно используемому </a:t>
            </a:r>
            <a:r>
              <a:rPr lang="ru-RU" sz="2400" dirty="0" smtClean="0"/>
              <a:t>широковещательному </a:t>
            </a:r>
            <a:r>
              <a:rPr lang="ru-RU" sz="2400" dirty="0"/>
              <a:t>каналу. </a:t>
            </a:r>
            <a:endParaRPr lang="ru-RU" sz="2400" dirty="0" smtClean="0"/>
          </a:p>
          <a:p>
            <a:pPr lvl="1"/>
            <a:r>
              <a:rPr lang="en-US" sz="2400" dirty="0" smtClean="0"/>
              <a:t>Ethernet, </a:t>
            </a:r>
            <a:r>
              <a:rPr lang="ru-RU" sz="2400" dirty="0" smtClean="0"/>
              <a:t>беспроводные локальные сети</a:t>
            </a:r>
            <a:endParaRPr lang="ru-RU" sz="2400" dirty="0" smtClean="0"/>
          </a:p>
          <a:p>
            <a:endParaRPr lang="ru-RU"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WDM</a:t>
            </a:r>
            <a:endParaRPr lang="ru-RU" dirty="0"/>
          </a:p>
        </p:txBody>
      </p:sp>
      <p:sp>
        <p:nvSpPr>
          <p:cNvPr id="3" name="Объект 2"/>
          <p:cNvSpPr>
            <a:spLocks noGrp="1"/>
          </p:cNvSpPr>
          <p:nvPr>
            <p:ph sz="quarter" idx="1"/>
          </p:nvPr>
        </p:nvSpPr>
        <p:spPr/>
        <p:txBody>
          <a:bodyPr>
            <a:normAutofit fontScale="92500"/>
          </a:bodyPr>
          <a:lstStyle/>
          <a:p>
            <a:r>
              <a:rPr lang="ru-RU" dirty="0" smtClean="0"/>
              <a:t>Также</a:t>
            </a:r>
            <a:r>
              <a:rPr lang="en-US" dirty="0" smtClean="0"/>
              <a:t> </a:t>
            </a:r>
            <a:r>
              <a:rPr lang="ru-RU" dirty="0" smtClean="0"/>
              <a:t>называется </a:t>
            </a:r>
            <a:r>
              <a:rPr lang="ru-RU" dirty="0"/>
              <a:t>волновым мультиплексированием или спектральным уплотнением, напоминает хорошо известное мультиплексирование с частотным </a:t>
            </a:r>
            <a:r>
              <a:rPr lang="ru-RU" dirty="0" err="1"/>
              <a:t>разделением</a:t>
            </a:r>
            <a:r>
              <a:rPr lang="ru-RU" dirty="0"/>
              <a:t> каналов, но только выполняемое в оптической среде передачи. Развитием этой технологии стало «плотное» WDM (</a:t>
            </a:r>
            <a:r>
              <a:rPr lang="ru-RU" dirty="0" err="1"/>
              <a:t>dense</a:t>
            </a:r>
            <a:r>
              <a:rPr lang="ru-RU" dirty="0"/>
              <a:t> WDM, DWDM). </a:t>
            </a:r>
            <a:endParaRPr lang="en-US" dirty="0" smtClean="0"/>
          </a:p>
          <a:p>
            <a:r>
              <a:rPr lang="ru-RU" dirty="0"/>
              <a:t>Рост объема передаваемых данных постепенно привел к исчерпанию пропускной способности существующего оптического волокна, со всей остротой поставив вопрос ее увеличения. Увеличение скорости передачи данных по волоконной линии связи </a:t>
            </a:r>
            <a:r>
              <a:rPr lang="ru-RU" dirty="0" smtClean="0"/>
              <a:t>связана </a:t>
            </a:r>
            <a:r>
              <a:rPr lang="ru-RU" dirty="0"/>
              <a:t>с рядом трудностей, поскольку проложенное волокно изначально не было </a:t>
            </a:r>
            <a:r>
              <a:rPr lang="ru-RU" dirty="0" smtClean="0"/>
              <a:t>рассчитано </a:t>
            </a:r>
            <a:r>
              <a:rPr lang="ru-RU" dirty="0"/>
              <a:t>на высокие скорости передачи. </a:t>
            </a:r>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WDM</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Во-первых, при высоких скоростях существенную роль начинают играть </a:t>
            </a:r>
            <a:r>
              <a:rPr lang="ru-RU" dirty="0" err="1"/>
              <a:t>отражения</a:t>
            </a:r>
            <a:r>
              <a:rPr lang="ru-RU" dirty="0"/>
              <a:t> сигнала от мест соединения кабелей и поляризационная </a:t>
            </a:r>
            <a:r>
              <a:rPr lang="ru-RU" dirty="0" err="1"/>
              <a:t>модовая</a:t>
            </a:r>
            <a:r>
              <a:rPr lang="ru-RU" dirty="0"/>
              <a:t> дисперсия, вызванная отклонением поперечного сечения волокна от круговой формы. </a:t>
            </a:r>
            <a:endParaRPr lang="ru-RU" dirty="0"/>
          </a:p>
          <a:p>
            <a:r>
              <a:rPr lang="ru-RU" dirty="0"/>
              <a:t>Для </a:t>
            </a:r>
            <a:r>
              <a:rPr lang="ru-RU" dirty="0" smtClean="0"/>
              <a:t>компенсации </a:t>
            </a:r>
            <a:r>
              <a:rPr lang="ru-RU" dirty="0"/>
              <a:t>дисперсии прокладываются отрезки волоконно-оптического кабеля с дисперсией противоположного знака. </a:t>
            </a:r>
            <a:endParaRPr lang="en-US" dirty="0" smtClean="0"/>
          </a:p>
          <a:p>
            <a:r>
              <a:rPr lang="ru-RU" dirty="0" smtClean="0"/>
              <a:t>Во-вторых</a:t>
            </a:r>
            <a:r>
              <a:rPr lang="ru-RU" dirty="0"/>
              <a:t>, с ростом скорости передачи усиливается </a:t>
            </a:r>
            <a:r>
              <a:rPr lang="ru-RU" dirty="0" err="1"/>
              <a:t>затуха</a:t>
            </a:r>
            <a:r>
              <a:rPr lang="ru-RU" dirty="0"/>
              <a:t>- </a:t>
            </a:r>
            <a:r>
              <a:rPr lang="ru-RU" dirty="0" err="1"/>
              <a:t>ние</a:t>
            </a:r>
            <a:r>
              <a:rPr lang="ru-RU" dirty="0"/>
              <a:t> (рассеяние) светового потока и ухудшается чувствительность фотоприемника, то есть увеличивается минимальная мощность входного сигнала, при которой частота появления ошибок соответствует определенному пределу. Чтобы обеспечить </a:t>
            </a:r>
            <a:r>
              <a:rPr lang="ru-RU" dirty="0" smtClean="0"/>
              <a:t>достаточную </a:t>
            </a:r>
            <a:r>
              <a:rPr lang="ru-RU" dirty="0"/>
              <a:t>мощность принимаемого сигнала, приходится устанавливать </a:t>
            </a:r>
            <a:r>
              <a:rPr lang="ru-RU" dirty="0" smtClean="0"/>
              <a:t>дополнительные </a:t>
            </a:r>
            <a:r>
              <a:rPr lang="ru-RU" dirty="0"/>
              <a:t>усилители и регенераторы. </a:t>
            </a:r>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WDM</a:t>
            </a:r>
            <a:endParaRPr lang="ru-RU" dirty="0"/>
          </a:p>
        </p:txBody>
      </p:sp>
      <p:sp>
        <p:nvSpPr>
          <p:cNvPr id="3" name="Объект 2"/>
          <p:cNvSpPr>
            <a:spLocks noGrp="1"/>
          </p:cNvSpPr>
          <p:nvPr>
            <p:ph sz="quarter" idx="1"/>
          </p:nvPr>
        </p:nvSpPr>
        <p:spPr/>
        <p:txBody>
          <a:bodyPr/>
          <a:lstStyle/>
          <a:p>
            <a:r>
              <a:rPr lang="ru-RU" dirty="0"/>
              <a:t>Волновой мультиплексор объединяет сигналы с разными несущими из нескольких входных волокон и передает их по одному магистральному волокну. </a:t>
            </a:r>
            <a:endParaRPr lang="en-US" dirty="0" smtClean="0"/>
          </a:p>
          <a:p>
            <a:r>
              <a:rPr lang="ru-RU" dirty="0" smtClean="0"/>
              <a:t>Мультиплексирование </a:t>
            </a:r>
            <a:r>
              <a:rPr lang="ru-RU" dirty="0"/>
              <a:t>выполняется пассивными устройствами, функционирование которых </a:t>
            </a:r>
            <a:r>
              <a:rPr lang="ru-RU" dirty="0" err="1"/>
              <a:t>основыва</a:t>
            </a:r>
            <a:r>
              <a:rPr lang="ru-RU" dirty="0"/>
              <a:t>- </a:t>
            </a:r>
            <a:r>
              <a:rPr lang="ru-RU" dirty="0" err="1"/>
              <a:t>ется</a:t>
            </a:r>
            <a:r>
              <a:rPr lang="ru-RU" dirty="0"/>
              <a:t> на известных явлениях физической оптики — дисперсии, дифракции, </a:t>
            </a:r>
            <a:r>
              <a:rPr lang="ru-RU" dirty="0" smtClean="0"/>
              <a:t>интерференции</a:t>
            </a:r>
            <a:r>
              <a:rPr lang="ru-RU" dirty="0"/>
              <a:t>. </a:t>
            </a:r>
            <a:endParaRPr lang="en-US" dirty="0" smtClean="0"/>
          </a:p>
          <a:p>
            <a:r>
              <a:rPr lang="ru-RU" dirty="0" smtClean="0"/>
              <a:t>Обратную </a:t>
            </a:r>
            <a:r>
              <a:rPr lang="ru-RU" dirty="0"/>
              <a:t>операцию реализует волновой </a:t>
            </a:r>
            <a:r>
              <a:rPr lang="ru-RU" dirty="0" err="1"/>
              <a:t>демультиплексор</a:t>
            </a:r>
            <a:r>
              <a:rPr lang="ru-RU" dirty="0"/>
              <a:t>: он выделяет </a:t>
            </a:r>
            <a:r>
              <a:rPr lang="ru-RU" dirty="0" smtClean="0"/>
              <a:t>одноканальные </a:t>
            </a:r>
            <a:r>
              <a:rPr lang="ru-RU" dirty="0"/>
              <a:t>потоки из многоканального трафика и направляет их в отдельные волокна. </a:t>
            </a: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WDM</a:t>
            </a:r>
            <a:endParaRPr lang="ru-RU" dirty="0"/>
          </a:p>
        </p:txBody>
      </p:sp>
      <p:pic>
        <p:nvPicPr>
          <p:cNvPr id="9218" name="Picture 2" descr="https://upload.wikimedia.org/wikipedia/commons/thumb/9/9b/WDM_operating_principle.svg/400px-WDM_operating_principle.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9656" y="1484784"/>
            <a:ext cx="6336704" cy="2899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ALOHA</a:t>
            </a:r>
            <a:endParaRPr lang="ru-RU" dirty="0"/>
          </a:p>
        </p:txBody>
      </p:sp>
      <p:sp>
        <p:nvSpPr>
          <p:cNvPr id="3" name="Объект 2"/>
          <p:cNvSpPr>
            <a:spLocks noGrp="1"/>
          </p:cNvSpPr>
          <p:nvPr>
            <p:ph sz="quarter" idx="1"/>
          </p:nvPr>
        </p:nvSpPr>
        <p:spPr/>
        <p:txBody>
          <a:bodyPr/>
          <a:lstStyle/>
          <a:p>
            <a:r>
              <a:rPr lang="ru-RU" dirty="0"/>
              <a:t>Первая компьютерная сеть передачи данных с пакетной коммутацией, использовавшая в качестве среды доступа к ней беспроводную технологию. Была разработана и введена в эксплуатацию в 1968—1970-х годах группой учёных Гавайского университета под </a:t>
            </a:r>
            <a:r>
              <a:rPr lang="ru-RU" dirty="0" smtClean="0"/>
              <a:t>руководством </a:t>
            </a:r>
            <a:r>
              <a:rPr lang="ru-RU" dirty="0" err="1" smtClean="0"/>
              <a:t>Нормана</a:t>
            </a:r>
            <a:r>
              <a:rPr lang="ru-RU" dirty="0" smtClean="0"/>
              <a:t> </a:t>
            </a:r>
            <a:r>
              <a:rPr lang="ru-RU" dirty="0" err="1" smtClean="0"/>
              <a:t>Абрамсона</a:t>
            </a:r>
            <a:r>
              <a:rPr lang="ru-RU" dirty="0"/>
              <a:t> в рамках исследовательского проекта THE ALOHA </a:t>
            </a:r>
            <a:r>
              <a:rPr lang="ru-RU" dirty="0" smtClean="0"/>
              <a:t>SYSTEM</a:t>
            </a:r>
            <a:endParaRPr lang="en-US" dirty="0" smtClean="0"/>
          </a:p>
          <a:p>
            <a:r>
              <a:rPr lang="ru-RU" dirty="0" smtClean="0"/>
              <a:t>Необходимость </a:t>
            </a:r>
            <a:r>
              <a:rPr lang="ru-RU" dirty="0" err="1" smtClean="0"/>
              <a:t>возникла</a:t>
            </a:r>
            <a:r>
              <a:rPr lang="ru-RU" dirty="0" smtClean="0"/>
              <a:t> из-за особенностей местности на </a:t>
            </a:r>
            <a:r>
              <a:rPr lang="ru-RU" dirty="0" err="1" smtClean="0"/>
              <a:t>Гаваях</a:t>
            </a:r>
            <a:r>
              <a:rPr lang="ru-RU" dirty="0" smtClean="0"/>
              <a:t> (группа островов</a:t>
            </a:r>
            <a:r>
              <a:rPr lang="ru-RU" dirty="0"/>
              <a:t> </a:t>
            </a:r>
            <a:r>
              <a:rPr lang="ru-RU" dirty="0" smtClean="0"/>
              <a:t>с гористым рельефом).</a:t>
            </a:r>
            <a:endParaRPr lang="ru-RU" dirty="0" smtClean="0"/>
          </a:p>
          <a:p>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ALOHA</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В сети </a:t>
            </a:r>
            <a:r>
              <a:rPr lang="ru-RU" dirty="0" err="1"/>
              <a:t>ALOHAnet</a:t>
            </a:r>
            <a:r>
              <a:rPr lang="ru-RU" dirty="0"/>
              <a:t> для соединения компьютеров с главным вычислительным центром использовалось </a:t>
            </a:r>
            <a:r>
              <a:rPr lang="ru-RU" dirty="0" err="1"/>
              <a:t>радиосоединение</a:t>
            </a:r>
            <a:r>
              <a:rPr lang="ru-RU" dirty="0"/>
              <a:t> в дециметровом диапазоне </a:t>
            </a:r>
            <a:r>
              <a:rPr lang="ru-RU" dirty="0" smtClean="0"/>
              <a:t>волн. </a:t>
            </a:r>
            <a:r>
              <a:rPr lang="ru-RU" dirty="0"/>
              <a:t>Было выделено два радиоканала шириной 100 </a:t>
            </a:r>
            <a:r>
              <a:rPr lang="ru-RU" dirty="0" smtClean="0"/>
              <a:t>КГц</a:t>
            </a:r>
            <a:r>
              <a:rPr lang="ru-RU" dirty="0"/>
              <a:t> со скоростью передачи данных по ним 24 000 </a:t>
            </a:r>
            <a:r>
              <a:rPr lang="ru-RU" dirty="0" smtClean="0"/>
              <a:t>бод. </a:t>
            </a:r>
            <a:endParaRPr lang="ru-RU" dirty="0" smtClean="0"/>
          </a:p>
          <a:p>
            <a:r>
              <a:rPr lang="ru-RU" dirty="0" smtClean="0"/>
              <a:t>Один </a:t>
            </a:r>
            <a:r>
              <a:rPr lang="ru-RU" dirty="0"/>
              <a:t>радиоканал на частоте 407.350 </a:t>
            </a:r>
            <a:r>
              <a:rPr lang="ru-RU" dirty="0" smtClean="0"/>
              <a:t>МГц</a:t>
            </a:r>
            <a:r>
              <a:rPr lang="ru-RU" dirty="0"/>
              <a:t> использовался для передачи данных от терминалов к центральному </a:t>
            </a:r>
            <a:r>
              <a:rPr lang="ru-RU" dirty="0" smtClean="0"/>
              <a:t>компьютеру</a:t>
            </a:r>
            <a:r>
              <a:rPr lang="ru-RU" baseline="30000" dirty="0"/>
              <a:t> </a:t>
            </a:r>
            <a:r>
              <a:rPr lang="ru-RU" dirty="0" smtClean="0"/>
              <a:t>в </a:t>
            </a:r>
            <a:r>
              <a:rPr lang="ru-RU" dirty="0"/>
              <a:t>Гонолулу, а второй канал на частоте 413.475 </a:t>
            </a:r>
            <a:r>
              <a:rPr lang="ru-RU" dirty="0" smtClean="0"/>
              <a:t>МГц</a:t>
            </a:r>
            <a:r>
              <a:rPr lang="ru-RU" baseline="30000" dirty="0"/>
              <a:t> </a:t>
            </a:r>
            <a:r>
              <a:rPr lang="ru-RU" dirty="0" smtClean="0"/>
              <a:t>использовался для рассылки</a:t>
            </a:r>
            <a:r>
              <a:rPr lang="ru-RU" dirty="0"/>
              <a:t> широковещательных сообщений от центрального компьютера </a:t>
            </a:r>
            <a:r>
              <a:rPr lang="ru-RU" dirty="0" smtClean="0"/>
              <a:t>терминалам</a:t>
            </a:r>
            <a:r>
              <a:rPr lang="ru-RU" dirty="0"/>
              <a:t> (для этого возле центрального компьютера была установлена широковещательная антенна, а на удалённых островах — направленные антенны, не позволявшие принимать сообщения друг от друга — в системе ALOHA использовалась сетевая топология звезда</a:t>
            </a:r>
            <a:r>
              <a:rPr lang="ru-RU" dirty="0" smtClean="0"/>
              <a:t>).</a:t>
            </a:r>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Чистая </a:t>
            </a:r>
            <a:r>
              <a:rPr lang="en-US" dirty="0" smtClean="0"/>
              <a:t>ALOHA</a:t>
            </a:r>
            <a:endParaRPr lang="ru-RU" dirty="0"/>
          </a:p>
        </p:txBody>
      </p:sp>
      <p:sp>
        <p:nvSpPr>
          <p:cNvPr id="3" name="Объект 2"/>
          <p:cNvSpPr>
            <a:spLocks noGrp="1"/>
          </p:cNvSpPr>
          <p:nvPr>
            <p:ph sz="quarter" idx="1"/>
          </p:nvPr>
        </p:nvSpPr>
        <p:spPr/>
        <p:txBody>
          <a:bodyPr>
            <a:normAutofit fontScale="85000" lnSpcReduction="10000"/>
          </a:bodyPr>
          <a:lstStyle/>
          <a:p>
            <a:r>
              <a:rPr lang="ru-RU" dirty="0"/>
              <a:t>Первую версию </a:t>
            </a:r>
            <a:r>
              <a:rPr lang="ru-RU" i="1" dirty="0"/>
              <a:t>ALOHA </a:t>
            </a:r>
            <a:r>
              <a:rPr lang="ru-RU" i="1" dirty="0" err="1"/>
              <a:t>random</a:t>
            </a:r>
            <a:r>
              <a:rPr lang="ru-RU" i="1" dirty="0"/>
              <a:t> </a:t>
            </a:r>
            <a:r>
              <a:rPr lang="ru-RU" i="1" dirty="0" err="1"/>
              <a:t>access</a:t>
            </a:r>
            <a:r>
              <a:rPr lang="ru-RU" dirty="0"/>
              <a:t> также называют чистой ALOHA (англ. </a:t>
            </a:r>
            <a:r>
              <a:rPr lang="ru-RU" i="1" dirty="0" err="1"/>
              <a:t>pure</a:t>
            </a:r>
            <a:r>
              <a:rPr lang="ru-RU" i="1" dirty="0"/>
              <a:t> ALOHA</a:t>
            </a:r>
            <a:r>
              <a:rPr lang="ru-RU" dirty="0"/>
              <a:t>). При использовании этого метода доступа к каналу, пользовательские компьютеры начинают передавать центральному пакеты данных сразу же после появления предназначенной для пересылки информации. Если передача двух или большего числа станций совпадают по времени (хотя бы частично), то центральный компьютер не может корректно принять данные. </a:t>
            </a:r>
            <a:endParaRPr lang="en-US" dirty="0" smtClean="0"/>
          </a:p>
          <a:p>
            <a:r>
              <a:rPr lang="ru-RU" dirty="0" smtClean="0"/>
              <a:t>Чтобы </a:t>
            </a:r>
            <a:r>
              <a:rPr lang="ru-RU" dirty="0"/>
              <a:t>дать отправителям возможность обнаружить коллизию, центральный компьютер рассылает полученный пакет данных после приёма. Сравнивая переданный пакет и принятый, отправитель может понять, были ли его данные приняты корректно или с ошибками. Если данные были переданы некорректно, отправитель выжидает случайный интервал времени и совершает повторную попытку </a:t>
            </a:r>
            <a:r>
              <a:rPr lang="ru-RU" dirty="0" smtClean="0"/>
              <a:t>передачи.</a:t>
            </a:r>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Чистая </a:t>
            </a:r>
            <a:r>
              <a:rPr lang="en-US" dirty="0" smtClean="0"/>
              <a:t>ALOHA</a:t>
            </a:r>
            <a:endParaRPr lang="ru-RU" dirty="0"/>
          </a:p>
        </p:txBody>
      </p:sp>
      <p:sp>
        <p:nvSpPr>
          <p:cNvPr id="3" name="Объект 2"/>
          <p:cNvSpPr>
            <a:spLocks noGrp="1"/>
          </p:cNvSpPr>
          <p:nvPr>
            <p:ph sz="quarter" idx="1"/>
          </p:nvPr>
        </p:nvSpPr>
        <p:spPr/>
        <p:txBody>
          <a:bodyPr/>
          <a:lstStyle/>
          <a:p>
            <a:r>
              <a:rPr lang="ru-RU" dirty="0"/>
              <a:t>Этот подход является достаточно эффективным, когда действия пользователей не координируются и они посылают данные случайными по объему порциями, например с клавиатуры терминала. </a:t>
            </a:r>
            <a:endParaRPr lang="en-US" dirty="0" smtClean="0"/>
          </a:p>
          <a:p>
            <a:r>
              <a:rPr lang="ru-RU" dirty="0" smtClean="0"/>
              <a:t>Протокол </a:t>
            </a:r>
            <a:r>
              <a:rPr lang="ru-RU" dirty="0"/>
              <a:t>ALOHA будет работать хорошо, если число передач мало по сравнению с общим временем доступности канала</a:t>
            </a:r>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Слотированная</a:t>
            </a:r>
            <a:r>
              <a:rPr lang="ru-RU" dirty="0" smtClean="0"/>
              <a:t> </a:t>
            </a:r>
            <a:r>
              <a:rPr lang="en-US" dirty="0" smtClean="0"/>
              <a:t>ALOHA</a:t>
            </a:r>
            <a:endParaRPr lang="ru-RU" dirty="0"/>
          </a:p>
        </p:txBody>
      </p:sp>
      <p:sp>
        <p:nvSpPr>
          <p:cNvPr id="3" name="Объект 2"/>
          <p:cNvSpPr>
            <a:spLocks noGrp="1"/>
          </p:cNvSpPr>
          <p:nvPr>
            <p:ph sz="quarter" idx="1"/>
          </p:nvPr>
        </p:nvSpPr>
        <p:spPr/>
        <p:txBody>
          <a:bodyPr>
            <a:normAutofit fontScale="75000" lnSpcReduction="10000"/>
          </a:bodyPr>
          <a:lstStyle/>
          <a:p>
            <a:r>
              <a:rPr lang="ru-RU" dirty="0"/>
              <a:t>В 1972 году Лоуренс Робертс предложил другую версию системы ALOHA, названную </a:t>
            </a:r>
            <a:r>
              <a:rPr lang="ru-RU" dirty="0" err="1"/>
              <a:t>слотированной</a:t>
            </a:r>
            <a:r>
              <a:rPr lang="ru-RU" dirty="0"/>
              <a:t> ALOHA (англ. </a:t>
            </a:r>
            <a:r>
              <a:rPr lang="ru-RU" i="1" dirty="0" err="1"/>
              <a:t>slotted</a:t>
            </a:r>
            <a:r>
              <a:rPr lang="ru-RU" i="1" dirty="0"/>
              <a:t> ALOHA</a:t>
            </a:r>
            <a:r>
              <a:rPr lang="ru-RU" dirty="0" smtClean="0"/>
              <a:t>). </a:t>
            </a:r>
            <a:endParaRPr lang="en-US" dirty="0" smtClean="0"/>
          </a:p>
          <a:p>
            <a:r>
              <a:rPr lang="ru-RU" dirty="0" smtClean="0"/>
              <a:t>Основным </a:t>
            </a:r>
            <a:r>
              <a:rPr lang="ru-RU" dirty="0"/>
              <a:t>отличием </a:t>
            </a:r>
            <a:r>
              <a:rPr lang="ru-RU" dirty="0" err="1"/>
              <a:t>слотированной</a:t>
            </a:r>
            <a:r>
              <a:rPr lang="ru-RU" dirty="0"/>
              <a:t> ALOHA от чистой являлась идея разделения оси времени на дискретные интервалы равной длительности </a:t>
            </a:r>
            <a:r>
              <a:rPr lang="ru-RU" dirty="0" err="1" smtClean="0"/>
              <a:t>tau</a:t>
            </a:r>
            <a:r>
              <a:rPr lang="ru-RU" dirty="0" smtClean="0"/>
              <a:t> , </a:t>
            </a:r>
            <a:r>
              <a:rPr lang="ru-RU" dirty="0"/>
              <a:t>названные слотами. </a:t>
            </a:r>
            <a:endParaRPr lang="en-US" dirty="0" smtClean="0"/>
          </a:p>
          <a:p>
            <a:r>
              <a:rPr lang="ru-RU" dirty="0" smtClean="0"/>
              <a:t>Каждый </a:t>
            </a:r>
            <a:r>
              <a:rPr lang="ru-RU" dirty="0"/>
              <a:t>терминал последовательно отмерял границы слотов. </a:t>
            </a:r>
            <a:endParaRPr lang="en-US" dirty="0" smtClean="0"/>
          </a:p>
          <a:p>
            <a:r>
              <a:rPr lang="ru-RU" dirty="0" smtClean="0"/>
              <a:t>Для </a:t>
            </a:r>
            <a:r>
              <a:rPr lang="ru-RU" dirty="0"/>
              <a:t>синхронизации границ слотов использовался специальный синхронизирующий сигнал, передаваемый с широковещательной антенны всем терминалам. </a:t>
            </a:r>
            <a:endParaRPr lang="en-US" dirty="0" smtClean="0"/>
          </a:p>
          <a:p>
            <a:r>
              <a:rPr lang="ru-RU" dirty="0" smtClean="0"/>
              <a:t>При </a:t>
            </a:r>
            <a:r>
              <a:rPr lang="ru-RU" dirty="0"/>
              <a:t>появлении предназначенных для передачи пакетов данных терминал задерживал передачу до начала следующего слота. Длительность слотов выбиралась так, чтобы за время одного слота терминал успел передать свой пакет данных и получить от центрального компьютера подтверждение успешной </a:t>
            </a:r>
            <a:r>
              <a:rPr lang="ru-RU" dirty="0" smtClean="0"/>
              <a:t>передачи.</a:t>
            </a:r>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Слотированная</a:t>
            </a:r>
            <a:r>
              <a:rPr lang="ru-RU" dirty="0"/>
              <a:t> </a:t>
            </a:r>
            <a:r>
              <a:rPr lang="en-US" dirty="0"/>
              <a:t>ALOHA</a:t>
            </a:r>
            <a:endParaRPr lang="ru-RU" dirty="0"/>
          </a:p>
        </p:txBody>
      </p:sp>
      <p:sp>
        <p:nvSpPr>
          <p:cNvPr id="3" name="Объект 2"/>
          <p:cNvSpPr>
            <a:spLocks noGrp="1"/>
          </p:cNvSpPr>
          <p:nvPr>
            <p:ph sz="quarter" idx="1"/>
          </p:nvPr>
        </p:nvSpPr>
        <p:spPr/>
        <p:txBody>
          <a:bodyPr>
            <a:normAutofit fontScale="85000" lnSpcReduction="10000"/>
          </a:bodyPr>
          <a:lstStyle/>
          <a:p>
            <a:r>
              <a:rPr lang="ru-RU" dirty="0" err="1" smtClean="0"/>
              <a:t>Слотовая</a:t>
            </a:r>
            <a:r>
              <a:rPr lang="ru-RU" dirty="0" smtClean="0"/>
              <a:t> </a:t>
            </a:r>
            <a:r>
              <a:rPr lang="ru-RU" dirty="0"/>
              <a:t>ALOНА </a:t>
            </a:r>
            <a:r>
              <a:rPr lang="ru-RU" dirty="0" smtClean="0"/>
              <a:t>требует </a:t>
            </a:r>
            <a:r>
              <a:rPr lang="ru-RU" dirty="0"/>
              <a:t>установки общих (синхронизированных) </a:t>
            </a:r>
            <a:r>
              <a:rPr lang="ru-RU" dirty="0" smtClean="0"/>
              <a:t>таймеров </a:t>
            </a:r>
            <a:r>
              <a:rPr lang="ru-RU" dirty="0"/>
              <a:t>на наземных станциях и спутнике. </a:t>
            </a:r>
            <a:endParaRPr lang="en-US" dirty="0" smtClean="0"/>
          </a:p>
          <a:p>
            <a:r>
              <a:rPr lang="ru-RU" dirty="0" smtClean="0"/>
              <a:t>Таймеры </a:t>
            </a:r>
            <a:r>
              <a:rPr lang="ru-RU" dirty="0"/>
              <a:t>синхронизируются для передачи графика в строго определенные периоды времени. </a:t>
            </a:r>
            <a:endParaRPr lang="en-US" dirty="0" smtClean="0"/>
          </a:p>
          <a:p>
            <a:r>
              <a:rPr lang="ru-RU" dirty="0" smtClean="0"/>
              <a:t>Например</a:t>
            </a:r>
            <a:r>
              <a:rPr lang="ru-RU" dirty="0"/>
              <a:t>, таймеры могут требовать, чтобы пакеты передавались только порциями в течение 20 </a:t>
            </a:r>
            <a:r>
              <a:rPr lang="ru-RU" dirty="0" err="1"/>
              <a:t>мс</a:t>
            </a:r>
            <a:r>
              <a:rPr lang="ru-RU" dirty="0"/>
              <a:t> (0,020 с). В данном при- мере интервал в 20 </a:t>
            </a:r>
            <a:r>
              <a:rPr lang="ru-RU" dirty="0" err="1"/>
              <a:t>мс</a:t>
            </a:r>
            <a:r>
              <a:rPr lang="ru-RU" dirty="0"/>
              <a:t> получается при использовании канала со скоростью передачи данных 50000 бит/с и пакетов длиной 1000 бит (1000/50000 = 0,20 с). </a:t>
            </a:r>
            <a:endParaRPr lang="en-US" dirty="0" smtClean="0"/>
          </a:p>
          <a:p>
            <a:r>
              <a:rPr lang="ru-RU" dirty="0" smtClean="0"/>
              <a:t>Интервал </a:t>
            </a:r>
            <a:r>
              <a:rPr lang="ru-RU" dirty="0"/>
              <a:t>в 20 </a:t>
            </a:r>
            <a:r>
              <a:rPr lang="ru-RU" dirty="0" err="1"/>
              <a:t>мс</a:t>
            </a:r>
            <a:r>
              <a:rPr lang="ru-RU" dirty="0"/>
              <a:t> называется длительностью пакета; это время, в течение которого пакет передается по каналу. Существует требование, чтобы все станции начинали передачу в начале слота (кванта времени). Пакет не может передаваться, если он требует для передачи более одного слота.</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Коммутатор </a:t>
            </a:r>
            <a:endParaRPr lang="ru-RU" dirty="0"/>
          </a:p>
        </p:txBody>
      </p:sp>
      <p:sp>
        <p:nvSpPr>
          <p:cNvPr id="3" name="Объект 2"/>
          <p:cNvSpPr>
            <a:spLocks noGrp="1"/>
          </p:cNvSpPr>
          <p:nvPr>
            <p:ph sz="quarter" idx="1"/>
          </p:nvPr>
        </p:nvSpPr>
        <p:spPr/>
        <p:txBody>
          <a:bodyPr>
            <a:normAutofit lnSpcReduction="10000"/>
          </a:bodyPr>
          <a:lstStyle/>
          <a:p>
            <a:r>
              <a:rPr lang="ru-RU" dirty="0"/>
              <a:t>Устройство, предназначенное для соединения нескольких узлов компьютерной сети в пределах одного или нескольких сегментов сети</a:t>
            </a:r>
            <a:r>
              <a:rPr lang="ru-RU" dirty="0" smtClean="0"/>
              <a:t>.</a:t>
            </a:r>
            <a:endParaRPr lang="ru-RU" dirty="0" smtClean="0"/>
          </a:p>
          <a:p>
            <a:r>
              <a:rPr lang="ru-RU" dirty="0"/>
              <a:t>Разработаны с использованием мостовых технологий и часто рассматриваются как </a:t>
            </a:r>
            <a:r>
              <a:rPr lang="ru-RU" dirty="0" err="1"/>
              <a:t>многопортовые</a:t>
            </a:r>
            <a:r>
              <a:rPr lang="ru-RU" dirty="0"/>
              <a:t> мосты.</a:t>
            </a:r>
            <a:endParaRPr lang="ru-RU" dirty="0" smtClean="0"/>
          </a:p>
          <a:p>
            <a:r>
              <a:rPr lang="ru-RU" dirty="0"/>
              <a:t>В отличие от </a:t>
            </a:r>
            <a:r>
              <a:rPr lang="ru-RU" dirty="0" smtClean="0"/>
              <a:t>концентратора, </a:t>
            </a:r>
            <a:r>
              <a:rPr lang="ru-RU" dirty="0"/>
              <a:t>который распространяет трафик от одного подключённого устройства ко всем остальным, коммутатор передаёт данные только непосредственно получателю (исключение составляет широковещательный трафик всем узлам сети и трафик для устройств, для которых неизвестен исходящий порт коммутатора).</a:t>
            </a: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24948" y="1697523"/>
            <a:ext cx="10515600" cy="4743034"/>
          </a:xfrm>
        </p:spPr>
        <p:txBody>
          <a:bodyPr>
            <a:normAutofit/>
          </a:bodyPr>
          <a:lstStyle/>
          <a:p>
            <a:pPr marL="130175" indent="0">
              <a:buNone/>
            </a:pPr>
            <a:r>
              <a:rPr lang="ru-RU" altLang="en-US" sz="3200" dirty="0">
                <a:solidFill>
                  <a:srgbClr val="C00000"/>
                </a:solidFill>
              </a:rPr>
              <a:t>эффективность</a:t>
            </a:r>
            <a:r>
              <a:rPr lang="en-US" sz="3200" dirty="0">
                <a:solidFill>
                  <a:srgbClr val="C00000"/>
                </a:solidFill>
              </a:rPr>
              <a:t>: </a:t>
            </a:r>
            <a:r>
              <a:rPr lang="ru-RU" altLang="en-US" dirty="0"/>
              <a:t>кол-во успешно доставленных фреймов</a:t>
            </a:r>
            <a:r>
              <a:rPr lang="en-US" dirty="0"/>
              <a:t> </a:t>
            </a:r>
            <a:endParaRPr lang="en-US" dirty="0"/>
          </a:p>
          <a:p>
            <a:pPr marL="457200" indent="-274955">
              <a:defRPr/>
            </a:pPr>
            <a:r>
              <a:rPr lang="ru-RU" altLang="en-US" dirty="0"/>
              <a:t>предположим</a:t>
            </a:r>
            <a:r>
              <a:rPr lang="en-US" altLang="en-US" dirty="0"/>
              <a:t>, </a:t>
            </a:r>
            <a:r>
              <a:rPr lang="ru-RU" altLang="en-US" dirty="0"/>
              <a:t>что</a:t>
            </a:r>
            <a:r>
              <a:rPr lang="en-US" dirty="0"/>
              <a:t>: </a:t>
            </a:r>
            <a:r>
              <a:rPr lang="ru-RU" altLang="en-US" dirty="0"/>
              <a:t>существует </a:t>
            </a:r>
            <a:r>
              <a:rPr lang="en-US" altLang="en-US" dirty="0"/>
              <a:t>N </a:t>
            </a:r>
            <a:r>
              <a:rPr lang="ru-RU" altLang="en-US" dirty="0"/>
              <a:t>узлов с множеством кадров для отправки</a:t>
            </a:r>
            <a:r>
              <a:rPr lang="en-US" dirty="0"/>
              <a:t>, </a:t>
            </a:r>
            <a:r>
              <a:rPr lang="ru-RU" altLang="en-US" dirty="0"/>
              <a:t>каждый передает данные в слот с вероятностью </a:t>
            </a:r>
            <a:r>
              <a:rPr lang="en-US" altLang="en-US" i="1" dirty="0"/>
              <a:t>p</a:t>
            </a:r>
            <a:endParaRPr lang="en-US" i="1" dirty="0"/>
          </a:p>
          <a:p>
            <a:pPr marL="800100" lvl="1" indent="-274955">
              <a:defRPr/>
            </a:pPr>
            <a:r>
              <a:rPr lang="ru-RU" altLang="en-US" sz="2600" dirty="0"/>
              <a:t>вероятность</a:t>
            </a:r>
            <a:r>
              <a:rPr lang="en-US" altLang="en-US" sz="2600" dirty="0"/>
              <a:t>, </a:t>
            </a:r>
            <a:r>
              <a:rPr lang="ru-RU" altLang="en-US" sz="2600" dirty="0"/>
              <a:t>что данный узел успешно использует слот</a:t>
            </a:r>
            <a:r>
              <a:rPr lang="en-US" sz="2600" dirty="0"/>
              <a:t>  = </a:t>
            </a:r>
            <a:r>
              <a:rPr lang="en-US" sz="2600" i="1" dirty="0"/>
              <a:t>p(1-p)</a:t>
            </a:r>
            <a:r>
              <a:rPr lang="en-US" sz="2600" b="1" i="1" baseline="30000" dirty="0"/>
              <a:t>N-1</a:t>
            </a:r>
            <a:endParaRPr lang="en-US" sz="2600" b="1" i="1" baseline="30000" dirty="0"/>
          </a:p>
          <a:p>
            <a:pPr marL="800100" lvl="1" indent="-274955">
              <a:defRPr/>
            </a:pPr>
            <a:r>
              <a:rPr lang="ru-RU" altLang="en-US" sz="2600" dirty="0"/>
              <a:t>вероятность</a:t>
            </a:r>
            <a:r>
              <a:rPr lang="en-US" altLang="en-US" sz="2600" dirty="0"/>
              <a:t>, </a:t>
            </a:r>
            <a:r>
              <a:rPr lang="ru-RU" altLang="en-US" sz="2600" dirty="0"/>
              <a:t>что любой узел успешно использует слот</a:t>
            </a:r>
            <a:r>
              <a:rPr lang="en-US" sz="2600" dirty="0"/>
              <a:t> = </a:t>
            </a:r>
            <a:r>
              <a:rPr lang="en-US" sz="2600" i="1" dirty="0"/>
              <a:t>Np(1-p)</a:t>
            </a:r>
            <a:r>
              <a:rPr lang="en-US" sz="2600" b="1" i="1" baseline="30000" dirty="0"/>
              <a:t>N-1</a:t>
            </a:r>
            <a:endParaRPr lang="en-US" sz="2600" b="1" i="1" baseline="30000" dirty="0"/>
          </a:p>
          <a:p>
            <a:pPr marL="800100" lvl="1" indent="-274955">
              <a:defRPr/>
            </a:pPr>
            <a:r>
              <a:rPr lang="ru-RU" altLang="en-US" sz="2600" dirty="0"/>
              <a:t>макс. эффективность</a:t>
            </a:r>
            <a:r>
              <a:rPr lang="en-US" sz="2600" dirty="0"/>
              <a:t>: </a:t>
            </a:r>
            <a:r>
              <a:rPr lang="ru-RU" altLang="en-US" sz="2600" dirty="0"/>
              <a:t>найти</a:t>
            </a:r>
            <a:r>
              <a:rPr lang="en-US" sz="2600" dirty="0"/>
              <a:t> </a:t>
            </a:r>
            <a:r>
              <a:rPr lang="en-US" sz="2600" i="1" dirty="0"/>
              <a:t>p* </a:t>
            </a:r>
            <a:r>
              <a:rPr lang="ru-RU" altLang="en-US" sz="2600" dirty="0"/>
              <a:t>которое приводит к макс.</a:t>
            </a:r>
            <a:r>
              <a:rPr lang="en-US" sz="2600" dirty="0"/>
              <a:t>  </a:t>
            </a:r>
            <a:r>
              <a:rPr lang="en-US" sz="2600" i="1" dirty="0"/>
              <a:t>Np(1-p)</a:t>
            </a:r>
            <a:r>
              <a:rPr lang="en-US" sz="2600" b="1" i="1" baseline="30000" dirty="0"/>
              <a:t>N-1</a:t>
            </a:r>
            <a:endParaRPr lang="en-US" sz="2600" b="1" i="1" baseline="30000" dirty="0"/>
          </a:p>
          <a:p>
            <a:pPr marL="800100" lvl="1" indent="-274955">
              <a:defRPr/>
            </a:pPr>
            <a:r>
              <a:rPr lang="en-US" sz="2600" dirty="0"/>
              <a:t>f</a:t>
            </a:r>
            <a:r>
              <a:rPr lang="ru-RU" altLang="en-US" sz="2600" dirty="0"/>
              <a:t>для мно-ва узлов</a:t>
            </a:r>
            <a:r>
              <a:rPr lang="en-US" altLang="en-US" sz="2600" dirty="0"/>
              <a:t>, </a:t>
            </a:r>
            <a:r>
              <a:rPr lang="ru-RU" altLang="en-US" sz="2600" dirty="0"/>
              <a:t>найти предел</a:t>
            </a:r>
            <a:r>
              <a:rPr lang="en-US" sz="2600" dirty="0"/>
              <a:t> </a:t>
            </a:r>
            <a:r>
              <a:rPr lang="en-US" sz="2600" i="1" dirty="0"/>
              <a:t>Np*(1-p*)</a:t>
            </a:r>
            <a:r>
              <a:rPr lang="en-US" sz="2600" b="1" i="1" baseline="30000" dirty="0"/>
              <a:t>N-1 </a:t>
            </a:r>
            <a:r>
              <a:rPr lang="ru-RU" altLang="en-US" sz="2600" dirty="0"/>
              <a:t>при </a:t>
            </a:r>
            <a:r>
              <a:rPr lang="en-US" altLang="en-US" sz="2600" dirty="0"/>
              <a:t>N </a:t>
            </a:r>
            <a:r>
              <a:rPr lang="ru-RU" altLang="en-US" sz="2600" dirty="0">
                <a:latin typeface="Arial" panose="020B0604020202020204" pitchFamily="34" charset="0"/>
                <a:cs typeface="Arial" panose="020B0604020202020204" pitchFamily="34" charset="0"/>
              </a:rPr>
              <a:t>→</a:t>
            </a:r>
            <a:r>
              <a:rPr lang="en-US" altLang="ru-RU" sz="2600" dirty="0">
                <a:latin typeface="Arial" panose="020B0604020202020204" pitchFamily="34" charset="0"/>
                <a:cs typeface="Arial" panose="020B0604020202020204" pitchFamily="34" charset="0"/>
              </a:rPr>
              <a:t>inf</a:t>
            </a:r>
            <a:r>
              <a:rPr lang="en-US" dirty="0"/>
              <a:t>:</a:t>
            </a:r>
            <a:endParaRPr lang="en-US" dirty="0"/>
          </a:p>
          <a:p>
            <a:pPr>
              <a:buFont typeface="Wingdings" panose="05000000000000000000" charset="0"/>
              <a:buNone/>
              <a:defRPr/>
            </a:pPr>
            <a:r>
              <a:rPr lang="en-US" dirty="0">
                <a:solidFill>
                  <a:srgbClr val="C00000"/>
                </a:solidFill>
              </a:rPr>
              <a:t>    </a:t>
            </a:r>
            <a:r>
              <a:rPr lang="ru-RU" i="1" dirty="0">
                <a:solidFill>
                  <a:srgbClr val="C00000"/>
                </a:solidFill>
              </a:rPr>
              <a:t>макс. эффективность</a:t>
            </a:r>
            <a:r>
              <a:rPr lang="en-US" i="1" dirty="0">
                <a:solidFill>
                  <a:srgbClr val="C00000"/>
                </a:solidFill>
              </a:rPr>
              <a:t> = 1/e = .37</a:t>
            </a:r>
            <a:endParaRPr lang="en-US" b="1" i="1" baseline="30000" dirty="0">
              <a:solidFill>
                <a:srgbClr val="C00000"/>
              </a:solidFill>
            </a:endParaRPr>
          </a:p>
          <a:p>
            <a:pPr marL="457200" indent="-274955">
              <a:lnSpc>
                <a:spcPct val="85000"/>
              </a:lnSpc>
              <a:defRPr/>
            </a:pPr>
            <a:endParaRPr lang="en-US" sz="2400" dirty="0"/>
          </a:p>
          <a:p>
            <a:pPr>
              <a:defRPr/>
            </a:pPr>
            <a:endParaRPr lang="en-US" i="1" dirty="0"/>
          </a:p>
          <a:p>
            <a:endParaRPr lang="en-US" dirty="0"/>
          </a:p>
          <a:p>
            <a:endParaRPr lang="en-US" dirty="0"/>
          </a:p>
          <a:p>
            <a:endParaRPr lang="en-US" dirty="0"/>
          </a:p>
        </p:txBody>
      </p:sp>
      <p:sp>
        <p:nvSpPr>
          <p:cNvPr id="6" name="Title 5"/>
          <p:cNvSpPr>
            <a:spLocks noGrp="1"/>
          </p:cNvSpPr>
          <p:nvPr>
            <p:ph type="title"/>
          </p:nvPr>
        </p:nvSpPr>
        <p:spPr/>
        <p:txBody>
          <a:bodyPr/>
          <a:lstStyle/>
          <a:p>
            <a:r>
              <a:rPr lang="ru-RU" altLang="en-US" dirty="0"/>
              <a:t>Слотированная</a:t>
            </a:r>
            <a:r>
              <a:rPr lang="en-US" dirty="0"/>
              <a:t> ALOHA: </a:t>
            </a:r>
            <a:r>
              <a:rPr lang="ru-RU" altLang="en-US" dirty="0"/>
              <a:t>эффективность</a:t>
            </a:r>
            <a:endParaRPr lang="ru-RU"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dissolve">
                                      <p:cBhvr>
                                        <p:cTn id="16" dur="500"/>
                                        <p:tgtEl>
                                          <p:spTgt spid="7">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dissolve">
                                      <p:cBhvr>
                                        <p:cTn id="19" dur="500"/>
                                        <p:tgtEl>
                                          <p:spTgt spid="7">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dissolve">
                                      <p:cBhvr>
                                        <p:cTn id="32" dur="500"/>
                                        <p:tgtEl>
                                          <p:spTgt spid="7">
                                            <p:txEl>
                                              <p:pRg st="1" end="1"/>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dissolve">
                                      <p:cBhvr>
                                        <p:cTn id="35" dur="500"/>
                                        <p:tgtEl>
                                          <p:spTgt spid="7">
                                            <p:txEl>
                                              <p:pRg st="2" end="2"/>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dissolve">
                                      <p:cBhvr>
                                        <p:cTn id="38" dur="500"/>
                                        <p:tgtEl>
                                          <p:spTgt spid="7">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dissolve">
                                      <p:cBhvr>
                                        <p:cTn id="41" dur="500"/>
                                        <p:tgtEl>
                                          <p:spTgt spid="7">
                                            <p:txEl>
                                              <p:pRg st="4" end="4"/>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dissolve">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dissolve">
                                      <p:cBhvr>
                                        <p:cTn id="4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пропускной способности</a:t>
            </a:r>
            <a:endParaRPr lang="ru-RU" dirty="0"/>
          </a:p>
        </p:txBody>
      </p:sp>
      <p:pic>
        <p:nvPicPr>
          <p:cNvPr id="3074" name="Picture 2" descr="Пропускная способность чистой и слотированной ALOH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1791970"/>
            <a:ext cx="8583295" cy="4020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CSMA</a:t>
            </a:r>
            <a:endParaRPr lang="ru-RU" dirty="0"/>
          </a:p>
        </p:txBody>
      </p:sp>
      <p:sp>
        <p:nvSpPr>
          <p:cNvPr id="3" name="Объект 2"/>
          <p:cNvSpPr>
            <a:spLocks noGrp="1"/>
          </p:cNvSpPr>
          <p:nvPr>
            <p:ph sz="quarter" idx="1"/>
          </p:nvPr>
        </p:nvSpPr>
        <p:spPr/>
        <p:txBody>
          <a:bodyPr>
            <a:normAutofit/>
          </a:bodyPr>
          <a:lstStyle/>
          <a:p>
            <a:r>
              <a:rPr lang="ru-RU" dirty="0"/>
              <a:t>В</a:t>
            </a:r>
            <a:r>
              <a:rPr lang="ru-RU" dirty="0" smtClean="0"/>
              <a:t>ероятностный </a:t>
            </a:r>
            <a:r>
              <a:rPr lang="ru-RU" dirty="0"/>
              <a:t>сетевой протокол канального (МАС) уровня. </a:t>
            </a:r>
            <a:endParaRPr lang="ru-RU" dirty="0" smtClean="0"/>
          </a:p>
          <a:p>
            <a:r>
              <a:rPr lang="ru-RU" dirty="0" smtClean="0"/>
              <a:t>Узел</a:t>
            </a:r>
            <a:r>
              <a:rPr lang="ru-RU" dirty="0"/>
              <a:t>, желающий передать пакет данных, выполняет процедуру оценки чистоты канала, то есть слушает шумы в передающей среде в течение заранее определённого периода времени. Если передающая среда оценивается как чистая, узел может передать пакет данных. В противном случае, если выполняется другая передача, узел «отстраняется», то есть ждёт определённое количество времени, прежде чем опять предпринять процедуру отправки пакета.</a:t>
            </a:r>
            <a:endParaRPr lang="ru-RU" dirty="0"/>
          </a:p>
          <a:p>
            <a:endParaRPr lang="ru-R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CSMA</a:t>
            </a:r>
            <a:endParaRPr lang="ru-RU" dirty="0"/>
          </a:p>
        </p:txBody>
      </p:sp>
      <p:sp>
        <p:nvSpPr>
          <p:cNvPr id="3" name="Объект 2"/>
          <p:cNvSpPr>
            <a:spLocks noGrp="1"/>
          </p:cNvSpPr>
          <p:nvPr>
            <p:ph sz="quarter" idx="1"/>
          </p:nvPr>
        </p:nvSpPr>
        <p:spPr/>
        <p:txBody>
          <a:bodyPr/>
          <a:lstStyle/>
          <a:p>
            <a:r>
              <a:rPr lang="ru-RU" dirty="0"/>
              <a:t>На практике более распространена модификация этой технологии CSMA/CD, поддерживающая </a:t>
            </a:r>
            <a:r>
              <a:rPr lang="ru-RU" dirty="0" err="1"/>
              <a:t>разпознавание</a:t>
            </a:r>
            <a:r>
              <a:rPr lang="ru-RU" dirty="0"/>
              <a:t> коллизий. </a:t>
            </a:r>
            <a:endParaRPr lang="ru-RU" dirty="0"/>
          </a:p>
          <a:p>
            <a:r>
              <a:rPr lang="ru-RU" dirty="0"/>
              <a:t>Существует также технология CSMA/CA, которая пытается избегать коллизии</a:t>
            </a:r>
            <a:r>
              <a:rPr lang="ru-RU" dirty="0" smtClean="0"/>
              <a:t>.</a:t>
            </a:r>
            <a:endParaRPr lang="ru-RU" dirty="0" smtClean="0"/>
          </a:p>
          <a:p>
            <a:r>
              <a:rPr lang="ru-RU" dirty="0" smtClean="0"/>
              <a:t>Избегание коллизий важно</a:t>
            </a:r>
            <a:r>
              <a:rPr lang="en-US" dirty="0" smtClean="0"/>
              <a:t>, </a:t>
            </a:r>
            <a:r>
              <a:rPr lang="ru-RU" dirty="0" smtClean="0"/>
              <a:t>поскольку сеть </a:t>
            </a:r>
            <a:r>
              <a:rPr lang="ru-RU" dirty="0"/>
              <a:t>CSMA/CD является равноранговой, в </a:t>
            </a:r>
            <a:r>
              <a:rPr lang="ru-RU" dirty="0" smtClean="0"/>
              <a:t>результате возникает соперничество </a:t>
            </a:r>
            <a:r>
              <a:rPr lang="ru-RU" dirty="0"/>
              <a:t>за канал</a:t>
            </a:r>
            <a:endParaRPr lang="ru-RU" dirty="0"/>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49426"/>
            <a:ext cx="10515600" cy="894622"/>
          </a:xfrm>
        </p:spPr>
        <p:txBody>
          <a:bodyPr>
            <a:normAutofit/>
          </a:bodyPr>
          <a:lstStyle/>
          <a:p>
            <a:r>
              <a:rPr lang="en-US" b="0" dirty="0">
                <a:latin typeface="+mn-lt"/>
              </a:rPr>
              <a:t>CSMA/CD</a:t>
            </a:r>
            <a:endParaRPr lang="en-US" sz="4400" b="0" dirty="0">
              <a:latin typeface="+mn-lt"/>
            </a:endParaRPr>
          </a:p>
        </p:txBody>
      </p:sp>
      <p:sp>
        <p:nvSpPr>
          <p:cNvPr id="6" name="Rectangle 3"/>
          <p:cNvSpPr txBox="1">
            <a:spLocks noChangeArrowheads="1"/>
          </p:cNvSpPr>
          <p:nvPr/>
        </p:nvSpPr>
        <p:spPr>
          <a:xfrm>
            <a:off x="804379" y="1513440"/>
            <a:ext cx="10181673" cy="2422456"/>
          </a:xfrm>
          <a:prstGeom prst="rect">
            <a:avLst/>
          </a:prstGeom>
        </p:spPr>
        <p:txBody>
          <a:bodyPr vert="horz" lIns="91440" tIns="45720" rIns="91440" bIns="45720" rtlCol="0">
            <a:normAutofit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4525" indent="-514350">
              <a:buFont typeface="+mj-lt"/>
              <a:buAutoNum type="arabicPeriod"/>
              <a:defRPr/>
            </a:pPr>
            <a:r>
              <a:rPr lang="ru-RU" altLang="en-US" dirty="0"/>
              <a:t>Адаптер</a:t>
            </a:r>
            <a:r>
              <a:rPr lang="en-US" dirty="0"/>
              <a:t> </a:t>
            </a:r>
            <a:r>
              <a:rPr lang="ru-RU" altLang="en-US" dirty="0"/>
              <a:t>получает пакет от</a:t>
            </a:r>
            <a:r>
              <a:rPr lang="en-US" dirty="0"/>
              <a:t> </a:t>
            </a:r>
            <a:r>
              <a:rPr lang="ru-RU" altLang="en-US" dirty="0"/>
              <a:t>сетевого уровня</a:t>
            </a:r>
            <a:r>
              <a:rPr lang="en-US" dirty="0"/>
              <a:t>, </a:t>
            </a:r>
            <a:r>
              <a:rPr lang="ru-RU" altLang="en-US" dirty="0"/>
              <a:t>создает фрейм</a:t>
            </a:r>
            <a:endParaRPr lang="en-US" dirty="0"/>
          </a:p>
          <a:p>
            <a:pPr marL="644525" indent="-514350">
              <a:buFont typeface="+mj-lt"/>
              <a:buAutoNum type="arabicPeriod"/>
              <a:defRPr/>
            </a:pPr>
            <a:r>
              <a:rPr lang="ru-RU" altLang="en-US" dirty="0"/>
              <a:t>Адаптер</a:t>
            </a:r>
            <a:r>
              <a:rPr lang="en-US" dirty="0"/>
              <a:t> </a:t>
            </a:r>
            <a:r>
              <a:rPr lang="ru-RU" altLang="en-US" dirty="0"/>
              <a:t>проверяет канал</a:t>
            </a:r>
            <a:r>
              <a:rPr lang="en-US" dirty="0"/>
              <a:t>:</a:t>
            </a:r>
            <a:endParaRPr lang="en-US" dirty="0"/>
          </a:p>
          <a:p>
            <a:pPr marL="1209675" lvl="1" indent="-514350">
              <a:buNone/>
              <a:defRPr/>
            </a:pPr>
            <a:r>
              <a:rPr lang="ru-RU" altLang="en-US" sz="2600" dirty="0">
                <a:solidFill>
                  <a:srgbClr val="0000A8"/>
                </a:solidFill>
              </a:rPr>
              <a:t>свободен</a:t>
            </a:r>
            <a:r>
              <a:rPr lang="en-US" sz="2600" dirty="0">
                <a:solidFill>
                  <a:srgbClr val="0000A8"/>
                </a:solidFill>
              </a:rPr>
              <a:t>: </a:t>
            </a:r>
            <a:r>
              <a:rPr lang="ru-RU" altLang="en-US" sz="2600" dirty="0"/>
              <a:t>начать передачу</a:t>
            </a:r>
            <a:r>
              <a:rPr lang="en-US" sz="2600" dirty="0"/>
              <a:t>. </a:t>
            </a:r>
            <a:endParaRPr lang="en-US" sz="2600" dirty="0"/>
          </a:p>
          <a:p>
            <a:pPr lvl="1" indent="50800">
              <a:buNone/>
              <a:defRPr/>
            </a:pPr>
            <a:r>
              <a:rPr lang="ru-RU" altLang="en-US" sz="2600" dirty="0">
                <a:solidFill>
                  <a:srgbClr val="0000A8"/>
                </a:solidFill>
              </a:rPr>
              <a:t>занят</a:t>
            </a:r>
            <a:r>
              <a:rPr lang="en-US" sz="2600" dirty="0">
                <a:solidFill>
                  <a:srgbClr val="0000A8"/>
                </a:solidFill>
              </a:rPr>
              <a:t>: </a:t>
            </a:r>
            <a:r>
              <a:rPr lang="ru-RU" altLang="en-US" sz="2600" dirty="0"/>
              <a:t>подождать</a:t>
            </a:r>
            <a:r>
              <a:rPr lang="en-US" altLang="en-US" sz="2600" dirty="0"/>
              <a:t>, </a:t>
            </a:r>
            <a:r>
              <a:rPr lang="ru-RU" altLang="en-US" sz="2600" dirty="0"/>
              <a:t>пока будет свободен</a:t>
            </a:r>
            <a:r>
              <a:rPr lang="en-US" sz="2600" dirty="0"/>
              <a:t>, </a:t>
            </a:r>
            <a:r>
              <a:rPr lang="ru-RU" altLang="en-US" sz="2600" dirty="0"/>
              <a:t>начать передачу</a:t>
            </a:r>
            <a:endParaRPr lang="en-US" sz="2600" dirty="0"/>
          </a:p>
          <a:p>
            <a:pPr marL="631825" indent="-514350">
              <a:buFont typeface="+mj-lt"/>
              <a:buAutoNum type="arabicPeriod"/>
              <a:defRPr/>
            </a:pPr>
            <a:r>
              <a:rPr lang="ru-RU" altLang="en-US" dirty="0"/>
              <a:t>Адаптер</a:t>
            </a:r>
            <a:r>
              <a:rPr lang="en-US" dirty="0"/>
              <a:t> </a:t>
            </a:r>
            <a:r>
              <a:rPr lang="ru-RU" altLang="en-US" dirty="0"/>
              <a:t>передает весь фрейм без коллизий</a:t>
            </a:r>
            <a:r>
              <a:rPr lang="en-US" altLang="en-US" dirty="0"/>
              <a:t>, </a:t>
            </a:r>
            <a:r>
              <a:rPr lang="ru-RU" altLang="en-US" dirty="0"/>
              <a:t>передача закончена</a:t>
            </a:r>
            <a:endParaRPr lang="en-US" dirty="0"/>
          </a:p>
        </p:txBody>
      </p:sp>
      <p:sp>
        <p:nvSpPr>
          <p:cNvPr id="8" name="Rectangle 4"/>
          <p:cNvSpPr txBox="1">
            <a:spLocks noChangeArrowheads="1"/>
          </p:cNvSpPr>
          <p:nvPr/>
        </p:nvSpPr>
        <p:spPr>
          <a:xfrm>
            <a:off x="781879" y="3856384"/>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4525" indent="-514350">
              <a:buFont typeface="+mj-lt"/>
              <a:buAutoNum type="arabicPeriod" startAt="4"/>
              <a:defRPr/>
            </a:pPr>
            <a:r>
              <a:rPr lang="ru-RU" altLang="en-US" sz="2600" dirty="0"/>
              <a:t>Если адаптер фиксирует факт передачи данных в сети</a:t>
            </a:r>
            <a:r>
              <a:rPr lang="en-US" sz="2600" dirty="0"/>
              <a:t>:  </a:t>
            </a:r>
            <a:r>
              <a:rPr lang="ru-RU" altLang="en-US" sz="2600" dirty="0"/>
              <a:t>прекратить</a:t>
            </a:r>
            <a:r>
              <a:rPr lang="en-US" sz="2600" dirty="0"/>
              <a:t>, </a:t>
            </a:r>
            <a:r>
              <a:rPr lang="ru-RU" altLang="en-US" sz="2600" dirty="0"/>
              <a:t>отправить</a:t>
            </a:r>
            <a:r>
              <a:rPr lang="en-US" sz="2600" dirty="0"/>
              <a:t> jam </a:t>
            </a:r>
            <a:r>
              <a:rPr lang="ru-RU" altLang="en-US" sz="2600" dirty="0"/>
              <a:t>последовательность</a:t>
            </a:r>
            <a:endParaRPr lang="en-US" sz="2600" dirty="0"/>
          </a:p>
          <a:p>
            <a:pPr marL="644525" indent="-514350">
              <a:buFont typeface="+mj-lt"/>
              <a:buAutoNum type="arabicPeriod" startAt="4"/>
              <a:defRPr/>
            </a:pPr>
            <a:r>
              <a:rPr lang="ru-RU" altLang="en-US" sz="2600" dirty="0"/>
              <a:t>После прекращения</a:t>
            </a:r>
            <a:r>
              <a:rPr lang="en-US" sz="2600" i="1" dirty="0">
                <a:solidFill>
                  <a:srgbClr val="C00000"/>
                </a:solidFill>
              </a:rPr>
              <a:t> </a:t>
            </a:r>
            <a:endParaRPr lang="en-US" sz="2600" i="1" dirty="0">
              <a:solidFill>
                <a:srgbClr val="C00000"/>
              </a:solidFill>
            </a:endParaRPr>
          </a:p>
          <a:p>
            <a:pPr marL="1268095" lvl="1" indent="-457200">
              <a:defRPr/>
            </a:pPr>
            <a:r>
              <a:rPr lang="ru-RU" dirty="0"/>
              <a:t>после</a:t>
            </a:r>
            <a:r>
              <a:rPr lang="en-US" dirty="0"/>
              <a:t> n</a:t>
            </a:r>
            <a:r>
              <a:rPr lang="en-US" dirty="0" err="1"/>
              <a:t>-</a:t>
            </a:r>
            <a:r>
              <a:rPr lang="ru-RU" dirty="0" err="1"/>
              <a:t>ой коллизии</a:t>
            </a:r>
            <a:r>
              <a:rPr lang="en-US" dirty="0"/>
              <a:t>, NIC </a:t>
            </a:r>
            <a:r>
              <a:rPr lang="ru-RU" altLang="en-US" dirty="0"/>
              <a:t>выбирает случайное</a:t>
            </a:r>
            <a:r>
              <a:rPr lang="en-US" dirty="0"/>
              <a:t> </a:t>
            </a:r>
            <a:r>
              <a:rPr lang="en-US" i="1" dirty="0"/>
              <a:t>K {0,1,2, …, 2</a:t>
            </a:r>
            <a:r>
              <a:rPr lang="en-US" i="1" baseline="30000" dirty="0"/>
              <a:t>n</a:t>
            </a:r>
            <a:r>
              <a:rPr lang="en-US" i="1" dirty="0"/>
              <a:t>-1}</a:t>
            </a:r>
            <a:r>
              <a:rPr lang="en-US" dirty="0"/>
              <a:t>. NIC </a:t>
            </a:r>
            <a:r>
              <a:rPr lang="ru-RU" dirty="0"/>
              <a:t>ждет</a:t>
            </a:r>
            <a:r>
              <a:rPr lang="en-US" dirty="0"/>
              <a:t> </a:t>
            </a:r>
            <a:r>
              <a:rPr lang="en-US" i="1" dirty="0"/>
              <a:t>K</a:t>
            </a:r>
            <a:r>
              <a:rPr lang="el-GR" dirty="0"/>
              <a:t>·</a:t>
            </a:r>
            <a:r>
              <a:rPr lang="en-US" dirty="0"/>
              <a:t>512 </a:t>
            </a:r>
            <a:r>
              <a:rPr lang="ru-RU" altLang="en-US" dirty="0"/>
              <a:t>бит</a:t>
            </a:r>
            <a:r>
              <a:rPr lang="en-US" dirty="0"/>
              <a:t>, </a:t>
            </a:r>
            <a:r>
              <a:rPr lang="ru-RU" altLang="en-US" dirty="0"/>
              <a:t>возвращается к шагу 2</a:t>
            </a:r>
            <a:endParaRPr lang="en-US" dirty="0"/>
          </a:p>
          <a:p>
            <a:pPr marL="1085850" lvl="1" indent="-274955">
              <a:defRPr/>
            </a:pPr>
            <a:r>
              <a:rPr lang="ru-RU" altLang="en-US" dirty="0"/>
              <a:t>больше коллизий - больше интервал ожидания</a:t>
            </a:r>
            <a:endParaRPr lang="en-US" dirty="0"/>
          </a:p>
          <a:p>
            <a:pPr>
              <a:buFont typeface="Wingdings" panose="05000000000000000000" charset="0"/>
              <a:buNone/>
              <a:defRPr/>
            </a:pPr>
            <a:endParaRPr lang="en-US" sz="2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Протоколы поочередного доступа</a:t>
            </a:r>
            <a:endParaRPr lang="ru-RU" dirty="0"/>
          </a:p>
        </p:txBody>
      </p:sp>
      <p:sp>
        <p:nvSpPr>
          <p:cNvPr id="3" name="Объект 2"/>
          <p:cNvSpPr>
            <a:spLocks noGrp="1"/>
          </p:cNvSpPr>
          <p:nvPr>
            <p:ph sz="quarter" idx="1"/>
          </p:nvPr>
        </p:nvSpPr>
        <p:spPr/>
        <p:txBody>
          <a:bodyPr/>
          <a:lstStyle/>
          <a:p>
            <a:r>
              <a:rPr lang="ru-RU" dirty="0"/>
              <a:t>Протоколы ALOHA и CSMA </a:t>
            </a:r>
            <a:r>
              <a:rPr lang="ru-RU" dirty="0" smtClean="0"/>
              <a:t>не позволяют </a:t>
            </a:r>
            <a:r>
              <a:rPr lang="ru-RU" dirty="0"/>
              <a:t>для </a:t>
            </a:r>
            <a:r>
              <a:rPr lang="ru-RU" dirty="0" smtClean="0"/>
              <a:t>каждого из </a:t>
            </a:r>
            <a:r>
              <a:rPr lang="ru-RU" i="1" dirty="0"/>
              <a:t>М </a:t>
            </a:r>
            <a:r>
              <a:rPr lang="ru-RU" dirty="0"/>
              <a:t>активных узлов передавать свои данные со скоростью </a:t>
            </a:r>
            <a:r>
              <a:rPr lang="ru-RU" i="1" dirty="0"/>
              <a:t>R/М </a:t>
            </a:r>
            <a:r>
              <a:rPr lang="ru-RU" dirty="0" smtClean="0"/>
              <a:t>бит/с</a:t>
            </a:r>
            <a:r>
              <a:rPr lang="en-US" dirty="0" smtClean="0"/>
              <a:t>, </a:t>
            </a:r>
            <a:r>
              <a:rPr lang="ru-RU" dirty="0" smtClean="0"/>
              <a:t>где </a:t>
            </a:r>
            <a:r>
              <a:rPr lang="en-US" dirty="0" smtClean="0"/>
              <a:t>R - </a:t>
            </a:r>
            <a:r>
              <a:rPr lang="ru-RU" dirty="0"/>
              <a:t>максимальной </a:t>
            </a:r>
            <a:r>
              <a:rPr lang="ru-RU" dirty="0" smtClean="0"/>
              <a:t>пропускной </a:t>
            </a:r>
            <a:r>
              <a:rPr lang="ru-RU" dirty="0"/>
              <a:t>способностью канала </a:t>
            </a:r>
            <a:r>
              <a:rPr lang="ru-RU" dirty="0" smtClean="0"/>
              <a:t>бит/с</a:t>
            </a:r>
            <a:r>
              <a:rPr lang="en-US" dirty="0"/>
              <a:t>.</a:t>
            </a:r>
            <a:endParaRPr lang="en-US" dirty="0" smtClean="0"/>
          </a:p>
          <a:p>
            <a:r>
              <a:rPr lang="ru-RU" dirty="0" smtClean="0"/>
              <a:t>Это </a:t>
            </a:r>
            <a:r>
              <a:rPr lang="ru-RU" dirty="0"/>
              <a:t>подвигло исследователей на </a:t>
            </a:r>
            <a:r>
              <a:rPr lang="ru-RU" dirty="0" smtClean="0"/>
              <a:t>создание</a:t>
            </a:r>
            <a:r>
              <a:rPr lang="en-US" dirty="0" smtClean="0"/>
              <a:t> </a:t>
            </a:r>
            <a:r>
              <a:rPr lang="ru-RU" dirty="0" smtClean="0"/>
              <a:t>нового </a:t>
            </a:r>
            <a:r>
              <a:rPr lang="ru-RU" dirty="0"/>
              <a:t>класса протоколов — </a:t>
            </a:r>
            <a:r>
              <a:rPr lang="ru-RU" b="1" dirty="0"/>
              <a:t>протоколов поочередного доступа</a:t>
            </a:r>
            <a:r>
              <a:rPr lang="ru-RU" dirty="0"/>
              <a:t>. </a:t>
            </a:r>
            <a:endParaRPr lang="en-US" dirty="0" smtClean="0"/>
          </a:p>
          <a:p>
            <a:r>
              <a:rPr lang="ru-RU" dirty="0" smtClean="0"/>
              <a:t>Как</a:t>
            </a:r>
            <a:r>
              <a:rPr lang="en-US" dirty="0"/>
              <a:t> </a:t>
            </a:r>
            <a:r>
              <a:rPr lang="ru-RU" dirty="0" smtClean="0"/>
              <a:t>и </a:t>
            </a:r>
            <a:r>
              <a:rPr lang="ru-RU" dirty="0"/>
              <a:t>в случае с протоколами произвольного доступа, их существуют </a:t>
            </a:r>
            <a:r>
              <a:rPr lang="ru-RU" dirty="0" smtClean="0"/>
              <a:t>десятки</a:t>
            </a:r>
            <a:r>
              <a:rPr lang="ru-RU" dirty="0"/>
              <a:t>, и у каждого есть множество вариантов. </a:t>
            </a:r>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a:t>
            </a:r>
            <a:r>
              <a:rPr lang="en-US" dirty="0" smtClean="0"/>
              <a:t> </a:t>
            </a:r>
            <a:r>
              <a:rPr lang="ru-RU" dirty="0" smtClean="0"/>
              <a:t>опроса</a:t>
            </a:r>
            <a:endParaRPr lang="ru-RU" dirty="0"/>
          </a:p>
        </p:txBody>
      </p:sp>
      <p:sp>
        <p:nvSpPr>
          <p:cNvPr id="3" name="Объект 2"/>
          <p:cNvSpPr>
            <a:spLocks noGrp="1"/>
          </p:cNvSpPr>
          <p:nvPr>
            <p:ph sz="quarter" idx="1"/>
          </p:nvPr>
        </p:nvSpPr>
        <p:spPr/>
        <p:txBody>
          <a:bodyPr>
            <a:normAutofit fontScale="92500"/>
          </a:bodyPr>
          <a:lstStyle/>
          <a:p>
            <a:r>
              <a:rPr lang="ru-RU" dirty="0"/>
              <a:t>При использовании протокола опроса один из </a:t>
            </a:r>
            <a:r>
              <a:rPr lang="ru-RU" dirty="0" smtClean="0"/>
              <a:t>узлов должен </a:t>
            </a:r>
            <a:r>
              <a:rPr lang="ru-RU" dirty="0"/>
              <a:t>быть назначен главным (управляющим). Главный узел </a:t>
            </a:r>
            <a:r>
              <a:rPr lang="ru-RU" dirty="0" smtClean="0"/>
              <a:t>поочередно </a:t>
            </a:r>
            <a:r>
              <a:rPr lang="ru-RU" b="1" dirty="0"/>
              <a:t>опрашивает </a:t>
            </a:r>
            <a:r>
              <a:rPr lang="ru-RU" dirty="0"/>
              <a:t>все узлы. Например, сначала главный узел </a:t>
            </a:r>
            <a:r>
              <a:rPr lang="ru-RU" dirty="0" smtClean="0"/>
              <a:t>посылает </a:t>
            </a:r>
            <a:r>
              <a:rPr lang="ru-RU" dirty="0"/>
              <a:t>сообщение узлу 1, сообщая ему, что он может передать некоторое </a:t>
            </a:r>
            <a:r>
              <a:rPr lang="ru-RU" dirty="0" smtClean="0"/>
              <a:t>максимальное </a:t>
            </a:r>
            <a:r>
              <a:rPr lang="ru-RU" dirty="0"/>
              <a:t>количество кадров. </a:t>
            </a:r>
            <a:endParaRPr lang="ru-RU" dirty="0" smtClean="0"/>
          </a:p>
          <a:p>
            <a:r>
              <a:rPr lang="ru-RU" dirty="0" smtClean="0"/>
              <a:t>После </a:t>
            </a:r>
            <a:r>
              <a:rPr lang="ru-RU" dirty="0"/>
              <a:t>того как узел 1 передает </a:t>
            </a:r>
            <a:r>
              <a:rPr lang="ru-RU" dirty="0" smtClean="0"/>
              <a:t>несколько кадров</a:t>
            </a:r>
            <a:r>
              <a:rPr lang="ru-RU" dirty="0"/>
              <a:t>, главный узел разрешает передать некоторое количество </a:t>
            </a:r>
            <a:r>
              <a:rPr lang="ru-RU" dirty="0" smtClean="0"/>
              <a:t>кадров узлу </a:t>
            </a:r>
            <a:r>
              <a:rPr lang="ru-RU" dirty="0"/>
              <a:t>2. (Главный узел может определить момент завершения </a:t>
            </a:r>
            <a:r>
              <a:rPr lang="ru-RU" dirty="0" smtClean="0"/>
              <a:t>передачи очередным </a:t>
            </a:r>
            <a:r>
              <a:rPr lang="ru-RU" dirty="0"/>
              <a:t>узлом по отсутствию сигнала в канале.) </a:t>
            </a:r>
            <a:endParaRPr lang="ru-RU" dirty="0" smtClean="0"/>
          </a:p>
          <a:p>
            <a:r>
              <a:rPr lang="ru-RU" dirty="0" smtClean="0"/>
              <a:t>Данная процедура продолжается </a:t>
            </a:r>
            <a:r>
              <a:rPr lang="ru-RU" dirty="0"/>
              <a:t>бесконечно, при этом главный узел в цикле </a:t>
            </a:r>
            <a:r>
              <a:rPr lang="ru-RU" dirty="0" smtClean="0"/>
              <a:t>опрашивает все </a:t>
            </a:r>
            <a:r>
              <a:rPr lang="ru-RU" dirty="0"/>
              <a:t>узлы.</a:t>
            </a:r>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опроса</a:t>
            </a:r>
            <a:endParaRPr lang="ru-RU" dirty="0"/>
          </a:p>
        </p:txBody>
      </p:sp>
      <p:sp>
        <p:nvSpPr>
          <p:cNvPr id="3" name="Объект 2"/>
          <p:cNvSpPr>
            <a:spLocks noGrp="1"/>
          </p:cNvSpPr>
          <p:nvPr>
            <p:ph sz="quarter" idx="1"/>
          </p:nvPr>
        </p:nvSpPr>
        <p:spPr/>
        <p:txBody>
          <a:bodyPr>
            <a:normAutofit fontScale="85000" lnSpcReduction="10000"/>
          </a:bodyPr>
          <a:lstStyle/>
          <a:p>
            <a:r>
              <a:rPr lang="ru-RU" dirty="0"/>
              <a:t>Протокол опроса устраняет коллизии и пустые кванты, от </a:t>
            </a:r>
            <a:r>
              <a:rPr lang="ru-RU" dirty="0" smtClean="0"/>
              <a:t>которых страдают </a:t>
            </a:r>
            <a:r>
              <a:rPr lang="ru-RU" dirty="0"/>
              <a:t>протоколы произвольного доступа</a:t>
            </a:r>
            <a:r>
              <a:rPr lang="en-US" dirty="0"/>
              <a:t>,</a:t>
            </a:r>
            <a:r>
              <a:rPr lang="ru-RU" dirty="0"/>
              <a:t> </a:t>
            </a:r>
            <a:r>
              <a:rPr lang="ru-RU" dirty="0" smtClean="0"/>
              <a:t>эффективность </a:t>
            </a:r>
            <a:r>
              <a:rPr lang="ru-RU" dirty="0"/>
              <a:t>протокола опроса значительно выше. Однако у протокола </a:t>
            </a:r>
            <a:r>
              <a:rPr lang="ru-RU" dirty="0" smtClean="0"/>
              <a:t>опроса </a:t>
            </a:r>
            <a:r>
              <a:rPr lang="ru-RU" dirty="0"/>
              <a:t>есть несколько недостатков. </a:t>
            </a:r>
            <a:endParaRPr lang="ru-RU" dirty="0" smtClean="0"/>
          </a:p>
          <a:p>
            <a:r>
              <a:rPr lang="ru-RU" dirty="0" smtClean="0"/>
              <a:t>Первый -определенное </a:t>
            </a:r>
            <a:r>
              <a:rPr lang="ru-RU" dirty="0"/>
              <a:t>время тратится протоколом опроса на саму процедуру </a:t>
            </a:r>
            <a:r>
              <a:rPr lang="ru-RU" dirty="0" smtClean="0"/>
              <a:t>опроса, то </a:t>
            </a:r>
            <a:r>
              <a:rPr lang="ru-RU" dirty="0"/>
              <a:t>есть на выдачу узлу разрешения на передачу. </a:t>
            </a:r>
            <a:r>
              <a:rPr lang="ru-RU" dirty="0" smtClean="0"/>
              <a:t>Например</a:t>
            </a:r>
            <a:r>
              <a:rPr lang="ru-RU" dirty="0"/>
              <a:t>, если </a:t>
            </a:r>
            <a:r>
              <a:rPr lang="ru-RU" dirty="0" smtClean="0"/>
              <a:t>только один </a:t>
            </a:r>
            <a:r>
              <a:rPr lang="ru-RU" dirty="0"/>
              <a:t>узел является активным, тогда он не сможет передавать со </a:t>
            </a:r>
            <a:r>
              <a:rPr lang="ru-RU" dirty="0" smtClean="0"/>
              <a:t>средней </a:t>
            </a:r>
            <a:r>
              <a:rPr lang="ru-RU" dirty="0"/>
              <a:t>скоростью, равной полной пропускной способности канала, так </a:t>
            </a:r>
            <a:r>
              <a:rPr lang="ru-RU" dirty="0" smtClean="0"/>
              <a:t>как после </a:t>
            </a:r>
            <a:r>
              <a:rPr lang="ru-RU" dirty="0"/>
              <a:t>отправки активным узлом разрешенного количества кадров </a:t>
            </a:r>
            <a:r>
              <a:rPr lang="ru-RU" dirty="0" smtClean="0"/>
              <a:t>главный </a:t>
            </a:r>
            <a:r>
              <a:rPr lang="ru-RU" dirty="0"/>
              <a:t>узел будет опрашивать остальные узлы в каждом цикле. </a:t>
            </a:r>
            <a:endParaRPr lang="ru-RU" dirty="0" smtClean="0"/>
          </a:p>
          <a:p>
            <a:r>
              <a:rPr lang="ru-RU" dirty="0" smtClean="0"/>
              <a:t>Второй - при </a:t>
            </a:r>
            <a:r>
              <a:rPr lang="ru-RU" dirty="0"/>
              <a:t>выходе из строя главного узла вся деятельность канала </a:t>
            </a:r>
            <a:r>
              <a:rPr lang="ru-RU" dirty="0" smtClean="0"/>
              <a:t>прекращается</a:t>
            </a:r>
            <a:r>
              <a:rPr lang="ru-RU" dirty="0"/>
              <a:t>. </a:t>
            </a:r>
            <a:endParaRPr lang="ru-RU" dirty="0" smtClean="0"/>
          </a:p>
          <a:p>
            <a:r>
              <a:rPr lang="ru-RU" dirty="0" smtClean="0"/>
              <a:t>В </a:t>
            </a:r>
            <a:r>
              <a:rPr lang="ru-RU" dirty="0"/>
              <a:t>качестве примеров протоколов опроса можно привести </a:t>
            </a:r>
            <a:r>
              <a:rPr lang="ru-RU" dirty="0" smtClean="0"/>
              <a:t>802.15 и </a:t>
            </a:r>
            <a:r>
              <a:rPr lang="en-US" dirty="0"/>
              <a:t>Bluetooth</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с передачей маркера</a:t>
            </a:r>
            <a:endParaRPr lang="ru-RU" dirty="0"/>
          </a:p>
        </p:txBody>
      </p:sp>
      <p:sp>
        <p:nvSpPr>
          <p:cNvPr id="3" name="Объект 2"/>
          <p:cNvSpPr>
            <a:spLocks noGrp="1"/>
          </p:cNvSpPr>
          <p:nvPr>
            <p:ph sz="quarter" idx="1"/>
          </p:nvPr>
        </p:nvSpPr>
        <p:spPr/>
        <p:txBody>
          <a:bodyPr>
            <a:normAutofit fontScale="92500"/>
          </a:bodyPr>
          <a:lstStyle/>
          <a:p>
            <a:r>
              <a:rPr lang="ru-RU" dirty="0"/>
              <a:t>В этом протоколе главного узла не существует. Все узлы, </a:t>
            </a:r>
            <a:r>
              <a:rPr lang="ru-RU" dirty="0" smtClean="0"/>
              <a:t>при-соединенные </a:t>
            </a:r>
            <a:r>
              <a:rPr lang="ru-RU" dirty="0"/>
              <a:t>к широковещательному каналу, обмениваются </a:t>
            </a:r>
            <a:r>
              <a:rPr lang="ru-RU" dirty="0" smtClean="0"/>
              <a:t>небольшим специальным </a:t>
            </a:r>
            <a:r>
              <a:rPr lang="ru-RU" dirty="0"/>
              <a:t>кадром, называемым </a:t>
            </a:r>
            <a:r>
              <a:rPr lang="ru-RU" b="1" dirty="0"/>
              <a:t>маркером </a:t>
            </a:r>
            <a:r>
              <a:rPr lang="ru-RU" dirty="0"/>
              <a:t>(</a:t>
            </a:r>
            <a:r>
              <a:rPr lang="ru-RU" dirty="0" err="1"/>
              <a:t>токеном</a:t>
            </a:r>
            <a:r>
              <a:rPr lang="ru-RU" dirty="0"/>
              <a:t>). </a:t>
            </a:r>
            <a:endParaRPr lang="ru-RU" dirty="0" smtClean="0"/>
          </a:p>
          <a:p>
            <a:r>
              <a:rPr lang="ru-RU" dirty="0" smtClean="0"/>
              <a:t>Порядок обмена </a:t>
            </a:r>
            <a:r>
              <a:rPr lang="ru-RU" dirty="0"/>
              <a:t>маркера фиксирован. Например, узел 1 всегда посылает </a:t>
            </a:r>
            <a:r>
              <a:rPr lang="ru-RU" dirty="0" smtClean="0"/>
              <a:t>маркер узлу </a:t>
            </a:r>
            <a:r>
              <a:rPr lang="ru-RU" dirty="0"/>
              <a:t>2, а узел 2 всегда посылает маркер узлу 3 и т. д.; а узел </a:t>
            </a:r>
            <a:r>
              <a:rPr lang="ru-RU" i="1" dirty="0"/>
              <a:t>N </a:t>
            </a:r>
            <a:r>
              <a:rPr lang="ru-RU" dirty="0" smtClean="0"/>
              <a:t>всегда посылает </a:t>
            </a:r>
            <a:r>
              <a:rPr lang="ru-RU" dirty="0"/>
              <a:t>маркер узлу 1. Получив маркер, узел удерживает его, </a:t>
            </a:r>
            <a:r>
              <a:rPr lang="ru-RU" dirty="0" smtClean="0"/>
              <a:t>только если </a:t>
            </a:r>
            <a:r>
              <a:rPr lang="ru-RU" dirty="0"/>
              <a:t>у него есть данные для передачи; в противном случае он </a:t>
            </a:r>
            <a:r>
              <a:rPr lang="ru-RU" dirty="0" smtClean="0"/>
              <a:t>немедленно </a:t>
            </a:r>
            <a:r>
              <a:rPr lang="ru-RU" dirty="0"/>
              <a:t>передает маркер следующему узлу. </a:t>
            </a:r>
            <a:endParaRPr lang="ru-RU" dirty="0" smtClean="0"/>
          </a:p>
          <a:p>
            <a:r>
              <a:rPr lang="ru-RU" dirty="0" smtClean="0"/>
              <a:t>Если </a:t>
            </a:r>
            <a:r>
              <a:rPr lang="ru-RU" dirty="0"/>
              <a:t>к моменту получения </a:t>
            </a:r>
            <a:r>
              <a:rPr lang="ru-RU" dirty="0" smtClean="0"/>
              <a:t>маркера </a:t>
            </a:r>
            <a:r>
              <a:rPr lang="ru-RU" dirty="0"/>
              <a:t>у узла есть кадры для передачи, он отправляет некое </a:t>
            </a:r>
            <a:r>
              <a:rPr lang="ru-RU" dirty="0" smtClean="0"/>
              <a:t>максимальное количество </a:t>
            </a:r>
            <a:r>
              <a:rPr lang="ru-RU" dirty="0"/>
              <a:t>кадров, после чего пересылает маркер следующему узлу.</a:t>
            </a:r>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Протокол с передачей маркера</a:t>
            </a:r>
            <a:endParaRPr lang="ru-RU" dirty="0"/>
          </a:p>
        </p:txBody>
      </p:sp>
      <p:sp>
        <p:nvSpPr>
          <p:cNvPr id="3" name="Объект 2"/>
          <p:cNvSpPr>
            <a:spLocks noGrp="1"/>
          </p:cNvSpPr>
          <p:nvPr>
            <p:ph sz="quarter" idx="1"/>
          </p:nvPr>
        </p:nvSpPr>
        <p:spPr/>
        <p:txBody>
          <a:bodyPr>
            <a:normAutofit lnSpcReduction="10000"/>
          </a:bodyPr>
          <a:lstStyle/>
          <a:p>
            <a:r>
              <a:rPr lang="ru-RU" dirty="0" smtClean="0"/>
              <a:t>Передача </a:t>
            </a:r>
            <a:r>
              <a:rPr lang="ru-RU" dirty="0"/>
              <a:t>маркера осуществляется </a:t>
            </a:r>
            <a:r>
              <a:rPr lang="ru-RU" dirty="0" err="1"/>
              <a:t>децентрализованно</a:t>
            </a:r>
            <a:r>
              <a:rPr lang="ru-RU" dirty="0"/>
              <a:t> и обладает </a:t>
            </a:r>
            <a:r>
              <a:rPr lang="ru-RU" dirty="0" smtClean="0"/>
              <a:t>высокой эффективностью</a:t>
            </a:r>
            <a:r>
              <a:rPr lang="ru-RU" dirty="0"/>
              <a:t>. </a:t>
            </a:r>
            <a:endParaRPr lang="ru-RU" dirty="0" smtClean="0"/>
          </a:p>
          <a:p>
            <a:r>
              <a:rPr lang="ru-RU" dirty="0" smtClean="0"/>
              <a:t>Но </a:t>
            </a:r>
            <a:r>
              <a:rPr lang="ru-RU" dirty="0"/>
              <a:t>проблемы могут возникнуть и в данной схеме. </a:t>
            </a:r>
            <a:r>
              <a:rPr lang="ru-RU" dirty="0" smtClean="0"/>
              <a:t>Например</a:t>
            </a:r>
            <a:r>
              <a:rPr lang="ru-RU" dirty="0"/>
              <a:t>, выход из строя одного узла может вывести из строя весь </a:t>
            </a:r>
            <a:r>
              <a:rPr lang="ru-RU" dirty="0" smtClean="0"/>
              <a:t>канал, а </a:t>
            </a:r>
            <a:r>
              <a:rPr lang="ru-RU" dirty="0"/>
              <a:t>если какой-либо узел забудет передать маркер, потребуется </a:t>
            </a:r>
            <a:r>
              <a:rPr lang="ru-RU" dirty="0" smtClean="0"/>
              <a:t>специальная </a:t>
            </a:r>
            <a:r>
              <a:rPr lang="ru-RU" dirty="0"/>
              <a:t>процедура вывода канала из тупиковой ситуации. </a:t>
            </a:r>
            <a:endParaRPr lang="ru-RU" dirty="0" smtClean="0"/>
          </a:p>
          <a:p>
            <a:r>
              <a:rPr lang="ru-RU" dirty="0" smtClean="0"/>
              <a:t>За </a:t>
            </a:r>
            <a:r>
              <a:rPr lang="ru-RU" dirty="0"/>
              <a:t>многие </a:t>
            </a:r>
            <a:r>
              <a:rPr lang="ru-RU" dirty="0" smtClean="0"/>
              <a:t>годы было </a:t>
            </a:r>
            <a:r>
              <a:rPr lang="ru-RU" dirty="0"/>
              <a:t>разработано множество протоколов с передачей маркера, в </a:t>
            </a:r>
            <a:r>
              <a:rPr lang="ru-RU" dirty="0" smtClean="0"/>
              <a:t>частности</a:t>
            </a:r>
            <a:r>
              <a:rPr lang="ru-RU" dirty="0"/>
              <a:t>, FDDI (протокол волоконно-оптического интерфейса </a:t>
            </a:r>
            <a:r>
              <a:rPr lang="ru-RU" dirty="0" smtClean="0"/>
              <a:t>передачи) </a:t>
            </a:r>
            <a:r>
              <a:rPr lang="ru-RU" dirty="0"/>
              <a:t>и протокол IEEE 802.5 для передачи маркера по сети с </a:t>
            </a:r>
            <a:r>
              <a:rPr lang="ru-RU" dirty="0" smtClean="0"/>
              <a:t>кольцевой конфигурацией.</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Блок-схема: процесс 11"/>
          <p:cNvSpPr/>
          <p:nvPr/>
        </p:nvSpPr>
        <p:spPr>
          <a:xfrm>
            <a:off x="6168008" y="3356992"/>
            <a:ext cx="2376264" cy="2880320"/>
          </a:xfrm>
          <a:prstGeom prst="flowChartProcess">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dirty="0" smtClean="0"/>
              <a:t>Функционал сетевого адаптера в стеке </a:t>
            </a:r>
            <a:r>
              <a:rPr lang="en-US" dirty="0" smtClean="0"/>
              <a:t>OSI</a:t>
            </a:r>
            <a:endParaRPr lang="ru-RU" dirty="0"/>
          </a:p>
        </p:txBody>
      </p:sp>
      <p:graphicFrame>
        <p:nvGraphicFramePr>
          <p:cNvPr id="4" name="Объект 3"/>
          <p:cNvGraphicFramePr>
            <a:graphicFrameLocks noGrp="1"/>
          </p:cNvGraphicFramePr>
          <p:nvPr>
            <p:ph sz="quarter" idx="1"/>
          </p:nvPr>
        </p:nvGraphicFramePr>
        <p:xfrm>
          <a:off x="1991360" y="1496060"/>
          <a:ext cx="2242185" cy="2508250"/>
        </p:xfrm>
        <a:graphic>
          <a:graphicData uri="http://schemas.openxmlformats.org/drawingml/2006/table">
            <a:tbl>
              <a:tblPr firstRow="1" bandRow="1">
                <a:tableStyleId>{5C22544A-7EE6-4342-B048-85BDC9FD1C3A}</a:tableStyleId>
              </a:tblPr>
              <a:tblGrid>
                <a:gridCol w="2242185"/>
              </a:tblGrid>
              <a:tr h="501650">
                <a:tc>
                  <a:txBody>
                    <a:bodyPr/>
                    <a:lstStyle/>
                    <a:p>
                      <a:r>
                        <a:rPr lang="ru-RU" dirty="0" smtClean="0"/>
                        <a:t>Стек</a:t>
                      </a:r>
                      <a:r>
                        <a:rPr lang="ru-RU" baseline="0" dirty="0" smtClean="0"/>
                        <a:t> </a:t>
                      </a:r>
                      <a:r>
                        <a:rPr lang="en-US" baseline="0" dirty="0" smtClean="0"/>
                        <a:t>OSI</a:t>
                      </a:r>
                      <a:endParaRPr lang="ru-RU" dirty="0"/>
                    </a:p>
                  </a:txBody>
                  <a:tcPr/>
                </a:tc>
              </a:tr>
              <a:tr h="501650">
                <a:tc>
                  <a:txBody>
                    <a:bodyPr/>
                    <a:lstStyle/>
                    <a:p>
                      <a:r>
                        <a:rPr lang="ru-RU" dirty="0" smtClean="0"/>
                        <a:t>Прикладной</a:t>
                      </a:r>
                      <a:endParaRPr lang="ru-RU" dirty="0"/>
                    </a:p>
                  </a:txBody>
                  <a:tcPr/>
                </a:tc>
              </a:tr>
              <a:tr h="501650">
                <a:tc>
                  <a:txBody>
                    <a:bodyPr/>
                    <a:lstStyle/>
                    <a:p>
                      <a:r>
                        <a:rPr lang="ru-RU" dirty="0" smtClean="0"/>
                        <a:t>Транспортный</a:t>
                      </a:r>
                      <a:endParaRPr lang="ru-RU" dirty="0"/>
                    </a:p>
                  </a:txBody>
                  <a:tcPr/>
                </a:tc>
              </a:tr>
              <a:tr h="501650">
                <a:tc>
                  <a:txBody>
                    <a:bodyPr/>
                    <a:lstStyle/>
                    <a:p>
                      <a:r>
                        <a:rPr lang="ru-RU" dirty="0" smtClean="0"/>
                        <a:t>Сетевой</a:t>
                      </a:r>
                      <a:endParaRPr lang="ru-RU" dirty="0"/>
                    </a:p>
                  </a:txBody>
                  <a:tcPr/>
                </a:tc>
              </a:tr>
              <a:tr h="501650">
                <a:tc>
                  <a:txBody>
                    <a:bodyPr/>
                    <a:lstStyle/>
                    <a:p>
                      <a:r>
                        <a:rPr lang="ru-RU" dirty="0" smtClean="0"/>
                        <a:t>Канальный</a:t>
                      </a:r>
                      <a:endParaRPr lang="ru-RU" dirty="0"/>
                    </a:p>
                  </a:txBody>
                  <a:tcPr/>
                </a:tc>
              </a:tr>
            </a:tbl>
          </a:graphicData>
        </a:graphic>
      </p:graphicFrame>
      <p:graphicFrame>
        <p:nvGraphicFramePr>
          <p:cNvPr id="6" name="Объект 3"/>
          <p:cNvGraphicFramePr/>
          <p:nvPr/>
        </p:nvGraphicFramePr>
        <p:xfrm>
          <a:off x="1991544" y="4509120"/>
          <a:ext cx="2242185" cy="1002030"/>
        </p:xfrm>
        <a:graphic>
          <a:graphicData uri="http://schemas.openxmlformats.org/drawingml/2006/table">
            <a:tbl>
              <a:tblPr firstRow="1" bandRow="1">
                <a:tableStyleId>{5C22544A-7EE6-4342-B048-85BDC9FD1C3A}</a:tableStyleId>
              </a:tblPr>
              <a:tblGrid>
                <a:gridCol w="2242185"/>
              </a:tblGrid>
              <a:tr h="501015">
                <a:tc>
                  <a:txBody>
                    <a:bodyPr/>
                    <a:lstStyle/>
                    <a:p>
                      <a:r>
                        <a:rPr lang="ru-RU" b="0" dirty="0" smtClean="0">
                          <a:solidFill>
                            <a:schemeClr val="tx1"/>
                          </a:solidFill>
                        </a:rPr>
                        <a:t>Канальный</a:t>
                      </a:r>
                      <a:endParaRPr lang="ru-RU" b="0" dirty="0">
                        <a:solidFill>
                          <a:schemeClr val="tx1"/>
                        </a:solidFill>
                      </a:endParaRPr>
                    </a:p>
                  </a:txBody>
                  <a:tcPr>
                    <a:solidFill>
                      <a:schemeClr val="accent5">
                        <a:lumMod val="20000"/>
                        <a:lumOff val="80000"/>
                      </a:schemeClr>
                    </a:solidFill>
                  </a:tcPr>
                </a:tc>
              </a:tr>
              <a:tr h="501015">
                <a:tc>
                  <a:txBody>
                    <a:bodyPr/>
                    <a:lstStyle/>
                    <a:p>
                      <a:r>
                        <a:rPr lang="ru-RU" dirty="0" smtClean="0"/>
                        <a:t>Физический</a:t>
                      </a:r>
                      <a:endParaRPr lang="ru-RU" dirty="0"/>
                    </a:p>
                  </a:txBody>
                  <a:tcPr/>
                </a:tc>
              </a:tr>
            </a:tbl>
          </a:graphicData>
        </a:graphic>
      </p:graphicFrame>
      <p:sp>
        <p:nvSpPr>
          <p:cNvPr id="7" name="TextBox 6"/>
          <p:cNvSpPr txBox="1"/>
          <p:nvPr/>
        </p:nvSpPr>
        <p:spPr>
          <a:xfrm>
            <a:off x="6784454" y="1285895"/>
            <a:ext cx="836295" cy="521970"/>
          </a:xfrm>
          <a:prstGeom prst="rect">
            <a:avLst/>
          </a:prstGeom>
          <a:noFill/>
        </p:spPr>
        <p:txBody>
          <a:bodyPr wrap="none" rtlCol="0">
            <a:spAutoFit/>
          </a:bodyPr>
          <a:lstStyle/>
          <a:p>
            <a:r>
              <a:rPr lang="ru-RU" sz="2800" dirty="0" smtClean="0"/>
              <a:t>Хост</a:t>
            </a:r>
            <a:endParaRPr lang="ru-RU" sz="2800" dirty="0"/>
          </a:p>
        </p:txBody>
      </p:sp>
      <p:sp>
        <p:nvSpPr>
          <p:cNvPr id="8" name="Блок-схема: процесс 7"/>
          <p:cNvSpPr/>
          <p:nvPr/>
        </p:nvSpPr>
        <p:spPr>
          <a:xfrm>
            <a:off x="5087888" y="1916832"/>
            <a:ext cx="1944216" cy="9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Процессор</a:t>
            </a:r>
            <a:endParaRPr lang="ru-RU" dirty="0"/>
          </a:p>
        </p:txBody>
      </p:sp>
      <p:sp>
        <p:nvSpPr>
          <p:cNvPr id="9" name="Блок-схема: процесс 8"/>
          <p:cNvSpPr/>
          <p:nvPr/>
        </p:nvSpPr>
        <p:spPr>
          <a:xfrm>
            <a:off x="7392144" y="1916832"/>
            <a:ext cx="1944216" cy="9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Память</a:t>
            </a:r>
            <a:endParaRPr lang="ru-RU" dirty="0"/>
          </a:p>
        </p:txBody>
      </p:sp>
      <p:sp>
        <p:nvSpPr>
          <p:cNvPr id="10" name="Блок-схема: процесс 9"/>
          <p:cNvSpPr/>
          <p:nvPr/>
        </p:nvSpPr>
        <p:spPr>
          <a:xfrm>
            <a:off x="6383247" y="3513351"/>
            <a:ext cx="1872208" cy="864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Контроллер</a:t>
            </a:r>
            <a:endParaRPr lang="ru-RU" dirty="0"/>
          </a:p>
        </p:txBody>
      </p:sp>
      <p:sp>
        <p:nvSpPr>
          <p:cNvPr id="11" name="Блок-схема: процесс 10"/>
          <p:cNvSpPr/>
          <p:nvPr/>
        </p:nvSpPr>
        <p:spPr>
          <a:xfrm>
            <a:off x="6398521" y="5166053"/>
            <a:ext cx="1872208" cy="864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Физическая ср. передачи</a:t>
            </a:r>
            <a:endParaRPr lang="ru-RU" dirty="0"/>
          </a:p>
        </p:txBody>
      </p:sp>
      <p:cxnSp>
        <p:nvCxnSpPr>
          <p:cNvPr id="14" name="Соединительная линия уступом 13"/>
          <p:cNvCxnSpPr>
            <a:stCxn id="8" idx="2"/>
          </p:cNvCxnSpPr>
          <p:nvPr/>
        </p:nvCxnSpPr>
        <p:spPr>
          <a:xfrm rot="16200000" flipH="1">
            <a:off x="6569478" y="2343454"/>
            <a:ext cx="385192" cy="14041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Соединительная линия уступом 15"/>
          <p:cNvCxnSpPr/>
          <p:nvPr/>
        </p:nvCxnSpPr>
        <p:spPr>
          <a:xfrm rot="5400000">
            <a:off x="7402604" y="2842477"/>
            <a:ext cx="914400" cy="79130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16280" y="4376862"/>
            <a:ext cx="2712720" cy="521970"/>
          </a:xfrm>
          <a:prstGeom prst="rect">
            <a:avLst/>
          </a:prstGeom>
          <a:noFill/>
        </p:spPr>
        <p:txBody>
          <a:bodyPr wrap="none" rtlCol="0">
            <a:spAutoFit/>
          </a:bodyPr>
          <a:lstStyle/>
          <a:p>
            <a:r>
              <a:rPr lang="ru-RU" sz="2800" dirty="0" smtClean="0"/>
              <a:t>Сетевой адаптер</a:t>
            </a:r>
            <a:endParaRPr lang="ru-RU" sz="2800" dirty="0"/>
          </a:p>
        </p:txBody>
      </p:sp>
      <p:cxnSp>
        <p:nvCxnSpPr>
          <p:cNvPr id="24" name="Прямая соединительная линия 23"/>
          <p:cNvCxnSpPr>
            <a:stCxn id="10" idx="2"/>
            <a:endCxn id="11" idx="0"/>
          </p:cNvCxnSpPr>
          <p:nvPr/>
        </p:nvCxnSpPr>
        <p:spPr>
          <a:xfrm>
            <a:off x="7319351" y="4377447"/>
            <a:ext cx="15274" cy="788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Прямое соединение 2"/>
          <p:cNvCxnSpPr/>
          <p:nvPr/>
        </p:nvCxnSpPr>
        <p:spPr>
          <a:xfrm flipV="1">
            <a:off x="4227830" y="3357880"/>
            <a:ext cx="1896745" cy="1142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Прямое соединение 4"/>
          <p:cNvCxnSpPr/>
          <p:nvPr/>
        </p:nvCxnSpPr>
        <p:spPr>
          <a:xfrm>
            <a:off x="4227830" y="5513705"/>
            <a:ext cx="1908810" cy="69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ое соединение 12"/>
          <p:cNvCxnSpPr/>
          <p:nvPr/>
        </p:nvCxnSpPr>
        <p:spPr>
          <a:xfrm>
            <a:off x="4216400" y="1484630"/>
            <a:ext cx="824230" cy="43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ое соединение 14"/>
          <p:cNvCxnSpPr/>
          <p:nvPr/>
        </p:nvCxnSpPr>
        <p:spPr>
          <a:xfrm flipH="1">
            <a:off x="4216400" y="2851150"/>
            <a:ext cx="847725" cy="1143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маркерное кольцо</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Протокол типа "</a:t>
            </a:r>
            <a:r>
              <a:rPr lang="ru-RU" i="1" dirty="0"/>
              <a:t>маркерное кольцо"</a:t>
            </a:r>
            <a:r>
              <a:rPr lang="ru-RU" dirty="0"/>
              <a:t> применяется в сетях с кольцевой топологией, которые относятся к типу сетей с последовательной конфигурацией, где широковещательный режим работы невозможен. </a:t>
            </a:r>
            <a:endParaRPr lang="ru-RU" dirty="0" smtClean="0"/>
          </a:p>
          <a:p>
            <a:r>
              <a:rPr lang="ru-RU" dirty="0" smtClean="0"/>
              <a:t>В </a:t>
            </a:r>
            <a:r>
              <a:rPr lang="ru-RU" dirty="0"/>
              <a:t>таких сетях сигналы распространяются через однонаправленные двухточечные пути между узлами</a:t>
            </a:r>
            <a:r>
              <a:rPr lang="ru-RU" dirty="0" smtClean="0"/>
              <a:t>.</a:t>
            </a:r>
            <a:endParaRPr lang="ru-RU" dirty="0" smtClean="0"/>
          </a:p>
          <a:p>
            <a:r>
              <a:rPr lang="ru-RU" dirty="0" smtClean="0"/>
              <a:t> </a:t>
            </a:r>
            <a:r>
              <a:rPr lang="ru-RU" dirty="0"/>
              <a:t>Узлы и однонаправленные звенья соединяются последовательно, образуя физическое </a:t>
            </a:r>
            <a:r>
              <a:rPr lang="ru-RU" dirty="0" smtClean="0"/>
              <a:t>кольцо.</a:t>
            </a:r>
            <a:endParaRPr lang="ru-RU" dirty="0" smtClean="0"/>
          </a:p>
          <a:p>
            <a:r>
              <a:rPr lang="ru-RU" dirty="0" smtClean="0"/>
              <a:t> </a:t>
            </a:r>
            <a:r>
              <a:rPr lang="ru-RU" dirty="0"/>
              <a:t>В отличие от сетей с шинной структурой, где узлы действуют только как передатчики или приемники и отказ узла или удаление его из сети не влияет на передачу сигнала к другим узлам, здесь при распространении сигнала все узлы играют активную роль, участвуя в ретрансляции, усилении, анализе и модификации приходящих сигналов.</a:t>
            </a:r>
            <a:endParaRPr lang="ru-RU"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DOCSIS</a:t>
            </a:r>
            <a:endParaRPr lang="ru-RU" dirty="0"/>
          </a:p>
        </p:txBody>
      </p:sp>
      <p:sp>
        <p:nvSpPr>
          <p:cNvPr id="3" name="Объект 2"/>
          <p:cNvSpPr>
            <a:spLocks noGrp="1"/>
          </p:cNvSpPr>
          <p:nvPr>
            <p:ph sz="quarter" idx="1"/>
          </p:nvPr>
        </p:nvSpPr>
        <p:spPr/>
        <p:txBody>
          <a:bodyPr/>
          <a:lstStyle/>
          <a:p>
            <a:r>
              <a:rPr lang="ru-RU" dirty="0"/>
              <a:t>С</a:t>
            </a:r>
            <a:r>
              <a:rPr lang="ru-RU" dirty="0" smtClean="0"/>
              <a:t>тандарт </a:t>
            </a:r>
            <a:r>
              <a:rPr lang="ru-RU" dirty="0"/>
              <a:t>предусматривает передачу данных абоненту по сети кабельного телевидения с максимальной скоростью до 42 Мбит/с </a:t>
            </a:r>
            <a:r>
              <a:rPr lang="ru-RU" dirty="0" smtClean="0"/>
              <a:t>и </a:t>
            </a:r>
            <a:r>
              <a:rPr lang="ru-RU" dirty="0"/>
              <a:t>получение данных от абонента со скоростью до 10,24 Мбит/с. </a:t>
            </a:r>
            <a:endParaRPr lang="ru-RU" dirty="0" smtClean="0"/>
          </a:p>
          <a:p>
            <a:r>
              <a:rPr lang="ru-RU" dirty="0" smtClean="0"/>
              <a:t>Он</a:t>
            </a:r>
            <a:r>
              <a:rPr lang="ru-RU" dirty="0"/>
              <a:t> призван сменить господствовавшие ранее решения на основе фирменных протоколов передачи данных и методов модуляции, несовместимых друг с другом, и должен гарантировать совместимость аппаратуры различных производителей.</a:t>
            </a:r>
            <a:endParaRPr lang="ru-R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DOCSIS</a:t>
            </a:r>
            <a:endParaRPr lang="ru-RU" dirty="0"/>
          </a:p>
        </p:txBody>
      </p:sp>
      <p:sp>
        <p:nvSpPr>
          <p:cNvPr id="3" name="Объект 2"/>
          <p:cNvSpPr>
            <a:spLocks noGrp="1"/>
          </p:cNvSpPr>
          <p:nvPr>
            <p:ph sz="quarter" idx="1"/>
          </p:nvPr>
        </p:nvSpPr>
        <p:spPr/>
        <p:txBody>
          <a:bodyPr>
            <a:normAutofit fontScale="85000" lnSpcReduction="20000"/>
          </a:bodyPr>
          <a:lstStyle/>
          <a:p>
            <a:r>
              <a:rPr lang="ru-RU" dirty="0"/>
              <a:t>Стандарт </a:t>
            </a:r>
            <a:r>
              <a:rPr lang="en-US" dirty="0"/>
              <a:t>DOCSIS </a:t>
            </a:r>
            <a:r>
              <a:rPr lang="ru-RU" dirty="0"/>
              <a:t>задействует </a:t>
            </a:r>
            <a:r>
              <a:rPr lang="ru-RU" dirty="0" smtClean="0"/>
              <a:t>мультиплексирование </a:t>
            </a:r>
            <a:r>
              <a:rPr lang="ru-RU" dirty="0"/>
              <a:t>с частотным разделением (FDM) для </a:t>
            </a:r>
            <a:r>
              <a:rPr lang="ru-RU" dirty="0" smtClean="0"/>
              <a:t>разделения нисходящих </a:t>
            </a:r>
            <a:r>
              <a:rPr lang="ru-RU" dirty="0"/>
              <a:t>(от CMTS к модему) и восходящих (от модема к </a:t>
            </a:r>
            <a:r>
              <a:rPr lang="ru-RU" dirty="0" smtClean="0"/>
              <a:t>CMTS) сетевых </a:t>
            </a:r>
            <a:r>
              <a:rPr lang="ru-RU" dirty="0"/>
              <a:t>сегментов на множество частотных каналов. </a:t>
            </a:r>
            <a:endParaRPr lang="ru-RU" dirty="0" smtClean="0"/>
          </a:p>
          <a:p>
            <a:r>
              <a:rPr lang="ru-RU" dirty="0" smtClean="0"/>
              <a:t>Ширина каждого нисходящего </a:t>
            </a:r>
            <a:r>
              <a:rPr lang="ru-RU" dirty="0"/>
              <a:t>канала составляет 6 МГц, максимальная пропускная </a:t>
            </a:r>
            <a:r>
              <a:rPr lang="ru-RU" dirty="0" smtClean="0"/>
              <a:t>способность </a:t>
            </a:r>
            <a:r>
              <a:rPr lang="ru-RU" dirty="0"/>
              <a:t>— около 40 Мбит/с на канал (хотя на практике такая </a:t>
            </a:r>
            <a:r>
              <a:rPr lang="ru-RU" dirty="0" smtClean="0"/>
              <a:t>частота передачи </a:t>
            </a:r>
            <a:r>
              <a:rPr lang="ru-RU" dirty="0"/>
              <a:t>данных по кабельному модему достигается редко). </a:t>
            </a:r>
            <a:endParaRPr lang="ru-RU" dirty="0" smtClean="0"/>
          </a:p>
          <a:p>
            <a:r>
              <a:rPr lang="ru-RU" dirty="0" smtClean="0"/>
              <a:t>Максимальная </a:t>
            </a:r>
            <a:r>
              <a:rPr lang="ru-RU" dirty="0"/>
              <a:t>ширина восходящего канала составляет 6,4 МГц, а его </a:t>
            </a:r>
            <a:r>
              <a:rPr lang="ru-RU" dirty="0" smtClean="0"/>
              <a:t>максимальная </a:t>
            </a:r>
            <a:r>
              <a:rPr lang="ru-RU" dirty="0"/>
              <a:t>пропускная способность — примерно 30 Мбит/c. </a:t>
            </a:r>
            <a:endParaRPr lang="ru-RU" dirty="0" smtClean="0"/>
          </a:p>
          <a:p>
            <a:r>
              <a:rPr lang="ru-RU" dirty="0" smtClean="0"/>
              <a:t>Все восходящие и </a:t>
            </a:r>
            <a:r>
              <a:rPr lang="ru-RU" dirty="0"/>
              <a:t>нисходящие каналы являются широковещательными. </a:t>
            </a:r>
            <a:endParaRPr lang="ru-RU" dirty="0" smtClean="0"/>
          </a:p>
          <a:p>
            <a:r>
              <a:rPr lang="ru-RU" dirty="0" smtClean="0"/>
              <a:t>Кадры передаются </a:t>
            </a:r>
            <a:r>
              <a:rPr lang="ru-RU" dirty="0"/>
              <a:t>по нисходящему каналу головной станцией и принимаются </a:t>
            </a:r>
            <a:r>
              <a:rPr lang="ru-RU" dirty="0" smtClean="0"/>
              <a:t>всеми кабельными </a:t>
            </a:r>
            <a:r>
              <a:rPr lang="ru-RU" dirty="0"/>
              <a:t>модемами, подключенными к этому каналу.</a:t>
            </a:r>
            <a:endParaRPr lang="ru-R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DOCSIS</a:t>
            </a:r>
            <a:endParaRPr lang="ru-RU" dirty="0"/>
          </a:p>
        </p:txBody>
      </p:sp>
      <p:sp>
        <p:nvSpPr>
          <p:cNvPr id="3" name="Объект 2"/>
          <p:cNvSpPr>
            <a:spLocks noGrp="1"/>
          </p:cNvSpPr>
          <p:nvPr>
            <p:ph sz="quarter" idx="1"/>
          </p:nvPr>
        </p:nvSpPr>
        <p:spPr/>
        <p:txBody>
          <a:bodyPr>
            <a:normAutofit fontScale="92500" lnSpcReduction="10000"/>
          </a:bodyPr>
          <a:lstStyle/>
          <a:p>
            <a:r>
              <a:rPr lang="ru-RU" dirty="0" smtClean="0"/>
              <a:t>Каждый интервал </a:t>
            </a:r>
            <a:r>
              <a:rPr lang="ru-RU" dirty="0"/>
              <a:t>содержит последовательность мини-интервалов, в ходе </a:t>
            </a:r>
            <a:r>
              <a:rPr lang="ru-RU" dirty="0" smtClean="0"/>
              <a:t>которых кабельные </a:t>
            </a:r>
            <a:r>
              <a:rPr lang="ru-RU" dirty="0"/>
              <a:t>модемы могут передавать информацию CMTS. CMTS </a:t>
            </a:r>
            <a:r>
              <a:rPr lang="ru-RU" dirty="0" smtClean="0"/>
              <a:t>явно выделяет </a:t>
            </a:r>
            <a:r>
              <a:rPr lang="ru-RU" dirty="0"/>
              <a:t>конкретным кабельным модемам право на передачу </a:t>
            </a:r>
            <a:r>
              <a:rPr lang="ru-RU" dirty="0" smtClean="0"/>
              <a:t>информации </a:t>
            </a:r>
            <a:r>
              <a:rPr lang="ru-RU" dirty="0"/>
              <a:t>в ходе тех или иных мини-интервалов. </a:t>
            </a:r>
            <a:endParaRPr lang="ru-RU" dirty="0" smtClean="0"/>
          </a:p>
          <a:p>
            <a:r>
              <a:rPr lang="ru-RU" dirty="0" smtClean="0"/>
              <a:t>Для </a:t>
            </a:r>
            <a:r>
              <a:rPr lang="ru-RU" dirty="0"/>
              <a:t>этого CMTS </a:t>
            </a:r>
            <a:r>
              <a:rPr lang="ru-RU" dirty="0" smtClean="0"/>
              <a:t>отправляет по </a:t>
            </a:r>
            <a:r>
              <a:rPr lang="ru-RU" dirty="0"/>
              <a:t>нисходящему каналу специальное управляющее сообщение, </a:t>
            </a:r>
            <a:r>
              <a:rPr lang="ru-RU" dirty="0" smtClean="0"/>
              <a:t>называемое </a:t>
            </a:r>
            <a:r>
              <a:rPr lang="ru-RU" dirty="0"/>
              <a:t>MAP, в котором указывает, какой кабельный модем (</a:t>
            </a:r>
            <a:r>
              <a:rPr lang="ru-RU" dirty="0" smtClean="0"/>
              <a:t>располагающий данными </a:t>
            </a:r>
            <a:r>
              <a:rPr lang="ru-RU" dirty="0"/>
              <a:t>для отправки) может их передать в течение </a:t>
            </a:r>
            <a:r>
              <a:rPr lang="ru-RU" dirty="0" smtClean="0"/>
              <a:t>мини-интервала, приходящегося </a:t>
            </a:r>
            <a:r>
              <a:rPr lang="ru-RU" dirty="0"/>
              <a:t>на период, обозначенный в MAP-сообщении. </a:t>
            </a:r>
            <a:endParaRPr lang="ru-RU" dirty="0" smtClean="0"/>
          </a:p>
          <a:p>
            <a:r>
              <a:rPr lang="ru-RU" dirty="0" smtClean="0"/>
              <a:t>Поскольку </a:t>
            </a:r>
            <a:r>
              <a:rPr lang="ru-RU" dirty="0"/>
              <a:t>мини-интервалы явно выделяются кабельным модемам, </a:t>
            </a:r>
            <a:r>
              <a:rPr lang="ru-RU" dirty="0" smtClean="0"/>
              <a:t>головная станция </a:t>
            </a:r>
            <a:r>
              <a:rPr lang="ru-RU" dirty="0"/>
              <a:t>может гарантировать, что в ходе мини-интервала никаких </a:t>
            </a:r>
            <a:r>
              <a:rPr lang="ru-RU" dirty="0" smtClean="0"/>
              <a:t>коллизий </a:t>
            </a:r>
            <a:r>
              <a:rPr lang="ru-RU" dirty="0"/>
              <a:t>не возникнет.</a:t>
            </a:r>
            <a:endParaRPr lang="ru-R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ARP [RFC 826]</a:t>
            </a:r>
            <a:endParaRPr lang="ru-RU" altLang="en-US" dirty="0" smtClean="0"/>
          </a:p>
        </p:txBody>
      </p:sp>
      <p:sp>
        <p:nvSpPr>
          <p:cNvPr id="3" name="Объект 2"/>
          <p:cNvSpPr>
            <a:spLocks noGrp="1"/>
          </p:cNvSpPr>
          <p:nvPr>
            <p:ph sz="quarter" idx="1"/>
          </p:nvPr>
        </p:nvSpPr>
        <p:spPr/>
        <p:txBody>
          <a:bodyPr>
            <a:normAutofit lnSpcReduction="10000"/>
          </a:bodyPr>
          <a:lstStyle/>
          <a:p>
            <a:r>
              <a:rPr lang="ru-RU" dirty="0" smtClean="0"/>
              <a:t>Когда </a:t>
            </a:r>
            <a:r>
              <a:rPr lang="ru-RU" dirty="0"/>
              <a:t>одно из устройств пытается установить связь с другим, с известным IP-адресом, ему необходимо определить MAC-адрес получателя. </a:t>
            </a:r>
            <a:r>
              <a:rPr lang="ru-RU" dirty="0" smtClean="0"/>
              <a:t>Именно эту задачу решает протокол </a:t>
            </a:r>
            <a:r>
              <a:rPr lang="en-US" dirty="0" smtClean="0"/>
              <a:t>ARP</a:t>
            </a:r>
            <a:endParaRPr lang="en-US" dirty="0" smtClean="0"/>
          </a:p>
          <a:p>
            <a:r>
              <a:rPr lang="ru-RU" dirty="0"/>
              <a:t>Описание протокола было опубликовано в ноябре 1982 года в RFC 826. ARP был спроектирован для случая передачи </a:t>
            </a:r>
            <a:r>
              <a:rPr lang="ru-RU" dirty="0" smtClean="0"/>
              <a:t>IP-пакетов</a:t>
            </a:r>
            <a:r>
              <a:rPr lang="ru-RU" dirty="0"/>
              <a:t> через кадры </a:t>
            </a:r>
            <a:r>
              <a:rPr lang="ru-RU" dirty="0" err="1"/>
              <a:t>Ethernet</a:t>
            </a:r>
            <a:r>
              <a:rPr lang="ru-RU" dirty="0"/>
              <a:t>. При этом общий принцип, предложенный для ARP, может, и был использован и для сетей других типов.</a:t>
            </a:r>
            <a:endParaRPr lang="ru-RU" dirty="0" smtClean="0"/>
          </a:p>
          <a:p>
            <a:r>
              <a:rPr lang="ru-RU" dirty="0"/>
              <a:t>Данные ARP вкладываются в протокол канального уровня и являются, по уровню вложения, протоколом 3го уровня, </a:t>
            </a:r>
            <a:r>
              <a:rPr lang="ru-RU" dirty="0" smtClean="0"/>
              <a:t>по </a:t>
            </a:r>
            <a:r>
              <a:rPr lang="ru-RU" dirty="0"/>
              <a:t>функционалу остаются протоколом 2го уровня.</a:t>
            </a:r>
            <a:endParaRPr lang="ru-R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ARP-</a:t>
            </a:r>
            <a:r>
              <a:rPr lang="ru-RU" dirty="0" smtClean="0"/>
              <a:t>таблица</a:t>
            </a:r>
            <a:endParaRPr lang="ru-RU" dirty="0"/>
          </a:p>
        </p:txBody>
      </p:sp>
      <p:sp>
        <p:nvSpPr>
          <p:cNvPr id="3" name="Объект 2"/>
          <p:cNvSpPr>
            <a:spLocks noGrp="1"/>
          </p:cNvSpPr>
          <p:nvPr>
            <p:ph sz="quarter" idx="1"/>
          </p:nvPr>
        </p:nvSpPr>
        <p:spPr/>
        <p:txBody>
          <a:bodyPr/>
          <a:lstStyle/>
          <a:p>
            <a:r>
              <a:rPr lang="ru-RU" dirty="0"/>
              <a:t>Некоторые устройства хранят специальные ARP-таблицы, в которых содержится информация о MAC- и IP-адресах других устройств, подключенных к той же локальной сети. ARP-таблицы позволяют установить однозначное соответствие между IP- и MAC-адресами. Такие таблицы хранятся в определенных областях оперативной памяти и обслуживаются автоматически на каждом из сетевых устройств (см. таблицы ниже). </a:t>
            </a:r>
            <a:endParaRPr lang="ru-RU" dirty="0" smtClean="0"/>
          </a:p>
          <a:p>
            <a:r>
              <a:rPr lang="ru-RU" dirty="0" smtClean="0"/>
              <a:t>В </a:t>
            </a:r>
            <a:r>
              <a:rPr lang="ru-RU" dirty="0"/>
              <a:t>редких случаях приходится создавать ARP-таблицы вручную. Обратите внимание, что каждый компьютер в сети поддерживает свою собственную ARP-таблицу.</a:t>
            </a:r>
            <a:endParaRPr lang="ru-R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ARP-</a:t>
            </a:r>
            <a:r>
              <a:rPr lang="ru-RU" dirty="0"/>
              <a:t>таблица</a:t>
            </a:r>
            <a:endParaRPr lang="ru-RU" dirty="0"/>
          </a:p>
        </p:txBody>
      </p:sp>
      <p:graphicFrame>
        <p:nvGraphicFramePr>
          <p:cNvPr id="4" name="Объект 3"/>
          <p:cNvGraphicFramePr>
            <a:graphicFrameLocks noGrp="1"/>
          </p:cNvGraphicFramePr>
          <p:nvPr>
            <p:ph sz="quarter" idx="1"/>
          </p:nvPr>
        </p:nvGraphicFramePr>
        <p:xfrm>
          <a:off x="2362835" y="1385570"/>
          <a:ext cx="6370955" cy="3335020"/>
        </p:xfrm>
        <a:graphic>
          <a:graphicData uri="http://schemas.openxmlformats.org/drawingml/2006/table">
            <a:tbl>
              <a:tblPr/>
              <a:tblGrid>
                <a:gridCol w="1592580"/>
                <a:gridCol w="4778375"/>
              </a:tblGrid>
              <a:tr h="680085">
                <a:tc>
                  <a:txBody>
                    <a:bodyPr/>
                    <a:lstStyle/>
                    <a:p>
                      <a:pPr fontAlgn="t"/>
                      <a:r>
                        <a:rPr lang="en-US" sz="1600" dirty="0" err="1">
                          <a:effectLst/>
                          <a:latin typeface="Arial" panose="020B0604020202020204"/>
                        </a:rPr>
                        <a:t>ifindex</a:t>
                      </a:r>
                      <a:endParaRPr lang="en-US" sz="1600" dirty="0" err="1">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fontAlgn="t"/>
                      <a:r>
                        <a:rPr lang="ru-RU" sz="1600" dirty="0">
                          <a:effectLst/>
                          <a:latin typeface="Arial" panose="020B0604020202020204"/>
                        </a:rPr>
                        <a:t>Физический порт (интерфейс), соответствующий данному адресу;</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475">
                <a:tc>
                  <a:txBody>
                    <a:bodyPr/>
                    <a:lstStyle/>
                    <a:p>
                      <a:pPr fontAlgn="t"/>
                      <a:r>
                        <a:rPr lang="ru-RU" sz="1600" dirty="0">
                          <a:effectLst/>
                          <a:latin typeface="Arial" panose="020B0604020202020204"/>
                        </a:rPr>
                        <a:t>Физический адрес</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fontAlgn="t"/>
                      <a:r>
                        <a:rPr lang="en-US" sz="1600" dirty="0">
                          <a:effectLst/>
                          <a:latin typeface="Arial" panose="020B0604020202020204"/>
                        </a:rPr>
                        <a:t>MAC-</a:t>
                      </a:r>
                      <a:r>
                        <a:rPr lang="ru-RU" sz="1600" dirty="0">
                          <a:effectLst/>
                          <a:latin typeface="Arial" panose="020B0604020202020204"/>
                        </a:rPr>
                        <a:t>адрес, например </a:t>
                      </a:r>
                      <a:r>
                        <a:rPr lang="en-US" sz="1600" dirty="0">
                          <a:effectLst/>
                          <a:latin typeface="Arial" panose="020B0604020202020204"/>
                        </a:rPr>
                        <a:t>Ethernet-</a:t>
                      </a:r>
                      <a:r>
                        <a:rPr lang="ru-RU" sz="1600" dirty="0">
                          <a:effectLst/>
                          <a:latin typeface="Arial" panose="020B0604020202020204"/>
                        </a:rPr>
                        <a:t>адрес;</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2110">
                <a:tc>
                  <a:txBody>
                    <a:bodyPr/>
                    <a:lstStyle/>
                    <a:p>
                      <a:pPr fontAlgn="t"/>
                      <a:r>
                        <a:rPr lang="en-US" sz="1600">
                          <a:effectLst/>
                          <a:latin typeface="Arial" panose="020B0604020202020204"/>
                        </a:rPr>
                        <a:t>IP-</a:t>
                      </a:r>
                      <a:r>
                        <a:rPr lang="ru-RU" sz="1600">
                          <a:effectLst/>
                          <a:latin typeface="Arial" panose="020B0604020202020204"/>
                        </a:rPr>
                        <a:t>адрес</a:t>
                      </a:r>
                      <a:endParaRPr lang="ru-RU" sz="160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fontAlgn="t"/>
                      <a:r>
                        <a:rPr lang="en-US" sz="1600" dirty="0">
                          <a:effectLst/>
                          <a:latin typeface="Arial" panose="020B0604020202020204"/>
                        </a:rPr>
                        <a:t>IP-</a:t>
                      </a:r>
                      <a:r>
                        <a:rPr lang="ru-RU" sz="1600" dirty="0">
                          <a:effectLst/>
                          <a:latin typeface="Arial" panose="020B0604020202020204"/>
                        </a:rPr>
                        <a:t>адрес, соответствующий физическому адресу;</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11350">
                <a:tc>
                  <a:txBody>
                    <a:bodyPr/>
                    <a:lstStyle/>
                    <a:p>
                      <a:pPr fontAlgn="t"/>
                      <a:r>
                        <a:rPr lang="ru-RU" sz="1600" dirty="0">
                          <a:effectLst/>
                          <a:latin typeface="Arial" panose="020B0604020202020204"/>
                        </a:rPr>
                        <a:t>тип адресного соответствия</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228600" indent="-228600" fontAlgn="t">
                        <a:buAutoNum type="arabicParenR"/>
                      </a:pPr>
                      <a:r>
                        <a:rPr lang="ru-RU" sz="1600" dirty="0" smtClean="0">
                          <a:effectLst/>
                          <a:latin typeface="Arial" panose="020B0604020202020204"/>
                        </a:rPr>
                        <a:t>вариант </a:t>
                      </a:r>
                      <a:r>
                        <a:rPr lang="ru-RU" sz="1600" dirty="0">
                          <a:effectLst/>
                          <a:latin typeface="Arial" panose="020B0604020202020204"/>
                        </a:rPr>
                        <a:t>не стандартный и не подходит ни к одному из описанных ниже типов; </a:t>
                      </a:r>
                      <a:endParaRPr lang="ru-RU" sz="1600" dirty="0" smtClean="0">
                        <a:effectLst/>
                        <a:latin typeface="Arial" panose="020B0604020202020204"/>
                      </a:endParaRPr>
                    </a:p>
                    <a:p>
                      <a:pPr marL="228600" indent="-228600" fontAlgn="t">
                        <a:buAutoNum type="arabicParenR"/>
                      </a:pPr>
                      <a:r>
                        <a:rPr lang="ru-RU" sz="1600" dirty="0" smtClean="0">
                          <a:effectLst/>
                          <a:latin typeface="Arial" panose="020B0604020202020204"/>
                        </a:rPr>
                        <a:t>2 - данная </a:t>
                      </a:r>
                      <a:r>
                        <a:rPr lang="ru-RU" sz="1600" dirty="0">
                          <a:effectLst/>
                          <a:latin typeface="Arial" panose="020B0604020202020204"/>
                        </a:rPr>
                        <a:t>запись уже не соответствует действительности; </a:t>
                      </a:r>
                      <a:endParaRPr lang="ru-RU" sz="1600" dirty="0" smtClean="0">
                        <a:effectLst/>
                        <a:latin typeface="Arial" panose="020B0604020202020204"/>
                      </a:endParaRPr>
                    </a:p>
                    <a:p>
                      <a:pPr marL="228600" indent="-228600" fontAlgn="t">
                        <a:buAutoNum type="arabicParenR"/>
                      </a:pPr>
                      <a:r>
                        <a:rPr lang="ru-RU" sz="1600" dirty="0" smtClean="0">
                          <a:effectLst/>
                          <a:latin typeface="Arial" panose="020B0604020202020204"/>
                        </a:rPr>
                        <a:t>3 </a:t>
                      </a:r>
                      <a:r>
                        <a:rPr lang="ru-RU" sz="1600" dirty="0">
                          <a:effectLst/>
                          <a:latin typeface="Arial" panose="020B0604020202020204"/>
                        </a:rPr>
                        <a:t>- постоянная привязка; </a:t>
                      </a:r>
                      <a:endParaRPr lang="ru-RU" sz="1600" dirty="0" smtClean="0">
                        <a:effectLst/>
                        <a:latin typeface="Arial" panose="020B0604020202020204"/>
                      </a:endParaRPr>
                    </a:p>
                    <a:p>
                      <a:pPr marL="228600" indent="-228600" fontAlgn="t">
                        <a:buAutoNum type="arabicParenR"/>
                      </a:pPr>
                      <a:r>
                        <a:rPr lang="ru-RU" sz="1600" dirty="0" smtClean="0">
                          <a:effectLst/>
                          <a:latin typeface="Arial" panose="020B0604020202020204"/>
                        </a:rPr>
                        <a:t>4 </a:t>
                      </a:r>
                      <a:r>
                        <a:rPr lang="ru-RU" sz="1600" dirty="0">
                          <a:effectLst/>
                          <a:latin typeface="Arial" panose="020B0604020202020204"/>
                        </a:rPr>
                        <a:t>- динамическая привязка;</a:t>
                      </a:r>
                      <a:endParaRPr lang="ru-RU" sz="1600" dirty="0">
                        <a:effectLst/>
                        <a:latin typeface="Arial" panose="020B0604020202020204"/>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Таблица 5"/>
          <p:cNvGraphicFramePr>
            <a:graphicFrameLocks noGrp="1"/>
          </p:cNvGraphicFramePr>
          <p:nvPr/>
        </p:nvGraphicFramePr>
        <p:xfrm>
          <a:off x="2325673" y="5345931"/>
          <a:ext cx="6408420" cy="741680"/>
        </p:xfrm>
        <a:graphic>
          <a:graphicData uri="http://schemas.openxmlformats.org/drawingml/2006/table">
            <a:tbl>
              <a:tblPr firstRow="1" bandRow="1">
                <a:tableStyleId>{5C22544A-7EE6-4342-B048-85BDC9FD1C3A}</a:tableStyleId>
              </a:tblPr>
              <a:tblGrid>
                <a:gridCol w="2136140"/>
                <a:gridCol w="2400300"/>
                <a:gridCol w="1871980"/>
              </a:tblGrid>
              <a:tr h="370840">
                <a:tc>
                  <a:txBody>
                    <a:bodyPr/>
                    <a:lstStyle/>
                    <a:p>
                      <a:r>
                        <a:rPr lang="ru-RU" dirty="0" smtClean="0"/>
                        <a:t>Интернет-адрес</a:t>
                      </a:r>
                      <a:endParaRPr lang="ru-RU" dirty="0"/>
                    </a:p>
                  </a:txBody>
                  <a:tcPr/>
                </a:tc>
                <a:tc>
                  <a:txBody>
                    <a:bodyPr/>
                    <a:lstStyle/>
                    <a:p>
                      <a:r>
                        <a:rPr lang="ru-RU" dirty="0" smtClean="0"/>
                        <a:t>Физический адрес</a:t>
                      </a:r>
                      <a:endParaRPr lang="ru-RU" dirty="0"/>
                    </a:p>
                  </a:txBody>
                  <a:tcPr/>
                </a:tc>
                <a:tc>
                  <a:txBody>
                    <a:bodyPr/>
                    <a:lstStyle/>
                    <a:p>
                      <a:r>
                        <a:rPr lang="ru-RU" dirty="0" smtClean="0"/>
                        <a:t>Тип</a:t>
                      </a:r>
                      <a:endParaRPr lang="ru-RU" dirty="0"/>
                    </a:p>
                  </a:txBody>
                  <a:tcPr/>
                </a:tc>
              </a:tr>
              <a:tr h="370840">
                <a:tc>
                  <a:txBody>
                    <a:bodyPr/>
                    <a:lstStyle/>
                    <a:p>
                      <a:r>
                        <a:rPr lang="ru-RU" dirty="0" smtClean="0"/>
                        <a:t>112.11.15.145</a:t>
                      </a:r>
                      <a:endParaRPr lang="ru-RU" dirty="0"/>
                    </a:p>
                  </a:txBody>
                  <a:tcPr/>
                </a:tc>
                <a:tc>
                  <a:txBody>
                    <a:bodyPr/>
                    <a:lstStyle/>
                    <a:p>
                      <a:r>
                        <a:rPr lang="ru-RU" dirty="0" smtClean="0"/>
                        <a:t>44-8</a:t>
                      </a:r>
                      <a:r>
                        <a:rPr lang="en-US" dirty="0" smtClean="0"/>
                        <a:t>B-5C-CB-E8-FD</a:t>
                      </a:r>
                      <a:endParaRPr lang="ru-RU" dirty="0"/>
                    </a:p>
                  </a:txBody>
                  <a:tcPr/>
                </a:tc>
                <a:tc>
                  <a:txBody>
                    <a:bodyPr/>
                    <a:lstStyle/>
                    <a:p>
                      <a:r>
                        <a:rPr lang="ru-RU" dirty="0" smtClean="0"/>
                        <a:t>динамический</a:t>
                      </a:r>
                      <a:endParaRPr lang="ru-RU" dirty="0"/>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ARP </a:t>
            </a:r>
            <a:r>
              <a:rPr lang="ru-RU" dirty="0" smtClean="0"/>
              <a:t>запись и </a:t>
            </a:r>
            <a:r>
              <a:rPr lang="en-US" dirty="0" smtClean="0"/>
              <a:t>TTL</a:t>
            </a:r>
            <a:endParaRPr lang="ru-RU" dirty="0"/>
          </a:p>
        </p:txBody>
      </p:sp>
      <p:sp>
        <p:nvSpPr>
          <p:cNvPr id="3" name="Объект 2"/>
          <p:cNvSpPr>
            <a:spLocks noGrp="1"/>
          </p:cNvSpPr>
          <p:nvPr>
            <p:ph sz="quarter" idx="1"/>
          </p:nvPr>
        </p:nvSpPr>
        <p:spPr>
          <a:xfrm>
            <a:off x="838200" y="1588770"/>
            <a:ext cx="10515600" cy="4351338"/>
          </a:xfrm>
        </p:spPr>
        <p:txBody>
          <a:bodyPr>
            <a:normAutofit lnSpcReduction="10000"/>
          </a:bodyPr>
          <a:lstStyle/>
          <a:p>
            <a:r>
              <a:rPr lang="ru-RU" dirty="0" smtClean="0"/>
              <a:t>Ниже пример таблицы</a:t>
            </a:r>
            <a:r>
              <a:rPr lang="en-US" dirty="0" smtClean="0"/>
              <a:t>, </a:t>
            </a:r>
            <a:r>
              <a:rPr lang="ru-RU" dirty="0" smtClean="0"/>
              <a:t>где для каждой </a:t>
            </a:r>
            <a:r>
              <a:rPr lang="ru-RU" dirty="0"/>
              <a:t>пары адресов в т</a:t>
            </a:r>
            <a:r>
              <a:rPr lang="ru-RU" dirty="0">
                <a:solidFill>
                  <a:schemeClr val="tx1"/>
                </a:solidFill>
              </a:rPr>
              <a:t>аблице</a:t>
            </a:r>
            <a:r>
              <a:rPr lang="ru-RU" b="1" dirty="0">
                <a:solidFill>
                  <a:srgbClr val="C00000"/>
                </a:solidFill>
              </a:rPr>
              <a:t> также содержится поле </a:t>
            </a:r>
            <a:r>
              <a:rPr lang="ru-RU" b="1" dirty="0" smtClean="0">
                <a:solidFill>
                  <a:srgbClr val="C00000"/>
                </a:solidFill>
              </a:rPr>
              <a:t>предписанного времени </a:t>
            </a:r>
            <a:r>
              <a:rPr lang="ru-RU" b="1" dirty="0">
                <a:solidFill>
                  <a:srgbClr val="C00000"/>
                </a:solidFill>
              </a:rPr>
              <a:t>жизни (</a:t>
            </a:r>
            <a:r>
              <a:rPr lang="ru-RU" b="1" dirty="0" err="1">
                <a:solidFill>
                  <a:srgbClr val="C00000"/>
                </a:solidFill>
              </a:rPr>
              <a:t>Time</a:t>
            </a:r>
            <a:r>
              <a:rPr lang="ru-RU" b="1" dirty="0">
                <a:solidFill>
                  <a:srgbClr val="C00000"/>
                </a:solidFill>
              </a:rPr>
              <a:t> То </a:t>
            </a:r>
            <a:r>
              <a:rPr lang="ru-RU" b="1" dirty="0" err="1">
                <a:solidFill>
                  <a:srgbClr val="C00000"/>
                </a:solidFill>
              </a:rPr>
              <a:t>Live</a:t>
            </a:r>
            <a:r>
              <a:rPr lang="ru-RU" b="1" dirty="0">
                <a:solidFill>
                  <a:srgbClr val="C00000"/>
                </a:solidFill>
              </a:rPr>
              <a:t>, TTL</a:t>
            </a:r>
            <a:r>
              <a:rPr lang="ru-RU" dirty="0"/>
              <a:t>), в котором указывается, когда </a:t>
            </a:r>
            <a:r>
              <a:rPr lang="ru-RU" dirty="0" smtClean="0"/>
              <a:t>данная </a:t>
            </a:r>
            <a:r>
              <a:rPr lang="ru-RU" dirty="0"/>
              <a:t>запись будет удалена из таблицы. </a:t>
            </a:r>
            <a:endParaRPr lang="ru-RU" dirty="0" smtClean="0"/>
          </a:p>
          <a:p>
            <a:r>
              <a:rPr lang="ru-RU" dirty="0" smtClean="0"/>
              <a:t>В таблице не </a:t>
            </a:r>
            <a:r>
              <a:rPr lang="ru-RU" dirty="0"/>
              <a:t>обязательно содержатся записи для всех узлов локальной сети. Записи для одних узлов могут быть удалены, так как время </a:t>
            </a:r>
            <a:r>
              <a:rPr lang="ru-RU" dirty="0" smtClean="0"/>
              <a:t>их</a:t>
            </a:r>
            <a:r>
              <a:rPr lang="en-US" dirty="0" smtClean="0"/>
              <a:t> </a:t>
            </a:r>
            <a:r>
              <a:rPr lang="ru-RU" dirty="0" smtClean="0"/>
              <a:t>жизни </a:t>
            </a:r>
            <a:r>
              <a:rPr lang="ru-RU" dirty="0"/>
              <a:t>истекло, записи для других узлов вообще могут </a:t>
            </a:r>
            <a:r>
              <a:rPr lang="ru-RU" dirty="0" smtClean="0"/>
              <a:t>никогда</a:t>
            </a:r>
            <a:r>
              <a:rPr lang="en-US" dirty="0" smtClean="0"/>
              <a:t> </a:t>
            </a:r>
            <a:r>
              <a:rPr lang="ru-RU" dirty="0" smtClean="0"/>
              <a:t>не </a:t>
            </a:r>
            <a:r>
              <a:rPr lang="ru-RU" dirty="0"/>
              <a:t>попасть в эту таблицу. </a:t>
            </a:r>
            <a:endParaRPr lang="en-US" dirty="0" smtClean="0"/>
          </a:p>
          <a:p>
            <a:r>
              <a:rPr lang="ru-RU" dirty="0" smtClean="0"/>
              <a:t>Типичное </a:t>
            </a:r>
            <a:r>
              <a:rPr lang="ru-RU" dirty="0"/>
              <a:t>значение времени жизни — 20 </a:t>
            </a:r>
            <a:r>
              <a:rPr lang="ru-RU" dirty="0" smtClean="0"/>
              <a:t>мин. с </a:t>
            </a:r>
            <a:r>
              <a:rPr lang="ru-RU" dirty="0"/>
              <a:t>момента помещения записи в ARP-таблицу.</a:t>
            </a:r>
            <a:endParaRPr lang="ru-RU" dirty="0"/>
          </a:p>
        </p:txBody>
      </p:sp>
      <p:graphicFrame>
        <p:nvGraphicFramePr>
          <p:cNvPr id="4" name="Таблица 3"/>
          <p:cNvGraphicFramePr>
            <a:graphicFrameLocks noGrp="1"/>
          </p:cNvGraphicFramePr>
          <p:nvPr/>
        </p:nvGraphicFramePr>
        <p:xfrm>
          <a:off x="3048169" y="5383371"/>
          <a:ext cx="6096000" cy="1010920"/>
        </p:xfrm>
        <a:graphic>
          <a:graphicData uri="http://schemas.openxmlformats.org/drawingml/2006/table">
            <a:tbl>
              <a:tblPr firstRow="1" bandRow="1">
                <a:tableStyleId>{5C22544A-7EE6-4342-B048-85BDC9FD1C3A}</a:tableStyleId>
              </a:tblPr>
              <a:tblGrid>
                <a:gridCol w="2032000"/>
                <a:gridCol w="2432685"/>
                <a:gridCol w="1631315"/>
              </a:tblGrid>
              <a:tr h="370840">
                <a:tc>
                  <a:txBody>
                    <a:bodyPr/>
                    <a:lstStyle/>
                    <a:p>
                      <a:r>
                        <a:rPr lang="ru-RU" dirty="0" smtClean="0"/>
                        <a:t>Интернет-адрес</a:t>
                      </a:r>
                      <a:endParaRPr lang="ru-RU" dirty="0"/>
                    </a:p>
                  </a:txBody>
                  <a:tcPr/>
                </a:tc>
                <a:tc>
                  <a:txBody>
                    <a:bodyPr/>
                    <a:lstStyle/>
                    <a:p>
                      <a:r>
                        <a:rPr lang="ru-RU" dirty="0" smtClean="0"/>
                        <a:t>Физический адрес</a:t>
                      </a:r>
                      <a:endParaRPr lang="ru-RU" dirty="0"/>
                    </a:p>
                  </a:txBody>
                  <a:tcPr/>
                </a:tc>
                <a:tc>
                  <a:txBody>
                    <a:bodyPr/>
                    <a:lstStyle/>
                    <a:p>
                      <a:r>
                        <a:rPr lang="en-US" dirty="0" smtClean="0"/>
                        <a:t>TTL</a:t>
                      </a:r>
                      <a:endParaRPr lang="ru-R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112.11.15.145</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44-8</a:t>
                      </a:r>
                      <a:r>
                        <a:rPr lang="en-US" dirty="0" smtClean="0"/>
                        <a:t>B-5C-CB-E8-FD</a:t>
                      </a:r>
                      <a:endParaRPr lang="ru-RU" dirty="0" smtClean="0"/>
                    </a:p>
                    <a:p>
                      <a:endParaRPr lang="ru-RU" dirty="0"/>
                    </a:p>
                  </a:txBody>
                  <a:tcPr/>
                </a:tc>
                <a:tc>
                  <a:txBody>
                    <a:bodyPr/>
                    <a:lstStyle/>
                    <a:p>
                      <a:r>
                        <a:rPr kumimoji="0" lang="en-US" sz="1800" b="0" i="0" u="none" strike="noStrike" kern="1200" baseline="0" dirty="0" smtClean="0">
                          <a:solidFill>
                            <a:schemeClr val="dk1"/>
                          </a:solidFill>
                          <a:latin typeface="+mn-lt"/>
                          <a:ea typeface="+mn-ea"/>
                          <a:cs typeface="+mn-cs"/>
                        </a:rPr>
                        <a:t>13</a:t>
                      </a:r>
                      <a:r>
                        <a:rPr kumimoji="0" lang="ru-RU" sz="1800" b="0" i="0" u="none" strike="noStrike" kern="1200" baseline="0" dirty="0" smtClean="0">
                          <a:solidFill>
                            <a:schemeClr val="dk1"/>
                          </a:solidFill>
                          <a:latin typeface="+mn-lt"/>
                          <a:ea typeface="+mn-ea"/>
                          <a:cs typeface="+mn-cs"/>
                        </a:rPr>
                        <a:t>:</a:t>
                      </a:r>
                      <a:r>
                        <a:rPr kumimoji="0" lang="en-US" sz="1800" b="0" i="0" u="none" strike="noStrike" kern="1200" baseline="0" dirty="0" smtClean="0">
                          <a:solidFill>
                            <a:schemeClr val="dk1"/>
                          </a:solidFill>
                          <a:latin typeface="+mn-lt"/>
                          <a:ea typeface="+mn-ea"/>
                          <a:cs typeface="+mn-cs"/>
                        </a:rPr>
                        <a:t>36</a:t>
                      </a:r>
                      <a:r>
                        <a:rPr kumimoji="0" lang="ru-RU" sz="1800" b="0" i="0" u="none" strike="noStrike" kern="1200" baseline="0" dirty="0" smtClean="0">
                          <a:solidFill>
                            <a:schemeClr val="dk1"/>
                          </a:solidFill>
                          <a:latin typeface="+mn-lt"/>
                          <a:ea typeface="+mn-ea"/>
                          <a:cs typeface="+mn-cs"/>
                        </a:rPr>
                        <a:t>:00</a:t>
                      </a:r>
                      <a:endParaRPr lang="ru-RU"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работы протокола</a:t>
            </a:r>
            <a:endParaRPr lang="ru-RU" dirty="0"/>
          </a:p>
        </p:txBody>
      </p:sp>
      <p:sp>
        <p:nvSpPr>
          <p:cNvPr id="3" name="Объект 2"/>
          <p:cNvSpPr>
            <a:spLocks noGrp="1"/>
          </p:cNvSpPr>
          <p:nvPr>
            <p:ph sz="quarter" idx="1"/>
          </p:nvPr>
        </p:nvSpPr>
        <p:spPr/>
        <p:txBody>
          <a:bodyPr>
            <a:normAutofit fontScale="90000"/>
          </a:bodyPr>
          <a:lstStyle/>
          <a:p>
            <a:r>
              <a:rPr lang="ru-RU" dirty="0"/>
              <a:t>Прикладная программа </a:t>
            </a:r>
            <a:r>
              <a:rPr lang="ru-RU" dirty="0" smtClean="0"/>
              <a:t>одного хоста отправляет </a:t>
            </a:r>
            <a:r>
              <a:rPr lang="ru-RU" dirty="0"/>
              <a:t>сообщение другой. Прикладной программе IP-адрес места назначения обычно известен</a:t>
            </a:r>
            <a:r>
              <a:rPr lang="ru-RU" dirty="0" smtClean="0"/>
              <a:t>. </a:t>
            </a:r>
            <a:endParaRPr lang="ru-RU" dirty="0" smtClean="0"/>
          </a:p>
          <a:p>
            <a:r>
              <a:rPr lang="ru-RU" dirty="0" smtClean="0"/>
              <a:t>Данный </a:t>
            </a:r>
            <a:r>
              <a:rPr lang="en-US" dirty="0" smtClean="0"/>
              <a:t>IP </a:t>
            </a:r>
            <a:r>
              <a:rPr lang="ru-RU" dirty="0" smtClean="0"/>
              <a:t>адрес ищется в </a:t>
            </a:r>
            <a:r>
              <a:rPr lang="en-US" dirty="0" smtClean="0"/>
              <a:t>ARP </a:t>
            </a:r>
            <a:r>
              <a:rPr lang="ru-RU" dirty="0" smtClean="0"/>
              <a:t>таблице</a:t>
            </a:r>
            <a:r>
              <a:rPr lang="ru-RU" dirty="0"/>
              <a:t> </a:t>
            </a:r>
            <a:r>
              <a:rPr lang="ru-RU" dirty="0" smtClean="0"/>
              <a:t>в оперативной памяти.  </a:t>
            </a:r>
            <a:endParaRPr lang="ru-RU" dirty="0" smtClean="0"/>
          </a:p>
          <a:p>
            <a:r>
              <a:rPr lang="ru-RU" dirty="0"/>
              <a:t>Если для требуемого IP-адреса в ней присутствует </a:t>
            </a:r>
            <a:r>
              <a:rPr lang="ru-RU" dirty="0" err="1"/>
              <a:t>Ethernet</a:t>
            </a:r>
            <a:r>
              <a:rPr lang="ru-RU" dirty="0"/>
              <a:t>-адрес, то формируется и посылается соответствующий пакет. </a:t>
            </a:r>
            <a:endParaRPr lang="ru-RU" dirty="0"/>
          </a:p>
          <a:p>
            <a:r>
              <a:rPr lang="ru-RU" dirty="0">
                <a:sym typeface="+mn-ea"/>
              </a:rPr>
              <a:t>Если же с помощью ARP-таблицы не удается преобразовать адрес, то выполняется следующее:</a:t>
            </a:r>
            <a:endParaRPr lang="ru-RU" dirty="0"/>
          </a:p>
          <a:p>
            <a:r>
              <a:rPr lang="ru-RU" dirty="0">
                <a:sym typeface="+mn-ea"/>
              </a:rPr>
              <a:t>Всем машинам в сети посылается пакет с ARP-запросом (с широковещательным </a:t>
            </a:r>
            <a:r>
              <a:rPr lang="ru-RU" dirty="0" err="1">
                <a:sym typeface="+mn-ea"/>
              </a:rPr>
              <a:t>Ethernet</a:t>
            </a:r>
            <a:r>
              <a:rPr lang="ru-RU" dirty="0">
                <a:sym typeface="+mn-ea"/>
              </a:rPr>
              <a:t>-адресом места назначения)</a:t>
            </a:r>
            <a:endParaRPr lang="ru-RU" dirty="0">
              <a:sym typeface="+mn-ea"/>
            </a:endParaRPr>
          </a:p>
          <a:p>
            <a:r>
              <a:rPr lang="ru-RU" dirty="0">
                <a:sym typeface="+mn-ea"/>
              </a:rPr>
              <a:t>Исходящий IP-пакет ставится в очередь.</a:t>
            </a:r>
            <a:endParaRPr lang="ru-RU" dirty="0"/>
          </a:p>
          <a:p>
            <a:endParaRPr lang="ru-R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ym typeface="+mn-ea"/>
              </a:rPr>
              <a:t>Пример работы протокола</a:t>
            </a:r>
            <a:endParaRPr lang="ru-RU" dirty="0"/>
          </a:p>
        </p:txBody>
      </p:sp>
      <p:sp>
        <p:nvSpPr>
          <p:cNvPr id="3" name="Объект 2"/>
          <p:cNvSpPr>
            <a:spLocks noGrp="1"/>
          </p:cNvSpPr>
          <p:nvPr>
            <p:ph sz="quarter" idx="1"/>
          </p:nvPr>
        </p:nvSpPr>
        <p:spPr/>
        <p:txBody>
          <a:bodyPr>
            <a:normAutofit fontScale="92500"/>
          </a:bodyPr>
          <a:lstStyle/>
          <a:p>
            <a:r>
              <a:rPr lang="ru-RU" dirty="0"/>
              <a:t>Каждая машина, принявшая ARP-запрос, сравнивает собственный IP-адрес с IP-адресом в запросе. Если IP-адрес совпал, то прямо по </a:t>
            </a:r>
            <a:r>
              <a:rPr lang="ru-RU" dirty="0" err="1"/>
              <a:t>Ethernet</a:t>
            </a:r>
            <a:r>
              <a:rPr lang="ru-RU" dirty="0"/>
              <a:t>-адресу отправителя запроса посылается ответ, содержащий как IP-адрес ответившей машины, так и ее </a:t>
            </a:r>
            <a:r>
              <a:rPr lang="ru-RU" dirty="0" err="1"/>
              <a:t>Ethernet</a:t>
            </a:r>
            <a:r>
              <a:rPr lang="ru-RU" dirty="0"/>
              <a:t>-адрес. </a:t>
            </a:r>
            <a:endParaRPr lang="ru-RU" dirty="0" smtClean="0"/>
          </a:p>
          <a:p>
            <a:r>
              <a:rPr lang="ru-RU" dirty="0" smtClean="0"/>
              <a:t>После </a:t>
            </a:r>
            <a:r>
              <a:rPr lang="ru-RU" dirty="0"/>
              <a:t>получения ответа на свой ARP-запрос машина имеет требуемую информацию о соответствии IP и </a:t>
            </a:r>
            <a:r>
              <a:rPr lang="ru-RU" dirty="0" err="1"/>
              <a:t>Ethernet</a:t>
            </a:r>
            <a:r>
              <a:rPr lang="ru-RU" dirty="0"/>
              <a:t>-адресов, формирует соответствующий элемент ARP-таблицы и отправляет IP-пакет, ранее поставленный в очередь. Если же в сети нет машины с искомым IP-адресом, то ARP-ответа не будет и не будет записи в ARP-таблицу. Протокол IP будет уничтожать IP-пакеты, предназначенные для отправки по этому адресу.</a:t>
            </a:r>
            <a:endParaRPr lang="ru-RU" dirty="0"/>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работы</a:t>
            </a:r>
            <a:endParaRPr lang="ru-RU" dirty="0"/>
          </a:p>
        </p:txBody>
      </p:sp>
      <p:sp>
        <p:nvSpPr>
          <p:cNvPr id="3" name="Объект 2"/>
          <p:cNvSpPr>
            <a:spLocks noGrp="1"/>
          </p:cNvSpPr>
          <p:nvPr>
            <p:ph sz="quarter" idx="1"/>
          </p:nvPr>
        </p:nvSpPr>
        <p:spPr/>
        <p:txBody>
          <a:bodyPr>
            <a:normAutofit fontScale="85000" lnSpcReduction="20000"/>
          </a:bodyPr>
          <a:lstStyle/>
          <a:p>
            <a:r>
              <a:rPr lang="ru-RU" dirty="0"/>
              <a:t>В памяти </a:t>
            </a:r>
            <a:r>
              <a:rPr lang="ru-RU" dirty="0" smtClean="0"/>
              <a:t>хранится таблица </a:t>
            </a:r>
            <a:r>
              <a:rPr lang="ru-RU" dirty="0"/>
              <a:t>коммутации, в которой указывается соответствие MAC-адреса узла порту </a:t>
            </a:r>
            <a:r>
              <a:rPr lang="ru-RU" b="1" dirty="0"/>
              <a:t>коммутатора</a:t>
            </a:r>
            <a:r>
              <a:rPr lang="ru-RU" dirty="0"/>
              <a:t>. При включении коммутатора эта таблица пуста, и он работает </a:t>
            </a:r>
            <a:r>
              <a:rPr lang="ru-RU" dirty="0">
                <a:solidFill>
                  <a:srgbClr val="C00000"/>
                </a:solidFill>
              </a:rPr>
              <a:t>в режиме обучения</a:t>
            </a:r>
            <a:r>
              <a:rPr lang="ru-RU" dirty="0"/>
              <a:t>. В этом режиме поступающие на какой-либо порт данные передаются на все остальные порты коммутатора. При этом коммутатор анализирует фреймы (кадры) и, определив MAC-адрес хоста-отправителя, заносит его в таблицу на некоторое время. </a:t>
            </a:r>
            <a:endParaRPr lang="ru-RU" dirty="0" smtClean="0"/>
          </a:p>
          <a:p>
            <a:r>
              <a:rPr lang="ru-RU" dirty="0" smtClean="0"/>
              <a:t>Впоследствии</a:t>
            </a:r>
            <a:r>
              <a:rPr lang="ru-RU" dirty="0"/>
              <a:t>, если на один из портов коммутатора поступит кадр, предназначенный для хоста, MAC-адрес которого уже есть в таблице, то этот кадр будет передан только через порт, указанный в таблице. </a:t>
            </a:r>
            <a:endParaRPr lang="ru-RU" dirty="0" smtClean="0"/>
          </a:p>
          <a:p>
            <a:r>
              <a:rPr lang="ru-RU" dirty="0" smtClean="0"/>
              <a:t>Если </a:t>
            </a:r>
            <a:r>
              <a:rPr lang="ru-RU" dirty="0"/>
              <a:t>MAC-адрес хоста-получателя не ассоциирован с каким-либо портом коммутатора, то кадр будет отправлен на все порты, за исключением того порта, с которого он был получен. Со временем коммутатор строит таблицу для всех активных MAC-адресов, в результате трафик локализуется.</a:t>
            </a:r>
            <a:endParaRPr lang="ru-RU"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ym typeface="+mn-ea"/>
              </a:rPr>
              <a:t>Пример работы протокола</a:t>
            </a:r>
            <a:endParaRPr lang="ru-RU" dirty="0"/>
          </a:p>
        </p:txBody>
      </p:sp>
      <p:sp>
        <p:nvSpPr>
          <p:cNvPr id="3" name="Объект 2"/>
          <p:cNvSpPr>
            <a:spLocks noGrp="1"/>
          </p:cNvSpPr>
          <p:nvPr>
            <p:ph sz="quarter" idx="1"/>
          </p:nvPr>
        </p:nvSpPr>
        <p:spPr/>
        <p:txBody>
          <a:bodyPr>
            <a:normAutofit fontScale="87500"/>
          </a:bodyPr>
          <a:lstStyle/>
          <a:p>
            <a:r>
              <a:rPr lang="ru-RU" dirty="0"/>
              <a:t>Когда система-источник получает такой ответ, она обновляет свою таблицу ARP и становится готовой к пересылке данных по локальной сети.</a:t>
            </a:r>
            <a:endParaRPr lang="ru-RU" dirty="0"/>
          </a:p>
          <a:p>
            <a:r>
              <a:rPr lang="ru-RU" dirty="0"/>
              <a:t>Сообщение ARP помещается в поле данных кадра вслед за заголовком (заголовками) нижних уровней. </a:t>
            </a:r>
            <a:endParaRPr lang="ru-RU" dirty="0"/>
          </a:p>
          <a:p>
            <a:r>
              <a:rPr lang="ru-RU" dirty="0"/>
              <a:t>Например, для </a:t>
            </a:r>
            <a:r>
              <a:rPr lang="ru-RU" dirty="0" err="1"/>
              <a:t>Ethernet</a:t>
            </a:r>
            <a:r>
              <a:rPr lang="ru-RU" dirty="0"/>
              <a:t> с кадрами DIX сообщение ARP следует за MAC-заголовком, а для сетей типа 802.3 или 802.5 — за MAC-заголовком, заголовком </a:t>
            </a:r>
            <a:r>
              <a:rPr lang="ru-RU" dirty="0" err="1"/>
              <a:t>Logic</a:t>
            </a:r>
            <a:r>
              <a:rPr lang="ru-RU" dirty="0"/>
              <a:t> </a:t>
            </a:r>
            <a:r>
              <a:rPr lang="ru-RU" dirty="0" err="1"/>
              <a:t>Link</a:t>
            </a:r>
            <a:r>
              <a:rPr lang="ru-RU" dirty="0"/>
              <a:t> </a:t>
            </a:r>
            <a:r>
              <a:rPr lang="ru-RU" dirty="0" err="1"/>
              <a:t>Control</a:t>
            </a:r>
            <a:r>
              <a:rPr lang="ru-RU" dirty="0"/>
              <a:t> (LLC) и подзаголовком </a:t>
            </a:r>
            <a:r>
              <a:rPr lang="ru-RU" dirty="0" err="1"/>
              <a:t>Sub-Network</a:t>
            </a:r>
            <a:r>
              <a:rPr lang="ru-RU" dirty="0"/>
              <a:t> </a:t>
            </a:r>
            <a:r>
              <a:rPr lang="ru-RU" dirty="0" err="1"/>
              <a:t>Access</a:t>
            </a:r>
            <a:r>
              <a:rPr lang="ru-RU" dirty="0"/>
              <a:t> </a:t>
            </a:r>
            <a:r>
              <a:rPr lang="ru-RU" dirty="0" err="1"/>
              <a:t>Protocol</a:t>
            </a:r>
            <a:r>
              <a:rPr lang="ru-RU" dirty="0"/>
              <a:t> (SNAP). </a:t>
            </a:r>
            <a:endParaRPr lang="ru-RU" dirty="0" smtClean="0"/>
          </a:p>
          <a:p>
            <a:r>
              <a:rPr lang="ru-RU" dirty="0" smtClean="0"/>
              <a:t>Тип </a:t>
            </a:r>
            <a:r>
              <a:rPr lang="ru-RU" dirty="0"/>
              <a:t>протокола для таких кадров (ARP через </a:t>
            </a:r>
            <a:r>
              <a:rPr lang="ru-RU" dirty="0" err="1"/>
              <a:t>Ethernet</a:t>
            </a:r>
            <a:r>
              <a:rPr lang="ru-RU" dirty="0"/>
              <a:t>) определяется кодом X'0806. </a:t>
            </a:r>
            <a:endParaRPr lang="ru-RU"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ym typeface="+mn-ea"/>
              </a:rPr>
              <a:t>Пример работы протокола</a:t>
            </a:r>
            <a:endParaRPr lang="ru-RU" dirty="0"/>
          </a:p>
        </p:txBody>
      </p:sp>
      <p:sp>
        <p:nvSpPr>
          <p:cNvPr id="3" name="Объект 2"/>
          <p:cNvSpPr>
            <a:spLocks noGrp="1"/>
          </p:cNvSpPr>
          <p:nvPr>
            <p:ph sz="quarter" idx="1"/>
          </p:nvPr>
        </p:nvSpPr>
        <p:spPr/>
        <p:txBody>
          <a:bodyPr/>
          <a:lstStyle/>
          <a:p>
            <a:r>
              <a:rPr lang="ru-RU" dirty="0"/>
              <a:t>Некоторые реализации IP и ARP не ставят в очередь IP-пакеты на то время, пока они ждут ARP-ответов. Вместо этого IP-пакет просто уничтожается, а его восстановление возлагается на модуль TCP или прикладной процесс, работающий через UDP. </a:t>
            </a:r>
            <a:endParaRPr lang="ru-RU" dirty="0"/>
          </a:p>
          <a:p>
            <a:r>
              <a:rPr lang="ru-RU" dirty="0"/>
              <a:t>Такое восстановление выполняется с помощью таймаутов и повторных передач. Повторная передача сообщения проходит успешно, так как первая попытка уже вызвала заполнение ARP-таблицы.</a:t>
            </a:r>
            <a:endParaRPr lang="ru-RU" dirty="0"/>
          </a:p>
          <a:p>
            <a:r>
              <a:rPr lang="ru-RU" dirty="0"/>
              <a:t>Следует отметить, что каждая машина имеет отдельную ARP-таблицу для каждого своего сетевого интерфейса.</a:t>
            </a:r>
            <a:endParaRPr lang="ru-RU" dirty="0"/>
          </a:p>
          <a:p>
            <a:endParaRPr lang="ru-RU"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ym typeface="+mn-ea"/>
              </a:rPr>
              <a:t>Пример работы протокола</a:t>
            </a:r>
            <a:endParaRPr lang="ru-RU" dirty="0"/>
          </a:p>
        </p:txBody>
      </p:sp>
      <p:pic>
        <p:nvPicPr>
          <p:cNvPr id="2050" name="Picture 2" descr="http://www.louiewong.com/wp-content/uploads/2010/09/AR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68742" y="1465339"/>
            <a:ext cx="6054573" cy="4603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a:t>
            </a:r>
            <a:r>
              <a:rPr lang="en-US" dirty="0" smtClean="0"/>
              <a:t>ARP-</a:t>
            </a:r>
            <a:r>
              <a:rPr lang="ru-RU" dirty="0" smtClean="0"/>
              <a:t>кадра</a:t>
            </a:r>
            <a:endParaRPr lang="ru-RU" dirty="0"/>
          </a:p>
        </p:txBody>
      </p:sp>
      <p:pic>
        <p:nvPicPr>
          <p:cNvPr id="3" name="Замещающее содержимое 2"/>
          <p:cNvPicPr>
            <a:picLocks noChangeAspect="1"/>
          </p:cNvPicPr>
          <p:nvPr>
            <p:ph idx="1"/>
          </p:nvPr>
        </p:nvPicPr>
        <p:blipFill>
          <a:blip r:embed="rId1"/>
          <a:stretch>
            <a:fillRect/>
          </a:stretch>
        </p:blipFill>
        <p:spPr>
          <a:xfrm>
            <a:off x="3860800" y="1748155"/>
            <a:ext cx="5219700" cy="368173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a:t>
            </a:r>
            <a:r>
              <a:rPr lang="en-US" dirty="0"/>
              <a:t>ARP-</a:t>
            </a:r>
            <a:r>
              <a:rPr lang="ru-RU" dirty="0"/>
              <a:t>кадра</a:t>
            </a:r>
            <a:endParaRPr lang="ru-RU" dirty="0"/>
          </a:p>
        </p:txBody>
      </p:sp>
      <p:sp>
        <p:nvSpPr>
          <p:cNvPr id="3" name="Объект 2"/>
          <p:cNvSpPr>
            <a:spLocks noGrp="1"/>
          </p:cNvSpPr>
          <p:nvPr>
            <p:ph sz="quarter" idx="1"/>
          </p:nvPr>
        </p:nvSpPr>
        <p:spPr/>
        <p:txBody>
          <a:bodyPr>
            <a:normAutofit fontScale="92500"/>
          </a:bodyPr>
          <a:lstStyle/>
          <a:p>
            <a:r>
              <a:rPr lang="ru-RU" b="1" dirty="0"/>
              <a:t>Поле </a:t>
            </a:r>
            <a:r>
              <a:rPr lang="ru-RU" b="1" dirty="0" err="1"/>
              <a:t>Hardware</a:t>
            </a:r>
            <a:r>
              <a:rPr lang="ru-RU" b="1" dirty="0"/>
              <a:t> </a:t>
            </a:r>
            <a:r>
              <a:rPr lang="ru-RU" b="1" dirty="0" err="1" smtClean="0"/>
              <a:t>Type</a:t>
            </a:r>
            <a:r>
              <a:rPr lang="en-US" dirty="0"/>
              <a:t> </a:t>
            </a:r>
            <a:r>
              <a:rPr lang="en-US" dirty="0" smtClean="0"/>
              <a:t>: </a:t>
            </a:r>
            <a:r>
              <a:rPr lang="ru-RU" dirty="0" smtClean="0"/>
              <a:t>В </a:t>
            </a:r>
            <a:r>
              <a:rPr lang="ru-RU" dirty="0"/>
              <a:t>поле данного типа помещается признак типа используемого протокола канального уровня. Протоколу </a:t>
            </a:r>
            <a:r>
              <a:rPr lang="ru-RU" dirty="0" err="1"/>
              <a:t>Ethernet</a:t>
            </a:r>
            <a:r>
              <a:rPr lang="ru-RU" dirty="0"/>
              <a:t> соответствует значение 1 данного поля.</a:t>
            </a:r>
            <a:endParaRPr lang="ru-RU" dirty="0"/>
          </a:p>
          <a:p>
            <a:r>
              <a:rPr lang="ru-RU" b="1" dirty="0"/>
              <a:t>Поле </a:t>
            </a:r>
            <a:r>
              <a:rPr lang="ru-RU" b="1" dirty="0" err="1"/>
              <a:t>Protocol</a:t>
            </a:r>
            <a:r>
              <a:rPr lang="ru-RU" b="1" dirty="0"/>
              <a:t> </a:t>
            </a:r>
            <a:r>
              <a:rPr lang="ru-RU" b="1" dirty="0" err="1" smtClean="0"/>
              <a:t>Type</a:t>
            </a:r>
            <a:r>
              <a:rPr lang="en-US" dirty="0"/>
              <a:t> </a:t>
            </a:r>
            <a:r>
              <a:rPr lang="en-US" dirty="0" smtClean="0"/>
              <a:t>: </a:t>
            </a:r>
            <a:r>
              <a:rPr lang="ru-RU" dirty="0" smtClean="0"/>
              <a:t>В </a:t>
            </a:r>
            <a:r>
              <a:rPr lang="ru-RU" dirty="0"/>
              <a:t>поле данного типа помещается признак типа используемого протокола сетевого уровня. Протоколу IP соответствует значение 0800 данного поля.</a:t>
            </a:r>
            <a:endParaRPr lang="ru-RU" dirty="0"/>
          </a:p>
          <a:p>
            <a:r>
              <a:rPr lang="ru-RU" b="1" dirty="0"/>
              <a:t>Поля HLEN и </a:t>
            </a:r>
            <a:r>
              <a:rPr lang="ru-RU" b="1" dirty="0" smtClean="0"/>
              <a:t>PLEN</a:t>
            </a:r>
            <a:r>
              <a:rPr lang="en-US" dirty="0"/>
              <a:t> </a:t>
            </a:r>
            <a:r>
              <a:rPr lang="en-US" dirty="0" smtClean="0"/>
              <a:t>: </a:t>
            </a:r>
            <a:r>
              <a:rPr lang="ru-RU" dirty="0" smtClean="0"/>
              <a:t>Содержимое </a:t>
            </a:r>
            <a:r>
              <a:rPr lang="ru-RU" dirty="0"/>
              <a:t>полей HLEN и PLEN определяет размер адреса канального и сетевого уровня соответственно. Наличие данных полей обеспечивает возможность использования протокола ARP для определения физического адреса в различных сетях второго и третьего уровня.</a:t>
            </a:r>
            <a:endParaRPr lang="ru-RU" dirty="0"/>
          </a:p>
          <a:p>
            <a:endParaRPr lang="ru-RU"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Коды оборудования</a:t>
            </a:r>
            <a:endParaRPr lang="ru-RU" dirty="0"/>
          </a:p>
        </p:txBody>
      </p:sp>
      <p:graphicFrame>
        <p:nvGraphicFramePr>
          <p:cNvPr id="4" name="Объект 3"/>
          <p:cNvGraphicFramePr>
            <a:graphicFrameLocks noGrp="1"/>
          </p:cNvGraphicFramePr>
          <p:nvPr>
            <p:ph sz="quarter" idx="1"/>
          </p:nvPr>
        </p:nvGraphicFramePr>
        <p:xfrm>
          <a:off x="1991544" y="1628800"/>
          <a:ext cx="8229600" cy="4217035"/>
        </p:xfrm>
        <a:graphic>
          <a:graphicData uri="http://schemas.openxmlformats.org/drawingml/2006/table">
            <a:tbl>
              <a:tblPr/>
              <a:tblGrid>
                <a:gridCol w="2304415"/>
                <a:gridCol w="5925185"/>
              </a:tblGrid>
              <a:tr h="640080">
                <a:tc>
                  <a:txBody>
                    <a:bodyPr/>
                    <a:lstStyle/>
                    <a:p>
                      <a:pPr algn="ctr" fontAlgn="t"/>
                      <a:r>
                        <a:rPr lang="ru-RU" sz="1800" dirty="0">
                          <a:solidFill>
                            <a:schemeClr val="bg1"/>
                          </a:solidFill>
                          <a:effectLst/>
                          <a:latin typeface="Arial" panose="020B0604020202020204"/>
                        </a:rPr>
                        <a:t>Код типа оборудования</a:t>
                      </a:r>
                      <a:endParaRPr lang="ru-RU" sz="1800" dirty="0">
                        <a:solidFill>
                          <a:schemeClr val="bg1"/>
                        </a:solidFill>
                        <a:effectLst/>
                        <a:latin typeface="Arial" panose="020B0604020202020204"/>
                      </a:endParaRPr>
                    </a:p>
                  </a:txBody>
                  <a:tcPr>
                    <a:lnL>
                      <a:noFill/>
                    </a:lnL>
                    <a:lnR>
                      <a:noFill/>
                    </a:lnR>
                    <a:lnT>
                      <a:noFill/>
                    </a:lnT>
                    <a:lnB>
                      <a:noFill/>
                    </a:lnB>
                    <a:lnTlToBr>
                      <a:noFill/>
                    </a:lnTlToBr>
                    <a:lnBlToTr>
                      <a:noFill/>
                    </a:lnBlToTr>
                    <a:solidFill>
                      <a:schemeClr val="accent1">
                        <a:lumMod val="75000"/>
                      </a:schemeClr>
                    </a:solidFill>
                  </a:tcPr>
                </a:tc>
                <a:tc>
                  <a:txBody>
                    <a:bodyPr/>
                    <a:lstStyle/>
                    <a:p>
                      <a:pPr algn="ctr" fontAlgn="t"/>
                      <a:r>
                        <a:rPr lang="ru-RU" sz="1800">
                          <a:solidFill>
                            <a:schemeClr val="bg1"/>
                          </a:solidFill>
                          <a:effectLst/>
                          <a:latin typeface="Arial" panose="020B0604020202020204"/>
                        </a:rPr>
                        <a:t>Описание</a:t>
                      </a:r>
                      <a:endParaRPr lang="ru-RU" sz="1800">
                        <a:solidFill>
                          <a:schemeClr val="bg1"/>
                        </a:solidFill>
                        <a:effectLst/>
                        <a:latin typeface="Arial" panose="020B0604020202020204"/>
                      </a:endParaRPr>
                    </a:p>
                  </a:txBody>
                  <a:tcPr>
                    <a:lnL>
                      <a:noFill/>
                    </a:lnL>
                    <a:lnR>
                      <a:noFill/>
                    </a:lnR>
                    <a:lnT>
                      <a:noFill/>
                    </a:lnT>
                    <a:lnB>
                      <a:noFill/>
                    </a:lnB>
                    <a:lnTlToBr>
                      <a:noFill/>
                    </a:lnTlToBr>
                    <a:lnBlToTr>
                      <a:noFill/>
                    </a:lnBlToTr>
                    <a:solidFill>
                      <a:schemeClr val="accent1">
                        <a:lumMod val="75000"/>
                      </a:schemeClr>
                    </a:solidFill>
                  </a:tcPr>
                </a:tc>
              </a:tr>
              <a:tr h="513080">
                <a:tc>
                  <a:txBody>
                    <a:bodyPr/>
                    <a:lstStyle/>
                    <a:p>
                      <a:pPr algn="ctr" fontAlgn="t"/>
                      <a:r>
                        <a:rPr lang="ru-RU" sz="1800">
                          <a:effectLst/>
                          <a:latin typeface="Arial" panose="020B0604020202020204"/>
                        </a:rPr>
                        <a:t>1</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en-US" sz="1800">
                          <a:effectLst/>
                          <a:latin typeface="Arial" panose="020B0604020202020204"/>
                        </a:rPr>
                        <a:t>Ethernet (10 </a:t>
                      </a:r>
                      <a:r>
                        <a:rPr lang="ru-RU" sz="1800">
                          <a:effectLst/>
                          <a:latin typeface="Arial" panose="020B0604020202020204"/>
                        </a:rPr>
                        <a:t>Мбит/с)</a:t>
                      </a:r>
                      <a:endParaRPr lang="ru-RU" sz="1800">
                        <a:effectLst/>
                        <a:latin typeface="Arial" panose="020B0604020202020204"/>
                      </a:endParaRPr>
                    </a:p>
                  </a:txBody>
                  <a:tcPr>
                    <a:lnL>
                      <a:noFill/>
                    </a:lnL>
                    <a:lnR>
                      <a:noFill/>
                    </a:lnR>
                    <a:lnT>
                      <a:noFill/>
                    </a:lnT>
                    <a:lnB>
                      <a:noFill/>
                    </a:lnB>
                    <a:lnTlToBr>
                      <a:noFill/>
                    </a:lnTlToBr>
                    <a:lnBlToTr>
                      <a:noFill/>
                    </a:lnBlToTr>
                    <a:noFill/>
                  </a:tcPr>
                </a:tc>
              </a:tr>
              <a:tr h="513080">
                <a:tc>
                  <a:txBody>
                    <a:bodyPr/>
                    <a:lstStyle/>
                    <a:p>
                      <a:pPr algn="ctr" fontAlgn="t"/>
                      <a:r>
                        <a:rPr lang="ru-RU" sz="1800">
                          <a:effectLst/>
                          <a:latin typeface="Arial" panose="020B0604020202020204"/>
                        </a:rPr>
                        <a:t>2</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ru-RU" sz="1800">
                          <a:effectLst/>
                          <a:latin typeface="Arial" panose="020B0604020202020204"/>
                        </a:rPr>
                        <a:t>Экспериментальный </a:t>
                      </a:r>
                      <a:r>
                        <a:rPr lang="en-US" sz="1800">
                          <a:effectLst/>
                          <a:latin typeface="Arial" panose="020B0604020202020204"/>
                        </a:rPr>
                        <a:t>Ethernet (3 </a:t>
                      </a:r>
                      <a:r>
                        <a:rPr lang="ru-RU" sz="1800">
                          <a:effectLst/>
                          <a:latin typeface="Arial" panose="020B0604020202020204"/>
                        </a:rPr>
                        <a:t>Мбит/с)</a:t>
                      </a:r>
                      <a:endParaRPr lang="ru-RU" sz="1800">
                        <a:effectLst/>
                        <a:latin typeface="Arial" panose="020B0604020202020204"/>
                      </a:endParaRPr>
                    </a:p>
                  </a:txBody>
                  <a:tcPr>
                    <a:lnL>
                      <a:noFill/>
                    </a:lnL>
                    <a:lnR>
                      <a:noFill/>
                    </a:lnR>
                    <a:lnT>
                      <a:noFill/>
                    </a:lnT>
                    <a:lnB>
                      <a:noFill/>
                    </a:lnB>
                    <a:lnTlToBr>
                      <a:noFill/>
                    </a:lnTlToBr>
                    <a:lnBlToTr>
                      <a:noFill/>
                    </a:lnBlToTr>
                    <a:noFill/>
                  </a:tcPr>
                </a:tc>
              </a:tr>
              <a:tr h="513080">
                <a:tc>
                  <a:txBody>
                    <a:bodyPr/>
                    <a:lstStyle/>
                    <a:p>
                      <a:pPr algn="ctr" fontAlgn="t"/>
                      <a:r>
                        <a:rPr lang="ru-RU" sz="1800">
                          <a:effectLst/>
                          <a:latin typeface="Arial" panose="020B0604020202020204"/>
                        </a:rPr>
                        <a:t>3</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ru-RU" sz="1800">
                          <a:effectLst/>
                          <a:latin typeface="Arial" panose="020B0604020202020204"/>
                        </a:rPr>
                        <a:t>Радиолюбительская связь через </a:t>
                      </a:r>
                      <a:r>
                        <a:rPr lang="en-US" sz="1800">
                          <a:effectLst/>
                          <a:latin typeface="Arial" panose="020B0604020202020204"/>
                        </a:rPr>
                        <a:t>X.25</a:t>
                      </a:r>
                      <a:endParaRPr lang="en-US" sz="1800">
                        <a:effectLst/>
                        <a:latin typeface="Arial" panose="020B0604020202020204"/>
                      </a:endParaRPr>
                    </a:p>
                  </a:txBody>
                  <a:tcPr>
                    <a:lnL>
                      <a:noFill/>
                    </a:lnL>
                    <a:lnR>
                      <a:noFill/>
                    </a:lnR>
                    <a:lnT>
                      <a:noFill/>
                    </a:lnT>
                    <a:lnB>
                      <a:noFill/>
                    </a:lnB>
                    <a:lnTlToBr>
                      <a:noFill/>
                    </a:lnTlToBr>
                    <a:lnBlToTr>
                      <a:noFill/>
                    </a:lnBlToTr>
                    <a:noFill/>
                  </a:tcPr>
                </a:tc>
              </a:tr>
              <a:tr h="513080">
                <a:tc>
                  <a:txBody>
                    <a:bodyPr/>
                    <a:lstStyle/>
                    <a:p>
                      <a:pPr algn="ctr" fontAlgn="t"/>
                      <a:r>
                        <a:rPr lang="ru-RU" sz="1800">
                          <a:effectLst/>
                          <a:latin typeface="Arial" panose="020B0604020202020204"/>
                        </a:rPr>
                        <a:t>4</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en-US" sz="1800">
                          <a:effectLst/>
                          <a:latin typeface="Arial" panose="020B0604020202020204"/>
                        </a:rPr>
                        <a:t>Proteon ProNET </a:t>
                      </a:r>
                      <a:r>
                        <a:rPr lang="ru-RU" sz="1800">
                          <a:effectLst/>
                          <a:latin typeface="Arial" panose="020B0604020202020204"/>
                        </a:rPr>
                        <a:t>маркерная кольцевая сеть (</a:t>
                      </a:r>
                      <a:r>
                        <a:rPr lang="en-US" sz="1800">
                          <a:effectLst/>
                          <a:latin typeface="Arial" panose="020B0604020202020204"/>
                        </a:rPr>
                        <a:t>Token Ring)</a:t>
                      </a:r>
                      <a:endParaRPr lang="en-US" sz="1800">
                        <a:effectLst/>
                        <a:latin typeface="Arial" panose="020B0604020202020204"/>
                      </a:endParaRPr>
                    </a:p>
                  </a:txBody>
                  <a:tcPr>
                    <a:lnL>
                      <a:noFill/>
                    </a:lnL>
                    <a:lnR>
                      <a:noFill/>
                    </a:lnR>
                    <a:lnT>
                      <a:noFill/>
                    </a:lnT>
                    <a:lnB>
                      <a:noFill/>
                    </a:lnB>
                    <a:lnTlToBr>
                      <a:noFill/>
                    </a:lnTlToBr>
                    <a:lnBlToTr>
                      <a:noFill/>
                    </a:lnBlToTr>
                    <a:noFill/>
                  </a:tcPr>
                </a:tc>
              </a:tr>
              <a:tr h="498475">
                <a:tc>
                  <a:txBody>
                    <a:bodyPr/>
                    <a:lstStyle/>
                    <a:p>
                      <a:pPr algn="ctr" fontAlgn="t"/>
                      <a:r>
                        <a:rPr lang="ru-RU" sz="1800">
                          <a:effectLst/>
                          <a:latin typeface="Arial" panose="020B0604020202020204"/>
                        </a:rPr>
                        <a:t>5</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en-US" sz="1800" dirty="0" smtClean="0">
                          <a:effectLst/>
                          <a:latin typeface="Arial" panose="020B0604020202020204"/>
                        </a:rPr>
                        <a:t>Chaos (</a:t>
                      </a:r>
                      <a:r>
                        <a:rPr lang="ru-RU" sz="1800" dirty="0" smtClean="0">
                          <a:effectLst/>
                          <a:latin typeface="Arial" panose="020B0604020202020204"/>
                        </a:rPr>
                        <a:t>полнодуплексная</a:t>
                      </a:r>
                      <a:r>
                        <a:rPr lang="ru-RU" sz="1800" baseline="0" dirty="0" smtClean="0">
                          <a:effectLst/>
                          <a:latin typeface="Arial" panose="020B0604020202020204"/>
                        </a:rPr>
                        <a:t> надежная передача между процессами)</a:t>
                      </a:r>
                      <a:endParaRPr lang="en-US" sz="1800" dirty="0" smtClean="0">
                        <a:effectLst/>
                        <a:latin typeface="Arial" panose="020B0604020202020204"/>
                      </a:endParaRPr>
                    </a:p>
                  </a:txBody>
                  <a:tcPr>
                    <a:lnL>
                      <a:noFill/>
                    </a:lnL>
                    <a:lnR>
                      <a:noFill/>
                    </a:lnR>
                    <a:lnT>
                      <a:noFill/>
                    </a:lnT>
                    <a:lnB>
                      <a:noFill/>
                    </a:lnB>
                    <a:lnTlToBr>
                      <a:noFill/>
                    </a:lnTlToBr>
                    <a:lnBlToTr>
                      <a:noFill/>
                    </a:lnBlToTr>
                    <a:noFill/>
                  </a:tcPr>
                </a:tc>
              </a:tr>
              <a:tr h="513080">
                <a:tc>
                  <a:txBody>
                    <a:bodyPr/>
                    <a:lstStyle/>
                    <a:p>
                      <a:pPr algn="ctr" fontAlgn="t"/>
                      <a:r>
                        <a:rPr lang="ru-RU" sz="1800">
                          <a:effectLst/>
                          <a:latin typeface="Arial" panose="020B0604020202020204"/>
                        </a:rPr>
                        <a:t>6</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ru-RU" sz="1800">
                          <a:effectLst/>
                          <a:latin typeface="Arial" panose="020B0604020202020204"/>
                        </a:rPr>
                        <a:t>Сети </a:t>
                      </a:r>
                      <a:r>
                        <a:rPr lang="en-US" sz="1800">
                          <a:effectLst/>
                          <a:latin typeface="Arial" panose="020B0604020202020204"/>
                        </a:rPr>
                        <a:t>IEEE 802</a:t>
                      </a:r>
                      <a:endParaRPr lang="en-US" sz="1800">
                        <a:effectLst/>
                        <a:latin typeface="Arial" panose="020B0604020202020204"/>
                      </a:endParaRPr>
                    </a:p>
                  </a:txBody>
                  <a:tcPr>
                    <a:lnL>
                      <a:noFill/>
                    </a:lnL>
                    <a:lnR>
                      <a:noFill/>
                    </a:lnR>
                    <a:lnT>
                      <a:noFill/>
                    </a:lnT>
                    <a:lnB>
                      <a:noFill/>
                    </a:lnB>
                    <a:lnTlToBr>
                      <a:noFill/>
                    </a:lnTlToBr>
                    <a:lnBlToTr>
                      <a:noFill/>
                    </a:lnBlToTr>
                    <a:noFill/>
                  </a:tcPr>
                </a:tc>
              </a:tr>
              <a:tr h="513080">
                <a:tc>
                  <a:txBody>
                    <a:bodyPr/>
                    <a:lstStyle/>
                    <a:p>
                      <a:pPr algn="ctr" fontAlgn="t"/>
                      <a:r>
                        <a:rPr lang="ru-RU" sz="1800">
                          <a:effectLst/>
                          <a:latin typeface="Arial" panose="020B0604020202020204"/>
                        </a:rPr>
                        <a:t>7</a:t>
                      </a:r>
                      <a:endParaRPr lang="ru-RU" sz="1800">
                        <a:effectLst/>
                        <a:latin typeface="Arial" panose="020B0604020202020204"/>
                      </a:endParaRPr>
                    </a:p>
                  </a:txBody>
                  <a:tcPr>
                    <a:lnL>
                      <a:noFill/>
                    </a:lnL>
                    <a:lnR>
                      <a:noFill/>
                    </a:lnR>
                    <a:lnT>
                      <a:noFill/>
                    </a:lnT>
                    <a:lnB>
                      <a:noFill/>
                    </a:lnB>
                    <a:lnTlToBr>
                      <a:noFill/>
                    </a:lnTlToBr>
                    <a:lnBlToTr>
                      <a:noFill/>
                    </a:lnBlToTr>
                    <a:noFill/>
                  </a:tcPr>
                </a:tc>
                <a:tc>
                  <a:txBody>
                    <a:bodyPr/>
                    <a:lstStyle/>
                    <a:p>
                      <a:pPr fontAlgn="t"/>
                      <a:r>
                        <a:rPr lang="en-US" sz="1800" dirty="0">
                          <a:effectLst/>
                          <a:latin typeface="Arial" panose="020B0604020202020204"/>
                        </a:rPr>
                        <a:t>ARCNET</a:t>
                      </a:r>
                      <a:endParaRPr lang="en-US" sz="1800" dirty="0">
                        <a:effectLst/>
                        <a:latin typeface="Arial" panose="020B0604020202020204"/>
                      </a:endParaRPr>
                    </a:p>
                  </a:txBody>
                  <a:tcPr>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a:t>
            </a:r>
            <a:r>
              <a:rPr lang="en-US" dirty="0"/>
              <a:t>ARP-</a:t>
            </a:r>
            <a:r>
              <a:rPr lang="ru-RU" dirty="0"/>
              <a:t>кадра</a:t>
            </a:r>
            <a:endParaRPr lang="ru-RU" dirty="0"/>
          </a:p>
        </p:txBody>
      </p:sp>
      <p:sp>
        <p:nvSpPr>
          <p:cNvPr id="3" name="Объект 2"/>
          <p:cNvSpPr>
            <a:spLocks noGrp="1"/>
          </p:cNvSpPr>
          <p:nvPr>
            <p:ph sz="quarter" idx="1"/>
          </p:nvPr>
        </p:nvSpPr>
        <p:spPr/>
        <p:txBody>
          <a:bodyPr>
            <a:normAutofit fontScale="67500" lnSpcReduction="20000"/>
          </a:bodyPr>
          <a:lstStyle/>
          <a:p>
            <a:r>
              <a:rPr lang="ru-RU" b="1" dirty="0">
                <a:solidFill>
                  <a:srgbClr val="C00000"/>
                </a:solidFill>
              </a:rPr>
              <a:t>Поле </a:t>
            </a:r>
            <a:r>
              <a:rPr lang="ru-RU" b="1" dirty="0" err="1">
                <a:solidFill>
                  <a:srgbClr val="C00000"/>
                </a:solidFill>
              </a:rPr>
              <a:t>Operation</a:t>
            </a:r>
            <a:r>
              <a:rPr lang="en-US" b="1" dirty="0">
                <a:solidFill>
                  <a:srgbClr val="C00000"/>
                </a:solidFill>
              </a:rPr>
              <a:t> </a:t>
            </a:r>
            <a:r>
              <a:rPr lang="en-US" b="1" dirty="0"/>
              <a:t>:</a:t>
            </a:r>
            <a:r>
              <a:rPr lang="en-US" dirty="0"/>
              <a:t> </a:t>
            </a:r>
            <a:r>
              <a:rPr lang="ru-RU" dirty="0"/>
              <a:t>В этом поле размещается признак типа информационного кадра </a:t>
            </a:r>
            <a:r>
              <a:rPr lang="ru-RU" dirty="0" smtClean="0"/>
              <a:t>ARP</a:t>
            </a:r>
            <a:endParaRPr lang="ru-RU" dirty="0" smtClean="0"/>
          </a:p>
          <a:p>
            <a:endParaRPr lang="ru-RU" dirty="0"/>
          </a:p>
          <a:p>
            <a:endParaRPr lang="ru-RU" dirty="0" smtClean="0"/>
          </a:p>
          <a:p>
            <a:endParaRPr lang="ru-RU" dirty="0"/>
          </a:p>
          <a:p>
            <a:endParaRPr lang="ru-RU" dirty="0" smtClean="0"/>
          </a:p>
          <a:p>
            <a:endParaRPr lang="ru-RU" dirty="0" smtClean="0"/>
          </a:p>
          <a:p>
            <a:endParaRPr lang="ru-RU" dirty="0"/>
          </a:p>
          <a:p>
            <a:r>
              <a:rPr lang="ru-RU" b="1" dirty="0">
                <a:solidFill>
                  <a:srgbClr val="C00000"/>
                </a:solidFill>
              </a:rPr>
              <a:t>Поля IP (</a:t>
            </a:r>
            <a:r>
              <a:rPr lang="ru-RU" b="1" dirty="0" err="1">
                <a:solidFill>
                  <a:srgbClr val="C00000"/>
                </a:solidFill>
              </a:rPr>
              <a:t>Network</a:t>
            </a:r>
            <a:r>
              <a:rPr lang="ru-RU" b="1" dirty="0">
                <a:solidFill>
                  <a:srgbClr val="C00000"/>
                </a:solidFill>
              </a:rPr>
              <a:t> </a:t>
            </a:r>
            <a:r>
              <a:rPr lang="ru-RU" b="1" dirty="0" err="1">
                <a:solidFill>
                  <a:srgbClr val="C00000"/>
                </a:solidFill>
              </a:rPr>
              <a:t>Address</a:t>
            </a:r>
            <a:r>
              <a:rPr lang="ru-RU" b="1" dirty="0">
                <a:solidFill>
                  <a:srgbClr val="C00000"/>
                </a:solidFill>
              </a:rPr>
              <a:t>)</a:t>
            </a:r>
            <a:r>
              <a:rPr lang="en-US" dirty="0"/>
              <a:t> </a:t>
            </a:r>
            <a:r>
              <a:rPr lang="ru-RU" dirty="0"/>
              <a:t>В полях </a:t>
            </a:r>
            <a:r>
              <a:rPr lang="ru-RU" dirty="0" err="1"/>
              <a:t>Target</a:t>
            </a:r>
            <a:r>
              <a:rPr lang="ru-RU" dirty="0"/>
              <a:t> IP и </a:t>
            </a:r>
            <a:r>
              <a:rPr lang="ru-RU" dirty="0" err="1"/>
              <a:t>Sender</a:t>
            </a:r>
            <a:r>
              <a:rPr lang="ru-RU" dirty="0"/>
              <a:t> IP кадров ARP и RARP размещаются сетевые адреса станции назначения и передающей станции, соответственно.</a:t>
            </a:r>
            <a:endParaRPr lang="ru-RU" dirty="0"/>
          </a:p>
          <a:p>
            <a:r>
              <a:rPr lang="ru-RU" b="1" dirty="0">
                <a:solidFill>
                  <a:srgbClr val="C00000"/>
                </a:solidFill>
              </a:rPr>
              <a:t>Поля HA (</a:t>
            </a:r>
            <a:r>
              <a:rPr lang="ru-RU" b="1" dirty="0" err="1">
                <a:solidFill>
                  <a:srgbClr val="C00000"/>
                </a:solidFill>
              </a:rPr>
              <a:t>Hardware</a:t>
            </a:r>
            <a:r>
              <a:rPr lang="ru-RU" b="1" dirty="0">
                <a:solidFill>
                  <a:srgbClr val="C00000"/>
                </a:solidFill>
              </a:rPr>
              <a:t> </a:t>
            </a:r>
            <a:r>
              <a:rPr lang="ru-RU" b="1" dirty="0" err="1">
                <a:solidFill>
                  <a:srgbClr val="C00000"/>
                </a:solidFill>
              </a:rPr>
              <a:t>Address</a:t>
            </a:r>
            <a:r>
              <a:rPr lang="ru-RU" b="1" dirty="0">
                <a:solidFill>
                  <a:srgbClr val="C00000"/>
                </a:solidFill>
              </a:rPr>
              <a:t>)</a:t>
            </a:r>
            <a:r>
              <a:rPr lang="en-US" dirty="0">
                <a:solidFill>
                  <a:srgbClr val="C00000"/>
                </a:solidFill>
              </a:rPr>
              <a:t> </a:t>
            </a:r>
            <a:endParaRPr lang="en-US" dirty="0">
              <a:solidFill>
                <a:srgbClr val="C00000"/>
              </a:solidFill>
            </a:endParaRPr>
          </a:p>
          <a:p>
            <a:pPr marL="0" indent="0">
              <a:buNone/>
            </a:pPr>
            <a:r>
              <a:rPr lang="en-US" dirty="0"/>
              <a:t>    </a:t>
            </a:r>
            <a:r>
              <a:rPr lang="ru-RU" dirty="0"/>
              <a:t>В полях </a:t>
            </a:r>
            <a:r>
              <a:rPr lang="ru-RU" dirty="0" err="1"/>
              <a:t>Target</a:t>
            </a:r>
            <a:r>
              <a:rPr lang="ru-RU" dirty="0"/>
              <a:t> HA и </a:t>
            </a:r>
            <a:r>
              <a:rPr lang="ru-RU" dirty="0" err="1"/>
              <a:t>Sender</a:t>
            </a:r>
            <a:r>
              <a:rPr lang="ru-RU" dirty="0"/>
              <a:t> HA кадров ARP и RARP </a:t>
            </a:r>
            <a:r>
              <a:rPr lang="en-US" dirty="0"/>
              <a:t>    </a:t>
            </a:r>
            <a:endParaRPr lang="en-US" dirty="0"/>
          </a:p>
          <a:p>
            <a:pPr marL="0" indent="0">
              <a:buNone/>
            </a:pPr>
            <a:r>
              <a:rPr lang="en-US" dirty="0"/>
              <a:t>    </a:t>
            </a:r>
            <a:r>
              <a:rPr lang="ru-RU" dirty="0"/>
              <a:t>размещаются физические адреса станции назначения </a:t>
            </a:r>
            <a:r>
              <a:rPr lang="en-US" dirty="0"/>
              <a:t>   </a:t>
            </a:r>
            <a:endParaRPr lang="en-US" dirty="0"/>
          </a:p>
          <a:p>
            <a:pPr marL="0" indent="0">
              <a:buNone/>
            </a:pPr>
            <a:r>
              <a:rPr lang="en-US" dirty="0"/>
              <a:t>    </a:t>
            </a:r>
            <a:r>
              <a:rPr lang="ru-RU" dirty="0"/>
              <a:t>и передающей станции, соответственно.</a:t>
            </a:r>
            <a:endParaRPr lang="ru-RU" dirty="0"/>
          </a:p>
          <a:p>
            <a:endParaRPr lang="ru-RU" dirty="0"/>
          </a:p>
          <a:p>
            <a:endParaRPr lang="ru-RU" dirty="0"/>
          </a:p>
        </p:txBody>
      </p:sp>
      <p:graphicFrame>
        <p:nvGraphicFramePr>
          <p:cNvPr id="4" name="Таблица 3"/>
          <p:cNvGraphicFramePr>
            <a:graphicFrameLocks noGrp="1"/>
          </p:cNvGraphicFramePr>
          <p:nvPr/>
        </p:nvGraphicFramePr>
        <p:xfrm>
          <a:off x="5047615" y="2169160"/>
          <a:ext cx="3333750" cy="1873250"/>
        </p:xfrm>
        <a:graphic>
          <a:graphicData uri="http://schemas.openxmlformats.org/drawingml/2006/table">
            <a:tbl>
              <a:tblPr/>
              <a:tblGrid>
                <a:gridCol w="1666875"/>
                <a:gridCol w="1666875"/>
              </a:tblGrid>
              <a:tr h="369570">
                <a:tc>
                  <a:txBody>
                    <a:bodyPr/>
                    <a:lstStyle/>
                    <a:p>
                      <a:pPr algn="ctr"/>
                      <a:r>
                        <a:rPr lang="en-US" b="1" dirty="0"/>
                        <a:t>Operation</a:t>
                      </a:r>
                      <a:endParaRPr lang="en-US" dirty="0"/>
                    </a:p>
                  </a:txBody>
                  <a:tcPr marL="47625" marR="47625" marT="47625" marB="47625">
                    <a:lnL>
                      <a:noFill/>
                    </a:lnL>
                    <a:lnR>
                      <a:noFill/>
                    </a:lnR>
                    <a:lnT>
                      <a:noFill/>
                    </a:lnT>
                    <a:lnB>
                      <a:noFill/>
                    </a:lnB>
                    <a:solidFill>
                      <a:schemeClr val="accent1"/>
                    </a:solidFill>
                  </a:tcPr>
                </a:tc>
                <a:tc>
                  <a:txBody>
                    <a:bodyPr/>
                    <a:lstStyle/>
                    <a:p>
                      <a:pPr algn="ctr"/>
                      <a:r>
                        <a:rPr lang="ru-RU" b="1"/>
                        <a:t>Значение</a:t>
                      </a:r>
                      <a:endParaRPr lang="ru-RU"/>
                    </a:p>
                  </a:txBody>
                  <a:tcPr marL="47625" marR="47625" marT="47625" marB="47625">
                    <a:lnL>
                      <a:noFill/>
                    </a:lnL>
                    <a:lnR>
                      <a:noFill/>
                    </a:lnR>
                    <a:lnT>
                      <a:noFill/>
                    </a:lnT>
                    <a:lnB>
                      <a:noFill/>
                    </a:lnB>
                    <a:solidFill>
                      <a:schemeClr val="accent1"/>
                    </a:solidFill>
                  </a:tcPr>
                </a:tc>
              </a:tr>
              <a:tr h="369570">
                <a:tc>
                  <a:txBody>
                    <a:bodyPr/>
                    <a:lstStyle/>
                    <a:p>
                      <a:pPr algn="ctr"/>
                      <a:r>
                        <a:rPr lang="en-US"/>
                        <a:t>ARP Request</a:t>
                      </a:r>
                      <a:endParaRPr lang="en-US"/>
                    </a:p>
                  </a:txBody>
                  <a:tcPr marL="47625" marR="47625" marT="47625" marB="47625">
                    <a:lnL>
                      <a:noFill/>
                    </a:lnL>
                    <a:lnR>
                      <a:noFill/>
                    </a:lnR>
                    <a:lnT>
                      <a:noFill/>
                    </a:lnT>
                    <a:lnB>
                      <a:noFill/>
                    </a:lnB>
                    <a:solidFill>
                      <a:srgbClr val="F0F0F0"/>
                    </a:solidFill>
                  </a:tcPr>
                </a:tc>
                <a:tc>
                  <a:txBody>
                    <a:bodyPr/>
                    <a:lstStyle/>
                    <a:p>
                      <a:pPr algn="ctr"/>
                      <a:r>
                        <a:rPr lang="ru-RU"/>
                        <a:t>1</a:t>
                      </a:r>
                      <a:endParaRPr lang="ru-RU"/>
                    </a:p>
                  </a:txBody>
                  <a:tcPr marL="47625" marR="47625" marT="47625" marB="47625">
                    <a:lnL>
                      <a:noFill/>
                    </a:lnL>
                    <a:lnR>
                      <a:noFill/>
                    </a:lnR>
                    <a:lnT>
                      <a:noFill/>
                    </a:lnT>
                    <a:lnB>
                      <a:noFill/>
                    </a:lnB>
                    <a:solidFill>
                      <a:srgbClr val="F0F0F0"/>
                    </a:solidFill>
                  </a:tcPr>
                </a:tc>
              </a:tr>
              <a:tr h="369570">
                <a:tc>
                  <a:txBody>
                    <a:bodyPr/>
                    <a:lstStyle/>
                    <a:p>
                      <a:pPr algn="ctr"/>
                      <a:r>
                        <a:rPr lang="en-US" dirty="0"/>
                        <a:t>ARP Response</a:t>
                      </a:r>
                      <a:endParaRPr lang="en-US" dirty="0"/>
                    </a:p>
                  </a:txBody>
                  <a:tcPr marL="47625" marR="47625" marT="47625" marB="47625">
                    <a:lnL>
                      <a:noFill/>
                    </a:lnL>
                    <a:lnR>
                      <a:noFill/>
                    </a:lnR>
                    <a:lnT>
                      <a:noFill/>
                    </a:lnT>
                    <a:lnB>
                      <a:noFill/>
                    </a:lnB>
                    <a:solidFill>
                      <a:srgbClr val="D0D0D0"/>
                    </a:solidFill>
                  </a:tcPr>
                </a:tc>
                <a:tc>
                  <a:txBody>
                    <a:bodyPr/>
                    <a:lstStyle/>
                    <a:p>
                      <a:pPr algn="ctr"/>
                      <a:r>
                        <a:rPr lang="ru-RU" dirty="0"/>
                        <a:t>2</a:t>
                      </a:r>
                      <a:endParaRPr lang="ru-RU" dirty="0"/>
                    </a:p>
                  </a:txBody>
                  <a:tcPr marL="47625" marR="47625" marT="47625" marB="47625">
                    <a:lnL>
                      <a:noFill/>
                    </a:lnL>
                    <a:lnR>
                      <a:noFill/>
                    </a:lnR>
                    <a:lnT>
                      <a:noFill/>
                    </a:lnT>
                    <a:lnB>
                      <a:noFill/>
                    </a:lnB>
                    <a:solidFill>
                      <a:srgbClr val="D0D0D0"/>
                    </a:solidFill>
                  </a:tcPr>
                </a:tc>
              </a:tr>
              <a:tr h="369570">
                <a:tc>
                  <a:txBody>
                    <a:bodyPr/>
                    <a:lstStyle/>
                    <a:p>
                      <a:pPr algn="ctr"/>
                      <a:r>
                        <a:rPr lang="en-US" dirty="0"/>
                        <a:t>RARP Request</a:t>
                      </a:r>
                      <a:endParaRPr lang="en-US" dirty="0"/>
                    </a:p>
                  </a:txBody>
                  <a:tcPr marL="47625" marR="47625" marT="47625" marB="47625">
                    <a:lnL>
                      <a:noFill/>
                    </a:lnL>
                    <a:lnR>
                      <a:noFill/>
                    </a:lnR>
                    <a:lnT>
                      <a:noFill/>
                    </a:lnT>
                    <a:lnB>
                      <a:noFill/>
                    </a:lnB>
                    <a:solidFill>
                      <a:srgbClr val="F0F0F0"/>
                    </a:solidFill>
                  </a:tcPr>
                </a:tc>
                <a:tc>
                  <a:txBody>
                    <a:bodyPr/>
                    <a:lstStyle/>
                    <a:p>
                      <a:pPr algn="ctr"/>
                      <a:r>
                        <a:rPr lang="ru-RU"/>
                        <a:t>3</a:t>
                      </a:r>
                      <a:endParaRPr lang="ru-RU"/>
                    </a:p>
                  </a:txBody>
                  <a:tcPr marL="47625" marR="47625" marT="47625" marB="47625">
                    <a:lnL>
                      <a:noFill/>
                    </a:lnL>
                    <a:lnR>
                      <a:noFill/>
                    </a:lnR>
                    <a:lnT>
                      <a:noFill/>
                    </a:lnT>
                    <a:lnB>
                      <a:noFill/>
                    </a:lnB>
                    <a:solidFill>
                      <a:srgbClr val="F0F0F0"/>
                    </a:solidFill>
                  </a:tcPr>
                </a:tc>
              </a:tr>
              <a:tr h="394970">
                <a:tc>
                  <a:txBody>
                    <a:bodyPr/>
                    <a:lstStyle/>
                    <a:p>
                      <a:pPr algn="ctr"/>
                      <a:r>
                        <a:rPr lang="en-US"/>
                        <a:t>RARP Response</a:t>
                      </a:r>
                      <a:endParaRPr lang="en-US"/>
                    </a:p>
                  </a:txBody>
                  <a:tcPr marL="47625" marR="47625" marT="47625" marB="47625">
                    <a:lnL>
                      <a:noFill/>
                    </a:lnL>
                    <a:lnR>
                      <a:noFill/>
                    </a:lnR>
                    <a:lnT>
                      <a:noFill/>
                    </a:lnT>
                    <a:lnB>
                      <a:noFill/>
                    </a:lnB>
                    <a:solidFill>
                      <a:srgbClr val="D0D0D0"/>
                    </a:solidFill>
                  </a:tcPr>
                </a:tc>
                <a:tc>
                  <a:txBody>
                    <a:bodyPr/>
                    <a:lstStyle/>
                    <a:p>
                      <a:pPr algn="ctr"/>
                      <a:r>
                        <a:rPr lang="ru-RU" dirty="0"/>
                        <a:t>4</a:t>
                      </a:r>
                      <a:endParaRPr lang="ru-RU" dirty="0"/>
                    </a:p>
                  </a:txBody>
                  <a:tcPr marL="47625" marR="47625" marT="47625" marB="47625">
                    <a:lnL>
                      <a:noFill/>
                    </a:lnL>
                    <a:lnR>
                      <a:noFill/>
                    </a:lnR>
                    <a:lnT>
                      <a:noFill/>
                    </a:lnT>
                    <a:lnB>
                      <a:noFill/>
                    </a:lnB>
                    <a:solidFill>
                      <a:srgbClr val="D0D0D0"/>
                    </a:solid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ARP</a:t>
            </a:r>
            <a:r>
              <a:rPr lang="ru-RU" dirty="0" smtClean="0"/>
              <a:t> кэш</a:t>
            </a:r>
            <a:endParaRPr lang="ru-RU" dirty="0"/>
          </a:p>
        </p:txBody>
      </p:sp>
      <p:sp>
        <p:nvSpPr>
          <p:cNvPr id="3" name="Объект 2"/>
          <p:cNvSpPr>
            <a:spLocks noGrp="1"/>
          </p:cNvSpPr>
          <p:nvPr>
            <p:ph sz="quarter" idx="1"/>
          </p:nvPr>
        </p:nvSpPr>
        <p:spPr/>
        <p:txBody>
          <a:bodyPr>
            <a:normAutofit fontScale="92500" lnSpcReduction="10000"/>
          </a:bodyPr>
          <a:lstStyle/>
          <a:p>
            <a:pPr>
              <a:buFont typeface="Wingdings" panose="05000000000000000000" charset="0"/>
              <a:buChar char="§"/>
            </a:pPr>
            <a:r>
              <a:rPr lang="ru-RU" dirty="0"/>
              <a:t>На каждом хосте содержится ARP кэш (ARP </a:t>
            </a:r>
            <a:r>
              <a:rPr lang="ru-RU" dirty="0" err="1"/>
              <a:t>cache</a:t>
            </a:r>
            <a:r>
              <a:rPr lang="ru-RU" dirty="0"/>
              <a:t>). </a:t>
            </a:r>
            <a:endParaRPr lang="en-US" dirty="0" smtClean="0"/>
          </a:p>
          <a:p>
            <a:pPr>
              <a:buFont typeface="Wingdings" panose="05000000000000000000" charset="0"/>
              <a:buChar char="§"/>
            </a:pPr>
            <a:r>
              <a:rPr lang="ru-RU" dirty="0" smtClean="0"/>
              <a:t>Записи </a:t>
            </a:r>
            <a:r>
              <a:rPr lang="ru-RU" dirty="0"/>
              <a:t>в </a:t>
            </a:r>
            <a:r>
              <a:rPr lang="ru-RU" dirty="0" smtClean="0"/>
              <a:t>кэше </a:t>
            </a:r>
            <a:r>
              <a:rPr lang="ru-RU" dirty="0"/>
              <a:t>могут быть двух видов: статические и динамические</a:t>
            </a:r>
            <a:r>
              <a:rPr lang="ru-RU" dirty="0" smtClean="0"/>
              <a:t>.</a:t>
            </a:r>
            <a:endParaRPr lang="en-US" dirty="0" smtClean="0"/>
          </a:p>
          <a:p>
            <a:pPr>
              <a:buFont typeface="Wingdings" panose="05000000000000000000" charset="0"/>
              <a:buChar char="§"/>
            </a:pPr>
            <a:r>
              <a:rPr lang="ru-RU" dirty="0"/>
              <a:t>Время жизни записи в кэше оставлено на усмотрение разработчика. По умолчанию может составлять от десятков секунд (например, 20 секунд) до четырёх </a:t>
            </a:r>
            <a:r>
              <a:rPr lang="ru-RU" dirty="0" smtClean="0"/>
              <a:t>часов</a:t>
            </a:r>
            <a:endParaRPr lang="en-US" dirty="0" smtClean="0"/>
          </a:p>
          <a:p>
            <a:pPr>
              <a:buFont typeface="Wingdings" panose="05000000000000000000" charset="0"/>
              <a:buChar char="§"/>
            </a:pPr>
            <a:r>
              <a:rPr lang="ru-RU" dirty="0"/>
              <a:t>ARP кэш хранит данные несколько минут после сеанса связи, затем данные о MAC адресе Получателя удаляются из кэша и перед выполнением очередного сеанса связи Отправитель будет вынужден опять отправить ARP запрос в сеть.</a:t>
            </a:r>
            <a:endParaRPr lang="en-US" dirty="0" smtClean="0"/>
          </a:p>
          <a:p>
            <a:pPr>
              <a:buFont typeface="Wingdings" panose="05000000000000000000" charset="0"/>
              <a:buChar char="§"/>
            </a:pPr>
            <a:r>
              <a:rPr lang="ru-RU" dirty="0"/>
              <a:t>Вывести на экран </a:t>
            </a:r>
            <a:r>
              <a:rPr lang="ru-RU" dirty="0" err="1"/>
              <a:t>arp</a:t>
            </a:r>
            <a:r>
              <a:rPr lang="ru-RU" dirty="0"/>
              <a:t>-таблицу:</a:t>
            </a:r>
            <a:br>
              <a:rPr lang="ru-RU" dirty="0"/>
            </a:br>
            <a:r>
              <a:rPr lang="ru-RU" b="1" dirty="0" err="1"/>
              <a:t>arp</a:t>
            </a:r>
            <a:r>
              <a:rPr lang="ru-RU" b="1" dirty="0"/>
              <a:t> –a</a:t>
            </a:r>
            <a:endParaRPr lang="ru-RU"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ProxyARP</a:t>
            </a:r>
            <a:endParaRPr lang="ru-RU" dirty="0"/>
          </a:p>
        </p:txBody>
      </p:sp>
      <p:sp>
        <p:nvSpPr>
          <p:cNvPr id="3" name="Объект 2"/>
          <p:cNvSpPr>
            <a:spLocks noGrp="1"/>
          </p:cNvSpPr>
          <p:nvPr>
            <p:ph sz="quarter" idx="1"/>
          </p:nvPr>
        </p:nvSpPr>
        <p:spPr/>
        <p:txBody>
          <a:bodyPr>
            <a:normAutofit lnSpcReduction="10000"/>
          </a:bodyPr>
          <a:lstStyle/>
          <a:p>
            <a:r>
              <a:rPr lang="en-US" dirty="0" smtClean="0"/>
              <a:t>C</a:t>
            </a:r>
            <a:r>
              <a:rPr lang="ru-RU" dirty="0" smtClean="0"/>
              <a:t>ети</a:t>
            </a:r>
            <a:r>
              <a:rPr lang="en-US" dirty="0" smtClean="0"/>
              <a:t> </a:t>
            </a:r>
            <a:r>
              <a:rPr lang="ru-RU" dirty="0" smtClean="0"/>
              <a:t>соединены </a:t>
            </a:r>
            <a:r>
              <a:rPr lang="ru-RU" dirty="0"/>
              <a:t>через </a:t>
            </a:r>
            <a:r>
              <a:rPr lang="ru-RU" dirty="0" smtClean="0"/>
              <a:t>маршрутизатор, </a:t>
            </a:r>
            <a:r>
              <a:rPr lang="ru-RU" dirty="0"/>
              <a:t>работающий в соответствии со смешанным протоколом ARP (функционально это IP-мост)</a:t>
            </a:r>
            <a:endParaRPr lang="en-US" dirty="0" smtClean="0"/>
          </a:p>
          <a:p>
            <a:r>
              <a:rPr lang="ru-RU" dirty="0" smtClean="0"/>
              <a:t>Маршрутизатор</a:t>
            </a:r>
            <a:r>
              <a:rPr lang="ru-RU" dirty="0"/>
              <a:t> знает, </a:t>
            </a:r>
            <a:r>
              <a:rPr lang="ru-RU" dirty="0" smtClean="0"/>
              <a:t>какая из</a:t>
            </a:r>
            <a:r>
              <a:rPr lang="ru-RU" dirty="0"/>
              <a:t> машин принадлежит какой физической сети. </a:t>
            </a:r>
            <a:endParaRPr lang="ru-RU" dirty="0" smtClean="0"/>
          </a:p>
          <a:p>
            <a:r>
              <a:rPr lang="ru-RU" dirty="0" smtClean="0"/>
              <a:t>Он </a:t>
            </a:r>
            <a:r>
              <a:rPr lang="ru-RU" dirty="0"/>
              <a:t>перехватывает широковещательные ARP-запросы из сети 1, относящиеся к сети 2, и наоборот. </a:t>
            </a:r>
            <a:endParaRPr lang="ru-RU" dirty="0" smtClean="0"/>
          </a:p>
          <a:p>
            <a:r>
              <a:rPr lang="ru-RU" dirty="0" smtClean="0"/>
              <a:t>Во </a:t>
            </a:r>
            <a:r>
              <a:rPr lang="ru-RU" dirty="0"/>
              <a:t>всех случаях в качестве физического адреса маршрутизатор возвращает свой адрес. В дальнейшем, получая дейтограммы, он маршрутизирует их на физические адреса по их IP-адресам.</a:t>
            </a:r>
            <a:endParaRPr lang="ru-RU"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RARP</a:t>
            </a:r>
            <a:endParaRPr lang="ru-RU" dirty="0"/>
          </a:p>
        </p:txBody>
      </p:sp>
      <p:sp>
        <p:nvSpPr>
          <p:cNvPr id="3" name="Объект 2"/>
          <p:cNvSpPr>
            <a:spLocks noGrp="1"/>
          </p:cNvSpPr>
          <p:nvPr>
            <p:ph sz="quarter" idx="1"/>
          </p:nvPr>
        </p:nvSpPr>
        <p:spPr/>
        <p:txBody>
          <a:bodyPr>
            <a:normAutofit fontScale="77500" lnSpcReduction="20000"/>
          </a:bodyPr>
          <a:lstStyle/>
          <a:p>
            <a:r>
              <a:rPr lang="ru-RU" dirty="0"/>
              <a:t>Принцип работы RARP заключается в том, что бездисковая система может считать свой уникальный аппаратный адрес с интерфейсной платы и послать RARP запрос (широковещательный фрейм в сеть), где потребует кого-нибудь откликнуться и сообщить IP адрес (с помощью RARP отклика).</a:t>
            </a:r>
            <a:endParaRPr lang="ru-RU" dirty="0"/>
          </a:p>
          <a:p>
            <a:r>
              <a:rPr lang="ru-RU" dirty="0"/>
              <a:t>Протокол (и сервер) RARP обеспечивает определение IP адреса по MAC адресу (например, при загрузке устройства, не имеющего возможности хранить свой собственный IP адрес), т.е. Выполняет функции обратные протоколу ARP. Уникальный MAC адрес обеспечивается изготовителем устройства.</a:t>
            </a:r>
            <a:endParaRPr lang="ru-RU" dirty="0"/>
          </a:p>
          <a:p>
            <a:r>
              <a:rPr lang="ru-RU" dirty="0"/>
              <a:t>Клиент RARP посылает широковещательный кадр </a:t>
            </a:r>
            <a:r>
              <a:rPr lang="ru-RU" dirty="0" err="1"/>
              <a:t>Ethernet</a:t>
            </a:r>
            <a:r>
              <a:rPr lang="ru-RU" dirty="0"/>
              <a:t> с запросом, содержащим MAC адрес целевого узла. В ответ от сервера ожидается RARP пакет (</a:t>
            </a:r>
            <a:r>
              <a:rPr lang="ru-RU" dirty="0" err="1"/>
              <a:t>unicast</a:t>
            </a:r>
            <a:r>
              <a:rPr lang="ru-RU" dirty="0"/>
              <a:t>), содержащий соответствующий ему IP адрес. Ответ может быть получен непосредственно от RARP сервера или от посредника (</a:t>
            </a:r>
            <a:r>
              <a:rPr lang="ru-RU" dirty="0" err="1"/>
              <a:t>proxy</a:t>
            </a:r>
            <a:r>
              <a:rPr lang="ru-RU" dirty="0"/>
              <a:t>). В качестве посредника обычно выступает маршрутизатор. В сегменте сети может быть несколько RARP серверов, так что можно ожидать несколько ответов</a:t>
            </a:r>
            <a:r>
              <a:rPr lang="ru-RU" dirty="0" smtClean="0"/>
              <a:t>.</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Виды кадров</a:t>
            </a:r>
            <a:endParaRPr lang="ru-RU" altLang="en-US"/>
          </a:p>
        </p:txBody>
      </p:sp>
      <p:sp>
        <p:nvSpPr>
          <p:cNvPr id="3" name="Замещающее содержимое 2"/>
          <p:cNvSpPr>
            <a:spLocks noGrp="1"/>
          </p:cNvSpPr>
          <p:nvPr>
            <p:ph idx="1"/>
          </p:nvPr>
        </p:nvSpPr>
        <p:spPr/>
        <p:txBody>
          <a:bodyPr/>
          <a:p>
            <a:r>
              <a:rPr lang="ru-RU" dirty="0" smtClean="0">
                <a:sym typeface="+mn-ea"/>
              </a:rPr>
              <a:t>И</a:t>
            </a:r>
            <a:r>
              <a:rPr lang="ru-RU" dirty="0">
                <a:sym typeface="+mn-ea"/>
              </a:rPr>
              <a:t>нформационные, содержащие данные конечных пользователей, (они формируются в компьютерах)</a:t>
            </a:r>
            <a:endParaRPr lang="ru-RU" dirty="0">
              <a:sym typeface="+mn-ea"/>
            </a:endParaRPr>
          </a:p>
          <a:p>
            <a:r>
              <a:rPr lang="ru-RU" dirty="0">
                <a:sym typeface="+mn-ea"/>
              </a:rPr>
              <a:t>Служебные</a:t>
            </a:r>
            <a:r>
              <a:rPr lang="en-US" dirty="0">
                <a:sym typeface="+mn-ea"/>
              </a:rPr>
              <a:t>,</a:t>
            </a:r>
            <a:r>
              <a:rPr lang="ru-RU" dirty="0">
                <a:sym typeface="+mn-ea"/>
              </a:rPr>
              <a:t> </a:t>
            </a:r>
            <a:r>
              <a:rPr lang="ru-RU" dirty="0">
                <a:sym typeface="+mn-ea"/>
              </a:rPr>
              <a:t>источником которых может быть любое устройство, использующее канальный уровень.</a:t>
            </a:r>
            <a:r>
              <a:rPr lang="ru-RU" dirty="0">
                <a:sym typeface="+mn-ea"/>
              </a:rPr>
              <a:t> Формируются, например, мостами для реализации алгоритма покрывающего дерева, маршрутизаторами при обмене маршрутной информацией, компьютерами при объявлении выполняемых ими сервисов.</a:t>
            </a:r>
            <a:endParaRPr lang="ru-RU" dirty="0"/>
          </a:p>
          <a:p>
            <a:endParaRPr lang="ru-RU"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a:t>
            </a:r>
            <a:r>
              <a:rPr lang="en-US" dirty="0" smtClean="0"/>
              <a:t>RARP</a:t>
            </a:r>
            <a:endParaRPr lang="ru-RU" dirty="0"/>
          </a:p>
        </p:txBody>
      </p:sp>
      <p:sp>
        <p:nvSpPr>
          <p:cNvPr id="3" name="Объект 2"/>
          <p:cNvSpPr>
            <a:spLocks noGrp="1"/>
          </p:cNvSpPr>
          <p:nvPr>
            <p:ph sz="quarter" idx="1"/>
          </p:nvPr>
        </p:nvSpPr>
        <p:spPr/>
        <p:txBody>
          <a:bodyPr>
            <a:normAutofit fontScale="85000" lnSpcReduction="10000"/>
          </a:bodyPr>
          <a:lstStyle/>
          <a:p>
            <a:r>
              <a:rPr lang="ru-RU" dirty="0"/>
              <a:t>Очевидно, что использование одной рабочей станции в качестве RARP – сервера не может обеспечить достаточной надежности. Станция, которая выполняет данную функцию в сети, может выйти из строя, или может быть слишком перегружена для того, чтобы вовремя ответить на RARP – запрос. Поскольку ответ на запрос не будет получен</a:t>
            </a:r>
            <a:r>
              <a:rPr lang="en-US" dirty="0"/>
              <a:t>,</a:t>
            </a:r>
            <a:r>
              <a:rPr lang="ru-RU" dirty="0"/>
              <a:t> запрос нужно повторять снова и снова. Единственным выходом из данной ситуации может быть резервирование RARP – сервера.</a:t>
            </a:r>
            <a:endParaRPr lang="ru-RU" dirty="0"/>
          </a:p>
          <a:p>
            <a:r>
              <a:rPr lang="ru-RU" dirty="0"/>
              <a:t>Простое резервирование (например - дублирование) этих устройств может привести к возникновению дополнительных трудностей. К таким трудностям, в частности, относится возможность возникновения коллизий при одновременном ответе на RARP – запрос двумя RARP – серверами. Для разрешения этой проблемы должно быть проведено ранжирование серверов на первичный и вторичные. </a:t>
            </a:r>
            <a:endParaRPr lang="ru-RU"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a:t>
            </a:r>
            <a:r>
              <a:rPr lang="en-US" dirty="0" smtClean="0"/>
              <a:t>RARP</a:t>
            </a:r>
            <a:endParaRPr lang="ru-RU" dirty="0"/>
          </a:p>
        </p:txBody>
      </p:sp>
      <p:sp>
        <p:nvSpPr>
          <p:cNvPr id="3" name="Объект 2"/>
          <p:cNvSpPr>
            <a:spLocks noGrp="1"/>
          </p:cNvSpPr>
          <p:nvPr>
            <p:ph sz="quarter" idx="1"/>
          </p:nvPr>
        </p:nvSpPr>
        <p:spPr/>
        <p:txBody>
          <a:bodyPr>
            <a:normAutofit/>
          </a:bodyPr>
          <a:lstStyle/>
          <a:p>
            <a:r>
              <a:rPr lang="ru-RU" dirty="0"/>
              <a:t>Для предотвращения коллизий в данном случае может быть использовано две схемы:</a:t>
            </a:r>
            <a:endParaRPr lang="ru-RU" dirty="0"/>
          </a:p>
          <a:p>
            <a:r>
              <a:rPr lang="ru-RU" dirty="0">
                <a:solidFill>
                  <a:srgbClr val="C00000"/>
                </a:solidFill>
              </a:rPr>
              <a:t>Задержка ответа вторичного RARP – сервера на такт</a:t>
            </a:r>
            <a:endParaRPr lang="ru-RU" dirty="0">
              <a:solidFill>
                <a:srgbClr val="C00000"/>
              </a:solidFill>
            </a:endParaRPr>
          </a:p>
          <a:p>
            <a:r>
              <a:rPr lang="ru-RU" dirty="0">
                <a:solidFill>
                  <a:srgbClr val="C00000"/>
                </a:solidFill>
              </a:rPr>
              <a:t>Задержка ответа вторичного RARP – сервера на случайный отрезок времени</a:t>
            </a:r>
            <a:endParaRPr lang="ru-RU" dirty="0"/>
          </a:p>
          <a:p>
            <a:endParaRPr lang="ru-RU"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dirty="0" smtClean="0">
                <a:sym typeface="+mn-ea"/>
              </a:rPr>
              <a:t>Особенности </a:t>
            </a:r>
            <a:r>
              <a:rPr lang="en-US" dirty="0" smtClean="0">
                <a:sym typeface="+mn-ea"/>
              </a:rPr>
              <a:t>RARP</a:t>
            </a:r>
            <a:endParaRPr lang="ru-RU" altLang="en-US"/>
          </a:p>
        </p:txBody>
      </p:sp>
      <p:sp>
        <p:nvSpPr>
          <p:cNvPr id="3" name="Замещающее содержимое 2"/>
          <p:cNvSpPr>
            <a:spLocks noGrp="1"/>
          </p:cNvSpPr>
          <p:nvPr>
            <p:ph idx="1"/>
          </p:nvPr>
        </p:nvSpPr>
        <p:spPr/>
        <p:txBody>
          <a:bodyPr>
            <a:normAutofit fontScale="90000" lnSpcReduction="10000"/>
          </a:bodyPr>
          <a:p>
            <a:r>
              <a:rPr lang="ru-RU" dirty="0">
                <a:sym typeface="+mn-ea"/>
              </a:rPr>
              <a:t>При использовании первой схемы в сети может только один вторичный RARP–сервер, который отвечает на RARP–запрос только в том случае, если он был послан повторно. Очевидно, что использование данной схемы не позволяет избежать возникновения коллизии в том случае, когда первый запрос был потерян из-за временной перегрузки первичного RARP – сервера или вследствие возникновения проблем в канале передачи на физическом уровне.</a:t>
            </a:r>
            <a:endParaRPr lang="ru-RU" dirty="0"/>
          </a:p>
          <a:p>
            <a:r>
              <a:rPr lang="ru-RU" dirty="0">
                <a:sym typeface="+mn-ea"/>
              </a:rPr>
              <a:t>При использовании второй схемы в сети могут находиться несколько вторичных RARP–серверов. Каждый из этих вторичных серверов отвечает на RARP – запрос по прошествии интервала времени, величина которого определяется случайным образом. Очевидно, что в данном случае, вероятность возникновения коллизий при ответе вторичных серверов существенно уменьшается.</a:t>
            </a:r>
            <a:endParaRPr lang="ru-RU" dirty="0"/>
          </a:p>
          <a:p>
            <a:endParaRPr lang="ru-RU"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пакета </a:t>
            </a:r>
            <a:r>
              <a:rPr lang="en-US" dirty="0" smtClean="0"/>
              <a:t>RARP</a:t>
            </a:r>
            <a:endParaRPr lang="ru-RU" dirty="0"/>
          </a:p>
        </p:txBody>
      </p:sp>
      <p:sp>
        <p:nvSpPr>
          <p:cNvPr id="3" name="Объект 2"/>
          <p:cNvSpPr>
            <a:spLocks noGrp="1"/>
          </p:cNvSpPr>
          <p:nvPr>
            <p:ph sz="quarter" idx="1"/>
          </p:nvPr>
        </p:nvSpPr>
        <p:spPr/>
        <p:txBody>
          <a:bodyPr/>
          <a:lstStyle/>
          <a:p>
            <a:r>
              <a:rPr lang="ru-RU" dirty="0"/>
              <a:t>Формат пакета RARP практически идентичен пакету ARP. Запрос RARP широковещательный, в нем содержится аппаратный адрес отправителя, при этом он спрашивает кого-либо послать ему его IP адрес. Отклик обычно персональный</a:t>
            </a:r>
            <a:r>
              <a:rPr lang="ru-RU" dirty="0" smtClean="0"/>
              <a:t>.</a:t>
            </a:r>
            <a:endParaRPr lang="en-US" dirty="0" smtClean="0"/>
          </a:p>
          <a:p>
            <a:endParaRPr lang="ru-RU" dirty="0"/>
          </a:p>
        </p:txBody>
      </p:sp>
      <p:pic>
        <p:nvPicPr>
          <p:cNvPr id="4" name="Picture 2" descr="http://nknaromanova.narod.ru/arp.files/image00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6430" y="3550285"/>
            <a:ext cx="8182610" cy="3030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STP </a:t>
            </a:r>
            <a:endParaRPr lang="ru-RU" dirty="0"/>
          </a:p>
        </p:txBody>
      </p:sp>
      <p:sp>
        <p:nvSpPr>
          <p:cNvPr id="3" name="Объект 2"/>
          <p:cNvSpPr>
            <a:spLocks noGrp="1"/>
          </p:cNvSpPr>
          <p:nvPr>
            <p:ph sz="quarter" idx="1"/>
          </p:nvPr>
        </p:nvSpPr>
        <p:spPr/>
        <p:txBody>
          <a:bodyPr/>
          <a:lstStyle/>
          <a:p>
            <a:r>
              <a:rPr lang="ru-RU" dirty="0"/>
              <a:t> </a:t>
            </a:r>
            <a:r>
              <a:rPr lang="en-US" dirty="0" smtClean="0"/>
              <a:t>C</a:t>
            </a:r>
            <a:r>
              <a:rPr lang="ru-RU" dirty="0" err="1" smtClean="0"/>
              <a:t>етевой</a:t>
            </a:r>
            <a:r>
              <a:rPr lang="ru-RU" dirty="0" smtClean="0"/>
              <a:t> </a:t>
            </a:r>
            <a:r>
              <a:rPr lang="ru-RU" dirty="0"/>
              <a:t>протокол (или семейство сетевых протоколов) предназначенный для автоматического удаления циклов (петель коммутации) из топологии сети на канальном уровне в </a:t>
            </a:r>
            <a:r>
              <a:rPr lang="ru-RU" dirty="0" err="1"/>
              <a:t>Ethernet</a:t>
            </a:r>
            <a:r>
              <a:rPr lang="ru-RU" dirty="0"/>
              <a:t>-сетях. </a:t>
            </a:r>
            <a:endParaRPr lang="ru-RU" dirty="0" smtClean="0"/>
          </a:p>
          <a:p>
            <a:r>
              <a:rPr lang="ru-RU" dirty="0"/>
              <a:t>О</a:t>
            </a:r>
            <a:r>
              <a:rPr lang="ru-RU" dirty="0" smtClean="0"/>
              <a:t>сновной </a:t>
            </a:r>
            <a:r>
              <a:rPr lang="ru-RU" dirty="0"/>
              <a:t>задачей STP является устранение петель в топологии произвольной сети </a:t>
            </a:r>
            <a:r>
              <a:rPr lang="ru-RU" dirty="0" err="1"/>
              <a:t>Ethernet</a:t>
            </a:r>
            <a:r>
              <a:rPr lang="ru-RU" dirty="0"/>
              <a:t>, в которой есть один или более сетевых мостов, связанных избыточными соединениями. </a:t>
            </a:r>
            <a:endParaRPr lang="ru-RU" dirty="0" smtClean="0"/>
          </a:p>
          <a:p>
            <a:r>
              <a:rPr lang="ru-RU" dirty="0" smtClean="0"/>
              <a:t>STP </a:t>
            </a:r>
            <a:r>
              <a:rPr lang="ru-RU" dirty="0"/>
              <a:t>решает эту задачу, автоматически блокируя соединения, которые в данный момент для полной связности коммутаторов являются избыточными.</a:t>
            </a:r>
            <a:endParaRPr lang="ru-RU"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STP</a:t>
            </a:r>
            <a:endParaRPr lang="en-US" altLang="en-US"/>
          </a:p>
        </p:txBody>
      </p:sp>
      <p:sp>
        <p:nvSpPr>
          <p:cNvPr id="3" name="Замещающее содержимое 2"/>
          <p:cNvSpPr>
            <a:spLocks noGrp="1"/>
          </p:cNvSpPr>
          <p:nvPr>
            <p:ph idx="1"/>
          </p:nvPr>
        </p:nvSpPr>
        <p:spPr/>
        <p:txBody>
          <a:bodyPr>
            <a:normAutofit lnSpcReduction="20000"/>
          </a:bodyPr>
          <a:p>
            <a:r>
              <a:rPr lang="ru-RU" altLang="en-US"/>
              <a:t>Протокол STP формализует сеть в виде графа, вершинами которого являются коммутаторы и сегменты сети. </a:t>
            </a:r>
            <a:endParaRPr lang="ru-RU" altLang="en-US"/>
          </a:p>
          <a:p>
            <a:r>
              <a:rPr lang="ru-RU" altLang="en-US"/>
              <a:t>Сегмент — это</a:t>
            </a:r>
            <a:r>
              <a:rPr lang="ru-RU" altLang="en-US">
                <a:solidFill>
                  <a:srgbClr val="C00000"/>
                </a:solidFill>
              </a:rPr>
              <a:t> связная часть сети, не содержащая коммутаторов (маршрутизаторов)</a:t>
            </a:r>
            <a:r>
              <a:rPr lang="ru-RU" altLang="en-US"/>
              <a:t>. </a:t>
            </a:r>
            <a:endParaRPr lang="ru-RU" altLang="en-US"/>
          </a:p>
          <a:p>
            <a:r>
              <a:rPr lang="ru-RU" altLang="en-US"/>
              <a:t>Сегмент может быть разделяемым (во времена создания алгоритма STA это был единственный тип сегмента) и включать устройства физического уровня — повторители/концентраторы, существование которых коммутатор, будучи устройством канального уровня, «не замечает».</a:t>
            </a:r>
            <a:endParaRPr lang="ru-RU"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Метрика</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a:t>Величина, обратно пропорциональная пропускной способности сегмента.</a:t>
            </a:r>
            <a:endParaRPr lang="ru-RU" altLang="en-US"/>
          </a:p>
          <a:p>
            <a:r>
              <a:rPr lang="ru-RU" altLang="en-US"/>
              <a:t>Условное </a:t>
            </a:r>
            <a:r>
              <a:rPr lang="ru-RU" altLang="en-US">
                <a:solidFill>
                  <a:srgbClr val="C00000"/>
                </a:solidFill>
              </a:rPr>
              <a:t>время передачи бита сегментом</a:t>
            </a:r>
            <a:r>
              <a:rPr lang="ru-RU" altLang="en-US"/>
              <a:t>. </a:t>
            </a:r>
            <a:endParaRPr lang="ru-RU" altLang="en-US"/>
          </a:p>
          <a:p>
            <a:r>
              <a:rPr lang="ru-RU" altLang="en-US"/>
              <a:t>В текущей версии стандарта 802.1D-2004 используются такие значения метрик, которые расширяют диапазон скоростей сегментов до 10 Тбит/с (то есть с большим запасом относительно сегодняшнего уровня максимальной для Ethernet скорости в 100 Гбит/с), давая такому сегменту значение 2; </a:t>
            </a:r>
            <a:endParaRPr lang="ru-RU" altLang="en-US"/>
          </a:p>
          <a:p>
            <a:r>
              <a:rPr lang="ru-RU" altLang="en-US"/>
              <a:t>Соответственно сегмент 100 Гбит/с получает значение 200, 10 Гбит/с — 2000, 1 Гбит/с - 20 000, 100 Мбит/с - 200 000, а 10 Мбит/с - 2 000 000.</a:t>
            </a:r>
            <a:endParaRPr lang="ru-RU"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BPDU</a:t>
            </a:r>
            <a:endParaRPr lang="en-US" altLang="ru-RU"/>
          </a:p>
        </p:txBody>
      </p:sp>
      <p:sp>
        <p:nvSpPr>
          <p:cNvPr id="3" name="Замещающее содержимое 2"/>
          <p:cNvSpPr>
            <a:spLocks noGrp="1"/>
          </p:cNvSpPr>
          <p:nvPr>
            <p:ph idx="1"/>
          </p:nvPr>
        </p:nvSpPr>
        <p:spPr/>
        <p:txBody>
          <a:bodyPr>
            <a:normAutofit/>
          </a:bodyPr>
          <a:p>
            <a:r>
              <a:rPr lang="en-US" altLang="ru-RU"/>
              <a:t>C</a:t>
            </a:r>
            <a:r>
              <a:rPr lang="ru-RU" altLang="en-US"/>
              <a:t>пециальные пакеты, которыми периодически обмениваются коммутаторы для автоматического определения конфигурации дерева. </a:t>
            </a:r>
            <a:endParaRPr lang="ru-RU" altLang="en-US"/>
          </a:p>
          <a:p>
            <a:r>
              <a:rPr lang="ru-RU" altLang="en-US"/>
              <a:t>Переносят данные об идентификаторах коммутаторов и портов, а также о расстоянии до корневого коммутатора. Существуют два типа сообщений, которые переносят пакеты BPDU:</a:t>
            </a:r>
            <a:endParaRPr lang="ru-RU" altLang="en-US"/>
          </a:p>
          <a:p>
            <a:pPr lvl="1"/>
            <a:r>
              <a:rPr lang="ru-RU" altLang="en-US"/>
              <a:t>Конфигурационные сообщения, называемые также сообщениями Hello (с интервалом 2 с), и сообщения с уведомлениями об изменении конфигурации. </a:t>
            </a:r>
            <a:endParaRPr lang="ru-RU" altLang="en-US"/>
          </a:p>
          <a:p>
            <a:pPr lvl="1"/>
            <a:r>
              <a:rPr lang="ru-RU" altLang="en-US"/>
              <a:t>Для доставки BPDU используется групповой адрес 01:80:С2:00:00:00, позволяющий организовать эффективный обмен данными.</a:t>
            </a:r>
            <a:endParaRPr lang="ru-RU"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STP</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Суть работы протокола заключается в том, что поддерживающие его коммутаторы сети </a:t>
            </a:r>
            <a:r>
              <a:rPr lang="ru-RU" dirty="0" err="1"/>
              <a:t>Ethernet</a:t>
            </a:r>
            <a:r>
              <a:rPr lang="ru-RU" dirty="0"/>
              <a:t> обмениваются друг с другом информацией «о себе</a:t>
            </a:r>
            <a:r>
              <a:rPr lang="ru-RU" dirty="0" smtClean="0"/>
              <a:t>».</a:t>
            </a:r>
            <a:endParaRPr lang="en-US" dirty="0" smtClean="0"/>
          </a:p>
          <a:p>
            <a:r>
              <a:rPr lang="ru-RU" dirty="0" smtClean="0"/>
              <a:t> </a:t>
            </a:r>
            <a:r>
              <a:rPr lang="ru-RU" dirty="0"/>
              <a:t>На основании определённых условий (обычно в соответствии с настройками) один из коммутаторов выбирается «корневым» (или «</a:t>
            </a:r>
            <a:r>
              <a:rPr lang="ru-RU" dirty="0" err="1"/>
              <a:t>root</a:t>
            </a:r>
            <a:r>
              <a:rPr lang="ru-RU" dirty="0"/>
              <a:t>»), после чего все остальные коммутаторы по алгоритму </a:t>
            </a:r>
            <a:r>
              <a:rPr lang="ru-RU" dirty="0" err="1"/>
              <a:t>остовного</a:t>
            </a:r>
            <a:r>
              <a:rPr lang="ru-RU" dirty="0"/>
              <a:t> дерева выбирают для работы порты, «ближайшие» к «корневому» коммутатору (учитывается </a:t>
            </a:r>
            <a:r>
              <a:rPr lang="ru-RU" dirty="0">
                <a:solidFill>
                  <a:srgbClr val="C00000"/>
                </a:solidFill>
              </a:rPr>
              <a:t>количество посредников</a:t>
            </a:r>
            <a:r>
              <a:rPr lang="ru-RU" dirty="0"/>
              <a:t> и </a:t>
            </a:r>
            <a:r>
              <a:rPr lang="ru-RU" dirty="0">
                <a:solidFill>
                  <a:srgbClr val="C00000"/>
                </a:solidFill>
              </a:rPr>
              <a:t>скорость линий</a:t>
            </a:r>
            <a:r>
              <a:rPr lang="ru-RU" dirty="0"/>
              <a:t>). </a:t>
            </a:r>
            <a:endParaRPr lang="en-US" dirty="0" smtClean="0"/>
          </a:p>
          <a:p>
            <a:r>
              <a:rPr lang="ru-RU" dirty="0" smtClean="0"/>
              <a:t>Все </a:t>
            </a:r>
            <a:r>
              <a:rPr lang="ru-RU" dirty="0"/>
              <a:t>прочие сетевые порты, ведущие к «корневому» коммутатору, блокируются. Таким образом образуется несвязное дерево с корнем в выбранном коммутаторе.</a:t>
            </a:r>
            <a:endParaRPr lang="ru-RU"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STP</a:t>
            </a:r>
            <a:endParaRPr lang="ru-RU" dirty="0"/>
          </a:p>
        </p:txBody>
      </p:sp>
      <p:sp>
        <p:nvSpPr>
          <p:cNvPr id="3" name="Объект 2"/>
          <p:cNvSpPr>
            <a:spLocks noGrp="1"/>
          </p:cNvSpPr>
          <p:nvPr>
            <p:ph sz="quarter" idx="1"/>
          </p:nvPr>
        </p:nvSpPr>
        <p:spPr/>
        <p:txBody>
          <a:bodyPr>
            <a:normAutofit fontScale="90000" lnSpcReduction="10000"/>
          </a:bodyPr>
          <a:lstStyle/>
          <a:p>
            <a:r>
              <a:rPr lang="ru-RU" dirty="0" smtClean="0"/>
              <a:t>После </a:t>
            </a:r>
            <a:r>
              <a:rPr lang="ru-RU" dirty="0"/>
              <a:t>включения коммутаторов в сеть, по умолчанию каждый коммутатор считает себя корневым (</a:t>
            </a:r>
            <a:r>
              <a:rPr lang="ru-RU" dirty="0" err="1"/>
              <a:t>root</a:t>
            </a:r>
            <a:r>
              <a:rPr lang="ru-RU" dirty="0"/>
              <a:t>).</a:t>
            </a:r>
            <a:endParaRPr lang="ru-RU" dirty="0"/>
          </a:p>
          <a:p>
            <a:r>
              <a:rPr lang="ru-RU" dirty="0"/>
              <a:t>Каждый коммутатор начинает посылать по всем портам </a:t>
            </a:r>
            <a:r>
              <a:rPr lang="ru-RU" dirty="0">
                <a:solidFill>
                  <a:srgbClr val="C00000"/>
                </a:solidFill>
              </a:rPr>
              <a:t>конфигурационные </a:t>
            </a:r>
            <a:r>
              <a:rPr lang="ru-RU" dirty="0" err="1">
                <a:solidFill>
                  <a:srgbClr val="C00000"/>
                </a:solidFill>
              </a:rPr>
              <a:t>Hello</a:t>
            </a:r>
            <a:r>
              <a:rPr lang="ru-RU" dirty="0">
                <a:solidFill>
                  <a:srgbClr val="C00000"/>
                </a:solidFill>
              </a:rPr>
              <a:t> BPDU</a:t>
            </a:r>
            <a:r>
              <a:rPr lang="ru-RU" dirty="0"/>
              <a:t> пакеты раз в 2 секунды.</a:t>
            </a:r>
            <a:endParaRPr lang="ru-RU" dirty="0"/>
          </a:p>
          <a:p>
            <a:r>
              <a:rPr lang="ru-RU" dirty="0"/>
              <a:t>Если мост получает BPDU с </a:t>
            </a:r>
            <a:r>
              <a:rPr lang="ru-RU" dirty="0">
                <a:solidFill>
                  <a:srgbClr val="C00000"/>
                </a:solidFill>
              </a:rPr>
              <a:t>идентификатором моста (</a:t>
            </a:r>
            <a:r>
              <a:rPr lang="ru-RU" dirty="0" err="1">
                <a:solidFill>
                  <a:srgbClr val="C00000"/>
                </a:solidFill>
              </a:rPr>
              <a:t>Bridge</a:t>
            </a:r>
            <a:r>
              <a:rPr lang="ru-RU" dirty="0">
                <a:solidFill>
                  <a:srgbClr val="C00000"/>
                </a:solidFill>
              </a:rPr>
              <a:t> ID)</a:t>
            </a:r>
            <a:r>
              <a:rPr lang="ru-RU" dirty="0"/>
              <a:t> меньшим, чем свой собственный, он прекращает генерировать свои BPDU и начинает ретранслировать BPDU с этим идентификатором. Таким образом в конце концов в этой сети </a:t>
            </a:r>
            <a:r>
              <a:rPr lang="ru-RU" dirty="0" err="1"/>
              <a:t>Ethernet</a:t>
            </a:r>
            <a:r>
              <a:rPr lang="ru-RU" dirty="0"/>
              <a:t> остаётся только один мост, который </a:t>
            </a:r>
            <a:r>
              <a:rPr lang="ru-RU" dirty="0" smtClean="0"/>
              <a:t>становится</a:t>
            </a:r>
            <a:r>
              <a:rPr lang="ru-RU" dirty="0"/>
              <a:t> </a:t>
            </a:r>
            <a:r>
              <a:rPr lang="ru-RU" i="1" dirty="0">
                <a:solidFill>
                  <a:srgbClr val="C00000"/>
                </a:solidFill>
              </a:rPr>
              <a:t>корневым мостом</a:t>
            </a:r>
            <a:r>
              <a:rPr lang="ru-RU" dirty="0">
                <a:solidFill>
                  <a:srgbClr val="C00000"/>
                </a:solidFill>
              </a:rPr>
              <a:t> (</a:t>
            </a:r>
            <a:r>
              <a:rPr lang="ru-RU" dirty="0" err="1">
                <a:solidFill>
                  <a:srgbClr val="C00000"/>
                </a:solidFill>
              </a:rPr>
              <a:t>root</a:t>
            </a:r>
            <a:r>
              <a:rPr lang="ru-RU" dirty="0">
                <a:solidFill>
                  <a:srgbClr val="C00000"/>
                </a:solidFill>
              </a:rPr>
              <a:t> </a:t>
            </a:r>
            <a:r>
              <a:rPr lang="ru-RU" dirty="0" err="1">
                <a:solidFill>
                  <a:srgbClr val="C00000"/>
                </a:solidFill>
              </a:rPr>
              <a:t>bridge</a:t>
            </a:r>
            <a:r>
              <a:rPr lang="ru-RU" dirty="0">
                <a:solidFill>
                  <a:srgbClr val="C00000"/>
                </a:solidFill>
              </a:rPr>
              <a:t>)</a:t>
            </a:r>
            <a:r>
              <a:rPr lang="ru-RU" dirty="0"/>
              <a:t>.</a:t>
            </a:r>
            <a:endParaRPr lang="ru-RU" dirty="0"/>
          </a:p>
          <a:p>
            <a:r>
              <a:rPr lang="ru-RU" dirty="0"/>
              <a:t>Остальные мосты ретранслируют BPDU корневого моста, добавляя в них собственный идентификатор и увеличивая счётчик стоимости пути (</a:t>
            </a:r>
            <a:r>
              <a:rPr lang="ru-RU" dirty="0" err="1"/>
              <a:t>path</a:t>
            </a:r>
            <a:r>
              <a:rPr lang="ru-RU" dirty="0"/>
              <a:t> </a:t>
            </a:r>
            <a:r>
              <a:rPr lang="ru-RU" dirty="0" err="1"/>
              <a:t>cost</a:t>
            </a:r>
            <a:r>
              <a:rPr lang="ru-RU" dirty="0"/>
              <a:t>).</a:t>
            </a:r>
            <a:endParaRPr lang="ru-RU" dirty="0"/>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коммутатора</a:t>
            </a:r>
            <a:endParaRPr lang="ru-RU" dirty="0"/>
          </a:p>
        </p:txBody>
      </p:sp>
      <p:sp>
        <p:nvSpPr>
          <p:cNvPr id="3" name="Объект 2"/>
          <p:cNvSpPr>
            <a:spLocks noGrp="1"/>
          </p:cNvSpPr>
          <p:nvPr>
            <p:ph sz="quarter" idx="1"/>
          </p:nvPr>
        </p:nvSpPr>
        <p:spPr/>
        <p:txBody>
          <a:bodyPr>
            <a:normAutofit/>
          </a:bodyPr>
          <a:lstStyle/>
          <a:p>
            <a:r>
              <a:rPr lang="ru-RU" b="1" dirty="0">
                <a:solidFill>
                  <a:srgbClr val="C00000"/>
                </a:solidFill>
              </a:rPr>
              <a:t>Формирование кадра</a:t>
            </a:r>
            <a:r>
              <a:rPr lang="ru-RU" b="1" dirty="0"/>
              <a:t> </a:t>
            </a:r>
            <a:r>
              <a:rPr lang="ru-RU" dirty="0"/>
              <a:t>- включает размещение данных, поступивших с верхнего уровня, в поле данных кадра, а также формирование заголовка, то есть определение и занесение в соответствующие поля кадра контрольной суммы, MAC-адресов отправителя и получателя, отметки о типе протокола верхнего уровня, пакет которого упакован в поле данных кадра, и возможно некоторой другой информации. </a:t>
            </a:r>
            <a:endParaRPr lang="en-US" dirty="0" smtClean="0"/>
          </a:p>
          <a:p>
            <a:endParaRPr lang="ru-RU"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STP</a:t>
            </a:r>
            <a:endParaRPr lang="en-US" altLang="ru-RU"/>
          </a:p>
        </p:txBody>
      </p:sp>
      <p:sp>
        <p:nvSpPr>
          <p:cNvPr id="3" name="Замещающее содержимое 2"/>
          <p:cNvSpPr>
            <a:spLocks noGrp="1"/>
          </p:cNvSpPr>
          <p:nvPr>
            <p:ph idx="1"/>
          </p:nvPr>
        </p:nvSpPr>
        <p:spPr/>
        <p:txBody>
          <a:bodyPr/>
          <a:p>
            <a:r>
              <a:rPr lang="ru-RU" dirty="0">
                <a:sym typeface="+mn-ea"/>
              </a:rPr>
              <a:t>Для каждого сегмента сети, к которому присоединены два и более портов мостов, происходит определение </a:t>
            </a:r>
            <a:r>
              <a:rPr lang="ru-RU" dirty="0" err="1">
                <a:solidFill>
                  <a:srgbClr val="C00000"/>
                </a:solidFill>
                <a:sym typeface="+mn-ea"/>
              </a:rPr>
              <a:t>designated</a:t>
            </a:r>
            <a:r>
              <a:rPr lang="ru-RU" dirty="0">
                <a:solidFill>
                  <a:srgbClr val="C00000"/>
                </a:solidFill>
                <a:sym typeface="+mn-ea"/>
              </a:rPr>
              <a:t> </a:t>
            </a:r>
            <a:r>
              <a:rPr lang="ru-RU" dirty="0" err="1">
                <a:solidFill>
                  <a:srgbClr val="C00000"/>
                </a:solidFill>
                <a:sym typeface="+mn-ea"/>
              </a:rPr>
              <a:t>port</a:t>
            </a:r>
            <a:r>
              <a:rPr lang="ru-RU" dirty="0">
                <a:sym typeface="+mn-ea"/>
              </a:rPr>
              <a:t> — порта, через который BPDU, приходящие от корневого моста, попадают в этот сегмент.</a:t>
            </a:r>
            <a:endParaRPr lang="ru-RU" dirty="0"/>
          </a:p>
          <a:p>
            <a:r>
              <a:rPr lang="ru-RU" dirty="0">
                <a:sym typeface="+mn-ea"/>
              </a:rPr>
              <a:t>После этого все порты в сегментах, к которым присоединены 2 и более портов моста, блокируются за исключением </a:t>
            </a:r>
            <a:r>
              <a:rPr lang="ru-RU" dirty="0" err="1">
                <a:sym typeface="+mn-ea"/>
              </a:rPr>
              <a:t>root</a:t>
            </a:r>
            <a:r>
              <a:rPr lang="ru-RU" dirty="0">
                <a:sym typeface="+mn-ea"/>
              </a:rPr>
              <a:t> </a:t>
            </a:r>
            <a:r>
              <a:rPr lang="ru-RU" dirty="0" err="1">
                <a:sym typeface="+mn-ea"/>
              </a:rPr>
              <a:t>port</a:t>
            </a:r>
            <a:r>
              <a:rPr lang="ru-RU" dirty="0">
                <a:sym typeface="+mn-ea"/>
              </a:rPr>
              <a:t> и </a:t>
            </a:r>
            <a:r>
              <a:rPr lang="ru-RU" dirty="0" err="1">
                <a:sym typeface="+mn-ea"/>
              </a:rPr>
              <a:t>designated</a:t>
            </a:r>
            <a:r>
              <a:rPr lang="ru-RU" dirty="0">
                <a:sym typeface="+mn-ea"/>
              </a:rPr>
              <a:t> </a:t>
            </a:r>
            <a:r>
              <a:rPr lang="ru-RU" dirty="0" err="1">
                <a:sym typeface="+mn-ea"/>
              </a:rPr>
              <a:t>port</a:t>
            </a:r>
            <a:r>
              <a:rPr lang="ru-RU" dirty="0">
                <a:sym typeface="+mn-ea"/>
              </a:rPr>
              <a:t>.</a:t>
            </a:r>
            <a:endParaRPr lang="ru-RU" dirty="0"/>
          </a:p>
          <a:p>
            <a:r>
              <a:rPr lang="ru-RU" dirty="0">
                <a:sym typeface="+mn-ea"/>
              </a:rPr>
              <a:t>Корневой мост продолжает посылать свои </a:t>
            </a:r>
            <a:r>
              <a:rPr lang="ru-RU" dirty="0" err="1">
                <a:sym typeface="+mn-ea"/>
              </a:rPr>
              <a:t>Hello</a:t>
            </a:r>
            <a:r>
              <a:rPr lang="ru-RU" dirty="0">
                <a:sym typeface="+mn-ea"/>
              </a:rPr>
              <a:t> BPDU раз в 2 секунды.</a:t>
            </a:r>
            <a:endParaRPr lang="ru-RU" dirty="0"/>
          </a:p>
          <a:p>
            <a:endParaRPr lang="ru-RU"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STP - </a:t>
            </a:r>
            <a:r>
              <a:rPr lang="ru-RU" altLang="ru-RU"/>
              <a:t>схема работы</a:t>
            </a:r>
            <a:endParaRPr lang="ru-RU" altLang="ru-RU"/>
          </a:p>
        </p:txBody>
      </p:sp>
      <p:pic>
        <p:nvPicPr>
          <p:cNvPr id="4" name="Замещающее содержимое 3"/>
          <p:cNvPicPr>
            <a:picLocks noChangeAspect="1"/>
          </p:cNvPicPr>
          <p:nvPr>
            <p:ph idx="1"/>
          </p:nvPr>
        </p:nvPicPr>
        <p:blipFill>
          <a:blip r:embed="rId1"/>
          <a:stretch>
            <a:fillRect/>
          </a:stretch>
        </p:blipFill>
        <p:spPr>
          <a:xfrm>
            <a:off x="3357245" y="1948180"/>
            <a:ext cx="5476875" cy="410527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STP - </a:t>
            </a:r>
            <a:r>
              <a:rPr lang="ru-RU" altLang="en-US"/>
              <a:t>схема работы</a:t>
            </a:r>
            <a:endParaRPr lang="ru-RU" altLang="en-US"/>
          </a:p>
        </p:txBody>
      </p:sp>
      <p:pic>
        <p:nvPicPr>
          <p:cNvPr id="4" name="Замещающее содержимое 3"/>
          <p:cNvPicPr>
            <a:picLocks noChangeAspect="1"/>
          </p:cNvPicPr>
          <p:nvPr>
            <p:ph idx="1"/>
          </p:nvPr>
        </p:nvPicPr>
        <p:blipFill>
          <a:blip r:embed="rId1"/>
          <a:stretch>
            <a:fillRect/>
          </a:stretch>
        </p:blipFill>
        <p:spPr>
          <a:xfrm>
            <a:off x="2957195" y="2038985"/>
            <a:ext cx="6276975" cy="39243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RSTP [IEEE 802.1w]</a:t>
            </a:r>
            <a:endParaRPr lang="en-US" altLang="ru-RU"/>
          </a:p>
        </p:txBody>
      </p:sp>
      <p:sp>
        <p:nvSpPr>
          <p:cNvPr id="3" name="Замещающее содержимое 2"/>
          <p:cNvSpPr>
            <a:spLocks noGrp="1"/>
          </p:cNvSpPr>
          <p:nvPr>
            <p:ph idx="1"/>
          </p:nvPr>
        </p:nvSpPr>
        <p:spPr/>
        <p:txBody>
          <a:bodyPr>
            <a:normAutofit fontScale="90000"/>
          </a:bodyPr>
          <a:p>
            <a:r>
              <a:rPr lang="ru-RU" altLang="en-US"/>
              <a:t>Модификация</a:t>
            </a:r>
            <a:r>
              <a:rPr lang="en-US" altLang="en-US"/>
              <a:t>, </a:t>
            </a:r>
            <a:r>
              <a:rPr lang="ru-RU" altLang="en-US"/>
              <a:t>призванная</a:t>
            </a:r>
            <a:r>
              <a:rPr lang="en-US" altLang="en-US"/>
              <a:t> </a:t>
            </a:r>
            <a:r>
              <a:rPr lang="ru-RU" altLang="en-US"/>
              <a:t>сократить время реконфигурирования за счет усложнения алгоритма</a:t>
            </a:r>
            <a:endParaRPr lang="ru-RU" altLang="en-US"/>
          </a:p>
          <a:p>
            <a:r>
              <a:rPr lang="ru-RU" altLang="en-US"/>
              <a:t>Основным недостатком протокола STP является его «медлительность»: в сетях с большим количеством коммутаторов время определения новой активной конфигурации может оказаться слишком большим.</a:t>
            </a:r>
            <a:endParaRPr lang="ru-RU" altLang="en-US"/>
          </a:p>
          <a:p>
            <a:r>
              <a:rPr lang="ru-RU" altLang="en-US"/>
              <a:t>Если в сети используются заданные по умолчанию значения тайм-аутов, то переход на новую конфигурацию может занять свыше 50 секунд: 20 секунд понадобится на констатацию факта потери связи с корневым коммутатором (истечение таймера — единственный способ узнать об этом событии в стандартном варианте STA), еще 2x15 секунд нужно для перехода портов в состояние продвижения.</a:t>
            </a:r>
            <a:endParaRPr lang="ru-RU" altLang="en-US"/>
          </a:p>
          <a:p>
            <a:endParaRPr lang="ru-RU"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Тип сегмента</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a:solidFill>
                  <a:srgbClr val="C00000"/>
                </a:solidFill>
              </a:rPr>
              <a:t>Двухточечный сегмент</a:t>
            </a:r>
            <a:r>
              <a:rPr lang="ru-RU" altLang="en-US"/>
              <a:t>. В коммутируемых сетях это единственный тип сегмента; для него у порта существует единственный порт-сосед.</a:t>
            </a:r>
            <a:endParaRPr lang="ru-RU" altLang="en-US"/>
          </a:p>
          <a:p>
            <a:r>
              <a:rPr lang="ru-RU" altLang="en-US">
                <a:solidFill>
                  <a:srgbClr val="C00000"/>
                </a:solidFill>
              </a:rPr>
              <a:t>Разделяемая среда</a:t>
            </a:r>
            <a:r>
              <a:rPr lang="ru-RU" altLang="en-US"/>
              <a:t>. Стандарт RSTP по-прежнему учитывает существование разделяемой среды, так как формально ее никто не отменял для скоростей ниже 10 Гбит/с.</a:t>
            </a:r>
            <a:endParaRPr lang="ru-RU" altLang="en-US"/>
          </a:p>
          <a:p>
            <a:r>
              <a:rPr lang="ru-RU" altLang="en-US">
                <a:solidFill>
                  <a:srgbClr val="C00000"/>
                </a:solidFill>
              </a:rPr>
              <a:t>Тупиковая связь (edge port)</a:t>
            </a:r>
            <a:r>
              <a:rPr lang="ru-RU" altLang="en-US"/>
              <a:t>. Связь, соединяющая порт коммутатора с конечным узлом сети; по этому сегменту нет смысла ожидать прихода сообщений протокола RSTP. Тупиковая связь конфигурируется администратором.</a:t>
            </a:r>
            <a:endParaRPr lang="ru-RU"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Другие отличия</a:t>
            </a:r>
            <a:endParaRPr lang="ru-RU" altLang="en-US"/>
          </a:p>
        </p:txBody>
      </p:sp>
      <p:sp>
        <p:nvSpPr>
          <p:cNvPr id="3" name="Замещающее содержимое 2"/>
          <p:cNvSpPr>
            <a:spLocks noGrp="1"/>
          </p:cNvSpPr>
          <p:nvPr>
            <p:ph idx="1"/>
          </p:nvPr>
        </p:nvSpPr>
        <p:spPr/>
        <p:txBody>
          <a:bodyPr/>
          <a:p>
            <a:r>
              <a:rPr lang="ru-RU" altLang="en-US"/>
              <a:t>Исключается стадия прослушивания. Коммутаторы не делают паузу в 15 секунд, для того чтобы зафиксировать соответствующую роль порта, например, корневого или назначенного. Вместо этого порты переходят в стадию обучения сразу же после назначения им роли корневого или назначенного порта.</a:t>
            </a:r>
            <a:endParaRPr lang="ru-RU" altLang="en-US"/>
          </a:p>
          <a:p>
            <a:r>
              <a:rPr lang="ru-RU" altLang="en-US"/>
              <a:t>Сокращается период фиксации отказа в сети — вместо 10 периодов неполучения сообщений Hello он стал равен трем таким периодам, то есть 6 секунд вместо 20.</a:t>
            </a:r>
            <a:endParaRPr lang="ru-RU" altLang="en-US"/>
          </a:p>
          <a:p>
            <a:endParaRPr lang="ru-RU"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Другие отличия</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Введены новые роли портов — появились альтернативный (alternative) и резервный (backup) порты. </a:t>
            </a:r>
            <a:endParaRPr lang="ru-RU" altLang="en-US"/>
          </a:p>
          <a:p>
            <a:r>
              <a:rPr lang="ru-RU" altLang="en-US" b="1">
                <a:solidFill>
                  <a:srgbClr val="C00000"/>
                </a:solidFill>
              </a:rPr>
              <a:t>Альтернативный порт</a:t>
            </a:r>
            <a:r>
              <a:rPr lang="ru-RU" altLang="en-US"/>
              <a:t> — порт-дублер корневого порта коммутатора, то есть он начинает продвигать кадры в том случае, когда отказывает (либо перестает принимать сообщения Hello в течение трех периодов) корневой порт.</a:t>
            </a:r>
            <a:endParaRPr lang="ru-RU" altLang="en-US"/>
          </a:p>
          <a:p>
            <a:r>
              <a:rPr lang="ru-RU" altLang="en-US" b="1">
                <a:solidFill>
                  <a:srgbClr val="C00000"/>
                </a:solidFill>
              </a:rPr>
              <a:t>Резервный порт</a:t>
            </a:r>
            <a:r>
              <a:rPr lang="ru-RU" altLang="en-US"/>
              <a:t> является портом-дублером назначенного порта сегмента; однако такая роль порта имеет смысл только для сегментов, представляющих собой разделяемую среду.</a:t>
            </a:r>
            <a:endParaRPr lang="ru-RU" altLang="en-US"/>
          </a:p>
          <a:p>
            <a:r>
              <a:rPr lang="ru-RU" altLang="en-US"/>
              <a:t>Альтернативные и резервные порты находятся в состоянии отбрасывания кадров, так как они не должны продвигать кадры до тех пор, пока их роль не изменится на роль корневого или назначенного порта. Как альтернативные, так и резервные порты выбираются одновременно с корневыми и назначенными портами.</a:t>
            </a:r>
            <a:endParaRPr lang="ru-RU"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Фильтрация трафика</a:t>
            </a:r>
            <a:endParaRPr lang="ru-RU" altLang="ru-RU"/>
          </a:p>
        </p:txBody>
      </p:sp>
      <p:sp>
        <p:nvSpPr>
          <p:cNvPr id="3" name="Замещающее содержимое 2"/>
          <p:cNvSpPr>
            <a:spLocks noGrp="1"/>
          </p:cNvSpPr>
          <p:nvPr>
            <p:ph idx="1"/>
          </p:nvPr>
        </p:nvSpPr>
        <p:spPr/>
        <p:txBody>
          <a:bodyPr>
            <a:normAutofit lnSpcReduction="20000"/>
          </a:bodyPr>
          <a:p>
            <a:r>
              <a:rPr lang="ru-RU" altLang="en-US"/>
              <a:t>В локальной сети могут возникать ситуации, когда  абсолютная доступность узлов нежелательна. </a:t>
            </a:r>
            <a:endParaRPr lang="ru-RU" altLang="en-US"/>
          </a:p>
          <a:p>
            <a:r>
              <a:rPr lang="ru-RU" altLang="en-US"/>
              <a:t>Пример — сервер финансового отдела, доступ к которому желательно разрешить только с компьютеров нескольких конкретных сотрудников этого отдела. </a:t>
            </a:r>
            <a:endParaRPr lang="ru-RU" altLang="en-US"/>
          </a:p>
          <a:p>
            <a:r>
              <a:rPr lang="ru-RU" altLang="en-US"/>
              <a:t>Доступ можно ограничить и на уровне ОС или системы управления базой данных самого сервера, но для надежности желательно иметь несколько эшелонов защиты и ограничить доступ еще и на уровне сетевого трафика.</a:t>
            </a:r>
            <a:endParaRPr lang="ru-RU"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Фильтрация трафика</a:t>
            </a:r>
            <a:endParaRPr lang="ru-RU" altLang="en-US"/>
          </a:p>
        </p:txBody>
      </p:sp>
      <p:sp>
        <p:nvSpPr>
          <p:cNvPr id="3" name="Замещающее содержимое 2"/>
          <p:cNvSpPr>
            <a:spLocks noGrp="1"/>
          </p:cNvSpPr>
          <p:nvPr>
            <p:ph idx="1"/>
          </p:nvPr>
        </p:nvSpPr>
        <p:spPr/>
        <p:txBody>
          <a:bodyPr/>
          <a:p>
            <a:r>
              <a:rPr lang="ru-RU" altLang="en-US" b="1"/>
              <a:t>Пользовательский фильтр,</a:t>
            </a:r>
            <a:r>
              <a:rPr lang="ru-RU" altLang="en-US"/>
              <a:t> который также часто называют </a:t>
            </a:r>
            <a:r>
              <a:rPr lang="ru-RU" altLang="en-US">
                <a:solidFill>
                  <a:srgbClr val="C00000"/>
                </a:solidFill>
              </a:rPr>
              <a:t>списком доступа</a:t>
            </a:r>
            <a:r>
              <a:rPr lang="ru-RU" altLang="en-US"/>
              <a:t> (</a:t>
            </a:r>
            <a:r>
              <a:rPr lang="ru-RU" altLang="en-US">
                <a:solidFill>
                  <a:srgbClr val="C00000"/>
                </a:solidFill>
              </a:rPr>
              <a:t>access list</a:t>
            </a:r>
            <a:r>
              <a:rPr lang="ru-RU" altLang="en-US"/>
              <a:t>), предназначен для создания дополнительных барьеров на пути кадров, что позволяет ограничивать доступ определенных групп пользователей к отдельным службам сети. </a:t>
            </a:r>
            <a:endParaRPr lang="ru-RU" altLang="en-US"/>
          </a:p>
          <a:p>
            <a:r>
              <a:rPr lang="ru-RU" altLang="en-US"/>
              <a:t>Пользовательский фильтр —это набор условий, которые ограничивают обычную логику передачи кадров коммутаторами.</a:t>
            </a:r>
            <a:endParaRPr lang="ru-RU" altLang="en-US"/>
          </a:p>
          <a:p>
            <a:r>
              <a:rPr lang="ru-RU" altLang="en-US"/>
              <a:t>Наиболее простыми являются пользовательские фильтры на основе МАС-адресов станций.</a:t>
            </a:r>
            <a:endParaRPr lang="ru-RU"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Фильтрация трафика</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Иногда администратору требуется задать более тонкие условия фильтрации, например, запретить некоторому пользователю печатать свои документы на Windows-сервере печати, находящемся в чужом сегменте, а остальные ресурсы этого сегмента сделать доступными.</a:t>
            </a:r>
            <a:endParaRPr lang="ru-RU" altLang="en-US"/>
          </a:p>
          <a:p>
            <a:r>
              <a:rPr lang="ru-RU" altLang="en-US"/>
              <a:t>Для реализации подобного фильтра нужно запретить передачу кадров, которые удовлетворяют следующим условиям: во-первых, имеют определенный МАС-адрес, во-вторых, содержат в поле данных пакеты SMB, в-третьих, в соответствующем поле этих пакетов в качестве типа сервиса указана печать. </a:t>
            </a:r>
            <a:endParaRPr lang="ru-RU" altLang="en-US"/>
          </a:p>
          <a:p>
            <a:r>
              <a:rPr lang="ru-RU" altLang="en-US"/>
              <a:t>Коммутаторы не анализируют протоколы верхних уровней, такие как SMB, поэтому администратору приходится для задания условий фильтрации «вручную» определять поле, по значению которого нужно осуществлять фильтрацию.</a:t>
            </a:r>
            <a:endParaRPr lang="ru-R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68666</Words>
  <Application>WPS Presentation</Application>
  <PresentationFormat>Widescreen</PresentationFormat>
  <Paragraphs>1433</Paragraphs>
  <Slides>140</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140</vt:i4>
      </vt:variant>
    </vt:vector>
  </HeadingPairs>
  <TitlesOfParts>
    <vt:vector size="162" baseType="lpstr">
      <vt:lpstr>Arial</vt:lpstr>
      <vt:lpstr>SimSun</vt:lpstr>
      <vt:lpstr>Wingdings</vt:lpstr>
      <vt:lpstr>Calibri Light</vt:lpstr>
      <vt:lpstr>Calibri</vt:lpstr>
      <vt:lpstr>Microsoft YaHei</vt:lpstr>
      <vt:lpstr/>
      <vt:lpstr>Arial Unicode MS</vt:lpstr>
      <vt:lpstr>MS PGothic</vt:lpstr>
      <vt:lpstr>Comic Sans MS</vt:lpstr>
      <vt:lpstr>Arial</vt:lpstr>
      <vt:lpstr>Times New Roman</vt:lpstr>
      <vt:lpstr>Calibri</vt:lpstr>
      <vt:lpstr>Tahoma</vt:lpstr>
      <vt:lpstr>Wingdings</vt:lpstr>
      <vt:lpstr>Liberation Mono</vt:lpstr>
      <vt:lpstr>Malgun Gothic</vt:lpstr>
      <vt:lpstr>Office Theme</vt:lpstr>
      <vt:lpstr>Visio.Drawing.11</vt:lpstr>
      <vt:lpstr>Visio.Drawing.11</vt:lpstr>
      <vt:lpstr>Visio.Drawing.11</vt:lpstr>
      <vt:lpstr>Visio.Drawing.11</vt:lpstr>
      <vt:lpstr>Лекция XIII. Уровень межсетевого доступа, часть I </vt:lpstr>
      <vt:lpstr>Введение</vt:lpstr>
      <vt:lpstr>Коммутация в локальной сети</vt:lpstr>
      <vt:lpstr>Типы каналов</vt:lpstr>
      <vt:lpstr>Коммутатор </vt:lpstr>
      <vt:lpstr>Функционал сетевого адаптера в стеке OSI</vt:lpstr>
      <vt:lpstr>Принцип работы</vt:lpstr>
      <vt:lpstr>Виды кадров</vt:lpstr>
      <vt:lpstr>Функции коммутатора</vt:lpstr>
      <vt:lpstr>Функции коммутатора</vt:lpstr>
      <vt:lpstr>Режимы коммутации</vt:lpstr>
      <vt:lpstr>Симметрия в коммутации</vt:lpstr>
      <vt:lpstr>Симметрия в коммутации</vt:lpstr>
      <vt:lpstr>Буфер памяти</vt:lpstr>
      <vt:lpstr>Буфер памяти</vt:lpstr>
      <vt:lpstr>Механизмы передачи фрейма</vt:lpstr>
      <vt:lpstr>Взаимодействие интерфейсов</vt:lpstr>
      <vt:lpstr>Подуровень LLC</vt:lpstr>
      <vt:lpstr>Подуровень MAC</vt:lpstr>
      <vt:lpstr>MAC адрес</vt:lpstr>
      <vt:lpstr>Формат MAC адреса</vt:lpstr>
      <vt:lpstr>Формат MAC адреса</vt:lpstr>
      <vt:lpstr>Приемы обнаружения и исправления ошибок</vt:lpstr>
      <vt:lpstr>Приемы обнаружения и исправления ошибок</vt:lpstr>
      <vt:lpstr>Обнаружение ошибок</vt:lpstr>
      <vt:lpstr>Контроль четности</vt:lpstr>
      <vt:lpstr>Контроль по паритету</vt:lpstr>
      <vt:lpstr>Вычисление контрольной суммы</vt:lpstr>
      <vt:lpstr>Контрольная сумма </vt:lpstr>
      <vt:lpstr>Cyclic Redundancy Check (CRC)</vt:lpstr>
      <vt:lpstr>Cyclic Redundancy Check (CRC)</vt:lpstr>
      <vt:lpstr>CRC: Процедура</vt:lpstr>
      <vt:lpstr>Cyclic Redundancy Check (CRC): пример</vt:lpstr>
      <vt:lpstr>Задача множественного доступа</vt:lpstr>
      <vt:lpstr>Задача множественного доступа</vt:lpstr>
      <vt:lpstr>Коллизии</vt:lpstr>
      <vt:lpstr>Окно коллизий</vt:lpstr>
      <vt:lpstr>Протоколы MAC-подуровня </vt:lpstr>
      <vt:lpstr>FDMA</vt:lpstr>
      <vt:lpstr>WDM</vt:lpstr>
      <vt:lpstr>WDM</vt:lpstr>
      <vt:lpstr>WDM</vt:lpstr>
      <vt:lpstr>WDM</vt:lpstr>
      <vt:lpstr>ALOHA</vt:lpstr>
      <vt:lpstr>ALOHA</vt:lpstr>
      <vt:lpstr>Чистая ALOHA</vt:lpstr>
      <vt:lpstr>Чистая ALOHA</vt:lpstr>
      <vt:lpstr>Слотированная ALOHA</vt:lpstr>
      <vt:lpstr>Слотированная ALOHA</vt:lpstr>
      <vt:lpstr>Слотированная ALOHA: эффективность</vt:lpstr>
      <vt:lpstr>Сравнение пропускной способности</vt:lpstr>
      <vt:lpstr>CSMA</vt:lpstr>
      <vt:lpstr>CSMA</vt:lpstr>
      <vt:lpstr>CSMA/CD</vt:lpstr>
      <vt:lpstr>Протоколы поочередного доступа</vt:lpstr>
      <vt:lpstr>Протокол опроса</vt:lpstr>
      <vt:lpstr>Протокол опроса</vt:lpstr>
      <vt:lpstr>Протокол с передачей маркера</vt:lpstr>
      <vt:lpstr>Протокол с передачей маркера</vt:lpstr>
      <vt:lpstr>Протокол маркерное кольцо</vt:lpstr>
      <vt:lpstr>DOCSIS</vt:lpstr>
      <vt:lpstr>DOCSIS</vt:lpstr>
      <vt:lpstr>DOCSIS</vt:lpstr>
      <vt:lpstr>ARP [RFC 826]</vt:lpstr>
      <vt:lpstr>ARP-таблица</vt:lpstr>
      <vt:lpstr>ARP-таблица</vt:lpstr>
      <vt:lpstr>ARP запись и TTL</vt:lpstr>
      <vt:lpstr>Пример работы протокола</vt:lpstr>
      <vt:lpstr>Пример работы протокола</vt:lpstr>
      <vt:lpstr>Пример работы протокола</vt:lpstr>
      <vt:lpstr>Пример работы протокола</vt:lpstr>
      <vt:lpstr>Пример работы протокола</vt:lpstr>
      <vt:lpstr>Формат ARP-кадра</vt:lpstr>
      <vt:lpstr>Формат ARP-кадра</vt:lpstr>
      <vt:lpstr>Коды оборудования</vt:lpstr>
      <vt:lpstr>Формат ARP-кадра</vt:lpstr>
      <vt:lpstr>ARP кэш</vt:lpstr>
      <vt:lpstr>ProxyARP</vt:lpstr>
      <vt:lpstr>RARP</vt:lpstr>
      <vt:lpstr>Особенности RARP</vt:lpstr>
      <vt:lpstr>Особенности RARP</vt:lpstr>
      <vt:lpstr>Особенности RARP</vt:lpstr>
      <vt:lpstr>Формат пакета RARP</vt:lpstr>
      <vt:lpstr>STP </vt:lpstr>
      <vt:lpstr>PowerPoint 演示文稿</vt:lpstr>
      <vt:lpstr>Метрика</vt:lpstr>
      <vt:lpstr>BPDU</vt:lpstr>
      <vt:lpstr>STP</vt:lpstr>
      <vt:lpstr>STP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Конфигурирование VLan</vt:lpstr>
      <vt:lpstr>Виртуальные сети на базе одного коммутатора</vt:lpstr>
      <vt:lpstr>Конфигурирование VLan</vt:lpstr>
      <vt:lpstr>Конфигурирование VLan</vt:lpstr>
      <vt:lpstr>Гибкое конфигурирование портов</vt:lpstr>
      <vt:lpstr>Гибкое конфигурирование портов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MPLS versus IP paths</vt:lpstr>
      <vt:lpstr>MPLS versus IP paths</vt:lpstr>
      <vt:lpstr>MPLS forwarding tables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google1599855454</cp:lastModifiedBy>
  <cp:revision>132</cp:revision>
  <dcterms:created xsi:type="dcterms:W3CDTF">2020-12-06T20:22:00Z</dcterms:created>
  <dcterms:modified xsi:type="dcterms:W3CDTF">2020-12-15T23:26:55Z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1049-11.2.0.9747</vt:lpwstr>
  </property>
</Properties>
</file>