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FF32E-A2C4-4681-99F1-5608E2DB0359}" v="37" dt="2022-10-31T12:59:27.446"/>
    <p1510:client id="{3387948E-9B5B-48E7-A40B-22602D08C523}" v="342" dt="2022-10-31T04:23:19.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chor="t">
            <a:normAutofit/>
          </a:bodyPr>
          <a:lstStyle/>
          <a:p>
            <a:r>
              <a:rPr lang="en-US" sz="2000" dirty="0">
                <a:solidFill>
                  <a:srgbClr val="080808"/>
                </a:solidFill>
                <a:cs typeface="Calibri"/>
              </a:rPr>
              <a:t>By – Abhinav Kumar</a:t>
            </a:r>
            <a:endParaRPr lang="en-US" sz="2000" dirty="0">
              <a:solidFill>
                <a:srgbClr val="080808"/>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Work done by a constant force</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2" name="Freeform: Shape 2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5AECE6-482B-CCD9-6FFB-41533782FF1E}"/>
              </a:ext>
            </a:extLst>
          </p:cNvPr>
          <p:cNvSpPr>
            <a:spLocks noGrp="1"/>
          </p:cNvSpPr>
          <p:nvPr>
            <p:ph type="title"/>
          </p:nvPr>
        </p:nvSpPr>
        <p:spPr>
          <a:xfrm>
            <a:off x="804672" y="2053641"/>
            <a:ext cx="3669161" cy="2760098"/>
          </a:xfrm>
        </p:spPr>
        <p:txBody>
          <a:bodyPr>
            <a:normAutofit/>
          </a:bodyPr>
          <a:lstStyle/>
          <a:p>
            <a:r>
              <a:rPr lang="en-US" sz="4000">
                <a:solidFill>
                  <a:schemeClr val="tx2"/>
                </a:solidFill>
                <a:cs typeface="Calibri Light"/>
              </a:rPr>
              <a:t>What is work and constant force?</a:t>
            </a:r>
            <a:endParaRPr lang="en-US" sz="4000">
              <a:solidFill>
                <a:schemeClr val="tx2"/>
              </a:solidFill>
            </a:endParaRPr>
          </a:p>
        </p:txBody>
      </p:sp>
      <p:sp>
        <p:nvSpPr>
          <p:cNvPr id="3" name="Content Placeholder 2">
            <a:extLst>
              <a:ext uri="{FF2B5EF4-FFF2-40B4-BE49-F238E27FC236}">
                <a16:creationId xmlns:a16="http://schemas.microsoft.com/office/drawing/2014/main" id="{01B37291-A3B8-F1FF-7792-66EBC1FBA294}"/>
              </a:ext>
            </a:extLst>
          </p:cNvPr>
          <p:cNvSpPr>
            <a:spLocks noGrp="1"/>
          </p:cNvSpPr>
          <p:nvPr>
            <p:ph idx="1"/>
          </p:nvPr>
        </p:nvSpPr>
        <p:spPr>
          <a:xfrm>
            <a:off x="6090574" y="801866"/>
            <a:ext cx="5306084" cy="5230634"/>
          </a:xfrm>
          <a:noFill/>
          <a:ln>
            <a:noFill/>
          </a:ln>
        </p:spPr>
        <p:txBody>
          <a:bodyPr anchor="ctr">
            <a:normAutofit/>
          </a:bodyPr>
          <a:lstStyle/>
          <a:p>
            <a:r>
              <a:rPr lang="en-US" sz="1800" dirty="0">
                <a:solidFill>
                  <a:schemeClr val="tx2"/>
                </a:solidFill>
                <a:ea typeface="+mn-lt"/>
                <a:cs typeface="+mn-lt"/>
              </a:rPr>
              <a:t>Work is something that requires physical or mental effort that you do in order to achieve something.</a:t>
            </a:r>
          </a:p>
          <a:p>
            <a:r>
              <a:rPr lang="en-US" sz="1800" dirty="0">
                <a:solidFill>
                  <a:schemeClr val="tx2"/>
                </a:solidFill>
                <a:cs typeface="Calibri" panose="020F0502020204030204"/>
              </a:rPr>
              <a:t>We do work every day in every form, mental and physical.</a:t>
            </a:r>
          </a:p>
          <a:p>
            <a:r>
              <a:rPr lang="en-US" sz="1800" dirty="0" err="1">
                <a:solidFill>
                  <a:schemeClr val="tx2"/>
                </a:solidFill>
                <a:cs typeface="Calibri" panose="020F0502020204030204"/>
              </a:rPr>
              <a:t>Eg</a:t>
            </a:r>
            <a:r>
              <a:rPr lang="en-US" sz="1800" dirty="0">
                <a:solidFill>
                  <a:schemeClr val="tx2"/>
                </a:solidFill>
                <a:cs typeface="Calibri" panose="020F0502020204030204"/>
              </a:rPr>
              <a:t> – Writing your homework, Making this PPT, Going to buy groceries.</a:t>
            </a:r>
          </a:p>
          <a:p>
            <a:r>
              <a:rPr lang="en-US" sz="1800" dirty="0">
                <a:solidFill>
                  <a:schemeClr val="tx2"/>
                </a:solidFill>
                <a:ea typeface="+mn-lt"/>
                <a:cs typeface="+mn-lt"/>
              </a:rPr>
              <a:t>A constant force is defined as the force applied in a constant manner on a particular object in a direction parallel to that of the direction of the acceleration produced in the body. The constant force is directly proportional to that of acceleration produced in a body. </a:t>
            </a:r>
          </a:p>
          <a:p>
            <a:r>
              <a:rPr lang="en-US" sz="1800" dirty="0" err="1">
                <a:solidFill>
                  <a:schemeClr val="tx2"/>
                </a:solidFill>
                <a:cs typeface="Calibri" panose="020F0502020204030204"/>
              </a:rPr>
              <a:t>Eg</a:t>
            </a:r>
            <a:r>
              <a:rPr lang="en-US" sz="1800" dirty="0">
                <a:solidFill>
                  <a:schemeClr val="tx2"/>
                </a:solidFill>
                <a:cs typeface="Calibri" panose="020F0502020204030204"/>
              </a:rPr>
              <a:t> - </a:t>
            </a:r>
            <a:r>
              <a:rPr lang="en-US" sz="1800" dirty="0">
                <a:solidFill>
                  <a:schemeClr val="tx2"/>
                </a:solidFill>
                <a:ea typeface="+mn-lt"/>
                <a:cs typeface="+mn-lt"/>
              </a:rPr>
              <a:t>Gravity: Motion of an object on the surface subjected to the pull of the earth's gravity.</a:t>
            </a:r>
            <a:endParaRPr lang="en-US" sz="1800" dirty="0">
              <a:solidFill>
                <a:schemeClr val="tx2"/>
              </a:solidFill>
              <a:cs typeface="Calibri" panose="020F0502020204030204"/>
            </a:endParaRPr>
          </a:p>
        </p:txBody>
      </p:sp>
    </p:spTree>
    <p:extLst>
      <p:ext uri="{BB962C8B-B14F-4D97-AF65-F5344CB8AC3E}">
        <p14:creationId xmlns:p14="http://schemas.microsoft.com/office/powerpoint/2010/main" val="6826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3818B-6765-6B15-3615-C8DEE7CC426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Formula of work done by a constant force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230D82-D8C4-FA53-0305-BAF731756B7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The base formula of work done by a constant force is as follows:</a:t>
            </a:r>
          </a:p>
          <a:p>
            <a:pPr marL="0" indent="0">
              <a:buNone/>
            </a:pPr>
            <a:r>
              <a:rPr lang="en-US" dirty="0">
                <a:cs typeface="Calibri"/>
              </a:rPr>
              <a:t>    Work done = Force . Displacement</a:t>
            </a:r>
          </a:p>
          <a:p>
            <a:r>
              <a:rPr lang="en-US" dirty="0">
                <a:cs typeface="Calibri"/>
              </a:rPr>
              <a:t>Keep in mind that this is the formula for physical force and not for a work that is mental.</a:t>
            </a:r>
          </a:p>
          <a:p>
            <a:r>
              <a:rPr lang="en-US" dirty="0">
                <a:ea typeface="+mn-lt"/>
                <a:cs typeface="+mn-lt"/>
              </a:rPr>
              <a:t>The net work done on an object (the work of the net force) is equal to the energy added to the object. This is the reason for both the unit of work being the Joule, and the work-kinetic energy theorem:</a:t>
            </a:r>
            <a:endParaRPr lang="en-US" dirty="0">
              <a:cs typeface="Calibri"/>
            </a:endParaRPr>
          </a:p>
          <a:p>
            <a:r>
              <a:rPr lang="en-US" i="1" dirty="0">
                <a:ea typeface="+mn-lt"/>
                <a:cs typeface="+mn-lt"/>
              </a:rPr>
              <a:t>W</a:t>
            </a:r>
            <a:r>
              <a:rPr lang="en-US" dirty="0">
                <a:ea typeface="+mn-lt"/>
                <a:cs typeface="+mn-lt"/>
              </a:rPr>
              <a:t>=Δ</a:t>
            </a:r>
            <a:r>
              <a:rPr lang="en-US" i="1" dirty="0">
                <a:ea typeface="+mn-lt"/>
                <a:cs typeface="+mn-lt"/>
              </a:rPr>
              <a:t>K</a:t>
            </a: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26650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1276A0-1660-7694-B874-BBDC4380D5FF}"/>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cs typeface="Calibri Light"/>
              </a:rPr>
              <a:t>Work done at an angle.</a:t>
            </a:r>
            <a:endParaRPr lang="en-US" sz="80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3C74758-76AC-AE32-1612-171471FAE7CA}"/>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2000" dirty="0">
                <a:solidFill>
                  <a:schemeClr val="tx1">
                    <a:alpha val="80000"/>
                  </a:schemeClr>
                </a:solidFill>
                <a:latin typeface="Open Sans"/>
                <a:ea typeface="Open Sans"/>
                <a:cs typeface="Open Sans"/>
              </a:rPr>
              <a:t>Only force parallel to the object's displacement does work on the object. The equation for calculating work done on an object when a force is applied at an angle is </a:t>
            </a:r>
            <a:r>
              <a:rPr lang="en-US" sz="2000" dirty="0">
                <a:solidFill>
                  <a:schemeClr val="tx1">
                    <a:alpha val="80000"/>
                  </a:schemeClr>
                </a:solidFill>
                <a:latin typeface="MJXc-TeX-math-I"/>
                <a:ea typeface="MJXc-TeX-math-I"/>
                <a:cs typeface="MJXc-TeX-math-I"/>
              </a:rPr>
              <a:t>W</a:t>
            </a:r>
            <a:r>
              <a:rPr lang="en-US" sz="2000" dirty="0">
                <a:solidFill>
                  <a:schemeClr val="tx1">
                    <a:alpha val="80000"/>
                  </a:schemeClr>
                </a:solidFill>
                <a:latin typeface="MJXc-TeX-main-R"/>
                <a:ea typeface="MJXc-TeX-main-R"/>
                <a:cs typeface="MJXc-TeX-main-R"/>
              </a:rPr>
              <a:t>=</a:t>
            </a:r>
            <a:r>
              <a:rPr lang="en-US" sz="2000" dirty="0" err="1">
                <a:solidFill>
                  <a:schemeClr val="tx1">
                    <a:alpha val="80000"/>
                  </a:schemeClr>
                </a:solidFill>
                <a:latin typeface="MJXc-TeX-math-I"/>
                <a:ea typeface="MJXc-TeX-math-I"/>
                <a:cs typeface="MJXc-TeX-math-I"/>
              </a:rPr>
              <a:t>Fd</a:t>
            </a:r>
            <a:r>
              <a:rPr lang="en-US" sz="2000" dirty="0" err="1">
                <a:solidFill>
                  <a:schemeClr val="tx1">
                    <a:alpha val="80000"/>
                  </a:schemeClr>
                </a:solidFill>
                <a:latin typeface="MJXc-TeX-main-R"/>
                <a:ea typeface="MJXc-TeX-main-R"/>
                <a:cs typeface="MJXc-TeX-main-R"/>
              </a:rPr>
              <a:t>cos</a:t>
            </a:r>
            <a:r>
              <a:rPr lang="el-GR" sz="2000" dirty="0">
                <a:solidFill>
                  <a:schemeClr val="tx1">
                    <a:alpha val="80000"/>
                  </a:schemeClr>
                </a:solidFill>
                <a:latin typeface="MJXc-TeX-math-I"/>
                <a:ea typeface="MJXc-TeX-math-I"/>
                <a:cs typeface="MJXc-TeX-math-I"/>
              </a:rPr>
              <a:t>θ</a:t>
            </a:r>
            <a:r>
              <a:rPr lang="en-US" sz="2000" dirty="0">
                <a:solidFill>
                  <a:schemeClr val="tx1">
                    <a:alpha val="80000"/>
                  </a:schemeClr>
                </a:solidFill>
                <a:latin typeface="Open Sans"/>
                <a:ea typeface="Open Sans"/>
                <a:cs typeface="Open Sans"/>
              </a:rPr>
              <a:t>W = </a:t>
            </a:r>
            <a:r>
              <a:rPr lang="en-US" sz="2000" dirty="0" err="1">
                <a:solidFill>
                  <a:schemeClr val="tx1">
                    <a:alpha val="80000"/>
                  </a:schemeClr>
                </a:solidFill>
                <a:latin typeface="Open Sans"/>
                <a:ea typeface="Open Sans"/>
                <a:cs typeface="Open Sans"/>
              </a:rPr>
              <a:t>Fdcos</a:t>
            </a:r>
            <a:r>
              <a:rPr lang="en-US" sz="2000" dirty="0">
                <a:solidFill>
                  <a:schemeClr val="tx1">
                    <a:alpha val="80000"/>
                  </a:schemeClr>
                </a:solidFill>
                <a:latin typeface="Open Sans"/>
                <a:ea typeface="Open Sans"/>
                <a:cs typeface="Open Sans"/>
              </a:rPr>
              <a:t>⁡</a:t>
            </a:r>
            <a:r>
              <a:rPr lang="el-GR" sz="2000" dirty="0">
                <a:solidFill>
                  <a:schemeClr val="tx1">
                    <a:alpha val="80000"/>
                  </a:schemeClr>
                </a:solidFill>
                <a:latin typeface="Open Sans"/>
                <a:ea typeface="Open Sans"/>
                <a:cs typeface="Open Sans"/>
              </a:rPr>
              <a:t>θ </a:t>
            </a:r>
            <a:r>
              <a:rPr lang="en-US" sz="2000" dirty="0">
                <a:solidFill>
                  <a:schemeClr val="tx1">
                    <a:alpha val="80000"/>
                  </a:schemeClr>
                </a:solidFill>
                <a:latin typeface="Open Sans"/>
                <a:ea typeface="Open Sans"/>
                <a:cs typeface="Open Sans"/>
              </a:rPr>
              <a:t>where </a:t>
            </a:r>
            <a:r>
              <a:rPr lang="en-US" sz="2000" dirty="0">
                <a:solidFill>
                  <a:schemeClr val="tx1">
                    <a:alpha val="80000"/>
                  </a:schemeClr>
                </a:solidFill>
                <a:latin typeface="MJXc-TeX-math-I"/>
                <a:ea typeface="Open Sans"/>
                <a:cs typeface="Open Sans"/>
              </a:rPr>
              <a:t>F</a:t>
            </a:r>
            <a:r>
              <a:rPr lang="en-US" sz="2000" dirty="0">
                <a:solidFill>
                  <a:schemeClr val="tx1">
                    <a:alpha val="80000"/>
                  </a:schemeClr>
                </a:solidFill>
                <a:latin typeface="Open Sans"/>
                <a:ea typeface="Open Sans"/>
                <a:cs typeface="Open Sans"/>
              </a:rPr>
              <a:t> is the magnitude of the force applied, </a:t>
            </a:r>
            <a:r>
              <a:rPr lang="en-US" sz="2000" dirty="0">
                <a:solidFill>
                  <a:schemeClr val="tx1">
                    <a:alpha val="80000"/>
                  </a:schemeClr>
                </a:solidFill>
                <a:latin typeface="MJXc-TeX-math-I"/>
                <a:ea typeface="MJXc-TeX-math-I"/>
                <a:cs typeface="MJXc-TeX-math-I"/>
              </a:rPr>
              <a:t>d</a:t>
            </a:r>
            <a:r>
              <a:rPr lang="en-US" sz="2000" dirty="0">
                <a:solidFill>
                  <a:schemeClr val="tx1">
                    <a:alpha val="80000"/>
                  </a:schemeClr>
                </a:solidFill>
                <a:latin typeface="Open Sans"/>
                <a:ea typeface="Open Sans"/>
                <a:cs typeface="Open Sans"/>
              </a:rPr>
              <a:t>d is the distance the object travels, and </a:t>
            </a:r>
            <a:r>
              <a:rPr lang="el-GR" sz="2000" dirty="0">
                <a:solidFill>
                  <a:schemeClr val="tx1">
                    <a:alpha val="80000"/>
                  </a:schemeClr>
                </a:solidFill>
                <a:latin typeface="Open Sans"/>
                <a:ea typeface="Open Sans"/>
                <a:cs typeface="Open Sans"/>
              </a:rPr>
              <a:t>θ </a:t>
            </a:r>
            <a:r>
              <a:rPr lang="en-US" sz="2000" dirty="0">
                <a:solidFill>
                  <a:schemeClr val="tx1">
                    <a:alpha val="80000"/>
                  </a:schemeClr>
                </a:solidFill>
                <a:latin typeface="Open Sans"/>
                <a:ea typeface="Open Sans"/>
                <a:cs typeface="Open Sans"/>
              </a:rPr>
              <a:t>is the angle between the force and the distance vectors.</a:t>
            </a:r>
          </a:p>
          <a:p>
            <a:endParaRPr lang="en-US" sz="2000">
              <a:solidFill>
                <a:schemeClr val="tx1">
                  <a:alpha val="80000"/>
                </a:schemeClr>
              </a:solidFill>
              <a:latin typeface="Open Sans"/>
              <a:ea typeface="Open Sans"/>
              <a:cs typeface="Open Sans"/>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4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F30D00B-3594-AFD1-A7F7-DAD457FAE05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6600" kern="1200" dirty="0">
                <a:solidFill>
                  <a:srgbClr val="FFFFFF"/>
                </a:solidFill>
                <a:latin typeface="+mj-lt"/>
                <a:ea typeface="+mj-ea"/>
                <a:cs typeface="+mj-cs"/>
              </a:rPr>
              <a:t>Thank you</a:t>
            </a:r>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7E266CFA-BD73-AC0C-3645-1385452ECD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9437" y="2364538"/>
            <a:ext cx="3948572" cy="3948572"/>
          </a:xfrm>
          <a:prstGeom prst="rect">
            <a:avLst/>
          </a:prstGeom>
        </p:spPr>
      </p:pic>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45640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Work done by a constant force</vt:lpstr>
      <vt:lpstr>What is work and constant force?</vt:lpstr>
      <vt:lpstr>Formula of work done by a constant force</vt:lpstr>
      <vt:lpstr>Work done at an angle.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85</cp:revision>
  <dcterms:created xsi:type="dcterms:W3CDTF">2022-10-31T03:44:23Z</dcterms:created>
  <dcterms:modified xsi:type="dcterms:W3CDTF">2022-10-31T12:59:51Z</dcterms:modified>
</cp:coreProperties>
</file>