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86" r:id="rId2"/>
    <p:sldId id="283" r:id="rId3"/>
    <p:sldId id="332" r:id="rId4"/>
    <p:sldId id="336" r:id="rId5"/>
    <p:sldId id="256" r:id="rId6"/>
    <p:sldId id="333" r:id="rId7"/>
    <p:sldId id="276" r:id="rId8"/>
    <p:sldId id="334" r:id="rId9"/>
    <p:sldId id="267" r:id="rId10"/>
    <p:sldId id="298" r:id="rId11"/>
    <p:sldId id="293" r:id="rId12"/>
    <p:sldId id="337" r:id="rId13"/>
    <p:sldId id="294" r:id="rId14"/>
    <p:sldId id="300" r:id="rId15"/>
    <p:sldId id="272" r:id="rId16"/>
    <p:sldId id="269" r:id="rId17"/>
    <p:sldId id="287" r:id="rId18"/>
    <p:sldId id="299" r:id="rId19"/>
    <p:sldId id="288" r:id="rId20"/>
    <p:sldId id="290" r:id="rId21"/>
    <p:sldId id="280" r:id="rId22"/>
    <p:sldId id="281" r:id="rId23"/>
    <p:sldId id="279" r:id="rId24"/>
    <p:sldId id="291" r:id="rId25"/>
    <p:sldId id="273" r:id="rId26"/>
    <p:sldId id="317" r:id="rId27"/>
    <p:sldId id="3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500"/>
    <a:srgbClr val="945200"/>
    <a:srgbClr val="3EC714"/>
    <a:srgbClr val="28CD41"/>
    <a:srgbClr val="00D500"/>
    <a:srgbClr val="13C8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6"/>
    <p:restoredTop sz="95361"/>
  </p:normalViewPr>
  <p:slideViewPr>
    <p:cSldViewPr snapToGrid="0" snapToObjects="1">
      <p:cViewPr varScale="1">
        <p:scale>
          <a:sx n="128" d="100"/>
          <a:sy n="128" d="100"/>
        </p:scale>
        <p:origin x="696" y="176"/>
      </p:cViewPr>
      <p:guideLst/>
    </p:cSldViewPr>
  </p:slideViewPr>
  <p:notesTextViewPr>
    <p:cViewPr>
      <p:scale>
        <a:sx n="1" d="1"/>
        <a:sy n="1" d="1"/>
      </p:scale>
      <p:origin x="0" y="0"/>
    </p:cViewPr>
  </p:notesTextViewPr>
  <p:notesViewPr>
    <p:cSldViewPr snapToGrid="0" snapToObjects="1" showGuides="1">
      <p:cViewPr varScale="1">
        <p:scale>
          <a:sx n="85" d="100"/>
          <a:sy n="85" d="100"/>
        </p:scale>
        <p:origin x="1784"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Users/Leila/Dropbox%20(Cambridge%20University)/Winton%20Centre/TRANSPLANT/LUNGS/LUNGS%20-%20THE%20STUDY/The%20Study/LUNGS%20STAGE%201-2-3%20-%20INTERVIEW%20GUIDES%20&amp;%20visualisations%20etc/STAGE%203%20-%20UCD/Stage%203%20-%20UCD%20-%20VISUALISATIONS/Stage%203%20ROUND%203%20-%20UCD%20-%20VISUALISATIONS%20-%20CLINICIANS/o"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Users/Leila/Dropbox%20(Cambridge%20University)/Winton%20Centre/TRANSPLANT/LUNGS/LUNGS%20-%20THE%20STUDY/The%20Study/LUNGS%20STAGE%201-2-3%20-%20INTERVIEW%20GUIDES%20&amp;%20visualisations%20etc/STAGE%203%20-%20UCD/Stage%203%20-%20UCD%20-%20VISUALISATIONS/Stage%203%20ROUND%203%20-%20UCD%20-%20VISUALISATIONS%20-%20CLINICIANS/o"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853226378623774E-2"/>
          <c:y val="0.28936326972198217"/>
          <c:w val="0.88444423056707611"/>
          <c:h val="0.69331984703001537"/>
        </c:manualLayout>
      </c:layout>
      <c:lineChart>
        <c:grouping val="standard"/>
        <c:varyColors val="0"/>
        <c:ser>
          <c:idx val="0"/>
          <c:order val="0"/>
          <c:tx>
            <c:strRef>
              <c:f>'[example version 3 graphs.xlsx]Sheet1'!$B$3</c:f>
              <c:strCache>
                <c:ptCount val="1"/>
                <c:pt idx="0">
                  <c:v>living donor</c:v>
                </c:pt>
              </c:strCache>
            </c:strRef>
          </c:tx>
          <c:spPr>
            <a:ln w="63500" cap="rnd">
              <a:solidFill>
                <a:schemeClr val="accent1"/>
              </a:solidFill>
              <a:round/>
            </a:ln>
            <a:effectLst/>
          </c:spPr>
          <c:marker>
            <c:symbol val="none"/>
          </c:marker>
          <c:dLbls>
            <c:dLbl>
              <c:idx val="0"/>
              <c:layout>
                <c:manualLayout>
                  <c:x val="-5.9882581324789103E-2"/>
                  <c:y val="-2.5020849065767038E-3"/>
                </c:manualLayout>
              </c:layout>
              <c:tx>
                <c:rich>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fld id="{660165CF-E904-4841-9B3F-52A2355B5794}" type="VALUE">
                      <a:rPr lang="en-US">
                        <a:solidFill>
                          <a:schemeClr val="tx1"/>
                        </a:solidFill>
                      </a:rPr>
                      <a:pPr>
                        <a:defRPr sz="1400">
                          <a:solidFill>
                            <a:schemeClr val="tx1"/>
                          </a:solidFill>
                        </a:defRPr>
                      </a:pPr>
                      <a:t>[VALUE]</a:t>
                    </a:fld>
                    <a:r>
                      <a:rPr lang="en-US">
                        <a:solidFill>
                          <a:schemeClr val="tx1"/>
                        </a:solidFill>
                      </a:rPr>
                      <a:t> %</a:t>
                    </a:r>
                  </a:p>
                </c:rich>
              </c:tx>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1DED-1848-9095-5CD12D18376A}"/>
                </c:ext>
              </c:extLst>
            </c:dLbl>
            <c:dLbl>
              <c:idx val="1"/>
              <c:tx>
                <c:rich>
                  <a:bodyPr/>
                  <a:lstStyle/>
                  <a:p>
                    <a:fld id="{B7CF8CD3-D3BB-D34D-9053-AA5F4C827F83}" type="VALUE">
                      <a:rPr lang="en-US"/>
                      <a:pPr/>
                      <a:t>[VALUE]</a:t>
                    </a:fld>
                    <a:r>
                      <a:rPr lang="en-US"/>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DED-1848-9095-5CD12D18376A}"/>
                </c:ext>
              </c:extLst>
            </c:dLbl>
            <c:dLbl>
              <c:idx val="2"/>
              <c:tx>
                <c:rich>
                  <a:bodyPr/>
                  <a:lstStyle/>
                  <a:p>
                    <a:fld id="{C7BB003D-D6E9-2143-B1F3-26AE4F7ABDEA}" type="VALUE">
                      <a:rPr lang="en-US"/>
                      <a:pPr/>
                      <a:t>[VALUE]</a:t>
                    </a:fld>
                    <a:r>
                      <a:rPr lang="en-US"/>
                      <a:t> %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1DED-1848-9095-5CD12D18376A}"/>
                </c:ext>
              </c:extLst>
            </c:dLbl>
            <c:dLbl>
              <c:idx val="3"/>
              <c:tx>
                <c:rich>
                  <a:bodyPr/>
                  <a:lstStyle/>
                  <a:p>
                    <a:fld id="{7B0C2A60-269D-2040-956B-3EAA24267743}" type="VALUE">
                      <a:rPr lang="en-US"/>
                      <a:pPr/>
                      <a:t>[VALUE]</a:t>
                    </a:fld>
                    <a:r>
                      <a:rPr lang="en-US"/>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DED-1848-9095-5CD12D18376A}"/>
                </c:ext>
              </c:extLst>
            </c:dLbl>
            <c:dLbl>
              <c:idx val="4"/>
              <c:tx>
                <c:rich>
                  <a:bodyPr/>
                  <a:lstStyle/>
                  <a:p>
                    <a:fld id="{45E14005-AF36-6D47-AECD-C8A2D9A67AD2}" type="VALUE">
                      <a:rPr lang="en-US"/>
                      <a:pPr/>
                      <a:t>[VALUE]</a:t>
                    </a:fld>
                    <a:r>
                      <a:rPr lang="en-US"/>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1DED-1848-9095-5CD12D18376A}"/>
                </c:ext>
              </c:extLst>
            </c:dLbl>
            <c:dLbl>
              <c:idx val="5"/>
              <c:tx>
                <c:rich>
                  <a:bodyPr/>
                  <a:lstStyle/>
                  <a:p>
                    <a:fld id="{B7C9F3EE-ADE6-0B4E-992D-D830C55571A6}" type="VALUE">
                      <a:rPr lang="en-US"/>
                      <a:pPr/>
                      <a:t>[VALUE]</a:t>
                    </a:fld>
                    <a:r>
                      <a:rPr lang="en-US"/>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DED-1848-9095-5CD12D18376A}"/>
                </c:ext>
              </c:extLst>
            </c:dLbl>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'[example version 3 graphs.xlsx]Sheet1'!$A$4:$A$9</c:f>
              <c:strCache>
                <c:ptCount val="6"/>
                <c:pt idx="0">
                  <c:v>Transplant</c:v>
                </c:pt>
                <c:pt idx="1">
                  <c:v>Year 1</c:v>
                </c:pt>
                <c:pt idx="2">
                  <c:v>Year 3</c:v>
                </c:pt>
                <c:pt idx="3">
                  <c:v>Year 5</c:v>
                </c:pt>
                <c:pt idx="4">
                  <c:v>Year 7</c:v>
                </c:pt>
                <c:pt idx="5">
                  <c:v>Year 10</c:v>
                </c:pt>
              </c:strCache>
            </c:strRef>
          </c:cat>
          <c:val>
            <c:numRef>
              <c:f>'[example version 3 graphs.xlsx]Sheet1'!$B$4:$B$9</c:f>
              <c:numCache>
                <c:formatCode>General</c:formatCode>
                <c:ptCount val="6"/>
                <c:pt idx="0">
                  <c:v>100</c:v>
                </c:pt>
                <c:pt idx="1">
                  <c:v>95</c:v>
                </c:pt>
                <c:pt idx="2">
                  <c:v>95</c:v>
                </c:pt>
                <c:pt idx="3">
                  <c:v>93</c:v>
                </c:pt>
                <c:pt idx="4">
                  <c:v>90</c:v>
                </c:pt>
                <c:pt idx="5">
                  <c:v>87</c:v>
                </c:pt>
              </c:numCache>
            </c:numRef>
          </c:val>
          <c:smooth val="0"/>
          <c:extLst>
            <c:ext xmlns:c16="http://schemas.microsoft.com/office/drawing/2014/chart" uri="{C3380CC4-5D6E-409C-BE32-E72D297353CC}">
              <c16:uniqueId val="{00000006-1DED-1848-9095-5CD12D18376A}"/>
            </c:ext>
          </c:extLst>
        </c:ser>
        <c:dLbls>
          <c:showLegendKey val="0"/>
          <c:showVal val="0"/>
          <c:showCatName val="0"/>
          <c:showSerName val="0"/>
          <c:showPercent val="0"/>
          <c:showBubbleSize val="0"/>
        </c:dLbls>
        <c:smooth val="0"/>
        <c:axId val="437447647"/>
        <c:axId val="437449279"/>
      </c:lineChart>
      <c:catAx>
        <c:axId val="437447647"/>
        <c:scaling>
          <c:orientation val="minMax"/>
        </c:scaling>
        <c:delete val="1"/>
        <c:axPos val="b"/>
        <c:title>
          <c:tx>
            <c:rich>
              <a:bodyPr rot="0" spcFirstLastPara="1" vertOverflow="ellipsis" vert="horz" wrap="square" anchor="b" anchorCtr="1"/>
              <a:lstStyle/>
              <a:p>
                <a:pPr>
                  <a:defRPr sz="1400" b="0" i="0" u="none" strike="noStrike" kern="1200" baseline="0">
                    <a:solidFill>
                      <a:srgbClr val="C00000"/>
                    </a:solidFill>
                    <a:latin typeface="+mn-lt"/>
                    <a:ea typeface="+mn-ea"/>
                    <a:cs typeface="+mn-cs"/>
                  </a:defRPr>
                </a:pPr>
                <a:endParaRPr lang="en-GB" sz="1400" dirty="0">
                  <a:solidFill>
                    <a:srgbClr val="C00000"/>
                  </a:solidFill>
                </a:endParaRPr>
              </a:p>
              <a:p>
                <a:pPr>
                  <a:defRPr sz="1400">
                    <a:solidFill>
                      <a:srgbClr val="C00000"/>
                    </a:solidFill>
                  </a:defRPr>
                </a:pPr>
                <a:r>
                  <a:rPr lang="en-GB" sz="1400" dirty="0">
                    <a:solidFill>
                      <a:srgbClr val="C00000"/>
                    </a:solidFill>
                  </a:rPr>
                  <a:t>Time since transplantation </a:t>
                </a:r>
              </a:p>
            </c:rich>
          </c:tx>
          <c:layout>
            <c:manualLayout>
              <c:xMode val="edge"/>
              <c:yMode val="edge"/>
              <c:x val="0.3970592354944224"/>
              <c:y val="0.9121276922887912"/>
            </c:manualLayout>
          </c:layout>
          <c:overlay val="0"/>
          <c:spPr>
            <a:noFill/>
            <a:ln>
              <a:noFill/>
            </a:ln>
            <a:effectLst/>
          </c:spPr>
          <c:txPr>
            <a:bodyPr rot="0" spcFirstLastPara="1" vertOverflow="ellipsis" vert="horz" wrap="square" anchor="b" anchorCtr="1"/>
            <a:lstStyle/>
            <a:p>
              <a:pPr>
                <a:defRPr sz="1400" b="0" i="0" u="none" strike="noStrike" kern="1200" baseline="0">
                  <a:solidFill>
                    <a:srgbClr val="C00000"/>
                  </a:solidFill>
                  <a:latin typeface="+mn-lt"/>
                  <a:ea typeface="+mn-ea"/>
                  <a:cs typeface="+mn-cs"/>
                </a:defRPr>
              </a:pPr>
              <a:endParaRPr lang="en-US"/>
            </a:p>
          </c:txPr>
        </c:title>
        <c:numFmt formatCode="General" sourceLinked="1"/>
        <c:majorTickMark val="none"/>
        <c:minorTickMark val="none"/>
        <c:tickLblPos val="nextTo"/>
        <c:crossAx val="437449279"/>
        <c:crosses val="autoZero"/>
        <c:auto val="1"/>
        <c:lblAlgn val="ctr"/>
        <c:lblOffset val="100"/>
        <c:noMultiLvlLbl val="0"/>
      </c:catAx>
      <c:valAx>
        <c:axId val="437449279"/>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rgbClr val="C00000"/>
                    </a:solidFill>
                    <a:latin typeface="+mn-lt"/>
                    <a:ea typeface="+mn-ea"/>
                    <a:cs typeface="+mn-cs"/>
                  </a:defRPr>
                </a:pPr>
                <a:r>
                  <a:rPr lang="en-GB" sz="1400" dirty="0">
                    <a:solidFill>
                      <a:srgbClr val="C00000"/>
                    </a:solidFill>
                  </a:rPr>
                  <a:t>%</a:t>
                </a:r>
                <a:r>
                  <a:rPr lang="en-GB" sz="1400" baseline="0" dirty="0">
                    <a:solidFill>
                      <a:srgbClr val="C00000"/>
                    </a:solidFill>
                  </a:rPr>
                  <a:t>  of people like you whose kidneys are still working</a:t>
                </a:r>
                <a:endParaRPr lang="en-GB" sz="1400" dirty="0">
                  <a:solidFill>
                    <a:srgbClr val="C00000"/>
                  </a:solidFill>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C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7447647"/>
        <c:crosses val="autoZero"/>
        <c:crossBetween val="between"/>
        <c:majorUnit val="20"/>
      </c:valAx>
      <c:spPr>
        <a:solidFill>
          <a:schemeClr val="bg1"/>
        </a:solidFill>
        <a:ln>
          <a:noFill/>
        </a:ln>
        <a:effectLst/>
      </c:spPr>
    </c:plotArea>
    <c:legend>
      <c:legendPos val="b"/>
      <c:layout>
        <c:manualLayout>
          <c:xMode val="edge"/>
          <c:yMode val="edge"/>
          <c:x val="0.46476385765863265"/>
          <c:y val="0.17006434352884589"/>
          <c:w val="0.53368152507260658"/>
          <c:h val="6.3377219639908611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89823594624602E-2"/>
          <c:y val="0.21509182750114417"/>
          <c:w val="0.88444423056707611"/>
          <c:h val="0.69331984703001537"/>
        </c:manualLayout>
      </c:layout>
      <c:lineChart>
        <c:grouping val="standard"/>
        <c:varyColors val="0"/>
        <c:ser>
          <c:idx val="1"/>
          <c:order val="0"/>
          <c:tx>
            <c:strRef>
              <c:f>'[example version 3 graphs.xlsx]Sheet1'!$C$3</c:f>
              <c:strCache>
                <c:ptCount val="1"/>
                <c:pt idx="0">
                  <c:v>deceased donor</c:v>
                </c:pt>
              </c:strCache>
            </c:strRef>
          </c:tx>
          <c:spPr>
            <a:ln w="28575" cap="rnd">
              <a:solidFill>
                <a:schemeClr val="accent6"/>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36D2-F24F-948A-7AD5B49B418C}"/>
                </c:ext>
              </c:extLst>
            </c:dLbl>
            <c:dLbl>
              <c:idx val="1"/>
              <c:tx>
                <c:rich>
                  <a:bodyPr/>
                  <a:lstStyle/>
                  <a:p>
                    <a:fld id="{83C493F7-2502-134A-85C6-21D602C6B54C}" type="VALUE">
                      <a:rPr lang="en-US"/>
                      <a:pPr/>
                      <a:t>[VALUE]</a:t>
                    </a:fld>
                    <a:r>
                      <a:rPr lang="en-US"/>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6D2-F24F-948A-7AD5B49B418C}"/>
                </c:ext>
              </c:extLst>
            </c:dLbl>
            <c:dLbl>
              <c:idx val="2"/>
              <c:tx>
                <c:rich>
                  <a:bodyPr/>
                  <a:lstStyle/>
                  <a:p>
                    <a:fld id="{4508FC05-6C6D-0848-80AB-F4637D9A05E3}" type="VALUE">
                      <a:rPr lang="en-US"/>
                      <a:pPr/>
                      <a:t>[VALUE]</a:t>
                    </a:fld>
                    <a:r>
                      <a:rPr lang="en-US"/>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36D2-F24F-948A-7AD5B49B418C}"/>
                </c:ext>
              </c:extLst>
            </c:dLbl>
            <c:dLbl>
              <c:idx val="3"/>
              <c:tx>
                <c:rich>
                  <a:bodyPr rot="0" spcFirstLastPara="1" vertOverflow="ellipsis" vert="horz" wrap="square" lIns="38100" tIns="19050" rIns="38100" bIns="19050" anchor="ctr" anchorCtr="1">
                    <a:spAutoFit/>
                  </a:bodyPr>
                  <a:lstStyle/>
                  <a:p>
                    <a:pPr>
                      <a:defRPr sz="1400" b="0" i="0" u="none" strike="noStrike" kern="1200" baseline="0">
                        <a:solidFill>
                          <a:srgbClr val="C00000"/>
                        </a:solidFill>
                        <a:latin typeface="+mn-lt"/>
                        <a:ea typeface="+mn-ea"/>
                        <a:cs typeface="+mn-cs"/>
                      </a:defRPr>
                    </a:pPr>
                    <a:fld id="{03E87753-F0F1-AD43-9A67-11659B0279E1}" type="VALUE">
                      <a:rPr lang="en-US">
                        <a:solidFill>
                          <a:srgbClr val="C00000"/>
                        </a:solidFill>
                      </a:rPr>
                      <a:pPr>
                        <a:defRPr sz="1400">
                          <a:solidFill>
                            <a:srgbClr val="C00000"/>
                          </a:solidFill>
                        </a:defRPr>
                      </a:pPr>
                      <a:t>[VALUE]</a:t>
                    </a:fld>
                    <a:r>
                      <a:rPr lang="en-US">
                        <a:solidFill>
                          <a:srgbClr val="C00000"/>
                        </a:solidFill>
                      </a:rPr>
                      <a:t> %</a:t>
                    </a:r>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6D2-F24F-948A-7AD5B49B418C}"/>
                </c:ext>
              </c:extLst>
            </c:dLbl>
            <c:dLbl>
              <c:idx val="4"/>
              <c:tx>
                <c:rich>
                  <a:bodyPr rot="0" spcFirstLastPara="1" vertOverflow="ellipsis" vert="horz" wrap="square" lIns="38100" tIns="19050" rIns="38100" bIns="19050" anchor="ctr" anchorCtr="1">
                    <a:spAutoFit/>
                  </a:bodyPr>
                  <a:lstStyle/>
                  <a:p>
                    <a:pPr>
                      <a:defRPr sz="1400" b="0" i="0" u="none" strike="noStrike" kern="1200" baseline="0">
                        <a:solidFill>
                          <a:srgbClr val="C00000"/>
                        </a:solidFill>
                        <a:latin typeface="+mn-lt"/>
                        <a:ea typeface="+mn-ea"/>
                        <a:cs typeface="+mn-cs"/>
                      </a:defRPr>
                    </a:pPr>
                    <a:fld id="{9E5587E5-DE10-0C4A-A855-A4AF7AB1D7A2}" type="VALUE">
                      <a:rPr lang="en-US">
                        <a:solidFill>
                          <a:srgbClr val="C00000"/>
                        </a:solidFill>
                      </a:rPr>
                      <a:pPr>
                        <a:defRPr sz="1400">
                          <a:solidFill>
                            <a:srgbClr val="C00000"/>
                          </a:solidFill>
                        </a:defRPr>
                      </a:pPr>
                      <a:t>[VALUE]</a:t>
                    </a:fld>
                    <a:r>
                      <a:rPr lang="en-US">
                        <a:solidFill>
                          <a:srgbClr val="C00000"/>
                        </a:solidFill>
                      </a:rPr>
                      <a:t> %</a:t>
                    </a:r>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36D2-F24F-948A-7AD5B49B418C}"/>
                </c:ext>
              </c:extLst>
            </c:dLbl>
            <c:dLbl>
              <c:idx val="5"/>
              <c:tx>
                <c:rich>
                  <a:bodyPr rot="0" spcFirstLastPara="1" vertOverflow="ellipsis" vert="horz" wrap="square" lIns="38100" tIns="19050" rIns="38100" bIns="19050" anchor="ctr" anchorCtr="1">
                    <a:spAutoFit/>
                  </a:bodyPr>
                  <a:lstStyle/>
                  <a:p>
                    <a:pPr>
                      <a:defRPr sz="1400" b="0" i="0" u="none" strike="noStrike" kern="1200" baseline="0">
                        <a:solidFill>
                          <a:srgbClr val="C00000"/>
                        </a:solidFill>
                        <a:latin typeface="+mn-lt"/>
                        <a:ea typeface="+mn-ea"/>
                        <a:cs typeface="+mn-cs"/>
                      </a:defRPr>
                    </a:pPr>
                    <a:fld id="{698184C0-AB37-8442-BB6D-F39AE0027249}" type="VALUE">
                      <a:rPr lang="en-US">
                        <a:solidFill>
                          <a:srgbClr val="C00000"/>
                        </a:solidFill>
                      </a:rPr>
                      <a:pPr>
                        <a:defRPr sz="1400">
                          <a:solidFill>
                            <a:srgbClr val="C00000"/>
                          </a:solidFill>
                        </a:defRPr>
                      </a:pPr>
                      <a:t>[VALUE]</a:t>
                    </a:fld>
                    <a:r>
                      <a:rPr lang="en-US">
                        <a:solidFill>
                          <a:srgbClr val="C00000"/>
                        </a:solidFill>
                      </a:rPr>
                      <a:t> %</a:t>
                    </a:r>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36D2-F24F-948A-7AD5B49B418C}"/>
                </c:ext>
              </c:extLst>
            </c:dLbl>
            <c:spPr>
              <a:solidFill>
                <a:schemeClr val="accent6"/>
              </a:solid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'[example version 3 graphs.xlsx]Sheet1'!$A$4:$A$9</c:f>
              <c:strCache>
                <c:ptCount val="6"/>
                <c:pt idx="0">
                  <c:v>Transplant</c:v>
                </c:pt>
                <c:pt idx="1">
                  <c:v>Year 1</c:v>
                </c:pt>
                <c:pt idx="2">
                  <c:v>Year 3</c:v>
                </c:pt>
                <c:pt idx="3">
                  <c:v>Year 5</c:v>
                </c:pt>
                <c:pt idx="4">
                  <c:v>Year 7</c:v>
                </c:pt>
                <c:pt idx="5">
                  <c:v>Year 10</c:v>
                </c:pt>
              </c:strCache>
            </c:strRef>
          </c:cat>
          <c:val>
            <c:numRef>
              <c:f>'[example version 3 graphs.xlsx]Sheet1'!$C$4:$C$9</c:f>
              <c:numCache>
                <c:formatCode>General</c:formatCode>
                <c:ptCount val="6"/>
                <c:pt idx="0">
                  <c:v>100</c:v>
                </c:pt>
                <c:pt idx="1">
                  <c:v>85</c:v>
                </c:pt>
                <c:pt idx="2">
                  <c:v>84</c:v>
                </c:pt>
                <c:pt idx="3">
                  <c:v>83</c:v>
                </c:pt>
                <c:pt idx="4">
                  <c:v>82</c:v>
                </c:pt>
                <c:pt idx="5">
                  <c:v>78</c:v>
                </c:pt>
              </c:numCache>
            </c:numRef>
          </c:val>
          <c:smooth val="0"/>
          <c:extLst>
            <c:ext xmlns:c16="http://schemas.microsoft.com/office/drawing/2014/chart" uri="{C3380CC4-5D6E-409C-BE32-E72D297353CC}">
              <c16:uniqueId val="{00000006-36D2-F24F-948A-7AD5B49B418C}"/>
            </c:ext>
          </c:extLst>
        </c:ser>
        <c:dLbls>
          <c:showLegendKey val="0"/>
          <c:showVal val="0"/>
          <c:showCatName val="0"/>
          <c:showSerName val="0"/>
          <c:showPercent val="0"/>
          <c:showBubbleSize val="0"/>
        </c:dLbls>
        <c:smooth val="0"/>
        <c:axId val="437447647"/>
        <c:axId val="437449279"/>
      </c:lineChart>
      <c:catAx>
        <c:axId val="437447647"/>
        <c:scaling>
          <c:orientation val="minMax"/>
        </c:scaling>
        <c:delete val="0"/>
        <c:axPos val="b"/>
        <c:title>
          <c:tx>
            <c:rich>
              <a:bodyPr rot="0" spcFirstLastPara="1" vertOverflow="ellipsis" vert="horz" wrap="square" anchor="b" anchorCtr="1"/>
              <a:lstStyle/>
              <a:p>
                <a:pPr>
                  <a:defRPr sz="1400" b="0" i="0" u="none" strike="noStrike" kern="1200" baseline="0">
                    <a:solidFill>
                      <a:srgbClr val="C00000"/>
                    </a:solidFill>
                    <a:latin typeface="+mn-lt"/>
                    <a:ea typeface="+mn-ea"/>
                    <a:cs typeface="+mn-cs"/>
                  </a:defRPr>
                </a:pPr>
                <a:endParaRPr lang="en-GB" sz="1400">
                  <a:solidFill>
                    <a:srgbClr val="C00000"/>
                  </a:solidFill>
                </a:endParaRPr>
              </a:p>
              <a:p>
                <a:pPr>
                  <a:defRPr sz="1400">
                    <a:solidFill>
                      <a:srgbClr val="C00000"/>
                    </a:solidFill>
                  </a:defRPr>
                </a:pPr>
                <a:r>
                  <a:rPr lang="en-GB" sz="1400">
                    <a:solidFill>
                      <a:srgbClr val="C00000"/>
                    </a:solidFill>
                  </a:rPr>
                  <a:t>Time since transplantation </a:t>
                </a:r>
              </a:p>
            </c:rich>
          </c:tx>
          <c:overlay val="0"/>
          <c:spPr>
            <a:noFill/>
            <a:ln>
              <a:noFill/>
            </a:ln>
            <a:effectLst/>
          </c:spPr>
          <c:txPr>
            <a:bodyPr rot="0" spcFirstLastPara="1" vertOverflow="ellipsis" vert="horz" wrap="square" anchor="b" anchorCtr="1"/>
            <a:lstStyle/>
            <a:p>
              <a:pPr>
                <a:defRPr sz="1400" b="0" i="0" u="none" strike="noStrike" kern="1200" baseline="0">
                  <a:solidFill>
                    <a:srgbClr val="C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7449279"/>
        <c:crosses val="autoZero"/>
        <c:auto val="1"/>
        <c:lblAlgn val="ctr"/>
        <c:lblOffset val="100"/>
        <c:noMultiLvlLbl val="0"/>
      </c:catAx>
      <c:valAx>
        <c:axId val="437449279"/>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rgbClr val="C00000"/>
                    </a:solidFill>
                    <a:latin typeface="+mn-lt"/>
                    <a:ea typeface="+mn-ea"/>
                    <a:cs typeface="+mn-cs"/>
                  </a:defRPr>
                </a:pPr>
                <a:r>
                  <a:rPr lang="en-GB" sz="1400" dirty="0">
                    <a:solidFill>
                      <a:srgbClr val="C00000"/>
                    </a:solidFill>
                  </a:rPr>
                  <a:t>%</a:t>
                </a:r>
                <a:r>
                  <a:rPr lang="en-GB" sz="1400" baseline="0" dirty="0">
                    <a:solidFill>
                      <a:srgbClr val="C00000"/>
                    </a:solidFill>
                  </a:rPr>
                  <a:t>  of people like you whose kidneys are still working</a:t>
                </a:r>
                <a:endParaRPr lang="en-GB" sz="1400" dirty="0">
                  <a:solidFill>
                    <a:srgbClr val="C00000"/>
                  </a:solidFill>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C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7447647"/>
        <c:crosses val="autoZero"/>
        <c:crossBetween val="between"/>
        <c:majorUnit val="20"/>
      </c:valAx>
      <c:spPr>
        <a:solidFill>
          <a:schemeClr val="bg1">
            <a:alpha val="15000"/>
          </a:schemeClr>
        </a:solidFill>
        <a:ln>
          <a:solidFill>
            <a:schemeClr val="accent6"/>
          </a:solidFill>
        </a:ln>
        <a:effectLst/>
      </c:spPr>
    </c:plotArea>
    <c:legend>
      <c:legendPos val="b"/>
      <c:layout>
        <c:manualLayout>
          <c:xMode val="edge"/>
          <c:yMode val="edge"/>
          <c:x val="0.46476385765863265"/>
          <c:y val="0.13460330231864465"/>
          <c:w val="0.53368152507260658"/>
          <c:h val="6.3377219639908611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0.03966</cdr:x>
      <cdr:y>0.93579</cdr:y>
    </cdr:from>
    <cdr:to>
      <cdr:x>0.95375</cdr:x>
      <cdr:y>1</cdr:y>
    </cdr:to>
    <cdr:sp macro="" textlink="">
      <cdr:nvSpPr>
        <cdr:cNvPr id="2" name="TextBox 1">
          <a:extLst xmlns:a="http://schemas.openxmlformats.org/drawingml/2006/main">
            <a:ext uri="{FF2B5EF4-FFF2-40B4-BE49-F238E27FC236}">
              <a16:creationId xmlns:a16="http://schemas.microsoft.com/office/drawing/2014/main" id="{08DF8B49-AAD8-6E49-8813-C3706BA040C0}"/>
            </a:ext>
          </a:extLst>
        </cdr:cNvPr>
        <cdr:cNvSpPr txBox="1"/>
      </cdr:nvSpPr>
      <cdr:spPr>
        <a:xfrm xmlns:a="http://schemas.openxmlformats.org/drawingml/2006/main">
          <a:off x="285958" y="5027183"/>
          <a:ext cx="6591300" cy="3449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GB" sz="1100" dirty="0"/>
        </a:p>
      </cdr:txBody>
    </cdr:sp>
  </cdr:relSizeAnchor>
  <cdr:relSizeAnchor xmlns:cdr="http://schemas.openxmlformats.org/drawingml/2006/chartDrawing">
    <cdr:from>
      <cdr:x>0.06493</cdr:x>
      <cdr:y>0.91215</cdr:y>
    </cdr:from>
    <cdr:to>
      <cdr:x>1</cdr:x>
      <cdr:y>0.97343</cdr:y>
    </cdr:to>
    <cdr:sp macro="" textlink="">
      <cdr:nvSpPr>
        <cdr:cNvPr id="3" name="TextBox 2">
          <a:extLst xmlns:a="http://schemas.openxmlformats.org/drawingml/2006/main">
            <a:ext uri="{FF2B5EF4-FFF2-40B4-BE49-F238E27FC236}">
              <a16:creationId xmlns:a16="http://schemas.microsoft.com/office/drawing/2014/main" id="{920235BB-FD68-D045-960B-60FB455DDB99}"/>
            </a:ext>
          </a:extLst>
        </cdr:cNvPr>
        <cdr:cNvSpPr txBox="1"/>
      </cdr:nvSpPr>
      <cdr:spPr>
        <a:xfrm xmlns:a="http://schemas.openxmlformats.org/drawingml/2006/main">
          <a:off x="468201" y="4900182"/>
          <a:ext cx="6742577" cy="32920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t>     Transplant                 end of year 1              end of year 2	end of year 3       end of year 4          end of year 5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8B0F5-D5CB-7F48-972D-BF07A1A8F2F2}" type="datetimeFigureOut">
              <a:rPr lang="en-GB" smtClean="0"/>
              <a:t>11/05/2021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4F781-1781-BF42-94C0-4B829F9352DF}" type="slidenum">
              <a:rPr lang="en-GB" smtClean="0"/>
              <a:t>‹#›</a:t>
            </a:fld>
            <a:endParaRPr lang="en-GB"/>
          </a:p>
        </p:txBody>
      </p:sp>
    </p:spTree>
    <p:extLst>
      <p:ext uri="{BB962C8B-B14F-4D97-AF65-F5344CB8AC3E}">
        <p14:creationId xmlns:p14="http://schemas.microsoft.com/office/powerpoint/2010/main" val="190401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FROM ROUND 1 </a:t>
            </a:r>
          </a:p>
          <a:p>
            <a:pPr marL="171450" indent="-171450">
              <a:buFontTx/>
              <a:buChar char="-"/>
            </a:pPr>
            <a:r>
              <a:rPr lang="en-GB" dirty="0"/>
              <a:t>Changed some wording </a:t>
            </a:r>
          </a:p>
          <a:p>
            <a:pPr marL="171450" indent="-171450">
              <a:buFontTx/>
              <a:buChar char="-"/>
            </a:pPr>
            <a:r>
              <a:rPr lang="en-GB" dirty="0"/>
              <a:t>Removed “cumulative totals” from headers</a:t>
            </a:r>
          </a:p>
          <a:p>
            <a:pPr marL="171450" indent="-171450">
              <a:buFontTx/>
              <a:buChar char="-"/>
            </a:pPr>
            <a:r>
              <a:rPr lang="en-GB" dirty="0"/>
              <a:t>Changed “competing risks” wording to “waiting time”</a:t>
            </a:r>
          </a:p>
          <a:p>
            <a:pPr marL="171450" indent="-171450">
              <a:buFontTx/>
              <a:buChar char="-"/>
            </a:pPr>
            <a:r>
              <a:rPr lang="en-GB" dirty="0"/>
              <a:t>Changed separated competing risks curves</a:t>
            </a:r>
          </a:p>
          <a:p>
            <a:pPr marL="171450" indent="-171450">
              <a:buFontTx/>
              <a:buChar char="-"/>
            </a:pPr>
            <a:endParaRPr lang="en-GB" dirty="0"/>
          </a:p>
          <a:p>
            <a:r>
              <a:rPr lang="en-GB" dirty="0"/>
              <a:t>ROUND 3</a:t>
            </a:r>
          </a:p>
          <a:p>
            <a:r>
              <a:rPr lang="en-GB" dirty="0"/>
              <a:t>Incorporates feedback from round 1 &amp; 2</a:t>
            </a:r>
          </a:p>
          <a:p>
            <a:r>
              <a:rPr lang="en-GB" dirty="0"/>
              <a:t>- line graphs for survival when showing live AND deceased together</a:t>
            </a:r>
          </a:p>
          <a:p>
            <a:pPr marL="171450" indent="-171450">
              <a:buFontTx/>
              <a:buChar char="-"/>
            </a:pPr>
            <a:r>
              <a:rPr lang="en-GB" dirty="0"/>
              <a:t>Don’t show average dialysis data, it’s not useful</a:t>
            </a:r>
          </a:p>
          <a:p>
            <a:pPr marL="171450" indent="-171450">
              <a:buFontTx/>
              <a:buChar char="-"/>
            </a:pPr>
            <a:r>
              <a:rPr lang="en-GB" dirty="0"/>
              <a:t>Wording changes to headers (removing source data sentence) </a:t>
            </a:r>
          </a:p>
          <a:p>
            <a:pPr marL="171450" indent="-171450">
              <a:buFontTx/>
              <a:buChar char="-"/>
            </a:pPr>
            <a:endParaRPr lang="en-GB" dirty="0"/>
          </a:p>
          <a:p>
            <a:pPr marL="171450" indent="-171450">
              <a:buFontTx/>
              <a:buChar char="-"/>
            </a:pPr>
            <a:r>
              <a:rPr lang="en-GB" dirty="0"/>
              <a:t>FROM NHS BT MEETING DEC 2020 – </a:t>
            </a:r>
          </a:p>
          <a:p>
            <a:pPr marL="171450" indent="-171450">
              <a:buFontTx/>
              <a:buChar char="-"/>
            </a:pPr>
            <a:r>
              <a:rPr lang="en-GB" dirty="0"/>
              <a:t>Decision to use cox over fine and </a:t>
            </a:r>
            <a:r>
              <a:rPr lang="en-GB" dirty="0" err="1"/>
              <a:t>gray</a:t>
            </a:r>
            <a:r>
              <a:rPr lang="en-GB" dirty="0"/>
              <a:t> – meaning we display competing risks on the same display (again)</a:t>
            </a:r>
          </a:p>
          <a:p>
            <a:pPr marL="171450" indent="-171450">
              <a:buFontTx/>
              <a:buChar char="-"/>
            </a:pPr>
            <a:endParaRPr lang="en-GB" dirty="0"/>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2784F781-1781-BF42-94C0-4B829F9352DF}" type="slidenum">
              <a:rPr lang="en-GB" smtClean="0"/>
              <a:t>1</a:t>
            </a:fld>
            <a:endParaRPr lang="en-GB"/>
          </a:p>
        </p:txBody>
      </p:sp>
    </p:spTree>
    <p:extLst>
      <p:ext uri="{BB962C8B-B14F-4D97-AF65-F5344CB8AC3E}">
        <p14:creationId xmlns:p14="http://schemas.microsoft.com/office/powerpoint/2010/main" val="1060442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94% living donor at 5 years</a:t>
            </a:r>
          </a:p>
          <a:p>
            <a:r>
              <a:rPr lang="en-GB" b="1" dirty="0"/>
              <a:t>91% deceased donor at 5 years </a:t>
            </a:r>
          </a:p>
          <a:p>
            <a:endParaRPr lang="en-GB" dirty="0"/>
          </a:p>
          <a:p>
            <a:r>
              <a:rPr lang="en-GB" dirty="0"/>
              <a:t>P11</a:t>
            </a:r>
          </a:p>
          <a:p>
            <a:r>
              <a:rPr lang="en-GB" dirty="0"/>
              <a:t>Did not like this slide at all ! (looking at lung survival)</a:t>
            </a:r>
          </a:p>
          <a:p>
            <a:r>
              <a:rPr lang="en-GB" dirty="0"/>
              <a:t>Kidney patient, did not like seeing poor outcomes</a:t>
            </a:r>
          </a:p>
          <a:p>
            <a:pPr marL="171450" indent="-171450">
              <a:buFontTx/>
              <a:buChar char="-"/>
            </a:pPr>
            <a:r>
              <a:rPr lang="en-GB" dirty="0"/>
              <a:t>Result of this interview – change the outcomes of survival to more closely reflect what happens in kidneys!</a:t>
            </a:r>
          </a:p>
          <a:p>
            <a:pPr marL="171450" indent="-171450">
              <a:buFontTx/>
              <a:buChar char="-"/>
            </a:pPr>
            <a:r>
              <a:rPr lang="en-GB" dirty="0"/>
              <a:t>(option of dialysis, second transplant, fewer deaths by 5 years, better outcomes generally)</a:t>
            </a:r>
          </a:p>
          <a:p>
            <a:pPr marL="171450" indent="-171450">
              <a:buFontTx/>
              <a:buChar char="-"/>
            </a:pPr>
            <a:endParaRPr lang="en-GB" dirty="0"/>
          </a:p>
          <a:p>
            <a:pPr marL="171450" indent="-171450">
              <a:buFontTx/>
              <a:buChar char="-"/>
            </a:pPr>
            <a:r>
              <a:rPr lang="en-GB" dirty="0"/>
              <a:t>Our tool can provide PATIENT SURVIVAL and GRAFT SURVIVAL </a:t>
            </a:r>
          </a:p>
          <a:p>
            <a:pPr marL="171450" indent="-171450">
              <a:buFontTx/>
              <a:buChar char="-"/>
            </a:pPr>
            <a:r>
              <a:rPr lang="en-GB" dirty="0"/>
              <a:t>Test to have them on the same graph?  Or two separate graphs?</a:t>
            </a:r>
          </a:p>
          <a:p>
            <a:pPr marL="171450" indent="-171450">
              <a:buFontTx/>
              <a:buChar char="-"/>
            </a:pPr>
            <a:endParaRPr lang="en-GB" dirty="0"/>
          </a:p>
          <a:p>
            <a:pPr marL="171450" indent="-171450">
              <a:buFontTx/>
              <a:buChar char="-"/>
            </a:pPr>
            <a:r>
              <a:rPr lang="en-GB" dirty="0"/>
              <a:t>CHANGES - </a:t>
            </a:r>
          </a:p>
          <a:p>
            <a:pPr marL="171450" indent="-171450">
              <a:buFontTx/>
              <a:buChar char="-"/>
            </a:pPr>
            <a:r>
              <a:rPr lang="en-GB" dirty="0"/>
              <a:t>Changed wording of ‘why does the data stop at 5 years’ to ‘why does the graph stop at year 5’</a:t>
            </a:r>
          </a:p>
          <a:p>
            <a:pPr marL="171450" indent="-171450">
              <a:buFontTx/>
              <a:buChar char="-"/>
            </a:pPr>
            <a:r>
              <a:rPr lang="en-GB" dirty="0"/>
              <a:t>Changed graph to show living donor / deceased donor graft survival </a:t>
            </a:r>
          </a:p>
          <a:p>
            <a:pPr marL="171450" indent="-171450">
              <a:buFontTx/>
              <a:buChar char="-"/>
            </a:pPr>
            <a:r>
              <a:rPr lang="en-GB" dirty="0"/>
              <a:t>Changed title to “how long might my kidney last”</a:t>
            </a:r>
          </a:p>
          <a:p>
            <a:pPr marL="171450" indent="-171450">
              <a:buFontTx/>
              <a:buChar char="-"/>
            </a:pPr>
            <a:endParaRPr lang="en-GB" dirty="0"/>
          </a:p>
          <a:p>
            <a:pPr marL="171450" indent="-171450">
              <a:buFontTx/>
              <a:buChar char="-"/>
            </a:pPr>
            <a:endParaRPr lang="en-GB" dirty="0"/>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2784F781-1781-BF42-94C0-4B829F9352DF}" type="slidenum">
              <a:rPr lang="en-GB" smtClean="0"/>
              <a:t>12</a:t>
            </a:fld>
            <a:endParaRPr lang="en-GB"/>
          </a:p>
        </p:txBody>
      </p:sp>
    </p:spTree>
    <p:extLst>
      <p:ext uri="{BB962C8B-B14F-4D97-AF65-F5344CB8AC3E}">
        <p14:creationId xmlns:p14="http://schemas.microsoft.com/office/powerpoint/2010/main" val="2748536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VERSION 3 – ROUND 3</a:t>
            </a:r>
          </a:p>
          <a:p>
            <a:r>
              <a:rPr lang="en-GB" dirty="0"/>
              <a:t>Trying with out grey area entirely</a:t>
            </a:r>
          </a:p>
        </p:txBody>
      </p:sp>
      <p:sp>
        <p:nvSpPr>
          <p:cNvPr id="4" name="Slide Number Placeholder 3"/>
          <p:cNvSpPr>
            <a:spLocks noGrp="1"/>
          </p:cNvSpPr>
          <p:nvPr>
            <p:ph type="sldNum" sz="quarter" idx="5"/>
          </p:nvPr>
        </p:nvSpPr>
        <p:spPr/>
        <p:txBody>
          <a:bodyPr/>
          <a:lstStyle/>
          <a:p>
            <a:fld id="{2784F781-1781-BF42-94C0-4B829F9352DF}" type="slidenum">
              <a:rPr lang="en-GB" smtClean="0"/>
              <a:t>15</a:t>
            </a:fld>
            <a:endParaRPr lang="en-GB"/>
          </a:p>
        </p:txBody>
      </p:sp>
    </p:spTree>
    <p:extLst>
      <p:ext uri="{BB962C8B-B14F-4D97-AF65-F5344CB8AC3E}">
        <p14:creationId xmlns:p14="http://schemas.microsoft.com/office/powerpoint/2010/main" val="805011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VERSION 3 – ROUND 3 </a:t>
            </a:r>
          </a:p>
          <a:p>
            <a:endParaRPr lang="en-GB" dirty="0"/>
          </a:p>
          <a:p>
            <a:r>
              <a:rPr lang="en-GB" dirty="0"/>
              <a:t>Alternative wording :</a:t>
            </a:r>
          </a:p>
          <a:p>
            <a:endParaRPr lang="en-GB" dirty="0"/>
          </a:p>
          <a:p>
            <a:r>
              <a:rPr lang="en-GB" dirty="0"/>
              <a:t>This shows what we would expect to happen if we took 100 people like you (same age, disease etc)</a:t>
            </a:r>
          </a:p>
        </p:txBody>
      </p:sp>
      <p:sp>
        <p:nvSpPr>
          <p:cNvPr id="4" name="Slide Number Placeholder 3"/>
          <p:cNvSpPr>
            <a:spLocks noGrp="1"/>
          </p:cNvSpPr>
          <p:nvPr>
            <p:ph type="sldNum" sz="quarter" idx="5"/>
          </p:nvPr>
        </p:nvSpPr>
        <p:spPr/>
        <p:txBody>
          <a:bodyPr/>
          <a:lstStyle/>
          <a:p>
            <a:fld id="{2784F781-1781-BF42-94C0-4B829F9352DF}" type="slidenum">
              <a:rPr lang="en-GB" smtClean="0"/>
              <a:t>16</a:t>
            </a:fld>
            <a:endParaRPr lang="en-GB"/>
          </a:p>
        </p:txBody>
      </p:sp>
    </p:spTree>
    <p:extLst>
      <p:ext uri="{BB962C8B-B14F-4D97-AF65-F5344CB8AC3E}">
        <p14:creationId xmlns:p14="http://schemas.microsoft.com/office/powerpoint/2010/main" val="3683826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P11 </a:t>
            </a:r>
          </a:p>
          <a:p>
            <a:r>
              <a:rPr lang="en-GB" dirty="0"/>
              <a:t>Suggested to Add an intro slide of how many people are on the waiting list now, were transplanted last year, # donors</a:t>
            </a:r>
          </a:p>
          <a:p>
            <a:endParaRPr lang="en-GB" dirty="0"/>
          </a:p>
        </p:txBody>
      </p:sp>
      <p:sp>
        <p:nvSpPr>
          <p:cNvPr id="4" name="Slide Number Placeholder 3"/>
          <p:cNvSpPr>
            <a:spLocks noGrp="1"/>
          </p:cNvSpPr>
          <p:nvPr>
            <p:ph type="sldNum" sz="quarter" idx="5"/>
          </p:nvPr>
        </p:nvSpPr>
        <p:spPr/>
        <p:txBody>
          <a:bodyPr/>
          <a:lstStyle/>
          <a:p>
            <a:fld id="{2784F781-1781-BF42-94C0-4B829F9352DF}" type="slidenum">
              <a:rPr lang="en-GB" smtClean="0"/>
              <a:t>19</a:t>
            </a:fld>
            <a:endParaRPr lang="en-GB"/>
          </a:p>
        </p:txBody>
      </p:sp>
    </p:spTree>
    <p:extLst>
      <p:ext uri="{BB962C8B-B14F-4D97-AF65-F5344CB8AC3E}">
        <p14:creationId xmlns:p14="http://schemas.microsoft.com/office/powerpoint/2010/main" val="102588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I just want to quickly show you a couple of examples of from lung and kidney transplant consultations with doctors</a:t>
            </a:r>
          </a:p>
          <a:p>
            <a:endParaRPr lang="en-GB" dirty="0"/>
          </a:p>
          <a:p>
            <a:r>
              <a:rPr lang="en-GB" dirty="0"/>
              <a:t>You don’t need to read the slide, I just wanted to point out the number of numbers</a:t>
            </a:r>
          </a:p>
          <a:p>
            <a:endParaRPr lang="en-GB" dirty="0"/>
          </a:p>
          <a:p>
            <a:r>
              <a:rPr lang="en-GB" dirty="0"/>
              <a:t>And I don’t know about you but sitting listening to me babble on for 10 minutes with the help of slides and being (hopefully engaged (and not ill), is hard enough – being ill, scared and without visual aids, I would find this quite difficult to follow)</a:t>
            </a:r>
          </a:p>
          <a:p>
            <a:endParaRPr lang="en-GB" dirty="0"/>
          </a:p>
          <a:p>
            <a:endParaRPr lang="en-GB" dirty="0"/>
          </a:p>
          <a:p>
            <a:endParaRPr lang="en-GB" dirty="0"/>
          </a:p>
          <a:p>
            <a:endParaRPr lang="en-GB" dirty="0"/>
          </a:p>
          <a:p>
            <a:endParaRPr lang="en-GB" dirty="0"/>
          </a:p>
          <a:p>
            <a:endParaRPr lang="en-GB" dirty="0"/>
          </a:p>
          <a:p>
            <a:pPr marL="171450" indent="-171450">
              <a:buFontTx/>
              <a:buChar char="-"/>
            </a:pPr>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65E4E739-4621-8E4A-9FDD-21795782D92D}" type="slidenum">
              <a:rPr lang="en-GB" smtClean="0"/>
              <a:t>26</a:t>
            </a:fld>
            <a:endParaRPr lang="en-GB"/>
          </a:p>
        </p:txBody>
      </p:sp>
    </p:spTree>
    <p:extLst>
      <p:ext uri="{BB962C8B-B14F-4D97-AF65-F5344CB8AC3E}">
        <p14:creationId xmlns:p14="http://schemas.microsoft.com/office/powerpoint/2010/main" val="1659750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is an example from a kidney surgeon consult</a:t>
            </a:r>
          </a:p>
          <a:p>
            <a:r>
              <a:rPr lang="en-GB" dirty="0"/>
              <a:t>frequencies (10 out 100), percentages, 50%, number of DAYS 620 days (how long is that?....)  Median outcomes </a:t>
            </a:r>
          </a:p>
          <a:p>
            <a:endParaRPr lang="en-GB" dirty="0"/>
          </a:p>
          <a:p>
            <a:r>
              <a:rPr lang="en-US" sz="1200" dirty="0">
                <a:latin typeface="Avenir Book" panose="02000503020000020003" pitchFamily="2" charset="0"/>
              </a:rPr>
              <a:t>Back to our tool </a:t>
            </a:r>
          </a:p>
          <a:p>
            <a:endParaRPr lang="en-US" sz="1200" dirty="0">
              <a:latin typeface="Avenir Book" panose="02000503020000020003" pitchFamily="2" charset="0"/>
            </a:endParaRPr>
          </a:p>
          <a:p>
            <a:r>
              <a:rPr lang="en-US" sz="1200" dirty="0">
                <a:latin typeface="Avenir Book" panose="02000503020000020003" pitchFamily="2" charset="0"/>
              </a:rPr>
              <a:t>One of the ways we hope to help patients is by reducing the need for them to process or even understand this kind of information in the consult itself</a:t>
            </a:r>
          </a:p>
          <a:p>
            <a:r>
              <a:rPr lang="en-US" sz="1200" dirty="0">
                <a:latin typeface="Avenir Book" panose="02000503020000020003" pitchFamily="2" charset="0"/>
              </a:rPr>
              <a:t>- we will be able to make these numbers more relevant and </a:t>
            </a:r>
            <a:r>
              <a:rPr lang="en-US" sz="1200" dirty="0" err="1">
                <a:latin typeface="Avenir Book" panose="02000503020000020003" pitchFamily="2" charset="0"/>
              </a:rPr>
              <a:t>personalised</a:t>
            </a:r>
            <a:r>
              <a:rPr lang="en-US" sz="1200" dirty="0">
                <a:latin typeface="Avenir Book" panose="02000503020000020003" pitchFamily="2" charset="0"/>
              </a:rPr>
              <a:t> to the patient</a:t>
            </a:r>
          </a:p>
          <a:p>
            <a:r>
              <a:rPr lang="en-US" sz="1200" dirty="0">
                <a:latin typeface="Avenir Book" panose="02000503020000020003" pitchFamily="2" charset="0"/>
              </a:rPr>
              <a:t>with the option to take a printed copy home with them so they </a:t>
            </a:r>
            <a:r>
              <a:rPr lang="en-US" sz="1200" dirty="0" err="1">
                <a:latin typeface="Avenir Book" panose="02000503020000020003" pitchFamily="2" charset="0"/>
              </a:rPr>
              <a:t>dont</a:t>
            </a:r>
            <a:r>
              <a:rPr lang="en-US" sz="1200" dirty="0">
                <a:latin typeface="Avenir Book" panose="02000503020000020003" pitchFamily="2" charset="0"/>
              </a:rPr>
              <a:t> need to remember </a:t>
            </a:r>
            <a:endParaRPr lang="en-GB" dirty="0"/>
          </a:p>
          <a:p>
            <a:endParaRPr lang="en-GB" dirty="0"/>
          </a:p>
          <a:p>
            <a:pPr marL="171450" indent="-171450">
              <a:buFontTx/>
              <a:buChar char="-"/>
            </a:pPr>
            <a:endParaRPr lang="en-GB" dirty="0"/>
          </a:p>
          <a:p>
            <a:endParaRPr lang="en-GB" dirty="0"/>
          </a:p>
          <a:p>
            <a:r>
              <a:rPr lang="en-GB" dirty="0"/>
              <a:t>.</a:t>
            </a:r>
          </a:p>
        </p:txBody>
      </p:sp>
      <p:sp>
        <p:nvSpPr>
          <p:cNvPr id="4" name="Slide Number Placeholder 3"/>
          <p:cNvSpPr>
            <a:spLocks noGrp="1"/>
          </p:cNvSpPr>
          <p:nvPr>
            <p:ph type="sldNum" sz="quarter" idx="5"/>
          </p:nvPr>
        </p:nvSpPr>
        <p:spPr/>
        <p:txBody>
          <a:bodyPr/>
          <a:lstStyle/>
          <a:p>
            <a:fld id="{65E4E739-4621-8E4A-9FDD-21795782D92D}" type="slidenum">
              <a:rPr lang="en-GB" smtClean="0"/>
              <a:t>27</a:t>
            </a:fld>
            <a:endParaRPr lang="en-GB"/>
          </a:p>
        </p:txBody>
      </p:sp>
    </p:spTree>
    <p:extLst>
      <p:ext uri="{BB962C8B-B14F-4D97-AF65-F5344CB8AC3E}">
        <p14:creationId xmlns:p14="http://schemas.microsoft.com/office/powerpoint/2010/main" val="579972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PATIENT #11 – wouldn’t have known ‘sensitised’ or ‘</a:t>
            </a:r>
            <a:r>
              <a:rPr lang="en-GB" dirty="0" err="1"/>
              <a:t>matchability</a:t>
            </a:r>
            <a:r>
              <a:rPr lang="en-GB" dirty="0"/>
              <a:t>’.  Doesn’t think patients would know this information to be </a:t>
            </a:r>
            <a:r>
              <a:rPr lang="en-GB" dirty="0" err="1"/>
              <a:t>abe</a:t>
            </a:r>
            <a:r>
              <a:rPr lang="en-GB" dirty="0"/>
              <a:t> to use it alone</a:t>
            </a:r>
          </a:p>
        </p:txBody>
      </p:sp>
      <p:sp>
        <p:nvSpPr>
          <p:cNvPr id="4" name="Slide Number Placeholder 3"/>
          <p:cNvSpPr>
            <a:spLocks noGrp="1"/>
          </p:cNvSpPr>
          <p:nvPr>
            <p:ph type="sldNum" sz="quarter" idx="5"/>
          </p:nvPr>
        </p:nvSpPr>
        <p:spPr/>
        <p:txBody>
          <a:bodyPr/>
          <a:lstStyle/>
          <a:p>
            <a:fld id="{2784F781-1781-BF42-94C0-4B829F9352DF}" type="slidenum">
              <a:rPr lang="en-GB" smtClean="0"/>
              <a:t>2</a:t>
            </a:fld>
            <a:endParaRPr lang="en-GB"/>
          </a:p>
        </p:txBody>
      </p:sp>
    </p:spTree>
    <p:extLst>
      <p:ext uri="{BB962C8B-B14F-4D97-AF65-F5344CB8AC3E}">
        <p14:creationId xmlns:p14="http://schemas.microsoft.com/office/powerpoint/2010/main" val="71271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Changed “competing risks” wording to “waiting time”</a:t>
            </a:r>
          </a:p>
        </p:txBody>
      </p:sp>
      <p:sp>
        <p:nvSpPr>
          <p:cNvPr id="4" name="Slide Number Placeholder 3"/>
          <p:cNvSpPr>
            <a:spLocks noGrp="1"/>
          </p:cNvSpPr>
          <p:nvPr>
            <p:ph type="sldNum" sz="quarter" idx="5"/>
          </p:nvPr>
        </p:nvSpPr>
        <p:spPr/>
        <p:txBody>
          <a:bodyPr/>
          <a:lstStyle/>
          <a:p>
            <a:fld id="{2784F781-1781-BF42-94C0-4B829F9352DF}" type="slidenum">
              <a:rPr lang="en-GB" smtClean="0"/>
              <a:t>3</a:t>
            </a:fld>
            <a:endParaRPr lang="en-GB"/>
          </a:p>
        </p:txBody>
      </p:sp>
    </p:spTree>
    <p:extLst>
      <p:ext uri="{BB962C8B-B14F-4D97-AF65-F5344CB8AC3E}">
        <p14:creationId xmlns:p14="http://schemas.microsoft.com/office/powerpoint/2010/main" val="1245537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Positive first impression – (7 or 9)</a:t>
            </a:r>
          </a:p>
          <a:p>
            <a:pPr marL="171450" indent="-171450">
              <a:buFont typeface="Arial" panose="020B0604020202020204" pitchFamily="34" charset="0"/>
              <a:buChar char="•"/>
            </a:pPr>
            <a:r>
              <a:rPr lang="en-GB" dirty="0"/>
              <a:t>Negative first impression – (3) (it’s more complex)</a:t>
            </a:r>
          </a:p>
          <a:p>
            <a:pPr marL="171450" indent="-171450">
              <a:buFont typeface="Arial" panose="020B0604020202020204" pitchFamily="34" charset="0"/>
              <a:buChar char="•"/>
            </a:pPr>
            <a:r>
              <a:rPr lang="en-GB" dirty="0"/>
              <a:t>Good once you get your head around it (2)</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Can see overall picture / more nuanced – (2)</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MAKE FONT BIGGER </a:t>
            </a:r>
          </a:p>
          <a:p>
            <a:pPr marL="171450" indent="-171450">
              <a:buFont typeface="Arial" panose="020B0604020202020204" pitchFamily="34" charset="0"/>
              <a:buChar char="•"/>
            </a:pPr>
            <a:r>
              <a:rPr lang="en-GB" dirty="0"/>
              <a:t>MAKE SPACING OF FONT WIDER </a:t>
            </a:r>
          </a:p>
          <a:p>
            <a:pPr marL="171450" indent="-171450">
              <a:buFont typeface="Arial" panose="020B0604020202020204" pitchFamily="34" charset="0"/>
              <a:buChar char="•"/>
            </a:pPr>
            <a:r>
              <a:rPr lang="en-GB" dirty="0"/>
              <a:t>SEE BLACK / DEAD PEOPLE FIRST – NOT GOOD (6) – CHANGE BLACK COLOUR OR MOVE BLACK TO BOTTOM</a:t>
            </a:r>
          </a:p>
          <a:p>
            <a:pPr marL="171450" indent="-171450">
              <a:buFont typeface="Arial" panose="020B0604020202020204" pitchFamily="34" charset="0"/>
              <a:buChar char="•"/>
            </a:pPr>
            <a:r>
              <a:rPr lang="en-GB" dirty="0"/>
              <a:t>SHORTEN ALL WORDING </a:t>
            </a:r>
          </a:p>
          <a:p>
            <a:pPr marL="171450" indent="-171450">
              <a:buFont typeface="Arial" panose="020B0604020202020204" pitchFamily="34" charset="0"/>
              <a:buChar char="•"/>
            </a:pPr>
            <a:r>
              <a:rPr lang="en-GB" dirty="0"/>
              <a:t>INCLUDE SCALE ON Y AXIS </a:t>
            </a:r>
          </a:p>
          <a:p>
            <a:pPr marL="171450" indent="-171450">
              <a:buFont typeface="Arial" panose="020B0604020202020204" pitchFamily="34" charset="0"/>
              <a:buChar char="•"/>
            </a:pPr>
            <a:r>
              <a:rPr lang="en-GB" dirty="0"/>
              <a:t>TIDY UP ‘STICKY OUT BITS’ ON THE RIGHT</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2784F781-1781-BF42-94C0-4B829F9352DF}" type="slidenum">
              <a:rPr lang="en-GB" smtClean="0"/>
              <a:t>5</a:t>
            </a:fld>
            <a:endParaRPr lang="en-GB"/>
          </a:p>
        </p:txBody>
      </p:sp>
    </p:spTree>
    <p:extLst>
      <p:ext uri="{BB962C8B-B14F-4D97-AF65-F5344CB8AC3E}">
        <p14:creationId xmlns:p14="http://schemas.microsoft.com/office/powerpoint/2010/main" val="1750559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Version 3 – Round 3 – Table – Competing Risks </a:t>
            </a:r>
          </a:p>
          <a:p>
            <a:pPr marL="171450" indent="-171450">
              <a:buFont typeface="Arial" panose="020B0604020202020204" pitchFamily="34" charset="0"/>
              <a:buChar char="•"/>
            </a:pPr>
            <a:r>
              <a:rPr lang="en-GB" dirty="0"/>
              <a:t>Kidney “died / removed” </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Round 2 – removed “these are cumulative totals” wording – 14/10/20</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2784F781-1781-BF42-94C0-4B829F9352DF}" type="slidenum">
              <a:rPr lang="en-GB" smtClean="0"/>
              <a:t>6</a:t>
            </a:fld>
            <a:endParaRPr lang="en-GB"/>
          </a:p>
        </p:txBody>
      </p:sp>
    </p:spTree>
    <p:extLst>
      <p:ext uri="{BB962C8B-B14F-4D97-AF65-F5344CB8AC3E}">
        <p14:creationId xmlns:p14="http://schemas.microsoft.com/office/powerpoint/2010/main" val="425522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Version 3 – Round 3 – Bar Chart – Competing Risks </a:t>
            </a:r>
          </a:p>
          <a:p>
            <a:endParaRPr lang="en-GB" dirty="0"/>
          </a:p>
          <a:p>
            <a:r>
              <a:rPr lang="en-GB" dirty="0"/>
              <a:t>P11</a:t>
            </a:r>
          </a:p>
          <a:p>
            <a:pPr marL="171450" indent="-171450">
              <a:buFontTx/>
              <a:buChar char="-"/>
            </a:pPr>
            <a:r>
              <a:rPr lang="en-GB" dirty="0"/>
              <a:t>Changed years to year 1, 3 and 5 to marry with the other examples</a:t>
            </a:r>
          </a:p>
          <a:p>
            <a:pPr marL="171450" indent="-171450">
              <a:buFontTx/>
              <a:buChar char="-"/>
            </a:pPr>
            <a:r>
              <a:rPr lang="en-GB" dirty="0"/>
              <a:t>Changed “age, disease etc” to “e.g. age, disease, blood group”</a:t>
            </a:r>
          </a:p>
          <a:p>
            <a:pPr marL="171450" indent="-171450">
              <a:buFontTx/>
              <a:buChar char="-"/>
            </a:pPr>
            <a:r>
              <a:rPr lang="en-GB" dirty="0"/>
              <a:t>Changed the numbers to more like kidney numbers (patients become influenced  /  affected by the outcomes so better to show</a:t>
            </a:r>
          </a:p>
          <a:p>
            <a:pPr marL="171450" indent="-171450">
              <a:buFontTx/>
              <a:buChar char="-"/>
            </a:pPr>
            <a:endParaRPr lang="en-GB" dirty="0"/>
          </a:p>
          <a:p>
            <a:pPr marL="171450" indent="-171450">
              <a:buFontTx/>
              <a:buChar char="-"/>
            </a:pPr>
            <a:endParaRPr lang="en-GB" dirty="0"/>
          </a:p>
          <a:p>
            <a:pPr marL="171450" indent="-171450">
              <a:buFontTx/>
              <a:buChar char="-"/>
            </a:pPr>
            <a:r>
              <a:rPr lang="en-GB" dirty="0"/>
              <a:t>Round 2 </a:t>
            </a:r>
          </a:p>
          <a:p>
            <a:pPr marL="171450" indent="-171450">
              <a:buFontTx/>
              <a:buChar char="-"/>
            </a:pPr>
            <a:r>
              <a:rPr lang="en-GB" dirty="0"/>
              <a:t>Removed “these are cumulative totals”</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2784F781-1781-BF42-94C0-4B829F9352DF}" type="slidenum">
              <a:rPr lang="en-GB" smtClean="0"/>
              <a:t>7</a:t>
            </a:fld>
            <a:endParaRPr lang="en-GB"/>
          </a:p>
        </p:txBody>
      </p:sp>
    </p:spTree>
    <p:extLst>
      <p:ext uri="{BB962C8B-B14F-4D97-AF65-F5344CB8AC3E}">
        <p14:creationId xmlns:p14="http://schemas.microsoft.com/office/powerpoint/2010/main" val="2533830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P11</a:t>
            </a:r>
          </a:p>
          <a:p>
            <a:r>
              <a:rPr lang="en-GB" dirty="0"/>
              <a:t>Thought when reading “100 transplant patients” that you want to know actually how many there are.</a:t>
            </a:r>
          </a:p>
          <a:p>
            <a:r>
              <a:rPr lang="en-GB" dirty="0"/>
              <a:t>Need to re-word frequencies</a:t>
            </a:r>
          </a:p>
          <a:p>
            <a:r>
              <a:rPr lang="en-GB" dirty="0"/>
              <a:t>Re-worded to</a:t>
            </a:r>
          </a:p>
          <a:p>
            <a:endParaRPr lang="en-GB" dirty="0"/>
          </a:p>
          <a:p>
            <a:r>
              <a:rPr lang="en-GB" dirty="0"/>
              <a:t>“Out of 100 kidney transplant patients who input the same characteristics as you, from the point of joining the waiting list, we would expect:  </a:t>
            </a:r>
          </a:p>
          <a:p>
            <a:endParaRPr lang="en-GB" dirty="0"/>
          </a:p>
        </p:txBody>
      </p:sp>
      <p:sp>
        <p:nvSpPr>
          <p:cNvPr id="4" name="Slide Number Placeholder 3"/>
          <p:cNvSpPr>
            <a:spLocks noGrp="1"/>
          </p:cNvSpPr>
          <p:nvPr>
            <p:ph type="sldNum" sz="quarter" idx="5"/>
          </p:nvPr>
        </p:nvSpPr>
        <p:spPr/>
        <p:txBody>
          <a:bodyPr/>
          <a:lstStyle/>
          <a:p>
            <a:fld id="{2784F781-1781-BF42-94C0-4B829F9352DF}" type="slidenum">
              <a:rPr lang="en-GB" smtClean="0"/>
              <a:t>8</a:t>
            </a:fld>
            <a:endParaRPr lang="en-GB"/>
          </a:p>
        </p:txBody>
      </p:sp>
    </p:spTree>
    <p:extLst>
      <p:ext uri="{BB962C8B-B14F-4D97-AF65-F5344CB8AC3E}">
        <p14:creationId xmlns:p14="http://schemas.microsoft.com/office/powerpoint/2010/main" val="1952039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VERSION 3 – ROUND 3 – Icon Array – competing risks</a:t>
            </a:r>
          </a:p>
          <a:p>
            <a:endParaRPr lang="en-GB" dirty="0"/>
          </a:p>
          <a:p>
            <a:r>
              <a:rPr lang="en-GB" dirty="0"/>
              <a:t>P11</a:t>
            </a:r>
          </a:p>
          <a:p>
            <a:r>
              <a:rPr lang="en-GB" dirty="0"/>
              <a:t>Changed “example” to “display”</a:t>
            </a:r>
          </a:p>
          <a:p>
            <a:r>
              <a:rPr lang="en-GB" dirty="0"/>
              <a:t>Chante ‘what might happen” to “if we took”  </a:t>
            </a:r>
          </a:p>
          <a:p>
            <a:r>
              <a:rPr lang="en-GB" dirty="0"/>
              <a:t>This display shows what might happen if we took 100 patients who had input the same details as you, from the point they join the waiting list. </a:t>
            </a:r>
          </a:p>
          <a:p>
            <a:r>
              <a:rPr lang="en-GB" dirty="0"/>
              <a:t>Changed years to 1, 3, 5 to marry with the other examples.</a:t>
            </a:r>
          </a:p>
          <a:p>
            <a:r>
              <a:rPr lang="en-GB" dirty="0"/>
              <a:t>Did NOT change the numbers in those years (too tricky on this visual!)</a:t>
            </a:r>
          </a:p>
          <a:p>
            <a:endParaRPr lang="en-GB" dirty="0"/>
          </a:p>
          <a:p>
            <a:endParaRPr lang="en-GB" dirty="0"/>
          </a:p>
          <a:p>
            <a:r>
              <a:rPr lang="en-GB" dirty="0"/>
              <a:t>ROUND 2</a:t>
            </a:r>
          </a:p>
          <a:p>
            <a:r>
              <a:rPr lang="en-GB" dirty="0"/>
              <a:t>Removed “these are cumulative totals”</a:t>
            </a:r>
          </a:p>
          <a:p>
            <a:endParaRPr lang="en-GB" dirty="0"/>
          </a:p>
          <a:p>
            <a:endParaRPr lang="en-GB" dirty="0"/>
          </a:p>
        </p:txBody>
      </p:sp>
      <p:sp>
        <p:nvSpPr>
          <p:cNvPr id="4" name="Slide Number Placeholder 3"/>
          <p:cNvSpPr>
            <a:spLocks noGrp="1"/>
          </p:cNvSpPr>
          <p:nvPr>
            <p:ph type="sldNum" sz="quarter" idx="5"/>
          </p:nvPr>
        </p:nvSpPr>
        <p:spPr/>
        <p:txBody>
          <a:bodyPr/>
          <a:lstStyle/>
          <a:p>
            <a:fld id="{2784F781-1781-BF42-94C0-4B829F9352DF}" type="slidenum">
              <a:rPr lang="en-GB" smtClean="0"/>
              <a:t>9</a:t>
            </a:fld>
            <a:endParaRPr lang="en-GB"/>
          </a:p>
        </p:txBody>
      </p:sp>
    </p:spTree>
    <p:extLst>
      <p:ext uri="{BB962C8B-B14F-4D97-AF65-F5344CB8AC3E}">
        <p14:creationId xmlns:p14="http://schemas.microsoft.com/office/powerpoint/2010/main" val="1008521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94% living donor at 5 years</a:t>
            </a:r>
          </a:p>
          <a:p>
            <a:r>
              <a:rPr lang="en-GB" b="1" dirty="0"/>
              <a:t>91% deceased donor at 5 years </a:t>
            </a:r>
          </a:p>
          <a:p>
            <a:endParaRPr lang="en-GB" dirty="0"/>
          </a:p>
          <a:p>
            <a:r>
              <a:rPr lang="en-GB" dirty="0"/>
              <a:t>P11</a:t>
            </a:r>
          </a:p>
          <a:p>
            <a:r>
              <a:rPr lang="en-GB" dirty="0"/>
              <a:t>Did not like this slide at all ! (looking at lung survival)</a:t>
            </a:r>
          </a:p>
          <a:p>
            <a:r>
              <a:rPr lang="en-GB" dirty="0"/>
              <a:t>Kidney patient, did not like seeing poor outcomes</a:t>
            </a:r>
          </a:p>
          <a:p>
            <a:pPr marL="171450" indent="-171450">
              <a:buFontTx/>
              <a:buChar char="-"/>
            </a:pPr>
            <a:r>
              <a:rPr lang="en-GB" dirty="0"/>
              <a:t>Result of this interview – change the outcomes of survival to more closely reflect what happens in kidneys!</a:t>
            </a:r>
          </a:p>
          <a:p>
            <a:pPr marL="171450" indent="-171450">
              <a:buFontTx/>
              <a:buChar char="-"/>
            </a:pPr>
            <a:r>
              <a:rPr lang="en-GB" dirty="0"/>
              <a:t>(option of dialysis, second transplant, fewer deaths by 5 years, better outcomes generally)</a:t>
            </a:r>
          </a:p>
          <a:p>
            <a:pPr marL="171450" indent="-171450">
              <a:buFontTx/>
              <a:buChar char="-"/>
            </a:pPr>
            <a:endParaRPr lang="en-GB" dirty="0"/>
          </a:p>
          <a:p>
            <a:pPr marL="171450" indent="-171450">
              <a:buFontTx/>
              <a:buChar char="-"/>
            </a:pPr>
            <a:r>
              <a:rPr lang="en-GB" dirty="0"/>
              <a:t>Our tool can provide PATIENT SURVIVAL and GRAFT SURVIVAL </a:t>
            </a:r>
          </a:p>
          <a:p>
            <a:pPr marL="171450" indent="-171450">
              <a:buFontTx/>
              <a:buChar char="-"/>
            </a:pPr>
            <a:r>
              <a:rPr lang="en-GB" dirty="0"/>
              <a:t>Test to have them on the same graph?  Or two separate graphs?</a:t>
            </a:r>
          </a:p>
          <a:p>
            <a:pPr marL="171450" indent="-171450">
              <a:buFontTx/>
              <a:buChar char="-"/>
            </a:pPr>
            <a:endParaRPr lang="en-GB" dirty="0"/>
          </a:p>
          <a:p>
            <a:pPr marL="171450" indent="-171450">
              <a:buFontTx/>
              <a:buChar char="-"/>
            </a:pPr>
            <a:r>
              <a:rPr lang="en-GB" dirty="0"/>
              <a:t>CHANGES - </a:t>
            </a:r>
          </a:p>
          <a:p>
            <a:pPr marL="171450" indent="-171450">
              <a:buFontTx/>
              <a:buChar char="-"/>
            </a:pPr>
            <a:r>
              <a:rPr lang="en-GB" dirty="0"/>
              <a:t>Changed wording of ‘why does the data stop at 5 years’ to ‘why does the graph stop at year 5’</a:t>
            </a:r>
          </a:p>
          <a:p>
            <a:pPr marL="171450" indent="-171450">
              <a:buFontTx/>
              <a:buChar char="-"/>
            </a:pPr>
            <a:r>
              <a:rPr lang="en-GB" dirty="0"/>
              <a:t>Changed graph to show living donor / deceased donor graft survival </a:t>
            </a:r>
          </a:p>
          <a:p>
            <a:pPr marL="171450" indent="-171450">
              <a:buFontTx/>
              <a:buChar char="-"/>
            </a:pPr>
            <a:r>
              <a:rPr lang="en-GB" dirty="0"/>
              <a:t>Changed title to “how long might my kidney last”</a:t>
            </a:r>
          </a:p>
          <a:p>
            <a:pPr marL="171450" indent="-171450">
              <a:buFontTx/>
              <a:buChar char="-"/>
            </a:pPr>
            <a:endParaRPr lang="en-GB" dirty="0"/>
          </a:p>
          <a:p>
            <a:pPr marL="171450" indent="-171450">
              <a:buFontTx/>
              <a:buChar char="-"/>
            </a:pPr>
            <a:endParaRPr lang="en-GB" dirty="0"/>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2784F781-1781-BF42-94C0-4B829F9352DF}" type="slidenum">
              <a:rPr lang="en-GB" smtClean="0"/>
              <a:t>11</a:t>
            </a:fld>
            <a:endParaRPr lang="en-GB"/>
          </a:p>
        </p:txBody>
      </p:sp>
    </p:spTree>
    <p:extLst>
      <p:ext uri="{BB962C8B-B14F-4D97-AF65-F5344CB8AC3E}">
        <p14:creationId xmlns:p14="http://schemas.microsoft.com/office/powerpoint/2010/main" val="3167783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C2A4-2F83-9D40-A6FA-89D22372941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D77FB5C-F437-E74D-97C2-31FCBD886A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A1795E2-1B24-B947-93F9-7D2782E66671}"/>
              </a:ext>
            </a:extLst>
          </p:cNvPr>
          <p:cNvSpPr>
            <a:spLocks noGrp="1"/>
          </p:cNvSpPr>
          <p:nvPr>
            <p:ph type="dt" sz="half" idx="10"/>
          </p:nvPr>
        </p:nvSpPr>
        <p:spPr/>
        <p:txBody>
          <a:bodyPr/>
          <a:lstStyle/>
          <a:p>
            <a:fld id="{C6305FEE-0E7B-5041-A442-5290B3036350}" type="datetimeFigureOut">
              <a:rPr lang="en-US" smtClean="0"/>
              <a:t>5/11/21</a:t>
            </a:fld>
            <a:endParaRPr lang="en-US"/>
          </a:p>
        </p:txBody>
      </p:sp>
      <p:sp>
        <p:nvSpPr>
          <p:cNvPr id="5" name="Footer Placeholder 4">
            <a:extLst>
              <a:ext uri="{FF2B5EF4-FFF2-40B4-BE49-F238E27FC236}">
                <a16:creationId xmlns:a16="http://schemas.microsoft.com/office/drawing/2014/main" id="{659121C2-3355-B841-9B4D-0B87DECEA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A196D-D5CA-AB45-96CF-65E0DA55B817}"/>
              </a:ext>
            </a:extLst>
          </p:cNvPr>
          <p:cNvSpPr>
            <a:spLocks noGrp="1"/>
          </p:cNvSpPr>
          <p:nvPr>
            <p:ph type="sldNum" sz="quarter" idx="12"/>
          </p:nvPr>
        </p:nvSpPr>
        <p:spPr/>
        <p:txBody>
          <a:bodyPr/>
          <a:lstStyle/>
          <a:p>
            <a:fld id="{75C7A195-9F01-8E4F-8E66-258469C2783B}" type="slidenum">
              <a:rPr lang="en-US" smtClean="0"/>
              <a:t>‹#›</a:t>
            </a:fld>
            <a:endParaRPr lang="en-US"/>
          </a:p>
        </p:txBody>
      </p:sp>
    </p:spTree>
    <p:extLst>
      <p:ext uri="{BB962C8B-B14F-4D97-AF65-F5344CB8AC3E}">
        <p14:creationId xmlns:p14="http://schemas.microsoft.com/office/powerpoint/2010/main" val="34884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8AA5-A757-5E42-B952-8098C014F1B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70DF7E6-895E-8D46-AABB-6A30FBE65BE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3E1F46-4645-D14D-8EBC-12532FF2403B}"/>
              </a:ext>
            </a:extLst>
          </p:cNvPr>
          <p:cNvSpPr>
            <a:spLocks noGrp="1"/>
          </p:cNvSpPr>
          <p:nvPr>
            <p:ph type="dt" sz="half" idx="10"/>
          </p:nvPr>
        </p:nvSpPr>
        <p:spPr/>
        <p:txBody>
          <a:bodyPr/>
          <a:lstStyle/>
          <a:p>
            <a:fld id="{C6305FEE-0E7B-5041-A442-5290B3036350}" type="datetimeFigureOut">
              <a:rPr lang="en-US" smtClean="0"/>
              <a:t>5/11/21</a:t>
            </a:fld>
            <a:endParaRPr lang="en-US"/>
          </a:p>
        </p:txBody>
      </p:sp>
      <p:sp>
        <p:nvSpPr>
          <p:cNvPr id="5" name="Footer Placeholder 4">
            <a:extLst>
              <a:ext uri="{FF2B5EF4-FFF2-40B4-BE49-F238E27FC236}">
                <a16:creationId xmlns:a16="http://schemas.microsoft.com/office/drawing/2014/main" id="{102FA604-A9D4-5949-A8A9-8BDE9C5F1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BE060-2AAE-BB44-B879-1A161049B5CA}"/>
              </a:ext>
            </a:extLst>
          </p:cNvPr>
          <p:cNvSpPr>
            <a:spLocks noGrp="1"/>
          </p:cNvSpPr>
          <p:nvPr>
            <p:ph type="sldNum" sz="quarter" idx="12"/>
          </p:nvPr>
        </p:nvSpPr>
        <p:spPr/>
        <p:txBody>
          <a:bodyPr/>
          <a:lstStyle/>
          <a:p>
            <a:fld id="{75C7A195-9F01-8E4F-8E66-258469C2783B}" type="slidenum">
              <a:rPr lang="en-US" smtClean="0"/>
              <a:t>‹#›</a:t>
            </a:fld>
            <a:endParaRPr lang="en-US"/>
          </a:p>
        </p:txBody>
      </p:sp>
    </p:spTree>
    <p:extLst>
      <p:ext uri="{BB962C8B-B14F-4D97-AF65-F5344CB8AC3E}">
        <p14:creationId xmlns:p14="http://schemas.microsoft.com/office/powerpoint/2010/main" val="343678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C8837-011E-7E4D-829A-E0DF2D78F16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045E5B9-C3ED-A144-BC25-33021836651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AC201D-D70D-6543-B8D2-27D44CA1225E}"/>
              </a:ext>
            </a:extLst>
          </p:cNvPr>
          <p:cNvSpPr>
            <a:spLocks noGrp="1"/>
          </p:cNvSpPr>
          <p:nvPr>
            <p:ph type="dt" sz="half" idx="10"/>
          </p:nvPr>
        </p:nvSpPr>
        <p:spPr/>
        <p:txBody>
          <a:bodyPr/>
          <a:lstStyle/>
          <a:p>
            <a:fld id="{C6305FEE-0E7B-5041-A442-5290B3036350}" type="datetimeFigureOut">
              <a:rPr lang="en-US" smtClean="0"/>
              <a:t>5/11/21</a:t>
            </a:fld>
            <a:endParaRPr lang="en-US"/>
          </a:p>
        </p:txBody>
      </p:sp>
      <p:sp>
        <p:nvSpPr>
          <p:cNvPr id="5" name="Footer Placeholder 4">
            <a:extLst>
              <a:ext uri="{FF2B5EF4-FFF2-40B4-BE49-F238E27FC236}">
                <a16:creationId xmlns:a16="http://schemas.microsoft.com/office/drawing/2014/main" id="{32FD29A7-E5AF-3F4B-BE8E-9A8164FAE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5F551-AA85-AF49-B77E-2CBA3A8C26BE}"/>
              </a:ext>
            </a:extLst>
          </p:cNvPr>
          <p:cNvSpPr>
            <a:spLocks noGrp="1"/>
          </p:cNvSpPr>
          <p:nvPr>
            <p:ph type="sldNum" sz="quarter" idx="12"/>
          </p:nvPr>
        </p:nvSpPr>
        <p:spPr/>
        <p:txBody>
          <a:bodyPr/>
          <a:lstStyle/>
          <a:p>
            <a:fld id="{75C7A195-9F01-8E4F-8E66-258469C2783B}" type="slidenum">
              <a:rPr lang="en-US" smtClean="0"/>
              <a:t>‹#›</a:t>
            </a:fld>
            <a:endParaRPr lang="en-US"/>
          </a:p>
        </p:txBody>
      </p:sp>
    </p:spTree>
    <p:extLst>
      <p:ext uri="{BB962C8B-B14F-4D97-AF65-F5344CB8AC3E}">
        <p14:creationId xmlns:p14="http://schemas.microsoft.com/office/powerpoint/2010/main" val="178023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A36B-6557-6249-A2B2-076872C73B8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3F5FEF7-1D40-6646-A45B-4D747F3FECD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4AF740-984F-E346-BEB0-F1AB682CCBEB}"/>
              </a:ext>
            </a:extLst>
          </p:cNvPr>
          <p:cNvSpPr>
            <a:spLocks noGrp="1"/>
          </p:cNvSpPr>
          <p:nvPr>
            <p:ph type="dt" sz="half" idx="10"/>
          </p:nvPr>
        </p:nvSpPr>
        <p:spPr/>
        <p:txBody>
          <a:bodyPr/>
          <a:lstStyle/>
          <a:p>
            <a:fld id="{C6305FEE-0E7B-5041-A442-5290B3036350}" type="datetimeFigureOut">
              <a:rPr lang="en-US" smtClean="0"/>
              <a:t>5/11/21</a:t>
            </a:fld>
            <a:endParaRPr lang="en-US"/>
          </a:p>
        </p:txBody>
      </p:sp>
      <p:sp>
        <p:nvSpPr>
          <p:cNvPr id="5" name="Footer Placeholder 4">
            <a:extLst>
              <a:ext uri="{FF2B5EF4-FFF2-40B4-BE49-F238E27FC236}">
                <a16:creationId xmlns:a16="http://schemas.microsoft.com/office/drawing/2014/main" id="{964BA041-72B6-5447-949B-E88E5DA41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0CE0A-513B-FB43-92FD-B32BA0BEF039}"/>
              </a:ext>
            </a:extLst>
          </p:cNvPr>
          <p:cNvSpPr>
            <a:spLocks noGrp="1"/>
          </p:cNvSpPr>
          <p:nvPr>
            <p:ph type="sldNum" sz="quarter" idx="12"/>
          </p:nvPr>
        </p:nvSpPr>
        <p:spPr/>
        <p:txBody>
          <a:bodyPr/>
          <a:lstStyle/>
          <a:p>
            <a:fld id="{75C7A195-9F01-8E4F-8E66-258469C2783B}" type="slidenum">
              <a:rPr lang="en-US" smtClean="0"/>
              <a:t>‹#›</a:t>
            </a:fld>
            <a:endParaRPr lang="en-US"/>
          </a:p>
        </p:txBody>
      </p:sp>
    </p:spTree>
    <p:extLst>
      <p:ext uri="{BB962C8B-B14F-4D97-AF65-F5344CB8AC3E}">
        <p14:creationId xmlns:p14="http://schemas.microsoft.com/office/powerpoint/2010/main" val="1767125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DE96-4C0C-124E-A8CD-BB7BFF0EA0D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FC91439-9CAC-B843-BB8E-D01282583C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61AAF06-2012-9A41-AD04-BD7C3F2FEB25}"/>
              </a:ext>
            </a:extLst>
          </p:cNvPr>
          <p:cNvSpPr>
            <a:spLocks noGrp="1"/>
          </p:cNvSpPr>
          <p:nvPr>
            <p:ph type="dt" sz="half" idx="10"/>
          </p:nvPr>
        </p:nvSpPr>
        <p:spPr/>
        <p:txBody>
          <a:bodyPr/>
          <a:lstStyle/>
          <a:p>
            <a:fld id="{C6305FEE-0E7B-5041-A442-5290B3036350}" type="datetimeFigureOut">
              <a:rPr lang="en-US" smtClean="0"/>
              <a:t>5/11/21</a:t>
            </a:fld>
            <a:endParaRPr lang="en-US"/>
          </a:p>
        </p:txBody>
      </p:sp>
      <p:sp>
        <p:nvSpPr>
          <p:cNvPr id="5" name="Footer Placeholder 4">
            <a:extLst>
              <a:ext uri="{FF2B5EF4-FFF2-40B4-BE49-F238E27FC236}">
                <a16:creationId xmlns:a16="http://schemas.microsoft.com/office/drawing/2014/main" id="{9733DC98-AEEE-4E4B-ADA4-0F28D4F5A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D8DA0-D652-3D45-8340-A382FDB909E1}"/>
              </a:ext>
            </a:extLst>
          </p:cNvPr>
          <p:cNvSpPr>
            <a:spLocks noGrp="1"/>
          </p:cNvSpPr>
          <p:nvPr>
            <p:ph type="sldNum" sz="quarter" idx="12"/>
          </p:nvPr>
        </p:nvSpPr>
        <p:spPr/>
        <p:txBody>
          <a:bodyPr/>
          <a:lstStyle/>
          <a:p>
            <a:fld id="{75C7A195-9F01-8E4F-8E66-258469C2783B}" type="slidenum">
              <a:rPr lang="en-US" smtClean="0"/>
              <a:t>‹#›</a:t>
            </a:fld>
            <a:endParaRPr lang="en-US"/>
          </a:p>
        </p:txBody>
      </p:sp>
    </p:spTree>
    <p:extLst>
      <p:ext uri="{BB962C8B-B14F-4D97-AF65-F5344CB8AC3E}">
        <p14:creationId xmlns:p14="http://schemas.microsoft.com/office/powerpoint/2010/main" val="67450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44D1-194F-8046-939F-5C7F43EFDC9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C3C0A9E-3701-B842-8E88-0D64F222C79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FF8CF42-96B7-404F-8CC8-52A7FB4EC58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265817B-831C-AB4B-84CA-1E51A4708B54}"/>
              </a:ext>
            </a:extLst>
          </p:cNvPr>
          <p:cNvSpPr>
            <a:spLocks noGrp="1"/>
          </p:cNvSpPr>
          <p:nvPr>
            <p:ph type="dt" sz="half" idx="10"/>
          </p:nvPr>
        </p:nvSpPr>
        <p:spPr/>
        <p:txBody>
          <a:bodyPr/>
          <a:lstStyle/>
          <a:p>
            <a:fld id="{C6305FEE-0E7B-5041-A442-5290B3036350}" type="datetimeFigureOut">
              <a:rPr lang="en-US" smtClean="0"/>
              <a:t>5/11/21</a:t>
            </a:fld>
            <a:endParaRPr lang="en-US"/>
          </a:p>
        </p:txBody>
      </p:sp>
      <p:sp>
        <p:nvSpPr>
          <p:cNvPr id="6" name="Footer Placeholder 5">
            <a:extLst>
              <a:ext uri="{FF2B5EF4-FFF2-40B4-BE49-F238E27FC236}">
                <a16:creationId xmlns:a16="http://schemas.microsoft.com/office/drawing/2014/main" id="{E58B8991-4175-B74B-AD47-33F335BA0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52C7E2-85AB-7A40-A8BF-0F3E55AD69CD}"/>
              </a:ext>
            </a:extLst>
          </p:cNvPr>
          <p:cNvSpPr>
            <a:spLocks noGrp="1"/>
          </p:cNvSpPr>
          <p:nvPr>
            <p:ph type="sldNum" sz="quarter" idx="12"/>
          </p:nvPr>
        </p:nvSpPr>
        <p:spPr/>
        <p:txBody>
          <a:bodyPr/>
          <a:lstStyle/>
          <a:p>
            <a:fld id="{75C7A195-9F01-8E4F-8E66-258469C2783B}" type="slidenum">
              <a:rPr lang="en-US" smtClean="0"/>
              <a:t>‹#›</a:t>
            </a:fld>
            <a:endParaRPr lang="en-US"/>
          </a:p>
        </p:txBody>
      </p:sp>
    </p:spTree>
    <p:extLst>
      <p:ext uri="{BB962C8B-B14F-4D97-AF65-F5344CB8AC3E}">
        <p14:creationId xmlns:p14="http://schemas.microsoft.com/office/powerpoint/2010/main" val="3753092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B25F-D792-0A46-9A60-8C58A72E3BE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1510A3-314A-9348-92EF-8AE724C7D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0CCE25C-E11D-3847-BC86-469DC64A994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C3DC22D-00AD-684E-8D35-904C90004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BFE45A3-5373-8F4F-828E-EF350792575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1C8B9FF-68F0-F943-9D7D-C27DE479DADE}"/>
              </a:ext>
            </a:extLst>
          </p:cNvPr>
          <p:cNvSpPr>
            <a:spLocks noGrp="1"/>
          </p:cNvSpPr>
          <p:nvPr>
            <p:ph type="dt" sz="half" idx="10"/>
          </p:nvPr>
        </p:nvSpPr>
        <p:spPr/>
        <p:txBody>
          <a:bodyPr/>
          <a:lstStyle/>
          <a:p>
            <a:fld id="{C6305FEE-0E7B-5041-A442-5290B3036350}" type="datetimeFigureOut">
              <a:rPr lang="en-US" smtClean="0"/>
              <a:t>5/11/21</a:t>
            </a:fld>
            <a:endParaRPr lang="en-US"/>
          </a:p>
        </p:txBody>
      </p:sp>
      <p:sp>
        <p:nvSpPr>
          <p:cNvPr id="8" name="Footer Placeholder 7">
            <a:extLst>
              <a:ext uri="{FF2B5EF4-FFF2-40B4-BE49-F238E27FC236}">
                <a16:creationId xmlns:a16="http://schemas.microsoft.com/office/drawing/2014/main" id="{B85EC7F6-678C-C04F-8B5F-62D8A12CF5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BA06D0-CBB7-A34F-8B0D-B09598F1DD59}"/>
              </a:ext>
            </a:extLst>
          </p:cNvPr>
          <p:cNvSpPr>
            <a:spLocks noGrp="1"/>
          </p:cNvSpPr>
          <p:nvPr>
            <p:ph type="sldNum" sz="quarter" idx="12"/>
          </p:nvPr>
        </p:nvSpPr>
        <p:spPr/>
        <p:txBody>
          <a:bodyPr/>
          <a:lstStyle/>
          <a:p>
            <a:fld id="{75C7A195-9F01-8E4F-8E66-258469C2783B}" type="slidenum">
              <a:rPr lang="en-US" smtClean="0"/>
              <a:t>‹#›</a:t>
            </a:fld>
            <a:endParaRPr lang="en-US"/>
          </a:p>
        </p:txBody>
      </p:sp>
    </p:spTree>
    <p:extLst>
      <p:ext uri="{BB962C8B-B14F-4D97-AF65-F5344CB8AC3E}">
        <p14:creationId xmlns:p14="http://schemas.microsoft.com/office/powerpoint/2010/main" val="202737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37F6-25AD-D546-BC0C-7CC7590F68B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1FEFCB-44C6-0F41-B8FB-BA78607EE1E0}"/>
              </a:ext>
            </a:extLst>
          </p:cNvPr>
          <p:cNvSpPr>
            <a:spLocks noGrp="1"/>
          </p:cNvSpPr>
          <p:nvPr>
            <p:ph type="dt" sz="half" idx="10"/>
          </p:nvPr>
        </p:nvSpPr>
        <p:spPr/>
        <p:txBody>
          <a:bodyPr/>
          <a:lstStyle/>
          <a:p>
            <a:fld id="{C6305FEE-0E7B-5041-A442-5290B3036350}" type="datetimeFigureOut">
              <a:rPr lang="en-US" smtClean="0"/>
              <a:t>5/11/21</a:t>
            </a:fld>
            <a:endParaRPr lang="en-US"/>
          </a:p>
        </p:txBody>
      </p:sp>
      <p:sp>
        <p:nvSpPr>
          <p:cNvPr id="4" name="Footer Placeholder 3">
            <a:extLst>
              <a:ext uri="{FF2B5EF4-FFF2-40B4-BE49-F238E27FC236}">
                <a16:creationId xmlns:a16="http://schemas.microsoft.com/office/drawing/2014/main" id="{06E9CDC9-8C92-F540-AF2E-8B9B2D375B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6440F-32CA-B243-84FA-172C57BB209F}"/>
              </a:ext>
            </a:extLst>
          </p:cNvPr>
          <p:cNvSpPr>
            <a:spLocks noGrp="1"/>
          </p:cNvSpPr>
          <p:nvPr>
            <p:ph type="sldNum" sz="quarter" idx="12"/>
          </p:nvPr>
        </p:nvSpPr>
        <p:spPr/>
        <p:txBody>
          <a:bodyPr/>
          <a:lstStyle/>
          <a:p>
            <a:fld id="{75C7A195-9F01-8E4F-8E66-258469C2783B}" type="slidenum">
              <a:rPr lang="en-US" smtClean="0"/>
              <a:t>‹#›</a:t>
            </a:fld>
            <a:endParaRPr lang="en-US"/>
          </a:p>
        </p:txBody>
      </p:sp>
    </p:spTree>
    <p:extLst>
      <p:ext uri="{BB962C8B-B14F-4D97-AF65-F5344CB8AC3E}">
        <p14:creationId xmlns:p14="http://schemas.microsoft.com/office/powerpoint/2010/main" val="383813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2D14E-E002-3B4A-B4E8-DCA798431089}"/>
              </a:ext>
            </a:extLst>
          </p:cNvPr>
          <p:cNvSpPr>
            <a:spLocks noGrp="1"/>
          </p:cNvSpPr>
          <p:nvPr>
            <p:ph type="dt" sz="half" idx="10"/>
          </p:nvPr>
        </p:nvSpPr>
        <p:spPr/>
        <p:txBody>
          <a:bodyPr/>
          <a:lstStyle/>
          <a:p>
            <a:fld id="{C6305FEE-0E7B-5041-A442-5290B3036350}" type="datetimeFigureOut">
              <a:rPr lang="en-US" smtClean="0"/>
              <a:t>5/11/21</a:t>
            </a:fld>
            <a:endParaRPr lang="en-US"/>
          </a:p>
        </p:txBody>
      </p:sp>
      <p:sp>
        <p:nvSpPr>
          <p:cNvPr id="3" name="Footer Placeholder 2">
            <a:extLst>
              <a:ext uri="{FF2B5EF4-FFF2-40B4-BE49-F238E27FC236}">
                <a16:creationId xmlns:a16="http://schemas.microsoft.com/office/drawing/2014/main" id="{66533BC6-1152-3C40-9AB4-3A0FD96902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D1649-73A2-E242-A153-2510B01C59BE}"/>
              </a:ext>
            </a:extLst>
          </p:cNvPr>
          <p:cNvSpPr>
            <a:spLocks noGrp="1"/>
          </p:cNvSpPr>
          <p:nvPr>
            <p:ph type="sldNum" sz="quarter" idx="12"/>
          </p:nvPr>
        </p:nvSpPr>
        <p:spPr/>
        <p:txBody>
          <a:bodyPr/>
          <a:lstStyle/>
          <a:p>
            <a:fld id="{75C7A195-9F01-8E4F-8E66-258469C2783B}" type="slidenum">
              <a:rPr lang="en-US" smtClean="0"/>
              <a:t>‹#›</a:t>
            </a:fld>
            <a:endParaRPr lang="en-US"/>
          </a:p>
        </p:txBody>
      </p:sp>
    </p:spTree>
    <p:extLst>
      <p:ext uri="{BB962C8B-B14F-4D97-AF65-F5344CB8AC3E}">
        <p14:creationId xmlns:p14="http://schemas.microsoft.com/office/powerpoint/2010/main" val="3192596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21AB-DFFC-0849-870D-C899B35F503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E1A1035-A46A-EB46-8471-68170232A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C2F7276-8CBF-8C4A-B3CB-F1C088F43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5D0D3D-E2E9-2A42-813D-5315E001E6AB}"/>
              </a:ext>
            </a:extLst>
          </p:cNvPr>
          <p:cNvSpPr>
            <a:spLocks noGrp="1"/>
          </p:cNvSpPr>
          <p:nvPr>
            <p:ph type="dt" sz="half" idx="10"/>
          </p:nvPr>
        </p:nvSpPr>
        <p:spPr/>
        <p:txBody>
          <a:bodyPr/>
          <a:lstStyle/>
          <a:p>
            <a:fld id="{C6305FEE-0E7B-5041-A442-5290B3036350}" type="datetimeFigureOut">
              <a:rPr lang="en-US" smtClean="0"/>
              <a:t>5/11/21</a:t>
            </a:fld>
            <a:endParaRPr lang="en-US"/>
          </a:p>
        </p:txBody>
      </p:sp>
      <p:sp>
        <p:nvSpPr>
          <p:cNvPr id="6" name="Footer Placeholder 5">
            <a:extLst>
              <a:ext uri="{FF2B5EF4-FFF2-40B4-BE49-F238E27FC236}">
                <a16:creationId xmlns:a16="http://schemas.microsoft.com/office/drawing/2014/main" id="{E8BF67CC-6640-B647-99A2-B9E99ED34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46A91D-BEDA-2249-90AF-21CE4FEE83AA}"/>
              </a:ext>
            </a:extLst>
          </p:cNvPr>
          <p:cNvSpPr>
            <a:spLocks noGrp="1"/>
          </p:cNvSpPr>
          <p:nvPr>
            <p:ph type="sldNum" sz="quarter" idx="12"/>
          </p:nvPr>
        </p:nvSpPr>
        <p:spPr/>
        <p:txBody>
          <a:bodyPr/>
          <a:lstStyle/>
          <a:p>
            <a:fld id="{75C7A195-9F01-8E4F-8E66-258469C2783B}" type="slidenum">
              <a:rPr lang="en-US" smtClean="0"/>
              <a:t>‹#›</a:t>
            </a:fld>
            <a:endParaRPr lang="en-US"/>
          </a:p>
        </p:txBody>
      </p:sp>
    </p:spTree>
    <p:extLst>
      <p:ext uri="{BB962C8B-B14F-4D97-AF65-F5344CB8AC3E}">
        <p14:creationId xmlns:p14="http://schemas.microsoft.com/office/powerpoint/2010/main" val="314853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CA79-07D8-104A-9816-B1FA23F9D6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94A2016-06B4-3144-9B2D-B93AA3A31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1D66AE-556A-9B4B-927B-41B26A416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B9A3D42-77F0-CA46-B3CA-416082DE706B}"/>
              </a:ext>
            </a:extLst>
          </p:cNvPr>
          <p:cNvSpPr>
            <a:spLocks noGrp="1"/>
          </p:cNvSpPr>
          <p:nvPr>
            <p:ph type="dt" sz="half" idx="10"/>
          </p:nvPr>
        </p:nvSpPr>
        <p:spPr/>
        <p:txBody>
          <a:bodyPr/>
          <a:lstStyle/>
          <a:p>
            <a:fld id="{C6305FEE-0E7B-5041-A442-5290B3036350}" type="datetimeFigureOut">
              <a:rPr lang="en-US" smtClean="0"/>
              <a:t>5/11/21</a:t>
            </a:fld>
            <a:endParaRPr lang="en-US"/>
          </a:p>
        </p:txBody>
      </p:sp>
      <p:sp>
        <p:nvSpPr>
          <p:cNvPr id="6" name="Footer Placeholder 5">
            <a:extLst>
              <a:ext uri="{FF2B5EF4-FFF2-40B4-BE49-F238E27FC236}">
                <a16:creationId xmlns:a16="http://schemas.microsoft.com/office/drawing/2014/main" id="{13D8633C-51CD-A647-9F3B-342FC2F95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D0E76-33DB-BD48-93FF-9F7840AE884F}"/>
              </a:ext>
            </a:extLst>
          </p:cNvPr>
          <p:cNvSpPr>
            <a:spLocks noGrp="1"/>
          </p:cNvSpPr>
          <p:nvPr>
            <p:ph type="sldNum" sz="quarter" idx="12"/>
          </p:nvPr>
        </p:nvSpPr>
        <p:spPr/>
        <p:txBody>
          <a:bodyPr/>
          <a:lstStyle/>
          <a:p>
            <a:fld id="{75C7A195-9F01-8E4F-8E66-258469C2783B}" type="slidenum">
              <a:rPr lang="en-US" smtClean="0"/>
              <a:t>‹#›</a:t>
            </a:fld>
            <a:endParaRPr lang="en-US"/>
          </a:p>
        </p:txBody>
      </p:sp>
    </p:spTree>
    <p:extLst>
      <p:ext uri="{BB962C8B-B14F-4D97-AF65-F5344CB8AC3E}">
        <p14:creationId xmlns:p14="http://schemas.microsoft.com/office/powerpoint/2010/main" val="129315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146A56-F9FF-7448-913D-27F8E7A691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3BEEC2-5871-6742-B97D-A90C0C68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653BCC-B67B-B04E-BECF-225FF817E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05FEE-0E7B-5041-A442-5290B3036350}" type="datetimeFigureOut">
              <a:rPr lang="en-US" smtClean="0"/>
              <a:t>5/11/21</a:t>
            </a:fld>
            <a:endParaRPr lang="en-US"/>
          </a:p>
        </p:txBody>
      </p:sp>
      <p:sp>
        <p:nvSpPr>
          <p:cNvPr id="5" name="Footer Placeholder 4">
            <a:extLst>
              <a:ext uri="{FF2B5EF4-FFF2-40B4-BE49-F238E27FC236}">
                <a16:creationId xmlns:a16="http://schemas.microsoft.com/office/drawing/2014/main" id="{44EF20D9-4A96-D742-B800-0A21FF346E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BF8F65-1A4D-0E42-BCD6-4DC23834C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C7A195-9F01-8E4F-8E66-258469C2783B}" type="slidenum">
              <a:rPr lang="en-US" smtClean="0"/>
              <a:t>‹#›</a:t>
            </a:fld>
            <a:endParaRPr lang="en-US"/>
          </a:p>
        </p:txBody>
      </p:sp>
    </p:spTree>
    <p:extLst>
      <p:ext uri="{BB962C8B-B14F-4D97-AF65-F5344CB8AC3E}">
        <p14:creationId xmlns:p14="http://schemas.microsoft.com/office/powerpoint/2010/main" val="3708303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F0E2-C502-9E4C-9051-4FD490FD23BA}"/>
              </a:ext>
            </a:extLst>
          </p:cNvPr>
          <p:cNvSpPr>
            <a:spLocks noGrp="1"/>
          </p:cNvSpPr>
          <p:nvPr>
            <p:ph type="title"/>
          </p:nvPr>
        </p:nvSpPr>
        <p:spPr/>
        <p:txBody>
          <a:bodyPr/>
          <a:lstStyle/>
          <a:p>
            <a:r>
              <a:rPr lang="en-GB" dirty="0"/>
              <a:t>Kidney Transplant Risk Communication Tool</a:t>
            </a:r>
          </a:p>
        </p:txBody>
      </p:sp>
      <p:pic>
        <p:nvPicPr>
          <p:cNvPr id="5" name="Content Placeholder 4">
            <a:extLst>
              <a:ext uri="{FF2B5EF4-FFF2-40B4-BE49-F238E27FC236}">
                <a16:creationId xmlns:a16="http://schemas.microsoft.com/office/drawing/2014/main" id="{8B6BC5DE-AD43-7248-9C0A-3300E85A74A2}"/>
              </a:ext>
            </a:extLst>
          </p:cNvPr>
          <p:cNvPicPr>
            <a:picLocks noGrp="1" noChangeAspect="1"/>
          </p:cNvPicPr>
          <p:nvPr>
            <p:ph idx="1"/>
          </p:nvPr>
        </p:nvPicPr>
        <p:blipFill>
          <a:blip r:embed="rId3"/>
          <a:stretch>
            <a:fillRect/>
          </a:stretch>
        </p:blipFill>
        <p:spPr>
          <a:xfrm>
            <a:off x="4951826" y="1338665"/>
            <a:ext cx="7049398" cy="2856143"/>
          </a:xfrm>
        </p:spPr>
      </p:pic>
      <p:pic>
        <p:nvPicPr>
          <p:cNvPr id="6" name="Picture 5">
            <a:extLst>
              <a:ext uri="{FF2B5EF4-FFF2-40B4-BE49-F238E27FC236}">
                <a16:creationId xmlns:a16="http://schemas.microsoft.com/office/drawing/2014/main" id="{C09F41A0-87DC-A946-B673-12B188294EF1}"/>
              </a:ext>
            </a:extLst>
          </p:cNvPr>
          <p:cNvPicPr/>
          <p:nvPr/>
        </p:nvPicPr>
        <p:blipFill>
          <a:blip r:embed="rId4">
            <a:extLst>
              <a:ext uri="{28A0092B-C50C-407E-A947-70E740481C1C}">
                <a14:useLocalDpi xmlns:a14="http://schemas.microsoft.com/office/drawing/2010/main" val="0"/>
              </a:ext>
            </a:extLst>
          </a:blip>
          <a:stretch>
            <a:fillRect/>
          </a:stretch>
        </p:blipFill>
        <p:spPr>
          <a:xfrm>
            <a:off x="655913" y="2203369"/>
            <a:ext cx="4114870" cy="1991439"/>
          </a:xfrm>
          <a:prstGeom prst="rect">
            <a:avLst/>
          </a:prstGeom>
        </p:spPr>
      </p:pic>
      <p:sp>
        <p:nvSpPr>
          <p:cNvPr id="7" name="Title 1">
            <a:extLst>
              <a:ext uri="{FF2B5EF4-FFF2-40B4-BE49-F238E27FC236}">
                <a16:creationId xmlns:a16="http://schemas.microsoft.com/office/drawing/2014/main" id="{13418386-ABF3-2D49-92F9-4FD93261FF0B}"/>
              </a:ext>
            </a:extLst>
          </p:cNvPr>
          <p:cNvSpPr txBox="1">
            <a:spLocks/>
          </p:cNvSpPr>
          <p:nvPr/>
        </p:nvSpPr>
        <p:spPr>
          <a:xfrm>
            <a:off x="775726" y="5842861"/>
            <a:ext cx="11225498" cy="6510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900" dirty="0"/>
              <a:t>___________________________________________________________________________________</a:t>
            </a:r>
          </a:p>
          <a:p>
            <a:r>
              <a:rPr lang="en-GB" sz="1900" dirty="0"/>
              <a:t>KIDNEY Stage 2&amp;3 Round 3 (SPLIT OUT COMPETING RISKS – Visualisations – A095140 – 260263 – v1.0 08-12-20</a:t>
            </a:r>
          </a:p>
        </p:txBody>
      </p:sp>
    </p:spTree>
    <p:extLst>
      <p:ext uri="{BB962C8B-B14F-4D97-AF65-F5344CB8AC3E}">
        <p14:creationId xmlns:p14="http://schemas.microsoft.com/office/powerpoint/2010/main" val="16623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A90A-86EA-9143-B3CD-9DAA8F90B7DD}"/>
              </a:ext>
            </a:extLst>
          </p:cNvPr>
          <p:cNvSpPr>
            <a:spLocks noGrp="1"/>
          </p:cNvSpPr>
          <p:nvPr>
            <p:ph type="title"/>
          </p:nvPr>
        </p:nvSpPr>
        <p:spPr>
          <a:xfrm>
            <a:off x="838200" y="2627878"/>
            <a:ext cx="10515600" cy="1325563"/>
          </a:xfrm>
        </p:spPr>
        <p:txBody>
          <a:bodyPr/>
          <a:lstStyle/>
          <a:p>
            <a:pPr algn="ctr"/>
            <a:r>
              <a:rPr lang="en-GB" dirty="0">
                <a:solidFill>
                  <a:schemeClr val="accent6"/>
                </a:solidFill>
              </a:rPr>
              <a:t>Survival Post Transplant (Graft)</a:t>
            </a:r>
          </a:p>
        </p:txBody>
      </p:sp>
    </p:spTree>
    <p:extLst>
      <p:ext uri="{BB962C8B-B14F-4D97-AF65-F5344CB8AC3E}">
        <p14:creationId xmlns:p14="http://schemas.microsoft.com/office/powerpoint/2010/main" val="336220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17B2E309-827A-8745-B2DF-23C02D53C9D1}"/>
              </a:ext>
            </a:extLst>
          </p:cNvPr>
          <p:cNvCxnSpPr>
            <a:cxnSpLocks/>
          </p:cNvCxnSpPr>
          <p:nvPr/>
        </p:nvCxnSpPr>
        <p:spPr>
          <a:xfrm flipH="1">
            <a:off x="1198242" y="3613666"/>
            <a:ext cx="126380"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45993C20-3BAE-3143-BC70-A0AFA8455241}"/>
              </a:ext>
            </a:extLst>
          </p:cNvPr>
          <p:cNvSpPr txBox="1"/>
          <p:nvPr/>
        </p:nvSpPr>
        <p:spPr>
          <a:xfrm>
            <a:off x="8177214" y="1865027"/>
            <a:ext cx="3364056" cy="5201424"/>
          </a:xfrm>
          <a:prstGeom prst="rect">
            <a:avLst/>
          </a:prstGeom>
          <a:solidFill>
            <a:schemeClr val="bg1"/>
          </a:solidFill>
        </p:spPr>
        <p:txBody>
          <a:bodyPr wrap="square" rtlCol="0">
            <a:spAutoFit/>
          </a:bodyPr>
          <a:lstStyle/>
          <a:p>
            <a:r>
              <a:rPr lang="en-GB" b="1" dirty="0">
                <a:solidFill>
                  <a:schemeClr val="accent1">
                    <a:lumMod val="50000"/>
                  </a:schemeClr>
                </a:solidFill>
                <a:cs typeface="Arial" panose="020B0604020202020204" pitchFamily="34" charset="0"/>
              </a:rPr>
              <a:t>NB  this is </a:t>
            </a:r>
            <a:r>
              <a:rPr lang="en-GB" b="1" u="sng" dirty="0">
                <a:solidFill>
                  <a:schemeClr val="accent1">
                    <a:lumMod val="50000"/>
                  </a:schemeClr>
                </a:solidFill>
                <a:cs typeface="Arial" panose="020B0604020202020204" pitchFamily="34" charset="0"/>
              </a:rPr>
              <a:t>national</a:t>
            </a:r>
            <a:r>
              <a:rPr lang="en-GB" b="1" dirty="0">
                <a:solidFill>
                  <a:schemeClr val="accent1">
                    <a:lumMod val="50000"/>
                  </a:schemeClr>
                </a:solidFill>
                <a:cs typeface="Arial" panose="020B0604020202020204" pitchFamily="34" charset="0"/>
              </a:rPr>
              <a:t> data, it is not hospital specific.  </a:t>
            </a:r>
            <a:r>
              <a:rPr lang="en-GB" dirty="0">
                <a:solidFill>
                  <a:schemeClr val="accent1">
                    <a:lumMod val="50000"/>
                  </a:schemeClr>
                </a:solidFill>
                <a:cs typeface="Arial" panose="020B0604020202020204" pitchFamily="34" charset="0"/>
              </a:rPr>
              <a:t>This is because there is not yet enough data to be centre specific</a:t>
            </a:r>
            <a:endParaRPr lang="en-GB" b="1" dirty="0">
              <a:solidFill>
                <a:schemeClr val="accent1">
                  <a:lumMod val="50000"/>
                </a:schemeClr>
              </a:solidFill>
              <a:cs typeface="Arial" panose="020B0604020202020204" pitchFamily="34" charset="0"/>
            </a:endParaRPr>
          </a:p>
          <a:p>
            <a:endParaRPr lang="en-GB" dirty="0">
              <a:solidFill>
                <a:schemeClr val="accent1">
                  <a:lumMod val="50000"/>
                </a:schemeClr>
              </a:solidFill>
              <a:latin typeface="+mj-lt"/>
              <a:cs typeface="Arial" panose="020B0604020202020204" pitchFamily="34" charset="0"/>
            </a:endParaRPr>
          </a:p>
          <a:p>
            <a:r>
              <a:rPr lang="en-GB" sz="1600" b="1" u="sng" dirty="0">
                <a:solidFill>
                  <a:srgbClr val="0070C0"/>
                </a:solidFill>
                <a:latin typeface="Arial" panose="020B0604020202020204" pitchFamily="34" charset="0"/>
                <a:cs typeface="Arial" panose="020B0604020202020204" pitchFamily="34" charset="0"/>
              </a:rPr>
              <a:t>w</a:t>
            </a:r>
            <a:r>
              <a:rPr lang="en-GB" sz="1600" b="1" u="sng" dirty="0">
                <a:solidFill>
                  <a:srgbClr val="0070C0"/>
                </a:solidFill>
                <a:cs typeface="Arial" panose="020B0604020202020204" pitchFamily="34" charset="0"/>
              </a:rPr>
              <a:t>hy does the graph stop at year 5? </a:t>
            </a:r>
          </a:p>
          <a:p>
            <a:r>
              <a:rPr lang="en-GB" i="1" dirty="0">
                <a:solidFill>
                  <a:schemeClr val="accent1">
                    <a:lumMod val="50000"/>
                  </a:schemeClr>
                </a:solidFill>
                <a:latin typeface="+mj-lt"/>
                <a:cs typeface="Arial" panose="020B0604020202020204" pitchFamily="34" charset="0"/>
              </a:rPr>
              <a:t>Kidney allocation changed in 2010 and again in 2014 and as such the data isn’t reliable enough to show 10 year outcomes</a:t>
            </a:r>
          </a:p>
          <a:p>
            <a:endParaRPr lang="en-GB" i="1" dirty="0">
              <a:solidFill>
                <a:schemeClr val="accent1">
                  <a:lumMod val="50000"/>
                </a:schemeClr>
              </a:solidFill>
              <a:latin typeface="+mj-lt"/>
              <a:cs typeface="Arial" panose="020B0604020202020204" pitchFamily="34" charset="0"/>
            </a:endParaRPr>
          </a:p>
          <a:p>
            <a:r>
              <a:rPr lang="en-GB" i="1" dirty="0">
                <a:solidFill>
                  <a:schemeClr val="accent1">
                    <a:lumMod val="50000"/>
                  </a:schemeClr>
                </a:solidFill>
                <a:latin typeface="+mj-lt"/>
                <a:cs typeface="Arial" panose="020B0604020202020204" pitchFamily="34" charset="0"/>
              </a:rPr>
              <a:t>As time passes we will be able to add in more years</a:t>
            </a:r>
            <a:endParaRPr lang="en-GB" dirty="0">
              <a:solidFill>
                <a:schemeClr val="accent1">
                  <a:lumMod val="50000"/>
                </a:schemeClr>
              </a:solidFill>
              <a:latin typeface="+mj-lt"/>
              <a:cs typeface="Arial" panose="020B0604020202020204" pitchFamily="34" charset="0"/>
            </a:endParaRPr>
          </a:p>
          <a:p>
            <a:r>
              <a:rPr lang="en-GB" dirty="0">
                <a:solidFill>
                  <a:schemeClr val="accent1">
                    <a:lumMod val="50000"/>
                  </a:schemeClr>
                </a:solidFill>
                <a:latin typeface="+mj-lt"/>
                <a:cs typeface="Arial" panose="020B0604020202020204" pitchFamily="34" charset="0"/>
              </a:rPr>
              <a:t>_______________________</a:t>
            </a:r>
          </a:p>
          <a:p>
            <a:pPr algn="ctr"/>
            <a:r>
              <a:rPr lang="en-GB" dirty="0">
                <a:solidFill>
                  <a:schemeClr val="accent1">
                    <a:lumMod val="50000"/>
                  </a:schemeClr>
                </a:solidFill>
                <a:highlight>
                  <a:srgbClr val="FFFF00"/>
                </a:highlight>
                <a:latin typeface="+mj-lt"/>
                <a:cs typeface="Arial" panose="020B0604020202020204" pitchFamily="34" charset="0"/>
              </a:rPr>
              <a:t>The </a:t>
            </a:r>
            <a:r>
              <a:rPr lang="en-GB" i="1" dirty="0">
                <a:solidFill>
                  <a:schemeClr val="accent1">
                    <a:lumMod val="50000"/>
                  </a:schemeClr>
                </a:solidFill>
                <a:highlight>
                  <a:srgbClr val="FFFF00"/>
                </a:highlight>
                <a:latin typeface="+mj-lt"/>
                <a:cs typeface="Arial" panose="020B0604020202020204" pitchFamily="34" charset="0"/>
              </a:rPr>
              <a:t>overall average</a:t>
            </a:r>
            <a:r>
              <a:rPr lang="en-GB" dirty="0">
                <a:solidFill>
                  <a:schemeClr val="accent1">
                    <a:lumMod val="50000"/>
                  </a:schemeClr>
                </a:solidFill>
                <a:highlight>
                  <a:srgbClr val="FFFF00"/>
                </a:highlight>
                <a:latin typeface="+mj-lt"/>
                <a:cs typeface="Arial" panose="020B0604020202020204" pitchFamily="34" charset="0"/>
              </a:rPr>
              <a:t> at </a:t>
            </a:r>
          </a:p>
          <a:p>
            <a:pPr algn="ctr"/>
            <a:r>
              <a:rPr lang="en-GB" b="1" dirty="0">
                <a:solidFill>
                  <a:schemeClr val="accent1">
                    <a:lumMod val="50000"/>
                  </a:schemeClr>
                </a:solidFill>
                <a:highlight>
                  <a:srgbClr val="FFFF00"/>
                </a:highlight>
                <a:latin typeface="+mj-lt"/>
                <a:cs typeface="Arial" panose="020B0604020202020204" pitchFamily="34" charset="0"/>
              </a:rPr>
              <a:t>10 years</a:t>
            </a:r>
            <a:endParaRPr lang="en-GB" sz="1000" dirty="0">
              <a:solidFill>
                <a:schemeClr val="accent1">
                  <a:lumMod val="50000"/>
                </a:schemeClr>
              </a:solidFill>
              <a:highlight>
                <a:srgbClr val="FFFF00"/>
              </a:highlight>
              <a:latin typeface="+mj-lt"/>
              <a:cs typeface="Arial" panose="020B0604020202020204" pitchFamily="34" charset="0"/>
            </a:endParaRPr>
          </a:p>
          <a:p>
            <a:pPr algn="ctr"/>
            <a:r>
              <a:rPr lang="en-GB" b="1" dirty="0">
                <a:solidFill>
                  <a:schemeClr val="accent1">
                    <a:lumMod val="50000"/>
                  </a:schemeClr>
                </a:solidFill>
                <a:latin typeface="+mj-lt"/>
                <a:cs typeface="Arial" panose="020B0604020202020204" pitchFamily="34" charset="0"/>
              </a:rPr>
              <a:t>78% were still working</a:t>
            </a:r>
          </a:p>
          <a:p>
            <a:pPr algn="ctr"/>
            <a:r>
              <a:rPr lang="en-GB" dirty="0">
                <a:solidFill>
                  <a:schemeClr val="accent1">
                    <a:lumMod val="50000"/>
                  </a:schemeClr>
                </a:solidFill>
                <a:latin typeface="+mj-lt"/>
                <a:cs typeface="Arial" panose="020B0604020202020204" pitchFamily="34" charset="0"/>
              </a:rPr>
              <a:t>(data from 2008)</a:t>
            </a:r>
          </a:p>
          <a:p>
            <a:pPr algn="ctr"/>
            <a:r>
              <a:rPr lang="en-GB" sz="1000" dirty="0">
                <a:solidFill>
                  <a:schemeClr val="accent1">
                    <a:lumMod val="50000"/>
                  </a:schemeClr>
                </a:solidFill>
                <a:latin typeface="+mj-lt"/>
                <a:cs typeface="Arial" panose="020B0604020202020204" pitchFamily="34" charset="0"/>
              </a:rPr>
              <a:t>________________________________________</a:t>
            </a:r>
          </a:p>
        </p:txBody>
      </p:sp>
      <p:graphicFrame>
        <p:nvGraphicFramePr>
          <p:cNvPr id="10" name="Chart 9">
            <a:extLst>
              <a:ext uri="{FF2B5EF4-FFF2-40B4-BE49-F238E27FC236}">
                <a16:creationId xmlns:a16="http://schemas.microsoft.com/office/drawing/2014/main" id="{4D729176-97F2-E548-8C80-0F4BB160BA86}"/>
              </a:ext>
            </a:extLst>
          </p:cNvPr>
          <p:cNvGraphicFramePr>
            <a:graphicFrameLocks/>
          </p:cNvGraphicFramePr>
          <p:nvPr>
            <p:extLst>
              <p:ext uri="{D42A27DB-BD31-4B8C-83A1-F6EECF244321}">
                <p14:modId xmlns:p14="http://schemas.microsoft.com/office/powerpoint/2010/main" val="4182220148"/>
              </p:ext>
            </p:extLst>
          </p:nvPr>
        </p:nvGraphicFramePr>
        <p:xfrm>
          <a:off x="730042" y="1364190"/>
          <a:ext cx="7210778" cy="5372102"/>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9FEA0519-D9BD-9E4E-B817-667535D3FCD3}"/>
              </a:ext>
            </a:extLst>
          </p:cNvPr>
          <p:cNvSpPr txBox="1"/>
          <p:nvPr/>
        </p:nvSpPr>
        <p:spPr>
          <a:xfrm>
            <a:off x="128588" y="-216292"/>
            <a:ext cx="11753837" cy="646331"/>
          </a:xfrm>
          <a:prstGeom prst="rect">
            <a:avLst/>
          </a:prstGeom>
          <a:solidFill>
            <a:schemeClr val="bg1"/>
          </a:solidFill>
        </p:spPr>
        <p:txBody>
          <a:bodyPr wrap="square" rtlCol="0">
            <a:spAutoFit/>
          </a:bodyPr>
          <a:lstStyle/>
          <a:p>
            <a:r>
              <a:rPr lang="en-GB" sz="3600" b="1" dirty="0">
                <a:latin typeface="+mj-lt"/>
                <a:cs typeface="Arial" panose="020B0604020202020204" pitchFamily="34" charset="0"/>
              </a:rPr>
              <a:t>How long might my new kidney last if I have a </a:t>
            </a:r>
            <a:r>
              <a:rPr lang="en-GB" sz="3600" b="1" dirty="0">
                <a:solidFill>
                  <a:schemeClr val="accent1"/>
                </a:solidFill>
                <a:latin typeface="+mj-lt"/>
                <a:cs typeface="Arial" panose="020B0604020202020204" pitchFamily="34" charset="0"/>
              </a:rPr>
              <a:t>LIVING DONOR</a:t>
            </a:r>
            <a:r>
              <a:rPr lang="en-GB" sz="3600" b="1" dirty="0">
                <a:latin typeface="+mj-lt"/>
                <a:cs typeface="Arial" panose="020B0604020202020204" pitchFamily="34" charset="0"/>
              </a:rPr>
              <a:t>?</a:t>
            </a:r>
          </a:p>
        </p:txBody>
      </p:sp>
      <p:sp>
        <p:nvSpPr>
          <p:cNvPr id="7" name="TextBox 6">
            <a:extLst>
              <a:ext uri="{FF2B5EF4-FFF2-40B4-BE49-F238E27FC236}">
                <a16:creationId xmlns:a16="http://schemas.microsoft.com/office/drawing/2014/main" id="{C59B1858-884C-CB4B-8F57-A727DF7ED2B2}"/>
              </a:ext>
            </a:extLst>
          </p:cNvPr>
          <p:cNvSpPr txBox="1"/>
          <p:nvPr/>
        </p:nvSpPr>
        <p:spPr>
          <a:xfrm>
            <a:off x="154133" y="459793"/>
            <a:ext cx="11387137" cy="1354217"/>
          </a:xfrm>
          <a:prstGeom prst="rect">
            <a:avLst/>
          </a:prstGeom>
          <a:solidFill>
            <a:schemeClr val="bg1"/>
          </a:solidFill>
        </p:spPr>
        <p:txBody>
          <a:bodyPr wrap="square" rtlCol="0">
            <a:spAutoFit/>
          </a:bodyPr>
          <a:lstStyle/>
          <a:p>
            <a:r>
              <a:rPr lang="en-GB" dirty="0"/>
              <a:t>This graph shows what happened to people ‘like you’ in the past (</a:t>
            </a:r>
            <a:r>
              <a:rPr lang="en-GB" dirty="0" err="1"/>
              <a:t>eg</a:t>
            </a:r>
            <a:r>
              <a:rPr lang="en-GB" dirty="0"/>
              <a:t> same blood group, age, disease etc.).</a:t>
            </a:r>
          </a:p>
          <a:p>
            <a:endParaRPr lang="en-GB" sz="500" dirty="0"/>
          </a:p>
          <a:p>
            <a:r>
              <a:rPr lang="en-GB" dirty="0"/>
              <a:t>It shows how many kidneys are still working over time.</a:t>
            </a:r>
          </a:p>
          <a:p>
            <a:endParaRPr lang="en-GB" sz="500" dirty="0"/>
          </a:p>
          <a:p>
            <a:r>
              <a:rPr lang="en-GB" dirty="0"/>
              <a:t>This is an estimate, an average, there are other factors about you that can influence these results and make the numbers higher or lower. </a:t>
            </a:r>
            <a:r>
              <a:rPr lang="en-GB" dirty="0" err="1"/>
              <a:t>eg</a:t>
            </a:r>
            <a:r>
              <a:rPr lang="en-GB" dirty="0"/>
              <a:t> whether you have other conditions not included in the tool, lifestyle factors post transplant</a:t>
            </a:r>
          </a:p>
        </p:txBody>
      </p:sp>
      <p:sp>
        <p:nvSpPr>
          <p:cNvPr id="8" name="TextBox 7">
            <a:extLst>
              <a:ext uri="{FF2B5EF4-FFF2-40B4-BE49-F238E27FC236}">
                <a16:creationId xmlns:a16="http://schemas.microsoft.com/office/drawing/2014/main" id="{1B4AA095-03D6-A342-A838-FCFFB83381B1}"/>
              </a:ext>
            </a:extLst>
          </p:cNvPr>
          <p:cNvSpPr txBox="1"/>
          <p:nvPr/>
        </p:nvSpPr>
        <p:spPr>
          <a:xfrm>
            <a:off x="1792823" y="3319972"/>
            <a:ext cx="4832830" cy="1754326"/>
          </a:xfrm>
          <a:prstGeom prst="rect">
            <a:avLst/>
          </a:prstGeom>
          <a:solidFill>
            <a:srgbClr val="FFFF00"/>
          </a:solidFill>
        </p:spPr>
        <p:txBody>
          <a:bodyPr wrap="square" rtlCol="0">
            <a:spAutoFit/>
          </a:bodyPr>
          <a:lstStyle/>
          <a:p>
            <a:endParaRPr lang="en-GB" dirty="0"/>
          </a:p>
          <a:p>
            <a:endParaRPr lang="en-GB" dirty="0"/>
          </a:p>
          <a:p>
            <a:r>
              <a:rPr lang="en-GB" dirty="0"/>
              <a:t>THESE GRAPHS CAN BE AREA GRAPHS BECAUSE WE’RE NOW NOT SHOWING LIVING AND DECEASED ON THE SAME GRAPH </a:t>
            </a:r>
          </a:p>
          <a:p>
            <a:endParaRPr lang="en-GB" dirty="0"/>
          </a:p>
        </p:txBody>
      </p:sp>
    </p:spTree>
    <p:extLst>
      <p:ext uri="{BB962C8B-B14F-4D97-AF65-F5344CB8AC3E}">
        <p14:creationId xmlns:p14="http://schemas.microsoft.com/office/powerpoint/2010/main" val="2362029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17B2E309-827A-8745-B2DF-23C02D53C9D1}"/>
              </a:ext>
            </a:extLst>
          </p:cNvPr>
          <p:cNvCxnSpPr>
            <a:cxnSpLocks/>
          </p:cNvCxnSpPr>
          <p:nvPr/>
        </p:nvCxnSpPr>
        <p:spPr>
          <a:xfrm flipH="1">
            <a:off x="1198242" y="3613666"/>
            <a:ext cx="126380"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45993C20-3BAE-3143-BC70-A0AFA8455241}"/>
              </a:ext>
            </a:extLst>
          </p:cNvPr>
          <p:cNvSpPr txBox="1"/>
          <p:nvPr/>
        </p:nvSpPr>
        <p:spPr>
          <a:xfrm>
            <a:off x="8059017" y="2594931"/>
            <a:ext cx="3364056" cy="3077766"/>
          </a:xfrm>
          <a:prstGeom prst="rect">
            <a:avLst/>
          </a:prstGeom>
          <a:solidFill>
            <a:schemeClr val="bg1"/>
          </a:solidFill>
        </p:spPr>
        <p:txBody>
          <a:bodyPr wrap="square" rtlCol="0">
            <a:spAutoFit/>
          </a:bodyPr>
          <a:lstStyle/>
          <a:p>
            <a:endParaRPr lang="en-GB" dirty="0">
              <a:solidFill>
                <a:schemeClr val="accent1">
                  <a:lumMod val="50000"/>
                </a:schemeClr>
              </a:solidFill>
              <a:latin typeface="+mj-lt"/>
              <a:cs typeface="Arial" panose="020B0604020202020204" pitchFamily="34" charset="0"/>
            </a:endParaRPr>
          </a:p>
          <a:p>
            <a:r>
              <a:rPr lang="en-GB" sz="1600" b="1" u="sng" dirty="0">
                <a:solidFill>
                  <a:srgbClr val="C00000"/>
                </a:solidFill>
                <a:latin typeface="Arial" panose="020B0604020202020204" pitchFamily="34" charset="0"/>
                <a:cs typeface="Arial" panose="020B0604020202020204" pitchFamily="34" charset="0"/>
              </a:rPr>
              <a:t>Why are year 5 – 10 in a different colour?</a:t>
            </a:r>
            <a:endParaRPr lang="en-GB" sz="1600" b="1" u="sng" dirty="0">
              <a:solidFill>
                <a:srgbClr val="C00000"/>
              </a:solidFill>
              <a:cs typeface="Arial" panose="020B0604020202020204" pitchFamily="34" charset="0"/>
            </a:endParaRPr>
          </a:p>
          <a:p>
            <a:r>
              <a:rPr lang="en-GB" i="1" dirty="0">
                <a:solidFill>
                  <a:schemeClr val="accent1">
                    <a:lumMod val="50000"/>
                  </a:schemeClr>
                </a:solidFill>
                <a:latin typeface="+mj-lt"/>
                <a:cs typeface="Arial" panose="020B0604020202020204" pitchFamily="34" charset="0"/>
              </a:rPr>
              <a:t>Kidney allocation changed in 2010 and again in 2014 and as such the data for years 5–10 is not the same as years 1-5.  </a:t>
            </a:r>
          </a:p>
          <a:p>
            <a:r>
              <a:rPr lang="en-GB" i="1" dirty="0">
                <a:solidFill>
                  <a:schemeClr val="accent1">
                    <a:lumMod val="50000"/>
                  </a:schemeClr>
                </a:solidFill>
                <a:latin typeface="+mj-lt"/>
                <a:cs typeface="Arial" panose="020B0604020202020204" pitchFamily="34" charset="0"/>
              </a:rPr>
              <a:t>This means that the results for years 5-10 years are not as reliable.</a:t>
            </a:r>
          </a:p>
          <a:p>
            <a:r>
              <a:rPr lang="en-GB" dirty="0">
                <a:solidFill>
                  <a:schemeClr val="accent1">
                    <a:lumMod val="50000"/>
                  </a:schemeClr>
                </a:solidFill>
                <a:latin typeface="+mj-lt"/>
                <a:cs typeface="Arial" panose="020B0604020202020204" pitchFamily="34" charset="0"/>
              </a:rPr>
              <a:t>_______________________</a:t>
            </a:r>
          </a:p>
        </p:txBody>
      </p:sp>
      <p:sp>
        <p:nvSpPr>
          <p:cNvPr id="2" name="TextBox 1">
            <a:extLst>
              <a:ext uri="{FF2B5EF4-FFF2-40B4-BE49-F238E27FC236}">
                <a16:creationId xmlns:a16="http://schemas.microsoft.com/office/drawing/2014/main" id="{9FEA0519-D9BD-9E4E-B817-667535D3FCD3}"/>
              </a:ext>
            </a:extLst>
          </p:cNvPr>
          <p:cNvSpPr txBox="1"/>
          <p:nvPr/>
        </p:nvSpPr>
        <p:spPr>
          <a:xfrm>
            <a:off x="128588" y="0"/>
            <a:ext cx="12172950" cy="646331"/>
          </a:xfrm>
          <a:prstGeom prst="rect">
            <a:avLst/>
          </a:prstGeom>
          <a:solidFill>
            <a:schemeClr val="bg1"/>
          </a:solidFill>
        </p:spPr>
        <p:txBody>
          <a:bodyPr wrap="square" rtlCol="0">
            <a:spAutoFit/>
          </a:bodyPr>
          <a:lstStyle/>
          <a:p>
            <a:r>
              <a:rPr lang="en-GB" sz="3600" b="1" dirty="0">
                <a:latin typeface="+mj-lt"/>
                <a:cs typeface="Arial" panose="020B0604020202020204" pitchFamily="34" charset="0"/>
              </a:rPr>
              <a:t>How long might my new kidney last if I have a </a:t>
            </a:r>
            <a:r>
              <a:rPr lang="en-GB" sz="3600" b="1" dirty="0">
                <a:solidFill>
                  <a:schemeClr val="accent6"/>
                </a:solidFill>
                <a:latin typeface="+mj-lt"/>
                <a:cs typeface="Arial" panose="020B0604020202020204" pitchFamily="34" charset="0"/>
              </a:rPr>
              <a:t>deceased</a:t>
            </a:r>
            <a:r>
              <a:rPr lang="en-GB" sz="3600" b="1" dirty="0">
                <a:solidFill>
                  <a:schemeClr val="accent1"/>
                </a:solidFill>
                <a:latin typeface="+mj-lt"/>
                <a:cs typeface="Arial" panose="020B0604020202020204" pitchFamily="34" charset="0"/>
              </a:rPr>
              <a:t> </a:t>
            </a:r>
            <a:r>
              <a:rPr lang="en-GB" sz="3600" b="1" dirty="0">
                <a:solidFill>
                  <a:schemeClr val="accent6"/>
                </a:solidFill>
                <a:latin typeface="+mj-lt"/>
                <a:cs typeface="Arial" panose="020B0604020202020204" pitchFamily="34" charset="0"/>
              </a:rPr>
              <a:t>DONOR</a:t>
            </a:r>
            <a:r>
              <a:rPr lang="en-GB" sz="3600" b="1" dirty="0">
                <a:latin typeface="+mj-lt"/>
                <a:cs typeface="Arial" panose="020B0604020202020204" pitchFamily="34" charset="0"/>
              </a:rPr>
              <a:t>?</a:t>
            </a:r>
          </a:p>
        </p:txBody>
      </p:sp>
      <p:graphicFrame>
        <p:nvGraphicFramePr>
          <p:cNvPr id="8" name="Chart 7">
            <a:extLst>
              <a:ext uri="{FF2B5EF4-FFF2-40B4-BE49-F238E27FC236}">
                <a16:creationId xmlns:a16="http://schemas.microsoft.com/office/drawing/2014/main" id="{E87E394B-7065-814A-AEA2-657F1C2A4019}"/>
              </a:ext>
            </a:extLst>
          </p:cNvPr>
          <p:cNvGraphicFramePr>
            <a:graphicFrameLocks/>
          </p:cNvGraphicFramePr>
          <p:nvPr>
            <p:extLst>
              <p:ext uri="{D42A27DB-BD31-4B8C-83A1-F6EECF244321}">
                <p14:modId xmlns:p14="http://schemas.microsoft.com/office/powerpoint/2010/main" val="220517996"/>
              </p:ext>
            </p:extLst>
          </p:nvPr>
        </p:nvGraphicFramePr>
        <p:xfrm>
          <a:off x="730042" y="1081517"/>
          <a:ext cx="7210778" cy="537210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C59B1858-884C-CB4B-8F57-A727DF7ED2B2}"/>
              </a:ext>
            </a:extLst>
          </p:cNvPr>
          <p:cNvSpPr txBox="1"/>
          <p:nvPr/>
        </p:nvSpPr>
        <p:spPr>
          <a:xfrm>
            <a:off x="154133" y="676085"/>
            <a:ext cx="11387137" cy="1354217"/>
          </a:xfrm>
          <a:prstGeom prst="rect">
            <a:avLst/>
          </a:prstGeom>
          <a:solidFill>
            <a:schemeClr val="bg1"/>
          </a:solidFill>
        </p:spPr>
        <p:txBody>
          <a:bodyPr wrap="square" rtlCol="0">
            <a:spAutoFit/>
          </a:bodyPr>
          <a:lstStyle/>
          <a:p>
            <a:r>
              <a:rPr lang="en-GB" dirty="0"/>
              <a:t>This graph shows what happened to people ‘like you’ in the past (</a:t>
            </a:r>
            <a:r>
              <a:rPr lang="en-GB" dirty="0" err="1"/>
              <a:t>eg</a:t>
            </a:r>
            <a:r>
              <a:rPr lang="en-GB" dirty="0"/>
              <a:t> same blood group, age, disease etc.).</a:t>
            </a:r>
          </a:p>
          <a:p>
            <a:endParaRPr lang="en-GB" sz="500" dirty="0"/>
          </a:p>
          <a:p>
            <a:r>
              <a:rPr lang="en-GB" dirty="0"/>
              <a:t>It shows how many kidneys are still working over time.</a:t>
            </a:r>
          </a:p>
          <a:p>
            <a:endParaRPr lang="en-GB" sz="500" dirty="0"/>
          </a:p>
          <a:p>
            <a:r>
              <a:rPr lang="en-GB" dirty="0"/>
              <a:t>This is an estimate, an average, there are other factors about you that can influence these results and make the numbers higher or lower. </a:t>
            </a:r>
            <a:r>
              <a:rPr lang="en-GB" dirty="0" err="1"/>
              <a:t>eg</a:t>
            </a:r>
            <a:r>
              <a:rPr lang="en-GB" dirty="0"/>
              <a:t> whether you have other conditions not included in the tool, lifestyle factors post transplant</a:t>
            </a:r>
          </a:p>
        </p:txBody>
      </p:sp>
    </p:spTree>
    <p:extLst>
      <p:ext uri="{BB962C8B-B14F-4D97-AF65-F5344CB8AC3E}">
        <p14:creationId xmlns:p14="http://schemas.microsoft.com/office/powerpoint/2010/main" val="1926887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 name="Group 336">
            <a:extLst>
              <a:ext uri="{FF2B5EF4-FFF2-40B4-BE49-F238E27FC236}">
                <a16:creationId xmlns:a16="http://schemas.microsoft.com/office/drawing/2014/main" id="{C6E57A78-F4A2-2B4C-ABD3-8AE4164FBCAF}"/>
              </a:ext>
            </a:extLst>
          </p:cNvPr>
          <p:cNvGrpSpPr/>
          <p:nvPr/>
        </p:nvGrpSpPr>
        <p:grpSpPr>
          <a:xfrm>
            <a:off x="282936" y="2865732"/>
            <a:ext cx="7679168" cy="3263185"/>
            <a:chOff x="550200" y="3122088"/>
            <a:chExt cx="7679168" cy="3263185"/>
          </a:xfrm>
          <a:solidFill>
            <a:schemeClr val="accent6"/>
          </a:solidFill>
        </p:grpSpPr>
        <p:grpSp>
          <p:nvGrpSpPr>
            <p:cNvPr id="336" name="Group 335">
              <a:extLst>
                <a:ext uri="{FF2B5EF4-FFF2-40B4-BE49-F238E27FC236}">
                  <a16:creationId xmlns:a16="http://schemas.microsoft.com/office/drawing/2014/main" id="{B32E8A4D-AC34-0049-AB71-71998DCE019B}"/>
                </a:ext>
              </a:extLst>
            </p:cNvPr>
            <p:cNvGrpSpPr/>
            <p:nvPr/>
          </p:nvGrpSpPr>
          <p:grpSpPr>
            <a:xfrm>
              <a:off x="550200" y="3135492"/>
              <a:ext cx="3489626" cy="3249781"/>
              <a:chOff x="550200" y="3135492"/>
              <a:chExt cx="3489626" cy="3249781"/>
            </a:xfrm>
            <a:grpFill/>
          </p:grpSpPr>
          <p:grpSp>
            <p:nvGrpSpPr>
              <p:cNvPr id="16" name="Group 15">
                <a:extLst>
                  <a:ext uri="{FF2B5EF4-FFF2-40B4-BE49-F238E27FC236}">
                    <a16:creationId xmlns:a16="http://schemas.microsoft.com/office/drawing/2014/main" id="{AF36CF21-20B5-6749-B460-016B27E1F34B}"/>
                  </a:ext>
                </a:extLst>
              </p:cNvPr>
              <p:cNvGrpSpPr/>
              <p:nvPr/>
            </p:nvGrpSpPr>
            <p:grpSpPr>
              <a:xfrm>
                <a:off x="550200" y="3154541"/>
                <a:ext cx="288000" cy="3230732"/>
                <a:chOff x="5952000" y="2786945"/>
                <a:chExt cx="288000" cy="3230732"/>
              </a:xfrm>
              <a:grpFill/>
            </p:grpSpPr>
            <p:sp>
              <p:nvSpPr>
                <p:cNvPr id="4" name="Oval 3">
                  <a:extLst>
                    <a:ext uri="{FF2B5EF4-FFF2-40B4-BE49-F238E27FC236}">
                      <a16:creationId xmlns:a16="http://schemas.microsoft.com/office/drawing/2014/main" id="{770AE12C-9A7C-104E-9B43-F53261F0DA63}"/>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 name="Oval 4">
                  <a:extLst>
                    <a:ext uri="{FF2B5EF4-FFF2-40B4-BE49-F238E27FC236}">
                      <a16:creationId xmlns:a16="http://schemas.microsoft.com/office/drawing/2014/main" id="{770AE12C-9A7C-104E-9B43-F53261F0DA63}"/>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 name="Oval 5">
                  <a:extLst>
                    <a:ext uri="{FF2B5EF4-FFF2-40B4-BE49-F238E27FC236}">
                      <a16:creationId xmlns:a16="http://schemas.microsoft.com/office/drawing/2014/main" id="{770AE12C-9A7C-104E-9B43-F53261F0DA63}"/>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 name="Oval 6">
                  <a:extLst>
                    <a:ext uri="{FF2B5EF4-FFF2-40B4-BE49-F238E27FC236}">
                      <a16:creationId xmlns:a16="http://schemas.microsoft.com/office/drawing/2014/main" id="{770AE12C-9A7C-104E-9B43-F53261F0DA63}"/>
                    </a:ext>
                  </a:extLst>
                </p:cNvPr>
                <p:cNvSpPr/>
                <p:nvPr/>
              </p:nvSpPr>
              <p:spPr>
                <a:xfrm>
                  <a:off x="5952000" y="2786945"/>
                  <a:ext cx="288000" cy="296333"/>
                </a:xfrm>
                <a:prstGeom prst="ellipse">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dirty="0"/>
                </a:p>
              </p:txBody>
            </p:sp>
            <p:sp>
              <p:nvSpPr>
                <p:cNvPr id="8" name="Oval 7">
                  <a:extLst>
                    <a:ext uri="{FF2B5EF4-FFF2-40B4-BE49-F238E27FC236}">
                      <a16:creationId xmlns:a16="http://schemas.microsoft.com/office/drawing/2014/main" id="{00969782-99B8-FE44-874F-962D0EBDDED4}"/>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9" name="Oval 8">
                  <a:extLst>
                    <a:ext uri="{FF2B5EF4-FFF2-40B4-BE49-F238E27FC236}">
                      <a16:creationId xmlns:a16="http://schemas.microsoft.com/office/drawing/2014/main" id="{7D2BFC96-51C8-A941-B501-7B60ADE31E57}"/>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0" name="Oval 9">
                  <a:extLst>
                    <a:ext uri="{FF2B5EF4-FFF2-40B4-BE49-F238E27FC236}">
                      <a16:creationId xmlns:a16="http://schemas.microsoft.com/office/drawing/2014/main" id="{FEC8278C-85EA-A34E-96C8-2BC051F6A55E}"/>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1" name="Oval 10">
                  <a:extLst>
                    <a:ext uri="{FF2B5EF4-FFF2-40B4-BE49-F238E27FC236}">
                      <a16:creationId xmlns:a16="http://schemas.microsoft.com/office/drawing/2014/main" id="{4C88D449-29EA-CD46-95F5-7D1455C8F306}"/>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2" name="Oval 11">
                  <a:extLst>
                    <a:ext uri="{FF2B5EF4-FFF2-40B4-BE49-F238E27FC236}">
                      <a16:creationId xmlns:a16="http://schemas.microsoft.com/office/drawing/2014/main" id="{574EDA18-821B-E940-97D1-46641BA420D1}"/>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5" name="Oval 14">
                  <a:extLst>
                    <a:ext uri="{FF2B5EF4-FFF2-40B4-BE49-F238E27FC236}">
                      <a16:creationId xmlns:a16="http://schemas.microsoft.com/office/drawing/2014/main" id="{748CD78D-8676-BB42-ABFD-424A8F77B7E2}"/>
                    </a:ext>
                  </a:extLst>
                </p:cNvPr>
                <p:cNvSpPr/>
                <p:nvPr/>
              </p:nvSpPr>
              <p:spPr>
                <a:xfrm>
                  <a:off x="5952000" y="5382678"/>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17" name="Group 16">
                <a:extLst>
                  <a:ext uri="{FF2B5EF4-FFF2-40B4-BE49-F238E27FC236}">
                    <a16:creationId xmlns:a16="http://schemas.microsoft.com/office/drawing/2014/main" id="{77E20D46-C4E9-D945-BC31-64A44DD2D4D0}"/>
                  </a:ext>
                </a:extLst>
              </p:cNvPr>
              <p:cNvGrpSpPr/>
              <p:nvPr/>
            </p:nvGrpSpPr>
            <p:grpSpPr>
              <a:xfrm>
                <a:off x="913274" y="3142194"/>
                <a:ext cx="295706" cy="3230732"/>
                <a:chOff x="5952000" y="2786945"/>
                <a:chExt cx="295706" cy="3230732"/>
              </a:xfrm>
              <a:grpFill/>
            </p:grpSpPr>
            <p:sp>
              <p:nvSpPr>
                <p:cNvPr id="18" name="Oval 17">
                  <a:extLst>
                    <a:ext uri="{FF2B5EF4-FFF2-40B4-BE49-F238E27FC236}">
                      <a16:creationId xmlns:a16="http://schemas.microsoft.com/office/drawing/2014/main" id="{C5A6A81B-61A5-D041-B6C7-E20316C2CE37}"/>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9" name="Oval 18">
                  <a:extLst>
                    <a:ext uri="{FF2B5EF4-FFF2-40B4-BE49-F238E27FC236}">
                      <a16:creationId xmlns:a16="http://schemas.microsoft.com/office/drawing/2014/main" id="{483F010F-3687-EE41-8222-042160993E2A}"/>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0" name="Oval 19">
                  <a:extLst>
                    <a:ext uri="{FF2B5EF4-FFF2-40B4-BE49-F238E27FC236}">
                      <a16:creationId xmlns:a16="http://schemas.microsoft.com/office/drawing/2014/main" id="{B2B75536-3887-F146-BEDE-E5B479DA5CB5}"/>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1" name="Oval 20">
                  <a:extLst>
                    <a:ext uri="{FF2B5EF4-FFF2-40B4-BE49-F238E27FC236}">
                      <a16:creationId xmlns:a16="http://schemas.microsoft.com/office/drawing/2014/main" id="{755C6688-2DA1-424C-9086-D4C5E1B94BE3}"/>
                    </a:ext>
                  </a:extLst>
                </p:cNvPr>
                <p:cNvSpPr/>
                <p:nvPr/>
              </p:nvSpPr>
              <p:spPr>
                <a:xfrm>
                  <a:off x="5952000" y="2786945"/>
                  <a:ext cx="288000" cy="296333"/>
                </a:xfrm>
                <a:prstGeom prst="ellipse">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 name="Oval 21">
                  <a:extLst>
                    <a:ext uri="{FF2B5EF4-FFF2-40B4-BE49-F238E27FC236}">
                      <a16:creationId xmlns:a16="http://schemas.microsoft.com/office/drawing/2014/main" id="{AC673C22-442C-BF4C-A754-AE2022C19404}"/>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3" name="Oval 22">
                  <a:extLst>
                    <a:ext uri="{FF2B5EF4-FFF2-40B4-BE49-F238E27FC236}">
                      <a16:creationId xmlns:a16="http://schemas.microsoft.com/office/drawing/2014/main" id="{5CCC1783-266B-7B44-B4DB-1BCB54E9DC0C}"/>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 name="Oval 23">
                  <a:extLst>
                    <a:ext uri="{FF2B5EF4-FFF2-40B4-BE49-F238E27FC236}">
                      <a16:creationId xmlns:a16="http://schemas.microsoft.com/office/drawing/2014/main" id="{A227D2D7-53D1-DF48-96B5-B1F6BADB695C}"/>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5" name="Oval 24">
                  <a:extLst>
                    <a:ext uri="{FF2B5EF4-FFF2-40B4-BE49-F238E27FC236}">
                      <a16:creationId xmlns:a16="http://schemas.microsoft.com/office/drawing/2014/main" id="{45B3342A-81D2-C142-BBBA-8D2D56749787}"/>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6" name="Oval 25">
                  <a:extLst>
                    <a:ext uri="{FF2B5EF4-FFF2-40B4-BE49-F238E27FC236}">
                      <a16:creationId xmlns:a16="http://schemas.microsoft.com/office/drawing/2014/main" id="{81119CFB-DD96-D743-B6AA-6356DA17D2BC}"/>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7" name="Oval 26">
                  <a:extLst>
                    <a:ext uri="{FF2B5EF4-FFF2-40B4-BE49-F238E27FC236}">
                      <a16:creationId xmlns:a16="http://schemas.microsoft.com/office/drawing/2014/main" id="{5A83824B-FC94-E749-A913-1FCDE8B794FF}"/>
                    </a:ext>
                  </a:extLst>
                </p:cNvPr>
                <p:cNvSpPr/>
                <p:nvPr/>
              </p:nvSpPr>
              <p:spPr>
                <a:xfrm>
                  <a:off x="5959706" y="541160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28" name="Group 27">
                <a:extLst>
                  <a:ext uri="{FF2B5EF4-FFF2-40B4-BE49-F238E27FC236}">
                    <a16:creationId xmlns:a16="http://schemas.microsoft.com/office/drawing/2014/main" id="{9872875E-9849-1141-87EC-53721853D6A7}"/>
                  </a:ext>
                </a:extLst>
              </p:cNvPr>
              <p:cNvGrpSpPr/>
              <p:nvPr/>
            </p:nvGrpSpPr>
            <p:grpSpPr>
              <a:xfrm>
                <a:off x="1252798" y="3142194"/>
                <a:ext cx="288000" cy="3230732"/>
                <a:chOff x="5952000" y="2786945"/>
                <a:chExt cx="288000" cy="3230732"/>
              </a:xfrm>
              <a:grpFill/>
            </p:grpSpPr>
            <p:sp>
              <p:nvSpPr>
                <p:cNvPr id="29" name="Oval 28">
                  <a:extLst>
                    <a:ext uri="{FF2B5EF4-FFF2-40B4-BE49-F238E27FC236}">
                      <a16:creationId xmlns:a16="http://schemas.microsoft.com/office/drawing/2014/main" id="{557F5DC6-2A95-244D-A563-0E4644786A00}"/>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 name="Oval 29">
                  <a:extLst>
                    <a:ext uri="{FF2B5EF4-FFF2-40B4-BE49-F238E27FC236}">
                      <a16:creationId xmlns:a16="http://schemas.microsoft.com/office/drawing/2014/main" id="{08575596-EF90-3042-9286-72A6370D6462}"/>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 name="Oval 30">
                  <a:extLst>
                    <a:ext uri="{FF2B5EF4-FFF2-40B4-BE49-F238E27FC236}">
                      <a16:creationId xmlns:a16="http://schemas.microsoft.com/office/drawing/2014/main" id="{3D5C4699-43B3-0A4A-AA97-19E6B6D92379}"/>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 name="Oval 31">
                  <a:extLst>
                    <a:ext uri="{FF2B5EF4-FFF2-40B4-BE49-F238E27FC236}">
                      <a16:creationId xmlns:a16="http://schemas.microsoft.com/office/drawing/2014/main" id="{969441B1-0D5C-9040-8580-B7E74F51C1B4}"/>
                    </a:ext>
                  </a:extLst>
                </p:cNvPr>
                <p:cNvSpPr/>
                <p:nvPr/>
              </p:nvSpPr>
              <p:spPr>
                <a:xfrm>
                  <a:off x="5952000" y="2786945"/>
                  <a:ext cx="288000" cy="296333"/>
                </a:xfrm>
                <a:prstGeom prst="ellipse">
                  <a:avLst/>
                </a:prstGeom>
                <a:solidFill>
                  <a:srgbClr val="FFC000"/>
                </a:solidFill>
                <a:ln w="698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3" name="Oval 32">
                  <a:extLst>
                    <a:ext uri="{FF2B5EF4-FFF2-40B4-BE49-F238E27FC236}">
                      <a16:creationId xmlns:a16="http://schemas.microsoft.com/office/drawing/2014/main" id="{7DAAF8FB-B032-DD42-95EC-B0B39345754A}"/>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4" name="Oval 33">
                  <a:extLst>
                    <a:ext uri="{FF2B5EF4-FFF2-40B4-BE49-F238E27FC236}">
                      <a16:creationId xmlns:a16="http://schemas.microsoft.com/office/drawing/2014/main" id="{8C87EFC2-3547-FF4B-9D60-3D078A70A860}"/>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5" name="Oval 34">
                  <a:extLst>
                    <a:ext uri="{FF2B5EF4-FFF2-40B4-BE49-F238E27FC236}">
                      <a16:creationId xmlns:a16="http://schemas.microsoft.com/office/drawing/2014/main" id="{9AEE2649-ED55-BA4E-990B-1B5C707D4A09}"/>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6" name="Oval 35">
                  <a:extLst>
                    <a:ext uri="{FF2B5EF4-FFF2-40B4-BE49-F238E27FC236}">
                      <a16:creationId xmlns:a16="http://schemas.microsoft.com/office/drawing/2014/main" id="{A74459CF-1F5E-F14B-B13F-EED76236E405}"/>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7" name="Oval 36">
                  <a:extLst>
                    <a:ext uri="{FF2B5EF4-FFF2-40B4-BE49-F238E27FC236}">
                      <a16:creationId xmlns:a16="http://schemas.microsoft.com/office/drawing/2014/main" id="{0A104432-7473-7547-AFA1-3727F6581924}"/>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8" name="Oval 37">
                  <a:extLst>
                    <a:ext uri="{FF2B5EF4-FFF2-40B4-BE49-F238E27FC236}">
                      <a16:creationId xmlns:a16="http://schemas.microsoft.com/office/drawing/2014/main" id="{04AB5E15-8610-0949-93B3-AAB9D906B661}"/>
                    </a:ext>
                  </a:extLst>
                </p:cNvPr>
                <p:cNvSpPr/>
                <p:nvPr/>
              </p:nvSpPr>
              <p:spPr>
                <a:xfrm>
                  <a:off x="5952000" y="5404198"/>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39" name="Group 38">
                <a:extLst>
                  <a:ext uri="{FF2B5EF4-FFF2-40B4-BE49-F238E27FC236}">
                    <a16:creationId xmlns:a16="http://schemas.microsoft.com/office/drawing/2014/main" id="{74237FFF-4AE8-2342-9993-C4E0637EC31C}"/>
                  </a:ext>
                </a:extLst>
              </p:cNvPr>
              <p:cNvGrpSpPr/>
              <p:nvPr/>
            </p:nvGrpSpPr>
            <p:grpSpPr>
              <a:xfrm>
                <a:off x="3751826" y="3142194"/>
                <a:ext cx="288000" cy="3230732"/>
                <a:chOff x="5952000" y="2786945"/>
                <a:chExt cx="288000" cy="3230732"/>
              </a:xfrm>
              <a:grpFill/>
            </p:grpSpPr>
            <p:sp>
              <p:nvSpPr>
                <p:cNvPr id="40" name="Oval 39">
                  <a:extLst>
                    <a:ext uri="{FF2B5EF4-FFF2-40B4-BE49-F238E27FC236}">
                      <a16:creationId xmlns:a16="http://schemas.microsoft.com/office/drawing/2014/main" id="{69E5549A-B93E-3544-8E0C-C95D4DBD29ED}"/>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1" name="Oval 40">
                  <a:extLst>
                    <a:ext uri="{FF2B5EF4-FFF2-40B4-BE49-F238E27FC236}">
                      <a16:creationId xmlns:a16="http://schemas.microsoft.com/office/drawing/2014/main" id="{0F44ED47-5C50-DA4B-80BF-49DEB92CFB52}"/>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2" name="Oval 41">
                  <a:extLst>
                    <a:ext uri="{FF2B5EF4-FFF2-40B4-BE49-F238E27FC236}">
                      <a16:creationId xmlns:a16="http://schemas.microsoft.com/office/drawing/2014/main" id="{D81CB3B9-E934-354E-A514-B2ABB21DA4AF}"/>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3" name="Oval 42">
                  <a:extLst>
                    <a:ext uri="{FF2B5EF4-FFF2-40B4-BE49-F238E27FC236}">
                      <a16:creationId xmlns:a16="http://schemas.microsoft.com/office/drawing/2014/main" id="{B376DC96-6B28-B148-82DF-8FEC18573ECD}"/>
                    </a:ext>
                  </a:extLst>
                </p:cNvPr>
                <p:cNvSpPr/>
                <p:nvPr/>
              </p:nvSpPr>
              <p:spPr>
                <a:xfrm>
                  <a:off x="5952000" y="2786945"/>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4" name="Oval 43">
                  <a:extLst>
                    <a:ext uri="{FF2B5EF4-FFF2-40B4-BE49-F238E27FC236}">
                      <a16:creationId xmlns:a16="http://schemas.microsoft.com/office/drawing/2014/main" id="{C63D8D23-B585-D742-9AB0-502F6E9E882D}"/>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5" name="Oval 44">
                  <a:extLst>
                    <a:ext uri="{FF2B5EF4-FFF2-40B4-BE49-F238E27FC236}">
                      <a16:creationId xmlns:a16="http://schemas.microsoft.com/office/drawing/2014/main" id="{57C32E99-FEDA-2145-A5D5-B011F41000F6}"/>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6" name="Oval 45">
                  <a:extLst>
                    <a:ext uri="{FF2B5EF4-FFF2-40B4-BE49-F238E27FC236}">
                      <a16:creationId xmlns:a16="http://schemas.microsoft.com/office/drawing/2014/main" id="{6C67414C-3B2E-0B4B-ADAE-F0E26169B554}"/>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7" name="Oval 46">
                  <a:extLst>
                    <a:ext uri="{FF2B5EF4-FFF2-40B4-BE49-F238E27FC236}">
                      <a16:creationId xmlns:a16="http://schemas.microsoft.com/office/drawing/2014/main" id="{00D5A8BE-5F66-8847-A4CD-F9FFDF1D73EE}"/>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8" name="Oval 47">
                  <a:extLst>
                    <a:ext uri="{FF2B5EF4-FFF2-40B4-BE49-F238E27FC236}">
                      <a16:creationId xmlns:a16="http://schemas.microsoft.com/office/drawing/2014/main" id="{EFECA32F-B9EF-7B41-BDE5-B066BE6AF83B}"/>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9" name="Oval 48">
                  <a:extLst>
                    <a:ext uri="{FF2B5EF4-FFF2-40B4-BE49-F238E27FC236}">
                      <a16:creationId xmlns:a16="http://schemas.microsoft.com/office/drawing/2014/main" id="{C73768E4-4474-F74F-BD16-FD8D15146DBB}"/>
                    </a:ext>
                  </a:extLst>
                </p:cNvPr>
                <p:cNvSpPr/>
                <p:nvPr/>
              </p:nvSpPr>
              <p:spPr>
                <a:xfrm>
                  <a:off x="5952000" y="5382678"/>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50" name="Group 49">
                <a:extLst>
                  <a:ext uri="{FF2B5EF4-FFF2-40B4-BE49-F238E27FC236}">
                    <a16:creationId xmlns:a16="http://schemas.microsoft.com/office/drawing/2014/main" id="{49BC4F88-39EB-7844-8D05-7565781C1E61}"/>
                  </a:ext>
                </a:extLst>
              </p:cNvPr>
              <p:cNvGrpSpPr/>
              <p:nvPr/>
            </p:nvGrpSpPr>
            <p:grpSpPr>
              <a:xfrm>
                <a:off x="1613190" y="3147839"/>
                <a:ext cx="288000" cy="3230732"/>
                <a:chOff x="5952000" y="2786945"/>
                <a:chExt cx="288000" cy="3230732"/>
              </a:xfrm>
              <a:grpFill/>
            </p:grpSpPr>
            <p:sp>
              <p:nvSpPr>
                <p:cNvPr id="51" name="Oval 50">
                  <a:extLst>
                    <a:ext uri="{FF2B5EF4-FFF2-40B4-BE49-F238E27FC236}">
                      <a16:creationId xmlns:a16="http://schemas.microsoft.com/office/drawing/2014/main" id="{E900C056-4349-7948-B045-5FA2B25197FC}"/>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2" name="Oval 51">
                  <a:extLst>
                    <a:ext uri="{FF2B5EF4-FFF2-40B4-BE49-F238E27FC236}">
                      <a16:creationId xmlns:a16="http://schemas.microsoft.com/office/drawing/2014/main" id="{FDBE347D-B104-124A-BC39-245005050925}"/>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3" name="Oval 52">
                  <a:extLst>
                    <a:ext uri="{FF2B5EF4-FFF2-40B4-BE49-F238E27FC236}">
                      <a16:creationId xmlns:a16="http://schemas.microsoft.com/office/drawing/2014/main" id="{9D936C7A-979B-DE48-9DF2-2AD65DA33FA8}"/>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4" name="Oval 53">
                  <a:extLst>
                    <a:ext uri="{FF2B5EF4-FFF2-40B4-BE49-F238E27FC236}">
                      <a16:creationId xmlns:a16="http://schemas.microsoft.com/office/drawing/2014/main" id="{37EDCBA5-13C9-9843-A346-AC0DB4303572}"/>
                    </a:ext>
                  </a:extLst>
                </p:cNvPr>
                <p:cNvSpPr/>
                <p:nvPr/>
              </p:nvSpPr>
              <p:spPr>
                <a:xfrm>
                  <a:off x="5952000" y="2786945"/>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5" name="Oval 54">
                  <a:extLst>
                    <a:ext uri="{FF2B5EF4-FFF2-40B4-BE49-F238E27FC236}">
                      <a16:creationId xmlns:a16="http://schemas.microsoft.com/office/drawing/2014/main" id="{1A2F0CDB-B5A7-4C43-B285-8F5560E0A9CC}"/>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6" name="Oval 55">
                  <a:extLst>
                    <a:ext uri="{FF2B5EF4-FFF2-40B4-BE49-F238E27FC236}">
                      <a16:creationId xmlns:a16="http://schemas.microsoft.com/office/drawing/2014/main" id="{4B76F3D7-4E60-264D-B05D-B9970DBF746C}"/>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7" name="Oval 56">
                  <a:extLst>
                    <a:ext uri="{FF2B5EF4-FFF2-40B4-BE49-F238E27FC236}">
                      <a16:creationId xmlns:a16="http://schemas.microsoft.com/office/drawing/2014/main" id="{4C9EC307-1D37-E64D-850F-43432F753F34}"/>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8" name="Oval 57">
                  <a:extLst>
                    <a:ext uri="{FF2B5EF4-FFF2-40B4-BE49-F238E27FC236}">
                      <a16:creationId xmlns:a16="http://schemas.microsoft.com/office/drawing/2014/main" id="{0C5ED82C-C1A5-B643-BB18-E222F03D0BFB}"/>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9" name="Oval 58">
                  <a:extLst>
                    <a:ext uri="{FF2B5EF4-FFF2-40B4-BE49-F238E27FC236}">
                      <a16:creationId xmlns:a16="http://schemas.microsoft.com/office/drawing/2014/main" id="{37702DA2-C2EE-FE4D-A52B-644D897E2906}"/>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0" name="Oval 59">
                  <a:extLst>
                    <a:ext uri="{FF2B5EF4-FFF2-40B4-BE49-F238E27FC236}">
                      <a16:creationId xmlns:a16="http://schemas.microsoft.com/office/drawing/2014/main" id="{1DA6FD5D-43D7-7E4A-AF91-3D97A27CB415}"/>
                    </a:ext>
                  </a:extLst>
                </p:cNvPr>
                <p:cNvSpPr/>
                <p:nvPr/>
              </p:nvSpPr>
              <p:spPr>
                <a:xfrm>
                  <a:off x="5952000" y="541160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61" name="Group 60">
                <a:extLst>
                  <a:ext uri="{FF2B5EF4-FFF2-40B4-BE49-F238E27FC236}">
                    <a16:creationId xmlns:a16="http://schemas.microsoft.com/office/drawing/2014/main" id="{D1D69344-FC15-7D48-8091-72CCF20884B5}"/>
                  </a:ext>
                </a:extLst>
              </p:cNvPr>
              <p:cNvGrpSpPr/>
              <p:nvPr/>
            </p:nvGrpSpPr>
            <p:grpSpPr>
              <a:xfrm>
                <a:off x="1963883" y="3147839"/>
                <a:ext cx="288000" cy="3230732"/>
                <a:chOff x="5952000" y="2786945"/>
                <a:chExt cx="288000" cy="3230732"/>
              </a:xfrm>
              <a:grpFill/>
            </p:grpSpPr>
            <p:sp>
              <p:nvSpPr>
                <p:cNvPr id="62" name="Oval 61">
                  <a:extLst>
                    <a:ext uri="{FF2B5EF4-FFF2-40B4-BE49-F238E27FC236}">
                      <a16:creationId xmlns:a16="http://schemas.microsoft.com/office/drawing/2014/main" id="{CA2B38DC-BCD4-674A-86FB-83D7A49B65F7}"/>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3" name="Oval 62">
                  <a:extLst>
                    <a:ext uri="{FF2B5EF4-FFF2-40B4-BE49-F238E27FC236}">
                      <a16:creationId xmlns:a16="http://schemas.microsoft.com/office/drawing/2014/main" id="{C150B999-082D-C740-99F4-40324F7C5842}"/>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4" name="Oval 63">
                  <a:extLst>
                    <a:ext uri="{FF2B5EF4-FFF2-40B4-BE49-F238E27FC236}">
                      <a16:creationId xmlns:a16="http://schemas.microsoft.com/office/drawing/2014/main" id="{7D126C14-4463-0841-84D9-3EB83FAF00DC}"/>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5" name="Oval 64">
                  <a:extLst>
                    <a:ext uri="{FF2B5EF4-FFF2-40B4-BE49-F238E27FC236}">
                      <a16:creationId xmlns:a16="http://schemas.microsoft.com/office/drawing/2014/main" id="{8FF63984-5085-B84F-9547-7C3B9246100E}"/>
                    </a:ext>
                  </a:extLst>
                </p:cNvPr>
                <p:cNvSpPr/>
                <p:nvPr/>
              </p:nvSpPr>
              <p:spPr>
                <a:xfrm>
                  <a:off x="5952000" y="2786945"/>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6" name="Oval 65">
                  <a:extLst>
                    <a:ext uri="{FF2B5EF4-FFF2-40B4-BE49-F238E27FC236}">
                      <a16:creationId xmlns:a16="http://schemas.microsoft.com/office/drawing/2014/main" id="{B507175E-86D9-D94C-BD79-A43574A9607D}"/>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7" name="Oval 66">
                  <a:extLst>
                    <a:ext uri="{FF2B5EF4-FFF2-40B4-BE49-F238E27FC236}">
                      <a16:creationId xmlns:a16="http://schemas.microsoft.com/office/drawing/2014/main" id="{10406E7F-CC21-A94E-832D-3F42CE3D5111}"/>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8" name="Oval 67">
                  <a:extLst>
                    <a:ext uri="{FF2B5EF4-FFF2-40B4-BE49-F238E27FC236}">
                      <a16:creationId xmlns:a16="http://schemas.microsoft.com/office/drawing/2014/main" id="{6098E978-0684-7849-A9CE-EF5E4F51BCA8}"/>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9" name="Oval 68">
                  <a:extLst>
                    <a:ext uri="{FF2B5EF4-FFF2-40B4-BE49-F238E27FC236}">
                      <a16:creationId xmlns:a16="http://schemas.microsoft.com/office/drawing/2014/main" id="{407D8851-435C-F540-A0E8-731DD9A7C5CB}"/>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0" name="Oval 69">
                  <a:extLst>
                    <a:ext uri="{FF2B5EF4-FFF2-40B4-BE49-F238E27FC236}">
                      <a16:creationId xmlns:a16="http://schemas.microsoft.com/office/drawing/2014/main" id="{06F00E5B-723F-AE4A-B4E1-EAB885DC1116}"/>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1" name="Oval 70">
                  <a:extLst>
                    <a:ext uri="{FF2B5EF4-FFF2-40B4-BE49-F238E27FC236}">
                      <a16:creationId xmlns:a16="http://schemas.microsoft.com/office/drawing/2014/main" id="{B9779048-6874-C04B-827C-590794FBE96B}"/>
                    </a:ext>
                  </a:extLst>
                </p:cNvPr>
                <p:cNvSpPr/>
                <p:nvPr/>
              </p:nvSpPr>
              <p:spPr>
                <a:xfrm>
                  <a:off x="5952000" y="54179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72" name="Group 71">
                <a:extLst>
                  <a:ext uri="{FF2B5EF4-FFF2-40B4-BE49-F238E27FC236}">
                    <a16:creationId xmlns:a16="http://schemas.microsoft.com/office/drawing/2014/main" id="{B6B29C5D-6656-3944-802A-4F2468F9F082}"/>
                  </a:ext>
                </a:extLst>
              </p:cNvPr>
              <p:cNvGrpSpPr/>
              <p:nvPr/>
            </p:nvGrpSpPr>
            <p:grpSpPr>
              <a:xfrm>
                <a:off x="2298909" y="3135492"/>
                <a:ext cx="288000" cy="3230732"/>
                <a:chOff x="5952000" y="2786945"/>
                <a:chExt cx="288000" cy="3230732"/>
              </a:xfrm>
              <a:grpFill/>
            </p:grpSpPr>
            <p:sp>
              <p:nvSpPr>
                <p:cNvPr id="73" name="Oval 72">
                  <a:extLst>
                    <a:ext uri="{FF2B5EF4-FFF2-40B4-BE49-F238E27FC236}">
                      <a16:creationId xmlns:a16="http://schemas.microsoft.com/office/drawing/2014/main" id="{93952C27-D20C-7E45-8285-B375FC0FB50D}"/>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4" name="Oval 73">
                  <a:extLst>
                    <a:ext uri="{FF2B5EF4-FFF2-40B4-BE49-F238E27FC236}">
                      <a16:creationId xmlns:a16="http://schemas.microsoft.com/office/drawing/2014/main" id="{4AFF75C1-CDF8-3047-A495-B234E2F1ACA3}"/>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5" name="Oval 74">
                  <a:extLst>
                    <a:ext uri="{FF2B5EF4-FFF2-40B4-BE49-F238E27FC236}">
                      <a16:creationId xmlns:a16="http://schemas.microsoft.com/office/drawing/2014/main" id="{DE98BB10-D701-A041-A7E3-7932589769B7}"/>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6" name="Oval 75">
                  <a:extLst>
                    <a:ext uri="{FF2B5EF4-FFF2-40B4-BE49-F238E27FC236}">
                      <a16:creationId xmlns:a16="http://schemas.microsoft.com/office/drawing/2014/main" id="{8752D64B-329A-0F42-BB58-7A112BFFA138}"/>
                    </a:ext>
                  </a:extLst>
                </p:cNvPr>
                <p:cNvSpPr/>
                <p:nvPr/>
              </p:nvSpPr>
              <p:spPr>
                <a:xfrm>
                  <a:off x="5952000" y="2786945"/>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7" name="Oval 76">
                  <a:extLst>
                    <a:ext uri="{FF2B5EF4-FFF2-40B4-BE49-F238E27FC236}">
                      <a16:creationId xmlns:a16="http://schemas.microsoft.com/office/drawing/2014/main" id="{DA5D0C4B-B691-1947-8FC7-C813A135C4FC}"/>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8" name="Oval 77">
                  <a:extLst>
                    <a:ext uri="{FF2B5EF4-FFF2-40B4-BE49-F238E27FC236}">
                      <a16:creationId xmlns:a16="http://schemas.microsoft.com/office/drawing/2014/main" id="{1FA9A979-D307-DE45-BBF1-79F2AC832F1F}"/>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9" name="Oval 78">
                  <a:extLst>
                    <a:ext uri="{FF2B5EF4-FFF2-40B4-BE49-F238E27FC236}">
                      <a16:creationId xmlns:a16="http://schemas.microsoft.com/office/drawing/2014/main" id="{E0946B96-0768-D54B-9F0C-7944B175BE5D}"/>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80" name="Oval 79">
                  <a:extLst>
                    <a:ext uri="{FF2B5EF4-FFF2-40B4-BE49-F238E27FC236}">
                      <a16:creationId xmlns:a16="http://schemas.microsoft.com/office/drawing/2014/main" id="{C68C7291-23E1-A140-AEE6-E0B284D209D2}"/>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81" name="Oval 80">
                  <a:extLst>
                    <a:ext uri="{FF2B5EF4-FFF2-40B4-BE49-F238E27FC236}">
                      <a16:creationId xmlns:a16="http://schemas.microsoft.com/office/drawing/2014/main" id="{43396E6D-5473-1044-87CD-920CC9436CAA}"/>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82" name="Oval 81">
                  <a:extLst>
                    <a:ext uri="{FF2B5EF4-FFF2-40B4-BE49-F238E27FC236}">
                      <a16:creationId xmlns:a16="http://schemas.microsoft.com/office/drawing/2014/main" id="{10376054-CBCC-2F4F-94EA-462354F005ED}"/>
                    </a:ext>
                  </a:extLst>
                </p:cNvPr>
                <p:cNvSpPr/>
                <p:nvPr/>
              </p:nvSpPr>
              <p:spPr>
                <a:xfrm>
                  <a:off x="5952000" y="5408429"/>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83" name="Group 82">
                <a:extLst>
                  <a:ext uri="{FF2B5EF4-FFF2-40B4-BE49-F238E27FC236}">
                    <a16:creationId xmlns:a16="http://schemas.microsoft.com/office/drawing/2014/main" id="{DA02051B-8F8A-E54F-9DCD-48DD700803AA}"/>
                  </a:ext>
                </a:extLst>
              </p:cNvPr>
              <p:cNvGrpSpPr/>
              <p:nvPr/>
            </p:nvGrpSpPr>
            <p:grpSpPr>
              <a:xfrm>
                <a:off x="2658995" y="3147839"/>
                <a:ext cx="288000" cy="3230732"/>
                <a:chOff x="5952000" y="2786945"/>
                <a:chExt cx="288000" cy="3230732"/>
              </a:xfrm>
              <a:grpFill/>
            </p:grpSpPr>
            <p:sp>
              <p:nvSpPr>
                <p:cNvPr id="84" name="Oval 83">
                  <a:extLst>
                    <a:ext uri="{FF2B5EF4-FFF2-40B4-BE49-F238E27FC236}">
                      <a16:creationId xmlns:a16="http://schemas.microsoft.com/office/drawing/2014/main" id="{79C27EC8-CD89-9946-8525-38BF5A0930CC}"/>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85" name="Oval 84">
                  <a:extLst>
                    <a:ext uri="{FF2B5EF4-FFF2-40B4-BE49-F238E27FC236}">
                      <a16:creationId xmlns:a16="http://schemas.microsoft.com/office/drawing/2014/main" id="{0C43581B-E5C0-E842-97C3-AA77CF508910}"/>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86" name="Oval 85">
                  <a:extLst>
                    <a:ext uri="{FF2B5EF4-FFF2-40B4-BE49-F238E27FC236}">
                      <a16:creationId xmlns:a16="http://schemas.microsoft.com/office/drawing/2014/main" id="{EEF17269-6595-1F44-B46E-097B2E99D1D7}"/>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87" name="Oval 86">
                  <a:extLst>
                    <a:ext uri="{FF2B5EF4-FFF2-40B4-BE49-F238E27FC236}">
                      <a16:creationId xmlns:a16="http://schemas.microsoft.com/office/drawing/2014/main" id="{53BF48A4-63A1-2B4E-88D3-459ED1F9D396}"/>
                    </a:ext>
                  </a:extLst>
                </p:cNvPr>
                <p:cNvSpPr/>
                <p:nvPr/>
              </p:nvSpPr>
              <p:spPr>
                <a:xfrm>
                  <a:off x="5952000" y="2786945"/>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88" name="Oval 87">
                  <a:extLst>
                    <a:ext uri="{FF2B5EF4-FFF2-40B4-BE49-F238E27FC236}">
                      <a16:creationId xmlns:a16="http://schemas.microsoft.com/office/drawing/2014/main" id="{599C0F59-577A-4848-9FA1-55794258AA42}"/>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89" name="Oval 88">
                  <a:extLst>
                    <a:ext uri="{FF2B5EF4-FFF2-40B4-BE49-F238E27FC236}">
                      <a16:creationId xmlns:a16="http://schemas.microsoft.com/office/drawing/2014/main" id="{FFD991BD-545C-F141-BC5A-5ECF5FD2516E}"/>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90" name="Oval 89">
                  <a:extLst>
                    <a:ext uri="{FF2B5EF4-FFF2-40B4-BE49-F238E27FC236}">
                      <a16:creationId xmlns:a16="http://schemas.microsoft.com/office/drawing/2014/main" id="{ACEBFE46-BF79-E644-84E2-3568EF3AD550}"/>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91" name="Oval 90">
                  <a:extLst>
                    <a:ext uri="{FF2B5EF4-FFF2-40B4-BE49-F238E27FC236}">
                      <a16:creationId xmlns:a16="http://schemas.microsoft.com/office/drawing/2014/main" id="{99194C60-D288-2B4E-B007-275F916E6033}"/>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92" name="Oval 91">
                  <a:extLst>
                    <a:ext uri="{FF2B5EF4-FFF2-40B4-BE49-F238E27FC236}">
                      <a16:creationId xmlns:a16="http://schemas.microsoft.com/office/drawing/2014/main" id="{BD062A15-C909-CD44-A2B0-83739AB37501}"/>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93" name="Oval 92">
                  <a:extLst>
                    <a:ext uri="{FF2B5EF4-FFF2-40B4-BE49-F238E27FC236}">
                      <a16:creationId xmlns:a16="http://schemas.microsoft.com/office/drawing/2014/main" id="{8142AA00-6273-644A-940A-0261A9E4E44D}"/>
                    </a:ext>
                  </a:extLst>
                </p:cNvPr>
                <p:cNvSpPr/>
                <p:nvPr/>
              </p:nvSpPr>
              <p:spPr>
                <a:xfrm>
                  <a:off x="5952000" y="5404198"/>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94" name="Group 93">
                <a:extLst>
                  <a:ext uri="{FF2B5EF4-FFF2-40B4-BE49-F238E27FC236}">
                    <a16:creationId xmlns:a16="http://schemas.microsoft.com/office/drawing/2014/main" id="{E3F5C60F-1C8B-1843-9F4C-9A3E536B4C3E}"/>
                  </a:ext>
                </a:extLst>
              </p:cNvPr>
              <p:cNvGrpSpPr/>
              <p:nvPr/>
            </p:nvGrpSpPr>
            <p:grpSpPr>
              <a:xfrm>
                <a:off x="3006551" y="3147839"/>
                <a:ext cx="288000" cy="3230732"/>
                <a:chOff x="5952000" y="2786945"/>
                <a:chExt cx="288000" cy="3230732"/>
              </a:xfrm>
              <a:grpFill/>
            </p:grpSpPr>
            <p:sp>
              <p:nvSpPr>
                <p:cNvPr id="95" name="Oval 94">
                  <a:extLst>
                    <a:ext uri="{FF2B5EF4-FFF2-40B4-BE49-F238E27FC236}">
                      <a16:creationId xmlns:a16="http://schemas.microsoft.com/office/drawing/2014/main" id="{C250F771-0332-DF4B-ACAE-3D89584158DB}"/>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96" name="Oval 95">
                  <a:extLst>
                    <a:ext uri="{FF2B5EF4-FFF2-40B4-BE49-F238E27FC236}">
                      <a16:creationId xmlns:a16="http://schemas.microsoft.com/office/drawing/2014/main" id="{F5B9F3A6-FE20-CE47-B05C-BCA749DB07B2}"/>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97" name="Oval 96">
                  <a:extLst>
                    <a:ext uri="{FF2B5EF4-FFF2-40B4-BE49-F238E27FC236}">
                      <a16:creationId xmlns:a16="http://schemas.microsoft.com/office/drawing/2014/main" id="{45E3B7C8-CB53-8A4D-BB55-B41B7C6ACEED}"/>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98" name="Oval 97">
                  <a:extLst>
                    <a:ext uri="{FF2B5EF4-FFF2-40B4-BE49-F238E27FC236}">
                      <a16:creationId xmlns:a16="http://schemas.microsoft.com/office/drawing/2014/main" id="{270925B2-A9CB-B74F-8024-4E77A644EF59}"/>
                    </a:ext>
                  </a:extLst>
                </p:cNvPr>
                <p:cNvSpPr/>
                <p:nvPr/>
              </p:nvSpPr>
              <p:spPr>
                <a:xfrm>
                  <a:off x="5952000" y="2786945"/>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dirty="0"/>
                </a:p>
              </p:txBody>
            </p:sp>
            <p:sp>
              <p:nvSpPr>
                <p:cNvPr id="99" name="Oval 98">
                  <a:extLst>
                    <a:ext uri="{FF2B5EF4-FFF2-40B4-BE49-F238E27FC236}">
                      <a16:creationId xmlns:a16="http://schemas.microsoft.com/office/drawing/2014/main" id="{9CC76A01-570F-5648-B44F-0A5FAF1BA0F0}"/>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00" name="Oval 99">
                  <a:extLst>
                    <a:ext uri="{FF2B5EF4-FFF2-40B4-BE49-F238E27FC236}">
                      <a16:creationId xmlns:a16="http://schemas.microsoft.com/office/drawing/2014/main" id="{F5DB2401-5779-8C41-BA4E-7A51777D3FB0}"/>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01" name="Oval 100">
                  <a:extLst>
                    <a:ext uri="{FF2B5EF4-FFF2-40B4-BE49-F238E27FC236}">
                      <a16:creationId xmlns:a16="http://schemas.microsoft.com/office/drawing/2014/main" id="{5EF323E3-2583-7E4A-967B-C5F5C8EDB85D}"/>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02" name="Oval 101">
                  <a:extLst>
                    <a:ext uri="{FF2B5EF4-FFF2-40B4-BE49-F238E27FC236}">
                      <a16:creationId xmlns:a16="http://schemas.microsoft.com/office/drawing/2014/main" id="{43FF9A0B-CD69-FB42-9DB8-29E0D922B66E}"/>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03" name="Oval 102">
                  <a:extLst>
                    <a:ext uri="{FF2B5EF4-FFF2-40B4-BE49-F238E27FC236}">
                      <a16:creationId xmlns:a16="http://schemas.microsoft.com/office/drawing/2014/main" id="{3AC9147B-0CBE-7440-BA5E-EF8E808DEE0D}"/>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04" name="Oval 103">
                  <a:extLst>
                    <a:ext uri="{FF2B5EF4-FFF2-40B4-BE49-F238E27FC236}">
                      <a16:creationId xmlns:a16="http://schemas.microsoft.com/office/drawing/2014/main" id="{B7EA5D1E-DD36-F84E-824B-CBDF077DE129}"/>
                    </a:ext>
                  </a:extLst>
                </p:cNvPr>
                <p:cNvSpPr/>
                <p:nvPr/>
              </p:nvSpPr>
              <p:spPr>
                <a:xfrm>
                  <a:off x="5952000" y="5396963"/>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105" name="Group 104">
                <a:extLst>
                  <a:ext uri="{FF2B5EF4-FFF2-40B4-BE49-F238E27FC236}">
                    <a16:creationId xmlns:a16="http://schemas.microsoft.com/office/drawing/2014/main" id="{72070BF3-DCF4-4549-8420-0D3BE29E50C1}"/>
                  </a:ext>
                </a:extLst>
              </p:cNvPr>
              <p:cNvGrpSpPr/>
              <p:nvPr/>
            </p:nvGrpSpPr>
            <p:grpSpPr>
              <a:xfrm>
                <a:off x="3354107" y="3154541"/>
                <a:ext cx="297833" cy="3230732"/>
                <a:chOff x="5952000" y="2786945"/>
                <a:chExt cx="297833" cy="3230732"/>
              </a:xfrm>
              <a:grpFill/>
            </p:grpSpPr>
            <p:sp>
              <p:nvSpPr>
                <p:cNvPr id="106" name="Oval 105">
                  <a:extLst>
                    <a:ext uri="{FF2B5EF4-FFF2-40B4-BE49-F238E27FC236}">
                      <a16:creationId xmlns:a16="http://schemas.microsoft.com/office/drawing/2014/main" id="{04EC7FBD-F941-6646-8A45-5317ECB48132}"/>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07" name="Oval 106">
                  <a:extLst>
                    <a:ext uri="{FF2B5EF4-FFF2-40B4-BE49-F238E27FC236}">
                      <a16:creationId xmlns:a16="http://schemas.microsoft.com/office/drawing/2014/main" id="{6DBC3F39-8A16-ED46-B166-33D770DDBB58}"/>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08" name="Oval 107">
                  <a:extLst>
                    <a:ext uri="{FF2B5EF4-FFF2-40B4-BE49-F238E27FC236}">
                      <a16:creationId xmlns:a16="http://schemas.microsoft.com/office/drawing/2014/main" id="{4C255CC0-0385-1A4E-839C-B860FCB3E700}"/>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09" name="Oval 108">
                  <a:extLst>
                    <a:ext uri="{FF2B5EF4-FFF2-40B4-BE49-F238E27FC236}">
                      <a16:creationId xmlns:a16="http://schemas.microsoft.com/office/drawing/2014/main" id="{7CA8563B-0C79-8C49-80DE-0368EFFDD94C}"/>
                    </a:ext>
                  </a:extLst>
                </p:cNvPr>
                <p:cNvSpPr/>
                <p:nvPr/>
              </p:nvSpPr>
              <p:spPr>
                <a:xfrm>
                  <a:off x="5952000" y="2786945"/>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10" name="Oval 109">
                  <a:extLst>
                    <a:ext uri="{FF2B5EF4-FFF2-40B4-BE49-F238E27FC236}">
                      <a16:creationId xmlns:a16="http://schemas.microsoft.com/office/drawing/2014/main" id="{E4057FA4-1C76-3E48-8204-83117FF7C380}"/>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11" name="Oval 110">
                  <a:extLst>
                    <a:ext uri="{FF2B5EF4-FFF2-40B4-BE49-F238E27FC236}">
                      <a16:creationId xmlns:a16="http://schemas.microsoft.com/office/drawing/2014/main" id="{2AD4D5AF-01EC-D045-9383-FD485E869DCA}"/>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12" name="Oval 111">
                  <a:extLst>
                    <a:ext uri="{FF2B5EF4-FFF2-40B4-BE49-F238E27FC236}">
                      <a16:creationId xmlns:a16="http://schemas.microsoft.com/office/drawing/2014/main" id="{DC6F8EAF-AD3E-A549-B99D-D5C00D7AA0BD}"/>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13" name="Oval 112">
                  <a:extLst>
                    <a:ext uri="{FF2B5EF4-FFF2-40B4-BE49-F238E27FC236}">
                      <a16:creationId xmlns:a16="http://schemas.microsoft.com/office/drawing/2014/main" id="{567796DF-DE70-3841-AD3A-9518EE3B4968}"/>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14" name="Oval 113">
                  <a:extLst>
                    <a:ext uri="{FF2B5EF4-FFF2-40B4-BE49-F238E27FC236}">
                      <a16:creationId xmlns:a16="http://schemas.microsoft.com/office/drawing/2014/main" id="{D26248CE-D93C-3E41-AADF-CA64F3371883}"/>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15" name="Oval 114">
                  <a:extLst>
                    <a:ext uri="{FF2B5EF4-FFF2-40B4-BE49-F238E27FC236}">
                      <a16:creationId xmlns:a16="http://schemas.microsoft.com/office/drawing/2014/main" id="{72CD8FDE-579B-4F4B-8C8D-C9A289D5E133}"/>
                    </a:ext>
                  </a:extLst>
                </p:cNvPr>
                <p:cNvSpPr/>
                <p:nvPr/>
              </p:nvSpPr>
              <p:spPr>
                <a:xfrm>
                  <a:off x="5961833" y="5411250"/>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grpSp>
          <p:nvGrpSpPr>
            <p:cNvPr id="116" name="Group 115">
              <a:extLst>
                <a:ext uri="{FF2B5EF4-FFF2-40B4-BE49-F238E27FC236}">
                  <a16:creationId xmlns:a16="http://schemas.microsoft.com/office/drawing/2014/main" id="{DCAC0BC3-9BD4-0948-AEF2-C3A7334FF389}"/>
                </a:ext>
              </a:extLst>
            </p:cNvPr>
            <p:cNvGrpSpPr/>
            <p:nvPr/>
          </p:nvGrpSpPr>
          <p:grpSpPr>
            <a:xfrm>
              <a:off x="4739742" y="3141137"/>
              <a:ext cx="288000" cy="3230732"/>
              <a:chOff x="5952000" y="2786945"/>
              <a:chExt cx="288000" cy="3230732"/>
            </a:xfrm>
            <a:grpFill/>
          </p:grpSpPr>
          <p:sp>
            <p:nvSpPr>
              <p:cNvPr id="117" name="Oval 116">
                <a:extLst>
                  <a:ext uri="{FF2B5EF4-FFF2-40B4-BE49-F238E27FC236}">
                    <a16:creationId xmlns:a16="http://schemas.microsoft.com/office/drawing/2014/main" id="{6AB36C7A-0F11-8D48-8AE4-7363EFC6CDA2}"/>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18" name="Oval 117">
                <a:extLst>
                  <a:ext uri="{FF2B5EF4-FFF2-40B4-BE49-F238E27FC236}">
                    <a16:creationId xmlns:a16="http://schemas.microsoft.com/office/drawing/2014/main" id="{15EAE49F-3CFE-1143-9CBB-70A8F23ED392}"/>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19" name="Oval 118">
                <a:extLst>
                  <a:ext uri="{FF2B5EF4-FFF2-40B4-BE49-F238E27FC236}">
                    <a16:creationId xmlns:a16="http://schemas.microsoft.com/office/drawing/2014/main" id="{13F2F873-194D-A84B-A68E-01AB39D74872}"/>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20" name="Oval 119">
                <a:extLst>
                  <a:ext uri="{FF2B5EF4-FFF2-40B4-BE49-F238E27FC236}">
                    <a16:creationId xmlns:a16="http://schemas.microsoft.com/office/drawing/2014/main" id="{13E610FD-E80F-2948-9929-CF6F8E84484A}"/>
                  </a:ext>
                </a:extLst>
              </p:cNvPr>
              <p:cNvSpPr/>
              <p:nvPr/>
            </p:nvSpPr>
            <p:spPr>
              <a:xfrm>
                <a:off x="5952000" y="2786945"/>
                <a:ext cx="288000" cy="296333"/>
              </a:xfrm>
              <a:prstGeom prst="ellipse">
                <a:avLst/>
              </a:prstGeom>
              <a:no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21" name="Oval 120">
                <a:extLst>
                  <a:ext uri="{FF2B5EF4-FFF2-40B4-BE49-F238E27FC236}">
                    <a16:creationId xmlns:a16="http://schemas.microsoft.com/office/drawing/2014/main" id="{4C712BE2-BAFB-6845-8A81-5792D6230A32}"/>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22" name="Oval 121">
                <a:extLst>
                  <a:ext uri="{FF2B5EF4-FFF2-40B4-BE49-F238E27FC236}">
                    <a16:creationId xmlns:a16="http://schemas.microsoft.com/office/drawing/2014/main" id="{1DCB0B27-6217-E349-BE34-D6CE9723EF60}"/>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23" name="Oval 122">
                <a:extLst>
                  <a:ext uri="{FF2B5EF4-FFF2-40B4-BE49-F238E27FC236}">
                    <a16:creationId xmlns:a16="http://schemas.microsoft.com/office/drawing/2014/main" id="{DCEE2B15-04F4-E248-91D7-AC26B13DC5E2}"/>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24" name="Oval 123">
                <a:extLst>
                  <a:ext uri="{FF2B5EF4-FFF2-40B4-BE49-F238E27FC236}">
                    <a16:creationId xmlns:a16="http://schemas.microsoft.com/office/drawing/2014/main" id="{E4F09089-ABE4-9D43-A724-70D979F2AA8A}"/>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25" name="Oval 124">
                <a:extLst>
                  <a:ext uri="{FF2B5EF4-FFF2-40B4-BE49-F238E27FC236}">
                    <a16:creationId xmlns:a16="http://schemas.microsoft.com/office/drawing/2014/main" id="{F2C6B7C0-CD1B-4F4C-922E-691541BE49B6}"/>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26" name="Oval 125">
                <a:extLst>
                  <a:ext uri="{FF2B5EF4-FFF2-40B4-BE49-F238E27FC236}">
                    <a16:creationId xmlns:a16="http://schemas.microsoft.com/office/drawing/2014/main" id="{783A4964-C58D-5D47-B5A0-98912606048B}"/>
                  </a:ext>
                </a:extLst>
              </p:cNvPr>
              <p:cNvSpPr/>
              <p:nvPr/>
            </p:nvSpPr>
            <p:spPr>
              <a:xfrm>
                <a:off x="5952000" y="5382678"/>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127" name="Group 126">
              <a:extLst>
                <a:ext uri="{FF2B5EF4-FFF2-40B4-BE49-F238E27FC236}">
                  <a16:creationId xmlns:a16="http://schemas.microsoft.com/office/drawing/2014/main" id="{B409FE30-8D85-E84A-B31D-FA40EC9B1003}"/>
                </a:ext>
              </a:extLst>
            </p:cNvPr>
            <p:cNvGrpSpPr/>
            <p:nvPr/>
          </p:nvGrpSpPr>
          <p:grpSpPr>
            <a:xfrm>
              <a:off x="5102816" y="3128790"/>
              <a:ext cx="295706" cy="3230732"/>
              <a:chOff x="5952000" y="2786945"/>
              <a:chExt cx="295706" cy="3230732"/>
            </a:xfrm>
            <a:grpFill/>
          </p:grpSpPr>
          <p:sp>
            <p:nvSpPr>
              <p:cNvPr id="128" name="Oval 127">
                <a:extLst>
                  <a:ext uri="{FF2B5EF4-FFF2-40B4-BE49-F238E27FC236}">
                    <a16:creationId xmlns:a16="http://schemas.microsoft.com/office/drawing/2014/main" id="{F7F71A54-E243-B44B-8524-7337F4ABBF8B}"/>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29" name="Oval 128">
                <a:extLst>
                  <a:ext uri="{FF2B5EF4-FFF2-40B4-BE49-F238E27FC236}">
                    <a16:creationId xmlns:a16="http://schemas.microsoft.com/office/drawing/2014/main" id="{5123344A-EABE-214B-A3E9-6888AC58B050}"/>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30" name="Oval 129">
                <a:extLst>
                  <a:ext uri="{FF2B5EF4-FFF2-40B4-BE49-F238E27FC236}">
                    <a16:creationId xmlns:a16="http://schemas.microsoft.com/office/drawing/2014/main" id="{764A5CDD-CF18-C142-AB17-53C248E693F7}"/>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31" name="Oval 130">
                <a:extLst>
                  <a:ext uri="{FF2B5EF4-FFF2-40B4-BE49-F238E27FC236}">
                    <a16:creationId xmlns:a16="http://schemas.microsoft.com/office/drawing/2014/main" id="{775B39F9-8B21-714B-A02A-3A4601A94662}"/>
                  </a:ext>
                </a:extLst>
              </p:cNvPr>
              <p:cNvSpPr/>
              <p:nvPr/>
            </p:nvSpPr>
            <p:spPr>
              <a:xfrm>
                <a:off x="5952000" y="2786945"/>
                <a:ext cx="288000" cy="296333"/>
              </a:xfrm>
              <a:prstGeom prst="ellipse">
                <a:avLst/>
              </a:prstGeom>
              <a:no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32" name="Oval 131">
                <a:extLst>
                  <a:ext uri="{FF2B5EF4-FFF2-40B4-BE49-F238E27FC236}">
                    <a16:creationId xmlns:a16="http://schemas.microsoft.com/office/drawing/2014/main" id="{7BF2AF61-7BFE-1749-99A3-9D6988F9C36C}"/>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33" name="Oval 132">
                <a:extLst>
                  <a:ext uri="{FF2B5EF4-FFF2-40B4-BE49-F238E27FC236}">
                    <a16:creationId xmlns:a16="http://schemas.microsoft.com/office/drawing/2014/main" id="{D0204412-EFE0-584B-A266-2A5AF5705706}"/>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34" name="Oval 133">
                <a:extLst>
                  <a:ext uri="{FF2B5EF4-FFF2-40B4-BE49-F238E27FC236}">
                    <a16:creationId xmlns:a16="http://schemas.microsoft.com/office/drawing/2014/main" id="{1414F2A9-D5C8-724A-A98A-8F9FA0DCACC2}"/>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35" name="Oval 134">
                <a:extLst>
                  <a:ext uri="{FF2B5EF4-FFF2-40B4-BE49-F238E27FC236}">
                    <a16:creationId xmlns:a16="http://schemas.microsoft.com/office/drawing/2014/main" id="{BC9B65E8-7AC2-674D-A3D5-1FE7A04101A1}"/>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36" name="Oval 135">
                <a:extLst>
                  <a:ext uri="{FF2B5EF4-FFF2-40B4-BE49-F238E27FC236}">
                    <a16:creationId xmlns:a16="http://schemas.microsoft.com/office/drawing/2014/main" id="{3163B617-1B5D-B54B-86C4-CF3F2B693DFA}"/>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37" name="Oval 136">
                <a:extLst>
                  <a:ext uri="{FF2B5EF4-FFF2-40B4-BE49-F238E27FC236}">
                    <a16:creationId xmlns:a16="http://schemas.microsoft.com/office/drawing/2014/main" id="{F53F462F-4B15-E748-A639-06766801E548}"/>
                  </a:ext>
                </a:extLst>
              </p:cNvPr>
              <p:cNvSpPr/>
              <p:nvPr/>
            </p:nvSpPr>
            <p:spPr>
              <a:xfrm>
                <a:off x="5959706" y="541160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138" name="Group 137">
              <a:extLst>
                <a:ext uri="{FF2B5EF4-FFF2-40B4-BE49-F238E27FC236}">
                  <a16:creationId xmlns:a16="http://schemas.microsoft.com/office/drawing/2014/main" id="{EB4634A1-B695-C648-B66C-14B86F3F435E}"/>
                </a:ext>
              </a:extLst>
            </p:cNvPr>
            <p:cNvGrpSpPr/>
            <p:nvPr/>
          </p:nvGrpSpPr>
          <p:grpSpPr>
            <a:xfrm>
              <a:off x="5442340" y="3128790"/>
              <a:ext cx="288000" cy="3230732"/>
              <a:chOff x="5952000" y="2786945"/>
              <a:chExt cx="288000" cy="3230732"/>
            </a:xfrm>
            <a:grpFill/>
          </p:grpSpPr>
          <p:sp>
            <p:nvSpPr>
              <p:cNvPr id="139" name="Oval 138">
                <a:extLst>
                  <a:ext uri="{FF2B5EF4-FFF2-40B4-BE49-F238E27FC236}">
                    <a16:creationId xmlns:a16="http://schemas.microsoft.com/office/drawing/2014/main" id="{408017D1-24CE-9549-A8A7-BE8CF8377B6D}"/>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40" name="Oval 139">
                <a:extLst>
                  <a:ext uri="{FF2B5EF4-FFF2-40B4-BE49-F238E27FC236}">
                    <a16:creationId xmlns:a16="http://schemas.microsoft.com/office/drawing/2014/main" id="{C692A608-39B1-3747-B2EA-7F36FE08F190}"/>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41" name="Oval 140">
                <a:extLst>
                  <a:ext uri="{FF2B5EF4-FFF2-40B4-BE49-F238E27FC236}">
                    <a16:creationId xmlns:a16="http://schemas.microsoft.com/office/drawing/2014/main" id="{4561997C-D0FA-C746-8943-3E70435C1522}"/>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42" name="Oval 141">
                <a:extLst>
                  <a:ext uri="{FF2B5EF4-FFF2-40B4-BE49-F238E27FC236}">
                    <a16:creationId xmlns:a16="http://schemas.microsoft.com/office/drawing/2014/main" id="{DAF77601-A030-3247-8A61-C3495EF7571A}"/>
                  </a:ext>
                </a:extLst>
              </p:cNvPr>
              <p:cNvSpPr/>
              <p:nvPr/>
            </p:nvSpPr>
            <p:spPr>
              <a:xfrm>
                <a:off x="5952000" y="2786945"/>
                <a:ext cx="288000" cy="296333"/>
              </a:xfrm>
              <a:prstGeom prst="ellipse">
                <a:avLst/>
              </a:prstGeom>
              <a:no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43" name="Oval 142">
                <a:extLst>
                  <a:ext uri="{FF2B5EF4-FFF2-40B4-BE49-F238E27FC236}">
                    <a16:creationId xmlns:a16="http://schemas.microsoft.com/office/drawing/2014/main" id="{BB57DD35-B56A-C34B-861F-7F3153A7D585}"/>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44" name="Oval 143">
                <a:extLst>
                  <a:ext uri="{FF2B5EF4-FFF2-40B4-BE49-F238E27FC236}">
                    <a16:creationId xmlns:a16="http://schemas.microsoft.com/office/drawing/2014/main" id="{B76EB385-D48A-BD4F-8651-132E8B846362}"/>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45" name="Oval 144">
                <a:extLst>
                  <a:ext uri="{FF2B5EF4-FFF2-40B4-BE49-F238E27FC236}">
                    <a16:creationId xmlns:a16="http://schemas.microsoft.com/office/drawing/2014/main" id="{067B641F-94DD-2E43-865F-0BC8E76D1DD1}"/>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46" name="Oval 145">
                <a:extLst>
                  <a:ext uri="{FF2B5EF4-FFF2-40B4-BE49-F238E27FC236}">
                    <a16:creationId xmlns:a16="http://schemas.microsoft.com/office/drawing/2014/main" id="{111959B0-C95C-3D4A-868B-35537C112329}"/>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47" name="Oval 146">
                <a:extLst>
                  <a:ext uri="{FF2B5EF4-FFF2-40B4-BE49-F238E27FC236}">
                    <a16:creationId xmlns:a16="http://schemas.microsoft.com/office/drawing/2014/main" id="{D8EB57F0-5BFD-2E45-88ED-BE47F7463170}"/>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48" name="Oval 147">
                <a:extLst>
                  <a:ext uri="{FF2B5EF4-FFF2-40B4-BE49-F238E27FC236}">
                    <a16:creationId xmlns:a16="http://schemas.microsoft.com/office/drawing/2014/main" id="{0F00B417-2A47-7A48-AFFD-B3B637F09FCB}"/>
                  </a:ext>
                </a:extLst>
              </p:cNvPr>
              <p:cNvSpPr/>
              <p:nvPr/>
            </p:nvSpPr>
            <p:spPr>
              <a:xfrm>
                <a:off x="5952000" y="5404198"/>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149" name="Group 148">
              <a:extLst>
                <a:ext uri="{FF2B5EF4-FFF2-40B4-BE49-F238E27FC236}">
                  <a16:creationId xmlns:a16="http://schemas.microsoft.com/office/drawing/2014/main" id="{575F4A33-B409-9C40-AF24-035FAF0DC6EB}"/>
                </a:ext>
              </a:extLst>
            </p:cNvPr>
            <p:cNvGrpSpPr/>
            <p:nvPr/>
          </p:nvGrpSpPr>
          <p:grpSpPr>
            <a:xfrm>
              <a:off x="7941368" y="3128790"/>
              <a:ext cx="288000" cy="3230732"/>
              <a:chOff x="5952000" y="2786945"/>
              <a:chExt cx="288000" cy="3230732"/>
            </a:xfrm>
            <a:grpFill/>
          </p:grpSpPr>
          <p:sp>
            <p:nvSpPr>
              <p:cNvPr id="150" name="Oval 149">
                <a:extLst>
                  <a:ext uri="{FF2B5EF4-FFF2-40B4-BE49-F238E27FC236}">
                    <a16:creationId xmlns:a16="http://schemas.microsoft.com/office/drawing/2014/main" id="{8B5304C8-AF50-5C49-8B49-412C17CCC864}"/>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51" name="Oval 150">
                <a:extLst>
                  <a:ext uri="{FF2B5EF4-FFF2-40B4-BE49-F238E27FC236}">
                    <a16:creationId xmlns:a16="http://schemas.microsoft.com/office/drawing/2014/main" id="{1D32B012-52A3-E340-AD8F-3E0C431B078F}"/>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52" name="Oval 151">
                <a:extLst>
                  <a:ext uri="{FF2B5EF4-FFF2-40B4-BE49-F238E27FC236}">
                    <a16:creationId xmlns:a16="http://schemas.microsoft.com/office/drawing/2014/main" id="{FCE1AAC1-6E33-0E4C-A4ED-3ED7EF13DCFB}"/>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53" name="Oval 152">
                <a:extLst>
                  <a:ext uri="{FF2B5EF4-FFF2-40B4-BE49-F238E27FC236}">
                    <a16:creationId xmlns:a16="http://schemas.microsoft.com/office/drawing/2014/main" id="{83DB956B-3E7C-C849-AD53-6E5B8A235CA6}"/>
                  </a:ext>
                </a:extLst>
              </p:cNvPr>
              <p:cNvSpPr/>
              <p:nvPr/>
            </p:nvSpPr>
            <p:spPr>
              <a:xfrm>
                <a:off x="5952000" y="2786945"/>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54" name="Oval 153">
                <a:extLst>
                  <a:ext uri="{FF2B5EF4-FFF2-40B4-BE49-F238E27FC236}">
                    <a16:creationId xmlns:a16="http://schemas.microsoft.com/office/drawing/2014/main" id="{BD7DD9AE-01EE-7F4E-BC15-4B7D9E650462}"/>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55" name="Oval 154">
                <a:extLst>
                  <a:ext uri="{FF2B5EF4-FFF2-40B4-BE49-F238E27FC236}">
                    <a16:creationId xmlns:a16="http://schemas.microsoft.com/office/drawing/2014/main" id="{920AFE91-797E-8340-9775-059BBB538740}"/>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56" name="Oval 155">
                <a:extLst>
                  <a:ext uri="{FF2B5EF4-FFF2-40B4-BE49-F238E27FC236}">
                    <a16:creationId xmlns:a16="http://schemas.microsoft.com/office/drawing/2014/main" id="{76FF3781-4BB0-5949-AE6C-6105850E5C7E}"/>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57" name="Oval 156">
                <a:extLst>
                  <a:ext uri="{FF2B5EF4-FFF2-40B4-BE49-F238E27FC236}">
                    <a16:creationId xmlns:a16="http://schemas.microsoft.com/office/drawing/2014/main" id="{6437FF1E-F359-604B-982C-007B5840FAC3}"/>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58" name="Oval 157">
                <a:extLst>
                  <a:ext uri="{FF2B5EF4-FFF2-40B4-BE49-F238E27FC236}">
                    <a16:creationId xmlns:a16="http://schemas.microsoft.com/office/drawing/2014/main" id="{D13B06C6-D721-0748-938D-B34FAAAD0B55}"/>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59" name="Oval 158">
                <a:extLst>
                  <a:ext uri="{FF2B5EF4-FFF2-40B4-BE49-F238E27FC236}">
                    <a16:creationId xmlns:a16="http://schemas.microsoft.com/office/drawing/2014/main" id="{DD29D2D8-61F2-104B-80DC-338C7AFE558A}"/>
                  </a:ext>
                </a:extLst>
              </p:cNvPr>
              <p:cNvSpPr/>
              <p:nvPr/>
            </p:nvSpPr>
            <p:spPr>
              <a:xfrm>
                <a:off x="5952000" y="5382678"/>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160" name="Group 159">
              <a:extLst>
                <a:ext uri="{FF2B5EF4-FFF2-40B4-BE49-F238E27FC236}">
                  <a16:creationId xmlns:a16="http://schemas.microsoft.com/office/drawing/2014/main" id="{2B1FE6B2-0FC2-6F41-9375-47CE1F184B38}"/>
                </a:ext>
              </a:extLst>
            </p:cNvPr>
            <p:cNvGrpSpPr/>
            <p:nvPr/>
          </p:nvGrpSpPr>
          <p:grpSpPr>
            <a:xfrm>
              <a:off x="5802732" y="3134435"/>
              <a:ext cx="288000" cy="3230732"/>
              <a:chOff x="5952000" y="2786945"/>
              <a:chExt cx="288000" cy="3230732"/>
            </a:xfrm>
            <a:grpFill/>
          </p:grpSpPr>
          <p:sp>
            <p:nvSpPr>
              <p:cNvPr id="161" name="Oval 160">
                <a:extLst>
                  <a:ext uri="{FF2B5EF4-FFF2-40B4-BE49-F238E27FC236}">
                    <a16:creationId xmlns:a16="http://schemas.microsoft.com/office/drawing/2014/main" id="{BFA34B79-CF9D-E34E-BD37-92BFB9580E5A}"/>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62" name="Oval 161">
                <a:extLst>
                  <a:ext uri="{FF2B5EF4-FFF2-40B4-BE49-F238E27FC236}">
                    <a16:creationId xmlns:a16="http://schemas.microsoft.com/office/drawing/2014/main" id="{081754E9-314A-2444-B290-5D4D6A838F14}"/>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63" name="Oval 162">
                <a:extLst>
                  <a:ext uri="{FF2B5EF4-FFF2-40B4-BE49-F238E27FC236}">
                    <a16:creationId xmlns:a16="http://schemas.microsoft.com/office/drawing/2014/main" id="{308D98C0-F6D8-A842-98B9-6BA2A130E3FC}"/>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64" name="Oval 163">
                <a:extLst>
                  <a:ext uri="{FF2B5EF4-FFF2-40B4-BE49-F238E27FC236}">
                    <a16:creationId xmlns:a16="http://schemas.microsoft.com/office/drawing/2014/main" id="{3E16EDBA-2207-874D-8C2A-84B36BF2B7EB}"/>
                  </a:ext>
                </a:extLst>
              </p:cNvPr>
              <p:cNvSpPr/>
              <p:nvPr/>
            </p:nvSpPr>
            <p:spPr>
              <a:xfrm>
                <a:off x="5952000" y="2786945"/>
                <a:ext cx="288000" cy="296333"/>
              </a:xfrm>
              <a:prstGeom prst="ellipse">
                <a:avLst/>
              </a:prstGeom>
              <a:no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65" name="Oval 164">
                <a:extLst>
                  <a:ext uri="{FF2B5EF4-FFF2-40B4-BE49-F238E27FC236}">
                    <a16:creationId xmlns:a16="http://schemas.microsoft.com/office/drawing/2014/main" id="{1BB719A4-FFDE-524B-9AB3-F73BB35DD089}"/>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66" name="Oval 165">
                <a:extLst>
                  <a:ext uri="{FF2B5EF4-FFF2-40B4-BE49-F238E27FC236}">
                    <a16:creationId xmlns:a16="http://schemas.microsoft.com/office/drawing/2014/main" id="{C661D0A1-B886-6945-94F0-97B971BEAC4A}"/>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67" name="Oval 166">
                <a:extLst>
                  <a:ext uri="{FF2B5EF4-FFF2-40B4-BE49-F238E27FC236}">
                    <a16:creationId xmlns:a16="http://schemas.microsoft.com/office/drawing/2014/main" id="{C4C6DFC6-BE30-BB4A-B57B-73F4B5A752F7}"/>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68" name="Oval 167">
                <a:extLst>
                  <a:ext uri="{FF2B5EF4-FFF2-40B4-BE49-F238E27FC236}">
                    <a16:creationId xmlns:a16="http://schemas.microsoft.com/office/drawing/2014/main" id="{37C6D467-3FA3-4A40-9393-8BB357C63931}"/>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69" name="Oval 168">
                <a:extLst>
                  <a:ext uri="{FF2B5EF4-FFF2-40B4-BE49-F238E27FC236}">
                    <a16:creationId xmlns:a16="http://schemas.microsoft.com/office/drawing/2014/main" id="{B0310B2D-8559-4F49-B439-4DA68B70AF7C}"/>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70" name="Oval 169">
                <a:extLst>
                  <a:ext uri="{FF2B5EF4-FFF2-40B4-BE49-F238E27FC236}">
                    <a16:creationId xmlns:a16="http://schemas.microsoft.com/office/drawing/2014/main" id="{176A81C5-9E4F-FF49-9572-67307913169B}"/>
                  </a:ext>
                </a:extLst>
              </p:cNvPr>
              <p:cNvSpPr/>
              <p:nvPr/>
            </p:nvSpPr>
            <p:spPr>
              <a:xfrm>
                <a:off x="5952000" y="541160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171" name="Group 170">
              <a:extLst>
                <a:ext uri="{FF2B5EF4-FFF2-40B4-BE49-F238E27FC236}">
                  <a16:creationId xmlns:a16="http://schemas.microsoft.com/office/drawing/2014/main" id="{16EC8C1F-840B-3E4C-AF9B-1DFE91A7A88E}"/>
                </a:ext>
              </a:extLst>
            </p:cNvPr>
            <p:cNvGrpSpPr/>
            <p:nvPr/>
          </p:nvGrpSpPr>
          <p:grpSpPr>
            <a:xfrm>
              <a:off x="6153425" y="3134435"/>
              <a:ext cx="288000" cy="3230732"/>
              <a:chOff x="5952000" y="2786945"/>
              <a:chExt cx="288000" cy="3230732"/>
            </a:xfrm>
            <a:grpFill/>
          </p:grpSpPr>
          <p:sp>
            <p:nvSpPr>
              <p:cNvPr id="172" name="Oval 171">
                <a:extLst>
                  <a:ext uri="{FF2B5EF4-FFF2-40B4-BE49-F238E27FC236}">
                    <a16:creationId xmlns:a16="http://schemas.microsoft.com/office/drawing/2014/main" id="{90956518-C65F-9640-95F4-DF0345119AC9}"/>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73" name="Oval 172">
                <a:extLst>
                  <a:ext uri="{FF2B5EF4-FFF2-40B4-BE49-F238E27FC236}">
                    <a16:creationId xmlns:a16="http://schemas.microsoft.com/office/drawing/2014/main" id="{02788F54-2762-ED44-A43A-9FB4AAE13460}"/>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74" name="Oval 173">
                <a:extLst>
                  <a:ext uri="{FF2B5EF4-FFF2-40B4-BE49-F238E27FC236}">
                    <a16:creationId xmlns:a16="http://schemas.microsoft.com/office/drawing/2014/main" id="{F1D71714-C6D6-A346-8495-083216AE0552}"/>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75" name="Oval 174">
                <a:extLst>
                  <a:ext uri="{FF2B5EF4-FFF2-40B4-BE49-F238E27FC236}">
                    <a16:creationId xmlns:a16="http://schemas.microsoft.com/office/drawing/2014/main" id="{171CB615-D66F-2F43-A85F-88DDF71E634C}"/>
                  </a:ext>
                </a:extLst>
              </p:cNvPr>
              <p:cNvSpPr/>
              <p:nvPr/>
            </p:nvSpPr>
            <p:spPr>
              <a:xfrm>
                <a:off x="5952000" y="2786945"/>
                <a:ext cx="288000" cy="296333"/>
              </a:xfrm>
              <a:prstGeom prst="ellipse">
                <a:avLst/>
              </a:prstGeom>
              <a:solidFill>
                <a:schemeClr val="accent4"/>
              </a:solidFill>
              <a:ln w="698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76" name="Oval 175">
                <a:extLst>
                  <a:ext uri="{FF2B5EF4-FFF2-40B4-BE49-F238E27FC236}">
                    <a16:creationId xmlns:a16="http://schemas.microsoft.com/office/drawing/2014/main" id="{FBC890DE-263F-F14C-A3FF-8B14CB4B414B}"/>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77" name="Oval 176">
                <a:extLst>
                  <a:ext uri="{FF2B5EF4-FFF2-40B4-BE49-F238E27FC236}">
                    <a16:creationId xmlns:a16="http://schemas.microsoft.com/office/drawing/2014/main" id="{9145F135-67AE-2B4B-9F72-B44C544A27D0}"/>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78" name="Oval 177">
                <a:extLst>
                  <a:ext uri="{FF2B5EF4-FFF2-40B4-BE49-F238E27FC236}">
                    <a16:creationId xmlns:a16="http://schemas.microsoft.com/office/drawing/2014/main" id="{F5A976C2-C02E-A846-B654-F79EB1A027EB}"/>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79" name="Oval 178">
                <a:extLst>
                  <a:ext uri="{FF2B5EF4-FFF2-40B4-BE49-F238E27FC236}">
                    <a16:creationId xmlns:a16="http://schemas.microsoft.com/office/drawing/2014/main" id="{CA6E2682-05BC-684D-BE6E-45037D58B3F6}"/>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80" name="Oval 179">
                <a:extLst>
                  <a:ext uri="{FF2B5EF4-FFF2-40B4-BE49-F238E27FC236}">
                    <a16:creationId xmlns:a16="http://schemas.microsoft.com/office/drawing/2014/main" id="{8ADD1B27-11CF-F541-9876-FB4F7CF31A95}"/>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81" name="Oval 180">
                <a:extLst>
                  <a:ext uri="{FF2B5EF4-FFF2-40B4-BE49-F238E27FC236}">
                    <a16:creationId xmlns:a16="http://schemas.microsoft.com/office/drawing/2014/main" id="{9FDF5E47-907B-DC4F-8D5E-272ED17614D0}"/>
                  </a:ext>
                </a:extLst>
              </p:cNvPr>
              <p:cNvSpPr/>
              <p:nvPr/>
            </p:nvSpPr>
            <p:spPr>
              <a:xfrm>
                <a:off x="5952000" y="54179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182" name="Group 181">
              <a:extLst>
                <a:ext uri="{FF2B5EF4-FFF2-40B4-BE49-F238E27FC236}">
                  <a16:creationId xmlns:a16="http://schemas.microsoft.com/office/drawing/2014/main" id="{E3B432FC-6267-0C46-A251-9F4107339363}"/>
                </a:ext>
              </a:extLst>
            </p:cNvPr>
            <p:cNvGrpSpPr/>
            <p:nvPr/>
          </p:nvGrpSpPr>
          <p:grpSpPr>
            <a:xfrm>
              <a:off x="6488451" y="3122088"/>
              <a:ext cx="288000" cy="3230732"/>
              <a:chOff x="5952000" y="2786945"/>
              <a:chExt cx="288000" cy="3230732"/>
            </a:xfrm>
            <a:grpFill/>
          </p:grpSpPr>
          <p:sp>
            <p:nvSpPr>
              <p:cNvPr id="183" name="Oval 182">
                <a:extLst>
                  <a:ext uri="{FF2B5EF4-FFF2-40B4-BE49-F238E27FC236}">
                    <a16:creationId xmlns:a16="http://schemas.microsoft.com/office/drawing/2014/main" id="{3227F848-FBC9-AE43-90DA-485741F7AF2E}"/>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84" name="Oval 183">
                <a:extLst>
                  <a:ext uri="{FF2B5EF4-FFF2-40B4-BE49-F238E27FC236}">
                    <a16:creationId xmlns:a16="http://schemas.microsoft.com/office/drawing/2014/main" id="{9207EDD9-80D4-C145-A765-1E461BAC2C8F}"/>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85" name="Oval 184">
                <a:extLst>
                  <a:ext uri="{FF2B5EF4-FFF2-40B4-BE49-F238E27FC236}">
                    <a16:creationId xmlns:a16="http://schemas.microsoft.com/office/drawing/2014/main" id="{556ACEA8-BB11-3C48-89C7-2E14B5901B54}"/>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86" name="Oval 185">
                <a:extLst>
                  <a:ext uri="{FF2B5EF4-FFF2-40B4-BE49-F238E27FC236}">
                    <a16:creationId xmlns:a16="http://schemas.microsoft.com/office/drawing/2014/main" id="{440F2F55-7D02-B74D-B435-B3CEC5EF076B}"/>
                  </a:ext>
                </a:extLst>
              </p:cNvPr>
              <p:cNvSpPr/>
              <p:nvPr/>
            </p:nvSpPr>
            <p:spPr>
              <a:xfrm>
                <a:off x="5952000" y="2786945"/>
                <a:ext cx="288000" cy="296333"/>
              </a:xfrm>
              <a:prstGeom prst="ellipse">
                <a:avLst/>
              </a:prstGeom>
              <a:solidFill>
                <a:schemeClr val="accent4"/>
              </a:solidFill>
              <a:ln w="698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87" name="Oval 186">
                <a:extLst>
                  <a:ext uri="{FF2B5EF4-FFF2-40B4-BE49-F238E27FC236}">
                    <a16:creationId xmlns:a16="http://schemas.microsoft.com/office/drawing/2014/main" id="{250E8098-7937-5149-9345-1766F08979F7}"/>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88" name="Oval 187">
                <a:extLst>
                  <a:ext uri="{FF2B5EF4-FFF2-40B4-BE49-F238E27FC236}">
                    <a16:creationId xmlns:a16="http://schemas.microsoft.com/office/drawing/2014/main" id="{B2910FD1-849D-1444-B311-258E0CF2450C}"/>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89" name="Oval 188">
                <a:extLst>
                  <a:ext uri="{FF2B5EF4-FFF2-40B4-BE49-F238E27FC236}">
                    <a16:creationId xmlns:a16="http://schemas.microsoft.com/office/drawing/2014/main" id="{3A2B35D8-3913-7749-AB40-CDBBC52869DD}"/>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90" name="Oval 189">
                <a:extLst>
                  <a:ext uri="{FF2B5EF4-FFF2-40B4-BE49-F238E27FC236}">
                    <a16:creationId xmlns:a16="http://schemas.microsoft.com/office/drawing/2014/main" id="{8BA9AE95-E037-1644-8932-F679D1DD014B}"/>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91" name="Oval 190">
                <a:extLst>
                  <a:ext uri="{FF2B5EF4-FFF2-40B4-BE49-F238E27FC236}">
                    <a16:creationId xmlns:a16="http://schemas.microsoft.com/office/drawing/2014/main" id="{0E61940D-E183-454C-BFBE-9B1DB17E42EA}"/>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92" name="Oval 191">
                <a:extLst>
                  <a:ext uri="{FF2B5EF4-FFF2-40B4-BE49-F238E27FC236}">
                    <a16:creationId xmlns:a16="http://schemas.microsoft.com/office/drawing/2014/main" id="{D7A62897-6351-484A-9444-9A4830C627C9}"/>
                  </a:ext>
                </a:extLst>
              </p:cNvPr>
              <p:cNvSpPr/>
              <p:nvPr/>
            </p:nvSpPr>
            <p:spPr>
              <a:xfrm>
                <a:off x="5952000" y="5408429"/>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193" name="Group 192">
              <a:extLst>
                <a:ext uri="{FF2B5EF4-FFF2-40B4-BE49-F238E27FC236}">
                  <a16:creationId xmlns:a16="http://schemas.microsoft.com/office/drawing/2014/main" id="{BE734E8D-9A5A-D64D-B33B-8B47B422682A}"/>
                </a:ext>
              </a:extLst>
            </p:cNvPr>
            <p:cNvGrpSpPr/>
            <p:nvPr/>
          </p:nvGrpSpPr>
          <p:grpSpPr>
            <a:xfrm>
              <a:off x="6848537" y="3134435"/>
              <a:ext cx="288000" cy="3230732"/>
              <a:chOff x="5952000" y="2786945"/>
              <a:chExt cx="288000" cy="3230732"/>
            </a:xfrm>
            <a:grpFill/>
          </p:grpSpPr>
          <p:sp>
            <p:nvSpPr>
              <p:cNvPr id="194" name="Oval 193">
                <a:extLst>
                  <a:ext uri="{FF2B5EF4-FFF2-40B4-BE49-F238E27FC236}">
                    <a16:creationId xmlns:a16="http://schemas.microsoft.com/office/drawing/2014/main" id="{FD4C0641-57D5-2043-BF1F-7E608C8FA51C}"/>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95" name="Oval 194">
                <a:extLst>
                  <a:ext uri="{FF2B5EF4-FFF2-40B4-BE49-F238E27FC236}">
                    <a16:creationId xmlns:a16="http://schemas.microsoft.com/office/drawing/2014/main" id="{9D8AB0DF-690F-7140-B1C4-AF45730CDC41}"/>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96" name="Oval 195">
                <a:extLst>
                  <a:ext uri="{FF2B5EF4-FFF2-40B4-BE49-F238E27FC236}">
                    <a16:creationId xmlns:a16="http://schemas.microsoft.com/office/drawing/2014/main" id="{FECBB38E-075A-214F-8FE8-EE0A5D39DD19}"/>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97" name="Oval 196">
                <a:extLst>
                  <a:ext uri="{FF2B5EF4-FFF2-40B4-BE49-F238E27FC236}">
                    <a16:creationId xmlns:a16="http://schemas.microsoft.com/office/drawing/2014/main" id="{1F8ED902-B3C8-0741-83BF-846464EAA0FC}"/>
                  </a:ext>
                </a:extLst>
              </p:cNvPr>
              <p:cNvSpPr/>
              <p:nvPr/>
            </p:nvSpPr>
            <p:spPr>
              <a:xfrm>
                <a:off x="5952000" y="2786945"/>
                <a:ext cx="288000" cy="296333"/>
              </a:xfrm>
              <a:prstGeom prst="ellipse">
                <a:avLst/>
              </a:prstGeom>
              <a:solidFill>
                <a:schemeClr val="accent6"/>
              </a:solidFill>
              <a:ln w="698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98" name="Oval 197">
                <a:extLst>
                  <a:ext uri="{FF2B5EF4-FFF2-40B4-BE49-F238E27FC236}">
                    <a16:creationId xmlns:a16="http://schemas.microsoft.com/office/drawing/2014/main" id="{F9228ABF-3CE2-EE43-8F20-27D0F8DE8C59}"/>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99" name="Oval 198">
                <a:extLst>
                  <a:ext uri="{FF2B5EF4-FFF2-40B4-BE49-F238E27FC236}">
                    <a16:creationId xmlns:a16="http://schemas.microsoft.com/office/drawing/2014/main" id="{E0977193-451E-934F-BC07-1029559527BA}"/>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00" name="Oval 199">
                <a:extLst>
                  <a:ext uri="{FF2B5EF4-FFF2-40B4-BE49-F238E27FC236}">
                    <a16:creationId xmlns:a16="http://schemas.microsoft.com/office/drawing/2014/main" id="{71C896AE-9004-004E-A63E-6FFB7C017D00}"/>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01" name="Oval 200">
                <a:extLst>
                  <a:ext uri="{FF2B5EF4-FFF2-40B4-BE49-F238E27FC236}">
                    <a16:creationId xmlns:a16="http://schemas.microsoft.com/office/drawing/2014/main" id="{B0D283A7-89D5-F348-97F4-35EA042ED08B}"/>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02" name="Oval 201">
                <a:extLst>
                  <a:ext uri="{FF2B5EF4-FFF2-40B4-BE49-F238E27FC236}">
                    <a16:creationId xmlns:a16="http://schemas.microsoft.com/office/drawing/2014/main" id="{76FDE433-529F-8840-82C1-BEBB48342E2C}"/>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03" name="Oval 202">
                <a:extLst>
                  <a:ext uri="{FF2B5EF4-FFF2-40B4-BE49-F238E27FC236}">
                    <a16:creationId xmlns:a16="http://schemas.microsoft.com/office/drawing/2014/main" id="{73FBF590-D26D-B34E-A107-D95C4F381B3F}"/>
                  </a:ext>
                </a:extLst>
              </p:cNvPr>
              <p:cNvSpPr/>
              <p:nvPr/>
            </p:nvSpPr>
            <p:spPr>
              <a:xfrm>
                <a:off x="5952000" y="5404198"/>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204" name="Group 203">
              <a:extLst>
                <a:ext uri="{FF2B5EF4-FFF2-40B4-BE49-F238E27FC236}">
                  <a16:creationId xmlns:a16="http://schemas.microsoft.com/office/drawing/2014/main" id="{EA5DB420-03DA-AC4E-AB8D-7166905F9561}"/>
                </a:ext>
              </a:extLst>
            </p:cNvPr>
            <p:cNvGrpSpPr/>
            <p:nvPr/>
          </p:nvGrpSpPr>
          <p:grpSpPr>
            <a:xfrm>
              <a:off x="7196093" y="3134435"/>
              <a:ext cx="288000" cy="3230732"/>
              <a:chOff x="5952000" y="2786945"/>
              <a:chExt cx="288000" cy="3230732"/>
            </a:xfrm>
            <a:grpFill/>
          </p:grpSpPr>
          <p:sp>
            <p:nvSpPr>
              <p:cNvPr id="205" name="Oval 204">
                <a:extLst>
                  <a:ext uri="{FF2B5EF4-FFF2-40B4-BE49-F238E27FC236}">
                    <a16:creationId xmlns:a16="http://schemas.microsoft.com/office/drawing/2014/main" id="{335BCAF1-40EF-224C-AF92-69F7DA85CFCE}"/>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06" name="Oval 205">
                <a:extLst>
                  <a:ext uri="{FF2B5EF4-FFF2-40B4-BE49-F238E27FC236}">
                    <a16:creationId xmlns:a16="http://schemas.microsoft.com/office/drawing/2014/main" id="{2B8E192D-3A06-FC4E-A919-AA11AE90E2F6}"/>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07" name="Oval 206">
                <a:extLst>
                  <a:ext uri="{FF2B5EF4-FFF2-40B4-BE49-F238E27FC236}">
                    <a16:creationId xmlns:a16="http://schemas.microsoft.com/office/drawing/2014/main" id="{411FE094-DB3F-6145-B209-199FDCE4E65F}"/>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08" name="Oval 207">
                <a:extLst>
                  <a:ext uri="{FF2B5EF4-FFF2-40B4-BE49-F238E27FC236}">
                    <a16:creationId xmlns:a16="http://schemas.microsoft.com/office/drawing/2014/main" id="{83305552-9EF6-5849-ABF2-C4FB3B6A7584}"/>
                  </a:ext>
                </a:extLst>
              </p:cNvPr>
              <p:cNvSpPr/>
              <p:nvPr/>
            </p:nvSpPr>
            <p:spPr>
              <a:xfrm>
                <a:off x="5952000" y="2786945"/>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dirty="0"/>
              </a:p>
            </p:txBody>
          </p:sp>
          <p:sp>
            <p:nvSpPr>
              <p:cNvPr id="209" name="Oval 208">
                <a:extLst>
                  <a:ext uri="{FF2B5EF4-FFF2-40B4-BE49-F238E27FC236}">
                    <a16:creationId xmlns:a16="http://schemas.microsoft.com/office/drawing/2014/main" id="{43E7D8AF-A971-1C48-9F9C-AF99006B5705}"/>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10" name="Oval 209">
                <a:extLst>
                  <a:ext uri="{FF2B5EF4-FFF2-40B4-BE49-F238E27FC236}">
                    <a16:creationId xmlns:a16="http://schemas.microsoft.com/office/drawing/2014/main" id="{DB13A2A8-2D97-F740-9652-65F8B618749D}"/>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11" name="Oval 210">
                <a:extLst>
                  <a:ext uri="{FF2B5EF4-FFF2-40B4-BE49-F238E27FC236}">
                    <a16:creationId xmlns:a16="http://schemas.microsoft.com/office/drawing/2014/main" id="{5887E297-CC36-CE41-952C-BC546046977C}"/>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12" name="Oval 211">
                <a:extLst>
                  <a:ext uri="{FF2B5EF4-FFF2-40B4-BE49-F238E27FC236}">
                    <a16:creationId xmlns:a16="http://schemas.microsoft.com/office/drawing/2014/main" id="{C8178675-AE03-674C-9A24-77F6A84FD086}"/>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13" name="Oval 212">
                <a:extLst>
                  <a:ext uri="{FF2B5EF4-FFF2-40B4-BE49-F238E27FC236}">
                    <a16:creationId xmlns:a16="http://schemas.microsoft.com/office/drawing/2014/main" id="{F4F313B9-15D6-9644-BA2D-E5428EBC0478}"/>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14" name="Oval 213">
                <a:extLst>
                  <a:ext uri="{FF2B5EF4-FFF2-40B4-BE49-F238E27FC236}">
                    <a16:creationId xmlns:a16="http://schemas.microsoft.com/office/drawing/2014/main" id="{7C620883-1F43-8040-B193-6E1DF2540436}"/>
                  </a:ext>
                </a:extLst>
              </p:cNvPr>
              <p:cNvSpPr/>
              <p:nvPr/>
            </p:nvSpPr>
            <p:spPr>
              <a:xfrm>
                <a:off x="5952000" y="5396963"/>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215" name="Group 214">
              <a:extLst>
                <a:ext uri="{FF2B5EF4-FFF2-40B4-BE49-F238E27FC236}">
                  <a16:creationId xmlns:a16="http://schemas.microsoft.com/office/drawing/2014/main" id="{D9BCC480-3479-D149-80B0-AF4ED43E9EBA}"/>
                </a:ext>
              </a:extLst>
            </p:cNvPr>
            <p:cNvGrpSpPr/>
            <p:nvPr/>
          </p:nvGrpSpPr>
          <p:grpSpPr>
            <a:xfrm>
              <a:off x="7543649" y="3141137"/>
              <a:ext cx="297833" cy="3230732"/>
              <a:chOff x="5952000" y="2786945"/>
              <a:chExt cx="297833" cy="3230732"/>
            </a:xfrm>
            <a:grpFill/>
          </p:grpSpPr>
          <p:sp>
            <p:nvSpPr>
              <p:cNvPr id="216" name="Oval 215">
                <a:extLst>
                  <a:ext uri="{FF2B5EF4-FFF2-40B4-BE49-F238E27FC236}">
                    <a16:creationId xmlns:a16="http://schemas.microsoft.com/office/drawing/2014/main" id="{5F57FF2C-742D-8948-B036-6C9C93DE2A39}"/>
                  </a:ext>
                </a:extLst>
              </p:cNvPr>
              <p:cNvSpPr/>
              <p:nvPr/>
            </p:nvSpPr>
            <p:spPr>
              <a:xfrm>
                <a:off x="5952000" y="312561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17" name="Oval 216">
                <a:extLst>
                  <a:ext uri="{FF2B5EF4-FFF2-40B4-BE49-F238E27FC236}">
                    <a16:creationId xmlns:a16="http://schemas.microsoft.com/office/drawing/2014/main" id="{3FAC6005-3E06-4342-A60F-27E7212BBE4E}"/>
                  </a:ext>
                </a:extLst>
              </p:cNvPr>
              <p:cNvSpPr/>
              <p:nvPr/>
            </p:nvSpPr>
            <p:spPr>
              <a:xfrm>
                <a:off x="5952000" y="345016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18" name="Oval 217">
                <a:extLst>
                  <a:ext uri="{FF2B5EF4-FFF2-40B4-BE49-F238E27FC236}">
                    <a16:creationId xmlns:a16="http://schemas.microsoft.com/office/drawing/2014/main" id="{BAF9F8FD-7D2E-2E43-9291-F1057D18CED3}"/>
                  </a:ext>
                </a:extLst>
              </p:cNvPr>
              <p:cNvSpPr/>
              <p:nvPr/>
            </p:nvSpPr>
            <p:spPr>
              <a:xfrm>
                <a:off x="5952000" y="3774721"/>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19" name="Oval 218">
                <a:extLst>
                  <a:ext uri="{FF2B5EF4-FFF2-40B4-BE49-F238E27FC236}">
                    <a16:creationId xmlns:a16="http://schemas.microsoft.com/office/drawing/2014/main" id="{F49A3246-060D-3A4F-A76B-0F194E4D795E}"/>
                  </a:ext>
                </a:extLst>
              </p:cNvPr>
              <p:cNvSpPr/>
              <p:nvPr/>
            </p:nvSpPr>
            <p:spPr>
              <a:xfrm>
                <a:off x="5952000" y="2786945"/>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0" name="Oval 219">
                <a:extLst>
                  <a:ext uri="{FF2B5EF4-FFF2-40B4-BE49-F238E27FC236}">
                    <a16:creationId xmlns:a16="http://schemas.microsoft.com/office/drawing/2014/main" id="{936796D4-43F7-3147-806E-8AF7CD53255D}"/>
                  </a:ext>
                </a:extLst>
              </p:cNvPr>
              <p:cNvSpPr/>
              <p:nvPr/>
            </p:nvSpPr>
            <p:spPr>
              <a:xfrm>
                <a:off x="5952000" y="443794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1" name="Oval 220">
                <a:extLst>
                  <a:ext uri="{FF2B5EF4-FFF2-40B4-BE49-F238E27FC236}">
                    <a16:creationId xmlns:a16="http://schemas.microsoft.com/office/drawing/2014/main" id="{04D775CF-E2EF-AA40-9BCD-CDE53969D5E4}"/>
                  </a:ext>
                </a:extLst>
              </p:cNvPr>
              <p:cNvSpPr/>
              <p:nvPr/>
            </p:nvSpPr>
            <p:spPr>
              <a:xfrm>
                <a:off x="5952000" y="4762497"/>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2" name="Oval 221">
                <a:extLst>
                  <a:ext uri="{FF2B5EF4-FFF2-40B4-BE49-F238E27FC236}">
                    <a16:creationId xmlns:a16="http://schemas.microsoft.com/office/drawing/2014/main" id="{0844287D-0C87-5E46-AB02-4F14B24A577C}"/>
                  </a:ext>
                </a:extLst>
              </p:cNvPr>
              <p:cNvSpPr/>
              <p:nvPr/>
            </p:nvSpPr>
            <p:spPr>
              <a:xfrm>
                <a:off x="5952000" y="5087052"/>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3" name="Oval 222">
                <a:extLst>
                  <a:ext uri="{FF2B5EF4-FFF2-40B4-BE49-F238E27FC236}">
                    <a16:creationId xmlns:a16="http://schemas.microsoft.com/office/drawing/2014/main" id="{A68D3AF6-EBC7-E24C-8DD3-993DC728C318}"/>
                  </a:ext>
                </a:extLst>
              </p:cNvPr>
              <p:cNvSpPr/>
              <p:nvPr/>
            </p:nvSpPr>
            <p:spPr>
              <a:xfrm>
                <a:off x="5952000" y="4099276"/>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4" name="Oval 223">
                <a:extLst>
                  <a:ext uri="{FF2B5EF4-FFF2-40B4-BE49-F238E27FC236}">
                    <a16:creationId xmlns:a16="http://schemas.microsoft.com/office/drawing/2014/main" id="{D7E20CE3-3866-F440-862E-6A9DE7BA0AE1}"/>
                  </a:ext>
                </a:extLst>
              </p:cNvPr>
              <p:cNvSpPr/>
              <p:nvPr/>
            </p:nvSpPr>
            <p:spPr>
              <a:xfrm>
                <a:off x="5952000" y="5721344"/>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5" name="Oval 224">
                <a:extLst>
                  <a:ext uri="{FF2B5EF4-FFF2-40B4-BE49-F238E27FC236}">
                    <a16:creationId xmlns:a16="http://schemas.microsoft.com/office/drawing/2014/main" id="{2C27C345-D16E-5443-9953-FE7B1CFD3D0A}"/>
                  </a:ext>
                </a:extLst>
              </p:cNvPr>
              <p:cNvSpPr/>
              <p:nvPr/>
            </p:nvSpPr>
            <p:spPr>
              <a:xfrm>
                <a:off x="5961833" y="5411250"/>
                <a:ext cx="288000" cy="2963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grpSp>
        <p:nvGrpSpPr>
          <p:cNvPr id="338" name="Group 337">
            <a:extLst>
              <a:ext uri="{FF2B5EF4-FFF2-40B4-BE49-F238E27FC236}">
                <a16:creationId xmlns:a16="http://schemas.microsoft.com/office/drawing/2014/main" id="{8A180179-FB01-6F4A-9959-3F8049825665}"/>
              </a:ext>
            </a:extLst>
          </p:cNvPr>
          <p:cNvGrpSpPr/>
          <p:nvPr/>
        </p:nvGrpSpPr>
        <p:grpSpPr>
          <a:xfrm>
            <a:off x="8518132" y="3046352"/>
            <a:ext cx="3489626" cy="3249781"/>
            <a:chOff x="8518132" y="3046352"/>
            <a:chExt cx="3489626" cy="3249781"/>
          </a:xfrm>
          <a:solidFill>
            <a:schemeClr val="accent6"/>
          </a:solidFill>
        </p:grpSpPr>
        <p:grpSp>
          <p:nvGrpSpPr>
            <p:cNvPr id="226" name="Group 225">
              <a:extLst>
                <a:ext uri="{FF2B5EF4-FFF2-40B4-BE49-F238E27FC236}">
                  <a16:creationId xmlns:a16="http://schemas.microsoft.com/office/drawing/2014/main" id="{F1016A25-3167-244D-9E21-8016962E1A09}"/>
                </a:ext>
              </a:extLst>
            </p:cNvPr>
            <p:cNvGrpSpPr/>
            <p:nvPr/>
          </p:nvGrpSpPr>
          <p:grpSpPr>
            <a:xfrm>
              <a:off x="8518132" y="3065401"/>
              <a:ext cx="288000" cy="3230732"/>
              <a:chOff x="5952000" y="2786945"/>
              <a:chExt cx="288000" cy="3230732"/>
            </a:xfrm>
            <a:grpFill/>
          </p:grpSpPr>
          <p:sp>
            <p:nvSpPr>
              <p:cNvPr id="227" name="Oval 226">
                <a:extLst>
                  <a:ext uri="{FF2B5EF4-FFF2-40B4-BE49-F238E27FC236}">
                    <a16:creationId xmlns:a16="http://schemas.microsoft.com/office/drawing/2014/main" id="{65EBAEE0-D3D1-B245-B2D4-7556392184A1}"/>
                  </a:ext>
                </a:extLst>
              </p:cNvPr>
              <p:cNvSpPr/>
              <p:nvPr/>
            </p:nvSpPr>
            <p:spPr>
              <a:xfrm>
                <a:off x="5952000" y="312561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8" name="Oval 227">
                <a:extLst>
                  <a:ext uri="{FF2B5EF4-FFF2-40B4-BE49-F238E27FC236}">
                    <a16:creationId xmlns:a16="http://schemas.microsoft.com/office/drawing/2014/main" id="{DE0EE847-A951-A949-970C-D9BB488D8204}"/>
                  </a:ext>
                </a:extLst>
              </p:cNvPr>
              <p:cNvSpPr/>
              <p:nvPr/>
            </p:nvSpPr>
            <p:spPr>
              <a:xfrm>
                <a:off x="5952000" y="345016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9" name="Oval 228">
                <a:extLst>
                  <a:ext uri="{FF2B5EF4-FFF2-40B4-BE49-F238E27FC236}">
                    <a16:creationId xmlns:a16="http://schemas.microsoft.com/office/drawing/2014/main" id="{B2D42BB5-4365-1C43-AF3E-A3FC64DF47D8}"/>
                  </a:ext>
                </a:extLst>
              </p:cNvPr>
              <p:cNvSpPr/>
              <p:nvPr/>
            </p:nvSpPr>
            <p:spPr>
              <a:xfrm>
                <a:off x="5952000" y="377472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30" name="Oval 229">
                <a:extLst>
                  <a:ext uri="{FF2B5EF4-FFF2-40B4-BE49-F238E27FC236}">
                    <a16:creationId xmlns:a16="http://schemas.microsoft.com/office/drawing/2014/main" id="{00D513C9-FDB2-804F-B91C-63A9E806B6ED}"/>
                  </a:ext>
                </a:extLst>
              </p:cNvPr>
              <p:cNvSpPr/>
              <p:nvPr/>
            </p:nvSpPr>
            <p:spPr>
              <a:xfrm>
                <a:off x="5952000" y="2786945"/>
                <a:ext cx="288000" cy="296333"/>
              </a:xfrm>
              <a:prstGeom prst="ellipse">
                <a:avLst/>
              </a:pr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31" name="Oval 230">
                <a:extLst>
                  <a:ext uri="{FF2B5EF4-FFF2-40B4-BE49-F238E27FC236}">
                    <a16:creationId xmlns:a16="http://schemas.microsoft.com/office/drawing/2014/main" id="{D278262B-5ACD-5E4C-82A6-E4C05519233A}"/>
                  </a:ext>
                </a:extLst>
              </p:cNvPr>
              <p:cNvSpPr/>
              <p:nvPr/>
            </p:nvSpPr>
            <p:spPr>
              <a:xfrm>
                <a:off x="5952000" y="443794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32" name="Oval 231">
                <a:extLst>
                  <a:ext uri="{FF2B5EF4-FFF2-40B4-BE49-F238E27FC236}">
                    <a16:creationId xmlns:a16="http://schemas.microsoft.com/office/drawing/2014/main" id="{2CEBF1DE-401B-F941-8EB8-97BC3390DBD6}"/>
                  </a:ext>
                </a:extLst>
              </p:cNvPr>
              <p:cNvSpPr/>
              <p:nvPr/>
            </p:nvSpPr>
            <p:spPr>
              <a:xfrm>
                <a:off x="5952000" y="4762497"/>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33" name="Oval 232">
                <a:extLst>
                  <a:ext uri="{FF2B5EF4-FFF2-40B4-BE49-F238E27FC236}">
                    <a16:creationId xmlns:a16="http://schemas.microsoft.com/office/drawing/2014/main" id="{078F6605-579E-3D44-8490-78CE81A5FD5A}"/>
                  </a:ext>
                </a:extLst>
              </p:cNvPr>
              <p:cNvSpPr/>
              <p:nvPr/>
            </p:nvSpPr>
            <p:spPr>
              <a:xfrm>
                <a:off x="5952000" y="508705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34" name="Oval 233">
                <a:extLst>
                  <a:ext uri="{FF2B5EF4-FFF2-40B4-BE49-F238E27FC236}">
                    <a16:creationId xmlns:a16="http://schemas.microsoft.com/office/drawing/2014/main" id="{2C3E98E4-CAC5-6242-95A6-C9A303CA5A4A}"/>
                  </a:ext>
                </a:extLst>
              </p:cNvPr>
              <p:cNvSpPr/>
              <p:nvPr/>
            </p:nvSpPr>
            <p:spPr>
              <a:xfrm>
                <a:off x="5952000" y="409927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35" name="Oval 234">
                <a:extLst>
                  <a:ext uri="{FF2B5EF4-FFF2-40B4-BE49-F238E27FC236}">
                    <a16:creationId xmlns:a16="http://schemas.microsoft.com/office/drawing/2014/main" id="{1DFE6C6F-E2E9-884A-97AF-C590C9BB3E00}"/>
                  </a:ext>
                </a:extLst>
              </p:cNvPr>
              <p:cNvSpPr/>
              <p:nvPr/>
            </p:nvSpPr>
            <p:spPr>
              <a:xfrm>
                <a:off x="5952000" y="5721344"/>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36" name="Oval 235">
                <a:extLst>
                  <a:ext uri="{FF2B5EF4-FFF2-40B4-BE49-F238E27FC236}">
                    <a16:creationId xmlns:a16="http://schemas.microsoft.com/office/drawing/2014/main" id="{ACE65788-29C2-6245-8981-54450597043F}"/>
                  </a:ext>
                </a:extLst>
              </p:cNvPr>
              <p:cNvSpPr/>
              <p:nvPr/>
            </p:nvSpPr>
            <p:spPr>
              <a:xfrm>
                <a:off x="5952000" y="5382678"/>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237" name="Group 236">
              <a:extLst>
                <a:ext uri="{FF2B5EF4-FFF2-40B4-BE49-F238E27FC236}">
                  <a16:creationId xmlns:a16="http://schemas.microsoft.com/office/drawing/2014/main" id="{54B2D08E-9754-1A4A-B63A-5D9AFD246699}"/>
                </a:ext>
              </a:extLst>
            </p:cNvPr>
            <p:cNvGrpSpPr/>
            <p:nvPr/>
          </p:nvGrpSpPr>
          <p:grpSpPr>
            <a:xfrm>
              <a:off x="8881206" y="3053054"/>
              <a:ext cx="295706" cy="3230732"/>
              <a:chOff x="5952000" y="2786945"/>
              <a:chExt cx="295706" cy="3230732"/>
            </a:xfrm>
            <a:grpFill/>
          </p:grpSpPr>
          <p:sp>
            <p:nvSpPr>
              <p:cNvPr id="238" name="Oval 237">
                <a:extLst>
                  <a:ext uri="{FF2B5EF4-FFF2-40B4-BE49-F238E27FC236}">
                    <a16:creationId xmlns:a16="http://schemas.microsoft.com/office/drawing/2014/main" id="{36A3DA21-7D85-7E4A-B390-D38C879031C6}"/>
                  </a:ext>
                </a:extLst>
              </p:cNvPr>
              <p:cNvSpPr/>
              <p:nvPr/>
            </p:nvSpPr>
            <p:spPr>
              <a:xfrm>
                <a:off x="5952000" y="312561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39" name="Oval 238">
                <a:extLst>
                  <a:ext uri="{FF2B5EF4-FFF2-40B4-BE49-F238E27FC236}">
                    <a16:creationId xmlns:a16="http://schemas.microsoft.com/office/drawing/2014/main" id="{60AC4A3C-BC24-5041-9101-47124179E601}"/>
                  </a:ext>
                </a:extLst>
              </p:cNvPr>
              <p:cNvSpPr/>
              <p:nvPr/>
            </p:nvSpPr>
            <p:spPr>
              <a:xfrm>
                <a:off x="5952000" y="345016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0" name="Oval 239">
                <a:extLst>
                  <a:ext uri="{FF2B5EF4-FFF2-40B4-BE49-F238E27FC236}">
                    <a16:creationId xmlns:a16="http://schemas.microsoft.com/office/drawing/2014/main" id="{315D94C2-07D4-F540-816A-18B3C973A62A}"/>
                  </a:ext>
                </a:extLst>
              </p:cNvPr>
              <p:cNvSpPr/>
              <p:nvPr/>
            </p:nvSpPr>
            <p:spPr>
              <a:xfrm>
                <a:off x="5952000" y="377472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1" name="Oval 240">
                <a:extLst>
                  <a:ext uri="{FF2B5EF4-FFF2-40B4-BE49-F238E27FC236}">
                    <a16:creationId xmlns:a16="http://schemas.microsoft.com/office/drawing/2014/main" id="{74865E6D-BDCA-B948-8BCD-AB0F8FA691FD}"/>
                  </a:ext>
                </a:extLst>
              </p:cNvPr>
              <p:cNvSpPr/>
              <p:nvPr/>
            </p:nvSpPr>
            <p:spPr>
              <a:xfrm>
                <a:off x="5952000" y="2786945"/>
                <a:ext cx="288000" cy="296333"/>
              </a:xfrm>
              <a:prstGeom prst="ellipse">
                <a:avLst/>
              </a:pr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2" name="Oval 241">
                <a:extLst>
                  <a:ext uri="{FF2B5EF4-FFF2-40B4-BE49-F238E27FC236}">
                    <a16:creationId xmlns:a16="http://schemas.microsoft.com/office/drawing/2014/main" id="{B2888BBB-66E5-6A4F-A761-FC55B300F71C}"/>
                  </a:ext>
                </a:extLst>
              </p:cNvPr>
              <p:cNvSpPr/>
              <p:nvPr/>
            </p:nvSpPr>
            <p:spPr>
              <a:xfrm>
                <a:off x="5952000" y="443794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3" name="Oval 242">
                <a:extLst>
                  <a:ext uri="{FF2B5EF4-FFF2-40B4-BE49-F238E27FC236}">
                    <a16:creationId xmlns:a16="http://schemas.microsoft.com/office/drawing/2014/main" id="{C7BD4DE5-42E9-F949-BCC7-6C4B7698B26F}"/>
                  </a:ext>
                </a:extLst>
              </p:cNvPr>
              <p:cNvSpPr/>
              <p:nvPr/>
            </p:nvSpPr>
            <p:spPr>
              <a:xfrm>
                <a:off x="5952000" y="4762497"/>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4" name="Oval 243">
                <a:extLst>
                  <a:ext uri="{FF2B5EF4-FFF2-40B4-BE49-F238E27FC236}">
                    <a16:creationId xmlns:a16="http://schemas.microsoft.com/office/drawing/2014/main" id="{74BA34BA-4D95-E24F-A1FA-5E4F64FCD0D8}"/>
                  </a:ext>
                </a:extLst>
              </p:cNvPr>
              <p:cNvSpPr/>
              <p:nvPr/>
            </p:nvSpPr>
            <p:spPr>
              <a:xfrm>
                <a:off x="5952000" y="508705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5" name="Oval 244">
                <a:extLst>
                  <a:ext uri="{FF2B5EF4-FFF2-40B4-BE49-F238E27FC236}">
                    <a16:creationId xmlns:a16="http://schemas.microsoft.com/office/drawing/2014/main" id="{DE1C307B-97B2-2F46-B5D3-A51B3D30FE53}"/>
                  </a:ext>
                </a:extLst>
              </p:cNvPr>
              <p:cNvSpPr/>
              <p:nvPr/>
            </p:nvSpPr>
            <p:spPr>
              <a:xfrm>
                <a:off x="5952000" y="409927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6" name="Oval 245">
                <a:extLst>
                  <a:ext uri="{FF2B5EF4-FFF2-40B4-BE49-F238E27FC236}">
                    <a16:creationId xmlns:a16="http://schemas.microsoft.com/office/drawing/2014/main" id="{2563F7C8-37C7-BC48-A7A6-1AD527E848C5}"/>
                  </a:ext>
                </a:extLst>
              </p:cNvPr>
              <p:cNvSpPr/>
              <p:nvPr/>
            </p:nvSpPr>
            <p:spPr>
              <a:xfrm>
                <a:off x="5952000" y="5721344"/>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7" name="Oval 246">
                <a:extLst>
                  <a:ext uri="{FF2B5EF4-FFF2-40B4-BE49-F238E27FC236}">
                    <a16:creationId xmlns:a16="http://schemas.microsoft.com/office/drawing/2014/main" id="{9220D7D3-E823-FC4A-B6CB-C76B862198D4}"/>
                  </a:ext>
                </a:extLst>
              </p:cNvPr>
              <p:cNvSpPr/>
              <p:nvPr/>
            </p:nvSpPr>
            <p:spPr>
              <a:xfrm>
                <a:off x="5959706" y="5411607"/>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248" name="Group 247">
              <a:extLst>
                <a:ext uri="{FF2B5EF4-FFF2-40B4-BE49-F238E27FC236}">
                  <a16:creationId xmlns:a16="http://schemas.microsoft.com/office/drawing/2014/main" id="{2266BFB9-BC12-0844-966A-4F747D54A4E3}"/>
                </a:ext>
              </a:extLst>
            </p:cNvPr>
            <p:cNvGrpSpPr/>
            <p:nvPr/>
          </p:nvGrpSpPr>
          <p:grpSpPr>
            <a:xfrm>
              <a:off x="9220730" y="3053054"/>
              <a:ext cx="288000" cy="3230732"/>
              <a:chOff x="5952000" y="2786945"/>
              <a:chExt cx="288000" cy="3230732"/>
            </a:xfrm>
            <a:grpFill/>
          </p:grpSpPr>
          <p:sp>
            <p:nvSpPr>
              <p:cNvPr id="249" name="Oval 248">
                <a:extLst>
                  <a:ext uri="{FF2B5EF4-FFF2-40B4-BE49-F238E27FC236}">
                    <a16:creationId xmlns:a16="http://schemas.microsoft.com/office/drawing/2014/main" id="{7E830E80-197A-D84B-9D51-2363C8B06947}"/>
                  </a:ext>
                </a:extLst>
              </p:cNvPr>
              <p:cNvSpPr/>
              <p:nvPr/>
            </p:nvSpPr>
            <p:spPr>
              <a:xfrm>
                <a:off x="5952000" y="312561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50" name="Oval 249">
                <a:extLst>
                  <a:ext uri="{FF2B5EF4-FFF2-40B4-BE49-F238E27FC236}">
                    <a16:creationId xmlns:a16="http://schemas.microsoft.com/office/drawing/2014/main" id="{2C150381-4FBE-7E47-AA15-BC1F72A9EDA4}"/>
                  </a:ext>
                </a:extLst>
              </p:cNvPr>
              <p:cNvSpPr/>
              <p:nvPr/>
            </p:nvSpPr>
            <p:spPr>
              <a:xfrm>
                <a:off x="5952000" y="345016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51" name="Oval 250">
                <a:extLst>
                  <a:ext uri="{FF2B5EF4-FFF2-40B4-BE49-F238E27FC236}">
                    <a16:creationId xmlns:a16="http://schemas.microsoft.com/office/drawing/2014/main" id="{19E5218F-205A-F242-9289-D060C6355E93}"/>
                  </a:ext>
                </a:extLst>
              </p:cNvPr>
              <p:cNvSpPr/>
              <p:nvPr/>
            </p:nvSpPr>
            <p:spPr>
              <a:xfrm>
                <a:off x="5952000" y="377472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52" name="Oval 251">
                <a:extLst>
                  <a:ext uri="{FF2B5EF4-FFF2-40B4-BE49-F238E27FC236}">
                    <a16:creationId xmlns:a16="http://schemas.microsoft.com/office/drawing/2014/main" id="{E6563FAA-5930-514D-9C49-7D2AE74BB349}"/>
                  </a:ext>
                </a:extLst>
              </p:cNvPr>
              <p:cNvSpPr/>
              <p:nvPr/>
            </p:nvSpPr>
            <p:spPr>
              <a:xfrm>
                <a:off x="5952000" y="2786945"/>
                <a:ext cx="288000" cy="296333"/>
              </a:xfrm>
              <a:prstGeom prst="ellipse">
                <a:avLst/>
              </a:pr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53" name="Oval 252">
                <a:extLst>
                  <a:ext uri="{FF2B5EF4-FFF2-40B4-BE49-F238E27FC236}">
                    <a16:creationId xmlns:a16="http://schemas.microsoft.com/office/drawing/2014/main" id="{CEF2CA53-A42C-C248-BDD8-D78D20BEEB48}"/>
                  </a:ext>
                </a:extLst>
              </p:cNvPr>
              <p:cNvSpPr/>
              <p:nvPr/>
            </p:nvSpPr>
            <p:spPr>
              <a:xfrm>
                <a:off x="5952000" y="443794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54" name="Oval 253">
                <a:extLst>
                  <a:ext uri="{FF2B5EF4-FFF2-40B4-BE49-F238E27FC236}">
                    <a16:creationId xmlns:a16="http://schemas.microsoft.com/office/drawing/2014/main" id="{B5A701FC-9698-9248-BD4D-DB646F289C4F}"/>
                  </a:ext>
                </a:extLst>
              </p:cNvPr>
              <p:cNvSpPr/>
              <p:nvPr/>
            </p:nvSpPr>
            <p:spPr>
              <a:xfrm>
                <a:off x="5952000" y="4762497"/>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55" name="Oval 254">
                <a:extLst>
                  <a:ext uri="{FF2B5EF4-FFF2-40B4-BE49-F238E27FC236}">
                    <a16:creationId xmlns:a16="http://schemas.microsoft.com/office/drawing/2014/main" id="{464F25C6-E1AA-A54F-BE38-40FED4B4D59E}"/>
                  </a:ext>
                </a:extLst>
              </p:cNvPr>
              <p:cNvSpPr/>
              <p:nvPr/>
            </p:nvSpPr>
            <p:spPr>
              <a:xfrm>
                <a:off x="5952000" y="508705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56" name="Oval 255">
                <a:extLst>
                  <a:ext uri="{FF2B5EF4-FFF2-40B4-BE49-F238E27FC236}">
                    <a16:creationId xmlns:a16="http://schemas.microsoft.com/office/drawing/2014/main" id="{8BFD116F-4EBC-AF45-B75C-7D6A7D80E227}"/>
                  </a:ext>
                </a:extLst>
              </p:cNvPr>
              <p:cNvSpPr/>
              <p:nvPr/>
            </p:nvSpPr>
            <p:spPr>
              <a:xfrm>
                <a:off x="5952000" y="409927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57" name="Oval 256">
                <a:extLst>
                  <a:ext uri="{FF2B5EF4-FFF2-40B4-BE49-F238E27FC236}">
                    <a16:creationId xmlns:a16="http://schemas.microsoft.com/office/drawing/2014/main" id="{FA979D9F-459B-1547-9B26-081D1902C116}"/>
                  </a:ext>
                </a:extLst>
              </p:cNvPr>
              <p:cNvSpPr/>
              <p:nvPr/>
            </p:nvSpPr>
            <p:spPr>
              <a:xfrm>
                <a:off x="5952000" y="5721344"/>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58" name="Oval 257">
                <a:extLst>
                  <a:ext uri="{FF2B5EF4-FFF2-40B4-BE49-F238E27FC236}">
                    <a16:creationId xmlns:a16="http://schemas.microsoft.com/office/drawing/2014/main" id="{65242529-7A8E-5446-A345-8E2CB20A7A2F}"/>
                  </a:ext>
                </a:extLst>
              </p:cNvPr>
              <p:cNvSpPr/>
              <p:nvPr/>
            </p:nvSpPr>
            <p:spPr>
              <a:xfrm>
                <a:off x="5952000" y="5404198"/>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259" name="Group 258">
              <a:extLst>
                <a:ext uri="{FF2B5EF4-FFF2-40B4-BE49-F238E27FC236}">
                  <a16:creationId xmlns:a16="http://schemas.microsoft.com/office/drawing/2014/main" id="{7CC81190-863B-0440-8408-3D665E9491EE}"/>
                </a:ext>
              </a:extLst>
            </p:cNvPr>
            <p:cNvGrpSpPr/>
            <p:nvPr/>
          </p:nvGrpSpPr>
          <p:grpSpPr>
            <a:xfrm>
              <a:off x="11719758" y="3053054"/>
              <a:ext cx="288000" cy="3230732"/>
              <a:chOff x="5952000" y="2786945"/>
              <a:chExt cx="288000" cy="3230732"/>
            </a:xfrm>
            <a:grpFill/>
          </p:grpSpPr>
          <p:sp>
            <p:nvSpPr>
              <p:cNvPr id="260" name="Oval 259">
                <a:extLst>
                  <a:ext uri="{FF2B5EF4-FFF2-40B4-BE49-F238E27FC236}">
                    <a16:creationId xmlns:a16="http://schemas.microsoft.com/office/drawing/2014/main" id="{7B562E4E-A07E-9848-A39B-3704705CF807}"/>
                  </a:ext>
                </a:extLst>
              </p:cNvPr>
              <p:cNvSpPr/>
              <p:nvPr/>
            </p:nvSpPr>
            <p:spPr>
              <a:xfrm>
                <a:off x="5952000" y="312561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61" name="Oval 260">
                <a:extLst>
                  <a:ext uri="{FF2B5EF4-FFF2-40B4-BE49-F238E27FC236}">
                    <a16:creationId xmlns:a16="http://schemas.microsoft.com/office/drawing/2014/main" id="{AD2567D2-212E-9D4D-A3F0-7FC3715CF05E}"/>
                  </a:ext>
                </a:extLst>
              </p:cNvPr>
              <p:cNvSpPr/>
              <p:nvPr/>
            </p:nvSpPr>
            <p:spPr>
              <a:xfrm>
                <a:off x="5952000" y="345016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62" name="Oval 261">
                <a:extLst>
                  <a:ext uri="{FF2B5EF4-FFF2-40B4-BE49-F238E27FC236}">
                    <a16:creationId xmlns:a16="http://schemas.microsoft.com/office/drawing/2014/main" id="{C84F69E8-1F63-DF45-A87D-014FB2BF831E}"/>
                  </a:ext>
                </a:extLst>
              </p:cNvPr>
              <p:cNvSpPr/>
              <p:nvPr/>
            </p:nvSpPr>
            <p:spPr>
              <a:xfrm>
                <a:off x="5952000" y="377472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63" name="Oval 262">
                <a:extLst>
                  <a:ext uri="{FF2B5EF4-FFF2-40B4-BE49-F238E27FC236}">
                    <a16:creationId xmlns:a16="http://schemas.microsoft.com/office/drawing/2014/main" id="{5C965FF1-E7F0-3F4A-A83A-D89E1A9890DA}"/>
                  </a:ext>
                </a:extLst>
              </p:cNvPr>
              <p:cNvSpPr/>
              <p:nvPr/>
            </p:nvSpPr>
            <p:spPr>
              <a:xfrm>
                <a:off x="5952000" y="2786945"/>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64" name="Oval 263">
                <a:extLst>
                  <a:ext uri="{FF2B5EF4-FFF2-40B4-BE49-F238E27FC236}">
                    <a16:creationId xmlns:a16="http://schemas.microsoft.com/office/drawing/2014/main" id="{0EAC6CEC-6AAD-544B-A708-457B4BB9EC49}"/>
                  </a:ext>
                </a:extLst>
              </p:cNvPr>
              <p:cNvSpPr/>
              <p:nvPr/>
            </p:nvSpPr>
            <p:spPr>
              <a:xfrm>
                <a:off x="5952000" y="443794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65" name="Oval 264">
                <a:extLst>
                  <a:ext uri="{FF2B5EF4-FFF2-40B4-BE49-F238E27FC236}">
                    <a16:creationId xmlns:a16="http://schemas.microsoft.com/office/drawing/2014/main" id="{B2751301-178D-4147-AC5D-D48B7143B9BE}"/>
                  </a:ext>
                </a:extLst>
              </p:cNvPr>
              <p:cNvSpPr/>
              <p:nvPr/>
            </p:nvSpPr>
            <p:spPr>
              <a:xfrm>
                <a:off x="5952000" y="4762497"/>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66" name="Oval 265">
                <a:extLst>
                  <a:ext uri="{FF2B5EF4-FFF2-40B4-BE49-F238E27FC236}">
                    <a16:creationId xmlns:a16="http://schemas.microsoft.com/office/drawing/2014/main" id="{671A15FF-92C3-9443-94C6-F119EC152CA1}"/>
                  </a:ext>
                </a:extLst>
              </p:cNvPr>
              <p:cNvSpPr/>
              <p:nvPr/>
            </p:nvSpPr>
            <p:spPr>
              <a:xfrm>
                <a:off x="5952000" y="508705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67" name="Oval 266">
                <a:extLst>
                  <a:ext uri="{FF2B5EF4-FFF2-40B4-BE49-F238E27FC236}">
                    <a16:creationId xmlns:a16="http://schemas.microsoft.com/office/drawing/2014/main" id="{EE67C086-5174-F144-BEAE-D902D4C38309}"/>
                  </a:ext>
                </a:extLst>
              </p:cNvPr>
              <p:cNvSpPr/>
              <p:nvPr/>
            </p:nvSpPr>
            <p:spPr>
              <a:xfrm>
                <a:off x="5952000" y="409927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68" name="Oval 267">
                <a:extLst>
                  <a:ext uri="{FF2B5EF4-FFF2-40B4-BE49-F238E27FC236}">
                    <a16:creationId xmlns:a16="http://schemas.microsoft.com/office/drawing/2014/main" id="{ADD29221-9F83-864B-A106-B6B8A53BA74B}"/>
                  </a:ext>
                </a:extLst>
              </p:cNvPr>
              <p:cNvSpPr/>
              <p:nvPr/>
            </p:nvSpPr>
            <p:spPr>
              <a:xfrm>
                <a:off x="5952000" y="5721344"/>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69" name="Oval 268">
                <a:extLst>
                  <a:ext uri="{FF2B5EF4-FFF2-40B4-BE49-F238E27FC236}">
                    <a16:creationId xmlns:a16="http://schemas.microsoft.com/office/drawing/2014/main" id="{55531BC2-3356-FF4D-8A8C-7A76AFAAC4AE}"/>
                  </a:ext>
                </a:extLst>
              </p:cNvPr>
              <p:cNvSpPr/>
              <p:nvPr/>
            </p:nvSpPr>
            <p:spPr>
              <a:xfrm>
                <a:off x="5952000" y="5382678"/>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270" name="Group 269">
              <a:extLst>
                <a:ext uri="{FF2B5EF4-FFF2-40B4-BE49-F238E27FC236}">
                  <a16:creationId xmlns:a16="http://schemas.microsoft.com/office/drawing/2014/main" id="{ED7B0736-CC5D-FE45-9F7C-B928E0987F52}"/>
                </a:ext>
              </a:extLst>
            </p:cNvPr>
            <p:cNvGrpSpPr/>
            <p:nvPr/>
          </p:nvGrpSpPr>
          <p:grpSpPr>
            <a:xfrm>
              <a:off x="9581122" y="3058699"/>
              <a:ext cx="288000" cy="3230732"/>
              <a:chOff x="5952000" y="2786945"/>
              <a:chExt cx="288000" cy="3230732"/>
            </a:xfrm>
            <a:grpFill/>
          </p:grpSpPr>
          <p:sp>
            <p:nvSpPr>
              <p:cNvPr id="271" name="Oval 270">
                <a:extLst>
                  <a:ext uri="{FF2B5EF4-FFF2-40B4-BE49-F238E27FC236}">
                    <a16:creationId xmlns:a16="http://schemas.microsoft.com/office/drawing/2014/main" id="{94637F66-4E7B-FB4B-BB7F-DF5E6F6AFA90}"/>
                  </a:ext>
                </a:extLst>
              </p:cNvPr>
              <p:cNvSpPr/>
              <p:nvPr/>
            </p:nvSpPr>
            <p:spPr>
              <a:xfrm>
                <a:off x="5952000" y="312561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72" name="Oval 271">
                <a:extLst>
                  <a:ext uri="{FF2B5EF4-FFF2-40B4-BE49-F238E27FC236}">
                    <a16:creationId xmlns:a16="http://schemas.microsoft.com/office/drawing/2014/main" id="{0D052378-F2F6-254F-8A41-07030FF97185}"/>
                  </a:ext>
                </a:extLst>
              </p:cNvPr>
              <p:cNvSpPr/>
              <p:nvPr/>
            </p:nvSpPr>
            <p:spPr>
              <a:xfrm>
                <a:off x="5952000" y="345016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73" name="Oval 272">
                <a:extLst>
                  <a:ext uri="{FF2B5EF4-FFF2-40B4-BE49-F238E27FC236}">
                    <a16:creationId xmlns:a16="http://schemas.microsoft.com/office/drawing/2014/main" id="{D3CF8051-BE74-AE42-9048-B5F272395E11}"/>
                  </a:ext>
                </a:extLst>
              </p:cNvPr>
              <p:cNvSpPr/>
              <p:nvPr/>
            </p:nvSpPr>
            <p:spPr>
              <a:xfrm>
                <a:off x="5952000" y="377472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74" name="Oval 273">
                <a:extLst>
                  <a:ext uri="{FF2B5EF4-FFF2-40B4-BE49-F238E27FC236}">
                    <a16:creationId xmlns:a16="http://schemas.microsoft.com/office/drawing/2014/main" id="{A5E62E0E-215F-B241-B90B-DD6F8F59E11F}"/>
                  </a:ext>
                </a:extLst>
              </p:cNvPr>
              <p:cNvSpPr/>
              <p:nvPr/>
            </p:nvSpPr>
            <p:spPr>
              <a:xfrm>
                <a:off x="5952000" y="2786945"/>
                <a:ext cx="288000" cy="296333"/>
              </a:xfrm>
              <a:prstGeom prst="ellipse">
                <a:avLst/>
              </a:pr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75" name="Oval 274">
                <a:extLst>
                  <a:ext uri="{FF2B5EF4-FFF2-40B4-BE49-F238E27FC236}">
                    <a16:creationId xmlns:a16="http://schemas.microsoft.com/office/drawing/2014/main" id="{9F4BAC14-3E78-FD4F-BBA0-68B01928D0F2}"/>
                  </a:ext>
                </a:extLst>
              </p:cNvPr>
              <p:cNvSpPr/>
              <p:nvPr/>
            </p:nvSpPr>
            <p:spPr>
              <a:xfrm>
                <a:off x="5952000" y="443794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76" name="Oval 275">
                <a:extLst>
                  <a:ext uri="{FF2B5EF4-FFF2-40B4-BE49-F238E27FC236}">
                    <a16:creationId xmlns:a16="http://schemas.microsoft.com/office/drawing/2014/main" id="{FD480E3F-21AE-4D41-B5DC-174DC8D27D98}"/>
                  </a:ext>
                </a:extLst>
              </p:cNvPr>
              <p:cNvSpPr/>
              <p:nvPr/>
            </p:nvSpPr>
            <p:spPr>
              <a:xfrm>
                <a:off x="5952000" y="4762497"/>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77" name="Oval 276">
                <a:extLst>
                  <a:ext uri="{FF2B5EF4-FFF2-40B4-BE49-F238E27FC236}">
                    <a16:creationId xmlns:a16="http://schemas.microsoft.com/office/drawing/2014/main" id="{BEEB9606-20A9-3A4E-871E-AB08CDB8897B}"/>
                  </a:ext>
                </a:extLst>
              </p:cNvPr>
              <p:cNvSpPr/>
              <p:nvPr/>
            </p:nvSpPr>
            <p:spPr>
              <a:xfrm>
                <a:off x="5952000" y="508705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78" name="Oval 277">
                <a:extLst>
                  <a:ext uri="{FF2B5EF4-FFF2-40B4-BE49-F238E27FC236}">
                    <a16:creationId xmlns:a16="http://schemas.microsoft.com/office/drawing/2014/main" id="{01ECA18C-C198-B344-AE85-63A5B86453AC}"/>
                  </a:ext>
                </a:extLst>
              </p:cNvPr>
              <p:cNvSpPr/>
              <p:nvPr/>
            </p:nvSpPr>
            <p:spPr>
              <a:xfrm>
                <a:off x="5952000" y="409927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79" name="Oval 278">
                <a:extLst>
                  <a:ext uri="{FF2B5EF4-FFF2-40B4-BE49-F238E27FC236}">
                    <a16:creationId xmlns:a16="http://schemas.microsoft.com/office/drawing/2014/main" id="{8DA799E3-8D81-0D40-B97A-E4EF5A94D543}"/>
                  </a:ext>
                </a:extLst>
              </p:cNvPr>
              <p:cNvSpPr/>
              <p:nvPr/>
            </p:nvSpPr>
            <p:spPr>
              <a:xfrm>
                <a:off x="5952000" y="5721344"/>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80" name="Oval 279">
                <a:extLst>
                  <a:ext uri="{FF2B5EF4-FFF2-40B4-BE49-F238E27FC236}">
                    <a16:creationId xmlns:a16="http://schemas.microsoft.com/office/drawing/2014/main" id="{04DD5A23-B792-2A47-8DAA-79BB01E0A504}"/>
                  </a:ext>
                </a:extLst>
              </p:cNvPr>
              <p:cNvSpPr/>
              <p:nvPr/>
            </p:nvSpPr>
            <p:spPr>
              <a:xfrm>
                <a:off x="5952000" y="5411607"/>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281" name="Group 280">
              <a:extLst>
                <a:ext uri="{FF2B5EF4-FFF2-40B4-BE49-F238E27FC236}">
                  <a16:creationId xmlns:a16="http://schemas.microsoft.com/office/drawing/2014/main" id="{2E0670D7-7EE6-AD4B-BC14-BEB3934876CC}"/>
                </a:ext>
              </a:extLst>
            </p:cNvPr>
            <p:cNvGrpSpPr/>
            <p:nvPr/>
          </p:nvGrpSpPr>
          <p:grpSpPr>
            <a:xfrm>
              <a:off x="9931815" y="3058699"/>
              <a:ext cx="288000" cy="3230732"/>
              <a:chOff x="5952000" y="2786945"/>
              <a:chExt cx="288000" cy="3230732"/>
            </a:xfrm>
            <a:grpFill/>
          </p:grpSpPr>
          <p:sp>
            <p:nvSpPr>
              <p:cNvPr id="282" name="Oval 281">
                <a:extLst>
                  <a:ext uri="{FF2B5EF4-FFF2-40B4-BE49-F238E27FC236}">
                    <a16:creationId xmlns:a16="http://schemas.microsoft.com/office/drawing/2014/main" id="{C9F14B77-04E6-1447-92CF-D3EF9E6916D7}"/>
                  </a:ext>
                </a:extLst>
              </p:cNvPr>
              <p:cNvSpPr/>
              <p:nvPr/>
            </p:nvSpPr>
            <p:spPr>
              <a:xfrm>
                <a:off x="5952000" y="312561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83" name="Oval 282">
                <a:extLst>
                  <a:ext uri="{FF2B5EF4-FFF2-40B4-BE49-F238E27FC236}">
                    <a16:creationId xmlns:a16="http://schemas.microsoft.com/office/drawing/2014/main" id="{E0208055-0FF6-B542-AC08-0A5115EABFB3}"/>
                  </a:ext>
                </a:extLst>
              </p:cNvPr>
              <p:cNvSpPr/>
              <p:nvPr/>
            </p:nvSpPr>
            <p:spPr>
              <a:xfrm>
                <a:off x="5952000" y="345016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84" name="Oval 283">
                <a:extLst>
                  <a:ext uri="{FF2B5EF4-FFF2-40B4-BE49-F238E27FC236}">
                    <a16:creationId xmlns:a16="http://schemas.microsoft.com/office/drawing/2014/main" id="{383D6159-A922-484B-9C6F-995CCEFB82FA}"/>
                  </a:ext>
                </a:extLst>
              </p:cNvPr>
              <p:cNvSpPr/>
              <p:nvPr/>
            </p:nvSpPr>
            <p:spPr>
              <a:xfrm>
                <a:off x="5952000" y="377472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85" name="Oval 284">
                <a:extLst>
                  <a:ext uri="{FF2B5EF4-FFF2-40B4-BE49-F238E27FC236}">
                    <a16:creationId xmlns:a16="http://schemas.microsoft.com/office/drawing/2014/main" id="{17BDEF8F-E901-1E4E-BC68-FABBD562212D}"/>
                  </a:ext>
                </a:extLst>
              </p:cNvPr>
              <p:cNvSpPr/>
              <p:nvPr/>
            </p:nvSpPr>
            <p:spPr>
              <a:xfrm>
                <a:off x="5952000" y="2786945"/>
                <a:ext cx="288000" cy="296333"/>
              </a:xfrm>
              <a:prstGeom prst="ellipse">
                <a:avLst/>
              </a:prstGeom>
              <a:solidFill>
                <a:srgbClr val="FFC000"/>
              </a:solidFill>
              <a:ln w="666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86" name="Oval 285">
                <a:extLst>
                  <a:ext uri="{FF2B5EF4-FFF2-40B4-BE49-F238E27FC236}">
                    <a16:creationId xmlns:a16="http://schemas.microsoft.com/office/drawing/2014/main" id="{39EAB612-5D5D-9440-9739-A38FF71D3FC4}"/>
                  </a:ext>
                </a:extLst>
              </p:cNvPr>
              <p:cNvSpPr/>
              <p:nvPr/>
            </p:nvSpPr>
            <p:spPr>
              <a:xfrm>
                <a:off x="5952000" y="443794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87" name="Oval 286">
                <a:extLst>
                  <a:ext uri="{FF2B5EF4-FFF2-40B4-BE49-F238E27FC236}">
                    <a16:creationId xmlns:a16="http://schemas.microsoft.com/office/drawing/2014/main" id="{A1E09BB4-E7B0-334E-BB38-0F6E6425312C}"/>
                  </a:ext>
                </a:extLst>
              </p:cNvPr>
              <p:cNvSpPr/>
              <p:nvPr/>
            </p:nvSpPr>
            <p:spPr>
              <a:xfrm>
                <a:off x="5952000" y="4762497"/>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88" name="Oval 287">
                <a:extLst>
                  <a:ext uri="{FF2B5EF4-FFF2-40B4-BE49-F238E27FC236}">
                    <a16:creationId xmlns:a16="http://schemas.microsoft.com/office/drawing/2014/main" id="{D9DBF6EC-CB90-1746-8A6E-87D80F62F911}"/>
                  </a:ext>
                </a:extLst>
              </p:cNvPr>
              <p:cNvSpPr/>
              <p:nvPr/>
            </p:nvSpPr>
            <p:spPr>
              <a:xfrm>
                <a:off x="5952000" y="508705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89" name="Oval 288">
                <a:extLst>
                  <a:ext uri="{FF2B5EF4-FFF2-40B4-BE49-F238E27FC236}">
                    <a16:creationId xmlns:a16="http://schemas.microsoft.com/office/drawing/2014/main" id="{BC4845DD-C091-9744-88DE-A4BF09A35872}"/>
                  </a:ext>
                </a:extLst>
              </p:cNvPr>
              <p:cNvSpPr/>
              <p:nvPr/>
            </p:nvSpPr>
            <p:spPr>
              <a:xfrm>
                <a:off x="5952000" y="409927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90" name="Oval 289">
                <a:extLst>
                  <a:ext uri="{FF2B5EF4-FFF2-40B4-BE49-F238E27FC236}">
                    <a16:creationId xmlns:a16="http://schemas.microsoft.com/office/drawing/2014/main" id="{618F8B57-D534-D742-B552-5E76D6EB4519}"/>
                  </a:ext>
                </a:extLst>
              </p:cNvPr>
              <p:cNvSpPr/>
              <p:nvPr/>
            </p:nvSpPr>
            <p:spPr>
              <a:xfrm>
                <a:off x="5952000" y="5721344"/>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91" name="Oval 290">
                <a:extLst>
                  <a:ext uri="{FF2B5EF4-FFF2-40B4-BE49-F238E27FC236}">
                    <a16:creationId xmlns:a16="http://schemas.microsoft.com/office/drawing/2014/main" id="{4F6248C2-E995-E341-ADA5-9FA339AA524D}"/>
                  </a:ext>
                </a:extLst>
              </p:cNvPr>
              <p:cNvSpPr/>
              <p:nvPr/>
            </p:nvSpPr>
            <p:spPr>
              <a:xfrm>
                <a:off x="5952000" y="541795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292" name="Group 291">
              <a:extLst>
                <a:ext uri="{FF2B5EF4-FFF2-40B4-BE49-F238E27FC236}">
                  <a16:creationId xmlns:a16="http://schemas.microsoft.com/office/drawing/2014/main" id="{A5788A6D-1CAC-1044-A557-12A5FD8E71DA}"/>
                </a:ext>
              </a:extLst>
            </p:cNvPr>
            <p:cNvGrpSpPr/>
            <p:nvPr/>
          </p:nvGrpSpPr>
          <p:grpSpPr>
            <a:xfrm>
              <a:off x="10266841" y="3046352"/>
              <a:ext cx="288000" cy="3230732"/>
              <a:chOff x="5952000" y="2786945"/>
              <a:chExt cx="288000" cy="3230732"/>
            </a:xfrm>
            <a:grpFill/>
          </p:grpSpPr>
          <p:sp>
            <p:nvSpPr>
              <p:cNvPr id="293" name="Oval 292">
                <a:extLst>
                  <a:ext uri="{FF2B5EF4-FFF2-40B4-BE49-F238E27FC236}">
                    <a16:creationId xmlns:a16="http://schemas.microsoft.com/office/drawing/2014/main" id="{6A6042C3-ECED-614E-911C-C51C6DC6EBA5}"/>
                  </a:ext>
                </a:extLst>
              </p:cNvPr>
              <p:cNvSpPr/>
              <p:nvPr/>
            </p:nvSpPr>
            <p:spPr>
              <a:xfrm>
                <a:off x="5952000" y="312561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94" name="Oval 293">
                <a:extLst>
                  <a:ext uri="{FF2B5EF4-FFF2-40B4-BE49-F238E27FC236}">
                    <a16:creationId xmlns:a16="http://schemas.microsoft.com/office/drawing/2014/main" id="{48C919DD-77A0-A844-92FD-D1D0E4221E42}"/>
                  </a:ext>
                </a:extLst>
              </p:cNvPr>
              <p:cNvSpPr/>
              <p:nvPr/>
            </p:nvSpPr>
            <p:spPr>
              <a:xfrm>
                <a:off x="5952000" y="345016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95" name="Oval 294">
                <a:extLst>
                  <a:ext uri="{FF2B5EF4-FFF2-40B4-BE49-F238E27FC236}">
                    <a16:creationId xmlns:a16="http://schemas.microsoft.com/office/drawing/2014/main" id="{2BA62065-3E7B-E546-8870-D5E503EFCE82}"/>
                  </a:ext>
                </a:extLst>
              </p:cNvPr>
              <p:cNvSpPr/>
              <p:nvPr/>
            </p:nvSpPr>
            <p:spPr>
              <a:xfrm>
                <a:off x="5952000" y="377472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96" name="Oval 295">
                <a:extLst>
                  <a:ext uri="{FF2B5EF4-FFF2-40B4-BE49-F238E27FC236}">
                    <a16:creationId xmlns:a16="http://schemas.microsoft.com/office/drawing/2014/main" id="{75B21C9F-A86C-7746-9CD3-853EA292D176}"/>
                  </a:ext>
                </a:extLst>
              </p:cNvPr>
              <p:cNvSpPr/>
              <p:nvPr/>
            </p:nvSpPr>
            <p:spPr>
              <a:xfrm>
                <a:off x="5952000" y="2786945"/>
                <a:ext cx="288000" cy="296333"/>
              </a:xfrm>
              <a:prstGeom prst="ellipse">
                <a:avLst/>
              </a:prstGeom>
              <a:solidFill>
                <a:srgbClr val="FFC000"/>
              </a:solidFill>
              <a:ln w="666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97" name="Oval 296">
                <a:extLst>
                  <a:ext uri="{FF2B5EF4-FFF2-40B4-BE49-F238E27FC236}">
                    <a16:creationId xmlns:a16="http://schemas.microsoft.com/office/drawing/2014/main" id="{E5CE3E6A-75C2-A849-B557-A02B45C93F99}"/>
                  </a:ext>
                </a:extLst>
              </p:cNvPr>
              <p:cNvSpPr/>
              <p:nvPr/>
            </p:nvSpPr>
            <p:spPr>
              <a:xfrm>
                <a:off x="5952000" y="443794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98" name="Oval 297">
                <a:extLst>
                  <a:ext uri="{FF2B5EF4-FFF2-40B4-BE49-F238E27FC236}">
                    <a16:creationId xmlns:a16="http://schemas.microsoft.com/office/drawing/2014/main" id="{CA089418-429A-8E43-9A18-32F1925122DC}"/>
                  </a:ext>
                </a:extLst>
              </p:cNvPr>
              <p:cNvSpPr/>
              <p:nvPr/>
            </p:nvSpPr>
            <p:spPr>
              <a:xfrm>
                <a:off x="5952000" y="4762497"/>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99" name="Oval 298">
                <a:extLst>
                  <a:ext uri="{FF2B5EF4-FFF2-40B4-BE49-F238E27FC236}">
                    <a16:creationId xmlns:a16="http://schemas.microsoft.com/office/drawing/2014/main" id="{22F6430A-A916-6646-930F-E2CCAA6C8CA8}"/>
                  </a:ext>
                </a:extLst>
              </p:cNvPr>
              <p:cNvSpPr/>
              <p:nvPr/>
            </p:nvSpPr>
            <p:spPr>
              <a:xfrm>
                <a:off x="5952000" y="508705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0" name="Oval 299">
                <a:extLst>
                  <a:ext uri="{FF2B5EF4-FFF2-40B4-BE49-F238E27FC236}">
                    <a16:creationId xmlns:a16="http://schemas.microsoft.com/office/drawing/2014/main" id="{8B7FF99A-990F-1C45-B322-2CD026F87526}"/>
                  </a:ext>
                </a:extLst>
              </p:cNvPr>
              <p:cNvSpPr/>
              <p:nvPr/>
            </p:nvSpPr>
            <p:spPr>
              <a:xfrm>
                <a:off x="5952000" y="409927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1" name="Oval 300">
                <a:extLst>
                  <a:ext uri="{FF2B5EF4-FFF2-40B4-BE49-F238E27FC236}">
                    <a16:creationId xmlns:a16="http://schemas.microsoft.com/office/drawing/2014/main" id="{62557F26-600F-9449-A125-385F57FF0CD6}"/>
                  </a:ext>
                </a:extLst>
              </p:cNvPr>
              <p:cNvSpPr/>
              <p:nvPr/>
            </p:nvSpPr>
            <p:spPr>
              <a:xfrm>
                <a:off x="5952000" y="5721344"/>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2" name="Oval 301">
                <a:extLst>
                  <a:ext uri="{FF2B5EF4-FFF2-40B4-BE49-F238E27FC236}">
                    <a16:creationId xmlns:a16="http://schemas.microsoft.com/office/drawing/2014/main" id="{8DBA33F2-9F80-724B-BC0F-43915E0AD65A}"/>
                  </a:ext>
                </a:extLst>
              </p:cNvPr>
              <p:cNvSpPr/>
              <p:nvPr/>
            </p:nvSpPr>
            <p:spPr>
              <a:xfrm>
                <a:off x="5952000" y="5408429"/>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303" name="Group 302">
              <a:extLst>
                <a:ext uri="{FF2B5EF4-FFF2-40B4-BE49-F238E27FC236}">
                  <a16:creationId xmlns:a16="http://schemas.microsoft.com/office/drawing/2014/main" id="{6684A072-5B08-F94D-9C66-4887E855FAA8}"/>
                </a:ext>
              </a:extLst>
            </p:cNvPr>
            <p:cNvGrpSpPr/>
            <p:nvPr/>
          </p:nvGrpSpPr>
          <p:grpSpPr>
            <a:xfrm>
              <a:off x="10626927" y="3058699"/>
              <a:ext cx="288000" cy="3230732"/>
              <a:chOff x="5952000" y="2786945"/>
              <a:chExt cx="288000" cy="3230732"/>
            </a:xfrm>
            <a:grpFill/>
          </p:grpSpPr>
          <p:sp>
            <p:nvSpPr>
              <p:cNvPr id="304" name="Oval 303">
                <a:extLst>
                  <a:ext uri="{FF2B5EF4-FFF2-40B4-BE49-F238E27FC236}">
                    <a16:creationId xmlns:a16="http://schemas.microsoft.com/office/drawing/2014/main" id="{1213BE85-A25D-3149-90AE-271FAC3BC961}"/>
                  </a:ext>
                </a:extLst>
              </p:cNvPr>
              <p:cNvSpPr/>
              <p:nvPr/>
            </p:nvSpPr>
            <p:spPr>
              <a:xfrm>
                <a:off x="5952000" y="312561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5" name="Oval 304">
                <a:extLst>
                  <a:ext uri="{FF2B5EF4-FFF2-40B4-BE49-F238E27FC236}">
                    <a16:creationId xmlns:a16="http://schemas.microsoft.com/office/drawing/2014/main" id="{854918BC-DFD2-054E-B288-5314D82E8EC9}"/>
                  </a:ext>
                </a:extLst>
              </p:cNvPr>
              <p:cNvSpPr/>
              <p:nvPr/>
            </p:nvSpPr>
            <p:spPr>
              <a:xfrm>
                <a:off x="5952000" y="345016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6" name="Oval 305">
                <a:extLst>
                  <a:ext uri="{FF2B5EF4-FFF2-40B4-BE49-F238E27FC236}">
                    <a16:creationId xmlns:a16="http://schemas.microsoft.com/office/drawing/2014/main" id="{0C3EC1B2-49F7-4B42-839C-C8B4555E2228}"/>
                  </a:ext>
                </a:extLst>
              </p:cNvPr>
              <p:cNvSpPr/>
              <p:nvPr/>
            </p:nvSpPr>
            <p:spPr>
              <a:xfrm>
                <a:off x="5952000" y="377472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7" name="Oval 306">
                <a:extLst>
                  <a:ext uri="{FF2B5EF4-FFF2-40B4-BE49-F238E27FC236}">
                    <a16:creationId xmlns:a16="http://schemas.microsoft.com/office/drawing/2014/main" id="{3517E225-D64A-C84A-9C94-4D70C2B03941}"/>
                  </a:ext>
                </a:extLst>
              </p:cNvPr>
              <p:cNvSpPr/>
              <p:nvPr/>
            </p:nvSpPr>
            <p:spPr>
              <a:xfrm>
                <a:off x="5952000" y="2786945"/>
                <a:ext cx="288000" cy="296333"/>
              </a:xfrm>
              <a:prstGeom prst="ellipse">
                <a:avLst/>
              </a:prstGeom>
              <a:solidFill>
                <a:srgbClr val="FFC000"/>
              </a:solidFill>
              <a:ln w="666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8" name="Oval 307">
                <a:extLst>
                  <a:ext uri="{FF2B5EF4-FFF2-40B4-BE49-F238E27FC236}">
                    <a16:creationId xmlns:a16="http://schemas.microsoft.com/office/drawing/2014/main" id="{01502340-0560-714E-B1EE-81496F575439}"/>
                  </a:ext>
                </a:extLst>
              </p:cNvPr>
              <p:cNvSpPr/>
              <p:nvPr/>
            </p:nvSpPr>
            <p:spPr>
              <a:xfrm>
                <a:off x="5952000" y="443794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9" name="Oval 308">
                <a:extLst>
                  <a:ext uri="{FF2B5EF4-FFF2-40B4-BE49-F238E27FC236}">
                    <a16:creationId xmlns:a16="http://schemas.microsoft.com/office/drawing/2014/main" id="{F5C06BA7-CD59-B04F-AD92-BD84DC37DD62}"/>
                  </a:ext>
                </a:extLst>
              </p:cNvPr>
              <p:cNvSpPr/>
              <p:nvPr/>
            </p:nvSpPr>
            <p:spPr>
              <a:xfrm>
                <a:off x="5952000" y="4762497"/>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0" name="Oval 309">
                <a:extLst>
                  <a:ext uri="{FF2B5EF4-FFF2-40B4-BE49-F238E27FC236}">
                    <a16:creationId xmlns:a16="http://schemas.microsoft.com/office/drawing/2014/main" id="{3015E08A-6380-9A4F-8EDB-0B2D95D8EA9C}"/>
                  </a:ext>
                </a:extLst>
              </p:cNvPr>
              <p:cNvSpPr/>
              <p:nvPr/>
            </p:nvSpPr>
            <p:spPr>
              <a:xfrm>
                <a:off x="5952000" y="508705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1" name="Oval 310">
                <a:extLst>
                  <a:ext uri="{FF2B5EF4-FFF2-40B4-BE49-F238E27FC236}">
                    <a16:creationId xmlns:a16="http://schemas.microsoft.com/office/drawing/2014/main" id="{7E4B8A18-CDB0-A64F-A417-40258590362C}"/>
                  </a:ext>
                </a:extLst>
              </p:cNvPr>
              <p:cNvSpPr/>
              <p:nvPr/>
            </p:nvSpPr>
            <p:spPr>
              <a:xfrm>
                <a:off x="5952000" y="409927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2" name="Oval 311">
                <a:extLst>
                  <a:ext uri="{FF2B5EF4-FFF2-40B4-BE49-F238E27FC236}">
                    <a16:creationId xmlns:a16="http://schemas.microsoft.com/office/drawing/2014/main" id="{20E973EC-F7FA-8545-8E01-DC1C023EF735}"/>
                  </a:ext>
                </a:extLst>
              </p:cNvPr>
              <p:cNvSpPr/>
              <p:nvPr/>
            </p:nvSpPr>
            <p:spPr>
              <a:xfrm>
                <a:off x="5952000" y="5721344"/>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3" name="Oval 312">
                <a:extLst>
                  <a:ext uri="{FF2B5EF4-FFF2-40B4-BE49-F238E27FC236}">
                    <a16:creationId xmlns:a16="http://schemas.microsoft.com/office/drawing/2014/main" id="{7E713895-8013-ED4E-9C28-18B7569896B7}"/>
                  </a:ext>
                </a:extLst>
              </p:cNvPr>
              <p:cNvSpPr/>
              <p:nvPr/>
            </p:nvSpPr>
            <p:spPr>
              <a:xfrm>
                <a:off x="5952000" y="5404198"/>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314" name="Group 313">
              <a:extLst>
                <a:ext uri="{FF2B5EF4-FFF2-40B4-BE49-F238E27FC236}">
                  <a16:creationId xmlns:a16="http://schemas.microsoft.com/office/drawing/2014/main" id="{ADC8EA9D-54E0-034D-A700-906B769FF071}"/>
                </a:ext>
              </a:extLst>
            </p:cNvPr>
            <p:cNvGrpSpPr/>
            <p:nvPr/>
          </p:nvGrpSpPr>
          <p:grpSpPr>
            <a:xfrm>
              <a:off x="10974483" y="3058699"/>
              <a:ext cx="288000" cy="3230732"/>
              <a:chOff x="5952000" y="2786945"/>
              <a:chExt cx="288000" cy="3230732"/>
            </a:xfrm>
            <a:grpFill/>
          </p:grpSpPr>
          <p:sp>
            <p:nvSpPr>
              <p:cNvPr id="315" name="Oval 314">
                <a:extLst>
                  <a:ext uri="{FF2B5EF4-FFF2-40B4-BE49-F238E27FC236}">
                    <a16:creationId xmlns:a16="http://schemas.microsoft.com/office/drawing/2014/main" id="{C1C2613C-85F3-354F-9969-0A02B6B6C6D2}"/>
                  </a:ext>
                </a:extLst>
              </p:cNvPr>
              <p:cNvSpPr/>
              <p:nvPr/>
            </p:nvSpPr>
            <p:spPr>
              <a:xfrm>
                <a:off x="5952000" y="312561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6" name="Oval 315">
                <a:extLst>
                  <a:ext uri="{FF2B5EF4-FFF2-40B4-BE49-F238E27FC236}">
                    <a16:creationId xmlns:a16="http://schemas.microsoft.com/office/drawing/2014/main" id="{64DDD119-9217-F043-B9EC-EB99CC3DBE21}"/>
                  </a:ext>
                </a:extLst>
              </p:cNvPr>
              <p:cNvSpPr/>
              <p:nvPr/>
            </p:nvSpPr>
            <p:spPr>
              <a:xfrm>
                <a:off x="5952000" y="345016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7" name="Oval 316">
                <a:extLst>
                  <a:ext uri="{FF2B5EF4-FFF2-40B4-BE49-F238E27FC236}">
                    <a16:creationId xmlns:a16="http://schemas.microsoft.com/office/drawing/2014/main" id="{2ED46790-2F69-6645-963A-75683F5BBE79}"/>
                  </a:ext>
                </a:extLst>
              </p:cNvPr>
              <p:cNvSpPr/>
              <p:nvPr/>
            </p:nvSpPr>
            <p:spPr>
              <a:xfrm>
                <a:off x="5952000" y="377472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8" name="Oval 317">
                <a:extLst>
                  <a:ext uri="{FF2B5EF4-FFF2-40B4-BE49-F238E27FC236}">
                    <a16:creationId xmlns:a16="http://schemas.microsoft.com/office/drawing/2014/main" id="{C62022CE-2237-F943-8D52-ECE7AA89CD88}"/>
                  </a:ext>
                </a:extLst>
              </p:cNvPr>
              <p:cNvSpPr/>
              <p:nvPr/>
            </p:nvSpPr>
            <p:spPr>
              <a:xfrm>
                <a:off x="5952000" y="2786945"/>
                <a:ext cx="288000" cy="296333"/>
              </a:xfrm>
              <a:prstGeom prst="ellipse">
                <a:avLst/>
              </a:prstGeom>
              <a:solidFill>
                <a:srgbClr val="FFC000"/>
              </a:solidFill>
              <a:ln w="666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dirty="0"/>
              </a:p>
            </p:txBody>
          </p:sp>
          <p:sp>
            <p:nvSpPr>
              <p:cNvPr id="319" name="Oval 318">
                <a:extLst>
                  <a:ext uri="{FF2B5EF4-FFF2-40B4-BE49-F238E27FC236}">
                    <a16:creationId xmlns:a16="http://schemas.microsoft.com/office/drawing/2014/main" id="{7791D392-228E-CF49-BCE6-417C1378545F}"/>
                  </a:ext>
                </a:extLst>
              </p:cNvPr>
              <p:cNvSpPr/>
              <p:nvPr/>
            </p:nvSpPr>
            <p:spPr>
              <a:xfrm>
                <a:off x="5952000" y="443794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0" name="Oval 319">
                <a:extLst>
                  <a:ext uri="{FF2B5EF4-FFF2-40B4-BE49-F238E27FC236}">
                    <a16:creationId xmlns:a16="http://schemas.microsoft.com/office/drawing/2014/main" id="{438CB9ED-7CBD-F54D-8F81-E77719551DB9}"/>
                  </a:ext>
                </a:extLst>
              </p:cNvPr>
              <p:cNvSpPr/>
              <p:nvPr/>
            </p:nvSpPr>
            <p:spPr>
              <a:xfrm>
                <a:off x="5952000" y="4762497"/>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1" name="Oval 320">
                <a:extLst>
                  <a:ext uri="{FF2B5EF4-FFF2-40B4-BE49-F238E27FC236}">
                    <a16:creationId xmlns:a16="http://schemas.microsoft.com/office/drawing/2014/main" id="{771CAEDC-1040-2E4A-B9AE-748B5CAA9FE3}"/>
                  </a:ext>
                </a:extLst>
              </p:cNvPr>
              <p:cNvSpPr/>
              <p:nvPr/>
            </p:nvSpPr>
            <p:spPr>
              <a:xfrm>
                <a:off x="5952000" y="508705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2" name="Oval 321">
                <a:extLst>
                  <a:ext uri="{FF2B5EF4-FFF2-40B4-BE49-F238E27FC236}">
                    <a16:creationId xmlns:a16="http://schemas.microsoft.com/office/drawing/2014/main" id="{6A3DFB97-65A6-114D-AD9D-09DE5CCB41CA}"/>
                  </a:ext>
                </a:extLst>
              </p:cNvPr>
              <p:cNvSpPr/>
              <p:nvPr/>
            </p:nvSpPr>
            <p:spPr>
              <a:xfrm>
                <a:off x="5952000" y="409927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3" name="Oval 322">
                <a:extLst>
                  <a:ext uri="{FF2B5EF4-FFF2-40B4-BE49-F238E27FC236}">
                    <a16:creationId xmlns:a16="http://schemas.microsoft.com/office/drawing/2014/main" id="{08E98019-AA67-9E40-82CC-9408BC4856F5}"/>
                  </a:ext>
                </a:extLst>
              </p:cNvPr>
              <p:cNvSpPr/>
              <p:nvPr/>
            </p:nvSpPr>
            <p:spPr>
              <a:xfrm>
                <a:off x="5952000" y="5721344"/>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4" name="Oval 323">
                <a:extLst>
                  <a:ext uri="{FF2B5EF4-FFF2-40B4-BE49-F238E27FC236}">
                    <a16:creationId xmlns:a16="http://schemas.microsoft.com/office/drawing/2014/main" id="{D71B4F59-7091-F64B-837B-6A181A4B7391}"/>
                  </a:ext>
                </a:extLst>
              </p:cNvPr>
              <p:cNvSpPr/>
              <p:nvPr/>
            </p:nvSpPr>
            <p:spPr>
              <a:xfrm>
                <a:off x="5952000" y="5396963"/>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nvGrpSpPr>
            <p:cNvPr id="325" name="Group 324">
              <a:extLst>
                <a:ext uri="{FF2B5EF4-FFF2-40B4-BE49-F238E27FC236}">
                  <a16:creationId xmlns:a16="http://schemas.microsoft.com/office/drawing/2014/main" id="{300CF040-8FFA-DB42-A154-42AAAC7D386B}"/>
                </a:ext>
              </a:extLst>
            </p:cNvPr>
            <p:cNvGrpSpPr/>
            <p:nvPr/>
          </p:nvGrpSpPr>
          <p:grpSpPr>
            <a:xfrm>
              <a:off x="11322039" y="3065401"/>
              <a:ext cx="297833" cy="3230732"/>
              <a:chOff x="5952000" y="2786945"/>
              <a:chExt cx="297833" cy="3230732"/>
            </a:xfrm>
            <a:grpFill/>
          </p:grpSpPr>
          <p:sp>
            <p:nvSpPr>
              <p:cNvPr id="326" name="Oval 325">
                <a:extLst>
                  <a:ext uri="{FF2B5EF4-FFF2-40B4-BE49-F238E27FC236}">
                    <a16:creationId xmlns:a16="http://schemas.microsoft.com/office/drawing/2014/main" id="{6F700D34-FDC1-664C-BEEF-0C08EADFA192}"/>
                  </a:ext>
                </a:extLst>
              </p:cNvPr>
              <p:cNvSpPr/>
              <p:nvPr/>
            </p:nvSpPr>
            <p:spPr>
              <a:xfrm>
                <a:off x="5952000" y="312561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7" name="Oval 326">
                <a:extLst>
                  <a:ext uri="{FF2B5EF4-FFF2-40B4-BE49-F238E27FC236}">
                    <a16:creationId xmlns:a16="http://schemas.microsoft.com/office/drawing/2014/main" id="{80609FC5-4E22-1A40-93B3-063B0A8FCF93}"/>
                  </a:ext>
                </a:extLst>
              </p:cNvPr>
              <p:cNvSpPr/>
              <p:nvPr/>
            </p:nvSpPr>
            <p:spPr>
              <a:xfrm>
                <a:off x="5952000" y="345016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8" name="Oval 327">
                <a:extLst>
                  <a:ext uri="{FF2B5EF4-FFF2-40B4-BE49-F238E27FC236}">
                    <a16:creationId xmlns:a16="http://schemas.microsoft.com/office/drawing/2014/main" id="{4578F74C-BF26-8143-986B-A061F6CD10F1}"/>
                  </a:ext>
                </a:extLst>
              </p:cNvPr>
              <p:cNvSpPr/>
              <p:nvPr/>
            </p:nvSpPr>
            <p:spPr>
              <a:xfrm>
                <a:off x="5952000" y="3774721"/>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9" name="Oval 328">
                <a:extLst>
                  <a:ext uri="{FF2B5EF4-FFF2-40B4-BE49-F238E27FC236}">
                    <a16:creationId xmlns:a16="http://schemas.microsoft.com/office/drawing/2014/main" id="{9C04945D-7F4D-EF4C-8817-2F330B6525DD}"/>
                  </a:ext>
                </a:extLst>
              </p:cNvPr>
              <p:cNvSpPr/>
              <p:nvPr/>
            </p:nvSpPr>
            <p:spPr>
              <a:xfrm>
                <a:off x="5952000" y="2786945"/>
                <a:ext cx="288000" cy="296333"/>
              </a:xfrm>
              <a:prstGeom prst="ellipse">
                <a:avLst/>
              </a:prstGeom>
              <a:solidFill>
                <a:srgbClr val="FFC000"/>
              </a:solidFill>
              <a:ln w="666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30" name="Oval 329">
                <a:extLst>
                  <a:ext uri="{FF2B5EF4-FFF2-40B4-BE49-F238E27FC236}">
                    <a16:creationId xmlns:a16="http://schemas.microsoft.com/office/drawing/2014/main" id="{A762AB3E-CA14-ED48-833C-454224475B89}"/>
                  </a:ext>
                </a:extLst>
              </p:cNvPr>
              <p:cNvSpPr/>
              <p:nvPr/>
            </p:nvSpPr>
            <p:spPr>
              <a:xfrm>
                <a:off x="5952000" y="443794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31" name="Oval 330">
                <a:extLst>
                  <a:ext uri="{FF2B5EF4-FFF2-40B4-BE49-F238E27FC236}">
                    <a16:creationId xmlns:a16="http://schemas.microsoft.com/office/drawing/2014/main" id="{349E2664-419B-5D40-8864-8DB4ED11B4BA}"/>
                  </a:ext>
                </a:extLst>
              </p:cNvPr>
              <p:cNvSpPr/>
              <p:nvPr/>
            </p:nvSpPr>
            <p:spPr>
              <a:xfrm>
                <a:off x="5952000" y="4762497"/>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32" name="Oval 331">
                <a:extLst>
                  <a:ext uri="{FF2B5EF4-FFF2-40B4-BE49-F238E27FC236}">
                    <a16:creationId xmlns:a16="http://schemas.microsoft.com/office/drawing/2014/main" id="{9ADCCD14-06D1-AA46-A4ED-823B4EAEE9EA}"/>
                  </a:ext>
                </a:extLst>
              </p:cNvPr>
              <p:cNvSpPr/>
              <p:nvPr/>
            </p:nvSpPr>
            <p:spPr>
              <a:xfrm>
                <a:off x="5952000" y="5087052"/>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33" name="Oval 332">
                <a:extLst>
                  <a:ext uri="{FF2B5EF4-FFF2-40B4-BE49-F238E27FC236}">
                    <a16:creationId xmlns:a16="http://schemas.microsoft.com/office/drawing/2014/main" id="{09C32230-C0FF-5542-A64B-D747D79D3908}"/>
                  </a:ext>
                </a:extLst>
              </p:cNvPr>
              <p:cNvSpPr/>
              <p:nvPr/>
            </p:nvSpPr>
            <p:spPr>
              <a:xfrm>
                <a:off x="5952000" y="4099276"/>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34" name="Oval 333">
                <a:extLst>
                  <a:ext uri="{FF2B5EF4-FFF2-40B4-BE49-F238E27FC236}">
                    <a16:creationId xmlns:a16="http://schemas.microsoft.com/office/drawing/2014/main" id="{573CCB7D-E002-6D4E-A8B8-310015082E8C}"/>
                  </a:ext>
                </a:extLst>
              </p:cNvPr>
              <p:cNvSpPr/>
              <p:nvPr/>
            </p:nvSpPr>
            <p:spPr>
              <a:xfrm>
                <a:off x="5952000" y="5721344"/>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35" name="Oval 334">
                <a:extLst>
                  <a:ext uri="{FF2B5EF4-FFF2-40B4-BE49-F238E27FC236}">
                    <a16:creationId xmlns:a16="http://schemas.microsoft.com/office/drawing/2014/main" id="{FECBA4A5-7750-8047-9F16-7376B791422C}"/>
                  </a:ext>
                </a:extLst>
              </p:cNvPr>
              <p:cNvSpPr/>
              <p:nvPr/>
            </p:nvSpPr>
            <p:spPr>
              <a:xfrm>
                <a:off x="5961833" y="5411250"/>
                <a:ext cx="288000" cy="29633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pSp>
      </p:grpSp>
      <p:grpSp>
        <p:nvGrpSpPr>
          <p:cNvPr id="348" name="Group 347">
            <a:extLst>
              <a:ext uri="{FF2B5EF4-FFF2-40B4-BE49-F238E27FC236}">
                <a16:creationId xmlns:a16="http://schemas.microsoft.com/office/drawing/2014/main" id="{26156E59-2AB4-D149-B833-D2F0632BC5C1}"/>
              </a:ext>
            </a:extLst>
          </p:cNvPr>
          <p:cNvGrpSpPr/>
          <p:nvPr/>
        </p:nvGrpSpPr>
        <p:grpSpPr>
          <a:xfrm>
            <a:off x="230484" y="1178889"/>
            <a:ext cx="4653079" cy="1754326"/>
            <a:chOff x="695298" y="1385204"/>
            <a:chExt cx="4653079" cy="1754326"/>
          </a:xfrm>
        </p:grpSpPr>
        <p:sp>
          <p:nvSpPr>
            <p:cNvPr id="339" name="Oval 338">
              <a:extLst>
                <a:ext uri="{FF2B5EF4-FFF2-40B4-BE49-F238E27FC236}">
                  <a16:creationId xmlns:a16="http://schemas.microsoft.com/office/drawing/2014/main" id="{EB638E00-00F4-894A-A383-DA4441590BCD}"/>
                </a:ext>
              </a:extLst>
            </p:cNvPr>
            <p:cNvSpPr/>
            <p:nvPr/>
          </p:nvSpPr>
          <p:spPr>
            <a:xfrm>
              <a:off x="695298" y="1975701"/>
              <a:ext cx="288000" cy="296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41" name="Oval 340">
              <a:extLst>
                <a:ext uri="{FF2B5EF4-FFF2-40B4-BE49-F238E27FC236}">
                  <a16:creationId xmlns:a16="http://schemas.microsoft.com/office/drawing/2014/main" id="{AB2F9F2A-C36C-0F46-B802-551C56DE8B51}"/>
                </a:ext>
              </a:extLst>
            </p:cNvPr>
            <p:cNvSpPr/>
            <p:nvPr/>
          </p:nvSpPr>
          <p:spPr>
            <a:xfrm>
              <a:off x="712551" y="1443351"/>
              <a:ext cx="288000" cy="296333"/>
            </a:xfrm>
            <a:prstGeom prst="ellipse">
              <a:avLst/>
            </a:prstGeom>
            <a:solidFill>
              <a:schemeClr val="accent1"/>
            </a:solidFill>
            <a:ln w="698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100" dirty="0"/>
                <a:t>Y</a:t>
              </a:r>
            </a:p>
          </p:txBody>
        </p:sp>
        <p:sp>
          <p:nvSpPr>
            <p:cNvPr id="342" name="TextBox 341">
              <a:extLst>
                <a:ext uri="{FF2B5EF4-FFF2-40B4-BE49-F238E27FC236}">
                  <a16:creationId xmlns:a16="http://schemas.microsoft.com/office/drawing/2014/main" id="{4C14C9FC-60C2-424E-B374-864F7FB2F4AC}"/>
                </a:ext>
              </a:extLst>
            </p:cNvPr>
            <p:cNvSpPr txBox="1"/>
            <p:nvPr/>
          </p:nvSpPr>
          <p:spPr>
            <a:xfrm>
              <a:off x="1069675" y="1385204"/>
              <a:ext cx="4278702" cy="1754326"/>
            </a:xfrm>
            <a:prstGeom prst="rect">
              <a:avLst/>
            </a:prstGeom>
            <a:noFill/>
          </p:spPr>
          <p:txBody>
            <a:bodyPr wrap="square" rtlCol="0">
              <a:spAutoFit/>
            </a:bodyPr>
            <a:lstStyle/>
            <a:p>
              <a:r>
                <a:rPr lang="en-GB" dirty="0"/>
                <a:t>EXTRA Living Donor Kidney still working</a:t>
              </a:r>
            </a:p>
            <a:p>
              <a:endParaRPr lang="en-GB" dirty="0"/>
            </a:p>
            <a:p>
              <a:r>
                <a:rPr lang="en-GB" dirty="0"/>
                <a:t>Deceased Donor Kidney still working</a:t>
              </a:r>
            </a:p>
            <a:p>
              <a:endParaRPr lang="en-GB" dirty="0"/>
            </a:p>
            <a:p>
              <a:r>
                <a:rPr lang="en-GB" dirty="0"/>
                <a:t>Removed from the list or died</a:t>
              </a:r>
            </a:p>
            <a:p>
              <a:endParaRPr lang="en-GB" dirty="0"/>
            </a:p>
          </p:txBody>
        </p:sp>
      </p:grpSp>
      <p:sp>
        <p:nvSpPr>
          <p:cNvPr id="343" name="TextBox 342">
            <a:extLst>
              <a:ext uri="{FF2B5EF4-FFF2-40B4-BE49-F238E27FC236}">
                <a16:creationId xmlns:a16="http://schemas.microsoft.com/office/drawing/2014/main" id="{DC36A339-373E-C549-B861-BFF171CBDAB4}"/>
              </a:ext>
            </a:extLst>
          </p:cNvPr>
          <p:cNvSpPr txBox="1"/>
          <p:nvPr/>
        </p:nvSpPr>
        <p:spPr>
          <a:xfrm>
            <a:off x="856551" y="6427113"/>
            <a:ext cx="2217839" cy="430887"/>
          </a:xfrm>
          <a:prstGeom prst="rect">
            <a:avLst/>
          </a:prstGeom>
          <a:noFill/>
        </p:spPr>
        <p:txBody>
          <a:bodyPr wrap="square" rtlCol="0">
            <a:spAutoFit/>
          </a:bodyPr>
          <a:lstStyle/>
          <a:p>
            <a:pPr algn="ctr"/>
            <a:r>
              <a:rPr lang="en-GB" sz="2200" dirty="0">
                <a:latin typeface="+mj-lt"/>
                <a:cs typeface="Arial" panose="020B0604020202020204" pitchFamily="34" charset="0"/>
              </a:rPr>
              <a:t>Year 1</a:t>
            </a:r>
          </a:p>
        </p:txBody>
      </p:sp>
      <p:sp>
        <p:nvSpPr>
          <p:cNvPr id="344" name="TextBox 343">
            <a:extLst>
              <a:ext uri="{FF2B5EF4-FFF2-40B4-BE49-F238E27FC236}">
                <a16:creationId xmlns:a16="http://schemas.microsoft.com/office/drawing/2014/main" id="{2C23B627-108D-9B47-A2C7-187F5D29D3A5}"/>
              </a:ext>
            </a:extLst>
          </p:cNvPr>
          <p:cNvSpPr txBox="1"/>
          <p:nvPr/>
        </p:nvSpPr>
        <p:spPr>
          <a:xfrm>
            <a:off x="4883563" y="6427113"/>
            <a:ext cx="2690429" cy="430887"/>
          </a:xfrm>
          <a:prstGeom prst="rect">
            <a:avLst/>
          </a:prstGeom>
          <a:noFill/>
        </p:spPr>
        <p:txBody>
          <a:bodyPr wrap="square" rtlCol="0">
            <a:spAutoFit/>
          </a:bodyPr>
          <a:lstStyle/>
          <a:p>
            <a:pPr algn="ctr"/>
            <a:r>
              <a:rPr lang="en-GB" sz="2200" dirty="0">
                <a:latin typeface="+mj-lt"/>
                <a:cs typeface="Arial" panose="020B0604020202020204" pitchFamily="34" charset="0"/>
              </a:rPr>
              <a:t>By the end of Year 5</a:t>
            </a:r>
          </a:p>
        </p:txBody>
      </p:sp>
      <p:sp>
        <p:nvSpPr>
          <p:cNvPr id="345" name="TextBox 344">
            <a:extLst>
              <a:ext uri="{FF2B5EF4-FFF2-40B4-BE49-F238E27FC236}">
                <a16:creationId xmlns:a16="http://schemas.microsoft.com/office/drawing/2014/main" id="{E6C93E35-6DC1-5541-84E5-F97D65B0FEE3}"/>
              </a:ext>
            </a:extLst>
          </p:cNvPr>
          <p:cNvSpPr txBox="1"/>
          <p:nvPr/>
        </p:nvSpPr>
        <p:spPr>
          <a:xfrm>
            <a:off x="9117612" y="6427112"/>
            <a:ext cx="2690429" cy="430887"/>
          </a:xfrm>
          <a:prstGeom prst="rect">
            <a:avLst/>
          </a:prstGeom>
          <a:noFill/>
        </p:spPr>
        <p:txBody>
          <a:bodyPr wrap="square" rtlCol="0">
            <a:spAutoFit/>
          </a:bodyPr>
          <a:lstStyle/>
          <a:p>
            <a:pPr algn="ctr"/>
            <a:r>
              <a:rPr lang="en-GB" sz="2200" dirty="0">
                <a:latin typeface="+mj-lt"/>
                <a:cs typeface="Arial" panose="020B0604020202020204" pitchFamily="34" charset="0"/>
              </a:rPr>
              <a:t>By the end of Year 10</a:t>
            </a:r>
          </a:p>
        </p:txBody>
      </p:sp>
      <p:sp>
        <p:nvSpPr>
          <p:cNvPr id="347" name="TextBox 346">
            <a:extLst>
              <a:ext uri="{FF2B5EF4-FFF2-40B4-BE49-F238E27FC236}">
                <a16:creationId xmlns:a16="http://schemas.microsoft.com/office/drawing/2014/main" id="{E6A8AD21-7B08-F443-9DE0-0A99E3643216}"/>
              </a:ext>
            </a:extLst>
          </p:cNvPr>
          <p:cNvSpPr txBox="1"/>
          <p:nvPr/>
        </p:nvSpPr>
        <p:spPr>
          <a:xfrm>
            <a:off x="4705286" y="1025001"/>
            <a:ext cx="7641990" cy="369332"/>
          </a:xfrm>
          <a:prstGeom prst="rect">
            <a:avLst/>
          </a:prstGeom>
          <a:solidFill>
            <a:schemeClr val="bg1"/>
          </a:solidFill>
        </p:spPr>
        <p:txBody>
          <a:bodyPr wrap="square" rtlCol="0">
            <a:spAutoFit/>
          </a:bodyPr>
          <a:lstStyle/>
          <a:p>
            <a:endParaRPr lang="en-GB" dirty="0">
              <a:solidFill>
                <a:schemeClr val="accent1">
                  <a:lumMod val="50000"/>
                </a:schemeClr>
              </a:solidFill>
              <a:latin typeface="+mj-lt"/>
              <a:cs typeface="Arial" panose="020B0604020202020204" pitchFamily="34" charset="0"/>
            </a:endParaRPr>
          </a:p>
        </p:txBody>
      </p:sp>
      <p:sp>
        <p:nvSpPr>
          <p:cNvPr id="349" name="Oval 348">
            <a:extLst>
              <a:ext uri="{FF2B5EF4-FFF2-40B4-BE49-F238E27FC236}">
                <a16:creationId xmlns:a16="http://schemas.microsoft.com/office/drawing/2014/main" id="{ACC50A68-D221-EC46-B17A-4CED735A04F4}"/>
              </a:ext>
            </a:extLst>
          </p:cNvPr>
          <p:cNvSpPr/>
          <p:nvPr/>
        </p:nvSpPr>
        <p:spPr>
          <a:xfrm>
            <a:off x="958605" y="2850371"/>
            <a:ext cx="344024" cy="361115"/>
          </a:xfrm>
          <a:prstGeom prst="ellipse">
            <a:avLst/>
          </a:prstGeom>
          <a:solidFill>
            <a:schemeClr val="accent1"/>
          </a:solidFill>
          <a:ln w="698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55" name="Oval 354">
            <a:extLst>
              <a:ext uri="{FF2B5EF4-FFF2-40B4-BE49-F238E27FC236}">
                <a16:creationId xmlns:a16="http://schemas.microsoft.com/office/drawing/2014/main" id="{611B4154-37E9-3946-A39A-B1A1AE0140D3}"/>
              </a:ext>
            </a:extLst>
          </p:cNvPr>
          <p:cNvSpPr/>
          <p:nvPr/>
        </p:nvSpPr>
        <p:spPr>
          <a:xfrm>
            <a:off x="6193509" y="2829819"/>
            <a:ext cx="344024" cy="369331"/>
          </a:xfrm>
          <a:prstGeom prst="ellipse">
            <a:avLst/>
          </a:prstGeom>
          <a:solidFill>
            <a:schemeClr val="accent1"/>
          </a:solidFill>
          <a:ln w="698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56" name="Oval 355">
            <a:extLst>
              <a:ext uri="{FF2B5EF4-FFF2-40B4-BE49-F238E27FC236}">
                <a16:creationId xmlns:a16="http://schemas.microsoft.com/office/drawing/2014/main" id="{F4D8BA07-B070-F64E-8F24-676A64C8BA71}"/>
              </a:ext>
            </a:extLst>
          </p:cNvPr>
          <p:cNvSpPr/>
          <p:nvPr/>
        </p:nvSpPr>
        <p:spPr>
          <a:xfrm>
            <a:off x="5850263" y="2843904"/>
            <a:ext cx="374468" cy="355779"/>
          </a:xfrm>
          <a:prstGeom prst="ellipse">
            <a:avLst/>
          </a:prstGeom>
          <a:solidFill>
            <a:schemeClr val="accent1"/>
          </a:solidFill>
          <a:ln w="698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57" name="Oval 356">
            <a:extLst>
              <a:ext uri="{FF2B5EF4-FFF2-40B4-BE49-F238E27FC236}">
                <a16:creationId xmlns:a16="http://schemas.microsoft.com/office/drawing/2014/main" id="{0F50E3EB-A409-A34B-9F44-C3C6105E53E5}"/>
              </a:ext>
            </a:extLst>
          </p:cNvPr>
          <p:cNvSpPr/>
          <p:nvPr/>
        </p:nvSpPr>
        <p:spPr>
          <a:xfrm>
            <a:off x="9905238" y="3026821"/>
            <a:ext cx="341969" cy="355779"/>
          </a:xfrm>
          <a:prstGeom prst="ellipse">
            <a:avLst/>
          </a:prstGeom>
          <a:solidFill>
            <a:srgbClr val="FFC000"/>
          </a:solidFill>
          <a:ln w="698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58" name="Oval 357">
            <a:extLst>
              <a:ext uri="{FF2B5EF4-FFF2-40B4-BE49-F238E27FC236}">
                <a16:creationId xmlns:a16="http://schemas.microsoft.com/office/drawing/2014/main" id="{04BE0D75-4919-A94F-870C-A41EDF2E8A9B}"/>
              </a:ext>
            </a:extLst>
          </p:cNvPr>
          <p:cNvSpPr/>
          <p:nvPr/>
        </p:nvSpPr>
        <p:spPr>
          <a:xfrm>
            <a:off x="10218572" y="2996341"/>
            <a:ext cx="381153" cy="386259"/>
          </a:xfrm>
          <a:prstGeom prst="ellipse">
            <a:avLst/>
          </a:prstGeom>
          <a:solidFill>
            <a:schemeClr val="accent1"/>
          </a:solidFill>
          <a:ln w="698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59" name="Oval 358">
            <a:extLst>
              <a:ext uri="{FF2B5EF4-FFF2-40B4-BE49-F238E27FC236}">
                <a16:creationId xmlns:a16="http://schemas.microsoft.com/office/drawing/2014/main" id="{CB7FE688-8173-6748-828E-B231956DB134}"/>
              </a:ext>
            </a:extLst>
          </p:cNvPr>
          <p:cNvSpPr/>
          <p:nvPr/>
        </p:nvSpPr>
        <p:spPr>
          <a:xfrm>
            <a:off x="10588752" y="3011580"/>
            <a:ext cx="381153" cy="386259"/>
          </a:xfrm>
          <a:prstGeom prst="ellipse">
            <a:avLst/>
          </a:prstGeom>
          <a:solidFill>
            <a:schemeClr val="accent1"/>
          </a:solidFill>
          <a:ln w="698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60" name="Oval 359">
            <a:extLst>
              <a:ext uri="{FF2B5EF4-FFF2-40B4-BE49-F238E27FC236}">
                <a16:creationId xmlns:a16="http://schemas.microsoft.com/office/drawing/2014/main" id="{6408434D-159F-9346-9C27-0E8F2E15DF22}"/>
              </a:ext>
            </a:extLst>
          </p:cNvPr>
          <p:cNvSpPr/>
          <p:nvPr/>
        </p:nvSpPr>
        <p:spPr>
          <a:xfrm>
            <a:off x="10919748" y="3026821"/>
            <a:ext cx="381153" cy="386259"/>
          </a:xfrm>
          <a:prstGeom prst="ellipse">
            <a:avLst/>
          </a:prstGeom>
          <a:solidFill>
            <a:schemeClr val="accent1"/>
          </a:solidFill>
          <a:ln w="698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61" name="Oval 360">
            <a:extLst>
              <a:ext uri="{FF2B5EF4-FFF2-40B4-BE49-F238E27FC236}">
                <a16:creationId xmlns:a16="http://schemas.microsoft.com/office/drawing/2014/main" id="{E681D2FF-9D4D-C54E-A8BA-99A28246C383}"/>
              </a:ext>
            </a:extLst>
          </p:cNvPr>
          <p:cNvSpPr/>
          <p:nvPr/>
        </p:nvSpPr>
        <p:spPr>
          <a:xfrm>
            <a:off x="11289928" y="3006554"/>
            <a:ext cx="381153" cy="386259"/>
          </a:xfrm>
          <a:prstGeom prst="ellipse">
            <a:avLst/>
          </a:prstGeom>
          <a:solidFill>
            <a:schemeClr val="accent1"/>
          </a:solidFill>
          <a:ln w="698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62" name="Oval 361">
            <a:extLst>
              <a:ext uri="{FF2B5EF4-FFF2-40B4-BE49-F238E27FC236}">
                <a16:creationId xmlns:a16="http://schemas.microsoft.com/office/drawing/2014/main" id="{1CEE545C-F027-C44B-A32A-B715CC126A89}"/>
              </a:ext>
            </a:extLst>
          </p:cNvPr>
          <p:cNvSpPr/>
          <p:nvPr/>
        </p:nvSpPr>
        <p:spPr>
          <a:xfrm>
            <a:off x="9887576" y="3006554"/>
            <a:ext cx="381153" cy="386259"/>
          </a:xfrm>
          <a:prstGeom prst="ellipse">
            <a:avLst/>
          </a:prstGeom>
          <a:solidFill>
            <a:schemeClr val="accent1"/>
          </a:solidFill>
          <a:ln w="698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53" name="Oval 352">
            <a:extLst>
              <a:ext uri="{FF2B5EF4-FFF2-40B4-BE49-F238E27FC236}">
                <a16:creationId xmlns:a16="http://schemas.microsoft.com/office/drawing/2014/main" id="{F43D451E-A1B1-5D42-9C02-6C167FC3B984}"/>
              </a:ext>
            </a:extLst>
          </p:cNvPr>
          <p:cNvSpPr/>
          <p:nvPr/>
        </p:nvSpPr>
        <p:spPr>
          <a:xfrm>
            <a:off x="247737" y="2301736"/>
            <a:ext cx="288000" cy="296333"/>
          </a:xfrm>
          <a:prstGeom prst="ellipse">
            <a:avLst/>
          </a:prstGeom>
          <a:solidFill>
            <a:schemeClr val="bg1"/>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63" name="TextBox 362">
            <a:extLst>
              <a:ext uri="{FF2B5EF4-FFF2-40B4-BE49-F238E27FC236}">
                <a16:creationId xmlns:a16="http://schemas.microsoft.com/office/drawing/2014/main" id="{E5885C08-E1A4-6D49-B632-8CB68952A522}"/>
              </a:ext>
            </a:extLst>
          </p:cNvPr>
          <p:cNvSpPr txBox="1"/>
          <p:nvPr/>
        </p:nvSpPr>
        <p:spPr>
          <a:xfrm>
            <a:off x="247737" y="12795"/>
            <a:ext cx="12099539" cy="646331"/>
          </a:xfrm>
          <a:prstGeom prst="rect">
            <a:avLst/>
          </a:prstGeom>
          <a:solidFill>
            <a:schemeClr val="bg1"/>
          </a:solidFill>
        </p:spPr>
        <p:txBody>
          <a:bodyPr wrap="square" rtlCol="0">
            <a:spAutoFit/>
          </a:bodyPr>
          <a:lstStyle/>
          <a:p>
            <a:r>
              <a:rPr lang="en-GB" sz="3600" b="1" dirty="0">
                <a:latin typeface="+mj-lt"/>
                <a:cs typeface="Arial" panose="020B0604020202020204" pitchFamily="34" charset="0"/>
              </a:rPr>
              <a:t>How long might my new kidney last if I have a </a:t>
            </a:r>
            <a:r>
              <a:rPr lang="en-GB" sz="3600" b="1" dirty="0">
                <a:solidFill>
                  <a:schemeClr val="accent6"/>
                </a:solidFill>
                <a:latin typeface="+mj-lt"/>
                <a:cs typeface="Arial" panose="020B0604020202020204" pitchFamily="34" charset="0"/>
              </a:rPr>
              <a:t>deceased</a:t>
            </a:r>
            <a:r>
              <a:rPr lang="en-GB" sz="3600" b="1" dirty="0">
                <a:solidFill>
                  <a:schemeClr val="accent1"/>
                </a:solidFill>
                <a:latin typeface="+mj-lt"/>
                <a:cs typeface="Arial" panose="020B0604020202020204" pitchFamily="34" charset="0"/>
              </a:rPr>
              <a:t> </a:t>
            </a:r>
            <a:r>
              <a:rPr lang="en-GB" sz="3600" b="1" dirty="0">
                <a:solidFill>
                  <a:schemeClr val="accent6"/>
                </a:solidFill>
                <a:latin typeface="+mj-lt"/>
                <a:cs typeface="Arial" panose="020B0604020202020204" pitchFamily="34" charset="0"/>
              </a:rPr>
              <a:t>DONOR</a:t>
            </a:r>
            <a:r>
              <a:rPr lang="en-GB" sz="3600" b="1" dirty="0">
                <a:latin typeface="+mj-lt"/>
                <a:cs typeface="Arial" panose="020B0604020202020204" pitchFamily="34" charset="0"/>
              </a:rPr>
              <a:t>?</a:t>
            </a:r>
          </a:p>
        </p:txBody>
      </p:sp>
      <p:sp>
        <p:nvSpPr>
          <p:cNvPr id="364" name="TextBox 363">
            <a:extLst>
              <a:ext uri="{FF2B5EF4-FFF2-40B4-BE49-F238E27FC236}">
                <a16:creationId xmlns:a16="http://schemas.microsoft.com/office/drawing/2014/main" id="{7302EEE7-ED56-4344-9981-3F7ADE997600}"/>
              </a:ext>
            </a:extLst>
          </p:cNvPr>
          <p:cNvSpPr txBox="1"/>
          <p:nvPr/>
        </p:nvSpPr>
        <p:spPr>
          <a:xfrm>
            <a:off x="5065100" y="706042"/>
            <a:ext cx="6922361" cy="2739211"/>
          </a:xfrm>
          <a:prstGeom prst="rect">
            <a:avLst/>
          </a:prstGeom>
          <a:solidFill>
            <a:schemeClr val="bg1"/>
          </a:solidFill>
        </p:spPr>
        <p:txBody>
          <a:bodyPr wrap="square" rtlCol="0">
            <a:spAutoFit/>
          </a:bodyPr>
          <a:lstStyle/>
          <a:p>
            <a:r>
              <a:rPr lang="en-GB" dirty="0"/>
              <a:t>This graph shows what happened to people ‘like you’ in the past (</a:t>
            </a:r>
            <a:r>
              <a:rPr lang="en-GB" dirty="0" err="1"/>
              <a:t>eg</a:t>
            </a:r>
            <a:r>
              <a:rPr lang="en-GB" dirty="0"/>
              <a:t> same blood group, age, disease etc.).</a:t>
            </a:r>
          </a:p>
          <a:p>
            <a:endParaRPr lang="en-GB" sz="500" dirty="0"/>
          </a:p>
          <a:p>
            <a:r>
              <a:rPr lang="en-GB" dirty="0"/>
              <a:t>It shows how many kidneys are still working over time.</a:t>
            </a:r>
          </a:p>
          <a:p>
            <a:endParaRPr lang="en-GB" sz="500" dirty="0"/>
          </a:p>
          <a:p>
            <a:r>
              <a:rPr lang="en-GB" dirty="0"/>
              <a:t>This is an estimate, an average, there are other factors about you that can This is an estimate, an average, there are other factors about you that can influence these results and make the numbers higher or lower. </a:t>
            </a:r>
            <a:r>
              <a:rPr lang="en-GB" dirty="0" err="1"/>
              <a:t>eg</a:t>
            </a:r>
            <a:r>
              <a:rPr lang="en-GB" dirty="0"/>
              <a:t> whether you have other conditions not included in the tool, lifestyle factors post transplant</a:t>
            </a:r>
          </a:p>
          <a:p>
            <a:endParaRPr lang="en-GB" dirty="0"/>
          </a:p>
        </p:txBody>
      </p:sp>
      <p:sp>
        <p:nvSpPr>
          <p:cNvPr id="2" name="TextBox 1">
            <a:extLst>
              <a:ext uri="{FF2B5EF4-FFF2-40B4-BE49-F238E27FC236}">
                <a16:creationId xmlns:a16="http://schemas.microsoft.com/office/drawing/2014/main" id="{E1C8FDFB-3A90-E448-8349-0605BD9AE99F}"/>
              </a:ext>
            </a:extLst>
          </p:cNvPr>
          <p:cNvSpPr txBox="1"/>
          <p:nvPr/>
        </p:nvSpPr>
        <p:spPr>
          <a:xfrm>
            <a:off x="2528888" y="1025001"/>
            <a:ext cx="4943475" cy="5632311"/>
          </a:xfrm>
          <a:prstGeom prst="rect">
            <a:avLst/>
          </a:prstGeom>
          <a:solidFill>
            <a:srgbClr val="FFFF00"/>
          </a:solidFill>
        </p:spPr>
        <p:txBody>
          <a:bodyPr wrap="square" rtlCol="0">
            <a:spAutoFit/>
          </a:bodyPr>
          <a:lstStyle/>
          <a:p>
            <a:endParaRPr lang="en-GB" dirty="0"/>
          </a:p>
          <a:p>
            <a:endParaRPr lang="en-GB" dirty="0"/>
          </a:p>
          <a:p>
            <a:endParaRPr lang="en-GB" dirty="0"/>
          </a:p>
          <a:p>
            <a:endParaRPr lang="en-GB" dirty="0"/>
          </a:p>
          <a:p>
            <a:r>
              <a:rPr lang="en-GB" dirty="0"/>
              <a:t>Currently showing LIVING and DECEASED</a:t>
            </a:r>
          </a:p>
          <a:p>
            <a:r>
              <a:rPr lang="en-GB" dirty="0"/>
              <a:t>BUT LIVING IS NATIONAL DATA</a:t>
            </a:r>
          </a:p>
          <a:p>
            <a:r>
              <a:rPr lang="en-GB" dirty="0"/>
              <a:t>AND DECEASED IS HOSPITAL SPECIFIC</a:t>
            </a:r>
          </a:p>
          <a:p>
            <a:endParaRPr lang="en-GB" dirty="0"/>
          </a:p>
          <a:p>
            <a:r>
              <a:rPr lang="en-GB" dirty="0"/>
              <a:t>WHAT DO WE WANT – TWO SEPARATE DISPLAYS ??</a:t>
            </a:r>
          </a:p>
          <a:p>
            <a:endParaRPr lang="en-GB" dirty="0"/>
          </a:p>
          <a:p>
            <a:r>
              <a:rPr lang="en-GB" dirty="0"/>
              <a:t>OR A DISPLAY WITH THE CAVEAT THAT THE LIVING DATA ISN’T THE SAME?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290200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A90A-86EA-9143-B3CD-9DAA8F90B7DD}"/>
              </a:ext>
            </a:extLst>
          </p:cNvPr>
          <p:cNvSpPr>
            <a:spLocks noGrp="1"/>
          </p:cNvSpPr>
          <p:nvPr>
            <p:ph type="title"/>
          </p:nvPr>
        </p:nvSpPr>
        <p:spPr>
          <a:xfrm>
            <a:off x="838200" y="2627878"/>
            <a:ext cx="10515600" cy="1325563"/>
          </a:xfrm>
        </p:spPr>
        <p:txBody>
          <a:bodyPr/>
          <a:lstStyle/>
          <a:p>
            <a:pPr algn="ctr"/>
            <a:r>
              <a:rPr lang="en-GB" dirty="0">
                <a:solidFill>
                  <a:schemeClr val="accent6"/>
                </a:solidFill>
              </a:rPr>
              <a:t>Survival Post Transplant (Person)</a:t>
            </a:r>
          </a:p>
        </p:txBody>
      </p:sp>
    </p:spTree>
    <p:extLst>
      <p:ext uri="{BB962C8B-B14F-4D97-AF65-F5344CB8AC3E}">
        <p14:creationId xmlns:p14="http://schemas.microsoft.com/office/powerpoint/2010/main" val="265730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D98CEC-D427-CF42-BD66-AD4BAB61CFDA}"/>
              </a:ext>
            </a:extLst>
          </p:cNvPr>
          <p:cNvSpPr txBox="1"/>
          <p:nvPr/>
        </p:nvSpPr>
        <p:spPr>
          <a:xfrm>
            <a:off x="788017" y="811868"/>
            <a:ext cx="711200" cy="369332"/>
          </a:xfrm>
          <a:prstGeom prst="rect">
            <a:avLst/>
          </a:prstGeom>
          <a:noFill/>
        </p:spPr>
        <p:txBody>
          <a:bodyPr wrap="square" rtlCol="0">
            <a:spAutoFit/>
          </a:bodyPr>
          <a:lstStyle/>
          <a:p>
            <a:r>
              <a:rPr lang="en-GB" dirty="0"/>
              <a:t>      </a:t>
            </a:r>
            <a:r>
              <a:rPr lang="en-GB" sz="1200"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6F7F8915-F265-EE4A-9CC4-D4D4CAFFE4EF}"/>
              </a:ext>
            </a:extLst>
          </p:cNvPr>
          <p:cNvSpPr txBox="1"/>
          <p:nvPr/>
        </p:nvSpPr>
        <p:spPr>
          <a:xfrm>
            <a:off x="789776" y="3244334"/>
            <a:ext cx="711200" cy="369332"/>
          </a:xfrm>
          <a:prstGeom prst="rect">
            <a:avLst/>
          </a:prstGeom>
          <a:noFill/>
        </p:spPr>
        <p:txBody>
          <a:bodyPr wrap="square" rtlCol="0">
            <a:spAutoFit/>
          </a:bodyPr>
          <a:lstStyle/>
          <a:p>
            <a:r>
              <a:rPr lang="en-GB" dirty="0"/>
              <a:t>      </a:t>
            </a:r>
            <a:r>
              <a:rPr lang="en-GB" sz="1100"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FFB975FA-A7E5-9B4F-99BB-1CA8A069EAD6}"/>
              </a:ext>
            </a:extLst>
          </p:cNvPr>
          <p:cNvSpPr txBox="1"/>
          <p:nvPr/>
        </p:nvSpPr>
        <p:spPr>
          <a:xfrm>
            <a:off x="549093" y="6200839"/>
            <a:ext cx="1692421" cy="292388"/>
          </a:xfrm>
          <a:prstGeom prst="rect">
            <a:avLst/>
          </a:prstGeom>
          <a:solidFill>
            <a:schemeClr val="bg1"/>
          </a:solidFill>
        </p:spPr>
        <p:txBody>
          <a:bodyPr wrap="square" rtlCol="0" anchor="ctr">
            <a:spAutoFit/>
          </a:bodyPr>
          <a:lstStyle/>
          <a:p>
            <a:r>
              <a:rPr lang="en-GB" sz="1300" dirty="0">
                <a:solidFill>
                  <a:srgbClr val="002060"/>
                </a:solidFill>
              </a:rPr>
              <a:t>           Transplanted</a:t>
            </a:r>
            <a:endParaRPr lang="en-GB" sz="1300" dirty="0">
              <a:solidFill>
                <a:srgbClr val="002060"/>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AE671039-A9FB-C045-98AC-D9AC19EE7BAF}"/>
              </a:ext>
            </a:extLst>
          </p:cNvPr>
          <p:cNvCxnSpPr>
            <a:cxnSpLocks/>
          </p:cNvCxnSpPr>
          <p:nvPr/>
        </p:nvCxnSpPr>
        <p:spPr>
          <a:xfrm>
            <a:off x="1333295" y="6054367"/>
            <a:ext cx="0" cy="1265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50C4DDA-CEF5-044C-8014-2C89CE9A7146}"/>
              </a:ext>
            </a:extLst>
          </p:cNvPr>
          <p:cNvCxnSpPr>
            <a:cxnSpLocks/>
          </p:cNvCxnSpPr>
          <p:nvPr/>
        </p:nvCxnSpPr>
        <p:spPr>
          <a:xfrm>
            <a:off x="3370658" y="6052530"/>
            <a:ext cx="0" cy="1265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73745C-86FD-3A43-B5EA-A7D9FB4F03C6}"/>
              </a:ext>
            </a:extLst>
          </p:cNvPr>
          <p:cNvCxnSpPr>
            <a:cxnSpLocks/>
          </p:cNvCxnSpPr>
          <p:nvPr/>
        </p:nvCxnSpPr>
        <p:spPr>
          <a:xfrm>
            <a:off x="5387278" y="6053379"/>
            <a:ext cx="0" cy="1265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8DB9E87-2C09-704D-977B-0CF524CB2554}"/>
              </a:ext>
            </a:extLst>
          </p:cNvPr>
          <p:cNvCxnSpPr>
            <a:cxnSpLocks/>
          </p:cNvCxnSpPr>
          <p:nvPr/>
        </p:nvCxnSpPr>
        <p:spPr>
          <a:xfrm>
            <a:off x="7411225" y="6052530"/>
            <a:ext cx="0" cy="1265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BD5EB-9D75-1549-BFC9-48600AA8671B}"/>
              </a:ext>
            </a:extLst>
          </p:cNvPr>
          <p:cNvCxnSpPr>
            <a:cxnSpLocks/>
          </p:cNvCxnSpPr>
          <p:nvPr/>
        </p:nvCxnSpPr>
        <p:spPr>
          <a:xfrm>
            <a:off x="9438888" y="6052529"/>
            <a:ext cx="0" cy="1265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7A93B91-56FC-2D48-95A1-E26741AC3756}"/>
              </a:ext>
            </a:extLst>
          </p:cNvPr>
          <p:cNvCxnSpPr>
            <a:cxnSpLocks/>
          </p:cNvCxnSpPr>
          <p:nvPr/>
        </p:nvCxnSpPr>
        <p:spPr>
          <a:xfrm>
            <a:off x="11459117" y="6052528"/>
            <a:ext cx="0" cy="1265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1538E81-E9F4-6A46-B4BA-2FFCDC789768}"/>
              </a:ext>
            </a:extLst>
          </p:cNvPr>
          <p:cNvCxnSpPr>
            <a:cxnSpLocks/>
          </p:cNvCxnSpPr>
          <p:nvPr/>
        </p:nvCxnSpPr>
        <p:spPr>
          <a:xfrm flipH="1">
            <a:off x="1212491" y="6075577"/>
            <a:ext cx="1263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7B2E309-827A-8745-B2DF-23C02D53C9D1}"/>
              </a:ext>
            </a:extLst>
          </p:cNvPr>
          <p:cNvCxnSpPr>
            <a:cxnSpLocks/>
          </p:cNvCxnSpPr>
          <p:nvPr/>
        </p:nvCxnSpPr>
        <p:spPr>
          <a:xfrm flipH="1">
            <a:off x="1198242" y="3613666"/>
            <a:ext cx="1263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F056F2C2-E4C8-0949-8343-8D5C2527BDF3}"/>
              </a:ext>
            </a:extLst>
          </p:cNvPr>
          <p:cNvCxnSpPr>
            <a:cxnSpLocks/>
          </p:cNvCxnSpPr>
          <p:nvPr/>
        </p:nvCxnSpPr>
        <p:spPr>
          <a:xfrm flipH="1">
            <a:off x="1199481" y="1071384"/>
            <a:ext cx="126380"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A4448B25-E426-234B-ACB8-63A3E3950F5D}"/>
              </a:ext>
            </a:extLst>
          </p:cNvPr>
          <p:cNvPicPr>
            <a:picLocks noChangeAspect="1"/>
          </p:cNvPicPr>
          <p:nvPr/>
        </p:nvPicPr>
        <p:blipFill rotWithShape="1">
          <a:blip r:embed="rId3"/>
          <a:srcRect l="403" t="1629" r="826" b="-1"/>
          <a:stretch/>
        </p:blipFill>
        <p:spPr>
          <a:xfrm>
            <a:off x="726331" y="655065"/>
            <a:ext cx="10890316" cy="5999579"/>
          </a:xfrm>
          <a:prstGeom prst="rect">
            <a:avLst/>
          </a:prstGeom>
          <a:ln>
            <a:noFill/>
          </a:ln>
        </p:spPr>
      </p:pic>
      <p:sp>
        <p:nvSpPr>
          <p:cNvPr id="22" name="TextBox 21">
            <a:extLst>
              <a:ext uri="{FF2B5EF4-FFF2-40B4-BE49-F238E27FC236}">
                <a16:creationId xmlns:a16="http://schemas.microsoft.com/office/drawing/2014/main" id="{74306609-8ED2-6644-93D7-81BAE88E5FE9}"/>
              </a:ext>
            </a:extLst>
          </p:cNvPr>
          <p:cNvSpPr txBox="1"/>
          <p:nvPr/>
        </p:nvSpPr>
        <p:spPr>
          <a:xfrm>
            <a:off x="292609" y="1502243"/>
            <a:ext cx="492443" cy="3853514"/>
          </a:xfrm>
          <a:prstGeom prst="rect">
            <a:avLst/>
          </a:prstGeom>
          <a:noFill/>
        </p:spPr>
        <p:txBody>
          <a:bodyPr vert="vert270" wrap="square" rtlCol="0">
            <a:spAutoFit/>
          </a:bodyPr>
          <a:lstStyle/>
          <a:p>
            <a:r>
              <a:rPr lang="en-GB" sz="2000" b="1" dirty="0">
                <a:latin typeface="+mj-lt"/>
              </a:rPr>
              <a:t>%    people surviving post transplant</a:t>
            </a:r>
          </a:p>
        </p:txBody>
      </p:sp>
      <p:sp>
        <p:nvSpPr>
          <p:cNvPr id="23" name="TextBox 22">
            <a:extLst>
              <a:ext uri="{FF2B5EF4-FFF2-40B4-BE49-F238E27FC236}">
                <a16:creationId xmlns:a16="http://schemas.microsoft.com/office/drawing/2014/main" id="{ADC1C930-FCAD-6A47-889F-43DE0AD0E3F6}"/>
              </a:ext>
            </a:extLst>
          </p:cNvPr>
          <p:cNvSpPr txBox="1"/>
          <p:nvPr/>
        </p:nvSpPr>
        <p:spPr>
          <a:xfrm rot="5400000">
            <a:off x="8013322" y="4700411"/>
            <a:ext cx="492443" cy="3853514"/>
          </a:xfrm>
          <a:prstGeom prst="rect">
            <a:avLst/>
          </a:prstGeom>
          <a:noFill/>
        </p:spPr>
        <p:txBody>
          <a:bodyPr vert="vert270" wrap="square" rtlCol="0">
            <a:spAutoFit/>
          </a:bodyPr>
          <a:lstStyle/>
          <a:p>
            <a:r>
              <a:rPr lang="en-GB" sz="2000" b="1" dirty="0">
                <a:latin typeface="+mj-lt"/>
              </a:rPr>
              <a:t>Time</a:t>
            </a:r>
            <a:r>
              <a:rPr lang="en-GB" b="1" dirty="0"/>
              <a:t> </a:t>
            </a:r>
          </a:p>
        </p:txBody>
      </p:sp>
      <p:sp>
        <p:nvSpPr>
          <p:cNvPr id="2" name="TextBox 1">
            <a:extLst>
              <a:ext uri="{FF2B5EF4-FFF2-40B4-BE49-F238E27FC236}">
                <a16:creationId xmlns:a16="http://schemas.microsoft.com/office/drawing/2014/main" id="{9FEA0519-D9BD-9E4E-B817-667535D3FCD3}"/>
              </a:ext>
            </a:extLst>
          </p:cNvPr>
          <p:cNvSpPr txBox="1"/>
          <p:nvPr/>
        </p:nvSpPr>
        <p:spPr>
          <a:xfrm>
            <a:off x="549093" y="178373"/>
            <a:ext cx="10992177" cy="1200329"/>
          </a:xfrm>
          <a:prstGeom prst="rect">
            <a:avLst/>
          </a:prstGeom>
          <a:solidFill>
            <a:schemeClr val="bg1"/>
          </a:solidFill>
        </p:spPr>
        <p:txBody>
          <a:bodyPr wrap="square" rtlCol="0">
            <a:spAutoFit/>
          </a:bodyPr>
          <a:lstStyle/>
          <a:p>
            <a:r>
              <a:rPr lang="en-GB" sz="3600" b="1" dirty="0">
                <a:latin typeface="+mj-lt"/>
                <a:cs typeface="Arial" panose="020B0604020202020204" pitchFamily="34" charset="0"/>
              </a:rPr>
              <a:t>How long might I live if I have a kidney transplant ? </a:t>
            </a:r>
          </a:p>
          <a:p>
            <a:endParaRPr lang="en-GB" sz="3600" b="1" dirty="0">
              <a:latin typeface="+mj-lt"/>
              <a:cs typeface="Arial" panose="020B0604020202020204" pitchFamily="34" charset="0"/>
            </a:endParaRPr>
          </a:p>
        </p:txBody>
      </p:sp>
      <p:sp>
        <p:nvSpPr>
          <p:cNvPr id="19" name="TextBox 18">
            <a:extLst>
              <a:ext uri="{FF2B5EF4-FFF2-40B4-BE49-F238E27FC236}">
                <a16:creationId xmlns:a16="http://schemas.microsoft.com/office/drawing/2014/main" id="{B329C856-3680-D941-88B2-C5DCD87DC688}"/>
              </a:ext>
            </a:extLst>
          </p:cNvPr>
          <p:cNvSpPr txBox="1"/>
          <p:nvPr/>
        </p:nvSpPr>
        <p:spPr>
          <a:xfrm>
            <a:off x="5387278" y="762787"/>
            <a:ext cx="6593751" cy="2385268"/>
          </a:xfrm>
          <a:prstGeom prst="rect">
            <a:avLst/>
          </a:prstGeom>
          <a:solidFill>
            <a:schemeClr val="bg1"/>
          </a:solidFill>
        </p:spPr>
        <p:txBody>
          <a:bodyPr wrap="square" rtlCol="0">
            <a:spAutoFit/>
          </a:bodyPr>
          <a:lstStyle/>
          <a:p>
            <a:r>
              <a:rPr lang="en-GB" dirty="0"/>
              <a:t>This graph shows what happened to people ‘like you’ in the past (</a:t>
            </a:r>
            <a:r>
              <a:rPr lang="en-GB" dirty="0" err="1"/>
              <a:t>eg</a:t>
            </a:r>
            <a:r>
              <a:rPr lang="en-GB" dirty="0"/>
              <a:t> same blood group, age, disease etc.).</a:t>
            </a:r>
          </a:p>
          <a:p>
            <a:r>
              <a:rPr lang="en-GB" dirty="0"/>
              <a:t>.</a:t>
            </a:r>
          </a:p>
          <a:p>
            <a:endParaRPr lang="en-GB" sz="500" dirty="0"/>
          </a:p>
          <a:p>
            <a:r>
              <a:rPr lang="en-GB" dirty="0"/>
              <a:t>This is an estimate, an average, there are other factors about you that can influence these results and make the numbers higher or lower. </a:t>
            </a:r>
            <a:r>
              <a:rPr lang="en-GB" dirty="0" err="1"/>
              <a:t>eg</a:t>
            </a:r>
            <a:r>
              <a:rPr lang="en-GB" dirty="0"/>
              <a:t> whether you have other conditions not included in the tool, lifestyle factors post transplant</a:t>
            </a:r>
          </a:p>
        </p:txBody>
      </p:sp>
    </p:spTree>
    <p:extLst>
      <p:ext uri="{BB962C8B-B14F-4D97-AF65-F5344CB8AC3E}">
        <p14:creationId xmlns:p14="http://schemas.microsoft.com/office/powerpoint/2010/main" val="802030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3DFBEDB-9924-F140-B896-C6512B598F7E}"/>
              </a:ext>
            </a:extLst>
          </p:cNvPr>
          <p:cNvPicPr>
            <a:picLocks noChangeAspect="1"/>
          </p:cNvPicPr>
          <p:nvPr/>
        </p:nvPicPr>
        <p:blipFill rotWithShape="1">
          <a:blip r:embed="rId3"/>
          <a:srcRect l="47266" t="-1" r="18877" b="60786"/>
          <a:stretch/>
        </p:blipFill>
        <p:spPr>
          <a:xfrm>
            <a:off x="8938783" y="1049447"/>
            <a:ext cx="1772760" cy="1027420"/>
          </a:xfrm>
          <a:prstGeom prst="rect">
            <a:avLst/>
          </a:prstGeom>
          <a:ln w="69850">
            <a:solidFill>
              <a:schemeClr val="accent1">
                <a:shade val="50000"/>
              </a:schemeClr>
            </a:solidFill>
          </a:ln>
        </p:spPr>
      </p:pic>
      <p:sp>
        <p:nvSpPr>
          <p:cNvPr id="27" name="TextBox 26">
            <a:extLst>
              <a:ext uri="{FF2B5EF4-FFF2-40B4-BE49-F238E27FC236}">
                <a16:creationId xmlns:a16="http://schemas.microsoft.com/office/drawing/2014/main" id="{8604E515-547B-B448-9415-12B20868A322}"/>
              </a:ext>
            </a:extLst>
          </p:cNvPr>
          <p:cNvSpPr txBox="1"/>
          <p:nvPr/>
        </p:nvSpPr>
        <p:spPr>
          <a:xfrm>
            <a:off x="455366" y="72684"/>
            <a:ext cx="8483417" cy="2492990"/>
          </a:xfrm>
          <a:prstGeom prst="rect">
            <a:avLst/>
          </a:prstGeom>
          <a:solidFill>
            <a:schemeClr val="bg1"/>
          </a:solidFill>
        </p:spPr>
        <p:txBody>
          <a:bodyPr wrap="square" rtlCol="0" anchor="ctr">
            <a:spAutoFit/>
          </a:bodyPr>
          <a:lstStyle/>
          <a:p>
            <a:r>
              <a:rPr lang="en-GB" sz="3600" b="1" dirty="0">
                <a:latin typeface="+mj-lt"/>
                <a:cs typeface="Arial" panose="020B0604020202020204" pitchFamily="34" charset="0"/>
              </a:rPr>
              <a:t>How long might I live if I have a kidney transplant?</a:t>
            </a:r>
          </a:p>
          <a:p>
            <a:endParaRPr lang="en-GB" sz="2000" dirty="0">
              <a:latin typeface="+mj-lt"/>
              <a:cs typeface="Arial" panose="020B0604020202020204" pitchFamily="34" charset="0"/>
            </a:endParaRPr>
          </a:p>
          <a:p>
            <a:r>
              <a:rPr lang="en-GB" sz="2200" dirty="0">
                <a:latin typeface="+mj-lt"/>
                <a:cs typeface="Arial" panose="020B0604020202020204" pitchFamily="34" charset="0"/>
              </a:rPr>
              <a:t>This shows outcomes we would expect for an example 100 transplant patients, who input the same details as you, after surgery.</a:t>
            </a:r>
            <a:endParaRPr lang="en-GB" sz="2000" dirty="0">
              <a:latin typeface="+mj-lt"/>
              <a:cs typeface="Arial" panose="020B0604020202020204" pitchFamily="34" charset="0"/>
            </a:endParaRPr>
          </a:p>
          <a:p>
            <a:endParaRPr lang="en-GB" sz="2000" dirty="0">
              <a:latin typeface="+mj-lt"/>
              <a:cs typeface="Arial" panose="020B0604020202020204" pitchFamily="34" charset="0"/>
            </a:endParaRPr>
          </a:p>
        </p:txBody>
      </p:sp>
      <p:sp>
        <p:nvSpPr>
          <p:cNvPr id="30" name="TextBox 29">
            <a:extLst>
              <a:ext uri="{FF2B5EF4-FFF2-40B4-BE49-F238E27FC236}">
                <a16:creationId xmlns:a16="http://schemas.microsoft.com/office/drawing/2014/main" id="{A74AE7AF-A23F-3544-8692-0E9C55E92860}"/>
              </a:ext>
            </a:extLst>
          </p:cNvPr>
          <p:cNvSpPr txBox="1"/>
          <p:nvPr/>
        </p:nvSpPr>
        <p:spPr>
          <a:xfrm>
            <a:off x="5037114" y="5244326"/>
            <a:ext cx="2217839" cy="769441"/>
          </a:xfrm>
          <a:prstGeom prst="rect">
            <a:avLst/>
          </a:prstGeom>
          <a:noFill/>
        </p:spPr>
        <p:txBody>
          <a:bodyPr wrap="square" rtlCol="0">
            <a:spAutoFit/>
          </a:bodyPr>
          <a:lstStyle/>
          <a:p>
            <a:pPr algn="ctr"/>
            <a:r>
              <a:rPr lang="en-GB" sz="2200" dirty="0">
                <a:latin typeface="+mj-lt"/>
                <a:cs typeface="Arial" panose="020B0604020202020204" pitchFamily="34" charset="0"/>
              </a:rPr>
              <a:t>By the end of Year 3</a:t>
            </a:r>
          </a:p>
        </p:txBody>
      </p:sp>
      <p:sp>
        <p:nvSpPr>
          <p:cNvPr id="2" name="TextBox 1">
            <a:extLst>
              <a:ext uri="{FF2B5EF4-FFF2-40B4-BE49-F238E27FC236}">
                <a16:creationId xmlns:a16="http://schemas.microsoft.com/office/drawing/2014/main" id="{43B8C4D1-DD48-244F-840D-AFC3479B3254}"/>
              </a:ext>
            </a:extLst>
          </p:cNvPr>
          <p:cNvSpPr txBox="1"/>
          <p:nvPr/>
        </p:nvSpPr>
        <p:spPr>
          <a:xfrm>
            <a:off x="9343539" y="1103736"/>
            <a:ext cx="1368003" cy="430887"/>
          </a:xfrm>
          <a:prstGeom prst="rect">
            <a:avLst/>
          </a:prstGeom>
          <a:solidFill>
            <a:schemeClr val="bg1"/>
          </a:solidFill>
        </p:spPr>
        <p:txBody>
          <a:bodyPr wrap="square" rtlCol="0">
            <a:spAutoFit/>
          </a:bodyPr>
          <a:lstStyle/>
          <a:p>
            <a:r>
              <a:rPr lang="en-GB" sz="2200" dirty="0">
                <a:latin typeface="+mj-lt"/>
              </a:rPr>
              <a:t>    died </a:t>
            </a:r>
          </a:p>
        </p:txBody>
      </p:sp>
      <p:sp>
        <p:nvSpPr>
          <p:cNvPr id="13" name="TextBox 12">
            <a:extLst>
              <a:ext uri="{FF2B5EF4-FFF2-40B4-BE49-F238E27FC236}">
                <a16:creationId xmlns:a16="http://schemas.microsoft.com/office/drawing/2014/main" id="{6D1098F0-39E8-CC4C-8027-8CB997FA1BFC}"/>
              </a:ext>
            </a:extLst>
          </p:cNvPr>
          <p:cNvSpPr txBox="1"/>
          <p:nvPr/>
        </p:nvSpPr>
        <p:spPr>
          <a:xfrm>
            <a:off x="9343539" y="1634979"/>
            <a:ext cx="1368003" cy="430887"/>
          </a:xfrm>
          <a:prstGeom prst="rect">
            <a:avLst/>
          </a:prstGeom>
          <a:solidFill>
            <a:schemeClr val="bg1"/>
          </a:solidFill>
        </p:spPr>
        <p:txBody>
          <a:bodyPr wrap="square" rtlCol="0">
            <a:spAutoFit/>
          </a:bodyPr>
          <a:lstStyle/>
          <a:p>
            <a:r>
              <a:rPr lang="en-GB" sz="2200" dirty="0">
                <a:latin typeface="+mj-lt"/>
              </a:rPr>
              <a:t> still alive </a:t>
            </a:r>
          </a:p>
        </p:txBody>
      </p:sp>
      <p:sp>
        <p:nvSpPr>
          <p:cNvPr id="35" name="TextBox 34">
            <a:extLst>
              <a:ext uri="{FF2B5EF4-FFF2-40B4-BE49-F238E27FC236}">
                <a16:creationId xmlns:a16="http://schemas.microsoft.com/office/drawing/2014/main" id="{B576A321-40D8-274F-ACBE-2277F2A8A4F3}"/>
              </a:ext>
            </a:extLst>
          </p:cNvPr>
          <p:cNvSpPr txBox="1"/>
          <p:nvPr/>
        </p:nvSpPr>
        <p:spPr>
          <a:xfrm>
            <a:off x="864318" y="5249539"/>
            <a:ext cx="2217839" cy="769441"/>
          </a:xfrm>
          <a:prstGeom prst="rect">
            <a:avLst/>
          </a:prstGeom>
          <a:noFill/>
        </p:spPr>
        <p:txBody>
          <a:bodyPr wrap="square" rtlCol="0">
            <a:spAutoFit/>
          </a:bodyPr>
          <a:lstStyle/>
          <a:p>
            <a:pPr algn="ctr"/>
            <a:r>
              <a:rPr lang="en-GB" sz="2200" dirty="0">
                <a:latin typeface="+mj-lt"/>
                <a:cs typeface="Arial" panose="020B0604020202020204" pitchFamily="34" charset="0"/>
              </a:rPr>
              <a:t>By the end of Year 1</a:t>
            </a:r>
          </a:p>
        </p:txBody>
      </p:sp>
      <p:sp>
        <p:nvSpPr>
          <p:cNvPr id="36" name="TextBox 35">
            <a:extLst>
              <a:ext uri="{FF2B5EF4-FFF2-40B4-BE49-F238E27FC236}">
                <a16:creationId xmlns:a16="http://schemas.microsoft.com/office/drawing/2014/main" id="{6EC603FF-A073-6A44-B354-61F4EAA147D6}"/>
              </a:ext>
            </a:extLst>
          </p:cNvPr>
          <p:cNvSpPr txBox="1"/>
          <p:nvPr/>
        </p:nvSpPr>
        <p:spPr>
          <a:xfrm>
            <a:off x="9090434" y="5219322"/>
            <a:ext cx="2217839" cy="769441"/>
          </a:xfrm>
          <a:prstGeom prst="rect">
            <a:avLst/>
          </a:prstGeom>
          <a:noFill/>
        </p:spPr>
        <p:txBody>
          <a:bodyPr wrap="square" rtlCol="0">
            <a:spAutoFit/>
          </a:bodyPr>
          <a:lstStyle/>
          <a:p>
            <a:pPr algn="ctr"/>
            <a:r>
              <a:rPr lang="en-GB" sz="2200" dirty="0">
                <a:latin typeface="+mj-lt"/>
                <a:cs typeface="Arial" panose="020B0604020202020204" pitchFamily="34" charset="0"/>
              </a:rPr>
              <a:t>By the end of Year 5</a:t>
            </a:r>
          </a:p>
        </p:txBody>
      </p:sp>
      <p:pic>
        <p:nvPicPr>
          <p:cNvPr id="12" name="Picture 11">
            <a:extLst>
              <a:ext uri="{FF2B5EF4-FFF2-40B4-BE49-F238E27FC236}">
                <a16:creationId xmlns:a16="http://schemas.microsoft.com/office/drawing/2014/main" id="{79E30977-0F7D-244B-9CFA-96D63DCF5FA3}"/>
              </a:ext>
            </a:extLst>
          </p:cNvPr>
          <p:cNvPicPr>
            <a:picLocks noChangeAspect="1"/>
          </p:cNvPicPr>
          <p:nvPr/>
        </p:nvPicPr>
        <p:blipFill>
          <a:blip r:embed="rId4"/>
          <a:stretch>
            <a:fillRect/>
          </a:stretch>
        </p:blipFill>
        <p:spPr>
          <a:xfrm>
            <a:off x="468085" y="2347646"/>
            <a:ext cx="3010307" cy="2882511"/>
          </a:xfrm>
          <a:prstGeom prst="rect">
            <a:avLst/>
          </a:prstGeom>
          <a:ln w="28575">
            <a:solidFill>
              <a:schemeClr val="tx1"/>
            </a:solidFill>
          </a:ln>
        </p:spPr>
      </p:pic>
      <p:pic>
        <p:nvPicPr>
          <p:cNvPr id="32" name="Picture 31">
            <a:extLst>
              <a:ext uri="{FF2B5EF4-FFF2-40B4-BE49-F238E27FC236}">
                <a16:creationId xmlns:a16="http://schemas.microsoft.com/office/drawing/2014/main" id="{1448E088-A0E3-D14A-9C1B-CB7CCD850F4B}"/>
              </a:ext>
            </a:extLst>
          </p:cNvPr>
          <p:cNvPicPr>
            <a:picLocks noChangeAspect="1"/>
          </p:cNvPicPr>
          <p:nvPr/>
        </p:nvPicPr>
        <p:blipFill>
          <a:blip r:embed="rId5"/>
          <a:stretch>
            <a:fillRect/>
          </a:stretch>
        </p:blipFill>
        <p:spPr>
          <a:xfrm>
            <a:off x="8662076" y="2279661"/>
            <a:ext cx="3074557" cy="2907978"/>
          </a:xfrm>
          <a:prstGeom prst="rect">
            <a:avLst/>
          </a:prstGeom>
          <a:ln w="28575">
            <a:solidFill>
              <a:schemeClr val="tx1"/>
            </a:solidFill>
          </a:ln>
        </p:spPr>
      </p:pic>
      <p:pic>
        <p:nvPicPr>
          <p:cNvPr id="22" name="Picture 21">
            <a:extLst>
              <a:ext uri="{FF2B5EF4-FFF2-40B4-BE49-F238E27FC236}">
                <a16:creationId xmlns:a16="http://schemas.microsoft.com/office/drawing/2014/main" id="{2852E32B-626D-954B-AE4B-2C26FA835A41}"/>
              </a:ext>
            </a:extLst>
          </p:cNvPr>
          <p:cNvPicPr>
            <a:picLocks noChangeAspect="1"/>
          </p:cNvPicPr>
          <p:nvPr/>
        </p:nvPicPr>
        <p:blipFill>
          <a:blip r:embed="rId6"/>
          <a:stretch>
            <a:fillRect/>
          </a:stretch>
        </p:blipFill>
        <p:spPr>
          <a:xfrm>
            <a:off x="4600477" y="2328570"/>
            <a:ext cx="3091115" cy="2882512"/>
          </a:xfrm>
          <a:prstGeom prst="rect">
            <a:avLst/>
          </a:prstGeom>
          <a:ln w="28575">
            <a:solidFill>
              <a:schemeClr val="tx1"/>
            </a:solidFill>
          </a:ln>
        </p:spPr>
      </p:pic>
      <p:cxnSp>
        <p:nvCxnSpPr>
          <p:cNvPr id="14" name="Straight Connector 13">
            <a:extLst>
              <a:ext uri="{FF2B5EF4-FFF2-40B4-BE49-F238E27FC236}">
                <a16:creationId xmlns:a16="http://schemas.microsoft.com/office/drawing/2014/main" id="{72009CD3-2D6C-0446-8006-B582EAFC0ACA}"/>
              </a:ext>
            </a:extLst>
          </p:cNvPr>
          <p:cNvCxnSpPr/>
          <p:nvPr/>
        </p:nvCxnSpPr>
        <p:spPr>
          <a:xfrm>
            <a:off x="0" y="5815819"/>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A0A1749-FE8D-CA48-9F36-5EB33358DD6B}"/>
              </a:ext>
            </a:extLst>
          </p:cNvPr>
          <p:cNvSpPr/>
          <p:nvPr/>
        </p:nvSpPr>
        <p:spPr>
          <a:xfrm>
            <a:off x="669073" y="5925529"/>
            <a:ext cx="11067560" cy="1200329"/>
          </a:xfrm>
          <a:prstGeom prst="rect">
            <a:avLst/>
          </a:prstGeom>
        </p:spPr>
        <p:txBody>
          <a:bodyPr wrap="square">
            <a:spAutoFit/>
          </a:bodyPr>
          <a:lstStyle/>
          <a:p>
            <a:r>
              <a:rPr lang="en-GB" i="1" dirty="0">
                <a:solidFill>
                  <a:schemeClr val="accent1">
                    <a:lumMod val="50000"/>
                  </a:schemeClr>
                </a:solidFill>
                <a:cs typeface="Arial" panose="020B0604020202020204" pitchFamily="34" charset="0"/>
              </a:rPr>
              <a:t>Kidney allocation changed in 2010 and again in 2014 and as such the data isn’t reliable enough to show 10 year outcomes</a:t>
            </a:r>
          </a:p>
          <a:p>
            <a:r>
              <a:rPr lang="en-GB" i="1" dirty="0">
                <a:solidFill>
                  <a:schemeClr val="accent1">
                    <a:lumMod val="50000"/>
                  </a:schemeClr>
                </a:solidFill>
                <a:cs typeface="Arial" panose="020B0604020202020204" pitchFamily="34" charset="0"/>
              </a:rPr>
              <a:t>As time passes we will be able to add in more years</a:t>
            </a:r>
            <a:endParaRPr lang="en-GB" dirty="0">
              <a:solidFill>
                <a:schemeClr val="accent1">
                  <a:lumMod val="50000"/>
                </a:schemeClr>
              </a:solidFill>
              <a:cs typeface="Arial" panose="020B0604020202020204" pitchFamily="34" charset="0"/>
            </a:endParaRPr>
          </a:p>
        </p:txBody>
      </p:sp>
    </p:spTree>
    <p:extLst>
      <p:ext uri="{BB962C8B-B14F-4D97-AF65-F5344CB8AC3E}">
        <p14:creationId xmlns:p14="http://schemas.microsoft.com/office/powerpoint/2010/main" val="9497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F0E2-C502-9E4C-9051-4FD490FD23BA}"/>
              </a:ext>
            </a:extLst>
          </p:cNvPr>
          <p:cNvSpPr>
            <a:spLocks noGrp="1"/>
          </p:cNvSpPr>
          <p:nvPr>
            <p:ph type="title"/>
          </p:nvPr>
        </p:nvSpPr>
        <p:spPr>
          <a:xfrm>
            <a:off x="838200" y="1465263"/>
            <a:ext cx="10515600" cy="1325563"/>
          </a:xfrm>
        </p:spPr>
        <p:txBody>
          <a:bodyPr/>
          <a:lstStyle/>
          <a:p>
            <a:pPr algn="ctr"/>
            <a:r>
              <a:rPr lang="en-GB" dirty="0"/>
              <a:t>END – THANK YOU</a:t>
            </a:r>
          </a:p>
        </p:txBody>
      </p:sp>
      <p:pic>
        <p:nvPicPr>
          <p:cNvPr id="5" name="Content Placeholder 4">
            <a:extLst>
              <a:ext uri="{FF2B5EF4-FFF2-40B4-BE49-F238E27FC236}">
                <a16:creationId xmlns:a16="http://schemas.microsoft.com/office/drawing/2014/main" id="{8B6BC5DE-AD43-7248-9C0A-3300E85A74A2}"/>
              </a:ext>
            </a:extLst>
          </p:cNvPr>
          <p:cNvPicPr>
            <a:picLocks noGrp="1" noChangeAspect="1"/>
          </p:cNvPicPr>
          <p:nvPr>
            <p:ph idx="1"/>
          </p:nvPr>
        </p:nvPicPr>
        <p:blipFill>
          <a:blip r:embed="rId2"/>
          <a:stretch>
            <a:fillRect/>
          </a:stretch>
        </p:blipFill>
        <p:spPr>
          <a:xfrm>
            <a:off x="4951826" y="2438803"/>
            <a:ext cx="7049398" cy="2856143"/>
          </a:xfrm>
        </p:spPr>
      </p:pic>
      <p:pic>
        <p:nvPicPr>
          <p:cNvPr id="6" name="Picture 5">
            <a:extLst>
              <a:ext uri="{FF2B5EF4-FFF2-40B4-BE49-F238E27FC236}">
                <a16:creationId xmlns:a16="http://schemas.microsoft.com/office/drawing/2014/main" id="{C09F41A0-87DC-A946-B673-12B188294EF1}"/>
              </a:ext>
            </a:extLst>
          </p:cNvPr>
          <p:cNvPicPr/>
          <p:nvPr/>
        </p:nvPicPr>
        <p:blipFill>
          <a:blip r:embed="rId3">
            <a:extLst>
              <a:ext uri="{28A0092B-C50C-407E-A947-70E740481C1C}">
                <a14:useLocalDpi xmlns:a14="http://schemas.microsoft.com/office/drawing/2010/main" val="0"/>
              </a:ext>
            </a:extLst>
          </a:blip>
          <a:stretch>
            <a:fillRect/>
          </a:stretch>
        </p:blipFill>
        <p:spPr>
          <a:xfrm>
            <a:off x="655913" y="3303507"/>
            <a:ext cx="4114870" cy="1991439"/>
          </a:xfrm>
          <a:prstGeom prst="rect">
            <a:avLst/>
          </a:prstGeom>
        </p:spPr>
      </p:pic>
    </p:spTree>
    <p:extLst>
      <p:ext uri="{BB962C8B-B14F-4D97-AF65-F5344CB8AC3E}">
        <p14:creationId xmlns:p14="http://schemas.microsoft.com/office/powerpoint/2010/main" val="4117414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A90A-86EA-9143-B3CD-9DAA8F90B7DD}"/>
              </a:ext>
            </a:extLst>
          </p:cNvPr>
          <p:cNvSpPr>
            <a:spLocks noGrp="1"/>
          </p:cNvSpPr>
          <p:nvPr>
            <p:ph type="title"/>
          </p:nvPr>
        </p:nvSpPr>
        <p:spPr>
          <a:xfrm>
            <a:off x="838200" y="598356"/>
            <a:ext cx="10515600" cy="1325563"/>
          </a:xfrm>
        </p:spPr>
        <p:txBody>
          <a:bodyPr/>
          <a:lstStyle/>
          <a:p>
            <a:pPr algn="ctr"/>
            <a:r>
              <a:rPr lang="en-GB" dirty="0">
                <a:solidFill>
                  <a:srgbClr val="C00000"/>
                </a:solidFill>
              </a:rPr>
              <a:t>Useful Slides</a:t>
            </a:r>
          </a:p>
        </p:txBody>
      </p:sp>
      <p:sp>
        <p:nvSpPr>
          <p:cNvPr id="3" name="Title 1">
            <a:extLst>
              <a:ext uri="{FF2B5EF4-FFF2-40B4-BE49-F238E27FC236}">
                <a16:creationId xmlns:a16="http://schemas.microsoft.com/office/drawing/2014/main" id="{BBDC1E91-D682-EE45-9884-08375BED82B1}"/>
              </a:ext>
            </a:extLst>
          </p:cNvPr>
          <p:cNvSpPr txBox="1">
            <a:spLocks/>
          </p:cNvSpPr>
          <p:nvPr/>
        </p:nvSpPr>
        <p:spPr>
          <a:xfrm>
            <a:off x="838200" y="3608519"/>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GB" sz="2400" dirty="0">
                <a:solidFill>
                  <a:srgbClr val="C00000"/>
                </a:solidFill>
              </a:rPr>
              <a:t>How many people are on the list / have been transplanted?</a:t>
            </a:r>
          </a:p>
          <a:p>
            <a:pPr marL="571500" indent="-571500">
              <a:buFont typeface="Arial" panose="020B0604020202020204" pitchFamily="34" charset="0"/>
              <a:buChar char="•"/>
            </a:pPr>
            <a:r>
              <a:rPr lang="en-GB" sz="2400" dirty="0">
                <a:solidFill>
                  <a:srgbClr val="C00000"/>
                </a:solidFill>
              </a:rPr>
              <a:t>Why do transplanted kidneys fail?</a:t>
            </a:r>
          </a:p>
          <a:p>
            <a:pPr marL="571500" indent="-571500">
              <a:buFont typeface="Arial" panose="020B0604020202020204" pitchFamily="34" charset="0"/>
              <a:buChar char="•"/>
            </a:pPr>
            <a:r>
              <a:rPr lang="en-GB" sz="2400" dirty="0">
                <a:solidFill>
                  <a:srgbClr val="C00000"/>
                </a:solidFill>
              </a:rPr>
              <a:t>What medications might I be on?</a:t>
            </a:r>
          </a:p>
          <a:p>
            <a:pPr marL="571500" indent="-571500">
              <a:buFont typeface="Arial" panose="020B0604020202020204" pitchFamily="34" charset="0"/>
              <a:buChar char="•"/>
            </a:pPr>
            <a:r>
              <a:rPr lang="en-GB" sz="2400" dirty="0">
                <a:solidFill>
                  <a:srgbClr val="C00000"/>
                </a:solidFill>
              </a:rPr>
              <a:t>How often do I need to come into the hospital after transplant</a:t>
            </a:r>
          </a:p>
          <a:p>
            <a:pPr marL="571500" indent="-571500">
              <a:buFont typeface="Arial" panose="020B0604020202020204" pitchFamily="34" charset="0"/>
              <a:buChar char="•"/>
            </a:pPr>
            <a:r>
              <a:rPr lang="en-GB" sz="2400" dirty="0">
                <a:solidFill>
                  <a:srgbClr val="C00000"/>
                </a:solidFill>
              </a:rPr>
              <a:t>Donor Decisions</a:t>
            </a:r>
          </a:p>
          <a:p>
            <a:pPr marL="571500" indent="-571500">
              <a:buFont typeface="Arial" panose="020B0604020202020204" pitchFamily="34" charset="0"/>
              <a:buChar char="•"/>
            </a:pPr>
            <a:r>
              <a:rPr lang="en-GB" sz="2400" dirty="0">
                <a:solidFill>
                  <a:srgbClr val="C00000"/>
                </a:solidFill>
              </a:rPr>
              <a:t>What if my new kidney fails?</a:t>
            </a:r>
          </a:p>
          <a:p>
            <a:pPr marL="571500" indent="-571500">
              <a:buFont typeface="Arial" panose="020B0604020202020204" pitchFamily="34" charset="0"/>
              <a:buChar char="•"/>
            </a:pPr>
            <a:r>
              <a:rPr lang="en-GB" sz="2400" dirty="0">
                <a:solidFill>
                  <a:srgbClr val="C00000"/>
                </a:solidFill>
              </a:rPr>
              <a:t>How did we work out the numbers ? </a:t>
            </a:r>
          </a:p>
          <a:p>
            <a:pPr marL="571500" indent="-571500">
              <a:buFont typeface="Arial" panose="020B0604020202020204" pitchFamily="34" charset="0"/>
              <a:buChar char="•"/>
            </a:pPr>
            <a:endParaRPr lang="en-GB" sz="2400" dirty="0">
              <a:solidFill>
                <a:srgbClr val="C00000"/>
              </a:solidFill>
            </a:endParaRPr>
          </a:p>
          <a:p>
            <a:pPr marL="571500" indent="-571500">
              <a:buFont typeface="Arial" panose="020B0604020202020204" pitchFamily="34" charset="0"/>
              <a:buChar char="•"/>
            </a:pPr>
            <a:endParaRPr lang="en-GB" sz="2400" dirty="0">
              <a:solidFill>
                <a:srgbClr val="C00000"/>
              </a:solidFill>
            </a:endParaRPr>
          </a:p>
          <a:p>
            <a:pPr marL="571500" indent="-571500">
              <a:buFont typeface="Arial" panose="020B0604020202020204" pitchFamily="34" charset="0"/>
              <a:buChar char="•"/>
            </a:pPr>
            <a:endParaRPr lang="en-GB" sz="2400" dirty="0">
              <a:solidFill>
                <a:srgbClr val="C00000"/>
              </a:solidFill>
            </a:endParaRPr>
          </a:p>
          <a:p>
            <a:pPr marL="571500" indent="-571500">
              <a:buFont typeface="Arial" panose="020B0604020202020204" pitchFamily="34" charset="0"/>
              <a:buChar char="•"/>
            </a:pPr>
            <a:endParaRPr lang="en-GB" sz="2400" dirty="0">
              <a:solidFill>
                <a:srgbClr val="C00000"/>
              </a:solidFill>
            </a:endParaRPr>
          </a:p>
        </p:txBody>
      </p:sp>
    </p:spTree>
    <p:extLst>
      <p:ext uri="{BB962C8B-B14F-4D97-AF65-F5344CB8AC3E}">
        <p14:creationId xmlns:p14="http://schemas.microsoft.com/office/powerpoint/2010/main" val="1713176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7D66-0D28-844B-8D8E-E2F4D1A4F719}"/>
              </a:ext>
            </a:extLst>
          </p:cNvPr>
          <p:cNvSpPr>
            <a:spLocks noGrp="1"/>
          </p:cNvSpPr>
          <p:nvPr>
            <p:ph type="title"/>
          </p:nvPr>
        </p:nvSpPr>
        <p:spPr>
          <a:xfrm>
            <a:off x="838199" y="365125"/>
            <a:ext cx="11091863" cy="1325563"/>
          </a:xfrm>
        </p:spPr>
        <p:txBody>
          <a:bodyPr/>
          <a:lstStyle/>
          <a:p>
            <a:r>
              <a:rPr lang="en-GB" dirty="0"/>
              <a:t>How many people are on the kidney transplant waiting list?</a:t>
            </a:r>
          </a:p>
        </p:txBody>
      </p:sp>
      <p:sp>
        <p:nvSpPr>
          <p:cNvPr id="3" name="Content Placeholder 2">
            <a:extLst>
              <a:ext uri="{FF2B5EF4-FFF2-40B4-BE49-F238E27FC236}">
                <a16:creationId xmlns:a16="http://schemas.microsoft.com/office/drawing/2014/main" id="{273B472A-5083-ED47-ADD2-F2009A9152D8}"/>
              </a:ext>
            </a:extLst>
          </p:cNvPr>
          <p:cNvSpPr>
            <a:spLocks noGrp="1"/>
          </p:cNvSpPr>
          <p:nvPr>
            <p:ph idx="1"/>
          </p:nvPr>
        </p:nvSpPr>
        <p:spPr/>
        <p:txBody>
          <a:bodyPr/>
          <a:lstStyle/>
          <a:p>
            <a:pPr marL="0" indent="0">
              <a:buNone/>
            </a:pPr>
            <a:r>
              <a:rPr lang="en-GB" dirty="0"/>
              <a:t>(April 2019 – March 2020)</a:t>
            </a:r>
          </a:p>
          <a:p>
            <a:pPr marL="0" indent="0">
              <a:buNone/>
            </a:pPr>
            <a:endParaRPr lang="en-GB" sz="1500" dirty="0"/>
          </a:p>
          <a:p>
            <a:pPr marL="0" indent="0">
              <a:buNone/>
            </a:pPr>
            <a:r>
              <a:rPr lang="en-GB" dirty="0"/>
              <a:t>Total number of </a:t>
            </a:r>
            <a:r>
              <a:rPr lang="en-GB" b="1" dirty="0"/>
              <a:t>kidney</a:t>
            </a:r>
            <a:r>
              <a:rPr lang="en-GB" dirty="0"/>
              <a:t> </a:t>
            </a:r>
            <a:r>
              <a:rPr lang="en-GB" b="1" dirty="0"/>
              <a:t>patients </a:t>
            </a:r>
            <a:r>
              <a:rPr lang="en-GB" dirty="0"/>
              <a:t>on the waiting lis</a:t>
            </a:r>
            <a:r>
              <a:rPr lang="en-GB" b="1" dirty="0"/>
              <a:t>t </a:t>
            </a:r>
            <a:r>
              <a:rPr lang="en-GB" dirty="0"/>
              <a:t>		4960</a:t>
            </a:r>
          </a:p>
          <a:p>
            <a:pPr marL="0" indent="0">
              <a:buNone/>
            </a:pPr>
            <a:r>
              <a:rPr lang="en-GB" dirty="0"/>
              <a:t>Total number of </a:t>
            </a:r>
            <a:r>
              <a:rPr lang="en-GB" b="1" dirty="0">
                <a:solidFill>
                  <a:srgbClr val="0070C0"/>
                </a:solidFill>
              </a:rPr>
              <a:t>transplants</a:t>
            </a:r>
            <a:r>
              <a:rPr lang="en-GB" b="1" dirty="0"/>
              <a:t> </a:t>
            </a:r>
            <a:r>
              <a:rPr lang="en-GB" dirty="0"/>
              <a:t>carried out				</a:t>
            </a:r>
            <a:r>
              <a:rPr lang="en-GB" dirty="0">
                <a:solidFill>
                  <a:srgbClr val="0070C0"/>
                </a:solidFill>
              </a:rPr>
              <a:t>2280</a:t>
            </a:r>
          </a:p>
          <a:p>
            <a:pPr marL="457200" lvl="1" indent="0">
              <a:buNone/>
            </a:pPr>
            <a:r>
              <a:rPr lang="en-GB" dirty="0"/>
              <a:t>		Total number of </a:t>
            </a:r>
            <a:r>
              <a:rPr lang="en-GB" b="1" dirty="0">
                <a:solidFill>
                  <a:schemeClr val="accent6">
                    <a:lumMod val="75000"/>
                  </a:schemeClr>
                </a:solidFill>
              </a:rPr>
              <a:t>deceased </a:t>
            </a:r>
            <a:r>
              <a:rPr lang="en-GB" dirty="0"/>
              <a:t>donor transplants</a:t>
            </a:r>
            <a:r>
              <a:rPr lang="en-GB" b="1" dirty="0">
                <a:solidFill>
                  <a:srgbClr val="0070C0"/>
                </a:solidFill>
              </a:rPr>
              <a:t>	</a:t>
            </a:r>
            <a:r>
              <a:rPr lang="en-GB" b="1" dirty="0"/>
              <a:t>	</a:t>
            </a:r>
            <a:r>
              <a:rPr lang="en-GB" sz="2800" dirty="0">
                <a:solidFill>
                  <a:schemeClr val="accent6">
                    <a:lumMod val="75000"/>
                  </a:schemeClr>
                </a:solidFill>
              </a:rPr>
              <a:t>1474</a:t>
            </a:r>
          </a:p>
          <a:p>
            <a:pPr marL="457200" lvl="1" indent="0">
              <a:buNone/>
            </a:pPr>
            <a:r>
              <a:rPr lang="en-GB" dirty="0"/>
              <a:t>		Total number of </a:t>
            </a:r>
            <a:r>
              <a:rPr lang="en-GB" b="1" dirty="0">
                <a:solidFill>
                  <a:srgbClr val="FF9500"/>
                </a:solidFill>
              </a:rPr>
              <a:t>living </a:t>
            </a:r>
            <a:r>
              <a:rPr lang="en-GB" dirty="0"/>
              <a:t>donor transplants </a:t>
            </a:r>
            <a:r>
              <a:rPr lang="en-GB" b="1" dirty="0"/>
              <a:t>			   </a:t>
            </a:r>
            <a:r>
              <a:rPr lang="en-GB" sz="2800" dirty="0">
                <a:solidFill>
                  <a:srgbClr val="FF9500"/>
                </a:solidFill>
              </a:rPr>
              <a:t>982</a:t>
            </a:r>
          </a:p>
        </p:txBody>
      </p:sp>
    </p:spTree>
    <p:extLst>
      <p:ext uri="{BB962C8B-B14F-4D97-AF65-F5344CB8AC3E}">
        <p14:creationId xmlns:p14="http://schemas.microsoft.com/office/powerpoint/2010/main" val="366978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D454D5B0-61B0-FA4C-B61E-067490A43E71}"/>
              </a:ext>
            </a:extLst>
          </p:cNvPr>
          <p:cNvSpPr/>
          <p:nvPr/>
        </p:nvSpPr>
        <p:spPr>
          <a:xfrm>
            <a:off x="2343150" y="385763"/>
            <a:ext cx="9701213" cy="6472238"/>
          </a:xfrm>
          <a:prstGeom prst="roundRect">
            <a:avLst/>
          </a:prstGeom>
          <a:solidFill>
            <a:schemeClr val="bg2">
              <a:lumMod val="90000"/>
              <a:alpha val="64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D512B08B-F79D-EC45-B1B5-DD739223C828}"/>
              </a:ext>
            </a:extLst>
          </p:cNvPr>
          <p:cNvPicPr>
            <a:picLocks noChangeAspect="1"/>
          </p:cNvPicPr>
          <p:nvPr/>
        </p:nvPicPr>
        <p:blipFill rotWithShape="1">
          <a:blip r:embed="rId3"/>
          <a:srcRect b="42483"/>
          <a:stretch/>
        </p:blipFill>
        <p:spPr>
          <a:xfrm>
            <a:off x="2944810" y="575448"/>
            <a:ext cx="3841751" cy="6062763"/>
          </a:xfrm>
          <a:prstGeom prst="rect">
            <a:avLst/>
          </a:prstGeom>
        </p:spPr>
      </p:pic>
      <p:pic>
        <p:nvPicPr>
          <p:cNvPr id="8" name="Picture 7">
            <a:extLst>
              <a:ext uri="{FF2B5EF4-FFF2-40B4-BE49-F238E27FC236}">
                <a16:creationId xmlns:a16="http://schemas.microsoft.com/office/drawing/2014/main" id="{E935000A-57A4-AB4C-868B-C00B31D31A00}"/>
              </a:ext>
            </a:extLst>
          </p:cNvPr>
          <p:cNvPicPr>
            <a:picLocks noChangeAspect="1"/>
          </p:cNvPicPr>
          <p:nvPr/>
        </p:nvPicPr>
        <p:blipFill rotWithShape="1">
          <a:blip r:embed="rId3"/>
          <a:srcRect t="57517"/>
          <a:stretch/>
        </p:blipFill>
        <p:spPr>
          <a:xfrm>
            <a:off x="6786561" y="931106"/>
            <a:ext cx="4591052" cy="5351445"/>
          </a:xfrm>
          <a:prstGeom prst="rect">
            <a:avLst/>
          </a:prstGeom>
        </p:spPr>
      </p:pic>
      <p:sp>
        <p:nvSpPr>
          <p:cNvPr id="9" name="Title 1">
            <a:extLst>
              <a:ext uri="{FF2B5EF4-FFF2-40B4-BE49-F238E27FC236}">
                <a16:creationId xmlns:a16="http://schemas.microsoft.com/office/drawing/2014/main" id="{E6E084AE-E041-814D-A18C-12A6692627AE}"/>
              </a:ext>
            </a:extLst>
          </p:cNvPr>
          <p:cNvSpPr>
            <a:spLocks noGrp="1"/>
          </p:cNvSpPr>
          <p:nvPr>
            <p:ph type="title"/>
          </p:nvPr>
        </p:nvSpPr>
        <p:spPr>
          <a:xfrm>
            <a:off x="-4377488" y="-182176"/>
            <a:ext cx="11755352" cy="1325563"/>
          </a:xfrm>
        </p:spPr>
        <p:txBody>
          <a:bodyPr>
            <a:normAutofit/>
          </a:bodyPr>
          <a:lstStyle/>
          <a:p>
            <a:pPr algn="ctr"/>
            <a:r>
              <a:rPr lang="en-GB" sz="3900" b="1" dirty="0">
                <a:cs typeface="Arial" panose="020B0604020202020204" pitchFamily="34" charset="0"/>
              </a:rPr>
              <a:t>Input screen</a:t>
            </a:r>
          </a:p>
        </p:txBody>
      </p:sp>
    </p:spTree>
    <p:extLst>
      <p:ext uri="{BB962C8B-B14F-4D97-AF65-F5344CB8AC3E}">
        <p14:creationId xmlns:p14="http://schemas.microsoft.com/office/powerpoint/2010/main" val="1241612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0DDB-0CAD-0B4B-969D-BA699AA3D0AB}"/>
              </a:ext>
            </a:extLst>
          </p:cNvPr>
          <p:cNvSpPr>
            <a:spLocks noGrp="1"/>
          </p:cNvSpPr>
          <p:nvPr>
            <p:ph type="title"/>
          </p:nvPr>
        </p:nvSpPr>
        <p:spPr>
          <a:xfrm>
            <a:off x="2452687" y="356899"/>
            <a:ext cx="10515600" cy="1325563"/>
          </a:xfrm>
        </p:spPr>
        <p:txBody>
          <a:bodyPr>
            <a:normAutofit fontScale="90000"/>
          </a:bodyPr>
          <a:lstStyle/>
          <a:p>
            <a:br>
              <a:rPr lang="en-GB" dirty="0"/>
            </a:br>
            <a:br>
              <a:rPr lang="en-GB" dirty="0"/>
            </a:br>
            <a:r>
              <a:rPr lang="en-GB" dirty="0"/>
              <a:t>Why do transplanted kidneys fail?</a:t>
            </a:r>
            <a:br>
              <a:rPr lang="en-GB" dirty="0"/>
            </a:br>
            <a:br>
              <a:rPr lang="en-GB" dirty="0"/>
            </a:br>
            <a:endParaRPr lang="en-GB" dirty="0"/>
          </a:p>
        </p:txBody>
      </p:sp>
      <p:sp>
        <p:nvSpPr>
          <p:cNvPr id="4" name="Content Placeholder 2">
            <a:extLst>
              <a:ext uri="{FF2B5EF4-FFF2-40B4-BE49-F238E27FC236}">
                <a16:creationId xmlns:a16="http://schemas.microsoft.com/office/drawing/2014/main" id="{FAA48DD6-1E5A-BE47-B353-77031DEF3535}"/>
              </a:ext>
            </a:extLst>
          </p:cNvPr>
          <p:cNvSpPr>
            <a:spLocks noGrp="1"/>
          </p:cNvSpPr>
          <p:nvPr>
            <p:ph idx="1"/>
          </p:nvPr>
        </p:nvSpPr>
        <p:spPr>
          <a:xfrm>
            <a:off x="3652837" y="1905001"/>
            <a:ext cx="10515600" cy="3441990"/>
          </a:xfrm>
        </p:spPr>
        <p:txBody>
          <a:bodyPr>
            <a:noAutofit/>
          </a:bodyPr>
          <a:lstStyle/>
          <a:p>
            <a:r>
              <a:rPr lang="en-GB" sz="2000" dirty="0">
                <a:solidFill>
                  <a:srgbClr val="C00000"/>
                </a:solidFill>
                <a:latin typeface="+mj-lt"/>
              </a:rPr>
              <a:t>Chronic rejection</a:t>
            </a:r>
          </a:p>
          <a:p>
            <a:r>
              <a:rPr lang="en-GB" sz="2000" dirty="0">
                <a:solidFill>
                  <a:srgbClr val="C00000"/>
                </a:solidFill>
                <a:latin typeface="+mj-lt"/>
              </a:rPr>
              <a:t>Acute rejection</a:t>
            </a:r>
          </a:p>
          <a:p>
            <a:r>
              <a:rPr lang="en-GB" sz="2000" dirty="0">
                <a:solidFill>
                  <a:srgbClr val="C00000"/>
                </a:solidFill>
                <a:latin typeface="+mj-lt"/>
              </a:rPr>
              <a:t>Failure to take medication properly</a:t>
            </a:r>
          </a:p>
          <a:p>
            <a:r>
              <a:rPr lang="en-GB" sz="2000" dirty="0">
                <a:solidFill>
                  <a:srgbClr val="C00000"/>
                </a:solidFill>
                <a:latin typeface="+mj-lt"/>
              </a:rPr>
              <a:t>Blood clots</a:t>
            </a:r>
          </a:p>
          <a:p>
            <a:r>
              <a:rPr lang="en-GB" sz="2000" dirty="0">
                <a:solidFill>
                  <a:srgbClr val="C00000"/>
                </a:solidFill>
                <a:latin typeface="+mj-lt"/>
              </a:rPr>
              <a:t>Fluid collection</a:t>
            </a:r>
          </a:p>
          <a:p>
            <a:r>
              <a:rPr lang="en-GB" sz="2000" dirty="0">
                <a:solidFill>
                  <a:srgbClr val="C00000"/>
                </a:solidFill>
                <a:latin typeface="+mj-lt"/>
              </a:rPr>
              <a:t>Infection</a:t>
            </a:r>
          </a:p>
          <a:p>
            <a:r>
              <a:rPr lang="en-GB" sz="2000" dirty="0">
                <a:solidFill>
                  <a:srgbClr val="C00000"/>
                </a:solidFill>
                <a:latin typeface="+mj-lt"/>
              </a:rPr>
              <a:t>side effects of drugs</a:t>
            </a:r>
          </a:p>
          <a:p>
            <a:r>
              <a:rPr lang="en-GB" sz="2000" dirty="0">
                <a:solidFill>
                  <a:srgbClr val="C00000"/>
                </a:solidFill>
                <a:latin typeface="+mj-lt"/>
              </a:rPr>
              <a:t>Recurrent disease</a:t>
            </a:r>
          </a:p>
          <a:p>
            <a:pPr marL="0" indent="0">
              <a:buNone/>
            </a:pPr>
            <a:endParaRPr lang="en-GB" sz="2000" dirty="0">
              <a:solidFill>
                <a:srgbClr val="C00000"/>
              </a:solidFill>
              <a:latin typeface="+mj-lt"/>
            </a:endParaRPr>
          </a:p>
        </p:txBody>
      </p:sp>
    </p:spTree>
    <p:extLst>
      <p:ext uri="{BB962C8B-B14F-4D97-AF65-F5344CB8AC3E}">
        <p14:creationId xmlns:p14="http://schemas.microsoft.com/office/powerpoint/2010/main" val="1697933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D1C1-5054-D34F-B302-E764EE0E2D29}"/>
              </a:ext>
            </a:extLst>
          </p:cNvPr>
          <p:cNvSpPr>
            <a:spLocks noGrp="1"/>
          </p:cNvSpPr>
          <p:nvPr>
            <p:ph type="title"/>
          </p:nvPr>
        </p:nvSpPr>
        <p:spPr/>
        <p:txBody>
          <a:bodyPr/>
          <a:lstStyle/>
          <a:p>
            <a:r>
              <a:rPr lang="en-GB" dirty="0"/>
              <a:t>Anti-rejection medications</a:t>
            </a:r>
          </a:p>
        </p:txBody>
      </p:sp>
      <p:pic>
        <p:nvPicPr>
          <p:cNvPr id="8" name="Picture 7">
            <a:extLst>
              <a:ext uri="{FF2B5EF4-FFF2-40B4-BE49-F238E27FC236}">
                <a16:creationId xmlns:a16="http://schemas.microsoft.com/office/drawing/2014/main" id="{6CEC0440-C2A8-AE4D-90D1-52C3A5E22BF8}"/>
              </a:ext>
            </a:extLst>
          </p:cNvPr>
          <p:cNvPicPr>
            <a:picLocks noChangeAspect="1"/>
          </p:cNvPicPr>
          <p:nvPr/>
        </p:nvPicPr>
        <p:blipFill>
          <a:blip r:embed="rId2"/>
          <a:stretch>
            <a:fillRect/>
          </a:stretch>
        </p:blipFill>
        <p:spPr>
          <a:xfrm>
            <a:off x="647700" y="736600"/>
            <a:ext cx="7302500" cy="5384800"/>
          </a:xfrm>
          <a:prstGeom prst="rect">
            <a:avLst/>
          </a:prstGeom>
        </p:spPr>
      </p:pic>
      <p:pic>
        <p:nvPicPr>
          <p:cNvPr id="5" name="Content Placeholder 4">
            <a:extLst>
              <a:ext uri="{FF2B5EF4-FFF2-40B4-BE49-F238E27FC236}">
                <a16:creationId xmlns:a16="http://schemas.microsoft.com/office/drawing/2014/main" id="{3D6EC39C-EDF2-B94D-A92C-C27B7D5F2A52}"/>
              </a:ext>
            </a:extLst>
          </p:cNvPr>
          <p:cNvPicPr>
            <a:picLocks noGrp="1" noChangeAspect="1"/>
          </p:cNvPicPr>
          <p:nvPr>
            <p:ph idx="1"/>
          </p:nvPr>
        </p:nvPicPr>
        <p:blipFill>
          <a:blip r:embed="rId3"/>
          <a:stretch>
            <a:fillRect/>
          </a:stretch>
        </p:blipFill>
        <p:spPr>
          <a:xfrm>
            <a:off x="6096000" y="1543050"/>
            <a:ext cx="5753100" cy="3771900"/>
          </a:xfrm>
        </p:spPr>
      </p:pic>
    </p:spTree>
    <p:extLst>
      <p:ext uri="{BB962C8B-B14F-4D97-AF65-F5344CB8AC3E}">
        <p14:creationId xmlns:p14="http://schemas.microsoft.com/office/powerpoint/2010/main" val="1073953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2519-55B8-EA4C-8DDF-81E8758D7D33}"/>
              </a:ext>
            </a:extLst>
          </p:cNvPr>
          <p:cNvSpPr>
            <a:spLocks noGrp="1"/>
          </p:cNvSpPr>
          <p:nvPr>
            <p:ph type="title"/>
          </p:nvPr>
        </p:nvSpPr>
        <p:spPr/>
        <p:txBody>
          <a:bodyPr/>
          <a:lstStyle/>
          <a:p>
            <a:r>
              <a:rPr lang="en-GB" dirty="0"/>
              <a:t>Visits to hospital after transplant</a:t>
            </a:r>
          </a:p>
        </p:txBody>
      </p:sp>
      <p:sp>
        <p:nvSpPr>
          <p:cNvPr id="3" name="Content Placeholder 2">
            <a:extLst>
              <a:ext uri="{FF2B5EF4-FFF2-40B4-BE49-F238E27FC236}">
                <a16:creationId xmlns:a16="http://schemas.microsoft.com/office/drawing/2014/main" id="{BDBEC53C-1B8C-2F42-9DA8-4AB312BA6456}"/>
              </a:ext>
            </a:extLst>
          </p:cNvPr>
          <p:cNvSpPr>
            <a:spLocks noGrp="1"/>
          </p:cNvSpPr>
          <p:nvPr>
            <p:ph idx="1"/>
          </p:nvPr>
        </p:nvSpPr>
        <p:spPr>
          <a:xfrm>
            <a:off x="2253343" y="1690688"/>
            <a:ext cx="7685314" cy="4351338"/>
          </a:xfrm>
        </p:spPr>
        <p:txBody>
          <a:bodyPr/>
          <a:lstStyle/>
          <a:p>
            <a:pPr marL="0" indent="0">
              <a:buNone/>
            </a:pPr>
            <a:r>
              <a:rPr lang="en-GB" dirty="0"/>
              <a:t>1</a:t>
            </a:r>
            <a:r>
              <a:rPr lang="en-GB" baseline="30000" dirty="0"/>
              <a:t>st</a:t>
            </a:r>
            <a:r>
              <a:rPr lang="en-GB" dirty="0"/>
              <a:t>  month 	-  once a week, every week</a:t>
            </a:r>
          </a:p>
          <a:p>
            <a:pPr marL="0" indent="0">
              <a:buNone/>
            </a:pPr>
            <a:r>
              <a:rPr lang="en-GB" dirty="0"/>
              <a:t>2</a:t>
            </a:r>
            <a:r>
              <a:rPr lang="en-GB" baseline="30000" dirty="0"/>
              <a:t>nd</a:t>
            </a:r>
            <a:r>
              <a:rPr lang="en-GB" dirty="0"/>
              <a:t> month 	- once a week, every other week</a:t>
            </a:r>
          </a:p>
          <a:p>
            <a:pPr marL="0" indent="0">
              <a:buNone/>
            </a:pPr>
            <a:r>
              <a:rPr lang="en-GB" dirty="0"/>
              <a:t>3</a:t>
            </a:r>
            <a:r>
              <a:rPr lang="en-GB" baseline="30000" dirty="0"/>
              <a:t>rd</a:t>
            </a:r>
            <a:r>
              <a:rPr lang="en-GB" dirty="0"/>
              <a:t> month 	- once a week, every other week</a:t>
            </a:r>
          </a:p>
          <a:p>
            <a:pPr marL="0" indent="0">
              <a:buNone/>
            </a:pPr>
            <a:r>
              <a:rPr lang="en-GB" dirty="0"/>
              <a:t>4</a:t>
            </a:r>
            <a:r>
              <a:rPr lang="en-GB" baseline="30000" dirty="0"/>
              <a:t>th</a:t>
            </a:r>
            <a:r>
              <a:rPr lang="en-GB" dirty="0"/>
              <a:t> month 	- once a week, every 4 weeks</a:t>
            </a:r>
          </a:p>
          <a:p>
            <a:pPr marL="0" indent="0">
              <a:buNone/>
            </a:pPr>
            <a:endParaRPr lang="en-GB" dirty="0"/>
          </a:p>
          <a:p>
            <a:pPr marL="0" indent="0">
              <a:buNone/>
            </a:pPr>
            <a:r>
              <a:rPr lang="en-GB" dirty="0"/>
              <a:t>Once a week every 4 weeks for 1 more year</a:t>
            </a:r>
          </a:p>
          <a:p>
            <a:pPr marL="0" indent="0">
              <a:buNone/>
            </a:pPr>
            <a:r>
              <a:rPr lang="en-GB" dirty="0"/>
              <a:t>Then every 3 months for life</a:t>
            </a:r>
          </a:p>
        </p:txBody>
      </p:sp>
    </p:spTree>
    <p:extLst>
      <p:ext uri="{BB962C8B-B14F-4D97-AF65-F5344CB8AC3E}">
        <p14:creationId xmlns:p14="http://schemas.microsoft.com/office/powerpoint/2010/main" val="819699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6A6B-2D3A-8046-B45B-147FE1DCD60F}"/>
              </a:ext>
            </a:extLst>
          </p:cNvPr>
          <p:cNvSpPr>
            <a:spLocks noGrp="1"/>
          </p:cNvSpPr>
          <p:nvPr>
            <p:ph type="title"/>
          </p:nvPr>
        </p:nvSpPr>
        <p:spPr/>
        <p:txBody>
          <a:bodyPr/>
          <a:lstStyle/>
          <a:p>
            <a:r>
              <a:rPr lang="en-GB" dirty="0"/>
              <a:t>Lung Transplant Donor Decisions</a:t>
            </a:r>
          </a:p>
        </p:txBody>
      </p:sp>
      <p:sp>
        <p:nvSpPr>
          <p:cNvPr id="3" name="Content Placeholder 2">
            <a:extLst>
              <a:ext uri="{FF2B5EF4-FFF2-40B4-BE49-F238E27FC236}">
                <a16:creationId xmlns:a16="http://schemas.microsoft.com/office/drawing/2014/main" id="{654B2D86-8386-9A42-9C31-2B544B32C996}"/>
              </a:ext>
            </a:extLst>
          </p:cNvPr>
          <p:cNvSpPr>
            <a:spLocks noGrp="1"/>
          </p:cNvSpPr>
          <p:nvPr>
            <p:ph idx="1"/>
          </p:nvPr>
        </p:nvSpPr>
        <p:spPr/>
        <p:txBody>
          <a:bodyPr/>
          <a:lstStyle/>
          <a:p>
            <a:r>
              <a:rPr lang="en-GB" dirty="0"/>
              <a:t>Recent or ex smoker </a:t>
            </a:r>
            <a:r>
              <a:rPr lang="en-GB" i="1" dirty="0"/>
              <a:t>what does this mean?</a:t>
            </a:r>
            <a:endParaRPr lang="en-GB" dirty="0"/>
          </a:p>
          <a:p>
            <a:r>
              <a:rPr lang="en-GB" dirty="0"/>
              <a:t>Older donor (&gt;60 years)</a:t>
            </a:r>
          </a:p>
          <a:p>
            <a:r>
              <a:rPr lang="en-GB" dirty="0"/>
              <a:t>Donor with a malignancy that has very low risk of transmission to me</a:t>
            </a:r>
          </a:p>
          <a:p>
            <a:r>
              <a:rPr lang="en-GB" dirty="0"/>
              <a:t>Bacterial or viral infection considered to be low risk to me</a:t>
            </a:r>
          </a:p>
          <a:p>
            <a:r>
              <a:rPr lang="en-GB" dirty="0"/>
              <a:t>High risk sexual behaviour or intravenous drug use</a:t>
            </a:r>
          </a:p>
        </p:txBody>
      </p:sp>
    </p:spTree>
    <p:extLst>
      <p:ext uri="{BB962C8B-B14F-4D97-AF65-F5344CB8AC3E}">
        <p14:creationId xmlns:p14="http://schemas.microsoft.com/office/powerpoint/2010/main" val="1619741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646A-6D56-F94E-BC07-EBE857A407EB}"/>
              </a:ext>
            </a:extLst>
          </p:cNvPr>
          <p:cNvSpPr>
            <a:spLocks noGrp="1"/>
          </p:cNvSpPr>
          <p:nvPr>
            <p:ph type="title"/>
          </p:nvPr>
        </p:nvSpPr>
        <p:spPr/>
        <p:txBody>
          <a:bodyPr/>
          <a:lstStyle/>
          <a:p>
            <a:pPr algn="ctr"/>
            <a:r>
              <a:rPr lang="en-GB" dirty="0"/>
              <a:t>What are my options if my new kidney fails?</a:t>
            </a:r>
          </a:p>
        </p:txBody>
      </p:sp>
      <p:sp>
        <p:nvSpPr>
          <p:cNvPr id="3" name="Content Placeholder 2">
            <a:extLst>
              <a:ext uri="{FF2B5EF4-FFF2-40B4-BE49-F238E27FC236}">
                <a16:creationId xmlns:a16="http://schemas.microsoft.com/office/drawing/2014/main" id="{BEF9FE4D-8E49-4A40-A39D-B3604D66F379}"/>
              </a:ext>
            </a:extLst>
          </p:cNvPr>
          <p:cNvSpPr>
            <a:spLocks noGrp="1"/>
          </p:cNvSpPr>
          <p:nvPr>
            <p:ph idx="1"/>
          </p:nvPr>
        </p:nvSpPr>
        <p:spPr>
          <a:xfrm>
            <a:off x="609600" y="1690687"/>
            <a:ext cx="11582400" cy="4695825"/>
          </a:xfrm>
        </p:spPr>
        <p:txBody>
          <a:bodyPr>
            <a:noAutofit/>
          </a:bodyPr>
          <a:lstStyle/>
          <a:p>
            <a:pPr marL="0" indent="0">
              <a:buNone/>
            </a:pPr>
            <a:r>
              <a:rPr lang="en-GB" sz="2000" dirty="0">
                <a:solidFill>
                  <a:srgbClr val="C00000"/>
                </a:solidFill>
                <a:latin typeface="+mj-lt"/>
              </a:rPr>
              <a:t>Acute Rejections					</a:t>
            </a:r>
            <a:r>
              <a:rPr lang="en-GB" sz="2000" dirty="0">
                <a:solidFill>
                  <a:srgbClr val="C00000"/>
                </a:solidFill>
              </a:rPr>
              <a:t>Chronic Rejection</a:t>
            </a:r>
            <a:endParaRPr lang="en-GB" sz="2000" dirty="0">
              <a:solidFill>
                <a:srgbClr val="C00000"/>
              </a:solidFill>
              <a:latin typeface="+mj-lt"/>
            </a:endParaRPr>
          </a:p>
          <a:p>
            <a:pPr marL="0" indent="0">
              <a:buNone/>
            </a:pPr>
            <a:r>
              <a:rPr lang="en-GB" sz="2000" dirty="0">
                <a:latin typeface="+mj-lt"/>
              </a:rPr>
              <a:t>What to look out for				</a:t>
            </a:r>
            <a:r>
              <a:rPr lang="en-GB" sz="2000" dirty="0"/>
              <a:t>What to look out for</a:t>
            </a:r>
          </a:p>
          <a:p>
            <a:pPr marL="0" indent="0">
              <a:buNone/>
            </a:pPr>
            <a:endParaRPr lang="en-GB" sz="2000" dirty="0">
              <a:latin typeface="+mj-lt"/>
            </a:endParaRPr>
          </a:p>
          <a:p>
            <a:pPr marL="0" indent="0">
              <a:buNone/>
            </a:pPr>
            <a:r>
              <a:rPr lang="en-GB" sz="2000" dirty="0">
                <a:solidFill>
                  <a:srgbClr val="C00000"/>
                </a:solidFill>
                <a:latin typeface="+mj-lt"/>
              </a:rPr>
              <a:t>Peritoneal Dialysis (PD) </a:t>
            </a:r>
          </a:p>
          <a:p>
            <a:r>
              <a:rPr lang="en-GB" sz="2000" u="sng" dirty="0">
                <a:latin typeface="+mj-lt"/>
              </a:rPr>
              <a:t>always done at home</a:t>
            </a:r>
            <a:r>
              <a:rPr lang="en-GB" sz="2000" dirty="0">
                <a:latin typeface="+mj-lt"/>
              </a:rPr>
              <a:t> - that means no regular need to go to hospital for treatment</a:t>
            </a:r>
          </a:p>
          <a:p>
            <a:pPr marL="0" indent="0">
              <a:buNone/>
            </a:pPr>
            <a:endParaRPr lang="en-GB" sz="2000" dirty="0">
              <a:latin typeface="+mj-lt"/>
            </a:endParaRPr>
          </a:p>
          <a:p>
            <a:pPr marL="0" indent="0">
              <a:buNone/>
            </a:pPr>
            <a:r>
              <a:rPr lang="en-GB" sz="2000" dirty="0">
                <a:solidFill>
                  <a:srgbClr val="C00000"/>
                </a:solidFill>
                <a:latin typeface="+mj-lt"/>
              </a:rPr>
              <a:t>Haemodialysis (HD) </a:t>
            </a:r>
          </a:p>
          <a:p>
            <a:pPr marL="0" indent="0">
              <a:buNone/>
            </a:pPr>
            <a:r>
              <a:rPr lang="en-GB" sz="2000" dirty="0">
                <a:latin typeface="+mj-lt"/>
              </a:rPr>
              <a:t>There are 2 ways of doing HD</a:t>
            </a:r>
          </a:p>
          <a:p>
            <a:r>
              <a:rPr lang="en-GB" sz="2000" dirty="0">
                <a:latin typeface="+mj-lt"/>
              </a:rPr>
              <a:t>HD (haemodialysis). Done at hospital. People go to hospital 3 times a week (every week) for a 4 hour session.</a:t>
            </a:r>
          </a:p>
          <a:p>
            <a:r>
              <a:rPr lang="en-GB" sz="2000" dirty="0">
                <a:latin typeface="+mj-lt"/>
              </a:rPr>
              <a:t>HHD (home haemodialysis). HD done at home after training people how to do it. All supplies are provided free. Saves people needing to stick to inflexible hospital appointments</a:t>
            </a:r>
            <a:endParaRPr lang="en-GB" dirty="0">
              <a:latin typeface="+mj-lt"/>
            </a:endParaRPr>
          </a:p>
          <a:p>
            <a:endParaRPr lang="en-GB" sz="2000" dirty="0">
              <a:latin typeface="+mj-lt"/>
            </a:endParaRPr>
          </a:p>
        </p:txBody>
      </p:sp>
    </p:spTree>
    <p:extLst>
      <p:ext uri="{BB962C8B-B14F-4D97-AF65-F5344CB8AC3E}">
        <p14:creationId xmlns:p14="http://schemas.microsoft.com/office/powerpoint/2010/main" val="3467028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8552-B990-BE47-A91F-1BDF2D353CA1}"/>
              </a:ext>
            </a:extLst>
          </p:cNvPr>
          <p:cNvSpPr>
            <a:spLocks noGrp="1"/>
          </p:cNvSpPr>
          <p:nvPr>
            <p:ph type="title"/>
          </p:nvPr>
        </p:nvSpPr>
        <p:spPr>
          <a:xfrm>
            <a:off x="1676400" y="0"/>
            <a:ext cx="10515600" cy="1325563"/>
          </a:xfrm>
        </p:spPr>
        <p:txBody>
          <a:bodyPr/>
          <a:lstStyle/>
          <a:p>
            <a:r>
              <a:rPr lang="en-GB" dirty="0">
                <a:solidFill>
                  <a:srgbClr val="0070C0"/>
                </a:solidFill>
              </a:rPr>
              <a:t>How do we calculate these results?</a:t>
            </a:r>
          </a:p>
        </p:txBody>
      </p:sp>
      <p:sp>
        <p:nvSpPr>
          <p:cNvPr id="3" name="Content Placeholder 2">
            <a:extLst>
              <a:ext uri="{FF2B5EF4-FFF2-40B4-BE49-F238E27FC236}">
                <a16:creationId xmlns:a16="http://schemas.microsoft.com/office/drawing/2014/main" id="{CD62A17C-59D6-9D40-A1DA-A80F1355D8D0}"/>
              </a:ext>
            </a:extLst>
          </p:cNvPr>
          <p:cNvSpPr>
            <a:spLocks noGrp="1"/>
          </p:cNvSpPr>
          <p:nvPr>
            <p:ph idx="1"/>
          </p:nvPr>
        </p:nvSpPr>
        <p:spPr>
          <a:xfrm>
            <a:off x="670560" y="1325563"/>
            <a:ext cx="10850879" cy="6061869"/>
          </a:xfrm>
        </p:spPr>
        <p:txBody>
          <a:bodyPr>
            <a:noAutofit/>
          </a:bodyPr>
          <a:lstStyle/>
          <a:p>
            <a:pPr>
              <a:lnSpc>
                <a:spcPct val="100000"/>
              </a:lnSpc>
            </a:pPr>
            <a:r>
              <a:rPr lang="en-GB" sz="1800" dirty="0">
                <a:latin typeface="Arial" panose="020B0604020202020204" pitchFamily="34" charset="0"/>
                <a:cs typeface="Arial" panose="020B0604020202020204" pitchFamily="34" charset="0"/>
              </a:rPr>
              <a:t>NHS BT (blood and transplant) hold all the data and statistics relating to transplant in the UK. </a:t>
            </a:r>
          </a:p>
          <a:p>
            <a:pPr>
              <a:lnSpc>
                <a:spcPct val="100000"/>
              </a:lnSpc>
            </a:pPr>
            <a:r>
              <a:rPr lang="en-GB" sz="1800" dirty="0">
                <a:latin typeface="Arial" panose="020B0604020202020204" pitchFamily="34" charset="0"/>
                <a:cs typeface="Arial" panose="020B0604020202020204" pitchFamily="34" charset="0"/>
              </a:rPr>
              <a:t>Their statisticians have used the data to create these models (the maths behind the calculator)</a:t>
            </a:r>
          </a:p>
          <a:p>
            <a:pPr>
              <a:lnSpc>
                <a:spcPct val="100000"/>
              </a:lnSpc>
            </a:pPr>
            <a:r>
              <a:rPr lang="en-GB" sz="1800" dirty="0">
                <a:latin typeface="Arial" panose="020B0604020202020204" pitchFamily="34" charset="0"/>
                <a:cs typeface="Arial" panose="020B0604020202020204" pitchFamily="34" charset="0"/>
              </a:rPr>
              <a:t>They looked at all the patients who were listed or had a transplant between 2004 and 2014</a:t>
            </a:r>
          </a:p>
          <a:p>
            <a:pPr>
              <a:lnSpc>
                <a:spcPct val="100000"/>
              </a:lnSpc>
            </a:pPr>
            <a:r>
              <a:rPr lang="en-GB" sz="1800" dirty="0">
                <a:latin typeface="Arial" panose="020B0604020202020204" pitchFamily="34" charset="0"/>
                <a:cs typeface="Arial" panose="020B0604020202020204" pitchFamily="34" charset="0"/>
              </a:rPr>
              <a:t>We then made some calculations to work out what happened to certain groups</a:t>
            </a:r>
          </a:p>
          <a:p>
            <a:pPr>
              <a:lnSpc>
                <a:spcPct val="100000"/>
              </a:lnSpc>
            </a:pPr>
            <a:r>
              <a:rPr lang="en-GB" sz="1800" dirty="0">
                <a:latin typeface="Arial" panose="020B0604020202020204" pitchFamily="34" charset="0"/>
                <a:cs typeface="Arial" panose="020B0604020202020204" pitchFamily="34" charset="0"/>
              </a:rPr>
              <a:t>For example, we looked at how long people with certain blood groups might wait for a transplant</a:t>
            </a:r>
          </a:p>
          <a:p>
            <a:pPr>
              <a:lnSpc>
                <a:spcPct val="100000"/>
              </a:lnSpc>
            </a:pPr>
            <a:r>
              <a:rPr lang="en-GB" sz="1800" dirty="0">
                <a:latin typeface="Arial" panose="020B0604020202020204" pitchFamily="34" charset="0"/>
                <a:cs typeface="Arial" panose="020B0604020202020204" pitchFamily="34" charset="0"/>
              </a:rPr>
              <a:t>Or how long do people survive post transplant from different disease groups</a:t>
            </a:r>
          </a:p>
          <a:p>
            <a:pPr>
              <a:lnSpc>
                <a:spcPct val="100000"/>
              </a:lnSpc>
            </a:pPr>
            <a:r>
              <a:rPr lang="en-GB" sz="1800" dirty="0">
                <a:latin typeface="Arial" panose="020B0604020202020204" pitchFamily="34" charset="0"/>
                <a:cs typeface="Arial" panose="020B0604020202020204" pitchFamily="34" charset="0"/>
              </a:rPr>
              <a:t>We then modelled that into the calculator so that when you input various factors, such as age, disease, blood group etc, the tool will calculate what happened to people with those characteristics between 2004 and 2014 and that’s the result you see.</a:t>
            </a:r>
          </a:p>
          <a:p>
            <a:pPr>
              <a:lnSpc>
                <a:spcPct val="100000"/>
              </a:lnSpc>
            </a:pPr>
            <a:r>
              <a:rPr lang="en-GB" sz="1800" dirty="0">
                <a:latin typeface="Arial" panose="020B0604020202020204" pitchFamily="34" charset="0"/>
                <a:cs typeface="Arial" panose="020B0604020202020204" pitchFamily="34" charset="0"/>
              </a:rPr>
              <a:t>The data set we used (patients between 2004 and 2014) will be updated regularly.  We will change the data set every year so that it’s kept up to date.</a:t>
            </a:r>
          </a:p>
          <a:p>
            <a:pPr>
              <a:lnSpc>
                <a:spcPct val="100000"/>
              </a:lnSpc>
            </a:pPr>
            <a:r>
              <a:rPr lang="en-GB" sz="1800" dirty="0">
                <a:latin typeface="Arial" panose="020B0604020202020204" pitchFamily="34" charset="0"/>
                <a:cs typeface="Arial" panose="020B0604020202020204" pitchFamily="34" charset="0"/>
              </a:rPr>
              <a:t>The model, or the maths we use to make the calculations, will be revisited and potentially revised every 3 or 5 years</a:t>
            </a:r>
          </a:p>
          <a:p>
            <a:pPr>
              <a:lnSpc>
                <a:spcPct val="100000"/>
              </a:lnSpc>
            </a:pPr>
            <a:r>
              <a:rPr lang="en-GB" sz="1800" dirty="0">
                <a:latin typeface="Arial" panose="020B0604020202020204" pitchFamily="34" charset="0"/>
                <a:cs typeface="Arial" panose="020B0604020202020204" pitchFamily="34" charset="0"/>
              </a:rPr>
              <a:t>So the tool will always be as relevant and up to date as possible.</a:t>
            </a:r>
          </a:p>
        </p:txBody>
      </p:sp>
    </p:spTree>
    <p:extLst>
      <p:ext uri="{BB962C8B-B14F-4D97-AF65-F5344CB8AC3E}">
        <p14:creationId xmlns:p14="http://schemas.microsoft.com/office/powerpoint/2010/main" val="1208419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2ADF7F-E0E3-0C48-A40D-CABF31D2CC9D}"/>
              </a:ext>
            </a:extLst>
          </p:cNvPr>
          <p:cNvPicPr>
            <a:picLocks noChangeAspect="1"/>
          </p:cNvPicPr>
          <p:nvPr/>
        </p:nvPicPr>
        <p:blipFill>
          <a:blip r:embed="rId3"/>
          <a:stretch>
            <a:fillRect/>
          </a:stretch>
        </p:blipFill>
        <p:spPr>
          <a:xfrm>
            <a:off x="0" y="6152605"/>
            <a:ext cx="12192000" cy="755904"/>
          </a:xfrm>
          <a:prstGeom prst="rect">
            <a:avLst/>
          </a:prstGeom>
        </p:spPr>
      </p:pic>
      <p:sp>
        <p:nvSpPr>
          <p:cNvPr id="4" name="Rectangle 3">
            <a:extLst>
              <a:ext uri="{FF2B5EF4-FFF2-40B4-BE49-F238E27FC236}">
                <a16:creationId xmlns:a16="http://schemas.microsoft.com/office/drawing/2014/main" id="{23D7B8FE-810A-6E40-89A9-9994874C8489}"/>
              </a:ext>
            </a:extLst>
          </p:cNvPr>
          <p:cNvSpPr/>
          <p:nvPr/>
        </p:nvSpPr>
        <p:spPr>
          <a:xfrm>
            <a:off x="282277" y="292369"/>
            <a:ext cx="11627445" cy="553998"/>
          </a:xfrm>
          <a:prstGeom prst="rect">
            <a:avLst/>
          </a:prstGeom>
          <a:solidFill>
            <a:schemeClr val="accent1">
              <a:lumMod val="75000"/>
            </a:schemeClr>
          </a:solidFill>
        </p:spPr>
        <p:txBody>
          <a:bodyPr wrap="square">
            <a:spAutoFit/>
          </a:bodyPr>
          <a:lstStyle/>
          <a:p>
            <a:pPr algn="ctr"/>
            <a:r>
              <a:rPr lang="en-US" sz="3000" b="1" dirty="0">
                <a:solidFill>
                  <a:schemeClr val="bg1"/>
                </a:solidFill>
                <a:latin typeface="Avenir Book" panose="02000503020000020003" pitchFamily="2" charset="0"/>
              </a:rPr>
              <a:t>There’s a lot of information to take in</a:t>
            </a:r>
            <a:endParaRPr lang="en-GB" sz="3000" dirty="0">
              <a:solidFill>
                <a:schemeClr val="bg1"/>
              </a:solidFill>
            </a:endParaRPr>
          </a:p>
        </p:txBody>
      </p:sp>
      <p:sp>
        <p:nvSpPr>
          <p:cNvPr id="8" name="Rectangle 7">
            <a:extLst>
              <a:ext uri="{FF2B5EF4-FFF2-40B4-BE49-F238E27FC236}">
                <a16:creationId xmlns:a16="http://schemas.microsoft.com/office/drawing/2014/main" id="{C2463164-1C9B-AE44-A53A-56F070942F40}"/>
              </a:ext>
            </a:extLst>
          </p:cNvPr>
          <p:cNvSpPr/>
          <p:nvPr/>
        </p:nvSpPr>
        <p:spPr>
          <a:xfrm>
            <a:off x="9951719" y="2914694"/>
            <a:ext cx="2066745" cy="2585323"/>
          </a:xfrm>
          <a:prstGeom prst="rect">
            <a:avLst/>
          </a:prstGeom>
        </p:spPr>
        <p:txBody>
          <a:bodyPr wrap="square">
            <a:spAutoFit/>
          </a:bodyPr>
          <a:lstStyle/>
          <a:p>
            <a:pPr marL="285750" indent="-285750">
              <a:buFontTx/>
              <a:buChar char="-"/>
            </a:pPr>
            <a:r>
              <a:rPr lang="en-US" dirty="0">
                <a:latin typeface="Avenir Book" panose="02000503020000020003" pitchFamily="2" charset="0"/>
              </a:rPr>
              <a:t>Unwell</a:t>
            </a:r>
          </a:p>
          <a:p>
            <a:pPr marL="285750" indent="-285750">
              <a:buFontTx/>
              <a:buChar char="-"/>
            </a:pPr>
            <a:r>
              <a:rPr lang="en-US" dirty="0">
                <a:latin typeface="Avenir Book" panose="02000503020000020003" pitchFamily="2" charset="0"/>
              </a:rPr>
              <a:t>Tired</a:t>
            </a:r>
          </a:p>
          <a:p>
            <a:pPr marL="285750" indent="-285750">
              <a:buFontTx/>
              <a:buChar char="-"/>
            </a:pPr>
            <a:r>
              <a:rPr lang="en-US" dirty="0">
                <a:latin typeface="Avenir Book" panose="02000503020000020003" pitchFamily="2" charset="0"/>
              </a:rPr>
              <a:t>Overwhelmed</a:t>
            </a:r>
          </a:p>
          <a:p>
            <a:pPr marL="285750" indent="-285750">
              <a:buFontTx/>
              <a:buChar char="-"/>
            </a:pPr>
            <a:r>
              <a:rPr lang="en-US" dirty="0">
                <a:latin typeface="Avenir Book" panose="02000503020000020003" pitchFamily="2" charset="0"/>
              </a:rPr>
              <a:t>Anxious</a:t>
            </a:r>
          </a:p>
          <a:p>
            <a:pPr marL="285750" indent="-285750">
              <a:buFontTx/>
              <a:buChar char="-"/>
            </a:pPr>
            <a:r>
              <a:rPr lang="en-US" dirty="0">
                <a:latin typeface="Avenir Book" panose="02000503020000020003" pitchFamily="2" charset="0"/>
              </a:rPr>
              <a:t>Have difficulty concentrating</a:t>
            </a:r>
          </a:p>
          <a:p>
            <a:pPr marL="285750" indent="-285750">
              <a:buFontTx/>
              <a:buChar char="-"/>
            </a:pPr>
            <a:r>
              <a:rPr lang="en-US" dirty="0">
                <a:latin typeface="Avenir Book" panose="02000503020000020003" pitchFamily="2" charset="0"/>
              </a:rPr>
              <a:t>Intimidated </a:t>
            </a:r>
          </a:p>
          <a:p>
            <a:pPr marL="285750" indent="-285750">
              <a:buFontTx/>
              <a:buChar char="-"/>
            </a:pPr>
            <a:r>
              <a:rPr lang="en-US" dirty="0">
                <a:latin typeface="Avenir Book" panose="02000503020000020003" pitchFamily="2" charset="0"/>
              </a:rPr>
              <a:t>Worried </a:t>
            </a:r>
          </a:p>
          <a:p>
            <a:pPr marL="285750" indent="-285750">
              <a:buFontTx/>
              <a:buChar char="-"/>
            </a:pPr>
            <a:r>
              <a:rPr lang="en-US" dirty="0">
                <a:latin typeface="Avenir Book" panose="02000503020000020003" pitchFamily="2" charset="0"/>
              </a:rPr>
              <a:t>Stressed</a:t>
            </a:r>
            <a:endParaRPr lang="en-GB" dirty="0"/>
          </a:p>
        </p:txBody>
      </p:sp>
      <p:sp>
        <p:nvSpPr>
          <p:cNvPr id="2" name="Rectangle 1">
            <a:extLst>
              <a:ext uri="{FF2B5EF4-FFF2-40B4-BE49-F238E27FC236}">
                <a16:creationId xmlns:a16="http://schemas.microsoft.com/office/drawing/2014/main" id="{002B8393-E7C0-F94B-9BFA-5AA006259582}"/>
              </a:ext>
            </a:extLst>
          </p:cNvPr>
          <p:cNvSpPr/>
          <p:nvPr/>
        </p:nvSpPr>
        <p:spPr>
          <a:xfrm>
            <a:off x="282277" y="1122649"/>
            <a:ext cx="8297843" cy="5016758"/>
          </a:xfrm>
          <a:prstGeom prst="rect">
            <a:avLst/>
          </a:prstGeom>
        </p:spPr>
        <p:txBody>
          <a:bodyPr wrap="square">
            <a:spAutoFit/>
          </a:bodyPr>
          <a:lstStyle/>
          <a:p>
            <a:r>
              <a:rPr lang="en-GB" sz="1600" b="1" i="1" u="sng" dirty="0">
                <a:solidFill>
                  <a:schemeClr val="accent1"/>
                </a:solidFill>
                <a:latin typeface="+mj-lt"/>
                <a:ea typeface="Calibri" panose="020F0502020204030204" pitchFamily="34" charset="0"/>
                <a:cs typeface="Times New Roman" panose="02020603050405020304" pitchFamily="18" charset="0"/>
              </a:rPr>
              <a:t>Consultant Respiratory Physician</a:t>
            </a:r>
          </a:p>
          <a:p>
            <a:r>
              <a:rPr lang="en-GB" sz="1600" i="1" dirty="0">
                <a:latin typeface="+mj-lt"/>
                <a:ea typeface="Calibri" panose="020F0502020204030204" pitchFamily="34" charset="0"/>
                <a:cs typeface="Times New Roman" panose="02020603050405020304" pitchFamily="18" charset="0"/>
              </a:rPr>
              <a:t>We don't have a crystal ball, but we can present you with a range of statistics, and information that help us to inform the decision</a:t>
            </a:r>
            <a:endParaRPr lang="en-GB" sz="1600" b="1" i="1" dirty="0">
              <a:latin typeface="+mj-lt"/>
              <a:ea typeface="Calibri" panose="020F0502020204030204" pitchFamily="34" charset="0"/>
              <a:cs typeface="Times New Roman" panose="02020603050405020304" pitchFamily="18" charset="0"/>
            </a:endParaRPr>
          </a:p>
          <a:p>
            <a:r>
              <a:rPr lang="en-GB" sz="1600" b="1" i="1" dirty="0">
                <a:latin typeface="+mj-lt"/>
                <a:ea typeface="Calibri" panose="020F0502020204030204" pitchFamily="34" charset="0"/>
                <a:cs typeface="Times New Roman" panose="02020603050405020304" pitchFamily="18" charset="0"/>
              </a:rPr>
              <a:t>…The </a:t>
            </a:r>
            <a:r>
              <a:rPr lang="en-GB" sz="1600" b="1" i="1" dirty="0">
                <a:solidFill>
                  <a:srgbClr val="FF0000"/>
                </a:solidFill>
                <a:latin typeface="+mj-lt"/>
                <a:ea typeface="Calibri" panose="020F0502020204030204" pitchFamily="34" charset="0"/>
                <a:cs typeface="Times New Roman" panose="02020603050405020304" pitchFamily="18" charset="0"/>
              </a:rPr>
              <a:t>median</a:t>
            </a:r>
            <a:r>
              <a:rPr lang="en-GB" sz="1600" b="1" i="1" dirty="0">
                <a:latin typeface="+mj-lt"/>
                <a:ea typeface="Calibri" panose="020F0502020204030204" pitchFamily="34" charset="0"/>
                <a:cs typeface="Times New Roman" panose="02020603050405020304" pitchFamily="18" charset="0"/>
              </a:rPr>
              <a:t> survival, so how long do </a:t>
            </a:r>
            <a:r>
              <a:rPr lang="en-GB" sz="1600" b="1" i="1" dirty="0">
                <a:solidFill>
                  <a:srgbClr val="FF0000"/>
                </a:solidFill>
                <a:latin typeface="+mj-lt"/>
                <a:ea typeface="Calibri" panose="020F0502020204030204" pitchFamily="34" charset="0"/>
                <a:cs typeface="Times New Roman" panose="02020603050405020304" pitchFamily="18" charset="0"/>
              </a:rPr>
              <a:t>50% </a:t>
            </a:r>
            <a:r>
              <a:rPr lang="en-GB" sz="1600" b="1" i="1" dirty="0">
                <a:latin typeface="+mj-lt"/>
                <a:ea typeface="Calibri" panose="020F0502020204030204" pitchFamily="34" charset="0"/>
                <a:cs typeface="Times New Roman" panose="02020603050405020304" pitchFamily="18" charset="0"/>
              </a:rPr>
              <a:t>of people survive after the diagnosis, is about </a:t>
            </a:r>
            <a:r>
              <a:rPr lang="en-GB" sz="1600" b="1" i="1" dirty="0">
                <a:solidFill>
                  <a:srgbClr val="FF0000"/>
                </a:solidFill>
                <a:latin typeface="+mj-lt"/>
                <a:ea typeface="Calibri" panose="020F0502020204030204" pitchFamily="34" charset="0"/>
                <a:cs typeface="Times New Roman" panose="02020603050405020304" pitchFamily="18" charset="0"/>
              </a:rPr>
              <a:t>3 ½ </a:t>
            </a:r>
            <a:r>
              <a:rPr lang="en-GB" sz="1600" b="1" i="1" dirty="0">
                <a:latin typeface="+mj-lt"/>
                <a:ea typeface="Calibri" panose="020F0502020204030204" pitchFamily="34" charset="0"/>
                <a:cs typeface="Times New Roman" panose="02020603050405020304" pitchFamily="18" charset="0"/>
              </a:rPr>
              <a:t>years.  </a:t>
            </a:r>
            <a:endParaRPr lang="en-GB" sz="1600" i="1" dirty="0">
              <a:latin typeface="+mj-lt"/>
              <a:ea typeface="Calibri" panose="020F0502020204030204" pitchFamily="34" charset="0"/>
              <a:cs typeface="Times New Roman" panose="02020603050405020304" pitchFamily="18" charset="0"/>
            </a:endParaRPr>
          </a:p>
          <a:p>
            <a:r>
              <a:rPr lang="en-GB" sz="1600" b="1" i="1" dirty="0">
                <a:latin typeface="+mj-lt"/>
                <a:ea typeface="Calibri" panose="020F0502020204030204" pitchFamily="34" charset="0"/>
                <a:cs typeface="Times New Roman" panose="02020603050405020304" pitchFamily="18" charset="0"/>
              </a:rPr>
              <a:t>So you’ve clearly done better than this (</a:t>
            </a:r>
            <a:r>
              <a:rPr lang="en-GB" sz="1600" b="1" i="1" dirty="0">
                <a:solidFill>
                  <a:srgbClr val="FF0000"/>
                </a:solidFill>
                <a:latin typeface="+mj-lt"/>
                <a:ea typeface="Calibri" panose="020F0502020204030204" pitchFamily="34" charset="0"/>
                <a:cs typeface="Times New Roman" panose="02020603050405020304" pitchFamily="18" charset="0"/>
              </a:rPr>
              <a:t>double</a:t>
            </a:r>
            <a:r>
              <a:rPr lang="en-GB" sz="1600" b="1" i="1" dirty="0">
                <a:latin typeface="+mj-lt"/>
                <a:ea typeface="Calibri" panose="020F0502020204030204" pitchFamily="34" charset="0"/>
                <a:cs typeface="Times New Roman" panose="02020603050405020304" pitchFamily="18" charset="0"/>
              </a:rPr>
              <a:t>)…</a:t>
            </a:r>
            <a:r>
              <a:rPr lang="en-GB" sz="1600" i="1" dirty="0">
                <a:latin typeface="+mj-lt"/>
                <a:ea typeface="Calibri" panose="020F0502020204030204" pitchFamily="34" charset="0"/>
                <a:cs typeface="Times New Roman" panose="02020603050405020304" pitchFamily="18" charset="0"/>
              </a:rPr>
              <a:t>I think you’re at the point where your lung capacity is around about </a:t>
            </a:r>
            <a:r>
              <a:rPr lang="en-GB" sz="1600" b="1" i="1" dirty="0">
                <a:solidFill>
                  <a:srgbClr val="FF0000"/>
                </a:solidFill>
                <a:latin typeface="+mj-lt"/>
                <a:ea typeface="Calibri" panose="020F0502020204030204" pitchFamily="34" charset="0"/>
                <a:cs typeface="Times New Roman" panose="02020603050405020304" pitchFamily="18" charset="0"/>
              </a:rPr>
              <a:t>20%</a:t>
            </a:r>
            <a:r>
              <a:rPr lang="en-GB" sz="1600" b="1" i="1" dirty="0">
                <a:latin typeface="+mj-lt"/>
                <a:ea typeface="Calibri" panose="020F0502020204030204" pitchFamily="34" charset="0"/>
                <a:cs typeface="Times New Roman" panose="02020603050405020304" pitchFamily="18" charset="0"/>
              </a:rPr>
              <a:t> of lung function.  You’ve lost </a:t>
            </a:r>
            <a:r>
              <a:rPr lang="en-GB" sz="1600" b="1" i="1" dirty="0">
                <a:solidFill>
                  <a:srgbClr val="FF0000"/>
                </a:solidFill>
                <a:latin typeface="+mj-lt"/>
                <a:ea typeface="Calibri" panose="020F0502020204030204" pitchFamily="34" charset="0"/>
                <a:cs typeface="Times New Roman" panose="02020603050405020304" pitchFamily="18" charset="0"/>
              </a:rPr>
              <a:t>80% </a:t>
            </a:r>
            <a:r>
              <a:rPr lang="en-GB" sz="1600" b="1" i="1" dirty="0">
                <a:latin typeface="+mj-lt"/>
                <a:ea typeface="Calibri" panose="020F0502020204030204" pitchFamily="34" charset="0"/>
                <a:cs typeface="Times New Roman" panose="02020603050405020304" pitchFamily="18" charset="0"/>
              </a:rPr>
              <a:t>of your lungs.</a:t>
            </a:r>
            <a:endParaRPr lang="en-GB" sz="1600" i="1" dirty="0">
              <a:latin typeface="+mj-lt"/>
              <a:ea typeface="Calibri" panose="020F0502020204030204" pitchFamily="34" charset="0"/>
              <a:cs typeface="Times New Roman" panose="02020603050405020304" pitchFamily="18" charset="0"/>
            </a:endParaRPr>
          </a:p>
          <a:p>
            <a:r>
              <a:rPr lang="en-GB" sz="1600" b="1" i="1" dirty="0">
                <a:latin typeface="+mj-lt"/>
                <a:ea typeface="Calibri" panose="020F0502020204030204" pitchFamily="34" charset="0"/>
                <a:cs typeface="Times New Roman" panose="02020603050405020304" pitchFamily="18" charset="0"/>
              </a:rPr>
              <a:t>…</a:t>
            </a:r>
            <a:r>
              <a:rPr lang="en-GB" sz="1600" i="1" dirty="0">
                <a:latin typeface="+mj-lt"/>
                <a:ea typeface="Calibri" panose="020F0502020204030204" pitchFamily="34" charset="0"/>
                <a:cs typeface="Times New Roman" panose="02020603050405020304" pitchFamily="18" charset="0"/>
              </a:rPr>
              <a:t>If you were to imagine that you don’t have the transplant, there’s a strong possibility that </a:t>
            </a:r>
            <a:r>
              <a:rPr lang="en-GB" sz="1600" b="1" i="1" dirty="0">
                <a:latin typeface="+mj-lt"/>
                <a:ea typeface="Calibri" panose="020F0502020204030204" pitchFamily="34" charset="0"/>
                <a:cs typeface="Times New Roman" panose="02020603050405020304" pitchFamily="18" charset="0"/>
              </a:rPr>
              <a:t>in the next </a:t>
            </a:r>
            <a:r>
              <a:rPr lang="en-GB" sz="1600" b="1" i="1" dirty="0">
                <a:solidFill>
                  <a:srgbClr val="FF0000"/>
                </a:solidFill>
                <a:latin typeface="+mj-lt"/>
                <a:ea typeface="Calibri" panose="020F0502020204030204" pitchFamily="34" charset="0"/>
                <a:cs typeface="Times New Roman" panose="02020603050405020304" pitchFamily="18" charset="0"/>
              </a:rPr>
              <a:t>2 </a:t>
            </a:r>
            <a:r>
              <a:rPr lang="en-GB" sz="1600" b="1" i="1" dirty="0">
                <a:latin typeface="+mj-lt"/>
                <a:ea typeface="Calibri" panose="020F0502020204030204" pitchFamily="34" charset="0"/>
                <a:cs typeface="Times New Roman" panose="02020603050405020304" pitchFamily="18" charset="0"/>
              </a:rPr>
              <a:t>years you would die of this disease.   I would put that above </a:t>
            </a:r>
            <a:r>
              <a:rPr lang="en-GB" sz="1600" b="1" i="1" dirty="0">
                <a:solidFill>
                  <a:srgbClr val="FF0000"/>
                </a:solidFill>
                <a:latin typeface="+mj-lt"/>
                <a:ea typeface="Calibri" panose="020F0502020204030204" pitchFamily="34" charset="0"/>
                <a:cs typeface="Times New Roman" panose="02020603050405020304" pitchFamily="18" charset="0"/>
              </a:rPr>
              <a:t>50%,</a:t>
            </a:r>
            <a:r>
              <a:rPr lang="en-GB" sz="1600" b="1" i="1" dirty="0">
                <a:latin typeface="+mj-lt"/>
                <a:ea typeface="Calibri" panose="020F0502020204030204" pitchFamily="34" charset="0"/>
                <a:cs typeface="Times New Roman" panose="02020603050405020304" pitchFamily="18" charset="0"/>
              </a:rPr>
              <a:t> so fairly significant</a:t>
            </a:r>
            <a:endParaRPr lang="en-GB" sz="1600" i="1" dirty="0">
              <a:latin typeface="+mj-lt"/>
            </a:endParaRPr>
          </a:p>
          <a:p>
            <a:r>
              <a:rPr lang="en-GB" sz="1600" i="1" dirty="0">
                <a:latin typeface="+mj-lt"/>
              </a:rPr>
              <a:t>…Let’s imagine you were coming for a transplant.  Two things people want to know about is LENGTH and QoL </a:t>
            </a:r>
          </a:p>
          <a:p>
            <a:r>
              <a:rPr lang="en-GB" sz="1600" i="1" dirty="0">
                <a:latin typeface="+mj-lt"/>
              </a:rPr>
              <a:t>In terms of length of life.  If you were to come in for a transplant tomorrow, </a:t>
            </a:r>
            <a:r>
              <a:rPr lang="en-GB" sz="1600" b="1" i="1" dirty="0">
                <a:latin typeface="+mj-lt"/>
              </a:rPr>
              <a:t>what would be the chances that you would be alive at the end of </a:t>
            </a:r>
            <a:r>
              <a:rPr lang="en-GB" sz="1600" b="1" i="1" dirty="0">
                <a:solidFill>
                  <a:srgbClr val="FF0000"/>
                </a:solidFill>
                <a:latin typeface="+mj-lt"/>
              </a:rPr>
              <a:t>1 month</a:t>
            </a:r>
            <a:endParaRPr lang="en-GB" sz="1600" b="1" i="1" dirty="0">
              <a:latin typeface="+mj-lt"/>
            </a:endParaRPr>
          </a:p>
          <a:p>
            <a:r>
              <a:rPr lang="en-GB" sz="1600" b="1" i="1" dirty="0">
                <a:latin typeface="+mj-lt"/>
              </a:rPr>
              <a:t>That’s about </a:t>
            </a:r>
            <a:r>
              <a:rPr lang="en-GB" sz="1600" b="1" i="1" dirty="0">
                <a:solidFill>
                  <a:srgbClr val="FF0000"/>
                </a:solidFill>
                <a:latin typeface="+mj-lt"/>
              </a:rPr>
              <a:t>90-95%. </a:t>
            </a:r>
            <a:r>
              <a:rPr lang="en-GB" sz="1600" b="1" i="1" dirty="0">
                <a:latin typeface="+mj-lt"/>
              </a:rPr>
              <a:t>There is a </a:t>
            </a:r>
            <a:r>
              <a:rPr lang="en-GB" sz="1600" b="1" i="1" dirty="0">
                <a:solidFill>
                  <a:srgbClr val="FF0000"/>
                </a:solidFill>
                <a:latin typeface="+mj-lt"/>
              </a:rPr>
              <a:t>5-10% </a:t>
            </a:r>
            <a:r>
              <a:rPr lang="en-GB" sz="1600" b="1" i="1" dirty="0">
                <a:latin typeface="+mj-lt"/>
              </a:rPr>
              <a:t>chance that you might die in that period.  But equally there’s a </a:t>
            </a:r>
            <a:r>
              <a:rPr lang="en-GB" sz="1600" b="1" i="1" dirty="0">
                <a:solidFill>
                  <a:srgbClr val="FF0000"/>
                </a:solidFill>
                <a:latin typeface="+mj-lt"/>
              </a:rPr>
              <a:t>90-95% </a:t>
            </a:r>
            <a:r>
              <a:rPr lang="en-GB" sz="1600" b="1" i="1" dirty="0">
                <a:latin typeface="+mj-lt"/>
              </a:rPr>
              <a:t>chance that you’ll live.</a:t>
            </a:r>
          </a:p>
          <a:p>
            <a:r>
              <a:rPr lang="en-GB" sz="1600" b="1" i="1" dirty="0">
                <a:latin typeface="+mj-lt"/>
              </a:rPr>
              <a:t>At the end of </a:t>
            </a:r>
            <a:r>
              <a:rPr lang="en-GB" sz="1600" b="1" i="1" dirty="0">
                <a:solidFill>
                  <a:srgbClr val="FF0000"/>
                </a:solidFill>
                <a:latin typeface="+mj-lt"/>
              </a:rPr>
              <a:t>1 year, </a:t>
            </a:r>
            <a:r>
              <a:rPr lang="en-GB" sz="1600" b="1" i="1" dirty="0">
                <a:latin typeface="+mj-lt"/>
              </a:rPr>
              <a:t>it’s about </a:t>
            </a:r>
            <a:r>
              <a:rPr lang="en-GB" sz="1600" b="1" i="1" dirty="0">
                <a:solidFill>
                  <a:srgbClr val="FF0000"/>
                </a:solidFill>
                <a:latin typeface="+mj-lt"/>
              </a:rPr>
              <a:t>80-85%, </a:t>
            </a:r>
            <a:r>
              <a:rPr lang="en-GB" sz="1600" b="1" i="1" dirty="0">
                <a:latin typeface="+mj-lt"/>
              </a:rPr>
              <a:t>chance of being alive.</a:t>
            </a:r>
          </a:p>
          <a:p>
            <a:r>
              <a:rPr lang="en-GB" sz="1600" b="1" i="1" dirty="0">
                <a:latin typeface="+mj-lt"/>
              </a:rPr>
              <a:t>For patients who don’t make it to the end of the year, the risk is about </a:t>
            </a:r>
            <a:r>
              <a:rPr lang="en-GB" sz="1600" b="1" i="1" dirty="0">
                <a:solidFill>
                  <a:srgbClr val="FF0000"/>
                </a:solidFill>
                <a:latin typeface="+mj-lt"/>
              </a:rPr>
              <a:t>15-20%.  </a:t>
            </a:r>
          </a:p>
          <a:p>
            <a:r>
              <a:rPr lang="en-GB" sz="1600" b="1" i="1" dirty="0">
                <a:latin typeface="+mj-lt"/>
              </a:rPr>
              <a:t>You’ve got </a:t>
            </a:r>
            <a:r>
              <a:rPr lang="en-GB" sz="1600" b="1" i="1" dirty="0">
                <a:solidFill>
                  <a:srgbClr val="FF0000"/>
                </a:solidFill>
                <a:latin typeface="+mj-lt"/>
              </a:rPr>
              <a:t>80% </a:t>
            </a:r>
            <a:r>
              <a:rPr lang="en-GB" sz="1600" b="1" i="1" dirty="0">
                <a:latin typeface="+mj-lt"/>
              </a:rPr>
              <a:t>chance you’ll make it to the end of the year.</a:t>
            </a:r>
          </a:p>
          <a:p>
            <a:r>
              <a:rPr lang="en-GB" sz="1600" b="1" i="1" dirty="0">
                <a:latin typeface="+mj-lt"/>
              </a:rPr>
              <a:t>And then at </a:t>
            </a:r>
            <a:r>
              <a:rPr lang="en-GB" sz="1600" b="1" i="1" dirty="0">
                <a:solidFill>
                  <a:srgbClr val="FF0000"/>
                </a:solidFill>
                <a:latin typeface="+mj-lt"/>
              </a:rPr>
              <a:t>5 years</a:t>
            </a:r>
            <a:r>
              <a:rPr lang="en-GB" sz="1600" b="1" i="1" dirty="0">
                <a:latin typeface="+mj-lt"/>
              </a:rPr>
              <a:t>, for someone of your age and disease condition, it should be around </a:t>
            </a:r>
            <a:r>
              <a:rPr lang="en-GB" sz="1600" b="1" i="1" dirty="0">
                <a:solidFill>
                  <a:srgbClr val="FF0000"/>
                </a:solidFill>
                <a:latin typeface="+mj-lt"/>
              </a:rPr>
              <a:t>55-60%</a:t>
            </a:r>
          </a:p>
          <a:p>
            <a:r>
              <a:rPr lang="en-GB" sz="1600" b="1" i="1" dirty="0">
                <a:latin typeface="+mj-lt"/>
              </a:rPr>
              <a:t>So it does mean that you do have roughly </a:t>
            </a:r>
            <a:r>
              <a:rPr lang="en-GB" sz="1600" b="1" i="1" dirty="0">
                <a:solidFill>
                  <a:srgbClr val="FF0000"/>
                </a:solidFill>
                <a:latin typeface="+mj-lt"/>
              </a:rPr>
              <a:t>40% </a:t>
            </a:r>
            <a:r>
              <a:rPr lang="en-GB" sz="1600" b="1" i="1" dirty="0">
                <a:latin typeface="+mj-lt"/>
              </a:rPr>
              <a:t>chance of not being alive.</a:t>
            </a:r>
          </a:p>
          <a:p>
            <a:r>
              <a:rPr lang="en-GB" sz="1600" b="1" i="1" dirty="0">
                <a:latin typeface="+mj-lt"/>
              </a:rPr>
              <a:t>But you’ve got a </a:t>
            </a:r>
            <a:r>
              <a:rPr lang="en-GB" sz="1600" b="1" i="1" dirty="0">
                <a:solidFill>
                  <a:srgbClr val="FF0000"/>
                </a:solidFill>
                <a:latin typeface="+mj-lt"/>
              </a:rPr>
              <a:t>55-60% </a:t>
            </a:r>
            <a:r>
              <a:rPr lang="en-GB" sz="1600" b="1" i="1" dirty="0">
                <a:latin typeface="+mj-lt"/>
              </a:rPr>
              <a:t>chance of being alive</a:t>
            </a:r>
          </a:p>
        </p:txBody>
      </p:sp>
      <p:sp>
        <p:nvSpPr>
          <p:cNvPr id="3" name="Rectangle 2">
            <a:extLst>
              <a:ext uri="{FF2B5EF4-FFF2-40B4-BE49-F238E27FC236}">
                <a16:creationId xmlns:a16="http://schemas.microsoft.com/office/drawing/2014/main" id="{FD49D786-0DA6-8C45-9C61-0154AD444FCF}"/>
              </a:ext>
            </a:extLst>
          </p:cNvPr>
          <p:cNvSpPr/>
          <p:nvPr/>
        </p:nvSpPr>
        <p:spPr>
          <a:xfrm>
            <a:off x="8483740" y="877112"/>
            <a:ext cx="3425982" cy="1200329"/>
          </a:xfrm>
          <a:prstGeom prst="rect">
            <a:avLst/>
          </a:prstGeom>
          <a:solidFill>
            <a:srgbClr val="FFFF00"/>
          </a:solidFill>
        </p:spPr>
        <p:txBody>
          <a:bodyPr wrap="square">
            <a:spAutoFit/>
          </a:bodyPr>
          <a:lstStyle/>
          <a:p>
            <a:pPr algn="ctr"/>
            <a:r>
              <a:rPr lang="en-US" b="1" dirty="0">
                <a:latin typeface="Avenir Book" panose="02000503020000020003" pitchFamily="2" charset="0"/>
              </a:rPr>
              <a:t>aim the tool</a:t>
            </a:r>
            <a:br>
              <a:rPr lang="en-US" sz="1200" dirty="0">
                <a:latin typeface="Avenir Book" panose="02000503020000020003" pitchFamily="2" charset="0"/>
              </a:rPr>
            </a:br>
            <a:r>
              <a:rPr lang="en-US" dirty="0">
                <a:latin typeface="Avenir Book" panose="02000503020000020003" pitchFamily="2" charset="0"/>
              </a:rPr>
              <a:t>-  help clinicians </a:t>
            </a:r>
            <a:r>
              <a:rPr lang="en-US" i="1" dirty="0">
                <a:latin typeface="Avenir Book" panose="02000503020000020003" pitchFamily="2" charset="0"/>
              </a:rPr>
              <a:t>explain</a:t>
            </a:r>
            <a:r>
              <a:rPr lang="en-US" dirty="0">
                <a:latin typeface="Avenir Book" panose="02000503020000020003" pitchFamily="2" charset="0"/>
              </a:rPr>
              <a:t> transplant outcomes and help patients </a:t>
            </a:r>
            <a:r>
              <a:rPr lang="en-US" i="1" dirty="0">
                <a:latin typeface="Avenir Book" panose="02000503020000020003" pitchFamily="2" charset="0"/>
              </a:rPr>
              <a:t>understand </a:t>
            </a:r>
            <a:endParaRPr lang="en-GB" dirty="0"/>
          </a:p>
        </p:txBody>
      </p:sp>
    </p:spTree>
    <p:extLst>
      <p:ext uri="{BB962C8B-B14F-4D97-AF65-F5344CB8AC3E}">
        <p14:creationId xmlns:p14="http://schemas.microsoft.com/office/powerpoint/2010/main" val="471097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2ADF7F-E0E3-0C48-A40D-CABF31D2CC9D}"/>
              </a:ext>
            </a:extLst>
          </p:cNvPr>
          <p:cNvPicPr>
            <a:picLocks noChangeAspect="1"/>
          </p:cNvPicPr>
          <p:nvPr/>
        </p:nvPicPr>
        <p:blipFill>
          <a:blip r:embed="rId3"/>
          <a:stretch>
            <a:fillRect/>
          </a:stretch>
        </p:blipFill>
        <p:spPr>
          <a:xfrm>
            <a:off x="0" y="6152605"/>
            <a:ext cx="12192000" cy="755904"/>
          </a:xfrm>
          <a:prstGeom prst="rect">
            <a:avLst/>
          </a:prstGeom>
        </p:spPr>
      </p:pic>
      <p:sp>
        <p:nvSpPr>
          <p:cNvPr id="4" name="Rectangle 3">
            <a:extLst>
              <a:ext uri="{FF2B5EF4-FFF2-40B4-BE49-F238E27FC236}">
                <a16:creationId xmlns:a16="http://schemas.microsoft.com/office/drawing/2014/main" id="{23D7B8FE-810A-6E40-89A9-9994874C8489}"/>
              </a:ext>
            </a:extLst>
          </p:cNvPr>
          <p:cNvSpPr/>
          <p:nvPr/>
        </p:nvSpPr>
        <p:spPr>
          <a:xfrm>
            <a:off x="282277" y="292369"/>
            <a:ext cx="11627445" cy="553998"/>
          </a:xfrm>
          <a:prstGeom prst="rect">
            <a:avLst/>
          </a:prstGeom>
          <a:solidFill>
            <a:schemeClr val="accent1">
              <a:lumMod val="75000"/>
            </a:schemeClr>
          </a:solidFill>
        </p:spPr>
        <p:txBody>
          <a:bodyPr wrap="square">
            <a:spAutoFit/>
          </a:bodyPr>
          <a:lstStyle/>
          <a:p>
            <a:pPr algn="ctr"/>
            <a:r>
              <a:rPr lang="en-US" sz="3000" b="1" dirty="0">
                <a:solidFill>
                  <a:schemeClr val="bg1"/>
                </a:solidFill>
                <a:latin typeface="Avenir Book" panose="02000503020000020003" pitchFamily="2" charset="0"/>
              </a:rPr>
              <a:t>There’s a lot of information to take in</a:t>
            </a:r>
            <a:endParaRPr lang="en-GB" sz="3000" dirty="0">
              <a:solidFill>
                <a:schemeClr val="bg1"/>
              </a:solidFill>
            </a:endParaRPr>
          </a:p>
        </p:txBody>
      </p:sp>
      <p:sp>
        <p:nvSpPr>
          <p:cNvPr id="3" name="Rectangle 2">
            <a:extLst>
              <a:ext uri="{FF2B5EF4-FFF2-40B4-BE49-F238E27FC236}">
                <a16:creationId xmlns:a16="http://schemas.microsoft.com/office/drawing/2014/main" id="{A1E0974D-B542-E344-9E33-D221D73AC749}"/>
              </a:ext>
            </a:extLst>
          </p:cNvPr>
          <p:cNvSpPr/>
          <p:nvPr/>
        </p:nvSpPr>
        <p:spPr>
          <a:xfrm>
            <a:off x="0" y="991107"/>
            <a:ext cx="9879980" cy="4770537"/>
          </a:xfrm>
          <a:prstGeom prst="rect">
            <a:avLst/>
          </a:prstGeom>
        </p:spPr>
        <p:txBody>
          <a:bodyPr wrap="square">
            <a:spAutoFit/>
          </a:bodyPr>
          <a:lstStyle/>
          <a:p>
            <a:pPr marL="457200"/>
            <a:r>
              <a:rPr lang="en-GB" sz="1600" b="1" i="1" u="sng" dirty="0">
                <a:solidFill>
                  <a:srgbClr val="C00000"/>
                </a:solidFill>
                <a:latin typeface="Calibri" panose="020F0502020204030204" pitchFamily="34" charset="0"/>
                <a:ea typeface="Calibri" panose="020F0502020204030204" pitchFamily="34" charset="0"/>
                <a:cs typeface="Times New Roman" panose="02020603050405020304" pitchFamily="18" charset="0"/>
              </a:rPr>
              <a:t> Nephrology - surgeon</a:t>
            </a:r>
          </a:p>
          <a:p>
            <a:pPr marL="457200"/>
            <a:r>
              <a:rPr lang="en-GB" sz="1600" dirty="0">
                <a:latin typeface="Calibri" panose="020F0502020204030204" pitchFamily="34" charset="0"/>
                <a:ea typeface="Calibri" panose="020F0502020204030204" pitchFamily="34" charset="0"/>
                <a:cs typeface="Times New Roman" panose="02020603050405020304" pitchFamily="18" charset="0"/>
              </a:rPr>
              <a:t>…if you were to have a kidney from a deceased donor, I would say that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one</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year</a:t>
            </a:r>
            <a:r>
              <a:rPr lang="en-GB" sz="1600" dirty="0">
                <a:latin typeface="Calibri" panose="020F0502020204030204" pitchFamily="34" charset="0"/>
                <a:ea typeface="Calibri" panose="020F0502020204030204" pitchFamily="34" charset="0"/>
                <a:cs typeface="Times New Roman" panose="02020603050405020304" pitchFamily="18" charset="0"/>
              </a:rPr>
              <a:t> after the </a:t>
            </a:r>
          </a:p>
          <a:p>
            <a:pPr marL="457200"/>
            <a:r>
              <a:rPr lang="en-GB" sz="1600" dirty="0">
                <a:latin typeface="Calibri" panose="020F0502020204030204" pitchFamily="34" charset="0"/>
                <a:ea typeface="Calibri" panose="020F0502020204030204" pitchFamily="34" charset="0"/>
                <a:cs typeface="Times New Roman" panose="02020603050405020304" pitchFamily="18" charset="0"/>
              </a:rPr>
              <a:t>transplant there is probably a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90% </a:t>
            </a:r>
            <a:r>
              <a:rPr lang="en-GB" sz="1600" dirty="0">
                <a:latin typeface="Calibri" panose="020F0502020204030204" pitchFamily="34" charset="0"/>
                <a:ea typeface="Calibri" panose="020F0502020204030204" pitchFamily="34" charset="0"/>
                <a:cs typeface="Times New Roman" panose="02020603050405020304" pitchFamily="18" charset="0"/>
              </a:rPr>
              <a:t>chance that you will have a kidney that will still working and </a:t>
            </a:r>
          </a:p>
          <a:p>
            <a:pPr marL="457200"/>
            <a:r>
              <a:rPr lang="en-GB" sz="1600" dirty="0">
                <a:latin typeface="Calibri" panose="020F0502020204030204" pitchFamily="34" charset="0"/>
                <a:ea typeface="Calibri" panose="020F0502020204030204" pitchFamily="34" charset="0"/>
                <a:cs typeface="Times New Roman" panose="02020603050405020304" pitchFamily="18" charset="0"/>
              </a:rPr>
              <a:t>about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10 years </a:t>
            </a:r>
            <a:r>
              <a:rPr lang="en-GB" sz="1600" dirty="0">
                <a:latin typeface="Calibri" panose="020F0502020204030204" pitchFamily="34" charset="0"/>
                <a:ea typeface="Calibri" panose="020F0502020204030204" pitchFamily="34" charset="0"/>
                <a:cs typeface="Times New Roman" panose="02020603050405020304" pitchFamily="18" charset="0"/>
              </a:rPr>
              <a:t>down the line, there would be a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50%</a:t>
            </a:r>
            <a:r>
              <a:rPr lang="en-GB" sz="1600" dirty="0">
                <a:latin typeface="Calibri" panose="020F0502020204030204" pitchFamily="34" charset="0"/>
                <a:ea typeface="Calibri" panose="020F0502020204030204" pitchFamily="34" charset="0"/>
                <a:cs typeface="Times New Roman" panose="02020603050405020304" pitchFamily="18" charset="0"/>
              </a:rPr>
              <a:t> chance that you will have a kidney that still</a:t>
            </a:r>
          </a:p>
          <a:p>
            <a:pPr marL="457200"/>
            <a:r>
              <a:rPr lang="en-GB" sz="1600" dirty="0">
                <a:latin typeface="Calibri" panose="020F0502020204030204" pitchFamily="34" charset="0"/>
                <a:ea typeface="Calibri" panose="020F0502020204030204" pitchFamily="34" charset="0"/>
                <a:cs typeface="Times New Roman" panose="02020603050405020304" pitchFamily="18" charset="0"/>
              </a:rPr>
              <a:t> working.</a:t>
            </a:r>
          </a:p>
          <a:p>
            <a:pPr marL="457200"/>
            <a:r>
              <a:rPr lang="en-GB" sz="1600" dirty="0">
                <a:latin typeface="Calibri" panose="020F0502020204030204" pitchFamily="34" charset="0"/>
                <a:ea typeface="Calibri" panose="020F0502020204030204" pitchFamily="34" charset="0"/>
                <a:cs typeface="Times New Roman" panose="02020603050405020304" pitchFamily="18" charset="0"/>
              </a:rPr>
              <a:t>There are all sort of reasons why a kidney can last a year or more than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10 years</a:t>
            </a:r>
            <a:r>
              <a:rPr lang="en-GB" sz="1600" dirty="0">
                <a:latin typeface="Calibri" panose="020F0502020204030204" pitchFamily="34" charset="0"/>
                <a:ea typeface="Calibri" panose="020F0502020204030204" pitchFamily="34" charset="0"/>
                <a:cs typeface="Times New Roman" panose="02020603050405020304" pitchFamily="18" charset="0"/>
              </a:rPr>
              <a:t>. It might be,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2 out of 100 </a:t>
            </a:r>
            <a:r>
              <a:rPr lang="en-GB" sz="1600" dirty="0">
                <a:latin typeface="Calibri" panose="020F0502020204030204" pitchFamily="34" charset="0"/>
                <a:ea typeface="Calibri" panose="020F0502020204030204" pitchFamily="34" charset="0"/>
                <a:cs typeface="Times New Roman" panose="02020603050405020304" pitchFamily="18" charset="0"/>
              </a:rPr>
              <a:t>kidneys that we put in never work if they come from a deceased donor, we use them under the expectation that they are going to work but… coming from a person who has died, being transplanted, that kidney might never work. </a:t>
            </a:r>
          </a:p>
          <a:p>
            <a:pPr marL="457200"/>
            <a:r>
              <a:rPr lang="en-GB" sz="1600" dirty="0">
                <a:latin typeface="Calibri" panose="020F0502020204030204" pitchFamily="34" charset="0"/>
                <a:ea typeface="Calibri" panose="020F0502020204030204" pitchFamily="34" charset="0"/>
                <a:cs typeface="Times New Roman" panose="02020603050405020304" pitchFamily="18" charset="0"/>
              </a:rPr>
              <a:t>But in the first year there might be a problem with a blood vessel, or rejection… so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10 out of 100 </a:t>
            </a:r>
            <a:r>
              <a:rPr lang="en-GB" sz="1600" dirty="0">
                <a:latin typeface="Calibri" panose="020F0502020204030204" pitchFamily="34" charset="0"/>
                <a:ea typeface="Calibri" panose="020F0502020204030204" pitchFamily="34" charset="0"/>
                <a:cs typeface="Times New Roman" panose="02020603050405020304" pitchFamily="18" charset="0"/>
              </a:rPr>
              <a:t>kidneys from a deceased donor might not work after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one year</a:t>
            </a:r>
            <a:r>
              <a:rPr lang="en-GB" sz="1600" dirty="0">
                <a:latin typeface="Calibri" panose="020F0502020204030204" pitchFamily="34" charset="0"/>
                <a:ea typeface="Calibri" panose="020F0502020204030204" pitchFamily="34" charset="0"/>
                <a:cs typeface="Times New Roman" panose="02020603050405020304" pitchFamily="18" charset="0"/>
              </a:rPr>
              <a:t>. But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9 out of 10 </a:t>
            </a:r>
            <a:r>
              <a:rPr lang="en-GB" sz="1600" dirty="0">
                <a:latin typeface="Calibri" panose="020F0502020204030204" pitchFamily="34" charset="0"/>
                <a:ea typeface="Calibri" panose="020F0502020204030204" pitchFamily="34" charset="0"/>
                <a:cs typeface="Times New Roman" panose="02020603050405020304" pitchFamily="18" charset="0"/>
              </a:rPr>
              <a:t>will be working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after a year </a:t>
            </a:r>
            <a:r>
              <a:rPr lang="en-GB" sz="1600" dirty="0">
                <a:latin typeface="Calibri" panose="020F0502020204030204" pitchFamily="34" charset="0"/>
                <a:ea typeface="Calibri" panose="020F0502020204030204" pitchFamily="34" charset="0"/>
                <a:cs typeface="Times New Roman" panose="02020603050405020304" pitchFamily="18" charset="0"/>
              </a:rPr>
              <a:t>and</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half will be working </a:t>
            </a:r>
            <a:r>
              <a:rPr lang="en-GB" sz="1600" dirty="0">
                <a:latin typeface="Calibri" panose="020F0502020204030204" pitchFamily="34" charset="0"/>
                <a:ea typeface="Calibri" panose="020F0502020204030204" pitchFamily="34" charset="0"/>
                <a:cs typeface="Times New Roman" panose="02020603050405020304" pitchFamily="18" charset="0"/>
              </a:rPr>
              <a:t>after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10 years</a:t>
            </a:r>
            <a:r>
              <a:rPr lang="en-GB" sz="1600" dirty="0">
                <a:latin typeface="Calibri" panose="020F0502020204030204" pitchFamily="34" charset="0"/>
                <a:ea typeface="Calibri" panose="020F0502020204030204" pitchFamily="34" charset="0"/>
                <a:cs typeface="Times New Roman" panose="02020603050405020304" pitchFamily="18" charset="0"/>
              </a:rPr>
              <a:t>. In terms of deceased donation, there are more people waiting for kidney than there are kidneys available. So,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500 – 600 </a:t>
            </a:r>
            <a:r>
              <a:rPr lang="en-GB" sz="1600" dirty="0">
                <a:latin typeface="Calibri" panose="020F0502020204030204" pitchFamily="34" charset="0"/>
                <a:ea typeface="Calibri" panose="020F0502020204030204" pitchFamily="34" charset="0"/>
                <a:cs typeface="Times New Roman" panose="02020603050405020304" pitchFamily="18" charset="0"/>
              </a:rPr>
              <a:t>kidneys donated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each year </a:t>
            </a:r>
            <a:r>
              <a:rPr lang="en-GB" sz="1600" dirty="0">
                <a:latin typeface="Calibri" panose="020F0502020204030204" pitchFamily="34" charset="0"/>
                <a:ea typeface="Calibri" panose="020F0502020204030204" pitchFamily="34" charset="0"/>
                <a:cs typeface="Times New Roman" panose="02020603050405020304" pitchFamily="18" charset="0"/>
              </a:rPr>
              <a:t>from a deceased donor when there is about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6000 – 7000 people</a:t>
            </a:r>
            <a:r>
              <a:rPr lang="en-GB" sz="1600" dirty="0">
                <a:latin typeface="Calibri" panose="020F0502020204030204" pitchFamily="34" charset="0"/>
                <a:ea typeface="Calibri" panose="020F0502020204030204" pitchFamily="34" charset="0"/>
                <a:cs typeface="Times New Roman" panose="02020603050405020304" pitchFamily="18" charset="0"/>
              </a:rPr>
              <a:t> on the waiting list. … we think that the average waiting -we call it the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median</a:t>
            </a:r>
            <a:r>
              <a:rPr lang="en-GB" sz="1600" dirty="0">
                <a:latin typeface="Calibri" panose="020F0502020204030204" pitchFamily="34" charset="0"/>
                <a:ea typeface="Calibri" panose="020F0502020204030204" pitchFamily="34" charset="0"/>
                <a:cs typeface="Times New Roman" panose="02020603050405020304" pitchFamily="18" charset="0"/>
              </a:rPr>
              <a:t> waiting time- would be about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620 days</a:t>
            </a:r>
            <a:r>
              <a:rPr lang="en-GB" sz="1600" dirty="0">
                <a:latin typeface="Calibri" panose="020F0502020204030204" pitchFamily="34" charset="0"/>
                <a:ea typeface="Calibri" panose="020F0502020204030204" pitchFamily="34" charset="0"/>
                <a:cs typeface="Times New Roman" panose="02020603050405020304" pitchFamily="18" charset="0"/>
              </a:rPr>
              <a:t>, so about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20 to 21 months</a:t>
            </a:r>
            <a:r>
              <a:rPr lang="en-GB" sz="1600" dirty="0">
                <a:latin typeface="Calibri" panose="020F0502020204030204" pitchFamily="34" charset="0"/>
                <a:ea typeface="Calibri" panose="020F0502020204030204" pitchFamily="34" charset="0"/>
                <a:cs typeface="Times New Roman" panose="02020603050405020304" pitchFamily="18" charset="0"/>
              </a:rPr>
              <a:t>, so, that is the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median</a:t>
            </a:r>
            <a:r>
              <a:rPr lang="en-GB" sz="1600" dirty="0">
                <a:latin typeface="Calibri" panose="020F0502020204030204" pitchFamily="34" charset="0"/>
                <a:ea typeface="Calibri" panose="020F0502020204030204" pitchFamily="34" charset="0"/>
                <a:cs typeface="Times New Roman" panose="02020603050405020304" pitchFamily="18" charset="0"/>
              </a:rPr>
              <a:t> waiting time. What do I mean by that? </a:t>
            </a:r>
          </a:p>
          <a:p>
            <a:pPr marL="457200"/>
            <a:r>
              <a:rPr lang="en-GB" sz="1600" dirty="0">
                <a:latin typeface="Calibri" panose="020F0502020204030204" pitchFamily="34" charset="0"/>
                <a:ea typeface="Calibri" panose="020F0502020204030204" pitchFamily="34" charset="0"/>
                <a:cs typeface="Times New Roman" panose="02020603050405020304" pitchFamily="18" charset="0"/>
              </a:rPr>
              <a:t>So, if I had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100 patients </a:t>
            </a:r>
            <a:r>
              <a:rPr lang="en-GB" sz="1600" dirty="0">
                <a:latin typeface="Calibri" panose="020F0502020204030204" pitchFamily="34" charset="0"/>
                <a:ea typeface="Calibri" panose="020F0502020204030204" pitchFamily="34" charset="0"/>
                <a:cs typeface="Times New Roman" panose="02020603050405020304" pitchFamily="18" charset="0"/>
              </a:rPr>
              <a:t>and put them on the list today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50 of them will be transplanted in 600 – 650 days but 50 of them will be still waiting beyond that time,</a:t>
            </a:r>
            <a:r>
              <a:rPr lang="en-GB" sz="1600" dirty="0">
                <a:latin typeface="Calibri" panose="020F0502020204030204" pitchFamily="34" charset="0"/>
                <a:ea typeface="Calibri" panose="020F0502020204030204" pitchFamily="34" charset="0"/>
                <a:cs typeface="Times New Roman" panose="02020603050405020304" pitchFamily="18" charset="0"/>
              </a:rPr>
              <a:t>  And there is all sort of things that influence how long people wait, including things like your blood group, your tissue type, whether you have got any of these antibodies that we talked about etc. ok? But the average waiting time, in your head is about </a:t>
            </a:r>
            <a:r>
              <a:rPr lang="en-GB"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20 to 21 months. </a:t>
            </a:r>
          </a:p>
        </p:txBody>
      </p:sp>
      <p:sp>
        <p:nvSpPr>
          <p:cNvPr id="9" name="Rectangle 8">
            <a:extLst>
              <a:ext uri="{FF2B5EF4-FFF2-40B4-BE49-F238E27FC236}">
                <a16:creationId xmlns:a16="http://schemas.microsoft.com/office/drawing/2014/main" id="{4CC8E4A6-0731-A542-8399-F76748E5099B}"/>
              </a:ext>
            </a:extLst>
          </p:cNvPr>
          <p:cNvSpPr/>
          <p:nvPr/>
        </p:nvSpPr>
        <p:spPr>
          <a:xfrm>
            <a:off x="9951719" y="2914694"/>
            <a:ext cx="2066745" cy="2862322"/>
          </a:xfrm>
          <a:prstGeom prst="rect">
            <a:avLst/>
          </a:prstGeom>
        </p:spPr>
        <p:txBody>
          <a:bodyPr wrap="square">
            <a:spAutoFit/>
          </a:bodyPr>
          <a:lstStyle/>
          <a:p>
            <a:pPr marL="285750" indent="-285750">
              <a:buFontTx/>
              <a:buChar char="-"/>
            </a:pPr>
            <a:r>
              <a:rPr lang="en-US" dirty="0">
                <a:latin typeface="Avenir Book" panose="02000503020000020003" pitchFamily="2" charset="0"/>
              </a:rPr>
              <a:t>Unwell</a:t>
            </a:r>
          </a:p>
          <a:p>
            <a:pPr marL="285750" indent="-285750">
              <a:buFontTx/>
              <a:buChar char="-"/>
            </a:pPr>
            <a:r>
              <a:rPr lang="en-US" dirty="0">
                <a:latin typeface="Avenir Book" panose="02000503020000020003" pitchFamily="2" charset="0"/>
              </a:rPr>
              <a:t>Tired</a:t>
            </a:r>
          </a:p>
          <a:p>
            <a:pPr marL="285750" indent="-285750">
              <a:buFontTx/>
              <a:buChar char="-"/>
            </a:pPr>
            <a:r>
              <a:rPr lang="en-US" dirty="0">
                <a:latin typeface="Avenir Book" panose="02000503020000020003" pitchFamily="2" charset="0"/>
              </a:rPr>
              <a:t>Overwhelmed</a:t>
            </a:r>
          </a:p>
          <a:p>
            <a:pPr marL="285750" indent="-285750">
              <a:buFontTx/>
              <a:buChar char="-"/>
            </a:pPr>
            <a:r>
              <a:rPr lang="en-US" dirty="0">
                <a:latin typeface="Avenir Book" panose="02000503020000020003" pitchFamily="2" charset="0"/>
              </a:rPr>
              <a:t>Anxious</a:t>
            </a:r>
          </a:p>
          <a:p>
            <a:pPr marL="285750" indent="-285750">
              <a:buFontTx/>
              <a:buChar char="-"/>
            </a:pPr>
            <a:r>
              <a:rPr lang="en-US" dirty="0">
                <a:latin typeface="Avenir Book" panose="02000503020000020003" pitchFamily="2" charset="0"/>
              </a:rPr>
              <a:t>Have difficulty concentrating</a:t>
            </a:r>
          </a:p>
          <a:p>
            <a:pPr marL="285750" indent="-285750">
              <a:buFontTx/>
              <a:buChar char="-"/>
            </a:pPr>
            <a:r>
              <a:rPr lang="en-US" dirty="0">
                <a:latin typeface="Avenir Book" panose="02000503020000020003" pitchFamily="2" charset="0"/>
              </a:rPr>
              <a:t>Intimidated </a:t>
            </a:r>
          </a:p>
          <a:p>
            <a:pPr marL="285750" indent="-285750">
              <a:buFontTx/>
              <a:buChar char="-"/>
            </a:pPr>
            <a:r>
              <a:rPr lang="en-US" dirty="0">
                <a:latin typeface="Avenir Book" panose="02000503020000020003" pitchFamily="2" charset="0"/>
              </a:rPr>
              <a:t>Worried </a:t>
            </a:r>
          </a:p>
          <a:p>
            <a:pPr marL="285750" indent="-285750">
              <a:buFontTx/>
              <a:buChar char="-"/>
            </a:pPr>
            <a:r>
              <a:rPr lang="en-US" dirty="0">
                <a:latin typeface="Avenir Book" panose="02000503020000020003" pitchFamily="2" charset="0"/>
              </a:rPr>
              <a:t>Stressed</a:t>
            </a:r>
          </a:p>
          <a:p>
            <a:pPr marL="285750" indent="-285750">
              <a:buFontTx/>
              <a:buChar char="-"/>
            </a:pPr>
            <a:r>
              <a:rPr lang="en-US" dirty="0">
                <a:latin typeface="Avenir Book" panose="02000503020000020003" pitchFamily="2" charset="0"/>
              </a:rPr>
              <a:t>PAIN</a:t>
            </a:r>
            <a:endParaRPr lang="en-GB" dirty="0"/>
          </a:p>
        </p:txBody>
      </p:sp>
      <p:sp>
        <p:nvSpPr>
          <p:cNvPr id="10" name="Rectangle 9">
            <a:extLst>
              <a:ext uri="{FF2B5EF4-FFF2-40B4-BE49-F238E27FC236}">
                <a16:creationId xmlns:a16="http://schemas.microsoft.com/office/drawing/2014/main" id="{0361281F-1395-4342-9D97-A6C299BE0C2C}"/>
              </a:ext>
            </a:extLst>
          </p:cNvPr>
          <p:cNvSpPr/>
          <p:nvPr/>
        </p:nvSpPr>
        <p:spPr>
          <a:xfrm>
            <a:off x="8483740" y="877112"/>
            <a:ext cx="3425982" cy="1200329"/>
          </a:xfrm>
          <a:prstGeom prst="rect">
            <a:avLst/>
          </a:prstGeom>
          <a:solidFill>
            <a:srgbClr val="FFFF00"/>
          </a:solidFill>
        </p:spPr>
        <p:txBody>
          <a:bodyPr wrap="square">
            <a:spAutoFit/>
          </a:bodyPr>
          <a:lstStyle/>
          <a:p>
            <a:pPr algn="ctr"/>
            <a:r>
              <a:rPr lang="en-US" b="1" dirty="0">
                <a:latin typeface="Avenir Book" panose="02000503020000020003" pitchFamily="2" charset="0"/>
              </a:rPr>
              <a:t>aim the tool</a:t>
            </a:r>
            <a:br>
              <a:rPr lang="en-US" sz="1200" dirty="0">
                <a:latin typeface="Avenir Book" panose="02000503020000020003" pitchFamily="2" charset="0"/>
              </a:rPr>
            </a:br>
            <a:r>
              <a:rPr lang="en-US" dirty="0">
                <a:latin typeface="Avenir Book" panose="02000503020000020003" pitchFamily="2" charset="0"/>
              </a:rPr>
              <a:t>-  help clinicians </a:t>
            </a:r>
            <a:r>
              <a:rPr lang="en-US" i="1" dirty="0">
                <a:latin typeface="Avenir Book" panose="02000503020000020003" pitchFamily="2" charset="0"/>
              </a:rPr>
              <a:t>explain</a:t>
            </a:r>
            <a:r>
              <a:rPr lang="en-US" dirty="0">
                <a:latin typeface="Avenir Book" panose="02000503020000020003" pitchFamily="2" charset="0"/>
              </a:rPr>
              <a:t> transplant outcomes and help patients </a:t>
            </a:r>
            <a:r>
              <a:rPr lang="en-US" i="1" dirty="0">
                <a:latin typeface="Avenir Book" panose="02000503020000020003" pitchFamily="2" charset="0"/>
              </a:rPr>
              <a:t>understand </a:t>
            </a:r>
            <a:endParaRPr lang="en-GB" dirty="0"/>
          </a:p>
        </p:txBody>
      </p:sp>
    </p:spTree>
    <p:extLst>
      <p:ext uri="{BB962C8B-B14F-4D97-AF65-F5344CB8AC3E}">
        <p14:creationId xmlns:p14="http://schemas.microsoft.com/office/powerpoint/2010/main" val="132233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A90A-86EA-9143-B3CD-9DAA8F90B7DD}"/>
              </a:ext>
            </a:extLst>
          </p:cNvPr>
          <p:cNvSpPr>
            <a:spLocks noGrp="1"/>
          </p:cNvSpPr>
          <p:nvPr>
            <p:ph type="title"/>
          </p:nvPr>
        </p:nvSpPr>
        <p:spPr>
          <a:xfrm>
            <a:off x="838200" y="2627878"/>
            <a:ext cx="10515600" cy="1325563"/>
          </a:xfrm>
        </p:spPr>
        <p:txBody>
          <a:bodyPr/>
          <a:lstStyle/>
          <a:p>
            <a:pPr algn="ctr"/>
            <a:r>
              <a:rPr lang="en-GB" dirty="0">
                <a:solidFill>
                  <a:srgbClr val="0070C0"/>
                </a:solidFill>
              </a:rPr>
              <a:t>Waiting Time </a:t>
            </a:r>
            <a:br>
              <a:rPr lang="en-GB" dirty="0">
                <a:solidFill>
                  <a:srgbClr val="0070C0"/>
                </a:solidFill>
              </a:rPr>
            </a:br>
            <a:r>
              <a:rPr lang="en-GB" dirty="0">
                <a:solidFill>
                  <a:srgbClr val="0070C0"/>
                </a:solidFill>
              </a:rPr>
              <a:t>&amp; chances of getting a transplant</a:t>
            </a:r>
          </a:p>
        </p:txBody>
      </p:sp>
    </p:spTree>
    <p:extLst>
      <p:ext uri="{BB962C8B-B14F-4D97-AF65-F5344CB8AC3E}">
        <p14:creationId xmlns:p14="http://schemas.microsoft.com/office/powerpoint/2010/main" val="235724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CE5D-02D6-E84A-A326-52A631DF9A55}"/>
              </a:ext>
            </a:extLst>
          </p:cNvPr>
          <p:cNvSpPr>
            <a:spLocks noGrp="1"/>
          </p:cNvSpPr>
          <p:nvPr>
            <p:ph type="title"/>
          </p:nvPr>
        </p:nvSpPr>
        <p:spPr/>
        <p:txBody>
          <a:bodyPr/>
          <a:lstStyle/>
          <a:p>
            <a:r>
              <a:rPr lang="en-GB" dirty="0"/>
              <a:t>Further information</a:t>
            </a:r>
          </a:p>
        </p:txBody>
      </p:sp>
      <p:sp>
        <p:nvSpPr>
          <p:cNvPr id="3" name="Content Placeholder 2">
            <a:extLst>
              <a:ext uri="{FF2B5EF4-FFF2-40B4-BE49-F238E27FC236}">
                <a16:creationId xmlns:a16="http://schemas.microsoft.com/office/drawing/2014/main" id="{9771D443-6DCB-9242-8CCF-C6FF30829A83}"/>
              </a:ext>
            </a:extLst>
          </p:cNvPr>
          <p:cNvSpPr>
            <a:spLocks noGrp="1"/>
          </p:cNvSpPr>
          <p:nvPr>
            <p:ph idx="1"/>
          </p:nvPr>
        </p:nvSpPr>
        <p:spPr/>
        <p:txBody>
          <a:bodyPr/>
          <a:lstStyle/>
          <a:p>
            <a:pPr marL="0" indent="0">
              <a:buNone/>
            </a:pPr>
            <a:r>
              <a:rPr lang="en-GB" sz="4000" dirty="0">
                <a:cs typeface="Arial" panose="020B0604020202020204" pitchFamily="34" charset="0"/>
              </a:rPr>
              <a:t>Where did we get the data from?</a:t>
            </a:r>
          </a:p>
          <a:p>
            <a:pPr marL="0" indent="0">
              <a:buNone/>
            </a:pPr>
            <a:r>
              <a:rPr lang="en-GB" sz="2000" dirty="0">
                <a:cs typeface="Arial" panose="020B0604020202020204" pitchFamily="34" charset="0"/>
              </a:rPr>
              <a:t>To find out more about the data and models behind the calculator </a:t>
            </a:r>
            <a:r>
              <a:rPr lang="en-GB" sz="2000" b="1" u="sng" dirty="0">
                <a:solidFill>
                  <a:srgbClr val="0070C0"/>
                </a:solidFill>
                <a:cs typeface="Arial" panose="020B0604020202020204" pitchFamily="34" charset="0"/>
              </a:rPr>
              <a:t>click here </a:t>
            </a:r>
          </a:p>
          <a:p>
            <a:endParaRPr lang="en-GB" dirty="0"/>
          </a:p>
          <a:p>
            <a:endParaRPr lang="en-GB" dirty="0"/>
          </a:p>
        </p:txBody>
      </p:sp>
    </p:spTree>
    <p:extLst>
      <p:ext uri="{BB962C8B-B14F-4D97-AF65-F5344CB8AC3E}">
        <p14:creationId xmlns:p14="http://schemas.microsoft.com/office/powerpoint/2010/main" val="123801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B71D-6CFA-734A-9331-9E12F1D2799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3E5F233-23D1-3F4D-A861-DA449D85EF84}"/>
              </a:ext>
            </a:extLst>
          </p:cNvPr>
          <p:cNvSpPr>
            <a:spLocks noGrp="1"/>
          </p:cNvSpPr>
          <p:nvPr>
            <p:ph type="subTitle" idx="1"/>
          </p:nvPr>
        </p:nvSpPr>
        <p:spPr/>
        <p:txBody>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901B5A4A-4E82-D94F-B0DB-0A2B85B787E6}"/>
              </a:ext>
            </a:extLst>
          </p:cNvPr>
          <p:cNvPicPr>
            <a:picLocks noChangeAspect="1"/>
          </p:cNvPicPr>
          <p:nvPr/>
        </p:nvPicPr>
        <p:blipFill>
          <a:blip r:embed="rId3"/>
          <a:stretch>
            <a:fillRect/>
          </a:stretch>
        </p:blipFill>
        <p:spPr>
          <a:xfrm>
            <a:off x="1313834" y="80963"/>
            <a:ext cx="9700752" cy="6858000"/>
          </a:xfrm>
          <a:prstGeom prst="rect">
            <a:avLst/>
          </a:prstGeom>
        </p:spPr>
      </p:pic>
      <p:sp>
        <p:nvSpPr>
          <p:cNvPr id="4" name="TextBox 3">
            <a:extLst>
              <a:ext uri="{FF2B5EF4-FFF2-40B4-BE49-F238E27FC236}">
                <a16:creationId xmlns:a16="http://schemas.microsoft.com/office/drawing/2014/main" id="{56981BC1-9D2B-0844-BD9B-803914431BCD}"/>
              </a:ext>
            </a:extLst>
          </p:cNvPr>
          <p:cNvSpPr txBox="1"/>
          <p:nvPr/>
        </p:nvSpPr>
        <p:spPr>
          <a:xfrm>
            <a:off x="2415662" y="5666758"/>
            <a:ext cx="7771325" cy="937697"/>
          </a:xfrm>
          <a:prstGeom prst="rect">
            <a:avLst/>
          </a:prstGeom>
          <a:solidFill>
            <a:schemeClr val="bg1"/>
          </a:solidFill>
        </p:spPr>
        <p:txBody>
          <a:bodyPr wrap="square" rtlCol="0">
            <a:noAutofit/>
          </a:bodyPr>
          <a:lstStyle/>
          <a:p>
            <a:r>
              <a:rPr lang="en-GB" sz="1500" dirty="0"/>
              <a:t>          I                           I                              I                             I                             I                             I</a:t>
            </a:r>
          </a:p>
          <a:p>
            <a:r>
              <a:rPr lang="en-GB" sz="1500" dirty="0"/>
              <a:t>      day 1      by the end of         by the end of           by the end of       by the end of    by the end of</a:t>
            </a:r>
          </a:p>
          <a:p>
            <a:r>
              <a:rPr lang="en-GB" sz="1500" dirty="0"/>
              <a:t>	       year 1                        year 2                      year 3                     year 4               year 5 </a:t>
            </a:r>
          </a:p>
        </p:txBody>
      </p:sp>
      <p:sp>
        <p:nvSpPr>
          <p:cNvPr id="7" name="TextBox 6">
            <a:extLst>
              <a:ext uri="{FF2B5EF4-FFF2-40B4-BE49-F238E27FC236}">
                <a16:creationId xmlns:a16="http://schemas.microsoft.com/office/drawing/2014/main" id="{D5A6CF43-EA53-8045-9CAE-EFD22B55D250}"/>
              </a:ext>
            </a:extLst>
          </p:cNvPr>
          <p:cNvSpPr txBox="1"/>
          <p:nvPr/>
        </p:nvSpPr>
        <p:spPr>
          <a:xfrm>
            <a:off x="0" y="-54512"/>
            <a:ext cx="12192000" cy="923330"/>
          </a:xfrm>
          <a:prstGeom prst="rect">
            <a:avLst/>
          </a:prstGeom>
          <a:solidFill>
            <a:schemeClr val="bg1"/>
          </a:solidFill>
        </p:spPr>
        <p:txBody>
          <a:bodyPr wrap="square" rtlCol="0">
            <a:noAutofit/>
          </a:bodyPr>
          <a:lstStyle/>
          <a:p>
            <a:r>
              <a:rPr lang="en-GB" sz="3800" dirty="0"/>
              <a:t>What might happen if you are listed for a LUNG transplant ?</a:t>
            </a:r>
          </a:p>
          <a:p>
            <a:endParaRPr lang="en-GB" sz="2400" dirty="0"/>
          </a:p>
        </p:txBody>
      </p:sp>
      <p:sp>
        <p:nvSpPr>
          <p:cNvPr id="8" name="TextBox 7">
            <a:extLst>
              <a:ext uri="{FF2B5EF4-FFF2-40B4-BE49-F238E27FC236}">
                <a16:creationId xmlns:a16="http://schemas.microsoft.com/office/drawing/2014/main" id="{C35A30C5-E01C-5D41-BF9E-0445FAF3AE9B}"/>
              </a:ext>
            </a:extLst>
          </p:cNvPr>
          <p:cNvSpPr txBox="1"/>
          <p:nvPr/>
        </p:nvSpPr>
        <p:spPr>
          <a:xfrm>
            <a:off x="528638" y="570677"/>
            <a:ext cx="11387137" cy="1354217"/>
          </a:xfrm>
          <a:prstGeom prst="rect">
            <a:avLst/>
          </a:prstGeom>
          <a:solidFill>
            <a:schemeClr val="bg1"/>
          </a:solidFill>
        </p:spPr>
        <p:txBody>
          <a:bodyPr wrap="square" rtlCol="0">
            <a:spAutoFit/>
          </a:bodyPr>
          <a:lstStyle/>
          <a:p>
            <a:r>
              <a:rPr lang="en-GB" dirty="0"/>
              <a:t>This graph shows what happened to people ‘like you’ in the past (</a:t>
            </a:r>
            <a:r>
              <a:rPr lang="en-GB" dirty="0" err="1"/>
              <a:t>eg</a:t>
            </a:r>
            <a:r>
              <a:rPr lang="en-GB" dirty="0"/>
              <a:t> same blood group, age, disease etc.).</a:t>
            </a:r>
          </a:p>
          <a:p>
            <a:endParaRPr lang="en-GB" sz="500" dirty="0"/>
          </a:p>
          <a:p>
            <a:r>
              <a:rPr lang="en-GB" dirty="0"/>
              <a:t>It shows how many people might be transplanted over 5 years </a:t>
            </a:r>
          </a:p>
          <a:p>
            <a:endParaRPr lang="en-GB" sz="500" dirty="0"/>
          </a:p>
          <a:p>
            <a:r>
              <a:rPr lang="en-GB" dirty="0"/>
              <a:t>This is an estimate, an average, there are other factors about you that can influence these results and make the numbers higher or lower. </a:t>
            </a:r>
            <a:r>
              <a:rPr lang="en-GB" dirty="0" err="1"/>
              <a:t>eg</a:t>
            </a:r>
            <a:r>
              <a:rPr lang="en-GB" dirty="0"/>
              <a:t> whether you have other conditions not included in the tool</a:t>
            </a:r>
          </a:p>
        </p:txBody>
      </p:sp>
    </p:spTree>
    <p:extLst>
      <p:ext uri="{BB962C8B-B14F-4D97-AF65-F5344CB8AC3E}">
        <p14:creationId xmlns:p14="http://schemas.microsoft.com/office/powerpoint/2010/main" val="128213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4CFCC034-8305-4C46-8D31-976ADBBE2E24}"/>
              </a:ext>
            </a:extLst>
          </p:cNvPr>
          <p:cNvSpPr/>
          <p:nvPr/>
        </p:nvSpPr>
        <p:spPr>
          <a:xfrm>
            <a:off x="2155371" y="1983894"/>
            <a:ext cx="8376558" cy="3751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4" name="Table 6">
            <a:extLst>
              <a:ext uri="{FF2B5EF4-FFF2-40B4-BE49-F238E27FC236}">
                <a16:creationId xmlns:a16="http://schemas.microsoft.com/office/drawing/2014/main" id="{22E2B9E5-308E-EF4C-9832-D0E3C28B0A5E}"/>
              </a:ext>
            </a:extLst>
          </p:cNvPr>
          <p:cNvGraphicFramePr>
            <a:graphicFrameLocks noGrp="1"/>
          </p:cNvGraphicFramePr>
          <p:nvPr/>
        </p:nvGraphicFramePr>
        <p:xfrm>
          <a:off x="2430865" y="2072697"/>
          <a:ext cx="8142793" cy="3827433"/>
        </p:xfrm>
        <a:graphic>
          <a:graphicData uri="http://schemas.openxmlformats.org/drawingml/2006/table">
            <a:tbl>
              <a:tblPr firstRow="1" bandRow="1">
                <a:tableStyleId>{5C22544A-7EE6-4342-B048-85BDC9FD1C3A}</a:tableStyleId>
              </a:tblPr>
              <a:tblGrid>
                <a:gridCol w="2706540">
                  <a:extLst>
                    <a:ext uri="{9D8B030D-6E8A-4147-A177-3AD203B41FA5}">
                      <a16:colId xmlns:a16="http://schemas.microsoft.com/office/drawing/2014/main" val="4058104851"/>
                    </a:ext>
                  </a:extLst>
                </a:gridCol>
                <a:gridCol w="2780387">
                  <a:extLst>
                    <a:ext uri="{9D8B030D-6E8A-4147-A177-3AD203B41FA5}">
                      <a16:colId xmlns:a16="http://schemas.microsoft.com/office/drawing/2014/main" val="4177666732"/>
                    </a:ext>
                  </a:extLst>
                </a:gridCol>
                <a:gridCol w="2655866">
                  <a:extLst>
                    <a:ext uri="{9D8B030D-6E8A-4147-A177-3AD203B41FA5}">
                      <a16:colId xmlns:a16="http://schemas.microsoft.com/office/drawing/2014/main" val="618588557"/>
                    </a:ext>
                  </a:extLst>
                </a:gridCol>
              </a:tblGrid>
              <a:tr h="696471">
                <a:tc>
                  <a:txBody>
                    <a:bodyPr/>
                    <a:lstStyle/>
                    <a:p>
                      <a:pPr algn="ctr">
                        <a:lnSpc>
                          <a:spcPct val="100000"/>
                        </a:lnSpc>
                        <a:spcBef>
                          <a:spcPts val="200"/>
                        </a:spcBef>
                        <a:spcAft>
                          <a:spcPts val="200"/>
                        </a:spcAft>
                      </a:pPr>
                      <a:r>
                        <a:rPr lang="en-GB" sz="2000" dirty="0">
                          <a:solidFill>
                            <a:schemeClr val="tx1"/>
                          </a:solidFill>
                          <a:latin typeface="+mn-lt"/>
                          <a:cs typeface="Arial" panose="020B0604020202020204" pitchFamily="34" charset="0"/>
                        </a:rPr>
                        <a:t>in </a:t>
                      </a:r>
                    </a:p>
                    <a:p>
                      <a:pPr algn="ctr">
                        <a:lnSpc>
                          <a:spcPct val="100000"/>
                        </a:lnSpc>
                        <a:spcBef>
                          <a:spcPts val="200"/>
                        </a:spcBef>
                        <a:spcAft>
                          <a:spcPts val="200"/>
                        </a:spcAft>
                      </a:pPr>
                      <a:r>
                        <a:rPr lang="en-GB" sz="2000" dirty="0">
                          <a:solidFill>
                            <a:schemeClr val="tx1"/>
                          </a:solidFill>
                          <a:latin typeface="+mn-lt"/>
                          <a:cs typeface="Arial" panose="020B0604020202020204" pitchFamily="34" charset="0"/>
                        </a:rPr>
                        <a:t>year 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200"/>
                        </a:spcBef>
                        <a:spcAft>
                          <a:spcPts val="200"/>
                        </a:spcAft>
                      </a:pPr>
                      <a:r>
                        <a:rPr lang="en-GB" sz="2000" dirty="0">
                          <a:solidFill>
                            <a:schemeClr val="tx1"/>
                          </a:solidFill>
                          <a:latin typeface="+mn-lt"/>
                          <a:cs typeface="Arial" panose="020B0604020202020204" pitchFamily="34" charset="0"/>
                        </a:rPr>
                        <a:t>by the end of </a:t>
                      </a:r>
                    </a:p>
                    <a:p>
                      <a:pPr algn="ctr">
                        <a:lnSpc>
                          <a:spcPct val="100000"/>
                        </a:lnSpc>
                        <a:spcBef>
                          <a:spcPts val="200"/>
                        </a:spcBef>
                        <a:spcAft>
                          <a:spcPts val="200"/>
                        </a:spcAft>
                      </a:pPr>
                      <a:r>
                        <a:rPr lang="en-GB" sz="2000" dirty="0">
                          <a:solidFill>
                            <a:schemeClr val="tx1"/>
                          </a:solidFill>
                          <a:latin typeface="+mn-lt"/>
                          <a:cs typeface="Arial" panose="020B0604020202020204" pitchFamily="34" charset="0"/>
                        </a:rPr>
                        <a:t>year 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200"/>
                        </a:spcBef>
                        <a:spcAft>
                          <a:spcPts val="200"/>
                        </a:spcAft>
                      </a:pPr>
                      <a:r>
                        <a:rPr lang="en-GB" sz="2000" dirty="0">
                          <a:solidFill>
                            <a:schemeClr val="tx1"/>
                          </a:solidFill>
                          <a:latin typeface="+mn-lt"/>
                          <a:cs typeface="Arial" panose="020B0604020202020204" pitchFamily="34" charset="0"/>
                        </a:rPr>
                        <a:t>by the end of </a:t>
                      </a:r>
                    </a:p>
                    <a:p>
                      <a:pPr algn="ctr">
                        <a:lnSpc>
                          <a:spcPct val="100000"/>
                        </a:lnSpc>
                        <a:spcBef>
                          <a:spcPts val="200"/>
                        </a:spcBef>
                        <a:spcAft>
                          <a:spcPts val="200"/>
                        </a:spcAft>
                      </a:pPr>
                      <a:r>
                        <a:rPr lang="en-GB" sz="2000" dirty="0">
                          <a:solidFill>
                            <a:schemeClr val="tx1"/>
                          </a:solidFill>
                          <a:latin typeface="+mn-lt"/>
                          <a:cs typeface="Arial" panose="020B0604020202020204" pitchFamily="34" charset="0"/>
                        </a:rPr>
                        <a:t>year 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4256732"/>
                  </a:ext>
                </a:extLst>
              </a:tr>
              <a:tr h="1005529">
                <a:tc>
                  <a:txBody>
                    <a:bodyPr/>
                    <a:lstStyle/>
                    <a:p>
                      <a:pPr algn="ctr">
                        <a:lnSpc>
                          <a:spcPct val="100000"/>
                        </a:lnSpc>
                        <a:spcBef>
                          <a:spcPts val="300"/>
                        </a:spcBef>
                        <a:spcAft>
                          <a:spcPts val="300"/>
                        </a:spcAft>
                      </a:pPr>
                      <a:r>
                        <a:rPr lang="en-GB" sz="2000" b="1" dirty="0">
                          <a:solidFill>
                            <a:srgbClr val="00B050"/>
                          </a:solidFill>
                          <a:latin typeface="+mn-lt"/>
                          <a:cs typeface="Arial" panose="020B0604020202020204" pitchFamily="34" charset="0"/>
                        </a:rPr>
                        <a:t>10</a:t>
                      </a:r>
                      <a:r>
                        <a:rPr lang="en-GB" sz="2000" b="0" dirty="0">
                          <a:solidFill>
                            <a:srgbClr val="00B050"/>
                          </a:solidFill>
                          <a:latin typeface="+mn-lt"/>
                          <a:cs typeface="Arial" panose="020B0604020202020204" pitchFamily="34" charset="0"/>
                        </a:rPr>
                        <a:t>% </a:t>
                      </a:r>
                    </a:p>
                    <a:p>
                      <a:pPr algn="ctr">
                        <a:lnSpc>
                          <a:spcPct val="100000"/>
                        </a:lnSpc>
                        <a:spcBef>
                          <a:spcPts val="300"/>
                        </a:spcBef>
                        <a:spcAft>
                          <a:spcPts val="300"/>
                        </a:spcAft>
                      </a:pPr>
                      <a:r>
                        <a:rPr lang="en-GB" sz="2000" b="1" dirty="0">
                          <a:solidFill>
                            <a:schemeClr val="accent6"/>
                          </a:solidFill>
                          <a:latin typeface="+mj-lt"/>
                          <a:cs typeface="Arial" panose="020B0604020202020204" pitchFamily="34" charset="0"/>
                        </a:rPr>
                        <a:t>have been transplanted</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GB" sz="2000" b="1" dirty="0">
                          <a:solidFill>
                            <a:srgbClr val="00B050"/>
                          </a:solidFill>
                          <a:latin typeface="+mn-lt"/>
                          <a:cs typeface="Arial" panose="020B0604020202020204" pitchFamily="34" charset="0"/>
                        </a:rPr>
                        <a:t>23</a:t>
                      </a:r>
                      <a:r>
                        <a:rPr lang="en-GB" sz="2000" b="0" dirty="0">
                          <a:solidFill>
                            <a:srgbClr val="00B050"/>
                          </a:solidFill>
                          <a:latin typeface="+mn-lt"/>
                          <a:cs typeface="Arial" panose="020B0604020202020204" pitchFamily="34" charset="0"/>
                        </a:rPr>
                        <a:t>% </a:t>
                      </a:r>
                    </a:p>
                    <a:p>
                      <a:pPr algn="ctr">
                        <a:lnSpc>
                          <a:spcPct val="100000"/>
                        </a:lnSpc>
                        <a:spcBef>
                          <a:spcPts val="300"/>
                        </a:spcBef>
                        <a:spcAft>
                          <a:spcPts val="300"/>
                        </a:spcAft>
                      </a:pPr>
                      <a:r>
                        <a:rPr lang="en-GB" sz="2000" b="1" dirty="0">
                          <a:solidFill>
                            <a:schemeClr val="accent6"/>
                          </a:solidFill>
                          <a:latin typeface="+mj-lt"/>
                          <a:cs typeface="Arial" panose="020B0604020202020204" pitchFamily="34" charset="0"/>
                        </a:rPr>
                        <a:t>have been transplanted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GB" sz="2000" b="1" dirty="0">
                          <a:solidFill>
                            <a:srgbClr val="00B050"/>
                          </a:solidFill>
                          <a:latin typeface="+mn-lt"/>
                          <a:cs typeface="Arial" panose="020B0604020202020204" pitchFamily="34" charset="0"/>
                        </a:rPr>
                        <a:t>73</a:t>
                      </a:r>
                      <a:r>
                        <a:rPr lang="en-GB" sz="2000" b="0" dirty="0">
                          <a:solidFill>
                            <a:srgbClr val="00B050"/>
                          </a:solidFill>
                          <a:latin typeface="+mn-lt"/>
                          <a:cs typeface="Arial" panose="020B0604020202020204" pitchFamily="34" charset="0"/>
                        </a:rPr>
                        <a:t>% </a:t>
                      </a:r>
                    </a:p>
                    <a:p>
                      <a:pPr algn="ctr">
                        <a:lnSpc>
                          <a:spcPct val="100000"/>
                        </a:lnSpc>
                        <a:spcBef>
                          <a:spcPts val="300"/>
                        </a:spcBef>
                        <a:spcAft>
                          <a:spcPts val="300"/>
                        </a:spcAft>
                      </a:pPr>
                      <a:r>
                        <a:rPr lang="en-GB" sz="2000" b="1" dirty="0">
                          <a:solidFill>
                            <a:schemeClr val="accent6"/>
                          </a:solidFill>
                          <a:latin typeface="+mj-lt"/>
                          <a:cs typeface="Arial" panose="020B0604020202020204" pitchFamily="34" charset="0"/>
                        </a:rPr>
                        <a:t>have been transplanted</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786268"/>
                  </a:ext>
                </a:extLst>
              </a:tr>
              <a:tr h="718235">
                <a:tc>
                  <a:txBody>
                    <a:bodyPr/>
                    <a:lstStyle/>
                    <a:p>
                      <a:pPr algn="ctr">
                        <a:lnSpc>
                          <a:spcPct val="100000"/>
                        </a:lnSpc>
                        <a:spcBef>
                          <a:spcPts val="300"/>
                        </a:spcBef>
                        <a:spcAft>
                          <a:spcPts val="300"/>
                        </a:spcAft>
                      </a:pPr>
                      <a:r>
                        <a:rPr lang="en-GB" sz="2000" b="1" dirty="0">
                          <a:solidFill>
                            <a:srgbClr val="0070C0"/>
                          </a:solidFill>
                          <a:latin typeface="+mn-lt"/>
                          <a:cs typeface="Arial" panose="020B0604020202020204" pitchFamily="34" charset="0"/>
                        </a:rPr>
                        <a:t>85% </a:t>
                      </a:r>
                    </a:p>
                    <a:p>
                      <a:pPr algn="ctr">
                        <a:lnSpc>
                          <a:spcPct val="100000"/>
                        </a:lnSpc>
                        <a:spcBef>
                          <a:spcPts val="300"/>
                        </a:spcBef>
                        <a:spcAft>
                          <a:spcPts val="300"/>
                        </a:spcAft>
                      </a:pPr>
                      <a:r>
                        <a:rPr lang="en-GB" sz="2000" b="1" dirty="0">
                          <a:solidFill>
                            <a:srgbClr val="0070C0"/>
                          </a:solidFill>
                          <a:latin typeface="+mj-lt"/>
                          <a:cs typeface="Arial" panose="020B0604020202020204" pitchFamily="34" charset="0"/>
                        </a:rPr>
                        <a:t>are still waiting</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GB" sz="2000" b="1" dirty="0">
                          <a:solidFill>
                            <a:srgbClr val="0070C0"/>
                          </a:solidFill>
                          <a:latin typeface="+mn-lt"/>
                          <a:cs typeface="Arial" panose="020B0604020202020204" pitchFamily="34" charset="0"/>
                        </a:rPr>
                        <a:t>67% </a:t>
                      </a:r>
                    </a:p>
                    <a:p>
                      <a:pPr algn="ctr">
                        <a:lnSpc>
                          <a:spcPct val="100000"/>
                        </a:lnSpc>
                        <a:spcBef>
                          <a:spcPts val="300"/>
                        </a:spcBef>
                        <a:spcAft>
                          <a:spcPts val="300"/>
                        </a:spcAft>
                      </a:pPr>
                      <a:r>
                        <a:rPr lang="en-GB" sz="2000" b="1" dirty="0">
                          <a:solidFill>
                            <a:srgbClr val="0070C0"/>
                          </a:solidFill>
                          <a:latin typeface="+mj-lt"/>
                          <a:cs typeface="Arial" panose="020B0604020202020204" pitchFamily="34" charset="0"/>
                        </a:rPr>
                        <a:t>are still waiting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GB" sz="2000" b="1" dirty="0">
                          <a:solidFill>
                            <a:srgbClr val="0070C0"/>
                          </a:solidFill>
                          <a:latin typeface="+mn-lt"/>
                          <a:cs typeface="Arial" panose="020B0604020202020204" pitchFamily="34" charset="0"/>
                        </a:rPr>
                        <a:t>7% </a:t>
                      </a:r>
                    </a:p>
                    <a:p>
                      <a:pPr algn="ctr">
                        <a:lnSpc>
                          <a:spcPct val="100000"/>
                        </a:lnSpc>
                        <a:spcBef>
                          <a:spcPts val="300"/>
                        </a:spcBef>
                        <a:spcAft>
                          <a:spcPts val="300"/>
                        </a:spcAft>
                      </a:pPr>
                      <a:r>
                        <a:rPr lang="en-GB" sz="2000" b="1" dirty="0">
                          <a:solidFill>
                            <a:srgbClr val="0070C0"/>
                          </a:solidFill>
                          <a:latin typeface="+mj-lt"/>
                          <a:cs typeface="Arial" panose="020B0604020202020204" pitchFamily="34" charset="0"/>
                        </a:rPr>
                        <a:t>are still waiting</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4162264"/>
                  </a:ext>
                </a:extLst>
              </a:tr>
              <a:tr h="1292824">
                <a:tc>
                  <a:txBody>
                    <a:bodyPr/>
                    <a:lstStyle/>
                    <a:p>
                      <a:pPr algn="ctr">
                        <a:lnSpc>
                          <a:spcPct val="100000"/>
                        </a:lnSpc>
                        <a:spcBef>
                          <a:spcPts val="300"/>
                        </a:spcBef>
                        <a:spcAft>
                          <a:spcPts val="300"/>
                        </a:spcAft>
                      </a:pPr>
                      <a:r>
                        <a:rPr lang="en-GB" sz="2000" b="1" dirty="0">
                          <a:solidFill>
                            <a:schemeClr val="bg2">
                              <a:lumMod val="25000"/>
                            </a:schemeClr>
                          </a:solidFill>
                          <a:latin typeface="+mn-lt"/>
                          <a:cs typeface="Arial" panose="020B0604020202020204" pitchFamily="34" charset="0"/>
                        </a:rPr>
                        <a:t>5%</a:t>
                      </a:r>
                    </a:p>
                    <a:p>
                      <a:pPr algn="ctr">
                        <a:lnSpc>
                          <a:spcPct val="100000"/>
                        </a:lnSpc>
                        <a:spcBef>
                          <a:spcPts val="300"/>
                        </a:spcBef>
                        <a:spcAft>
                          <a:spcPts val="300"/>
                        </a:spcAft>
                      </a:pPr>
                      <a:r>
                        <a:rPr lang="en-GB" sz="2000" b="0" dirty="0">
                          <a:latin typeface="+mj-lt"/>
                          <a:cs typeface="Arial" panose="020B0604020202020204" pitchFamily="34" charset="0"/>
                        </a:rPr>
                        <a:t> have died or been removed from the list </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00000"/>
                        </a:lnSpc>
                        <a:spcBef>
                          <a:spcPts val="300"/>
                        </a:spcBef>
                        <a:spcAft>
                          <a:spcPts val="300"/>
                        </a:spcAft>
                      </a:pPr>
                      <a:r>
                        <a:rPr lang="en-GB" sz="2000" b="1" dirty="0">
                          <a:solidFill>
                            <a:schemeClr val="bg2">
                              <a:lumMod val="25000"/>
                            </a:schemeClr>
                          </a:solidFill>
                          <a:latin typeface="+mn-lt"/>
                          <a:cs typeface="Arial" panose="020B0604020202020204" pitchFamily="34" charset="0"/>
                        </a:rPr>
                        <a:t>10% </a:t>
                      </a:r>
                    </a:p>
                    <a:p>
                      <a:pPr algn="ctr">
                        <a:lnSpc>
                          <a:spcPct val="100000"/>
                        </a:lnSpc>
                        <a:spcBef>
                          <a:spcPts val="300"/>
                        </a:spcBef>
                        <a:spcAft>
                          <a:spcPts val="300"/>
                        </a:spcAft>
                      </a:pPr>
                      <a:r>
                        <a:rPr lang="en-GB" sz="2000" b="0" dirty="0">
                          <a:latin typeface="+mj-lt"/>
                          <a:cs typeface="Arial" panose="020B0604020202020204" pitchFamily="34" charset="0"/>
                        </a:rPr>
                        <a:t> have died or been removed from the list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00000"/>
                        </a:lnSpc>
                        <a:spcBef>
                          <a:spcPts val="300"/>
                        </a:spcBef>
                        <a:spcAft>
                          <a:spcPts val="300"/>
                        </a:spcAft>
                      </a:pPr>
                      <a:r>
                        <a:rPr lang="en-GB" sz="2000" b="1" dirty="0">
                          <a:solidFill>
                            <a:schemeClr val="bg2">
                              <a:lumMod val="25000"/>
                            </a:schemeClr>
                          </a:solidFill>
                          <a:latin typeface="+mn-lt"/>
                          <a:cs typeface="Arial" panose="020B0604020202020204" pitchFamily="34" charset="0"/>
                        </a:rPr>
                        <a:t>20% </a:t>
                      </a:r>
                    </a:p>
                    <a:p>
                      <a:pPr algn="ctr">
                        <a:lnSpc>
                          <a:spcPct val="100000"/>
                        </a:lnSpc>
                        <a:spcBef>
                          <a:spcPts val="300"/>
                        </a:spcBef>
                        <a:spcAft>
                          <a:spcPts val="300"/>
                        </a:spcAft>
                      </a:pPr>
                      <a:r>
                        <a:rPr lang="en-GB" sz="2000" b="0" dirty="0">
                          <a:latin typeface="+mj-lt"/>
                          <a:cs typeface="Arial" panose="020B0604020202020204" pitchFamily="34" charset="0"/>
                        </a:rPr>
                        <a:t> have died or been removed from the list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937478793"/>
                  </a:ext>
                </a:extLst>
              </a:tr>
            </a:tbl>
          </a:graphicData>
        </a:graphic>
      </p:graphicFrame>
      <p:cxnSp>
        <p:nvCxnSpPr>
          <p:cNvPr id="11" name="Straight Connector 10">
            <a:extLst>
              <a:ext uri="{FF2B5EF4-FFF2-40B4-BE49-F238E27FC236}">
                <a16:creationId xmlns:a16="http://schemas.microsoft.com/office/drawing/2014/main" id="{EC335901-AC45-AD4E-96E2-3BF152AAD935}"/>
              </a:ext>
            </a:extLst>
          </p:cNvPr>
          <p:cNvCxnSpPr/>
          <p:nvPr/>
        </p:nvCxnSpPr>
        <p:spPr>
          <a:xfrm>
            <a:off x="1567052" y="5896387"/>
            <a:ext cx="9057896" cy="0"/>
          </a:xfrm>
          <a:prstGeom prst="line">
            <a:avLst/>
          </a:prstGeom>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1A551552-A98F-5446-B4E3-15FA87FE02DC}"/>
              </a:ext>
            </a:extLst>
          </p:cNvPr>
          <p:cNvSpPr/>
          <p:nvPr/>
        </p:nvSpPr>
        <p:spPr>
          <a:xfrm>
            <a:off x="2351314" y="1983893"/>
            <a:ext cx="8222343" cy="3992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1ED7A71-9C75-EA4F-A79B-1CE0694B1AD3}"/>
              </a:ext>
            </a:extLst>
          </p:cNvPr>
          <p:cNvSpPr txBox="1"/>
          <p:nvPr/>
        </p:nvSpPr>
        <p:spPr>
          <a:xfrm>
            <a:off x="0" y="-54512"/>
            <a:ext cx="12192000" cy="923330"/>
          </a:xfrm>
          <a:prstGeom prst="rect">
            <a:avLst/>
          </a:prstGeom>
          <a:solidFill>
            <a:schemeClr val="bg1"/>
          </a:solidFill>
        </p:spPr>
        <p:txBody>
          <a:bodyPr wrap="square" rtlCol="0">
            <a:noAutofit/>
          </a:bodyPr>
          <a:lstStyle/>
          <a:p>
            <a:r>
              <a:rPr lang="en-GB" sz="3800" dirty="0"/>
              <a:t>What might happen if you are listed for a LUNG transplant ?</a:t>
            </a:r>
          </a:p>
          <a:p>
            <a:endParaRPr lang="en-GB" sz="2400" dirty="0"/>
          </a:p>
        </p:txBody>
      </p:sp>
      <p:sp>
        <p:nvSpPr>
          <p:cNvPr id="13" name="TextBox 12">
            <a:extLst>
              <a:ext uri="{FF2B5EF4-FFF2-40B4-BE49-F238E27FC236}">
                <a16:creationId xmlns:a16="http://schemas.microsoft.com/office/drawing/2014/main" id="{08EAA270-5774-D047-8E38-9AFC46985E8C}"/>
              </a:ext>
            </a:extLst>
          </p:cNvPr>
          <p:cNvSpPr txBox="1"/>
          <p:nvPr/>
        </p:nvSpPr>
        <p:spPr>
          <a:xfrm>
            <a:off x="528638" y="570677"/>
            <a:ext cx="11387137" cy="1354217"/>
          </a:xfrm>
          <a:prstGeom prst="rect">
            <a:avLst/>
          </a:prstGeom>
          <a:solidFill>
            <a:schemeClr val="bg1"/>
          </a:solidFill>
        </p:spPr>
        <p:txBody>
          <a:bodyPr wrap="square" rtlCol="0">
            <a:spAutoFit/>
          </a:bodyPr>
          <a:lstStyle/>
          <a:p>
            <a:r>
              <a:rPr lang="en-GB" dirty="0"/>
              <a:t>This graph shows what happened to people ‘like you’ in the past (</a:t>
            </a:r>
            <a:r>
              <a:rPr lang="en-GB" dirty="0" err="1"/>
              <a:t>eg</a:t>
            </a:r>
            <a:r>
              <a:rPr lang="en-GB" dirty="0"/>
              <a:t> same blood group, age, disease etc.).</a:t>
            </a:r>
          </a:p>
          <a:p>
            <a:endParaRPr lang="en-GB" sz="500" dirty="0"/>
          </a:p>
          <a:p>
            <a:r>
              <a:rPr lang="en-GB" dirty="0"/>
              <a:t>It shows how many people might be transplanted over 5 years </a:t>
            </a:r>
          </a:p>
          <a:p>
            <a:endParaRPr lang="en-GB" sz="500" dirty="0"/>
          </a:p>
          <a:p>
            <a:r>
              <a:rPr lang="en-GB" dirty="0"/>
              <a:t>This is an estimate, an average, there are other factors about you that can influence these results and make the numbers higher or lower. </a:t>
            </a:r>
            <a:r>
              <a:rPr lang="en-GB" dirty="0" err="1"/>
              <a:t>eg</a:t>
            </a:r>
            <a:r>
              <a:rPr lang="en-GB" dirty="0"/>
              <a:t> whether you have other conditions not included in the tool</a:t>
            </a:r>
          </a:p>
        </p:txBody>
      </p:sp>
    </p:spTree>
    <p:extLst>
      <p:ext uri="{BB962C8B-B14F-4D97-AF65-F5344CB8AC3E}">
        <p14:creationId xmlns:p14="http://schemas.microsoft.com/office/powerpoint/2010/main" val="1263266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0E6366-33CC-2345-A618-21573A9DA431}"/>
              </a:ext>
            </a:extLst>
          </p:cNvPr>
          <p:cNvSpPr/>
          <p:nvPr/>
        </p:nvSpPr>
        <p:spPr>
          <a:xfrm>
            <a:off x="2116358" y="3412419"/>
            <a:ext cx="2012764" cy="25798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a:p>
        </p:txBody>
      </p:sp>
      <p:sp>
        <p:nvSpPr>
          <p:cNvPr id="6" name="Rectangle 5">
            <a:extLst>
              <a:ext uri="{FF2B5EF4-FFF2-40B4-BE49-F238E27FC236}">
                <a16:creationId xmlns:a16="http://schemas.microsoft.com/office/drawing/2014/main" id="{762E00B9-44EB-B94C-ACF5-2291B8079CE7}"/>
              </a:ext>
            </a:extLst>
          </p:cNvPr>
          <p:cNvSpPr/>
          <p:nvPr/>
        </p:nvSpPr>
        <p:spPr>
          <a:xfrm>
            <a:off x="5051970" y="3808072"/>
            <a:ext cx="2051666" cy="1990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a:p>
        </p:txBody>
      </p:sp>
      <p:sp>
        <p:nvSpPr>
          <p:cNvPr id="7" name="Rectangle 6">
            <a:extLst>
              <a:ext uri="{FF2B5EF4-FFF2-40B4-BE49-F238E27FC236}">
                <a16:creationId xmlns:a16="http://schemas.microsoft.com/office/drawing/2014/main" id="{14339B2A-B284-4244-8993-DD411E479AC0}"/>
              </a:ext>
            </a:extLst>
          </p:cNvPr>
          <p:cNvSpPr/>
          <p:nvPr/>
        </p:nvSpPr>
        <p:spPr>
          <a:xfrm>
            <a:off x="7872551" y="5314748"/>
            <a:ext cx="2051665" cy="4655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a:p>
        </p:txBody>
      </p:sp>
      <p:sp>
        <p:nvSpPr>
          <p:cNvPr id="9" name="Rectangle 8">
            <a:extLst>
              <a:ext uri="{FF2B5EF4-FFF2-40B4-BE49-F238E27FC236}">
                <a16:creationId xmlns:a16="http://schemas.microsoft.com/office/drawing/2014/main" id="{99C284DA-8698-A84C-9D45-F46F1791C52E}"/>
              </a:ext>
            </a:extLst>
          </p:cNvPr>
          <p:cNvSpPr/>
          <p:nvPr/>
        </p:nvSpPr>
        <p:spPr>
          <a:xfrm>
            <a:off x="5051969" y="2898941"/>
            <a:ext cx="2051666" cy="9637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12A72EA-8744-0E46-B989-5C189765D85F}"/>
              </a:ext>
            </a:extLst>
          </p:cNvPr>
          <p:cNvSpPr/>
          <p:nvPr/>
        </p:nvSpPr>
        <p:spPr>
          <a:xfrm>
            <a:off x="7872553" y="2933522"/>
            <a:ext cx="2051663" cy="23812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58032971-A385-0E4C-B04D-15856CB801E8}"/>
              </a:ext>
            </a:extLst>
          </p:cNvPr>
          <p:cNvSpPr/>
          <p:nvPr/>
        </p:nvSpPr>
        <p:spPr>
          <a:xfrm>
            <a:off x="2116357" y="2881179"/>
            <a:ext cx="2004435" cy="5619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3720FC5D-A1A6-BF4B-B7BC-333441C8E708}"/>
              </a:ext>
            </a:extLst>
          </p:cNvPr>
          <p:cNvSpPr txBox="1"/>
          <p:nvPr/>
        </p:nvSpPr>
        <p:spPr>
          <a:xfrm>
            <a:off x="2008217" y="2258869"/>
            <a:ext cx="1951590" cy="707886"/>
          </a:xfrm>
          <a:prstGeom prst="rect">
            <a:avLst/>
          </a:prstGeom>
          <a:noFill/>
        </p:spPr>
        <p:txBody>
          <a:bodyPr wrap="square" rtlCol="0">
            <a:spAutoFit/>
          </a:bodyPr>
          <a:lstStyle/>
          <a:p>
            <a:pPr algn="ctr"/>
            <a:r>
              <a:rPr lang="en-GB" sz="2000" dirty="0">
                <a:latin typeface="+mj-lt"/>
                <a:cs typeface="Arial" panose="020B0604020202020204" pitchFamily="34" charset="0"/>
              </a:rPr>
              <a:t>By the end of </a:t>
            </a:r>
          </a:p>
          <a:p>
            <a:pPr algn="ctr"/>
            <a:r>
              <a:rPr lang="en-GB" sz="2000" dirty="0">
                <a:latin typeface="+mj-lt"/>
                <a:cs typeface="Arial" panose="020B0604020202020204" pitchFamily="34" charset="0"/>
              </a:rPr>
              <a:t>Year 1</a:t>
            </a:r>
          </a:p>
        </p:txBody>
      </p:sp>
      <p:sp>
        <p:nvSpPr>
          <p:cNvPr id="13" name="TextBox 12">
            <a:extLst>
              <a:ext uri="{FF2B5EF4-FFF2-40B4-BE49-F238E27FC236}">
                <a16:creationId xmlns:a16="http://schemas.microsoft.com/office/drawing/2014/main" id="{2B79822E-6A6E-7D4A-83F8-45C926C7972D}"/>
              </a:ext>
            </a:extLst>
          </p:cNvPr>
          <p:cNvSpPr txBox="1"/>
          <p:nvPr/>
        </p:nvSpPr>
        <p:spPr>
          <a:xfrm>
            <a:off x="5088166" y="2284746"/>
            <a:ext cx="1950094" cy="707886"/>
          </a:xfrm>
          <a:prstGeom prst="rect">
            <a:avLst/>
          </a:prstGeom>
          <a:noFill/>
        </p:spPr>
        <p:txBody>
          <a:bodyPr wrap="square" rtlCol="0">
            <a:spAutoFit/>
          </a:bodyPr>
          <a:lstStyle/>
          <a:p>
            <a:pPr algn="ctr"/>
            <a:r>
              <a:rPr lang="en-GB" sz="2000" dirty="0">
                <a:latin typeface="+mj-lt"/>
                <a:cs typeface="Arial" panose="020B0604020202020204" pitchFamily="34" charset="0"/>
              </a:rPr>
              <a:t>By the end of </a:t>
            </a:r>
          </a:p>
          <a:p>
            <a:pPr algn="ctr"/>
            <a:r>
              <a:rPr lang="en-GB" sz="2000" dirty="0">
                <a:latin typeface="+mj-lt"/>
                <a:cs typeface="Arial" panose="020B0604020202020204" pitchFamily="34" charset="0"/>
              </a:rPr>
              <a:t>Year 3</a:t>
            </a:r>
          </a:p>
        </p:txBody>
      </p:sp>
      <p:sp>
        <p:nvSpPr>
          <p:cNvPr id="14" name="Rectangle 13">
            <a:extLst>
              <a:ext uri="{FF2B5EF4-FFF2-40B4-BE49-F238E27FC236}">
                <a16:creationId xmlns:a16="http://schemas.microsoft.com/office/drawing/2014/main" id="{02C33447-87B0-5842-8A23-9199F0FAD826}"/>
              </a:ext>
            </a:extLst>
          </p:cNvPr>
          <p:cNvSpPr/>
          <p:nvPr/>
        </p:nvSpPr>
        <p:spPr>
          <a:xfrm>
            <a:off x="5051970" y="5798982"/>
            <a:ext cx="2051666" cy="41955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5F2C1471-E9BA-6B4C-B686-324044BBD7A8}"/>
              </a:ext>
            </a:extLst>
          </p:cNvPr>
          <p:cNvSpPr/>
          <p:nvPr/>
        </p:nvSpPr>
        <p:spPr>
          <a:xfrm>
            <a:off x="7883120" y="5760595"/>
            <a:ext cx="2041095" cy="52672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B7D7DD5B-729A-5248-A828-3CD8C5EE0C53}"/>
              </a:ext>
            </a:extLst>
          </p:cNvPr>
          <p:cNvSpPr/>
          <p:nvPr/>
        </p:nvSpPr>
        <p:spPr>
          <a:xfrm>
            <a:off x="2116358" y="5992256"/>
            <a:ext cx="2012764" cy="21602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a:extLst>
              <a:ext uri="{FF2B5EF4-FFF2-40B4-BE49-F238E27FC236}">
                <a16:creationId xmlns:a16="http://schemas.microsoft.com/office/drawing/2014/main" id="{07402EDF-856E-324D-93F3-6E6947D8CB83}"/>
              </a:ext>
            </a:extLst>
          </p:cNvPr>
          <p:cNvCxnSpPr/>
          <p:nvPr/>
        </p:nvCxnSpPr>
        <p:spPr>
          <a:xfrm>
            <a:off x="1988685" y="1176365"/>
            <a:ext cx="8001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99186FE-1408-7444-A373-0335BC7CD20B}"/>
              </a:ext>
            </a:extLst>
          </p:cNvPr>
          <p:cNvSpPr txBox="1"/>
          <p:nvPr/>
        </p:nvSpPr>
        <p:spPr>
          <a:xfrm>
            <a:off x="7969437" y="2229379"/>
            <a:ext cx="1821993" cy="759182"/>
          </a:xfrm>
          <a:prstGeom prst="rect">
            <a:avLst/>
          </a:prstGeom>
          <a:noFill/>
        </p:spPr>
        <p:txBody>
          <a:bodyPr wrap="square" rtlCol="0">
            <a:spAutoFit/>
          </a:bodyPr>
          <a:lstStyle/>
          <a:p>
            <a:pPr algn="ctr">
              <a:spcBef>
                <a:spcPts val="50"/>
              </a:spcBef>
              <a:spcAft>
                <a:spcPts val="50"/>
              </a:spcAft>
            </a:pPr>
            <a:r>
              <a:rPr lang="en-GB" sz="2000" dirty="0">
                <a:latin typeface="+mj-lt"/>
                <a:cs typeface="Arial" panose="020B0604020202020204" pitchFamily="34" charset="0"/>
              </a:rPr>
              <a:t>By the end of </a:t>
            </a:r>
          </a:p>
          <a:p>
            <a:pPr algn="ctr">
              <a:spcBef>
                <a:spcPts val="50"/>
              </a:spcBef>
              <a:spcAft>
                <a:spcPts val="50"/>
              </a:spcAft>
            </a:pPr>
            <a:r>
              <a:rPr lang="en-GB" sz="2000" dirty="0">
                <a:latin typeface="+mj-lt"/>
                <a:cs typeface="Arial" panose="020B0604020202020204" pitchFamily="34" charset="0"/>
              </a:rPr>
              <a:t>Year 5</a:t>
            </a:r>
          </a:p>
        </p:txBody>
      </p:sp>
      <p:sp>
        <p:nvSpPr>
          <p:cNvPr id="31" name="TextBox 30">
            <a:extLst>
              <a:ext uri="{FF2B5EF4-FFF2-40B4-BE49-F238E27FC236}">
                <a16:creationId xmlns:a16="http://schemas.microsoft.com/office/drawing/2014/main" id="{947321CC-39FA-BE4D-89B1-8170DB63D643}"/>
              </a:ext>
            </a:extLst>
          </p:cNvPr>
          <p:cNvSpPr txBox="1"/>
          <p:nvPr/>
        </p:nvSpPr>
        <p:spPr>
          <a:xfrm>
            <a:off x="2261772" y="4367960"/>
            <a:ext cx="1561223" cy="738664"/>
          </a:xfrm>
          <a:prstGeom prst="rect">
            <a:avLst/>
          </a:prstGeom>
          <a:noFill/>
        </p:spPr>
        <p:txBody>
          <a:bodyPr wrap="square" rtlCol="0">
            <a:spAutoFit/>
          </a:bodyPr>
          <a:lstStyle/>
          <a:p>
            <a:pPr algn="ctr"/>
            <a:r>
              <a:rPr lang="en-GB" sz="2200" dirty="0">
                <a:solidFill>
                  <a:schemeClr val="bg1"/>
                </a:solidFill>
                <a:latin typeface="+mj-lt"/>
                <a:cs typeface="Arial" panose="020B0604020202020204" pitchFamily="34" charset="0"/>
              </a:rPr>
              <a:t>85 % </a:t>
            </a:r>
          </a:p>
          <a:p>
            <a:pPr algn="ctr"/>
            <a:r>
              <a:rPr lang="en-GB" sz="2000" dirty="0">
                <a:solidFill>
                  <a:schemeClr val="bg1"/>
                </a:solidFill>
                <a:latin typeface="+mj-lt"/>
                <a:cs typeface="Arial" panose="020B0604020202020204" pitchFamily="34" charset="0"/>
              </a:rPr>
              <a:t>still waiting </a:t>
            </a:r>
          </a:p>
        </p:txBody>
      </p:sp>
      <p:sp>
        <p:nvSpPr>
          <p:cNvPr id="32" name="TextBox 31">
            <a:extLst>
              <a:ext uri="{FF2B5EF4-FFF2-40B4-BE49-F238E27FC236}">
                <a16:creationId xmlns:a16="http://schemas.microsoft.com/office/drawing/2014/main" id="{81C71E2F-5F13-A248-A329-191D2B4BF076}"/>
              </a:ext>
            </a:extLst>
          </p:cNvPr>
          <p:cNvSpPr txBox="1"/>
          <p:nvPr/>
        </p:nvSpPr>
        <p:spPr>
          <a:xfrm>
            <a:off x="5295418" y="4404646"/>
            <a:ext cx="1564770" cy="738664"/>
          </a:xfrm>
          <a:prstGeom prst="rect">
            <a:avLst/>
          </a:prstGeom>
          <a:noFill/>
          <a:ln>
            <a:noFill/>
          </a:ln>
        </p:spPr>
        <p:txBody>
          <a:bodyPr wrap="square" rtlCol="0">
            <a:spAutoFit/>
          </a:bodyPr>
          <a:lstStyle/>
          <a:p>
            <a:pPr algn="ctr"/>
            <a:r>
              <a:rPr lang="en-GB" sz="2200" dirty="0">
                <a:solidFill>
                  <a:schemeClr val="bg1"/>
                </a:solidFill>
                <a:latin typeface="+mj-lt"/>
                <a:cs typeface="Arial" panose="020B0604020202020204" pitchFamily="34" charset="0"/>
              </a:rPr>
              <a:t>67 % </a:t>
            </a:r>
          </a:p>
          <a:p>
            <a:pPr algn="ctr"/>
            <a:r>
              <a:rPr lang="en-GB" sz="2000" dirty="0">
                <a:solidFill>
                  <a:schemeClr val="bg1"/>
                </a:solidFill>
                <a:latin typeface="+mj-lt"/>
                <a:cs typeface="Arial" panose="020B0604020202020204" pitchFamily="34" charset="0"/>
              </a:rPr>
              <a:t>still waiting </a:t>
            </a:r>
          </a:p>
        </p:txBody>
      </p:sp>
      <p:sp>
        <p:nvSpPr>
          <p:cNvPr id="33" name="TextBox 32">
            <a:extLst>
              <a:ext uri="{FF2B5EF4-FFF2-40B4-BE49-F238E27FC236}">
                <a16:creationId xmlns:a16="http://schemas.microsoft.com/office/drawing/2014/main" id="{64E7F667-17A6-9E43-BA53-5FA48492E51C}"/>
              </a:ext>
            </a:extLst>
          </p:cNvPr>
          <p:cNvSpPr txBox="1"/>
          <p:nvPr/>
        </p:nvSpPr>
        <p:spPr>
          <a:xfrm>
            <a:off x="7883121" y="5314748"/>
            <a:ext cx="2030523" cy="430887"/>
          </a:xfrm>
          <a:prstGeom prst="rect">
            <a:avLst/>
          </a:prstGeom>
          <a:noFill/>
          <a:ln>
            <a:noFill/>
          </a:ln>
        </p:spPr>
        <p:txBody>
          <a:bodyPr wrap="square" rtlCol="0" anchor="b" anchorCtr="0">
            <a:spAutoFit/>
          </a:bodyPr>
          <a:lstStyle/>
          <a:p>
            <a:pPr algn="ctr"/>
            <a:r>
              <a:rPr lang="en-GB" sz="2200" dirty="0">
                <a:solidFill>
                  <a:schemeClr val="bg1"/>
                </a:solidFill>
                <a:latin typeface="+mj-lt"/>
                <a:cs typeface="Arial" panose="020B0604020202020204" pitchFamily="34" charset="0"/>
              </a:rPr>
              <a:t>10 %  </a:t>
            </a:r>
            <a:r>
              <a:rPr lang="en-GB" sz="2000" dirty="0">
                <a:solidFill>
                  <a:schemeClr val="bg1"/>
                </a:solidFill>
                <a:latin typeface="+mj-lt"/>
                <a:cs typeface="Arial" panose="020B0604020202020204" pitchFamily="34" charset="0"/>
              </a:rPr>
              <a:t>still waiting </a:t>
            </a:r>
          </a:p>
        </p:txBody>
      </p:sp>
      <p:sp>
        <p:nvSpPr>
          <p:cNvPr id="34" name="TextBox 33">
            <a:extLst>
              <a:ext uri="{FF2B5EF4-FFF2-40B4-BE49-F238E27FC236}">
                <a16:creationId xmlns:a16="http://schemas.microsoft.com/office/drawing/2014/main" id="{E081A48B-8EA0-F747-917B-1B9FD8AECF21}"/>
              </a:ext>
            </a:extLst>
          </p:cNvPr>
          <p:cNvSpPr txBox="1"/>
          <p:nvPr/>
        </p:nvSpPr>
        <p:spPr>
          <a:xfrm>
            <a:off x="1693354" y="2910581"/>
            <a:ext cx="2899803" cy="430887"/>
          </a:xfrm>
          <a:prstGeom prst="rect">
            <a:avLst/>
          </a:prstGeom>
          <a:noFill/>
          <a:ln>
            <a:noFill/>
          </a:ln>
        </p:spPr>
        <p:txBody>
          <a:bodyPr wrap="square" rtlCol="0">
            <a:spAutoFit/>
          </a:bodyPr>
          <a:lstStyle/>
          <a:p>
            <a:pPr algn="ctr"/>
            <a:r>
              <a:rPr lang="en-GB" sz="2200" dirty="0">
                <a:solidFill>
                  <a:schemeClr val="bg1"/>
                </a:solidFill>
                <a:latin typeface="+mj-lt"/>
                <a:cs typeface="Arial" panose="020B0604020202020204" pitchFamily="34" charset="0"/>
              </a:rPr>
              <a:t>10% </a:t>
            </a:r>
            <a:r>
              <a:rPr lang="en-GB" sz="2000" dirty="0">
                <a:solidFill>
                  <a:schemeClr val="bg1"/>
                </a:solidFill>
                <a:latin typeface="+mj-lt"/>
                <a:cs typeface="Arial" panose="020B0604020202020204" pitchFamily="34" charset="0"/>
              </a:rPr>
              <a:t>transplanted</a:t>
            </a:r>
          </a:p>
        </p:txBody>
      </p:sp>
      <p:sp>
        <p:nvSpPr>
          <p:cNvPr id="35" name="TextBox 34">
            <a:extLst>
              <a:ext uri="{FF2B5EF4-FFF2-40B4-BE49-F238E27FC236}">
                <a16:creationId xmlns:a16="http://schemas.microsoft.com/office/drawing/2014/main" id="{6687FB5D-3241-6C4B-BBCE-75DDD549C9EA}"/>
              </a:ext>
            </a:extLst>
          </p:cNvPr>
          <p:cNvSpPr txBox="1"/>
          <p:nvPr/>
        </p:nvSpPr>
        <p:spPr>
          <a:xfrm>
            <a:off x="5226588" y="3031020"/>
            <a:ext cx="1604725" cy="738664"/>
          </a:xfrm>
          <a:prstGeom prst="rect">
            <a:avLst/>
          </a:prstGeom>
          <a:noFill/>
          <a:ln>
            <a:noFill/>
          </a:ln>
        </p:spPr>
        <p:txBody>
          <a:bodyPr wrap="square" rtlCol="0">
            <a:spAutoFit/>
          </a:bodyPr>
          <a:lstStyle/>
          <a:p>
            <a:pPr algn="ctr"/>
            <a:r>
              <a:rPr lang="en-GB" sz="2200" dirty="0">
                <a:solidFill>
                  <a:schemeClr val="bg1"/>
                </a:solidFill>
                <a:latin typeface="+mj-lt"/>
                <a:cs typeface="Arial" panose="020B0604020202020204" pitchFamily="34" charset="0"/>
              </a:rPr>
              <a:t>23 % </a:t>
            </a:r>
          </a:p>
          <a:p>
            <a:pPr algn="ctr"/>
            <a:r>
              <a:rPr lang="en-GB" sz="2000" dirty="0">
                <a:solidFill>
                  <a:schemeClr val="bg1"/>
                </a:solidFill>
                <a:latin typeface="+mj-lt"/>
                <a:cs typeface="Arial" panose="020B0604020202020204" pitchFamily="34" charset="0"/>
              </a:rPr>
              <a:t>transplanted</a:t>
            </a:r>
          </a:p>
        </p:txBody>
      </p:sp>
      <p:sp>
        <p:nvSpPr>
          <p:cNvPr id="36" name="TextBox 35">
            <a:extLst>
              <a:ext uri="{FF2B5EF4-FFF2-40B4-BE49-F238E27FC236}">
                <a16:creationId xmlns:a16="http://schemas.microsoft.com/office/drawing/2014/main" id="{57AA225D-3A87-684D-BBE6-1EE862AB60B3}"/>
              </a:ext>
            </a:extLst>
          </p:cNvPr>
          <p:cNvSpPr txBox="1"/>
          <p:nvPr/>
        </p:nvSpPr>
        <p:spPr>
          <a:xfrm>
            <a:off x="7987582" y="3378006"/>
            <a:ext cx="1726633" cy="738664"/>
          </a:xfrm>
          <a:prstGeom prst="rect">
            <a:avLst/>
          </a:prstGeom>
          <a:noFill/>
          <a:ln>
            <a:noFill/>
          </a:ln>
        </p:spPr>
        <p:txBody>
          <a:bodyPr wrap="square" rtlCol="0">
            <a:spAutoFit/>
          </a:bodyPr>
          <a:lstStyle/>
          <a:p>
            <a:pPr algn="ctr"/>
            <a:r>
              <a:rPr lang="en-GB" sz="2200" dirty="0">
                <a:solidFill>
                  <a:schemeClr val="bg1"/>
                </a:solidFill>
                <a:latin typeface="+mj-lt"/>
                <a:cs typeface="Arial" panose="020B0604020202020204" pitchFamily="34" charset="0"/>
              </a:rPr>
              <a:t>75 % </a:t>
            </a:r>
          </a:p>
          <a:p>
            <a:pPr algn="ctr"/>
            <a:r>
              <a:rPr lang="en-GB" sz="2000" dirty="0">
                <a:solidFill>
                  <a:schemeClr val="bg1"/>
                </a:solidFill>
                <a:latin typeface="+mj-lt"/>
                <a:cs typeface="Arial" panose="020B0604020202020204" pitchFamily="34" charset="0"/>
              </a:rPr>
              <a:t>transplanted</a:t>
            </a:r>
          </a:p>
        </p:txBody>
      </p:sp>
      <p:sp>
        <p:nvSpPr>
          <p:cNvPr id="39" name="TextBox 38">
            <a:extLst>
              <a:ext uri="{FF2B5EF4-FFF2-40B4-BE49-F238E27FC236}">
                <a16:creationId xmlns:a16="http://schemas.microsoft.com/office/drawing/2014/main" id="{302383B9-C260-7D40-A9EB-35BCE8287762}"/>
              </a:ext>
            </a:extLst>
          </p:cNvPr>
          <p:cNvSpPr txBox="1"/>
          <p:nvPr/>
        </p:nvSpPr>
        <p:spPr>
          <a:xfrm>
            <a:off x="2046710" y="5890638"/>
            <a:ext cx="2143727" cy="369332"/>
          </a:xfrm>
          <a:prstGeom prst="rect">
            <a:avLst/>
          </a:prstGeom>
          <a:noFill/>
          <a:ln>
            <a:noFill/>
          </a:ln>
        </p:spPr>
        <p:txBody>
          <a:bodyPr wrap="square" rtlCol="0">
            <a:spAutoFit/>
          </a:bodyPr>
          <a:lstStyle/>
          <a:p>
            <a:pPr algn="ctr"/>
            <a:r>
              <a:rPr lang="en-GB" dirty="0">
                <a:solidFill>
                  <a:schemeClr val="bg1"/>
                </a:solidFill>
                <a:latin typeface="+mj-lt"/>
                <a:cs typeface="Arial" panose="020B0604020202020204" pitchFamily="34" charset="0"/>
              </a:rPr>
              <a:t>5% Died or removed</a:t>
            </a:r>
          </a:p>
        </p:txBody>
      </p:sp>
      <p:sp>
        <p:nvSpPr>
          <p:cNvPr id="40" name="TextBox 39">
            <a:extLst>
              <a:ext uri="{FF2B5EF4-FFF2-40B4-BE49-F238E27FC236}">
                <a16:creationId xmlns:a16="http://schemas.microsoft.com/office/drawing/2014/main" id="{0750886A-EF0E-1D4C-AB16-0ED2D3186446}"/>
              </a:ext>
            </a:extLst>
          </p:cNvPr>
          <p:cNvSpPr txBox="1"/>
          <p:nvPr/>
        </p:nvSpPr>
        <p:spPr>
          <a:xfrm>
            <a:off x="4786917" y="5783343"/>
            <a:ext cx="2562910" cy="369332"/>
          </a:xfrm>
          <a:prstGeom prst="rect">
            <a:avLst/>
          </a:prstGeom>
          <a:noFill/>
          <a:ln>
            <a:noFill/>
          </a:ln>
        </p:spPr>
        <p:txBody>
          <a:bodyPr wrap="square" rtlCol="0">
            <a:spAutoFit/>
          </a:bodyPr>
          <a:lstStyle/>
          <a:p>
            <a:pPr algn="ctr"/>
            <a:r>
              <a:rPr lang="en-GB" dirty="0">
                <a:solidFill>
                  <a:schemeClr val="bg1"/>
                </a:solidFill>
                <a:latin typeface="+mj-lt"/>
                <a:cs typeface="Arial" panose="020B0604020202020204" pitchFamily="34" charset="0"/>
              </a:rPr>
              <a:t>10% Died or removed</a:t>
            </a:r>
          </a:p>
        </p:txBody>
      </p:sp>
      <p:sp>
        <p:nvSpPr>
          <p:cNvPr id="41" name="TextBox 40">
            <a:extLst>
              <a:ext uri="{FF2B5EF4-FFF2-40B4-BE49-F238E27FC236}">
                <a16:creationId xmlns:a16="http://schemas.microsoft.com/office/drawing/2014/main" id="{9B76ADEA-65DC-7A44-9CF2-6382E24CA184}"/>
              </a:ext>
            </a:extLst>
          </p:cNvPr>
          <p:cNvSpPr txBox="1"/>
          <p:nvPr/>
        </p:nvSpPr>
        <p:spPr>
          <a:xfrm>
            <a:off x="7713158" y="5849210"/>
            <a:ext cx="2349311" cy="369332"/>
          </a:xfrm>
          <a:prstGeom prst="rect">
            <a:avLst/>
          </a:prstGeom>
          <a:noFill/>
          <a:ln>
            <a:noFill/>
          </a:ln>
        </p:spPr>
        <p:txBody>
          <a:bodyPr wrap="square" rtlCol="0">
            <a:spAutoFit/>
          </a:bodyPr>
          <a:lstStyle/>
          <a:p>
            <a:pPr algn="ctr"/>
            <a:r>
              <a:rPr lang="en-GB" dirty="0">
                <a:solidFill>
                  <a:schemeClr val="bg1"/>
                </a:solidFill>
                <a:latin typeface="+mj-lt"/>
                <a:cs typeface="Arial" panose="020B0604020202020204" pitchFamily="34" charset="0"/>
              </a:rPr>
              <a:t>15% Died or removed</a:t>
            </a:r>
          </a:p>
        </p:txBody>
      </p:sp>
      <p:sp>
        <p:nvSpPr>
          <p:cNvPr id="38" name="TextBox 37">
            <a:extLst>
              <a:ext uri="{FF2B5EF4-FFF2-40B4-BE49-F238E27FC236}">
                <a16:creationId xmlns:a16="http://schemas.microsoft.com/office/drawing/2014/main" id="{B17A221F-0DB2-9B4C-8140-72B995A027D3}"/>
              </a:ext>
            </a:extLst>
          </p:cNvPr>
          <p:cNvSpPr txBox="1"/>
          <p:nvPr/>
        </p:nvSpPr>
        <p:spPr>
          <a:xfrm>
            <a:off x="0" y="-54512"/>
            <a:ext cx="12192000" cy="923330"/>
          </a:xfrm>
          <a:prstGeom prst="rect">
            <a:avLst/>
          </a:prstGeom>
          <a:solidFill>
            <a:schemeClr val="bg1"/>
          </a:solidFill>
        </p:spPr>
        <p:txBody>
          <a:bodyPr wrap="square" rtlCol="0">
            <a:noAutofit/>
          </a:bodyPr>
          <a:lstStyle/>
          <a:p>
            <a:r>
              <a:rPr lang="en-GB" sz="3800" dirty="0"/>
              <a:t>What might happen if you are listed for a LUNG transplant ?</a:t>
            </a:r>
          </a:p>
          <a:p>
            <a:endParaRPr lang="en-GB" sz="2400" dirty="0"/>
          </a:p>
        </p:txBody>
      </p:sp>
      <p:sp>
        <p:nvSpPr>
          <p:cNvPr id="43" name="TextBox 42">
            <a:extLst>
              <a:ext uri="{FF2B5EF4-FFF2-40B4-BE49-F238E27FC236}">
                <a16:creationId xmlns:a16="http://schemas.microsoft.com/office/drawing/2014/main" id="{463D86A7-45AA-044D-8331-87423E0F9E2D}"/>
              </a:ext>
            </a:extLst>
          </p:cNvPr>
          <p:cNvSpPr txBox="1"/>
          <p:nvPr/>
        </p:nvSpPr>
        <p:spPr>
          <a:xfrm>
            <a:off x="528638" y="570677"/>
            <a:ext cx="11387137" cy="1354217"/>
          </a:xfrm>
          <a:prstGeom prst="rect">
            <a:avLst/>
          </a:prstGeom>
          <a:solidFill>
            <a:schemeClr val="bg1"/>
          </a:solidFill>
        </p:spPr>
        <p:txBody>
          <a:bodyPr wrap="square" rtlCol="0">
            <a:spAutoFit/>
          </a:bodyPr>
          <a:lstStyle/>
          <a:p>
            <a:r>
              <a:rPr lang="en-GB" dirty="0"/>
              <a:t>This graph shows what happened to people ‘like you’ in the past (</a:t>
            </a:r>
            <a:r>
              <a:rPr lang="en-GB" dirty="0" err="1"/>
              <a:t>eg</a:t>
            </a:r>
            <a:r>
              <a:rPr lang="en-GB" dirty="0"/>
              <a:t> same blood group, age, disease etc.).</a:t>
            </a:r>
          </a:p>
          <a:p>
            <a:endParaRPr lang="en-GB" sz="500" dirty="0"/>
          </a:p>
          <a:p>
            <a:r>
              <a:rPr lang="en-GB" dirty="0"/>
              <a:t>It shows how many people might be transplanted over 5 years </a:t>
            </a:r>
          </a:p>
          <a:p>
            <a:endParaRPr lang="en-GB" sz="500" dirty="0"/>
          </a:p>
          <a:p>
            <a:r>
              <a:rPr lang="en-GB" dirty="0"/>
              <a:t>This is an estimate, an average, there are other factors about you that can influence these results and make the numbers higher or lower. </a:t>
            </a:r>
            <a:r>
              <a:rPr lang="en-GB" dirty="0" err="1"/>
              <a:t>eg</a:t>
            </a:r>
            <a:r>
              <a:rPr lang="en-GB" dirty="0"/>
              <a:t> whether you have other conditions not included in the tool</a:t>
            </a:r>
          </a:p>
        </p:txBody>
      </p:sp>
    </p:spTree>
    <p:extLst>
      <p:ext uri="{BB962C8B-B14F-4D97-AF65-F5344CB8AC3E}">
        <p14:creationId xmlns:p14="http://schemas.microsoft.com/office/powerpoint/2010/main" val="347551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1E9D30-70F4-AC4D-B9B4-4D392F582864}"/>
              </a:ext>
            </a:extLst>
          </p:cNvPr>
          <p:cNvSpPr txBox="1"/>
          <p:nvPr/>
        </p:nvSpPr>
        <p:spPr>
          <a:xfrm>
            <a:off x="276225" y="457365"/>
            <a:ext cx="11604171" cy="6063198"/>
          </a:xfrm>
          <a:prstGeom prst="rect">
            <a:avLst/>
          </a:prstGeom>
          <a:noFill/>
        </p:spPr>
        <p:txBody>
          <a:bodyPr wrap="square" rtlCol="0">
            <a:spAutoFit/>
          </a:bodyPr>
          <a:lstStyle/>
          <a:p>
            <a:endParaRPr lang="en-GB" sz="2200" dirty="0">
              <a:latin typeface="+mj-lt"/>
            </a:endParaRPr>
          </a:p>
          <a:p>
            <a:r>
              <a:rPr lang="en-GB" sz="2200" dirty="0">
                <a:latin typeface="+mj-lt"/>
              </a:rPr>
              <a:t>	</a:t>
            </a:r>
          </a:p>
          <a:p>
            <a:pPr lvl="4"/>
            <a:endParaRPr lang="en-GB" sz="2200" b="1" dirty="0">
              <a:latin typeface="+mj-lt"/>
            </a:endParaRPr>
          </a:p>
          <a:p>
            <a:pPr lvl="4"/>
            <a:endParaRPr lang="en-GB" sz="2200" b="1" dirty="0">
              <a:latin typeface="+mj-lt"/>
            </a:endParaRPr>
          </a:p>
          <a:p>
            <a:pPr lvl="4"/>
            <a:endParaRPr lang="en-GB" sz="2200" b="1" dirty="0">
              <a:latin typeface="+mj-lt"/>
            </a:endParaRPr>
          </a:p>
          <a:p>
            <a:pPr lvl="4"/>
            <a:r>
              <a:rPr lang="en-GB" sz="2200" b="1" dirty="0">
                <a:latin typeface="+mj-lt"/>
              </a:rPr>
              <a:t>After 1 year</a:t>
            </a:r>
            <a:r>
              <a:rPr lang="en-GB" sz="2200" dirty="0">
                <a:latin typeface="+mj-lt"/>
              </a:rPr>
              <a:t>	</a:t>
            </a:r>
            <a:r>
              <a:rPr lang="en-GB" sz="2200" b="1" dirty="0">
                <a:solidFill>
                  <a:schemeClr val="accent6">
                    <a:lumMod val="75000"/>
                  </a:schemeClr>
                </a:solidFill>
                <a:latin typeface="+mj-lt"/>
              </a:rPr>
              <a:t>31  to have received a transplant</a:t>
            </a:r>
          </a:p>
          <a:p>
            <a:pPr lvl="4"/>
            <a:r>
              <a:rPr lang="en-GB" sz="2200" dirty="0">
                <a:latin typeface="+mj-lt"/>
              </a:rPr>
              <a:t>		</a:t>
            </a:r>
            <a:r>
              <a:rPr lang="en-GB" sz="2200" dirty="0">
                <a:solidFill>
                  <a:srgbClr val="0070C0"/>
                </a:solidFill>
                <a:latin typeface="+mj-lt"/>
              </a:rPr>
              <a:t>67  to still be waiting for a transplant</a:t>
            </a:r>
          </a:p>
          <a:p>
            <a:pPr lvl="4"/>
            <a:r>
              <a:rPr lang="en-GB" sz="2200" dirty="0">
                <a:latin typeface="+mj-lt"/>
              </a:rPr>
              <a:t>		  2  to have died or been removed from the list</a:t>
            </a:r>
          </a:p>
          <a:p>
            <a:pPr lvl="4"/>
            <a:endParaRPr lang="en-GB" sz="2200" dirty="0">
              <a:latin typeface="+mj-lt"/>
            </a:endParaRPr>
          </a:p>
          <a:p>
            <a:pPr lvl="4"/>
            <a:r>
              <a:rPr lang="en-GB" sz="2200" b="1" dirty="0">
                <a:latin typeface="+mj-lt"/>
              </a:rPr>
              <a:t>After 2 years </a:t>
            </a:r>
            <a:r>
              <a:rPr lang="en-GB" sz="2200" dirty="0">
                <a:latin typeface="+mj-lt"/>
              </a:rPr>
              <a:t>	</a:t>
            </a:r>
            <a:r>
              <a:rPr lang="en-GB" sz="2200" b="1" dirty="0">
                <a:solidFill>
                  <a:schemeClr val="accent6">
                    <a:lumMod val="75000"/>
                  </a:schemeClr>
                </a:solidFill>
                <a:latin typeface="+mj-lt"/>
              </a:rPr>
              <a:t>67  to have received a transplant</a:t>
            </a:r>
          </a:p>
          <a:p>
            <a:pPr lvl="4"/>
            <a:r>
              <a:rPr lang="en-GB" sz="2200" dirty="0">
                <a:latin typeface="+mj-lt"/>
              </a:rPr>
              <a:t>		</a:t>
            </a:r>
            <a:r>
              <a:rPr lang="en-GB" sz="2200" dirty="0">
                <a:solidFill>
                  <a:srgbClr val="0070C0"/>
                </a:solidFill>
                <a:latin typeface="+mj-lt"/>
              </a:rPr>
              <a:t>23  to still be waiting for a transplant</a:t>
            </a:r>
          </a:p>
          <a:p>
            <a:pPr lvl="4"/>
            <a:r>
              <a:rPr lang="en-GB" sz="2200" dirty="0">
                <a:latin typeface="+mj-lt"/>
              </a:rPr>
              <a:t>		10  to have died or been removed from the list</a:t>
            </a:r>
          </a:p>
          <a:p>
            <a:pPr lvl="4"/>
            <a:endParaRPr lang="en-GB" sz="2200" dirty="0">
              <a:latin typeface="+mj-lt"/>
            </a:endParaRPr>
          </a:p>
          <a:p>
            <a:pPr lvl="4"/>
            <a:r>
              <a:rPr lang="en-GB" sz="2200" b="1" dirty="0">
                <a:latin typeface="+mj-lt"/>
              </a:rPr>
              <a:t>After 3 years</a:t>
            </a:r>
            <a:r>
              <a:rPr lang="en-GB" sz="2200" dirty="0">
                <a:latin typeface="+mj-lt"/>
              </a:rPr>
              <a:t>	</a:t>
            </a:r>
            <a:r>
              <a:rPr lang="en-GB" sz="2200" b="1" dirty="0">
                <a:solidFill>
                  <a:schemeClr val="accent6">
                    <a:lumMod val="75000"/>
                  </a:schemeClr>
                </a:solidFill>
                <a:latin typeface="+mj-lt"/>
              </a:rPr>
              <a:t>75  to have received a transplant</a:t>
            </a:r>
          </a:p>
          <a:p>
            <a:pPr lvl="4"/>
            <a:r>
              <a:rPr lang="en-GB" sz="2200" dirty="0">
                <a:latin typeface="+mj-lt"/>
              </a:rPr>
              <a:t>		  </a:t>
            </a:r>
            <a:r>
              <a:rPr lang="en-GB" sz="2200" dirty="0">
                <a:solidFill>
                  <a:srgbClr val="0070C0"/>
                </a:solidFill>
                <a:latin typeface="+mj-lt"/>
              </a:rPr>
              <a:t>3  to still be waiting for a transplant</a:t>
            </a:r>
          </a:p>
          <a:p>
            <a:pPr lvl="4"/>
            <a:r>
              <a:rPr lang="en-GB" sz="2200" dirty="0">
                <a:latin typeface="+mj-lt"/>
              </a:rPr>
              <a:t>		22  to have died or been removed from the list </a:t>
            </a:r>
          </a:p>
        </p:txBody>
      </p:sp>
      <p:cxnSp>
        <p:nvCxnSpPr>
          <p:cNvPr id="6" name="Straight Connector 5">
            <a:extLst>
              <a:ext uri="{FF2B5EF4-FFF2-40B4-BE49-F238E27FC236}">
                <a16:creationId xmlns:a16="http://schemas.microsoft.com/office/drawing/2014/main" id="{BEA0BD79-A54A-074E-B970-566CC6FD5EFD}"/>
              </a:ext>
            </a:extLst>
          </p:cNvPr>
          <p:cNvCxnSpPr/>
          <p:nvPr/>
        </p:nvCxnSpPr>
        <p:spPr>
          <a:xfrm>
            <a:off x="-1" y="6118761"/>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5A4A238-C6AC-2546-BBCF-AE39DBDB58CE}"/>
              </a:ext>
            </a:extLst>
          </p:cNvPr>
          <p:cNvSpPr txBox="1"/>
          <p:nvPr/>
        </p:nvSpPr>
        <p:spPr>
          <a:xfrm>
            <a:off x="0" y="-54512"/>
            <a:ext cx="12192000" cy="923330"/>
          </a:xfrm>
          <a:prstGeom prst="rect">
            <a:avLst/>
          </a:prstGeom>
          <a:solidFill>
            <a:schemeClr val="bg1"/>
          </a:solidFill>
        </p:spPr>
        <p:txBody>
          <a:bodyPr wrap="square" rtlCol="0">
            <a:noAutofit/>
          </a:bodyPr>
          <a:lstStyle/>
          <a:p>
            <a:r>
              <a:rPr lang="en-GB" sz="3800" dirty="0"/>
              <a:t>What might happen if you are listed for a LUNG transplant ?</a:t>
            </a:r>
          </a:p>
          <a:p>
            <a:endParaRPr lang="en-GB" sz="2400" dirty="0"/>
          </a:p>
        </p:txBody>
      </p:sp>
      <p:sp>
        <p:nvSpPr>
          <p:cNvPr id="8" name="TextBox 7">
            <a:extLst>
              <a:ext uri="{FF2B5EF4-FFF2-40B4-BE49-F238E27FC236}">
                <a16:creationId xmlns:a16="http://schemas.microsoft.com/office/drawing/2014/main" id="{3FCB5675-91A3-4148-B5D9-781EB3EF392E}"/>
              </a:ext>
            </a:extLst>
          </p:cNvPr>
          <p:cNvSpPr txBox="1"/>
          <p:nvPr/>
        </p:nvSpPr>
        <p:spPr>
          <a:xfrm>
            <a:off x="493259" y="639390"/>
            <a:ext cx="11387137" cy="1354217"/>
          </a:xfrm>
          <a:prstGeom prst="rect">
            <a:avLst/>
          </a:prstGeom>
          <a:solidFill>
            <a:schemeClr val="bg1"/>
          </a:solidFill>
        </p:spPr>
        <p:txBody>
          <a:bodyPr wrap="square" rtlCol="0">
            <a:spAutoFit/>
          </a:bodyPr>
          <a:lstStyle/>
          <a:p>
            <a:r>
              <a:rPr lang="en-GB" dirty="0"/>
              <a:t>This graph shows what happened to people ‘like you’ in the past (</a:t>
            </a:r>
            <a:r>
              <a:rPr lang="en-GB" dirty="0" err="1"/>
              <a:t>eg</a:t>
            </a:r>
            <a:r>
              <a:rPr lang="en-GB" dirty="0"/>
              <a:t> same blood group, age, disease etc.).</a:t>
            </a:r>
          </a:p>
          <a:p>
            <a:endParaRPr lang="en-GB" sz="500" dirty="0"/>
          </a:p>
          <a:p>
            <a:r>
              <a:rPr lang="en-GB" dirty="0"/>
              <a:t>It shows how many people might be transplanted over 5 years </a:t>
            </a:r>
          </a:p>
          <a:p>
            <a:endParaRPr lang="en-GB" sz="500" dirty="0"/>
          </a:p>
          <a:p>
            <a:r>
              <a:rPr lang="en-GB" dirty="0"/>
              <a:t>This is an estimate, an average, there are other factors about you that can influence these results and make the numbers higher or lower. </a:t>
            </a:r>
            <a:r>
              <a:rPr lang="en-GB" dirty="0" err="1"/>
              <a:t>eg</a:t>
            </a:r>
            <a:r>
              <a:rPr lang="en-GB" dirty="0"/>
              <a:t> whether you have other conditions not included in the tool</a:t>
            </a:r>
          </a:p>
        </p:txBody>
      </p:sp>
    </p:spTree>
    <p:extLst>
      <p:ext uri="{BB962C8B-B14F-4D97-AF65-F5344CB8AC3E}">
        <p14:creationId xmlns:p14="http://schemas.microsoft.com/office/powerpoint/2010/main" val="140475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82BCEE-6309-7941-9001-DDF25DC892D4}"/>
              </a:ext>
            </a:extLst>
          </p:cNvPr>
          <p:cNvSpPr/>
          <p:nvPr/>
        </p:nvSpPr>
        <p:spPr>
          <a:xfrm>
            <a:off x="795767" y="2962556"/>
            <a:ext cx="11396233" cy="3958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Arial" panose="020B0604020202020204" pitchFamily="34" charset="0"/>
              </a:rPr>
              <a:t>To find out more about the data and models behind the calculator </a:t>
            </a:r>
            <a:r>
              <a:rPr lang="en-GB" b="1" u="sng" dirty="0">
                <a:solidFill>
                  <a:srgbClr val="0070C0"/>
                </a:solidFill>
                <a:cs typeface="Arial" panose="020B0604020202020204" pitchFamily="34" charset="0"/>
              </a:rPr>
              <a:t>click here </a:t>
            </a:r>
          </a:p>
        </p:txBody>
      </p:sp>
      <p:pic>
        <p:nvPicPr>
          <p:cNvPr id="5" name="Picture 4">
            <a:extLst>
              <a:ext uri="{FF2B5EF4-FFF2-40B4-BE49-F238E27FC236}">
                <a16:creationId xmlns:a16="http://schemas.microsoft.com/office/drawing/2014/main" id="{4B164714-CFF6-3947-9F6A-D0C43F1FCB15}"/>
              </a:ext>
            </a:extLst>
          </p:cNvPr>
          <p:cNvPicPr>
            <a:picLocks noChangeAspect="1"/>
          </p:cNvPicPr>
          <p:nvPr/>
        </p:nvPicPr>
        <p:blipFill rotWithShape="1">
          <a:blip r:embed="rId3"/>
          <a:srcRect r="55131"/>
          <a:stretch/>
        </p:blipFill>
        <p:spPr>
          <a:xfrm>
            <a:off x="4769400" y="3071925"/>
            <a:ext cx="3249102" cy="3002459"/>
          </a:xfrm>
          <a:prstGeom prst="rect">
            <a:avLst/>
          </a:prstGeom>
        </p:spPr>
      </p:pic>
      <p:pic>
        <p:nvPicPr>
          <p:cNvPr id="23" name="Picture 22">
            <a:extLst>
              <a:ext uri="{FF2B5EF4-FFF2-40B4-BE49-F238E27FC236}">
                <a16:creationId xmlns:a16="http://schemas.microsoft.com/office/drawing/2014/main" id="{676AF574-8DFF-B042-928A-52B6634DDF7D}"/>
              </a:ext>
            </a:extLst>
          </p:cNvPr>
          <p:cNvPicPr>
            <a:picLocks noChangeAspect="1"/>
          </p:cNvPicPr>
          <p:nvPr/>
        </p:nvPicPr>
        <p:blipFill>
          <a:blip r:embed="rId4"/>
          <a:stretch>
            <a:fillRect/>
          </a:stretch>
        </p:blipFill>
        <p:spPr>
          <a:xfrm>
            <a:off x="8154379" y="3035892"/>
            <a:ext cx="3104848" cy="3002459"/>
          </a:xfrm>
          <a:prstGeom prst="rect">
            <a:avLst/>
          </a:prstGeom>
        </p:spPr>
      </p:pic>
      <p:pic>
        <p:nvPicPr>
          <p:cNvPr id="26" name="Picture 25">
            <a:extLst>
              <a:ext uri="{FF2B5EF4-FFF2-40B4-BE49-F238E27FC236}">
                <a16:creationId xmlns:a16="http://schemas.microsoft.com/office/drawing/2014/main" id="{49F954C1-5941-4345-9582-EEE88DC63571}"/>
              </a:ext>
            </a:extLst>
          </p:cNvPr>
          <p:cNvPicPr>
            <a:picLocks noChangeAspect="1"/>
          </p:cNvPicPr>
          <p:nvPr/>
        </p:nvPicPr>
        <p:blipFill>
          <a:blip r:embed="rId5"/>
          <a:stretch>
            <a:fillRect/>
          </a:stretch>
        </p:blipFill>
        <p:spPr>
          <a:xfrm>
            <a:off x="1121000" y="3030707"/>
            <a:ext cx="3324271" cy="3002459"/>
          </a:xfrm>
          <a:prstGeom prst="rect">
            <a:avLst/>
          </a:prstGeom>
        </p:spPr>
      </p:pic>
      <p:sp>
        <p:nvSpPr>
          <p:cNvPr id="29" name="TextBox 28">
            <a:extLst>
              <a:ext uri="{FF2B5EF4-FFF2-40B4-BE49-F238E27FC236}">
                <a16:creationId xmlns:a16="http://schemas.microsoft.com/office/drawing/2014/main" id="{C598284B-09AB-654E-9E0D-5666C297DFEC}"/>
              </a:ext>
            </a:extLst>
          </p:cNvPr>
          <p:cNvSpPr txBox="1"/>
          <p:nvPr/>
        </p:nvSpPr>
        <p:spPr>
          <a:xfrm>
            <a:off x="1413620" y="5971373"/>
            <a:ext cx="2217839" cy="430887"/>
          </a:xfrm>
          <a:prstGeom prst="rect">
            <a:avLst/>
          </a:prstGeom>
          <a:noFill/>
        </p:spPr>
        <p:txBody>
          <a:bodyPr wrap="square" rtlCol="0">
            <a:spAutoFit/>
          </a:bodyPr>
          <a:lstStyle/>
          <a:p>
            <a:pPr algn="ctr"/>
            <a:r>
              <a:rPr lang="en-GB" sz="2200" dirty="0">
                <a:latin typeface="+mj-lt"/>
                <a:cs typeface="Arial" panose="020B0604020202020204" pitchFamily="34" charset="0"/>
              </a:rPr>
              <a:t>In  Year 1</a:t>
            </a:r>
          </a:p>
        </p:txBody>
      </p:sp>
      <p:sp>
        <p:nvSpPr>
          <p:cNvPr id="30" name="TextBox 29">
            <a:extLst>
              <a:ext uri="{FF2B5EF4-FFF2-40B4-BE49-F238E27FC236}">
                <a16:creationId xmlns:a16="http://schemas.microsoft.com/office/drawing/2014/main" id="{A74AE7AF-A23F-3544-8692-0E9C55E92860}"/>
              </a:ext>
            </a:extLst>
          </p:cNvPr>
          <p:cNvSpPr txBox="1"/>
          <p:nvPr/>
        </p:nvSpPr>
        <p:spPr>
          <a:xfrm>
            <a:off x="4682909" y="5971373"/>
            <a:ext cx="2913342" cy="430887"/>
          </a:xfrm>
          <a:prstGeom prst="rect">
            <a:avLst/>
          </a:prstGeom>
          <a:noFill/>
        </p:spPr>
        <p:txBody>
          <a:bodyPr wrap="square" rtlCol="0">
            <a:spAutoFit/>
          </a:bodyPr>
          <a:lstStyle/>
          <a:p>
            <a:pPr algn="ctr"/>
            <a:r>
              <a:rPr lang="en-GB" sz="2200" dirty="0">
                <a:latin typeface="+mj-lt"/>
                <a:cs typeface="Arial" panose="020B0604020202020204" pitchFamily="34" charset="0"/>
              </a:rPr>
              <a:t>by the end of Year 3</a:t>
            </a:r>
          </a:p>
        </p:txBody>
      </p:sp>
      <p:sp>
        <p:nvSpPr>
          <p:cNvPr id="31" name="TextBox 30">
            <a:extLst>
              <a:ext uri="{FF2B5EF4-FFF2-40B4-BE49-F238E27FC236}">
                <a16:creationId xmlns:a16="http://schemas.microsoft.com/office/drawing/2014/main" id="{C273966B-EA55-7D4D-9ACE-6C90CE658B24}"/>
              </a:ext>
            </a:extLst>
          </p:cNvPr>
          <p:cNvSpPr txBox="1"/>
          <p:nvPr/>
        </p:nvSpPr>
        <p:spPr>
          <a:xfrm>
            <a:off x="8367528" y="5971373"/>
            <a:ext cx="2510458" cy="430887"/>
          </a:xfrm>
          <a:prstGeom prst="rect">
            <a:avLst/>
          </a:prstGeom>
          <a:noFill/>
        </p:spPr>
        <p:txBody>
          <a:bodyPr wrap="square" rtlCol="0">
            <a:spAutoFit/>
          </a:bodyPr>
          <a:lstStyle/>
          <a:p>
            <a:pPr algn="ctr"/>
            <a:r>
              <a:rPr lang="en-GB" sz="2200" dirty="0">
                <a:latin typeface="+mj-lt"/>
                <a:cs typeface="Arial" panose="020B0604020202020204" pitchFamily="34" charset="0"/>
              </a:rPr>
              <a:t>by the end of Year 5</a:t>
            </a:r>
          </a:p>
        </p:txBody>
      </p:sp>
      <p:sp>
        <p:nvSpPr>
          <p:cNvPr id="13" name="TextBox 12">
            <a:extLst>
              <a:ext uri="{FF2B5EF4-FFF2-40B4-BE49-F238E27FC236}">
                <a16:creationId xmlns:a16="http://schemas.microsoft.com/office/drawing/2014/main" id="{5B61A090-8A40-5341-A50D-640D6C960619}"/>
              </a:ext>
            </a:extLst>
          </p:cNvPr>
          <p:cNvSpPr txBox="1"/>
          <p:nvPr/>
        </p:nvSpPr>
        <p:spPr>
          <a:xfrm>
            <a:off x="941734" y="570677"/>
            <a:ext cx="10960756" cy="646331"/>
          </a:xfrm>
          <a:prstGeom prst="rect">
            <a:avLst/>
          </a:prstGeom>
          <a:solidFill>
            <a:schemeClr val="bg1"/>
          </a:solidFill>
        </p:spPr>
        <p:txBody>
          <a:bodyPr wrap="square" rtlCol="0">
            <a:spAutoFit/>
          </a:bodyPr>
          <a:lstStyle/>
          <a:p>
            <a:pPr algn="ctr"/>
            <a:r>
              <a:rPr lang="en-GB" sz="3600" b="1" dirty="0">
                <a:latin typeface="+mj-lt"/>
                <a:cs typeface="Arial" panose="020B0604020202020204" pitchFamily="34" charset="0"/>
              </a:rPr>
              <a:t>What might happen if you join the transplant waiting list?</a:t>
            </a:r>
          </a:p>
        </p:txBody>
      </p:sp>
      <p:sp>
        <p:nvSpPr>
          <p:cNvPr id="19" name="TextBox 18">
            <a:extLst>
              <a:ext uri="{FF2B5EF4-FFF2-40B4-BE49-F238E27FC236}">
                <a16:creationId xmlns:a16="http://schemas.microsoft.com/office/drawing/2014/main" id="{5D28E1D8-0733-324F-9A8A-C18402BA86F6}"/>
              </a:ext>
            </a:extLst>
          </p:cNvPr>
          <p:cNvSpPr txBox="1"/>
          <p:nvPr/>
        </p:nvSpPr>
        <p:spPr>
          <a:xfrm>
            <a:off x="8979881" y="2272389"/>
            <a:ext cx="2790220" cy="738664"/>
          </a:xfrm>
          <a:prstGeom prst="rect">
            <a:avLst/>
          </a:prstGeom>
          <a:solidFill>
            <a:schemeClr val="bg1"/>
          </a:solidFill>
        </p:spPr>
        <p:txBody>
          <a:bodyPr wrap="square" rtlCol="0">
            <a:spAutoFit/>
          </a:bodyPr>
          <a:lstStyle/>
          <a:p>
            <a:r>
              <a:rPr lang="en-GB" sz="1400" dirty="0">
                <a:latin typeface="+mj-lt"/>
              </a:rPr>
              <a:t>15  died or were removed </a:t>
            </a:r>
          </a:p>
          <a:p>
            <a:r>
              <a:rPr lang="en-GB" sz="1400" dirty="0">
                <a:latin typeface="+mj-lt"/>
              </a:rPr>
              <a:t>35  were transplanted</a:t>
            </a:r>
          </a:p>
          <a:p>
            <a:r>
              <a:rPr lang="en-GB" sz="1400" dirty="0">
                <a:latin typeface="+mj-lt"/>
              </a:rPr>
              <a:t>50  are still waiting</a:t>
            </a:r>
          </a:p>
        </p:txBody>
      </p:sp>
      <p:sp>
        <p:nvSpPr>
          <p:cNvPr id="25" name="Oval 24">
            <a:extLst>
              <a:ext uri="{FF2B5EF4-FFF2-40B4-BE49-F238E27FC236}">
                <a16:creationId xmlns:a16="http://schemas.microsoft.com/office/drawing/2014/main" id="{9D92C1E7-32CB-C141-B22A-A2A481C56CC6}"/>
              </a:ext>
            </a:extLst>
          </p:cNvPr>
          <p:cNvSpPr/>
          <p:nvPr/>
        </p:nvSpPr>
        <p:spPr>
          <a:xfrm>
            <a:off x="8714560" y="2754618"/>
            <a:ext cx="170452" cy="18942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01B3A36E-05FB-D741-B9C1-72A382FDD86E}"/>
              </a:ext>
            </a:extLst>
          </p:cNvPr>
          <p:cNvSpPr/>
          <p:nvPr/>
        </p:nvSpPr>
        <p:spPr>
          <a:xfrm>
            <a:off x="8714560" y="2520073"/>
            <a:ext cx="170452" cy="18942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E45C8379-F8FA-3D47-BEB4-68220E6433B9}"/>
              </a:ext>
            </a:extLst>
          </p:cNvPr>
          <p:cNvSpPr/>
          <p:nvPr/>
        </p:nvSpPr>
        <p:spPr>
          <a:xfrm>
            <a:off x="8714560" y="2284184"/>
            <a:ext cx="170452" cy="189423"/>
          </a:xfrm>
          <a:prstGeom prst="ellipse">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4FA7C10B-9EC5-B148-8D97-BFD9FE979146}"/>
              </a:ext>
            </a:extLst>
          </p:cNvPr>
          <p:cNvSpPr txBox="1"/>
          <p:nvPr/>
        </p:nvSpPr>
        <p:spPr>
          <a:xfrm>
            <a:off x="5457972" y="2329889"/>
            <a:ext cx="2790220" cy="738664"/>
          </a:xfrm>
          <a:prstGeom prst="rect">
            <a:avLst/>
          </a:prstGeom>
          <a:solidFill>
            <a:schemeClr val="bg1"/>
          </a:solidFill>
        </p:spPr>
        <p:txBody>
          <a:bodyPr wrap="square" rtlCol="0">
            <a:spAutoFit/>
          </a:bodyPr>
          <a:lstStyle/>
          <a:p>
            <a:r>
              <a:rPr lang="en-GB" sz="1400" dirty="0">
                <a:latin typeface="+mj-lt"/>
              </a:rPr>
              <a:t>15  died or were removed </a:t>
            </a:r>
          </a:p>
          <a:p>
            <a:r>
              <a:rPr lang="en-GB" sz="1400" dirty="0">
                <a:latin typeface="+mj-lt"/>
              </a:rPr>
              <a:t>22  were transplanted</a:t>
            </a:r>
          </a:p>
          <a:p>
            <a:r>
              <a:rPr lang="en-GB" sz="1400" dirty="0">
                <a:latin typeface="+mj-lt"/>
              </a:rPr>
              <a:t>63  are still waiting</a:t>
            </a:r>
          </a:p>
        </p:txBody>
      </p:sp>
      <p:sp>
        <p:nvSpPr>
          <p:cNvPr id="37" name="Oval 36">
            <a:extLst>
              <a:ext uri="{FF2B5EF4-FFF2-40B4-BE49-F238E27FC236}">
                <a16:creationId xmlns:a16="http://schemas.microsoft.com/office/drawing/2014/main" id="{5C3D4943-B596-4640-988D-BA77B7030777}"/>
              </a:ext>
            </a:extLst>
          </p:cNvPr>
          <p:cNvSpPr/>
          <p:nvPr/>
        </p:nvSpPr>
        <p:spPr>
          <a:xfrm>
            <a:off x="1640382" y="2801084"/>
            <a:ext cx="170452" cy="18942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733616DC-25C1-9E42-B923-D3086B1BB51A}"/>
              </a:ext>
            </a:extLst>
          </p:cNvPr>
          <p:cNvSpPr/>
          <p:nvPr/>
        </p:nvSpPr>
        <p:spPr>
          <a:xfrm>
            <a:off x="1640382" y="2566539"/>
            <a:ext cx="170452" cy="18942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B2E672BA-97A0-8E4E-A6BC-912E4943DA73}"/>
              </a:ext>
            </a:extLst>
          </p:cNvPr>
          <p:cNvSpPr/>
          <p:nvPr/>
        </p:nvSpPr>
        <p:spPr>
          <a:xfrm>
            <a:off x="1640382" y="2330650"/>
            <a:ext cx="170452" cy="189423"/>
          </a:xfrm>
          <a:prstGeom prst="ellipse">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98555957-9561-264C-BEC2-217D660EE2A2}"/>
              </a:ext>
            </a:extLst>
          </p:cNvPr>
          <p:cNvSpPr txBox="1"/>
          <p:nvPr/>
        </p:nvSpPr>
        <p:spPr>
          <a:xfrm>
            <a:off x="1892689" y="2276566"/>
            <a:ext cx="2790220" cy="738664"/>
          </a:xfrm>
          <a:prstGeom prst="rect">
            <a:avLst/>
          </a:prstGeom>
          <a:solidFill>
            <a:schemeClr val="bg1"/>
          </a:solidFill>
        </p:spPr>
        <p:txBody>
          <a:bodyPr wrap="square" rtlCol="0">
            <a:spAutoFit/>
          </a:bodyPr>
          <a:lstStyle/>
          <a:p>
            <a:r>
              <a:rPr lang="en-GB" sz="1400" dirty="0">
                <a:latin typeface="+mj-lt"/>
              </a:rPr>
              <a:t>10  died or were removed </a:t>
            </a:r>
          </a:p>
          <a:p>
            <a:r>
              <a:rPr lang="en-GB" sz="1400" dirty="0">
                <a:latin typeface="+mj-lt"/>
              </a:rPr>
              <a:t>10  were transplanted</a:t>
            </a:r>
          </a:p>
          <a:p>
            <a:r>
              <a:rPr lang="en-GB" sz="1400" dirty="0">
                <a:latin typeface="+mj-lt"/>
              </a:rPr>
              <a:t>80  are still waiting</a:t>
            </a:r>
          </a:p>
        </p:txBody>
      </p:sp>
      <p:sp>
        <p:nvSpPr>
          <p:cNvPr id="41" name="Oval 40">
            <a:extLst>
              <a:ext uri="{FF2B5EF4-FFF2-40B4-BE49-F238E27FC236}">
                <a16:creationId xmlns:a16="http://schemas.microsoft.com/office/drawing/2014/main" id="{B3788D79-9249-3349-B240-74F00A604BD6}"/>
              </a:ext>
            </a:extLst>
          </p:cNvPr>
          <p:cNvSpPr/>
          <p:nvPr/>
        </p:nvSpPr>
        <p:spPr>
          <a:xfrm>
            <a:off x="5158046" y="2836901"/>
            <a:ext cx="170452" cy="18942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83146ACA-FD50-C847-A88A-5438F1F6F6E1}"/>
              </a:ext>
            </a:extLst>
          </p:cNvPr>
          <p:cNvSpPr/>
          <p:nvPr/>
        </p:nvSpPr>
        <p:spPr>
          <a:xfrm>
            <a:off x="5158046" y="2602356"/>
            <a:ext cx="170452" cy="18942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B6D39253-7AE4-7D44-B73D-ED0C05E9DB50}"/>
              </a:ext>
            </a:extLst>
          </p:cNvPr>
          <p:cNvSpPr/>
          <p:nvPr/>
        </p:nvSpPr>
        <p:spPr>
          <a:xfrm>
            <a:off x="5158046" y="2366467"/>
            <a:ext cx="170452" cy="189423"/>
          </a:xfrm>
          <a:prstGeom prst="ellipse">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0A987DAC-0466-EE43-B1FC-0658D7D2471E}"/>
              </a:ext>
            </a:extLst>
          </p:cNvPr>
          <p:cNvSpPr txBox="1"/>
          <p:nvPr/>
        </p:nvSpPr>
        <p:spPr>
          <a:xfrm>
            <a:off x="0" y="-54512"/>
            <a:ext cx="12192000" cy="923330"/>
          </a:xfrm>
          <a:prstGeom prst="rect">
            <a:avLst/>
          </a:prstGeom>
          <a:solidFill>
            <a:schemeClr val="bg1"/>
          </a:solidFill>
        </p:spPr>
        <p:txBody>
          <a:bodyPr wrap="square" rtlCol="0">
            <a:noAutofit/>
          </a:bodyPr>
          <a:lstStyle/>
          <a:p>
            <a:r>
              <a:rPr lang="en-GB" sz="3800" dirty="0"/>
              <a:t>What might happen if you are listed for a LUNG transplant ?</a:t>
            </a:r>
          </a:p>
          <a:p>
            <a:endParaRPr lang="en-GB" sz="2400" dirty="0"/>
          </a:p>
        </p:txBody>
      </p:sp>
      <p:sp>
        <p:nvSpPr>
          <p:cNvPr id="28" name="TextBox 27">
            <a:extLst>
              <a:ext uri="{FF2B5EF4-FFF2-40B4-BE49-F238E27FC236}">
                <a16:creationId xmlns:a16="http://schemas.microsoft.com/office/drawing/2014/main" id="{CF6D53EF-C410-DC41-8BE0-78DB69753DAA}"/>
              </a:ext>
            </a:extLst>
          </p:cNvPr>
          <p:cNvSpPr txBox="1"/>
          <p:nvPr/>
        </p:nvSpPr>
        <p:spPr>
          <a:xfrm>
            <a:off x="515353" y="684715"/>
            <a:ext cx="11387137" cy="1354217"/>
          </a:xfrm>
          <a:prstGeom prst="rect">
            <a:avLst/>
          </a:prstGeom>
          <a:solidFill>
            <a:schemeClr val="bg1"/>
          </a:solidFill>
        </p:spPr>
        <p:txBody>
          <a:bodyPr wrap="square" rtlCol="0">
            <a:spAutoFit/>
          </a:bodyPr>
          <a:lstStyle/>
          <a:p>
            <a:r>
              <a:rPr lang="en-GB" dirty="0"/>
              <a:t>This graph shows what happened to people ‘like you’ in the past (</a:t>
            </a:r>
            <a:r>
              <a:rPr lang="en-GB" dirty="0" err="1"/>
              <a:t>eg</a:t>
            </a:r>
            <a:r>
              <a:rPr lang="en-GB" dirty="0"/>
              <a:t> same blood group, age, disease etc.).</a:t>
            </a:r>
          </a:p>
          <a:p>
            <a:endParaRPr lang="en-GB" sz="500" dirty="0"/>
          </a:p>
          <a:p>
            <a:r>
              <a:rPr lang="en-GB" dirty="0"/>
              <a:t>It shows how many people might be transplanted over 5 years </a:t>
            </a:r>
          </a:p>
          <a:p>
            <a:endParaRPr lang="en-GB" sz="500" dirty="0"/>
          </a:p>
          <a:p>
            <a:r>
              <a:rPr lang="en-GB" dirty="0"/>
              <a:t>This is an estimate, an average, there are other factors about you that can influence these results and make the numbers higher or lower. </a:t>
            </a:r>
            <a:r>
              <a:rPr lang="en-GB" dirty="0" err="1"/>
              <a:t>eg</a:t>
            </a:r>
            <a:r>
              <a:rPr lang="en-GB" dirty="0"/>
              <a:t> whether you have other conditions not included in the tool</a:t>
            </a:r>
          </a:p>
        </p:txBody>
      </p:sp>
    </p:spTree>
    <p:extLst>
      <p:ext uri="{BB962C8B-B14F-4D97-AF65-F5344CB8AC3E}">
        <p14:creationId xmlns:p14="http://schemas.microsoft.com/office/powerpoint/2010/main" val="3621547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30819</TotalTime>
  <Words>4053</Words>
  <Application>Microsoft Macintosh PowerPoint</Application>
  <PresentationFormat>Widescreen</PresentationFormat>
  <Paragraphs>470</Paragraphs>
  <Slides>27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Avenir Book</vt:lpstr>
      <vt:lpstr>Calibri</vt:lpstr>
      <vt:lpstr>Calibri Light</vt:lpstr>
      <vt:lpstr>Office Theme</vt:lpstr>
      <vt:lpstr>Kidney Transplant Risk Communication Tool</vt:lpstr>
      <vt:lpstr>Input screen</vt:lpstr>
      <vt:lpstr>Waiting Time  &amp; chances of getting a transplant</vt:lpstr>
      <vt:lpstr>Further information</vt:lpstr>
      <vt:lpstr>PowerPoint Presentation</vt:lpstr>
      <vt:lpstr>PowerPoint Presentation</vt:lpstr>
      <vt:lpstr>PowerPoint Presentation</vt:lpstr>
      <vt:lpstr>PowerPoint Presentation</vt:lpstr>
      <vt:lpstr>PowerPoint Presentation</vt:lpstr>
      <vt:lpstr>Survival Post Transplant (Graft)</vt:lpstr>
      <vt:lpstr>PowerPoint Presentation</vt:lpstr>
      <vt:lpstr>PowerPoint Presentation</vt:lpstr>
      <vt:lpstr>PowerPoint Presentation</vt:lpstr>
      <vt:lpstr>Survival Post Transplant (Person)</vt:lpstr>
      <vt:lpstr>PowerPoint Presentation</vt:lpstr>
      <vt:lpstr>PowerPoint Presentation</vt:lpstr>
      <vt:lpstr>END – THANK YOU</vt:lpstr>
      <vt:lpstr>Useful Slides</vt:lpstr>
      <vt:lpstr>How many people are on the kidney transplant waiting list?</vt:lpstr>
      <vt:lpstr>  Why do transplanted kidneys fail?  </vt:lpstr>
      <vt:lpstr>Anti-rejection medications</vt:lpstr>
      <vt:lpstr>Visits to hospital after transplant</vt:lpstr>
      <vt:lpstr>Lung Transplant Donor Decisions</vt:lpstr>
      <vt:lpstr>What are my options if my new kidney fails?</vt:lpstr>
      <vt:lpstr>How do we calculate these 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Ilan Goodman</dc:creator>
  <cp:lastModifiedBy>Mike Pearson</cp:lastModifiedBy>
  <cp:revision>175</cp:revision>
  <dcterms:created xsi:type="dcterms:W3CDTF">2020-02-21T11:46:51Z</dcterms:created>
  <dcterms:modified xsi:type="dcterms:W3CDTF">2021-05-11T17:37:46Z</dcterms:modified>
</cp:coreProperties>
</file>