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95"/>
    <p:restoredTop sz="94087"/>
  </p:normalViewPr>
  <p:slideViewPr>
    <p:cSldViewPr snapToGrid="0" snapToObjects="1" showGuides="1">
      <p:cViewPr>
        <p:scale>
          <a:sx n="121" d="100"/>
          <a:sy n="121" d="100"/>
        </p:scale>
        <p:origin x="144" y="-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AF827-147F-A444-BA3D-7662BDC0CCB6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3B805-07B6-D34E-8A61-2D7CC677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9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B805-07B6-D34E-8A61-2D7CC6777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265-0793-0643-93BE-E533DBE1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9216B-CAA0-8747-BB28-6B6FE2D0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6A9B-2999-EA41-8D3E-1FD38664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3AFB-5F14-5C4E-945C-5A300A7B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AEAE-501A-384A-9D37-9AB25C8E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5C08-D2ED-8E45-8A79-91D867F4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27BB-15EA-3A4A-8A69-283BF7D4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AD26-D7FB-344A-8D3C-1060BB2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E2AE-414F-CE46-A53C-10BB524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273E-D21D-3143-90E5-D2C6711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061F0-4216-A64F-A1F9-58046A1AB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57699-A911-9C4B-8405-C8E86BC52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B1D4-BBC4-9840-B6E1-73634D90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F962-9CFE-384C-80C4-BE82B4CB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734A-6F92-AC43-9F85-54C79CBB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4EE0-3960-D443-97FE-11721CB1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BB47-57BD-544A-ABA0-FBC2E4B7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7FF3-94D1-7D48-9961-3D2E7050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84C3-CBEC-C549-9DD0-F4A685E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B107-A16E-7E44-B306-F133079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0C80-76E6-D34E-B77A-E3BB783C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7FEC-6F32-4B4E-90F8-D3C5C64E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6467-8FF4-8C4D-B738-A677384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1B1E-F04B-1145-8795-BAAA1358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20B-3EBE-A54B-A9B8-0FDE37CB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BC99-99D6-DC46-AE0A-5D5796E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27E0-CCDD-C141-9662-AD76204BB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E9299-60B9-F940-A044-AE123878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D6B8-7687-7E4E-9972-DCBF76A1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ED4C-6534-C142-B332-412893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9ED6-674A-B141-8641-3091839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5999-B118-AB43-88EB-8B706E36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9710-1AD7-4D47-A064-0B35762C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67019-43D1-B74A-87FB-DF400A5E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AA-EF9C-8F42-8CAA-0014574C2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7A77F-E906-2546-ACDB-DC07A7F51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A6DC7-9269-D349-9B0F-DB7F936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D6CF1-5C70-D04F-ADAF-B96AE953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8E960-7B65-5B45-A183-F40D3025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EE0-4B1B-324F-8ED9-0ACFA055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8FA54-C8C3-8A48-B5D1-53D6EFF7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E0F42-491F-8F43-B1FE-903F7A2F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0C210-B14A-044A-8E1B-94F6EF0C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DA019-9BC2-B542-88B2-C62A4191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2A7DF-0540-D44E-B9D3-BA1D0C6D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DEB11-182E-724C-B409-FEE0ABCB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2297-C636-7F48-8F9D-DF105F3B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7670-3D5C-7149-8D68-7E447CA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6F81-D1B4-EC4C-90E8-AE70A5C9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1755-45A3-AC4E-B28B-37C8C469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6E741-567E-5E48-9740-F9E181B7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12AA7-3596-C14F-9698-541D44BC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537E-A4D9-5341-AB3D-D1183834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07D84-C19B-934F-9D59-E543F4871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B156B-50AF-2542-B10F-2657078C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D5016-FEFB-ED4D-95B9-C7933532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49F5-8804-8048-AF1F-52AAADE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0C71D-5460-9C41-AA4D-F501E3E8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F71F9-5E17-2542-8A4F-E9250199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DFB2B-C857-B340-A43D-BC197E58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4DC4-C05C-1049-A7EF-0341AA4B0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DED3-111B-CD4B-97E6-C609A25788B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0636-6806-C14F-B031-C9C977CE4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9384-5F59-CD46-9C5E-5B801796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77C5-D4D2-E14D-89A5-A2623709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BAB63-6283-5540-92AE-B44AB359BF86}"/>
              </a:ext>
            </a:extLst>
          </p:cNvPr>
          <p:cNvSpPr txBox="1"/>
          <p:nvPr/>
        </p:nvSpPr>
        <p:spPr>
          <a:xfrm>
            <a:off x="1840141" y="305068"/>
            <a:ext cx="8834947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Project 1 – Patient Facing Open Website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88A8B-EA42-0441-973D-C12FA8CEFAFE}"/>
              </a:ext>
            </a:extLst>
          </p:cNvPr>
          <p:cNvSpPr txBox="1"/>
          <p:nvPr/>
        </p:nvSpPr>
        <p:spPr>
          <a:xfrm>
            <a:off x="3757175" y="2274838"/>
            <a:ext cx="475067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TRANSPLANTS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endParaRPr lang="en-US" sz="2400" u="sng" dirty="0">
              <a:solidFill>
                <a:srgbClr val="0070C0"/>
              </a:solidFill>
            </a:endParaRPr>
          </a:p>
          <a:p>
            <a:pPr algn="ctr"/>
            <a:r>
              <a:rPr lang="en-US" sz="2400" u="sng" dirty="0">
                <a:solidFill>
                  <a:srgbClr val="0070C0"/>
                </a:solidFill>
              </a:rPr>
              <a:t>Link to tools </a:t>
            </a:r>
          </a:p>
          <a:p>
            <a:endParaRPr lang="en-US" sz="24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2598A7A-F92E-494D-B129-A2A53A582D82}"/>
              </a:ext>
            </a:extLst>
          </p:cNvPr>
          <p:cNvSpPr/>
          <p:nvPr/>
        </p:nvSpPr>
        <p:spPr>
          <a:xfrm>
            <a:off x="5868649" y="2784841"/>
            <a:ext cx="527728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DD6B-4345-1646-8FA0-CC830193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AF569-811D-0541-872D-A05F40D82977}"/>
              </a:ext>
            </a:extLst>
          </p:cNvPr>
          <p:cNvSpPr txBox="1"/>
          <p:nvPr/>
        </p:nvSpPr>
        <p:spPr>
          <a:xfrm>
            <a:off x="1172803" y="1115649"/>
            <a:ext cx="2186151" cy="36933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574158" y="2041451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48AFB-DE86-F045-B964-8A6D2D19AF22}"/>
              </a:ext>
            </a:extLst>
          </p:cNvPr>
          <p:cNvSpPr txBox="1"/>
          <p:nvPr/>
        </p:nvSpPr>
        <p:spPr>
          <a:xfrm>
            <a:off x="4409896" y="1108494"/>
            <a:ext cx="3132083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87501-41B3-3D48-91B0-68C5DC99D43B}"/>
              </a:ext>
            </a:extLst>
          </p:cNvPr>
          <p:cNvSpPr txBox="1"/>
          <p:nvPr/>
        </p:nvSpPr>
        <p:spPr>
          <a:xfrm>
            <a:off x="8407087" y="1107636"/>
            <a:ext cx="2575035" cy="369332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B95EF5-1263-A849-929A-AA2F4A4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0" y="2529397"/>
            <a:ext cx="2446264" cy="4224705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FE979F-68C4-E249-B91A-C5B02039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9397"/>
            <a:ext cx="5639972" cy="3987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C344A-26B0-D340-905A-8DAAEA09D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456028" y="2049780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40AE48-B74E-0C41-B5AF-2B8AA4DF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75" y="2655835"/>
            <a:ext cx="3689821" cy="3987210"/>
          </a:xfrm>
          <a:prstGeom prst="rect">
            <a:avLst/>
          </a:prstGeom>
        </p:spPr>
      </p:pic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48C8306-7AC7-3942-9A71-8C131B845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90" y="2521885"/>
            <a:ext cx="4715655" cy="4121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134BCB-53AA-A94B-9D06-DD5D23C7A11F}"/>
              </a:ext>
            </a:extLst>
          </p:cNvPr>
          <p:cNvSpPr txBox="1"/>
          <p:nvPr/>
        </p:nvSpPr>
        <p:spPr>
          <a:xfrm>
            <a:off x="614215" y="314429"/>
            <a:ext cx="110365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tools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94AF7-9459-1946-997B-29C8CE9873F1}"/>
              </a:ext>
            </a:extLst>
          </p:cNvPr>
          <p:cNvSpPr txBox="1"/>
          <p:nvPr/>
        </p:nvSpPr>
        <p:spPr>
          <a:xfrm>
            <a:off x="1166160" y="914594"/>
            <a:ext cx="2186151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CEB3D-CA9A-0F4E-BC5D-78017FAC3600}"/>
              </a:ext>
            </a:extLst>
          </p:cNvPr>
          <p:cNvSpPr txBox="1"/>
          <p:nvPr/>
        </p:nvSpPr>
        <p:spPr>
          <a:xfrm>
            <a:off x="4529958" y="915452"/>
            <a:ext cx="3132083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</a:t>
            </a:r>
            <a:r>
              <a:rPr lang="en-US" dirty="0">
                <a:solidFill>
                  <a:schemeClr val="bg1"/>
                </a:solidFill>
              </a:rPr>
              <a:t> Post </a:t>
            </a:r>
            <a:r>
              <a:rPr lang="en-US" dirty="0"/>
              <a:t>Transplant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CC128-8688-CD41-8C29-1038F2F710BE}"/>
              </a:ext>
            </a:extLst>
          </p:cNvPr>
          <p:cNvSpPr txBox="1"/>
          <p:nvPr/>
        </p:nvSpPr>
        <p:spPr>
          <a:xfrm>
            <a:off x="8527149" y="914594"/>
            <a:ext cx="2575035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BBC6A-9BE9-A84F-8C99-9E6D6C106757}"/>
              </a:ext>
            </a:extLst>
          </p:cNvPr>
          <p:cNvSpPr txBox="1"/>
          <p:nvPr/>
        </p:nvSpPr>
        <p:spPr>
          <a:xfrm>
            <a:off x="3032014" y="1483907"/>
            <a:ext cx="13218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71740-53BC-F948-BCD6-60C7A23D1B92}"/>
              </a:ext>
            </a:extLst>
          </p:cNvPr>
          <p:cNvSpPr txBox="1"/>
          <p:nvPr/>
        </p:nvSpPr>
        <p:spPr>
          <a:xfrm>
            <a:off x="4839445" y="1528759"/>
            <a:ext cx="22367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1E63D-59AA-E44A-AB2B-F8539B96FD6A}"/>
              </a:ext>
            </a:extLst>
          </p:cNvPr>
          <p:cNvSpPr txBox="1"/>
          <p:nvPr/>
        </p:nvSpPr>
        <p:spPr>
          <a:xfrm>
            <a:off x="7561760" y="1496796"/>
            <a:ext cx="17379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063A6E-B930-FD47-821B-E05092CEC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1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4D704-BD37-D94B-9DFA-E27131A432E0}"/>
              </a:ext>
            </a:extLst>
          </p:cNvPr>
          <p:cNvSpPr txBox="1"/>
          <p:nvPr/>
        </p:nvSpPr>
        <p:spPr>
          <a:xfrm>
            <a:off x="2074163" y="1352083"/>
            <a:ext cx="7740503" cy="842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DE55-4478-154F-A234-B097FD7343FE}"/>
              </a:ext>
            </a:extLst>
          </p:cNvPr>
          <p:cNvSpPr txBox="1"/>
          <p:nvPr/>
        </p:nvSpPr>
        <p:spPr>
          <a:xfrm>
            <a:off x="4738215" y="3965779"/>
            <a:ext cx="3111235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to demonstrate cancer risk of meds)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F2E80-5502-0D41-A1D8-C822F233F0A2}"/>
              </a:ext>
            </a:extLst>
          </p:cNvPr>
          <p:cNvSpPr txBox="1"/>
          <p:nvPr/>
        </p:nvSpPr>
        <p:spPr>
          <a:xfrm>
            <a:off x="1458887" y="2846986"/>
            <a:ext cx="2943852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EXAMPLES OF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donor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Matching criteria 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if you’re called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after </a:t>
            </a:r>
            <a:r>
              <a:rPr lang="en-US" dirty="0" err="1"/>
              <a:t>xpt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visit schedule or typical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drug regime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FF33F-B3A7-A54C-A2B3-00F9E26085E0}"/>
              </a:ext>
            </a:extLst>
          </p:cNvPr>
          <p:cNvSpPr txBox="1"/>
          <p:nvPr/>
        </p:nvSpPr>
        <p:spPr>
          <a:xfrm>
            <a:off x="8596849" y="3965779"/>
            <a:ext cx="3209000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ILL ENOUGH / WELL ENOUGH?</a:t>
            </a:r>
          </a:p>
          <a:p>
            <a:endParaRPr lang="en-US" dirty="0"/>
          </a:p>
          <a:p>
            <a:r>
              <a:rPr lang="en-US" dirty="0"/>
              <a:t>Graph of ‘the window’?</a:t>
            </a:r>
          </a:p>
          <a:p>
            <a:endParaRPr lang="en-US" dirty="0"/>
          </a:p>
          <a:p>
            <a:r>
              <a:rPr lang="en-US" dirty="0"/>
              <a:t>Graph of disease trajectory?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B6585-3DF2-6249-A4B9-BA8D966B708F}"/>
              </a:ext>
            </a:extLst>
          </p:cNvPr>
          <p:cNvSpPr txBox="1"/>
          <p:nvPr/>
        </p:nvSpPr>
        <p:spPr>
          <a:xfrm>
            <a:off x="614215" y="314429"/>
            <a:ext cx="1103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C3B17-C4BA-4B47-BAFD-F3E09F74B384}"/>
              </a:ext>
            </a:extLst>
          </p:cNvPr>
          <p:cNvSpPr txBox="1"/>
          <p:nvPr/>
        </p:nvSpPr>
        <p:spPr>
          <a:xfrm>
            <a:off x="1166160" y="914594"/>
            <a:ext cx="2186151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1FE3C-3CDA-794C-AF37-DDE165A48916}"/>
              </a:ext>
            </a:extLst>
          </p:cNvPr>
          <p:cNvSpPr txBox="1"/>
          <p:nvPr/>
        </p:nvSpPr>
        <p:spPr>
          <a:xfrm>
            <a:off x="4529958" y="915452"/>
            <a:ext cx="3132083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</a:t>
            </a:r>
            <a:r>
              <a:rPr lang="en-US" dirty="0">
                <a:solidFill>
                  <a:schemeClr val="bg1"/>
                </a:solidFill>
              </a:rPr>
              <a:t> Post </a:t>
            </a:r>
            <a:r>
              <a:rPr lang="en-US" dirty="0"/>
              <a:t>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562D-5CF4-454E-92EB-120612D8008F}"/>
              </a:ext>
            </a:extLst>
          </p:cNvPr>
          <p:cNvSpPr txBox="1"/>
          <p:nvPr/>
        </p:nvSpPr>
        <p:spPr>
          <a:xfrm>
            <a:off x="2892242" y="1576273"/>
            <a:ext cx="132185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2789F-584F-3649-A1D0-50C6F9508985}"/>
              </a:ext>
            </a:extLst>
          </p:cNvPr>
          <p:cNvSpPr txBox="1"/>
          <p:nvPr/>
        </p:nvSpPr>
        <p:spPr>
          <a:xfrm>
            <a:off x="4839445" y="1528759"/>
            <a:ext cx="22367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EFCD8-E55D-6040-98A9-B5DD49AA2AF7}"/>
              </a:ext>
            </a:extLst>
          </p:cNvPr>
          <p:cNvSpPr txBox="1"/>
          <p:nvPr/>
        </p:nvSpPr>
        <p:spPr>
          <a:xfrm>
            <a:off x="7561760" y="1496796"/>
            <a:ext cx="17379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887F2-E841-9843-98FE-1AACF58B7530}"/>
              </a:ext>
            </a:extLst>
          </p:cNvPr>
          <p:cNvSpPr txBox="1"/>
          <p:nvPr/>
        </p:nvSpPr>
        <p:spPr>
          <a:xfrm>
            <a:off x="8527149" y="914594"/>
            <a:ext cx="2575035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691376-EF87-D04F-BDA9-42D68334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155485-DC7E-124B-A2EB-A33515921A8C}"/>
              </a:ext>
            </a:extLst>
          </p:cNvPr>
          <p:cNvSpPr txBox="1"/>
          <p:nvPr/>
        </p:nvSpPr>
        <p:spPr>
          <a:xfrm>
            <a:off x="4851991" y="1169335"/>
            <a:ext cx="2488018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DONOR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Smokers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Brain </a:t>
            </a:r>
            <a:r>
              <a:rPr lang="en-US" dirty="0" err="1"/>
              <a:t>tumour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Risky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1F35F-8423-834F-8EE3-31844636DC7D}"/>
              </a:ext>
            </a:extLst>
          </p:cNvPr>
          <p:cNvSpPr txBox="1"/>
          <p:nvPr/>
        </p:nvSpPr>
        <p:spPr>
          <a:xfrm>
            <a:off x="4973430" y="3229204"/>
            <a:ext cx="2488018" cy="25853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What might happen if I’m called in: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Phone 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Ambulance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Prep for surgery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Donor inspected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DCD / DBD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90E38-9813-7E4A-B497-F173F4393FBF}"/>
              </a:ext>
            </a:extLst>
          </p:cNvPr>
          <p:cNvSpPr txBox="1"/>
          <p:nvPr/>
        </p:nvSpPr>
        <p:spPr>
          <a:xfrm>
            <a:off x="8513135" y="559178"/>
            <a:ext cx="2488018" cy="25853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What might happen after MDT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Too well right now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tests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Suitable to be listed now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suitable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D6349-0B17-6043-ACAD-D997BD1A5AF9}"/>
              </a:ext>
            </a:extLst>
          </p:cNvPr>
          <p:cNvSpPr txBox="1"/>
          <p:nvPr/>
        </p:nvSpPr>
        <p:spPr>
          <a:xfrm>
            <a:off x="8260887" y="3506202"/>
            <a:ext cx="2488018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do you match me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Blood group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/ height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urgency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Antibodies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1362F-3C91-FD41-A3DB-5671425CB347}"/>
              </a:ext>
            </a:extLst>
          </p:cNvPr>
          <p:cNvSpPr txBox="1"/>
          <p:nvPr/>
        </p:nvSpPr>
        <p:spPr>
          <a:xfrm>
            <a:off x="760368" y="743844"/>
            <a:ext cx="2488018" cy="28623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EXAMPLE DRUG REGIME</a:t>
            </a:r>
          </a:p>
          <a:p>
            <a:r>
              <a:rPr lang="en-US" dirty="0"/>
              <a:t>Morning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2 x immunosuppressants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2 x progesterone</a:t>
            </a:r>
          </a:p>
          <a:p>
            <a:pPr marL="285750" indent="-285750">
              <a:buFontTx/>
              <a:buChar char="-"/>
            </a:pPr>
            <a:r>
              <a:rPr lang="en-US" dirty="0"/>
              <a:t>2 x </a:t>
            </a:r>
            <a:r>
              <a:rPr lang="en-US" dirty="0" err="1"/>
              <a:t>xxxx</a:t>
            </a:r>
            <a:endParaRPr lang="en-US" dirty="0"/>
          </a:p>
          <a:p>
            <a:endParaRPr lang="en-US" dirty="0"/>
          </a:p>
          <a:p>
            <a:r>
              <a:rPr lang="en-US" dirty="0"/>
              <a:t>Lunch time</a:t>
            </a:r>
          </a:p>
          <a:p>
            <a:r>
              <a:rPr lang="en-US" dirty="0"/>
              <a:t>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30A35-9E6A-1447-B5BB-24137695D7A6}"/>
              </a:ext>
            </a:extLst>
          </p:cNvPr>
          <p:cNvSpPr txBox="1"/>
          <p:nvPr/>
        </p:nvSpPr>
        <p:spPr>
          <a:xfrm>
            <a:off x="2042159" y="2891240"/>
            <a:ext cx="2943852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EXAMPLES OF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donor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Matching criteria 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if you’re called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after </a:t>
            </a:r>
            <a:r>
              <a:rPr lang="en-US" dirty="0" err="1"/>
              <a:t>xpt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visit schedule or typical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drug regime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762E1-5390-A944-AB8B-F3C9FA670749}"/>
              </a:ext>
            </a:extLst>
          </p:cNvPr>
          <p:cNvSpPr txBox="1"/>
          <p:nvPr/>
        </p:nvSpPr>
        <p:spPr>
          <a:xfrm>
            <a:off x="3080880" y="2262478"/>
            <a:ext cx="132185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02EFB1-F305-7E4F-90F4-DA3F5CC9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4FDC96A-1330-514F-81E1-ADABF8A56888}"/>
              </a:ext>
            </a:extLst>
          </p:cNvPr>
          <p:cNvSpPr txBox="1"/>
          <p:nvPr/>
        </p:nvSpPr>
        <p:spPr>
          <a:xfrm>
            <a:off x="2262261" y="1361302"/>
            <a:ext cx="7740503" cy="842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DE55-4478-154F-A234-B097FD7343FE}"/>
              </a:ext>
            </a:extLst>
          </p:cNvPr>
          <p:cNvSpPr txBox="1"/>
          <p:nvPr/>
        </p:nvSpPr>
        <p:spPr>
          <a:xfrm>
            <a:off x="4387215" y="3072703"/>
            <a:ext cx="311123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to demonstrate cancer risk of meds)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F2E80-5502-0D41-A1D8-C822F233F0A2}"/>
              </a:ext>
            </a:extLst>
          </p:cNvPr>
          <p:cNvSpPr txBox="1"/>
          <p:nvPr/>
        </p:nvSpPr>
        <p:spPr>
          <a:xfrm>
            <a:off x="1046964" y="3965779"/>
            <a:ext cx="2943852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EXAMPLES OF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donor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Matching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if you’re called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after </a:t>
            </a:r>
            <a:r>
              <a:rPr lang="en-US" dirty="0" err="1"/>
              <a:t>xpt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visit schedule or typical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drug regime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FF33F-B3A7-A54C-A2B3-00F9E26085E0}"/>
              </a:ext>
            </a:extLst>
          </p:cNvPr>
          <p:cNvSpPr txBox="1"/>
          <p:nvPr/>
        </p:nvSpPr>
        <p:spPr>
          <a:xfrm>
            <a:off x="8596849" y="3965779"/>
            <a:ext cx="3209000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ILL ENOUGH / WELL ENOUGH?</a:t>
            </a:r>
          </a:p>
          <a:p>
            <a:endParaRPr lang="en-US" dirty="0"/>
          </a:p>
          <a:p>
            <a:r>
              <a:rPr lang="en-US" dirty="0"/>
              <a:t>Graph of ‘the window’?</a:t>
            </a:r>
          </a:p>
          <a:p>
            <a:endParaRPr lang="en-US" dirty="0"/>
          </a:p>
          <a:p>
            <a:r>
              <a:rPr lang="en-US" dirty="0"/>
              <a:t>Graph of disease trajectory?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127CA-81ED-E047-8D2E-5735DB6D005D}"/>
              </a:ext>
            </a:extLst>
          </p:cNvPr>
          <p:cNvSpPr txBox="1"/>
          <p:nvPr/>
        </p:nvSpPr>
        <p:spPr>
          <a:xfrm>
            <a:off x="1166160" y="914594"/>
            <a:ext cx="2186151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C2491-C50A-CC4F-A6D3-2BE4228A5760}"/>
              </a:ext>
            </a:extLst>
          </p:cNvPr>
          <p:cNvSpPr txBox="1"/>
          <p:nvPr/>
        </p:nvSpPr>
        <p:spPr>
          <a:xfrm>
            <a:off x="4529958" y="915452"/>
            <a:ext cx="3132083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</a:t>
            </a:r>
            <a:r>
              <a:rPr lang="en-US" dirty="0">
                <a:solidFill>
                  <a:schemeClr val="bg1"/>
                </a:solidFill>
              </a:rPr>
              <a:t> Post </a:t>
            </a:r>
            <a:r>
              <a:rPr lang="en-US" dirty="0"/>
              <a:t>Transplant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6A100-2718-7146-89F4-2C7ADB40FC46}"/>
              </a:ext>
            </a:extLst>
          </p:cNvPr>
          <p:cNvSpPr txBox="1"/>
          <p:nvPr/>
        </p:nvSpPr>
        <p:spPr>
          <a:xfrm>
            <a:off x="2892242" y="1576273"/>
            <a:ext cx="1321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841C5A-715B-4D41-9FFF-105217CED02F}"/>
              </a:ext>
            </a:extLst>
          </p:cNvPr>
          <p:cNvSpPr txBox="1"/>
          <p:nvPr/>
        </p:nvSpPr>
        <p:spPr>
          <a:xfrm>
            <a:off x="4839445" y="1528759"/>
            <a:ext cx="22367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F67F3B-9D09-204D-B1EC-0BE2F1E9227A}"/>
              </a:ext>
            </a:extLst>
          </p:cNvPr>
          <p:cNvSpPr txBox="1"/>
          <p:nvPr/>
        </p:nvSpPr>
        <p:spPr>
          <a:xfrm>
            <a:off x="7561760" y="1496796"/>
            <a:ext cx="1737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C10CF-3662-D541-B471-9B203DC3EA9F}"/>
              </a:ext>
            </a:extLst>
          </p:cNvPr>
          <p:cNvSpPr txBox="1"/>
          <p:nvPr/>
        </p:nvSpPr>
        <p:spPr>
          <a:xfrm>
            <a:off x="8527149" y="914594"/>
            <a:ext cx="2575035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2AC596-7FD5-9741-B9DE-D3B88818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DFABEB-0164-904C-9A2C-F7D3C4B57E05}"/>
              </a:ext>
            </a:extLst>
          </p:cNvPr>
          <p:cNvSpPr txBox="1"/>
          <p:nvPr/>
        </p:nvSpPr>
        <p:spPr>
          <a:xfrm>
            <a:off x="601330" y="743844"/>
            <a:ext cx="3040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SKIN CANCER RISK ON IMMUNOSUPPRESSANTS?</a:t>
            </a:r>
          </a:p>
          <a:p>
            <a:endParaRPr lang="en-US" dirty="0"/>
          </a:p>
          <a:p>
            <a:r>
              <a:rPr lang="en-US" dirty="0"/>
              <a:t>6 people in 100 would normally develop skin cancer</a:t>
            </a:r>
          </a:p>
          <a:p>
            <a:endParaRPr lang="en-US" dirty="0"/>
          </a:p>
          <a:p>
            <a:r>
              <a:rPr lang="en-US" dirty="0"/>
              <a:t>47 people out of 100 on immunosuppressants may develop skin cancer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9E1B1-CC6E-9243-B67A-4E3FB3DFB4EB}"/>
              </a:ext>
            </a:extLst>
          </p:cNvPr>
          <p:cNvSpPr txBox="1"/>
          <p:nvPr/>
        </p:nvSpPr>
        <p:spPr>
          <a:xfrm>
            <a:off x="8305085" y="2549419"/>
            <a:ext cx="39974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</a:t>
            </a:r>
            <a:r>
              <a:rPr lang="en-US" dirty="0" err="1"/>
              <a:t>clinician.iconarray.com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Input %  of one or two </a:t>
            </a:r>
            <a:r>
              <a:rPr lang="en-US"/>
              <a:t>conditions eg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Chance of stroke on ECMO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S" dirty="0"/>
          </a:p>
          <a:p>
            <a:r>
              <a:rPr lang="en-US" dirty="0"/>
              <a:t>Chance of skin cancer in general population + chance on immunosuppressants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766A7-1E97-394E-938A-E88F9A67D1B9}"/>
              </a:ext>
            </a:extLst>
          </p:cNvPr>
          <p:cNvSpPr txBox="1"/>
          <p:nvPr/>
        </p:nvSpPr>
        <p:spPr>
          <a:xfrm>
            <a:off x="4418046" y="2967335"/>
            <a:ext cx="311123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to demonstrate cancer risk of meds)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7B35-3DF3-7F47-AD84-D3D0C8FD0208}"/>
              </a:ext>
            </a:extLst>
          </p:cNvPr>
          <p:cNvSpPr txBox="1"/>
          <p:nvPr/>
        </p:nvSpPr>
        <p:spPr>
          <a:xfrm>
            <a:off x="4785999" y="2262478"/>
            <a:ext cx="22367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D316E-AD28-F741-8DE1-787A9FF9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  <p:pic>
        <p:nvPicPr>
          <p:cNvPr id="19" name="Picture 1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5FB739B-F9A1-FA46-B22A-82457DBCB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43" y="4257930"/>
            <a:ext cx="2197100" cy="21336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D4A1BBC-F88D-924F-8D2D-DDF793611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41" y="3365845"/>
            <a:ext cx="2894888" cy="2748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91961B-F0F6-504F-A154-07A55BEAC05E}"/>
              </a:ext>
            </a:extLst>
          </p:cNvPr>
          <p:cNvSpPr txBox="1"/>
          <p:nvPr/>
        </p:nvSpPr>
        <p:spPr>
          <a:xfrm>
            <a:off x="601330" y="214790"/>
            <a:ext cx="22367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“fixed known” risks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0DF5B-F92F-524D-8FAA-2D8BB5448861}"/>
              </a:ext>
            </a:extLst>
          </p:cNvPr>
          <p:cNvSpPr txBox="1"/>
          <p:nvPr/>
        </p:nvSpPr>
        <p:spPr>
          <a:xfrm>
            <a:off x="8438345" y="420678"/>
            <a:ext cx="223674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 / Or </a:t>
            </a:r>
          </a:p>
          <a:p>
            <a:r>
              <a:rPr lang="en-US" dirty="0"/>
              <a:t>Slider to illustrate %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522F03-9AC1-1947-8C81-BB20616A0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216" y="1182619"/>
            <a:ext cx="2413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AF569-811D-0541-872D-A05F40D82977}"/>
              </a:ext>
            </a:extLst>
          </p:cNvPr>
          <p:cNvSpPr txBox="1"/>
          <p:nvPr/>
        </p:nvSpPr>
        <p:spPr>
          <a:xfrm>
            <a:off x="1046964" y="1009064"/>
            <a:ext cx="2186151" cy="36933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7E759-F929-C945-89E3-2AA4A91F824D}"/>
              </a:ext>
            </a:extLst>
          </p:cNvPr>
          <p:cNvSpPr txBox="1"/>
          <p:nvPr/>
        </p:nvSpPr>
        <p:spPr>
          <a:xfrm>
            <a:off x="4410762" y="1009922"/>
            <a:ext cx="3132083" cy="36933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B213-3859-954A-9DD0-0C4939A67819}"/>
              </a:ext>
            </a:extLst>
          </p:cNvPr>
          <p:cNvSpPr txBox="1"/>
          <p:nvPr/>
        </p:nvSpPr>
        <p:spPr>
          <a:xfrm>
            <a:off x="8407953" y="1009064"/>
            <a:ext cx="2575035" cy="369332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DE55-4478-154F-A234-B097FD7343FE}"/>
              </a:ext>
            </a:extLst>
          </p:cNvPr>
          <p:cNvSpPr txBox="1"/>
          <p:nvPr/>
        </p:nvSpPr>
        <p:spPr>
          <a:xfrm>
            <a:off x="4402739" y="4288944"/>
            <a:ext cx="3111235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to demonstrate cancer risk of meds)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F2E80-5502-0D41-A1D8-C822F233F0A2}"/>
              </a:ext>
            </a:extLst>
          </p:cNvPr>
          <p:cNvSpPr txBox="1"/>
          <p:nvPr/>
        </p:nvSpPr>
        <p:spPr>
          <a:xfrm>
            <a:off x="1046964" y="3965779"/>
            <a:ext cx="2943852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EXAMPLES OF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donor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Matching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if you’re called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after </a:t>
            </a:r>
            <a:r>
              <a:rPr lang="en-US" dirty="0" err="1"/>
              <a:t>xpt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visit schedule or typical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drug regime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FF33F-B3A7-A54C-A2B3-00F9E26085E0}"/>
              </a:ext>
            </a:extLst>
          </p:cNvPr>
          <p:cNvSpPr txBox="1"/>
          <p:nvPr/>
        </p:nvSpPr>
        <p:spPr>
          <a:xfrm>
            <a:off x="7662041" y="2832387"/>
            <a:ext cx="3209000" cy="14773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ILL ENOUGH / WELL ENOUGH?</a:t>
            </a:r>
          </a:p>
          <a:p>
            <a:endParaRPr lang="en-US" dirty="0"/>
          </a:p>
          <a:p>
            <a:r>
              <a:rPr lang="en-US" dirty="0"/>
              <a:t>Graph of ‘the window’?</a:t>
            </a:r>
          </a:p>
          <a:p>
            <a:endParaRPr lang="en-US" dirty="0"/>
          </a:p>
          <a:p>
            <a:r>
              <a:rPr lang="en-US" dirty="0"/>
              <a:t>Graph of disease trajectory?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D94567-EF2A-FF41-8357-6211CD8F8056}"/>
              </a:ext>
            </a:extLst>
          </p:cNvPr>
          <p:cNvSpPr txBox="1"/>
          <p:nvPr/>
        </p:nvSpPr>
        <p:spPr>
          <a:xfrm>
            <a:off x="2262261" y="1588277"/>
            <a:ext cx="7740503" cy="842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92A71-A70F-EF49-AC27-7287B9104E66}"/>
              </a:ext>
            </a:extLst>
          </p:cNvPr>
          <p:cNvSpPr txBox="1"/>
          <p:nvPr/>
        </p:nvSpPr>
        <p:spPr>
          <a:xfrm>
            <a:off x="2892242" y="1803248"/>
            <a:ext cx="1321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DDC53-F2E2-1543-A87B-6EC0F5552C23}"/>
              </a:ext>
            </a:extLst>
          </p:cNvPr>
          <p:cNvSpPr txBox="1"/>
          <p:nvPr/>
        </p:nvSpPr>
        <p:spPr>
          <a:xfrm>
            <a:off x="4839445" y="1755734"/>
            <a:ext cx="2236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3A292-68AD-CA43-9E98-D0F3369DEBD3}"/>
              </a:ext>
            </a:extLst>
          </p:cNvPr>
          <p:cNvSpPr txBox="1"/>
          <p:nvPr/>
        </p:nvSpPr>
        <p:spPr>
          <a:xfrm>
            <a:off x="7561760" y="1723771"/>
            <a:ext cx="173799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154876-17FE-7F44-9FB1-0D2C432D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0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9FF33F-B3A7-A54C-A2B3-00F9E26085E0}"/>
              </a:ext>
            </a:extLst>
          </p:cNvPr>
          <p:cNvSpPr txBox="1"/>
          <p:nvPr/>
        </p:nvSpPr>
        <p:spPr>
          <a:xfrm>
            <a:off x="7662041" y="2832387"/>
            <a:ext cx="3209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ILL ENOUGH / WELL ENOUGH?</a:t>
            </a:r>
          </a:p>
          <a:p>
            <a:r>
              <a:rPr lang="en-US" dirty="0"/>
              <a:t>Graph of ‘the window’?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333E2F-98B2-354F-A9D1-406DC1A77DC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23995" r="4620" b="3499"/>
          <a:stretch/>
        </p:blipFill>
        <p:spPr bwMode="auto">
          <a:xfrm>
            <a:off x="6940499" y="3846224"/>
            <a:ext cx="4718517" cy="2741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9B70A9-6119-A147-BE6E-B9FE5B77FE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67" y="1547465"/>
            <a:ext cx="3806125" cy="4697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BA90D-83E9-2241-AD9C-C59A2467B67A}"/>
              </a:ext>
            </a:extLst>
          </p:cNvPr>
          <p:cNvSpPr txBox="1"/>
          <p:nvPr/>
        </p:nvSpPr>
        <p:spPr>
          <a:xfrm>
            <a:off x="8012769" y="2273112"/>
            <a:ext cx="3209000" cy="14773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ILL ENOUGH / WELL ENOUGH?</a:t>
            </a:r>
          </a:p>
          <a:p>
            <a:endParaRPr lang="en-US" dirty="0"/>
          </a:p>
          <a:p>
            <a:r>
              <a:rPr lang="en-US" dirty="0"/>
              <a:t>Graph of ‘the window’?</a:t>
            </a:r>
          </a:p>
          <a:p>
            <a:endParaRPr lang="en-US" dirty="0"/>
          </a:p>
          <a:p>
            <a:r>
              <a:rPr lang="en-US" dirty="0"/>
              <a:t>Graph of disease trajectory?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AADB-02B3-C347-AFCB-67C725ED2310}"/>
              </a:ext>
            </a:extLst>
          </p:cNvPr>
          <p:cNvSpPr txBox="1"/>
          <p:nvPr/>
        </p:nvSpPr>
        <p:spPr>
          <a:xfrm>
            <a:off x="7561760" y="1723771"/>
            <a:ext cx="173799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9E7291-25F7-8A49-BCFE-EA8C7C6B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4042-E178-A345-AF3F-B70834F4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5" y="1781471"/>
            <a:ext cx="3452038" cy="165576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Lung Tool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DC3F13-C206-104F-A066-84EBCD66956C}"/>
              </a:ext>
            </a:extLst>
          </p:cNvPr>
          <p:cNvSpPr txBox="1">
            <a:spLocks/>
          </p:cNvSpPr>
          <p:nvPr/>
        </p:nvSpPr>
        <p:spPr>
          <a:xfrm>
            <a:off x="4495801" y="1781471"/>
            <a:ext cx="3452038" cy="165576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Kidney Tool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5A559-CCF5-7C41-B7FC-6593E931E5F7}"/>
              </a:ext>
            </a:extLst>
          </p:cNvPr>
          <p:cNvSpPr txBox="1">
            <a:spLocks/>
          </p:cNvSpPr>
          <p:nvPr/>
        </p:nvSpPr>
        <p:spPr>
          <a:xfrm>
            <a:off x="8573387" y="1773238"/>
            <a:ext cx="3452038" cy="1655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Liver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13C0D-3A38-D04A-A05C-063A6A6A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EC0343-8335-444E-9929-38FB60F0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199D6A-7A10-C943-A3FC-707CDC72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9" y="1219768"/>
            <a:ext cx="5818381" cy="47944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CE2C36-3762-5B4B-BC2C-74F7D493A649}"/>
              </a:ext>
            </a:extLst>
          </p:cNvPr>
          <p:cNvSpPr txBox="1">
            <a:spLocks/>
          </p:cNvSpPr>
          <p:nvPr/>
        </p:nvSpPr>
        <p:spPr>
          <a:xfrm>
            <a:off x="4818027" y="513515"/>
            <a:ext cx="2555943" cy="66059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Lung Tool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5E323-9EDA-7144-8BB6-3C309FE5F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6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5493E0-306F-8149-9205-81AC92CB756E}"/>
              </a:ext>
            </a:extLst>
          </p:cNvPr>
          <p:cNvSpPr txBox="1"/>
          <p:nvPr/>
        </p:nvSpPr>
        <p:spPr>
          <a:xfrm>
            <a:off x="1215113" y="2260733"/>
            <a:ext cx="10253006" cy="292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FCC02-531B-A148-A134-6A63DAD50649}"/>
              </a:ext>
            </a:extLst>
          </p:cNvPr>
          <p:cNvSpPr txBox="1"/>
          <p:nvPr/>
        </p:nvSpPr>
        <p:spPr>
          <a:xfrm>
            <a:off x="614215" y="768380"/>
            <a:ext cx="110365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tools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F569-811D-0541-872D-A05F40D82977}"/>
              </a:ext>
            </a:extLst>
          </p:cNvPr>
          <p:cNvSpPr txBox="1"/>
          <p:nvPr/>
        </p:nvSpPr>
        <p:spPr>
          <a:xfrm>
            <a:off x="1166160" y="1368545"/>
            <a:ext cx="2186151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7E759-F929-C945-89E3-2AA4A91F824D}"/>
              </a:ext>
            </a:extLst>
          </p:cNvPr>
          <p:cNvSpPr txBox="1"/>
          <p:nvPr/>
        </p:nvSpPr>
        <p:spPr>
          <a:xfrm>
            <a:off x="4529958" y="1369403"/>
            <a:ext cx="3132083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B213-3859-954A-9DD0-0C4939A67819}"/>
              </a:ext>
            </a:extLst>
          </p:cNvPr>
          <p:cNvSpPr txBox="1"/>
          <p:nvPr/>
        </p:nvSpPr>
        <p:spPr>
          <a:xfrm>
            <a:off x="8527149" y="1368545"/>
            <a:ext cx="2575035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DE55-4478-154F-A234-B097FD7343FE}"/>
              </a:ext>
            </a:extLst>
          </p:cNvPr>
          <p:cNvSpPr txBox="1"/>
          <p:nvPr/>
        </p:nvSpPr>
        <p:spPr>
          <a:xfrm>
            <a:off x="4785999" y="2773526"/>
            <a:ext cx="3111235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to demonstrate cancer risk of meds)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F2E80-5502-0D41-A1D8-C822F233F0A2}"/>
              </a:ext>
            </a:extLst>
          </p:cNvPr>
          <p:cNvSpPr txBox="1"/>
          <p:nvPr/>
        </p:nvSpPr>
        <p:spPr>
          <a:xfrm>
            <a:off x="1813305" y="2773526"/>
            <a:ext cx="2943852" cy="20313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EXAMPLES OF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donor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if you’re called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after </a:t>
            </a:r>
            <a:r>
              <a:rPr lang="en-US" dirty="0" err="1"/>
              <a:t>xpt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visit schedule or typical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drug regime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FF33F-B3A7-A54C-A2B3-00F9E26085E0}"/>
              </a:ext>
            </a:extLst>
          </p:cNvPr>
          <p:cNvSpPr txBox="1"/>
          <p:nvPr/>
        </p:nvSpPr>
        <p:spPr>
          <a:xfrm>
            <a:off x="8210166" y="2720529"/>
            <a:ext cx="32090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ILL ENOUGH / WELL ENOUGH?</a:t>
            </a:r>
          </a:p>
          <a:p>
            <a:r>
              <a:rPr lang="en-US" dirty="0"/>
              <a:t>Graph of ‘the window’?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CE82D-06FE-1848-A4B1-4EAFDE2FD0FF}"/>
              </a:ext>
            </a:extLst>
          </p:cNvPr>
          <p:cNvSpPr txBox="1"/>
          <p:nvPr/>
        </p:nvSpPr>
        <p:spPr>
          <a:xfrm>
            <a:off x="3080880" y="2262478"/>
            <a:ext cx="13218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CF434-70DA-2A41-9372-101E914AAAC0}"/>
              </a:ext>
            </a:extLst>
          </p:cNvPr>
          <p:cNvSpPr txBox="1"/>
          <p:nvPr/>
        </p:nvSpPr>
        <p:spPr>
          <a:xfrm>
            <a:off x="4785999" y="2262478"/>
            <a:ext cx="22367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935EF-8D09-7345-ABB1-819EFB2D6453}"/>
              </a:ext>
            </a:extLst>
          </p:cNvPr>
          <p:cNvSpPr txBox="1"/>
          <p:nvPr/>
        </p:nvSpPr>
        <p:spPr>
          <a:xfrm>
            <a:off x="7406002" y="2262478"/>
            <a:ext cx="17379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E4CD9-5A9F-8B4D-83D3-183DD3AE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574158" y="2041451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387D4C-450E-6548-BFF6-AA80CF14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0" y="2744320"/>
            <a:ext cx="2170224" cy="409353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30404-6387-A941-AA3F-C64F3682B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60" y="2744320"/>
            <a:ext cx="4850376" cy="3429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9F909-9F04-7A45-ABBD-869BF3477EFE}"/>
              </a:ext>
            </a:extLst>
          </p:cNvPr>
          <p:cNvSpPr txBox="1"/>
          <p:nvPr/>
        </p:nvSpPr>
        <p:spPr>
          <a:xfrm>
            <a:off x="614215" y="314429"/>
            <a:ext cx="110365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tools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78435-E14D-2B4F-9769-FB8054C446B9}"/>
              </a:ext>
            </a:extLst>
          </p:cNvPr>
          <p:cNvSpPr txBox="1"/>
          <p:nvPr/>
        </p:nvSpPr>
        <p:spPr>
          <a:xfrm>
            <a:off x="1166160" y="914594"/>
            <a:ext cx="2186151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ECE92-1D5B-4748-911B-23338A13AD97}"/>
              </a:ext>
            </a:extLst>
          </p:cNvPr>
          <p:cNvSpPr txBox="1"/>
          <p:nvPr/>
        </p:nvSpPr>
        <p:spPr>
          <a:xfrm>
            <a:off x="4529958" y="915452"/>
            <a:ext cx="3132083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A71E9-FA80-8241-8F55-14FEDFBB99BE}"/>
              </a:ext>
            </a:extLst>
          </p:cNvPr>
          <p:cNvSpPr txBox="1"/>
          <p:nvPr/>
        </p:nvSpPr>
        <p:spPr>
          <a:xfrm>
            <a:off x="8527149" y="914594"/>
            <a:ext cx="2575035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798C5-C2FA-A94F-96D1-5FDDD692FF27}"/>
              </a:ext>
            </a:extLst>
          </p:cNvPr>
          <p:cNvSpPr txBox="1"/>
          <p:nvPr/>
        </p:nvSpPr>
        <p:spPr>
          <a:xfrm>
            <a:off x="3032014" y="1483907"/>
            <a:ext cx="13218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D5DC1-A899-D146-940F-55036F2220DA}"/>
              </a:ext>
            </a:extLst>
          </p:cNvPr>
          <p:cNvSpPr txBox="1"/>
          <p:nvPr/>
        </p:nvSpPr>
        <p:spPr>
          <a:xfrm>
            <a:off x="4839445" y="1528759"/>
            <a:ext cx="22367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05D80-355E-D643-8C3D-2F710029AD0F}"/>
              </a:ext>
            </a:extLst>
          </p:cNvPr>
          <p:cNvSpPr txBox="1"/>
          <p:nvPr/>
        </p:nvSpPr>
        <p:spPr>
          <a:xfrm>
            <a:off x="7561760" y="1496796"/>
            <a:ext cx="17379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04345F-B537-DA45-A151-8CFB08A85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AF569-811D-0541-872D-A05F40D82977}"/>
              </a:ext>
            </a:extLst>
          </p:cNvPr>
          <p:cNvSpPr txBox="1"/>
          <p:nvPr/>
        </p:nvSpPr>
        <p:spPr>
          <a:xfrm>
            <a:off x="1172803" y="1115649"/>
            <a:ext cx="2186151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574158" y="2041451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387D4C-450E-6548-BFF6-AA80CF14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0" y="2744320"/>
            <a:ext cx="2170224" cy="4093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48AFB-DE86-F045-B964-8A6D2D19AF22}"/>
              </a:ext>
            </a:extLst>
          </p:cNvPr>
          <p:cNvSpPr txBox="1"/>
          <p:nvPr/>
        </p:nvSpPr>
        <p:spPr>
          <a:xfrm>
            <a:off x="4409896" y="1108494"/>
            <a:ext cx="3132083" cy="36933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87501-41B3-3D48-91B0-68C5DC99D43B}"/>
              </a:ext>
            </a:extLst>
          </p:cNvPr>
          <p:cNvSpPr txBox="1"/>
          <p:nvPr/>
        </p:nvSpPr>
        <p:spPr>
          <a:xfrm>
            <a:off x="8407087" y="1107636"/>
            <a:ext cx="2575035" cy="369332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ACDF1-59ED-0F4C-803B-E3A24575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43" y="2916523"/>
            <a:ext cx="4585550" cy="3241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98C86-2B2D-974A-B0E5-CB9DF707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AF569-811D-0541-872D-A05F40D82977}"/>
              </a:ext>
            </a:extLst>
          </p:cNvPr>
          <p:cNvSpPr txBox="1"/>
          <p:nvPr/>
        </p:nvSpPr>
        <p:spPr>
          <a:xfrm>
            <a:off x="1172803" y="1115649"/>
            <a:ext cx="2186151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574158" y="2041451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387D4C-450E-6548-BFF6-AA80CF14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0" y="2744320"/>
            <a:ext cx="2170224" cy="4093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48AFB-DE86-F045-B964-8A6D2D19AF22}"/>
              </a:ext>
            </a:extLst>
          </p:cNvPr>
          <p:cNvSpPr txBox="1"/>
          <p:nvPr/>
        </p:nvSpPr>
        <p:spPr>
          <a:xfrm>
            <a:off x="4409896" y="1108494"/>
            <a:ext cx="3132083" cy="36933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87501-41B3-3D48-91B0-68C5DC99D43B}"/>
              </a:ext>
            </a:extLst>
          </p:cNvPr>
          <p:cNvSpPr txBox="1"/>
          <p:nvPr/>
        </p:nvSpPr>
        <p:spPr>
          <a:xfrm>
            <a:off x="8407087" y="1107636"/>
            <a:ext cx="2575035" cy="369332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pic>
        <p:nvPicPr>
          <p:cNvPr id="1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6F1646-B36B-7E4F-B68B-131710A6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78" y="2589909"/>
            <a:ext cx="5696464" cy="4027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6DD0C5-745B-3F43-88E0-71C2367A3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AF569-811D-0541-872D-A05F40D82977}"/>
              </a:ext>
            </a:extLst>
          </p:cNvPr>
          <p:cNvSpPr txBox="1"/>
          <p:nvPr/>
        </p:nvSpPr>
        <p:spPr>
          <a:xfrm>
            <a:off x="1172803" y="1115649"/>
            <a:ext cx="2186151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574158" y="2041451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387D4C-450E-6548-BFF6-AA80CF14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0" y="2744320"/>
            <a:ext cx="2170224" cy="4093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48AFB-DE86-F045-B964-8A6D2D19AF22}"/>
              </a:ext>
            </a:extLst>
          </p:cNvPr>
          <p:cNvSpPr txBox="1"/>
          <p:nvPr/>
        </p:nvSpPr>
        <p:spPr>
          <a:xfrm>
            <a:off x="4409896" y="1108494"/>
            <a:ext cx="3132083" cy="36933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87501-41B3-3D48-91B0-68C5DC99D43B}"/>
              </a:ext>
            </a:extLst>
          </p:cNvPr>
          <p:cNvSpPr txBox="1"/>
          <p:nvPr/>
        </p:nvSpPr>
        <p:spPr>
          <a:xfrm>
            <a:off x="8407087" y="1107636"/>
            <a:ext cx="2575035" cy="369332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1355E-084B-D644-8E8F-99B8D552C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9397"/>
            <a:ext cx="5790372" cy="40935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7F8988-0304-2844-98C5-FC6040EBE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7845D6-7198-0B40-BF17-F93240007E30}"/>
              </a:ext>
            </a:extLst>
          </p:cNvPr>
          <p:cNvSpPr txBox="1"/>
          <p:nvPr/>
        </p:nvSpPr>
        <p:spPr>
          <a:xfrm>
            <a:off x="574158" y="2041451"/>
            <a:ext cx="11355572" cy="45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CCA55-0A54-6145-934B-93AAE6B3B5B7}"/>
              </a:ext>
            </a:extLst>
          </p:cNvPr>
          <p:cNvSpPr txBox="1"/>
          <p:nvPr/>
        </p:nvSpPr>
        <p:spPr>
          <a:xfrm>
            <a:off x="1188730" y="2228671"/>
            <a:ext cx="34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INPUT PATIENT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DE96-613D-6546-AE91-74B9A669D8C3}"/>
              </a:ext>
            </a:extLst>
          </p:cNvPr>
          <p:cNvSpPr txBox="1"/>
          <p:nvPr/>
        </p:nvSpPr>
        <p:spPr>
          <a:xfrm>
            <a:off x="7219568" y="2177859"/>
            <a:ext cx="34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OUTPUT VISUALISATIONS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B95EF5-1263-A849-929A-AA2F4A4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0" y="2529397"/>
            <a:ext cx="2446264" cy="4224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6B62B-31A5-8C44-91C1-E1E47132C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37" y="2642473"/>
            <a:ext cx="5519653" cy="3902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79043A-7056-CC4C-AE23-B5564181BB6A}"/>
              </a:ext>
            </a:extLst>
          </p:cNvPr>
          <p:cNvSpPr txBox="1"/>
          <p:nvPr/>
        </p:nvSpPr>
        <p:spPr>
          <a:xfrm>
            <a:off x="614215" y="314429"/>
            <a:ext cx="110365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tools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1DF32-B9D6-A24F-A40F-ABCFE79FB70B}"/>
              </a:ext>
            </a:extLst>
          </p:cNvPr>
          <p:cNvSpPr txBox="1"/>
          <p:nvPr/>
        </p:nvSpPr>
        <p:spPr>
          <a:xfrm>
            <a:off x="1166160" y="914594"/>
            <a:ext cx="2186151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Competing Risks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5DD0B-3B29-E14C-8682-BDB32FFD7DEF}"/>
              </a:ext>
            </a:extLst>
          </p:cNvPr>
          <p:cNvSpPr txBox="1"/>
          <p:nvPr/>
        </p:nvSpPr>
        <p:spPr>
          <a:xfrm>
            <a:off x="4529958" y="915452"/>
            <a:ext cx="3132083" cy="369332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Post Transplant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21E0D-E170-494D-B89C-68BF4B74C0E0}"/>
              </a:ext>
            </a:extLst>
          </p:cNvPr>
          <p:cNvSpPr txBox="1"/>
          <p:nvPr/>
        </p:nvSpPr>
        <p:spPr>
          <a:xfrm>
            <a:off x="8527149" y="914594"/>
            <a:ext cx="2575035" cy="3693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From Listing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8B8B-FD23-3E46-8989-D9FE974A92EA}"/>
              </a:ext>
            </a:extLst>
          </p:cNvPr>
          <p:cNvSpPr txBox="1"/>
          <p:nvPr/>
        </p:nvSpPr>
        <p:spPr>
          <a:xfrm>
            <a:off x="3032014" y="1483907"/>
            <a:ext cx="13218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92AD3-5906-B248-8292-EB5494215434}"/>
              </a:ext>
            </a:extLst>
          </p:cNvPr>
          <p:cNvSpPr txBox="1"/>
          <p:nvPr/>
        </p:nvSpPr>
        <p:spPr>
          <a:xfrm>
            <a:off x="4839445" y="1528759"/>
            <a:ext cx="22367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% look like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CAD29-10E5-DA4E-A8FD-A8021CBC1554}"/>
              </a:ext>
            </a:extLst>
          </p:cNvPr>
          <p:cNvSpPr txBox="1"/>
          <p:nvPr/>
        </p:nvSpPr>
        <p:spPr>
          <a:xfrm>
            <a:off x="7561760" y="1496796"/>
            <a:ext cx="17379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Window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27206A-6D4A-F140-AF59-E1218298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088" y="305068"/>
            <a:ext cx="1342390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655</Words>
  <Application>Microsoft Macintosh PowerPoint</Application>
  <PresentationFormat>Widescreen</PresentationFormat>
  <Paragraphs>249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Lung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Risk Communication Tool</dc:title>
  <dc:creator>lf426</dc:creator>
  <cp:lastModifiedBy>lf426</cp:lastModifiedBy>
  <cp:revision>24</cp:revision>
  <dcterms:created xsi:type="dcterms:W3CDTF">2020-05-15T12:24:30Z</dcterms:created>
  <dcterms:modified xsi:type="dcterms:W3CDTF">2020-06-01T14:08:34Z</dcterms:modified>
</cp:coreProperties>
</file>