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024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0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17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2538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96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93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39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683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9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071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098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DA511-2686-476E-ADCE-712553E1F66B}" type="datetimeFigureOut">
              <a:rPr lang="en-GB" smtClean="0"/>
              <a:t>06/09/2018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414F7-8879-45FF-99E6-3ABE581809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7260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jm.org/doi/full/10.1056/NEJMoa1606221" TargetMode="External"/><Relationship Id="rId2" Type="http://schemas.openxmlformats.org/officeDocument/2006/relationships/hyperlink" Target="https://www.ncbi.nlm.nih.gov/pmc/articles/PMC5782813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8640"/>
            <a:ext cx="8229600" cy="4525963"/>
          </a:xfrm>
        </p:spPr>
        <p:txBody>
          <a:bodyPr>
            <a:normAutofit/>
          </a:bodyPr>
          <a:lstStyle/>
          <a:p>
            <a:r>
              <a:rPr lang="en-GB" sz="1800" dirty="0"/>
              <a:t>The following estimates assume that function is normal before </a:t>
            </a:r>
            <a:r>
              <a:rPr lang="en-GB" sz="1800" dirty="0" smtClean="0"/>
              <a:t>treatment. </a:t>
            </a:r>
          </a:p>
          <a:p>
            <a:r>
              <a:rPr lang="en-GB" sz="1800" dirty="0" smtClean="0"/>
              <a:t>These are not individualised estimates to you, and </a:t>
            </a:r>
            <a:r>
              <a:rPr lang="en-GB" sz="1800" dirty="0"/>
              <a:t>may vary </a:t>
            </a:r>
            <a:r>
              <a:rPr lang="en-GB" sz="1800" dirty="0" smtClean="0"/>
              <a:t>depending </a:t>
            </a:r>
            <a:r>
              <a:rPr lang="en-GB" sz="1800" dirty="0"/>
              <a:t>on the treatment </a:t>
            </a:r>
            <a:r>
              <a:rPr lang="en-GB" sz="1800" dirty="0" smtClean="0"/>
              <a:t>centre and other factors. Information on outcomes in your local centre may be available from your clinician.  </a:t>
            </a:r>
          </a:p>
          <a:p>
            <a:r>
              <a:rPr lang="en-GB" sz="1800" dirty="0" smtClean="0"/>
              <a:t>Estimates for erectile dysfunction have been derived from a large American study. The full research can be read here</a:t>
            </a:r>
            <a:r>
              <a:rPr lang="en-GB" sz="1800" dirty="0"/>
              <a:t>: </a:t>
            </a:r>
            <a:r>
              <a:rPr lang="en-GB" sz="1800" dirty="0" smtClean="0">
                <a:hlinkClick r:id="rId2"/>
              </a:rPr>
              <a:t>https</a:t>
            </a:r>
            <a:r>
              <a:rPr lang="en-GB" sz="1800" dirty="0">
                <a:hlinkClick r:id="rId2"/>
              </a:rPr>
              <a:t>://www.ncbi.nlm.nih.gov/pmc/articles/PMC5782813</a:t>
            </a:r>
            <a:r>
              <a:rPr lang="en-GB" sz="1800" dirty="0" smtClean="0">
                <a:hlinkClick r:id="rId2"/>
              </a:rPr>
              <a:t>/</a:t>
            </a:r>
            <a:r>
              <a:rPr lang="en-GB" sz="1800" dirty="0" smtClean="0"/>
              <a:t> </a:t>
            </a:r>
          </a:p>
          <a:p>
            <a:r>
              <a:rPr lang="en-GB" sz="1800" dirty="0" smtClean="0"/>
              <a:t>Estimates for incontinence and bowel dysfunction have been taken from the UK-based Prostate </a:t>
            </a:r>
            <a:r>
              <a:rPr lang="en-GB" sz="1800" dirty="0"/>
              <a:t>Testing for Cancer and Treatment (</a:t>
            </a:r>
            <a:r>
              <a:rPr lang="en-GB" sz="1800" dirty="0" err="1"/>
              <a:t>ProtecT</a:t>
            </a:r>
            <a:r>
              <a:rPr lang="en-GB" sz="1800" dirty="0"/>
              <a:t>) </a:t>
            </a:r>
            <a:r>
              <a:rPr lang="en-GB" sz="1800" dirty="0" smtClean="0"/>
              <a:t>trial. The </a:t>
            </a:r>
            <a:r>
              <a:rPr lang="en-GB" sz="1800" dirty="0"/>
              <a:t>full research can be read here: </a:t>
            </a:r>
            <a:r>
              <a:rPr lang="en-GB" sz="1800" dirty="0">
                <a:hlinkClick r:id="rId3"/>
              </a:rPr>
              <a:t>https://</a:t>
            </a:r>
            <a:r>
              <a:rPr lang="en-GB" sz="1800" dirty="0" smtClean="0">
                <a:hlinkClick r:id="rId3"/>
              </a:rPr>
              <a:t>www.nejm.org/doi/full/10.1056/NEJMoa1606221</a:t>
            </a:r>
            <a:r>
              <a:rPr lang="en-GB" sz="1800" dirty="0" smtClean="0"/>
              <a:t> </a:t>
            </a:r>
            <a:endParaRPr lang="en-GB" sz="1800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853626"/>
              </p:ext>
            </p:extLst>
          </p:nvPr>
        </p:nvGraphicFramePr>
        <p:xfrm>
          <a:off x="323528" y="3212976"/>
          <a:ext cx="8568953" cy="28803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7797"/>
                <a:gridCol w="778587"/>
                <a:gridCol w="2033101"/>
                <a:gridCol w="1606679"/>
                <a:gridCol w="1472789"/>
              </a:tblGrid>
              <a:tr h="778465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Conservative</a:t>
                      </a:r>
                      <a:r>
                        <a:rPr lang="en-GB" baseline="0" dirty="0" smtClean="0"/>
                        <a:t> Management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Radical Prostatectomy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Radiotherapy</a:t>
                      </a:r>
                      <a:endParaRPr lang="en-GB" dirty="0"/>
                    </a:p>
                  </a:txBody>
                  <a:tcPr/>
                </a:tc>
              </a:tr>
              <a:tr h="700618">
                <a:tc>
                  <a:txBody>
                    <a:bodyPr/>
                    <a:lstStyle/>
                    <a:p>
                      <a:r>
                        <a:rPr lang="en-GB" sz="1200" b="1" i="1" dirty="0" smtClean="0"/>
                        <a:t>Erectile dysfunction</a:t>
                      </a:r>
                    </a:p>
                    <a:p>
                      <a:r>
                        <a:rPr lang="en-GB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Erections</a:t>
                      </a: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insufficient for intercourse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3yr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27%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56</a:t>
                      </a:r>
                      <a:r>
                        <a:rPr lang="en-GB" sz="1200" i="1" dirty="0" smtClean="0">
                          <a:solidFill>
                            <a:schemeClr val="tx1"/>
                          </a:solidFill>
                        </a:rPr>
                        <a:t>%‡</a:t>
                      </a:r>
                      <a:endParaRPr lang="en-GB" sz="12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66</a:t>
                      </a:r>
                      <a:r>
                        <a:rPr lang="en-GB" sz="1200" i="1" dirty="0" smtClean="0">
                          <a:solidFill>
                            <a:schemeClr val="tx1"/>
                          </a:solidFill>
                        </a:rPr>
                        <a:t>%*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>
                          <a:solidFill>
                            <a:schemeClr val="tx1"/>
                          </a:solidFill>
                        </a:rPr>
                        <a:t>39%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00618">
                <a:tc>
                  <a:txBody>
                    <a:bodyPr/>
                    <a:lstStyle/>
                    <a:p>
                      <a:r>
                        <a:rPr lang="en-GB" sz="1200" b="1" i="1" dirty="0" smtClean="0"/>
                        <a:t>Incontinence</a:t>
                      </a:r>
                      <a:r>
                        <a:rPr lang="en-GB" sz="1200" dirty="0" smtClean="0"/>
                        <a:t> </a:t>
                      </a:r>
                      <a:r>
                        <a:rPr lang="en-GB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Wear one</a:t>
                      </a: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or more pads per day in the last 4 </a:t>
                      </a: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weeks.</a:t>
                      </a:r>
                      <a:endParaRPr lang="en-GB" sz="1200" baseline="0" dirty="0" smtClean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3yr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0.4%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19.6%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3.0%</a:t>
                      </a:r>
                      <a:endParaRPr lang="en-GB" sz="1200" dirty="0"/>
                    </a:p>
                  </a:txBody>
                  <a:tcPr/>
                </a:tc>
              </a:tr>
              <a:tr h="700618">
                <a:tc>
                  <a:txBody>
                    <a:bodyPr/>
                    <a:lstStyle/>
                    <a:p>
                      <a:r>
                        <a:rPr lang="en-GB" sz="1200" b="1" dirty="0" smtClean="0"/>
                        <a:t>Bowel issues </a:t>
                      </a:r>
                      <a:r>
                        <a:rPr lang="en-GB" sz="12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Bloody</a:t>
                      </a: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stools </a:t>
                      </a: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about </a:t>
                      </a: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half the time or more </a:t>
                      </a:r>
                      <a:r>
                        <a:rPr lang="en-GB" sz="12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frequently</a:t>
                      </a:r>
                      <a:endParaRPr lang="en-GB" sz="12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3yr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1.6%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1.2%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7.4%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2123728" y="6228601"/>
            <a:ext cx="61634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i="1" dirty="0" smtClean="0"/>
              <a:t>‡ - Nerve-sparing </a:t>
            </a:r>
            <a:r>
              <a:rPr lang="en-GB" sz="1600" i="1" dirty="0" smtClean="0"/>
              <a:t>radical prostatectomy</a:t>
            </a:r>
            <a:endParaRPr lang="en-GB" sz="1600" i="1" dirty="0" smtClean="0"/>
          </a:p>
          <a:p>
            <a:r>
              <a:rPr lang="en-GB" sz="1600" i="1" dirty="0" smtClean="0"/>
              <a:t>* - </a:t>
            </a:r>
            <a:r>
              <a:rPr lang="en-GB" sz="1600" i="1" dirty="0" smtClean="0"/>
              <a:t>Non-nerve-sparing radical prostatectomy</a:t>
            </a:r>
            <a:endParaRPr lang="en-GB" sz="1600" i="1" dirty="0" smtClean="0"/>
          </a:p>
        </p:txBody>
      </p:sp>
    </p:spTree>
    <p:extLst>
      <p:ext uri="{BB962C8B-B14F-4D97-AF65-F5344CB8AC3E}">
        <p14:creationId xmlns:p14="http://schemas.microsoft.com/office/powerpoint/2010/main" val="353447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173</Words>
  <Application>Microsoft Office PowerPoint</Application>
  <PresentationFormat>On-screen Show (4:3)</PresentationFormat>
  <Paragraphs>26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thurtle</dc:creator>
  <cp:lastModifiedBy>david thurtle</cp:lastModifiedBy>
  <cp:revision>3</cp:revision>
  <dcterms:created xsi:type="dcterms:W3CDTF">2018-09-06T08:57:04Z</dcterms:created>
  <dcterms:modified xsi:type="dcterms:W3CDTF">2018-09-06T09:18:34Z</dcterms:modified>
</cp:coreProperties>
</file>