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81" r:id="rId6"/>
    <p:sldId id="259" r:id="rId7"/>
    <p:sldId id="265" r:id="rId8"/>
    <p:sldId id="260" r:id="rId9"/>
    <p:sldId id="283" r:id="rId10"/>
    <p:sldId id="284" r:id="rId11"/>
    <p:sldId id="285" r:id="rId12"/>
    <p:sldId id="286" r:id="rId13"/>
    <p:sldId id="287" r:id="rId14"/>
    <p:sldId id="288" r:id="rId15"/>
    <p:sldId id="261" r:id="rId16"/>
    <p:sldId id="289" r:id="rId17"/>
    <p:sldId id="262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9D0"/>
    <a:srgbClr val="DA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1402-F325-4A98-A59B-EE461FA30335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ACD89-F4FD-4086-8429-816CD5299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3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advClick="0" advTm="0">
        <p:randomBar dir="vert"/>
      </p:transition>
    </mc:Choice>
    <mc:Fallback xmlns="">
      <p:transition advClick="0" advTm="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sp>
        <p:nvSpPr>
          <p:cNvPr id="6" name="PA_文本框 4"/>
          <p:cNvSpPr txBox="1"/>
          <p:nvPr>
            <p:custDataLst>
              <p:tags r:id="rId1"/>
            </p:custDataLst>
          </p:nvPr>
        </p:nvSpPr>
        <p:spPr>
          <a:xfrm>
            <a:off x="1269364" y="2726055"/>
            <a:ext cx="1015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kern="1600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cs typeface="+mn-ea"/>
                <a:sym typeface="+mn-lt"/>
              </a:rPr>
              <a:t>ElasticBF</a:t>
            </a:r>
            <a:r>
              <a:rPr lang="zh-CN" altLang="en-US" sz="3600" kern="16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cs typeface="+mn-ea"/>
                <a:sym typeface="+mn-lt"/>
              </a:rPr>
              <a:t>：具有热感知的动态布隆过滤器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69431" y="4310822"/>
            <a:ext cx="343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anose="02010601030101010101" charset="-122"/>
                <a:ea typeface="方正姚体" panose="02010601030101010101" charset="-122"/>
                <a:cs typeface="+mn-ea"/>
                <a:sym typeface="+mn-lt"/>
              </a:rPr>
              <a:t>孙卓航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69431" y="4882184"/>
            <a:ext cx="2062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pc="600" dirty="0">
              <a:solidFill>
                <a:srgbClr val="98C9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Subtitle 2"/>
          <p:cNvSpPr txBox="1"/>
          <p:nvPr/>
        </p:nvSpPr>
        <p:spPr bwMode="auto">
          <a:xfrm>
            <a:off x="1269365" y="5171062"/>
            <a:ext cx="9222941" cy="110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解决访问不均匀，每个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sstable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分成多段，每段分配一组过滤器。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段大小太小，占用内存太多；太大不能较好区分热度。</a:t>
            </a:r>
            <a:endParaRPr lang="en-US" altLang="zh-CN" sz="10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sp>
        <p:nvSpPr>
          <p:cNvPr id="33" name="Subtitle 2"/>
          <p:cNvSpPr txBox="1"/>
          <p:nvPr/>
        </p:nvSpPr>
        <p:spPr bwMode="auto">
          <a:xfrm>
            <a:off x="2306426" y="363791"/>
            <a:ext cx="7325052" cy="6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分段的细粒度设计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3" y="1039352"/>
            <a:ext cx="9725891" cy="41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3714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pc="600" dirty="0">
              <a:solidFill>
                <a:srgbClr val="98C9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Subtitle 2"/>
          <p:cNvSpPr txBox="1"/>
          <p:nvPr/>
        </p:nvSpPr>
        <p:spPr bwMode="auto">
          <a:xfrm>
            <a:off x="758507" y="962408"/>
            <a:ext cx="9222941" cy="206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段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的热度由其访问频率和自上次访问以来的持续时间决定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如果在按生存期定义的固定数量的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GET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请求期间未访问某个段，则该段将过期并视为冷段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更新段的热元数据的时间复杂度仅为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o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）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内存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开销也很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小。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sp>
        <p:nvSpPr>
          <p:cNvPr id="33" name="Subtitle 2"/>
          <p:cNvSpPr txBox="1"/>
          <p:nvPr/>
        </p:nvSpPr>
        <p:spPr bwMode="auto">
          <a:xfrm>
            <a:off x="1325563" y="363791"/>
            <a:ext cx="8305915" cy="66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热识别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sp>
        <p:nvSpPr>
          <p:cNvPr id="34" name="Subtitle 2"/>
          <p:cNvSpPr txBox="1"/>
          <p:nvPr/>
        </p:nvSpPr>
        <p:spPr bwMode="auto">
          <a:xfrm>
            <a:off x="1325563" y="2930867"/>
            <a:ext cx="8305915" cy="6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遗传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sp>
        <p:nvSpPr>
          <p:cNvPr id="35" name="Subtitle 2"/>
          <p:cNvSpPr txBox="1"/>
          <p:nvPr/>
        </p:nvSpPr>
        <p:spPr bwMode="auto">
          <a:xfrm>
            <a:off x="758506" y="3606428"/>
            <a:ext cx="10719754" cy="25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由于每层数据整合会导致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SSTable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变化，所以需要定义新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SSTable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的热度。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如果将新段的热度设置为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0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，则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elasticbf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将面临热度的冷启动，这可能会降低将来从新段读取数据的性能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可以根据其中所有键的热度准确估计新段的热度，但这会给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kv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存储带来太大的开销。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9489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pc="600" dirty="0">
              <a:solidFill>
                <a:srgbClr val="98C9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Subtitle 2"/>
          <p:cNvSpPr txBox="1"/>
          <p:nvPr/>
        </p:nvSpPr>
        <p:spPr bwMode="auto">
          <a:xfrm>
            <a:off x="1325563" y="363791"/>
            <a:ext cx="8305915" cy="6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遗传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sp>
        <p:nvSpPr>
          <p:cNvPr id="35" name="Subtitle 2"/>
          <p:cNvSpPr txBox="1"/>
          <p:nvPr/>
        </p:nvSpPr>
        <p:spPr bwMode="auto">
          <a:xfrm>
            <a:off x="815656" y="5371197"/>
            <a:ext cx="10719754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elasticbf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使用旧段的热度来估计新段的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热度。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91" y="1155289"/>
            <a:ext cx="8362673" cy="41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5434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pc="600" dirty="0">
              <a:solidFill>
                <a:srgbClr val="98C9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Subtitle 2"/>
          <p:cNvSpPr txBox="1"/>
          <p:nvPr/>
        </p:nvSpPr>
        <p:spPr bwMode="auto">
          <a:xfrm>
            <a:off x="1325563" y="363791"/>
            <a:ext cx="8305915" cy="66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多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队列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动态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调度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3" y="1026075"/>
            <a:ext cx="9604557" cy="49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0055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pc="600" dirty="0">
              <a:solidFill>
                <a:srgbClr val="98C9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Subtitle 2"/>
          <p:cNvSpPr txBox="1"/>
          <p:nvPr/>
        </p:nvSpPr>
        <p:spPr bwMode="auto">
          <a:xfrm>
            <a:off x="1325563" y="363791"/>
            <a:ext cx="8305915" cy="6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多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队列动态调整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sp>
        <p:nvSpPr>
          <p:cNvPr id="34" name="Subtitle 2"/>
          <p:cNvSpPr txBox="1"/>
          <p:nvPr/>
        </p:nvSpPr>
        <p:spPr bwMode="auto">
          <a:xfrm>
            <a:off x="758507" y="1090065"/>
            <a:ext cx="10719754" cy="199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最多每段初始化的过滤器单元可能有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n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个。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每次访问一个段，就检查是否能够为该段增加一个单元，从其他冷段中减少一个单元，如果计算发现这样能够减少误报率，从而减少额外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IO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开销，就执行，否则不变动。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10" y="3160365"/>
            <a:ext cx="5635413" cy="993361"/>
          </a:xfrm>
          <a:prstGeom prst="rect">
            <a:avLst/>
          </a:prstGeom>
        </p:spPr>
      </p:pic>
      <p:sp>
        <p:nvSpPr>
          <p:cNvPr id="36" name="Subtitle 2"/>
          <p:cNvSpPr txBox="1"/>
          <p:nvPr/>
        </p:nvSpPr>
        <p:spPr bwMode="auto">
          <a:xfrm>
            <a:off x="682711" y="3986091"/>
            <a:ext cx="10719754" cy="5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m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表示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kv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存储器中的段总数，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fi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表示段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i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的访问频率，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ri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表示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误报率。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6841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04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/>
      <p:bldP spid="54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pc="600" dirty="0">
              <a:solidFill>
                <a:srgbClr val="98C9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Subtitle 2"/>
          <p:cNvSpPr txBox="1"/>
          <p:nvPr/>
        </p:nvSpPr>
        <p:spPr bwMode="auto">
          <a:xfrm>
            <a:off x="1325563" y="363791"/>
            <a:ext cx="8305915" cy="6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测试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sp>
        <p:nvSpPr>
          <p:cNvPr id="34" name="Subtitle 2"/>
          <p:cNvSpPr txBox="1"/>
          <p:nvPr/>
        </p:nvSpPr>
        <p:spPr bwMode="auto">
          <a:xfrm>
            <a:off x="758507" y="1090065"/>
            <a:ext cx="10719754" cy="154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在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leveldb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、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rocksdb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、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pebblesdb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上评估，使用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64MB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的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sstable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elasticbf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在保持几乎相同的写和范围查询性能的同时，将上述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kv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存储的读吞吐量分别提高到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2.34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、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2.35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2.58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倍。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sp>
        <p:nvSpPr>
          <p:cNvPr id="35" name="Subtitle 2"/>
          <p:cNvSpPr txBox="1"/>
          <p:nvPr/>
        </p:nvSpPr>
        <p:spPr bwMode="auto">
          <a:xfrm>
            <a:off x="1269366" y="2695816"/>
            <a:ext cx="8476874" cy="6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探讨优缺点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  <p:sp>
        <p:nvSpPr>
          <p:cNvPr id="37" name="Subtitle 2"/>
          <p:cNvSpPr txBox="1"/>
          <p:nvPr/>
        </p:nvSpPr>
        <p:spPr bwMode="auto">
          <a:xfrm>
            <a:off x="730566" y="3232979"/>
            <a:ext cx="10719754" cy="302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20000"/>
              </a:lnSpc>
            </a:pP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elasticbf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与优化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lsm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树型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kv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存储结构的工作是正交的，因此可以将其集成以进一步提高其读取性能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单元数固定，在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热度分布均匀的情况，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也就是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每次访问载入一个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filter unit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，就需要移除某个</a:t>
            </a:r>
            <a:r>
              <a:rPr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sstable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的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filter unit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具体的参数设置需要根据实际的数据应用调节。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2337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4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THE END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/>
      <p:bldP spid="5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_14"/>
          <p:cNvSpPr txBox="1">
            <a:spLocks noChangeArrowheads="1"/>
          </p:cNvSpPr>
          <p:nvPr/>
        </p:nvSpPr>
        <p:spPr bwMode="auto">
          <a:xfrm>
            <a:off x="2366397" y="1223090"/>
            <a:ext cx="2598224" cy="10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zh-CN" altLang="en-US" sz="48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目录</a:t>
            </a:r>
          </a:p>
          <a:p>
            <a:pPr algn="ctr"/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DIRECTORY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118065" y="2382932"/>
            <a:ext cx="4726327" cy="732230"/>
            <a:chOff x="1491415" y="2438323"/>
            <a:chExt cx="4726327" cy="732230"/>
          </a:xfrm>
        </p:grpSpPr>
        <p:sp>
          <p:nvSpPr>
            <p:cNvPr id="38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691515" y="2530180"/>
              <a:ext cx="3526227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KV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18065" y="3113560"/>
            <a:ext cx="4370855" cy="732230"/>
            <a:chOff x="1491415" y="2438323"/>
            <a:chExt cx="4370855" cy="732230"/>
          </a:xfrm>
        </p:grpSpPr>
        <p:sp>
          <p:nvSpPr>
            <p:cNvPr id="41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691516" y="2536530"/>
              <a:ext cx="3170754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布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隆过滤器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118065" y="3830853"/>
            <a:ext cx="4370855" cy="732230"/>
            <a:chOff x="1491415" y="2438323"/>
            <a:chExt cx="4370855" cy="732230"/>
          </a:xfrm>
        </p:grpSpPr>
        <p:sp>
          <p:nvSpPr>
            <p:cNvPr id="44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691516" y="2530180"/>
              <a:ext cx="3170754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ElasticBF</a:t>
              </a:r>
              <a:r>
                <a:rPr lang="zh-CN" alt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设计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18065" y="4574816"/>
            <a:ext cx="4276194" cy="732230"/>
            <a:chOff x="1491415" y="2438323"/>
            <a:chExt cx="4276194" cy="732230"/>
          </a:xfrm>
        </p:grpSpPr>
        <p:sp>
          <p:nvSpPr>
            <p:cNvPr id="47" name="_14"/>
            <p:cNvSpPr txBox="1">
              <a:spLocks noChangeArrowheads="1"/>
            </p:cNvSpPr>
            <p:nvPr/>
          </p:nvSpPr>
          <p:spPr bwMode="auto">
            <a:xfrm>
              <a:off x="1491415" y="2438323"/>
              <a:ext cx="1123680" cy="73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/>
              <a:r>
                <a:rPr lang="en-US" altLang="zh-CN" sz="3200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86131" y="2573995"/>
              <a:ext cx="2981478" cy="549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KV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存储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01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/>
      <p:bldP spid="54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90" name="Subtitle 2"/>
          <p:cNvSpPr txBox="1"/>
          <p:nvPr/>
        </p:nvSpPr>
        <p:spPr bwMode="auto">
          <a:xfrm>
            <a:off x="1027577" y="1641529"/>
            <a:ext cx="2750331" cy="8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Log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文件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Lantinghei SC Demibold" charset="-122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endParaRPr lang="en-US" altLang="zh-CN" sz="10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75086" y="2072775"/>
            <a:ext cx="2540000" cy="75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写</a:t>
            </a:r>
            <a:r>
              <a:rPr lang="en-US" altLang="zh-CN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Memtable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之前会先写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Log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Subtitle 2"/>
          <p:cNvSpPr txBox="1"/>
          <p:nvPr/>
        </p:nvSpPr>
        <p:spPr bwMode="auto">
          <a:xfrm>
            <a:off x="1027577" y="3876094"/>
            <a:ext cx="2750331" cy="8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SST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文件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Lantinghei SC Demibold" charset="-122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endParaRPr lang="en-US" altLang="zh-CN" sz="10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50645" y="4347210"/>
            <a:ext cx="2540000" cy="3965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磁盘数据存储文件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5" name="Subtitle 2"/>
          <p:cNvSpPr txBox="1"/>
          <p:nvPr/>
        </p:nvSpPr>
        <p:spPr bwMode="auto">
          <a:xfrm>
            <a:off x="8665357" y="1574219"/>
            <a:ext cx="2750331" cy="8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Manifest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文件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Lantinghei SC Demibold" charset="-122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endParaRPr lang="en-US" altLang="zh-CN" sz="10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58275" y="2112645"/>
            <a:ext cx="2540000" cy="401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记录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SST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文件元数据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Subtitle 2"/>
          <p:cNvSpPr txBox="1"/>
          <p:nvPr/>
        </p:nvSpPr>
        <p:spPr bwMode="auto">
          <a:xfrm>
            <a:off x="8665357" y="3808784"/>
            <a:ext cx="2750331" cy="8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Current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文件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Lantinghei SC Demibold" charset="-122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endParaRPr lang="en-US" altLang="zh-CN" sz="10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58275" y="4347210"/>
            <a:ext cx="2540000" cy="1089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Manifest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可能有多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Current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文件记录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了当前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Manifest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文件名。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36" y="1110343"/>
            <a:ext cx="5417752" cy="4761791"/>
          </a:xfrm>
          <a:prstGeom prst="rect">
            <a:avLst/>
          </a:prstGeom>
        </p:spPr>
      </p:pic>
      <p:sp>
        <p:nvSpPr>
          <p:cNvPr id="59" name="Subtitle 2"/>
          <p:cNvSpPr txBox="1"/>
          <p:nvPr/>
        </p:nvSpPr>
        <p:spPr bwMode="auto">
          <a:xfrm>
            <a:off x="2708434" y="333688"/>
            <a:ext cx="7017457" cy="58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基于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LSM-Tree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实现的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ntinghei SC Demibold" charset="-122"/>
                <a:sym typeface="时尚中黑简体" charset="0"/>
              </a:rPr>
              <a:t>LevelDB</a:t>
            </a:r>
            <a:endParaRPr lang="en-US" altLang="zh-CN" sz="10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53" grpId="0"/>
      <p:bldP spid="94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pic>
        <p:nvPicPr>
          <p:cNvPr id="36" name="图片 35"/>
          <p:cNvPicPr/>
          <p:nvPr/>
        </p:nvPicPr>
        <p:blipFill>
          <a:blip r:embed="rId2"/>
          <a:stretch>
            <a:fillRect/>
          </a:stretch>
        </p:blipFill>
        <p:spPr>
          <a:xfrm>
            <a:off x="701358" y="698540"/>
            <a:ext cx="10019658" cy="41935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62949" y="2980267"/>
            <a:ext cx="1813318" cy="474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Subtitle 2"/>
          <p:cNvSpPr txBox="1"/>
          <p:nvPr/>
        </p:nvSpPr>
        <p:spPr bwMode="auto">
          <a:xfrm>
            <a:off x="473497" y="5013845"/>
            <a:ext cx="10552960" cy="99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访问存储时是一层层的访问，且由于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level 0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层的</a:t>
            </a:r>
            <a:r>
              <a:rPr lang="en-US" altLang="zh-C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SSTable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之间并非有序，所以可能需要访问该层全部文件，因此，会带来较大的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IO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4283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布隆过滤器</a:t>
            </a: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02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/>
      <p:bldP spid="54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pc="600" dirty="0">
              <a:solidFill>
                <a:srgbClr val="98C9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10" y="965494"/>
            <a:ext cx="5133333" cy="2400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93" y="1017875"/>
            <a:ext cx="4952381" cy="2295238"/>
          </a:xfrm>
          <a:prstGeom prst="rect">
            <a:avLst/>
          </a:prstGeom>
        </p:spPr>
      </p:pic>
      <p:sp>
        <p:nvSpPr>
          <p:cNvPr id="50" name="Subtitle 2"/>
          <p:cNvSpPr txBox="1"/>
          <p:nvPr/>
        </p:nvSpPr>
        <p:spPr bwMode="auto">
          <a:xfrm>
            <a:off x="758507" y="3758265"/>
            <a:ext cx="5039620" cy="110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BF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容量越大，误报率越小；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Hash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函数越多，误报率越大。</a:t>
            </a:r>
            <a:endParaRPr lang="en-US" altLang="zh-CN" sz="10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003059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0" y="-69215"/>
            <a:ext cx="12280265" cy="699706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 bwMode="auto">
          <a:xfrm>
            <a:off x="3114469" y="3263179"/>
            <a:ext cx="5972904" cy="1080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3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ElasticBF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4455966" y="2613995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z="4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PART/</a:t>
            </a:r>
            <a:r>
              <a:rPr lang="en-US" altLang="zh-CN" sz="4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03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/>
      <p:bldP spid="54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191135" y="247650"/>
            <a:ext cx="7717155" cy="2592705"/>
            <a:chOff x="6599" y="434"/>
            <a:chExt cx="12153" cy="408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V="1">
            <a:off x="3876675" y="3897630"/>
            <a:ext cx="7717155" cy="2592705"/>
            <a:chOff x="6599" y="434"/>
            <a:chExt cx="12153" cy="4083"/>
          </a:xfrm>
        </p:grpSpPr>
        <p:grpSp>
          <p:nvGrpSpPr>
            <p:cNvPr id="21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rgbClr val="DA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_14"/>
          <p:cNvSpPr txBox="1">
            <a:spLocks noChangeArrowheads="1"/>
          </p:cNvSpPr>
          <p:nvPr/>
        </p:nvSpPr>
        <p:spPr bwMode="auto">
          <a:xfrm>
            <a:off x="247821" y="6010610"/>
            <a:ext cx="3452470" cy="84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PART/</a:t>
            </a:r>
            <a:r>
              <a:rPr lang="en-US" altLang="zh-CN" spc="600" dirty="0" smtClean="0">
                <a:solidFill>
                  <a:srgbClr val="98C9D0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pc="600" dirty="0">
              <a:solidFill>
                <a:srgbClr val="98C9D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Subtitle 2"/>
          <p:cNvSpPr txBox="1"/>
          <p:nvPr/>
        </p:nvSpPr>
        <p:spPr bwMode="auto">
          <a:xfrm>
            <a:off x="1269365" y="4639559"/>
            <a:ext cx="9222941" cy="154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每个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hash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函数独立拥有一部分比特，因此：每个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filter unit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比特越多，误报率越低；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Unit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越多，误报率越低。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优点是每个单元独立，可以动态调度。比如只启用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一部分到内存中。</a:t>
            </a:r>
            <a:endParaRPr lang="en-US" altLang="zh-CN" sz="106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403117"/>
            <a:ext cx="6883305" cy="3224856"/>
          </a:xfrm>
          <a:prstGeom prst="rect">
            <a:avLst/>
          </a:prstGeom>
        </p:spPr>
      </p:pic>
      <p:sp>
        <p:nvSpPr>
          <p:cNvPr id="33" name="Subtitle 2"/>
          <p:cNvSpPr txBox="1"/>
          <p:nvPr/>
        </p:nvSpPr>
        <p:spPr bwMode="auto">
          <a:xfrm>
            <a:off x="2306426" y="720524"/>
            <a:ext cx="7325052" cy="66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12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7755" indent="-285750" defTabSz="108712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174875" indent="-228600" defTabSz="108712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62630" indent="-228600" defTabSz="108712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349750" indent="-228600" defTabSz="108712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8069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52641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57213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6178550" indent="-228600" defTabSz="108712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动态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charset="0"/>
                <a:sym typeface="时尚中黑简体" charset="0"/>
              </a:rPr>
              <a:t>布隆过滤器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charset="0"/>
              <a:sym typeface="时尚中黑简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7475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694</Words>
  <Application>Microsoft Office PowerPoint</Application>
  <PresentationFormat>宽屏</PresentationFormat>
  <Paragraphs>83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Lantinghei SC Demibold</vt:lpstr>
      <vt:lpstr>Open Sans Light</vt:lpstr>
      <vt:lpstr>方正姚体</vt:lpstr>
      <vt:lpstr>时尚中黑简体</vt:lpstr>
      <vt:lpstr>宋体</vt:lpstr>
      <vt:lpstr>微软雅黑</vt:lpstr>
      <vt:lpstr>叶根友刀锋黑草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孙卓航</cp:lastModifiedBy>
  <cp:revision>41</cp:revision>
  <dcterms:created xsi:type="dcterms:W3CDTF">2017-10-11T13:31:40Z</dcterms:created>
  <dcterms:modified xsi:type="dcterms:W3CDTF">2019-11-08T06:57:25Z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