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69" r:id="rId3"/>
    <p:sldId id="288" r:id="rId4"/>
    <p:sldId id="287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301" r:id="rId14"/>
    <p:sldId id="299" r:id="rId15"/>
    <p:sldId id="300" r:id="rId16"/>
    <p:sldId id="279" r:id="rId17"/>
    <p:sldId id="302" r:id="rId18"/>
    <p:sldId id="303" r:id="rId19"/>
    <p:sldId id="304" r:id="rId20"/>
    <p:sldId id="305" r:id="rId21"/>
    <p:sldId id="306" r:id="rId22"/>
    <p:sldId id="307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A40000"/>
    <a:srgbClr val="9E0000"/>
    <a:srgbClr val="C7450B"/>
    <a:srgbClr val="E24E0C"/>
    <a:srgbClr val="DC6140"/>
    <a:srgbClr val="E60000"/>
    <a:srgbClr val="C9670D"/>
    <a:srgbClr val="66B5C9"/>
    <a:srgbClr val="EDB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2019/10/23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t="-9277" b="-92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17"/>
          <p:cNvSpPr>
            <a:spLocks/>
          </p:cNvSpPr>
          <p:nvPr userDrawn="1"/>
        </p:nvSpPr>
        <p:spPr bwMode="auto">
          <a:xfrm>
            <a:off x="1553603" y="3028951"/>
            <a:ext cx="9084795" cy="293688"/>
          </a:xfrm>
          <a:custGeom>
            <a:avLst/>
            <a:gdLst>
              <a:gd name="T0" fmla="*/ 4790 w 4790"/>
              <a:gd name="T1" fmla="*/ 0 h 153"/>
              <a:gd name="T2" fmla="*/ 2544 w 4790"/>
              <a:gd name="T3" fmla="*/ 0 h 153"/>
              <a:gd name="T4" fmla="*/ 2544 w 4790"/>
              <a:gd name="T5" fmla="*/ 0 h 153"/>
              <a:gd name="T6" fmla="*/ 2544 w 4790"/>
              <a:gd name="T7" fmla="*/ 0 h 153"/>
              <a:gd name="T8" fmla="*/ 2395 w 4790"/>
              <a:gd name="T9" fmla="*/ 148 h 153"/>
              <a:gd name="T10" fmla="*/ 2247 w 4790"/>
              <a:gd name="T11" fmla="*/ 0 h 153"/>
              <a:gd name="T12" fmla="*/ 2246 w 4790"/>
              <a:gd name="T13" fmla="*/ 0 h 153"/>
              <a:gd name="T14" fmla="*/ 2246 w 4790"/>
              <a:gd name="T15" fmla="*/ 0 h 153"/>
              <a:gd name="T16" fmla="*/ 0 w 4790"/>
              <a:gd name="T17" fmla="*/ 0 h 153"/>
              <a:gd name="T18" fmla="*/ 0 w 4790"/>
              <a:gd name="T19" fmla="*/ 4 h 153"/>
              <a:gd name="T20" fmla="*/ 2246 w 4790"/>
              <a:gd name="T21" fmla="*/ 4 h 153"/>
              <a:gd name="T22" fmla="*/ 2395 w 4790"/>
              <a:gd name="T23" fmla="*/ 153 h 153"/>
              <a:gd name="T24" fmla="*/ 2544 w 4790"/>
              <a:gd name="T25" fmla="*/ 4 h 153"/>
              <a:gd name="T26" fmla="*/ 4790 w 4790"/>
              <a:gd name="T27" fmla="*/ 4 h 153"/>
              <a:gd name="T28" fmla="*/ 4790 w 4790"/>
              <a:gd name="T29" fmla="*/ 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90" h="153">
                <a:moveTo>
                  <a:pt x="4790" y="0"/>
                </a:moveTo>
                <a:lnTo>
                  <a:pt x="2544" y="0"/>
                </a:lnTo>
                <a:lnTo>
                  <a:pt x="2544" y="0"/>
                </a:lnTo>
                <a:lnTo>
                  <a:pt x="2544" y="0"/>
                </a:lnTo>
                <a:lnTo>
                  <a:pt x="2395" y="148"/>
                </a:lnTo>
                <a:lnTo>
                  <a:pt x="2247" y="0"/>
                </a:lnTo>
                <a:lnTo>
                  <a:pt x="2246" y="0"/>
                </a:lnTo>
                <a:lnTo>
                  <a:pt x="2246" y="0"/>
                </a:lnTo>
                <a:lnTo>
                  <a:pt x="0" y="0"/>
                </a:lnTo>
                <a:lnTo>
                  <a:pt x="0" y="4"/>
                </a:lnTo>
                <a:lnTo>
                  <a:pt x="2246" y="4"/>
                </a:lnTo>
                <a:lnTo>
                  <a:pt x="2395" y="153"/>
                </a:lnTo>
                <a:lnTo>
                  <a:pt x="2544" y="4"/>
                </a:lnTo>
                <a:lnTo>
                  <a:pt x="4790" y="4"/>
                </a:lnTo>
                <a:lnTo>
                  <a:pt x="479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Rectangle 18"/>
          <p:cNvSpPr>
            <a:spLocks noChangeArrowheads="1"/>
          </p:cNvSpPr>
          <p:nvPr userDrawn="1"/>
        </p:nvSpPr>
        <p:spPr bwMode="auto">
          <a:xfrm>
            <a:off x="4405165" y="4524781"/>
            <a:ext cx="3381671" cy="5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9"/>
          <p:cNvSpPr>
            <a:spLocks/>
          </p:cNvSpPr>
          <p:nvPr userDrawn="1"/>
        </p:nvSpPr>
        <p:spPr bwMode="auto">
          <a:xfrm>
            <a:off x="5806765" y="4229174"/>
            <a:ext cx="565192" cy="573939"/>
          </a:xfrm>
          <a:custGeom>
            <a:avLst/>
            <a:gdLst>
              <a:gd name="T0" fmla="*/ 298 w 298"/>
              <a:gd name="T1" fmla="*/ 149 h 299"/>
              <a:gd name="T2" fmla="*/ 149 w 298"/>
              <a:gd name="T3" fmla="*/ 299 h 299"/>
              <a:gd name="T4" fmla="*/ 0 w 298"/>
              <a:gd name="T5" fmla="*/ 149 h 299"/>
              <a:gd name="T6" fmla="*/ 149 w 298"/>
              <a:gd name="T7" fmla="*/ 0 h 299"/>
              <a:gd name="T8" fmla="*/ 298 w 298"/>
              <a:gd name="T9" fmla="*/ 149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8" h="299">
                <a:moveTo>
                  <a:pt x="298" y="149"/>
                </a:moveTo>
                <a:lnTo>
                  <a:pt x="149" y="299"/>
                </a:lnTo>
                <a:lnTo>
                  <a:pt x="0" y="149"/>
                </a:lnTo>
                <a:lnTo>
                  <a:pt x="149" y="0"/>
                </a:lnTo>
                <a:lnTo>
                  <a:pt x="298" y="1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20"/>
          <p:cNvSpPr>
            <a:spLocks/>
          </p:cNvSpPr>
          <p:nvPr userDrawn="1"/>
        </p:nvSpPr>
        <p:spPr bwMode="auto">
          <a:xfrm>
            <a:off x="5507100" y="4225335"/>
            <a:ext cx="574676" cy="581617"/>
          </a:xfrm>
          <a:custGeom>
            <a:avLst/>
            <a:gdLst>
              <a:gd name="T0" fmla="*/ 300 w 303"/>
              <a:gd name="T1" fmla="*/ 151 h 303"/>
              <a:gd name="T2" fmla="*/ 299 w 303"/>
              <a:gd name="T3" fmla="*/ 151 h 303"/>
              <a:gd name="T4" fmla="*/ 151 w 303"/>
              <a:gd name="T5" fmla="*/ 299 h 303"/>
              <a:gd name="T6" fmla="*/ 4 w 303"/>
              <a:gd name="T7" fmla="*/ 151 h 303"/>
              <a:gd name="T8" fmla="*/ 151 w 303"/>
              <a:gd name="T9" fmla="*/ 5 h 303"/>
              <a:gd name="T10" fmla="*/ 299 w 303"/>
              <a:gd name="T11" fmla="*/ 153 h 303"/>
              <a:gd name="T12" fmla="*/ 300 w 303"/>
              <a:gd name="T13" fmla="*/ 151 h 303"/>
              <a:gd name="T14" fmla="*/ 299 w 303"/>
              <a:gd name="T15" fmla="*/ 151 h 303"/>
              <a:gd name="T16" fmla="*/ 300 w 303"/>
              <a:gd name="T17" fmla="*/ 151 h 303"/>
              <a:gd name="T18" fmla="*/ 301 w 303"/>
              <a:gd name="T19" fmla="*/ 151 h 303"/>
              <a:gd name="T20" fmla="*/ 151 w 303"/>
              <a:gd name="T21" fmla="*/ 0 h 303"/>
              <a:gd name="T22" fmla="*/ 0 w 303"/>
              <a:gd name="T23" fmla="*/ 151 h 303"/>
              <a:gd name="T24" fmla="*/ 151 w 303"/>
              <a:gd name="T25" fmla="*/ 303 h 303"/>
              <a:gd name="T26" fmla="*/ 303 w 303"/>
              <a:gd name="T27" fmla="*/ 151 h 303"/>
              <a:gd name="T28" fmla="*/ 301 w 303"/>
              <a:gd name="T29" fmla="*/ 151 h 303"/>
              <a:gd name="T30" fmla="*/ 300 w 303"/>
              <a:gd name="T31" fmla="*/ 151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3" h="303">
                <a:moveTo>
                  <a:pt x="300" y="151"/>
                </a:moveTo>
                <a:lnTo>
                  <a:pt x="299" y="151"/>
                </a:lnTo>
                <a:lnTo>
                  <a:pt x="151" y="299"/>
                </a:lnTo>
                <a:lnTo>
                  <a:pt x="4" y="151"/>
                </a:lnTo>
                <a:lnTo>
                  <a:pt x="151" y="5"/>
                </a:lnTo>
                <a:lnTo>
                  <a:pt x="299" y="153"/>
                </a:lnTo>
                <a:lnTo>
                  <a:pt x="300" y="151"/>
                </a:lnTo>
                <a:lnTo>
                  <a:pt x="299" y="151"/>
                </a:lnTo>
                <a:lnTo>
                  <a:pt x="300" y="151"/>
                </a:lnTo>
                <a:lnTo>
                  <a:pt x="301" y="151"/>
                </a:lnTo>
                <a:lnTo>
                  <a:pt x="151" y="0"/>
                </a:lnTo>
                <a:lnTo>
                  <a:pt x="0" y="151"/>
                </a:lnTo>
                <a:lnTo>
                  <a:pt x="151" y="303"/>
                </a:lnTo>
                <a:lnTo>
                  <a:pt x="303" y="151"/>
                </a:lnTo>
                <a:lnTo>
                  <a:pt x="301" y="151"/>
                </a:lnTo>
                <a:lnTo>
                  <a:pt x="300" y="1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21"/>
          <p:cNvSpPr>
            <a:spLocks/>
          </p:cNvSpPr>
          <p:nvPr userDrawn="1"/>
        </p:nvSpPr>
        <p:spPr bwMode="auto">
          <a:xfrm>
            <a:off x="6096949" y="4225335"/>
            <a:ext cx="574676" cy="581617"/>
          </a:xfrm>
          <a:custGeom>
            <a:avLst/>
            <a:gdLst>
              <a:gd name="T0" fmla="*/ 301 w 303"/>
              <a:gd name="T1" fmla="*/ 151 h 303"/>
              <a:gd name="T2" fmla="*/ 300 w 303"/>
              <a:gd name="T3" fmla="*/ 151 h 303"/>
              <a:gd name="T4" fmla="*/ 152 w 303"/>
              <a:gd name="T5" fmla="*/ 299 h 303"/>
              <a:gd name="T6" fmla="*/ 5 w 303"/>
              <a:gd name="T7" fmla="*/ 151 h 303"/>
              <a:gd name="T8" fmla="*/ 152 w 303"/>
              <a:gd name="T9" fmla="*/ 5 h 303"/>
              <a:gd name="T10" fmla="*/ 300 w 303"/>
              <a:gd name="T11" fmla="*/ 153 h 303"/>
              <a:gd name="T12" fmla="*/ 301 w 303"/>
              <a:gd name="T13" fmla="*/ 151 h 303"/>
              <a:gd name="T14" fmla="*/ 300 w 303"/>
              <a:gd name="T15" fmla="*/ 151 h 303"/>
              <a:gd name="T16" fmla="*/ 301 w 303"/>
              <a:gd name="T17" fmla="*/ 151 h 303"/>
              <a:gd name="T18" fmla="*/ 302 w 303"/>
              <a:gd name="T19" fmla="*/ 151 h 303"/>
              <a:gd name="T20" fmla="*/ 152 w 303"/>
              <a:gd name="T21" fmla="*/ 0 h 303"/>
              <a:gd name="T22" fmla="*/ 0 w 303"/>
              <a:gd name="T23" fmla="*/ 151 h 303"/>
              <a:gd name="T24" fmla="*/ 152 w 303"/>
              <a:gd name="T25" fmla="*/ 303 h 303"/>
              <a:gd name="T26" fmla="*/ 303 w 303"/>
              <a:gd name="T27" fmla="*/ 151 h 303"/>
              <a:gd name="T28" fmla="*/ 302 w 303"/>
              <a:gd name="T29" fmla="*/ 151 h 303"/>
              <a:gd name="T30" fmla="*/ 301 w 303"/>
              <a:gd name="T31" fmla="*/ 151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3" h="303">
                <a:moveTo>
                  <a:pt x="301" y="151"/>
                </a:moveTo>
                <a:lnTo>
                  <a:pt x="300" y="151"/>
                </a:lnTo>
                <a:lnTo>
                  <a:pt x="152" y="299"/>
                </a:lnTo>
                <a:lnTo>
                  <a:pt x="5" y="151"/>
                </a:lnTo>
                <a:lnTo>
                  <a:pt x="152" y="5"/>
                </a:lnTo>
                <a:lnTo>
                  <a:pt x="300" y="153"/>
                </a:lnTo>
                <a:lnTo>
                  <a:pt x="301" y="151"/>
                </a:lnTo>
                <a:lnTo>
                  <a:pt x="300" y="151"/>
                </a:lnTo>
                <a:lnTo>
                  <a:pt x="301" y="151"/>
                </a:lnTo>
                <a:lnTo>
                  <a:pt x="302" y="151"/>
                </a:lnTo>
                <a:lnTo>
                  <a:pt x="152" y="0"/>
                </a:lnTo>
                <a:lnTo>
                  <a:pt x="0" y="151"/>
                </a:lnTo>
                <a:lnTo>
                  <a:pt x="152" y="303"/>
                </a:lnTo>
                <a:lnTo>
                  <a:pt x="303" y="151"/>
                </a:lnTo>
                <a:lnTo>
                  <a:pt x="302" y="151"/>
                </a:lnTo>
                <a:lnTo>
                  <a:pt x="301" y="1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4" y="2447263"/>
            <a:ext cx="10850564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4" y="1748672"/>
            <a:ext cx="10850564" cy="698591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4" y="3444710"/>
            <a:ext cx="10850564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4" y="3740981"/>
            <a:ext cx="10850564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2629009" y="1900626"/>
            <a:ext cx="6933982" cy="3463148"/>
            <a:chOff x="2342964" y="2353452"/>
            <a:chExt cx="4435817" cy="2215450"/>
          </a:xfrm>
          <a:solidFill>
            <a:schemeClr val="accent5"/>
          </a:solidFill>
        </p:grpSpPr>
        <p:sp>
          <p:nvSpPr>
            <p:cNvPr id="6" name="Freeform 19"/>
            <p:cNvSpPr>
              <a:spLocks/>
            </p:cNvSpPr>
            <p:nvPr userDrawn="1"/>
          </p:nvSpPr>
          <p:spPr bwMode="auto">
            <a:xfrm>
              <a:off x="3484424" y="2368075"/>
              <a:ext cx="2152885" cy="2186204"/>
            </a:xfrm>
            <a:custGeom>
              <a:avLst/>
              <a:gdLst>
                <a:gd name="T0" fmla="*/ 298 w 298"/>
                <a:gd name="T1" fmla="*/ 149 h 299"/>
                <a:gd name="T2" fmla="*/ 149 w 298"/>
                <a:gd name="T3" fmla="*/ 299 h 299"/>
                <a:gd name="T4" fmla="*/ 0 w 298"/>
                <a:gd name="T5" fmla="*/ 149 h 299"/>
                <a:gd name="T6" fmla="*/ 149 w 298"/>
                <a:gd name="T7" fmla="*/ 0 h 299"/>
                <a:gd name="T8" fmla="*/ 298 w 298"/>
                <a:gd name="T9" fmla="*/ 14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299">
                  <a:moveTo>
                    <a:pt x="298" y="149"/>
                  </a:moveTo>
                  <a:lnTo>
                    <a:pt x="149" y="299"/>
                  </a:lnTo>
                  <a:lnTo>
                    <a:pt x="0" y="149"/>
                  </a:lnTo>
                  <a:lnTo>
                    <a:pt x="149" y="0"/>
                  </a:lnTo>
                  <a:lnTo>
                    <a:pt x="298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20"/>
            <p:cNvSpPr>
              <a:spLocks/>
            </p:cNvSpPr>
            <p:nvPr userDrawn="1"/>
          </p:nvSpPr>
          <p:spPr bwMode="auto">
            <a:xfrm>
              <a:off x="2342964" y="2353452"/>
              <a:ext cx="2189011" cy="2215450"/>
            </a:xfrm>
            <a:custGeom>
              <a:avLst/>
              <a:gdLst>
                <a:gd name="T0" fmla="*/ 300 w 303"/>
                <a:gd name="T1" fmla="*/ 151 h 303"/>
                <a:gd name="T2" fmla="*/ 299 w 303"/>
                <a:gd name="T3" fmla="*/ 151 h 303"/>
                <a:gd name="T4" fmla="*/ 151 w 303"/>
                <a:gd name="T5" fmla="*/ 299 h 303"/>
                <a:gd name="T6" fmla="*/ 4 w 303"/>
                <a:gd name="T7" fmla="*/ 151 h 303"/>
                <a:gd name="T8" fmla="*/ 151 w 303"/>
                <a:gd name="T9" fmla="*/ 5 h 303"/>
                <a:gd name="T10" fmla="*/ 299 w 303"/>
                <a:gd name="T11" fmla="*/ 153 h 303"/>
                <a:gd name="T12" fmla="*/ 300 w 303"/>
                <a:gd name="T13" fmla="*/ 151 h 303"/>
                <a:gd name="T14" fmla="*/ 299 w 303"/>
                <a:gd name="T15" fmla="*/ 151 h 303"/>
                <a:gd name="T16" fmla="*/ 300 w 303"/>
                <a:gd name="T17" fmla="*/ 151 h 303"/>
                <a:gd name="T18" fmla="*/ 301 w 303"/>
                <a:gd name="T19" fmla="*/ 151 h 303"/>
                <a:gd name="T20" fmla="*/ 151 w 303"/>
                <a:gd name="T21" fmla="*/ 0 h 303"/>
                <a:gd name="T22" fmla="*/ 0 w 303"/>
                <a:gd name="T23" fmla="*/ 151 h 303"/>
                <a:gd name="T24" fmla="*/ 151 w 303"/>
                <a:gd name="T25" fmla="*/ 303 h 303"/>
                <a:gd name="T26" fmla="*/ 303 w 303"/>
                <a:gd name="T27" fmla="*/ 151 h 303"/>
                <a:gd name="T28" fmla="*/ 301 w 303"/>
                <a:gd name="T29" fmla="*/ 151 h 303"/>
                <a:gd name="T30" fmla="*/ 300 w 303"/>
                <a:gd name="T31" fmla="*/ 1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3" h="303">
                  <a:moveTo>
                    <a:pt x="300" y="151"/>
                  </a:moveTo>
                  <a:lnTo>
                    <a:pt x="299" y="151"/>
                  </a:lnTo>
                  <a:lnTo>
                    <a:pt x="151" y="299"/>
                  </a:lnTo>
                  <a:lnTo>
                    <a:pt x="4" y="151"/>
                  </a:lnTo>
                  <a:lnTo>
                    <a:pt x="151" y="5"/>
                  </a:lnTo>
                  <a:lnTo>
                    <a:pt x="299" y="153"/>
                  </a:lnTo>
                  <a:lnTo>
                    <a:pt x="300" y="151"/>
                  </a:lnTo>
                  <a:lnTo>
                    <a:pt x="299" y="151"/>
                  </a:lnTo>
                  <a:lnTo>
                    <a:pt x="300" y="151"/>
                  </a:lnTo>
                  <a:lnTo>
                    <a:pt x="301" y="151"/>
                  </a:lnTo>
                  <a:lnTo>
                    <a:pt x="151" y="0"/>
                  </a:lnTo>
                  <a:lnTo>
                    <a:pt x="0" y="151"/>
                  </a:lnTo>
                  <a:lnTo>
                    <a:pt x="151" y="303"/>
                  </a:lnTo>
                  <a:lnTo>
                    <a:pt x="303" y="151"/>
                  </a:lnTo>
                  <a:lnTo>
                    <a:pt x="301" y="151"/>
                  </a:lnTo>
                  <a:lnTo>
                    <a:pt x="300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21"/>
            <p:cNvSpPr>
              <a:spLocks/>
            </p:cNvSpPr>
            <p:nvPr userDrawn="1"/>
          </p:nvSpPr>
          <p:spPr bwMode="auto">
            <a:xfrm>
              <a:off x="4589770" y="2353452"/>
              <a:ext cx="2189011" cy="2215450"/>
            </a:xfrm>
            <a:custGeom>
              <a:avLst/>
              <a:gdLst>
                <a:gd name="T0" fmla="*/ 301 w 303"/>
                <a:gd name="T1" fmla="*/ 151 h 303"/>
                <a:gd name="T2" fmla="*/ 300 w 303"/>
                <a:gd name="T3" fmla="*/ 151 h 303"/>
                <a:gd name="T4" fmla="*/ 152 w 303"/>
                <a:gd name="T5" fmla="*/ 299 h 303"/>
                <a:gd name="T6" fmla="*/ 5 w 303"/>
                <a:gd name="T7" fmla="*/ 151 h 303"/>
                <a:gd name="T8" fmla="*/ 152 w 303"/>
                <a:gd name="T9" fmla="*/ 5 h 303"/>
                <a:gd name="T10" fmla="*/ 300 w 303"/>
                <a:gd name="T11" fmla="*/ 153 h 303"/>
                <a:gd name="T12" fmla="*/ 301 w 303"/>
                <a:gd name="T13" fmla="*/ 151 h 303"/>
                <a:gd name="T14" fmla="*/ 300 w 303"/>
                <a:gd name="T15" fmla="*/ 151 h 303"/>
                <a:gd name="T16" fmla="*/ 301 w 303"/>
                <a:gd name="T17" fmla="*/ 151 h 303"/>
                <a:gd name="T18" fmla="*/ 302 w 303"/>
                <a:gd name="T19" fmla="*/ 151 h 303"/>
                <a:gd name="T20" fmla="*/ 152 w 303"/>
                <a:gd name="T21" fmla="*/ 0 h 303"/>
                <a:gd name="T22" fmla="*/ 0 w 303"/>
                <a:gd name="T23" fmla="*/ 151 h 303"/>
                <a:gd name="T24" fmla="*/ 152 w 303"/>
                <a:gd name="T25" fmla="*/ 303 h 303"/>
                <a:gd name="T26" fmla="*/ 303 w 303"/>
                <a:gd name="T27" fmla="*/ 151 h 303"/>
                <a:gd name="T28" fmla="*/ 302 w 303"/>
                <a:gd name="T29" fmla="*/ 151 h 303"/>
                <a:gd name="T30" fmla="*/ 301 w 303"/>
                <a:gd name="T31" fmla="*/ 151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3" h="303">
                  <a:moveTo>
                    <a:pt x="301" y="151"/>
                  </a:moveTo>
                  <a:lnTo>
                    <a:pt x="300" y="151"/>
                  </a:lnTo>
                  <a:lnTo>
                    <a:pt x="152" y="299"/>
                  </a:lnTo>
                  <a:lnTo>
                    <a:pt x="5" y="151"/>
                  </a:lnTo>
                  <a:lnTo>
                    <a:pt x="152" y="5"/>
                  </a:lnTo>
                  <a:lnTo>
                    <a:pt x="300" y="153"/>
                  </a:lnTo>
                  <a:lnTo>
                    <a:pt x="301" y="151"/>
                  </a:lnTo>
                  <a:lnTo>
                    <a:pt x="300" y="151"/>
                  </a:lnTo>
                  <a:lnTo>
                    <a:pt x="301" y="151"/>
                  </a:lnTo>
                  <a:lnTo>
                    <a:pt x="302" y="151"/>
                  </a:lnTo>
                  <a:lnTo>
                    <a:pt x="152" y="0"/>
                  </a:lnTo>
                  <a:lnTo>
                    <a:pt x="0" y="151"/>
                  </a:lnTo>
                  <a:lnTo>
                    <a:pt x="152" y="303"/>
                  </a:lnTo>
                  <a:lnTo>
                    <a:pt x="303" y="151"/>
                  </a:lnTo>
                  <a:lnTo>
                    <a:pt x="302" y="151"/>
                  </a:lnTo>
                  <a:lnTo>
                    <a:pt x="301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3558598" y="2609849"/>
            <a:ext cx="5419185" cy="895350"/>
          </a:xfrm>
        </p:spPr>
        <p:txBody>
          <a:bodyPr anchor="b"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3559714" y="3505199"/>
            <a:ext cx="5419185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2019/10/23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矩形 4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/>
              <a:srcRect/>
              <a:stretch>
                <a:fillRect t="-9277" b="-924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382962" y="2125663"/>
            <a:ext cx="5426076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382962" y="4431899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82962" y="4135628"/>
            <a:ext cx="5426076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1" y="1052736"/>
            <a:ext cx="10668000" cy="762000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651" y="2204864"/>
            <a:ext cx="10668000" cy="39165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A994F5-8F44-408E-8700-AFD5B0B554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67" y="6400800"/>
            <a:ext cx="2540000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D220A8-FA4A-436C-B571-0D8AC57F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08433" y="6400800"/>
            <a:ext cx="3860800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1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等线"/>
                <a:cs typeface="等线"/>
              </a:defRPr>
            </a:lvl1pPr>
          </a:lstStyle>
          <a:p>
            <a:pPr marL="12700">
              <a:lnSpc>
                <a:spcPct val="100000"/>
              </a:lnSpc>
              <a:spcBef>
                <a:spcPts val="335"/>
              </a:spcBef>
            </a:pPr>
            <a:fld id="{81D60167-4931-47E6-BA6A-407CBD079E47}" type="slidenum">
              <a:rPr dirty="0"/>
              <a:t>‹#›</a:t>
            </a:fld>
            <a:r>
              <a:rPr dirty="0"/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216111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2019/10/23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  <p:sldLayoutId id="2147483670" r:id="rId7"/>
    <p:sldLayoutId id="2147483671" r:id="rId8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18" Type="http://schemas.openxmlformats.org/officeDocument/2006/relationships/image" Target="../media/image84.png"/><Relationship Id="rId26" Type="http://schemas.openxmlformats.org/officeDocument/2006/relationships/image" Target="../media/image92.png"/><Relationship Id="rId3" Type="http://schemas.openxmlformats.org/officeDocument/2006/relationships/image" Target="../media/image70.png"/><Relationship Id="rId21" Type="http://schemas.openxmlformats.org/officeDocument/2006/relationships/image" Target="../media/image87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17" Type="http://schemas.openxmlformats.org/officeDocument/2006/relationships/image" Target="../media/image67.png"/><Relationship Id="rId25" Type="http://schemas.openxmlformats.org/officeDocument/2006/relationships/image" Target="../media/image91.png"/><Relationship Id="rId2" Type="http://schemas.openxmlformats.org/officeDocument/2006/relationships/image" Target="../media/image69.png"/><Relationship Id="rId16" Type="http://schemas.openxmlformats.org/officeDocument/2006/relationships/image" Target="../media/image83.png"/><Relationship Id="rId20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24" Type="http://schemas.openxmlformats.org/officeDocument/2006/relationships/image" Target="../media/image90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23" Type="http://schemas.openxmlformats.org/officeDocument/2006/relationships/image" Target="../media/image89.png"/><Relationship Id="rId10" Type="http://schemas.openxmlformats.org/officeDocument/2006/relationships/image" Target="../media/image77.png"/><Relationship Id="rId19" Type="http://schemas.openxmlformats.org/officeDocument/2006/relationships/image" Target="../media/image85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Relationship Id="rId22" Type="http://schemas.openxmlformats.org/officeDocument/2006/relationships/image" Target="../media/image8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4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Relationship Id="rId14" Type="http://schemas.openxmlformats.org/officeDocument/2006/relationships/image" Target="../media/image10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10.png"/><Relationship Id="rId7" Type="http://schemas.openxmlformats.org/officeDocument/2006/relationships/image" Target="../media/image113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117.png"/><Relationship Id="rId5" Type="http://schemas.openxmlformats.org/officeDocument/2006/relationships/image" Target="../media/image112.png"/><Relationship Id="rId10" Type="http://schemas.openxmlformats.org/officeDocument/2006/relationships/image" Target="../media/image116.png"/><Relationship Id="rId4" Type="http://schemas.openxmlformats.org/officeDocument/2006/relationships/image" Target="../media/image111.png"/><Relationship Id="rId9" Type="http://schemas.openxmlformats.org/officeDocument/2006/relationships/image" Target="../media/image1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4.png"/><Relationship Id="rId21" Type="http://schemas.openxmlformats.org/officeDocument/2006/relationships/image" Target="../media/image139.png"/><Relationship Id="rId42" Type="http://schemas.openxmlformats.org/officeDocument/2006/relationships/image" Target="../media/image160.png"/><Relationship Id="rId47" Type="http://schemas.openxmlformats.org/officeDocument/2006/relationships/image" Target="../media/image165.png"/><Relationship Id="rId63" Type="http://schemas.openxmlformats.org/officeDocument/2006/relationships/image" Target="../media/image181.png"/><Relationship Id="rId68" Type="http://schemas.openxmlformats.org/officeDocument/2006/relationships/image" Target="../media/image186.png"/><Relationship Id="rId7" Type="http://schemas.openxmlformats.org/officeDocument/2006/relationships/image" Target="../media/image125.png"/><Relationship Id="rId71" Type="http://schemas.openxmlformats.org/officeDocument/2006/relationships/image" Target="../media/image189.png"/><Relationship Id="rId2" Type="http://schemas.openxmlformats.org/officeDocument/2006/relationships/image" Target="../media/image120.png"/><Relationship Id="rId16" Type="http://schemas.openxmlformats.org/officeDocument/2006/relationships/image" Target="../media/image134.png"/><Relationship Id="rId29" Type="http://schemas.openxmlformats.org/officeDocument/2006/relationships/image" Target="../media/image147.png"/><Relationship Id="rId11" Type="http://schemas.openxmlformats.org/officeDocument/2006/relationships/image" Target="../media/image129.png"/><Relationship Id="rId24" Type="http://schemas.openxmlformats.org/officeDocument/2006/relationships/image" Target="../media/image142.png"/><Relationship Id="rId32" Type="http://schemas.openxmlformats.org/officeDocument/2006/relationships/image" Target="../media/image150.png"/><Relationship Id="rId37" Type="http://schemas.openxmlformats.org/officeDocument/2006/relationships/image" Target="../media/image155.png"/><Relationship Id="rId40" Type="http://schemas.openxmlformats.org/officeDocument/2006/relationships/image" Target="../media/image158.png"/><Relationship Id="rId45" Type="http://schemas.openxmlformats.org/officeDocument/2006/relationships/image" Target="../media/image163.png"/><Relationship Id="rId53" Type="http://schemas.openxmlformats.org/officeDocument/2006/relationships/image" Target="../media/image171.png"/><Relationship Id="rId58" Type="http://schemas.openxmlformats.org/officeDocument/2006/relationships/image" Target="../media/image176.png"/><Relationship Id="rId66" Type="http://schemas.openxmlformats.org/officeDocument/2006/relationships/image" Target="../media/image184.png"/><Relationship Id="rId5" Type="http://schemas.openxmlformats.org/officeDocument/2006/relationships/image" Target="../media/image123.png"/><Relationship Id="rId61" Type="http://schemas.openxmlformats.org/officeDocument/2006/relationships/image" Target="../media/image179.png"/><Relationship Id="rId19" Type="http://schemas.openxmlformats.org/officeDocument/2006/relationships/image" Target="../media/image137.png"/><Relationship Id="rId14" Type="http://schemas.openxmlformats.org/officeDocument/2006/relationships/image" Target="../media/image132.png"/><Relationship Id="rId22" Type="http://schemas.openxmlformats.org/officeDocument/2006/relationships/image" Target="../media/image140.png"/><Relationship Id="rId27" Type="http://schemas.openxmlformats.org/officeDocument/2006/relationships/image" Target="../media/image145.png"/><Relationship Id="rId30" Type="http://schemas.openxmlformats.org/officeDocument/2006/relationships/image" Target="../media/image148.png"/><Relationship Id="rId35" Type="http://schemas.openxmlformats.org/officeDocument/2006/relationships/image" Target="../media/image153.png"/><Relationship Id="rId43" Type="http://schemas.openxmlformats.org/officeDocument/2006/relationships/image" Target="../media/image161.png"/><Relationship Id="rId48" Type="http://schemas.openxmlformats.org/officeDocument/2006/relationships/image" Target="../media/image166.png"/><Relationship Id="rId56" Type="http://schemas.openxmlformats.org/officeDocument/2006/relationships/image" Target="../media/image174.png"/><Relationship Id="rId64" Type="http://schemas.openxmlformats.org/officeDocument/2006/relationships/image" Target="../media/image182.png"/><Relationship Id="rId69" Type="http://schemas.openxmlformats.org/officeDocument/2006/relationships/image" Target="../media/image187.png"/><Relationship Id="rId8" Type="http://schemas.openxmlformats.org/officeDocument/2006/relationships/image" Target="../media/image126.png"/><Relationship Id="rId51" Type="http://schemas.openxmlformats.org/officeDocument/2006/relationships/image" Target="../media/image169.png"/><Relationship Id="rId3" Type="http://schemas.openxmlformats.org/officeDocument/2006/relationships/image" Target="../media/image121.png"/><Relationship Id="rId12" Type="http://schemas.openxmlformats.org/officeDocument/2006/relationships/image" Target="../media/image130.png"/><Relationship Id="rId17" Type="http://schemas.openxmlformats.org/officeDocument/2006/relationships/image" Target="../media/image135.png"/><Relationship Id="rId25" Type="http://schemas.openxmlformats.org/officeDocument/2006/relationships/image" Target="../media/image143.png"/><Relationship Id="rId33" Type="http://schemas.openxmlformats.org/officeDocument/2006/relationships/image" Target="../media/image151.png"/><Relationship Id="rId38" Type="http://schemas.openxmlformats.org/officeDocument/2006/relationships/image" Target="../media/image156.png"/><Relationship Id="rId46" Type="http://schemas.openxmlformats.org/officeDocument/2006/relationships/image" Target="../media/image164.png"/><Relationship Id="rId59" Type="http://schemas.openxmlformats.org/officeDocument/2006/relationships/image" Target="../media/image177.png"/><Relationship Id="rId67" Type="http://schemas.openxmlformats.org/officeDocument/2006/relationships/image" Target="../media/image185.png"/><Relationship Id="rId20" Type="http://schemas.openxmlformats.org/officeDocument/2006/relationships/image" Target="../media/image138.png"/><Relationship Id="rId41" Type="http://schemas.openxmlformats.org/officeDocument/2006/relationships/image" Target="../media/image159.png"/><Relationship Id="rId54" Type="http://schemas.openxmlformats.org/officeDocument/2006/relationships/image" Target="../media/image172.png"/><Relationship Id="rId62" Type="http://schemas.openxmlformats.org/officeDocument/2006/relationships/image" Target="../media/image180.png"/><Relationship Id="rId70" Type="http://schemas.openxmlformats.org/officeDocument/2006/relationships/image" Target="../media/image1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5" Type="http://schemas.openxmlformats.org/officeDocument/2006/relationships/image" Target="../media/image133.png"/><Relationship Id="rId23" Type="http://schemas.openxmlformats.org/officeDocument/2006/relationships/image" Target="../media/image141.png"/><Relationship Id="rId28" Type="http://schemas.openxmlformats.org/officeDocument/2006/relationships/image" Target="../media/image146.png"/><Relationship Id="rId36" Type="http://schemas.openxmlformats.org/officeDocument/2006/relationships/image" Target="../media/image154.png"/><Relationship Id="rId49" Type="http://schemas.openxmlformats.org/officeDocument/2006/relationships/image" Target="../media/image167.png"/><Relationship Id="rId57" Type="http://schemas.openxmlformats.org/officeDocument/2006/relationships/image" Target="../media/image175.png"/><Relationship Id="rId10" Type="http://schemas.openxmlformats.org/officeDocument/2006/relationships/image" Target="../media/image128.png"/><Relationship Id="rId31" Type="http://schemas.openxmlformats.org/officeDocument/2006/relationships/image" Target="../media/image149.png"/><Relationship Id="rId44" Type="http://schemas.openxmlformats.org/officeDocument/2006/relationships/image" Target="../media/image162.png"/><Relationship Id="rId52" Type="http://schemas.openxmlformats.org/officeDocument/2006/relationships/image" Target="../media/image170.png"/><Relationship Id="rId60" Type="http://schemas.openxmlformats.org/officeDocument/2006/relationships/image" Target="../media/image178.png"/><Relationship Id="rId65" Type="http://schemas.openxmlformats.org/officeDocument/2006/relationships/image" Target="../media/image183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Relationship Id="rId13" Type="http://schemas.openxmlformats.org/officeDocument/2006/relationships/image" Target="../media/image131.png"/><Relationship Id="rId18" Type="http://schemas.openxmlformats.org/officeDocument/2006/relationships/image" Target="../media/image136.png"/><Relationship Id="rId39" Type="http://schemas.openxmlformats.org/officeDocument/2006/relationships/image" Target="../media/image157.png"/><Relationship Id="rId34" Type="http://schemas.openxmlformats.org/officeDocument/2006/relationships/image" Target="../media/image152.png"/><Relationship Id="rId50" Type="http://schemas.openxmlformats.org/officeDocument/2006/relationships/image" Target="../media/image168.png"/><Relationship Id="rId55" Type="http://schemas.openxmlformats.org/officeDocument/2006/relationships/image" Target="../media/image17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13" Type="http://schemas.openxmlformats.org/officeDocument/2006/relationships/image" Target="../media/image201.png"/><Relationship Id="rId18" Type="http://schemas.openxmlformats.org/officeDocument/2006/relationships/image" Target="../media/image206.png"/><Relationship Id="rId3" Type="http://schemas.openxmlformats.org/officeDocument/2006/relationships/image" Target="../media/image191.png"/><Relationship Id="rId21" Type="http://schemas.openxmlformats.org/officeDocument/2006/relationships/image" Target="../media/image209.png"/><Relationship Id="rId7" Type="http://schemas.openxmlformats.org/officeDocument/2006/relationships/image" Target="../media/image195.png"/><Relationship Id="rId12" Type="http://schemas.openxmlformats.org/officeDocument/2006/relationships/image" Target="../media/image200.png"/><Relationship Id="rId17" Type="http://schemas.openxmlformats.org/officeDocument/2006/relationships/image" Target="../media/image205.png"/><Relationship Id="rId2" Type="http://schemas.openxmlformats.org/officeDocument/2006/relationships/image" Target="../media/image190.png"/><Relationship Id="rId16" Type="http://schemas.openxmlformats.org/officeDocument/2006/relationships/image" Target="../media/image204.png"/><Relationship Id="rId20" Type="http://schemas.openxmlformats.org/officeDocument/2006/relationships/image" Target="../media/image20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4.png"/><Relationship Id="rId11" Type="http://schemas.openxmlformats.org/officeDocument/2006/relationships/image" Target="../media/image199.png"/><Relationship Id="rId5" Type="http://schemas.openxmlformats.org/officeDocument/2006/relationships/image" Target="../media/image193.png"/><Relationship Id="rId15" Type="http://schemas.openxmlformats.org/officeDocument/2006/relationships/image" Target="../media/image203.png"/><Relationship Id="rId10" Type="http://schemas.openxmlformats.org/officeDocument/2006/relationships/image" Target="../media/image198.png"/><Relationship Id="rId19" Type="http://schemas.openxmlformats.org/officeDocument/2006/relationships/image" Target="../media/image207.png"/><Relationship Id="rId4" Type="http://schemas.openxmlformats.org/officeDocument/2006/relationships/image" Target="../media/image192.png"/><Relationship Id="rId9" Type="http://schemas.openxmlformats.org/officeDocument/2006/relationships/image" Target="../media/image197.png"/><Relationship Id="rId14" Type="http://schemas.openxmlformats.org/officeDocument/2006/relationships/image" Target="../media/image202.png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34.png"/><Relationship Id="rId21" Type="http://schemas.openxmlformats.org/officeDocument/2006/relationships/image" Target="../media/image229.png"/><Relationship Id="rId42" Type="http://schemas.openxmlformats.org/officeDocument/2006/relationships/image" Target="../media/image250.png"/><Relationship Id="rId47" Type="http://schemas.openxmlformats.org/officeDocument/2006/relationships/image" Target="../media/image255.png"/><Relationship Id="rId63" Type="http://schemas.openxmlformats.org/officeDocument/2006/relationships/image" Target="../media/image271.png"/><Relationship Id="rId68" Type="http://schemas.openxmlformats.org/officeDocument/2006/relationships/image" Target="../media/image276.png"/><Relationship Id="rId84" Type="http://schemas.openxmlformats.org/officeDocument/2006/relationships/image" Target="../media/image292.png"/><Relationship Id="rId89" Type="http://schemas.openxmlformats.org/officeDocument/2006/relationships/image" Target="../media/image297.png"/><Relationship Id="rId16" Type="http://schemas.openxmlformats.org/officeDocument/2006/relationships/image" Target="../media/image224.png"/><Relationship Id="rId11" Type="http://schemas.openxmlformats.org/officeDocument/2006/relationships/image" Target="../media/image219.png"/><Relationship Id="rId32" Type="http://schemas.openxmlformats.org/officeDocument/2006/relationships/image" Target="../media/image240.png"/><Relationship Id="rId37" Type="http://schemas.openxmlformats.org/officeDocument/2006/relationships/image" Target="../media/image245.png"/><Relationship Id="rId53" Type="http://schemas.openxmlformats.org/officeDocument/2006/relationships/image" Target="../media/image261.png"/><Relationship Id="rId58" Type="http://schemas.openxmlformats.org/officeDocument/2006/relationships/image" Target="../media/image266.png"/><Relationship Id="rId74" Type="http://schemas.openxmlformats.org/officeDocument/2006/relationships/image" Target="../media/image282.png"/><Relationship Id="rId79" Type="http://schemas.openxmlformats.org/officeDocument/2006/relationships/image" Target="../media/image287.png"/><Relationship Id="rId5" Type="http://schemas.openxmlformats.org/officeDocument/2006/relationships/image" Target="../media/image213.png"/><Relationship Id="rId90" Type="http://schemas.openxmlformats.org/officeDocument/2006/relationships/image" Target="../media/image298.png"/><Relationship Id="rId22" Type="http://schemas.openxmlformats.org/officeDocument/2006/relationships/image" Target="../media/image230.png"/><Relationship Id="rId27" Type="http://schemas.openxmlformats.org/officeDocument/2006/relationships/image" Target="../media/image235.png"/><Relationship Id="rId43" Type="http://schemas.openxmlformats.org/officeDocument/2006/relationships/image" Target="../media/image251.png"/><Relationship Id="rId48" Type="http://schemas.openxmlformats.org/officeDocument/2006/relationships/image" Target="../media/image256.png"/><Relationship Id="rId64" Type="http://schemas.openxmlformats.org/officeDocument/2006/relationships/image" Target="../media/image272.png"/><Relationship Id="rId69" Type="http://schemas.openxmlformats.org/officeDocument/2006/relationships/image" Target="../media/image277.png"/><Relationship Id="rId8" Type="http://schemas.openxmlformats.org/officeDocument/2006/relationships/image" Target="../media/image216.png"/><Relationship Id="rId51" Type="http://schemas.openxmlformats.org/officeDocument/2006/relationships/image" Target="../media/image259.png"/><Relationship Id="rId72" Type="http://schemas.openxmlformats.org/officeDocument/2006/relationships/image" Target="../media/image280.png"/><Relationship Id="rId80" Type="http://schemas.openxmlformats.org/officeDocument/2006/relationships/image" Target="../media/image288.png"/><Relationship Id="rId85" Type="http://schemas.openxmlformats.org/officeDocument/2006/relationships/image" Target="../media/image293.png"/><Relationship Id="rId93" Type="http://schemas.openxmlformats.org/officeDocument/2006/relationships/image" Target="../media/image301.png"/><Relationship Id="rId3" Type="http://schemas.openxmlformats.org/officeDocument/2006/relationships/image" Target="../media/image211.png"/><Relationship Id="rId12" Type="http://schemas.openxmlformats.org/officeDocument/2006/relationships/image" Target="../media/image220.png"/><Relationship Id="rId17" Type="http://schemas.openxmlformats.org/officeDocument/2006/relationships/image" Target="../media/image225.png"/><Relationship Id="rId25" Type="http://schemas.openxmlformats.org/officeDocument/2006/relationships/image" Target="../media/image233.png"/><Relationship Id="rId33" Type="http://schemas.openxmlformats.org/officeDocument/2006/relationships/image" Target="../media/image241.png"/><Relationship Id="rId38" Type="http://schemas.openxmlformats.org/officeDocument/2006/relationships/image" Target="../media/image246.png"/><Relationship Id="rId46" Type="http://schemas.openxmlformats.org/officeDocument/2006/relationships/image" Target="../media/image254.png"/><Relationship Id="rId59" Type="http://schemas.openxmlformats.org/officeDocument/2006/relationships/image" Target="../media/image267.png"/><Relationship Id="rId67" Type="http://schemas.openxmlformats.org/officeDocument/2006/relationships/image" Target="../media/image275.png"/><Relationship Id="rId20" Type="http://schemas.openxmlformats.org/officeDocument/2006/relationships/image" Target="../media/image228.png"/><Relationship Id="rId41" Type="http://schemas.openxmlformats.org/officeDocument/2006/relationships/image" Target="../media/image249.png"/><Relationship Id="rId54" Type="http://schemas.openxmlformats.org/officeDocument/2006/relationships/image" Target="../media/image262.png"/><Relationship Id="rId62" Type="http://schemas.openxmlformats.org/officeDocument/2006/relationships/image" Target="../media/image270.png"/><Relationship Id="rId70" Type="http://schemas.openxmlformats.org/officeDocument/2006/relationships/image" Target="../media/image278.png"/><Relationship Id="rId75" Type="http://schemas.openxmlformats.org/officeDocument/2006/relationships/image" Target="../media/image283.png"/><Relationship Id="rId83" Type="http://schemas.openxmlformats.org/officeDocument/2006/relationships/image" Target="../media/image291.png"/><Relationship Id="rId88" Type="http://schemas.openxmlformats.org/officeDocument/2006/relationships/image" Target="../media/image296.png"/><Relationship Id="rId91" Type="http://schemas.openxmlformats.org/officeDocument/2006/relationships/image" Target="../media/image2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4.png"/><Relationship Id="rId15" Type="http://schemas.openxmlformats.org/officeDocument/2006/relationships/image" Target="../media/image223.png"/><Relationship Id="rId23" Type="http://schemas.openxmlformats.org/officeDocument/2006/relationships/image" Target="../media/image231.png"/><Relationship Id="rId28" Type="http://schemas.openxmlformats.org/officeDocument/2006/relationships/image" Target="../media/image236.png"/><Relationship Id="rId36" Type="http://schemas.openxmlformats.org/officeDocument/2006/relationships/image" Target="../media/image244.png"/><Relationship Id="rId49" Type="http://schemas.openxmlformats.org/officeDocument/2006/relationships/image" Target="../media/image257.png"/><Relationship Id="rId57" Type="http://schemas.openxmlformats.org/officeDocument/2006/relationships/image" Target="../media/image265.png"/><Relationship Id="rId10" Type="http://schemas.openxmlformats.org/officeDocument/2006/relationships/image" Target="../media/image218.png"/><Relationship Id="rId31" Type="http://schemas.openxmlformats.org/officeDocument/2006/relationships/image" Target="../media/image239.png"/><Relationship Id="rId44" Type="http://schemas.openxmlformats.org/officeDocument/2006/relationships/image" Target="../media/image252.png"/><Relationship Id="rId52" Type="http://schemas.openxmlformats.org/officeDocument/2006/relationships/image" Target="../media/image260.png"/><Relationship Id="rId60" Type="http://schemas.openxmlformats.org/officeDocument/2006/relationships/image" Target="../media/image268.png"/><Relationship Id="rId65" Type="http://schemas.openxmlformats.org/officeDocument/2006/relationships/image" Target="../media/image273.png"/><Relationship Id="rId73" Type="http://schemas.openxmlformats.org/officeDocument/2006/relationships/image" Target="../media/image281.png"/><Relationship Id="rId78" Type="http://schemas.openxmlformats.org/officeDocument/2006/relationships/image" Target="../media/image286.png"/><Relationship Id="rId81" Type="http://schemas.openxmlformats.org/officeDocument/2006/relationships/image" Target="../media/image289.png"/><Relationship Id="rId86" Type="http://schemas.openxmlformats.org/officeDocument/2006/relationships/image" Target="../media/image294.png"/><Relationship Id="rId4" Type="http://schemas.openxmlformats.org/officeDocument/2006/relationships/image" Target="../media/image212.png"/><Relationship Id="rId9" Type="http://schemas.openxmlformats.org/officeDocument/2006/relationships/image" Target="../media/image217.png"/><Relationship Id="rId13" Type="http://schemas.openxmlformats.org/officeDocument/2006/relationships/image" Target="../media/image221.png"/><Relationship Id="rId18" Type="http://schemas.openxmlformats.org/officeDocument/2006/relationships/image" Target="../media/image226.png"/><Relationship Id="rId39" Type="http://schemas.openxmlformats.org/officeDocument/2006/relationships/image" Target="../media/image247.png"/><Relationship Id="rId34" Type="http://schemas.openxmlformats.org/officeDocument/2006/relationships/image" Target="../media/image242.png"/><Relationship Id="rId50" Type="http://schemas.openxmlformats.org/officeDocument/2006/relationships/image" Target="../media/image258.png"/><Relationship Id="rId55" Type="http://schemas.openxmlformats.org/officeDocument/2006/relationships/image" Target="../media/image263.png"/><Relationship Id="rId76" Type="http://schemas.openxmlformats.org/officeDocument/2006/relationships/image" Target="../media/image284.png"/><Relationship Id="rId7" Type="http://schemas.openxmlformats.org/officeDocument/2006/relationships/image" Target="../media/image215.png"/><Relationship Id="rId71" Type="http://schemas.openxmlformats.org/officeDocument/2006/relationships/image" Target="../media/image279.png"/><Relationship Id="rId92" Type="http://schemas.openxmlformats.org/officeDocument/2006/relationships/image" Target="../media/image300.png"/><Relationship Id="rId2" Type="http://schemas.openxmlformats.org/officeDocument/2006/relationships/image" Target="../media/image210.jpg"/><Relationship Id="rId29" Type="http://schemas.openxmlformats.org/officeDocument/2006/relationships/image" Target="../media/image237.png"/><Relationship Id="rId24" Type="http://schemas.openxmlformats.org/officeDocument/2006/relationships/image" Target="../media/image232.png"/><Relationship Id="rId40" Type="http://schemas.openxmlformats.org/officeDocument/2006/relationships/image" Target="../media/image248.png"/><Relationship Id="rId45" Type="http://schemas.openxmlformats.org/officeDocument/2006/relationships/image" Target="../media/image253.png"/><Relationship Id="rId66" Type="http://schemas.openxmlformats.org/officeDocument/2006/relationships/image" Target="../media/image274.png"/><Relationship Id="rId87" Type="http://schemas.openxmlformats.org/officeDocument/2006/relationships/image" Target="../media/image295.png"/><Relationship Id="rId61" Type="http://schemas.openxmlformats.org/officeDocument/2006/relationships/image" Target="../media/image269.png"/><Relationship Id="rId82" Type="http://schemas.openxmlformats.org/officeDocument/2006/relationships/image" Target="../media/image290.png"/><Relationship Id="rId19" Type="http://schemas.openxmlformats.org/officeDocument/2006/relationships/image" Target="../media/image227.png"/><Relationship Id="rId14" Type="http://schemas.openxmlformats.org/officeDocument/2006/relationships/image" Target="../media/image222.png"/><Relationship Id="rId30" Type="http://schemas.openxmlformats.org/officeDocument/2006/relationships/image" Target="../media/image238.png"/><Relationship Id="rId35" Type="http://schemas.openxmlformats.org/officeDocument/2006/relationships/image" Target="../media/image243.png"/><Relationship Id="rId56" Type="http://schemas.openxmlformats.org/officeDocument/2006/relationships/image" Target="../media/image264.png"/><Relationship Id="rId77" Type="http://schemas.openxmlformats.org/officeDocument/2006/relationships/image" Target="../media/image28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jp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jpg"/><Relationship Id="rId16" Type="http://schemas.openxmlformats.org/officeDocument/2006/relationships/image" Target="../media/image16.png"/><Relationship Id="rId20" Type="http://schemas.openxmlformats.org/officeDocument/2006/relationships/image" Target="../media/image2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jp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jpg"/><Relationship Id="rId4" Type="http://schemas.openxmlformats.org/officeDocument/2006/relationships/image" Target="../media/image27.png"/><Relationship Id="rId9" Type="http://schemas.openxmlformats.org/officeDocument/2006/relationships/image" Target="../media/image3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27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28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62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.png"/><Relationship Id="rId9" Type="http://schemas.openxmlformats.org/officeDocument/2006/relationships/image" Target="../media/image47.jp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4.png"/><Relationship Id="rId7" Type="http://schemas.openxmlformats.org/officeDocument/2006/relationships/image" Target="../media/image67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10" Type="http://schemas.openxmlformats.org/officeDocument/2006/relationships/image" Target="../media/image6.png"/><Relationship Id="rId4" Type="http://schemas.openxmlformats.org/officeDocument/2006/relationships/image" Target="../media/image47.jp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dirty="0" smtClean="0">
                <a:solidFill>
                  <a:schemeClr val="tx2"/>
                </a:solidFill>
                <a:ea typeface="宋体" panose="02010600030101010101" pitchFamily="2" charset="-122"/>
              </a:rPr>
              <a:t>USENIX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en-US" altLang="zh-CN" spc="-15" dirty="0"/>
              <a:t>Cognitive </a:t>
            </a:r>
            <a:r>
              <a:rPr lang="en-US" altLang="zh-CN" spc="-5" dirty="0"/>
              <a:t>SSD: A </a:t>
            </a:r>
            <a:r>
              <a:rPr lang="en-US" altLang="zh-CN" spc="-20" dirty="0"/>
              <a:t>Deep </a:t>
            </a:r>
            <a:r>
              <a:rPr lang="en-US" altLang="zh-CN" spc="-10" dirty="0"/>
              <a:t>Learning </a:t>
            </a:r>
            <a:r>
              <a:rPr lang="en-US" altLang="zh-CN" spc="-5" dirty="0"/>
              <a:t>Engine</a:t>
            </a:r>
            <a:r>
              <a:rPr lang="en-US" altLang="zh-CN" spc="40" dirty="0"/>
              <a:t> </a:t>
            </a:r>
            <a:r>
              <a:rPr lang="en-US" altLang="zh-CN" spc="-25" dirty="0"/>
              <a:t>for</a:t>
            </a:r>
            <a:br>
              <a:rPr lang="en-US" altLang="zh-CN" spc="-25" dirty="0"/>
            </a:br>
            <a:r>
              <a:rPr lang="en-US" altLang="zh-CN" spc="-30" dirty="0"/>
              <a:t>In-Storage </a:t>
            </a:r>
            <a:r>
              <a:rPr lang="en-US" altLang="zh-CN" spc="-35" dirty="0"/>
              <a:t>Data</a:t>
            </a:r>
            <a:r>
              <a:rPr lang="en-US" altLang="zh-CN" spc="10" dirty="0"/>
              <a:t> </a:t>
            </a:r>
            <a:r>
              <a:rPr lang="en-US" altLang="zh-CN" spc="-35" dirty="0"/>
              <a:t>Retrieval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R="5080">
              <a:lnSpc>
                <a:spcPct val="100000"/>
              </a:lnSpc>
              <a:spcBef>
                <a:spcPct val="0"/>
              </a:spcBef>
            </a:pPr>
            <a:r>
              <a:rPr lang="en-US" altLang="zh-CN" sz="1600" dirty="0" err="1">
                <a:solidFill>
                  <a:schemeClr val="tx2"/>
                </a:solidFill>
                <a:ea typeface="宋体" panose="02010600030101010101" pitchFamily="2" charset="-122"/>
              </a:rPr>
              <a:t>Shengwen</a:t>
            </a:r>
            <a:r>
              <a:rPr lang="en-US" altLang="zh-CN" sz="1600" dirty="0">
                <a:solidFill>
                  <a:schemeClr val="tx2"/>
                </a:solidFill>
                <a:ea typeface="宋体" panose="02010600030101010101" pitchFamily="2" charset="-122"/>
              </a:rPr>
              <a:t> Liang1,2, Ying Wang1,2, </a:t>
            </a:r>
            <a:r>
              <a:rPr lang="en-US" altLang="zh-CN" sz="1600" dirty="0" err="1">
                <a:solidFill>
                  <a:schemeClr val="tx2"/>
                </a:solidFill>
                <a:ea typeface="宋体" panose="02010600030101010101" pitchFamily="2" charset="-122"/>
              </a:rPr>
              <a:t>Youyou</a:t>
            </a:r>
            <a:r>
              <a:rPr lang="en-US" altLang="zh-CN" sz="1600" dirty="0">
                <a:solidFill>
                  <a:schemeClr val="tx2"/>
                </a:solidFill>
                <a:ea typeface="宋体" panose="02010600030101010101" pitchFamily="2" charset="-122"/>
              </a:rPr>
              <a:t> Lu3, </a:t>
            </a:r>
            <a:r>
              <a:rPr lang="en-US" altLang="zh-CN" sz="1600" dirty="0" err="1">
                <a:solidFill>
                  <a:schemeClr val="tx2"/>
                </a:solidFill>
                <a:ea typeface="宋体" panose="02010600030101010101" pitchFamily="2" charset="-122"/>
              </a:rPr>
              <a:t>Zhe</a:t>
            </a:r>
            <a:r>
              <a:rPr lang="en-US" altLang="zh-CN" sz="1600" dirty="0">
                <a:solidFill>
                  <a:schemeClr val="tx2"/>
                </a:solidFill>
                <a:ea typeface="宋体" panose="02010600030101010101" pitchFamily="2" charset="-122"/>
              </a:rPr>
              <a:t> Yang3  Huawei Li1,2, </a:t>
            </a:r>
            <a:r>
              <a:rPr lang="en-US" altLang="zh-CN" sz="1600" dirty="0" err="1">
                <a:solidFill>
                  <a:schemeClr val="tx2"/>
                </a:solidFill>
                <a:ea typeface="宋体" panose="02010600030101010101" pitchFamily="2" charset="-122"/>
              </a:rPr>
              <a:t>Xiaowei</a:t>
            </a:r>
            <a:r>
              <a:rPr lang="en-US" altLang="zh-CN" sz="1600" dirty="0">
                <a:solidFill>
                  <a:schemeClr val="tx2"/>
                </a:solidFill>
                <a:ea typeface="宋体" panose="02010600030101010101" pitchFamily="2" charset="-122"/>
              </a:rPr>
              <a:t> Li1,2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吴禹，</a:t>
            </a:r>
            <a:r>
              <a:rPr lang="en-US" altLang="zh-CN" dirty="0" smtClean="0"/>
              <a:t>2019.10.25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object 22"/>
          <p:cNvSpPr/>
          <p:nvPr/>
        </p:nvSpPr>
        <p:spPr>
          <a:xfrm>
            <a:off x="0" y="0"/>
            <a:ext cx="12192000" cy="873760"/>
          </a:xfrm>
          <a:custGeom>
            <a:avLst/>
            <a:gdLst/>
            <a:ahLst/>
            <a:cxnLst/>
            <a:rect l="l" t="t" r="r" b="b"/>
            <a:pathLst>
              <a:path w="12192000" h="873760">
                <a:moveTo>
                  <a:pt x="0" y="873251"/>
                </a:moveTo>
                <a:lnTo>
                  <a:pt x="12192000" y="873251"/>
                </a:lnTo>
                <a:lnTo>
                  <a:pt x="12192000" y="0"/>
                </a:lnTo>
                <a:lnTo>
                  <a:pt x="0" y="0"/>
                </a:lnTo>
                <a:lnTo>
                  <a:pt x="0" y="873251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639" y="83554"/>
            <a:ext cx="81229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Cognitive </a:t>
            </a:r>
            <a:r>
              <a:rPr spc="-5" dirty="0"/>
              <a:t>SSD</a:t>
            </a:r>
            <a:r>
              <a:rPr spc="15" dirty="0"/>
              <a:t> </a:t>
            </a:r>
            <a:r>
              <a:rPr spc="-20" dirty="0"/>
              <a:t>System--Overview</a:t>
            </a:r>
          </a:p>
        </p:txBody>
      </p:sp>
      <p:sp>
        <p:nvSpPr>
          <p:cNvPr id="3" name="object 3"/>
          <p:cNvSpPr/>
          <p:nvPr/>
        </p:nvSpPr>
        <p:spPr>
          <a:xfrm>
            <a:off x="4591753" y="3187040"/>
            <a:ext cx="5718175" cy="0"/>
          </a:xfrm>
          <a:custGeom>
            <a:avLst/>
            <a:gdLst/>
            <a:ahLst/>
            <a:cxnLst/>
            <a:rect l="l" t="t" r="r" b="b"/>
            <a:pathLst>
              <a:path w="5718175">
                <a:moveTo>
                  <a:pt x="0" y="0"/>
                </a:moveTo>
                <a:lnTo>
                  <a:pt x="5717794" y="0"/>
                </a:lnTo>
              </a:path>
            </a:pathLst>
          </a:custGeom>
          <a:ln w="381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43367" y="2640762"/>
            <a:ext cx="5454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Rounded MT Bold"/>
                <a:cs typeface="Arial Rounded MT Bold"/>
              </a:rPr>
              <a:t>OS</a:t>
            </a:r>
            <a:endParaRPr sz="2800">
              <a:latin typeface="Arial Rounded MT Bold"/>
              <a:cs typeface="Arial Rounded MT Bol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22239" y="990194"/>
            <a:ext cx="1789176" cy="1787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91753" y="1062583"/>
            <a:ext cx="5742940" cy="1449705"/>
          </a:xfrm>
          <a:custGeom>
            <a:avLst/>
            <a:gdLst/>
            <a:ahLst/>
            <a:cxnLst/>
            <a:rect l="l" t="t" r="r" b="b"/>
            <a:pathLst>
              <a:path w="5742940" h="1449705">
                <a:moveTo>
                  <a:pt x="5675757" y="0"/>
                </a:moveTo>
                <a:lnTo>
                  <a:pt x="66675" y="0"/>
                </a:lnTo>
                <a:lnTo>
                  <a:pt x="40719" y="5238"/>
                </a:lnTo>
                <a:lnTo>
                  <a:pt x="19526" y="19526"/>
                </a:lnTo>
                <a:lnTo>
                  <a:pt x="5238" y="40719"/>
                </a:lnTo>
                <a:lnTo>
                  <a:pt x="0" y="66675"/>
                </a:lnTo>
                <a:lnTo>
                  <a:pt x="0" y="1382649"/>
                </a:lnTo>
                <a:lnTo>
                  <a:pt x="5238" y="1408604"/>
                </a:lnTo>
                <a:lnTo>
                  <a:pt x="19526" y="1429797"/>
                </a:lnTo>
                <a:lnTo>
                  <a:pt x="40719" y="1444085"/>
                </a:lnTo>
                <a:lnTo>
                  <a:pt x="66675" y="1449324"/>
                </a:lnTo>
                <a:lnTo>
                  <a:pt x="5675757" y="1449324"/>
                </a:lnTo>
                <a:lnTo>
                  <a:pt x="5701712" y="1444085"/>
                </a:lnTo>
                <a:lnTo>
                  <a:pt x="5722905" y="1429797"/>
                </a:lnTo>
                <a:lnTo>
                  <a:pt x="5737193" y="1408604"/>
                </a:lnTo>
                <a:lnTo>
                  <a:pt x="5742432" y="1382649"/>
                </a:lnTo>
                <a:lnTo>
                  <a:pt x="5742432" y="66675"/>
                </a:lnTo>
                <a:lnTo>
                  <a:pt x="5737193" y="40719"/>
                </a:lnTo>
                <a:lnTo>
                  <a:pt x="5722905" y="19526"/>
                </a:lnTo>
                <a:lnTo>
                  <a:pt x="5701712" y="5238"/>
                </a:lnTo>
                <a:lnTo>
                  <a:pt x="5675757" y="0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91753" y="1062583"/>
            <a:ext cx="5742940" cy="1449705"/>
          </a:xfrm>
          <a:custGeom>
            <a:avLst/>
            <a:gdLst/>
            <a:ahLst/>
            <a:cxnLst/>
            <a:rect l="l" t="t" r="r" b="b"/>
            <a:pathLst>
              <a:path w="5742940" h="1449705">
                <a:moveTo>
                  <a:pt x="0" y="66675"/>
                </a:moveTo>
                <a:lnTo>
                  <a:pt x="5238" y="40719"/>
                </a:lnTo>
                <a:lnTo>
                  <a:pt x="19526" y="19526"/>
                </a:lnTo>
                <a:lnTo>
                  <a:pt x="40719" y="5238"/>
                </a:lnTo>
                <a:lnTo>
                  <a:pt x="66675" y="0"/>
                </a:lnTo>
                <a:lnTo>
                  <a:pt x="5675757" y="0"/>
                </a:lnTo>
                <a:lnTo>
                  <a:pt x="5701712" y="5238"/>
                </a:lnTo>
                <a:lnTo>
                  <a:pt x="5722905" y="19526"/>
                </a:lnTo>
                <a:lnTo>
                  <a:pt x="5737193" y="40719"/>
                </a:lnTo>
                <a:lnTo>
                  <a:pt x="5742432" y="66675"/>
                </a:lnTo>
                <a:lnTo>
                  <a:pt x="5742432" y="1382649"/>
                </a:lnTo>
                <a:lnTo>
                  <a:pt x="5737193" y="1408604"/>
                </a:lnTo>
                <a:lnTo>
                  <a:pt x="5722905" y="1429797"/>
                </a:lnTo>
                <a:lnTo>
                  <a:pt x="5701712" y="1444085"/>
                </a:lnTo>
                <a:lnTo>
                  <a:pt x="5675757" y="1449324"/>
                </a:lnTo>
                <a:lnTo>
                  <a:pt x="66675" y="1449324"/>
                </a:lnTo>
                <a:lnTo>
                  <a:pt x="40719" y="1444085"/>
                </a:lnTo>
                <a:lnTo>
                  <a:pt x="19526" y="1429797"/>
                </a:lnTo>
                <a:lnTo>
                  <a:pt x="5238" y="1408604"/>
                </a:lnTo>
                <a:lnTo>
                  <a:pt x="0" y="1382649"/>
                </a:lnTo>
                <a:lnTo>
                  <a:pt x="0" y="66675"/>
                </a:lnTo>
                <a:close/>
              </a:path>
            </a:pathLst>
          </a:custGeom>
          <a:ln w="38100">
            <a:solidFill>
              <a:srgbClr val="538235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39759" y="1464183"/>
            <a:ext cx="2424683" cy="5105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04935" y="1461122"/>
            <a:ext cx="1892807" cy="5821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93099" y="1479397"/>
            <a:ext cx="2322830" cy="408940"/>
          </a:xfrm>
          <a:custGeom>
            <a:avLst/>
            <a:gdLst/>
            <a:ahLst/>
            <a:cxnLst/>
            <a:rect l="l" t="t" r="r" b="b"/>
            <a:pathLst>
              <a:path w="2322829" h="408939">
                <a:moveTo>
                  <a:pt x="2254504" y="0"/>
                </a:moveTo>
                <a:lnTo>
                  <a:pt x="68071" y="0"/>
                </a:lnTo>
                <a:lnTo>
                  <a:pt x="41576" y="5349"/>
                </a:lnTo>
                <a:lnTo>
                  <a:pt x="19938" y="19938"/>
                </a:lnTo>
                <a:lnTo>
                  <a:pt x="5349" y="41576"/>
                </a:lnTo>
                <a:lnTo>
                  <a:pt x="0" y="68072"/>
                </a:lnTo>
                <a:lnTo>
                  <a:pt x="0" y="340360"/>
                </a:lnTo>
                <a:lnTo>
                  <a:pt x="5349" y="366855"/>
                </a:lnTo>
                <a:lnTo>
                  <a:pt x="19938" y="388493"/>
                </a:lnTo>
                <a:lnTo>
                  <a:pt x="41576" y="403082"/>
                </a:lnTo>
                <a:lnTo>
                  <a:pt x="68071" y="408432"/>
                </a:lnTo>
                <a:lnTo>
                  <a:pt x="2254504" y="408432"/>
                </a:lnTo>
                <a:lnTo>
                  <a:pt x="2280999" y="403082"/>
                </a:lnTo>
                <a:lnTo>
                  <a:pt x="2302637" y="388493"/>
                </a:lnTo>
                <a:lnTo>
                  <a:pt x="2317226" y="366855"/>
                </a:lnTo>
                <a:lnTo>
                  <a:pt x="2322575" y="340360"/>
                </a:lnTo>
                <a:lnTo>
                  <a:pt x="2322575" y="68072"/>
                </a:lnTo>
                <a:lnTo>
                  <a:pt x="2317226" y="41576"/>
                </a:lnTo>
                <a:lnTo>
                  <a:pt x="2302637" y="19938"/>
                </a:lnTo>
                <a:lnTo>
                  <a:pt x="2280999" y="5349"/>
                </a:lnTo>
                <a:lnTo>
                  <a:pt x="2254504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91753" y="2624684"/>
            <a:ext cx="5718175" cy="0"/>
          </a:xfrm>
          <a:custGeom>
            <a:avLst/>
            <a:gdLst/>
            <a:ahLst/>
            <a:cxnLst/>
            <a:rect l="l" t="t" r="r" b="b"/>
            <a:pathLst>
              <a:path w="5718175">
                <a:moveTo>
                  <a:pt x="0" y="0"/>
                </a:moveTo>
                <a:lnTo>
                  <a:pt x="5717794" y="0"/>
                </a:lnTo>
              </a:path>
            </a:pathLst>
          </a:custGeom>
          <a:ln w="381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48262" y="1491615"/>
            <a:ext cx="3099816" cy="5105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24691" y="1488554"/>
            <a:ext cx="2346960" cy="5821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01603" y="1506830"/>
            <a:ext cx="2997835" cy="408940"/>
          </a:xfrm>
          <a:custGeom>
            <a:avLst/>
            <a:gdLst/>
            <a:ahLst/>
            <a:cxnLst/>
            <a:rect l="l" t="t" r="r" b="b"/>
            <a:pathLst>
              <a:path w="2997834" h="408939">
                <a:moveTo>
                  <a:pt x="2929635" y="0"/>
                </a:moveTo>
                <a:lnTo>
                  <a:pt x="68071" y="0"/>
                </a:lnTo>
                <a:lnTo>
                  <a:pt x="41576" y="5349"/>
                </a:lnTo>
                <a:lnTo>
                  <a:pt x="19938" y="19938"/>
                </a:lnTo>
                <a:lnTo>
                  <a:pt x="5349" y="41576"/>
                </a:lnTo>
                <a:lnTo>
                  <a:pt x="0" y="68072"/>
                </a:lnTo>
                <a:lnTo>
                  <a:pt x="0" y="340360"/>
                </a:lnTo>
                <a:lnTo>
                  <a:pt x="5349" y="366855"/>
                </a:lnTo>
                <a:lnTo>
                  <a:pt x="19938" y="388493"/>
                </a:lnTo>
                <a:lnTo>
                  <a:pt x="41576" y="403082"/>
                </a:lnTo>
                <a:lnTo>
                  <a:pt x="68071" y="408432"/>
                </a:lnTo>
                <a:lnTo>
                  <a:pt x="2929635" y="408432"/>
                </a:lnTo>
                <a:lnTo>
                  <a:pt x="2956131" y="403082"/>
                </a:lnTo>
                <a:lnTo>
                  <a:pt x="2977769" y="388493"/>
                </a:lnTo>
                <a:lnTo>
                  <a:pt x="2992358" y="366855"/>
                </a:lnTo>
                <a:lnTo>
                  <a:pt x="2997707" y="340360"/>
                </a:lnTo>
                <a:lnTo>
                  <a:pt x="2997707" y="68072"/>
                </a:lnTo>
                <a:lnTo>
                  <a:pt x="2992358" y="41576"/>
                </a:lnTo>
                <a:lnTo>
                  <a:pt x="2977769" y="19938"/>
                </a:lnTo>
                <a:lnTo>
                  <a:pt x="2956131" y="5349"/>
                </a:lnTo>
                <a:lnTo>
                  <a:pt x="2929635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53474" y="1932038"/>
            <a:ext cx="2426208" cy="5455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96147" y="1924406"/>
            <a:ext cx="2339340" cy="6355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06815" y="1947265"/>
            <a:ext cx="2324100" cy="443865"/>
          </a:xfrm>
          <a:custGeom>
            <a:avLst/>
            <a:gdLst/>
            <a:ahLst/>
            <a:cxnLst/>
            <a:rect l="l" t="t" r="r" b="b"/>
            <a:pathLst>
              <a:path w="2324100" h="443864">
                <a:moveTo>
                  <a:pt x="2250185" y="0"/>
                </a:moveTo>
                <a:lnTo>
                  <a:pt x="73913" y="0"/>
                </a:lnTo>
                <a:lnTo>
                  <a:pt x="45166" y="5816"/>
                </a:lnTo>
                <a:lnTo>
                  <a:pt x="21669" y="21669"/>
                </a:lnTo>
                <a:lnTo>
                  <a:pt x="5816" y="45166"/>
                </a:lnTo>
                <a:lnTo>
                  <a:pt x="0" y="73913"/>
                </a:lnTo>
                <a:lnTo>
                  <a:pt x="0" y="369570"/>
                </a:lnTo>
                <a:lnTo>
                  <a:pt x="5816" y="398317"/>
                </a:lnTo>
                <a:lnTo>
                  <a:pt x="21669" y="421814"/>
                </a:lnTo>
                <a:lnTo>
                  <a:pt x="45166" y="437667"/>
                </a:lnTo>
                <a:lnTo>
                  <a:pt x="73913" y="443484"/>
                </a:lnTo>
                <a:lnTo>
                  <a:pt x="2250185" y="443484"/>
                </a:lnTo>
                <a:lnTo>
                  <a:pt x="2278933" y="437667"/>
                </a:lnTo>
                <a:lnTo>
                  <a:pt x="2302430" y="421814"/>
                </a:lnTo>
                <a:lnTo>
                  <a:pt x="2318283" y="398317"/>
                </a:lnTo>
                <a:lnTo>
                  <a:pt x="2324100" y="369570"/>
                </a:lnTo>
                <a:lnTo>
                  <a:pt x="2324100" y="73913"/>
                </a:lnTo>
                <a:lnTo>
                  <a:pt x="2318283" y="45166"/>
                </a:lnTo>
                <a:lnTo>
                  <a:pt x="2302430" y="21669"/>
                </a:lnTo>
                <a:lnTo>
                  <a:pt x="2278933" y="5816"/>
                </a:lnTo>
                <a:lnTo>
                  <a:pt x="2250185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90075" y="1528546"/>
            <a:ext cx="1958975" cy="801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3495" algn="ctr">
              <a:lnSpc>
                <a:spcPct val="100000"/>
              </a:lnSpc>
              <a:spcBef>
                <a:spcPts val="100"/>
              </a:spcBef>
            </a:pPr>
            <a:r>
              <a:rPr sz="1800" spc="0" dirty="0">
                <a:latin typeface="Arial Rounded MT Bold"/>
                <a:cs typeface="Arial Rounded MT Bold"/>
              </a:rPr>
              <a:t>Caffe</a:t>
            </a:r>
            <a:r>
              <a:rPr sz="1800" spc="-5" dirty="0">
                <a:latin typeface="Arial Rounded MT Bold"/>
                <a:cs typeface="Arial Rounded MT Bold"/>
              </a:rPr>
              <a:t> </a:t>
            </a:r>
            <a:r>
              <a:rPr sz="1800" spc="-15" dirty="0">
                <a:latin typeface="Arial Rounded MT Bold"/>
                <a:cs typeface="Arial Rounded MT Bold"/>
              </a:rPr>
              <a:t>Pytorch</a:t>
            </a:r>
            <a:endParaRPr sz="1800" dirty="0">
              <a:latin typeface="Arial Rounded MT Bold"/>
              <a:cs typeface="Arial Rounded MT Bold"/>
            </a:endParaRPr>
          </a:p>
          <a:p>
            <a:pPr algn="ctr">
              <a:lnSpc>
                <a:spcPct val="100000"/>
              </a:lnSpc>
              <a:spcBef>
                <a:spcPts val="1545"/>
              </a:spcBef>
            </a:pPr>
            <a:r>
              <a:rPr sz="2000" spc="-25" dirty="0">
                <a:latin typeface="Arial Rounded MT Bold"/>
                <a:cs typeface="Arial Rounded MT Bold"/>
              </a:rPr>
              <a:t>DLG-x</a:t>
            </a:r>
            <a:r>
              <a:rPr sz="2000" spc="-75" dirty="0">
                <a:latin typeface="Arial Rounded MT Bold"/>
                <a:cs typeface="Arial Rounded MT Bold"/>
              </a:rPr>
              <a:t> </a:t>
            </a:r>
            <a:r>
              <a:rPr sz="2000" spc="-5" dirty="0">
                <a:latin typeface="Arial Rounded MT Bold"/>
                <a:cs typeface="Arial Rounded MT Bold"/>
              </a:rPr>
              <a:t>Compiler</a:t>
            </a:r>
            <a:endParaRPr sz="2000" dirty="0">
              <a:latin typeface="Arial Rounded MT Bold"/>
              <a:cs typeface="Arial Rounded MT Bold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148262" y="1964055"/>
            <a:ext cx="3099816" cy="5105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15774" y="1960994"/>
            <a:ext cx="1764792" cy="5821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01603" y="1979269"/>
            <a:ext cx="2997835" cy="408940"/>
          </a:xfrm>
          <a:custGeom>
            <a:avLst/>
            <a:gdLst/>
            <a:ahLst/>
            <a:cxnLst/>
            <a:rect l="l" t="t" r="r" b="b"/>
            <a:pathLst>
              <a:path w="2997834" h="408939">
                <a:moveTo>
                  <a:pt x="2929635" y="0"/>
                </a:moveTo>
                <a:lnTo>
                  <a:pt x="68071" y="0"/>
                </a:lnTo>
                <a:lnTo>
                  <a:pt x="41576" y="5349"/>
                </a:lnTo>
                <a:lnTo>
                  <a:pt x="19938" y="19938"/>
                </a:lnTo>
                <a:lnTo>
                  <a:pt x="5349" y="41576"/>
                </a:lnTo>
                <a:lnTo>
                  <a:pt x="0" y="68072"/>
                </a:lnTo>
                <a:lnTo>
                  <a:pt x="0" y="340360"/>
                </a:lnTo>
                <a:lnTo>
                  <a:pt x="5349" y="366855"/>
                </a:lnTo>
                <a:lnTo>
                  <a:pt x="19938" y="388493"/>
                </a:lnTo>
                <a:lnTo>
                  <a:pt x="41576" y="403082"/>
                </a:lnTo>
                <a:lnTo>
                  <a:pt x="68071" y="408432"/>
                </a:lnTo>
                <a:lnTo>
                  <a:pt x="2929635" y="408432"/>
                </a:lnTo>
                <a:lnTo>
                  <a:pt x="2956131" y="403082"/>
                </a:lnTo>
                <a:lnTo>
                  <a:pt x="2977769" y="388493"/>
                </a:lnTo>
                <a:lnTo>
                  <a:pt x="2992358" y="366855"/>
                </a:lnTo>
                <a:lnTo>
                  <a:pt x="2997707" y="340360"/>
                </a:lnTo>
                <a:lnTo>
                  <a:pt x="2997707" y="68072"/>
                </a:lnTo>
                <a:lnTo>
                  <a:pt x="2992358" y="41576"/>
                </a:lnTo>
                <a:lnTo>
                  <a:pt x="2977769" y="19938"/>
                </a:lnTo>
                <a:lnTo>
                  <a:pt x="2956131" y="5349"/>
                </a:lnTo>
                <a:lnTo>
                  <a:pt x="2929635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703125" y="1555725"/>
            <a:ext cx="199580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Rounded MT Bold"/>
                <a:cs typeface="Arial Rounded MT Bold"/>
              </a:rPr>
              <a:t>Users</a:t>
            </a:r>
            <a:r>
              <a:rPr sz="1800" spc="-35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Application</a:t>
            </a:r>
            <a:endParaRPr sz="1800" dirty="0">
              <a:latin typeface="Arial Rounded MT Bold"/>
              <a:cs typeface="Arial Rounded MT Bold"/>
            </a:endParaRPr>
          </a:p>
          <a:p>
            <a:pPr marL="1270" algn="ctr">
              <a:lnSpc>
                <a:spcPct val="100000"/>
              </a:lnSpc>
              <a:spcBef>
                <a:spcPts val="1560"/>
              </a:spcBef>
            </a:pPr>
            <a:r>
              <a:rPr sz="1800" dirty="0">
                <a:latin typeface="Arial Rounded MT Bold"/>
                <a:cs typeface="Arial Rounded MT Bold"/>
              </a:rPr>
              <a:t>User</a:t>
            </a:r>
            <a:r>
              <a:rPr sz="1800" spc="-25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Library</a:t>
            </a:r>
            <a:endParaRPr sz="1800" dirty="0">
              <a:latin typeface="Arial Rounded MT Bold"/>
              <a:cs typeface="Arial Rounded MT Bold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647379" y="2680335"/>
            <a:ext cx="5609844" cy="51051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11230" y="2677274"/>
            <a:ext cx="1882139" cy="58215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00718" y="2695549"/>
            <a:ext cx="5507990" cy="408940"/>
          </a:xfrm>
          <a:custGeom>
            <a:avLst/>
            <a:gdLst/>
            <a:ahLst/>
            <a:cxnLst/>
            <a:rect l="l" t="t" r="r" b="b"/>
            <a:pathLst>
              <a:path w="5507990" h="408939">
                <a:moveTo>
                  <a:pt x="5439664" y="0"/>
                </a:moveTo>
                <a:lnTo>
                  <a:pt x="68072" y="0"/>
                </a:lnTo>
                <a:lnTo>
                  <a:pt x="41576" y="5349"/>
                </a:lnTo>
                <a:lnTo>
                  <a:pt x="19938" y="19938"/>
                </a:lnTo>
                <a:lnTo>
                  <a:pt x="5349" y="41576"/>
                </a:lnTo>
                <a:lnTo>
                  <a:pt x="0" y="68071"/>
                </a:lnTo>
                <a:lnTo>
                  <a:pt x="0" y="340359"/>
                </a:lnTo>
                <a:lnTo>
                  <a:pt x="5349" y="366855"/>
                </a:lnTo>
                <a:lnTo>
                  <a:pt x="19938" y="388492"/>
                </a:lnTo>
                <a:lnTo>
                  <a:pt x="41576" y="403082"/>
                </a:lnTo>
                <a:lnTo>
                  <a:pt x="68072" y="408431"/>
                </a:lnTo>
                <a:lnTo>
                  <a:pt x="5439664" y="408431"/>
                </a:lnTo>
                <a:lnTo>
                  <a:pt x="5466159" y="403082"/>
                </a:lnTo>
                <a:lnTo>
                  <a:pt x="5487797" y="388492"/>
                </a:lnTo>
                <a:lnTo>
                  <a:pt x="5502386" y="366855"/>
                </a:lnTo>
                <a:lnTo>
                  <a:pt x="5507736" y="340359"/>
                </a:lnTo>
                <a:lnTo>
                  <a:pt x="5507736" y="68071"/>
                </a:lnTo>
                <a:lnTo>
                  <a:pt x="5502386" y="41576"/>
                </a:lnTo>
                <a:lnTo>
                  <a:pt x="5487797" y="19938"/>
                </a:lnTo>
                <a:lnTo>
                  <a:pt x="5466159" y="5349"/>
                </a:lnTo>
                <a:lnTo>
                  <a:pt x="5439664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689666" y="2744063"/>
            <a:ext cx="1530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Rounded MT Bold"/>
                <a:cs typeface="Arial Rounded MT Bold"/>
              </a:rPr>
              <a:t>Device</a:t>
            </a:r>
            <a:r>
              <a:rPr sz="1800" spc="-45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Driver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236916" y="1054328"/>
            <a:ext cx="1459230" cy="249554"/>
          </a:xfrm>
          <a:custGeom>
            <a:avLst/>
            <a:gdLst/>
            <a:ahLst/>
            <a:cxnLst/>
            <a:rect l="l" t="t" r="r" b="b"/>
            <a:pathLst>
              <a:path w="1459229" h="249555">
                <a:moveTo>
                  <a:pt x="1454277" y="0"/>
                </a:moveTo>
                <a:lnTo>
                  <a:pt x="1340993" y="14732"/>
                </a:lnTo>
                <a:lnTo>
                  <a:pt x="1345819" y="52450"/>
                </a:lnTo>
                <a:lnTo>
                  <a:pt x="1459230" y="37846"/>
                </a:lnTo>
                <a:lnTo>
                  <a:pt x="1454277" y="0"/>
                </a:lnTo>
                <a:close/>
              </a:path>
              <a:path w="1459229" h="249555">
                <a:moveTo>
                  <a:pt x="1303147" y="19558"/>
                </a:moveTo>
                <a:lnTo>
                  <a:pt x="1189863" y="34289"/>
                </a:lnTo>
                <a:lnTo>
                  <a:pt x="1194689" y="72009"/>
                </a:lnTo>
                <a:lnTo>
                  <a:pt x="1308100" y="57403"/>
                </a:lnTo>
                <a:lnTo>
                  <a:pt x="1303147" y="19558"/>
                </a:lnTo>
                <a:close/>
              </a:path>
              <a:path w="1459229" h="249555">
                <a:moveTo>
                  <a:pt x="1152017" y="39115"/>
                </a:moveTo>
                <a:lnTo>
                  <a:pt x="1038733" y="53848"/>
                </a:lnTo>
                <a:lnTo>
                  <a:pt x="1043559" y="91566"/>
                </a:lnTo>
                <a:lnTo>
                  <a:pt x="1156970" y="76962"/>
                </a:lnTo>
                <a:lnTo>
                  <a:pt x="1152017" y="39115"/>
                </a:lnTo>
                <a:close/>
              </a:path>
              <a:path w="1459229" h="249555">
                <a:moveTo>
                  <a:pt x="1000887" y="58674"/>
                </a:moveTo>
                <a:lnTo>
                  <a:pt x="887602" y="73405"/>
                </a:lnTo>
                <a:lnTo>
                  <a:pt x="892428" y="111125"/>
                </a:lnTo>
                <a:lnTo>
                  <a:pt x="1005839" y="96520"/>
                </a:lnTo>
                <a:lnTo>
                  <a:pt x="1000887" y="58674"/>
                </a:lnTo>
                <a:close/>
              </a:path>
              <a:path w="1459229" h="249555">
                <a:moveTo>
                  <a:pt x="849757" y="78232"/>
                </a:moveTo>
                <a:lnTo>
                  <a:pt x="736473" y="92963"/>
                </a:lnTo>
                <a:lnTo>
                  <a:pt x="741299" y="130683"/>
                </a:lnTo>
                <a:lnTo>
                  <a:pt x="854710" y="116077"/>
                </a:lnTo>
                <a:lnTo>
                  <a:pt x="849757" y="78232"/>
                </a:lnTo>
                <a:close/>
              </a:path>
              <a:path w="1459229" h="249555">
                <a:moveTo>
                  <a:pt x="698626" y="97789"/>
                </a:moveTo>
                <a:lnTo>
                  <a:pt x="585343" y="112522"/>
                </a:lnTo>
                <a:lnTo>
                  <a:pt x="590169" y="150240"/>
                </a:lnTo>
                <a:lnTo>
                  <a:pt x="703580" y="135636"/>
                </a:lnTo>
                <a:lnTo>
                  <a:pt x="698626" y="97789"/>
                </a:lnTo>
                <a:close/>
              </a:path>
              <a:path w="1459229" h="249555">
                <a:moveTo>
                  <a:pt x="547497" y="117348"/>
                </a:moveTo>
                <a:lnTo>
                  <a:pt x="434086" y="132079"/>
                </a:lnTo>
                <a:lnTo>
                  <a:pt x="439038" y="169799"/>
                </a:lnTo>
                <a:lnTo>
                  <a:pt x="552323" y="155193"/>
                </a:lnTo>
                <a:lnTo>
                  <a:pt x="547497" y="117348"/>
                </a:lnTo>
                <a:close/>
              </a:path>
              <a:path w="1459229" h="249555">
                <a:moveTo>
                  <a:pt x="396367" y="136905"/>
                </a:moveTo>
                <a:lnTo>
                  <a:pt x="282956" y="151637"/>
                </a:lnTo>
                <a:lnTo>
                  <a:pt x="287909" y="189357"/>
                </a:lnTo>
                <a:lnTo>
                  <a:pt x="401193" y="174751"/>
                </a:lnTo>
                <a:lnTo>
                  <a:pt x="396367" y="136905"/>
                </a:lnTo>
                <a:close/>
              </a:path>
              <a:path w="1459229" h="249555">
                <a:moveTo>
                  <a:pt x="245237" y="156463"/>
                </a:moveTo>
                <a:lnTo>
                  <a:pt x="131825" y="171196"/>
                </a:lnTo>
                <a:lnTo>
                  <a:pt x="136779" y="208914"/>
                </a:lnTo>
                <a:lnTo>
                  <a:pt x="250062" y="194310"/>
                </a:lnTo>
                <a:lnTo>
                  <a:pt x="245237" y="156463"/>
                </a:lnTo>
                <a:close/>
              </a:path>
              <a:path w="1459229" h="249555">
                <a:moveTo>
                  <a:pt x="106045" y="136016"/>
                </a:moveTo>
                <a:lnTo>
                  <a:pt x="0" y="207390"/>
                </a:lnTo>
                <a:lnTo>
                  <a:pt x="120650" y="249427"/>
                </a:lnTo>
                <a:lnTo>
                  <a:pt x="116103" y="214122"/>
                </a:lnTo>
                <a:lnTo>
                  <a:pt x="96900" y="214122"/>
                </a:lnTo>
                <a:lnTo>
                  <a:pt x="92075" y="176275"/>
                </a:lnTo>
                <a:lnTo>
                  <a:pt x="94106" y="176022"/>
                </a:lnTo>
                <a:lnTo>
                  <a:pt x="111196" y="176022"/>
                </a:lnTo>
                <a:lnTo>
                  <a:pt x="106045" y="136016"/>
                </a:lnTo>
                <a:close/>
              </a:path>
              <a:path w="1459229" h="249555">
                <a:moveTo>
                  <a:pt x="94106" y="176022"/>
                </a:moveTo>
                <a:lnTo>
                  <a:pt x="92075" y="176275"/>
                </a:lnTo>
                <a:lnTo>
                  <a:pt x="96900" y="214122"/>
                </a:lnTo>
                <a:lnTo>
                  <a:pt x="98933" y="213867"/>
                </a:lnTo>
                <a:lnTo>
                  <a:pt x="94106" y="176022"/>
                </a:lnTo>
                <a:close/>
              </a:path>
              <a:path w="1459229" h="249555">
                <a:moveTo>
                  <a:pt x="111196" y="176022"/>
                </a:moveTo>
                <a:lnTo>
                  <a:pt x="94106" y="176022"/>
                </a:lnTo>
                <a:lnTo>
                  <a:pt x="98933" y="213867"/>
                </a:lnTo>
                <a:lnTo>
                  <a:pt x="96900" y="214122"/>
                </a:lnTo>
                <a:lnTo>
                  <a:pt x="116103" y="214122"/>
                </a:lnTo>
                <a:lnTo>
                  <a:pt x="111196" y="176022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89672" y="2195677"/>
            <a:ext cx="1461135" cy="318770"/>
          </a:xfrm>
          <a:custGeom>
            <a:avLst/>
            <a:gdLst/>
            <a:ahLst/>
            <a:cxnLst/>
            <a:rect l="l" t="t" r="r" b="b"/>
            <a:pathLst>
              <a:path w="1461135" h="318769">
                <a:moveTo>
                  <a:pt x="1348740" y="260985"/>
                </a:moveTo>
                <a:lnTo>
                  <a:pt x="1341882" y="298450"/>
                </a:lnTo>
                <a:lnTo>
                  <a:pt x="1454404" y="318769"/>
                </a:lnTo>
                <a:lnTo>
                  <a:pt x="1461134" y="281304"/>
                </a:lnTo>
                <a:lnTo>
                  <a:pt x="1348740" y="260985"/>
                </a:lnTo>
                <a:close/>
              </a:path>
              <a:path w="1461135" h="318769">
                <a:moveTo>
                  <a:pt x="1198753" y="233806"/>
                </a:moveTo>
                <a:lnTo>
                  <a:pt x="1192021" y="271272"/>
                </a:lnTo>
                <a:lnTo>
                  <a:pt x="1304417" y="291591"/>
                </a:lnTo>
                <a:lnTo>
                  <a:pt x="1311275" y="254126"/>
                </a:lnTo>
                <a:lnTo>
                  <a:pt x="1198753" y="233806"/>
                </a:lnTo>
                <a:close/>
              </a:path>
              <a:path w="1461135" h="318769">
                <a:moveTo>
                  <a:pt x="1048766" y="206628"/>
                </a:moveTo>
                <a:lnTo>
                  <a:pt x="1042034" y="244093"/>
                </a:lnTo>
                <a:lnTo>
                  <a:pt x="1154430" y="264413"/>
                </a:lnTo>
                <a:lnTo>
                  <a:pt x="1161288" y="226949"/>
                </a:lnTo>
                <a:lnTo>
                  <a:pt x="1048766" y="206628"/>
                </a:lnTo>
                <a:close/>
              </a:path>
              <a:path w="1461135" h="318769">
                <a:moveTo>
                  <a:pt x="898906" y="179450"/>
                </a:moveTo>
                <a:lnTo>
                  <a:pt x="892047" y="216915"/>
                </a:lnTo>
                <a:lnTo>
                  <a:pt x="1004569" y="237236"/>
                </a:lnTo>
                <a:lnTo>
                  <a:pt x="1011301" y="199771"/>
                </a:lnTo>
                <a:lnTo>
                  <a:pt x="898906" y="179450"/>
                </a:lnTo>
                <a:close/>
              </a:path>
              <a:path w="1461135" h="318769">
                <a:moveTo>
                  <a:pt x="748919" y="152273"/>
                </a:moveTo>
                <a:lnTo>
                  <a:pt x="742061" y="189737"/>
                </a:lnTo>
                <a:lnTo>
                  <a:pt x="854582" y="210058"/>
                </a:lnTo>
                <a:lnTo>
                  <a:pt x="861314" y="172592"/>
                </a:lnTo>
                <a:lnTo>
                  <a:pt x="748919" y="152273"/>
                </a:lnTo>
                <a:close/>
              </a:path>
              <a:path w="1461135" h="318769">
                <a:moveTo>
                  <a:pt x="598932" y="124967"/>
                </a:moveTo>
                <a:lnTo>
                  <a:pt x="592074" y="162560"/>
                </a:lnTo>
                <a:lnTo>
                  <a:pt x="704595" y="182879"/>
                </a:lnTo>
                <a:lnTo>
                  <a:pt x="711454" y="145414"/>
                </a:lnTo>
                <a:lnTo>
                  <a:pt x="598932" y="124967"/>
                </a:lnTo>
                <a:close/>
              </a:path>
              <a:path w="1461135" h="318769">
                <a:moveTo>
                  <a:pt x="448944" y="97789"/>
                </a:moveTo>
                <a:lnTo>
                  <a:pt x="442214" y="135381"/>
                </a:lnTo>
                <a:lnTo>
                  <a:pt x="554608" y="155701"/>
                </a:lnTo>
                <a:lnTo>
                  <a:pt x="561467" y="118237"/>
                </a:lnTo>
                <a:lnTo>
                  <a:pt x="448944" y="97789"/>
                </a:lnTo>
                <a:close/>
              </a:path>
              <a:path w="1461135" h="318769">
                <a:moveTo>
                  <a:pt x="298957" y="70612"/>
                </a:moveTo>
                <a:lnTo>
                  <a:pt x="292227" y="108203"/>
                </a:lnTo>
                <a:lnTo>
                  <a:pt x="404749" y="128524"/>
                </a:lnTo>
                <a:lnTo>
                  <a:pt x="411480" y="91059"/>
                </a:lnTo>
                <a:lnTo>
                  <a:pt x="298957" y="70612"/>
                </a:lnTo>
                <a:close/>
              </a:path>
              <a:path w="1461135" h="318769">
                <a:moveTo>
                  <a:pt x="149098" y="43434"/>
                </a:moveTo>
                <a:lnTo>
                  <a:pt x="142240" y="81025"/>
                </a:lnTo>
                <a:lnTo>
                  <a:pt x="254762" y="101346"/>
                </a:lnTo>
                <a:lnTo>
                  <a:pt x="261493" y="63880"/>
                </a:lnTo>
                <a:lnTo>
                  <a:pt x="149098" y="43434"/>
                </a:lnTo>
                <a:close/>
              </a:path>
              <a:path w="1461135" h="318769">
                <a:moveTo>
                  <a:pt x="122681" y="0"/>
                </a:moveTo>
                <a:lnTo>
                  <a:pt x="0" y="35813"/>
                </a:lnTo>
                <a:lnTo>
                  <a:pt x="102235" y="112394"/>
                </a:lnTo>
                <a:lnTo>
                  <a:pt x="109189" y="74167"/>
                </a:lnTo>
                <a:lnTo>
                  <a:pt x="104775" y="74167"/>
                </a:lnTo>
                <a:lnTo>
                  <a:pt x="90297" y="71500"/>
                </a:lnTo>
                <a:lnTo>
                  <a:pt x="97155" y="34036"/>
                </a:lnTo>
                <a:lnTo>
                  <a:pt x="116490" y="34036"/>
                </a:lnTo>
                <a:lnTo>
                  <a:pt x="122681" y="0"/>
                </a:lnTo>
                <a:close/>
              </a:path>
              <a:path w="1461135" h="318769">
                <a:moveTo>
                  <a:pt x="97155" y="34036"/>
                </a:moveTo>
                <a:lnTo>
                  <a:pt x="90297" y="71500"/>
                </a:lnTo>
                <a:lnTo>
                  <a:pt x="104775" y="74167"/>
                </a:lnTo>
                <a:lnTo>
                  <a:pt x="111633" y="36702"/>
                </a:lnTo>
                <a:lnTo>
                  <a:pt x="97155" y="34036"/>
                </a:lnTo>
                <a:close/>
              </a:path>
              <a:path w="1461135" h="318769">
                <a:moveTo>
                  <a:pt x="116490" y="34036"/>
                </a:moveTo>
                <a:lnTo>
                  <a:pt x="97155" y="34036"/>
                </a:lnTo>
                <a:lnTo>
                  <a:pt x="111633" y="36702"/>
                </a:lnTo>
                <a:lnTo>
                  <a:pt x="104775" y="74167"/>
                </a:lnTo>
                <a:lnTo>
                  <a:pt x="109189" y="74167"/>
                </a:lnTo>
                <a:lnTo>
                  <a:pt x="116490" y="34036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285050" y="1534643"/>
            <a:ext cx="1271270" cy="621324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290195" marR="5080" indent="-278130">
              <a:lnSpc>
                <a:spcPts val="2320"/>
              </a:lnSpc>
              <a:spcBef>
                <a:spcPts val="245"/>
              </a:spcBef>
            </a:pPr>
            <a:r>
              <a:rPr lang="zh-CN" altLang="en-US" sz="2000" dirty="0" smtClean="0">
                <a:latin typeface="Arial Rounded MT Bold"/>
                <a:cs typeface="Arial Rounded MT Bold"/>
              </a:rPr>
              <a:t>用户配置层</a:t>
            </a:r>
            <a:endParaRPr sz="2000" dirty="0">
              <a:latin typeface="Arial Rounded MT Bold"/>
              <a:cs typeface="Arial Rounded MT Bold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21391" y="1036040"/>
            <a:ext cx="20897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0" dirty="0">
                <a:latin typeface="Arial Rounded MT Bold"/>
                <a:cs typeface="Arial Rounded MT Bold"/>
              </a:rPr>
              <a:t>DLG</a:t>
            </a:r>
            <a:r>
              <a:rPr sz="2800" spc="-45" dirty="0">
                <a:latin typeface="Arial Rounded MT Bold"/>
                <a:cs typeface="Arial Rounded MT Bold"/>
              </a:rPr>
              <a:t> </a:t>
            </a:r>
            <a:r>
              <a:rPr sz="2800" spc="-20" dirty="0">
                <a:latin typeface="Arial Rounded MT Bold"/>
                <a:cs typeface="Arial Rounded MT Bold"/>
              </a:rPr>
              <a:t>Library</a:t>
            </a:r>
            <a:endParaRPr sz="2800">
              <a:latin typeface="Arial Rounded MT Bold"/>
              <a:cs typeface="Arial Rounded MT Bold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62319" y="2665069"/>
            <a:ext cx="508000" cy="923925"/>
          </a:xfrm>
          <a:custGeom>
            <a:avLst/>
            <a:gdLst/>
            <a:ahLst/>
            <a:cxnLst/>
            <a:rect l="l" t="t" r="r" b="b"/>
            <a:pathLst>
              <a:path w="508000" h="923925">
                <a:moveTo>
                  <a:pt x="507491" y="669798"/>
                </a:moveTo>
                <a:lnTo>
                  <a:pt x="0" y="669798"/>
                </a:lnTo>
                <a:lnTo>
                  <a:pt x="253745" y="923544"/>
                </a:lnTo>
                <a:lnTo>
                  <a:pt x="507491" y="669798"/>
                </a:lnTo>
                <a:close/>
              </a:path>
              <a:path w="508000" h="923925">
                <a:moveTo>
                  <a:pt x="380619" y="253746"/>
                </a:moveTo>
                <a:lnTo>
                  <a:pt x="126872" y="253746"/>
                </a:lnTo>
                <a:lnTo>
                  <a:pt x="126872" y="669798"/>
                </a:lnTo>
                <a:lnTo>
                  <a:pt x="380619" y="669798"/>
                </a:lnTo>
                <a:lnTo>
                  <a:pt x="380619" y="253746"/>
                </a:lnTo>
                <a:close/>
              </a:path>
              <a:path w="508000" h="923925">
                <a:moveTo>
                  <a:pt x="253745" y="0"/>
                </a:moveTo>
                <a:lnTo>
                  <a:pt x="0" y="253746"/>
                </a:lnTo>
                <a:lnTo>
                  <a:pt x="507491" y="253746"/>
                </a:lnTo>
                <a:lnTo>
                  <a:pt x="253745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62319" y="2665069"/>
            <a:ext cx="508000" cy="923925"/>
          </a:xfrm>
          <a:custGeom>
            <a:avLst/>
            <a:gdLst/>
            <a:ahLst/>
            <a:cxnLst/>
            <a:rect l="l" t="t" r="r" b="b"/>
            <a:pathLst>
              <a:path w="508000" h="923925">
                <a:moveTo>
                  <a:pt x="0" y="253746"/>
                </a:moveTo>
                <a:lnTo>
                  <a:pt x="253745" y="0"/>
                </a:lnTo>
                <a:lnTo>
                  <a:pt x="507491" y="253746"/>
                </a:lnTo>
                <a:lnTo>
                  <a:pt x="380619" y="253746"/>
                </a:lnTo>
                <a:lnTo>
                  <a:pt x="380619" y="669798"/>
                </a:lnTo>
                <a:lnTo>
                  <a:pt x="507491" y="669798"/>
                </a:lnTo>
                <a:lnTo>
                  <a:pt x="253745" y="923544"/>
                </a:lnTo>
                <a:lnTo>
                  <a:pt x="0" y="669798"/>
                </a:lnTo>
                <a:lnTo>
                  <a:pt x="126872" y="669798"/>
                </a:lnTo>
                <a:lnTo>
                  <a:pt x="126872" y="253746"/>
                </a:lnTo>
                <a:lnTo>
                  <a:pt x="0" y="253746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771717" y="3538449"/>
            <a:ext cx="1573530" cy="8648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82550" algn="ctr">
              <a:lnSpc>
                <a:spcPts val="3304"/>
              </a:lnSpc>
              <a:spcBef>
                <a:spcPts val="95"/>
              </a:spcBef>
            </a:pPr>
            <a:r>
              <a:rPr sz="2800" spc="-10" dirty="0">
                <a:latin typeface="Arial Rounded MT Bold"/>
                <a:cs typeface="Arial Rounded MT Bold"/>
              </a:rPr>
              <a:t>PCIe</a:t>
            </a:r>
            <a:endParaRPr sz="2800">
              <a:latin typeface="Arial Rounded MT Bold"/>
              <a:cs typeface="Arial Rounded MT Bold"/>
            </a:endParaRPr>
          </a:p>
          <a:p>
            <a:pPr algn="ctr">
              <a:lnSpc>
                <a:spcPts val="3304"/>
              </a:lnSpc>
            </a:pPr>
            <a:r>
              <a:rPr sz="2800" spc="-5" dirty="0">
                <a:latin typeface="Arial Rounded MT Bold"/>
                <a:cs typeface="Arial Rounded MT Bold"/>
              </a:rPr>
              <a:t>int</a:t>
            </a:r>
            <a:r>
              <a:rPr sz="2800" spc="-20" dirty="0">
                <a:latin typeface="Arial Rounded MT Bold"/>
                <a:cs typeface="Arial Rounded MT Bold"/>
              </a:rPr>
              <a:t>e</a:t>
            </a:r>
            <a:r>
              <a:rPr sz="2800" spc="-5" dirty="0">
                <a:latin typeface="Arial Rounded MT Bold"/>
                <a:cs typeface="Arial Rounded MT Bold"/>
              </a:rPr>
              <a:t>r</a:t>
            </a:r>
            <a:r>
              <a:rPr sz="2800" spc="-40" dirty="0">
                <a:latin typeface="Arial Rounded MT Bold"/>
                <a:cs typeface="Arial Rounded MT Bold"/>
              </a:rPr>
              <a:t>f</a:t>
            </a:r>
            <a:r>
              <a:rPr sz="2800" spc="-10" dirty="0">
                <a:latin typeface="Arial Rounded MT Bold"/>
                <a:cs typeface="Arial Rounded MT Bold"/>
              </a:rPr>
              <a:t>a</a:t>
            </a:r>
            <a:r>
              <a:rPr sz="2800" spc="-20" dirty="0">
                <a:latin typeface="Arial Rounded MT Bold"/>
                <a:cs typeface="Arial Rounded MT Bold"/>
              </a:rPr>
              <a:t>c</a:t>
            </a:r>
            <a:r>
              <a:rPr sz="2800" spc="-5" dirty="0">
                <a:latin typeface="Arial Rounded MT Bold"/>
                <a:cs typeface="Arial Rounded MT Bold"/>
              </a:rPr>
              <a:t>e</a:t>
            </a:r>
            <a:endParaRPr sz="2800">
              <a:latin typeface="Arial Rounded MT Bold"/>
              <a:cs typeface="Arial Rounded MT Bold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591753" y="4419956"/>
            <a:ext cx="5742940" cy="2386965"/>
          </a:xfrm>
          <a:custGeom>
            <a:avLst/>
            <a:gdLst/>
            <a:ahLst/>
            <a:cxnLst/>
            <a:rect l="l" t="t" r="r" b="b"/>
            <a:pathLst>
              <a:path w="5742940" h="2386965">
                <a:moveTo>
                  <a:pt x="5632577" y="0"/>
                </a:moveTo>
                <a:lnTo>
                  <a:pt x="109854" y="0"/>
                </a:lnTo>
                <a:lnTo>
                  <a:pt x="67079" y="8628"/>
                </a:lnTo>
                <a:lnTo>
                  <a:pt x="32162" y="32162"/>
                </a:lnTo>
                <a:lnTo>
                  <a:pt x="8628" y="67079"/>
                </a:lnTo>
                <a:lnTo>
                  <a:pt x="0" y="109855"/>
                </a:lnTo>
                <a:lnTo>
                  <a:pt x="0" y="2276729"/>
                </a:lnTo>
                <a:lnTo>
                  <a:pt x="8628" y="2319488"/>
                </a:lnTo>
                <a:lnTo>
                  <a:pt x="32162" y="2354406"/>
                </a:lnTo>
                <a:lnTo>
                  <a:pt x="67079" y="2377950"/>
                </a:lnTo>
                <a:lnTo>
                  <a:pt x="109854" y="2386584"/>
                </a:lnTo>
                <a:lnTo>
                  <a:pt x="5632577" y="2386584"/>
                </a:lnTo>
                <a:lnTo>
                  <a:pt x="5675352" y="2377950"/>
                </a:lnTo>
                <a:lnTo>
                  <a:pt x="5710269" y="2354406"/>
                </a:lnTo>
                <a:lnTo>
                  <a:pt x="5733803" y="2319488"/>
                </a:lnTo>
                <a:lnTo>
                  <a:pt x="5742432" y="2276729"/>
                </a:lnTo>
                <a:lnTo>
                  <a:pt x="5742432" y="109855"/>
                </a:lnTo>
                <a:lnTo>
                  <a:pt x="5733803" y="67079"/>
                </a:lnTo>
                <a:lnTo>
                  <a:pt x="5710269" y="32162"/>
                </a:lnTo>
                <a:lnTo>
                  <a:pt x="5675352" y="8628"/>
                </a:lnTo>
                <a:lnTo>
                  <a:pt x="5632577" y="0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91753" y="4419956"/>
            <a:ext cx="5742940" cy="2386965"/>
          </a:xfrm>
          <a:custGeom>
            <a:avLst/>
            <a:gdLst/>
            <a:ahLst/>
            <a:cxnLst/>
            <a:rect l="l" t="t" r="r" b="b"/>
            <a:pathLst>
              <a:path w="5742940" h="2386965">
                <a:moveTo>
                  <a:pt x="0" y="109855"/>
                </a:moveTo>
                <a:lnTo>
                  <a:pt x="8628" y="67079"/>
                </a:lnTo>
                <a:lnTo>
                  <a:pt x="32162" y="32162"/>
                </a:lnTo>
                <a:lnTo>
                  <a:pt x="67079" y="8628"/>
                </a:lnTo>
                <a:lnTo>
                  <a:pt x="109854" y="0"/>
                </a:lnTo>
                <a:lnTo>
                  <a:pt x="5632577" y="0"/>
                </a:lnTo>
                <a:lnTo>
                  <a:pt x="5675352" y="8628"/>
                </a:lnTo>
                <a:lnTo>
                  <a:pt x="5710269" y="32162"/>
                </a:lnTo>
                <a:lnTo>
                  <a:pt x="5733803" y="67079"/>
                </a:lnTo>
                <a:lnTo>
                  <a:pt x="5742432" y="109855"/>
                </a:lnTo>
                <a:lnTo>
                  <a:pt x="5742432" y="2276729"/>
                </a:lnTo>
                <a:lnTo>
                  <a:pt x="5733803" y="2319488"/>
                </a:lnTo>
                <a:lnTo>
                  <a:pt x="5710269" y="2354406"/>
                </a:lnTo>
                <a:lnTo>
                  <a:pt x="5675352" y="2377950"/>
                </a:lnTo>
                <a:lnTo>
                  <a:pt x="5632577" y="2386584"/>
                </a:lnTo>
                <a:lnTo>
                  <a:pt x="109854" y="2386584"/>
                </a:lnTo>
                <a:lnTo>
                  <a:pt x="67079" y="2377950"/>
                </a:lnTo>
                <a:lnTo>
                  <a:pt x="32162" y="2354406"/>
                </a:lnTo>
                <a:lnTo>
                  <a:pt x="8628" y="2319488"/>
                </a:lnTo>
                <a:lnTo>
                  <a:pt x="0" y="2276729"/>
                </a:lnTo>
                <a:lnTo>
                  <a:pt x="0" y="109855"/>
                </a:lnTo>
                <a:close/>
              </a:path>
            </a:pathLst>
          </a:custGeom>
          <a:ln w="38100">
            <a:solidFill>
              <a:srgbClr val="538235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51950" y="4496943"/>
            <a:ext cx="5617464" cy="51051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81335" y="4493882"/>
            <a:ext cx="1757172" cy="58215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05291" y="4512157"/>
            <a:ext cx="5515610" cy="408940"/>
          </a:xfrm>
          <a:custGeom>
            <a:avLst/>
            <a:gdLst/>
            <a:ahLst/>
            <a:cxnLst/>
            <a:rect l="l" t="t" r="r" b="b"/>
            <a:pathLst>
              <a:path w="5515609" h="408939">
                <a:moveTo>
                  <a:pt x="5447283" y="0"/>
                </a:moveTo>
                <a:lnTo>
                  <a:pt x="68072" y="0"/>
                </a:lnTo>
                <a:lnTo>
                  <a:pt x="41576" y="5349"/>
                </a:lnTo>
                <a:lnTo>
                  <a:pt x="19938" y="19938"/>
                </a:lnTo>
                <a:lnTo>
                  <a:pt x="5349" y="41576"/>
                </a:lnTo>
                <a:lnTo>
                  <a:pt x="0" y="68071"/>
                </a:lnTo>
                <a:lnTo>
                  <a:pt x="0" y="340359"/>
                </a:lnTo>
                <a:lnTo>
                  <a:pt x="5349" y="366855"/>
                </a:lnTo>
                <a:lnTo>
                  <a:pt x="19939" y="388492"/>
                </a:lnTo>
                <a:lnTo>
                  <a:pt x="41576" y="403082"/>
                </a:lnTo>
                <a:lnTo>
                  <a:pt x="68072" y="408431"/>
                </a:lnTo>
                <a:lnTo>
                  <a:pt x="5447283" y="408431"/>
                </a:lnTo>
                <a:lnTo>
                  <a:pt x="5473779" y="403082"/>
                </a:lnTo>
                <a:lnTo>
                  <a:pt x="5495417" y="388492"/>
                </a:lnTo>
                <a:lnTo>
                  <a:pt x="5510006" y="366855"/>
                </a:lnTo>
                <a:lnTo>
                  <a:pt x="5515356" y="340359"/>
                </a:lnTo>
                <a:lnTo>
                  <a:pt x="5515356" y="68071"/>
                </a:lnTo>
                <a:lnTo>
                  <a:pt x="5510006" y="41576"/>
                </a:lnTo>
                <a:lnTo>
                  <a:pt x="5495417" y="19938"/>
                </a:lnTo>
                <a:lnTo>
                  <a:pt x="5473779" y="5349"/>
                </a:lnTo>
                <a:lnTo>
                  <a:pt x="5447283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760023" y="4561052"/>
            <a:ext cx="140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Rounded MT Bold"/>
                <a:cs typeface="Arial Rounded MT Bold"/>
              </a:rPr>
              <a:t>I/O</a:t>
            </a:r>
            <a:r>
              <a:rPr sz="1800" spc="-75" dirty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Interface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692331" y="5531713"/>
            <a:ext cx="2616707" cy="44197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866067" y="5539333"/>
            <a:ext cx="2269236" cy="47552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45671" y="5546953"/>
            <a:ext cx="2514600" cy="340360"/>
          </a:xfrm>
          <a:custGeom>
            <a:avLst/>
            <a:gdLst/>
            <a:ahLst/>
            <a:cxnLst/>
            <a:rect l="l" t="t" r="r" b="b"/>
            <a:pathLst>
              <a:path w="2514600" h="340360">
                <a:moveTo>
                  <a:pt x="2457958" y="0"/>
                </a:moveTo>
                <a:lnTo>
                  <a:pt x="56642" y="0"/>
                </a:lnTo>
                <a:lnTo>
                  <a:pt x="34611" y="4456"/>
                </a:lnTo>
                <a:lnTo>
                  <a:pt x="16605" y="16605"/>
                </a:lnTo>
                <a:lnTo>
                  <a:pt x="4456" y="34611"/>
                </a:lnTo>
                <a:lnTo>
                  <a:pt x="0" y="56641"/>
                </a:lnTo>
                <a:lnTo>
                  <a:pt x="0" y="283209"/>
                </a:lnTo>
                <a:lnTo>
                  <a:pt x="4456" y="305256"/>
                </a:lnTo>
                <a:lnTo>
                  <a:pt x="16605" y="323261"/>
                </a:lnTo>
                <a:lnTo>
                  <a:pt x="34611" y="335400"/>
                </a:lnTo>
                <a:lnTo>
                  <a:pt x="56642" y="339851"/>
                </a:lnTo>
                <a:lnTo>
                  <a:pt x="2457958" y="339851"/>
                </a:lnTo>
                <a:lnTo>
                  <a:pt x="2479988" y="335400"/>
                </a:lnTo>
                <a:lnTo>
                  <a:pt x="2497994" y="323261"/>
                </a:lnTo>
                <a:lnTo>
                  <a:pt x="2510143" y="305256"/>
                </a:lnTo>
                <a:lnTo>
                  <a:pt x="2514600" y="283209"/>
                </a:lnTo>
                <a:lnTo>
                  <a:pt x="2514600" y="56641"/>
                </a:lnTo>
                <a:lnTo>
                  <a:pt x="2510143" y="34611"/>
                </a:lnTo>
                <a:lnTo>
                  <a:pt x="2497994" y="16605"/>
                </a:lnTo>
                <a:lnTo>
                  <a:pt x="2479988" y="4456"/>
                </a:lnTo>
                <a:lnTo>
                  <a:pt x="2457958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014021" y="5592775"/>
            <a:ext cx="19786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 Rounded MT Bold"/>
                <a:cs typeface="Arial Rounded MT Bold"/>
              </a:rPr>
              <a:t>NAND </a:t>
            </a:r>
            <a:r>
              <a:rPr sz="1400" spc="-5" dirty="0">
                <a:latin typeface="Arial Rounded MT Bold"/>
                <a:cs typeface="Arial Rounded MT Bold"/>
              </a:rPr>
              <a:t>Flash</a:t>
            </a:r>
            <a:r>
              <a:rPr sz="1400" spc="-55" dirty="0">
                <a:latin typeface="Arial Rounded MT Bold"/>
                <a:cs typeface="Arial Rounded MT Bold"/>
              </a:rPr>
              <a:t> </a:t>
            </a:r>
            <a:r>
              <a:rPr sz="1400" spc="-5" dirty="0">
                <a:latin typeface="Arial Rounded MT Bold"/>
                <a:cs typeface="Arial Rounded MT Bold"/>
              </a:rPr>
              <a:t>Controller</a:t>
            </a:r>
            <a:endParaRPr sz="1400">
              <a:latin typeface="Arial Rounded MT Bold"/>
              <a:cs typeface="Arial Rounded MT Bold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125415" y="4367377"/>
            <a:ext cx="2404872" cy="18714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18606" y="5303113"/>
            <a:ext cx="565404" cy="56387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719762" y="5959957"/>
            <a:ext cx="2609088" cy="82753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745671" y="5985865"/>
            <a:ext cx="2506980" cy="725805"/>
          </a:xfrm>
          <a:custGeom>
            <a:avLst/>
            <a:gdLst/>
            <a:ahLst/>
            <a:cxnLst/>
            <a:rect l="l" t="t" r="r" b="b"/>
            <a:pathLst>
              <a:path w="2506979" h="725804">
                <a:moveTo>
                  <a:pt x="2386076" y="0"/>
                </a:moveTo>
                <a:lnTo>
                  <a:pt x="120903" y="0"/>
                </a:lnTo>
                <a:lnTo>
                  <a:pt x="73830" y="9500"/>
                </a:lnTo>
                <a:lnTo>
                  <a:pt x="35401" y="35410"/>
                </a:lnTo>
                <a:lnTo>
                  <a:pt x="9497" y="73841"/>
                </a:lnTo>
                <a:lnTo>
                  <a:pt x="0" y="120903"/>
                </a:lnTo>
                <a:lnTo>
                  <a:pt x="0" y="604519"/>
                </a:lnTo>
                <a:lnTo>
                  <a:pt x="9497" y="651582"/>
                </a:lnTo>
                <a:lnTo>
                  <a:pt x="35401" y="690013"/>
                </a:lnTo>
                <a:lnTo>
                  <a:pt x="73830" y="715923"/>
                </a:lnTo>
                <a:lnTo>
                  <a:pt x="120903" y="725423"/>
                </a:lnTo>
                <a:lnTo>
                  <a:pt x="2386076" y="725423"/>
                </a:lnTo>
                <a:lnTo>
                  <a:pt x="2433149" y="715923"/>
                </a:lnTo>
                <a:lnTo>
                  <a:pt x="2471578" y="690013"/>
                </a:lnTo>
                <a:lnTo>
                  <a:pt x="2497482" y="651582"/>
                </a:lnTo>
                <a:lnTo>
                  <a:pt x="2506979" y="604519"/>
                </a:lnTo>
                <a:lnTo>
                  <a:pt x="2506979" y="120903"/>
                </a:lnTo>
                <a:lnTo>
                  <a:pt x="2497482" y="73841"/>
                </a:lnTo>
                <a:lnTo>
                  <a:pt x="2471578" y="35410"/>
                </a:lnTo>
                <a:lnTo>
                  <a:pt x="2433149" y="9500"/>
                </a:lnTo>
                <a:lnTo>
                  <a:pt x="2386076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378805" y="6111240"/>
            <a:ext cx="2131695" cy="3718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840"/>
              </a:lnSpc>
              <a:spcBef>
                <a:spcPts val="100"/>
              </a:spcBef>
            </a:pPr>
            <a:r>
              <a:rPr lang="zh-CN" altLang="en-US" sz="2400" spc="-10" dirty="0" smtClean="0">
                <a:latin typeface="Arial Rounded MT Bold"/>
                <a:cs typeface="Arial Rounded MT Bold"/>
              </a:rPr>
              <a:t>硬件设计</a:t>
            </a:r>
            <a:endParaRPr sz="2400" dirty="0">
              <a:latin typeface="Arial Rounded MT Bold"/>
              <a:cs typeface="Arial Rounded MT Bold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512761" y="4399508"/>
            <a:ext cx="1161415" cy="179705"/>
          </a:xfrm>
          <a:custGeom>
            <a:avLst/>
            <a:gdLst/>
            <a:ahLst/>
            <a:cxnLst/>
            <a:rect l="l" t="t" r="r" b="b"/>
            <a:pathLst>
              <a:path w="1161414" h="179704">
                <a:moveTo>
                  <a:pt x="1157224" y="0"/>
                </a:moveTo>
                <a:lnTo>
                  <a:pt x="1043558" y="11302"/>
                </a:lnTo>
                <a:lnTo>
                  <a:pt x="1047241" y="49148"/>
                </a:lnTo>
                <a:lnTo>
                  <a:pt x="1161033" y="37845"/>
                </a:lnTo>
                <a:lnTo>
                  <a:pt x="1157224" y="0"/>
                </a:lnTo>
                <a:close/>
              </a:path>
              <a:path w="1161414" h="179704">
                <a:moveTo>
                  <a:pt x="1005586" y="14985"/>
                </a:moveTo>
                <a:lnTo>
                  <a:pt x="891920" y="26415"/>
                </a:lnTo>
                <a:lnTo>
                  <a:pt x="895603" y="64261"/>
                </a:lnTo>
                <a:lnTo>
                  <a:pt x="1009395" y="52958"/>
                </a:lnTo>
                <a:lnTo>
                  <a:pt x="1005586" y="14985"/>
                </a:lnTo>
                <a:close/>
              </a:path>
              <a:path w="1161414" h="179704">
                <a:moveTo>
                  <a:pt x="853948" y="30098"/>
                </a:moveTo>
                <a:lnTo>
                  <a:pt x="740155" y="41401"/>
                </a:lnTo>
                <a:lnTo>
                  <a:pt x="743965" y="79374"/>
                </a:lnTo>
                <a:lnTo>
                  <a:pt x="857757" y="68071"/>
                </a:lnTo>
                <a:lnTo>
                  <a:pt x="853948" y="30098"/>
                </a:lnTo>
                <a:close/>
              </a:path>
              <a:path w="1161414" h="179704">
                <a:moveTo>
                  <a:pt x="702309" y="45211"/>
                </a:moveTo>
                <a:lnTo>
                  <a:pt x="588517" y="56514"/>
                </a:lnTo>
                <a:lnTo>
                  <a:pt x="592327" y="94487"/>
                </a:lnTo>
                <a:lnTo>
                  <a:pt x="706119" y="83057"/>
                </a:lnTo>
                <a:lnTo>
                  <a:pt x="702309" y="45211"/>
                </a:lnTo>
                <a:close/>
              </a:path>
              <a:path w="1161414" h="179704">
                <a:moveTo>
                  <a:pt x="550671" y="60324"/>
                </a:moveTo>
                <a:lnTo>
                  <a:pt x="436879" y="71627"/>
                </a:lnTo>
                <a:lnTo>
                  <a:pt x="440689" y="109473"/>
                </a:lnTo>
                <a:lnTo>
                  <a:pt x="554354" y="98170"/>
                </a:lnTo>
                <a:lnTo>
                  <a:pt x="550671" y="60324"/>
                </a:lnTo>
                <a:close/>
              </a:path>
              <a:path w="1161414" h="179704">
                <a:moveTo>
                  <a:pt x="399033" y="75310"/>
                </a:moveTo>
                <a:lnTo>
                  <a:pt x="285241" y="86613"/>
                </a:lnTo>
                <a:lnTo>
                  <a:pt x="289051" y="124586"/>
                </a:lnTo>
                <a:lnTo>
                  <a:pt x="402716" y="113283"/>
                </a:lnTo>
                <a:lnTo>
                  <a:pt x="399033" y="75310"/>
                </a:lnTo>
                <a:close/>
              </a:path>
              <a:path w="1161414" h="179704">
                <a:moveTo>
                  <a:pt x="247395" y="90423"/>
                </a:moveTo>
                <a:lnTo>
                  <a:pt x="133603" y="101726"/>
                </a:lnTo>
                <a:lnTo>
                  <a:pt x="137413" y="139699"/>
                </a:lnTo>
                <a:lnTo>
                  <a:pt x="251078" y="128396"/>
                </a:lnTo>
                <a:lnTo>
                  <a:pt x="247395" y="90423"/>
                </a:lnTo>
                <a:close/>
              </a:path>
              <a:path w="1161414" h="179704">
                <a:moveTo>
                  <a:pt x="108076" y="66039"/>
                </a:moveTo>
                <a:lnTo>
                  <a:pt x="0" y="134238"/>
                </a:lnTo>
                <a:lnTo>
                  <a:pt x="119379" y="179704"/>
                </a:lnTo>
                <a:lnTo>
                  <a:pt x="115805" y="143763"/>
                </a:lnTo>
                <a:lnTo>
                  <a:pt x="96646" y="143763"/>
                </a:lnTo>
                <a:lnTo>
                  <a:pt x="92837" y="105790"/>
                </a:lnTo>
                <a:lnTo>
                  <a:pt x="95630" y="105536"/>
                </a:lnTo>
                <a:lnTo>
                  <a:pt x="112004" y="105536"/>
                </a:lnTo>
                <a:lnTo>
                  <a:pt x="108076" y="66039"/>
                </a:lnTo>
                <a:close/>
              </a:path>
              <a:path w="1161414" h="179704">
                <a:moveTo>
                  <a:pt x="95630" y="105536"/>
                </a:moveTo>
                <a:lnTo>
                  <a:pt x="92837" y="105790"/>
                </a:lnTo>
                <a:lnTo>
                  <a:pt x="96646" y="143763"/>
                </a:lnTo>
                <a:lnTo>
                  <a:pt x="99440" y="143382"/>
                </a:lnTo>
                <a:lnTo>
                  <a:pt x="95630" y="105536"/>
                </a:lnTo>
                <a:close/>
              </a:path>
              <a:path w="1161414" h="179704">
                <a:moveTo>
                  <a:pt x="112004" y="105536"/>
                </a:moveTo>
                <a:lnTo>
                  <a:pt x="95630" y="105536"/>
                </a:lnTo>
                <a:lnTo>
                  <a:pt x="99440" y="143382"/>
                </a:lnTo>
                <a:lnTo>
                  <a:pt x="96646" y="143763"/>
                </a:lnTo>
                <a:lnTo>
                  <a:pt x="115805" y="143763"/>
                </a:lnTo>
                <a:lnTo>
                  <a:pt x="112004" y="105536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12761" y="5998820"/>
            <a:ext cx="1146810" cy="823594"/>
          </a:xfrm>
          <a:custGeom>
            <a:avLst/>
            <a:gdLst/>
            <a:ahLst/>
            <a:cxnLst/>
            <a:rect l="l" t="t" r="r" b="b"/>
            <a:pathLst>
              <a:path w="1146810" h="823595">
                <a:moveTo>
                  <a:pt x="1053211" y="726008"/>
                </a:moveTo>
                <a:lnTo>
                  <a:pt x="1031113" y="757047"/>
                </a:lnTo>
                <a:lnTo>
                  <a:pt x="1124203" y="823315"/>
                </a:lnTo>
                <a:lnTo>
                  <a:pt x="1146302" y="792276"/>
                </a:lnTo>
                <a:lnTo>
                  <a:pt x="1053211" y="726008"/>
                </a:lnTo>
                <a:close/>
              </a:path>
              <a:path w="1146810" h="823595">
                <a:moveTo>
                  <a:pt x="929004" y="637654"/>
                </a:moveTo>
                <a:lnTo>
                  <a:pt x="906906" y="668693"/>
                </a:lnTo>
                <a:lnTo>
                  <a:pt x="999998" y="734961"/>
                </a:lnTo>
                <a:lnTo>
                  <a:pt x="1022095" y="703922"/>
                </a:lnTo>
                <a:lnTo>
                  <a:pt x="929004" y="637654"/>
                </a:lnTo>
                <a:close/>
              </a:path>
              <a:path w="1146810" h="823595">
                <a:moveTo>
                  <a:pt x="804799" y="549300"/>
                </a:moveTo>
                <a:lnTo>
                  <a:pt x="782701" y="580339"/>
                </a:lnTo>
                <a:lnTo>
                  <a:pt x="875918" y="646607"/>
                </a:lnTo>
                <a:lnTo>
                  <a:pt x="898016" y="615569"/>
                </a:lnTo>
                <a:lnTo>
                  <a:pt x="804799" y="549300"/>
                </a:lnTo>
                <a:close/>
              </a:path>
              <a:path w="1146810" h="823595">
                <a:moveTo>
                  <a:pt x="680719" y="460946"/>
                </a:moveTo>
                <a:lnTo>
                  <a:pt x="658621" y="491985"/>
                </a:lnTo>
                <a:lnTo>
                  <a:pt x="751713" y="558253"/>
                </a:lnTo>
                <a:lnTo>
                  <a:pt x="773811" y="527202"/>
                </a:lnTo>
                <a:lnTo>
                  <a:pt x="680719" y="460946"/>
                </a:lnTo>
                <a:close/>
              </a:path>
              <a:path w="1146810" h="823595">
                <a:moveTo>
                  <a:pt x="556513" y="372592"/>
                </a:moveTo>
                <a:lnTo>
                  <a:pt x="534415" y="403631"/>
                </a:lnTo>
                <a:lnTo>
                  <a:pt x="627506" y="469900"/>
                </a:lnTo>
                <a:lnTo>
                  <a:pt x="649604" y="438848"/>
                </a:lnTo>
                <a:lnTo>
                  <a:pt x="556513" y="372592"/>
                </a:lnTo>
                <a:close/>
              </a:path>
              <a:path w="1146810" h="823595">
                <a:moveTo>
                  <a:pt x="432307" y="284226"/>
                </a:moveTo>
                <a:lnTo>
                  <a:pt x="410209" y="315277"/>
                </a:lnTo>
                <a:lnTo>
                  <a:pt x="503300" y="381546"/>
                </a:lnTo>
                <a:lnTo>
                  <a:pt x="525399" y="350494"/>
                </a:lnTo>
                <a:lnTo>
                  <a:pt x="432307" y="284226"/>
                </a:lnTo>
                <a:close/>
              </a:path>
              <a:path w="1146810" h="823595">
                <a:moveTo>
                  <a:pt x="308101" y="195872"/>
                </a:moveTo>
                <a:lnTo>
                  <a:pt x="286003" y="226923"/>
                </a:lnTo>
                <a:lnTo>
                  <a:pt x="379221" y="293179"/>
                </a:lnTo>
                <a:lnTo>
                  <a:pt x="401319" y="262140"/>
                </a:lnTo>
                <a:lnTo>
                  <a:pt x="308101" y="195872"/>
                </a:lnTo>
                <a:close/>
              </a:path>
              <a:path w="1146810" h="823595">
                <a:moveTo>
                  <a:pt x="184023" y="107518"/>
                </a:moveTo>
                <a:lnTo>
                  <a:pt x="161925" y="138557"/>
                </a:lnTo>
                <a:lnTo>
                  <a:pt x="255015" y="204825"/>
                </a:lnTo>
                <a:lnTo>
                  <a:pt x="277113" y="173786"/>
                </a:lnTo>
                <a:lnTo>
                  <a:pt x="184023" y="107518"/>
                </a:lnTo>
                <a:close/>
              </a:path>
              <a:path w="1146810" h="823595">
                <a:moveTo>
                  <a:pt x="104146" y="50731"/>
                </a:moveTo>
                <a:lnTo>
                  <a:pt x="82050" y="81771"/>
                </a:lnTo>
                <a:lnTo>
                  <a:pt x="130809" y="116471"/>
                </a:lnTo>
                <a:lnTo>
                  <a:pt x="152907" y="85432"/>
                </a:lnTo>
                <a:lnTo>
                  <a:pt x="104146" y="50731"/>
                </a:lnTo>
                <a:close/>
              </a:path>
              <a:path w="1146810" h="823595">
                <a:moveTo>
                  <a:pt x="0" y="0"/>
                </a:moveTo>
                <a:lnTo>
                  <a:pt x="59943" y="112826"/>
                </a:lnTo>
                <a:lnTo>
                  <a:pt x="82050" y="81771"/>
                </a:lnTo>
                <a:lnTo>
                  <a:pt x="66548" y="70739"/>
                </a:lnTo>
                <a:lnTo>
                  <a:pt x="88645" y="39700"/>
                </a:lnTo>
                <a:lnTo>
                  <a:pt x="111999" y="39700"/>
                </a:lnTo>
                <a:lnTo>
                  <a:pt x="126237" y="19697"/>
                </a:lnTo>
                <a:lnTo>
                  <a:pt x="0" y="0"/>
                </a:lnTo>
                <a:close/>
              </a:path>
              <a:path w="1146810" h="823595">
                <a:moveTo>
                  <a:pt x="88645" y="39700"/>
                </a:moveTo>
                <a:lnTo>
                  <a:pt x="66548" y="70739"/>
                </a:lnTo>
                <a:lnTo>
                  <a:pt x="82050" y="81771"/>
                </a:lnTo>
                <a:lnTo>
                  <a:pt x="104146" y="50731"/>
                </a:lnTo>
                <a:lnTo>
                  <a:pt x="88645" y="39700"/>
                </a:lnTo>
                <a:close/>
              </a:path>
              <a:path w="1146810" h="823595">
                <a:moveTo>
                  <a:pt x="111999" y="39700"/>
                </a:moveTo>
                <a:lnTo>
                  <a:pt x="88645" y="39700"/>
                </a:lnTo>
                <a:lnTo>
                  <a:pt x="104146" y="50731"/>
                </a:lnTo>
                <a:lnTo>
                  <a:pt x="111999" y="39700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841683" y="6308953"/>
            <a:ext cx="1194803" cy="40991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898071" y="6324194"/>
            <a:ext cx="1082052" cy="42218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895022" y="6324194"/>
            <a:ext cx="1092835" cy="307975"/>
          </a:xfrm>
          <a:custGeom>
            <a:avLst/>
            <a:gdLst/>
            <a:ahLst/>
            <a:cxnLst/>
            <a:rect l="l" t="t" r="r" b="b"/>
            <a:pathLst>
              <a:path w="1092834" h="307975">
                <a:moveTo>
                  <a:pt x="1041400" y="0"/>
                </a:moveTo>
                <a:lnTo>
                  <a:pt x="51308" y="0"/>
                </a:lnTo>
                <a:lnTo>
                  <a:pt x="31343" y="4032"/>
                </a:lnTo>
                <a:lnTo>
                  <a:pt x="15033" y="15028"/>
                </a:lnTo>
                <a:lnTo>
                  <a:pt x="4034" y="31337"/>
                </a:lnTo>
                <a:lnTo>
                  <a:pt x="0" y="51308"/>
                </a:lnTo>
                <a:lnTo>
                  <a:pt x="0" y="256540"/>
                </a:lnTo>
                <a:lnTo>
                  <a:pt x="4034" y="276510"/>
                </a:lnTo>
                <a:lnTo>
                  <a:pt x="15033" y="292819"/>
                </a:lnTo>
                <a:lnTo>
                  <a:pt x="31343" y="303815"/>
                </a:lnTo>
                <a:lnTo>
                  <a:pt x="51308" y="307848"/>
                </a:lnTo>
                <a:lnTo>
                  <a:pt x="1041400" y="307848"/>
                </a:lnTo>
                <a:lnTo>
                  <a:pt x="1061364" y="303815"/>
                </a:lnTo>
                <a:lnTo>
                  <a:pt x="1077674" y="292819"/>
                </a:lnTo>
                <a:lnTo>
                  <a:pt x="1088673" y="276510"/>
                </a:lnTo>
                <a:lnTo>
                  <a:pt x="1092708" y="256540"/>
                </a:lnTo>
                <a:lnTo>
                  <a:pt x="1092708" y="51308"/>
                </a:lnTo>
                <a:lnTo>
                  <a:pt x="1088673" y="31337"/>
                </a:lnTo>
                <a:lnTo>
                  <a:pt x="1077674" y="15028"/>
                </a:lnTo>
                <a:lnTo>
                  <a:pt x="1061364" y="4032"/>
                </a:lnTo>
                <a:lnTo>
                  <a:pt x="1041400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074598" y="6308953"/>
            <a:ext cx="1194803" cy="40841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141655" y="6324194"/>
            <a:ext cx="1059167" cy="42218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127938" y="6324194"/>
            <a:ext cx="1092835" cy="306705"/>
          </a:xfrm>
          <a:custGeom>
            <a:avLst/>
            <a:gdLst/>
            <a:ahLst/>
            <a:cxnLst/>
            <a:rect l="l" t="t" r="r" b="b"/>
            <a:pathLst>
              <a:path w="1092834" h="306704">
                <a:moveTo>
                  <a:pt x="1041653" y="0"/>
                </a:moveTo>
                <a:lnTo>
                  <a:pt x="51053" y="0"/>
                </a:lnTo>
                <a:lnTo>
                  <a:pt x="31182" y="4012"/>
                </a:lnTo>
                <a:lnTo>
                  <a:pt x="14954" y="14954"/>
                </a:lnTo>
                <a:lnTo>
                  <a:pt x="4012" y="31182"/>
                </a:lnTo>
                <a:lnTo>
                  <a:pt x="0" y="51054"/>
                </a:lnTo>
                <a:lnTo>
                  <a:pt x="0" y="255270"/>
                </a:lnTo>
                <a:lnTo>
                  <a:pt x="4012" y="275141"/>
                </a:lnTo>
                <a:lnTo>
                  <a:pt x="14954" y="291369"/>
                </a:lnTo>
                <a:lnTo>
                  <a:pt x="31182" y="302311"/>
                </a:lnTo>
                <a:lnTo>
                  <a:pt x="51053" y="306324"/>
                </a:lnTo>
                <a:lnTo>
                  <a:pt x="1041653" y="306324"/>
                </a:lnTo>
                <a:lnTo>
                  <a:pt x="1061525" y="302311"/>
                </a:lnTo>
                <a:lnTo>
                  <a:pt x="1077753" y="291369"/>
                </a:lnTo>
                <a:lnTo>
                  <a:pt x="1088695" y="275141"/>
                </a:lnTo>
                <a:lnTo>
                  <a:pt x="1092707" y="255270"/>
                </a:lnTo>
                <a:lnTo>
                  <a:pt x="1092707" y="51054"/>
                </a:lnTo>
                <a:lnTo>
                  <a:pt x="1088695" y="31182"/>
                </a:lnTo>
                <a:lnTo>
                  <a:pt x="1077753" y="14954"/>
                </a:lnTo>
                <a:lnTo>
                  <a:pt x="1061525" y="4012"/>
                </a:lnTo>
                <a:lnTo>
                  <a:pt x="1041653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8030785" y="6045098"/>
            <a:ext cx="2044064" cy="535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97155" algn="ctr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 Rounded MT Bold"/>
                <a:cs typeface="Arial Rounded MT Bold"/>
              </a:rPr>
              <a:t>NAND </a:t>
            </a:r>
            <a:r>
              <a:rPr sz="1400" spc="-5" dirty="0">
                <a:latin typeface="Arial Rounded MT Bold"/>
                <a:cs typeface="Arial Rounded MT Bold"/>
              </a:rPr>
              <a:t>Flash</a:t>
            </a:r>
            <a:r>
              <a:rPr sz="1400" spc="-25" dirty="0">
                <a:latin typeface="Arial Rounded MT Bold"/>
                <a:cs typeface="Arial Rounded MT Bold"/>
              </a:rPr>
              <a:t> </a:t>
            </a:r>
            <a:r>
              <a:rPr sz="1400" spc="-20" dirty="0">
                <a:latin typeface="Arial Rounded MT Bold"/>
                <a:cs typeface="Arial Rounded MT Bold"/>
              </a:rPr>
              <a:t>Array</a:t>
            </a:r>
            <a:endParaRPr sz="1400">
              <a:latin typeface="Arial Rounded MT Bold"/>
              <a:cs typeface="Arial Rounded MT Bold"/>
            </a:endParaRPr>
          </a:p>
          <a:p>
            <a:pPr algn="ctr">
              <a:lnSpc>
                <a:spcPct val="100000"/>
              </a:lnSpc>
              <a:spcBef>
                <a:spcPts val="890"/>
              </a:spcBef>
              <a:tabLst>
                <a:tab pos="1243965" algn="l"/>
              </a:tabLst>
            </a:pPr>
            <a:r>
              <a:rPr sz="1200" dirty="0">
                <a:latin typeface="Arial Rounded MT Bold"/>
                <a:cs typeface="Arial Rounded MT Bold"/>
              </a:rPr>
              <a:t>I</a:t>
            </a:r>
            <a:r>
              <a:rPr sz="1200" spc="-10" dirty="0">
                <a:latin typeface="Arial Rounded MT Bold"/>
                <a:cs typeface="Arial Rounded MT Bold"/>
              </a:rPr>
              <a:t>n</a:t>
            </a:r>
            <a:r>
              <a:rPr sz="1200" dirty="0">
                <a:latin typeface="Arial Rounded MT Bold"/>
                <a:cs typeface="Arial Rounded MT Bold"/>
              </a:rPr>
              <a:t>s</a:t>
            </a:r>
            <a:r>
              <a:rPr sz="1200" spc="-10" dirty="0">
                <a:latin typeface="Arial Rounded MT Bold"/>
                <a:cs typeface="Arial Rounded MT Bold"/>
              </a:rPr>
              <a:t>t</a:t>
            </a:r>
            <a:r>
              <a:rPr sz="1200" spc="-25" dirty="0">
                <a:latin typeface="Arial Rounded MT Bold"/>
                <a:cs typeface="Arial Rounded MT Bold"/>
              </a:rPr>
              <a:t>r</a:t>
            </a:r>
            <a:r>
              <a:rPr sz="1200" spc="-5" dirty="0">
                <a:latin typeface="Arial Rounded MT Bold"/>
                <a:cs typeface="Arial Rounded MT Bold"/>
              </a:rPr>
              <a:t>u</a:t>
            </a:r>
            <a:r>
              <a:rPr sz="1200" spc="-10" dirty="0">
                <a:latin typeface="Arial Rounded MT Bold"/>
                <a:cs typeface="Arial Rounded MT Bold"/>
              </a:rPr>
              <a:t>c</a:t>
            </a:r>
            <a:r>
              <a:rPr sz="1200" spc="-5" dirty="0">
                <a:latin typeface="Arial Rounded MT Bold"/>
                <a:cs typeface="Arial Rounded MT Bold"/>
              </a:rPr>
              <a:t>t</a:t>
            </a:r>
            <a:r>
              <a:rPr sz="1200" dirty="0">
                <a:latin typeface="Arial Rounded MT Bold"/>
                <a:cs typeface="Arial Rounded MT Bold"/>
              </a:rPr>
              <a:t>i</a:t>
            </a:r>
            <a:r>
              <a:rPr sz="1200" spc="-10" dirty="0">
                <a:latin typeface="Arial Rounded MT Bold"/>
                <a:cs typeface="Arial Rounded MT Bold"/>
              </a:rPr>
              <a:t>o</a:t>
            </a:r>
            <a:r>
              <a:rPr sz="1200" dirty="0">
                <a:latin typeface="Arial Rounded MT Bold"/>
                <a:cs typeface="Arial Rounded MT Bold"/>
              </a:rPr>
              <a:t>n	</a:t>
            </a:r>
            <a:r>
              <a:rPr sz="1200" spc="-45" dirty="0">
                <a:latin typeface="Arial Rounded MT Bold"/>
                <a:cs typeface="Arial Rounded MT Bold"/>
              </a:rPr>
              <a:t>P</a:t>
            </a:r>
            <a:r>
              <a:rPr sz="1200" spc="-10" dirty="0">
                <a:latin typeface="Arial Rounded MT Bold"/>
                <a:cs typeface="Arial Rounded MT Bold"/>
              </a:rPr>
              <a:t>a</a:t>
            </a:r>
            <a:r>
              <a:rPr sz="1200" spc="-25" dirty="0">
                <a:latin typeface="Arial Rounded MT Bold"/>
                <a:cs typeface="Arial Rounded MT Bold"/>
              </a:rPr>
              <a:t>r</a:t>
            </a:r>
            <a:r>
              <a:rPr sz="1200" spc="-10" dirty="0">
                <a:latin typeface="Arial Rounded MT Bold"/>
                <a:cs typeface="Arial Rounded MT Bold"/>
              </a:rPr>
              <a:t>ame</a:t>
            </a:r>
            <a:r>
              <a:rPr sz="1200" spc="-5" dirty="0">
                <a:latin typeface="Arial Rounded MT Bold"/>
                <a:cs typeface="Arial Rounded MT Bold"/>
              </a:rPr>
              <a:t>t</a:t>
            </a:r>
            <a:r>
              <a:rPr sz="1200" spc="-10" dirty="0">
                <a:latin typeface="Arial Rounded MT Bold"/>
                <a:cs typeface="Arial Rounded MT Bold"/>
              </a:rPr>
              <a:t>e</a:t>
            </a:r>
            <a:r>
              <a:rPr sz="1200" dirty="0">
                <a:latin typeface="Arial Rounded MT Bold"/>
                <a:cs typeface="Arial Rounded MT Bold"/>
              </a:rPr>
              <a:t>r</a:t>
            </a:r>
            <a:endParaRPr sz="1200">
              <a:latin typeface="Arial Rounded MT Bold"/>
              <a:cs typeface="Arial Rounded MT Bold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694623" y="4999838"/>
            <a:ext cx="5606795" cy="54406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654999" y="4990694"/>
            <a:ext cx="3247643" cy="63550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747962" y="5015077"/>
            <a:ext cx="5504815" cy="441959"/>
          </a:xfrm>
          <a:custGeom>
            <a:avLst/>
            <a:gdLst/>
            <a:ahLst/>
            <a:cxnLst/>
            <a:rect l="l" t="t" r="r" b="b"/>
            <a:pathLst>
              <a:path w="5504815" h="441960">
                <a:moveTo>
                  <a:pt x="5431028" y="0"/>
                </a:moveTo>
                <a:lnTo>
                  <a:pt x="73660" y="0"/>
                </a:lnTo>
                <a:lnTo>
                  <a:pt x="45005" y="5794"/>
                </a:lnTo>
                <a:lnTo>
                  <a:pt x="21589" y="21590"/>
                </a:lnTo>
                <a:lnTo>
                  <a:pt x="5794" y="45005"/>
                </a:lnTo>
                <a:lnTo>
                  <a:pt x="0" y="73659"/>
                </a:lnTo>
                <a:lnTo>
                  <a:pt x="0" y="368300"/>
                </a:lnTo>
                <a:lnTo>
                  <a:pt x="5794" y="396954"/>
                </a:lnTo>
                <a:lnTo>
                  <a:pt x="21589" y="420369"/>
                </a:lnTo>
                <a:lnTo>
                  <a:pt x="45005" y="436165"/>
                </a:lnTo>
                <a:lnTo>
                  <a:pt x="73660" y="441959"/>
                </a:lnTo>
                <a:lnTo>
                  <a:pt x="5431028" y="441959"/>
                </a:lnTo>
                <a:lnTo>
                  <a:pt x="5459682" y="436165"/>
                </a:lnTo>
                <a:lnTo>
                  <a:pt x="5483098" y="420369"/>
                </a:lnTo>
                <a:lnTo>
                  <a:pt x="5498893" y="396954"/>
                </a:lnTo>
                <a:lnTo>
                  <a:pt x="5504687" y="368300"/>
                </a:lnTo>
                <a:lnTo>
                  <a:pt x="5504687" y="73659"/>
                </a:lnTo>
                <a:lnTo>
                  <a:pt x="5498893" y="45005"/>
                </a:lnTo>
                <a:lnTo>
                  <a:pt x="5483098" y="21590"/>
                </a:lnTo>
                <a:lnTo>
                  <a:pt x="5459682" y="5794"/>
                </a:lnTo>
                <a:lnTo>
                  <a:pt x="5431028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848928" y="5065751"/>
            <a:ext cx="28657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 Rounded MT Bold"/>
                <a:cs typeface="Arial Rounded MT Bold"/>
              </a:rPr>
              <a:t>Cognitive SSD</a:t>
            </a:r>
            <a:r>
              <a:rPr sz="2000" spc="-75" dirty="0">
                <a:latin typeface="Arial Rounded MT Bold"/>
                <a:cs typeface="Arial Rounded MT Bold"/>
              </a:rPr>
              <a:t> </a:t>
            </a:r>
            <a:r>
              <a:rPr sz="2000" spc="-5" dirty="0">
                <a:latin typeface="Arial Rounded MT Bold"/>
                <a:cs typeface="Arial Rounded MT Bold"/>
              </a:rPr>
              <a:t>Runtime</a:t>
            </a:r>
            <a:endParaRPr sz="2000">
              <a:latin typeface="Arial Rounded MT Bold"/>
              <a:cs typeface="Arial Rounded MT Bold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697670" y="5519521"/>
            <a:ext cx="2987040" cy="127406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729674" y="5551526"/>
            <a:ext cx="2872740" cy="1160145"/>
          </a:xfrm>
          <a:custGeom>
            <a:avLst/>
            <a:gdLst/>
            <a:ahLst/>
            <a:cxnLst/>
            <a:rect l="l" t="t" r="r" b="b"/>
            <a:pathLst>
              <a:path w="2872740" h="1160145">
                <a:moveTo>
                  <a:pt x="2679445" y="0"/>
                </a:moveTo>
                <a:lnTo>
                  <a:pt x="193293" y="0"/>
                </a:lnTo>
                <a:lnTo>
                  <a:pt x="148956" y="5102"/>
                </a:lnTo>
                <a:lnTo>
                  <a:pt x="108264" y="19637"/>
                </a:lnTo>
                <a:lnTo>
                  <a:pt x="72375" y="42447"/>
                </a:lnTo>
                <a:lnTo>
                  <a:pt x="42447" y="72375"/>
                </a:lnTo>
                <a:lnTo>
                  <a:pt x="19637" y="108264"/>
                </a:lnTo>
                <a:lnTo>
                  <a:pt x="5102" y="148956"/>
                </a:lnTo>
                <a:lnTo>
                  <a:pt x="0" y="193293"/>
                </a:lnTo>
                <a:lnTo>
                  <a:pt x="0" y="966469"/>
                </a:lnTo>
                <a:lnTo>
                  <a:pt x="5102" y="1010791"/>
                </a:lnTo>
                <a:lnTo>
                  <a:pt x="19637" y="1051477"/>
                </a:lnTo>
                <a:lnTo>
                  <a:pt x="42447" y="1087366"/>
                </a:lnTo>
                <a:lnTo>
                  <a:pt x="72375" y="1117300"/>
                </a:lnTo>
                <a:lnTo>
                  <a:pt x="108264" y="1140117"/>
                </a:lnTo>
                <a:lnTo>
                  <a:pt x="148956" y="1154659"/>
                </a:lnTo>
                <a:lnTo>
                  <a:pt x="193293" y="1159763"/>
                </a:lnTo>
                <a:lnTo>
                  <a:pt x="2679445" y="1159763"/>
                </a:lnTo>
                <a:lnTo>
                  <a:pt x="2723783" y="1154659"/>
                </a:lnTo>
                <a:lnTo>
                  <a:pt x="2764475" y="1140117"/>
                </a:lnTo>
                <a:lnTo>
                  <a:pt x="2800364" y="1117300"/>
                </a:lnTo>
                <a:lnTo>
                  <a:pt x="2830292" y="1087366"/>
                </a:lnTo>
                <a:lnTo>
                  <a:pt x="2853102" y="1051477"/>
                </a:lnTo>
                <a:lnTo>
                  <a:pt x="2867637" y="1010791"/>
                </a:lnTo>
                <a:lnTo>
                  <a:pt x="2872740" y="966469"/>
                </a:lnTo>
                <a:lnTo>
                  <a:pt x="2872740" y="193293"/>
                </a:lnTo>
                <a:lnTo>
                  <a:pt x="2867637" y="148956"/>
                </a:lnTo>
                <a:lnTo>
                  <a:pt x="2853102" y="108264"/>
                </a:lnTo>
                <a:lnTo>
                  <a:pt x="2830292" y="72375"/>
                </a:lnTo>
                <a:lnTo>
                  <a:pt x="2800364" y="42447"/>
                </a:lnTo>
                <a:lnTo>
                  <a:pt x="2764475" y="19637"/>
                </a:lnTo>
                <a:lnTo>
                  <a:pt x="2723783" y="5102"/>
                </a:lnTo>
                <a:lnTo>
                  <a:pt x="2679445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729674" y="5551526"/>
            <a:ext cx="2872740" cy="1160145"/>
          </a:xfrm>
          <a:custGeom>
            <a:avLst/>
            <a:gdLst/>
            <a:ahLst/>
            <a:cxnLst/>
            <a:rect l="l" t="t" r="r" b="b"/>
            <a:pathLst>
              <a:path w="2872740" h="1160145">
                <a:moveTo>
                  <a:pt x="0" y="193293"/>
                </a:moveTo>
                <a:lnTo>
                  <a:pt x="5102" y="148956"/>
                </a:lnTo>
                <a:lnTo>
                  <a:pt x="19637" y="108264"/>
                </a:lnTo>
                <a:lnTo>
                  <a:pt x="42447" y="72375"/>
                </a:lnTo>
                <a:lnTo>
                  <a:pt x="72375" y="42447"/>
                </a:lnTo>
                <a:lnTo>
                  <a:pt x="108264" y="19637"/>
                </a:lnTo>
                <a:lnTo>
                  <a:pt x="148956" y="5102"/>
                </a:lnTo>
                <a:lnTo>
                  <a:pt x="193293" y="0"/>
                </a:lnTo>
                <a:lnTo>
                  <a:pt x="2679445" y="0"/>
                </a:lnTo>
                <a:lnTo>
                  <a:pt x="2723783" y="5102"/>
                </a:lnTo>
                <a:lnTo>
                  <a:pt x="2764475" y="19637"/>
                </a:lnTo>
                <a:lnTo>
                  <a:pt x="2800364" y="42447"/>
                </a:lnTo>
                <a:lnTo>
                  <a:pt x="2830292" y="72375"/>
                </a:lnTo>
                <a:lnTo>
                  <a:pt x="2853102" y="108264"/>
                </a:lnTo>
                <a:lnTo>
                  <a:pt x="2867637" y="148956"/>
                </a:lnTo>
                <a:lnTo>
                  <a:pt x="2872740" y="193293"/>
                </a:lnTo>
                <a:lnTo>
                  <a:pt x="2872740" y="966469"/>
                </a:lnTo>
                <a:lnTo>
                  <a:pt x="2867637" y="1010791"/>
                </a:lnTo>
                <a:lnTo>
                  <a:pt x="2853102" y="1051477"/>
                </a:lnTo>
                <a:lnTo>
                  <a:pt x="2830292" y="1087366"/>
                </a:lnTo>
                <a:lnTo>
                  <a:pt x="2800364" y="1117300"/>
                </a:lnTo>
                <a:lnTo>
                  <a:pt x="2764475" y="1140117"/>
                </a:lnTo>
                <a:lnTo>
                  <a:pt x="2723783" y="1154659"/>
                </a:lnTo>
                <a:lnTo>
                  <a:pt x="2679445" y="1159763"/>
                </a:lnTo>
                <a:lnTo>
                  <a:pt x="193293" y="1159763"/>
                </a:lnTo>
                <a:lnTo>
                  <a:pt x="148956" y="1154659"/>
                </a:lnTo>
                <a:lnTo>
                  <a:pt x="108264" y="1140117"/>
                </a:lnTo>
                <a:lnTo>
                  <a:pt x="72375" y="1117300"/>
                </a:lnTo>
                <a:lnTo>
                  <a:pt x="42447" y="1087366"/>
                </a:lnTo>
                <a:lnTo>
                  <a:pt x="19637" y="1051477"/>
                </a:lnTo>
                <a:lnTo>
                  <a:pt x="5102" y="1010791"/>
                </a:lnTo>
                <a:lnTo>
                  <a:pt x="0" y="966469"/>
                </a:lnTo>
                <a:lnTo>
                  <a:pt x="0" y="193293"/>
                </a:lnTo>
                <a:close/>
              </a:path>
            </a:pathLst>
          </a:custGeom>
          <a:ln w="12191">
            <a:solidFill>
              <a:srgbClr val="B4C6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134550" y="5664403"/>
            <a:ext cx="206438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latin typeface="Arial Rounded MT Bold"/>
                <a:cs typeface="Arial Rounded MT Bold"/>
              </a:rPr>
              <a:t>DLG-x</a:t>
            </a:r>
            <a:endParaRPr sz="2800">
              <a:latin typeface="Arial Rounded MT Bold"/>
              <a:cs typeface="Arial Rounded MT Bold"/>
            </a:endParaRPr>
          </a:p>
          <a:p>
            <a:pPr algn="ctr">
              <a:lnSpc>
                <a:spcPct val="100000"/>
              </a:lnSpc>
            </a:pPr>
            <a:r>
              <a:rPr sz="2800" spc="-10" dirty="0">
                <a:latin typeface="Arial Rounded MT Bold"/>
                <a:cs typeface="Arial Rounded MT Bold"/>
              </a:rPr>
              <a:t>Accel</a:t>
            </a:r>
            <a:r>
              <a:rPr sz="2800" spc="-20" dirty="0">
                <a:latin typeface="Arial Rounded MT Bold"/>
                <a:cs typeface="Arial Rounded MT Bold"/>
              </a:rPr>
              <a:t>e</a:t>
            </a:r>
            <a:r>
              <a:rPr sz="2800" spc="-80" dirty="0">
                <a:latin typeface="Arial Rounded MT Bold"/>
                <a:cs typeface="Arial Rounded MT Bold"/>
              </a:rPr>
              <a:t>r</a:t>
            </a:r>
            <a:r>
              <a:rPr sz="2800" spc="-85" dirty="0">
                <a:latin typeface="Arial Rounded MT Bold"/>
                <a:cs typeface="Arial Rounded MT Bold"/>
              </a:rPr>
              <a:t>a</a:t>
            </a:r>
            <a:r>
              <a:rPr sz="2800" spc="-10" dirty="0">
                <a:latin typeface="Arial Rounded MT Bold"/>
                <a:cs typeface="Arial Rounded MT Bold"/>
              </a:rPr>
              <a:t>tor</a:t>
            </a:r>
            <a:endParaRPr sz="2800">
              <a:latin typeface="Arial Rounded MT Bold"/>
              <a:cs typeface="Arial Rounded MT Bold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993070" y="3247237"/>
            <a:ext cx="378460" cy="1130935"/>
          </a:xfrm>
          <a:custGeom>
            <a:avLst/>
            <a:gdLst/>
            <a:ahLst/>
            <a:cxnLst/>
            <a:rect l="l" t="t" r="r" b="b"/>
            <a:pathLst>
              <a:path w="378460" h="1130935">
                <a:moveTo>
                  <a:pt x="377952" y="941831"/>
                </a:moveTo>
                <a:lnTo>
                  <a:pt x="0" y="941831"/>
                </a:lnTo>
                <a:lnTo>
                  <a:pt x="188976" y="1130808"/>
                </a:lnTo>
                <a:lnTo>
                  <a:pt x="377952" y="941831"/>
                </a:lnTo>
                <a:close/>
              </a:path>
              <a:path w="378460" h="1130935">
                <a:moveTo>
                  <a:pt x="283464" y="0"/>
                </a:moveTo>
                <a:lnTo>
                  <a:pt x="94488" y="0"/>
                </a:lnTo>
                <a:lnTo>
                  <a:pt x="94488" y="941831"/>
                </a:lnTo>
                <a:lnTo>
                  <a:pt x="283464" y="941831"/>
                </a:lnTo>
                <a:lnTo>
                  <a:pt x="283464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993070" y="3247237"/>
            <a:ext cx="378460" cy="1130935"/>
          </a:xfrm>
          <a:custGeom>
            <a:avLst/>
            <a:gdLst/>
            <a:ahLst/>
            <a:cxnLst/>
            <a:rect l="l" t="t" r="r" b="b"/>
            <a:pathLst>
              <a:path w="378460" h="1130935">
                <a:moveTo>
                  <a:pt x="0" y="941831"/>
                </a:moveTo>
                <a:lnTo>
                  <a:pt x="94488" y="941831"/>
                </a:lnTo>
                <a:lnTo>
                  <a:pt x="94488" y="0"/>
                </a:lnTo>
                <a:lnTo>
                  <a:pt x="283464" y="0"/>
                </a:lnTo>
                <a:lnTo>
                  <a:pt x="283464" y="941831"/>
                </a:lnTo>
                <a:lnTo>
                  <a:pt x="377952" y="941831"/>
                </a:lnTo>
                <a:lnTo>
                  <a:pt x="188976" y="1130808"/>
                </a:lnTo>
                <a:lnTo>
                  <a:pt x="0" y="941831"/>
                </a:lnTo>
                <a:close/>
              </a:path>
            </a:pathLst>
          </a:custGeom>
          <a:ln w="12192">
            <a:solidFill>
              <a:srgbClr val="5382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726871" y="3236569"/>
            <a:ext cx="582295" cy="1104900"/>
          </a:xfrm>
          <a:custGeom>
            <a:avLst/>
            <a:gdLst/>
            <a:ahLst/>
            <a:cxnLst/>
            <a:rect l="l" t="t" r="r" b="b"/>
            <a:pathLst>
              <a:path w="582295" h="1104900">
                <a:moveTo>
                  <a:pt x="582168" y="970534"/>
                </a:moveTo>
                <a:lnTo>
                  <a:pt x="0" y="970534"/>
                </a:lnTo>
                <a:lnTo>
                  <a:pt x="291084" y="1104900"/>
                </a:lnTo>
                <a:lnTo>
                  <a:pt x="582168" y="970534"/>
                </a:lnTo>
                <a:close/>
              </a:path>
              <a:path w="582295" h="1104900">
                <a:moveTo>
                  <a:pt x="390144" y="134366"/>
                </a:moveTo>
                <a:lnTo>
                  <a:pt x="191897" y="134366"/>
                </a:lnTo>
                <a:lnTo>
                  <a:pt x="191897" y="970534"/>
                </a:lnTo>
                <a:lnTo>
                  <a:pt x="390144" y="970534"/>
                </a:lnTo>
                <a:lnTo>
                  <a:pt x="390144" y="134366"/>
                </a:lnTo>
                <a:close/>
              </a:path>
              <a:path w="582295" h="1104900">
                <a:moveTo>
                  <a:pt x="291084" y="0"/>
                </a:moveTo>
                <a:lnTo>
                  <a:pt x="0" y="134366"/>
                </a:lnTo>
                <a:lnTo>
                  <a:pt x="582168" y="134366"/>
                </a:lnTo>
                <a:lnTo>
                  <a:pt x="291084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726871" y="3236569"/>
            <a:ext cx="582295" cy="1104900"/>
          </a:xfrm>
          <a:custGeom>
            <a:avLst/>
            <a:gdLst/>
            <a:ahLst/>
            <a:cxnLst/>
            <a:rect l="l" t="t" r="r" b="b"/>
            <a:pathLst>
              <a:path w="582295" h="1104900">
                <a:moveTo>
                  <a:pt x="0" y="134366"/>
                </a:moveTo>
                <a:lnTo>
                  <a:pt x="291084" y="0"/>
                </a:lnTo>
                <a:lnTo>
                  <a:pt x="582168" y="134366"/>
                </a:lnTo>
                <a:lnTo>
                  <a:pt x="390144" y="134366"/>
                </a:lnTo>
                <a:lnTo>
                  <a:pt x="390144" y="970534"/>
                </a:lnTo>
                <a:lnTo>
                  <a:pt x="582168" y="970534"/>
                </a:lnTo>
                <a:lnTo>
                  <a:pt x="291084" y="1104900"/>
                </a:lnTo>
                <a:lnTo>
                  <a:pt x="0" y="970534"/>
                </a:lnTo>
                <a:lnTo>
                  <a:pt x="191897" y="970534"/>
                </a:lnTo>
                <a:lnTo>
                  <a:pt x="191897" y="134366"/>
                </a:lnTo>
                <a:lnTo>
                  <a:pt x="0" y="134366"/>
                </a:lnTo>
                <a:close/>
              </a:path>
            </a:pathLst>
          </a:custGeom>
          <a:ln w="12192">
            <a:solidFill>
              <a:srgbClr val="5382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991034" y="3216758"/>
            <a:ext cx="396240" cy="1156970"/>
          </a:xfrm>
          <a:custGeom>
            <a:avLst/>
            <a:gdLst/>
            <a:ahLst/>
            <a:cxnLst/>
            <a:rect l="l" t="t" r="r" b="b"/>
            <a:pathLst>
              <a:path w="396240" h="1156970">
                <a:moveTo>
                  <a:pt x="396239" y="958596"/>
                </a:moveTo>
                <a:lnTo>
                  <a:pt x="0" y="958596"/>
                </a:lnTo>
                <a:lnTo>
                  <a:pt x="198120" y="1156716"/>
                </a:lnTo>
                <a:lnTo>
                  <a:pt x="396239" y="958596"/>
                </a:lnTo>
                <a:close/>
              </a:path>
              <a:path w="396240" h="1156970">
                <a:moveTo>
                  <a:pt x="297179" y="0"/>
                </a:moveTo>
                <a:lnTo>
                  <a:pt x="99059" y="0"/>
                </a:lnTo>
                <a:lnTo>
                  <a:pt x="99059" y="958596"/>
                </a:lnTo>
                <a:lnTo>
                  <a:pt x="297179" y="958596"/>
                </a:lnTo>
                <a:lnTo>
                  <a:pt x="297179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991034" y="3216758"/>
            <a:ext cx="396240" cy="1156970"/>
          </a:xfrm>
          <a:custGeom>
            <a:avLst/>
            <a:gdLst/>
            <a:ahLst/>
            <a:cxnLst/>
            <a:rect l="l" t="t" r="r" b="b"/>
            <a:pathLst>
              <a:path w="396240" h="1156970">
                <a:moveTo>
                  <a:pt x="0" y="958596"/>
                </a:moveTo>
                <a:lnTo>
                  <a:pt x="99059" y="958596"/>
                </a:lnTo>
                <a:lnTo>
                  <a:pt x="99059" y="0"/>
                </a:lnTo>
                <a:lnTo>
                  <a:pt x="297179" y="0"/>
                </a:lnTo>
                <a:lnTo>
                  <a:pt x="297179" y="958596"/>
                </a:lnTo>
                <a:lnTo>
                  <a:pt x="396239" y="958596"/>
                </a:lnTo>
                <a:lnTo>
                  <a:pt x="198120" y="1156716"/>
                </a:lnTo>
                <a:lnTo>
                  <a:pt x="0" y="958596"/>
                </a:lnTo>
                <a:close/>
              </a:path>
            </a:pathLst>
          </a:custGeom>
          <a:ln w="12192">
            <a:solidFill>
              <a:srgbClr val="5382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10489886" y="3345155"/>
            <a:ext cx="12623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7945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Rounded MT Bold"/>
                <a:cs typeface="Arial Rounded MT Bold"/>
              </a:rPr>
              <a:t>NVMe</a:t>
            </a:r>
          </a:p>
          <a:p>
            <a:pPr algn="ctr">
              <a:lnSpc>
                <a:spcPct val="100000"/>
              </a:lnSpc>
            </a:pPr>
            <a:r>
              <a:rPr sz="2400" dirty="0">
                <a:latin typeface="Arial Rounded MT Bold"/>
                <a:cs typeface="Arial Rounded MT Bold"/>
              </a:rPr>
              <a:t>p</a:t>
            </a:r>
            <a:r>
              <a:rPr sz="2400" spc="-95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oto</a:t>
            </a:r>
            <a:r>
              <a:rPr sz="2400" spc="-5" dirty="0">
                <a:latin typeface="Arial Rounded MT Bold"/>
                <a:cs typeface="Arial Rounded MT Bold"/>
              </a:rPr>
              <a:t>col</a:t>
            </a:r>
            <a:endParaRPr sz="2400" dirty="0">
              <a:latin typeface="Arial Rounded MT Bold"/>
              <a:cs typeface="Arial Rounded MT Bold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002854" y="3218027"/>
            <a:ext cx="2040889" cy="1050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Rounded MT Bold"/>
                <a:cs typeface="Arial Rounded MT Bold"/>
              </a:rPr>
              <a:t>Con</a:t>
            </a:r>
            <a:r>
              <a:rPr sz="2400" spc="25" dirty="0">
                <a:latin typeface="Arial Rounded MT Bold"/>
                <a:cs typeface="Arial Rounded MT Bold"/>
              </a:rPr>
              <a:t>f</a:t>
            </a:r>
            <a:r>
              <a:rPr sz="2400" dirty="0">
                <a:latin typeface="Arial Rounded MT Bold"/>
                <a:cs typeface="Arial Rounded MT Bold"/>
              </a:rPr>
              <a:t>igu</a:t>
            </a:r>
            <a:r>
              <a:rPr sz="2400" spc="-60" dirty="0">
                <a:latin typeface="Arial Rounded MT Bold"/>
                <a:cs typeface="Arial Rounded MT Bold"/>
              </a:rPr>
              <a:t>ra</a:t>
            </a:r>
            <a:r>
              <a:rPr sz="2400" spc="-5" dirty="0">
                <a:latin typeface="Arial Rounded MT Bold"/>
                <a:cs typeface="Arial Rounded MT Bold"/>
              </a:rPr>
              <a:t>tion  command</a:t>
            </a:r>
            <a:endParaRPr sz="2400">
              <a:latin typeface="Arial Rounded MT Bold"/>
              <a:cs typeface="Arial Rounded MT Bold"/>
            </a:endParaRPr>
          </a:p>
          <a:p>
            <a:pPr marL="66675" algn="ctr">
              <a:lnSpc>
                <a:spcPct val="100000"/>
              </a:lnSpc>
              <a:spcBef>
                <a:spcPts val="30"/>
              </a:spcBef>
            </a:pPr>
            <a:r>
              <a:rPr sz="1900" i="1" spc="-70" dirty="0">
                <a:solidFill>
                  <a:srgbClr val="C00000"/>
                </a:solidFill>
                <a:latin typeface="Arial Rounded MT Bold"/>
                <a:cs typeface="Arial Rounded MT Bold"/>
              </a:rPr>
              <a:t>DLG_config</a:t>
            </a:r>
            <a:endParaRPr sz="1900">
              <a:latin typeface="Arial Rounded MT Bold"/>
              <a:cs typeface="Arial Rounded MT Bold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416869" y="3206470"/>
            <a:ext cx="1590040" cy="107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35" marR="5080" indent="344805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latin typeface="Arial Rounded MT Bold"/>
                <a:cs typeface="Arial Rounded MT Bold"/>
              </a:rPr>
              <a:t>Task  </a:t>
            </a:r>
            <a:r>
              <a:rPr sz="2400" spc="-5" dirty="0">
                <a:latin typeface="Arial Rounded MT Bold"/>
                <a:cs typeface="Arial Rounded MT Bold"/>
              </a:rPr>
              <a:t>c</a:t>
            </a:r>
            <a:r>
              <a:rPr sz="2400" spc="0" dirty="0">
                <a:latin typeface="Arial Rounded MT Bold"/>
                <a:cs typeface="Arial Rounded MT Bold"/>
              </a:rPr>
              <a:t>o</a:t>
            </a:r>
            <a:r>
              <a:rPr sz="2400" dirty="0">
                <a:latin typeface="Arial Rounded MT Bold"/>
                <a:cs typeface="Arial Rounded MT Bold"/>
              </a:rPr>
              <a:t>mm</a:t>
            </a:r>
            <a:r>
              <a:rPr sz="2400" spc="0" dirty="0">
                <a:latin typeface="Arial Rounded MT Bold"/>
                <a:cs typeface="Arial Rounded MT Bold"/>
              </a:rPr>
              <a:t>a</a:t>
            </a:r>
            <a:r>
              <a:rPr sz="2400" dirty="0">
                <a:latin typeface="Arial Rounded MT Bold"/>
                <a:cs typeface="Arial Rounded MT Bold"/>
              </a:rPr>
              <a:t>nd</a:t>
            </a: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900" i="1" spc="-75" dirty="0">
                <a:solidFill>
                  <a:srgbClr val="C00000"/>
                </a:solidFill>
                <a:latin typeface="Arial Rounded MT Bold"/>
                <a:cs typeface="Arial Rounded MT Bold"/>
              </a:rPr>
              <a:t>DLG_hashing</a:t>
            </a:r>
            <a:endParaRPr sz="1900" dirty="0">
              <a:latin typeface="Arial Rounded MT Bold"/>
              <a:cs typeface="Arial Rounded MT Bold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8366955" y="3224505"/>
            <a:ext cx="1486535" cy="1040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Rounded MT Bold"/>
                <a:cs typeface="Arial Rounded MT Bold"/>
              </a:rPr>
              <a:t>I/O   </a:t>
            </a:r>
            <a:r>
              <a:rPr sz="2400" spc="-5" dirty="0">
                <a:latin typeface="Arial Rounded MT Bold"/>
                <a:cs typeface="Arial Rounded MT Bold"/>
              </a:rPr>
              <a:t>comm</a:t>
            </a:r>
            <a:r>
              <a:rPr sz="2400" dirty="0">
                <a:latin typeface="Arial Rounded MT Bold"/>
                <a:cs typeface="Arial Rounded MT Bold"/>
              </a:rPr>
              <a:t>and</a:t>
            </a:r>
            <a:endParaRPr sz="2400">
              <a:latin typeface="Arial Rounded MT Bold"/>
              <a:cs typeface="Arial Rounded MT Bold"/>
            </a:endParaRPr>
          </a:p>
          <a:p>
            <a:pPr marL="23495" algn="ctr">
              <a:lnSpc>
                <a:spcPts val="2230"/>
              </a:lnSpc>
            </a:pPr>
            <a:r>
              <a:rPr sz="1900" i="1" spc="-70" dirty="0">
                <a:solidFill>
                  <a:srgbClr val="C00000"/>
                </a:solidFill>
                <a:latin typeface="Arial Rounded MT Bold"/>
                <a:cs typeface="Arial Rounded MT Bold"/>
              </a:rPr>
              <a:t>SSD_read</a:t>
            </a:r>
            <a:endParaRPr sz="1900">
              <a:latin typeface="Arial Rounded MT Bold"/>
              <a:cs typeface="Arial Rounded MT Bold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8198298" y="5033327"/>
            <a:ext cx="1818131" cy="46638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224207" y="5059274"/>
            <a:ext cx="1716405" cy="364490"/>
          </a:xfrm>
          <a:custGeom>
            <a:avLst/>
            <a:gdLst/>
            <a:ahLst/>
            <a:cxnLst/>
            <a:rect l="l" t="t" r="r" b="b"/>
            <a:pathLst>
              <a:path w="1716404" h="364489">
                <a:moveTo>
                  <a:pt x="1655317" y="0"/>
                </a:moveTo>
                <a:lnTo>
                  <a:pt x="60705" y="0"/>
                </a:lnTo>
                <a:lnTo>
                  <a:pt x="37076" y="4770"/>
                </a:lnTo>
                <a:lnTo>
                  <a:pt x="17779" y="17780"/>
                </a:lnTo>
                <a:lnTo>
                  <a:pt x="4770" y="37076"/>
                </a:lnTo>
                <a:lnTo>
                  <a:pt x="0" y="60706"/>
                </a:lnTo>
                <a:lnTo>
                  <a:pt x="0" y="303530"/>
                </a:lnTo>
                <a:lnTo>
                  <a:pt x="4770" y="327159"/>
                </a:lnTo>
                <a:lnTo>
                  <a:pt x="17779" y="346456"/>
                </a:lnTo>
                <a:lnTo>
                  <a:pt x="37076" y="359465"/>
                </a:lnTo>
                <a:lnTo>
                  <a:pt x="60705" y="364236"/>
                </a:lnTo>
                <a:lnTo>
                  <a:pt x="1655317" y="364236"/>
                </a:lnTo>
                <a:lnTo>
                  <a:pt x="1678947" y="359465"/>
                </a:lnTo>
                <a:lnTo>
                  <a:pt x="1698244" y="346456"/>
                </a:lnTo>
                <a:lnTo>
                  <a:pt x="1711253" y="327159"/>
                </a:lnTo>
                <a:lnTo>
                  <a:pt x="1716024" y="303530"/>
                </a:lnTo>
                <a:lnTo>
                  <a:pt x="1716024" y="60706"/>
                </a:lnTo>
                <a:lnTo>
                  <a:pt x="1711253" y="37076"/>
                </a:lnTo>
                <a:lnTo>
                  <a:pt x="1698244" y="17780"/>
                </a:lnTo>
                <a:lnTo>
                  <a:pt x="1678947" y="4770"/>
                </a:lnTo>
                <a:lnTo>
                  <a:pt x="1655317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8304217" y="5095976"/>
            <a:ext cx="15570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 Rounded MT Bold"/>
                <a:cs typeface="Arial Rounded MT Bold"/>
              </a:rPr>
              <a:t>Basic</a:t>
            </a:r>
            <a:r>
              <a:rPr sz="1600" spc="-55" dirty="0">
                <a:latin typeface="Arial Rounded MT Bold"/>
                <a:cs typeface="Arial Rounded MT Bold"/>
              </a:rPr>
              <a:t> </a:t>
            </a:r>
            <a:r>
              <a:rPr sz="1600" spc="-15" dirty="0">
                <a:latin typeface="Arial Rounded MT Bold"/>
                <a:cs typeface="Arial Rounded MT Bold"/>
              </a:rPr>
              <a:t>Firmware</a:t>
            </a:r>
            <a:endParaRPr sz="1600"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190717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bject 22"/>
          <p:cNvSpPr/>
          <p:nvPr/>
        </p:nvSpPr>
        <p:spPr>
          <a:xfrm>
            <a:off x="0" y="0"/>
            <a:ext cx="12192000" cy="873760"/>
          </a:xfrm>
          <a:custGeom>
            <a:avLst/>
            <a:gdLst/>
            <a:ahLst/>
            <a:cxnLst/>
            <a:rect l="l" t="t" r="r" b="b"/>
            <a:pathLst>
              <a:path w="12192000" h="873760">
                <a:moveTo>
                  <a:pt x="0" y="873251"/>
                </a:moveTo>
                <a:lnTo>
                  <a:pt x="12192000" y="873251"/>
                </a:lnTo>
                <a:lnTo>
                  <a:pt x="12192000" y="0"/>
                </a:lnTo>
                <a:lnTo>
                  <a:pt x="0" y="0"/>
                </a:lnTo>
                <a:lnTo>
                  <a:pt x="0" y="873251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153" y="264003"/>
            <a:ext cx="1046162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pc="-10" dirty="0">
                <a:latin typeface="Arial Rounded MT Bold"/>
                <a:cs typeface="Arial Rounded MT Bold"/>
              </a:rPr>
              <a:t>Model and </a:t>
            </a:r>
            <a:r>
              <a:rPr lang="en-US" altLang="zh-CN" spc="-20" dirty="0">
                <a:latin typeface="Arial Rounded MT Bold"/>
                <a:cs typeface="Arial Rounded MT Bold"/>
              </a:rPr>
              <a:t>parameter </a:t>
            </a:r>
            <a:r>
              <a:rPr lang="en-US" altLang="zh-CN" spc="-15" dirty="0">
                <a:latin typeface="Arial Rounded MT Bold"/>
                <a:cs typeface="Arial Rounded MT Bold"/>
              </a:rPr>
              <a:t>configurable </a:t>
            </a:r>
            <a:r>
              <a:rPr lang="en-US" altLang="zh-CN" spc="-5" dirty="0">
                <a:latin typeface="Arial Rounded MT Bold"/>
                <a:cs typeface="Arial Rounded MT Bold"/>
              </a:rPr>
              <a:t>&amp;</a:t>
            </a:r>
            <a:r>
              <a:rPr lang="en-US" altLang="zh-CN" spc="150" dirty="0">
                <a:latin typeface="Arial Rounded MT Bold"/>
                <a:cs typeface="Arial Rounded MT Bold"/>
              </a:rPr>
              <a:t> </a:t>
            </a:r>
            <a:r>
              <a:rPr lang="en-US" altLang="zh-CN" spc="-10" dirty="0">
                <a:latin typeface="Arial Rounded MT Bold"/>
                <a:cs typeface="Arial Rounded MT Bold"/>
              </a:rPr>
              <a:t>scalability</a:t>
            </a:r>
            <a:endParaRPr spc="-20" dirty="0"/>
          </a:p>
        </p:txBody>
      </p:sp>
      <p:sp>
        <p:nvSpPr>
          <p:cNvPr id="3" name="object 3"/>
          <p:cNvSpPr/>
          <p:nvPr/>
        </p:nvSpPr>
        <p:spPr>
          <a:xfrm>
            <a:off x="2922562" y="2286480"/>
            <a:ext cx="1673352" cy="1021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53043" y="2284931"/>
            <a:ext cx="1612392" cy="1107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75902" y="2301708"/>
            <a:ext cx="1571625" cy="919480"/>
          </a:xfrm>
          <a:custGeom>
            <a:avLst/>
            <a:gdLst/>
            <a:ahLst/>
            <a:cxnLst/>
            <a:rect l="l" t="t" r="r" b="b"/>
            <a:pathLst>
              <a:path w="1571625" h="919479">
                <a:moveTo>
                  <a:pt x="1418082" y="0"/>
                </a:moveTo>
                <a:lnTo>
                  <a:pt x="153161" y="0"/>
                </a:lnTo>
                <a:lnTo>
                  <a:pt x="104753" y="7808"/>
                </a:lnTo>
                <a:lnTo>
                  <a:pt x="62709" y="29553"/>
                </a:lnTo>
                <a:lnTo>
                  <a:pt x="29553" y="62709"/>
                </a:lnTo>
                <a:lnTo>
                  <a:pt x="7808" y="104753"/>
                </a:lnTo>
                <a:lnTo>
                  <a:pt x="0" y="153162"/>
                </a:lnTo>
                <a:lnTo>
                  <a:pt x="0" y="765809"/>
                </a:lnTo>
                <a:lnTo>
                  <a:pt x="7808" y="814218"/>
                </a:lnTo>
                <a:lnTo>
                  <a:pt x="29553" y="856262"/>
                </a:lnTo>
                <a:lnTo>
                  <a:pt x="62709" y="889418"/>
                </a:lnTo>
                <a:lnTo>
                  <a:pt x="104753" y="911163"/>
                </a:lnTo>
                <a:lnTo>
                  <a:pt x="153161" y="918971"/>
                </a:lnTo>
                <a:lnTo>
                  <a:pt x="1418082" y="918971"/>
                </a:lnTo>
                <a:lnTo>
                  <a:pt x="1466490" y="911163"/>
                </a:lnTo>
                <a:lnTo>
                  <a:pt x="1508534" y="889418"/>
                </a:lnTo>
                <a:lnTo>
                  <a:pt x="1541690" y="856262"/>
                </a:lnTo>
                <a:lnTo>
                  <a:pt x="1563435" y="814218"/>
                </a:lnTo>
                <a:lnTo>
                  <a:pt x="1571244" y="765809"/>
                </a:lnTo>
                <a:lnTo>
                  <a:pt x="1571244" y="153162"/>
                </a:lnTo>
                <a:lnTo>
                  <a:pt x="1563435" y="104753"/>
                </a:lnTo>
                <a:lnTo>
                  <a:pt x="1541690" y="62709"/>
                </a:lnTo>
                <a:lnTo>
                  <a:pt x="1508534" y="29553"/>
                </a:lnTo>
                <a:lnTo>
                  <a:pt x="1466490" y="7808"/>
                </a:lnTo>
                <a:lnTo>
                  <a:pt x="1418082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76563" y="2373716"/>
            <a:ext cx="11696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2085">
              <a:lnSpc>
                <a:spcPct val="100000"/>
              </a:lnSpc>
              <a:spcBef>
                <a:spcPts val="100"/>
              </a:spcBef>
            </a:pPr>
            <a:r>
              <a:rPr sz="2400" spc="0" dirty="0">
                <a:latin typeface="Arial Rounded MT Bold"/>
                <a:cs typeface="Arial Rounded MT Bold"/>
              </a:rPr>
              <a:t>Caffe  </a:t>
            </a:r>
            <a:r>
              <a:rPr sz="2400" dirty="0">
                <a:latin typeface="Arial Rounded MT Bold"/>
                <a:cs typeface="Arial Rounded MT Bold"/>
              </a:rPr>
              <a:t>P</a:t>
            </a:r>
            <a:r>
              <a:rPr sz="2400" spc="-10" dirty="0">
                <a:latin typeface="Arial Rounded MT Bold"/>
                <a:cs typeface="Arial Rounded MT Bold"/>
              </a:rPr>
              <a:t>y</a:t>
            </a:r>
            <a:r>
              <a:rPr sz="2400" dirty="0">
                <a:latin typeface="Arial Rounded MT Bold"/>
                <a:cs typeface="Arial Rounded MT Bold"/>
              </a:rPr>
              <a:t>to</a:t>
            </a:r>
            <a:r>
              <a:rPr sz="2400" spc="-55" dirty="0">
                <a:latin typeface="Arial Rounded MT Bold"/>
                <a:cs typeface="Arial Rounded MT Bold"/>
              </a:rPr>
              <a:t>r</a:t>
            </a:r>
            <a:r>
              <a:rPr sz="2400" spc="-6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h</a:t>
            </a:r>
            <a:endParaRPr sz="2400">
              <a:latin typeface="Arial Rounded MT Bold"/>
              <a:cs typeface="Arial Rounded MT Bol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08034" y="1393429"/>
            <a:ext cx="8980932" cy="5105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25782" y="1390368"/>
            <a:ext cx="2346960" cy="5821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61374" y="1408643"/>
            <a:ext cx="8879205" cy="408940"/>
          </a:xfrm>
          <a:custGeom>
            <a:avLst/>
            <a:gdLst/>
            <a:ahLst/>
            <a:cxnLst/>
            <a:rect l="l" t="t" r="r" b="b"/>
            <a:pathLst>
              <a:path w="8879205" h="408939">
                <a:moveTo>
                  <a:pt x="8810752" y="0"/>
                </a:moveTo>
                <a:lnTo>
                  <a:pt x="68072" y="0"/>
                </a:lnTo>
                <a:lnTo>
                  <a:pt x="41576" y="5349"/>
                </a:lnTo>
                <a:lnTo>
                  <a:pt x="19939" y="19938"/>
                </a:lnTo>
                <a:lnTo>
                  <a:pt x="5349" y="41576"/>
                </a:lnTo>
                <a:lnTo>
                  <a:pt x="0" y="68072"/>
                </a:lnTo>
                <a:lnTo>
                  <a:pt x="0" y="340360"/>
                </a:lnTo>
                <a:lnTo>
                  <a:pt x="5349" y="366855"/>
                </a:lnTo>
                <a:lnTo>
                  <a:pt x="19938" y="388493"/>
                </a:lnTo>
                <a:lnTo>
                  <a:pt x="41576" y="403082"/>
                </a:lnTo>
                <a:lnTo>
                  <a:pt x="68072" y="408432"/>
                </a:lnTo>
                <a:lnTo>
                  <a:pt x="8810752" y="408432"/>
                </a:lnTo>
                <a:lnTo>
                  <a:pt x="8837247" y="403082"/>
                </a:lnTo>
                <a:lnTo>
                  <a:pt x="8858885" y="388493"/>
                </a:lnTo>
                <a:lnTo>
                  <a:pt x="8873474" y="366855"/>
                </a:lnTo>
                <a:lnTo>
                  <a:pt x="8878824" y="340360"/>
                </a:lnTo>
                <a:lnTo>
                  <a:pt x="8878824" y="68072"/>
                </a:lnTo>
                <a:lnTo>
                  <a:pt x="8873474" y="41576"/>
                </a:lnTo>
                <a:lnTo>
                  <a:pt x="8858885" y="19938"/>
                </a:lnTo>
                <a:lnTo>
                  <a:pt x="8837247" y="5349"/>
                </a:lnTo>
                <a:lnTo>
                  <a:pt x="8810752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87511" y="3720564"/>
            <a:ext cx="1757172" cy="10210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57030" y="3719015"/>
            <a:ext cx="1818132" cy="11079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40850" y="3735791"/>
            <a:ext cx="1655445" cy="919480"/>
          </a:xfrm>
          <a:custGeom>
            <a:avLst/>
            <a:gdLst/>
            <a:ahLst/>
            <a:cxnLst/>
            <a:rect l="l" t="t" r="r" b="b"/>
            <a:pathLst>
              <a:path w="1655445" h="919479">
                <a:moveTo>
                  <a:pt x="1501902" y="0"/>
                </a:moveTo>
                <a:lnTo>
                  <a:pt x="153162" y="0"/>
                </a:lnTo>
                <a:lnTo>
                  <a:pt x="104753" y="7808"/>
                </a:lnTo>
                <a:lnTo>
                  <a:pt x="62709" y="29553"/>
                </a:lnTo>
                <a:lnTo>
                  <a:pt x="29553" y="62709"/>
                </a:lnTo>
                <a:lnTo>
                  <a:pt x="7808" y="104753"/>
                </a:lnTo>
                <a:lnTo>
                  <a:pt x="0" y="153161"/>
                </a:lnTo>
                <a:lnTo>
                  <a:pt x="0" y="765809"/>
                </a:lnTo>
                <a:lnTo>
                  <a:pt x="7808" y="814218"/>
                </a:lnTo>
                <a:lnTo>
                  <a:pt x="29553" y="856262"/>
                </a:lnTo>
                <a:lnTo>
                  <a:pt x="62709" y="889418"/>
                </a:lnTo>
                <a:lnTo>
                  <a:pt x="104753" y="911163"/>
                </a:lnTo>
                <a:lnTo>
                  <a:pt x="153162" y="918971"/>
                </a:lnTo>
                <a:lnTo>
                  <a:pt x="1501902" y="918971"/>
                </a:lnTo>
                <a:lnTo>
                  <a:pt x="1550310" y="911163"/>
                </a:lnTo>
                <a:lnTo>
                  <a:pt x="1592354" y="889418"/>
                </a:lnTo>
                <a:lnTo>
                  <a:pt x="1625510" y="856262"/>
                </a:lnTo>
                <a:lnTo>
                  <a:pt x="1647255" y="814218"/>
                </a:lnTo>
                <a:lnTo>
                  <a:pt x="1655064" y="765809"/>
                </a:lnTo>
                <a:lnTo>
                  <a:pt x="1655064" y="153161"/>
                </a:lnTo>
                <a:lnTo>
                  <a:pt x="1647255" y="104753"/>
                </a:lnTo>
                <a:lnTo>
                  <a:pt x="1625510" y="62709"/>
                </a:lnTo>
                <a:lnTo>
                  <a:pt x="1592354" y="29553"/>
                </a:lnTo>
                <a:lnTo>
                  <a:pt x="1550310" y="7808"/>
                </a:lnTo>
                <a:lnTo>
                  <a:pt x="1501902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80550" y="3807877"/>
            <a:ext cx="13747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latin typeface="Arial Rounded MT Bold"/>
                <a:cs typeface="Arial Rounded MT Bold"/>
              </a:rPr>
              <a:t>DLG-x</a:t>
            </a:r>
            <a:endParaRPr sz="2400">
              <a:latin typeface="Arial Rounded MT Bold"/>
              <a:cs typeface="Arial Rounded MT Bold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 Rounded MT Bold"/>
                <a:cs typeface="Arial Rounded MT Bold"/>
              </a:rPr>
              <a:t>Compiler</a:t>
            </a:r>
            <a:endParaRPr sz="2400">
              <a:latin typeface="Arial Rounded MT Bold"/>
              <a:cs typeface="Arial Rounded MT Bold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80931" y="1887180"/>
            <a:ext cx="368935" cy="372110"/>
          </a:xfrm>
          <a:custGeom>
            <a:avLst/>
            <a:gdLst/>
            <a:ahLst/>
            <a:cxnLst/>
            <a:rect l="l" t="t" r="r" b="b"/>
            <a:pathLst>
              <a:path w="368935" h="372110">
                <a:moveTo>
                  <a:pt x="368807" y="187451"/>
                </a:moveTo>
                <a:lnTo>
                  <a:pt x="0" y="187451"/>
                </a:lnTo>
                <a:lnTo>
                  <a:pt x="184403" y="371856"/>
                </a:lnTo>
                <a:lnTo>
                  <a:pt x="368807" y="187451"/>
                </a:lnTo>
                <a:close/>
              </a:path>
              <a:path w="368935" h="372110">
                <a:moveTo>
                  <a:pt x="276605" y="0"/>
                </a:moveTo>
                <a:lnTo>
                  <a:pt x="92201" y="0"/>
                </a:lnTo>
                <a:lnTo>
                  <a:pt x="92201" y="187451"/>
                </a:lnTo>
                <a:lnTo>
                  <a:pt x="276605" y="187451"/>
                </a:lnTo>
                <a:lnTo>
                  <a:pt x="27660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80931" y="1887180"/>
            <a:ext cx="368935" cy="372110"/>
          </a:xfrm>
          <a:custGeom>
            <a:avLst/>
            <a:gdLst/>
            <a:ahLst/>
            <a:cxnLst/>
            <a:rect l="l" t="t" r="r" b="b"/>
            <a:pathLst>
              <a:path w="368935" h="372110">
                <a:moveTo>
                  <a:pt x="0" y="187451"/>
                </a:moveTo>
                <a:lnTo>
                  <a:pt x="92201" y="187451"/>
                </a:lnTo>
                <a:lnTo>
                  <a:pt x="92201" y="0"/>
                </a:lnTo>
                <a:lnTo>
                  <a:pt x="276605" y="0"/>
                </a:lnTo>
                <a:lnTo>
                  <a:pt x="276605" y="187451"/>
                </a:lnTo>
                <a:lnTo>
                  <a:pt x="368807" y="187451"/>
                </a:lnTo>
                <a:lnTo>
                  <a:pt x="184403" y="371856"/>
                </a:lnTo>
                <a:lnTo>
                  <a:pt x="0" y="187451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76358" y="3309072"/>
            <a:ext cx="368935" cy="372110"/>
          </a:xfrm>
          <a:custGeom>
            <a:avLst/>
            <a:gdLst/>
            <a:ahLst/>
            <a:cxnLst/>
            <a:rect l="l" t="t" r="r" b="b"/>
            <a:pathLst>
              <a:path w="368935" h="372110">
                <a:moveTo>
                  <a:pt x="368808" y="187451"/>
                </a:moveTo>
                <a:lnTo>
                  <a:pt x="0" y="187451"/>
                </a:lnTo>
                <a:lnTo>
                  <a:pt x="184403" y="371855"/>
                </a:lnTo>
                <a:lnTo>
                  <a:pt x="368808" y="187451"/>
                </a:lnTo>
                <a:close/>
              </a:path>
              <a:path w="368935" h="372110">
                <a:moveTo>
                  <a:pt x="276605" y="0"/>
                </a:moveTo>
                <a:lnTo>
                  <a:pt x="92201" y="0"/>
                </a:lnTo>
                <a:lnTo>
                  <a:pt x="92201" y="187451"/>
                </a:lnTo>
                <a:lnTo>
                  <a:pt x="276605" y="187451"/>
                </a:lnTo>
                <a:lnTo>
                  <a:pt x="27660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76358" y="3309072"/>
            <a:ext cx="368935" cy="372110"/>
          </a:xfrm>
          <a:custGeom>
            <a:avLst/>
            <a:gdLst/>
            <a:ahLst/>
            <a:cxnLst/>
            <a:rect l="l" t="t" r="r" b="b"/>
            <a:pathLst>
              <a:path w="368935" h="372110">
                <a:moveTo>
                  <a:pt x="0" y="187451"/>
                </a:moveTo>
                <a:lnTo>
                  <a:pt x="92201" y="187451"/>
                </a:lnTo>
                <a:lnTo>
                  <a:pt x="92201" y="0"/>
                </a:lnTo>
                <a:lnTo>
                  <a:pt x="276605" y="0"/>
                </a:lnTo>
                <a:lnTo>
                  <a:pt x="276605" y="187451"/>
                </a:lnTo>
                <a:lnTo>
                  <a:pt x="368808" y="187451"/>
                </a:lnTo>
                <a:lnTo>
                  <a:pt x="184403" y="371855"/>
                </a:lnTo>
                <a:lnTo>
                  <a:pt x="0" y="187451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68738" y="4741631"/>
            <a:ext cx="368935" cy="373380"/>
          </a:xfrm>
          <a:custGeom>
            <a:avLst/>
            <a:gdLst/>
            <a:ahLst/>
            <a:cxnLst/>
            <a:rect l="l" t="t" r="r" b="b"/>
            <a:pathLst>
              <a:path w="368935" h="373379">
                <a:moveTo>
                  <a:pt x="368808" y="188976"/>
                </a:moveTo>
                <a:lnTo>
                  <a:pt x="0" y="188976"/>
                </a:lnTo>
                <a:lnTo>
                  <a:pt x="184404" y="373380"/>
                </a:lnTo>
                <a:lnTo>
                  <a:pt x="368808" y="188976"/>
                </a:lnTo>
                <a:close/>
              </a:path>
              <a:path w="368935" h="373379">
                <a:moveTo>
                  <a:pt x="276606" y="0"/>
                </a:moveTo>
                <a:lnTo>
                  <a:pt x="92201" y="0"/>
                </a:lnTo>
                <a:lnTo>
                  <a:pt x="92201" y="188976"/>
                </a:lnTo>
                <a:lnTo>
                  <a:pt x="276606" y="188976"/>
                </a:lnTo>
                <a:lnTo>
                  <a:pt x="27660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68738" y="4741631"/>
            <a:ext cx="368935" cy="373380"/>
          </a:xfrm>
          <a:custGeom>
            <a:avLst/>
            <a:gdLst/>
            <a:ahLst/>
            <a:cxnLst/>
            <a:rect l="l" t="t" r="r" b="b"/>
            <a:pathLst>
              <a:path w="368935" h="373379">
                <a:moveTo>
                  <a:pt x="0" y="188976"/>
                </a:moveTo>
                <a:lnTo>
                  <a:pt x="92201" y="188976"/>
                </a:lnTo>
                <a:lnTo>
                  <a:pt x="92201" y="0"/>
                </a:lnTo>
                <a:lnTo>
                  <a:pt x="276606" y="0"/>
                </a:lnTo>
                <a:lnTo>
                  <a:pt x="276606" y="188976"/>
                </a:lnTo>
                <a:lnTo>
                  <a:pt x="368808" y="188976"/>
                </a:lnTo>
                <a:lnTo>
                  <a:pt x="184404" y="373380"/>
                </a:lnTo>
                <a:lnTo>
                  <a:pt x="0" y="188976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24970" y="2227031"/>
            <a:ext cx="6063996" cy="15407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13563" y="2198088"/>
            <a:ext cx="2683763" cy="8488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78311" y="2242271"/>
            <a:ext cx="5962015" cy="1438910"/>
          </a:xfrm>
          <a:custGeom>
            <a:avLst/>
            <a:gdLst/>
            <a:ahLst/>
            <a:cxnLst/>
            <a:rect l="l" t="t" r="r" b="b"/>
            <a:pathLst>
              <a:path w="5962015" h="1438910">
                <a:moveTo>
                  <a:pt x="5856223" y="0"/>
                </a:moveTo>
                <a:lnTo>
                  <a:pt x="105663" y="0"/>
                </a:lnTo>
                <a:lnTo>
                  <a:pt x="64508" y="8294"/>
                </a:lnTo>
                <a:lnTo>
                  <a:pt x="30924" y="30924"/>
                </a:lnTo>
                <a:lnTo>
                  <a:pt x="8294" y="64508"/>
                </a:lnTo>
                <a:lnTo>
                  <a:pt x="0" y="105663"/>
                </a:lnTo>
                <a:lnTo>
                  <a:pt x="0" y="1332991"/>
                </a:lnTo>
                <a:lnTo>
                  <a:pt x="8294" y="1374147"/>
                </a:lnTo>
                <a:lnTo>
                  <a:pt x="30924" y="1407731"/>
                </a:lnTo>
                <a:lnTo>
                  <a:pt x="64508" y="1430361"/>
                </a:lnTo>
                <a:lnTo>
                  <a:pt x="105663" y="1438655"/>
                </a:lnTo>
                <a:lnTo>
                  <a:pt x="5856223" y="1438655"/>
                </a:lnTo>
                <a:lnTo>
                  <a:pt x="5897379" y="1430361"/>
                </a:lnTo>
                <a:lnTo>
                  <a:pt x="5930963" y="1407731"/>
                </a:lnTo>
                <a:lnTo>
                  <a:pt x="5953593" y="1374147"/>
                </a:lnTo>
                <a:lnTo>
                  <a:pt x="5961888" y="1332991"/>
                </a:lnTo>
                <a:lnTo>
                  <a:pt x="5961888" y="105663"/>
                </a:lnTo>
                <a:lnTo>
                  <a:pt x="5953593" y="64508"/>
                </a:lnTo>
                <a:lnTo>
                  <a:pt x="5930963" y="30924"/>
                </a:lnTo>
                <a:lnTo>
                  <a:pt x="5897379" y="8294"/>
                </a:lnTo>
                <a:lnTo>
                  <a:pt x="5856223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369087" y="2301453"/>
            <a:ext cx="2181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Rounded MT Bold"/>
                <a:cs typeface="Arial Rounded MT Bold"/>
              </a:rPr>
              <a:t>User</a:t>
            </a:r>
            <a:r>
              <a:rPr sz="2800" spc="-80" dirty="0">
                <a:latin typeface="Arial Rounded MT Bold"/>
                <a:cs typeface="Arial Rounded MT Bold"/>
              </a:rPr>
              <a:t> </a:t>
            </a:r>
            <a:r>
              <a:rPr sz="2800" spc="-15" dirty="0">
                <a:latin typeface="Arial Rounded MT Bold"/>
                <a:cs typeface="Arial Rounded MT Bold"/>
              </a:rPr>
              <a:t>Library</a:t>
            </a:r>
            <a:endParaRPr sz="2800">
              <a:latin typeface="Arial Rounded MT Bold"/>
              <a:cs typeface="Arial Rounded MT Bold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020855" y="2995089"/>
            <a:ext cx="2854452" cy="61268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10999" y="2973779"/>
            <a:ext cx="2072639" cy="742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74194" y="3010367"/>
            <a:ext cx="2752725" cy="510540"/>
          </a:xfrm>
          <a:custGeom>
            <a:avLst/>
            <a:gdLst/>
            <a:ahLst/>
            <a:cxnLst/>
            <a:rect l="l" t="t" r="r" b="b"/>
            <a:pathLst>
              <a:path w="2752725" h="510539">
                <a:moveTo>
                  <a:pt x="2667254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49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2667254" y="510539"/>
                </a:lnTo>
                <a:lnTo>
                  <a:pt x="2700373" y="503852"/>
                </a:lnTo>
                <a:lnTo>
                  <a:pt x="2727420" y="485616"/>
                </a:lnTo>
                <a:lnTo>
                  <a:pt x="2745656" y="458569"/>
                </a:lnTo>
                <a:lnTo>
                  <a:pt x="2752344" y="425449"/>
                </a:lnTo>
                <a:lnTo>
                  <a:pt x="2752344" y="85089"/>
                </a:lnTo>
                <a:lnTo>
                  <a:pt x="2745656" y="51970"/>
                </a:lnTo>
                <a:lnTo>
                  <a:pt x="2727420" y="24923"/>
                </a:lnTo>
                <a:lnTo>
                  <a:pt x="2700373" y="6687"/>
                </a:lnTo>
                <a:lnTo>
                  <a:pt x="2667254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635789" y="3062565"/>
            <a:ext cx="1630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latin typeface="Arial Rounded MT Bold"/>
                <a:cs typeface="Arial Rounded MT Bold"/>
              </a:rPr>
              <a:t>Task</a:t>
            </a:r>
            <a:r>
              <a:rPr sz="2400" spc="-85" dirty="0">
                <a:latin typeface="Arial Rounded MT Bold"/>
                <a:cs typeface="Arial Rounded MT Bold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Plane</a:t>
            </a:r>
            <a:endParaRPr sz="2400">
              <a:latin typeface="Arial Rounded MT Bold"/>
              <a:cs typeface="Arial Rounded MT Bold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187727" y="2995089"/>
            <a:ext cx="2177796" cy="61268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244115" y="2973779"/>
            <a:ext cx="2063496" cy="7422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241066" y="3010367"/>
            <a:ext cx="2075814" cy="510540"/>
          </a:xfrm>
          <a:custGeom>
            <a:avLst/>
            <a:gdLst/>
            <a:ahLst/>
            <a:cxnLst/>
            <a:rect l="l" t="t" r="r" b="b"/>
            <a:pathLst>
              <a:path w="2075815" h="510539">
                <a:moveTo>
                  <a:pt x="1990598" y="0"/>
                </a:moveTo>
                <a:lnTo>
                  <a:pt x="85089" y="0"/>
                </a:lnTo>
                <a:lnTo>
                  <a:pt x="51970" y="6687"/>
                </a:lnTo>
                <a:lnTo>
                  <a:pt x="24923" y="24923"/>
                </a:lnTo>
                <a:lnTo>
                  <a:pt x="6687" y="51970"/>
                </a:lnTo>
                <a:lnTo>
                  <a:pt x="0" y="85089"/>
                </a:lnTo>
                <a:lnTo>
                  <a:pt x="0" y="425449"/>
                </a:lnTo>
                <a:lnTo>
                  <a:pt x="6687" y="458569"/>
                </a:lnTo>
                <a:lnTo>
                  <a:pt x="24923" y="485616"/>
                </a:lnTo>
                <a:lnTo>
                  <a:pt x="51970" y="503852"/>
                </a:lnTo>
                <a:lnTo>
                  <a:pt x="85089" y="510539"/>
                </a:lnTo>
                <a:lnTo>
                  <a:pt x="1990598" y="510539"/>
                </a:lnTo>
                <a:lnTo>
                  <a:pt x="2023717" y="503852"/>
                </a:lnTo>
                <a:lnTo>
                  <a:pt x="2050764" y="485616"/>
                </a:lnTo>
                <a:lnTo>
                  <a:pt x="2069000" y="458569"/>
                </a:lnTo>
                <a:lnTo>
                  <a:pt x="2075687" y="425449"/>
                </a:lnTo>
                <a:lnTo>
                  <a:pt x="2075687" y="85089"/>
                </a:lnTo>
                <a:lnTo>
                  <a:pt x="2069000" y="51970"/>
                </a:lnTo>
                <a:lnTo>
                  <a:pt x="2050764" y="24923"/>
                </a:lnTo>
                <a:lnTo>
                  <a:pt x="2023717" y="6687"/>
                </a:lnTo>
                <a:lnTo>
                  <a:pt x="1990598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468524" y="3062565"/>
            <a:ext cx="1621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Arial Rounded MT Bold"/>
                <a:cs typeface="Arial Rounded MT Bold"/>
              </a:rPr>
              <a:t>Data</a:t>
            </a:r>
            <a:r>
              <a:rPr sz="2400" spc="-70" dirty="0">
                <a:latin typeface="Arial Rounded MT Bold"/>
                <a:cs typeface="Arial Rounded MT Bold"/>
              </a:rPr>
              <a:t> </a:t>
            </a:r>
            <a:r>
              <a:rPr sz="2400" spc="-5" dirty="0">
                <a:latin typeface="Arial Rounded MT Bold"/>
                <a:cs typeface="Arial Rounded MT Bold"/>
              </a:rPr>
              <a:t>Plane</a:t>
            </a:r>
            <a:endParaRPr sz="2400">
              <a:latin typeface="Arial Rounded MT Bold"/>
              <a:cs typeface="Arial Rounded MT Bold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274851" y="1838411"/>
            <a:ext cx="368935" cy="372110"/>
          </a:xfrm>
          <a:custGeom>
            <a:avLst/>
            <a:gdLst/>
            <a:ahLst/>
            <a:cxnLst/>
            <a:rect l="l" t="t" r="r" b="b"/>
            <a:pathLst>
              <a:path w="368934" h="372110">
                <a:moveTo>
                  <a:pt x="368807" y="187451"/>
                </a:moveTo>
                <a:lnTo>
                  <a:pt x="0" y="187451"/>
                </a:lnTo>
                <a:lnTo>
                  <a:pt x="184403" y="371855"/>
                </a:lnTo>
                <a:lnTo>
                  <a:pt x="368807" y="187451"/>
                </a:lnTo>
                <a:close/>
              </a:path>
              <a:path w="368934" h="372110">
                <a:moveTo>
                  <a:pt x="276605" y="0"/>
                </a:moveTo>
                <a:lnTo>
                  <a:pt x="92201" y="0"/>
                </a:lnTo>
                <a:lnTo>
                  <a:pt x="92201" y="187451"/>
                </a:lnTo>
                <a:lnTo>
                  <a:pt x="276605" y="187451"/>
                </a:lnTo>
                <a:lnTo>
                  <a:pt x="27660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274851" y="1838411"/>
            <a:ext cx="368935" cy="372110"/>
          </a:xfrm>
          <a:custGeom>
            <a:avLst/>
            <a:gdLst/>
            <a:ahLst/>
            <a:cxnLst/>
            <a:rect l="l" t="t" r="r" b="b"/>
            <a:pathLst>
              <a:path w="368934" h="372110">
                <a:moveTo>
                  <a:pt x="0" y="187451"/>
                </a:moveTo>
                <a:lnTo>
                  <a:pt x="92201" y="187451"/>
                </a:lnTo>
                <a:lnTo>
                  <a:pt x="92201" y="0"/>
                </a:lnTo>
                <a:lnTo>
                  <a:pt x="276605" y="0"/>
                </a:lnTo>
                <a:lnTo>
                  <a:pt x="276605" y="187451"/>
                </a:lnTo>
                <a:lnTo>
                  <a:pt x="368807" y="187451"/>
                </a:lnTo>
                <a:lnTo>
                  <a:pt x="184403" y="371855"/>
                </a:lnTo>
                <a:lnTo>
                  <a:pt x="0" y="187451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204370" y="3772087"/>
            <a:ext cx="367665" cy="605155"/>
          </a:xfrm>
          <a:custGeom>
            <a:avLst/>
            <a:gdLst/>
            <a:ahLst/>
            <a:cxnLst/>
            <a:rect l="l" t="t" r="r" b="b"/>
            <a:pathLst>
              <a:path w="367665" h="605154">
                <a:moveTo>
                  <a:pt x="367283" y="421385"/>
                </a:moveTo>
                <a:lnTo>
                  <a:pt x="0" y="421385"/>
                </a:lnTo>
                <a:lnTo>
                  <a:pt x="183642" y="605027"/>
                </a:lnTo>
                <a:lnTo>
                  <a:pt x="367283" y="421385"/>
                </a:lnTo>
                <a:close/>
              </a:path>
              <a:path w="367665" h="605154">
                <a:moveTo>
                  <a:pt x="275462" y="0"/>
                </a:moveTo>
                <a:lnTo>
                  <a:pt x="91821" y="0"/>
                </a:lnTo>
                <a:lnTo>
                  <a:pt x="91821" y="421385"/>
                </a:lnTo>
                <a:lnTo>
                  <a:pt x="275462" y="421385"/>
                </a:lnTo>
                <a:lnTo>
                  <a:pt x="27546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194867" y="3763223"/>
            <a:ext cx="367665" cy="605155"/>
          </a:xfrm>
          <a:custGeom>
            <a:avLst/>
            <a:gdLst/>
            <a:ahLst/>
            <a:cxnLst/>
            <a:rect l="l" t="t" r="r" b="b"/>
            <a:pathLst>
              <a:path w="367665" h="605154">
                <a:moveTo>
                  <a:pt x="0" y="421385"/>
                </a:moveTo>
                <a:lnTo>
                  <a:pt x="91821" y="421385"/>
                </a:lnTo>
                <a:lnTo>
                  <a:pt x="91821" y="0"/>
                </a:lnTo>
                <a:lnTo>
                  <a:pt x="275462" y="0"/>
                </a:lnTo>
                <a:lnTo>
                  <a:pt x="275462" y="421385"/>
                </a:lnTo>
                <a:lnTo>
                  <a:pt x="367283" y="421385"/>
                </a:lnTo>
                <a:lnTo>
                  <a:pt x="183642" y="605027"/>
                </a:lnTo>
                <a:lnTo>
                  <a:pt x="0" y="421385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094506" y="3702264"/>
            <a:ext cx="368935" cy="670560"/>
          </a:xfrm>
          <a:custGeom>
            <a:avLst/>
            <a:gdLst/>
            <a:ahLst/>
            <a:cxnLst/>
            <a:rect l="l" t="t" r="r" b="b"/>
            <a:pathLst>
              <a:path w="368934" h="670560">
                <a:moveTo>
                  <a:pt x="368808" y="537082"/>
                </a:moveTo>
                <a:lnTo>
                  <a:pt x="0" y="537082"/>
                </a:lnTo>
                <a:lnTo>
                  <a:pt x="184404" y="670560"/>
                </a:lnTo>
                <a:lnTo>
                  <a:pt x="368808" y="537082"/>
                </a:lnTo>
                <a:close/>
              </a:path>
              <a:path w="368934" h="670560">
                <a:moveTo>
                  <a:pt x="276606" y="133476"/>
                </a:moveTo>
                <a:lnTo>
                  <a:pt x="92201" y="133476"/>
                </a:lnTo>
                <a:lnTo>
                  <a:pt x="92201" y="537082"/>
                </a:lnTo>
                <a:lnTo>
                  <a:pt x="276606" y="537082"/>
                </a:lnTo>
                <a:lnTo>
                  <a:pt x="276606" y="133476"/>
                </a:lnTo>
                <a:close/>
              </a:path>
              <a:path w="368934" h="670560">
                <a:moveTo>
                  <a:pt x="184404" y="0"/>
                </a:moveTo>
                <a:lnTo>
                  <a:pt x="0" y="133476"/>
                </a:lnTo>
                <a:lnTo>
                  <a:pt x="368808" y="133476"/>
                </a:lnTo>
                <a:lnTo>
                  <a:pt x="184404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094506" y="3702264"/>
            <a:ext cx="368935" cy="670560"/>
          </a:xfrm>
          <a:custGeom>
            <a:avLst/>
            <a:gdLst/>
            <a:ahLst/>
            <a:cxnLst/>
            <a:rect l="l" t="t" r="r" b="b"/>
            <a:pathLst>
              <a:path w="368934" h="670560">
                <a:moveTo>
                  <a:pt x="0" y="133476"/>
                </a:moveTo>
                <a:lnTo>
                  <a:pt x="184404" y="0"/>
                </a:lnTo>
                <a:lnTo>
                  <a:pt x="368808" y="133476"/>
                </a:lnTo>
                <a:lnTo>
                  <a:pt x="276606" y="133476"/>
                </a:lnTo>
                <a:lnTo>
                  <a:pt x="276606" y="537082"/>
                </a:lnTo>
                <a:lnTo>
                  <a:pt x="368808" y="537082"/>
                </a:lnTo>
                <a:lnTo>
                  <a:pt x="184404" y="670560"/>
                </a:lnTo>
                <a:lnTo>
                  <a:pt x="0" y="537082"/>
                </a:lnTo>
                <a:lnTo>
                  <a:pt x="92201" y="537082"/>
                </a:lnTo>
                <a:lnTo>
                  <a:pt x="92201" y="133476"/>
                </a:lnTo>
                <a:lnTo>
                  <a:pt x="0" y="133476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934644" y="4404066"/>
            <a:ext cx="784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Rounded MT Bold"/>
                <a:cs typeface="Arial Rounded MT Bold"/>
              </a:rPr>
              <a:t>Send</a:t>
            </a:r>
            <a:endParaRPr sz="2400">
              <a:latin typeface="Arial Rounded MT Bold"/>
              <a:cs typeface="Arial Rounded MT Bold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898038" y="4423878"/>
            <a:ext cx="713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Rounded MT Bold"/>
                <a:cs typeface="Arial Rounded MT Bold"/>
              </a:rPr>
              <a:t>D</a:t>
            </a:r>
            <a:r>
              <a:rPr sz="2400" spc="-60" dirty="0">
                <a:latin typeface="Arial Rounded MT Bold"/>
                <a:cs typeface="Arial Rounded MT Bold"/>
              </a:rPr>
              <a:t>a</a:t>
            </a:r>
            <a:r>
              <a:rPr sz="2400" spc="-5" dirty="0">
                <a:latin typeface="Arial Rounded MT Bold"/>
                <a:cs typeface="Arial Rounded MT Bold"/>
              </a:rPr>
              <a:t>ta</a:t>
            </a:r>
            <a:endParaRPr sz="2400">
              <a:latin typeface="Arial Rounded MT Bold"/>
              <a:cs typeface="Arial Rounded MT Bold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509393" y="4601474"/>
            <a:ext cx="38842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" baseline="3472" dirty="0">
                <a:latin typeface="Arial Rounded MT Bold"/>
                <a:cs typeface="Arial Rounded MT Bold"/>
              </a:rPr>
              <a:t>task </a:t>
            </a:r>
            <a:r>
              <a:rPr sz="3600" spc="-22" baseline="3472" dirty="0" smtClean="0">
                <a:latin typeface="Arial Rounded MT Bold"/>
                <a:cs typeface="Arial Rounded MT Bold"/>
              </a:rPr>
              <a:t>request</a:t>
            </a:r>
            <a:endParaRPr sz="2400" dirty="0">
              <a:latin typeface="Arial Rounded MT Bold"/>
              <a:cs typeface="Arial Rounded MT Bold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13067" y="2246082"/>
            <a:ext cx="1723389" cy="930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34670">
              <a:lnSpc>
                <a:spcPct val="100000"/>
              </a:lnSpc>
              <a:spcBef>
                <a:spcPts val="105"/>
              </a:spcBef>
            </a:pPr>
            <a:r>
              <a:rPr sz="2000" spc="-30" dirty="0">
                <a:latin typeface="Arial Rounded MT Bold"/>
                <a:cs typeface="Arial Rounded MT Bold"/>
              </a:rPr>
              <a:t>Train  </a:t>
            </a:r>
            <a:r>
              <a:rPr sz="2000" spc="-10" dirty="0">
                <a:latin typeface="Arial Rounded MT Bold"/>
                <a:cs typeface="Arial Rounded MT Bold"/>
              </a:rPr>
              <a:t>deep</a:t>
            </a:r>
            <a:r>
              <a:rPr sz="2000" spc="-70" dirty="0">
                <a:latin typeface="Arial Rounded MT Bold"/>
                <a:cs typeface="Arial Rounded MT Bold"/>
              </a:rPr>
              <a:t> </a:t>
            </a:r>
            <a:r>
              <a:rPr sz="2000" spc="-5" dirty="0">
                <a:latin typeface="Arial Rounded MT Bold"/>
                <a:cs typeface="Arial Rounded MT Bold"/>
              </a:rPr>
              <a:t>learning</a:t>
            </a:r>
            <a:endParaRPr sz="2000" dirty="0">
              <a:latin typeface="Arial Rounded MT Bold"/>
              <a:cs typeface="Arial Rounded MT Bold"/>
            </a:endParaRPr>
          </a:p>
          <a:p>
            <a:pPr marL="481965">
              <a:lnSpc>
                <a:spcPts val="2315"/>
              </a:lnSpc>
            </a:pPr>
            <a:r>
              <a:rPr sz="2000" dirty="0">
                <a:latin typeface="Arial Rounded MT Bold"/>
                <a:cs typeface="Arial Rounded MT Bold"/>
              </a:rPr>
              <a:t>model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-27800" y="3720933"/>
            <a:ext cx="2565400" cy="1235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latin typeface="Arial Rounded MT Bold"/>
                <a:cs typeface="Arial Rounded MT Bold"/>
              </a:rPr>
              <a:t>Generate</a:t>
            </a:r>
            <a:r>
              <a:rPr sz="2000" spc="-50" dirty="0">
                <a:latin typeface="Arial Rounded MT Bold"/>
                <a:cs typeface="Arial Rounded MT Bold"/>
              </a:rPr>
              <a:t> </a:t>
            </a:r>
            <a:r>
              <a:rPr sz="2000" spc="-5" dirty="0">
                <a:latin typeface="Arial Rounded MT Bold"/>
                <a:cs typeface="Arial Rounded MT Bold"/>
              </a:rPr>
              <a:t>instruction  and</a:t>
            </a:r>
            <a:endParaRPr sz="2000" dirty="0">
              <a:latin typeface="Arial Rounded MT Bold"/>
              <a:cs typeface="Arial Rounded MT Bold"/>
            </a:endParaRPr>
          </a:p>
          <a:p>
            <a:pPr algn="ctr">
              <a:lnSpc>
                <a:spcPts val="2360"/>
              </a:lnSpc>
            </a:pPr>
            <a:r>
              <a:rPr sz="2000" spc="-10" dirty="0">
                <a:latin typeface="Arial Rounded MT Bold"/>
                <a:cs typeface="Arial Rounded MT Bold"/>
              </a:rPr>
              <a:t>construct </a:t>
            </a:r>
            <a:r>
              <a:rPr sz="2000" spc="-25" dirty="0">
                <a:latin typeface="Arial Rounded MT Bold"/>
                <a:cs typeface="Arial Rounded MT Bold"/>
              </a:rPr>
              <a:t>graph</a:t>
            </a:r>
            <a:endParaRPr sz="2000" dirty="0">
              <a:latin typeface="Arial Rounded MT Bold"/>
              <a:cs typeface="Arial Rounded MT Bold"/>
            </a:endParaRPr>
          </a:p>
          <a:p>
            <a:pPr algn="ctr">
              <a:lnSpc>
                <a:spcPts val="2360"/>
              </a:lnSpc>
            </a:pPr>
            <a:r>
              <a:rPr sz="2000" spc="-10" dirty="0">
                <a:latin typeface="Arial Rounded MT Bold"/>
                <a:cs typeface="Arial Rounded MT Bold"/>
              </a:rPr>
              <a:t>parameter</a:t>
            </a:r>
            <a:endParaRPr sz="2000" dirty="0">
              <a:latin typeface="Arial Rounded MT Bold"/>
              <a:cs typeface="Arial Rounded MT Bold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683043" y="5036475"/>
            <a:ext cx="3451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5" dirty="0">
                <a:latin typeface="Arial Rounded MT Bold"/>
                <a:cs typeface="Arial Rounded MT Bold"/>
              </a:rPr>
              <a:t>DLG-x</a:t>
            </a:r>
            <a:r>
              <a:rPr sz="2800" spc="-35" dirty="0">
                <a:latin typeface="Arial Rounded MT Bold"/>
                <a:cs typeface="Arial Rounded MT Bold"/>
              </a:rPr>
              <a:t> </a:t>
            </a:r>
            <a:r>
              <a:rPr sz="2800" spc="-15" dirty="0">
                <a:latin typeface="Arial Rounded MT Bold"/>
                <a:cs typeface="Arial Rounded MT Bold"/>
              </a:rPr>
              <a:t>configuration</a:t>
            </a:r>
            <a:endParaRPr sz="2800">
              <a:latin typeface="Arial Rounded MT Bold"/>
              <a:cs typeface="Arial Rounded MT Bold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508034" y="5605737"/>
            <a:ext cx="8980932" cy="5105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71146" y="5602691"/>
            <a:ext cx="1856231" cy="58215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561374" y="5620979"/>
            <a:ext cx="8879205" cy="408940"/>
          </a:xfrm>
          <a:custGeom>
            <a:avLst/>
            <a:gdLst/>
            <a:ahLst/>
            <a:cxnLst/>
            <a:rect l="l" t="t" r="r" b="b"/>
            <a:pathLst>
              <a:path w="8879205" h="408940">
                <a:moveTo>
                  <a:pt x="8810752" y="0"/>
                </a:moveTo>
                <a:lnTo>
                  <a:pt x="68072" y="0"/>
                </a:lnTo>
                <a:lnTo>
                  <a:pt x="41576" y="5349"/>
                </a:lnTo>
                <a:lnTo>
                  <a:pt x="19939" y="19939"/>
                </a:lnTo>
                <a:lnTo>
                  <a:pt x="5349" y="41576"/>
                </a:lnTo>
                <a:lnTo>
                  <a:pt x="0" y="68072"/>
                </a:lnTo>
                <a:lnTo>
                  <a:pt x="0" y="340360"/>
                </a:lnTo>
                <a:lnTo>
                  <a:pt x="5349" y="366855"/>
                </a:lnTo>
                <a:lnTo>
                  <a:pt x="19938" y="388493"/>
                </a:lnTo>
                <a:lnTo>
                  <a:pt x="41576" y="403082"/>
                </a:lnTo>
                <a:lnTo>
                  <a:pt x="68072" y="408432"/>
                </a:lnTo>
                <a:lnTo>
                  <a:pt x="8810752" y="408432"/>
                </a:lnTo>
                <a:lnTo>
                  <a:pt x="8837247" y="403082"/>
                </a:lnTo>
                <a:lnTo>
                  <a:pt x="8858885" y="388493"/>
                </a:lnTo>
                <a:lnTo>
                  <a:pt x="8873474" y="366855"/>
                </a:lnTo>
                <a:lnTo>
                  <a:pt x="8878824" y="340360"/>
                </a:lnTo>
                <a:lnTo>
                  <a:pt x="8878824" y="68072"/>
                </a:lnTo>
                <a:lnTo>
                  <a:pt x="8873474" y="41576"/>
                </a:lnTo>
                <a:lnTo>
                  <a:pt x="8858885" y="19939"/>
                </a:lnTo>
                <a:lnTo>
                  <a:pt x="8837247" y="5349"/>
                </a:lnTo>
                <a:lnTo>
                  <a:pt x="8810752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248946" y="5670764"/>
            <a:ext cx="1504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Rounded MT Bold"/>
                <a:cs typeface="Arial Rounded MT Bold"/>
              </a:rPr>
              <a:t>Device</a:t>
            </a:r>
            <a:r>
              <a:rPr sz="1800" spc="-30" dirty="0">
                <a:latin typeface="Arial Rounded MT Bold"/>
                <a:cs typeface="Arial Rounded MT Bold"/>
              </a:rPr>
              <a:t> </a:t>
            </a:r>
            <a:r>
              <a:rPr sz="1800" spc="-10" dirty="0">
                <a:latin typeface="Arial Rounded MT Bold"/>
                <a:cs typeface="Arial Rounded MT Bold"/>
              </a:rPr>
              <a:t>driver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554517" y="5547066"/>
            <a:ext cx="8887460" cy="0"/>
          </a:xfrm>
          <a:custGeom>
            <a:avLst/>
            <a:gdLst/>
            <a:ahLst/>
            <a:cxnLst/>
            <a:rect l="l" t="t" r="r" b="b"/>
            <a:pathLst>
              <a:path w="8887460">
                <a:moveTo>
                  <a:pt x="0" y="0"/>
                </a:moveTo>
                <a:lnTo>
                  <a:pt x="8887206" y="0"/>
                </a:lnTo>
              </a:path>
            </a:pathLst>
          </a:custGeom>
          <a:ln w="381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688506" y="1350991"/>
            <a:ext cx="10565765" cy="369973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5269230">
              <a:lnSpc>
                <a:spcPct val="100000"/>
              </a:lnSpc>
              <a:spcBef>
                <a:spcPts val="1200"/>
              </a:spcBef>
            </a:pPr>
            <a:r>
              <a:rPr sz="1800" spc="-10" dirty="0" smtClean="0">
                <a:latin typeface="Arial Rounded MT Bold"/>
                <a:cs typeface="Arial Rounded MT Bold"/>
              </a:rPr>
              <a:t>Users</a:t>
            </a:r>
            <a:r>
              <a:rPr sz="1800" spc="-5" dirty="0" smtClean="0">
                <a:latin typeface="Arial Rounded MT Bold"/>
                <a:cs typeface="Arial Rounded MT Bold"/>
              </a:rPr>
              <a:t> </a:t>
            </a:r>
            <a:r>
              <a:rPr sz="1800" spc="-5" dirty="0">
                <a:latin typeface="Arial Rounded MT Bold"/>
                <a:cs typeface="Arial Rounded MT Bold"/>
              </a:rPr>
              <a:t>Application</a:t>
            </a:r>
            <a:endParaRPr sz="1800" dirty="0">
              <a:latin typeface="Arial Rounded MT Bold"/>
              <a:cs typeface="Arial Rounded MT Bold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241066" y="4734443"/>
            <a:ext cx="2363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spc="-22" baseline="3472" dirty="0" smtClean="0">
                <a:latin typeface="Arial Rounded MT Bold"/>
                <a:cs typeface="Arial Rounded MT Bold"/>
              </a:rPr>
              <a:t>transmission</a:t>
            </a:r>
            <a:endParaRPr lang="zh-CN" altLang="en-US" sz="3600" spc="-22" baseline="3472" dirty="0">
              <a:latin typeface="Arial Rounded MT Bold"/>
              <a:cs typeface="Arial Rounded MT Bold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253267" y="4044462"/>
            <a:ext cx="1604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-22" baseline="3472" dirty="0" err="1">
                <a:solidFill>
                  <a:srgbClr val="FF0000"/>
                </a:solidFill>
                <a:latin typeface="Arial Rounded MT Bold"/>
                <a:cs typeface="Arial Rounded MT Bold"/>
              </a:rPr>
              <a:t>DLG_hashing</a:t>
            </a:r>
            <a:endParaRPr lang="zh-CN" altLang="en-US" sz="2400" spc="-22" baseline="3472" dirty="0">
              <a:solidFill>
                <a:srgbClr val="FF0000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833946" y="4035669"/>
            <a:ext cx="1353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2400" spc="-7" baseline="3472" dirty="0" err="1">
                <a:solidFill>
                  <a:srgbClr val="FF0000"/>
                </a:solidFill>
                <a:latin typeface="Arial Rounded MT Bold"/>
                <a:cs typeface="Arial Rounded MT Bold"/>
              </a:rPr>
              <a:t>DLG_index</a:t>
            </a:r>
            <a:endParaRPr lang="zh-CN" altLang="en-US" sz="2400" spc="-7" baseline="3472" dirty="0">
              <a:solidFill>
                <a:srgbClr val="FF0000"/>
              </a:solidFill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132400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bject 22"/>
          <p:cNvSpPr/>
          <p:nvPr/>
        </p:nvSpPr>
        <p:spPr>
          <a:xfrm>
            <a:off x="0" y="3"/>
            <a:ext cx="12192000" cy="873760"/>
          </a:xfrm>
          <a:custGeom>
            <a:avLst/>
            <a:gdLst/>
            <a:ahLst/>
            <a:cxnLst/>
            <a:rect l="l" t="t" r="r" b="b"/>
            <a:pathLst>
              <a:path w="12192000" h="873760">
                <a:moveTo>
                  <a:pt x="0" y="873251"/>
                </a:moveTo>
                <a:lnTo>
                  <a:pt x="12192000" y="873251"/>
                </a:lnTo>
                <a:lnTo>
                  <a:pt x="12192000" y="0"/>
                </a:lnTo>
                <a:lnTo>
                  <a:pt x="0" y="0"/>
                </a:lnTo>
                <a:lnTo>
                  <a:pt x="0" y="873251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7064"/>
            <a:ext cx="117621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Cognitive </a:t>
            </a:r>
            <a:r>
              <a:rPr spc="-5" dirty="0"/>
              <a:t>SSD </a:t>
            </a:r>
            <a:r>
              <a:rPr spc="-15" dirty="0"/>
              <a:t>System </a:t>
            </a:r>
            <a:r>
              <a:rPr spc="-5" dirty="0"/>
              <a:t>- </a:t>
            </a:r>
            <a:r>
              <a:rPr spc="-30" dirty="0"/>
              <a:t>Firmware </a:t>
            </a:r>
            <a:r>
              <a:rPr spc="-10" dirty="0"/>
              <a:t>and</a:t>
            </a:r>
            <a:r>
              <a:rPr spc="50" dirty="0"/>
              <a:t> </a:t>
            </a:r>
            <a:r>
              <a:rPr spc="-35" dirty="0"/>
              <a:t>hardware</a:t>
            </a:r>
          </a:p>
        </p:txBody>
      </p:sp>
      <p:pic>
        <p:nvPicPr>
          <p:cNvPr id="68" name="图片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696"/>
            <a:ext cx="8130913" cy="4345737"/>
          </a:xfrm>
          <a:prstGeom prst="rect">
            <a:avLst/>
          </a:prstGeom>
        </p:spPr>
      </p:pic>
      <p:sp>
        <p:nvSpPr>
          <p:cNvPr id="69" name="文本框 68"/>
          <p:cNvSpPr txBox="1"/>
          <p:nvPr/>
        </p:nvSpPr>
        <p:spPr>
          <a:xfrm>
            <a:off x="9038492" y="1600200"/>
            <a:ext cx="2505808" cy="3736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8466992" y="1345223"/>
            <a:ext cx="29630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利用</a:t>
            </a:r>
            <a:r>
              <a:rPr lang="en-US" altLang="zh-CN" dirty="0" err="1" smtClean="0"/>
              <a:t>DLG_config</a:t>
            </a:r>
            <a:r>
              <a:rPr lang="zh-CN" altLang="en-US" dirty="0" smtClean="0"/>
              <a:t>命令生成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模型的指令和参数存入</a:t>
            </a:r>
            <a:r>
              <a:rPr lang="en-US" altLang="zh-CN" dirty="0" smtClean="0"/>
              <a:t>FLASH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将带有地址的</a:t>
            </a:r>
            <a:r>
              <a:rPr lang="en-US" altLang="zh-CN" dirty="0" err="1" smtClean="0"/>
              <a:t>DLG_hashing</a:t>
            </a:r>
            <a:r>
              <a:rPr lang="zh-CN" altLang="en-US" dirty="0" smtClean="0"/>
              <a:t>发送到</a:t>
            </a:r>
            <a:r>
              <a:rPr lang="en-US" altLang="zh-CN" dirty="0" smtClean="0"/>
              <a:t>SSD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启动加速器加载深度学习参数，同时通过地址访问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进行特征提取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生成哈希码后，将收到的</a:t>
            </a:r>
            <a:r>
              <a:rPr lang="en-US" altLang="zh-CN" dirty="0" err="1" smtClean="0"/>
              <a:t>DLG_index</a:t>
            </a:r>
            <a:r>
              <a:rPr lang="en-US" altLang="zh-CN" dirty="0" smtClean="0"/>
              <a:t> </a:t>
            </a:r>
            <a:r>
              <a:rPr lang="zh-CN" altLang="en-US" dirty="0" smtClean="0"/>
              <a:t>调用图型搜索功能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任务完成后将获取的图型数据返回给主机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752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 smtClean="0">
                    <a:latin typeface="+mn-lt"/>
                    <a:ea typeface="+mn-ea"/>
                    <a:sym typeface="+mn-lt"/>
                  </a:rPr>
                  <a:t>Background and Motivation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 smtClean="0">
                    <a:latin typeface="+mn-lt"/>
                    <a:ea typeface="+mn-ea"/>
                    <a:sym typeface="+mn-lt"/>
                  </a:rPr>
                  <a:t>Cognitive SSD System Design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 smtClean="0">
                    <a:solidFill>
                      <a:srgbClr val="FF0000"/>
                    </a:solidFill>
                    <a:latin typeface="+mn-lt"/>
                    <a:ea typeface="+mn-ea"/>
                    <a:sym typeface="+mn-lt"/>
                  </a:rPr>
                  <a:t>DLG-x Accelerator</a:t>
                </a:r>
                <a:endParaRPr lang="en-US" altLang="zh-CN" b="0" dirty="0">
                  <a:solidFill>
                    <a:srgbClr val="FF0000"/>
                  </a:solidFill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E</a:t>
                </a:r>
                <a:r>
                  <a:rPr lang="en-US" altLang="zh-CN" b="0" dirty="0" smtClean="0">
                    <a:latin typeface="+mn-lt"/>
                    <a:ea typeface="+mn-ea"/>
                    <a:sym typeface="+mn-lt"/>
                  </a:rPr>
                  <a:t>valuation 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 smtClean="0">
                    <a:latin typeface="+mn-lt"/>
                    <a:ea typeface="+mn-ea"/>
                    <a:sym typeface="+mn-lt"/>
                  </a:rPr>
                  <a:t>Conclusion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972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object 22"/>
          <p:cNvSpPr/>
          <p:nvPr/>
        </p:nvSpPr>
        <p:spPr>
          <a:xfrm>
            <a:off x="0" y="3"/>
            <a:ext cx="12192000" cy="873760"/>
          </a:xfrm>
          <a:custGeom>
            <a:avLst/>
            <a:gdLst/>
            <a:ahLst/>
            <a:cxnLst/>
            <a:rect l="l" t="t" r="r" b="b"/>
            <a:pathLst>
              <a:path w="12192000" h="873760">
                <a:moveTo>
                  <a:pt x="0" y="873251"/>
                </a:moveTo>
                <a:lnTo>
                  <a:pt x="12192000" y="873251"/>
                </a:lnTo>
                <a:lnTo>
                  <a:pt x="12192000" y="0"/>
                </a:lnTo>
                <a:lnTo>
                  <a:pt x="0" y="0"/>
                </a:lnTo>
                <a:lnTo>
                  <a:pt x="0" y="873251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7061"/>
            <a:ext cx="95713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DLG-x </a:t>
            </a:r>
            <a:r>
              <a:rPr spc="-25" dirty="0"/>
              <a:t>Accelerator </a:t>
            </a:r>
            <a:r>
              <a:rPr spc="-5" dirty="0"/>
              <a:t>– </a:t>
            </a:r>
            <a:r>
              <a:rPr spc="-20" dirty="0"/>
              <a:t>Deep </a:t>
            </a:r>
            <a:r>
              <a:rPr spc="-5" dirty="0"/>
              <a:t>learning</a:t>
            </a:r>
            <a:r>
              <a:rPr spc="125" dirty="0"/>
              <a:t> </a:t>
            </a:r>
            <a:r>
              <a:rPr spc="-10" dirty="0"/>
              <a:t>unit</a:t>
            </a:r>
          </a:p>
        </p:txBody>
      </p:sp>
      <p:sp>
        <p:nvSpPr>
          <p:cNvPr id="120" name="object 6"/>
          <p:cNvSpPr/>
          <p:nvPr/>
        </p:nvSpPr>
        <p:spPr>
          <a:xfrm>
            <a:off x="564461" y="1420250"/>
            <a:ext cx="4626410" cy="1924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2" name="图片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9" y="4023251"/>
            <a:ext cx="6296180" cy="2031900"/>
          </a:xfrm>
          <a:prstGeom prst="rect">
            <a:avLst/>
          </a:prstGeom>
        </p:spPr>
      </p:pic>
      <p:sp>
        <p:nvSpPr>
          <p:cNvPr id="123" name="文本框 122"/>
          <p:cNvSpPr txBox="1"/>
          <p:nvPr/>
        </p:nvSpPr>
        <p:spPr>
          <a:xfrm>
            <a:off x="6919546" y="1644162"/>
            <a:ext cx="45807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SSD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DRAM</a:t>
            </a:r>
            <a:r>
              <a:rPr lang="zh-CN" altLang="en-US" dirty="0" smtClean="0"/>
              <a:t>容量无法满足众多的神经网络参数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可以绕过内部</a:t>
            </a:r>
            <a:r>
              <a:rPr lang="en-US" altLang="zh-CN" dirty="0" smtClean="0"/>
              <a:t>DRAM</a:t>
            </a:r>
            <a:r>
              <a:rPr lang="zh-CN" altLang="en-US" dirty="0" smtClean="0"/>
              <a:t>直接对</a:t>
            </a:r>
            <a:r>
              <a:rPr lang="en-US" altLang="zh-CN" dirty="0" smtClean="0"/>
              <a:t>NAND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IO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两</a:t>
            </a:r>
            <a:r>
              <a:rPr lang="zh-CN" altLang="en-US" dirty="0" smtClean="0"/>
              <a:t>个</a:t>
            </a:r>
            <a:r>
              <a:rPr lang="en-US" altLang="zh-CN" dirty="0" smtClean="0"/>
              <a:t>activation buffers</a:t>
            </a:r>
            <a:r>
              <a:rPr lang="zh-CN" altLang="en-US" dirty="0" smtClean="0"/>
              <a:t>用于存储存储神经网络中间层的结果；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两</a:t>
            </a:r>
            <a:r>
              <a:rPr lang="zh-CN" altLang="en-US" dirty="0" smtClean="0"/>
              <a:t>个</a:t>
            </a:r>
            <a:r>
              <a:rPr lang="en-US" altLang="zh-CN" dirty="0" smtClean="0"/>
              <a:t>weight buffer</a:t>
            </a:r>
            <a:r>
              <a:rPr lang="zh-CN" altLang="en-US" dirty="0"/>
              <a:t>作为</a:t>
            </a:r>
            <a:r>
              <a:rPr lang="zh-CN" altLang="en-US" dirty="0" smtClean="0"/>
              <a:t>存储神经处理引擎（</a:t>
            </a:r>
            <a:r>
              <a:rPr lang="en-US" altLang="zh-CN" dirty="0" smtClean="0"/>
              <a:t>NPE</a:t>
            </a:r>
            <a:r>
              <a:rPr lang="zh-CN" altLang="en-US" dirty="0" smtClean="0"/>
              <a:t>）和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之间的缓存；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NPE</a:t>
            </a:r>
            <a:r>
              <a:rPr lang="zh-CN" altLang="en-US" dirty="0" smtClean="0"/>
              <a:t>有一串的</a:t>
            </a:r>
            <a:r>
              <a:rPr lang="en-US" altLang="zh-CN" dirty="0" smtClean="0"/>
              <a:t>PE</a:t>
            </a:r>
            <a:r>
              <a:rPr lang="zh-CN" altLang="en-US" dirty="0" smtClean="0"/>
              <a:t>，可以用于执行定点的卷积，池化，激活等操作；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24" name="文本框 123"/>
          <p:cNvSpPr txBox="1"/>
          <p:nvPr/>
        </p:nvSpPr>
        <p:spPr>
          <a:xfrm>
            <a:off x="6919546" y="4422531"/>
            <a:ext cx="4580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充分利用</a:t>
            </a:r>
            <a:r>
              <a:rPr lang="en-US" altLang="zh-CN" dirty="0" smtClean="0"/>
              <a:t>NAND-Flash</a:t>
            </a:r>
            <a:r>
              <a:rPr lang="zh-CN" altLang="en-US" dirty="0" smtClean="0"/>
              <a:t>可以并行传输的特性；</a:t>
            </a:r>
            <a:endParaRPr lang="en-US" altLang="zh-CN" dirty="0" smtClean="0"/>
          </a:p>
          <a:p>
            <a:r>
              <a:rPr lang="zh-CN" altLang="en-US" dirty="0" smtClean="0"/>
              <a:t>对深度学习参数进行拆分；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199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object 22"/>
          <p:cNvSpPr/>
          <p:nvPr/>
        </p:nvSpPr>
        <p:spPr>
          <a:xfrm>
            <a:off x="0" y="3"/>
            <a:ext cx="12192000" cy="873760"/>
          </a:xfrm>
          <a:custGeom>
            <a:avLst/>
            <a:gdLst/>
            <a:ahLst/>
            <a:cxnLst/>
            <a:rect l="l" t="t" r="r" b="b"/>
            <a:pathLst>
              <a:path w="12192000" h="873760">
                <a:moveTo>
                  <a:pt x="0" y="873251"/>
                </a:moveTo>
                <a:lnTo>
                  <a:pt x="12192000" y="873251"/>
                </a:lnTo>
                <a:lnTo>
                  <a:pt x="12192000" y="0"/>
                </a:lnTo>
                <a:lnTo>
                  <a:pt x="0" y="0"/>
                </a:lnTo>
                <a:lnTo>
                  <a:pt x="0" y="873251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7061"/>
            <a:ext cx="91166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DLG-x </a:t>
            </a:r>
            <a:r>
              <a:rPr spc="-30" dirty="0"/>
              <a:t>Accelerator-Graph </a:t>
            </a:r>
            <a:r>
              <a:rPr spc="-40" dirty="0"/>
              <a:t>search</a:t>
            </a:r>
            <a:r>
              <a:rPr spc="85" dirty="0"/>
              <a:t> </a:t>
            </a:r>
            <a:r>
              <a:rPr spc="-10" dirty="0"/>
              <a:t>unit</a:t>
            </a:r>
          </a:p>
        </p:txBody>
      </p:sp>
      <p:sp>
        <p:nvSpPr>
          <p:cNvPr id="50" name="object 50"/>
          <p:cNvSpPr/>
          <p:nvPr/>
        </p:nvSpPr>
        <p:spPr>
          <a:xfrm>
            <a:off x="8073542" y="2623117"/>
            <a:ext cx="2903220" cy="2373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89265" y="2167949"/>
            <a:ext cx="676655" cy="734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378344" y="2451590"/>
            <a:ext cx="615137" cy="6470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123133" y="2002499"/>
            <a:ext cx="125095" cy="331470"/>
          </a:xfrm>
          <a:custGeom>
            <a:avLst/>
            <a:gdLst/>
            <a:ahLst/>
            <a:cxnLst/>
            <a:rect l="l" t="t" r="r" b="b"/>
            <a:pathLst>
              <a:path w="125095" h="331470">
                <a:moveTo>
                  <a:pt x="15622" y="0"/>
                </a:moveTo>
                <a:lnTo>
                  <a:pt x="8578" y="2901"/>
                </a:lnTo>
                <a:lnTo>
                  <a:pt x="2986" y="8731"/>
                </a:lnTo>
                <a:lnTo>
                  <a:pt x="0" y="16428"/>
                </a:lnTo>
                <a:lnTo>
                  <a:pt x="49" y="24590"/>
                </a:lnTo>
                <a:lnTo>
                  <a:pt x="2932" y="32252"/>
                </a:lnTo>
                <a:lnTo>
                  <a:pt x="8447" y="38449"/>
                </a:lnTo>
                <a:lnTo>
                  <a:pt x="34754" y="62547"/>
                </a:lnTo>
                <a:lnTo>
                  <a:pt x="56024" y="91122"/>
                </a:lnTo>
                <a:lnTo>
                  <a:pt x="71794" y="123459"/>
                </a:lnTo>
                <a:lnTo>
                  <a:pt x="81599" y="158845"/>
                </a:lnTo>
                <a:lnTo>
                  <a:pt x="84909" y="195443"/>
                </a:lnTo>
                <a:lnTo>
                  <a:pt x="81599" y="231314"/>
                </a:lnTo>
                <a:lnTo>
                  <a:pt x="71812" y="265590"/>
                </a:lnTo>
                <a:lnTo>
                  <a:pt x="55691" y="297402"/>
                </a:lnTo>
                <a:lnTo>
                  <a:pt x="52643" y="302228"/>
                </a:lnTo>
                <a:lnTo>
                  <a:pt x="51627" y="307943"/>
                </a:lnTo>
                <a:lnTo>
                  <a:pt x="75947" y="330850"/>
                </a:lnTo>
                <a:lnTo>
                  <a:pt x="82992" y="327979"/>
                </a:lnTo>
                <a:lnTo>
                  <a:pt x="108539" y="282527"/>
                </a:lnTo>
                <a:lnTo>
                  <a:pt x="120588" y="239363"/>
                </a:lnTo>
                <a:lnTo>
                  <a:pt x="124477" y="195754"/>
                </a:lnTo>
                <a:lnTo>
                  <a:pt x="123463" y="173801"/>
                </a:lnTo>
                <a:lnTo>
                  <a:pt x="115534" y="130254"/>
                </a:lnTo>
                <a:lnTo>
                  <a:pt x="100155" y="89138"/>
                </a:lnTo>
                <a:lnTo>
                  <a:pt x="77283" y="51014"/>
                </a:lnTo>
                <a:lnTo>
                  <a:pt x="47632" y="17883"/>
                </a:lnTo>
                <a:lnTo>
                  <a:pt x="23239" y="194"/>
                </a:lnTo>
                <a:lnTo>
                  <a:pt x="1562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977022" y="2056474"/>
            <a:ext cx="194980" cy="2444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395106" y="1849432"/>
            <a:ext cx="601979" cy="5638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423806" y="1498925"/>
            <a:ext cx="1850136" cy="12146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451237" y="1521760"/>
            <a:ext cx="1854707" cy="12451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477146" y="1514152"/>
            <a:ext cx="1748155" cy="1112520"/>
          </a:xfrm>
          <a:custGeom>
            <a:avLst/>
            <a:gdLst/>
            <a:ahLst/>
            <a:cxnLst/>
            <a:rect l="l" t="t" r="r" b="b"/>
            <a:pathLst>
              <a:path w="1748154" h="1112520">
                <a:moveTo>
                  <a:pt x="1564004" y="0"/>
                </a:moveTo>
                <a:lnTo>
                  <a:pt x="184023" y="0"/>
                </a:lnTo>
                <a:lnTo>
                  <a:pt x="135113" y="6575"/>
                </a:lnTo>
                <a:lnTo>
                  <a:pt x="91157" y="25131"/>
                </a:lnTo>
                <a:lnTo>
                  <a:pt x="53911" y="53911"/>
                </a:lnTo>
                <a:lnTo>
                  <a:pt x="25131" y="91157"/>
                </a:lnTo>
                <a:lnTo>
                  <a:pt x="6575" y="135113"/>
                </a:lnTo>
                <a:lnTo>
                  <a:pt x="0" y="184023"/>
                </a:lnTo>
                <a:lnTo>
                  <a:pt x="0" y="928497"/>
                </a:lnTo>
                <a:lnTo>
                  <a:pt x="6575" y="977406"/>
                </a:lnTo>
                <a:lnTo>
                  <a:pt x="25131" y="1021362"/>
                </a:lnTo>
                <a:lnTo>
                  <a:pt x="53911" y="1058608"/>
                </a:lnTo>
                <a:lnTo>
                  <a:pt x="91157" y="1087388"/>
                </a:lnTo>
                <a:lnTo>
                  <a:pt x="135113" y="1105944"/>
                </a:lnTo>
                <a:lnTo>
                  <a:pt x="184023" y="1112520"/>
                </a:lnTo>
                <a:lnTo>
                  <a:pt x="1564004" y="1112520"/>
                </a:lnTo>
                <a:lnTo>
                  <a:pt x="1612914" y="1105944"/>
                </a:lnTo>
                <a:lnTo>
                  <a:pt x="1656870" y="1087388"/>
                </a:lnTo>
                <a:lnTo>
                  <a:pt x="1694116" y="1058608"/>
                </a:lnTo>
                <a:lnTo>
                  <a:pt x="1722896" y="1021362"/>
                </a:lnTo>
                <a:lnTo>
                  <a:pt x="1741452" y="977406"/>
                </a:lnTo>
                <a:lnTo>
                  <a:pt x="1748027" y="928497"/>
                </a:lnTo>
                <a:lnTo>
                  <a:pt x="1748027" y="184023"/>
                </a:lnTo>
                <a:lnTo>
                  <a:pt x="1741452" y="135113"/>
                </a:lnTo>
                <a:lnTo>
                  <a:pt x="1722896" y="91157"/>
                </a:lnTo>
                <a:lnTo>
                  <a:pt x="1694116" y="53911"/>
                </a:lnTo>
                <a:lnTo>
                  <a:pt x="1656870" y="25131"/>
                </a:lnTo>
                <a:lnTo>
                  <a:pt x="1612914" y="6575"/>
                </a:lnTo>
                <a:lnTo>
                  <a:pt x="1564004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7503058" y="866977"/>
            <a:ext cx="3994150" cy="1670685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2400" spc="-5" dirty="0">
                <a:latin typeface="Arial Rounded MT Bold"/>
                <a:cs typeface="Arial Rounded MT Bold"/>
              </a:rPr>
              <a:t>Online </a:t>
            </a:r>
            <a:r>
              <a:rPr sz="2400" spc="-20" dirty="0">
                <a:latin typeface="Arial Rounded MT Bold"/>
                <a:cs typeface="Arial Rounded MT Bold"/>
              </a:rPr>
              <a:t>stage: </a:t>
            </a:r>
            <a:r>
              <a:rPr sz="2400" spc="-30" dirty="0">
                <a:latin typeface="Arial Rounded MT Bold"/>
                <a:cs typeface="Arial Rounded MT Bold"/>
              </a:rPr>
              <a:t>graph</a:t>
            </a:r>
            <a:r>
              <a:rPr sz="2400" dirty="0">
                <a:latin typeface="Arial Rounded MT Bold"/>
                <a:cs typeface="Arial Rounded MT Bold"/>
              </a:rPr>
              <a:t> </a:t>
            </a:r>
            <a:r>
              <a:rPr sz="2400" spc="-25" dirty="0">
                <a:latin typeface="Arial Rounded MT Bold"/>
                <a:cs typeface="Arial Rounded MT Bold"/>
              </a:rPr>
              <a:t>search</a:t>
            </a:r>
            <a:endParaRPr sz="2400">
              <a:latin typeface="Arial Rounded MT Bold"/>
              <a:cs typeface="Arial Rounded MT Bold"/>
            </a:endParaRPr>
          </a:p>
          <a:p>
            <a:pPr marL="2155190" marR="444500" indent="1270" algn="ctr">
              <a:lnSpc>
                <a:spcPct val="100000"/>
              </a:lnSpc>
              <a:spcBef>
                <a:spcPts val="1310"/>
              </a:spcBef>
            </a:pPr>
            <a:r>
              <a:rPr sz="2000" spc="-10" dirty="0">
                <a:latin typeface="Arial Rounded MT Bold"/>
                <a:cs typeface="Arial Rounded MT Bold"/>
              </a:rPr>
              <a:t>Neural  </a:t>
            </a:r>
            <a:r>
              <a:rPr sz="2000" dirty="0">
                <a:latin typeface="Arial Rounded MT Bold"/>
                <a:cs typeface="Arial Rounded MT Bold"/>
              </a:rPr>
              <a:t>P</a:t>
            </a:r>
            <a:r>
              <a:rPr sz="2000" spc="-80" dirty="0">
                <a:latin typeface="Arial Rounded MT Bold"/>
                <a:cs typeface="Arial Rounded MT Bold"/>
              </a:rPr>
              <a:t>r</a:t>
            </a:r>
            <a:r>
              <a:rPr sz="2000" dirty="0">
                <a:latin typeface="Arial Rounded MT Bold"/>
                <a:cs typeface="Arial Rounded MT Bold"/>
              </a:rPr>
              <a:t>oces</a:t>
            </a:r>
            <a:r>
              <a:rPr sz="2000" spc="0" dirty="0">
                <a:latin typeface="Arial Rounded MT Bold"/>
                <a:cs typeface="Arial Rounded MT Bold"/>
              </a:rPr>
              <a:t>s</a:t>
            </a:r>
            <a:r>
              <a:rPr sz="2000" dirty="0">
                <a:latin typeface="Arial Rounded MT Bold"/>
                <a:cs typeface="Arial Rounded MT Bold"/>
              </a:rPr>
              <a:t>ing  </a:t>
            </a:r>
            <a:r>
              <a:rPr sz="2000" spc="-5" dirty="0">
                <a:latin typeface="Arial Rounded MT Bold"/>
                <a:cs typeface="Arial Rounded MT Bold"/>
              </a:rPr>
              <a:t>Engine</a:t>
            </a:r>
            <a:endParaRPr sz="2000">
              <a:latin typeface="Arial Rounded MT Bold"/>
              <a:cs typeface="Arial Rounded MT Bold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9065665" y="1991164"/>
            <a:ext cx="337185" cy="291465"/>
          </a:xfrm>
          <a:custGeom>
            <a:avLst/>
            <a:gdLst/>
            <a:ahLst/>
            <a:cxnLst/>
            <a:rect l="l" t="t" r="r" b="b"/>
            <a:pathLst>
              <a:path w="337184" h="291464">
                <a:moveTo>
                  <a:pt x="191262" y="0"/>
                </a:moveTo>
                <a:lnTo>
                  <a:pt x="191262" y="72771"/>
                </a:lnTo>
                <a:lnTo>
                  <a:pt x="0" y="72771"/>
                </a:lnTo>
                <a:lnTo>
                  <a:pt x="0" y="218313"/>
                </a:lnTo>
                <a:lnTo>
                  <a:pt x="191262" y="218313"/>
                </a:lnTo>
                <a:lnTo>
                  <a:pt x="191262" y="291084"/>
                </a:lnTo>
                <a:lnTo>
                  <a:pt x="336804" y="145542"/>
                </a:lnTo>
                <a:lnTo>
                  <a:pt x="191262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065665" y="1991164"/>
            <a:ext cx="337185" cy="291465"/>
          </a:xfrm>
          <a:custGeom>
            <a:avLst/>
            <a:gdLst/>
            <a:ahLst/>
            <a:cxnLst/>
            <a:rect l="l" t="t" r="r" b="b"/>
            <a:pathLst>
              <a:path w="337184" h="291464">
                <a:moveTo>
                  <a:pt x="0" y="72771"/>
                </a:moveTo>
                <a:lnTo>
                  <a:pt x="191262" y="72771"/>
                </a:lnTo>
                <a:lnTo>
                  <a:pt x="191262" y="0"/>
                </a:lnTo>
                <a:lnTo>
                  <a:pt x="336804" y="145542"/>
                </a:lnTo>
                <a:lnTo>
                  <a:pt x="191262" y="291084"/>
                </a:lnTo>
                <a:lnTo>
                  <a:pt x="191262" y="218313"/>
                </a:lnTo>
                <a:lnTo>
                  <a:pt x="0" y="218313"/>
                </a:lnTo>
                <a:lnTo>
                  <a:pt x="0" y="72771"/>
                </a:lnTo>
                <a:close/>
              </a:path>
            </a:pathLst>
          </a:custGeom>
          <a:ln w="12192">
            <a:solidFill>
              <a:srgbClr val="5382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179018" y="1076587"/>
            <a:ext cx="57588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latin typeface="Arial Rounded MT Bold"/>
                <a:cs typeface="Arial Rounded MT Bold"/>
              </a:rPr>
              <a:t>Offline </a:t>
            </a:r>
            <a:r>
              <a:rPr sz="2400" spc="-20" dirty="0">
                <a:latin typeface="Arial Rounded MT Bold"/>
                <a:cs typeface="Arial Rounded MT Bold"/>
              </a:rPr>
              <a:t>stage: </a:t>
            </a:r>
            <a:r>
              <a:rPr sz="2400" spc="-5" dirty="0">
                <a:latin typeface="Arial Rounded MT Bold"/>
                <a:cs typeface="Arial Rounded MT Bold"/>
              </a:rPr>
              <a:t>K-NN </a:t>
            </a:r>
            <a:r>
              <a:rPr sz="2400" spc="-30" dirty="0">
                <a:latin typeface="Arial Rounded MT Bold"/>
                <a:cs typeface="Arial Rounded MT Bold"/>
              </a:rPr>
              <a:t>graph</a:t>
            </a:r>
            <a:r>
              <a:rPr sz="2400" spc="0" dirty="0">
                <a:latin typeface="Arial Rounded MT Bold"/>
                <a:cs typeface="Arial Rounded MT Bold"/>
              </a:rPr>
              <a:t> </a:t>
            </a:r>
            <a:r>
              <a:rPr sz="2400" spc="-10" dirty="0">
                <a:latin typeface="Arial Rounded MT Bold"/>
                <a:cs typeface="Arial Rounded MT Bold"/>
              </a:rPr>
              <a:t>construction</a:t>
            </a:r>
            <a:endParaRPr sz="2400" dirty="0">
              <a:latin typeface="Arial Rounded MT Bold"/>
              <a:cs typeface="Arial Rounded MT Bold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02081" y="1783900"/>
            <a:ext cx="3311652" cy="24551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966362" y="1811332"/>
            <a:ext cx="417830" cy="2574290"/>
          </a:xfrm>
          <a:custGeom>
            <a:avLst/>
            <a:gdLst/>
            <a:ahLst/>
            <a:cxnLst/>
            <a:rect l="l" t="t" r="r" b="b"/>
            <a:pathLst>
              <a:path w="417829" h="2574290">
                <a:moveTo>
                  <a:pt x="409955" y="0"/>
                </a:moveTo>
                <a:lnTo>
                  <a:pt x="7619" y="0"/>
                </a:lnTo>
                <a:lnTo>
                  <a:pt x="0" y="7619"/>
                </a:lnTo>
                <a:lnTo>
                  <a:pt x="0" y="2566466"/>
                </a:lnTo>
                <a:lnTo>
                  <a:pt x="7619" y="2574036"/>
                </a:lnTo>
                <a:lnTo>
                  <a:pt x="409955" y="2574036"/>
                </a:lnTo>
                <a:lnTo>
                  <a:pt x="417575" y="2566466"/>
                </a:lnTo>
                <a:lnTo>
                  <a:pt x="417575" y="7619"/>
                </a:lnTo>
                <a:lnTo>
                  <a:pt x="409955" y="0"/>
                </a:lnTo>
                <a:close/>
              </a:path>
            </a:pathLst>
          </a:custGeom>
          <a:solidFill>
            <a:srgbClr val="D0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966362" y="1811332"/>
            <a:ext cx="417830" cy="2574290"/>
          </a:xfrm>
          <a:custGeom>
            <a:avLst/>
            <a:gdLst/>
            <a:ahLst/>
            <a:cxnLst/>
            <a:rect l="l" t="t" r="r" b="b"/>
            <a:pathLst>
              <a:path w="417829" h="2574290">
                <a:moveTo>
                  <a:pt x="0" y="16890"/>
                </a:moveTo>
                <a:lnTo>
                  <a:pt x="0" y="7619"/>
                </a:lnTo>
                <a:lnTo>
                  <a:pt x="7619" y="0"/>
                </a:lnTo>
                <a:lnTo>
                  <a:pt x="16890" y="0"/>
                </a:lnTo>
                <a:lnTo>
                  <a:pt x="400684" y="0"/>
                </a:lnTo>
                <a:lnTo>
                  <a:pt x="409955" y="0"/>
                </a:lnTo>
                <a:lnTo>
                  <a:pt x="417575" y="7619"/>
                </a:lnTo>
                <a:lnTo>
                  <a:pt x="417575" y="16890"/>
                </a:lnTo>
                <a:lnTo>
                  <a:pt x="417575" y="2557119"/>
                </a:lnTo>
                <a:lnTo>
                  <a:pt x="417575" y="2566466"/>
                </a:lnTo>
                <a:lnTo>
                  <a:pt x="409955" y="2574036"/>
                </a:lnTo>
                <a:lnTo>
                  <a:pt x="400684" y="2574036"/>
                </a:lnTo>
                <a:lnTo>
                  <a:pt x="16890" y="2574036"/>
                </a:lnTo>
                <a:lnTo>
                  <a:pt x="7619" y="2574036"/>
                </a:lnTo>
                <a:lnTo>
                  <a:pt x="0" y="2566466"/>
                </a:lnTo>
                <a:lnTo>
                  <a:pt x="0" y="2557119"/>
                </a:lnTo>
                <a:lnTo>
                  <a:pt x="0" y="16890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042562" y="1953064"/>
            <a:ext cx="277495" cy="276225"/>
          </a:xfrm>
          <a:custGeom>
            <a:avLst/>
            <a:gdLst/>
            <a:ahLst/>
            <a:cxnLst/>
            <a:rect l="l" t="t" r="r" b="b"/>
            <a:pathLst>
              <a:path w="277495" h="276225">
                <a:moveTo>
                  <a:pt x="138683" y="0"/>
                </a:moveTo>
                <a:lnTo>
                  <a:pt x="94853" y="7028"/>
                </a:lnTo>
                <a:lnTo>
                  <a:pt x="56784" y="26602"/>
                </a:lnTo>
                <a:lnTo>
                  <a:pt x="26761" y="56455"/>
                </a:lnTo>
                <a:lnTo>
                  <a:pt x="7071" y="94317"/>
                </a:lnTo>
                <a:lnTo>
                  <a:pt x="0" y="137922"/>
                </a:lnTo>
                <a:lnTo>
                  <a:pt x="7071" y="181526"/>
                </a:lnTo>
                <a:lnTo>
                  <a:pt x="26761" y="219388"/>
                </a:lnTo>
                <a:lnTo>
                  <a:pt x="56784" y="249241"/>
                </a:lnTo>
                <a:lnTo>
                  <a:pt x="94853" y="268815"/>
                </a:lnTo>
                <a:lnTo>
                  <a:pt x="138683" y="275844"/>
                </a:lnTo>
                <a:lnTo>
                  <a:pt x="182514" y="268815"/>
                </a:lnTo>
                <a:lnTo>
                  <a:pt x="220583" y="249241"/>
                </a:lnTo>
                <a:lnTo>
                  <a:pt x="250606" y="219388"/>
                </a:lnTo>
                <a:lnTo>
                  <a:pt x="270296" y="181526"/>
                </a:lnTo>
                <a:lnTo>
                  <a:pt x="277367" y="137922"/>
                </a:lnTo>
                <a:lnTo>
                  <a:pt x="270296" y="94317"/>
                </a:lnTo>
                <a:lnTo>
                  <a:pt x="250606" y="56455"/>
                </a:lnTo>
                <a:lnTo>
                  <a:pt x="220583" y="26602"/>
                </a:lnTo>
                <a:lnTo>
                  <a:pt x="182514" y="7028"/>
                </a:lnTo>
                <a:lnTo>
                  <a:pt x="138683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042562" y="1953064"/>
            <a:ext cx="277495" cy="276225"/>
          </a:xfrm>
          <a:custGeom>
            <a:avLst/>
            <a:gdLst/>
            <a:ahLst/>
            <a:cxnLst/>
            <a:rect l="l" t="t" r="r" b="b"/>
            <a:pathLst>
              <a:path w="277495" h="276225">
                <a:moveTo>
                  <a:pt x="0" y="137922"/>
                </a:moveTo>
                <a:lnTo>
                  <a:pt x="7071" y="94317"/>
                </a:lnTo>
                <a:lnTo>
                  <a:pt x="26761" y="56455"/>
                </a:lnTo>
                <a:lnTo>
                  <a:pt x="56784" y="26602"/>
                </a:lnTo>
                <a:lnTo>
                  <a:pt x="94853" y="7028"/>
                </a:lnTo>
                <a:lnTo>
                  <a:pt x="138683" y="0"/>
                </a:lnTo>
                <a:lnTo>
                  <a:pt x="182514" y="7028"/>
                </a:lnTo>
                <a:lnTo>
                  <a:pt x="220583" y="26602"/>
                </a:lnTo>
                <a:lnTo>
                  <a:pt x="250606" y="56455"/>
                </a:lnTo>
                <a:lnTo>
                  <a:pt x="270296" y="94317"/>
                </a:lnTo>
                <a:lnTo>
                  <a:pt x="277367" y="137922"/>
                </a:lnTo>
                <a:lnTo>
                  <a:pt x="270296" y="181526"/>
                </a:lnTo>
                <a:lnTo>
                  <a:pt x="250606" y="219388"/>
                </a:lnTo>
                <a:lnTo>
                  <a:pt x="220583" y="249241"/>
                </a:lnTo>
                <a:lnTo>
                  <a:pt x="182514" y="268815"/>
                </a:lnTo>
                <a:lnTo>
                  <a:pt x="138683" y="275844"/>
                </a:lnTo>
                <a:lnTo>
                  <a:pt x="94853" y="268815"/>
                </a:lnTo>
                <a:lnTo>
                  <a:pt x="56784" y="249241"/>
                </a:lnTo>
                <a:lnTo>
                  <a:pt x="26761" y="219388"/>
                </a:lnTo>
                <a:lnTo>
                  <a:pt x="7071" y="181526"/>
                </a:lnTo>
                <a:lnTo>
                  <a:pt x="0" y="137922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042562" y="2315776"/>
            <a:ext cx="277495" cy="276225"/>
          </a:xfrm>
          <a:custGeom>
            <a:avLst/>
            <a:gdLst/>
            <a:ahLst/>
            <a:cxnLst/>
            <a:rect l="l" t="t" r="r" b="b"/>
            <a:pathLst>
              <a:path w="277495" h="276225">
                <a:moveTo>
                  <a:pt x="138683" y="0"/>
                </a:moveTo>
                <a:lnTo>
                  <a:pt x="94853" y="7028"/>
                </a:lnTo>
                <a:lnTo>
                  <a:pt x="56784" y="26602"/>
                </a:lnTo>
                <a:lnTo>
                  <a:pt x="26761" y="56455"/>
                </a:lnTo>
                <a:lnTo>
                  <a:pt x="7071" y="94317"/>
                </a:lnTo>
                <a:lnTo>
                  <a:pt x="0" y="137921"/>
                </a:lnTo>
                <a:lnTo>
                  <a:pt x="7071" y="181526"/>
                </a:lnTo>
                <a:lnTo>
                  <a:pt x="26761" y="219388"/>
                </a:lnTo>
                <a:lnTo>
                  <a:pt x="56784" y="249241"/>
                </a:lnTo>
                <a:lnTo>
                  <a:pt x="94853" y="268815"/>
                </a:lnTo>
                <a:lnTo>
                  <a:pt x="138683" y="275843"/>
                </a:lnTo>
                <a:lnTo>
                  <a:pt x="182514" y="268815"/>
                </a:lnTo>
                <a:lnTo>
                  <a:pt x="220583" y="249241"/>
                </a:lnTo>
                <a:lnTo>
                  <a:pt x="250606" y="219388"/>
                </a:lnTo>
                <a:lnTo>
                  <a:pt x="270296" y="181526"/>
                </a:lnTo>
                <a:lnTo>
                  <a:pt x="277367" y="137921"/>
                </a:lnTo>
                <a:lnTo>
                  <a:pt x="270296" y="94317"/>
                </a:lnTo>
                <a:lnTo>
                  <a:pt x="250606" y="56455"/>
                </a:lnTo>
                <a:lnTo>
                  <a:pt x="220583" y="26602"/>
                </a:lnTo>
                <a:lnTo>
                  <a:pt x="182514" y="7028"/>
                </a:lnTo>
                <a:lnTo>
                  <a:pt x="138683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042562" y="2315776"/>
            <a:ext cx="277495" cy="276225"/>
          </a:xfrm>
          <a:custGeom>
            <a:avLst/>
            <a:gdLst/>
            <a:ahLst/>
            <a:cxnLst/>
            <a:rect l="l" t="t" r="r" b="b"/>
            <a:pathLst>
              <a:path w="277495" h="276225">
                <a:moveTo>
                  <a:pt x="0" y="137921"/>
                </a:moveTo>
                <a:lnTo>
                  <a:pt x="7071" y="94317"/>
                </a:lnTo>
                <a:lnTo>
                  <a:pt x="26761" y="56455"/>
                </a:lnTo>
                <a:lnTo>
                  <a:pt x="56784" y="26602"/>
                </a:lnTo>
                <a:lnTo>
                  <a:pt x="94853" y="7028"/>
                </a:lnTo>
                <a:lnTo>
                  <a:pt x="138683" y="0"/>
                </a:lnTo>
                <a:lnTo>
                  <a:pt x="182514" y="7028"/>
                </a:lnTo>
                <a:lnTo>
                  <a:pt x="220583" y="26602"/>
                </a:lnTo>
                <a:lnTo>
                  <a:pt x="250606" y="56455"/>
                </a:lnTo>
                <a:lnTo>
                  <a:pt x="270296" y="94317"/>
                </a:lnTo>
                <a:lnTo>
                  <a:pt x="277367" y="137921"/>
                </a:lnTo>
                <a:lnTo>
                  <a:pt x="270296" y="181526"/>
                </a:lnTo>
                <a:lnTo>
                  <a:pt x="250606" y="219388"/>
                </a:lnTo>
                <a:lnTo>
                  <a:pt x="220583" y="249241"/>
                </a:lnTo>
                <a:lnTo>
                  <a:pt x="182514" y="268815"/>
                </a:lnTo>
                <a:lnTo>
                  <a:pt x="138683" y="275843"/>
                </a:lnTo>
                <a:lnTo>
                  <a:pt x="94853" y="268815"/>
                </a:lnTo>
                <a:lnTo>
                  <a:pt x="56784" y="249241"/>
                </a:lnTo>
                <a:lnTo>
                  <a:pt x="26761" y="219388"/>
                </a:lnTo>
                <a:lnTo>
                  <a:pt x="7071" y="181526"/>
                </a:lnTo>
                <a:lnTo>
                  <a:pt x="0" y="137921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042562" y="2736400"/>
            <a:ext cx="277495" cy="276225"/>
          </a:xfrm>
          <a:custGeom>
            <a:avLst/>
            <a:gdLst/>
            <a:ahLst/>
            <a:cxnLst/>
            <a:rect l="l" t="t" r="r" b="b"/>
            <a:pathLst>
              <a:path w="277495" h="276225">
                <a:moveTo>
                  <a:pt x="138683" y="0"/>
                </a:moveTo>
                <a:lnTo>
                  <a:pt x="94853" y="7028"/>
                </a:lnTo>
                <a:lnTo>
                  <a:pt x="56784" y="26602"/>
                </a:lnTo>
                <a:lnTo>
                  <a:pt x="26761" y="56455"/>
                </a:lnTo>
                <a:lnTo>
                  <a:pt x="7071" y="94317"/>
                </a:lnTo>
                <a:lnTo>
                  <a:pt x="0" y="137921"/>
                </a:lnTo>
                <a:lnTo>
                  <a:pt x="7071" y="181526"/>
                </a:lnTo>
                <a:lnTo>
                  <a:pt x="26761" y="219388"/>
                </a:lnTo>
                <a:lnTo>
                  <a:pt x="56784" y="249241"/>
                </a:lnTo>
                <a:lnTo>
                  <a:pt x="94853" y="268815"/>
                </a:lnTo>
                <a:lnTo>
                  <a:pt x="138683" y="275843"/>
                </a:lnTo>
                <a:lnTo>
                  <a:pt x="182514" y="268815"/>
                </a:lnTo>
                <a:lnTo>
                  <a:pt x="220583" y="249241"/>
                </a:lnTo>
                <a:lnTo>
                  <a:pt x="250606" y="219388"/>
                </a:lnTo>
                <a:lnTo>
                  <a:pt x="270296" y="181526"/>
                </a:lnTo>
                <a:lnTo>
                  <a:pt x="277367" y="137921"/>
                </a:lnTo>
                <a:lnTo>
                  <a:pt x="270296" y="94317"/>
                </a:lnTo>
                <a:lnTo>
                  <a:pt x="250606" y="56455"/>
                </a:lnTo>
                <a:lnTo>
                  <a:pt x="220583" y="26602"/>
                </a:lnTo>
                <a:lnTo>
                  <a:pt x="182514" y="7028"/>
                </a:lnTo>
                <a:lnTo>
                  <a:pt x="138683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042562" y="2736400"/>
            <a:ext cx="277495" cy="276225"/>
          </a:xfrm>
          <a:custGeom>
            <a:avLst/>
            <a:gdLst/>
            <a:ahLst/>
            <a:cxnLst/>
            <a:rect l="l" t="t" r="r" b="b"/>
            <a:pathLst>
              <a:path w="277495" h="276225">
                <a:moveTo>
                  <a:pt x="0" y="137921"/>
                </a:moveTo>
                <a:lnTo>
                  <a:pt x="7071" y="94317"/>
                </a:lnTo>
                <a:lnTo>
                  <a:pt x="26761" y="56455"/>
                </a:lnTo>
                <a:lnTo>
                  <a:pt x="56784" y="26602"/>
                </a:lnTo>
                <a:lnTo>
                  <a:pt x="94853" y="7028"/>
                </a:lnTo>
                <a:lnTo>
                  <a:pt x="138683" y="0"/>
                </a:lnTo>
                <a:lnTo>
                  <a:pt x="182514" y="7028"/>
                </a:lnTo>
                <a:lnTo>
                  <a:pt x="220583" y="26602"/>
                </a:lnTo>
                <a:lnTo>
                  <a:pt x="250606" y="56455"/>
                </a:lnTo>
                <a:lnTo>
                  <a:pt x="270296" y="94317"/>
                </a:lnTo>
                <a:lnTo>
                  <a:pt x="277367" y="137921"/>
                </a:lnTo>
                <a:lnTo>
                  <a:pt x="270296" y="181526"/>
                </a:lnTo>
                <a:lnTo>
                  <a:pt x="250606" y="219388"/>
                </a:lnTo>
                <a:lnTo>
                  <a:pt x="220583" y="249241"/>
                </a:lnTo>
                <a:lnTo>
                  <a:pt x="182514" y="268815"/>
                </a:lnTo>
                <a:lnTo>
                  <a:pt x="138683" y="275843"/>
                </a:lnTo>
                <a:lnTo>
                  <a:pt x="94853" y="268815"/>
                </a:lnTo>
                <a:lnTo>
                  <a:pt x="56784" y="249241"/>
                </a:lnTo>
                <a:lnTo>
                  <a:pt x="26761" y="219388"/>
                </a:lnTo>
                <a:lnTo>
                  <a:pt x="7071" y="181526"/>
                </a:lnTo>
                <a:lnTo>
                  <a:pt x="0" y="137921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042562" y="3160073"/>
            <a:ext cx="277495" cy="276225"/>
          </a:xfrm>
          <a:custGeom>
            <a:avLst/>
            <a:gdLst/>
            <a:ahLst/>
            <a:cxnLst/>
            <a:rect l="l" t="t" r="r" b="b"/>
            <a:pathLst>
              <a:path w="277495" h="276225">
                <a:moveTo>
                  <a:pt x="138683" y="0"/>
                </a:moveTo>
                <a:lnTo>
                  <a:pt x="94853" y="7028"/>
                </a:lnTo>
                <a:lnTo>
                  <a:pt x="56784" y="26602"/>
                </a:lnTo>
                <a:lnTo>
                  <a:pt x="26761" y="56455"/>
                </a:lnTo>
                <a:lnTo>
                  <a:pt x="7071" y="94317"/>
                </a:lnTo>
                <a:lnTo>
                  <a:pt x="0" y="137922"/>
                </a:lnTo>
                <a:lnTo>
                  <a:pt x="7071" y="181526"/>
                </a:lnTo>
                <a:lnTo>
                  <a:pt x="26761" y="219388"/>
                </a:lnTo>
                <a:lnTo>
                  <a:pt x="56784" y="249241"/>
                </a:lnTo>
                <a:lnTo>
                  <a:pt x="94853" y="268815"/>
                </a:lnTo>
                <a:lnTo>
                  <a:pt x="138683" y="275844"/>
                </a:lnTo>
                <a:lnTo>
                  <a:pt x="182514" y="268815"/>
                </a:lnTo>
                <a:lnTo>
                  <a:pt x="220583" y="249241"/>
                </a:lnTo>
                <a:lnTo>
                  <a:pt x="250606" y="219388"/>
                </a:lnTo>
                <a:lnTo>
                  <a:pt x="270296" y="181526"/>
                </a:lnTo>
                <a:lnTo>
                  <a:pt x="277367" y="137922"/>
                </a:lnTo>
                <a:lnTo>
                  <a:pt x="270296" y="94317"/>
                </a:lnTo>
                <a:lnTo>
                  <a:pt x="250606" y="56455"/>
                </a:lnTo>
                <a:lnTo>
                  <a:pt x="220583" y="26602"/>
                </a:lnTo>
                <a:lnTo>
                  <a:pt x="182514" y="7028"/>
                </a:lnTo>
                <a:lnTo>
                  <a:pt x="138683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042562" y="3160073"/>
            <a:ext cx="277495" cy="276225"/>
          </a:xfrm>
          <a:custGeom>
            <a:avLst/>
            <a:gdLst/>
            <a:ahLst/>
            <a:cxnLst/>
            <a:rect l="l" t="t" r="r" b="b"/>
            <a:pathLst>
              <a:path w="277495" h="276225">
                <a:moveTo>
                  <a:pt x="0" y="137922"/>
                </a:moveTo>
                <a:lnTo>
                  <a:pt x="7071" y="94317"/>
                </a:lnTo>
                <a:lnTo>
                  <a:pt x="26761" y="56455"/>
                </a:lnTo>
                <a:lnTo>
                  <a:pt x="56784" y="26602"/>
                </a:lnTo>
                <a:lnTo>
                  <a:pt x="94853" y="7028"/>
                </a:lnTo>
                <a:lnTo>
                  <a:pt x="138683" y="0"/>
                </a:lnTo>
                <a:lnTo>
                  <a:pt x="182514" y="7028"/>
                </a:lnTo>
                <a:lnTo>
                  <a:pt x="220583" y="26602"/>
                </a:lnTo>
                <a:lnTo>
                  <a:pt x="250606" y="56455"/>
                </a:lnTo>
                <a:lnTo>
                  <a:pt x="270296" y="94317"/>
                </a:lnTo>
                <a:lnTo>
                  <a:pt x="277367" y="137922"/>
                </a:lnTo>
                <a:lnTo>
                  <a:pt x="270296" y="181526"/>
                </a:lnTo>
                <a:lnTo>
                  <a:pt x="250606" y="219388"/>
                </a:lnTo>
                <a:lnTo>
                  <a:pt x="220583" y="249241"/>
                </a:lnTo>
                <a:lnTo>
                  <a:pt x="182514" y="268815"/>
                </a:lnTo>
                <a:lnTo>
                  <a:pt x="138683" y="275844"/>
                </a:lnTo>
                <a:lnTo>
                  <a:pt x="94853" y="268815"/>
                </a:lnTo>
                <a:lnTo>
                  <a:pt x="56784" y="249241"/>
                </a:lnTo>
                <a:lnTo>
                  <a:pt x="26761" y="219388"/>
                </a:lnTo>
                <a:lnTo>
                  <a:pt x="7071" y="181526"/>
                </a:lnTo>
                <a:lnTo>
                  <a:pt x="0" y="137922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042562" y="3582220"/>
            <a:ext cx="277495" cy="276225"/>
          </a:xfrm>
          <a:custGeom>
            <a:avLst/>
            <a:gdLst/>
            <a:ahLst/>
            <a:cxnLst/>
            <a:rect l="l" t="t" r="r" b="b"/>
            <a:pathLst>
              <a:path w="277495" h="276225">
                <a:moveTo>
                  <a:pt x="138683" y="0"/>
                </a:moveTo>
                <a:lnTo>
                  <a:pt x="94853" y="7028"/>
                </a:lnTo>
                <a:lnTo>
                  <a:pt x="56784" y="26602"/>
                </a:lnTo>
                <a:lnTo>
                  <a:pt x="26761" y="56455"/>
                </a:lnTo>
                <a:lnTo>
                  <a:pt x="7071" y="94317"/>
                </a:lnTo>
                <a:lnTo>
                  <a:pt x="0" y="137922"/>
                </a:lnTo>
                <a:lnTo>
                  <a:pt x="7071" y="181526"/>
                </a:lnTo>
                <a:lnTo>
                  <a:pt x="26761" y="219388"/>
                </a:lnTo>
                <a:lnTo>
                  <a:pt x="56784" y="249241"/>
                </a:lnTo>
                <a:lnTo>
                  <a:pt x="94853" y="268815"/>
                </a:lnTo>
                <a:lnTo>
                  <a:pt x="138683" y="275844"/>
                </a:lnTo>
                <a:lnTo>
                  <a:pt x="182514" y="268815"/>
                </a:lnTo>
                <a:lnTo>
                  <a:pt x="220583" y="249241"/>
                </a:lnTo>
                <a:lnTo>
                  <a:pt x="250606" y="219388"/>
                </a:lnTo>
                <a:lnTo>
                  <a:pt x="270296" y="181526"/>
                </a:lnTo>
                <a:lnTo>
                  <a:pt x="277367" y="137922"/>
                </a:lnTo>
                <a:lnTo>
                  <a:pt x="270296" y="94317"/>
                </a:lnTo>
                <a:lnTo>
                  <a:pt x="250606" y="56455"/>
                </a:lnTo>
                <a:lnTo>
                  <a:pt x="220583" y="26602"/>
                </a:lnTo>
                <a:lnTo>
                  <a:pt x="182514" y="7028"/>
                </a:lnTo>
                <a:lnTo>
                  <a:pt x="13868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042562" y="3582220"/>
            <a:ext cx="277495" cy="276225"/>
          </a:xfrm>
          <a:custGeom>
            <a:avLst/>
            <a:gdLst/>
            <a:ahLst/>
            <a:cxnLst/>
            <a:rect l="l" t="t" r="r" b="b"/>
            <a:pathLst>
              <a:path w="277495" h="276225">
                <a:moveTo>
                  <a:pt x="0" y="137922"/>
                </a:moveTo>
                <a:lnTo>
                  <a:pt x="7071" y="94317"/>
                </a:lnTo>
                <a:lnTo>
                  <a:pt x="26761" y="56455"/>
                </a:lnTo>
                <a:lnTo>
                  <a:pt x="56784" y="26602"/>
                </a:lnTo>
                <a:lnTo>
                  <a:pt x="94853" y="7028"/>
                </a:lnTo>
                <a:lnTo>
                  <a:pt x="138683" y="0"/>
                </a:lnTo>
                <a:lnTo>
                  <a:pt x="182514" y="7028"/>
                </a:lnTo>
                <a:lnTo>
                  <a:pt x="220583" y="26602"/>
                </a:lnTo>
                <a:lnTo>
                  <a:pt x="250606" y="56455"/>
                </a:lnTo>
                <a:lnTo>
                  <a:pt x="270296" y="94317"/>
                </a:lnTo>
                <a:lnTo>
                  <a:pt x="277367" y="137922"/>
                </a:lnTo>
                <a:lnTo>
                  <a:pt x="270296" y="181526"/>
                </a:lnTo>
                <a:lnTo>
                  <a:pt x="250606" y="219388"/>
                </a:lnTo>
                <a:lnTo>
                  <a:pt x="220583" y="249241"/>
                </a:lnTo>
                <a:lnTo>
                  <a:pt x="182514" y="268815"/>
                </a:lnTo>
                <a:lnTo>
                  <a:pt x="138683" y="275844"/>
                </a:lnTo>
                <a:lnTo>
                  <a:pt x="94853" y="268815"/>
                </a:lnTo>
                <a:lnTo>
                  <a:pt x="56784" y="249241"/>
                </a:lnTo>
                <a:lnTo>
                  <a:pt x="26761" y="219388"/>
                </a:lnTo>
                <a:lnTo>
                  <a:pt x="7071" y="181526"/>
                </a:lnTo>
                <a:lnTo>
                  <a:pt x="0" y="137922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042562" y="3993700"/>
            <a:ext cx="277495" cy="276225"/>
          </a:xfrm>
          <a:custGeom>
            <a:avLst/>
            <a:gdLst/>
            <a:ahLst/>
            <a:cxnLst/>
            <a:rect l="l" t="t" r="r" b="b"/>
            <a:pathLst>
              <a:path w="277495" h="276225">
                <a:moveTo>
                  <a:pt x="138683" y="0"/>
                </a:moveTo>
                <a:lnTo>
                  <a:pt x="94853" y="7031"/>
                </a:lnTo>
                <a:lnTo>
                  <a:pt x="56784" y="26610"/>
                </a:lnTo>
                <a:lnTo>
                  <a:pt x="26761" y="56466"/>
                </a:lnTo>
                <a:lnTo>
                  <a:pt x="7071" y="94327"/>
                </a:lnTo>
                <a:lnTo>
                  <a:pt x="0" y="137922"/>
                </a:lnTo>
                <a:lnTo>
                  <a:pt x="7071" y="181516"/>
                </a:lnTo>
                <a:lnTo>
                  <a:pt x="26761" y="219377"/>
                </a:lnTo>
                <a:lnTo>
                  <a:pt x="56784" y="249233"/>
                </a:lnTo>
                <a:lnTo>
                  <a:pt x="94853" y="268812"/>
                </a:lnTo>
                <a:lnTo>
                  <a:pt x="138683" y="275844"/>
                </a:lnTo>
                <a:lnTo>
                  <a:pt x="182514" y="268812"/>
                </a:lnTo>
                <a:lnTo>
                  <a:pt x="220583" y="249233"/>
                </a:lnTo>
                <a:lnTo>
                  <a:pt x="250606" y="219377"/>
                </a:lnTo>
                <a:lnTo>
                  <a:pt x="270296" y="181516"/>
                </a:lnTo>
                <a:lnTo>
                  <a:pt x="277367" y="137922"/>
                </a:lnTo>
                <a:lnTo>
                  <a:pt x="270296" y="94327"/>
                </a:lnTo>
                <a:lnTo>
                  <a:pt x="250606" y="56466"/>
                </a:lnTo>
                <a:lnTo>
                  <a:pt x="220583" y="26610"/>
                </a:lnTo>
                <a:lnTo>
                  <a:pt x="182514" y="7031"/>
                </a:lnTo>
                <a:lnTo>
                  <a:pt x="13868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042562" y="3993700"/>
            <a:ext cx="277495" cy="276225"/>
          </a:xfrm>
          <a:custGeom>
            <a:avLst/>
            <a:gdLst/>
            <a:ahLst/>
            <a:cxnLst/>
            <a:rect l="l" t="t" r="r" b="b"/>
            <a:pathLst>
              <a:path w="277495" h="276225">
                <a:moveTo>
                  <a:pt x="0" y="137922"/>
                </a:moveTo>
                <a:lnTo>
                  <a:pt x="7071" y="94327"/>
                </a:lnTo>
                <a:lnTo>
                  <a:pt x="26761" y="56466"/>
                </a:lnTo>
                <a:lnTo>
                  <a:pt x="56784" y="26610"/>
                </a:lnTo>
                <a:lnTo>
                  <a:pt x="94853" y="7031"/>
                </a:lnTo>
                <a:lnTo>
                  <a:pt x="138683" y="0"/>
                </a:lnTo>
                <a:lnTo>
                  <a:pt x="182514" y="7031"/>
                </a:lnTo>
                <a:lnTo>
                  <a:pt x="220583" y="26610"/>
                </a:lnTo>
                <a:lnTo>
                  <a:pt x="250606" y="56466"/>
                </a:lnTo>
                <a:lnTo>
                  <a:pt x="270296" y="94327"/>
                </a:lnTo>
                <a:lnTo>
                  <a:pt x="277367" y="137922"/>
                </a:lnTo>
                <a:lnTo>
                  <a:pt x="270296" y="181516"/>
                </a:lnTo>
                <a:lnTo>
                  <a:pt x="250606" y="219377"/>
                </a:lnTo>
                <a:lnTo>
                  <a:pt x="220583" y="249233"/>
                </a:lnTo>
                <a:lnTo>
                  <a:pt x="182514" y="268812"/>
                </a:lnTo>
                <a:lnTo>
                  <a:pt x="138683" y="275844"/>
                </a:lnTo>
                <a:lnTo>
                  <a:pt x="94853" y="268812"/>
                </a:lnTo>
                <a:lnTo>
                  <a:pt x="56784" y="249233"/>
                </a:lnTo>
                <a:lnTo>
                  <a:pt x="26761" y="219377"/>
                </a:lnTo>
                <a:lnTo>
                  <a:pt x="7071" y="181516"/>
                </a:lnTo>
                <a:lnTo>
                  <a:pt x="0" y="137922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705501" y="1805237"/>
            <a:ext cx="2321052" cy="25862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4991506" y="4386080"/>
            <a:ext cx="181546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Rounded MT Bold"/>
                <a:cs typeface="Arial Rounded MT Bold"/>
              </a:rPr>
              <a:t>N</a:t>
            </a:r>
            <a:r>
              <a:rPr sz="2800" spc="-15" dirty="0">
                <a:latin typeface="Arial Rounded MT Bold"/>
                <a:cs typeface="Arial Rounded MT Bold"/>
              </a:rPr>
              <a:t>e</a:t>
            </a:r>
            <a:r>
              <a:rPr sz="2800" spc="-5" dirty="0">
                <a:latin typeface="Arial Rounded MT Bold"/>
                <a:cs typeface="Arial Rounded MT Bold"/>
              </a:rPr>
              <a:t>ighbo</a:t>
            </a:r>
            <a:r>
              <a:rPr sz="2800" spc="-75" dirty="0">
                <a:latin typeface="Arial Rounded MT Bold"/>
                <a:cs typeface="Arial Rounded MT Bold"/>
              </a:rPr>
              <a:t>r</a:t>
            </a:r>
            <a:r>
              <a:rPr sz="2800" spc="-5" dirty="0">
                <a:latin typeface="Arial Rounded MT Bold"/>
                <a:cs typeface="Arial Rounded MT Bold"/>
              </a:rPr>
              <a:t>s</a:t>
            </a:r>
            <a:endParaRPr sz="2800">
              <a:latin typeface="Arial Rounded MT Bold"/>
              <a:cs typeface="Arial Rounded MT Bold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563263" y="4372973"/>
            <a:ext cx="1136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5" dirty="0">
                <a:latin typeface="Arial Rounded MT Bold"/>
                <a:cs typeface="Arial Rounded MT Bold"/>
              </a:rPr>
              <a:t>V</a:t>
            </a:r>
            <a:r>
              <a:rPr sz="2800" spc="-10" dirty="0">
                <a:latin typeface="Arial Rounded MT Bold"/>
                <a:cs typeface="Arial Rounded MT Bold"/>
              </a:rPr>
              <a:t>e</a:t>
            </a:r>
            <a:r>
              <a:rPr sz="2800" spc="15" dirty="0">
                <a:latin typeface="Arial Rounded MT Bold"/>
                <a:cs typeface="Arial Rounded MT Bold"/>
              </a:rPr>
              <a:t>r</a:t>
            </a:r>
            <a:r>
              <a:rPr sz="2800" spc="-10" dirty="0">
                <a:latin typeface="Arial Rounded MT Bold"/>
                <a:cs typeface="Arial Rounded MT Bold"/>
              </a:rPr>
              <a:t>t</a:t>
            </a:r>
            <a:r>
              <a:rPr sz="2800" spc="-55" dirty="0">
                <a:latin typeface="Arial Rounded MT Bold"/>
                <a:cs typeface="Arial Rounded MT Bold"/>
              </a:rPr>
              <a:t>e</a:t>
            </a:r>
            <a:r>
              <a:rPr sz="2800" spc="-5" dirty="0">
                <a:latin typeface="Arial Rounded MT Bold"/>
                <a:cs typeface="Arial Rounded MT Bold"/>
              </a:rPr>
              <a:t>x</a:t>
            </a:r>
            <a:endParaRPr sz="2800">
              <a:latin typeface="Arial Rounded MT Bold"/>
              <a:cs typeface="Arial Rounded MT Bold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71550" y="4349808"/>
            <a:ext cx="204406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Arial Rounded MT Bold"/>
                <a:cs typeface="Arial Rounded MT Bold"/>
              </a:rPr>
              <a:t>K-NN</a:t>
            </a:r>
            <a:r>
              <a:rPr sz="2800" spc="-50" dirty="0">
                <a:latin typeface="Arial Rounded MT Bold"/>
                <a:cs typeface="Arial Rounded MT Bold"/>
              </a:rPr>
              <a:t> </a:t>
            </a:r>
            <a:r>
              <a:rPr sz="2800" spc="-35" dirty="0">
                <a:latin typeface="Arial Rounded MT Bold"/>
                <a:cs typeface="Arial Rounded MT Bold"/>
              </a:rPr>
              <a:t>graph</a:t>
            </a:r>
            <a:endParaRPr sz="2800">
              <a:latin typeface="Arial Rounded MT Bold"/>
              <a:cs typeface="Arial Rounded MT Bold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896264" y="2479606"/>
            <a:ext cx="474345" cy="475615"/>
          </a:xfrm>
          <a:custGeom>
            <a:avLst/>
            <a:gdLst/>
            <a:ahLst/>
            <a:cxnLst/>
            <a:rect l="l" t="t" r="r" b="b"/>
            <a:pathLst>
              <a:path w="474344" h="475614">
                <a:moveTo>
                  <a:pt x="0" y="237744"/>
                </a:moveTo>
                <a:lnTo>
                  <a:pt x="4814" y="189825"/>
                </a:lnTo>
                <a:lnTo>
                  <a:pt x="18622" y="145196"/>
                </a:lnTo>
                <a:lnTo>
                  <a:pt x="40471" y="104812"/>
                </a:lnTo>
                <a:lnTo>
                  <a:pt x="69408" y="69627"/>
                </a:lnTo>
                <a:lnTo>
                  <a:pt x="104481" y="40598"/>
                </a:lnTo>
                <a:lnTo>
                  <a:pt x="144735" y="18680"/>
                </a:lnTo>
                <a:lnTo>
                  <a:pt x="189220" y="4829"/>
                </a:lnTo>
                <a:lnTo>
                  <a:pt x="236981" y="0"/>
                </a:lnTo>
                <a:lnTo>
                  <a:pt x="284758" y="4829"/>
                </a:lnTo>
                <a:lnTo>
                  <a:pt x="329249" y="18680"/>
                </a:lnTo>
                <a:lnTo>
                  <a:pt x="369505" y="40598"/>
                </a:lnTo>
                <a:lnTo>
                  <a:pt x="404574" y="69627"/>
                </a:lnTo>
                <a:lnTo>
                  <a:pt x="433505" y="104812"/>
                </a:lnTo>
                <a:lnTo>
                  <a:pt x="455348" y="145196"/>
                </a:lnTo>
                <a:lnTo>
                  <a:pt x="469151" y="189825"/>
                </a:lnTo>
                <a:lnTo>
                  <a:pt x="473964" y="237744"/>
                </a:lnTo>
                <a:lnTo>
                  <a:pt x="469151" y="285662"/>
                </a:lnTo>
                <a:lnTo>
                  <a:pt x="455348" y="330291"/>
                </a:lnTo>
                <a:lnTo>
                  <a:pt x="433505" y="370675"/>
                </a:lnTo>
                <a:lnTo>
                  <a:pt x="404574" y="405860"/>
                </a:lnTo>
                <a:lnTo>
                  <a:pt x="369505" y="434889"/>
                </a:lnTo>
                <a:lnTo>
                  <a:pt x="329249" y="456807"/>
                </a:lnTo>
                <a:lnTo>
                  <a:pt x="284758" y="470658"/>
                </a:lnTo>
                <a:lnTo>
                  <a:pt x="236981" y="475488"/>
                </a:lnTo>
                <a:lnTo>
                  <a:pt x="189220" y="470658"/>
                </a:lnTo>
                <a:lnTo>
                  <a:pt x="144735" y="456807"/>
                </a:lnTo>
                <a:lnTo>
                  <a:pt x="104481" y="434889"/>
                </a:lnTo>
                <a:lnTo>
                  <a:pt x="69408" y="405860"/>
                </a:lnTo>
                <a:lnTo>
                  <a:pt x="40471" y="370675"/>
                </a:lnTo>
                <a:lnTo>
                  <a:pt x="18622" y="330291"/>
                </a:lnTo>
                <a:lnTo>
                  <a:pt x="4814" y="285662"/>
                </a:lnTo>
                <a:lnTo>
                  <a:pt x="0" y="237744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27836" y="2884229"/>
            <a:ext cx="337820" cy="346075"/>
          </a:xfrm>
          <a:custGeom>
            <a:avLst/>
            <a:gdLst/>
            <a:ahLst/>
            <a:cxnLst/>
            <a:rect l="l" t="t" r="r" b="b"/>
            <a:pathLst>
              <a:path w="337819" h="346075">
                <a:moveTo>
                  <a:pt x="195415" y="104471"/>
                </a:moveTo>
                <a:lnTo>
                  <a:pt x="0" y="305688"/>
                </a:lnTo>
                <a:lnTo>
                  <a:pt x="41554" y="346074"/>
                </a:lnTo>
                <a:lnTo>
                  <a:pt x="236983" y="144831"/>
                </a:lnTo>
                <a:lnTo>
                  <a:pt x="195415" y="104471"/>
                </a:lnTo>
                <a:close/>
              </a:path>
              <a:path w="337819" h="346075">
                <a:moveTo>
                  <a:pt x="310691" y="83692"/>
                </a:moveTo>
                <a:lnTo>
                  <a:pt x="215595" y="83692"/>
                </a:lnTo>
                <a:lnTo>
                  <a:pt x="257136" y="124078"/>
                </a:lnTo>
                <a:lnTo>
                  <a:pt x="236983" y="144831"/>
                </a:lnTo>
                <a:lnTo>
                  <a:pt x="278523" y="185165"/>
                </a:lnTo>
                <a:lnTo>
                  <a:pt x="310691" y="83692"/>
                </a:lnTo>
                <a:close/>
              </a:path>
              <a:path w="337819" h="346075">
                <a:moveTo>
                  <a:pt x="215595" y="83692"/>
                </a:moveTo>
                <a:lnTo>
                  <a:pt x="195415" y="104471"/>
                </a:lnTo>
                <a:lnTo>
                  <a:pt x="236983" y="144831"/>
                </a:lnTo>
                <a:lnTo>
                  <a:pt x="257136" y="124078"/>
                </a:lnTo>
                <a:lnTo>
                  <a:pt x="215595" y="83692"/>
                </a:lnTo>
                <a:close/>
              </a:path>
              <a:path w="337819" h="346075">
                <a:moveTo>
                  <a:pt x="337223" y="0"/>
                </a:moveTo>
                <a:lnTo>
                  <a:pt x="153873" y="64134"/>
                </a:lnTo>
                <a:lnTo>
                  <a:pt x="195415" y="104471"/>
                </a:lnTo>
                <a:lnTo>
                  <a:pt x="215595" y="83692"/>
                </a:lnTo>
                <a:lnTo>
                  <a:pt x="310691" y="83692"/>
                </a:lnTo>
                <a:lnTo>
                  <a:pt x="33722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78739" y="3134926"/>
            <a:ext cx="924560" cy="864869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 indent="2540">
              <a:lnSpc>
                <a:spcPts val="3250"/>
              </a:lnSpc>
              <a:spcBef>
                <a:spcPts val="295"/>
              </a:spcBef>
            </a:pPr>
            <a:r>
              <a:rPr sz="2800" spc="-30" dirty="0">
                <a:latin typeface="Arial Rounded MT Bold"/>
                <a:cs typeface="Arial Rounded MT Bold"/>
              </a:rPr>
              <a:t>Data  </a:t>
            </a:r>
            <a:r>
              <a:rPr sz="2800" spc="-10" dirty="0">
                <a:latin typeface="Arial Rounded MT Bold"/>
                <a:cs typeface="Arial Rounded MT Bold"/>
              </a:rPr>
              <a:t>entry</a:t>
            </a:r>
            <a:endParaRPr sz="2800">
              <a:latin typeface="Arial Rounded MT Bold"/>
              <a:cs typeface="Arial Rounded MT Bold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2928518" y="4371652"/>
            <a:ext cx="696493" cy="55472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960521" y="4412800"/>
            <a:ext cx="581025" cy="424180"/>
          </a:xfrm>
          <a:custGeom>
            <a:avLst/>
            <a:gdLst/>
            <a:ahLst/>
            <a:cxnLst/>
            <a:rect l="l" t="t" r="r" b="b"/>
            <a:pathLst>
              <a:path w="581025" h="424179">
                <a:moveTo>
                  <a:pt x="368807" y="0"/>
                </a:moveTo>
                <a:lnTo>
                  <a:pt x="368807" y="105918"/>
                </a:lnTo>
                <a:lnTo>
                  <a:pt x="0" y="105918"/>
                </a:lnTo>
                <a:lnTo>
                  <a:pt x="0" y="317754"/>
                </a:lnTo>
                <a:lnTo>
                  <a:pt x="368807" y="317754"/>
                </a:lnTo>
                <a:lnTo>
                  <a:pt x="368807" y="423672"/>
                </a:lnTo>
                <a:lnTo>
                  <a:pt x="580644" y="211836"/>
                </a:lnTo>
                <a:lnTo>
                  <a:pt x="368807" y="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960521" y="4412800"/>
            <a:ext cx="581025" cy="424180"/>
          </a:xfrm>
          <a:custGeom>
            <a:avLst/>
            <a:gdLst/>
            <a:ahLst/>
            <a:cxnLst/>
            <a:rect l="l" t="t" r="r" b="b"/>
            <a:pathLst>
              <a:path w="581025" h="424179">
                <a:moveTo>
                  <a:pt x="0" y="105918"/>
                </a:moveTo>
                <a:lnTo>
                  <a:pt x="368807" y="105918"/>
                </a:lnTo>
                <a:lnTo>
                  <a:pt x="368807" y="0"/>
                </a:lnTo>
                <a:lnTo>
                  <a:pt x="580644" y="211836"/>
                </a:lnTo>
                <a:lnTo>
                  <a:pt x="368807" y="423672"/>
                </a:lnTo>
                <a:lnTo>
                  <a:pt x="368807" y="317754"/>
                </a:lnTo>
                <a:lnTo>
                  <a:pt x="0" y="317754"/>
                </a:lnTo>
                <a:lnTo>
                  <a:pt x="0" y="105918"/>
                </a:lnTo>
                <a:close/>
              </a:path>
            </a:pathLst>
          </a:custGeom>
          <a:ln w="12192">
            <a:solidFill>
              <a:srgbClr val="2E54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文本框 88"/>
          <p:cNvSpPr txBox="1"/>
          <p:nvPr/>
        </p:nvSpPr>
        <p:spPr>
          <a:xfrm>
            <a:off x="771550" y="4996493"/>
            <a:ext cx="54094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search method</a:t>
            </a:r>
            <a:r>
              <a:rPr lang="zh-CN" altLang="en-US" dirty="0" smtClean="0"/>
              <a:t>：</a:t>
            </a:r>
            <a:r>
              <a:rPr lang="en-US" altLang="zh-CN" dirty="0" smtClean="0"/>
              <a:t>Navigating Spreading-out Graph</a:t>
            </a:r>
          </a:p>
          <a:p>
            <a:r>
              <a:rPr lang="en-US" altLang="zh-CN" dirty="0" smtClean="0"/>
              <a:t>Offline stage</a:t>
            </a:r>
            <a:r>
              <a:rPr lang="zh-CN" altLang="en-US" dirty="0" smtClean="0"/>
              <a:t>：</a:t>
            </a:r>
            <a:r>
              <a:rPr lang="en-US" altLang="zh-CN" dirty="0"/>
              <a:t>DLG-x</a:t>
            </a:r>
            <a:r>
              <a:rPr lang="zh-CN" altLang="zh-CN" dirty="0"/>
              <a:t>存储器生成哈希码来构造有向</a:t>
            </a:r>
            <a:r>
              <a:rPr lang="en-US" altLang="zh-CN" dirty="0"/>
              <a:t>KNN</a:t>
            </a:r>
            <a:r>
              <a:rPr lang="zh-CN" altLang="zh-CN" dirty="0" smtClean="0"/>
              <a:t>图</a:t>
            </a:r>
            <a:endParaRPr lang="en-US" altLang="zh-CN" dirty="0" smtClean="0"/>
          </a:p>
          <a:p>
            <a:r>
              <a:rPr lang="en-US" altLang="zh-CN" dirty="0" smtClean="0"/>
              <a:t>Online stage</a:t>
            </a:r>
            <a:r>
              <a:rPr lang="zh-CN" altLang="en-US" dirty="0" smtClean="0"/>
              <a:t>：</a:t>
            </a:r>
            <a:r>
              <a:rPr lang="en-US" altLang="zh-CN" dirty="0"/>
              <a:t>DLG-x</a:t>
            </a:r>
            <a:r>
              <a:rPr lang="zh-CN" altLang="zh-CN" dirty="0"/>
              <a:t>生成用户数据的特征并将其映射到</a:t>
            </a:r>
            <a:r>
              <a:rPr lang="en-US" altLang="zh-CN" dirty="0"/>
              <a:t>KNN</a:t>
            </a:r>
            <a:r>
              <a:rPr lang="zh-CN" altLang="zh-CN" dirty="0"/>
              <a:t>图</a:t>
            </a:r>
            <a:endParaRPr lang="zh-CN" altLang="en-US" dirty="0"/>
          </a:p>
        </p:txBody>
      </p:sp>
      <p:sp>
        <p:nvSpPr>
          <p:cNvPr id="90" name="文本框 89"/>
          <p:cNvSpPr txBox="1"/>
          <p:nvPr/>
        </p:nvSpPr>
        <p:spPr>
          <a:xfrm>
            <a:off x="7026553" y="5203821"/>
            <a:ext cx="339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邻居的邻居很有可能是邻居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160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2"/>
          <p:cNvSpPr/>
          <p:nvPr/>
        </p:nvSpPr>
        <p:spPr>
          <a:xfrm>
            <a:off x="0" y="133033"/>
            <a:ext cx="12192000" cy="873760"/>
          </a:xfrm>
          <a:custGeom>
            <a:avLst/>
            <a:gdLst/>
            <a:ahLst/>
            <a:cxnLst/>
            <a:rect l="l" t="t" r="r" b="b"/>
            <a:pathLst>
              <a:path w="12192000" h="873760">
                <a:moveTo>
                  <a:pt x="0" y="873251"/>
                </a:moveTo>
                <a:lnTo>
                  <a:pt x="12192000" y="873251"/>
                </a:lnTo>
                <a:lnTo>
                  <a:pt x="12192000" y="0"/>
                </a:lnTo>
                <a:lnTo>
                  <a:pt x="0" y="0"/>
                </a:lnTo>
                <a:lnTo>
                  <a:pt x="0" y="873251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94" name="标题 1">
            <a:extLst>
              <a:ext uri="{FF2B5EF4-FFF2-40B4-BE49-F238E27FC236}">
                <a16:creationId xmlns:a16="http://schemas.microsoft.com/office/drawing/2014/main" id="{87380E9B-60D6-48BA-83FD-FBB2D00952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3419" y="158366"/>
            <a:ext cx="9613582" cy="762000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pc="-15" dirty="0">
                <a:latin typeface="Arial Rounded MT Bold"/>
                <a:cs typeface="Arial Rounded MT Bold"/>
              </a:rPr>
              <a:t>Cognitive System </a:t>
            </a:r>
            <a:r>
              <a:rPr lang="en-US" altLang="zh-CN" spc="-5" dirty="0">
                <a:latin typeface="Arial Rounded MT Bold"/>
                <a:cs typeface="Arial Rounded MT Bold"/>
              </a:rPr>
              <a:t>– </a:t>
            </a:r>
            <a:r>
              <a:rPr lang="en-US" altLang="zh-CN" spc="-10" dirty="0">
                <a:latin typeface="Arial Rounded MT Bold"/>
                <a:cs typeface="Arial Rounded MT Bold"/>
              </a:rPr>
              <a:t>Case</a:t>
            </a:r>
            <a:r>
              <a:rPr lang="en-US" altLang="zh-CN" spc="10" dirty="0">
                <a:latin typeface="Arial Rounded MT Bold"/>
                <a:cs typeface="Arial Rounded MT Bold"/>
              </a:rPr>
              <a:t> </a:t>
            </a:r>
            <a:r>
              <a:rPr lang="en-US" altLang="zh-CN" spc="-5" dirty="0">
                <a:latin typeface="Arial Rounded MT Bold"/>
                <a:cs typeface="Arial Rounded MT Bold"/>
              </a:rPr>
              <a:t>study</a:t>
            </a:r>
            <a:endParaRPr lang="en-US" altLang="zh-CN" dirty="0">
              <a:latin typeface="Arial Rounded MT Bold"/>
              <a:cs typeface="Arial Rounded MT Bold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19" y="1151127"/>
            <a:ext cx="7774370" cy="364068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889023" y="1468315"/>
            <a:ext cx="26201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用户通过</a:t>
            </a:r>
            <a:r>
              <a:rPr lang="en-US" altLang="zh-CN" dirty="0" smtClean="0"/>
              <a:t>data plane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IO</a:t>
            </a:r>
            <a:r>
              <a:rPr lang="zh-CN" altLang="en-US" dirty="0" smtClean="0"/>
              <a:t>接口将图型数据传入</a:t>
            </a:r>
            <a:r>
              <a:rPr lang="en-US" altLang="zh-CN" dirty="0" smtClean="0"/>
              <a:t>NAND flash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DLG-compiler</a:t>
            </a:r>
            <a:r>
              <a:rPr lang="zh-CN" altLang="en-US" dirty="0" smtClean="0"/>
              <a:t>将深度学习框架进行编译存入</a:t>
            </a:r>
            <a:r>
              <a:rPr lang="en-US" altLang="zh-CN" dirty="0" smtClean="0"/>
              <a:t>NAND-flash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收到请求时，</a:t>
            </a:r>
            <a:r>
              <a:rPr lang="en-US" altLang="zh-CN" dirty="0" smtClean="0"/>
              <a:t>task scheduler</a:t>
            </a:r>
            <a:r>
              <a:rPr lang="zh-CN" altLang="en-US" dirty="0" smtClean="0"/>
              <a:t>将启动</a:t>
            </a:r>
            <a:r>
              <a:rPr lang="en-US" altLang="zh-CN" dirty="0" smtClean="0"/>
              <a:t>DLG-x</a:t>
            </a:r>
            <a:r>
              <a:rPr lang="zh-CN" altLang="en-US" dirty="0" smtClean="0"/>
              <a:t>加速器；</a:t>
            </a:r>
            <a:endParaRPr lang="en-US" altLang="zh-CN" dirty="0" smtClean="0"/>
          </a:p>
          <a:p>
            <a:r>
              <a:rPr lang="en-US" altLang="zh-CN" dirty="0" smtClean="0"/>
              <a:t>4.DLG-x</a:t>
            </a:r>
            <a:r>
              <a:rPr lang="zh-CN" altLang="en-US" dirty="0" smtClean="0"/>
              <a:t>生成哈希码和查询结果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PCIe</a:t>
            </a:r>
            <a:r>
              <a:rPr lang="zh-CN" altLang="en-US" dirty="0" smtClean="0"/>
              <a:t>接口将</a:t>
            </a:r>
            <a:r>
              <a:rPr lang="en-US" altLang="zh-CN" dirty="0" smtClean="0"/>
              <a:t>NAND-flash</a:t>
            </a:r>
            <a:r>
              <a:rPr lang="zh-CN" altLang="en-US" dirty="0" smtClean="0"/>
              <a:t>中的</a:t>
            </a:r>
            <a:r>
              <a:rPr lang="zh-CN" altLang="en-US" dirty="0"/>
              <a:t>图像</a:t>
            </a:r>
            <a:r>
              <a:rPr lang="en-US" altLang="zh-CN" dirty="0" smtClean="0"/>
              <a:t>ID</a:t>
            </a:r>
            <a:r>
              <a:rPr lang="zh-CN" altLang="en-US" dirty="0" smtClean="0"/>
              <a:t>传输到主机服务器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273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 smtClean="0">
                    <a:latin typeface="+mn-lt"/>
                    <a:ea typeface="+mn-ea"/>
                    <a:sym typeface="+mn-lt"/>
                  </a:rPr>
                  <a:t>Background and Motivation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 smtClean="0">
                    <a:latin typeface="+mn-lt"/>
                    <a:ea typeface="+mn-ea"/>
                    <a:sym typeface="+mn-lt"/>
                  </a:rPr>
                  <a:t>Cognitive SSD System Design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 smtClean="0">
                    <a:latin typeface="+mn-lt"/>
                    <a:ea typeface="+mn-ea"/>
                    <a:sym typeface="+mn-lt"/>
                  </a:rPr>
                  <a:t>DLG-x Accelerator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solidFill>
                      <a:srgbClr val="FF0000"/>
                    </a:solidFill>
                    <a:latin typeface="+mn-lt"/>
                    <a:ea typeface="+mn-ea"/>
                    <a:sym typeface="+mn-lt"/>
                  </a:rPr>
                  <a:t>E</a:t>
                </a:r>
                <a:r>
                  <a:rPr lang="en-US" altLang="zh-CN" b="0" dirty="0" smtClean="0">
                    <a:solidFill>
                      <a:srgbClr val="FF0000"/>
                    </a:solidFill>
                    <a:latin typeface="+mn-lt"/>
                    <a:ea typeface="+mn-ea"/>
                    <a:sym typeface="+mn-lt"/>
                  </a:rPr>
                  <a:t>valuation</a:t>
                </a:r>
                <a:r>
                  <a:rPr lang="en-US" altLang="zh-CN" b="0" dirty="0" smtClean="0">
                    <a:latin typeface="+mn-lt"/>
                    <a:ea typeface="+mn-ea"/>
                    <a:sym typeface="+mn-lt"/>
                  </a:rPr>
                  <a:t> 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 smtClean="0">
                    <a:latin typeface="+mn-lt"/>
                    <a:ea typeface="+mn-ea"/>
                    <a:sym typeface="+mn-lt"/>
                  </a:rPr>
                  <a:t>Conclusion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251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4"/>
          <p:cNvSpPr/>
          <p:nvPr/>
        </p:nvSpPr>
        <p:spPr>
          <a:xfrm>
            <a:off x="0" y="0"/>
            <a:ext cx="12192000" cy="873760"/>
          </a:xfrm>
          <a:custGeom>
            <a:avLst/>
            <a:gdLst/>
            <a:ahLst/>
            <a:cxnLst/>
            <a:rect l="l" t="t" r="r" b="b"/>
            <a:pathLst>
              <a:path w="12192000" h="873760">
                <a:moveTo>
                  <a:pt x="0" y="873251"/>
                </a:moveTo>
                <a:lnTo>
                  <a:pt x="12192000" y="873251"/>
                </a:lnTo>
                <a:lnTo>
                  <a:pt x="12192000" y="0"/>
                </a:lnTo>
                <a:lnTo>
                  <a:pt x="0" y="0"/>
                </a:lnTo>
                <a:lnTo>
                  <a:pt x="0" y="873251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94" name="标题 1">
            <a:extLst>
              <a:ext uri="{FF2B5EF4-FFF2-40B4-BE49-F238E27FC236}">
                <a16:creationId xmlns:a16="http://schemas.microsoft.com/office/drawing/2014/main" id="{87380E9B-60D6-48BA-83FD-FBB2D00952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3418" y="244793"/>
            <a:ext cx="8001000" cy="762000"/>
          </a:xfrm>
        </p:spPr>
        <p:txBody>
          <a:bodyPr/>
          <a:lstStyle/>
          <a:p>
            <a:r>
              <a:rPr lang="en-US" altLang="zh-CN" dirty="0"/>
              <a:t>Evaluation 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34" y="1103073"/>
            <a:ext cx="3451147" cy="2077283"/>
          </a:xfrm>
          <a:prstGeom prst="rect">
            <a:avLst/>
          </a:prstGeom>
        </p:spPr>
      </p:pic>
      <p:graphicFrame>
        <p:nvGraphicFramePr>
          <p:cNvPr id="8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390716"/>
              </p:ext>
            </p:extLst>
          </p:nvPr>
        </p:nvGraphicFramePr>
        <p:xfrm>
          <a:off x="5711054" y="1184806"/>
          <a:ext cx="6006333" cy="2661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4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6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6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25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5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CPU</a:t>
                      </a:r>
                      <a:endParaRPr sz="10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36598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5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DRAM</a:t>
                      </a:r>
                      <a:endParaRPr sz="10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36598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SSD</a:t>
                      </a:r>
                      <a:endParaRPr sz="10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36598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GPU</a:t>
                      </a:r>
                      <a:endParaRPr sz="10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36598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5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FPGA</a:t>
                      </a:r>
                      <a:endParaRPr sz="10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36598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9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00" spc="-5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B-CPU</a:t>
                      </a:r>
                      <a:endParaRPr sz="10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5920" marB="0"/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00" spc="-5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2*Xeon</a:t>
                      </a:r>
                      <a:r>
                        <a:rPr sz="100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 </a:t>
                      </a:r>
                      <a:r>
                        <a:rPr sz="1000" spc="-1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E5-2630</a:t>
                      </a:r>
                      <a:endParaRPr sz="10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5920" marB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00" spc="-5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32GB</a:t>
                      </a:r>
                      <a:endParaRPr sz="10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5920" marB="0"/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00" spc="-5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4* 1TB PCIe</a:t>
                      </a:r>
                      <a:r>
                        <a:rPr sz="1000" spc="-45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 </a:t>
                      </a:r>
                      <a:r>
                        <a:rPr sz="100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SSD</a:t>
                      </a:r>
                      <a:endParaRPr sz="10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5920" marB="0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0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-</a:t>
                      </a:r>
                      <a:endParaRPr sz="10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5920" marB="0"/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0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-</a:t>
                      </a:r>
                      <a:endParaRPr sz="10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59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50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00" spc="-5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B-GPU</a:t>
                      </a:r>
                      <a:endParaRPr sz="10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34445" marB="0"/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00" spc="-5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2*Xeon</a:t>
                      </a:r>
                      <a:r>
                        <a:rPr sz="100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 </a:t>
                      </a:r>
                      <a:r>
                        <a:rPr sz="1000" spc="-1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E5-2630</a:t>
                      </a:r>
                      <a:endParaRPr sz="10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34445" marB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00" spc="-5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32GB</a:t>
                      </a:r>
                      <a:endParaRPr sz="10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34445" marB="0"/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00" spc="-5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4* 1TB PCIe</a:t>
                      </a:r>
                      <a:r>
                        <a:rPr sz="1000" spc="-45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 </a:t>
                      </a:r>
                      <a:r>
                        <a:rPr sz="100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SSD</a:t>
                      </a:r>
                      <a:endParaRPr sz="1000" dirty="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34445" marB="0"/>
                </a:tc>
                <a:tc>
                  <a:txBody>
                    <a:bodyPr/>
                    <a:lstStyle/>
                    <a:p>
                      <a:pPr marL="128905" marR="1809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0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NVID</a:t>
                      </a:r>
                      <a:r>
                        <a:rPr sz="1000" spc="-5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I</a:t>
                      </a:r>
                      <a:r>
                        <a:rPr sz="100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A  GTX  </a:t>
                      </a:r>
                      <a:r>
                        <a:rPr sz="1000" spc="-1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1080Ti</a:t>
                      </a:r>
                      <a:endParaRPr sz="10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34445" marB="0"/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0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-</a:t>
                      </a:r>
                      <a:endParaRPr sz="10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3444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00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00" spc="-15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B-FPGA</a:t>
                      </a:r>
                      <a:endParaRPr sz="10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34445" marB="0"/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00" spc="-5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2*Xeon</a:t>
                      </a:r>
                      <a:r>
                        <a:rPr sz="100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 </a:t>
                      </a:r>
                      <a:r>
                        <a:rPr sz="1000" spc="-1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E5-2630</a:t>
                      </a:r>
                      <a:endParaRPr sz="1000" dirty="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34445" marB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00" spc="-5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32GB</a:t>
                      </a:r>
                      <a:endParaRPr sz="10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34445" marB="0"/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00" spc="-5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4* 1TB PCIe</a:t>
                      </a:r>
                      <a:r>
                        <a:rPr sz="1000" spc="-45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 </a:t>
                      </a:r>
                      <a:r>
                        <a:rPr sz="100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SSD</a:t>
                      </a:r>
                      <a:endParaRPr sz="10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34445" marB="0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0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-</a:t>
                      </a:r>
                      <a:endParaRPr sz="10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34445" marB="0"/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00" spc="-5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ZC706</a:t>
                      </a:r>
                      <a:r>
                        <a:rPr sz="1000" spc="-15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 Board</a:t>
                      </a:r>
                      <a:endParaRPr sz="10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3444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21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000" spc="-15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B-DLG-x</a:t>
                      </a:r>
                      <a:endParaRPr sz="10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111946" marB="0"/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000" spc="-5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2*Xeon</a:t>
                      </a:r>
                      <a:r>
                        <a:rPr sz="100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 </a:t>
                      </a:r>
                      <a:r>
                        <a:rPr sz="1000" spc="-1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E5-2630</a:t>
                      </a:r>
                      <a:endParaRPr sz="10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111946" marB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000" spc="-5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32GB</a:t>
                      </a:r>
                      <a:endParaRPr sz="10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111946" marB="0"/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000" spc="-5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4* 1TB PCIe</a:t>
                      </a:r>
                      <a:r>
                        <a:rPr sz="1000" spc="-45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 </a:t>
                      </a:r>
                      <a:r>
                        <a:rPr sz="100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SSD</a:t>
                      </a:r>
                      <a:endParaRPr sz="10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111946" marB="0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00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-</a:t>
                      </a:r>
                      <a:endParaRPr sz="10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111946" marB="0"/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000" spc="-5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ZC706</a:t>
                      </a:r>
                      <a:r>
                        <a:rPr sz="1000" spc="-15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 Board</a:t>
                      </a:r>
                      <a:endParaRPr sz="10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111946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97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90805" marR="180340">
                        <a:lnSpc>
                          <a:spcPct val="100000"/>
                        </a:lnSpc>
                      </a:pPr>
                      <a:r>
                        <a:rPr sz="1000" spc="-1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Cognitive  </a:t>
                      </a:r>
                      <a:r>
                        <a:rPr sz="100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SSD +</a:t>
                      </a:r>
                      <a:r>
                        <a:rPr sz="1000" spc="-10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 </a:t>
                      </a:r>
                      <a:r>
                        <a:rPr sz="1000" spc="-5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CPU</a:t>
                      </a:r>
                      <a:endParaRPr sz="10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538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8732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2*Xeon</a:t>
                      </a:r>
                      <a:r>
                        <a:rPr sz="100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 </a:t>
                      </a:r>
                      <a:r>
                        <a:rPr sz="1000" spc="-1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E5-2630</a:t>
                      </a:r>
                      <a:endParaRPr sz="10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538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58750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32GB</a:t>
                      </a:r>
                      <a:endParaRPr sz="10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538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40970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3* 1TB PCIe</a:t>
                      </a:r>
                      <a:r>
                        <a:rPr sz="1000" spc="-45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 </a:t>
                      </a:r>
                      <a:r>
                        <a:rPr sz="100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SSD</a:t>
                      </a:r>
                      <a:endParaRPr sz="10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538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28905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-</a:t>
                      </a:r>
                      <a:endParaRPr sz="10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538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186690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OpenSSD</a:t>
                      </a:r>
                      <a:endParaRPr sz="1000" dirty="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538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814">
                <a:tc>
                  <a:txBody>
                    <a:bodyPr/>
                    <a:lstStyle/>
                    <a:p>
                      <a:pPr marL="90805" marR="2933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00" spc="-5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C</a:t>
                      </a:r>
                      <a:r>
                        <a:rPr sz="1000" spc="-1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o</a:t>
                      </a:r>
                      <a:r>
                        <a:rPr sz="100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g</a:t>
                      </a:r>
                      <a:r>
                        <a:rPr sz="1000" spc="-5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n</a:t>
                      </a:r>
                      <a:r>
                        <a:rPr sz="100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i</a:t>
                      </a:r>
                      <a:r>
                        <a:rPr sz="1000" spc="-1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t</a:t>
                      </a:r>
                      <a:r>
                        <a:rPr sz="100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i</a:t>
                      </a:r>
                      <a:r>
                        <a:rPr sz="1000" spc="-2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v</a:t>
                      </a:r>
                      <a:r>
                        <a:rPr sz="100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e  SSD</a:t>
                      </a:r>
                      <a:endParaRPr sz="10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34445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 marR="1524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00" spc="-5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ARM </a:t>
                      </a:r>
                      <a:r>
                        <a:rPr sz="1000" spc="-1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Dual Cortex  </a:t>
                      </a:r>
                      <a:r>
                        <a:rPr sz="100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A9</a:t>
                      </a:r>
                      <a:endParaRPr sz="1000" dirty="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34445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00" spc="-5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2GB</a:t>
                      </a:r>
                      <a:endParaRPr sz="10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34445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00" spc="-5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1TB </a:t>
                      </a:r>
                      <a:r>
                        <a:rPr sz="1000" spc="-1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NAND</a:t>
                      </a:r>
                      <a:r>
                        <a:rPr sz="1000" spc="-35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 </a:t>
                      </a:r>
                      <a:r>
                        <a:rPr sz="1000" spc="-5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flash</a:t>
                      </a:r>
                      <a:endParaRPr sz="1000" dirty="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34445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0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-</a:t>
                      </a:r>
                      <a:endParaRPr sz="10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34445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000" spc="-5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OpenSSD</a:t>
                      </a:r>
                      <a:endParaRPr sz="1000" dirty="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34445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object 20"/>
          <p:cNvSpPr/>
          <p:nvPr/>
        </p:nvSpPr>
        <p:spPr>
          <a:xfrm>
            <a:off x="435379" y="3911832"/>
            <a:ext cx="4810125" cy="2246630"/>
          </a:xfrm>
          <a:custGeom>
            <a:avLst/>
            <a:gdLst/>
            <a:ahLst/>
            <a:cxnLst/>
            <a:rect l="l" t="t" r="r" b="b"/>
            <a:pathLst>
              <a:path w="4810125" h="2246629">
                <a:moveTo>
                  <a:pt x="0" y="9779"/>
                </a:moveTo>
                <a:lnTo>
                  <a:pt x="0" y="4318"/>
                </a:lnTo>
                <a:lnTo>
                  <a:pt x="4318" y="0"/>
                </a:lnTo>
                <a:lnTo>
                  <a:pt x="9778" y="0"/>
                </a:lnTo>
                <a:lnTo>
                  <a:pt x="4799965" y="0"/>
                </a:lnTo>
                <a:lnTo>
                  <a:pt x="4805426" y="0"/>
                </a:lnTo>
                <a:lnTo>
                  <a:pt x="4809744" y="4318"/>
                </a:lnTo>
                <a:lnTo>
                  <a:pt x="4809744" y="9779"/>
                </a:lnTo>
                <a:lnTo>
                  <a:pt x="4809744" y="2236622"/>
                </a:lnTo>
                <a:lnTo>
                  <a:pt x="4809744" y="2242007"/>
                </a:lnTo>
                <a:lnTo>
                  <a:pt x="4805426" y="2246376"/>
                </a:lnTo>
                <a:lnTo>
                  <a:pt x="4799965" y="2246376"/>
                </a:lnTo>
                <a:lnTo>
                  <a:pt x="9778" y="2246376"/>
                </a:lnTo>
                <a:lnTo>
                  <a:pt x="4318" y="2246376"/>
                </a:lnTo>
                <a:lnTo>
                  <a:pt x="0" y="2242007"/>
                </a:lnTo>
                <a:lnTo>
                  <a:pt x="0" y="2236622"/>
                </a:lnTo>
                <a:lnTo>
                  <a:pt x="0" y="9779"/>
                </a:lnTo>
                <a:close/>
              </a:path>
            </a:pathLst>
          </a:custGeom>
          <a:ln w="28956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21"/>
          <p:cNvSpPr txBox="1"/>
          <p:nvPr/>
        </p:nvSpPr>
        <p:spPr>
          <a:xfrm>
            <a:off x="449856" y="3967272"/>
            <a:ext cx="4780915" cy="214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909" marR="154305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23545" algn="l"/>
              </a:tabLst>
            </a:pPr>
            <a:r>
              <a:rPr sz="2000" dirty="0">
                <a:solidFill>
                  <a:srgbClr val="0D0D0D"/>
                </a:solidFill>
                <a:latin typeface="Arial Rounded MT Bold"/>
                <a:cs typeface="Arial Rounded MT Bold"/>
              </a:rPr>
              <a:t>Zynq </a:t>
            </a:r>
            <a:r>
              <a:rPr sz="2000" spc="-20" dirty="0">
                <a:solidFill>
                  <a:srgbClr val="0D0D0D"/>
                </a:solidFill>
                <a:latin typeface="Arial Rounded MT Bold"/>
                <a:cs typeface="Arial Rounded MT Bold"/>
              </a:rPr>
              <a:t>FPGA </a:t>
            </a:r>
            <a:r>
              <a:rPr sz="2000" spc="-5" dirty="0">
                <a:solidFill>
                  <a:srgbClr val="0D0D0D"/>
                </a:solidFill>
                <a:latin typeface="Arial Rounded MT Bold"/>
                <a:cs typeface="Arial Rounded MT Bold"/>
              </a:rPr>
              <a:t>Chip </a:t>
            </a:r>
            <a:r>
              <a:rPr sz="2000" dirty="0">
                <a:solidFill>
                  <a:srgbClr val="0D0D0D"/>
                </a:solidFill>
                <a:latin typeface="Arial Rounded MT Bold"/>
                <a:cs typeface="Arial Rounded MT Bold"/>
              </a:rPr>
              <a:t>– </a:t>
            </a:r>
            <a:r>
              <a:rPr sz="2000" spc="-25" dirty="0">
                <a:solidFill>
                  <a:srgbClr val="FF0000"/>
                </a:solidFill>
                <a:latin typeface="Arial Rounded MT Bold"/>
                <a:cs typeface="Arial Rounded MT Bold"/>
              </a:rPr>
              <a:t>DLG-x </a:t>
            </a:r>
            <a:r>
              <a:rPr sz="2000" spc="-5" dirty="0">
                <a:solidFill>
                  <a:srgbClr val="FF0000"/>
                </a:solidFill>
                <a:latin typeface="Arial Rounded MT Bold"/>
                <a:cs typeface="Arial Rounded MT Bold"/>
              </a:rPr>
              <a:t>and </a:t>
            </a:r>
            <a:r>
              <a:rPr sz="2000" dirty="0">
                <a:solidFill>
                  <a:srgbClr val="FF0000"/>
                </a:solidFill>
                <a:latin typeface="Arial Rounded MT Bold"/>
                <a:cs typeface="Arial Rounded MT Bold"/>
              </a:rPr>
              <a:t>flash  </a:t>
            </a:r>
            <a:r>
              <a:rPr sz="2000" spc="-10" dirty="0">
                <a:solidFill>
                  <a:srgbClr val="FF0000"/>
                </a:solidFill>
                <a:latin typeface="Arial Rounded MT Bold"/>
                <a:cs typeface="Arial Rounded MT Bold"/>
              </a:rPr>
              <a:t>controller</a:t>
            </a:r>
            <a:endParaRPr sz="2000" dirty="0">
              <a:latin typeface="Arial Rounded MT Bold"/>
              <a:cs typeface="Arial Rounded MT Bold"/>
            </a:endParaRPr>
          </a:p>
          <a:p>
            <a:pPr marL="880110" lvl="1" indent="-342900">
              <a:lnSpc>
                <a:spcPct val="100000"/>
              </a:lnSpc>
              <a:buAutoNum type="arabicPeriod"/>
              <a:tabLst>
                <a:tab pos="880744" algn="l"/>
              </a:tabLst>
            </a:pPr>
            <a:r>
              <a:rPr sz="2000" spc="-5" dirty="0">
                <a:solidFill>
                  <a:srgbClr val="0D0D0D"/>
                </a:solidFill>
                <a:latin typeface="Arial Rounded MT Bold"/>
                <a:cs typeface="Arial Rounded MT Bold"/>
              </a:rPr>
              <a:t>Dual Cortex </a:t>
            </a:r>
            <a:r>
              <a:rPr sz="2000" dirty="0">
                <a:solidFill>
                  <a:srgbClr val="0D0D0D"/>
                </a:solidFill>
                <a:latin typeface="Arial Rounded MT Bold"/>
                <a:cs typeface="Arial Rounded MT Bold"/>
              </a:rPr>
              <a:t>A9 --</a:t>
            </a:r>
            <a:r>
              <a:rPr sz="2000" spc="-60" dirty="0">
                <a:solidFill>
                  <a:srgbClr val="0D0D0D"/>
                </a:solidFill>
                <a:latin typeface="Arial Rounded MT Bold"/>
                <a:cs typeface="Arial Rounded MT Bold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Arial Rounded MT Bold"/>
                <a:cs typeface="Arial Rounded MT Bold"/>
              </a:rPr>
              <a:t>Firmware</a:t>
            </a:r>
            <a:endParaRPr sz="2000" dirty="0">
              <a:latin typeface="Arial Rounded MT Bold"/>
              <a:cs typeface="Arial Rounded MT Bold"/>
            </a:endParaRPr>
          </a:p>
          <a:p>
            <a:pPr marL="422909" lvl="1" indent="-342900">
              <a:lnSpc>
                <a:spcPct val="100000"/>
              </a:lnSpc>
              <a:buAutoNum type="arabicPeriod"/>
              <a:tabLst>
                <a:tab pos="423545" algn="l"/>
              </a:tabLst>
            </a:pPr>
            <a:r>
              <a:rPr sz="2000" spc="-5" dirty="0">
                <a:solidFill>
                  <a:srgbClr val="0D0D0D"/>
                </a:solidFill>
                <a:latin typeface="Arial Rounded MT Bold"/>
                <a:cs typeface="Arial Rounded MT Bold"/>
              </a:rPr>
              <a:t>1GB DRAM</a:t>
            </a:r>
            <a:endParaRPr sz="2000" dirty="0">
              <a:latin typeface="Arial Rounded MT Bold"/>
              <a:cs typeface="Arial Rounded MT Bold"/>
            </a:endParaRPr>
          </a:p>
          <a:p>
            <a:pPr marL="422909" lvl="1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23545" algn="l"/>
              </a:tabLst>
            </a:pPr>
            <a:r>
              <a:rPr sz="2000" spc="-10" dirty="0">
                <a:solidFill>
                  <a:srgbClr val="0D0D0D"/>
                </a:solidFill>
                <a:latin typeface="Arial Rounded MT Bold"/>
                <a:cs typeface="Arial Rounded MT Bold"/>
              </a:rPr>
              <a:t>8-channels NAND</a:t>
            </a:r>
            <a:r>
              <a:rPr sz="2000" spc="-35" dirty="0">
                <a:solidFill>
                  <a:srgbClr val="0D0D0D"/>
                </a:solidFill>
                <a:latin typeface="Arial Rounded MT Bold"/>
                <a:cs typeface="Arial Rounded MT Bold"/>
              </a:rPr>
              <a:t> </a:t>
            </a:r>
            <a:r>
              <a:rPr sz="2000" spc="0" dirty="0">
                <a:solidFill>
                  <a:srgbClr val="0D0D0D"/>
                </a:solidFill>
                <a:latin typeface="Arial Rounded MT Bold"/>
                <a:cs typeface="Arial Rounded MT Bold"/>
              </a:rPr>
              <a:t>flash</a:t>
            </a:r>
            <a:endParaRPr sz="2000" dirty="0">
              <a:latin typeface="Arial Rounded MT Bold"/>
              <a:cs typeface="Arial Rounded MT Bold"/>
            </a:endParaRPr>
          </a:p>
          <a:p>
            <a:pPr marL="422909" lvl="1" indent="-342900">
              <a:lnSpc>
                <a:spcPts val="2360"/>
              </a:lnSpc>
              <a:buAutoNum type="arabicPeriod"/>
              <a:tabLst>
                <a:tab pos="423545" algn="l"/>
              </a:tabLst>
            </a:pPr>
            <a:r>
              <a:rPr sz="2000" dirty="0">
                <a:solidFill>
                  <a:srgbClr val="0D0D0D"/>
                </a:solidFill>
                <a:latin typeface="Arial Rounded MT Bold"/>
                <a:cs typeface="Arial Rounded MT Bold"/>
              </a:rPr>
              <a:t>Ethernet</a:t>
            </a:r>
            <a:endParaRPr sz="2000" dirty="0">
              <a:latin typeface="Arial Rounded MT Bold"/>
              <a:cs typeface="Arial Rounded MT Bold"/>
            </a:endParaRPr>
          </a:p>
          <a:p>
            <a:pPr marL="422909" lvl="1" indent="-342900">
              <a:lnSpc>
                <a:spcPts val="2360"/>
              </a:lnSpc>
              <a:buAutoNum type="arabicPeriod"/>
              <a:tabLst>
                <a:tab pos="423545" algn="l"/>
              </a:tabLst>
            </a:pPr>
            <a:r>
              <a:rPr sz="2000" dirty="0">
                <a:solidFill>
                  <a:srgbClr val="0D0D0D"/>
                </a:solidFill>
                <a:latin typeface="Arial Rounded MT Bold"/>
                <a:cs typeface="Arial Rounded MT Bold"/>
              </a:rPr>
              <a:t>PCIe Gen 2 </a:t>
            </a:r>
            <a:r>
              <a:rPr sz="2000" spc="-5" dirty="0">
                <a:solidFill>
                  <a:srgbClr val="0D0D0D"/>
                </a:solidFill>
                <a:latin typeface="Arial Rounded MT Bold"/>
                <a:cs typeface="Arial Rounded MT Bold"/>
              </a:rPr>
              <a:t>(maximum lane </a:t>
            </a:r>
            <a:r>
              <a:rPr sz="2000" dirty="0">
                <a:solidFill>
                  <a:srgbClr val="0D0D0D"/>
                </a:solidFill>
                <a:latin typeface="Arial Rounded MT Bold"/>
                <a:cs typeface="Arial Rounded MT Bold"/>
              </a:rPr>
              <a:t>=</a:t>
            </a:r>
            <a:r>
              <a:rPr sz="2000" spc="-55" dirty="0">
                <a:solidFill>
                  <a:srgbClr val="0D0D0D"/>
                </a:solidFill>
                <a:latin typeface="Arial Rounded MT Bold"/>
                <a:cs typeface="Arial Rounded MT Bold"/>
              </a:rPr>
              <a:t> </a:t>
            </a:r>
            <a:r>
              <a:rPr sz="2000" spc="-5" dirty="0">
                <a:solidFill>
                  <a:srgbClr val="0D0D0D"/>
                </a:solidFill>
                <a:latin typeface="Arial Rounded MT Bold"/>
                <a:cs typeface="Arial Rounded MT Bold"/>
              </a:rPr>
              <a:t>8)</a:t>
            </a:r>
            <a:endParaRPr sz="2000" dirty="0">
              <a:latin typeface="Arial Rounded MT Bold"/>
              <a:cs typeface="Arial Rounded MT Bold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76604" y="4264429"/>
            <a:ext cx="50042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软件：</a:t>
            </a:r>
            <a:endParaRPr lang="en-US" altLang="zh-CN" dirty="0" smtClean="0"/>
          </a:p>
          <a:p>
            <a:r>
              <a:rPr lang="en-US" altLang="zh-CN" spc="-10" dirty="0">
                <a:solidFill>
                  <a:srgbClr val="C55A11"/>
                </a:solidFill>
                <a:latin typeface="Arial Rounded MT Bold"/>
                <a:cs typeface="Arial Rounded MT Bold"/>
              </a:rPr>
              <a:t>Ubuntu </a:t>
            </a:r>
            <a:r>
              <a:rPr lang="en-US" altLang="zh-CN" spc="-5" dirty="0">
                <a:solidFill>
                  <a:srgbClr val="C55A11"/>
                </a:solidFill>
                <a:latin typeface="Arial Rounded MT Bold"/>
                <a:cs typeface="Arial Rounded MT Bold"/>
              </a:rPr>
              <a:t>14.04, </a:t>
            </a:r>
            <a:r>
              <a:rPr lang="en-US" altLang="zh-CN" dirty="0" err="1">
                <a:solidFill>
                  <a:srgbClr val="C55A11"/>
                </a:solidFill>
                <a:latin typeface="Arial Rounded MT Bold"/>
                <a:cs typeface="Arial Rounded MT Bold"/>
              </a:rPr>
              <a:t>Caffe</a:t>
            </a:r>
            <a:r>
              <a:rPr lang="en-US" altLang="zh-CN" dirty="0">
                <a:solidFill>
                  <a:srgbClr val="C55A11"/>
                </a:solidFill>
                <a:latin typeface="Arial Rounded MT Bold"/>
                <a:cs typeface="Arial Rounded MT Bold"/>
              </a:rPr>
              <a:t>[9], </a:t>
            </a:r>
            <a:r>
              <a:rPr lang="en-US" altLang="zh-CN" spc="-25" dirty="0">
                <a:solidFill>
                  <a:srgbClr val="C55A11"/>
                </a:solidFill>
                <a:latin typeface="Arial Rounded MT Bold"/>
                <a:cs typeface="Arial Rounded MT Bold"/>
              </a:rPr>
              <a:t>Crow web  </a:t>
            </a:r>
            <a:r>
              <a:rPr lang="en-US" altLang="zh-CN" spc="-20" dirty="0">
                <a:solidFill>
                  <a:srgbClr val="C55A11"/>
                </a:solidFill>
                <a:latin typeface="Arial Rounded MT Bold"/>
                <a:cs typeface="Arial Rounded MT Bold"/>
              </a:rPr>
              <a:t>framework[10].</a:t>
            </a:r>
            <a:endParaRPr lang="en-US" altLang="zh-CN" dirty="0">
              <a:latin typeface="Arial Rounded MT Bold"/>
              <a:cs typeface="Arial Rounded MT Bold"/>
            </a:endParaRPr>
          </a:p>
          <a:p>
            <a:r>
              <a:rPr lang="zh-CN" altLang="en-US" dirty="0" smtClean="0"/>
              <a:t>任务负载：</a:t>
            </a:r>
            <a:endParaRPr lang="en-US" altLang="zh-CN" dirty="0" smtClean="0"/>
          </a:p>
          <a:p>
            <a:r>
              <a:rPr lang="en-US" altLang="zh-CN" spc="-5" dirty="0">
                <a:solidFill>
                  <a:srgbClr val="C55A11"/>
                </a:solidFill>
                <a:latin typeface="Arial Rounded MT Bold"/>
                <a:cs typeface="Arial Rounded MT Bold"/>
              </a:rPr>
              <a:t>Content-Based </a:t>
            </a:r>
            <a:r>
              <a:rPr lang="en-US" altLang="zh-CN" spc="-20" dirty="0">
                <a:solidFill>
                  <a:srgbClr val="C55A11"/>
                </a:solidFill>
                <a:latin typeface="Arial Rounded MT Bold"/>
                <a:cs typeface="Arial Rounded MT Bold"/>
              </a:rPr>
              <a:t>Image </a:t>
            </a:r>
            <a:r>
              <a:rPr lang="en-US" altLang="zh-CN" spc="-25" dirty="0">
                <a:solidFill>
                  <a:srgbClr val="C55A11"/>
                </a:solidFill>
                <a:latin typeface="Arial Rounded MT Bold"/>
                <a:cs typeface="Arial Rounded MT Bold"/>
              </a:rPr>
              <a:t>Retrieval </a:t>
            </a:r>
            <a:r>
              <a:rPr lang="en-US" altLang="zh-CN" spc="-10" dirty="0">
                <a:solidFill>
                  <a:srgbClr val="C55A11"/>
                </a:solidFill>
                <a:latin typeface="Arial Rounded MT Bold"/>
                <a:cs typeface="Arial Rounded MT Bold"/>
              </a:rPr>
              <a:t>System</a:t>
            </a:r>
            <a:r>
              <a:rPr lang="en-US" altLang="zh-CN" spc="15" dirty="0">
                <a:solidFill>
                  <a:srgbClr val="C55A11"/>
                </a:solidFill>
                <a:latin typeface="Arial Rounded MT Bold"/>
                <a:cs typeface="Arial Rounded MT Bold"/>
              </a:rPr>
              <a:t> </a:t>
            </a:r>
            <a:r>
              <a:rPr lang="en-US" altLang="zh-CN" spc="-15" dirty="0">
                <a:solidFill>
                  <a:srgbClr val="C55A11"/>
                </a:solidFill>
                <a:latin typeface="Arial Rounded MT Bold"/>
                <a:cs typeface="Arial Rounded MT Bold"/>
              </a:rPr>
              <a:t>(CBIR)</a:t>
            </a:r>
            <a:endParaRPr lang="en-US" altLang="zh-CN" dirty="0">
              <a:latin typeface="Arial Rounded MT Bold"/>
              <a:cs typeface="Arial Rounded MT Bold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3358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object 4"/>
          <p:cNvSpPr/>
          <p:nvPr/>
        </p:nvSpPr>
        <p:spPr>
          <a:xfrm>
            <a:off x="0" y="0"/>
            <a:ext cx="12192000" cy="873760"/>
          </a:xfrm>
          <a:custGeom>
            <a:avLst/>
            <a:gdLst/>
            <a:ahLst/>
            <a:cxnLst/>
            <a:rect l="l" t="t" r="r" b="b"/>
            <a:pathLst>
              <a:path w="12192000" h="873760">
                <a:moveTo>
                  <a:pt x="0" y="873251"/>
                </a:moveTo>
                <a:lnTo>
                  <a:pt x="12192000" y="873251"/>
                </a:lnTo>
                <a:lnTo>
                  <a:pt x="12192000" y="0"/>
                </a:lnTo>
                <a:lnTo>
                  <a:pt x="0" y="0"/>
                </a:lnTo>
                <a:lnTo>
                  <a:pt x="0" y="873251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7061"/>
            <a:ext cx="6290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Evaluation-DLG</a:t>
            </a:r>
            <a:r>
              <a:rPr dirty="0"/>
              <a:t> </a:t>
            </a:r>
            <a:r>
              <a:rPr spc="-20" dirty="0"/>
              <a:t>algorithm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821678" y="1582292"/>
          <a:ext cx="5321935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6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1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Dataset</a:t>
                      </a:r>
                      <a:endParaRPr sz="16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4254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25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Total</a:t>
                      </a:r>
                      <a:endParaRPr sz="16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4254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25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Train/Validate</a:t>
                      </a:r>
                      <a:endParaRPr sz="16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4254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1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Labels</a:t>
                      </a:r>
                      <a:endParaRPr sz="16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4254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25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CIFAR-10</a:t>
                      </a:r>
                      <a:endParaRPr sz="16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4254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Arial Rounded MT Bold"/>
                          <a:cs typeface="Arial Rounded MT Bold"/>
                        </a:rPr>
                        <a:t>60000</a:t>
                      </a:r>
                      <a:endParaRPr sz="20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4191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1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50000/10000</a:t>
                      </a:r>
                      <a:endParaRPr sz="16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4254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1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10</a:t>
                      </a:r>
                      <a:endParaRPr sz="16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4254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spc="-1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Caltech256</a:t>
                      </a:r>
                      <a:endParaRPr sz="16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Arial Rounded MT Bold"/>
                          <a:cs typeface="Arial Rounded MT Bold"/>
                        </a:rPr>
                        <a:t>29780</a:t>
                      </a:r>
                      <a:endParaRPr sz="20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spc="-1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26790/2990</a:t>
                      </a:r>
                      <a:endParaRPr sz="16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spc="-1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256</a:t>
                      </a:r>
                      <a:endParaRPr sz="16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spc="-5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SUN397</a:t>
                      </a:r>
                      <a:endParaRPr sz="16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Arial Rounded MT Bold"/>
                          <a:cs typeface="Arial Rounded MT Bold"/>
                        </a:rPr>
                        <a:t>108754</a:t>
                      </a:r>
                      <a:endParaRPr sz="20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spc="-1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98049/10705</a:t>
                      </a:r>
                      <a:endParaRPr sz="16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spc="-1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397</a:t>
                      </a:r>
                      <a:endParaRPr sz="16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spc="-15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ImageNet</a:t>
                      </a:r>
                      <a:endParaRPr sz="16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38735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solidFill>
                            <a:srgbClr val="FF0000"/>
                          </a:solidFill>
                          <a:latin typeface="Arial Rounded MT Bold"/>
                          <a:cs typeface="Arial Rounded MT Bold"/>
                        </a:rPr>
                        <a:t>1331167</a:t>
                      </a:r>
                      <a:endParaRPr sz="20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3810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spc="-1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1281167/50000</a:t>
                      </a:r>
                      <a:endParaRPr sz="16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38735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spc="-1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1000</a:t>
                      </a:r>
                      <a:endParaRPr sz="16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38735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383609" y="2610832"/>
            <a:ext cx="2736850" cy="370205"/>
          </a:xfrm>
          <a:custGeom>
            <a:avLst/>
            <a:gdLst/>
            <a:ahLst/>
            <a:cxnLst/>
            <a:rect l="l" t="t" r="r" b="b"/>
            <a:pathLst>
              <a:path w="2736850" h="370205">
                <a:moveTo>
                  <a:pt x="2682200" y="0"/>
                </a:moveTo>
                <a:lnTo>
                  <a:pt x="54249" y="0"/>
                </a:lnTo>
                <a:lnTo>
                  <a:pt x="32555" y="4497"/>
                </a:lnTo>
                <a:lnTo>
                  <a:pt x="15375" y="16534"/>
                </a:lnTo>
                <a:lnTo>
                  <a:pt x="4070" y="33922"/>
                </a:lnTo>
                <a:lnTo>
                  <a:pt x="0" y="54476"/>
                </a:lnTo>
                <a:lnTo>
                  <a:pt x="0" y="315249"/>
                </a:lnTo>
                <a:lnTo>
                  <a:pt x="4070" y="335803"/>
                </a:lnTo>
                <a:lnTo>
                  <a:pt x="15375" y="353192"/>
                </a:lnTo>
                <a:lnTo>
                  <a:pt x="32555" y="365228"/>
                </a:lnTo>
                <a:lnTo>
                  <a:pt x="54249" y="369726"/>
                </a:lnTo>
                <a:lnTo>
                  <a:pt x="2682200" y="369726"/>
                </a:lnTo>
                <a:lnTo>
                  <a:pt x="2703935" y="365228"/>
                </a:lnTo>
                <a:lnTo>
                  <a:pt x="2721110" y="353192"/>
                </a:lnTo>
                <a:lnTo>
                  <a:pt x="2732392" y="335803"/>
                </a:lnTo>
                <a:lnTo>
                  <a:pt x="2736449" y="315249"/>
                </a:lnTo>
                <a:lnTo>
                  <a:pt x="2736449" y="54476"/>
                </a:lnTo>
                <a:lnTo>
                  <a:pt x="2732392" y="33922"/>
                </a:lnTo>
                <a:lnTo>
                  <a:pt x="2721110" y="16534"/>
                </a:lnTo>
                <a:lnTo>
                  <a:pt x="2703935" y="4497"/>
                </a:lnTo>
                <a:lnTo>
                  <a:pt x="26822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83609" y="2610832"/>
            <a:ext cx="2736850" cy="370205"/>
          </a:xfrm>
          <a:custGeom>
            <a:avLst/>
            <a:gdLst/>
            <a:ahLst/>
            <a:cxnLst/>
            <a:rect l="l" t="t" r="r" b="b"/>
            <a:pathLst>
              <a:path w="2736850" h="370205">
                <a:moveTo>
                  <a:pt x="2682200" y="369726"/>
                </a:moveTo>
                <a:lnTo>
                  <a:pt x="1162916" y="369726"/>
                </a:lnTo>
                <a:lnTo>
                  <a:pt x="382743" y="369726"/>
                </a:lnTo>
                <a:lnTo>
                  <a:pt x="95311" y="369726"/>
                </a:lnTo>
                <a:lnTo>
                  <a:pt x="54249" y="369726"/>
                </a:lnTo>
                <a:lnTo>
                  <a:pt x="32555" y="365228"/>
                </a:lnTo>
                <a:lnTo>
                  <a:pt x="15375" y="353192"/>
                </a:lnTo>
                <a:lnTo>
                  <a:pt x="4070" y="335803"/>
                </a:lnTo>
                <a:lnTo>
                  <a:pt x="0" y="315249"/>
                </a:lnTo>
                <a:lnTo>
                  <a:pt x="0" y="164490"/>
                </a:lnTo>
                <a:lnTo>
                  <a:pt x="0" y="87073"/>
                </a:lnTo>
                <a:lnTo>
                  <a:pt x="0" y="58551"/>
                </a:lnTo>
                <a:lnTo>
                  <a:pt x="0" y="54476"/>
                </a:lnTo>
                <a:lnTo>
                  <a:pt x="4070" y="33922"/>
                </a:lnTo>
                <a:lnTo>
                  <a:pt x="15375" y="16534"/>
                </a:lnTo>
                <a:lnTo>
                  <a:pt x="32555" y="4497"/>
                </a:lnTo>
                <a:lnTo>
                  <a:pt x="54249" y="0"/>
                </a:lnTo>
                <a:lnTo>
                  <a:pt x="1573533" y="0"/>
                </a:lnTo>
                <a:lnTo>
                  <a:pt x="2353706" y="0"/>
                </a:lnTo>
                <a:lnTo>
                  <a:pt x="2641138" y="0"/>
                </a:lnTo>
                <a:lnTo>
                  <a:pt x="2682200" y="0"/>
                </a:lnTo>
                <a:lnTo>
                  <a:pt x="2703935" y="4497"/>
                </a:lnTo>
                <a:lnTo>
                  <a:pt x="2721110" y="16534"/>
                </a:lnTo>
                <a:lnTo>
                  <a:pt x="2732392" y="33922"/>
                </a:lnTo>
                <a:lnTo>
                  <a:pt x="2736449" y="54476"/>
                </a:lnTo>
                <a:lnTo>
                  <a:pt x="2736449" y="205236"/>
                </a:lnTo>
                <a:lnTo>
                  <a:pt x="2736449" y="282653"/>
                </a:lnTo>
                <a:lnTo>
                  <a:pt x="2736449" y="311175"/>
                </a:lnTo>
                <a:lnTo>
                  <a:pt x="2736449" y="315249"/>
                </a:lnTo>
                <a:lnTo>
                  <a:pt x="2732392" y="335803"/>
                </a:lnTo>
                <a:lnTo>
                  <a:pt x="2721110" y="353192"/>
                </a:lnTo>
                <a:lnTo>
                  <a:pt x="2703935" y="365228"/>
                </a:lnTo>
                <a:lnTo>
                  <a:pt x="2682200" y="369726"/>
                </a:lnTo>
                <a:close/>
              </a:path>
            </a:pathLst>
          </a:custGeom>
          <a:ln w="5714">
            <a:solidFill>
              <a:srgbClr val="2217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7032" y="2754136"/>
            <a:ext cx="2579370" cy="218440"/>
          </a:xfrm>
          <a:custGeom>
            <a:avLst/>
            <a:gdLst/>
            <a:ahLst/>
            <a:cxnLst/>
            <a:rect l="l" t="t" r="r" b="b"/>
            <a:pathLst>
              <a:path w="2579370" h="218439">
                <a:moveTo>
                  <a:pt x="2524819" y="0"/>
                </a:moveTo>
                <a:lnTo>
                  <a:pt x="54249" y="0"/>
                </a:lnTo>
                <a:lnTo>
                  <a:pt x="33725" y="4472"/>
                </a:lnTo>
                <a:lnTo>
                  <a:pt x="16416" y="16473"/>
                </a:lnTo>
                <a:lnTo>
                  <a:pt x="4460" y="33881"/>
                </a:lnTo>
                <a:lnTo>
                  <a:pt x="0" y="54573"/>
                </a:lnTo>
                <a:lnTo>
                  <a:pt x="0" y="163333"/>
                </a:lnTo>
                <a:lnTo>
                  <a:pt x="4460" y="183903"/>
                </a:lnTo>
                <a:lnTo>
                  <a:pt x="16416" y="201324"/>
                </a:lnTo>
                <a:lnTo>
                  <a:pt x="33725" y="213394"/>
                </a:lnTo>
                <a:lnTo>
                  <a:pt x="54249" y="217907"/>
                </a:lnTo>
                <a:lnTo>
                  <a:pt x="2524819" y="217907"/>
                </a:lnTo>
                <a:lnTo>
                  <a:pt x="2546681" y="213394"/>
                </a:lnTo>
                <a:lnTo>
                  <a:pt x="2563946" y="201324"/>
                </a:lnTo>
                <a:lnTo>
                  <a:pt x="2575283" y="183903"/>
                </a:lnTo>
                <a:lnTo>
                  <a:pt x="2579358" y="163333"/>
                </a:lnTo>
                <a:lnTo>
                  <a:pt x="2579358" y="54573"/>
                </a:lnTo>
                <a:lnTo>
                  <a:pt x="2575283" y="33881"/>
                </a:lnTo>
                <a:lnTo>
                  <a:pt x="2563946" y="16473"/>
                </a:lnTo>
                <a:lnTo>
                  <a:pt x="2546681" y="4472"/>
                </a:lnTo>
                <a:lnTo>
                  <a:pt x="2524819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7032" y="2754136"/>
            <a:ext cx="2579370" cy="218440"/>
          </a:xfrm>
          <a:custGeom>
            <a:avLst/>
            <a:gdLst/>
            <a:ahLst/>
            <a:cxnLst/>
            <a:rect l="l" t="t" r="r" b="b"/>
            <a:pathLst>
              <a:path w="2579370" h="218439">
                <a:moveTo>
                  <a:pt x="2524819" y="217907"/>
                </a:moveTo>
                <a:lnTo>
                  <a:pt x="1096520" y="217907"/>
                </a:lnTo>
                <a:lnTo>
                  <a:pt x="363070" y="217907"/>
                </a:lnTo>
                <a:lnTo>
                  <a:pt x="92852" y="217907"/>
                </a:lnTo>
                <a:lnTo>
                  <a:pt x="54249" y="217907"/>
                </a:lnTo>
                <a:lnTo>
                  <a:pt x="33725" y="213394"/>
                </a:lnTo>
                <a:lnTo>
                  <a:pt x="16416" y="201324"/>
                </a:lnTo>
                <a:lnTo>
                  <a:pt x="4460" y="183903"/>
                </a:lnTo>
                <a:lnTo>
                  <a:pt x="0" y="163333"/>
                </a:lnTo>
                <a:lnTo>
                  <a:pt x="0" y="100456"/>
                </a:lnTo>
                <a:lnTo>
                  <a:pt x="0" y="68168"/>
                </a:lnTo>
                <a:lnTo>
                  <a:pt x="0" y="56272"/>
                </a:lnTo>
                <a:lnTo>
                  <a:pt x="0" y="54573"/>
                </a:lnTo>
                <a:lnTo>
                  <a:pt x="4460" y="33881"/>
                </a:lnTo>
                <a:lnTo>
                  <a:pt x="16416" y="16473"/>
                </a:lnTo>
                <a:lnTo>
                  <a:pt x="33725" y="4472"/>
                </a:lnTo>
                <a:lnTo>
                  <a:pt x="54249" y="0"/>
                </a:lnTo>
                <a:lnTo>
                  <a:pt x="1482547" y="0"/>
                </a:lnTo>
                <a:lnTo>
                  <a:pt x="2215997" y="0"/>
                </a:lnTo>
                <a:lnTo>
                  <a:pt x="2486216" y="0"/>
                </a:lnTo>
                <a:lnTo>
                  <a:pt x="2524819" y="0"/>
                </a:lnTo>
                <a:lnTo>
                  <a:pt x="2546681" y="4472"/>
                </a:lnTo>
                <a:lnTo>
                  <a:pt x="2563946" y="16473"/>
                </a:lnTo>
                <a:lnTo>
                  <a:pt x="2575283" y="33881"/>
                </a:lnTo>
                <a:lnTo>
                  <a:pt x="2579358" y="54573"/>
                </a:lnTo>
                <a:lnTo>
                  <a:pt x="2579358" y="117450"/>
                </a:lnTo>
                <a:lnTo>
                  <a:pt x="2579358" y="149738"/>
                </a:lnTo>
                <a:lnTo>
                  <a:pt x="2579358" y="161634"/>
                </a:lnTo>
                <a:lnTo>
                  <a:pt x="2579358" y="163333"/>
                </a:lnTo>
                <a:lnTo>
                  <a:pt x="2575283" y="183903"/>
                </a:lnTo>
                <a:lnTo>
                  <a:pt x="2563946" y="201324"/>
                </a:lnTo>
                <a:lnTo>
                  <a:pt x="2546681" y="213394"/>
                </a:lnTo>
                <a:lnTo>
                  <a:pt x="2524819" y="217907"/>
                </a:lnTo>
                <a:close/>
              </a:path>
            </a:pathLst>
          </a:custGeom>
          <a:ln w="5714">
            <a:solidFill>
              <a:srgbClr val="2217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43746" y="1141022"/>
            <a:ext cx="2579370" cy="215265"/>
          </a:xfrm>
          <a:custGeom>
            <a:avLst/>
            <a:gdLst/>
            <a:ahLst/>
            <a:cxnLst/>
            <a:rect l="l" t="t" r="r" b="b"/>
            <a:pathLst>
              <a:path w="2579370" h="215265">
                <a:moveTo>
                  <a:pt x="2524867" y="0"/>
                </a:moveTo>
                <a:lnTo>
                  <a:pt x="54346" y="0"/>
                </a:lnTo>
                <a:lnTo>
                  <a:pt x="33778" y="4073"/>
                </a:lnTo>
                <a:lnTo>
                  <a:pt x="16439" y="15385"/>
                </a:lnTo>
                <a:lnTo>
                  <a:pt x="4466" y="32575"/>
                </a:lnTo>
                <a:lnTo>
                  <a:pt x="0" y="54283"/>
                </a:lnTo>
                <a:lnTo>
                  <a:pt x="0" y="160527"/>
                </a:lnTo>
                <a:lnTo>
                  <a:pt x="4466" y="182276"/>
                </a:lnTo>
                <a:lnTo>
                  <a:pt x="16439" y="199462"/>
                </a:lnTo>
                <a:lnTo>
                  <a:pt x="33778" y="210751"/>
                </a:lnTo>
                <a:lnTo>
                  <a:pt x="54346" y="214811"/>
                </a:lnTo>
                <a:lnTo>
                  <a:pt x="2524867" y="214811"/>
                </a:lnTo>
                <a:lnTo>
                  <a:pt x="2545419" y="210751"/>
                </a:lnTo>
                <a:lnTo>
                  <a:pt x="2562725" y="199462"/>
                </a:lnTo>
                <a:lnTo>
                  <a:pt x="2574665" y="182276"/>
                </a:lnTo>
                <a:lnTo>
                  <a:pt x="2579116" y="160527"/>
                </a:lnTo>
                <a:lnTo>
                  <a:pt x="2579116" y="54283"/>
                </a:lnTo>
                <a:lnTo>
                  <a:pt x="2574665" y="32575"/>
                </a:lnTo>
                <a:lnTo>
                  <a:pt x="2562725" y="15385"/>
                </a:lnTo>
                <a:lnTo>
                  <a:pt x="2545419" y="4073"/>
                </a:lnTo>
                <a:lnTo>
                  <a:pt x="2524867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43746" y="1141022"/>
            <a:ext cx="2579370" cy="215265"/>
          </a:xfrm>
          <a:custGeom>
            <a:avLst/>
            <a:gdLst/>
            <a:ahLst/>
            <a:cxnLst/>
            <a:rect l="l" t="t" r="r" b="b"/>
            <a:pathLst>
              <a:path w="2579370" h="215265">
                <a:moveTo>
                  <a:pt x="2524867" y="214811"/>
                </a:moveTo>
                <a:lnTo>
                  <a:pt x="1096597" y="214811"/>
                </a:lnTo>
                <a:lnTo>
                  <a:pt x="363161" y="214811"/>
                </a:lnTo>
                <a:lnTo>
                  <a:pt x="92947" y="214811"/>
                </a:lnTo>
                <a:lnTo>
                  <a:pt x="54346" y="214811"/>
                </a:lnTo>
                <a:lnTo>
                  <a:pt x="33778" y="210751"/>
                </a:lnTo>
                <a:lnTo>
                  <a:pt x="16439" y="199462"/>
                </a:lnTo>
                <a:lnTo>
                  <a:pt x="4466" y="182276"/>
                </a:lnTo>
                <a:lnTo>
                  <a:pt x="0" y="160527"/>
                </a:lnTo>
                <a:lnTo>
                  <a:pt x="0" y="99105"/>
                </a:lnTo>
                <a:lnTo>
                  <a:pt x="0" y="67563"/>
                </a:lnTo>
                <a:lnTo>
                  <a:pt x="0" y="55943"/>
                </a:lnTo>
                <a:lnTo>
                  <a:pt x="0" y="54283"/>
                </a:lnTo>
                <a:lnTo>
                  <a:pt x="4466" y="32575"/>
                </a:lnTo>
                <a:lnTo>
                  <a:pt x="16439" y="15385"/>
                </a:lnTo>
                <a:lnTo>
                  <a:pt x="33778" y="4073"/>
                </a:lnTo>
                <a:lnTo>
                  <a:pt x="54346" y="0"/>
                </a:lnTo>
                <a:lnTo>
                  <a:pt x="1482616" y="0"/>
                </a:lnTo>
                <a:lnTo>
                  <a:pt x="2216052" y="0"/>
                </a:lnTo>
                <a:lnTo>
                  <a:pt x="2486265" y="0"/>
                </a:lnTo>
                <a:lnTo>
                  <a:pt x="2524867" y="0"/>
                </a:lnTo>
                <a:lnTo>
                  <a:pt x="2545419" y="4073"/>
                </a:lnTo>
                <a:lnTo>
                  <a:pt x="2562725" y="15385"/>
                </a:lnTo>
                <a:lnTo>
                  <a:pt x="2574665" y="32575"/>
                </a:lnTo>
                <a:lnTo>
                  <a:pt x="2579116" y="54283"/>
                </a:lnTo>
                <a:lnTo>
                  <a:pt x="2579116" y="115705"/>
                </a:lnTo>
                <a:lnTo>
                  <a:pt x="2579116" y="147247"/>
                </a:lnTo>
                <a:lnTo>
                  <a:pt x="2579116" y="158867"/>
                </a:lnTo>
                <a:lnTo>
                  <a:pt x="2579116" y="160527"/>
                </a:lnTo>
                <a:lnTo>
                  <a:pt x="2574665" y="182276"/>
                </a:lnTo>
                <a:lnTo>
                  <a:pt x="2562725" y="199462"/>
                </a:lnTo>
                <a:lnTo>
                  <a:pt x="2545419" y="210751"/>
                </a:lnTo>
                <a:lnTo>
                  <a:pt x="2524867" y="214811"/>
                </a:lnTo>
                <a:close/>
              </a:path>
            </a:pathLst>
          </a:custGeom>
          <a:ln w="5714">
            <a:solidFill>
              <a:srgbClr val="2217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9873" y="1141022"/>
            <a:ext cx="2579370" cy="215265"/>
          </a:xfrm>
          <a:custGeom>
            <a:avLst/>
            <a:gdLst/>
            <a:ahLst/>
            <a:cxnLst/>
            <a:rect l="l" t="t" r="r" b="b"/>
            <a:pathLst>
              <a:path w="2579370" h="215265">
                <a:moveTo>
                  <a:pt x="2525089" y="0"/>
                </a:moveTo>
                <a:lnTo>
                  <a:pt x="54249" y="0"/>
                </a:lnTo>
                <a:lnTo>
                  <a:pt x="33725" y="4073"/>
                </a:lnTo>
                <a:lnTo>
                  <a:pt x="16416" y="15385"/>
                </a:lnTo>
                <a:lnTo>
                  <a:pt x="4460" y="32575"/>
                </a:lnTo>
                <a:lnTo>
                  <a:pt x="0" y="54283"/>
                </a:lnTo>
                <a:lnTo>
                  <a:pt x="0" y="160527"/>
                </a:lnTo>
                <a:lnTo>
                  <a:pt x="4460" y="182276"/>
                </a:lnTo>
                <a:lnTo>
                  <a:pt x="16416" y="199462"/>
                </a:lnTo>
                <a:lnTo>
                  <a:pt x="33725" y="210751"/>
                </a:lnTo>
                <a:lnTo>
                  <a:pt x="54249" y="214811"/>
                </a:lnTo>
                <a:lnTo>
                  <a:pt x="2525089" y="214811"/>
                </a:lnTo>
                <a:lnTo>
                  <a:pt x="2546824" y="210751"/>
                </a:lnTo>
                <a:lnTo>
                  <a:pt x="2563999" y="199462"/>
                </a:lnTo>
                <a:lnTo>
                  <a:pt x="2575282" y="182276"/>
                </a:lnTo>
                <a:lnTo>
                  <a:pt x="2579339" y="160527"/>
                </a:lnTo>
                <a:lnTo>
                  <a:pt x="2579339" y="54283"/>
                </a:lnTo>
                <a:lnTo>
                  <a:pt x="2575282" y="32575"/>
                </a:lnTo>
                <a:lnTo>
                  <a:pt x="2563999" y="15385"/>
                </a:lnTo>
                <a:lnTo>
                  <a:pt x="2546824" y="4073"/>
                </a:lnTo>
                <a:lnTo>
                  <a:pt x="2525089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9873" y="1141022"/>
            <a:ext cx="2579370" cy="215265"/>
          </a:xfrm>
          <a:custGeom>
            <a:avLst/>
            <a:gdLst/>
            <a:ahLst/>
            <a:cxnLst/>
            <a:rect l="l" t="t" r="r" b="b"/>
            <a:pathLst>
              <a:path w="2579370" h="215265">
                <a:moveTo>
                  <a:pt x="2525089" y="214811"/>
                </a:moveTo>
                <a:lnTo>
                  <a:pt x="1096635" y="214811"/>
                </a:lnTo>
                <a:lnTo>
                  <a:pt x="363104" y="214811"/>
                </a:lnTo>
                <a:lnTo>
                  <a:pt x="92856" y="214811"/>
                </a:lnTo>
                <a:lnTo>
                  <a:pt x="54249" y="214811"/>
                </a:lnTo>
                <a:lnTo>
                  <a:pt x="33725" y="210751"/>
                </a:lnTo>
                <a:lnTo>
                  <a:pt x="16416" y="199462"/>
                </a:lnTo>
                <a:lnTo>
                  <a:pt x="4460" y="182276"/>
                </a:lnTo>
                <a:lnTo>
                  <a:pt x="0" y="160527"/>
                </a:lnTo>
                <a:lnTo>
                  <a:pt x="0" y="99105"/>
                </a:lnTo>
                <a:lnTo>
                  <a:pt x="0" y="67563"/>
                </a:lnTo>
                <a:lnTo>
                  <a:pt x="0" y="55943"/>
                </a:lnTo>
                <a:lnTo>
                  <a:pt x="0" y="54283"/>
                </a:lnTo>
                <a:lnTo>
                  <a:pt x="4460" y="32575"/>
                </a:lnTo>
                <a:lnTo>
                  <a:pt x="16416" y="15385"/>
                </a:lnTo>
                <a:lnTo>
                  <a:pt x="33725" y="4073"/>
                </a:lnTo>
                <a:lnTo>
                  <a:pt x="54249" y="0"/>
                </a:lnTo>
                <a:lnTo>
                  <a:pt x="1482704" y="0"/>
                </a:lnTo>
                <a:lnTo>
                  <a:pt x="2216234" y="0"/>
                </a:lnTo>
                <a:lnTo>
                  <a:pt x="2486482" y="0"/>
                </a:lnTo>
                <a:lnTo>
                  <a:pt x="2525089" y="0"/>
                </a:lnTo>
                <a:lnTo>
                  <a:pt x="2546824" y="4073"/>
                </a:lnTo>
                <a:lnTo>
                  <a:pt x="2564000" y="15385"/>
                </a:lnTo>
                <a:lnTo>
                  <a:pt x="2575282" y="32575"/>
                </a:lnTo>
                <a:lnTo>
                  <a:pt x="2579339" y="54283"/>
                </a:lnTo>
                <a:lnTo>
                  <a:pt x="2579339" y="115705"/>
                </a:lnTo>
                <a:lnTo>
                  <a:pt x="2579339" y="147247"/>
                </a:lnTo>
                <a:lnTo>
                  <a:pt x="2579339" y="158867"/>
                </a:lnTo>
                <a:lnTo>
                  <a:pt x="2579339" y="160527"/>
                </a:lnTo>
                <a:lnTo>
                  <a:pt x="2575282" y="182276"/>
                </a:lnTo>
                <a:lnTo>
                  <a:pt x="2564000" y="199462"/>
                </a:lnTo>
                <a:lnTo>
                  <a:pt x="2546824" y="210751"/>
                </a:lnTo>
                <a:lnTo>
                  <a:pt x="2525089" y="214811"/>
                </a:lnTo>
                <a:close/>
              </a:path>
            </a:pathLst>
          </a:custGeom>
          <a:ln w="5714">
            <a:solidFill>
              <a:srgbClr val="2217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45991" y="1139788"/>
            <a:ext cx="882015" cy="2184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b="1" spc="-20" dirty="0">
                <a:solidFill>
                  <a:srgbClr val="221715"/>
                </a:solidFill>
                <a:latin typeface="Arial"/>
                <a:cs typeface="Arial"/>
              </a:rPr>
              <a:t>AlexNet(48)</a:t>
            </a:r>
            <a:endParaRPr sz="12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52690" y="1252685"/>
            <a:ext cx="274955" cy="0"/>
          </a:xfrm>
          <a:custGeom>
            <a:avLst/>
            <a:gdLst/>
            <a:ahLst/>
            <a:cxnLst/>
            <a:rect l="l" t="t" r="r" b="b"/>
            <a:pathLst>
              <a:path w="274955">
                <a:moveTo>
                  <a:pt x="0" y="0"/>
                </a:moveTo>
                <a:lnTo>
                  <a:pt x="274592" y="0"/>
                </a:lnTo>
              </a:path>
            </a:pathLst>
          </a:custGeom>
          <a:ln w="17143">
            <a:solidFill>
              <a:srgbClr val="549F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46480" y="1206336"/>
            <a:ext cx="90106" cy="901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252850" y="1145497"/>
            <a:ext cx="296545" cy="2184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b="1" spc="0" dirty="0">
                <a:solidFill>
                  <a:srgbClr val="221715"/>
                </a:solidFill>
                <a:latin typeface="Arial"/>
                <a:cs typeface="Arial"/>
              </a:rPr>
              <a:t>I</a:t>
            </a:r>
            <a:r>
              <a:rPr sz="1250" b="1" spc="15" dirty="0">
                <a:solidFill>
                  <a:srgbClr val="221715"/>
                </a:solidFill>
                <a:latin typeface="Arial"/>
                <a:cs typeface="Arial"/>
              </a:rPr>
              <a:t>T</a:t>
            </a:r>
            <a:r>
              <a:rPr sz="1250" b="1" spc="5" dirty="0">
                <a:solidFill>
                  <a:srgbClr val="221715"/>
                </a:solidFill>
                <a:latin typeface="Arial"/>
                <a:cs typeface="Arial"/>
              </a:rPr>
              <a:t>Q</a:t>
            </a:r>
            <a:endParaRPr sz="12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42528" y="1258394"/>
            <a:ext cx="68580" cy="0"/>
          </a:xfrm>
          <a:custGeom>
            <a:avLst/>
            <a:gdLst/>
            <a:ahLst/>
            <a:cxnLst/>
            <a:rect l="l" t="t" r="r" b="b"/>
            <a:pathLst>
              <a:path w="68580">
                <a:moveTo>
                  <a:pt x="0" y="0"/>
                </a:moveTo>
                <a:lnTo>
                  <a:pt x="68482" y="0"/>
                </a:lnTo>
              </a:path>
            </a:pathLst>
          </a:custGeom>
          <a:ln w="17143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85214" y="1258394"/>
            <a:ext cx="68580" cy="0"/>
          </a:xfrm>
          <a:custGeom>
            <a:avLst/>
            <a:gdLst/>
            <a:ahLst/>
            <a:cxnLst/>
            <a:rect l="l" t="t" r="r" b="b"/>
            <a:pathLst>
              <a:path w="68580">
                <a:moveTo>
                  <a:pt x="0" y="0"/>
                </a:moveTo>
                <a:lnTo>
                  <a:pt x="68561" y="0"/>
                </a:lnTo>
              </a:path>
            </a:pathLst>
          </a:custGeom>
          <a:ln w="17143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53775" y="1212740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88809"/>
                </a:moveTo>
                <a:lnTo>
                  <a:pt x="88753" y="88809"/>
                </a:lnTo>
                <a:lnTo>
                  <a:pt x="88753" y="0"/>
                </a:lnTo>
                <a:lnTo>
                  <a:pt x="0" y="0"/>
                </a:lnTo>
                <a:lnTo>
                  <a:pt x="0" y="88809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53775" y="1212740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88809"/>
                </a:moveTo>
                <a:lnTo>
                  <a:pt x="88753" y="88809"/>
                </a:lnTo>
                <a:lnTo>
                  <a:pt x="88753" y="0"/>
                </a:lnTo>
                <a:lnTo>
                  <a:pt x="0" y="0"/>
                </a:lnTo>
                <a:lnTo>
                  <a:pt x="0" y="88809"/>
                </a:lnTo>
                <a:close/>
              </a:path>
            </a:pathLst>
          </a:custGeom>
          <a:ln w="3175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861778" y="1145497"/>
            <a:ext cx="350520" cy="2184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b="1" spc="-5" dirty="0">
                <a:solidFill>
                  <a:srgbClr val="221715"/>
                </a:solidFill>
                <a:latin typeface="Arial"/>
                <a:cs typeface="Arial"/>
              </a:rPr>
              <a:t>L</a:t>
            </a:r>
            <a:r>
              <a:rPr sz="1250" b="1" spc="35" dirty="0">
                <a:solidFill>
                  <a:srgbClr val="221715"/>
                </a:solidFill>
                <a:latin typeface="Arial"/>
                <a:cs typeface="Arial"/>
              </a:rPr>
              <a:t>S</a:t>
            </a:r>
            <a:r>
              <a:rPr sz="1250" b="1" spc="0" dirty="0">
                <a:solidFill>
                  <a:srgbClr val="221715"/>
                </a:solidFill>
                <a:latin typeface="Arial"/>
                <a:cs typeface="Arial"/>
              </a:rPr>
              <a:t>H</a:t>
            </a:r>
            <a:endParaRPr sz="12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597235" y="1212045"/>
            <a:ext cx="214386" cy="901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95191" y="1188919"/>
            <a:ext cx="245814" cy="901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063663" y="1128370"/>
            <a:ext cx="296545" cy="2184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b="1" spc="0" dirty="0">
                <a:solidFill>
                  <a:srgbClr val="221715"/>
                </a:solidFill>
                <a:latin typeface="Arial"/>
                <a:cs typeface="Arial"/>
              </a:rPr>
              <a:t>I</a:t>
            </a:r>
            <a:r>
              <a:rPr sz="1250" b="1" spc="15" dirty="0">
                <a:solidFill>
                  <a:srgbClr val="221715"/>
                </a:solidFill>
                <a:latin typeface="Arial"/>
                <a:cs typeface="Arial"/>
              </a:rPr>
              <a:t>T</a:t>
            </a:r>
            <a:r>
              <a:rPr sz="1250" b="1" spc="5" dirty="0">
                <a:solidFill>
                  <a:srgbClr val="221715"/>
                </a:solidFill>
                <a:latin typeface="Arial"/>
                <a:cs typeface="Arial"/>
              </a:rPr>
              <a:t>Q</a:t>
            </a:r>
            <a:endParaRPr sz="12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53393" y="1241267"/>
            <a:ext cx="77470" cy="0"/>
          </a:xfrm>
          <a:custGeom>
            <a:avLst/>
            <a:gdLst/>
            <a:ahLst/>
            <a:cxnLst/>
            <a:rect l="l" t="t" r="r" b="b"/>
            <a:pathLst>
              <a:path w="77470">
                <a:moveTo>
                  <a:pt x="0" y="0"/>
                </a:moveTo>
                <a:lnTo>
                  <a:pt x="77327" y="0"/>
                </a:lnTo>
              </a:path>
            </a:pathLst>
          </a:custGeom>
          <a:ln w="17143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96123" y="1241267"/>
            <a:ext cx="69215" cy="0"/>
          </a:xfrm>
          <a:custGeom>
            <a:avLst/>
            <a:gdLst/>
            <a:ahLst/>
            <a:cxnLst/>
            <a:rect l="l" t="t" r="r" b="b"/>
            <a:pathLst>
              <a:path w="69214">
                <a:moveTo>
                  <a:pt x="0" y="0"/>
                </a:moveTo>
                <a:lnTo>
                  <a:pt x="68754" y="0"/>
                </a:lnTo>
              </a:path>
            </a:pathLst>
          </a:custGeom>
          <a:ln w="17143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64877" y="1195375"/>
            <a:ext cx="88900" cy="89535"/>
          </a:xfrm>
          <a:custGeom>
            <a:avLst/>
            <a:gdLst/>
            <a:ahLst/>
            <a:cxnLst/>
            <a:rect l="l" t="t" r="r" b="b"/>
            <a:pathLst>
              <a:path w="88900" h="89534">
                <a:moveTo>
                  <a:pt x="0" y="89047"/>
                </a:moveTo>
                <a:lnTo>
                  <a:pt x="88515" y="89047"/>
                </a:lnTo>
                <a:lnTo>
                  <a:pt x="88515" y="0"/>
                </a:lnTo>
                <a:lnTo>
                  <a:pt x="0" y="0"/>
                </a:lnTo>
                <a:lnTo>
                  <a:pt x="0" y="89047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64878" y="1195375"/>
            <a:ext cx="88900" cy="89535"/>
          </a:xfrm>
          <a:custGeom>
            <a:avLst/>
            <a:gdLst/>
            <a:ahLst/>
            <a:cxnLst/>
            <a:rect l="l" t="t" r="r" b="b"/>
            <a:pathLst>
              <a:path w="88900" h="89534">
                <a:moveTo>
                  <a:pt x="0" y="89047"/>
                </a:moveTo>
                <a:lnTo>
                  <a:pt x="88515" y="89047"/>
                </a:lnTo>
                <a:lnTo>
                  <a:pt x="88515" y="0"/>
                </a:lnTo>
                <a:lnTo>
                  <a:pt x="0" y="0"/>
                </a:lnTo>
                <a:lnTo>
                  <a:pt x="0" y="89047"/>
                </a:lnTo>
                <a:close/>
              </a:path>
            </a:pathLst>
          </a:custGeom>
          <a:ln w="3175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687095" y="1131176"/>
            <a:ext cx="349885" cy="2184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b="1" spc="-5" dirty="0">
                <a:solidFill>
                  <a:srgbClr val="221715"/>
                </a:solidFill>
                <a:latin typeface="Arial"/>
                <a:cs typeface="Arial"/>
              </a:rPr>
              <a:t>L</a:t>
            </a:r>
            <a:r>
              <a:rPr sz="1250" b="1" spc="35" dirty="0">
                <a:solidFill>
                  <a:srgbClr val="221715"/>
                </a:solidFill>
                <a:latin typeface="Arial"/>
                <a:cs typeface="Arial"/>
              </a:rPr>
              <a:t>S</a:t>
            </a:r>
            <a:r>
              <a:rPr sz="1250" b="1" spc="0" dirty="0">
                <a:solidFill>
                  <a:srgbClr val="221715"/>
                </a:solidFill>
                <a:latin typeface="Arial"/>
                <a:cs typeface="Arial"/>
              </a:rPr>
              <a:t>H</a:t>
            </a:r>
            <a:endParaRPr sz="125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416655" y="1200627"/>
            <a:ext cx="242913" cy="901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8440" y="2810839"/>
            <a:ext cx="214386" cy="9018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93929" y="2854381"/>
            <a:ext cx="69215" cy="0"/>
          </a:xfrm>
          <a:custGeom>
            <a:avLst/>
            <a:gdLst/>
            <a:ahLst/>
            <a:cxnLst/>
            <a:rect l="l" t="t" r="r" b="b"/>
            <a:pathLst>
              <a:path w="69214">
                <a:moveTo>
                  <a:pt x="0" y="0"/>
                </a:moveTo>
                <a:lnTo>
                  <a:pt x="68720" y="0"/>
                </a:lnTo>
              </a:path>
            </a:pathLst>
          </a:custGeom>
          <a:ln w="17143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036659" y="2854381"/>
            <a:ext cx="69215" cy="0"/>
          </a:xfrm>
          <a:custGeom>
            <a:avLst/>
            <a:gdLst/>
            <a:ahLst/>
            <a:cxnLst/>
            <a:rect l="l" t="t" r="r" b="b"/>
            <a:pathLst>
              <a:path w="69214">
                <a:moveTo>
                  <a:pt x="0" y="0"/>
                </a:moveTo>
                <a:lnTo>
                  <a:pt x="68754" y="0"/>
                </a:lnTo>
              </a:path>
            </a:pathLst>
          </a:custGeom>
          <a:ln w="17143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05413" y="2811534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88809"/>
                </a:moveTo>
                <a:lnTo>
                  <a:pt x="88515" y="88809"/>
                </a:lnTo>
                <a:lnTo>
                  <a:pt x="88515" y="0"/>
                </a:lnTo>
                <a:lnTo>
                  <a:pt x="0" y="0"/>
                </a:lnTo>
                <a:lnTo>
                  <a:pt x="0" y="88809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105413" y="2811534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88809"/>
                </a:moveTo>
                <a:lnTo>
                  <a:pt x="88515" y="88809"/>
                </a:lnTo>
                <a:lnTo>
                  <a:pt x="88515" y="0"/>
                </a:lnTo>
                <a:lnTo>
                  <a:pt x="0" y="0"/>
                </a:lnTo>
                <a:lnTo>
                  <a:pt x="0" y="88809"/>
                </a:lnTo>
                <a:close/>
              </a:path>
            </a:pathLst>
          </a:custGeom>
          <a:ln w="3175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28915" y="2741485"/>
            <a:ext cx="2219960" cy="2184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344930" algn="l"/>
                <a:tab pos="1885314" algn="l"/>
              </a:tabLst>
            </a:pPr>
            <a:r>
              <a:rPr sz="1250" b="1" spc="-10" dirty="0">
                <a:solidFill>
                  <a:srgbClr val="221715"/>
                </a:solidFill>
                <a:latin typeface="Arial"/>
                <a:cs typeface="Arial"/>
              </a:rPr>
              <a:t>R</a:t>
            </a:r>
            <a:r>
              <a:rPr sz="1250" b="1" spc="-25" dirty="0">
                <a:solidFill>
                  <a:srgbClr val="221715"/>
                </a:solidFill>
                <a:latin typeface="Arial"/>
                <a:cs typeface="Arial"/>
              </a:rPr>
              <a:t>es</a:t>
            </a:r>
            <a:r>
              <a:rPr sz="1250" b="1" spc="-10" dirty="0">
                <a:solidFill>
                  <a:srgbClr val="221715"/>
                </a:solidFill>
                <a:latin typeface="Arial"/>
                <a:cs typeface="Arial"/>
              </a:rPr>
              <a:t>N</a:t>
            </a:r>
            <a:r>
              <a:rPr sz="1250" b="1" spc="-25" dirty="0">
                <a:solidFill>
                  <a:srgbClr val="221715"/>
                </a:solidFill>
                <a:latin typeface="Arial"/>
                <a:cs typeface="Arial"/>
              </a:rPr>
              <a:t>e</a:t>
            </a:r>
            <a:r>
              <a:rPr sz="1250" b="1" spc="-20" dirty="0">
                <a:solidFill>
                  <a:srgbClr val="221715"/>
                </a:solidFill>
                <a:latin typeface="Arial"/>
                <a:cs typeface="Arial"/>
              </a:rPr>
              <a:t>t-</a:t>
            </a:r>
            <a:r>
              <a:rPr sz="1250" b="1" spc="-25" dirty="0">
                <a:solidFill>
                  <a:srgbClr val="221715"/>
                </a:solidFill>
                <a:latin typeface="Arial"/>
                <a:cs typeface="Arial"/>
              </a:rPr>
              <a:t>18</a:t>
            </a:r>
            <a:r>
              <a:rPr sz="1250" b="1" spc="-20" dirty="0">
                <a:solidFill>
                  <a:srgbClr val="221715"/>
                </a:solidFill>
                <a:latin typeface="Arial"/>
                <a:cs typeface="Arial"/>
              </a:rPr>
              <a:t>(</a:t>
            </a:r>
            <a:r>
              <a:rPr sz="1250" b="1" spc="-25" dirty="0">
                <a:solidFill>
                  <a:srgbClr val="221715"/>
                </a:solidFill>
                <a:latin typeface="Arial"/>
                <a:cs typeface="Arial"/>
              </a:rPr>
              <a:t>48</a:t>
            </a:r>
            <a:r>
              <a:rPr sz="1250" b="1" dirty="0">
                <a:solidFill>
                  <a:srgbClr val="221715"/>
                </a:solidFill>
                <a:latin typeface="Arial"/>
                <a:cs typeface="Arial"/>
              </a:rPr>
              <a:t>)	</a:t>
            </a:r>
            <a:r>
              <a:rPr sz="1250" b="1" spc="0" dirty="0">
                <a:solidFill>
                  <a:srgbClr val="221715"/>
                </a:solidFill>
                <a:latin typeface="Arial"/>
                <a:cs typeface="Arial"/>
              </a:rPr>
              <a:t>I</a:t>
            </a:r>
            <a:r>
              <a:rPr sz="1250" b="1" spc="15" dirty="0">
                <a:solidFill>
                  <a:srgbClr val="221715"/>
                </a:solidFill>
                <a:latin typeface="Arial"/>
                <a:cs typeface="Arial"/>
              </a:rPr>
              <a:t>T</a:t>
            </a:r>
            <a:r>
              <a:rPr sz="1250" b="1" spc="5" dirty="0">
                <a:solidFill>
                  <a:srgbClr val="221715"/>
                </a:solidFill>
                <a:latin typeface="Arial"/>
                <a:cs typeface="Arial"/>
              </a:rPr>
              <a:t>Q</a:t>
            </a:r>
            <a:r>
              <a:rPr sz="1250" b="1" dirty="0">
                <a:solidFill>
                  <a:srgbClr val="221715"/>
                </a:solidFill>
                <a:latin typeface="Arial"/>
                <a:cs typeface="Arial"/>
              </a:rPr>
              <a:t>	</a:t>
            </a:r>
            <a:r>
              <a:rPr sz="1250" b="1" spc="-5" dirty="0">
                <a:solidFill>
                  <a:srgbClr val="221715"/>
                </a:solidFill>
                <a:latin typeface="Arial"/>
                <a:cs typeface="Arial"/>
              </a:rPr>
              <a:t>L</a:t>
            </a:r>
            <a:r>
              <a:rPr sz="1250" b="1" spc="10" dirty="0">
                <a:solidFill>
                  <a:srgbClr val="221715"/>
                </a:solidFill>
                <a:latin typeface="Arial"/>
                <a:cs typeface="Arial"/>
              </a:rPr>
              <a:t>S</a:t>
            </a:r>
            <a:r>
              <a:rPr sz="1250" b="1" spc="0" dirty="0">
                <a:solidFill>
                  <a:srgbClr val="221715"/>
                </a:solidFill>
                <a:latin typeface="Arial"/>
                <a:cs typeface="Arial"/>
              </a:rPr>
              <a:t>H</a:t>
            </a:r>
            <a:endParaRPr sz="125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588726" y="2810839"/>
            <a:ext cx="200074" cy="9018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622429" y="2592375"/>
            <a:ext cx="1064260" cy="2184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b="1" spc="-20" dirty="0">
                <a:solidFill>
                  <a:srgbClr val="221715"/>
                </a:solidFill>
                <a:latin typeface="Arial"/>
                <a:cs typeface="Arial"/>
              </a:rPr>
              <a:t>ResNet-50(64)</a:t>
            </a:r>
            <a:endParaRPr sz="125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426448" y="2658923"/>
            <a:ext cx="205876" cy="930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22010" y="2705368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>
                <a:moveTo>
                  <a:pt x="0" y="0"/>
                </a:moveTo>
                <a:lnTo>
                  <a:pt x="57072" y="0"/>
                </a:lnTo>
              </a:path>
            </a:pathLst>
          </a:custGeom>
          <a:ln w="17143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73302" y="2705368"/>
            <a:ext cx="60325" cy="0"/>
          </a:xfrm>
          <a:custGeom>
            <a:avLst/>
            <a:gdLst/>
            <a:ahLst/>
            <a:cxnLst/>
            <a:rect l="l" t="t" r="r" b="b"/>
            <a:pathLst>
              <a:path w="60325">
                <a:moveTo>
                  <a:pt x="0" y="0"/>
                </a:moveTo>
                <a:lnTo>
                  <a:pt x="59954" y="0"/>
                </a:lnTo>
              </a:path>
            </a:pathLst>
          </a:custGeom>
          <a:ln w="17143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33256" y="2659664"/>
            <a:ext cx="88900" cy="92075"/>
          </a:xfrm>
          <a:custGeom>
            <a:avLst/>
            <a:gdLst/>
            <a:ahLst/>
            <a:cxnLst/>
            <a:rect l="l" t="t" r="r" b="b"/>
            <a:pathLst>
              <a:path w="88900" h="92075">
                <a:moveTo>
                  <a:pt x="0" y="91666"/>
                </a:moveTo>
                <a:lnTo>
                  <a:pt x="88753" y="91666"/>
                </a:lnTo>
                <a:lnTo>
                  <a:pt x="88753" y="0"/>
                </a:lnTo>
                <a:lnTo>
                  <a:pt x="0" y="0"/>
                </a:lnTo>
                <a:lnTo>
                  <a:pt x="0" y="91666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833256" y="2659664"/>
            <a:ext cx="88900" cy="92075"/>
          </a:xfrm>
          <a:custGeom>
            <a:avLst/>
            <a:gdLst/>
            <a:ahLst/>
            <a:cxnLst/>
            <a:rect l="l" t="t" r="r" b="b"/>
            <a:pathLst>
              <a:path w="88900" h="92075">
                <a:moveTo>
                  <a:pt x="0" y="91666"/>
                </a:moveTo>
                <a:lnTo>
                  <a:pt x="88753" y="91666"/>
                </a:lnTo>
                <a:lnTo>
                  <a:pt x="88753" y="0"/>
                </a:lnTo>
                <a:lnTo>
                  <a:pt x="0" y="0"/>
                </a:lnTo>
                <a:lnTo>
                  <a:pt x="0" y="91666"/>
                </a:lnTo>
                <a:close/>
              </a:path>
            </a:pathLst>
          </a:custGeom>
          <a:ln w="3175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622429" y="2770029"/>
            <a:ext cx="296545" cy="2184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b="1" spc="0" dirty="0">
                <a:solidFill>
                  <a:srgbClr val="221715"/>
                </a:solidFill>
                <a:latin typeface="Arial"/>
                <a:cs typeface="Arial"/>
              </a:rPr>
              <a:t>I</a:t>
            </a:r>
            <a:r>
              <a:rPr sz="1250" b="1" spc="15" dirty="0">
                <a:solidFill>
                  <a:srgbClr val="221715"/>
                </a:solidFill>
                <a:latin typeface="Arial"/>
                <a:cs typeface="Arial"/>
              </a:rPr>
              <a:t>T</a:t>
            </a:r>
            <a:r>
              <a:rPr sz="1250" b="1" spc="5" dirty="0">
                <a:solidFill>
                  <a:srgbClr val="221715"/>
                </a:solidFill>
                <a:latin typeface="Arial"/>
                <a:cs typeface="Arial"/>
              </a:rPr>
              <a:t>Q</a:t>
            </a:r>
            <a:endParaRPr sz="125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437859" y="2836578"/>
            <a:ext cx="183055" cy="9018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131464" y="2784254"/>
            <a:ext cx="347345" cy="2184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b="1" spc="-5" dirty="0">
                <a:solidFill>
                  <a:srgbClr val="221715"/>
                </a:solidFill>
                <a:latin typeface="Arial"/>
                <a:cs typeface="Arial"/>
              </a:rPr>
              <a:t>L</a:t>
            </a:r>
            <a:r>
              <a:rPr sz="1250" b="1" spc="10" dirty="0">
                <a:solidFill>
                  <a:srgbClr val="221715"/>
                </a:solidFill>
                <a:latin typeface="Arial"/>
                <a:cs typeface="Arial"/>
              </a:rPr>
              <a:t>S</a:t>
            </a:r>
            <a:r>
              <a:rPr sz="1250" b="1" spc="0" dirty="0">
                <a:solidFill>
                  <a:srgbClr val="221715"/>
                </a:solidFill>
                <a:latin typeface="Arial"/>
                <a:cs typeface="Arial"/>
              </a:rPr>
              <a:t>H</a:t>
            </a:r>
            <a:endParaRPr sz="125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949698" y="2850802"/>
            <a:ext cx="157332" cy="9018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30292" y="2836578"/>
            <a:ext cx="157332" cy="9018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4694845" y="2592375"/>
            <a:ext cx="1358900" cy="3962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294005">
              <a:lnSpc>
                <a:spcPts val="1400"/>
              </a:lnSpc>
              <a:spcBef>
                <a:spcPts val="240"/>
              </a:spcBef>
              <a:tabLst>
                <a:tab pos="761365" algn="l"/>
              </a:tabLst>
            </a:pPr>
            <a:r>
              <a:rPr sz="1250" b="1" spc="-20" dirty="0">
                <a:solidFill>
                  <a:srgbClr val="221715"/>
                </a:solidFill>
                <a:latin typeface="Arial"/>
                <a:cs typeface="Arial"/>
              </a:rPr>
              <a:t>ResNet-50(48)  </a:t>
            </a:r>
            <a:r>
              <a:rPr sz="1250" b="1" spc="-10" dirty="0">
                <a:solidFill>
                  <a:srgbClr val="221715"/>
                </a:solidFill>
                <a:latin typeface="Arial"/>
                <a:cs typeface="Arial"/>
              </a:rPr>
              <a:t>A</a:t>
            </a:r>
            <a:r>
              <a:rPr sz="1250" b="1" spc="-15" dirty="0">
                <a:solidFill>
                  <a:srgbClr val="221715"/>
                </a:solidFill>
                <a:latin typeface="Arial"/>
                <a:cs typeface="Arial"/>
              </a:rPr>
              <a:t>+I</a:t>
            </a:r>
            <a:r>
              <a:rPr sz="1250" b="1" spc="40" dirty="0">
                <a:solidFill>
                  <a:srgbClr val="221715"/>
                </a:solidFill>
                <a:latin typeface="Arial"/>
                <a:cs typeface="Arial"/>
              </a:rPr>
              <a:t>T</a:t>
            </a:r>
            <a:r>
              <a:rPr sz="1250" b="1" spc="5" dirty="0">
                <a:solidFill>
                  <a:srgbClr val="221715"/>
                </a:solidFill>
                <a:latin typeface="Arial"/>
                <a:cs typeface="Arial"/>
              </a:rPr>
              <a:t>Q</a:t>
            </a:r>
            <a:r>
              <a:rPr sz="1250" b="1" dirty="0">
                <a:solidFill>
                  <a:srgbClr val="221715"/>
                </a:solidFill>
                <a:latin typeface="Arial"/>
                <a:cs typeface="Arial"/>
              </a:rPr>
              <a:t>	</a:t>
            </a:r>
            <a:r>
              <a:rPr sz="1250" b="1" spc="-10" dirty="0">
                <a:solidFill>
                  <a:srgbClr val="221715"/>
                </a:solidFill>
                <a:latin typeface="Arial"/>
                <a:cs typeface="Arial"/>
              </a:rPr>
              <a:t>AC</a:t>
            </a:r>
            <a:r>
              <a:rPr sz="1250" b="1" spc="-15" dirty="0">
                <a:solidFill>
                  <a:srgbClr val="221715"/>
                </a:solidFill>
                <a:latin typeface="Arial"/>
                <a:cs typeface="Arial"/>
              </a:rPr>
              <a:t>+I</a:t>
            </a:r>
            <a:r>
              <a:rPr sz="1250" b="1" spc="-5" dirty="0">
                <a:solidFill>
                  <a:srgbClr val="221715"/>
                </a:solidFill>
                <a:latin typeface="Arial"/>
                <a:cs typeface="Arial"/>
              </a:rPr>
              <a:t>T</a:t>
            </a:r>
            <a:r>
              <a:rPr sz="1250" b="1" spc="5" dirty="0">
                <a:solidFill>
                  <a:srgbClr val="221715"/>
                </a:solidFill>
                <a:latin typeface="Arial"/>
                <a:cs typeface="Arial"/>
              </a:rPr>
              <a:t>Q</a:t>
            </a:r>
            <a:endParaRPr sz="125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230795" y="2828686"/>
            <a:ext cx="202975" cy="10596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23812" y="1719173"/>
            <a:ext cx="2234483" cy="1848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15679" y="1404601"/>
            <a:ext cx="2287905" cy="0"/>
          </a:xfrm>
          <a:custGeom>
            <a:avLst/>
            <a:gdLst/>
            <a:ahLst/>
            <a:cxnLst/>
            <a:rect l="l" t="t" r="r" b="b"/>
            <a:pathLst>
              <a:path w="2287905">
                <a:moveTo>
                  <a:pt x="0" y="0"/>
                </a:moveTo>
                <a:lnTo>
                  <a:pt x="2287582" y="0"/>
                </a:lnTo>
              </a:path>
            </a:pathLst>
          </a:custGeom>
          <a:ln w="17143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07398" y="1404601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48864"/>
                </a:moveTo>
                <a:lnTo>
                  <a:pt x="0" y="0"/>
                </a:lnTo>
              </a:path>
            </a:pathLst>
          </a:custGeom>
          <a:ln w="1713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633608" y="1404601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48864"/>
                </a:moveTo>
                <a:lnTo>
                  <a:pt x="0" y="0"/>
                </a:lnTo>
              </a:path>
            </a:pathLst>
          </a:custGeom>
          <a:ln w="1713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059480" y="1404601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48864"/>
                </a:moveTo>
                <a:lnTo>
                  <a:pt x="0" y="0"/>
                </a:lnTo>
              </a:path>
            </a:pathLst>
          </a:custGeom>
          <a:ln w="1713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482838" y="1404601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48864"/>
                </a:moveTo>
                <a:lnTo>
                  <a:pt x="0" y="0"/>
                </a:lnTo>
              </a:path>
            </a:pathLst>
          </a:custGeom>
          <a:ln w="1713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09000" y="1404601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48864"/>
                </a:moveTo>
                <a:lnTo>
                  <a:pt x="0" y="0"/>
                </a:lnTo>
              </a:path>
            </a:pathLst>
          </a:custGeom>
          <a:ln w="1713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194752" y="1396086"/>
            <a:ext cx="0" cy="664845"/>
          </a:xfrm>
          <a:custGeom>
            <a:avLst/>
            <a:gdLst/>
            <a:ahLst/>
            <a:cxnLst/>
            <a:rect l="l" t="t" r="r" b="b"/>
            <a:pathLst>
              <a:path h="664844">
                <a:moveTo>
                  <a:pt x="0" y="664752"/>
                </a:moveTo>
                <a:lnTo>
                  <a:pt x="0" y="0"/>
                </a:lnTo>
              </a:path>
            </a:pathLst>
          </a:custGeom>
          <a:ln w="1713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143307" y="2052227"/>
            <a:ext cx="52069" cy="0"/>
          </a:xfrm>
          <a:custGeom>
            <a:avLst/>
            <a:gdLst/>
            <a:ahLst/>
            <a:cxnLst/>
            <a:rect l="l" t="t" r="r" b="b"/>
            <a:pathLst>
              <a:path w="52069">
                <a:moveTo>
                  <a:pt x="51445" y="0"/>
                </a:moveTo>
                <a:lnTo>
                  <a:pt x="0" y="0"/>
                </a:lnTo>
              </a:path>
            </a:pathLst>
          </a:custGeom>
          <a:ln w="17143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143307" y="1728462"/>
            <a:ext cx="52069" cy="0"/>
          </a:xfrm>
          <a:custGeom>
            <a:avLst/>
            <a:gdLst/>
            <a:ahLst/>
            <a:cxnLst/>
            <a:rect l="l" t="t" r="r" b="b"/>
            <a:pathLst>
              <a:path w="52069">
                <a:moveTo>
                  <a:pt x="51445" y="0"/>
                </a:moveTo>
                <a:lnTo>
                  <a:pt x="0" y="0"/>
                </a:lnTo>
              </a:path>
            </a:pathLst>
          </a:custGeom>
          <a:ln w="17143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143307" y="1404601"/>
            <a:ext cx="52069" cy="0"/>
          </a:xfrm>
          <a:custGeom>
            <a:avLst/>
            <a:gdLst/>
            <a:ahLst/>
            <a:cxnLst/>
            <a:rect l="l" t="t" r="r" b="b"/>
            <a:pathLst>
              <a:path w="52069">
                <a:moveTo>
                  <a:pt x="51445" y="0"/>
                </a:moveTo>
                <a:lnTo>
                  <a:pt x="0" y="0"/>
                </a:lnTo>
              </a:path>
            </a:pathLst>
          </a:custGeom>
          <a:ln w="17143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15679" y="2052227"/>
            <a:ext cx="2287905" cy="0"/>
          </a:xfrm>
          <a:custGeom>
            <a:avLst/>
            <a:gdLst/>
            <a:ahLst/>
            <a:cxnLst/>
            <a:rect l="l" t="t" r="r" b="b"/>
            <a:pathLst>
              <a:path w="2287905">
                <a:moveTo>
                  <a:pt x="0" y="0"/>
                </a:moveTo>
                <a:lnTo>
                  <a:pt x="2287582" y="0"/>
                </a:lnTo>
              </a:path>
            </a:pathLst>
          </a:custGeom>
          <a:ln w="17143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207398" y="2003459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0"/>
                </a:moveTo>
                <a:lnTo>
                  <a:pt x="0" y="48767"/>
                </a:lnTo>
              </a:path>
            </a:pathLst>
          </a:custGeom>
          <a:ln w="1713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33608" y="2003459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0"/>
                </a:moveTo>
                <a:lnTo>
                  <a:pt x="0" y="48767"/>
                </a:lnTo>
              </a:path>
            </a:pathLst>
          </a:custGeom>
          <a:ln w="1713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059480" y="2003459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0"/>
                </a:moveTo>
                <a:lnTo>
                  <a:pt x="0" y="48767"/>
                </a:lnTo>
              </a:path>
            </a:pathLst>
          </a:custGeom>
          <a:ln w="1713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82838" y="2003459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0"/>
                </a:moveTo>
                <a:lnTo>
                  <a:pt x="0" y="48767"/>
                </a:lnTo>
              </a:path>
            </a:pathLst>
          </a:custGeom>
          <a:ln w="1713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909000" y="2003459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0"/>
                </a:moveTo>
                <a:lnTo>
                  <a:pt x="0" y="48767"/>
                </a:lnTo>
              </a:path>
            </a:pathLst>
          </a:custGeom>
          <a:ln w="1713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631481" y="1219415"/>
            <a:ext cx="281940" cy="99695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450" b="1" dirty="0">
                <a:solidFill>
                  <a:srgbClr val="221715"/>
                </a:solidFill>
                <a:latin typeface="Arial"/>
                <a:cs typeface="Arial"/>
              </a:rPr>
              <a:t>1.</a:t>
            </a:r>
            <a:r>
              <a:rPr sz="1450" b="1" spc="-5" dirty="0">
                <a:solidFill>
                  <a:srgbClr val="221715"/>
                </a:solidFill>
                <a:latin typeface="Arial"/>
                <a:cs typeface="Arial"/>
              </a:rPr>
              <a:t>0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450" b="1" dirty="0">
                <a:solidFill>
                  <a:srgbClr val="221715"/>
                </a:solidFill>
                <a:latin typeface="Arial"/>
                <a:cs typeface="Arial"/>
              </a:rPr>
              <a:t>0.</a:t>
            </a:r>
            <a:r>
              <a:rPr sz="1450" b="1" spc="-5" dirty="0">
                <a:solidFill>
                  <a:srgbClr val="221715"/>
                </a:solidFill>
                <a:latin typeface="Arial"/>
                <a:cs typeface="Arial"/>
              </a:rPr>
              <a:t>5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450" b="1" dirty="0">
                <a:solidFill>
                  <a:srgbClr val="221715"/>
                </a:solidFill>
                <a:latin typeface="Arial"/>
                <a:cs typeface="Arial"/>
              </a:rPr>
              <a:t>0.</a:t>
            </a:r>
            <a:r>
              <a:rPr sz="1450" b="1" spc="-5" dirty="0">
                <a:solidFill>
                  <a:srgbClr val="221715"/>
                </a:solidFill>
                <a:latin typeface="Arial"/>
                <a:cs typeface="Arial"/>
              </a:rPr>
              <a:t>0</a:t>
            </a:r>
            <a:endParaRPr sz="145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924489" y="1396086"/>
            <a:ext cx="0" cy="664845"/>
          </a:xfrm>
          <a:custGeom>
            <a:avLst/>
            <a:gdLst/>
            <a:ahLst/>
            <a:cxnLst/>
            <a:rect l="l" t="t" r="r" b="b"/>
            <a:pathLst>
              <a:path h="664844">
                <a:moveTo>
                  <a:pt x="0" y="664752"/>
                </a:moveTo>
                <a:lnTo>
                  <a:pt x="0" y="0"/>
                </a:lnTo>
              </a:path>
            </a:pathLst>
          </a:custGeom>
          <a:ln w="1713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24489" y="2052227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534" y="0"/>
                </a:lnTo>
              </a:path>
            </a:pathLst>
          </a:custGeom>
          <a:ln w="17143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24489" y="1728462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534" y="0"/>
                </a:lnTo>
              </a:path>
            </a:pathLst>
          </a:custGeom>
          <a:ln w="17143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24489" y="1404601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534" y="0"/>
                </a:lnTo>
              </a:path>
            </a:pathLst>
          </a:custGeom>
          <a:ln w="17143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207398" y="1911729"/>
            <a:ext cx="1701800" cy="29209"/>
          </a:xfrm>
          <a:custGeom>
            <a:avLst/>
            <a:gdLst/>
            <a:ahLst/>
            <a:cxnLst/>
            <a:rect l="l" t="t" r="r" b="b"/>
            <a:pathLst>
              <a:path w="1701800" h="29210">
                <a:moveTo>
                  <a:pt x="0" y="0"/>
                </a:moveTo>
                <a:lnTo>
                  <a:pt x="426210" y="5708"/>
                </a:lnTo>
                <a:lnTo>
                  <a:pt x="852082" y="14320"/>
                </a:lnTo>
                <a:lnTo>
                  <a:pt x="1275440" y="17223"/>
                </a:lnTo>
                <a:lnTo>
                  <a:pt x="1701602" y="28641"/>
                </a:lnTo>
              </a:path>
            </a:pathLst>
          </a:custGeom>
          <a:ln w="17143">
            <a:solidFill>
              <a:srgbClr val="00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158186" y="1862284"/>
            <a:ext cx="98674" cy="9898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584387" y="1867993"/>
            <a:ext cx="98442" cy="9898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007455" y="1873895"/>
            <a:ext cx="101439" cy="1015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433617" y="1876798"/>
            <a:ext cx="101246" cy="10159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859489" y="1891119"/>
            <a:ext cx="101536" cy="9869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207398" y="1868670"/>
            <a:ext cx="1701800" cy="46355"/>
          </a:xfrm>
          <a:custGeom>
            <a:avLst/>
            <a:gdLst/>
            <a:ahLst/>
            <a:cxnLst/>
            <a:rect l="l" t="t" r="r" b="b"/>
            <a:pathLst>
              <a:path w="1701800" h="46355">
                <a:moveTo>
                  <a:pt x="0" y="0"/>
                </a:moveTo>
                <a:lnTo>
                  <a:pt x="426210" y="11708"/>
                </a:lnTo>
                <a:lnTo>
                  <a:pt x="852082" y="23126"/>
                </a:lnTo>
                <a:lnTo>
                  <a:pt x="1275440" y="23126"/>
                </a:lnTo>
                <a:lnTo>
                  <a:pt x="1701602" y="45961"/>
                </a:lnTo>
              </a:path>
            </a:pathLst>
          </a:custGeom>
          <a:ln w="17143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158863" y="182005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97380"/>
                </a:moveTo>
                <a:lnTo>
                  <a:pt x="97320" y="97380"/>
                </a:lnTo>
                <a:lnTo>
                  <a:pt x="97320" y="0"/>
                </a:lnTo>
                <a:lnTo>
                  <a:pt x="0" y="0"/>
                </a:lnTo>
                <a:lnTo>
                  <a:pt x="0" y="97380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158864" y="1820057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0" y="97380"/>
                </a:moveTo>
                <a:lnTo>
                  <a:pt x="97320" y="97380"/>
                </a:lnTo>
                <a:lnTo>
                  <a:pt x="97320" y="0"/>
                </a:lnTo>
                <a:lnTo>
                  <a:pt x="0" y="0"/>
                </a:lnTo>
                <a:lnTo>
                  <a:pt x="0" y="97380"/>
                </a:lnTo>
                <a:close/>
              </a:path>
            </a:pathLst>
          </a:custGeom>
          <a:ln w="3175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585064" y="1828717"/>
            <a:ext cx="97155" cy="100330"/>
          </a:xfrm>
          <a:custGeom>
            <a:avLst/>
            <a:gdLst/>
            <a:ahLst/>
            <a:cxnLst/>
            <a:rect l="l" t="t" r="r" b="b"/>
            <a:pathLst>
              <a:path w="97155" h="100330">
                <a:moveTo>
                  <a:pt x="0" y="100235"/>
                </a:moveTo>
                <a:lnTo>
                  <a:pt x="97078" y="100235"/>
                </a:lnTo>
                <a:lnTo>
                  <a:pt x="97078" y="0"/>
                </a:lnTo>
                <a:lnTo>
                  <a:pt x="0" y="0"/>
                </a:lnTo>
                <a:lnTo>
                  <a:pt x="0" y="100235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585064" y="1828717"/>
            <a:ext cx="97155" cy="100330"/>
          </a:xfrm>
          <a:custGeom>
            <a:avLst/>
            <a:gdLst/>
            <a:ahLst/>
            <a:cxnLst/>
            <a:rect l="l" t="t" r="r" b="b"/>
            <a:pathLst>
              <a:path w="97155" h="100330">
                <a:moveTo>
                  <a:pt x="0" y="100235"/>
                </a:moveTo>
                <a:lnTo>
                  <a:pt x="97078" y="100235"/>
                </a:lnTo>
                <a:lnTo>
                  <a:pt x="97078" y="0"/>
                </a:lnTo>
                <a:lnTo>
                  <a:pt x="0" y="0"/>
                </a:lnTo>
                <a:lnTo>
                  <a:pt x="0" y="100235"/>
                </a:lnTo>
                <a:close/>
              </a:path>
            </a:pathLst>
          </a:custGeom>
          <a:ln w="3175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008132" y="1842990"/>
            <a:ext cx="100330" cy="97790"/>
          </a:xfrm>
          <a:custGeom>
            <a:avLst/>
            <a:gdLst/>
            <a:ahLst/>
            <a:cxnLst/>
            <a:rect l="l" t="t" r="r" b="b"/>
            <a:pathLst>
              <a:path w="100330" h="97789">
                <a:moveTo>
                  <a:pt x="0" y="97380"/>
                </a:moveTo>
                <a:lnTo>
                  <a:pt x="100172" y="97380"/>
                </a:lnTo>
                <a:lnTo>
                  <a:pt x="100172" y="0"/>
                </a:lnTo>
                <a:lnTo>
                  <a:pt x="0" y="0"/>
                </a:lnTo>
                <a:lnTo>
                  <a:pt x="0" y="97380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008132" y="1842989"/>
            <a:ext cx="100330" cy="97790"/>
          </a:xfrm>
          <a:custGeom>
            <a:avLst/>
            <a:gdLst/>
            <a:ahLst/>
            <a:cxnLst/>
            <a:rect l="l" t="t" r="r" b="b"/>
            <a:pathLst>
              <a:path w="100330" h="97789">
                <a:moveTo>
                  <a:pt x="0" y="97380"/>
                </a:moveTo>
                <a:lnTo>
                  <a:pt x="100172" y="97380"/>
                </a:lnTo>
                <a:lnTo>
                  <a:pt x="100172" y="0"/>
                </a:lnTo>
                <a:lnTo>
                  <a:pt x="0" y="0"/>
                </a:lnTo>
                <a:lnTo>
                  <a:pt x="0" y="97380"/>
                </a:lnTo>
                <a:close/>
              </a:path>
            </a:pathLst>
          </a:custGeom>
          <a:ln w="3175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434294" y="1842990"/>
            <a:ext cx="100330" cy="97790"/>
          </a:xfrm>
          <a:custGeom>
            <a:avLst/>
            <a:gdLst/>
            <a:ahLst/>
            <a:cxnLst/>
            <a:rect l="l" t="t" r="r" b="b"/>
            <a:pathLst>
              <a:path w="100330" h="97789">
                <a:moveTo>
                  <a:pt x="0" y="97380"/>
                </a:moveTo>
                <a:lnTo>
                  <a:pt x="99940" y="97380"/>
                </a:lnTo>
                <a:lnTo>
                  <a:pt x="99940" y="0"/>
                </a:lnTo>
                <a:lnTo>
                  <a:pt x="0" y="0"/>
                </a:lnTo>
                <a:lnTo>
                  <a:pt x="0" y="97380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434294" y="1842989"/>
            <a:ext cx="100330" cy="97790"/>
          </a:xfrm>
          <a:custGeom>
            <a:avLst/>
            <a:gdLst/>
            <a:ahLst/>
            <a:cxnLst/>
            <a:rect l="l" t="t" r="r" b="b"/>
            <a:pathLst>
              <a:path w="100330" h="97789">
                <a:moveTo>
                  <a:pt x="0" y="97380"/>
                </a:moveTo>
                <a:lnTo>
                  <a:pt x="99940" y="97380"/>
                </a:lnTo>
                <a:lnTo>
                  <a:pt x="99940" y="0"/>
                </a:lnTo>
                <a:lnTo>
                  <a:pt x="0" y="0"/>
                </a:lnTo>
                <a:lnTo>
                  <a:pt x="0" y="97380"/>
                </a:lnTo>
                <a:close/>
              </a:path>
            </a:pathLst>
          </a:custGeom>
          <a:ln w="3175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860166" y="1865825"/>
            <a:ext cx="100330" cy="100965"/>
          </a:xfrm>
          <a:custGeom>
            <a:avLst/>
            <a:gdLst/>
            <a:ahLst/>
            <a:cxnLst/>
            <a:rect l="l" t="t" r="r" b="b"/>
            <a:pathLst>
              <a:path w="100330" h="100964">
                <a:moveTo>
                  <a:pt x="0" y="100477"/>
                </a:moveTo>
                <a:lnTo>
                  <a:pt x="100172" y="100477"/>
                </a:lnTo>
                <a:lnTo>
                  <a:pt x="100172" y="0"/>
                </a:lnTo>
                <a:lnTo>
                  <a:pt x="0" y="0"/>
                </a:lnTo>
                <a:lnTo>
                  <a:pt x="0" y="100477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60166" y="1865825"/>
            <a:ext cx="100330" cy="100965"/>
          </a:xfrm>
          <a:custGeom>
            <a:avLst/>
            <a:gdLst/>
            <a:ahLst/>
            <a:cxnLst/>
            <a:rect l="l" t="t" r="r" b="b"/>
            <a:pathLst>
              <a:path w="100330" h="100964">
                <a:moveTo>
                  <a:pt x="0" y="100477"/>
                </a:moveTo>
                <a:lnTo>
                  <a:pt x="100172" y="100477"/>
                </a:lnTo>
                <a:lnTo>
                  <a:pt x="100172" y="0"/>
                </a:lnTo>
                <a:lnTo>
                  <a:pt x="0" y="0"/>
                </a:lnTo>
                <a:lnTo>
                  <a:pt x="0" y="100477"/>
                </a:lnTo>
                <a:close/>
              </a:path>
            </a:pathLst>
          </a:custGeom>
          <a:ln w="3175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207398" y="1476301"/>
            <a:ext cx="1701800" cy="5715"/>
          </a:xfrm>
          <a:custGeom>
            <a:avLst/>
            <a:gdLst/>
            <a:ahLst/>
            <a:cxnLst/>
            <a:rect l="l" t="t" r="r" b="b"/>
            <a:pathLst>
              <a:path w="1701800" h="5715">
                <a:moveTo>
                  <a:pt x="-8571" y="2854"/>
                </a:moveTo>
                <a:lnTo>
                  <a:pt x="1710173" y="2854"/>
                </a:lnTo>
              </a:path>
            </a:pathLst>
          </a:custGeom>
          <a:ln w="22852">
            <a:solidFill>
              <a:srgbClr val="549F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158186" y="1429662"/>
            <a:ext cx="98674" cy="10159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584387" y="1429662"/>
            <a:ext cx="98442" cy="10159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007455" y="1429662"/>
            <a:ext cx="101439" cy="10159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433617" y="1429662"/>
            <a:ext cx="101246" cy="10159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859489" y="1426759"/>
            <a:ext cx="101536" cy="9879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1040276" y="2050741"/>
            <a:ext cx="2089785" cy="530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535"/>
              </a:lnSpc>
              <a:spcBef>
                <a:spcPts val="95"/>
              </a:spcBef>
            </a:pPr>
            <a:r>
              <a:rPr sz="1450" b="1" spc="-5" dirty="0">
                <a:solidFill>
                  <a:srgbClr val="221715"/>
                </a:solidFill>
                <a:latin typeface="Arial"/>
                <a:cs typeface="Arial"/>
              </a:rPr>
              <a:t>200 400 800</a:t>
            </a:r>
            <a:r>
              <a:rPr sz="1450" b="1" spc="375" dirty="0">
                <a:solidFill>
                  <a:srgbClr val="221715"/>
                </a:solidFill>
                <a:latin typeface="Arial"/>
                <a:cs typeface="Arial"/>
              </a:rPr>
              <a:t> </a:t>
            </a:r>
            <a:r>
              <a:rPr sz="1450" b="1" spc="5" dirty="0">
                <a:solidFill>
                  <a:srgbClr val="221715"/>
                </a:solidFill>
                <a:latin typeface="Arial"/>
                <a:cs typeface="Arial"/>
              </a:rPr>
              <a:t>10003000</a:t>
            </a:r>
            <a:endParaRPr sz="1450">
              <a:latin typeface="Arial"/>
              <a:cs typeface="Arial"/>
            </a:endParaRPr>
          </a:p>
          <a:p>
            <a:pPr marR="76200" algn="ctr">
              <a:lnSpc>
                <a:spcPts val="1120"/>
              </a:lnSpc>
            </a:pPr>
            <a:r>
              <a:rPr sz="1250" b="1" spc="0" dirty="0">
                <a:solidFill>
                  <a:srgbClr val="221715"/>
                </a:solidFill>
                <a:latin typeface="Arial"/>
                <a:cs typeface="Arial"/>
              </a:rPr>
              <a:t>T</a:t>
            </a:r>
            <a:endParaRPr sz="1250">
              <a:latin typeface="Arial"/>
              <a:cs typeface="Arial"/>
            </a:endParaRPr>
          </a:p>
          <a:p>
            <a:pPr marL="518159">
              <a:lnSpc>
                <a:spcPts val="1325"/>
              </a:lnSpc>
            </a:pPr>
            <a:r>
              <a:rPr sz="1250" b="1" dirty="0">
                <a:solidFill>
                  <a:srgbClr val="221715"/>
                </a:solidFill>
                <a:latin typeface="Arial"/>
                <a:cs typeface="Arial"/>
              </a:rPr>
              <a:t>(a)</a:t>
            </a:r>
            <a:r>
              <a:rPr sz="1250" b="1" spc="5" dirty="0">
                <a:solidFill>
                  <a:srgbClr val="221715"/>
                </a:solidFill>
                <a:latin typeface="Arial"/>
                <a:cs typeface="Arial"/>
              </a:rPr>
              <a:t> </a:t>
            </a:r>
            <a:r>
              <a:rPr sz="1250" b="1" spc="-5" dirty="0">
                <a:solidFill>
                  <a:srgbClr val="221715"/>
                </a:solidFill>
                <a:latin typeface="Arial"/>
                <a:cs typeface="Arial"/>
              </a:rPr>
              <a:t>CIFAR-10</a:t>
            </a:r>
            <a:endParaRPr sz="125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382370" y="1382889"/>
            <a:ext cx="230504" cy="8083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700"/>
              </a:lnSpc>
            </a:pPr>
            <a:r>
              <a:rPr sz="1450" b="1" spc="-45" dirty="0">
                <a:solidFill>
                  <a:srgbClr val="221715"/>
                </a:solidFill>
                <a:latin typeface="Arial"/>
                <a:cs typeface="Arial"/>
              </a:rPr>
              <a:t>Precision</a:t>
            </a:r>
            <a:endParaRPr sz="1450">
              <a:latin typeface="Arial"/>
              <a:cs typeface="Arial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3843133" y="1733494"/>
            <a:ext cx="2234764" cy="1848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835300" y="1418922"/>
            <a:ext cx="2285365" cy="0"/>
          </a:xfrm>
          <a:custGeom>
            <a:avLst/>
            <a:gdLst/>
            <a:ahLst/>
            <a:cxnLst/>
            <a:rect l="l" t="t" r="r" b="b"/>
            <a:pathLst>
              <a:path w="2285365">
                <a:moveTo>
                  <a:pt x="0" y="0"/>
                </a:moveTo>
                <a:lnTo>
                  <a:pt x="2284758" y="0"/>
                </a:lnTo>
              </a:path>
            </a:pathLst>
          </a:custGeom>
          <a:ln w="17143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084209" y="1418922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48767"/>
                </a:moveTo>
                <a:lnTo>
                  <a:pt x="0" y="0"/>
                </a:lnTo>
              </a:path>
            </a:pathLst>
          </a:custGeom>
          <a:ln w="1713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441520" y="1418922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48767"/>
                </a:moveTo>
                <a:lnTo>
                  <a:pt x="0" y="0"/>
                </a:lnTo>
              </a:path>
            </a:pathLst>
          </a:custGeom>
          <a:ln w="1713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798928" y="1418922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48767"/>
                </a:moveTo>
                <a:lnTo>
                  <a:pt x="0" y="0"/>
                </a:lnTo>
              </a:path>
            </a:pathLst>
          </a:custGeom>
          <a:ln w="1713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156335" y="1418922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48767"/>
                </a:moveTo>
                <a:lnTo>
                  <a:pt x="0" y="0"/>
                </a:lnTo>
              </a:path>
            </a:pathLst>
          </a:custGeom>
          <a:ln w="1713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516837" y="1418922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48767"/>
                </a:moveTo>
                <a:lnTo>
                  <a:pt x="0" y="0"/>
                </a:lnTo>
              </a:path>
            </a:pathLst>
          </a:custGeom>
          <a:ln w="1713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874244" y="1418922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48767"/>
                </a:moveTo>
                <a:lnTo>
                  <a:pt x="0" y="0"/>
                </a:lnTo>
              </a:path>
            </a:pathLst>
          </a:custGeom>
          <a:ln w="1713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111452" y="1410310"/>
            <a:ext cx="0" cy="664845"/>
          </a:xfrm>
          <a:custGeom>
            <a:avLst/>
            <a:gdLst/>
            <a:ahLst/>
            <a:cxnLst/>
            <a:rect l="l" t="t" r="r" b="b"/>
            <a:pathLst>
              <a:path h="664844">
                <a:moveTo>
                  <a:pt x="0" y="664752"/>
                </a:moveTo>
                <a:lnTo>
                  <a:pt x="0" y="0"/>
                </a:lnTo>
              </a:path>
            </a:pathLst>
          </a:custGeom>
          <a:ln w="1713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062908" y="2069354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48543" y="0"/>
                </a:moveTo>
                <a:lnTo>
                  <a:pt x="0" y="0"/>
                </a:lnTo>
              </a:path>
            </a:pathLst>
          </a:custGeom>
          <a:ln w="17143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062908" y="174268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48543" y="0"/>
                </a:moveTo>
                <a:lnTo>
                  <a:pt x="0" y="0"/>
                </a:lnTo>
              </a:path>
            </a:pathLst>
          </a:custGeom>
          <a:ln w="17143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062908" y="141892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48543" y="0"/>
                </a:moveTo>
                <a:lnTo>
                  <a:pt x="0" y="0"/>
                </a:lnTo>
              </a:path>
            </a:pathLst>
          </a:custGeom>
          <a:ln w="17143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835300" y="2069354"/>
            <a:ext cx="2285365" cy="0"/>
          </a:xfrm>
          <a:custGeom>
            <a:avLst/>
            <a:gdLst/>
            <a:ahLst/>
            <a:cxnLst/>
            <a:rect l="l" t="t" r="r" b="b"/>
            <a:pathLst>
              <a:path w="2285365">
                <a:moveTo>
                  <a:pt x="0" y="0"/>
                </a:moveTo>
                <a:lnTo>
                  <a:pt x="2284758" y="0"/>
                </a:lnTo>
              </a:path>
            </a:pathLst>
          </a:custGeom>
          <a:ln w="17143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084209" y="2017683"/>
            <a:ext cx="0" cy="52069"/>
          </a:xfrm>
          <a:custGeom>
            <a:avLst/>
            <a:gdLst/>
            <a:ahLst/>
            <a:cxnLst/>
            <a:rect l="l" t="t" r="r" b="b"/>
            <a:pathLst>
              <a:path h="52069">
                <a:moveTo>
                  <a:pt x="0" y="0"/>
                </a:moveTo>
                <a:lnTo>
                  <a:pt x="0" y="51670"/>
                </a:lnTo>
              </a:path>
            </a:pathLst>
          </a:custGeom>
          <a:ln w="1713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441520" y="2023392"/>
            <a:ext cx="0" cy="46355"/>
          </a:xfrm>
          <a:custGeom>
            <a:avLst/>
            <a:gdLst/>
            <a:ahLst/>
            <a:cxnLst/>
            <a:rect l="l" t="t" r="r" b="b"/>
            <a:pathLst>
              <a:path h="46355">
                <a:moveTo>
                  <a:pt x="0" y="0"/>
                </a:moveTo>
                <a:lnTo>
                  <a:pt x="0" y="45961"/>
                </a:lnTo>
              </a:path>
            </a:pathLst>
          </a:custGeom>
          <a:ln w="1713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798928" y="2032004"/>
            <a:ext cx="0" cy="37465"/>
          </a:xfrm>
          <a:custGeom>
            <a:avLst/>
            <a:gdLst/>
            <a:ahLst/>
            <a:cxnLst/>
            <a:rect l="l" t="t" r="r" b="b"/>
            <a:pathLst>
              <a:path h="37464">
                <a:moveTo>
                  <a:pt x="0" y="0"/>
                </a:moveTo>
                <a:lnTo>
                  <a:pt x="0" y="37349"/>
                </a:lnTo>
              </a:path>
            </a:pathLst>
          </a:custGeom>
          <a:ln w="1713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156335" y="2040809"/>
            <a:ext cx="0" cy="28575"/>
          </a:xfrm>
          <a:custGeom>
            <a:avLst/>
            <a:gdLst/>
            <a:ahLst/>
            <a:cxnLst/>
            <a:rect l="l" t="t" r="r" b="b"/>
            <a:pathLst>
              <a:path h="28575">
                <a:moveTo>
                  <a:pt x="0" y="0"/>
                </a:moveTo>
                <a:lnTo>
                  <a:pt x="0" y="28544"/>
                </a:lnTo>
              </a:path>
            </a:pathLst>
          </a:custGeom>
          <a:ln w="1713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3551063" y="1543180"/>
            <a:ext cx="279400" cy="67881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450" b="1" dirty="0">
                <a:solidFill>
                  <a:srgbClr val="221715"/>
                </a:solidFill>
                <a:latin typeface="Arial"/>
                <a:cs typeface="Arial"/>
              </a:rPr>
              <a:t>0</a:t>
            </a:r>
            <a:r>
              <a:rPr sz="1450" b="1" spc="-25" dirty="0">
                <a:solidFill>
                  <a:srgbClr val="221715"/>
                </a:solidFill>
                <a:latin typeface="Arial"/>
                <a:cs typeface="Arial"/>
              </a:rPr>
              <a:t>.</a:t>
            </a:r>
            <a:r>
              <a:rPr sz="1450" b="1" spc="-5" dirty="0">
                <a:solidFill>
                  <a:srgbClr val="221715"/>
                </a:solidFill>
                <a:latin typeface="Arial"/>
                <a:cs typeface="Arial"/>
              </a:rPr>
              <a:t>3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450" b="1" dirty="0">
                <a:solidFill>
                  <a:srgbClr val="221715"/>
                </a:solidFill>
                <a:latin typeface="Arial"/>
                <a:cs typeface="Arial"/>
              </a:rPr>
              <a:t>0</a:t>
            </a:r>
            <a:r>
              <a:rPr sz="1450" b="1" spc="-25" dirty="0">
                <a:solidFill>
                  <a:srgbClr val="221715"/>
                </a:solidFill>
                <a:latin typeface="Arial"/>
                <a:cs typeface="Arial"/>
              </a:rPr>
              <a:t>.</a:t>
            </a:r>
            <a:r>
              <a:rPr sz="1450" b="1" spc="-5" dirty="0">
                <a:solidFill>
                  <a:srgbClr val="221715"/>
                </a:solidFill>
                <a:latin typeface="Arial"/>
                <a:cs typeface="Arial"/>
              </a:rPr>
              <a:t>0</a:t>
            </a:r>
            <a:endParaRPr sz="145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3551063" y="1122661"/>
            <a:ext cx="1195705" cy="448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32740">
              <a:lnSpc>
                <a:spcPct val="100000"/>
              </a:lnSpc>
              <a:spcBef>
                <a:spcPts val="110"/>
              </a:spcBef>
            </a:pPr>
            <a:r>
              <a:rPr sz="1250" b="1" spc="-10" dirty="0">
                <a:solidFill>
                  <a:srgbClr val="221715"/>
                </a:solidFill>
                <a:latin typeface="Arial"/>
                <a:cs typeface="Arial"/>
              </a:rPr>
              <a:t>VGG</a:t>
            </a:r>
            <a:r>
              <a:rPr sz="1250" b="1" spc="-20" dirty="0">
                <a:solidFill>
                  <a:srgbClr val="221715"/>
                </a:solidFill>
                <a:latin typeface="Arial"/>
                <a:cs typeface="Arial"/>
              </a:rPr>
              <a:t>-</a:t>
            </a:r>
            <a:r>
              <a:rPr sz="1250" b="1" spc="-25" dirty="0">
                <a:solidFill>
                  <a:srgbClr val="221715"/>
                </a:solidFill>
                <a:latin typeface="Arial"/>
                <a:cs typeface="Arial"/>
              </a:rPr>
              <a:t>16</a:t>
            </a:r>
            <a:r>
              <a:rPr sz="1250" b="1" spc="-20" dirty="0">
                <a:solidFill>
                  <a:srgbClr val="221715"/>
                </a:solidFill>
                <a:latin typeface="Arial"/>
                <a:cs typeface="Arial"/>
              </a:rPr>
              <a:t>(</a:t>
            </a:r>
            <a:r>
              <a:rPr sz="1250" b="1" spc="-25" dirty="0">
                <a:solidFill>
                  <a:srgbClr val="221715"/>
                </a:solidFill>
                <a:latin typeface="Arial"/>
                <a:cs typeface="Arial"/>
              </a:rPr>
              <a:t>48</a:t>
            </a:r>
            <a:r>
              <a:rPr sz="1250" b="1" dirty="0">
                <a:solidFill>
                  <a:srgbClr val="221715"/>
                </a:solidFill>
                <a:latin typeface="Arial"/>
                <a:cs typeface="Arial"/>
              </a:rPr>
              <a:t>)</a:t>
            </a: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1450" b="1" spc="-10" dirty="0">
                <a:solidFill>
                  <a:srgbClr val="221715"/>
                </a:solidFill>
                <a:latin typeface="Arial"/>
                <a:cs typeface="Arial"/>
              </a:rPr>
              <a:t>0.6</a:t>
            </a:r>
            <a:endParaRPr sz="1450">
              <a:latin typeface="Arial"/>
              <a:cs typeface="Arial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3843810" y="1410310"/>
            <a:ext cx="0" cy="664845"/>
          </a:xfrm>
          <a:custGeom>
            <a:avLst/>
            <a:gdLst/>
            <a:ahLst/>
            <a:cxnLst/>
            <a:rect l="l" t="t" r="r" b="b"/>
            <a:pathLst>
              <a:path h="664844">
                <a:moveTo>
                  <a:pt x="0" y="664752"/>
                </a:moveTo>
                <a:lnTo>
                  <a:pt x="0" y="0"/>
                </a:lnTo>
              </a:path>
            </a:pathLst>
          </a:custGeom>
          <a:ln w="1713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843810" y="2069354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4" y="0"/>
                </a:lnTo>
              </a:path>
            </a:pathLst>
          </a:custGeom>
          <a:ln w="17143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843810" y="174268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4" y="0"/>
                </a:lnTo>
              </a:path>
            </a:pathLst>
          </a:custGeom>
          <a:ln w="17143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843810" y="141892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4" y="0"/>
                </a:lnTo>
              </a:path>
            </a:pathLst>
          </a:custGeom>
          <a:ln w="17143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084209" y="1983429"/>
            <a:ext cx="1790064" cy="54610"/>
          </a:xfrm>
          <a:custGeom>
            <a:avLst/>
            <a:gdLst/>
            <a:ahLst/>
            <a:cxnLst/>
            <a:rect l="l" t="t" r="r" b="b"/>
            <a:pathLst>
              <a:path w="1790064" h="54610">
                <a:moveTo>
                  <a:pt x="0" y="0"/>
                </a:moveTo>
                <a:lnTo>
                  <a:pt x="357310" y="17126"/>
                </a:lnTo>
                <a:lnTo>
                  <a:pt x="714718" y="22835"/>
                </a:lnTo>
                <a:lnTo>
                  <a:pt x="1072125" y="34253"/>
                </a:lnTo>
                <a:lnTo>
                  <a:pt x="1432627" y="42865"/>
                </a:lnTo>
                <a:lnTo>
                  <a:pt x="1790035" y="54283"/>
                </a:lnTo>
              </a:path>
            </a:pathLst>
          </a:custGeom>
          <a:ln w="17143">
            <a:solidFill>
              <a:srgbClr val="00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032087" y="1931081"/>
            <a:ext cx="101343" cy="10159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392299" y="1951111"/>
            <a:ext cx="98442" cy="9898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749706" y="1957014"/>
            <a:ext cx="98732" cy="10159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107114" y="1965625"/>
            <a:ext cx="101536" cy="10159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464521" y="1977043"/>
            <a:ext cx="101536" cy="9869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825023" y="1988461"/>
            <a:ext cx="98442" cy="9869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084209" y="1954885"/>
            <a:ext cx="1790064" cy="66040"/>
          </a:xfrm>
          <a:custGeom>
            <a:avLst/>
            <a:gdLst/>
            <a:ahLst/>
            <a:cxnLst/>
            <a:rect l="l" t="t" r="r" b="b"/>
            <a:pathLst>
              <a:path w="1790064" h="66039">
                <a:moveTo>
                  <a:pt x="0" y="0"/>
                </a:moveTo>
                <a:lnTo>
                  <a:pt x="357310" y="17126"/>
                </a:lnTo>
                <a:lnTo>
                  <a:pt x="714718" y="25641"/>
                </a:lnTo>
                <a:lnTo>
                  <a:pt x="1072125" y="37156"/>
                </a:lnTo>
                <a:lnTo>
                  <a:pt x="1432627" y="48574"/>
                </a:lnTo>
                <a:lnTo>
                  <a:pt x="1790035" y="65701"/>
                </a:lnTo>
              </a:path>
            </a:pathLst>
          </a:custGeom>
          <a:ln w="17143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032764" y="1906078"/>
            <a:ext cx="100330" cy="97790"/>
          </a:xfrm>
          <a:custGeom>
            <a:avLst/>
            <a:gdLst/>
            <a:ahLst/>
            <a:cxnLst/>
            <a:rect l="l" t="t" r="r" b="b"/>
            <a:pathLst>
              <a:path w="100329" h="97789">
                <a:moveTo>
                  <a:pt x="0" y="97380"/>
                </a:moveTo>
                <a:lnTo>
                  <a:pt x="99940" y="97380"/>
                </a:lnTo>
                <a:lnTo>
                  <a:pt x="99940" y="0"/>
                </a:lnTo>
                <a:lnTo>
                  <a:pt x="0" y="0"/>
                </a:lnTo>
                <a:lnTo>
                  <a:pt x="0" y="97380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032764" y="1906078"/>
            <a:ext cx="100330" cy="97790"/>
          </a:xfrm>
          <a:custGeom>
            <a:avLst/>
            <a:gdLst/>
            <a:ahLst/>
            <a:cxnLst/>
            <a:rect l="l" t="t" r="r" b="b"/>
            <a:pathLst>
              <a:path w="100329" h="97789">
                <a:moveTo>
                  <a:pt x="0" y="97380"/>
                </a:moveTo>
                <a:lnTo>
                  <a:pt x="99940" y="97380"/>
                </a:lnTo>
                <a:lnTo>
                  <a:pt x="99940" y="0"/>
                </a:lnTo>
                <a:lnTo>
                  <a:pt x="0" y="0"/>
                </a:lnTo>
                <a:lnTo>
                  <a:pt x="0" y="97380"/>
                </a:lnTo>
                <a:close/>
              </a:path>
            </a:pathLst>
          </a:custGeom>
          <a:ln w="3175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392976" y="1923157"/>
            <a:ext cx="97155" cy="100330"/>
          </a:xfrm>
          <a:custGeom>
            <a:avLst/>
            <a:gdLst/>
            <a:ahLst/>
            <a:cxnLst/>
            <a:rect l="l" t="t" r="r" b="b"/>
            <a:pathLst>
              <a:path w="97154" h="100330">
                <a:moveTo>
                  <a:pt x="0" y="100235"/>
                </a:moveTo>
                <a:lnTo>
                  <a:pt x="97078" y="100235"/>
                </a:lnTo>
                <a:lnTo>
                  <a:pt x="97078" y="0"/>
                </a:lnTo>
                <a:lnTo>
                  <a:pt x="0" y="0"/>
                </a:lnTo>
                <a:lnTo>
                  <a:pt x="0" y="100235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392976" y="1923157"/>
            <a:ext cx="97155" cy="100330"/>
          </a:xfrm>
          <a:custGeom>
            <a:avLst/>
            <a:gdLst/>
            <a:ahLst/>
            <a:cxnLst/>
            <a:rect l="l" t="t" r="r" b="b"/>
            <a:pathLst>
              <a:path w="97154" h="100330">
                <a:moveTo>
                  <a:pt x="0" y="100235"/>
                </a:moveTo>
                <a:lnTo>
                  <a:pt x="97078" y="100235"/>
                </a:lnTo>
                <a:lnTo>
                  <a:pt x="97078" y="0"/>
                </a:lnTo>
                <a:lnTo>
                  <a:pt x="0" y="0"/>
                </a:lnTo>
                <a:lnTo>
                  <a:pt x="0" y="100235"/>
                </a:lnTo>
                <a:close/>
              </a:path>
            </a:pathLst>
          </a:custGeom>
          <a:ln w="3175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750383" y="1931768"/>
            <a:ext cx="97790" cy="100330"/>
          </a:xfrm>
          <a:custGeom>
            <a:avLst/>
            <a:gdLst/>
            <a:ahLst/>
            <a:cxnLst/>
            <a:rect l="l" t="t" r="r" b="b"/>
            <a:pathLst>
              <a:path w="97789" h="100330">
                <a:moveTo>
                  <a:pt x="0" y="100235"/>
                </a:moveTo>
                <a:lnTo>
                  <a:pt x="97320" y="100235"/>
                </a:lnTo>
                <a:lnTo>
                  <a:pt x="97320" y="0"/>
                </a:lnTo>
                <a:lnTo>
                  <a:pt x="0" y="0"/>
                </a:lnTo>
                <a:lnTo>
                  <a:pt x="0" y="100235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750384" y="1931768"/>
            <a:ext cx="97790" cy="100330"/>
          </a:xfrm>
          <a:custGeom>
            <a:avLst/>
            <a:gdLst/>
            <a:ahLst/>
            <a:cxnLst/>
            <a:rect l="l" t="t" r="r" b="b"/>
            <a:pathLst>
              <a:path w="97789" h="100330">
                <a:moveTo>
                  <a:pt x="0" y="100235"/>
                </a:moveTo>
                <a:lnTo>
                  <a:pt x="97320" y="100235"/>
                </a:lnTo>
                <a:lnTo>
                  <a:pt x="97320" y="0"/>
                </a:lnTo>
                <a:lnTo>
                  <a:pt x="0" y="0"/>
                </a:lnTo>
                <a:lnTo>
                  <a:pt x="0" y="100235"/>
                </a:lnTo>
                <a:close/>
              </a:path>
            </a:pathLst>
          </a:custGeom>
          <a:ln w="3175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107791" y="1943186"/>
            <a:ext cx="100330" cy="97790"/>
          </a:xfrm>
          <a:custGeom>
            <a:avLst/>
            <a:gdLst/>
            <a:ahLst/>
            <a:cxnLst/>
            <a:rect l="l" t="t" r="r" b="b"/>
            <a:pathLst>
              <a:path w="100329" h="97789">
                <a:moveTo>
                  <a:pt x="0" y="97622"/>
                </a:moveTo>
                <a:lnTo>
                  <a:pt x="100172" y="97622"/>
                </a:lnTo>
                <a:lnTo>
                  <a:pt x="100172" y="0"/>
                </a:lnTo>
                <a:lnTo>
                  <a:pt x="0" y="0"/>
                </a:lnTo>
                <a:lnTo>
                  <a:pt x="0" y="97622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107791" y="1943186"/>
            <a:ext cx="100330" cy="97790"/>
          </a:xfrm>
          <a:custGeom>
            <a:avLst/>
            <a:gdLst/>
            <a:ahLst/>
            <a:cxnLst/>
            <a:rect l="l" t="t" r="r" b="b"/>
            <a:pathLst>
              <a:path w="100329" h="97789">
                <a:moveTo>
                  <a:pt x="0" y="97622"/>
                </a:moveTo>
                <a:lnTo>
                  <a:pt x="100172" y="97622"/>
                </a:lnTo>
                <a:lnTo>
                  <a:pt x="100172" y="0"/>
                </a:lnTo>
                <a:lnTo>
                  <a:pt x="0" y="0"/>
                </a:lnTo>
                <a:lnTo>
                  <a:pt x="0" y="97622"/>
                </a:lnTo>
                <a:close/>
              </a:path>
            </a:pathLst>
          </a:custGeom>
          <a:ln w="3175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465198" y="1954894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29" h="100330">
                <a:moveTo>
                  <a:pt x="0" y="100235"/>
                </a:moveTo>
                <a:lnTo>
                  <a:pt x="100172" y="100235"/>
                </a:lnTo>
                <a:lnTo>
                  <a:pt x="100172" y="0"/>
                </a:lnTo>
                <a:lnTo>
                  <a:pt x="0" y="0"/>
                </a:lnTo>
                <a:lnTo>
                  <a:pt x="0" y="100235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465198" y="1954894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29" h="100330">
                <a:moveTo>
                  <a:pt x="0" y="100235"/>
                </a:moveTo>
                <a:lnTo>
                  <a:pt x="100172" y="100235"/>
                </a:lnTo>
                <a:lnTo>
                  <a:pt x="100172" y="0"/>
                </a:lnTo>
                <a:lnTo>
                  <a:pt x="0" y="0"/>
                </a:lnTo>
                <a:lnTo>
                  <a:pt x="0" y="100235"/>
                </a:lnTo>
                <a:close/>
              </a:path>
            </a:pathLst>
          </a:custGeom>
          <a:ln w="3175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825700" y="1971973"/>
            <a:ext cx="97155" cy="97790"/>
          </a:xfrm>
          <a:custGeom>
            <a:avLst/>
            <a:gdLst/>
            <a:ahLst/>
            <a:cxnLst/>
            <a:rect l="l" t="t" r="r" b="b"/>
            <a:pathLst>
              <a:path w="97154" h="97789">
                <a:moveTo>
                  <a:pt x="0" y="97380"/>
                </a:moveTo>
                <a:lnTo>
                  <a:pt x="97078" y="97380"/>
                </a:lnTo>
                <a:lnTo>
                  <a:pt x="97078" y="0"/>
                </a:lnTo>
                <a:lnTo>
                  <a:pt x="0" y="0"/>
                </a:lnTo>
                <a:lnTo>
                  <a:pt x="0" y="97380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825700" y="1971973"/>
            <a:ext cx="97155" cy="97790"/>
          </a:xfrm>
          <a:custGeom>
            <a:avLst/>
            <a:gdLst/>
            <a:ahLst/>
            <a:cxnLst/>
            <a:rect l="l" t="t" r="r" b="b"/>
            <a:pathLst>
              <a:path w="97154" h="97789">
                <a:moveTo>
                  <a:pt x="0" y="97380"/>
                </a:moveTo>
                <a:lnTo>
                  <a:pt x="97078" y="97380"/>
                </a:lnTo>
                <a:lnTo>
                  <a:pt x="97078" y="0"/>
                </a:lnTo>
                <a:lnTo>
                  <a:pt x="0" y="0"/>
                </a:lnTo>
                <a:lnTo>
                  <a:pt x="0" y="97380"/>
                </a:lnTo>
                <a:close/>
              </a:path>
            </a:pathLst>
          </a:custGeom>
          <a:ln w="3175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084209" y="1596479"/>
            <a:ext cx="1790064" cy="290195"/>
          </a:xfrm>
          <a:custGeom>
            <a:avLst/>
            <a:gdLst/>
            <a:ahLst/>
            <a:cxnLst/>
            <a:rect l="l" t="t" r="r" b="b"/>
            <a:pathLst>
              <a:path w="1790064" h="290194">
                <a:moveTo>
                  <a:pt x="0" y="8611"/>
                </a:moveTo>
                <a:lnTo>
                  <a:pt x="357310" y="5805"/>
                </a:lnTo>
                <a:lnTo>
                  <a:pt x="714718" y="0"/>
                </a:lnTo>
                <a:lnTo>
                  <a:pt x="1072125" y="20029"/>
                </a:lnTo>
                <a:lnTo>
                  <a:pt x="1432627" y="149109"/>
                </a:lnTo>
                <a:lnTo>
                  <a:pt x="1790035" y="289607"/>
                </a:lnTo>
              </a:path>
            </a:pathLst>
          </a:custGeom>
          <a:ln w="17142">
            <a:solidFill>
              <a:srgbClr val="549F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032087" y="1553033"/>
            <a:ext cx="101343" cy="10150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392299" y="1553033"/>
            <a:ext cx="98442" cy="9869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749706" y="1547325"/>
            <a:ext cx="98732" cy="9869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107114" y="1564451"/>
            <a:ext cx="101536" cy="10159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464521" y="1696047"/>
            <a:ext cx="101536" cy="9898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825023" y="1836545"/>
            <a:ext cx="98442" cy="98793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 txBox="1"/>
          <p:nvPr/>
        </p:nvSpPr>
        <p:spPr>
          <a:xfrm>
            <a:off x="3965621" y="2067868"/>
            <a:ext cx="2075814" cy="513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525"/>
              </a:lnSpc>
              <a:spcBef>
                <a:spcPts val="95"/>
              </a:spcBef>
              <a:tabLst>
                <a:tab pos="360045" algn="l"/>
                <a:tab pos="717550" algn="l"/>
              </a:tabLst>
            </a:pPr>
            <a:r>
              <a:rPr sz="1450" b="1" spc="-5" dirty="0">
                <a:solidFill>
                  <a:srgbClr val="221715"/>
                </a:solidFill>
                <a:latin typeface="Arial"/>
                <a:cs typeface="Arial"/>
              </a:rPr>
              <a:t>10	30	50 100 200</a:t>
            </a:r>
            <a:r>
              <a:rPr sz="1450" b="1" spc="-40" dirty="0">
                <a:solidFill>
                  <a:srgbClr val="221715"/>
                </a:solidFill>
                <a:latin typeface="Arial"/>
                <a:cs typeface="Arial"/>
              </a:rPr>
              <a:t> </a:t>
            </a:r>
            <a:r>
              <a:rPr sz="1450" b="1" spc="-5" dirty="0">
                <a:solidFill>
                  <a:srgbClr val="221715"/>
                </a:solidFill>
                <a:latin typeface="Arial"/>
                <a:cs typeface="Arial"/>
              </a:rPr>
              <a:t>500</a:t>
            </a:r>
            <a:endParaRPr sz="1450">
              <a:latin typeface="Arial"/>
              <a:cs typeface="Arial"/>
            </a:endParaRPr>
          </a:p>
          <a:p>
            <a:pPr marR="73660" algn="ctr">
              <a:lnSpc>
                <a:spcPts val="1050"/>
              </a:lnSpc>
            </a:pPr>
            <a:r>
              <a:rPr sz="1250" b="1" spc="0" dirty="0">
                <a:solidFill>
                  <a:srgbClr val="221715"/>
                </a:solidFill>
                <a:latin typeface="Arial"/>
                <a:cs typeface="Arial"/>
              </a:rPr>
              <a:t>T</a:t>
            </a:r>
            <a:endParaRPr sz="1250">
              <a:latin typeface="Arial"/>
              <a:cs typeface="Arial"/>
            </a:endParaRPr>
          </a:p>
          <a:p>
            <a:pPr marL="424180">
              <a:lnSpc>
                <a:spcPts val="1270"/>
              </a:lnSpc>
            </a:pPr>
            <a:r>
              <a:rPr sz="1250" b="1" dirty="0">
                <a:solidFill>
                  <a:srgbClr val="221715"/>
                </a:solidFill>
                <a:latin typeface="Arial"/>
                <a:cs typeface="Arial"/>
              </a:rPr>
              <a:t>(b)</a:t>
            </a:r>
            <a:r>
              <a:rPr sz="1250" b="1" spc="5" dirty="0">
                <a:solidFill>
                  <a:srgbClr val="221715"/>
                </a:solidFill>
                <a:latin typeface="Arial"/>
                <a:cs typeface="Arial"/>
              </a:rPr>
              <a:t> </a:t>
            </a:r>
            <a:r>
              <a:rPr sz="1250" b="1" spc="-5" dirty="0">
                <a:solidFill>
                  <a:srgbClr val="221715"/>
                </a:solidFill>
                <a:latin typeface="Arial"/>
                <a:cs typeface="Arial"/>
              </a:rPr>
              <a:t>Caltech-256</a:t>
            </a:r>
            <a:endParaRPr sz="1250">
              <a:latin typeface="Arial"/>
              <a:cs typeface="Arial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3301923" y="1385696"/>
            <a:ext cx="230504" cy="8115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700"/>
              </a:lnSpc>
            </a:pPr>
            <a:r>
              <a:rPr sz="1450" b="1" spc="-45" dirty="0">
                <a:solidFill>
                  <a:srgbClr val="221715"/>
                </a:solidFill>
                <a:latin typeface="Arial"/>
                <a:cs typeface="Arial"/>
              </a:rPr>
              <a:t>Pr</a:t>
            </a:r>
            <a:r>
              <a:rPr sz="1450" b="1" spc="-60" dirty="0">
                <a:solidFill>
                  <a:srgbClr val="221715"/>
                </a:solidFill>
                <a:latin typeface="Arial"/>
                <a:cs typeface="Arial"/>
              </a:rPr>
              <a:t>e</a:t>
            </a:r>
            <a:r>
              <a:rPr sz="1450" b="1" spc="-35" dirty="0">
                <a:solidFill>
                  <a:srgbClr val="221715"/>
                </a:solidFill>
                <a:latin typeface="Arial"/>
                <a:cs typeface="Arial"/>
              </a:rPr>
              <a:t>c</a:t>
            </a:r>
            <a:r>
              <a:rPr sz="1450" b="1" spc="-20" dirty="0">
                <a:solidFill>
                  <a:srgbClr val="221715"/>
                </a:solidFill>
                <a:latin typeface="Arial"/>
                <a:cs typeface="Arial"/>
              </a:rPr>
              <a:t>i</a:t>
            </a:r>
            <a:r>
              <a:rPr sz="1450" b="1" spc="-35" dirty="0">
                <a:solidFill>
                  <a:srgbClr val="221715"/>
                </a:solidFill>
                <a:latin typeface="Arial"/>
                <a:cs typeface="Arial"/>
              </a:rPr>
              <a:t>s</a:t>
            </a:r>
            <a:r>
              <a:rPr sz="1450" b="1" spc="-20" dirty="0">
                <a:solidFill>
                  <a:srgbClr val="221715"/>
                </a:solidFill>
                <a:latin typeface="Arial"/>
                <a:cs typeface="Arial"/>
              </a:rPr>
              <a:t>i</a:t>
            </a:r>
            <a:r>
              <a:rPr sz="1450" b="1" spc="-70" dirty="0">
                <a:solidFill>
                  <a:srgbClr val="221715"/>
                </a:solidFill>
                <a:latin typeface="Arial"/>
                <a:cs typeface="Arial"/>
              </a:rPr>
              <a:t>o</a:t>
            </a:r>
            <a:r>
              <a:rPr sz="1450" b="1" dirty="0">
                <a:solidFill>
                  <a:srgbClr val="221715"/>
                </a:solidFill>
                <a:latin typeface="Arial"/>
                <a:cs typeface="Arial"/>
              </a:rPr>
              <a:t>n</a:t>
            </a:r>
            <a:endParaRPr sz="1450">
              <a:latin typeface="Arial"/>
              <a:cs typeface="Arial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926665" y="3360842"/>
            <a:ext cx="2234435" cy="185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921395" y="3043454"/>
            <a:ext cx="2285365" cy="0"/>
          </a:xfrm>
          <a:custGeom>
            <a:avLst/>
            <a:gdLst/>
            <a:ahLst/>
            <a:cxnLst/>
            <a:rect l="l" t="t" r="r" b="b"/>
            <a:pathLst>
              <a:path w="2285365">
                <a:moveTo>
                  <a:pt x="0" y="0"/>
                </a:moveTo>
                <a:lnTo>
                  <a:pt x="2284768" y="0"/>
                </a:lnTo>
              </a:path>
            </a:pathLst>
          </a:custGeom>
          <a:ln w="17143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210260" y="3043454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48767"/>
                </a:moveTo>
                <a:lnTo>
                  <a:pt x="0" y="0"/>
                </a:lnTo>
              </a:path>
            </a:pathLst>
          </a:custGeom>
          <a:ln w="1713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636413" y="3043454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48767"/>
                </a:moveTo>
                <a:lnTo>
                  <a:pt x="0" y="0"/>
                </a:lnTo>
              </a:path>
            </a:pathLst>
          </a:custGeom>
          <a:ln w="1713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062381" y="3043454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48767"/>
                </a:moveTo>
                <a:lnTo>
                  <a:pt x="0" y="0"/>
                </a:lnTo>
              </a:path>
            </a:pathLst>
          </a:custGeom>
          <a:ln w="1713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488543" y="3043454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48767"/>
                </a:moveTo>
                <a:lnTo>
                  <a:pt x="0" y="0"/>
                </a:lnTo>
              </a:path>
            </a:pathLst>
          </a:custGeom>
          <a:ln w="1713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914705" y="3043454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48767"/>
                </a:moveTo>
                <a:lnTo>
                  <a:pt x="0" y="0"/>
                </a:lnTo>
              </a:path>
            </a:pathLst>
          </a:custGeom>
          <a:ln w="1713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197556" y="3034842"/>
            <a:ext cx="0" cy="664845"/>
          </a:xfrm>
          <a:custGeom>
            <a:avLst/>
            <a:gdLst/>
            <a:ahLst/>
            <a:cxnLst/>
            <a:rect l="l" t="t" r="r" b="b"/>
            <a:pathLst>
              <a:path h="664845">
                <a:moveTo>
                  <a:pt x="0" y="664772"/>
                </a:moveTo>
                <a:lnTo>
                  <a:pt x="0" y="0"/>
                </a:lnTo>
              </a:path>
            </a:pathLst>
          </a:custGeom>
          <a:ln w="1713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149012" y="3693905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48543" y="0"/>
                </a:moveTo>
                <a:lnTo>
                  <a:pt x="0" y="0"/>
                </a:lnTo>
              </a:path>
            </a:pathLst>
          </a:custGeom>
          <a:ln w="17143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149012" y="3370093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48543" y="0"/>
                </a:moveTo>
                <a:lnTo>
                  <a:pt x="0" y="0"/>
                </a:lnTo>
              </a:path>
            </a:pathLst>
          </a:custGeom>
          <a:ln w="17143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149012" y="3046260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48543" y="0"/>
                </a:moveTo>
                <a:lnTo>
                  <a:pt x="0" y="0"/>
                </a:lnTo>
              </a:path>
            </a:pathLst>
          </a:custGeom>
          <a:ln w="17143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2963240" y="3693905"/>
            <a:ext cx="243204" cy="0"/>
          </a:xfrm>
          <a:custGeom>
            <a:avLst/>
            <a:gdLst/>
            <a:ahLst/>
            <a:cxnLst/>
            <a:rect l="l" t="t" r="r" b="b"/>
            <a:pathLst>
              <a:path w="243205">
                <a:moveTo>
                  <a:pt x="0" y="0"/>
                </a:moveTo>
                <a:lnTo>
                  <a:pt x="242923" y="0"/>
                </a:lnTo>
              </a:path>
            </a:pathLst>
          </a:custGeom>
          <a:ln w="17143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2537039" y="3685334"/>
            <a:ext cx="326390" cy="17145"/>
          </a:xfrm>
          <a:custGeom>
            <a:avLst/>
            <a:gdLst/>
            <a:ahLst/>
            <a:cxnLst/>
            <a:rect l="l" t="t" r="r" b="b"/>
            <a:pathLst>
              <a:path w="326389" h="17145">
                <a:moveTo>
                  <a:pt x="0" y="17143"/>
                </a:moveTo>
                <a:lnTo>
                  <a:pt x="326027" y="17143"/>
                </a:lnTo>
                <a:lnTo>
                  <a:pt x="326027" y="0"/>
                </a:lnTo>
                <a:lnTo>
                  <a:pt x="0" y="0"/>
                </a:lnTo>
                <a:lnTo>
                  <a:pt x="0" y="17143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111157" y="3685334"/>
            <a:ext cx="326390" cy="17145"/>
          </a:xfrm>
          <a:custGeom>
            <a:avLst/>
            <a:gdLst/>
            <a:ahLst/>
            <a:cxnLst/>
            <a:rect l="l" t="t" r="r" b="b"/>
            <a:pathLst>
              <a:path w="326389" h="17145">
                <a:moveTo>
                  <a:pt x="0" y="17143"/>
                </a:moveTo>
                <a:lnTo>
                  <a:pt x="325940" y="17143"/>
                </a:lnTo>
                <a:lnTo>
                  <a:pt x="325940" y="0"/>
                </a:lnTo>
                <a:lnTo>
                  <a:pt x="0" y="0"/>
                </a:lnTo>
                <a:lnTo>
                  <a:pt x="0" y="17143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684947" y="3685334"/>
            <a:ext cx="328930" cy="17145"/>
          </a:xfrm>
          <a:custGeom>
            <a:avLst/>
            <a:gdLst/>
            <a:ahLst/>
            <a:cxnLst/>
            <a:rect l="l" t="t" r="r" b="b"/>
            <a:pathLst>
              <a:path w="328930" h="17145">
                <a:moveTo>
                  <a:pt x="0" y="17143"/>
                </a:moveTo>
                <a:lnTo>
                  <a:pt x="328890" y="17143"/>
                </a:lnTo>
                <a:lnTo>
                  <a:pt x="328890" y="0"/>
                </a:lnTo>
                <a:lnTo>
                  <a:pt x="0" y="0"/>
                </a:lnTo>
                <a:lnTo>
                  <a:pt x="0" y="17143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261889" y="3685334"/>
            <a:ext cx="326390" cy="17145"/>
          </a:xfrm>
          <a:custGeom>
            <a:avLst/>
            <a:gdLst/>
            <a:ahLst/>
            <a:cxnLst/>
            <a:rect l="l" t="t" r="r" b="b"/>
            <a:pathLst>
              <a:path w="326390" h="17145">
                <a:moveTo>
                  <a:pt x="0" y="17143"/>
                </a:moveTo>
                <a:lnTo>
                  <a:pt x="325979" y="17143"/>
                </a:lnTo>
                <a:lnTo>
                  <a:pt x="325979" y="0"/>
                </a:lnTo>
                <a:lnTo>
                  <a:pt x="0" y="0"/>
                </a:lnTo>
                <a:lnTo>
                  <a:pt x="0" y="17143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921395" y="3693905"/>
            <a:ext cx="240665" cy="0"/>
          </a:xfrm>
          <a:custGeom>
            <a:avLst/>
            <a:gdLst/>
            <a:ahLst/>
            <a:cxnLst/>
            <a:rect l="l" t="t" r="r" b="b"/>
            <a:pathLst>
              <a:path w="240665">
                <a:moveTo>
                  <a:pt x="0" y="0"/>
                </a:moveTo>
                <a:lnTo>
                  <a:pt x="240321" y="0"/>
                </a:lnTo>
              </a:path>
            </a:pathLst>
          </a:custGeom>
          <a:ln w="17143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 txBox="1"/>
          <p:nvPr/>
        </p:nvSpPr>
        <p:spPr>
          <a:xfrm>
            <a:off x="637196" y="2838616"/>
            <a:ext cx="279400" cy="99695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450" b="1" dirty="0">
                <a:solidFill>
                  <a:srgbClr val="221715"/>
                </a:solidFill>
                <a:latin typeface="Arial"/>
                <a:cs typeface="Arial"/>
              </a:rPr>
              <a:t>0</a:t>
            </a:r>
            <a:r>
              <a:rPr sz="1450" b="1" spc="-25" dirty="0">
                <a:solidFill>
                  <a:srgbClr val="221715"/>
                </a:solidFill>
                <a:latin typeface="Arial"/>
                <a:cs typeface="Arial"/>
              </a:rPr>
              <a:t>.</a:t>
            </a:r>
            <a:r>
              <a:rPr sz="1450" b="1" spc="-5" dirty="0">
                <a:solidFill>
                  <a:srgbClr val="221715"/>
                </a:solidFill>
                <a:latin typeface="Arial"/>
                <a:cs typeface="Arial"/>
              </a:rPr>
              <a:t>6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450" b="1" dirty="0">
                <a:solidFill>
                  <a:srgbClr val="221715"/>
                </a:solidFill>
                <a:latin typeface="Arial"/>
                <a:cs typeface="Arial"/>
              </a:rPr>
              <a:t>0</a:t>
            </a:r>
            <a:r>
              <a:rPr sz="1450" b="1" spc="-25" dirty="0">
                <a:solidFill>
                  <a:srgbClr val="221715"/>
                </a:solidFill>
                <a:latin typeface="Arial"/>
                <a:cs typeface="Arial"/>
              </a:rPr>
              <a:t>.</a:t>
            </a:r>
            <a:r>
              <a:rPr sz="1450" b="1" spc="-5" dirty="0">
                <a:solidFill>
                  <a:srgbClr val="221715"/>
                </a:solidFill>
                <a:latin typeface="Arial"/>
                <a:cs typeface="Arial"/>
              </a:rPr>
              <a:t>3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450" b="1" dirty="0">
                <a:solidFill>
                  <a:srgbClr val="221715"/>
                </a:solidFill>
                <a:latin typeface="Arial"/>
                <a:cs typeface="Arial"/>
              </a:rPr>
              <a:t>0</a:t>
            </a:r>
            <a:r>
              <a:rPr sz="1450" b="1" spc="-25" dirty="0">
                <a:solidFill>
                  <a:srgbClr val="221715"/>
                </a:solidFill>
                <a:latin typeface="Arial"/>
                <a:cs typeface="Arial"/>
              </a:rPr>
              <a:t>.</a:t>
            </a:r>
            <a:r>
              <a:rPr sz="1450" b="1" spc="-5" dirty="0">
                <a:solidFill>
                  <a:srgbClr val="221715"/>
                </a:solidFill>
                <a:latin typeface="Arial"/>
                <a:cs typeface="Arial"/>
              </a:rPr>
              <a:t>0</a:t>
            </a:r>
            <a:endParaRPr sz="1450">
              <a:latin typeface="Arial"/>
              <a:cs typeface="Arial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927342" y="3034842"/>
            <a:ext cx="0" cy="664845"/>
          </a:xfrm>
          <a:custGeom>
            <a:avLst/>
            <a:gdLst/>
            <a:ahLst/>
            <a:cxnLst/>
            <a:rect l="l" t="t" r="r" b="b"/>
            <a:pathLst>
              <a:path h="664845">
                <a:moveTo>
                  <a:pt x="0" y="664772"/>
                </a:moveTo>
                <a:lnTo>
                  <a:pt x="0" y="0"/>
                </a:lnTo>
              </a:path>
            </a:pathLst>
          </a:custGeom>
          <a:ln w="1713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927342" y="3693905"/>
            <a:ext cx="51435" cy="0"/>
          </a:xfrm>
          <a:custGeom>
            <a:avLst/>
            <a:gdLst/>
            <a:ahLst/>
            <a:cxnLst/>
            <a:rect l="l" t="t" r="r" b="b"/>
            <a:pathLst>
              <a:path w="51434">
                <a:moveTo>
                  <a:pt x="0" y="0"/>
                </a:moveTo>
                <a:lnTo>
                  <a:pt x="51396" y="0"/>
                </a:lnTo>
              </a:path>
            </a:pathLst>
          </a:custGeom>
          <a:ln w="17143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927342" y="3370093"/>
            <a:ext cx="51435" cy="0"/>
          </a:xfrm>
          <a:custGeom>
            <a:avLst/>
            <a:gdLst/>
            <a:ahLst/>
            <a:cxnLst/>
            <a:rect l="l" t="t" r="r" b="b"/>
            <a:pathLst>
              <a:path w="51434">
                <a:moveTo>
                  <a:pt x="0" y="0"/>
                </a:moveTo>
                <a:lnTo>
                  <a:pt x="51396" y="0"/>
                </a:lnTo>
              </a:path>
            </a:pathLst>
          </a:custGeom>
          <a:ln w="17143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927342" y="3046260"/>
            <a:ext cx="51435" cy="0"/>
          </a:xfrm>
          <a:custGeom>
            <a:avLst/>
            <a:gdLst/>
            <a:ahLst/>
            <a:cxnLst/>
            <a:rect l="l" t="t" r="r" b="b"/>
            <a:pathLst>
              <a:path w="51434">
                <a:moveTo>
                  <a:pt x="0" y="0"/>
                </a:moveTo>
                <a:lnTo>
                  <a:pt x="51396" y="0"/>
                </a:lnTo>
              </a:path>
            </a:pathLst>
          </a:custGeom>
          <a:ln w="17143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2537039" y="3662479"/>
            <a:ext cx="326390" cy="26034"/>
          </a:xfrm>
          <a:custGeom>
            <a:avLst/>
            <a:gdLst/>
            <a:ahLst/>
            <a:cxnLst/>
            <a:rect l="l" t="t" r="r" b="b"/>
            <a:pathLst>
              <a:path w="326389" h="26035">
                <a:moveTo>
                  <a:pt x="0" y="25706"/>
                </a:moveTo>
                <a:lnTo>
                  <a:pt x="326027" y="25706"/>
                </a:lnTo>
                <a:lnTo>
                  <a:pt x="326027" y="0"/>
                </a:lnTo>
                <a:lnTo>
                  <a:pt x="0" y="0"/>
                </a:lnTo>
                <a:lnTo>
                  <a:pt x="0" y="25706"/>
                </a:lnTo>
                <a:close/>
              </a:path>
            </a:pathLst>
          </a:custGeom>
          <a:solidFill>
            <a:srgbClr val="00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111157" y="3662479"/>
            <a:ext cx="326390" cy="26034"/>
          </a:xfrm>
          <a:custGeom>
            <a:avLst/>
            <a:gdLst/>
            <a:ahLst/>
            <a:cxnLst/>
            <a:rect l="l" t="t" r="r" b="b"/>
            <a:pathLst>
              <a:path w="326389" h="26035">
                <a:moveTo>
                  <a:pt x="0" y="25706"/>
                </a:moveTo>
                <a:lnTo>
                  <a:pt x="325940" y="25706"/>
                </a:lnTo>
                <a:lnTo>
                  <a:pt x="325940" y="0"/>
                </a:lnTo>
                <a:lnTo>
                  <a:pt x="0" y="0"/>
                </a:lnTo>
                <a:lnTo>
                  <a:pt x="0" y="25706"/>
                </a:lnTo>
                <a:close/>
              </a:path>
            </a:pathLst>
          </a:custGeom>
          <a:solidFill>
            <a:srgbClr val="00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1684947" y="3662479"/>
            <a:ext cx="328930" cy="26034"/>
          </a:xfrm>
          <a:custGeom>
            <a:avLst/>
            <a:gdLst/>
            <a:ahLst/>
            <a:cxnLst/>
            <a:rect l="l" t="t" r="r" b="b"/>
            <a:pathLst>
              <a:path w="328930" h="26035">
                <a:moveTo>
                  <a:pt x="0" y="25706"/>
                </a:moveTo>
                <a:lnTo>
                  <a:pt x="328890" y="25706"/>
                </a:lnTo>
                <a:lnTo>
                  <a:pt x="328890" y="0"/>
                </a:lnTo>
                <a:lnTo>
                  <a:pt x="0" y="0"/>
                </a:lnTo>
                <a:lnTo>
                  <a:pt x="0" y="25706"/>
                </a:lnTo>
                <a:close/>
              </a:path>
            </a:pathLst>
          </a:custGeom>
          <a:solidFill>
            <a:srgbClr val="00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261889" y="3662479"/>
            <a:ext cx="326390" cy="26034"/>
          </a:xfrm>
          <a:custGeom>
            <a:avLst/>
            <a:gdLst/>
            <a:ahLst/>
            <a:cxnLst/>
            <a:rect l="l" t="t" r="r" b="b"/>
            <a:pathLst>
              <a:path w="326390" h="26035">
                <a:moveTo>
                  <a:pt x="0" y="25706"/>
                </a:moveTo>
                <a:lnTo>
                  <a:pt x="325979" y="25706"/>
                </a:lnTo>
                <a:lnTo>
                  <a:pt x="325979" y="0"/>
                </a:lnTo>
                <a:lnTo>
                  <a:pt x="0" y="0"/>
                </a:lnTo>
                <a:lnTo>
                  <a:pt x="0" y="25706"/>
                </a:lnTo>
                <a:close/>
              </a:path>
            </a:pathLst>
          </a:custGeom>
          <a:solidFill>
            <a:srgbClr val="00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161039" y="3621557"/>
            <a:ext cx="101526" cy="98735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587191" y="3624412"/>
            <a:ext cx="98442" cy="9897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013160" y="3627276"/>
            <a:ext cx="98635" cy="98967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2436421" y="3627276"/>
            <a:ext cx="101343" cy="101831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2862390" y="3630130"/>
            <a:ext cx="101536" cy="101831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2537039" y="3665333"/>
            <a:ext cx="326390" cy="22860"/>
          </a:xfrm>
          <a:custGeom>
            <a:avLst/>
            <a:gdLst/>
            <a:ahLst/>
            <a:cxnLst/>
            <a:rect l="l" t="t" r="r" b="b"/>
            <a:pathLst>
              <a:path w="326389" h="22860">
                <a:moveTo>
                  <a:pt x="0" y="22852"/>
                </a:moveTo>
                <a:lnTo>
                  <a:pt x="326027" y="22852"/>
                </a:lnTo>
                <a:lnTo>
                  <a:pt x="326027" y="0"/>
                </a:lnTo>
                <a:lnTo>
                  <a:pt x="0" y="0"/>
                </a:lnTo>
                <a:lnTo>
                  <a:pt x="0" y="22852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2111157" y="3665333"/>
            <a:ext cx="326390" cy="22860"/>
          </a:xfrm>
          <a:custGeom>
            <a:avLst/>
            <a:gdLst/>
            <a:ahLst/>
            <a:cxnLst/>
            <a:rect l="l" t="t" r="r" b="b"/>
            <a:pathLst>
              <a:path w="326389" h="22860">
                <a:moveTo>
                  <a:pt x="0" y="22852"/>
                </a:moveTo>
                <a:lnTo>
                  <a:pt x="325940" y="22852"/>
                </a:lnTo>
                <a:lnTo>
                  <a:pt x="325940" y="0"/>
                </a:lnTo>
                <a:lnTo>
                  <a:pt x="0" y="0"/>
                </a:lnTo>
                <a:lnTo>
                  <a:pt x="0" y="22852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684947" y="3665333"/>
            <a:ext cx="328930" cy="22860"/>
          </a:xfrm>
          <a:custGeom>
            <a:avLst/>
            <a:gdLst/>
            <a:ahLst/>
            <a:cxnLst/>
            <a:rect l="l" t="t" r="r" b="b"/>
            <a:pathLst>
              <a:path w="328930" h="22860">
                <a:moveTo>
                  <a:pt x="0" y="22852"/>
                </a:moveTo>
                <a:lnTo>
                  <a:pt x="328890" y="22852"/>
                </a:lnTo>
                <a:lnTo>
                  <a:pt x="328890" y="0"/>
                </a:lnTo>
                <a:lnTo>
                  <a:pt x="0" y="0"/>
                </a:lnTo>
                <a:lnTo>
                  <a:pt x="0" y="22852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261889" y="3665333"/>
            <a:ext cx="326390" cy="22860"/>
          </a:xfrm>
          <a:custGeom>
            <a:avLst/>
            <a:gdLst/>
            <a:ahLst/>
            <a:cxnLst/>
            <a:rect l="l" t="t" r="r" b="b"/>
            <a:pathLst>
              <a:path w="326390" h="22860">
                <a:moveTo>
                  <a:pt x="0" y="22852"/>
                </a:moveTo>
                <a:lnTo>
                  <a:pt x="325979" y="22852"/>
                </a:lnTo>
                <a:lnTo>
                  <a:pt x="325979" y="0"/>
                </a:lnTo>
                <a:lnTo>
                  <a:pt x="0" y="0"/>
                </a:lnTo>
                <a:lnTo>
                  <a:pt x="0" y="22852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161716" y="3625089"/>
            <a:ext cx="100330" cy="100965"/>
          </a:xfrm>
          <a:custGeom>
            <a:avLst/>
            <a:gdLst/>
            <a:ahLst/>
            <a:cxnLst/>
            <a:rect l="l" t="t" r="r" b="b"/>
            <a:pathLst>
              <a:path w="100330" h="100964">
                <a:moveTo>
                  <a:pt x="0" y="100477"/>
                </a:moveTo>
                <a:lnTo>
                  <a:pt x="100172" y="100477"/>
                </a:lnTo>
                <a:lnTo>
                  <a:pt x="100172" y="0"/>
                </a:lnTo>
                <a:lnTo>
                  <a:pt x="0" y="0"/>
                </a:lnTo>
                <a:lnTo>
                  <a:pt x="0" y="100477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161716" y="3625089"/>
            <a:ext cx="100330" cy="100965"/>
          </a:xfrm>
          <a:custGeom>
            <a:avLst/>
            <a:gdLst/>
            <a:ahLst/>
            <a:cxnLst/>
            <a:rect l="l" t="t" r="r" b="b"/>
            <a:pathLst>
              <a:path w="100330" h="100964">
                <a:moveTo>
                  <a:pt x="0" y="100477"/>
                </a:moveTo>
                <a:lnTo>
                  <a:pt x="100172" y="100477"/>
                </a:lnTo>
                <a:lnTo>
                  <a:pt x="100172" y="0"/>
                </a:lnTo>
                <a:lnTo>
                  <a:pt x="0" y="0"/>
                </a:lnTo>
                <a:lnTo>
                  <a:pt x="0" y="100477"/>
                </a:lnTo>
                <a:close/>
              </a:path>
            </a:pathLst>
          </a:custGeom>
          <a:ln w="3175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587869" y="3627943"/>
            <a:ext cx="97155" cy="97790"/>
          </a:xfrm>
          <a:custGeom>
            <a:avLst/>
            <a:gdLst/>
            <a:ahLst/>
            <a:cxnLst/>
            <a:rect l="l" t="t" r="r" b="b"/>
            <a:pathLst>
              <a:path w="97155" h="97789">
                <a:moveTo>
                  <a:pt x="0" y="97622"/>
                </a:moveTo>
                <a:lnTo>
                  <a:pt x="97078" y="97622"/>
                </a:lnTo>
                <a:lnTo>
                  <a:pt x="97078" y="0"/>
                </a:lnTo>
                <a:lnTo>
                  <a:pt x="0" y="0"/>
                </a:lnTo>
                <a:lnTo>
                  <a:pt x="0" y="97622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587869" y="3627943"/>
            <a:ext cx="97155" cy="97790"/>
          </a:xfrm>
          <a:custGeom>
            <a:avLst/>
            <a:gdLst/>
            <a:ahLst/>
            <a:cxnLst/>
            <a:rect l="l" t="t" r="r" b="b"/>
            <a:pathLst>
              <a:path w="97155" h="97789">
                <a:moveTo>
                  <a:pt x="0" y="97622"/>
                </a:moveTo>
                <a:lnTo>
                  <a:pt x="97078" y="97622"/>
                </a:lnTo>
                <a:lnTo>
                  <a:pt x="97078" y="0"/>
                </a:lnTo>
                <a:lnTo>
                  <a:pt x="0" y="0"/>
                </a:lnTo>
                <a:lnTo>
                  <a:pt x="0" y="97622"/>
                </a:lnTo>
                <a:close/>
              </a:path>
            </a:pathLst>
          </a:custGeom>
          <a:ln w="3175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2013837" y="3627953"/>
            <a:ext cx="97790" cy="100965"/>
          </a:xfrm>
          <a:custGeom>
            <a:avLst/>
            <a:gdLst/>
            <a:ahLst/>
            <a:cxnLst/>
            <a:rect l="l" t="t" r="r" b="b"/>
            <a:pathLst>
              <a:path w="97789" h="100964">
                <a:moveTo>
                  <a:pt x="0" y="100477"/>
                </a:moveTo>
                <a:lnTo>
                  <a:pt x="97320" y="100477"/>
                </a:lnTo>
                <a:lnTo>
                  <a:pt x="97320" y="0"/>
                </a:lnTo>
                <a:lnTo>
                  <a:pt x="0" y="0"/>
                </a:lnTo>
                <a:lnTo>
                  <a:pt x="0" y="100477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2013837" y="3627953"/>
            <a:ext cx="97790" cy="100965"/>
          </a:xfrm>
          <a:custGeom>
            <a:avLst/>
            <a:gdLst/>
            <a:ahLst/>
            <a:cxnLst/>
            <a:rect l="l" t="t" r="r" b="b"/>
            <a:pathLst>
              <a:path w="97789" h="100964">
                <a:moveTo>
                  <a:pt x="0" y="100477"/>
                </a:moveTo>
                <a:lnTo>
                  <a:pt x="97320" y="100477"/>
                </a:lnTo>
                <a:lnTo>
                  <a:pt x="97320" y="0"/>
                </a:lnTo>
                <a:lnTo>
                  <a:pt x="0" y="0"/>
                </a:lnTo>
                <a:lnTo>
                  <a:pt x="0" y="100477"/>
                </a:lnTo>
                <a:close/>
              </a:path>
            </a:pathLst>
          </a:custGeom>
          <a:ln w="3175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2437098" y="3630807"/>
            <a:ext cx="100330" cy="97790"/>
          </a:xfrm>
          <a:custGeom>
            <a:avLst/>
            <a:gdLst/>
            <a:ahLst/>
            <a:cxnLst/>
            <a:rect l="l" t="t" r="r" b="b"/>
            <a:pathLst>
              <a:path w="100330" h="97789">
                <a:moveTo>
                  <a:pt x="0" y="97622"/>
                </a:moveTo>
                <a:lnTo>
                  <a:pt x="99940" y="97622"/>
                </a:lnTo>
                <a:lnTo>
                  <a:pt x="99940" y="0"/>
                </a:lnTo>
                <a:lnTo>
                  <a:pt x="0" y="0"/>
                </a:lnTo>
                <a:lnTo>
                  <a:pt x="0" y="97622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437098" y="3630807"/>
            <a:ext cx="100330" cy="97790"/>
          </a:xfrm>
          <a:custGeom>
            <a:avLst/>
            <a:gdLst/>
            <a:ahLst/>
            <a:cxnLst/>
            <a:rect l="l" t="t" r="r" b="b"/>
            <a:pathLst>
              <a:path w="100330" h="97789">
                <a:moveTo>
                  <a:pt x="0" y="97622"/>
                </a:moveTo>
                <a:lnTo>
                  <a:pt x="99940" y="97622"/>
                </a:lnTo>
                <a:lnTo>
                  <a:pt x="99940" y="0"/>
                </a:lnTo>
                <a:lnTo>
                  <a:pt x="0" y="0"/>
                </a:lnTo>
                <a:lnTo>
                  <a:pt x="0" y="97622"/>
                </a:lnTo>
                <a:close/>
              </a:path>
            </a:pathLst>
          </a:custGeom>
          <a:ln w="3175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2863067" y="3630807"/>
            <a:ext cx="100330" cy="100965"/>
          </a:xfrm>
          <a:custGeom>
            <a:avLst/>
            <a:gdLst/>
            <a:ahLst/>
            <a:cxnLst/>
            <a:rect l="l" t="t" r="r" b="b"/>
            <a:pathLst>
              <a:path w="100330" h="100964">
                <a:moveTo>
                  <a:pt x="0" y="100477"/>
                </a:moveTo>
                <a:lnTo>
                  <a:pt x="100172" y="100477"/>
                </a:lnTo>
                <a:lnTo>
                  <a:pt x="100172" y="0"/>
                </a:lnTo>
                <a:lnTo>
                  <a:pt x="0" y="0"/>
                </a:lnTo>
                <a:lnTo>
                  <a:pt x="0" y="100477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2863067" y="3630807"/>
            <a:ext cx="100330" cy="100965"/>
          </a:xfrm>
          <a:custGeom>
            <a:avLst/>
            <a:gdLst/>
            <a:ahLst/>
            <a:cxnLst/>
            <a:rect l="l" t="t" r="r" b="b"/>
            <a:pathLst>
              <a:path w="100330" h="100964">
                <a:moveTo>
                  <a:pt x="0" y="100477"/>
                </a:moveTo>
                <a:lnTo>
                  <a:pt x="100172" y="100477"/>
                </a:lnTo>
                <a:lnTo>
                  <a:pt x="100172" y="0"/>
                </a:lnTo>
                <a:lnTo>
                  <a:pt x="0" y="0"/>
                </a:lnTo>
                <a:lnTo>
                  <a:pt x="0" y="100477"/>
                </a:lnTo>
                <a:close/>
              </a:path>
            </a:pathLst>
          </a:custGeom>
          <a:ln w="3175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210260" y="3152504"/>
            <a:ext cx="1704975" cy="212090"/>
          </a:xfrm>
          <a:custGeom>
            <a:avLst/>
            <a:gdLst/>
            <a:ahLst/>
            <a:cxnLst/>
            <a:rect l="l" t="t" r="r" b="b"/>
            <a:pathLst>
              <a:path w="1704975" h="212089">
                <a:moveTo>
                  <a:pt x="0" y="5708"/>
                </a:moveTo>
                <a:lnTo>
                  <a:pt x="426152" y="0"/>
                </a:lnTo>
                <a:lnTo>
                  <a:pt x="852121" y="0"/>
                </a:lnTo>
                <a:lnTo>
                  <a:pt x="1278283" y="91633"/>
                </a:lnTo>
                <a:lnTo>
                  <a:pt x="1704445" y="211879"/>
                </a:lnTo>
              </a:path>
            </a:pathLst>
          </a:custGeom>
          <a:ln w="17143">
            <a:solidFill>
              <a:srgbClr val="549F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161039" y="3108672"/>
            <a:ext cx="101526" cy="101599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587191" y="3102963"/>
            <a:ext cx="98442" cy="101599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013160" y="3102963"/>
            <a:ext cx="98635" cy="98793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2436421" y="3191790"/>
            <a:ext cx="101343" cy="10159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2862390" y="3315132"/>
            <a:ext cx="101536" cy="98735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 txBox="1"/>
          <p:nvPr/>
        </p:nvSpPr>
        <p:spPr>
          <a:xfrm>
            <a:off x="1094767" y="3680973"/>
            <a:ext cx="2038350" cy="519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510"/>
              </a:lnSpc>
              <a:spcBef>
                <a:spcPts val="95"/>
              </a:spcBef>
              <a:tabLst>
                <a:tab pos="386715" algn="l"/>
              </a:tabLst>
            </a:pPr>
            <a:r>
              <a:rPr sz="1450" b="1" spc="-5" dirty="0">
                <a:solidFill>
                  <a:srgbClr val="221715"/>
                </a:solidFill>
                <a:latin typeface="Arial"/>
                <a:cs typeface="Arial"/>
              </a:rPr>
              <a:t>50	100 200 500</a:t>
            </a:r>
            <a:r>
              <a:rPr sz="1450" b="1" spc="355" dirty="0">
                <a:solidFill>
                  <a:srgbClr val="221715"/>
                </a:solidFill>
                <a:latin typeface="Arial"/>
                <a:cs typeface="Arial"/>
              </a:rPr>
              <a:t> </a:t>
            </a:r>
            <a:r>
              <a:rPr sz="1450" b="1" spc="-5" dirty="0">
                <a:solidFill>
                  <a:srgbClr val="221715"/>
                </a:solidFill>
                <a:latin typeface="Arial"/>
                <a:cs typeface="Arial"/>
              </a:rPr>
              <a:t>1000</a:t>
            </a:r>
            <a:endParaRPr sz="1450">
              <a:latin typeface="Arial"/>
              <a:cs typeface="Arial"/>
            </a:endParaRPr>
          </a:p>
          <a:p>
            <a:pPr marR="128270" algn="ctr">
              <a:lnSpc>
                <a:spcPts val="1075"/>
              </a:lnSpc>
            </a:pPr>
            <a:r>
              <a:rPr sz="1250" b="1" spc="0" dirty="0">
                <a:solidFill>
                  <a:srgbClr val="221715"/>
                </a:solidFill>
                <a:latin typeface="Arial"/>
                <a:cs typeface="Arial"/>
              </a:rPr>
              <a:t>T</a:t>
            </a:r>
            <a:endParaRPr sz="1250">
              <a:latin typeface="Arial"/>
              <a:cs typeface="Arial"/>
            </a:endParaRPr>
          </a:p>
          <a:p>
            <a:pPr marL="527050">
              <a:lnSpc>
                <a:spcPts val="1305"/>
              </a:lnSpc>
            </a:pPr>
            <a:r>
              <a:rPr sz="1250" b="1" dirty="0">
                <a:solidFill>
                  <a:srgbClr val="221715"/>
                </a:solidFill>
                <a:latin typeface="Arial"/>
                <a:cs typeface="Arial"/>
              </a:rPr>
              <a:t>(c)</a:t>
            </a:r>
            <a:r>
              <a:rPr sz="1250" b="1" spc="5" dirty="0">
                <a:solidFill>
                  <a:srgbClr val="221715"/>
                </a:solidFill>
                <a:latin typeface="Arial"/>
                <a:cs typeface="Arial"/>
              </a:rPr>
              <a:t> </a:t>
            </a:r>
            <a:r>
              <a:rPr sz="1250" b="1" spc="-5" dirty="0">
                <a:solidFill>
                  <a:srgbClr val="221715"/>
                </a:solidFill>
                <a:latin typeface="Arial"/>
                <a:cs typeface="Arial"/>
              </a:rPr>
              <a:t>SUN397</a:t>
            </a:r>
            <a:endParaRPr sz="1250">
              <a:latin typeface="Arial"/>
              <a:cs typeface="Arial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385223" y="2998810"/>
            <a:ext cx="230504" cy="8108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700"/>
              </a:lnSpc>
            </a:pPr>
            <a:r>
              <a:rPr sz="1450" b="1" spc="-45" dirty="0">
                <a:solidFill>
                  <a:srgbClr val="221715"/>
                </a:solidFill>
                <a:latin typeface="Arial"/>
                <a:cs typeface="Arial"/>
              </a:rPr>
              <a:t>Pr</a:t>
            </a:r>
            <a:r>
              <a:rPr sz="1450" b="1" spc="-60" dirty="0">
                <a:solidFill>
                  <a:srgbClr val="221715"/>
                </a:solidFill>
                <a:latin typeface="Arial"/>
                <a:cs typeface="Arial"/>
              </a:rPr>
              <a:t>e</a:t>
            </a:r>
            <a:r>
              <a:rPr sz="1450" b="1" spc="-35" dirty="0">
                <a:solidFill>
                  <a:srgbClr val="221715"/>
                </a:solidFill>
                <a:latin typeface="Arial"/>
                <a:cs typeface="Arial"/>
              </a:rPr>
              <a:t>c</a:t>
            </a:r>
            <a:r>
              <a:rPr sz="1450" b="1" spc="-20" dirty="0">
                <a:solidFill>
                  <a:srgbClr val="221715"/>
                </a:solidFill>
                <a:latin typeface="Arial"/>
                <a:cs typeface="Arial"/>
              </a:rPr>
              <a:t>i</a:t>
            </a:r>
            <a:r>
              <a:rPr sz="1450" b="1" spc="-35" dirty="0">
                <a:solidFill>
                  <a:srgbClr val="221715"/>
                </a:solidFill>
                <a:latin typeface="Arial"/>
                <a:cs typeface="Arial"/>
              </a:rPr>
              <a:t>s</a:t>
            </a:r>
            <a:r>
              <a:rPr sz="1450" b="1" spc="-20" dirty="0">
                <a:solidFill>
                  <a:srgbClr val="221715"/>
                </a:solidFill>
                <a:latin typeface="Arial"/>
                <a:cs typeface="Arial"/>
              </a:rPr>
              <a:t>i</a:t>
            </a:r>
            <a:r>
              <a:rPr sz="1450" b="1" spc="-70" dirty="0">
                <a:solidFill>
                  <a:srgbClr val="221715"/>
                </a:solidFill>
                <a:latin typeface="Arial"/>
                <a:cs typeface="Arial"/>
              </a:rPr>
              <a:t>o</a:t>
            </a:r>
            <a:r>
              <a:rPr sz="1450" b="1" dirty="0">
                <a:solidFill>
                  <a:srgbClr val="221715"/>
                </a:solidFill>
                <a:latin typeface="Arial"/>
                <a:cs typeface="Arial"/>
              </a:rPr>
              <a:t>n</a:t>
            </a:r>
            <a:endParaRPr sz="1450">
              <a:latin typeface="Arial"/>
              <a:cs typeface="Arial"/>
            </a:endParaRPr>
          </a:p>
        </p:txBody>
      </p:sp>
      <p:sp>
        <p:nvSpPr>
          <p:cNvPr id="202" name="object 202"/>
          <p:cNvSpPr/>
          <p:nvPr/>
        </p:nvSpPr>
        <p:spPr>
          <a:xfrm>
            <a:off x="3846034" y="3355133"/>
            <a:ext cx="2234667" cy="1849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838105" y="3037745"/>
            <a:ext cx="2285365" cy="0"/>
          </a:xfrm>
          <a:custGeom>
            <a:avLst/>
            <a:gdLst/>
            <a:ahLst/>
            <a:cxnLst/>
            <a:rect l="l" t="t" r="r" b="b"/>
            <a:pathLst>
              <a:path w="2285365">
                <a:moveTo>
                  <a:pt x="0" y="0"/>
                </a:moveTo>
                <a:lnTo>
                  <a:pt x="2284758" y="0"/>
                </a:lnTo>
              </a:path>
            </a:pathLst>
          </a:custGeom>
          <a:ln w="17143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129852" y="3037745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48767"/>
                </a:moveTo>
                <a:lnTo>
                  <a:pt x="0" y="0"/>
                </a:lnTo>
              </a:path>
            </a:pathLst>
          </a:custGeom>
          <a:ln w="1713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556014" y="3037745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48767"/>
                </a:moveTo>
                <a:lnTo>
                  <a:pt x="0" y="0"/>
                </a:lnTo>
              </a:path>
            </a:pathLst>
          </a:custGeom>
          <a:ln w="1713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979082" y="3037745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48767"/>
                </a:moveTo>
                <a:lnTo>
                  <a:pt x="0" y="0"/>
                </a:lnTo>
              </a:path>
            </a:pathLst>
          </a:custGeom>
          <a:ln w="1713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405244" y="3037745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48767"/>
                </a:moveTo>
                <a:lnTo>
                  <a:pt x="0" y="0"/>
                </a:lnTo>
              </a:path>
            </a:pathLst>
          </a:custGeom>
          <a:ln w="1713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831406" y="3037745"/>
            <a:ext cx="0" cy="48895"/>
          </a:xfrm>
          <a:custGeom>
            <a:avLst/>
            <a:gdLst/>
            <a:ahLst/>
            <a:cxnLst/>
            <a:rect l="l" t="t" r="r" b="b"/>
            <a:pathLst>
              <a:path h="48894">
                <a:moveTo>
                  <a:pt x="0" y="48767"/>
                </a:moveTo>
                <a:lnTo>
                  <a:pt x="0" y="0"/>
                </a:lnTo>
              </a:path>
            </a:pathLst>
          </a:custGeom>
          <a:ln w="1713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6114353" y="3029133"/>
            <a:ext cx="0" cy="668020"/>
          </a:xfrm>
          <a:custGeom>
            <a:avLst/>
            <a:gdLst/>
            <a:ahLst/>
            <a:cxnLst/>
            <a:rect l="l" t="t" r="r" b="b"/>
            <a:pathLst>
              <a:path h="668020">
                <a:moveTo>
                  <a:pt x="0" y="667626"/>
                </a:moveTo>
                <a:lnTo>
                  <a:pt x="0" y="0"/>
                </a:lnTo>
              </a:path>
            </a:pathLst>
          </a:custGeom>
          <a:ln w="1713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065809" y="368818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48543" y="0"/>
                </a:moveTo>
                <a:lnTo>
                  <a:pt x="0" y="0"/>
                </a:lnTo>
              </a:path>
            </a:pathLst>
          </a:custGeom>
          <a:ln w="17143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065809" y="3364384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48543" y="0"/>
                </a:moveTo>
                <a:lnTo>
                  <a:pt x="0" y="0"/>
                </a:lnTo>
              </a:path>
            </a:pathLst>
          </a:custGeom>
          <a:ln w="17143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065809" y="304055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48543" y="0"/>
                </a:moveTo>
                <a:lnTo>
                  <a:pt x="0" y="0"/>
                </a:lnTo>
              </a:path>
            </a:pathLst>
          </a:custGeom>
          <a:ln w="17143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3838105" y="3688187"/>
            <a:ext cx="2285365" cy="0"/>
          </a:xfrm>
          <a:custGeom>
            <a:avLst/>
            <a:gdLst/>
            <a:ahLst/>
            <a:cxnLst/>
            <a:rect l="l" t="t" r="r" b="b"/>
            <a:pathLst>
              <a:path w="2285365">
                <a:moveTo>
                  <a:pt x="0" y="0"/>
                </a:moveTo>
                <a:lnTo>
                  <a:pt x="2284758" y="0"/>
                </a:lnTo>
              </a:path>
            </a:pathLst>
          </a:custGeom>
          <a:ln w="17143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129852" y="3636526"/>
            <a:ext cx="0" cy="52069"/>
          </a:xfrm>
          <a:custGeom>
            <a:avLst/>
            <a:gdLst/>
            <a:ahLst/>
            <a:cxnLst/>
            <a:rect l="l" t="t" r="r" b="b"/>
            <a:pathLst>
              <a:path h="52070">
                <a:moveTo>
                  <a:pt x="0" y="0"/>
                </a:moveTo>
                <a:lnTo>
                  <a:pt x="0" y="51661"/>
                </a:lnTo>
              </a:path>
            </a:pathLst>
          </a:custGeom>
          <a:ln w="1713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4556014" y="3636526"/>
            <a:ext cx="0" cy="52069"/>
          </a:xfrm>
          <a:custGeom>
            <a:avLst/>
            <a:gdLst/>
            <a:ahLst/>
            <a:cxnLst/>
            <a:rect l="l" t="t" r="r" b="b"/>
            <a:pathLst>
              <a:path h="52070">
                <a:moveTo>
                  <a:pt x="0" y="0"/>
                </a:moveTo>
                <a:lnTo>
                  <a:pt x="0" y="51661"/>
                </a:lnTo>
              </a:path>
            </a:pathLst>
          </a:custGeom>
          <a:ln w="1713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4979082" y="3636526"/>
            <a:ext cx="0" cy="52069"/>
          </a:xfrm>
          <a:custGeom>
            <a:avLst/>
            <a:gdLst/>
            <a:ahLst/>
            <a:cxnLst/>
            <a:rect l="l" t="t" r="r" b="b"/>
            <a:pathLst>
              <a:path h="52070">
                <a:moveTo>
                  <a:pt x="0" y="0"/>
                </a:moveTo>
                <a:lnTo>
                  <a:pt x="0" y="51661"/>
                </a:lnTo>
              </a:path>
            </a:pathLst>
          </a:custGeom>
          <a:ln w="1713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405244" y="3636526"/>
            <a:ext cx="0" cy="52069"/>
          </a:xfrm>
          <a:custGeom>
            <a:avLst/>
            <a:gdLst/>
            <a:ahLst/>
            <a:cxnLst/>
            <a:rect l="l" t="t" r="r" b="b"/>
            <a:pathLst>
              <a:path h="52070">
                <a:moveTo>
                  <a:pt x="0" y="0"/>
                </a:moveTo>
                <a:lnTo>
                  <a:pt x="0" y="51661"/>
                </a:lnTo>
              </a:path>
            </a:pathLst>
          </a:custGeom>
          <a:ln w="1713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5831406" y="3636526"/>
            <a:ext cx="0" cy="52069"/>
          </a:xfrm>
          <a:custGeom>
            <a:avLst/>
            <a:gdLst/>
            <a:ahLst/>
            <a:cxnLst/>
            <a:rect l="l" t="t" r="r" b="b"/>
            <a:pathLst>
              <a:path h="52070">
                <a:moveTo>
                  <a:pt x="0" y="0"/>
                </a:moveTo>
                <a:lnTo>
                  <a:pt x="0" y="51661"/>
                </a:lnTo>
              </a:path>
            </a:pathLst>
          </a:custGeom>
          <a:ln w="1713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 txBox="1"/>
          <p:nvPr/>
        </p:nvSpPr>
        <p:spPr>
          <a:xfrm>
            <a:off x="3553964" y="2844325"/>
            <a:ext cx="279400" cy="99695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450" b="1" dirty="0">
                <a:solidFill>
                  <a:srgbClr val="221715"/>
                </a:solidFill>
                <a:latin typeface="Arial"/>
                <a:cs typeface="Arial"/>
              </a:rPr>
              <a:t>0</a:t>
            </a:r>
            <a:r>
              <a:rPr sz="1450" b="1" spc="-25" dirty="0">
                <a:solidFill>
                  <a:srgbClr val="221715"/>
                </a:solidFill>
                <a:latin typeface="Arial"/>
                <a:cs typeface="Arial"/>
              </a:rPr>
              <a:t>.</a:t>
            </a:r>
            <a:r>
              <a:rPr sz="1450" b="1" spc="-5" dirty="0">
                <a:solidFill>
                  <a:srgbClr val="221715"/>
                </a:solidFill>
                <a:latin typeface="Arial"/>
                <a:cs typeface="Arial"/>
              </a:rPr>
              <a:t>6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450" b="1" dirty="0">
                <a:solidFill>
                  <a:srgbClr val="221715"/>
                </a:solidFill>
                <a:latin typeface="Arial"/>
                <a:cs typeface="Arial"/>
              </a:rPr>
              <a:t>0</a:t>
            </a:r>
            <a:r>
              <a:rPr sz="1450" b="1" spc="-25" dirty="0">
                <a:solidFill>
                  <a:srgbClr val="221715"/>
                </a:solidFill>
                <a:latin typeface="Arial"/>
                <a:cs typeface="Arial"/>
              </a:rPr>
              <a:t>.</a:t>
            </a:r>
            <a:r>
              <a:rPr sz="1450" b="1" spc="-5" dirty="0">
                <a:solidFill>
                  <a:srgbClr val="221715"/>
                </a:solidFill>
                <a:latin typeface="Arial"/>
                <a:cs typeface="Arial"/>
              </a:rPr>
              <a:t>3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450" b="1" dirty="0">
                <a:solidFill>
                  <a:srgbClr val="221715"/>
                </a:solidFill>
                <a:latin typeface="Arial"/>
                <a:cs typeface="Arial"/>
              </a:rPr>
              <a:t>0</a:t>
            </a:r>
            <a:r>
              <a:rPr sz="1450" b="1" spc="-25" dirty="0">
                <a:solidFill>
                  <a:srgbClr val="221715"/>
                </a:solidFill>
                <a:latin typeface="Arial"/>
                <a:cs typeface="Arial"/>
              </a:rPr>
              <a:t>.</a:t>
            </a:r>
            <a:r>
              <a:rPr sz="1450" b="1" spc="-5" dirty="0">
                <a:solidFill>
                  <a:srgbClr val="221715"/>
                </a:solidFill>
                <a:latin typeface="Arial"/>
                <a:cs typeface="Arial"/>
              </a:rPr>
              <a:t>0</a:t>
            </a:r>
            <a:endParaRPr sz="1450">
              <a:latin typeface="Arial"/>
              <a:cs typeface="Arial"/>
            </a:endParaRPr>
          </a:p>
        </p:txBody>
      </p:sp>
      <p:sp>
        <p:nvSpPr>
          <p:cNvPr id="220" name="object 220"/>
          <p:cNvSpPr/>
          <p:nvPr/>
        </p:nvSpPr>
        <p:spPr>
          <a:xfrm>
            <a:off x="3846711" y="3029133"/>
            <a:ext cx="0" cy="668020"/>
          </a:xfrm>
          <a:custGeom>
            <a:avLst/>
            <a:gdLst/>
            <a:ahLst/>
            <a:cxnLst/>
            <a:rect l="l" t="t" r="r" b="b"/>
            <a:pathLst>
              <a:path h="668020">
                <a:moveTo>
                  <a:pt x="0" y="667626"/>
                </a:moveTo>
                <a:lnTo>
                  <a:pt x="0" y="0"/>
                </a:lnTo>
              </a:path>
            </a:pathLst>
          </a:custGeom>
          <a:ln w="17132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846711" y="3688187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737" y="0"/>
                </a:lnTo>
              </a:path>
            </a:pathLst>
          </a:custGeom>
          <a:ln w="17143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846711" y="3364384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737" y="0"/>
                </a:lnTo>
              </a:path>
            </a:pathLst>
          </a:custGeom>
          <a:ln w="17143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846711" y="3040551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737" y="0"/>
                </a:lnTo>
              </a:path>
            </a:pathLst>
          </a:custGeom>
          <a:ln w="17143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4129852" y="3264138"/>
            <a:ext cx="1701800" cy="97790"/>
          </a:xfrm>
          <a:custGeom>
            <a:avLst/>
            <a:gdLst/>
            <a:ahLst/>
            <a:cxnLst/>
            <a:rect l="l" t="t" r="r" b="b"/>
            <a:pathLst>
              <a:path w="1701800" h="97789">
                <a:moveTo>
                  <a:pt x="0" y="0"/>
                </a:moveTo>
                <a:lnTo>
                  <a:pt x="426162" y="28573"/>
                </a:lnTo>
                <a:lnTo>
                  <a:pt x="849229" y="51670"/>
                </a:lnTo>
                <a:lnTo>
                  <a:pt x="1275391" y="74525"/>
                </a:lnTo>
                <a:lnTo>
                  <a:pt x="1701553" y="97380"/>
                </a:lnTo>
              </a:path>
            </a:pathLst>
          </a:custGeom>
          <a:ln w="17143">
            <a:solidFill>
              <a:srgbClr val="F1B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4069935" y="3206734"/>
            <a:ext cx="117030" cy="117644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495807" y="3232763"/>
            <a:ext cx="117320" cy="117324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4921969" y="3255569"/>
            <a:ext cx="117320" cy="117383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348131" y="3281289"/>
            <a:ext cx="114225" cy="114751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774099" y="3304386"/>
            <a:ext cx="114419" cy="114518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4129852" y="3338664"/>
            <a:ext cx="1701800" cy="114935"/>
          </a:xfrm>
          <a:custGeom>
            <a:avLst/>
            <a:gdLst/>
            <a:ahLst/>
            <a:cxnLst/>
            <a:rect l="l" t="t" r="r" b="b"/>
            <a:pathLst>
              <a:path w="1701800" h="114935">
                <a:moveTo>
                  <a:pt x="0" y="0"/>
                </a:moveTo>
                <a:lnTo>
                  <a:pt x="426162" y="40001"/>
                </a:lnTo>
                <a:lnTo>
                  <a:pt x="849229" y="68807"/>
                </a:lnTo>
                <a:lnTo>
                  <a:pt x="1275391" y="94526"/>
                </a:lnTo>
                <a:lnTo>
                  <a:pt x="1701553" y="114527"/>
                </a:lnTo>
              </a:path>
            </a:pathLst>
          </a:custGeom>
          <a:ln w="17143">
            <a:solidFill>
              <a:srgbClr val="DE8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077827" y="3289181"/>
            <a:ext cx="101246" cy="101831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4503699" y="3329414"/>
            <a:ext cx="101536" cy="101599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4929861" y="3357988"/>
            <a:ext cx="101536" cy="101589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5356023" y="3383707"/>
            <a:ext cx="98442" cy="98967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5781992" y="3403940"/>
            <a:ext cx="98635" cy="98735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4129852" y="3685332"/>
            <a:ext cx="1701800" cy="0"/>
          </a:xfrm>
          <a:custGeom>
            <a:avLst/>
            <a:gdLst/>
            <a:ahLst/>
            <a:cxnLst/>
            <a:rect l="l" t="t" r="r" b="b"/>
            <a:pathLst>
              <a:path w="1701800">
                <a:moveTo>
                  <a:pt x="0" y="0"/>
                </a:moveTo>
                <a:lnTo>
                  <a:pt x="426162" y="0"/>
                </a:lnTo>
                <a:lnTo>
                  <a:pt x="849229" y="0"/>
                </a:lnTo>
                <a:lnTo>
                  <a:pt x="1701553" y="0"/>
                </a:lnTo>
              </a:path>
            </a:pathLst>
          </a:custGeom>
          <a:ln w="17143">
            <a:solidFill>
              <a:srgbClr val="FF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4077827" y="3635849"/>
            <a:ext cx="101246" cy="98967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4503699" y="3635849"/>
            <a:ext cx="101536" cy="98967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4929861" y="3635849"/>
            <a:ext cx="101536" cy="101821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5356023" y="3635849"/>
            <a:ext cx="98442" cy="101821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5781992" y="3635849"/>
            <a:ext cx="98635" cy="101821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129852" y="3685332"/>
            <a:ext cx="1701800" cy="0"/>
          </a:xfrm>
          <a:custGeom>
            <a:avLst/>
            <a:gdLst/>
            <a:ahLst/>
            <a:cxnLst/>
            <a:rect l="l" t="t" r="r" b="b"/>
            <a:pathLst>
              <a:path w="1701800">
                <a:moveTo>
                  <a:pt x="0" y="0"/>
                </a:moveTo>
                <a:lnTo>
                  <a:pt x="1701553" y="0"/>
                </a:lnTo>
              </a:path>
            </a:pathLst>
          </a:custGeom>
          <a:ln w="17143">
            <a:solidFill>
              <a:srgbClr val="00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4077827" y="3635849"/>
            <a:ext cx="101246" cy="101821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4503699" y="3635849"/>
            <a:ext cx="101536" cy="101821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4929861" y="3635849"/>
            <a:ext cx="101536" cy="101821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5356023" y="3635849"/>
            <a:ext cx="98442" cy="101821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5781992" y="3635849"/>
            <a:ext cx="98635" cy="101821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4129852" y="3269857"/>
            <a:ext cx="1701800" cy="34925"/>
          </a:xfrm>
          <a:custGeom>
            <a:avLst/>
            <a:gdLst/>
            <a:ahLst/>
            <a:cxnLst/>
            <a:rect l="l" t="t" r="r" b="b"/>
            <a:pathLst>
              <a:path w="1701800" h="34925">
                <a:moveTo>
                  <a:pt x="0" y="0"/>
                </a:moveTo>
                <a:lnTo>
                  <a:pt x="426162" y="2854"/>
                </a:lnTo>
                <a:lnTo>
                  <a:pt x="849229" y="11427"/>
                </a:lnTo>
                <a:lnTo>
                  <a:pt x="1275391" y="20000"/>
                </a:lnTo>
                <a:lnTo>
                  <a:pt x="1701553" y="34524"/>
                </a:lnTo>
              </a:path>
            </a:pathLst>
          </a:custGeom>
          <a:ln w="17143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4078504" y="3221283"/>
            <a:ext cx="100330" cy="97790"/>
          </a:xfrm>
          <a:custGeom>
            <a:avLst/>
            <a:gdLst/>
            <a:ahLst/>
            <a:cxnLst/>
            <a:rect l="l" t="t" r="r" b="b"/>
            <a:pathLst>
              <a:path w="100329" h="97789">
                <a:moveTo>
                  <a:pt x="0" y="97380"/>
                </a:moveTo>
                <a:lnTo>
                  <a:pt x="99940" y="97380"/>
                </a:lnTo>
                <a:lnTo>
                  <a:pt x="99940" y="0"/>
                </a:lnTo>
                <a:lnTo>
                  <a:pt x="0" y="0"/>
                </a:lnTo>
                <a:lnTo>
                  <a:pt x="0" y="97380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4078504" y="3221283"/>
            <a:ext cx="100330" cy="97790"/>
          </a:xfrm>
          <a:custGeom>
            <a:avLst/>
            <a:gdLst/>
            <a:ahLst/>
            <a:cxnLst/>
            <a:rect l="l" t="t" r="r" b="b"/>
            <a:pathLst>
              <a:path w="100329" h="97789">
                <a:moveTo>
                  <a:pt x="0" y="97380"/>
                </a:moveTo>
                <a:lnTo>
                  <a:pt x="99940" y="97380"/>
                </a:lnTo>
                <a:lnTo>
                  <a:pt x="99940" y="0"/>
                </a:lnTo>
                <a:lnTo>
                  <a:pt x="0" y="0"/>
                </a:lnTo>
                <a:lnTo>
                  <a:pt x="0" y="97380"/>
                </a:lnTo>
                <a:close/>
              </a:path>
            </a:pathLst>
          </a:custGeom>
          <a:ln w="3175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504376" y="3224147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29" h="100329">
                <a:moveTo>
                  <a:pt x="0" y="100235"/>
                </a:moveTo>
                <a:lnTo>
                  <a:pt x="100172" y="100235"/>
                </a:lnTo>
                <a:lnTo>
                  <a:pt x="100172" y="0"/>
                </a:lnTo>
                <a:lnTo>
                  <a:pt x="0" y="0"/>
                </a:lnTo>
                <a:lnTo>
                  <a:pt x="0" y="100235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504376" y="3224147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29" h="100329">
                <a:moveTo>
                  <a:pt x="0" y="100235"/>
                </a:moveTo>
                <a:lnTo>
                  <a:pt x="100172" y="100235"/>
                </a:lnTo>
                <a:lnTo>
                  <a:pt x="100172" y="0"/>
                </a:lnTo>
                <a:lnTo>
                  <a:pt x="0" y="0"/>
                </a:lnTo>
                <a:lnTo>
                  <a:pt x="0" y="100235"/>
                </a:lnTo>
                <a:close/>
              </a:path>
            </a:pathLst>
          </a:custGeom>
          <a:ln w="3175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930538" y="3229856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29" h="100329">
                <a:moveTo>
                  <a:pt x="0" y="100235"/>
                </a:moveTo>
                <a:lnTo>
                  <a:pt x="100172" y="100235"/>
                </a:lnTo>
                <a:lnTo>
                  <a:pt x="100172" y="0"/>
                </a:lnTo>
                <a:lnTo>
                  <a:pt x="0" y="0"/>
                </a:lnTo>
                <a:lnTo>
                  <a:pt x="0" y="100235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930538" y="3229856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29" h="100329">
                <a:moveTo>
                  <a:pt x="0" y="100235"/>
                </a:moveTo>
                <a:lnTo>
                  <a:pt x="100172" y="100235"/>
                </a:lnTo>
                <a:lnTo>
                  <a:pt x="100172" y="0"/>
                </a:lnTo>
                <a:lnTo>
                  <a:pt x="0" y="0"/>
                </a:lnTo>
                <a:lnTo>
                  <a:pt x="0" y="100235"/>
                </a:lnTo>
                <a:close/>
              </a:path>
            </a:pathLst>
          </a:custGeom>
          <a:ln w="3175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5356700" y="3241283"/>
            <a:ext cx="97155" cy="97790"/>
          </a:xfrm>
          <a:custGeom>
            <a:avLst/>
            <a:gdLst/>
            <a:ahLst/>
            <a:cxnLst/>
            <a:rect l="l" t="t" r="r" b="b"/>
            <a:pathLst>
              <a:path w="97154" h="97789">
                <a:moveTo>
                  <a:pt x="0" y="97380"/>
                </a:moveTo>
                <a:lnTo>
                  <a:pt x="97078" y="97380"/>
                </a:lnTo>
                <a:lnTo>
                  <a:pt x="97078" y="0"/>
                </a:lnTo>
                <a:lnTo>
                  <a:pt x="0" y="0"/>
                </a:lnTo>
                <a:lnTo>
                  <a:pt x="0" y="97380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5356700" y="3241283"/>
            <a:ext cx="97155" cy="97790"/>
          </a:xfrm>
          <a:custGeom>
            <a:avLst/>
            <a:gdLst/>
            <a:ahLst/>
            <a:cxnLst/>
            <a:rect l="l" t="t" r="r" b="b"/>
            <a:pathLst>
              <a:path w="97154" h="97789">
                <a:moveTo>
                  <a:pt x="0" y="97380"/>
                </a:moveTo>
                <a:lnTo>
                  <a:pt x="97078" y="97380"/>
                </a:lnTo>
                <a:lnTo>
                  <a:pt x="97078" y="0"/>
                </a:lnTo>
                <a:lnTo>
                  <a:pt x="0" y="0"/>
                </a:lnTo>
                <a:lnTo>
                  <a:pt x="0" y="97380"/>
                </a:lnTo>
                <a:close/>
              </a:path>
            </a:pathLst>
          </a:custGeom>
          <a:ln w="3175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5782668" y="3255575"/>
            <a:ext cx="97790" cy="100330"/>
          </a:xfrm>
          <a:custGeom>
            <a:avLst/>
            <a:gdLst/>
            <a:ahLst/>
            <a:cxnLst/>
            <a:rect l="l" t="t" r="r" b="b"/>
            <a:pathLst>
              <a:path w="97789" h="100329">
                <a:moveTo>
                  <a:pt x="0" y="100235"/>
                </a:moveTo>
                <a:lnTo>
                  <a:pt x="97320" y="100235"/>
                </a:lnTo>
                <a:lnTo>
                  <a:pt x="97320" y="0"/>
                </a:lnTo>
                <a:lnTo>
                  <a:pt x="0" y="0"/>
                </a:lnTo>
                <a:lnTo>
                  <a:pt x="0" y="100235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5782669" y="3255575"/>
            <a:ext cx="97790" cy="100330"/>
          </a:xfrm>
          <a:custGeom>
            <a:avLst/>
            <a:gdLst/>
            <a:ahLst/>
            <a:cxnLst/>
            <a:rect l="l" t="t" r="r" b="b"/>
            <a:pathLst>
              <a:path w="97789" h="100329">
                <a:moveTo>
                  <a:pt x="0" y="100235"/>
                </a:moveTo>
                <a:lnTo>
                  <a:pt x="97320" y="100235"/>
                </a:lnTo>
                <a:lnTo>
                  <a:pt x="97320" y="0"/>
                </a:lnTo>
                <a:lnTo>
                  <a:pt x="0" y="0"/>
                </a:lnTo>
                <a:lnTo>
                  <a:pt x="0" y="100235"/>
                </a:lnTo>
                <a:close/>
              </a:path>
            </a:pathLst>
          </a:custGeom>
          <a:ln w="3175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129852" y="3146795"/>
            <a:ext cx="1701800" cy="54610"/>
          </a:xfrm>
          <a:custGeom>
            <a:avLst/>
            <a:gdLst/>
            <a:ahLst/>
            <a:cxnLst/>
            <a:rect l="l" t="t" r="r" b="b"/>
            <a:pathLst>
              <a:path w="1701800" h="54610">
                <a:moveTo>
                  <a:pt x="0" y="0"/>
                </a:moveTo>
                <a:lnTo>
                  <a:pt x="426162" y="8515"/>
                </a:lnTo>
                <a:lnTo>
                  <a:pt x="849229" y="17126"/>
                </a:lnTo>
                <a:lnTo>
                  <a:pt x="1275391" y="34253"/>
                </a:lnTo>
                <a:lnTo>
                  <a:pt x="1701553" y="54283"/>
                </a:lnTo>
              </a:path>
            </a:pathLst>
          </a:custGeom>
          <a:ln w="17143">
            <a:solidFill>
              <a:srgbClr val="549F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4077827" y="3094448"/>
            <a:ext cx="101246" cy="101599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4503699" y="3102963"/>
            <a:ext cx="101536" cy="101599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929861" y="3114381"/>
            <a:ext cx="101536" cy="101599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5356023" y="3131604"/>
            <a:ext cx="98442" cy="98890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5781992" y="3151827"/>
            <a:ext cx="98635" cy="101560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 txBox="1"/>
          <p:nvPr/>
        </p:nvSpPr>
        <p:spPr>
          <a:xfrm>
            <a:off x="3962720" y="3686682"/>
            <a:ext cx="2086610" cy="513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535"/>
              </a:lnSpc>
              <a:spcBef>
                <a:spcPts val="95"/>
              </a:spcBef>
            </a:pPr>
            <a:r>
              <a:rPr sz="1450" b="1" spc="-5" dirty="0">
                <a:solidFill>
                  <a:srgbClr val="221715"/>
                </a:solidFill>
                <a:latin typeface="Arial"/>
                <a:cs typeface="Arial"/>
              </a:rPr>
              <a:t>200 400 600 800</a:t>
            </a:r>
            <a:r>
              <a:rPr sz="1450" b="1" spc="85" dirty="0">
                <a:solidFill>
                  <a:srgbClr val="221715"/>
                </a:solidFill>
                <a:latin typeface="Arial"/>
                <a:cs typeface="Arial"/>
              </a:rPr>
              <a:t> </a:t>
            </a:r>
            <a:r>
              <a:rPr sz="1450" b="1" spc="-5" dirty="0">
                <a:solidFill>
                  <a:srgbClr val="221715"/>
                </a:solidFill>
                <a:latin typeface="Arial"/>
                <a:cs typeface="Arial"/>
              </a:rPr>
              <a:t>1000</a:t>
            </a:r>
            <a:endParaRPr sz="1450">
              <a:latin typeface="Arial"/>
              <a:cs typeface="Arial"/>
            </a:endParaRPr>
          </a:p>
          <a:p>
            <a:pPr marR="73660" algn="ctr">
              <a:lnSpc>
                <a:spcPts val="1050"/>
              </a:lnSpc>
            </a:pPr>
            <a:r>
              <a:rPr sz="1250" b="1" spc="0" dirty="0">
                <a:solidFill>
                  <a:srgbClr val="221715"/>
                </a:solidFill>
                <a:latin typeface="Arial"/>
                <a:cs typeface="Arial"/>
              </a:rPr>
              <a:t>T</a:t>
            </a:r>
            <a:endParaRPr sz="1250">
              <a:latin typeface="Arial"/>
              <a:cs typeface="Arial"/>
            </a:endParaRPr>
          </a:p>
          <a:p>
            <a:pPr marL="515620">
              <a:lnSpc>
                <a:spcPts val="1260"/>
              </a:lnSpc>
            </a:pPr>
            <a:r>
              <a:rPr sz="1250" b="1" dirty="0">
                <a:solidFill>
                  <a:srgbClr val="221715"/>
                </a:solidFill>
                <a:latin typeface="Arial"/>
                <a:cs typeface="Arial"/>
              </a:rPr>
              <a:t>(d)</a:t>
            </a:r>
            <a:r>
              <a:rPr sz="1250" b="1" spc="0" dirty="0">
                <a:solidFill>
                  <a:srgbClr val="221715"/>
                </a:solidFill>
                <a:latin typeface="Arial"/>
                <a:cs typeface="Arial"/>
              </a:rPr>
              <a:t> </a:t>
            </a:r>
            <a:r>
              <a:rPr sz="1250" b="1" dirty="0">
                <a:solidFill>
                  <a:srgbClr val="221715"/>
                </a:solidFill>
                <a:latin typeface="Arial"/>
                <a:cs typeface="Arial"/>
              </a:rPr>
              <a:t>ImageNet</a:t>
            </a:r>
            <a:endParaRPr sz="1250">
              <a:latin typeface="Arial"/>
              <a:cs typeface="Arial"/>
            </a:endParaRPr>
          </a:p>
        </p:txBody>
      </p:sp>
      <p:sp>
        <p:nvSpPr>
          <p:cNvPr id="266" name="object 266"/>
          <p:cNvSpPr txBox="1"/>
          <p:nvPr/>
        </p:nvSpPr>
        <p:spPr>
          <a:xfrm>
            <a:off x="3304824" y="3004519"/>
            <a:ext cx="230504" cy="8108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700"/>
              </a:lnSpc>
            </a:pPr>
            <a:r>
              <a:rPr sz="1450" b="1" spc="-45" dirty="0">
                <a:solidFill>
                  <a:srgbClr val="221715"/>
                </a:solidFill>
                <a:latin typeface="Arial"/>
                <a:cs typeface="Arial"/>
              </a:rPr>
              <a:t>Pr</a:t>
            </a:r>
            <a:r>
              <a:rPr sz="1450" b="1" spc="-60" dirty="0">
                <a:solidFill>
                  <a:srgbClr val="221715"/>
                </a:solidFill>
                <a:latin typeface="Arial"/>
                <a:cs typeface="Arial"/>
              </a:rPr>
              <a:t>e</a:t>
            </a:r>
            <a:r>
              <a:rPr sz="1450" b="1" spc="-35" dirty="0">
                <a:solidFill>
                  <a:srgbClr val="221715"/>
                </a:solidFill>
                <a:latin typeface="Arial"/>
                <a:cs typeface="Arial"/>
              </a:rPr>
              <a:t>c</a:t>
            </a:r>
            <a:r>
              <a:rPr sz="1450" b="1" spc="-20" dirty="0">
                <a:solidFill>
                  <a:srgbClr val="221715"/>
                </a:solidFill>
                <a:latin typeface="Arial"/>
                <a:cs typeface="Arial"/>
              </a:rPr>
              <a:t>i</a:t>
            </a:r>
            <a:r>
              <a:rPr sz="1450" b="1" spc="-40" dirty="0">
                <a:solidFill>
                  <a:srgbClr val="221715"/>
                </a:solidFill>
                <a:latin typeface="Arial"/>
                <a:cs typeface="Arial"/>
              </a:rPr>
              <a:t>s</a:t>
            </a:r>
            <a:r>
              <a:rPr sz="1450" b="1" spc="-20" dirty="0">
                <a:solidFill>
                  <a:srgbClr val="221715"/>
                </a:solidFill>
                <a:latin typeface="Arial"/>
                <a:cs typeface="Arial"/>
              </a:rPr>
              <a:t>i</a:t>
            </a:r>
            <a:r>
              <a:rPr sz="1450" b="1" spc="-70" dirty="0">
                <a:solidFill>
                  <a:srgbClr val="221715"/>
                </a:solidFill>
                <a:latin typeface="Arial"/>
                <a:cs typeface="Arial"/>
              </a:rPr>
              <a:t>o</a:t>
            </a:r>
            <a:r>
              <a:rPr sz="1450" b="1" dirty="0">
                <a:solidFill>
                  <a:srgbClr val="221715"/>
                </a:solidFill>
                <a:latin typeface="Arial"/>
                <a:cs typeface="Arial"/>
              </a:rPr>
              <a:t>n</a:t>
            </a:r>
            <a:endParaRPr sz="1450">
              <a:latin typeface="Arial"/>
              <a:cs typeface="Arial"/>
            </a:endParaRPr>
          </a:p>
        </p:txBody>
      </p:sp>
      <p:sp>
        <p:nvSpPr>
          <p:cNvPr id="267" name="object 267"/>
          <p:cNvSpPr txBox="1"/>
          <p:nvPr/>
        </p:nvSpPr>
        <p:spPr>
          <a:xfrm>
            <a:off x="542729" y="2282834"/>
            <a:ext cx="762635" cy="3644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63830" marR="5080" indent="-151765">
              <a:lnSpc>
                <a:spcPct val="76700"/>
              </a:lnSpc>
              <a:spcBef>
                <a:spcPts val="459"/>
              </a:spcBef>
            </a:pPr>
            <a:r>
              <a:rPr sz="1250" dirty="0">
                <a:latin typeface="Arial"/>
                <a:cs typeface="Arial"/>
              </a:rPr>
              <a:t>hash</a:t>
            </a:r>
            <a:r>
              <a:rPr sz="1250" spc="-80" dirty="0">
                <a:latin typeface="Arial"/>
                <a:cs typeface="Arial"/>
              </a:rPr>
              <a:t> </a:t>
            </a:r>
            <a:r>
              <a:rPr sz="1250" dirty="0">
                <a:latin typeface="Arial"/>
                <a:cs typeface="Arial"/>
              </a:rPr>
              <a:t>code  </a:t>
            </a:r>
            <a:r>
              <a:rPr sz="1250" spc="-5" dirty="0">
                <a:latin typeface="Arial"/>
                <a:cs typeface="Arial"/>
              </a:rPr>
              <a:t>length</a:t>
            </a:r>
            <a:endParaRPr sz="1250">
              <a:latin typeface="Arial"/>
              <a:cs typeface="Arial"/>
            </a:endParaRPr>
          </a:p>
        </p:txBody>
      </p:sp>
      <p:sp>
        <p:nvSpPr>
          <p:cNvPr id="268" name="object 268"/>
          <p:cNvSpPr/>
          <p:nvPr/>
        </p:nvSpPr>
        <p:spPr>
          <a:xfrm>
            <a:off x="515453" y="2318709"/>
            <a:ext cx="821055" cy="338455"/>
          </a:xfrm>
          <a:custGeom>
            <a:avLst/>
            <a:gdLst/>
            <a:ahLst/>
            <a:cxnLst/>
            <a:rect l="l" t="t" r="r" b="b"/>
            <a:pathLst>
              <a:path w="821055" h="338455">
                <a:moveTo>
                  <a:pt x="792127" y="338085"/>
                </a:moveTo>
                <a:lnTo>
                  <a:pt x="350687" y="338085"/>
                </a:lnTo>
                <a:lnTo>
                  <a:pt x="124002" y="338085"/>
                </a:lnTo>
                <a:lnTo>
                  <a:pt x="40486" y="338085"/>
                </a:lnTo>
                <a:lnTo>
                  <a:pt x="28555" y="338085"/>
                </a:lnTo>
                <a:lnTo>
                  <a:pt x="16864" y="335624"/>
                </a:lnTo>
                <a:lnTo>
                  <a:pt x="7852" y="329134"/>
                </a:lnTo>
                <a:lnTo>
                  <a:pt x="2052" y="319960"/>
                </a:lnTo>
                <a:lnTo>
                  <a:pt x="0" y="309443"/>
                </a:lnTo>
                <a:lnTo>
                  <a:pt x="0" y="145370"/>
                </a:lnTo>
                <a:lnTo>
                  <a:pt x="0" y="61117"/>
                </a:lnTo>
                <a:lnTo>
                  <a:pt x="0" y="30076"/>
                </a:lnTo>
                <a:lnTo>
                  <a:pt x="0" y="25641"/>
                </a:lnTo>
                <a:lnTo>
                  <a:pt x="2052" y="15634"/>
                </a:lnTo>
                <a:lnTo>
                  <a:pt x="7852" y="7486"/>
                </a:lnTo>
                <a:lnTo>
                  <a:pt x="16864" y="2006"/>
                </a:lnTo>
                <a:lnTo>
                  <a:pt x="28555" y="0"/>
                </a:lnTo>
                <a:lnTo>
                  <a:pt x="469995" y="0"/>
                </a:lnTo>
                <a:lnTo>
                  <a:pt x="696681" y="0"/>
                </a:lnTo>
                <a:lnTo>
                  <a:pt x="780196" y="0"/>
                </a:lnTo>
                <a:lnTo>
                  <a:pt x="792127" y="0"/>
                </a:lnTo>
                <a:lnTo>
                  <a:pt x="802609" y="2006"/>
                </a:lnTo>
                <a:lnTo>
                  <a:pt x="811753" y="7486"/>
                </a:lnTo>
                <a:lnTo>
                  <a:pt x="818220" y="15634"/>
                </a:lnTo>
                <a:lnTo>
                  <a:pt x="820673" y="25641"/>
                </a:lnTo>
                <a:lnTo>
                  <a:pt x="820673" y="189714"/>
                </a:lnTo>
                <a:lnTo>
                  <a:pt x="820673" y="273968"/>
                </a:lnTo>
                <a:lnTo>
                  <a:pt x="820673" y="305009"/>
                </a:lnTo>
                <a:lnTo>
                  <a:pt x="820673" y="309443"/>
                </a:lnTo>
                <a:lnTo>
                  <a:pt x="818220" y="319960"/>
                </a:lnTo>
                <a:lnTo>
                  <a:pt x="811753" y="329134"/>
                </a:lnTo>
                <a:lnTo>
                  <a:pt x="802609" y="335624"/>
                </a:lnTo>
                <a:lnTo>
                  <a:pt x="792127" y="338085"/>
                </a:lnTo>
                <a:close/>
              </a:path>
            </a:pathLst>
          </a:custGeom>
          <a:ln w="11427">
            <a:solidFill>
              <a:srgbClr val="BB1C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722090" y="2716980"/>
            <a:ext cx="303530" cy="304165"/>
          </a:xfrm>
          <a:custGeom>
            <a:avLst/>
            <a:gdLst/>
            <a:ahLst/>
            <a:cxnLst/>
            <a:rect l="l" t="t" r="r" b="b"/>
            <a:pathLst>
              <a:path w="303530" h="304164">
                <a:moveTo>
                  <a:pt x="303158" y="151722"/>
                </a:moveTo>
                <a:lnTo>
                  <a:pt x="295363" y="199401"/>
                </a:lnTo>
                <a:lnTo>
                  <a:pt x="273708" y="241062"/>
                </a:lnTo>
                <a:lnTo>
                  <a:pt x="240788" y="274074"/>
                </a:lnTo>
                <a:lnTo>
                  <a:pt x="199197" y="295809"/>
                </a:lnTo>
                <a:lnTo>
                  <a:pt x="151530" y="303638"/>
                </a:lnTo>
                <a:lnTo>
                  <a:pt x="103985" y="295809"/>
                </a:lnTo>
                <a:lnTo>
                  <a:pt x="62432" y="274074"/>
                </a:lnTo>
                <a:lnTo>
                  <a:pt x="29499" y="241062"/>
                </a:lnTo>
                <a:lnTo>
                  <a:pt x="7812" y="199401"/>
                </a:lnTo>
                <a:lnTo>
                  <a:pt x="0" y="151722"/>
                </a:lnTo>
                <a:lnTo>
                  <a:pt x="2144" y="124922"/>
                </a:lnTo>
                <a:lnTo>
                  <a:pt x="19378" y="77672"/>
                </a:lnTo>
                <a:lnTo>
                  <a:pt x="58013" y="33759"/>
                </a:lnTo>
                <a:lnTo>
                  <a:pt x="116780" y="4104"/>
                </a:lnTo>
                <a:lnTo>
                  <a:pt x="151530" y="0"/>
                </a:lnTo>
                <a:lnTo>
                  <a:pt x="199197" y="7799"/>
                </a:lnTo>
                <a:lnTo>
                  <a:pt x="240788" y="29468"/>
                </a:lnTo>
                <a:lnTo>
                  <a:pt x="273708" y="62408"/>
                </a:lnTo>
                <a:lnTo>
                  <a:pt x="295363" y="104025"/>
                </a:lnTo>
                <a:lnTo>
                  <a:pt x="303158" y="151722"/>
                </a:lnTo>
                <a:close/>
              </a:path>
            </a:pathLst>
          </a:custGeom>
          <a:ln w="11424">
            <a:solidFill>
              <a:srgbClr val="BB1C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407521" y="2622250"/>
            <a:ext cx="263525" cy="135255"/>
          </a:xfrm>
          <a:custGeom>
            <a:avLst/>
            <a:gdLst/>
            <a:ahLst/>
            <a:cxnLst/>
            <a:rect l="l" t="t" r="r" b="b"/>
            <a:pathLst>
              <a:path w="263525" h="135255">
                <a:moveTo>
                  <a:pt x="0" y="0"/>
                </a:moveTo>
                <a:lnTo>
                  <a:pt x="263123" y="134789"/>
                </a:lnTo>
              </a:path>
            </a:pathLst>
          </a:custGeom>
          <a:ln w="11427">
            <a:solidFill>
              <a:srgbClr val="BB1C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336126" y="2587997"/>
            <a:ext cx="120650" cy="92075"/>
          </a:xfrm>
          <a:custGeom>
            <a:avLst/>
            <a:gdLst/>
            <a:ahLst/>
            <a:cxnLst/>
            <a:rect l="l" t="t" r="r" b="b"/>
            <a:pathLst>
              <a:path w="120650" h="92075">
                <a:moveTo>
                  <a:pt x="0" y="0"/>
                </a:moveTo>
                <a:lnTo>
                  <a:pt x="80194" y="91633"/>
                </a:lnTo>
                <a:lnTo>
                  <a:pt x="77099" y="37059"/>
                </a:lnTo>
                <a:lnTo>
                  <a:pt x="120131" y="8515"/>
                </a:lnTo>
                <a:lnTo>
                  <a:pt x="0" y="0"/>
                </a:lnTo>
                <a:close/>
              </a:path>
            </a:pathLst>
          </a:custGeom>
          <a:solidFill>
            <a:srgbClr val="BB1C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619296" y="2699660"/>
            <a:ext cx="123189" cy="94615"/>
          </a:xfrm>
          <a:custGeom>
            <a:avLst/>
            <a:gdLst/>
            <a:ahLst/>
            <a:cxnLst/>
            <a:rect l="l" t="t" r="r" b="b"/>
            <a:pathLst>
              <a:path w="123189" h="94614">
                <a:moveTo>
                  <a:pt x="42838" y="0"/>
                </a:moveTo>
                <a:lnTo>
                  <a:pt x="45642" y="54476"/>
                </a:lnTo>
                <a:lnTo>
                  <a:pt x="0" y="83021"/>
                </a:lnTo>
                <a:lnTo>
                  <a:pt x="123003" y="94439"/>
                </a:lnTo>
                <a:lnTo>
                  <a:pt x="42838" y="0"/>
                </a:lnTo>
                <a:close/>
              </a:path>
            </a:pathLst>
          </a:custGeom>
          <a:solidFill>
            <a:srgbClr val="BB1C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 txBox="1"/>
          <p:nvPr/>
        </p:nvSpPr>
        <p:spPr>
          <a:xfrm>
            <a:off x="11297157" y="6547205"/>
            <a:ext cx="4057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等线"/>
                <a:cs typeface="等线"/>
              </a:rPr>
              <a:t>21/28</a:t>
            </a:r>
            <a:endParaRPr sz="1200">
              <a:latin typeface="等线"/>
              <a:cs typeface="等线"/>
            </a:endParaRPr>
          </a:p>
        </p:txBody>
      </p:sp>
      <p:sp>
        <p:nvSpPr>
          <p:cNvPr id="274" name="object 274"/>
          <p:cNvSpPr txBox="1"/>
          <p:nvPr/>
        </p:nvSpPr>
        <p:spPr>
          <a:xfrm>
            <a:off x="8700261" y="938530"/>
            <a:ext cx="15519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D0D0D"/>
                </a:solidFill>
                <a:latin typeface="Arial Rounded MT Bold"/>
                <a:cs typeface="Arial Rounded MT Bold"/>
              </a:rPr>
              <a:t>D</a:t>
            </a:r>
            <a:r>
              <a:rPr sz="3200" spc="-75" dirty="0">
                <a:solidFill>
                  <a:srgbClr val="0D0D0D"/>
                </a:solidFill>
                <a:latin typeface="Arial Rounded MT Bold"/>
                <a:cs typeface="Arial Rounded MT Bold"/>
              </a:rPr>
              <a:t>a</a:t>
            </a:r>
            <a:r>
              <a:rPr sz="3200" spc="-5" dirty="0">
                <a:solidFill>
                  <a:srgbClr val="0D0D0D"/>
                </a:solidFill>
                <a:latin typeface="Arial Rounded MT Bold"/>
                <a:cs typeface="Arial Rounded MT Bold"/>
              </a:rPr>
              <a:t>t</a:t>
            </a:r>
            <a:r>
              <a:rPr sz="3200" spc="0" dirty="0">
                <a:solidFill>
                  <a:srgbClr val="0D0D0D"/>
                </a:solidFill>
                <a:latin typeface="Arial Rounded MT Bold"/>
                <a:cs typeface="Arial Rounded MT Bold"/>
              </a:rPr>
              <a:t>a</a:t>
            </a:r>
            <a:r>
              <a:rPr sz="3200" dirty="0">
                <a:solidFill>
                  <a:srgbClr val="0D0D0D"/>
                </a:solidFill>
                <a:latin typeface="Arial Rounded MT Bold"/>
                <a:cs typeface="Arial Rounded MT Bold"/>
              </a:rPr>
              <a:t>set</a:t>
            </a:r>
            <a:endParaRPr sz="3200">
              <a:latin typeface="Arial Rounded MT Bold"/>
              <a:cs typeface="Arial Rounded MT Bold"/>
            </a:endParaRPr>
          </a:p>
        </p:txBody>
      </p:sp>
      <p:sp>
        <p:nvSpPr>
          <p:cNvPr id="275" name="object 275"/>
          <p:cNvSpPr/>
          <p:nvPr/>
        </p:nvSpPr>
        <p:spPr>
          <a:xfrm>
            <a:off x="1132332" y="1420367"/>
            <a:ext cx="173990" cy="447675"/>
          </a:xfrm>
          <a:custGeom>
            <a:avLst/>
            <a:gdLst/>
            <a:ahLst/>
            <a:cxnLst/>
            <a:rect l="l" t="t" r="r" b="b"/>
            <a:pathLst>
              <a:path w="173990" h="447675">
                <a:moveTo>
                  <a:pt x="57912" y="273685"/>
                </a:moveTo>
                <a:lnTo>
                  <a:pt x="0" y="273685"/>
                </a:lnTo>
                <a:lnTo>
                  <a:pt x="86868" y="447421"/>
                </a:lnTo>
                <a:lnTo>
                  <a:pt x="159257" y="302641"/>
                </a:lnTo>
                <a:lnTo>
                  <a:pt x="57912" y="302641"/>
                </a:lnTo>
                <a:lnTo>
                  <a:pt x="57912" y="273685"/>
                </a:lnTo>
                <a:close/>
              </a:path>
              <a:path w="173990" h="447675">
                <a:moveTo>
                  <a:pt x="115824" y="144780"/>
                </a:moveTo>
                <a:lnTo>
                  <a:pt x="57912" y="144780"/>
                </a:lnTo>
                <a:lnTo>
                  <a:pt x="57912" y="302641"/>
                </a:lnTo>
                <a:lnTo>
                  <a:pt x="115824" y="302641"/>
                </a:lnTo>
                <a:lnTo>
                  <a:pt x="115824" y="144780"/>
                </a:lnTo>
                <a:close/>
              </a:path>
              <a:path w="173990" h="447675">
                <a:moveTo>
                  <a:pt x="173736" y="273685"/>
                </a:moveTo>
                <a:lnTo>
                  <a:pt x="115824" y="273685"/>
                </a:lnTo>
                <a:lnTo>
                  <a:pt x="115824" y="302641"/>
                </a:lnTo>
                <a:lnTo>
                  <a:pt x="159257" y="302641"/>
                </a:lnTo>
                <a:lnTo>
                  <a:pt x="173736" y="273685"/>
                </a:lnTo>
                <a:close/>
              </a:path>
              <a:path w="173990" h="447675">
                <a:moveTo>
                  <a:pt x="86868" y="0"/>
                </a:moveTo>
                <a:lnTo>
                  <a:pt x="0" y="173736"/>
                </a:lnTo>
                <a:lnTo>
                  <a:pt x="57912" y="173736"/>
                </a:lnTo>
                <a:lnTo>
                  <a:pt x="57912" y="144780"/>
                </a:lnTo>
                <a:lnTo>
                  <a:pt x="159258" y="144780"/>
                </a:lnTo>
                <a:lnTo>
                  <a:pt x="86868" y="0"/>
                </a:lnTo>
                <a:close/>
              </a:path>
              <a:path w="173990" h="447675">
                <a:moveTo>
                  <a:pt x="159258" y="144780"/>
                </a:moveTo>
                <a:lnTo>
                  <a:pt x="115824" y="144780"/>
                </a:lnTo>
                <a:lnTo>
                  <a:pt x="115824" y="173736"/>
                </a:lnTo>
                <a:lnTo>
                  <a:pt x="173736" y="173736"/>
                </a:lnTo>
                <a:lnTo>
                  <a:pt x="159258" y="1447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3998976" y="1592580"/>
            <a:ext cx="173990" cy="447675"/>
          </a:xfrm>
          <a:custGeom>
            <a:avLst/>
            <a:gdLst/>
            <a:ahLst/>
            <a:cxnLst/>
            <a:rect l="l" t="t" r="r" b="b"/>
            <a:pathLst>
              <a:path w="173989" h="447675">
                <a:moveTo>
                  <a:pt x="57912" y="273685"/>
                </a:moveTo>
                <a:lnTo>
                  <a:pt x="0" y="273685"/>
                </a:lnTo>
                <a:lnTo>
                  <a:pt x="86868" y="447421"/>
                </a:lnTo>
                <a:lnTo>
                  <a:pt x="159258" y="302641"/>
                </a:lnTo>
                <a:lnTo>
                  <a:pt x="57912" y="302641"/>
                </a:lnTo>
                <a:lnTo>
                  <a:pt x="57912" y="273685"/>
                </a:lnTo>
                <a:close/>
              </a:path>
              <a:path w="173989" h="447675">
                <a:moveTo>
                  <a:pt x="115824" y="144780"/>
                </a:moveTo>
                <a:lnTo>
                  <a:pt x="57912" y="144780"/>
                </a:lnTo>
                <a:lnTo>
                  <a:pt x="57912" y="302641"/>
                </a:lnTo>
                <a:lnTo>
                  <a:pt x="115824" y="302641"/>
                </a:lnTo>
                <a:lnTo>
                  <a:pt x="115824" y="144780"/>
                </a:lnTo>
                <a:close/>
              </a:path>
              <a:path w="173989" h="447675">
                <a:moveTo>
                  <a:pt x="173736" y="273685"/>
                </a:moveTo>
                <a:lnTo>
                  <a:pt x="115824" y="273685"/>
                </a:lnTo>
                <a:lnTo>
                  <a:pt x="115824" y="302641"/>
                </a:lnTo>
                <a:lnTo>
                  <a:pt x="159258" y="302641"/>
                </a:lnTo>
                <a:lnTo>
                  <a:pt x="173736" y="273685"/>
                </a:lnTo>
                <a:close/>
              </a:path>
              <a:path w="173989" h="447675">
                <a:moveTo>
                  <a:pt x="86868" y="0"/>
                </a:moveTo>
                <a:lnTo>
                  <a:pt x="0" y="173736"/>
                </a:lnTo>
                <a:lnTo>
                  <a:pt x="57912" y="173736"/>
                </a:lnTo>
                <a:lnTo>
                  <a:pt x="57912" y="144780"/>
                </a:lnTo>
                <a:lnTo>
                  <a:pt x="159258" y="144780"/>
                </a:lnTo>
                <a:lnTo>
                  <a:pt x="86868" y="0"/>
                </a:lnTo>
                <a:close/>
              </a:path>
              <a:path w="173989" h="447675">
                <a:moveTo>
                  <a:pt x="159258" y="144780"/>
                </a:moveTo>
                <a:lnTo>
                  <a:pt x="115824" y="144780"/>
                </a:lnTo>
                <a:lnTo>
                  <a:pt x="115824" y="173736"/>
                </a:lnTo>
                <a:lnTo>
                  <a:pt x="173736" y="173736"/>
                </a:lnTo>
                <a:lnTo>
                  <a:pt x="159258" y="1447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132332" y="3064764"/>
            <a:ext cx="173990" cy="650875"/>
          </a:xfrm>
          <a:custGeom>
            <a:avLst/>
            <a:gdLst/>
            <a:ahLst/>
            <a:cxnLst/>
            <a:rect l="l" t="t" r="r" b="b"/>
            <a:pathLst>
              <a:path w="173990" h="650875">
                <a:moveTo>
                  <a:pt x="57912" y="477138"/>
                </a:moveTo>
                <a:lnTo>
                  <a:pt x="0" y="477138"/>
                </a:lnTo>
                <a:lnTo>
                  <a:pt x="86868" y="650875"/>
                </a:lnTo>
                <a:lnTo>
                  <a:pt x="159257" y="506095"/>
                </a:lnTo>
                <a:lnTo>
                  <a:pt x="57912" y="506095"/>
                </a:lnTo>
                <a:lnTo>
                  <a:pt x="57912" y="477138"/>
                </a:lnTo>
                <a:close/>
              </a:path>
              <a:path w="173990" h="650875">
                <a:moveTo>
                  <a:pt x="115824" y="144780"/>
                </a:moveTo>
                <a:lnTo>
                  <a:pt x="57912" y="144780"/>
                </a:lnTo>
                <a:lnTo>
                  <a:pt x="57912" y="506095"/>
                </a:lnTo>
                <a:lnTo>
                  <a:pt x="115824" y="506095"/>
                </a:lnTo>
                <a:lnTo>
                  <a:pt x="115824" y="144780"/>
                </a:lnTo>
                <a:close/>
              </a:path>
              <a:path w="173990" h="650875">
                <a:moveTo>
                  <a:pt x="173736" y="477138"/>
                </a:moveTo>
                <a:lnTo>
                  <a:pt x="115824" y="477138"/>
                </a:lnTo>
                <a:lnTo>
                  <a:pt x="115824" y="506095"/>
                </a:lnTo>
                <a:lnTo>
                  <a:pt x="159257" y="506095"/>
                </a:lnTo>
                <a:lnTo>
                  <a:pt x="173736" y="477138"/>
                </a:lnTo>
                <a:close/>
              </a:path>
              <a:path w="173990" h="650875">
                <a:moveTo>
                  <a:pt x="86868" y="0"/>
                </a:moveTo>
                <a:lnTo>
                  <a:pt x="0" y="173736"/>
                </a:lnTo>
                <a:lnTo>
                  <a:pt x="57912" y="173736"/>
                </a:lnTo>
                <a:lnTo>
                  <a:pt x="57912" y="144780"/>
                </a:lnTo>
                <a:lnTo>
                  <a:pt x="159258" y="144780"/>
                </a:lnTo>
                <a:lnTo>
                  <a:pt x="86868" y="0"/>
                </a:lnTo>
                <a:close/>
              </a:path>
              <a:path w="173990" h="650875">
                <a:moveTo>
                  <a:pt x="159258" y="144780"/>
                </a:moveTo>
                <a:lnTo>
                  <a:pt x="115824" y="144780"/>
                </a:lnTo>
                <a:lnTo>
                  <a:pt x="115824" y="173736"/>
                </a:lnTo>
                <a:lnTo>
                  <a:pt x="173736" y="173736"/>
                </a:lnTo>
                <a:lnTo>
                  <a:pt x="159258" y="1447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998976" y="3070860"/>
            <a:ext cx="173990" cy="650875"/>
          </a:xfrm>
          <a:custGeom>
            <a:avLst/>
            <a:gdLst/>
            <a:ahLst/>
            <a:cxnLst/>
            <a:rect l="l" t="t" r="r" b="b"/>
            <a:pathLst>
              <a:path w="173989" h="650875">
                <a:moveTo>
                  <a:pt x="57912" y="477138"/>
                </a:moveTo>
                <a:lnTo>
                  <a:pt x="0" y="477138"/>
                </a:lnTo>
                <a:lnTo>
                  <a:pt x="86868" y="650875"/>
                </a:lnTo>
                <a:lnTo>
                  <a:pt x="159258" y="506094"/>
                </a:lnTo>
                <a:lnTo>
                  <a:pt x="57912" y="506094"/>
                </a:lnTo>
                <a:lnTo>
                  <a:pt x="57912" y="477138"/>
                </a:lnTo>
                <a:close/>
              </a:path>
              <a:path w="173989" h="650875">
                <a:moveTo>
                  <a:pt x="115824" y="144779"/>
                </a:moveTo>
                <a:lnTo>
                  <a:pt x="57912" y="144779"/>
                </a:lnTo>
                <a:lnTo>
                  <a:pt x="57912" y="506094"/>
                </a:lnTo>
                <a:lnTo>
                  <a:pt x="115824" y="506094"/>
                </a:lnTo>
                <a:lnTo>
                  <a:pt x="115824" y="144779"/>
                </a:lnTo>
                <a:close/>
              </a:path>
              <a:path w="173989" h="650875">
                <a:moveTo>
                  <a:pt x="173736" y="477138"/>
                </a:moveTo>
                <a:lnTo>
                  <a:pt x="115824" y="477138"/>
                </a:lnTo>
                <a:lnTo>
                  <a:pt x="115824" y="506094"/>
                </a:lnTo>
                <a:lnTo>
                  <a:pt x="159258" y="506094"/>
                </a:lnTo>
                <a:lnTo>
                  <a:pt x="173736" y="477138"/>
                </a:lnTo>
                <a:close/>
              </a:path>
              <a:path w="173989" h="650875">
                <a:moveTo>
                  <a:pt x="86868" y="0"/>
                </a:moveTo>
                <a:lnTo>
                  <a:pt x="0" y="173736"/>
                </a:lnTo>
                <a:lnTo>
                  <a:pt x="57912" y="173736"/>
                </a:lnTo>
                <a:lnTo>
                  <a:pt x="57912" y="144779"/>
                </a:lnTo>
                <a:lnTo>
                  <a:pt x="159258" y="144779"/>
                </a:lnTo>
                <a:lnTo>
                  <a:pt x="86868" y="0"/>
                </a:lnTo>
                <a:close/>
              </a:path>
              <a:path w="173989" h="650875">
                <a:moveTo>
                  <a:pt x="159258" y="144779"/>
                </a:moveTo>
                <a:lnTo>
                  <a:pt x="115824" y="144779"/>
                </a:lnTo>
                <a:lnTo>
                  <a:pt x="115824" y="173736"/>
                </a:lnTo>
                <a:lnTo>
                  <a:pt x="173736" y="173736"/>
                </a:lnTo>
                <a:lnTo>
                  <a:pt x="159258" y="1447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404622" y="4322826"/>
            <a:ext cx="11585575" cy="2155190"/>
          </a:xfrm>
          <a:custGeom>
            <a:avLst/>
            <a:gdLst/>
            <a:ahLst/>
            <a:cxnLst/>
            <a:rect l="l" t="t" r="r" b="b"/>
            <a:pathLst>
              <a:path w="11585575" h="2155190">
                <a:moveTo>
                  <a:pt x="11226292" y="0"/>
                </a:moveTo>
                <a:lnTo>
                  <a:pt x="359156" y="0"/>
                </a:lnTo>
                <a:lnTo>
                  <a:pt x="310419" y="3278"/>
                </a:lnTo>
                <a:lnTo>
                  <a:pt x="263676" y="12828"/>
                </a:lnTo>
                <a:lnTo>
                  <a:pt x="219354" y="28221"/>
                </a:lnTo>
                <a:lnTo>
                  <a:pt x="177880" y="49031"/>
                </a:lnTo>
                <a:lnTo>
                  <a:pt x="139684" y="74829"/>
                </a:lnTo>
                <a:lnTo>
                  <a:pt x="105192" y="105187"/>
                </a:lnTo>
                <a:lnTo>
                  <a:pt x="74833" y="139678"/>
                </a:lnTo>
                <a:lnTo>
                  <a:pt x="49034" y="177875"/>
                </a:lnTo>
                <a:lnTo>
                  <a:pt x="28223" y="219348"/>
                </a:lnTo>
                <a:lnTo>
                  <a:pt x="12829" y="263671"/>
                </a:lnTo>
                <a:lnTo>
                  <a:pt x="3278" y="310416"/>
                </a:lnTo>
                <a:lnTo>
                  <a:pt x="0" y="359156"/>
                </a:lnTo>
                <a:lnTo>
                  <a:pt x="0" y="1795780"/>
                </a:lnTo>
                <a:lnTo>
                  <a:pt x="3278" y="1844513"/>
                </a:lnTo>
                <a:lnTo>
                  <a:pt x="12829" y="1891255"/>
                </a:lnTo>
                <a:lnTo>
                  <a:pt x="28223" y="1935576"/>
                </a:lnTo>
                <a:lnTo>
                  <a:pt x="49034" y="1977049"/>
                </a:lnTo>
                <a:lnTo>
                  <a:pt x="74833" y="2015246"/>
                </a:lnTo>
                <a:lnTo>
                  <a:pt x="105192" y="2049738"/>
                </a:lnTo>
                <a:lnTo>
                  <a:pt x="139684" y="2080098"/>
                </a:lnTo>
                <a:lnTo>
                  <a:pt x="177880" y="2105898"/>
                </a:lnTo>
                <a:lnTo>
                  <a:pt x="219354" y="2126710"/>
                </a:lnTo>
                <a:lnTo>
                  <a:pt x="263676" y="2142106"/>
                </a:lnTo>
                <a:lnTo>
                  <a:pt x="310419" y="2151657"/>
                </a:lnTo>
                <a:lnTo>
                  <a:pt x="359156" y="2154936"/>
                </a:lnTo>
                <a:lnTo>
                  <a:pt x="11226292" y="2154936"/>
                </a:lnTo>
                <a:lnTo>
                  <a:pt x="11275031" y="2151657"/>
                </a:lnTo>
                <a:lnTo>
                  <a:pt x="11321776" y="2142106"/>
                </a:lnTo>
                <a:lnTo>
                  <a:pt x="11366099" y="2126710"/>
                </a:lnTo>
                <a:lnTo>
                  <a:pt x="11407572" y="2105898"/>
                </a:lnTo>
                <a:lnTo>
                  <a:pt x="11445769" y="2080098"/>
                </a:lnTo>
                <a:lnTo>
                  <a:pt x="11480260" y="2049738"/>
                </a:lnTo>
                <a:lnTo>
                  <a:pt x="11510618" y="2015246"/>
                </a:lnTo>
                <a:lnTo>
                  <a:pt x="11536416" y="1977049"/>
                </a:lnTo>
                <a:lnTo>
                  <a:pt x="11557226" y="1935576"/>
                </a:lnTo>
                <a:lnTo>
                  <a:pt x="11572619" y="1891255"/>
                </a:lnTo>
                <a:lnTo>
                  <a:pt x="11582169" y="1844513"/>
                </a:lnTo>
                <a:lnTo>
                  <a:pt x="11585448" y="1795780"/>
                </a:lnTo>
                <a:lnTo>
                  <a:pt x="11585448" y="359156"/>
                </a:lnTo>
                <a:lnTo>
                  <a:pt x="11582169" y="310416"/>
                </a:lnTo>
                <a:lnTo>
                  <a:pt x="11572619" y="263671"/>
                </a:lnTo>
                <a:lnTo>
                  <a:pt x="11557226" y="219348"/>
                </a:lnTo>
                <a:lnTo>
                  <a:pt x="11536416" y="177875"/>
                </a:lnTo>
                <a:lnTo>
                  <a:pt x="11510618" y="139678"/>
                </a:lnTo>
                <a:lnTo>
                  <a:pt x="11480260" y="105187"/>
                </a:lnTo>
                <a:lnTo>
                  <a:pt x="11445769" y="74829"/>
                </a:lnTo>
                <a:lnTo>
                  <a:pt x="11407572" y="49031"/>
                </a:lnTo>
                <a:lnTo>
                  <a:pt x="11366099" y="28221"/>
                </a:lnTo>
                <a:lnTo>
                  <a:pt x="11321776" y="12828"/>
                </a:lnTo>
                <a:lnTo>
                  <a:pt x="11275031" y="3278"/>
                </a:lnTo>
                <a:lnTo>
                  <a:pt x="11226292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404622" y="4322826"/>
            <a:ext cx="11585575" cy="2155190"/>
          </a:xfrm>
          <a:custGeom>
            <a:avLst/>
            <a:gdLst/>
            <a:ahLst/>
            <a:cxnLst/>
            <a:rect l="l" t="t" r="r" b="b"/>
            <a:pathLst>
              <a:path w="11585575" h="2155190">
                <a:moveTo>
                  <a:pt x="0" y="359156"/>
                </a:moveTo>
                <a:lnTo>
                  <a:pt x="3278" y="310416"/>
                </a:lnTo>
                <a:lnTo>
                  <a:pt x="12829" y="263671"/>
                </a:lnTo>
                <a:lnTo>
                  <a:pt x="28223" y="219348"/>
                </a:lnTo>
                <a:lnTo>
                  <a:pt x="49034" y="177875"/>
                </a:lnTo>
                <a:lnTo>
                  <a:pt x="74833" y="139678"/>
                </a:lnTo>
                <a:lnTo>
                  <a:pt x="105192" y="105187"/>
                </a:lnTo>
                <a:lnTo>
                  <a:pt x="139684" y="74829"/>
                </a:lnTo>
                <a:lnTo>
                  <a:pt x="177880" y="49031"/>
                </a:lnTo>
                <a:lnTo>
                  <a:pt x="219354" y="28221"/>
                </a:lnTo>
                <a:lnTo>
                  <a:pt x="263676" y="12828"/>
                </a:lnTo>
                <a:lnTo>
                  <a:pt x="310419" y="3278"/>
                </a:lnTo>
                <a:lnTo>
                  <a:pt x="359156" y="0"/>
                </a:lnTo>
                <a:lnTo>
                  <a:pt x="11226292" y="0"/>
                </a:lnTo>
                <a:lnTo>
                  <a:pt x="11275031" y="3278"/>
                </a:lnTo>
                <a:lnTo>
                  <a:pt x="11321776" y="12828"/>
                </a:lnTo>
                <a:lnTo>
                  <a:pt x="11366099" y="28221"/>
                </a:lnTo>
                <a:lnTo>
                  <a:pt x="11407572" y="49031"/>
                </a:lnTo>
                <a:lnTo>
                  <a:pt x="11445769" y="74829"/>
                </a:lnTo>
                <a:lnTo>
                  <a:pt x="11480260" y="105187"/>
                </a:lnTo>
                <a:lnTo>
                  <a:pt x="11510618" y="139678"/>
                </a:lnTo>
                <a:lnTo>
                  <a:pt x="11536416" y="177875"/>
                </a:lnTo>
                <a:lnTo>
                  <a:pt x="11557226" y="219348"/>
                </a:lnTo>
                <a:lnTo>
                  <a:pt x="11572619" y="263671"/>
                </a:lnTo>
                <a:lnTo>
                  <a:pt x="11582169" y="310416"/>
                </a:lnTo>
                <a:lnTo>
                  <a:pt x="11585448" y="359156"/>
                </a:lnTo>
                <a:lnTo>
                  <a:pt x="11585448" y="1795780"/>
                </a:lnTo>
                <a:lnTo>
                  <a:pt x="11582169" y="1844513"/>
                </a:lnTo>
                <a:lnTo>
                  <a:pt x="11572619" y="1891255"/>
                </a:lnTo>
                <a:lnTo>
                  <a:pt x="11557226" y="1935576"/>
                </a:lnTo>
                <a:lnTo>
                  <a:pt x="11536416" y="1977049"/>
                </a:lnTo>
                <a:lnTo>
                  <a:pt x="11510618" y="2015246"/>
                </a:lnTo>
                <a:lnTo>
                  <a:pt x="11480260" y="2049738"/>
                </a:lnTo>
                <a:lnTo>
                  <a:pt x="11445769" y="2080098"/>
                </a:lnTo>
                <a:lnTo>
                  <a:pt x="11407572" y="2105898"/>
                </a:lnTo>
                <a:lnTo>
                  <a:pt x="11366099" y="2126710"/>
                </a:lnTo>
                <a:lnTo>
                  <a:pt x="11321776" y="2142106"/>
                </a:lnTo>
                <a:lnTo>
                  <a:pt x="11275031" y="2151657"/>
                </a:lnTo>
                <a:lnTo>
                  <a:pt x="11226292" y="2154936"/>
                </a:lnTo>
                <a:lnTo>
                  <a:pt x="359156" y="2154936"/>
                </a:lnTo>
                <a:lnTo>
                  <a:pt x="310419" y="2151657"/>
                </a:lnTo>
                <a:lnTo>
                  <a:pt x="263676" y="2142106"/>
                </a:lnTo>
                <a:lnTo>
                  <a:pt x="219354" y="2126710"/>
                </a:lnTo>
                <a:lnTo>
                  <a:pt x="177880" y="2105898"/>
                </a:lnTo>
                <a:lnTo>
                  <a:pt x="139684" y="2080098"/>
                </a:lnTo>
                <a:lnTo>
                  <a:pt x="105192" y="2049738"/>
                </a:lnTo>
                <a:lnTo>
                  <a:pt x="74833" y="2015246"/>
                </a:lnTo>
                <a:lnTo>
                  <a:pt x="49034" y="1977049"/>
                </a:lnTo>
                <a:lnTo>
                  <a:pt x="28223" y="1935576"/>
                </a:lnTo>
                <a:lnTo>
                  <a:pt x="12829" y="1891255"/>
                </a:lnTo>
                <a:lnTo>
                  <a:pt x="3278" y="1844513"/>
                </a:lnTo>
                <a:lnTo>
                  <a:pt x="0" y="1795780"/>
                </a:lnTo>
                <a:lnTo>
                  <a:pt x="0" y="359156"/>
                </a:lnTo>
                <a:close/>
              </a:path>
            </a:pathLst>
          </a:custGeom>
          <a:ln w="381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 txBox="1"/>
          <p:nvPr/>
        </p:nvSpPr>
        <p:spPr>
          <a:xfrm>
            <a:off x="631481" y="4644354"/>
            <a:ext cx="10575290" cy="141853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299085" algn="l"/>
                <a:tab pos="299720" algn="l"/>
              </a:tabLst>
            </a:pPr>
            <a:r>
              <a:rPr lang="zh-CN" altLang="en-US" sz="2400" spc="-15" dirty="0" smtClean="0">
                <a:solidFill>
                  <a:srgbClr val="0D0D0D"/>
                </a:solidFill>
                <a:latin typeface="Arial Rounded MT Bold"/>
                <a:cs typeface="Arial Rounded MT Bold"/>
              </a:rPr>
              <a:t>     结果表明：</a:t>
            </a:r>
            <a:endParaRPr lang="en-US" sz="2400" spc="-15" dirty="0" smtClean="0">
              <a:solidFill>
                <a:srgbClr val="0D0D0D"/>
              </a:solidFill>
              <a:latin typeface="Arial Rounded MT Bold"/>
              <a:cs typeface="Arial Rounded MT Bold"/>
            </a:endParaRPr>
          </a:p>
          <a:p>
            <a:pPr marL="305435" indent="-2927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zh-CN" altLang="en-US" sz="2400" spc="-15" dirty="0" smtClean="0">
                <a:solidFill>
                  <a:srgbClr val="0D0D0D"/>
                </a:solidFill>
                <a:latin typeface="Arial Rounded MT Bold"/>
                <a:cs typeface="Arial Rounded MT Bold"/>
              </a:rPr>
              <a:t>无论</a:t>
            </a:r>
            <a:r>
              <a:rPr lang="en-US" altLang="zh-CN" sz="2400" spc="-15" dirty="0" smtClean="0">
                <a:solidFill>
                  <a:srgbClr val="0D0D0D"/>
                </a:solidFill>
                <a:latin typeface="Arial Rounded MT Bold"/>
                <a:cs typeface="Arial Rounded MT Bold"/>
              </a:rPr>
              <a:t>T</a:t>
            </a:r>
            <a:r>
              <a:rPr lang="zh-CN" altLang="en-US" sz="2400" spc="-15" dirty="0" smtClean="0">
                <a:solidFill>
                  <a:srgbClr val="0D0D0D"/>
                </a:solidFill>
                <a:latin typeface="Arial Rounded MT Bold"/>
                <a:cs typeface="Arial Rounded MT Bold"/>
              </a:rPr>
              <a:t>值如何，</a:t>
            </a:r>
            <a:r>
              <a:rPr lang="en-US" sz="2400" spc="-15" dirty="0" smtClean="0">
                <a:solidFill>
                  <a:srgbClr val="0D0D0D"/>
                </a:solidFill>
                <a:latin typeface="Arial Rounded MT Bold"/>
                <a:cs typeface="Arial Rounded MT Bold"/>
              </a:rPr>
              <a:t>DLG</a:t>
            </a:r>
            <a:r>
              <a:rPr lang="zh-CN" altLang="en-US" sz="2400" spc="-15" dirty="0" smtClean="0">
                <a:solidFill>
                  <a:srgbClr val="0D0D0D"/>
                </a:solidFill>
                <a:latin typeface="Arial Rounded MT Bold"/>
                <a:cs typeface="Arial Rounded MT Bold"/>
              </a:rPr>
              <a:t>算法对比其他的传统的</a:t>
            </a:r>
            <a:r>
              <a:rPr lang="en-US" altLang="zh-CN" sz="2400" spc="-15" dirty="0" smtClean="0">
                <a:solidFill>
                  <a:srgbClr val="0D0D0D"/>
                </a:solidFill>
                <a:latin typeface="Arial Rounded MT Bold"/>
                <a:cs typeface="Arial Rounded MT Bold"/>
              </a:rPr>
              <a:t>hash</a:t>
            </a:r>
            <a:r>
              <a:rPr lang="zh-CN" altLang="en-US" sz="2400" spc="-15" dirty="0" smtClean="0">
                <a:solidFill>
                  <a:srgbClr val="0D0D0D"/>
                </a:solidFill>
                <a:latin typeface="Arial Rounded MT Bold"/>
                <a:cs typeface="Arial Rounded MT Bold"/>
              </a:rPr>
              <a:t>算法具有更好检索精度</a:t>
            </a:r>
            <a:r>
              <a:rPr sz="2400" spc="-15" dirty="0" smtClean="0">
                <a:solidFill>
                  <a:srgbClr val="0D0D0D"/>
                </a:solidFill>
                <a:latin typeface="Arial Rounded MT Bold"/>
                <a:cs typeface="Arial Rounded MT Bold"/>
              </a:rPr>
              <a:t>.</a:t>
            </a:r>
            <a:endParaRPr sz="2400" dirty="0">
              <a:latin typeface="Arial Rounded MT Bold"/>
              <a:cs typeface="Arial Rounded MT Bold"/>
            </a:endParaRPr>
          </a:p>
          <a:p>
            <a:pPr marL="305435" marR="751840" indent="-286385">
              <a:lnSpc>
                <a:spcPct val="107400"/>
              </a:lnSpc>
              <a:spcBef>
                <a:spcPts val="770"/>
              </a:spcBef>
              <a:buFont typeface="Arial"/>
              <a:buChar char="•"/>
              <a:tabLst>
                <a:tab pos="305435" algn="l"/>
                <a:tab pos="306070" algn="l"/>
              </a:tabLst>
            </a:pPr>
            <a:r>
              <a:rPr lang="zh-CN" altLang="en-US" sz="2400" spc="-55" dirty="0" smtClean="0">
                <a:solidFill>
                  <a:srgbClr val="0D0D0D"/>
                </a:solidFill>
                <a:latin typeface="Arial Rounded MT Bold"/>
                <a:cs typeface="Arial Rounded MT Bold"/>
              </a:rPr>
              <a:t>同时在实际系统中，</a:t>
            </a:r>
            <a:r>
              <a:rPr lang="en-US" altLang="zh-CN" sz="2400" spc="-55" dirty="0" smtClean="0">
                <a:solidFill>
                  <a:srgbClr val="0D0D0D"/>
                </a:solidFill>
                <a:latin typeface="Arial Rounded MT Bold"/>
                <a:cs typeface="Arial Rounded MT Bold"/>
              </a:rPr>
              <a:t>DLG</a:t>
            </a:r>
            <a:r>
              <a:rPr lang="zh-CN" altLang="en-US" sz="2400" spc="-55" dirty="0" smtClean="0">
                <a:solidFill>
                  <a:srgbClr val="0D0D0D"/>
                </a:solidFill>
                <a:latin typeface="Arial Rounded MT Bold"/>
                <a:cs typeface="Arial Rounded MT Bold"/>
              </a:rPr>
              <a:t>的解决方法具有</a:t>
            </a:r>
            <a:r>
              <a:rPr lang="en-US" altLang="zh-CN" sz="2400" spc="-55" dirty="0" err="1" smtClean="0">
                <a:solidFill>
                  <a:srgbClr val="0D0D0D"/>
                </a:solidFill>
                <a:latin typeface="Arial Rounded MT Bold"/>
                <a:cs typeface="Arial Rounded MT Bold"/>
              </a:rPr>
              <a:t>robuness</a:t>
            </a:r>
            <a:r>
              <a:rPr lang="en-US" altLang="zh-CN" sz="2400" spc="-55" dirty="0" smtClean="0">
                <a:solidFill>
                  <a:srgbClr val="0D0D0D"/>
                </a:solidFill>
                <a:latin typeface="Arial Rounded MT Bold"/>
                <a:cs typeface="Arial Rounded MT Bold"/>
              </a:rPr>
              <a:t>.</a:t>
            </a:r>
            <a:endParaRPr sz="2400" dirty="0"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1872824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 smtClean="0">
                    <a:solidFill>
                      <a:srgbClr val="FF0000"/>
                    </a:solidFill>
                    <a:latin typeface="+mn-lt"/>
                    <a:ea typeface="+mn-ea"/>
                    <a:sym typeface="+mn-lt"/>
                  </a:rPr>
                  <a:t>Background and Motivation</a:t>
                </a:r>
                <a:endParaRPr lang="en-US" altLang="zh-CN" b="0" dirty="0">
                  <a:solidFill>
                    <a:srgbClr val="FF0000"/>
                  </a:solidFill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 smtClean="0">
                    <a:latin typeface="+mn-lt"/>
                    <a:ea typeface="+mn-ea"/>
                    <a:sym typeface="+mn-lt"/>
                  </a:rPr>
                  <a:t>Cognitive SSD System Design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 smtClean="0">
                    <a:latin typeface="+mn-lt"/>
                    <a:ea typeface="+mn-ea"/>
                    <a:sym typeface="+mn-lt"/>
                  </a:rPr>
                  <a:t>DLG-x Accelerator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E</a:t>
                </a:r>
                <a:r>
                  <a:rPr lang="en-US" altLang="zh-CN" b="0" dirty="0" smtClean="0">
                    <a:latin typeface="+mn-lt"/>
                    <a:ea typeface="+mn-ea"/>
                    <a:sym typeface="+mn-lt"/>
                  </a:rPr>
                  <a:t>valuation 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 smtClean="0">
                    <a:latin typeface="+mn-lt"/>
                    <a:ea typeface="+mn-ea"/>
                    <a:sym typeface="+mn-lt"/>
                  </a:rPr>
                  <a:t>Conclusion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object 4"/>
          <p:cNvSpPr/>
          <p:nvPr/>
        </p:nvSpPr>
        <p:spPr>
          <a:xfrm>
            <a:off x="0" y="0"/>
            <a:ext cx="12192000" cy="873760"/>
          </a:xfrm>
          <a:custGeom>
            <a:avLst/>
            <a:gdLst/>
            <a:ahLst/>
            <a:cxnLst/>
            <a:rect l="l" t="t" r="r" b="b"/>
            <a:pathLst>
              <a:path w="12192000" h="873760">
                <a:moveTo>
                  <a:pt x="0" y="873251"/>
                </a:moveTo>
                <a:lnTo>
                  <a:pt x="12192000" y="873251"/>
                </a:lnTo>
                <a:lnTo>
                  <a:pt x="12192000" y="0"/>
                </a:lnTo>
                <a:lnTo>
                  <a:pt x="0" y="0"/>
                </a:lnTo>
                <a:lnTo>
                  <a:pt x="0" y="873251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7061"/>
            <a:ext cx="42513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Evaluation-DLG-x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96633" y="1446275"/>
          <a:ext cx="5020308" cy="2343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1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4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25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1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Model</a:t>
                      </a:r>
                      <a:endParaRPr sz="16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4254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-</a:t>
                      </a:r>
                      <a:endParaRPr sz="16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4254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15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Latency(ms)</a:t>
                      </a:r>
                      <a:endParaRPr sz="16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4254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2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Power(w)</a:t>
                      </a:r>
                      <a:endParaRPr sz="16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4254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455">
                <a:tc rowSpan="2">
                  <a:txBody>
                    <a:bodyPr/>
                    <a:lstStyle/>
                    <a:p>
                      <a:pPr marL="91440" marR="35179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5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Hash  Al</a:t>
                      </a:r>
                      <a:r>
                        <a:rPr sz="1600" spc="-25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e</a:t>
                      </a:r>
                      <a:r>
                        <a:rPr sz="160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xNet</a:t>
                      </a:r>
                      <a:endParaRPr sz="16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4254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3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DLG-x</a:t>
                      </a:r>
                      <a:endParaRPr sz="16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4254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10" dirty="0">
                          <a:solidFill>
                            <a:srgbClr val="C55A11"/>
                          </a:solidFill>
                          <a:latin typeface="Arial Rounded MT Bold"/>
                          <a:cs typeface="Arial Rounded MT Bold"/>
                        </a:rPr>
                        <a:t>38</a:t>
                      </a:r>
                      <a:endParaRPr sz="16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4254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10" dirty="0">
                          <a:solidFill>
                            <a:srgbClr val="C55A11"/>
                          </a:solidFill>
                          <a:latin typeface="Arial Rounded MT Bold"/>
                          <a:cs typeface="Arial Rounded MT Bold"/>
                        </a:rPr>
                        <a:t>9.1</a:t>
                      </a:r>
                      <a:endParaRPr sz="16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4254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254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spc="-1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CPU</a:t>
                      </a:r>
                      <a:endParaRPr sz="16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spc="-1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114</a:t>
                      </a:r>
                      <a:endParaRPr sz="16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spc="-1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186</a:t>
                      </a:r>
                      <a:endParaRPr sz="16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spc="-5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GPU</a:t>
                      </a:r>
                      <a:endParaRPr sz="16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spc="-1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1.83</a:t>
                      </a:r>
                      <a:endParaRPr sz="16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spc="-1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164</a:t>
                      </a:r>
                      <a:endParaRPr sz="16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645">
                <a:tc rowSpan="2">
                  <a:txBody>
                    <a:bodyPr/>
                    <a:lstStyle/>
                    <a:p>
                      <a:pPr marL="91440" marR="965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spc="-5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Hash  </a:t>
                      </a:r>
                      <a:r>
                        <a:rPr sz="1600" spc="-35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R</a:t>
                      </a:r>
                      <a:r>
                        <a:rPr sz="1600" spc="-5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esNet-18</a:t>
                      </a:r>
                      <a:endParaRPr sz="16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spc="-3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DLG-x</a:t>
                      </a:r>
                      <a:endParaRPr sz="16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spc="-10" dirty="0">
                          <a:solidFill>
                            <a:srgbClr val="C55A11"/>
                          </a:solidFill>
                          <a:latin typeface="Arial Rounded MT Bold"/>
                          <a:cs typeface="Arial Rounded MT Bold"/>
                        </a:rPr>
                        <a:t>94</a:t>
                      </a:r>
                      <a:endParaRPr sz="16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spc="-10" dirty="0">
                          <a:solidFill>
                            <a:srgbClr val="C55A11"/>
                          </a:solidFill>
                          <a:latin typeface="Arial Rounded MT Bold"/>
                          <a:cs typeface="Arial Rounded MT Bold"/>
                        </a:rPr>
                        <a:t>9.4</a:t>
                      </a:r>
                      <a:endParaRPr sz="16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6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spc="-1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CPU</a:t>
                      </a:r>
                      <a:endParaRPr sz="16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spc="-1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121</a:t>
                      </a:r>
                      <a:endParaRPr sz="16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spc="-1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185</a:t>
                      </a:r>
                      <a:endParaRPr sz="16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8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spc="-5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GPU</a:t>
                      </a:r>
                      <a:endParaRPr sz="16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38735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spc="-1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7.13</a:t>
                      </a:r>
                      <a:endParaRPr sz="16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38735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spc="-10" dirty="0">
                          <a:solidFill>
                            <a:srgbClr val="0D0D0D"/>
                          </a:solidFill>
                          <a:latin typeface="Arial Rounded MT Bold"/>
                          <a:cs typeface="Arial Rounded MT Bold"/>
                        </a:rPr>
                        <a:t>112</a:t>
                      </a:r>
                      <a:endParaRPr sz="1600">
                        <a:latin typeface="Arial Rounded MT Bold"/>
                        <a:cs typeface="Arial Rounded MT Bold"/>
                      </a:endParaRPr>
                    </a:p>
                  </a:txBody>
                  <a:tcPr marL="0" marR="0" marT="38735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28117" y="949274"/>
            <a:ext cx="5816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C55A11"/>
                </a:solidFill>
                <a:latin typeface="Arial Rounded MT Bold"/>
                <a:cs typeface="Arial Rounded MT Bold"/>
              </a:rPr>
              <a:t>Performance </a:t>
            </a:r>
            <a:r>
              <a:rPr sz="2400" dirty="0">
                <a:solidFill>
                  <a:srgbClr val="C55A11"/>
                </a:solidFill>
                <a:latin typeface="Arial Rounded MT Bold"/>
                <a:cs typeface="Arial Rounded MT Bold"/>
              </a:rPr>
              <a:t>of </a:t>
            </a:r>
            <a:r>
              <a:rPr sz="2400" spc="-10" dirty="0">
                <a:solidFill>
                  <a:srgbClr val="C55A11"/>
                </a:solidFill>
                <a:latin typeface="Arial Rounded MT Bold"/>
                <a:cs typeface="Arial Rounded MT Bold"/>
              </a:rPr>
              <a:t>deep </a:t>
            </a:r>
            <a:r>
              <a:rPr sz="2400" spc="-5" dirty="0">
                <a:solidFill>
                  <a:srgbClr val="C55A11"/>
                </a:solidFill>
                <a:latin typeface="Arial Rounded MT Bold"/>
                <a:cs typeface="Arial Rounded MT Bold"/>
              </a:rPr>
              <a:t>hashing on</a:t>
            </a:r>
            <a:r>
              <a:rPr sz="2400" spc="-365" dirty="0">
                <a:solidFill>
                  <a:srgbClr val="C55A11"/>
                </a:solidFill>
                <a:latin typeface="Arial Rounded MT Bold"/>
                <a:cs typeface="Arial Rounded MT Bold"/>
              </a:rPr>
              <a:t> </a:t>
            </a:r>
            <a:r>
              <a:rPr sz="2400" spc="-35" dirty="0">
                <a:solidFill>
                  <a:srgbClr val="C55A11"/>
                </a:solidFill>
                <a:latin typeface="Arial Rounded MT Bold"/>
                <a:cs typeface="Arial Rounded MT Bold"/>
              </a:rPr>
              <a:t>DLG-x</a:t>
            </a:r>
            <a:endParaRPr sz="2400">
              <a:latin typeface="Arial Rounded MT Bold"/>
              <a:cs typeface="Arial Rounded MT Bol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65534" y="2231452"/>
            <a:ext cx="2451789" cy="148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65534" y="2024801"/>
            <a:ext cx="2451789" cy="17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58045" y="1826695"/>
            <a:ext cx="2480945" cy="0"/>
          </a:xfrm>
          <a:custGeom>
            <a:avLst/>
            <a:gdLst/>
            <a:ahLst/>
            <a:cxnLst/>
            <a:rect l="l" t="t" r="r" b="b"/>
            <a:pathLst>
              <a:path w="2480945">
                <a:moveTo>
                  <a:pt x="0" y="0"/>
                </a:moveTo>
                <a:lnTo>
                  <a:pt x="2480503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91603" y="1826695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66"/>
                </a:moveTo>
                <a:lnTo>
                  <a:pt x="0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94260" y="1826695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66"/>
                </a:moveTo>
                <a:lnTo>
                  <a:pt x="0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94125" y="1826695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66"/>
                </a:moveTo>
                <a:lnTo>
                  <a:pt x="0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93989" y="1826695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66"/>
                </a:moveTo>
                <a:lnTo>
                  <a:pt x="0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96611" y="1826695"/>
            <a:ext cx="0" cy="49530"/>
          </a:xfrm>
          <a:custGeom>
            <a:avLst/>
            <a:gdLst/>
            <a:ahLst/>
            <a:cxnLst/>
            <a:rect l="l" t="t" r="r" b="b"/>
            <a:pathLst>
              <a:path h="49530">
                <a:moveTo>
                  <a:pt x="0" y="49066"/>
                </a:moveTo>
                <a:lnTo>
                  <a:pt x="0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30463" y="1821274"/>
            <a:ext cx="0" cy="631825"/>
          </a:xfrm>
          <a:custGeom>
            <a:avLst/>
            <a:gdLst/>
            <a:ahLst/>
            <a:cxnLst/>
            <a:rect l="l" t="t" r="r" b="b"/>
            <a:pathLst>
              <a:path h="631825">
                <a:moveTo>
                  <a:pt x="0" y="631255"/>
                </a:moveTo>
                <a:lnTo>
                  <a:pt x="0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84060" y="2444443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46402" y="0"/>
                </a:moveTo>
                <a:lnTo>
                  <a:pt x="0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84060" y="2240273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46402" y="0"/>
                </a:moveTo>
                <a:lnTo>
                  <a:pt x="0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84060" y="2033622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46402" y="0"/>
                </a:moveTo>
                <a:lnTo>
                  <a:pt x="0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84060" y="1826695"/>
            <a:ext cx="46990" cy="0"/>
          </a:xfrm>
          <a:custGeom>
            <a:avLst/>
            <a:gdLst/>
            <a:ahLst/>
            <a:cxnLst/>
            <a:rect l="l" t="t" r="r" b="b"/>
            <a:pathLst>
              <a:path w="46990">
                <a:moveTo>
                  <a:pt x="46402" y="0"/>
                </a:moveTo>
                <a:lnTo>
                  <a:pt x="0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31555" y="2286629"/>
            <a:ext cx="0" cy="158115"/>
          </a:xfrm>
          <a:custGeom>
            <a:avLst/>
            <a:gdLst/>
            <a:ahLst/>
            <a:cxnLst/>
            <a:rect l="l" t="t" r="r" b="b"/>
            <a:pathLst>
              <a:path h="158114">
                <a:moveTo>
                  <a:pt x="0" y="0"/>
                </a:moveTo>
                <a:lnTo>
                  <a:pt x="0" y="157813"/>
                </a:lnTo>
              </a:path>
            </a:pathLst>
          </a:custGeom>
          <a:ln w="67829">
            <a:solidFill>
              <a:srgbClr val="00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86788" y="2286583"/>
            <a:ext cx="89535" cy="158115"/>
          </a:xfrm>
          <a:custGeom>
            <a:avLst/>
            <a:gdLst/>
            <a:ahLst/>
            <a:cxnLst/>
            <a:rect l="l" t="t" r="r" b="b"/>
            <a:pathLst>
              <a:path w="89534" h="158114">
                <a:moveTo>
                  <a:pt x="10851" y="157859"/>
                </a:moveTo>
                <a:lnTo>
                  <a:pt x="10851" y="0"/>
                </a:lnTo>
                <a:lnTo>
                  <a:pt x="0" y="0"/>
                </a:lnTo>
                <a:lnTo>
                  <a:pt x="89534" y="0"/>
                </a:lnTo>
                <a:lnTo>
                  <a:pt x="78682" y="0"/>
                </a:lnTo>
                <a:lnTo>
                  <a:pt x="78682" y="157859"/>
                </a:lnTo>
              </a:path>
            </a:pathLst>
          </a:custGeom>
          <a:ln w="24418">
            <a:solidFill>
              <a:srgbClr val="00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31457" y="2262206"/>
            <a:ext cx="0" cy="182245"/>
          </a:xfrm>
          <a:custGeom>
            <a:avLst/>
            <a:gdLst/>
            <a:ahLst/>
            <a:cxnLst/>
            <a:rect l="l" t="t" r="r" b="b"/>
            <a:pathLst>
              <a:path h="182244">
                <a:moveTo>
                  <a:pt x="0" y="0"/>
                </a:moveTo>
                <a:lnTo>
                  <a:pt x="0" y="182237"/>
                </a:lnTo>
              </a:path>
            </a:pathLst>
          </a:custGeom>
          <a:ln w="67829">
            <a:solidFill>
              <a:srgbClr val="00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86699" y="2262142"/>
            <a:ext cx="89535" cy="182880"/>
          </a:xfrm>
          <a:custGeom>
            <a:avLst/>
            <a:gdLst/>
            <a:ahLst/>
            <a:cxnLst/>
            <a:rect l="l" t="t" r="r" b="b"/>
            <a:pathLst>
              <a:path w="89534" h="182880">
                <a:moveTo>
                  <a:pt x="10842" y="182301"/>
                </a:moveTo>
                <a:lnTo>
                  <a:pt x="10842" y="0"/>
                </a:lnTo>
                <a:lnTo>
                  <a:pt x="0" y="0"/>
                </a:lnTo>
                <a:lnTo>
                  <a:pt x="89497" y="0"/>
                </a:lnTo>
                <a:lnTo>
                  <a:pt x="78655" y="0"/>
                </a:lnTo>
                <a:lnTo>
                  <a:pt x="78655" y="182301"/>
                </a:lnTo>
              </a:path>
            </a:pathLst>
          </a:custGeom>
          <a:ln w="24418">
            <a:solidFill>
              <a:srgbClr val="00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32721" y="2245703"/>
            <a:ext cx="0" cy="198755"/>
          </a:xfrm>
          <a:custGeom>
            <a:avLst/>
            <a:gdLst/>
            <a:ahLst/>
            <a:cxnLst/>
            <a:rect l="l" t="t" r="r" b="b"/>
            <a:pathLst>
              <a:path h="198755">
                <a:moveTo>
                  <a:pt x="0" y="0"/>
                </a:moveTo>
                <a:lnTo>
                  <a:pt x="0" y="198739"/>
                </a:lnTo>
              </a:path>
            </a:pathLst>
          </a:custGeom>
          <a:ln w="65116">
            <a:solidFill>
              <a:srgbClr val="00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86563" y="2245694"/>
            <a:ext cx="92710" cy="198755"/>
          </a:xfrm>
          <a:custGeom>
            <a:avLst/>
            <a:gdLst/>
            <a:ahLst/>
            <a:cxnLst/>
            <a:rect l="l" t="t" r="r" b="b"/>
            <a:pathLst>
              <a:path w="92709" h="198755">
                <a:moveTo>
                  <a:pt x="13599" y="198748"/>
                </a:moveTo>
                <a:lnTo>
                  <a:pt x="13599" y="0"/>
                </a:lnTo>
                <a:lnTo>
                  <a:pt x="0" y="0"/>
                </a:lnTo>
                <a:lnTo>
                  <a:pt x="92254" y="0"/>
                </a:lnTo>
                <a:lnTo>
                  <a:pt x="78747" y="0"/>
                </a:lnTo>
                <a:lnTo>
                  <a:pt x="78747" y="198748"/>
                </a:lnTo>
              </a:path>
            </a:pathLst>
          </a:custGeom>
          <a:ln w="24418">
            <a:solidFill>
              <a:srgbClr val="00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34034" y="2229421"/>
            <a:ext cx="0" cy="215265"/>
          </a:xfrm>
          <a:custGeom>
            <a:avLst/>
            <a:gdLst/>
            <a:ahLst/>
            <a:cxnLst/>
            <a:rect l="l" t="t" r="r" b="b"/>
            <a:pathLst>
              <a:path h="215264">
                <a:moveTo>
                  <a:pt x="0" y="0"/>
                </a:moveTo>
                <a:lnTo>
                  <a:pt x="0" y="215021"/>
                </a:lnTo>
              </a:path>
            </a:pathLst>
          </a:custGeom>
          <a:ln w="67829">
            <a:solidFill>
              <a:srgbClr val="00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89184" y="2229430"/>
            <a:ext cx="90170" cy="215265"/>
          </a:xfrm>
          <a:custGeom>
            <a:avLst/>
            <a:gdLst/>
            <a:ahLst/>
            <a:cxnLst/>
            <a:rect l="l" t="t" r="r" b="b"/>
            <a:pathLst>
              <a:path w="90170" h="215264">
                <a:moveTo>
                  <a:pt x="10934" y="215012"/>
                </a:moveTo>
                <a:lnTo>
                  <a:pt x="10934" y="0"/>
                </a:lnTo>
                <a:lnTo>
                  <a:pt x="0" y="0"/>
                </a:lnTo>
                <a:lnTo>
                  <a:pt x="89589" y="0"/>
                </a:lnTo>
                <a:lnTo>
                  <a:pt x="78747" y="0"/>
                </a:lnTo>
                <a:lnTo>
                  <a:pt x="78747" y="215012"/>
                </a:lnTo>
              </a:path>
            </a:pathLst>
          </a:custGeom>
          <a:ln w="24418">
            <a:solidFill>
              <a:srgbClr val="00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33898" y="2218569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873"/>
                </a:lnTo>
              </a:path>
            </a:pathLst>
          </a:custGeom>
          <a:ln w="67829">
            <a:solidFill>
              <a:srgbClr val="00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789141" y="2218588"/>
            <a:ext cx="89535" cy="226060"/>
          </a:xfrm>
          <a:custGeom>
            <a:avLst/>
            <a:gdLst/>
            <a:ahLst/>
            <a:cxnLst/>
            <a:rect l="l" t="t" r="r" b="b"/>
            <a:pathLst>
              <a:path w="89534" h="226060">
                <a:moveTo>
                  <a:pt x="10842" y="225855"/>
                </a:moveTo>
                <a:lnTo>
                  <a:pt x="10842" y="0"/>
                </a:lnTo>
                <a:lnTo>
                  <a:pt x="0" y="0"/>
                </a:lnTo>
                <a:lnTo>
                  <a:pt x="89497" y="0"/>
                </a:lnTo>
                <a:lnTo>
                  <a:pt x="78655" y="0"/>
                </a:lnTo>
                <a:lnTo>
                  <a:pt x="78655" y="225855"/>
                </a:lnTo>
              </a:path>
            </a:pathLst>
          </a:custGeom>
          <a:ln w="24418">
            <a:solidFill>
              <a:srgbClr val="00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94316" y="2126096"/>
            <a:ext cx="0" cy="318770"/>
          </a:xfrm>
          <a:custGeom>
            <a:avLst/>
            <a:gdLst/>
            <a:ahLst/>
            <a:cxnLst/>
            <a:rect l="l" t="t" r="r" b="b"/>
            <a:pathLst>
              <a:path h="318769">
                <a:moveTo>
                  <a:pt x="0" y="0"/>
                </a:moveTo>
                <a:lnTo>
                  <a:pt x="0" y="318347"/>
                </a:lnTo>
              </a:path>
            </a:pathLst>
          </a:custGeom>
          <a:ln w="65116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48195" y="2126059"/>
            <a:ext cx="92710" cy="318770"/>
          </a:xfrm>
          <a:custGeom>
            <a:avLst/>
            <a:gdLst/>
            <a:ahLst/>
            <a:cxnLst/>
            <a:rect l="l" t="t" r="r" b="b"/>
            <a:pathLst>
              <a:path w="92709" h="318769">
                <a:moveTo>
                  <a:pt x="13562" y="318384"/>
                </a:moveTo>
                <a:lnTo>
                  <a:pt x="13562" y="0"/>
                </a:lnTo>
                <a:lnTo>
                  <a:pt x="0" y="0"/>
                </a:lnTo>
                <a:lnTo>
                  <a:pt x="92465" y="0"/>
                </a:lnTo>
                <a:lnTo>
                  <a:pt x="78682" y="0"/>
                </a:lnTo>
                <a:lnTo>
                  <a:pt x="78682" y="318384"/>
                </a:lnTo>
              </a:path>
            </a:pathLst>
          </a:custGeom>
          <a:ln w="24418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195556" y="2098971"/>
            <a:ext cx="0" cy="346075"/>
          </a:xfrm>
          <a:custGeom>
            <a:avLst/>
            <a:gdLst/>
            <a:ahLst/>
            <a:cxnLst/>
            <a:rect l="l" t="t" r="r" b="b"/>
            <a:pathLst>
              <a:path h="346075">
                <a:moveTo>
                  <a:pt x="0" y="0"/>
                </a:moveTo>
                <a:lnTo>
                  <a:pt x="0" y="345472"/>
                </a:lnTo>
              </a:path>
            </a:pathLst>
          </a:custGeom>
          <a:ln w="67829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150798" y="2098953"/>
            <a:ext cx="90170" cy="346075"/>
          </a:xfrm>
          <a:custGeom>
            <a:avLst/>
            <a:gdLst/>
            <a:ahLst/>
            <a:cxnLst/>
            <a:rect l="l" t="t" r="r" b="b"/>
            <a:pathLst>
              <a:path w="90170" h="346075">
                <a:moveTo>
                  <a:pt x="10842" y="345490"/>
                </a:moveTo>
                <a:lnTo>
                  <a:pt x="10842" y="0"/>
                </a:lnTo>
                <a:lnTo>
                  <a:pt x="0" y="0"/>
                </a:lnTo>
                <a:lnTo>
                  <a:pt x="89773" y="0"/>
                </a:lnTo>
                <a:lnTo>
                  <a:pt x="78655" y="0"/>
                </a:lnTo>
                <a:lnTo>
                  <a:pt x="78655" y="345490"/>
                </a:lnTo>
              </a:path>
            </a:pathLst>
          </a:custGeom>
          <a:ln w="24418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695512" y="2079748"/>
            <a:ext cx="0" cy="365125"/>
          </a:xfrm>
          <a:custGeom>
            <a:avLst/>
            <a:gdLst/>
            <a:ahLst/>
            <a:cxnLst/>
            <a:rect l="l" t="t" r="r" b="b"/>
            <a:pathLst>
              <a:path h="365125">
                <a:moveTo>
                  <a:pt x="0" y="0"/>
                </a:moveTo>
                <a:lnTo>
                  <a:pt x="0" y="364694"/>
                </a:lnTo>
              </a:path>
            </a:pathLst>
          </a:custGeom>
          <a:ln w="67829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50754" y="2079749"/>
            <a:ext cx="89535" cy="365125"/>
          </a:xfrm>
          <a:custGeom>
            <a:avLst/>
            <a:gdLst/>
            <a:ahLst/>
            <a:cxnLst/>
            <a:rect l="l" t="t" r="r" b="b"/>
            <a:pathLst>
              <a:path w="89534" h="365125">
                <a:moveTo>
                  <a:pt x="10842" y="364694"/>
                </a:moveTo>
                <a:lnTo>
                  <a:pt x="10842" y="0"/>
                </a:lnTo>
                <a:lnTo>
                  <a:pt x="0" y="0"/>
                </a:lnTo>
                <a:lnTo>
                  <a:pt x="89497" y="0"/>
                </a:lnTo>
                <a:lnTo>
                  <a:pt x="78655" y="0"/>
                </a:lnTo>
                <a:lnTo>
                  <a:pt x="78655" y="364694"/>
                </a:lnTo>
              </a:path>
            </a:pathLst>
          </a:custGeom>
          <a:ln w="24418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196777" y="2066186"/>
            <a:ext cx="0" cy="378460"/>
          </a:xfrm>
          <a:custGeom>
            <a:avLst/>
            <a:gdLst/>
            <a:ahLst/>
            <a:cxnLst/>
            <a:rect l="l" t="t" r="r" b="b"/>
            <a:pathLst>
              <a:path h="378460">
                <a:moveTo>
                  <a:pt x="0" y="0"/>
                </a:moveTo>
                <a:lnTo>
                  <a:pt x="0" y="378256"/>
                </a:lnTo>
              </a:path>
            </a:pathLst>
          </a:custGeom>
          <a:ln w="65116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150619" y="2066149"/>
            <a:ext cx="92710" cy="378460"/>
          </a:xfrm>
          <a:custGeom>
            <a:avLst/>
            <a:gdLst/>
            <a:ahLst/>
            <a:cxnLst/>
            <a:rect l="l" t="t" r="r" b="b"/>
            <a:pathLst>
              <a:path w="92709" h="378460">
                <a:moveTo>
                  <a:pt x="13599" y="378293"/>
                </a:moveTo>
                <a:lnTo>
                  <a:pt x="13599" y="0"/>
                </a:lnTo>
                <a:lnTo>
                  <a:pt x="0" y="0"/>
                </a:lnTo>
                <a:lnTo>
                  <a:pt x="92254" y="0"/>
                </a:lnTo>
                <a:lnTo>
                  <a:pt x="78655" y="0"/>
                </a:lnTo>
                <a:lnTo>
                  <a:pt x="78655" y="378293"/>
                </a:lnTo>
              </a:path>
            </a:pathLst>
          </a:custGeom>
          <a:ln w="24418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697998" y="2058045"/>
            <a:ext cx="0" cy="386715"/>
          </a:xfrm>
          <a:custGeom>
            <a:avLst/>
            <a:gdLst/>
            <a:ahLst/>
            <a:cxnLst/>
            <a:rect l="l" t="t" r="r" b="b"/>
            <a:pathLst>
              <a:path h="386714">
                <a:moveTo>
                  <a:pt x="0" y="0"/>
                </a:moveTo>
                <a:lnTo>
                  <a:pt x="0" y="386398"/>
                </a:lnTo>
              </a:path>
            </a:pathLst>
          </a:custGeom>
          <a:ln w="67829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653240" y="2058063"/>
            <a:ext cx="89535" cy="386715"/>
          </a:xfrm>
          <a:custGeom>
            <a:avLst/>
            <a:gdLst/>
            <a:ahLst/>
            <a:cxnLst/>
            <a:rect l="l" t="t" r="r" b="b"/>
            <a:pathLst>
              <a:path w="89534" h="386714">
                <a:moveTo>
                  <a:pt x="10842" y="386379"/>
                </a:moveTo>
                <a:lnTo>
                  <a:pt x="10842" y="0"/>
                </a:lnTo>
                <a:lnTo>
                  <a:pt x="0" y="0"/>
                </a:lnTo>
                <a:lnTo>
                  <a:pt x="89497" y="0"/>
                </a:lnTo>
                <a:lnTo>
                  <a:pt x="78655" y="0"/>
                </a:lnTo>
                <a:lnTo>
                  <a:pt x="78655" y="386379"/>
                </a:lnTo>
              </a:path>
            </a:pathLst>
          </a:custGeom>
          <a:ln w="24418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57184" y="2077038"/>
            <a:ext cx="0" cy="367665"/>
          </a:xfrm>
          <a:custGeom>
            <a:avLst/>
            <a:gdLst/>
            <a:ahLst/>
            <a:cxnLst/>
            <a:rect l="l" t="t" r="r" b="b"/>
            <a:pathLst>
              <a:path h="367664">
                <a:moveTo>
                  <a:pt x="0" y="0"/>
                </a:moveTo>
                <a:lnTo>
                  <a:pt x="0" y="367405"/>
                </a:lnTo>
              </a:path>
            </a:pathLst>
          </a:custGeom>
          <a:ln w="68055">
            <a:solidFill>
              <a:srgbClr val="549F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12304" y="2076992"/>
            <a:ext cx="90170" cy="367665"/>
          </a:xfrm>
          <a:custGeom>
            <a:avLst/>
            <a:gdLst/>
            <a:ahLst/>
            <a:cxnLst/>
            <a:rect l="l" t="t" r="r" b="b"/>
            <a:pathLst>
              <a:path w="90170" h="367664">
                <a:moveTo>
                  <a:pt x="10851" y="367451"/>
                </a:moveTo>
                <a:lnTo>
                  <a:pt x="10851" y="0"/>
                </a:lnTo>
                <a:lnTo>
                  <a:pt x="0" y="0"/>
                </a:lnTo>
                <a:lnTo>
                  <a:pt x="89764" y="0"/>
                </a:lnTo>
                <a:lnTo>
                  <a:pt x="78912" y="0"/>
                </a:lnTo>
                <a:lnTo>
                  <a:pt x="78912" y="367451"/>
                </a:lnTo>
              </a:path>
            </a:pathLst>
          </a:custGeom>
          <a:ln w="24418">
            <a:solidFill>
              <a:srgbClr val="549F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58411" y="2058045"/>
            <a:ext cx="0" cy="386715"/>
          </a:xfrm>
          <a:custGeom>
            <a:avLst/>
            <a:gdLst/>
            <a:ahLst/>
            <a:cxnLst/>
            <a:rect l="l" t="t" r="r" b="b"/>
            <a:pathLst>
              <a:path h="386714">
                <a:moveTo>
                  <a:pt x="0" y="0"/>
                </a:moveTo>
                <a:lnTo>
                  <a:pt x="0" y="386398"/>
                </a:lnTo>
              </a:path>
            </a:pathLst>
          </a:custGeom>
          <a:ln w="65342">
            <a:solidFill>
              <a:srgbClr val="549F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12233" y="2058063"/>
            <a:ext cx="90170" cy="386715"/>
          </a:xfrm>
          <a:custGeom>
            <a:avLst/>
            <a:gdLst/>
            <a:ahLst/>
            <a:cxnLst/>
            <a:rect l="l" t="t" r="r" b="b"/>
            <a:pathLst>
              <a:path w="90170" h="386714">
                <a:moveTo>
                  <a:pt x="13507" y="386379"/>
                </a:moveTo>
                <a:lnTo>
                  <a:pt x="13507" y="0"/>
                </a:lnTo>
                <a:lnTo>
                  <a:pt x="0" y="0"/>
                </a:lnTo>
                <a:lnTo>
                  <a:pt x="89773" y="0"/>
                </a:lnTo>
                <a:lnTo>
                  <a:pt x="78930" y="0"/>
                </a:lnTo>
                <a:lnTo>
                  <a:pt x="78930" y="386379"/>
                </a:lnTo>
              </a:path>
            </a:pathLst>
          </a:custGeom>
          <a:ln w="24418">
            <a:solidFill>
              <a:srgbClr val="549F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58368" y="2039052"/>
            <a:ext cx="0" cy="405765"/>
          </a:xfrm>
          <a:custGeom>
            <a:avLst/>
            <a:gdLst/>
            <a:ahLst/>
            <a:cxnLst/>
            <a:rect l="l" t="t" r="r" b="b"/>
            <a:pathLst>
              <a:path h="405764">
                <a:moveTo>
                  <a:pt x="0" y="0"/>
                </a:moveTo>
                <a:lnTo>
                  <a:pt x="0" y="405390"/>
                </a:lnTo>
              </a:path>
            </a:pathLst>
          </a:custGeom>
          <a:ln w="65342">
            <a:solidFill>
              <a:srgbClr val="549F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14854" y="2039043"/>
            <a:ext cx="90170" cy="405765"/>
          </a:xfrm>
          <a:custGeom>
            <a:avLst/>
            <a:gdLst/>
            <a:ahLst/>
            <a:cxnLst/>
            <a:rect l="l" t="t" r="r" b="b"/>
            <a:pathLst>
              <a:path w="90170" h="405764">
                <a:moveTo>
                  <a:pt x="10842" y="405399"/>
                </a:moveTo>
                <a:lnTo>
                  <a:pt x="10842" y="0"/>
                </a:lnTo>
                <a:lnTo>
                  <a:pt x="0" y="0"/>
                </a:lnTo>
                <a:lnTo>
                  <a:pt x="89773" y="0"/>
                </a:lnTo>
                <a:lnTo>
                  <a:pt x="76174" y="0"/>
                </a:lnTo>
                <a:lnTo>
                  <a:pt x="76174" y="405399"/>
                </a:lnTo>
              </a:path>
            </a:pathLst>
          </a:custGeom>
          <a:ln w="24418">
            <a:solidFill>
              <a:srgbClr val="549F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59589" y="2028201"/>
            <a:ext cx="0" cy="416559"/>
          </a:xfrm>
          <a:custGeom>
            <a:avLst/>
            <a:gdLst/>
            <a:ahLst/>
            <a:cxnLst/>
            <a:rect l="l" t="t" r="r" b="b"/>
            <a:pathLst>
              <a:path h="416560">
                <a:moveTo>
                  <a:pt x="0" y="0"/>
                </a:moveTo>
                <a:lnTo>
                  <a:pt x="0" y="416242"/>
                </a:lnTo>
              </a:path>
            </a:pathLst>
          </a:custGeom>
          <a:ln w="68055">
            <a:solidFill>
              <a:srgbClr val="549F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14718" y="2028201"/>
            <a:ext cx="90170" cy="416559"/>
          </a:xfrm>
          <a:custGeom>
            <a:avLst/>
            <a:gdLst/>
            <a:ahLst/>
            <a:cxnLst/>
            <a:rect l="l" t="t" r="r" b="b"/>
            <a:pathLst>
              <a:path w="90170" h="416560">
                <a:moveTo>
                  <a:pt x="10842" y="416242"/>
                </a:moveTo>
                <a:lnTo>
                  <a:pt x="10842" y="0"/>
                </a:lnTo>
                <a:lnTo>
                  <a:pt x="0" y="0"/>
                </a:lnTo>
                <a:lnTo>
                  <a:pt x="89773" y="0"/>
                </a:lnTo>
                <a:lnTo>
                  <a:pt x="78930" y="0"/>
                </a:lnTo>
                <a:lnTo>
                  <a:pt x="78930" y="416242"/>
                </a:lnTo>
              </a:path>
            </a:pathLst>
          </a:custGeom>
          <a:ln w="24418">
            <a:solidFill>
              <a:srgbClr val="549F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560854" y="2017119"/>
            <a:ext cx="0" cy="427355"/>
          </a:xfrm>
          <a:custGeom>
            <a:avLst/>
            <a:gdLst/>
            <a:ahLst/>
            <a:cxnLst/>
            <a:rect l="l" t="t" r="r" b="b"/>
            <a:pathLst>
              <a:path h="427355">
                <a:moveTo>
                  <a:pt x="0" y="0"/>
                </a:moveTo>
                <a:lnTo>
                  <a:pt x="0" y="427323"/>
                </a:lnTo>
              </a:path>
            </a:pathLst>
          </a:custGeom>
          <a:ln w="65342">
            <a:solidFill>
              <a:srgbClr val="549F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514674" y="2017082"/>
            <a:ext cx="90170" cy="427990"/>
          </a:xfrm>
          <a:custGeom>
            <a:avLst/>
            <a:gdLst/>
            <a:ahLst/>
            <a:cxnLst/>
            <a:rect l="l" t="t" r="r" b="b"/>
            <a:pathLst>
              <a:path w="90170" h="427989">
                <a:moveTo>
                  <a:pt x="13507" y="427360"/>
                </a:moveTo>
                <a:lnTo>
                  <a:pt x="13507" y="0"/>
                </a:lnTo>
                <a:lnTo>
                  <a:pt x="0" y="0"/>
                </a:lnTo>
                <a:lnTo>
                  <a:pt x="89773" y="0"/>
                </a:lnTo>
                <a:lnTo>
                  <a:pt x="78838" y="0"/>
                </a:lnTo>
                <a:lnTo>
                  <a:pt x="78838" y="427360"/>
                </a:lnTo>
              </a:path>
            </a:pathLst>
          </a:custGeom>
          <a:ln w="24418">
            <a:solidFill>
              <a:srgbClr val="549F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551152" y="2445296"/>
            <a:ext cx="23247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4984" algn="l"/>
                <a:tab pos="1014730" algn="l"/>
                <a:tab pos="1517650" algn="l"/>
                <a:tab pos="1974214" algn="l"/>
              </a:tabLst>
            </a:pPr>
            <a:r>
              <a:rPr sz="1200" b="1" spc="-10" dirty="0">
                <a:solidFill>
                  <a:srgbClr val="221715"/>
                </a:solidFill>
                <a:latin typeface="Arial"/>
                <a:cs typeface="Arial"/>
              </a:rPr>
              <a:t>20</a:t>
            </a:r>
            <a:r>
              <a:rPr sz="1200" b="1" spc="-5" dirty="0">
                <a:solidFill>
                  <a:srgbClr val="221715"/>
                </a:solidFill>
                <a:latin typeface="Arial"/>
                <a:cs typeface="Arial"/>
              </a:rPr>
              <a:t>0</a:t>
            </a:r>
            <a:r>
              <a:rPr sz="1200" b="1" dirty="0">
                <a:solidFill>
                  <a:srgbClr val="221715"/>
                </a:solidFill>
                <a:latin typeface="Arial"/>
                <a:cs typeface="Arial"/>
              </a:rPr>
              <a:t>	</a:t>
            </a:r>
            <a:r>
              <a:rPr sz="1200" b="1" spc="-10" dirty="0">
                <a:solidFill>
                  <a:srgbClr val="221715"/>
                </a:solidFill>
                <a:latin typeface="Arial"/>
                <a:cs typeface="Arial"/>
              </a:rPr>
              <a:t>40</a:t>
            </a:r>
            <a:r>
              <a:rPr sz="1200" b="1" spc="-5" dirty="0">
                <a:solidFill>
                  <a:srgbClr val="221715"/>
                </a:solidFill>
                <a:latin typeface="Arial"/>
                <a:cs typeface="Arial"/>
              </a:rPr>
              <a:t>0</a:t>
            </a:r>
            <a:r>
              <a:rPr sz="1200" b="1" dirty="0">
                <a:solidFill>
                  <a:srgbClr val="221715"/>
                </a:solidFill>
                <a:latin typeface="Arial"/>
                <a:cs typeface="Arial"/>
              </a:rPr>
              <a:t>	</a:t>
            </a:r>
            <a:r>
              <a:rPr sz="1200" b="1" spc="-10" dirty="0">
                <a:solidFill>
                  <a:srgbClr val="221715"/>
                </a:solidFill>
                <a:latin typeface="Arial"/>
                <a:cs typeface="Arial"/>
              </a:rPr>
              <a:t>60</a:t>
            </a:r>
            <a:r>
              <a:rPr sz="1200" b="1" spc="-5" dirty="0">
                <a:solidFill>
                  <a:srgbClr val="221715"/>
                </a:solidFill>
                <a:latin typeface="Arial"/>
                <a:cs typeface="Arial"/>
              </a:rPr>
              <a:t>0</a:t>
            </a:r>
            <a:r>
              <a:rPr sz="1200" b="1" dirty="0">
                <a:solidFill>
                  <a:srgbClr val="221715"/>
                </a:solidFill>
                <a:latin typeface="Arial"/>
                <a:cs typeface="Arial"/>
              </a:rPr>
              <a:t>	</a:t>
            </a:r>
            <a:r>
              <a:rPr sz="1200" b="1" spc="-30" dirty="0">
                <a:solidFill>
                  <a:srgbClr val="221715"/>
                </a:solidFill>
                <a:latin typeface="Arial"/>
                <a:cs typeface="Arial"/>
              </a:rPr>
              <a:t>8</a:t>
            </a:r>
            <a:r>
              <a:rPr sz="1200" b="1" spc="-10" dirty="0">
                <a:solidFill>
                  <a:srgbClr val="221715"/>
                </a:solidFill>
                <a:latin typeface="Arial"/>
                <a:cs typeface="Arial"/>
              </a:rPr>
              <a:t>0</a:t>
            </a:r>
            <a:r>
              <a:rPr sz="1200" b="1" spc="-5" dirty="0">
                <a:solidFill>
                  <a:srgbClr val="221715"/>
                </a:solidFill>
                <a:latin typeface="Arial"/>
                <a:cs typeface="Arial"/>
              </a:rPr>
              <a:t>0</a:t>
            </a:r>
            <a:r>
              <a:rPr sz="1200" b="1" dirty="0">
                <a:solidFill>
                  <a:srgbClr val="221715"/>
                </a:solidFill>
                <a:latin typeface="Arial"/>
                <a:cs typeface="Arial"/>
              </a:rPr>
              <a:t>	</a:t>
            </a:r>
            <a:r>
              <a:rPr sz="1200" b="1" spc="-10" dirty="0">
                <a:solidFill>
                  <a:srgbClr val="221715"/>
                </a:solidFill>
                <a:latin typeface="Arial"/>
                <a:cs typeface="Arial"/>
              </a:rPr>
              <a:t>100</a:t>
            </a:r>
            <a:r>
              <a:rPr sz="1200" b="1" spc="-5" dirty="0">
                <a:solidFill>
                  <a:srgbClr val="221715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458045" y="2444443"/>
            <a:ext cx="2480945" cy="0"/>
          </a:xfrm>
          <a:custGeom>
            <a:avLst/>
            <a:gdLst/>
            <a:ahLst/>
            <a:cxnLst/>
            <a:rect l="l" t="t" r="r" b="b"/>
            <a:pathLst>
              <a:path w="2480945">
                <a:moveTo>
                  <a:pt x="0" y="0"/>
                </a:moveTo>
                <a:lnTo>
                  <a:pt x="2480503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691603" y="2398041"/>
            <a:ext cx="0" cy="46990"/>
          </a:xfrm>
          <a:custGeom>
            <a:avLst/>
            <a:gdLst/>
            <a:ahLst/>
            <a:cxnLst/>
            <a:rect l="l" t="t" r="r" b="b"/>
            <a:pathLst>
              <a:path h="46989">
                <a:moveTo>
                  <a:pt x="0" y="0"/>
                </a:moveTo>
                <a:lnTo>
                  <a:pt x="0" y="46402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194260" y="2398041"/>
            <a:ext cx="0" cy="46990"/>
          </a:xfrm>
          <a:custGeom>
            <a:avLst/>
            <a:gdLst/>
            <a:ahLst/>
            <a:cxnLst/>
            <a:rect l="l" t="t" r="r" b="b"/>
            <a:pathLst>
              <a:path h="46989">
                <a:moveTo>
                  <a:pt x="0" y="0"/>
                </a:moveTo>
                <a:lnTo>
                  <a:pt x="0" y="46402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94125" y="2398041"/>
            <a:ext cx="0" cy="46990"/>
          </a:xfrm>
          <a:custGeom>
            <a:avLst/>
            <a:gdLst/>
            <a:ahLst/>
            <a:cxnLst/>
            <a:rect l="l" t="t" r="r" b="b"/>
            <a:pathLst>
              <a:path h="46989">
                <a:moveTo>
                  <a:pt x="0" y="0"/>
                </a:moveTo>
                <a:lnTo>
                  <a:pt x="0" y="46402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193989" y="2398041"/>
            <a:ext cx="0" cy="46990"/>
          </a:xfrm>
          <a:custGeom>
            <a:avLst/>
            <a:gdLst/>
            <a:ahLst/>
            <a:cxnLst/>
            <a:rect l="l" t="t" r="r" b="b"/>
            <a:pathLst>
              <a:path h="46989">
                <a:moveTo>
                  <a:pt x="0" y="0"/>
                </a:moveTo>
                <a:lnTo>
                  <a:pt x="0" y="46402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696611" y="2398041"/>
            <a:ext cx="0" cy="46990"/>
          </a:xfrm>
          <a:custGeom>
            <a:avLst/>
            <a:gdLst/>
            <a:ahLst/>
            <a:cxnLst/>
            <a:rect l="l" t="t" r="r" b="b"/>
            <a:pathLst>
              <a:path h="46989">
                <a:moveTo>
                  <a:pt x="0" y="0"/>
                </a:moveTo>
                <a:lnTo>
                  <a:pt x="0" y="46402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6192564" y="1700397"/>
            <a:ext cx="259715" cy="84455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200" b="1" spc="-10" dirty="0">
                <a:solidFill>
                  <a:srgbClr val="221715"/>
                </a:solidFill>
                <a:latin typeface="Arial"/>
                <a:cs typeface="Arial"/>
              </a:rPr>
              <a:t>1</a:t>
            </a:r>
            <a:r>
              <a:rPr sz="1200" b="1" spc="70" dirty="0">
                <a:solidFill>
                  <a:srgbClr val="221715"/>
                </a:solidFill>
                <a:latin typeface="Arial"/>
                <a:cs typeface="Arial"/>
              </a:rPr>
              <a:t>0</a:t>
            </a:r>
            <a:r>
              <a:rPr sz="1125" b="1" spc="7" baseline="29629" dirty="0">
                <a:solidFill>
                  <a:srgbClr val="221715"/>
                </a:solidFill>
                <a:latin typeface="Arial"/>
                <a:cs typeface="Arial"/>
              </a:rPr>
              <a:t>6</a:t>
            </a:r>
            <a:endParaRPr sz="1125" baseline="29629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200" b="1" spc="-10" dirty="0">
                <a:solidFill>
                  <a:srgbClr val="221715"/>
                </a:solidFill>
                <a:latin typeface="Arial"/>
                <a:cs typeface="Arial"/>
              </a:rPr>
              <a:t>1</a:t>
            </a:r>
            <a:r>
              <a:rPr sz="1200" b="1" spc="70" dirty="0">
                <a:solidFill>
                  <a:srgbClr val="221715"/>
                </a:solidFill>
                <a:latin typeface="Arial"/>
                <a:cs typeface="Arial"/>
              </a:rPr>
              <a:t>0</a:t>
            </a:r>
            <a:r>
              <a:rPr sz="1125" b="1" spc="7" baseline="25925" dirty="0">
                <a:solidFill>
                  <a:srgbClr val="221715"/>
                </a:solidFill>
                <a:latin typeface="Arial"/>
                <a:cs typeface="Arial"/>
              </a:rPr>
              <a:t>4</a:t>
            </a:r>
            <a:endParaRPr sz="1125" baseline="25925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200" b="1" spc="-10" dirty="0">
                <a:solidFill>
                  <a:srgbClr val="221715"/>
                </a:solidFill>
                <a:latin typeface="Arial"/>
                <a:cs typeface="Arial"/>
              </a:rPr>
              <a:t>1</a:t>
            </a:r>
            <a:r>
              <a:rPr sz="1200" b="1" spc="70" dirty="0">
                <a:solidFill>
                  <a:srgbClr val="221715"/>
                </a:solidFill>
                <a:latin typeface="Arial"/>
                <a:cs typeface="Arial"/>
              </a:rPr>
              <a:t>0</a:t>
            </a:r>
            <a:r>
              <a:rPr sz="1125" b="1" spc="7" baseline="29629" dirty="0">
                <a:solidFill>
                  <a:srgbClr val="221715"/>
                </a:solidFill>
                <a:latin typeface="Arial"/>
                <a:cs typeface="Arial"/>
              </a:rPr>
              <a:t>2</a:t>
            </a:r>
            <a:endParaRPr sz="1125" baseline="29629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200" b="1" spc="-10" dirty="0">
                <a:solidFill>
                  <a:srgbClr val="221715"/>
                </a:solidFill>
                <a:latin typeface="Arial"/>
                <a:cs typeface="Arial"/>
              </a:rPr>
              <a:t>1</a:t>
            </a:r>
            <a:r>
              <a:rPr sz="1200" b="1" spc="70" dirty="0">
                <a:solidFill>
                  <a:srgbClr val="221715"/>
                </a:solidFill>
                <a:latin typeface="Arial"/>
                <a:cs typeface="Arial"/>
              </a:rPr>
              <a:t>0</a:t>
            </a:r>
            <a:r>
              <a:rPr sz="1125" b="1" spc="7" baseline="29629" dirty="0">
                <a:solidFill>
                  <a:srgbClr val="221715"/>
                </a:solidFill>
                <a:latin typeface="Arial"/>
                <a:cs typeface="Arial"/>
              </a:rPr>
              <a:t>0</a:t>
            </a:r>
            <a:endParaRPr sz="1125" baseline="29629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466177" y="1821274"/>
            <a:ext cx="0" cy="631825"/>
          </a:xfrm>
          <a:custGeom>
            <a:avLst/>
            <a:gdLst/>
            <a:ahLst/>
            <a:cxnLst/>
            <a:rect l="l" t="t" r="r" b="b"/>
            <a:pathLst>
              <a:path h="631825">
                <a:moveTo>
                  <a:pt x="0" y="631255"/>
                </a:moveTo>
                <a:lnTo>
                  <a:pt x="0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466177" y="244444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7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466177" y="224027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7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466177" y="203362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7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466177" y="1826695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0" y="0"/>
                </a:moveTo>
                <a:lnTo>
                  <a:pt x="48837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7070286" y="2611242"/>
            <a:ext cx="12471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221715"/>
                </a:solidFill>
                <a:latin typeface="Arial"/>
                <a:cs typeface="Arial"/>
              </a:rPr>
              <a:t># </a:t>
            </a:r>
            <a:r>
              <a:rPr sz="1200" b="1" spc="-10" dirty="0">
                <a:solidFill>
                  <a:srgbClr val="221715"/>
                </a:solidFill>
                <a:latin typeface="Arial"/>
                <a:cs typeface="Arial"/>
              </a:rPr>
              <a:t>Top </a:t>
            </a:r>
            <a:r>
              <a:rPr sz="1200" b="1" spc="-5" dirty="0">
                <a:solidFill>
                  <a:srgbClr val="221715"/>
                </a:solidFill>
                <a:latin typeface="Arial"/>
                <a:cs typeface="Arial"/>
              </a:rPr>
              <a:t>of</a:t>
            </a:r>
            <a:r>
              <a:rPr sz="1200" b="1" spc="-20" dirty="0">
                <a:solidFill>
                  <a:srgbClr val="221715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221715"/>
                </a:solidFill>
                <a:latin typeface="Arial"/>
                <a:cs typeface="Arial"/>
              </a:rPr>
              <a:t>retrieval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954219" y="1681654"/>
            <a:ext cx="196215" cy="8788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b="1" spc="-5" dirty="0">
                <a:solidFill>
                  <a:srgbClr val="221715"/>
                </a:solidFill>
                <a:latin typeface="Arial"/>
                <a:cs typeface="Arial"/>
              </a:rPr>
              <a:t>Latency(us)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583075" y="1536988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5">
                <a:moveTo>
                  <a:pt x="0" y="0"/>
                </a:moveTo>
                <a:lnTo>
                  <a:pt x="143802" y="0"/>
                </a:lnTo>
              </a:path>
            </a:pathLst>
          </a:custGeom>
          <a:ln w="84333">
            <a:solidFill>
              <a:srgbClr val="549F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572223" y="1494804"/>
            <a:ext cx="165735" cy="95250"/>
          </a:xfrm>
          <a:custGeom>
            <a:avLst/>
            <a:gdLst/>
            <a:ahLst/>
            <a:cxnLst/>
            <a:rect l="l" t="t" r="r" b="b"/>
            <a:pathLst>
              <a:path w="165734" h="95250">
                <a:moveTo>
                  <a:pt x="10851" y="95193"/>
                </a:moveTo>
                <a:lnTo>
                  <a:pt x="10851" y="0"/>
                </a:lnTo>
                <a:lnTo>
                  <a:pt x="0" y="0"/>
                </a:lnTo>
                <a:lnTo>
                  <a:pt x="165727" y="0"/>
                </a:lnTo>
                <a:lnTo>
                  <a:pt x="154654" y="0"/>
                </a:lnTo>
                <a:lnTo>
                  <a:pt x="154654" y="95193"/>
                </a:lnTo>
                <a:lnTo>
                  <a:pt x="154654" y="84351"/>
                </a:lnTo>
                <a:lnTo>
                  <a:pt x="10851" y="84351"/>
                </a:lnTo>
              </a:path>
            </a:pathLst>
          </a:custGeom>
          <a:ln w="24418">
            <a:solidFill>
              <a:srgbClr val="549F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583075" y="1716532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5">
                <a:moveTo>
                  <a:pt x="0" y="0"/>
                </a:moveTo>
                <a:lnTo>
                  <a:pt x="143802" y="0"/>
                </a:lnTo>
              </a:path>
            </a:pathLst>
          </a:custGeom>
          <a:ln w="84334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572223" y="1674348"/>
            <a:ext cx="165735" cy="95250"/>
          </a:xfrm>
          <a:custGeom>
            <a:avLst/>
            <a:gdLst/>
            <a:ahLst/>
            <a:cxnLst/>
            <a:rect l="l" t="t" r="r" b="b"/>
            <a:pathLst>
              <a:path w="165734" h="95250">
                <a:moveTo>
                  <a:pt x="10851" y="95193"/>
                </a:moveTo>
                <a:lnTo>
                  <a:pt x="10851" y="0"/>
                </a:lnTo>
                <a:lnTo>
                  <a:pt x="0" y="0"/>
                </a:lnTo>
                <a:lnTo>
                  <a:pt x="165727" y="0"/>
                </a:lnTo>
                <a:lnTo>
                  <a:pt x="154654" y="0"/>
                </a:lnTo>
                <a:lnTo>
                  <a:pt x="154654" y="95193"/>
                </a:lnTo>
                <a:lnTo>
                  <a:pt x="154654" y="84351"/>
                </a:lnTo>
                <a:lnTo>
                  <a:pt x="10851" y="84351"/>
                </a:lnTo>
              </a:path>
            </a:pathLst>
          </a:custGeom>
          <a:ln w="24418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6752385" y="1427661"/>
            <a:ext cx="1979295" cy="38798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23495" marR="5080" indent="-11430">
              <a:lnSpc>
                <a:spcPts val="1410"/>
              </a:lnSpc>
              <a:spcBef>
                <a:spcPts val="170"/>
              </a:spcBef>
              <a:tabLst>
                <a:tab pos="1511935" algn="l"/>
              </a:tabLst>
            </a:pPr>
            <a:r>
              <a:rPr sz="1200" b="1" dirty="0">
                <a:solidFill>
                  <a:srgbClr val="221715"/>
                </a:solidFill>
                <a:latin typeface="Arial"/>
                <a:cs typeface="Arial"/>
              </a:rPr>
              <a:t>B</a:t>
            </a:r>
            <a:r>
              <a:rPr sz="1200" b="1" spc="-5" dirty="0">
                <a:solidFill>
                  <a:srgbClr val="221715"/>
                </a:solidFill>
                <a:latin typeface="Arial"/>
                <a:cs typeface="Arial"/>
              </a:rPr>
              <a:t>rute-</a:t>
            </a:r>
            <a:r>
              <a:rPr sz="1200" b="1" spc="-10" dirty="0">
                <a:solidFill>
                  <a:srgbClr val="221715"/>
                </a:solidFill>
                <a:latin typeface="Arial"/>
                <a:cs typeface="Arial"/>
              </a:rPr>
              <a:t>Fo</a:t>
            </a:r>
            <a:r>
              <a:rPr sz="1200" b="1" spc="-5" dirty="0">
                <a:solidFill>
                  <a:srgbClr val="221715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221715"/>
                </a:solidFill>
                <a:latin typeface="Arial"/>
                <a:cs typeface="Arial"/>
              </a:rPr>
              <a:t>c</a:t>
            </a:r>
            <a:r>
              <a:rPr sz="1200" b="1" spc="-10" dirty="0">
                <a:solidFill>
                  <a:srgbClr val="221715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221715"/>
                </a:solidFill>
                <a:latin typeface="Arial"/>
                <a:cs typeface="Arial"/>
              </a:rPr>
              <a:t>-</a:t>
            </a:r>
            <a:r>
              <a:rPr sz="1200" b="1" spc="0" dirty="0">
                <a:solidFill>
                  <a:srgbClr val="221715"/>
                </a:solidFill>
                <a:latin typeface="Arial"/>
                <a:cs typeface="Arial"/>
              </a:rPr>
              <a:t>S</a:t>
            </a:r>
            <a:r>
              <a:rPr sz="1200" b="1" spc="5" dirty="0">
                <a:solidFill>
                  <a:srgbClr val="221715"/>
                </a:solidFill>
                <a:latin typeface="Arial"/>
                <a:cs typeface="Arial"/>
              </a:rPr>
              <a:t>o</a:t>
            </a:r>
            <a:r>
              <a:rPr sz="1200" b="1" spc="-5" dirty="0">
                <a:solidFill>
                  <a:srgbClr val="221715"/>
                </a:solidFill>
                <a:latin typeface="Arial"/>
                <a:cs typeface="Arial"/>
              </a:rPr>
              <a:t>rt</a:t>
            </a:r>
            <a:r>
              <a:rPr sz="1200" b="1" dirty="0">
                <a:solidFill>
                  <a:srgbClr val="221715"/>
                </a:solidFill>
                <a:latin typeface="Arial"/>
                <a:cs typeface="Arial"/>
              </a:rPr>
              <a:t>	</a:t>
            </a:r>
            <a:r>
              <a:rPr sz="1800" b="1" spc="-30" baseline="2314" dirty="0">
                <a:solidFill>
                  <a:srgbClr val="221715"/>
                </a:solidFill>
                <a:latin typeface="Arial"/>
                <a:cs typeface="Arial"/>
              </a:rPr>
              <a:t>D</a:t>
            </a:r>
            <a:r>
              <a:rPr sz="1800" b="1" spc="-15" baseline="2314" dirty="0">
                <a:solidFill>
                  <a:srgbClr val="221715"/>
                </a:solidFill>
                <a:latin typeface="Arial"/>
                <a:cs typeface="Arial"/>
              </a:rPr>
              <a:t>L</a:t>
            </a:r>
            <a:r>
              <a:rPr sz="1800" b="1" spc="-22" baseline="2314" dirty="0">
                <a:solidFill>
                  <a:srgbClr val="221715"/>
                </a:solidFill>
                <a:latin typeface="Arial"/>
                <a:cs typeface="Arial"/>
              </a:rPr>
              <a:t>G</a:t>
            </a:r>
            <a:r>
              <a:rPr sz="1800" b="1" baseline="2314" dirty="0">
                <a:solidFill>
                  <a:srgbClr val="221715"/>
                </a:solidFill>
                <a:latin typeface="Arial"/>
                <a:cs typeface="Arial"/>
              </a:rPr>
              <a:t>-</a:t>
            </a:r>
            <a:r>
              <a:rPr sz="1800" b="1" spc="-7" baseline="2314" dirty="0">
                <a:solidFill>
                  <a:srgbClr val="221715"/>
                </a:solidFill>
                <a:latin typeface="Arial"/>
                <a:cs typeface="Arial"/>
              </a:rPr>
              <a:t>x  </a:t>
            </a:r>
            <a:r>
              <a:rPr sz="1200" b="1" spc="-5" dirty="0">
                <a:solidFill>
                  <a:srgbClr val="221715"/>
                </a:solidFill>
                <a:latin typeface="Arial"/>
                <a:cs typeface="Arial"/>
              </a:rPr>
              <a:t>Graph</a:t>
            </a:r>
            <a:r>
              <a:rPr sz="1200" b="1" spc="-25" dirty="0">
                <a:solidFill>
                  <a:srgbClr val="221715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21715"/>
                </a:solidFill>
                <a:latin typeface="Arial"/>
                <a:cs typeface="Arial"/>
              </a:rPr>
              <a:t>Search-CPU</a:t>
            </a:r>
            <a:endParaRPr sz="12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8082806" y="1531567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5">
                <a:moveTo>
                  <a:pt x="0" y="0"/>
                </a:moveTo>
                <a:lnTo>
                  <a:pt x="143802" y="0"/>
                </a:lnTo>
              </a:path>
            </a:pathLst>
          </a:custGeom>
          <a:ln w="84333">
            <a:solidFill>
              <a:srgbClr val="00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071688" y="1489382"/>
            <a:ext cx="166370" cy="95250"/>
          </a:xfrm>
          <a:custGeom>
            <a:avLst/>
            <a:gdLst/>
            <a:ahLst/>
            <a:cxnLst/>
            <a:rect l="l" t="t" r="r" b="b"/>
            <a:pathLst>
              <a:path w="166370" h="95250">
                <a:moveTo>
                  <a:pt x="11118" y="95193"/>
                </a:moveTo>
                <a:lnTo>
                  <a:pt x="11118" y="0"/>
                </a:lnTo>
                <a:lnTo>
                  <a:pt x="0" y="0"/>
                </a:lnTo>
                <a:lnTo>
                  <a:pt x="165763" y="0"/>
                </a:lnTo>
                <a:lnTo>
                  <a:pt x="154921" y="0"/>
                </a:lnTo>
                <a:lnTo>
                  <a:pt x="154921" y="95193"/>
                </a:lnTo>
                <a:lnTo>
                  <a:pt x="154921" y="84351"/>
                </a:lnTo>
                <a:lnTo>
                  <a:pt x="11118" y="84351"/>
                </a:lnTo>
              </a:path>
            </a:pathLst>
          </a:custGeom>
          <a:ln w="24418">
            <a:solidFill>
              <a:srgbClr val="00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565401" y="2245051"/>
            <a:ext cx="2451908" cy="150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565401" y="2038400"/>
            <a:ext cx="2451908" cy="175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557866" y="1840294"/>
            <a:ext cx="2480945" cy="0"/>
          </a:xfrm>
          <a:custGeom>
            <a:avLst/>
            <a:gdLst/>
            <a:ahLst/>
            <a:cxnLst/>
            <a:rect l="l" t="t" r="r" b="b"/>
            <a:pathLst>
              <a:path w="2480945">
                <a:moveTo>
                  <a:pt x="0" y="0"/>
                </a:moveTo>
                <a:lnTo>
                  <a:pt x="2480577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873038" y="1840294"/>
            <a:ext cx="0" cy="68580"/>
          </a:xfrm>
          <a:custGeom>
            <a:avLst/>
            <a:gdLst/>
            <a:ahLst/>
            <a:cxnLst/>
            <a:rect l="l" t="t" r="r" b="b"/>
            <a:pathLst>
              <a:path h="68580">
                <a:moveTo>
                  <a:pt x="0" y="68087"/>
                </a:moveTo>
                <a:lnTo>
                  <a:pt x="0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334953" y="1840294"/>
            <a:ext cx="0" cy="68580"/>
          </a:xfrm>
          <a:custGeom>
            <a:avLst/>
            <a:gdLst/>
            <a:ahLst/>
            <a:cxnLst/>
            <a:rect l="l" t="t" r="r" b="b"/>
            <a:pathLst>
              <a:path h="68580">
                <a:moveTo>
                  <a:pt x="0" y="68087"/>
                </a:moveTo>
                <a:lnTo>
                  <a:pt x="0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796868" y="1840294"/>
            <a:ext cx="0" cy="68580"/>
          </a:xfrm>
          <a:custGeom>
            <a:avLst/>
            <a:gdLst/>
            <a:ahLst/>
            <a:cxnLst/>
            <a:rect l="l" t="t" r="r" b="b"/>
            <a:pathLst>
              <a:path h="68580">
                <a:moveTo>
                  <a:pt x="0" y="68087"/>
                </a:moveTo>
                <a:lnTo>
                  <a:pt x="0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1258600" y="1840294"/>
            <a:ext cx="0" cy="68580"/>
          </a:xfrm>
          <a:custGeom>
            <a:avLst/>
            <a:gdLst/>
            <a:ahLst/>
            <a:cxnLst/>
            <a:rect l="l" t="t" r="r" b="b"/>
            <a:pathLst>
              <a:path h="68580">
                <a:moveTo>
                  <a:pt x="0" y="68087"/>
                </a:moveTo>
                <a:lnTo>
                  <a:pt x="0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1720515" y="1840294"/>
            <a:ext cx="0" cy="68580"/>
          </a:xfrm>
          <a:custGeom>
            <a:avLst/>
            <a:gdLst/>
            <a:ahLst/>
            <a:cxnLst/>
            <a:rect l="l" t="t" r="r" b="b"/>
            <a:pathLst>
              <a:path h="68580">
                <a:moveTo>
                  <a:pt x="0" y="68087"/>
                </a:moveTo>
                <a:lnTo>
                  <a:pt x="0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2030265" y="1832116"/>
            <a:ext cx="0" cy="634365"/>
          </a:xfrm>
          <a:custGeom>
            <a:avLst/>
            <a:gdLst/>
            <a:ahLst/>
            <a:cxnLst/>
            <a:rect l="l" t="t" r="r" b="b"/>
            <a:pathLst>
              <a:path h="634364">
                <a:moveTo>
                  <a:pt x="0" y="634011"/>
                </a:moveTo>
                <a:lnTo>
                  <a:pt x="0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1962453" y="2457950"/>
            <a:ext cx="67945" cy="0"/>
          </a:xfrm>
          <a:custGeom>
            <a:avLst/>
            <a:gdLst/>
            <a:ahLst/>
            <a:cxnLst/>
            <a:rect l="l" t="t" r="r" b="b"/>
            <a:pathLst>
              <a:path w="67945">
                <a:moveTo>
                  <a:pt x="67812" y="0"/>
                </a:moveTo>
                <a:lnTo>
                  <a:pt x="0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1962453" y="2251115"/>
            <a:ext cx="67945" cy="0"/>
          </a:xfrm>
          <a:custGeom>
            <a:avLst/>
            <a:gdLst/>
            <a:ahLst/>
            <a:cxnLst/>
            <a:rect l="l" t="t" r="r" b="b"/>
            <a:pathLst>
              <a:path w="67945">
                <a:moveTo>
                  <a:pt x="67812" y="0"/>
                </a:moveTo>
                <a:lnTo>
                  <a:pt x="0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1962453" y="2047129"/>
            <a:ext cx="67945" cy="0"/>
          </a:xfrm>
          <a:custGeom>
            <a:avLst/>
            <a:gdLst/>
            <a:ahLst/>
            <a:cxnLst/>
            <a:rect l="l" t="t" r="r" b="b"/>
            <a:pathLst>
              <a:path w="67945">
                <a:moveTo>
                  <a:pt x="67812" y="0"/>
                </a:moveTo>
                <a:lnTo>
                  <a:pt x="0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1962453" y="1840294"/>
            <a:ext cx="67945" cy="0"/>
          </a:xfrm>
          <a:custGeom>
            <a:avLst/>
            <a:gdLst/>
            <a:ahLst/>
            <a:cxnLst/>
            <a:rect l="l" t="t" r="r" b="b"/>
            <a:pathLst>
              <a:path w="67945">
                <a:moveTo>
                  <a:pt x="67812" y="0"/>
                </a:moveTo>
                <a:lnTo>
                  <a:pt x="0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9732616" y="2458803"/>
            <a:ext cx="21697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6884" algn="l"/>
                <a:tab pos="935990" algn="l"/>
                <a:tab pos="1400810" algn="l"/>
                <a:tab pos="1819275" algn="l"/>
              </a:tabLst>
            </a:pPr>
            <a:r>
              <a:rPr sz="1200" b="1" spc="-10" dirty="0">
                <a:solidFill>
                  <a:srgbClr val="221715"/>
                </a:solidFill>
                <a:latin typeface="Arial"/>
                <a:cs typeface="Arial"/>
              </a:rPr>
              <a:t>20</a:t>
            </a:r>
            <a:r>
              <a:rPr sz="1200" b="1" spc="-5" dirty="0">
                <a:solidFill>
                  <a:srgbClr val="221715"/>
                </a:solidFill>
                <a:latin typeface="Arial"/>
                <a:cs typeface="Arial"/>
              </a:rPr>
              <a:t>0</a:t>
            </a:r>
            <a:r>
              <a:rPr sz="1200" b="1" dirty="0">
                <a:solidFill>
                  <a:srgbClr val="221715"/>
                </a:solidFill>
                <a:latin typeface="Arial"/>
                <a:cs typeface="Arial"/>
              </a:rPr>
              <a:t>	</a:t>
            </a:r>
            <a:r>
              <a:rPr sz="1200" b="1" spc="-30" dirty="0">
                <a:solidFill>
                  <a:srgbClr val="221715"/>
                </a:solidFill>
                <a:latin typeface="Arial"/>
                <a:cs typeface="Arial"/>
              </a:rPr>
              <a:t>4</a:t>
            </a:r>
            <a:r>
              <a:rPr sz="1200" b="1" spc="-10" dirty="0">
                <a:solidFill>
                  <a:srgbClr val="221715"/>
                </a:solidFill>
                <a:latin typeface="Arial"/>
                <a:cs typeface="Arial"/>
              </a:rPr>
              <a:t>0</a:t>
            </a:r>
            <a:r>
              <a:rPr sz="1200" b="1" spc="-5" dirty="0">
                <a:solidFill>
                  <a:srgbClr val="221715"/>
                </a:solidFill>
                <a:latin typeface="Arial"/>
                <a:cs typeface="Arial"/>
              </a:rPr>
              <a:t>0</a:t>
            </a:r>
            <a:r>
              <a:rPr sz="1200" b="1" dirty="0">
                <a:solidFill>
                  <a:srgbClr val="221715"/>
                </a:solidFill>
                <a:latin typeface="Arial"/>
                <a:cs typeface="Arial"/>
              </a:rPr>
              <a:t>	</a:t>
            </a:r>
            <a:r>
              <a:rPr sz="1200" b="1" spc="-10" dirty="0">
                <a:solidFill>
                  <a:srgbClr val="221715"/>
                </a:solidFill>
                <a:latin typeface="Arial"/>
                <a:cs typeface="Arial"/>
              </a:rPr>
              <a:t>60</a:t>
            </a:r>
            <a:r>
              <a:rPr sz="1200" b="1" spc="-5" dirty="0">
                <a:solidFill>
                  <a:srgbClr val="221715"/>
                </a:solidFill>
                <a:latin typeface="Arial"/>
                <a:cs typeface="Arial"/>
              </a:rPr>
              <a:t>0</a:t>
            </a:r>
            <a:r>
              <a:rPr sz="1200" b="1" dirty="0">
                <a:solidFill>
                  <a:srgbClr val="221715"/>
                </a:solidFill>
                <a:latin typeface="Arial"/>
                <a:cs typeface="Arial"/>
              </a:rPr>
              <a:t>	</a:t>
            </a:r>
            <a:r>
              <a:rPr sz="1200" b="1" spc="-35" dirty="0">
                <a:solidFill>
                  <a:srgbClr val="221715"/>
                </a:solidFill>
                <a:latin typeface="Arial"/>
                <a:cs typeface="Arial"/>
              </a:rPr>
              <a:t>8</a:t>
            </a:r>
            <a:r>
              <a:rPr sz="1200" b="1" spc="-10" dirty="0">
                <a:solidFill>
                  <a:srgbClr val="221715"/>
                </a:solidFill>
                <a:latin typeface="Arial"/>
                <a:cs typeface="Arial"/>
              </a:rPr>
              <a:t>0</a:t>
            </a:r>
            <a:r>
              <a:rPr sz="1200" b="1" spc="-5" dirty="0">
                <a:solidFill>
                  <a:srgbClr val="221715"/>
                </a:solidFill>
                <a:latin typeface="Arial"/>
                <a:cs typeface="Arial"/>
              </a:rPr>
              <a:t>0</a:t>
            </a:r>
            <a:r>
              <a:rPr sz="1200" b="1" dirty="0">
                <a:solidFill>
                  <a:srgbClr val="221715"/>
                </a:solidFill>
                <a:latin typeface="Arial"/>
                <a:cs typeface="Arial"/>
              </a:rPr>
              <a:t>	</a:t>
            </a:r>
            <a:r>
              <a:rPr sz="1200" b="1" spc="-10" dirty="0">
                <a:solidFill>
                  <a:srgbClr val="221715"/>
                </a:solidFill>
                <a:latin typeface="Arial"/>
                <a:cs typeface="Arial"/>
              </a:rPr>
              <a:t>100</a:t>
            </a:r>
            <a:r>
              <a:rPr sz="1200" b="1" spc="-5" dirty="0">
                <a:solidFill>
                  <a:srgbClr val="221715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9557866" y="2457950"/>
            <a:ext cx="2480945" cy="0"/>
          </a:xfrm>
          <a:custGeom>
            <a:avLst/>
            <a:gdLst/>
            <a:ahLst/>
            <a:cxnLst/>
            <a:rect l="l" t="t" r="r" b="b"/>
            <a:pathLst>
              <a:path w="2480945">
                <a:moveTo>
                  <a:pt x="0" y="0"/>
                </a:moveTo>
                <a:lnTo>
                  <a:pt x="2480577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873038" y="2389955"/>
            <a:ext cx="0" cy="68580"/>
          </a:xfrm>
          <a:custGeom>
            <a:avLst/>
            <a:gdLst/>
            <a:ahLst/>
            <a:cxnLst/>
            <a:rect l="l" t="t" r="r" b="b"/>
            <a:pathLst>
              <a:path h="68580">
                <a:moveTo>
                  <a:pt x="0" y="0"/>
                </a:moveTo>
                <a:lnTo>
                  <a:pt x="0" y="67995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0334953" y="2389955"/>
            <a:ext cx="0" cy="68580"/>
          </a:xfrm>
          <a:custGeom>
            <a:avLst/>
            <a:gdLst/>
            <a:ahLst/>
            <a:cxnLst/>
            <a:rect l="l" t="t" r="r" b="b"/>
            <a:pathLst>
              <a:path h="68580">
                <a:moveTo>
                  <a:pt x="0" y="0"/>
                </a:moveTo>
                <a:lnTo>
                  <a:pt x="0" y="67995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0796868" y="2389955"/>
            <a:ext cx="0" cy="68580"/>
          </a:xfrm>
          <a:custGeom>
            <a:avLst/>
            <a:gdLst/>
            <a:ahLst/>
            <a:cxnLst/>
            <a:rect l="l" t="t" r="r" b="b"/>
            <a:pathLst>
              <a:path h="68580">
                <a:moveTo>
                  <a:pt x="0" y="0"/>
                </a:moveTo>
                <a:lnTo>
                  <a:pt x="0" y="67995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1258600" y="2389955"/>
            <a:ext cx="0" cy="68580"/>
          </a:xfrm>
          <a:custGeom>
            <a:avLst/>
            <a:gdLst/>
            <a:ahLst/>
            <a:cxnLst/>
            <a:rect l="l" t="t" r="r" b="b"/>
            <a:pathLst>
              <a:path h="68580">
                <a:moveTo>
                  <a:pt x="0" y="0"/>
                </a:moveTo>
                <a:lnTo>
                  <a:pt x="0" y="67995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1720515" y="2389955"/>
            <a:ext cx="0" cy="68580"/>
          </a:xfrm>
          <a:custGeom>
            <a:avLst/>
            <a:gdLst/>
            <a:ahLst/>
            <a:cxnLst/>
            <a:rect l="l" t="t" r="r" b="b"/>
            <a:pathLst>
              <a:path h="68580">
                <a:moveTo>
                  <a:pt x="0" y="0"/>
                </a:moveTo>
                <a:lnTo>
                  <a:pt x="0" y="67995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9276305" y="1708299"/>
            <a:ext cx="278765" cy="85026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1200" b="1" spc="-10" dirty="0">
                <a:solidFill>
                  <a:srgbClr val="221715"/>
                </a:solidFill>
                <a:latin typeface="Arial"/>
                <a:cs typeface="Arial"/>
              </a:rPr>
              <a:t>15</a:t>
            </a:r>
            <a:r>
              <a:rPr sz="1200" b="1" spc="-5" dirty="0">
                <a:solidFill>
                  <a:srgbClr val="221715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sz="1200" b="1" spc="-10" dirty="0">
                <a:solidFill>
                  <a:srgbClr val="221715"/>
                </a:solidFill>
                <a:latin typeface="Arial"/>
                <a:cs typeface="Arial"/>
              </a:rPr>
              <a:t>10</a:t>
            </a:r>
            <a:r>
              <a:rPr sz="1200" b="1" spc="-5" dirty="0">
                <a:solidFill>
                  <a:srgbClr val="221715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83185" algn="ctr">
              <a:lnSpc>
                <a:spcPct val="100000"/>
              </a:lnSpc>
              <a:spcBef>
                <a:spcPts val="190"/>
              </a:spcBef>
            </a:pPr>
            <a:r>
              <a:rPr sz="1200" b="1" spc="-10" dirty="0">
                <a:solidFill>
                  <a:srgbClr val="221715"/>
                </a:solidFill>
                <a:latin typeface="Arial"/>
                <a:cs typeface="Arial"/>
              </a:rPr>
              <a:t>50</a:t>
            </a:r>
            <a:endParaRPr sz="1200">
              <a:latin typeface="Arial"/>
              <a:cs typeface="Arial"/>
            </a:endParaRPr>
          </a:p>
          <a:p>
            <a:pPr marL="168275" algn="ctr">
              <a:lnSpc>
                <a:spcPct val="100000"/>
              </a:lnSpc>
              <a:spcBef>
                <a:spcPts val="165"/>
              </a:spcBef>
            </a:pPr>
            <a:r>
              <a:rPr sz="1200" b="1" spc="-5" dirty="0">
                <a:solidFill>
                  <a:srgbClr val="221715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9566044" y="1832116"/>
            <a:ext cx="0" cy="634365"/>
          </a:xfrm>
          <a:custGeom>
            <a:avLst/>
            <a:gdLst/>
            <a:ahLst/>
            <a:cxnLst/>
            <a:rect l="l" t="t" r="r" b="b"/>
            <a:pathLst>
              <a:path h="634364">
                <a:moveTo>
                  <a:pt x="0" y="634011"/>
                </a:moveTo>
                <a:lnTo>
                  <a:pt x="0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566044" y="2457950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0" y="0"/>
                </a:moveTo>
                <a:lnTo>
                  <a:pt x="67996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566044" y="2251115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0" y="0"/>
                </a:moveTo>
                <a:lnTo>
                  <a:pt x="67996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566044" y="2047129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0" y="0"/>
                </a:moveTo>
                <a:lnTo>
                  <a:pt x="67996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566044" y="1840294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0" y="0"/>
                </a:moveTo>
                <a:lnTo>
                  <a:pt x="67996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873038" y="2286583"/>
            <a:ext cx="1847850" cy="22225"/>
          </a:xfrm>
          <a:custGeom>
            <a:avLst/>
            <a:gdLst/>
            <a:ahLst/>
            <a:cxnLst/>
            <a:rect l="l" t="t" r="r" b="b"/>
            <a:pathLst>
              <a:path w="1847850" h="22225">
                <a:moveTo>
                  <a:pt x="0" y="19020"/>
                </a:moveTo>
                <a:lnTo>
                  <a:pt x="461915" y="5421"/>
                </a:lnTo>
                <a:lnTo>
                  <a:pt x="923830" y="0"/>
                </a:lnTo>
                <a:lnTo>
                  <a:pt x="1385561" y="5421"/>
                </a:lnTo>
                <a:lnTo>
                  <a:pt x="1847476" y="21685"/>
                </a:lnTo>
              </a:path>
            </a:pathLst>
          </a:custGeom>
          <a:ln w="16279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843175" y="2275778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62628"/>
                </a:moveTo>
                <a:lnTo>
                  <a:pt x="62404" y="62628"/>
                </a:lnTo>
                <a:lnTo>
                  <a:pt x="62404" y="0"/>
                </a:lnTo>
                <a:lnTo>
                  <a:pt x="0" y="0"/>
                </a:lnTo>
                <a:lnTo>
                  <a:pt x="0" y="62628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843175" y="2275778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62628"/>
                </a:moveTo>
                <a:lnTo>
                  <a:pt x="62404" y="62628"/>
                </a:lnTo>
                <a:lnTo>
                  <a:pt x="62404" y="0"/>
                </a:lnTo>
                <a:lnTo>
                  <a:pt x="0" y="0"/>
                </a:lnTo>
                <a:lnTo>
                  <a:pt x="0" y="62628"/>
                </a:lnTo>
                <a:close/>
              </a:path>
            </a:pathLst>
          </a:custGeom>
          <a:ln w="3175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0305090" y="2259465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62402"/>
                </a:moveTo>
                <a:lnTo>
                  <a:pt x="62403" y="62402"/>
                </a:lnTo>
                <a:lnTo>
                  <a:pt x="62403" y="0"/>
                </a:lnTo>
                <a:lnTo>
                  <a:pt x="0" y="0"/>
                </a:lnTo>
                <a:lnTo>
                  <a:pt x="0" y="62402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0305090" y="2259465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62402"/>
                </a:moveTo>
                <a:lnTo>
                  <a:pt x="62403" y="62402"/>
                </a:lnTo>
                <a:lnTo>
                  <a:pt x="62403" y="0"/>
                </a:lnTo>
                <a:lnTo>
                  <a:pt x="0" y="0"/>
                </a:lnTo>
                <a:lnTo>
                  <a:pt x="0" y="62402"/>
                </a:lnTo>
                <a:close/>
              </a:path>
            </a:pathLst>
          </a:custGeom>
          <a:ln w="3175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0766821" y="2256800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62402"/>
                </a:moveTo>
                <a:lnTo>
                  <a:pt x="62630" y="62402"/>
                </a:lnTo>
                <a:lnTo>
                  <a:pt x="62630" y="0"/>
                </a:lnTo>
                <a:lnTo>
                  <a:pt x="0" y="0"/>
                </a:lnTo>
                <a:lnTo>
                  <a:pt x="0" y="62402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0766821" y="2256800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62402"/>
                </a:moveTo>
                <a:lnTo>
                  <a:pt x="62630" y="62402"/>
                </a:lnTo>
                <a:lnTo>
                  <a:pt x="62630" y="0"/>
                </a:lnTo>
                <a:lnTo>
                  <a:pt x="0" y="0"/>
                </a:lnTo>
                <a:lnTo>
                  <a:pt x="0" y="62402"/>
                </a:lnTo>
                <a:close/>
              </a:path>
            </a:pathLst>
          </a:custGeom>
          <a:ln w="3175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1228737" y="2262221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62402"/>
                </a:moveTo>
                <a:lnTo>
                  <a:pt x="62630" y="62402"/>
                </a:lnTo>
                <a:lnTo>
                  <a:pt x="62630" y="0"/>
                </a:lnTo>
                <a:lnTo>
                  <a:pt x="0" y="0"/>
                </a:lnTo>
                <a:lnTo>
                  <a:pt x="0" y="62402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1228737" y="2262222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62402"/>
                </a:moveTo>
                <a:lnTo>
                  <a:pt x="62630" y="62402"/>
                </a:lnTo>
                <a:lnTo>
                  <a:pt x="62630" y="0"/>
                </a:lnTo>
                <a:lnTo>
                  <a:pt x="0" y="0"/>
                </a:lnTo>
                <a:lnTo>
                  <a:pt x="0" y="62402"/>
                </a:lnTo>
                <a:close/>
              </a:path>
            </a:pathLst>
          </a:custGeom>
          <a:ln w="3175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1687987" y="2275778"/>
            <a:ext cx="65405" cy="62865"/>
          </a:xfrm>
          <a:custGeom>
            <a:avLst/>
            <a:gdLst/>
            <a:ahLst/>
            <a:cxnLst/>
            <a:rect l="l" t="t" r="r" b="b"/>
            <a:pathLst>
              <a:path w="65404" h="62864">
                <a:moveTo>
                  <a:pt x="0" y="62628"/>
                </a:moveTo>
                <a:lnTo>
                  <a:pt x="65116" y="62628"/>
                </a:lnTo>
                <a:lnTo>
                  <a:pt x="65116" y="0"/>
                </a:lnTo>
                <a:lnTo>
                  <a:pt x="0" y="0"/>
                </a:lnTo>
                <a:lnTo>
                  <a:pt x="0" y="62628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1687987" y="2275778"/>
            <a:ext cx="65405" cy="62865"/>
          </a:xfrm>
          <a:custGeom>
            <a:avLst/>
            <a:gdLst/>
            <a:ahLst/>
            <a:cxnLst/>
            <a:rect l="l" t="t" r="r" b="b"/>
            <a:pathLst>
              <a:path w="65404" h="62864">
                <a:moveTo>
                  <a:pt x="0" y="62628"/>
                </a:moveTo>
                <a:lnTo>
                  <a:pt x="65116" y="62628"/>
                </a:lnTo>
                <a:lnTo>
                  <a:pt x="65116" y="0"/>
                </a:lnTo>
                <a:lnTo>
                  <a:pt x="0" y="0"/>
                </a:lnTo>
                <a:lnTo>
                  <a:pt x="0" y="62628"/>
                </a:lnTo>
                <a:close/>
              </a:path>
            </a:pathLst>
          </a:custGeom>
          <a:ln w="3175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873038" y="2000819"/>
            <a:ext cx="1847850" cy="87630"/>
          </a:xfrm>
          <a:custGeom>
            <a:avLst/>
            <a:gdLst/>
            <a:ahLst/>
            <a:cxnLst/>
            <a:rect l="l" t="t" r="r" b="b"/>
            <a:pathLst>
              <a:path w="1847850" h="87630">
                <a:moveTo>
                  <a:pt x="0" y="0"/>
                </a:moveTo>
                <a:lnTo>
                  <a:pt x="461915" y="43645"/>
                </a:lnTo>
                <a:lnTo>
                  <a:pt x="923830" y="54488"/>
                </a:lnTo>
                <a:lnTo>
                  <a:pt x="1385561" y="81594"/>
                </a:lnTo>
                <a:lnTo>
                  <a:pt x="1847476" y="87015"/>
                </a:lnTo>
              </a:path>
            </a:pathLst>
          </a:custGeom>
          <a:ln w="16279">
            <a:solidFill>
              <a:srgbClr val="549F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9842531" y="1967648"/>
            <a:ext cx="63677" cy="638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0304446" y="2013774"/>
            <a:ext cx="63769" cy="638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0766178" y="2022136"/>
            <a:ext cx="63953" cy="636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1228093" y="2051907"/>
            <a:ext cx="63953" cy="639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1687343" y="2054664"/>
            <a:ext cx="66342" cy="639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10170088" y="2624841"/>
            <a:ext cx="12471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221715"/>
                </a:solidFill>
                <a:latin typeface="Arial"/>
                <a:cs typeface="Arial"/>
              </a:rPr>
              <a:t># of </a:t>
            </a:r>
            <a:r>
              <a:rPr sz="1200" b="1" spc="-10" dirty="0">
                <a:solidFill>
                  <a:srgbClr val="221715"/>
                </a:solidFill>
                <a:latin typeface="Arial"/>
                <a:cs typeface="Arial"/>
              </a:rPr>
              <a:t>Top</a:t>
            </a:r>
            <a:r>
              <a:rPr sz="1200" b="1" spc="-25" dirty="0">
                <a:solidFill>
                  <a:srgbClr val="221715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221715"/>
                </a:solidFill>
                <a:latin typeface="Arial"/>
                <a:cs typeface="Arial"/>
              </a:rPr>
              <a:t>retrieval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9053994" y="1792321"/>
            <a:ext cx="196215" cy="6788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b="1" dirty="0">
                <a:solidFill>
                  <a:srgbClr val="221715"/>
                </a:solidFill>
                <a:latin typeface="Arial"/>
                <a:cs typeface="Arial"/>
              </a:rPr>
              <a:t>Speedup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9851352" y="1502338"/>
            <a:ext cx="168428" cy="638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10099519" y="1593607"/>
            <a:ext cx="1752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221715"/>
                </a:solidFill>
                <a:latin typeface="Arial"/>
                <a:cs typeface="Arial"/>
              </a:rPr>
              <a:t>Graph</a:t>
            </a:r>
            <a:r>
              <a:rPr sz="1200" b="1" spc="-30" dirty="0">
                <a:solidFill>
                  <a:srgbClr val="221715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221715"/>
                </a:solidFill>
                <a:latin typeface="Arial"/>
                <a:cs typeface="Arial"/>
              </a:rPr>
              <a:t>Search-CPU/DLG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10099519" y="1427661"/>
            <a:ext cx="18878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20"/>
              </a:lnSpc>
              <a:spcBef>
                <a:spcPts val="100"/>
              </a:spcBef>
            </a:pPr>
            <a:r>
              <a:rPr sz="1200" b="1" spc="-5" dirty="0">
                <a:solidFill>
                  <a:srgbClr val="221715"/>
                </a:solidFill>
                <a:latin typeface="Arial"/>
                <a:cs typeface="Arial"/>
              </a:rPr>
              <a:t>Brute-Force-Sort/DLG-x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320"/>
              </a:lnSpc>
            </a:pPr>
            <a:r>
              <a:rPr sz="1200" b="1" dirty="0">
                <a:solidFill>
                  <a:srgbClr val="221715"/>
                </a:solidFill>
                <a:latin typeface="Arial"/>
                <a:cs typeface="Arial"/>
              </a:rPr>
              <a:t>-x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9965530" y="1701455"/>
            <a:ext cx="54610" cy="0"/>
          </a:xfrm>
          <a:custGeom>
            <a:avLst/>
            <a:gdLst/>
            <a:ahLst/>
            <a:cxnLst/>
            <a:rect l="l" t="t" r="r" b="b"/>
            <a:pathLst>
              <a:path w="54609">
                <a:moveTo>
                  <a:pt x="0" y="0"/>
                </a:moveTo>
                <a:lnTo>
                  <a:pt x="54250" y="0"/>
                </a:lnTo>
              </a:path>
            </a:pathLst>
          </a:custGeom>
          <a:ln w="16279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9851352" y="1701455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>
                <a:moveTo>
                  <a:pt x="0" y="0"/>
                </a:moveTo>
                <a:lnTo>
                  <a:pt x="51548" y="0"/>
                </a:lnTo>
              </a:path>
            </a:pathLst>
          </a:custGeom>
          <a:ln w="16279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9902901" y="1668873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62628"/>
                </a:moveTo>
                <a:lnTo>
                  <a:pt x="62629" y="62628"/>
                </a:lnTo>
                <a:lnTo>
                  <a:pt x="62629" y="0"/>
                </a:lnTo>
                <a:lnTo>
                  <a:pt x="0" y="0"/>
                </a:lnTo>
                <a:lnTo>
                  <a:pt x="0" y="62628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9902901" y="1668873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62628"/>
                </a:moveTo>
                <a:lnTo>
                  <a:pt x="62629" y="62628"/>
                </a:lnTo>
                <a:lnTo>
                  <a:pt x="62629" y="0"/>
                </a:lnTo>
                <a:lnTo>
                  <a:pt x="0" y="0"/>
                </a:lnTo>
                <a:lnTo>
                  <a:pt x="0" y="62628"/>
                </a:lnTo>
                <a:close/>
              </a:path>
            </a:pathLst>
          </a:custGeom>
          <a:ln w="3175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9621340" y="1832997"/>
            <a:ext cx="366395" cy="4330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25"/>
              </a:spcBef>
            </a:pPr>
            <a:r>
              <a:rPr sz="1000" spc="-25" dirty="0">
                <a:solidFill>
                  <a:srgbClr val="221715"/>
                </a:solidFill>
                <a:latin typeface="Arial"/>
                <a:cs typeface="Arial"/>
              </a:rPr>
              <a:t>111</a:t>
            </a:r>
            <a:r>
              <a:rPr sz="1000" spc="-20" dirty="0">
                <a:solidFill>
                  <a:srgbClr val="221715"/>
                </a:solidFill>
                <a:latin typeface="Arial"/>
                <a:cs typeface="Arial"/>
              </a:rPr>
              <a:t>.5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000" dirty="0">
                <a:solidFill>
                  <a:srgbClr val="221715"/>
                </a:solidFill>
                <a:latin typeface="Arial"/>
                <a:cs typeface="Arial"/>
              </a:rPr>
              <a:t>37.12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11449797" y="1832997"/>
            <a:ext cx="377825" cy="4330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dirty="0">
                <a:solidFill>
                  <a:srgbClr val="221715"/>
                </a:solidFill>
                <a:latin typeface="Arial"/>
                <a:cs typeface="Arial"/>
              </a:rPr>
              <a:t>90.22</a:t>
            </a:r>
            <a:endParaRPr sz="1000">
              <a:latin typeface="Arial"/>
              <a:cs typeface="Arial"/>
            </a:endParaRPr>
          </a:p>
          <a:p>
            <a:pPr marL="45085">
              <a:lnSpc>
                <a:spcPct val="100000"/>
              </a:lnSpc>
              <a:spcBef>
                <a:spcPts val="775"/>
              </a:spcBef>
            </a:pPr>
            <a:r>
              <a:rPr sz="1000" spc="-5" dirty="0">
                <a:solidFill>
                  <a:srgbClr val="221715"/>
                </a:solidFill>
                <a:latin typeface="Arial"/>
                <a:cs typeface="Arial"/>
              </a:rPr>
              <a:t>36.7</a:t>
            </a:r>
            <a:r>
              <a:rPr sz="1000" spc="10" dirty="0">
                <a:solidFill>
                  <a:srgbClr val="221715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6465534" y="3466865"/>
            <a:ext cx="2451789" cy="1756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465534" y="3260021"/>
            <a:ext cx="2451789" cy="1755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458045" y="3062099"/>
            <a:ext cx="2480945" cy="0"/>
          </a:xfrm>
          <a:custGeom>
            <a:avLst/>
            <a:gdLst/>
            <a:ahLst/>
            <a:cxnLst/>
            <a:rect l="l" t="t" r="r" b="b"/>
            <a:pathLst>
              <a:path w="2480945">
                <a:moveTo>
                  <a:pt x="0" y="0"/>
                </a:moveTo>
                <a:lnTo>
                  <a:pt x="2480503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691603" y="3062099"/>
            <a:ext cx="0" cy="68580"/>
          </a:xfrm>
          <a:custGeom>
            <a:avLst/>
            <a:gdLst/>
            <a:ahLst/>
            <a:cxnLst/>
            <a:rect l="l" t="t" r="r" b="b"/>
            <a:pathLst>
              <a:path h="68580">
                <a:moveTo>
                  <a:pt x="0" y="68087"/>
                </a:moveTo>
                <a:lnTo>
                  <a:pt x="0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194260" y="3062099"/>
            <a:ext cx="0" cy="68580"/>
          </a:xfrm>
          <a:custGeom>
            <a:avLst/>
            <a:gdLst/>
            <a:ahLst/>
            <a:cxnLst/>
            <a:rect l="l" t="t" r="r" b="b"/>
            <a:pathLst>
              <a:path h="68580">
                <a:moveTo>
                  <a:pt x="0" y="68087"/>
                </a:moveTo>
                <a:lnTo>
                  <a:pt x="0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694125" y="3062099"/>
            <a:ext cx="0" cy="68580"/>
          </a:xfrm>
          <a:custGeom>
            <a:avLst/>
            <a:gdLst/>
            <a:ahLst/>
            <a:cxnLst/>
            <a:rect l="l" t="t" r="r" b="b"/>
            <a:pathLst>
              <a:path h="68580">
                <a:moveTo>
                  <a:pt x="0" y="68087"/>
                </a:moveTo>
                <a:lnTo>
                  <a:pt x="0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8193989" y="3062099"/>
            <a:ext cx="0" cy="68580"/>
          </a:xfrm>
          <a:custGeom>
            <a:avLst/>
            <a:gdLst/>
            <a:ahLst/>
            <a:cxnLst/>
            <a:rect l="l" t="t" r="r" b="b"/>
            <a:pathLst>
              <a:path h="68580">
                <a:moveTo>
                  <a:pt x="0" y="68087"/>
                </a:moveTo>
                <a:lnTo>
                  <a:pt x="0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696611" y="3062099"/>
            <a:ext cx="0" cy="68580"/>
          </a:xfrm>
          <a:custGeom>
            <a:avLst/>
            <a:gdLst/>
            <a:ahLst/>
            <a:cxnLst/>
            <a:rect l="l" t="t" r="r" b="b"/>
            <a:pathLst>
              <a:path h="68580">
                <a:moveTo>
                  <a:pt x="0" y="68087"/>
                </a:moveTo>
                <a:lnTo>
                  <a:pt x="0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930463" y="3056678"/>
            <a:ext cx="0" cy="631825"/>
          </a:xfrm>
          <a:custGeom>
            <a:avLst/>
            <a:gdLst/>
            <a:ahLst/>
            <a:cxnLst/>
            <a:rect l="l" t="t" r="r" b="b"/>
            <a:pathLst>
              <a:path h="631825">
                <a:moveTo>
                  <a:pt x="0" y="631273"/>
                </a:moveTo>
                <a:lnTo>
                  <a:pt x="0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862375" y="3679811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68088" y="0"/>
                </a:moveTo>
                <a:lnTo>
                  <a:pt x="0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867813" y="3475649"/>
            <a:ext cx="62865" cy="0"/>
          </a:xfrm>
          <a:custGeom>
            <a:avLst/>
            <a:gdLst/>
            <a:ahLst/>
            <a:cxnLst/>
            <a:rect l="l" t="t" r="r" b="b"/>
            <a:pathLst>
              <a:path w="62865">
                <a:moveTo>
                  <a:pt x="0" y="0"/>
                </a:moveTo>
                <a:lnTo>
                  <a:pt x="62649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862375" y="3268750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68088" y="0"/>
                </a:moveTo>
                <a:lnTo>
                  <a:pt x="0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862375" y="3062099"/>
            <a:ext cx="68580" cy="0"/>
          </a:xfrm>
          <a:custGeom>
            <a:avLst/>
            <a:gdLst/>
            <a:ahLst/>
            <a:cxnLst/>
            <a:rect l="l" t="t" r="r" b="b"/>
            <a:pathLst>
              <a:path w="68579">
                <a:moveTo>
                  <a:pt x="68088" y="0"/>
                </a:moveTo>
                <a:lnTo>
                  <a:pt x="0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831555" y="3497353"/>
            <a:ext cx="0" cy="182880"/>
          </a:xfrm>
          <a:custGeom>
            <a:avLst/>
            <a:gdLst/>
            <a:ahLst/>
            <a:cxnLst/>
            <a:rect l="l" t="t" r="r" b="b"/>
            <a:pathLst>
              <a:path h="182879">
                <a:moveTo>
                  <a:pt x="0" y="0"/>
                </a:moveTo>
                <a:lnTo>
                  <a:pt x="0" y="182457"/>
                </a:lnTo>
              </a:path>
            </a:pathLst>
          </a:custGeom>
          <a:ln w="67829">
            <a:solidFill>
              <a:srgbClr val="00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786788" y="3497353"/>
            <a:ext cx="89535" cy="182880"/>
          </a:xfrm>
          <a:custGeom>
            <a:avLst/>
            <a:gdLst/>
            <a:ahLst/>
            <a:cxnLst/>
            <a:rect l="l" t="t" r="r" b="b"/>
            <a:pathLst>
              <a:path w="89534" h="182879">
                <a:moveTo>
                  <a:pt x="10851" y="182457"/>
                </a:moveTo>
                <a:lnTo>
                  <a:pt x="10851" y="0"/>
                </a:lnTo>
                <a:lnTo>
                  <a:pt x="0" y="0"/>
                </a:lnTo>
                <a:lnTo>
                  <a:pt x="89534" y="0"/>
                </a:lnTo>
                <a:lnTo>
                  <a:pt x="78682" y="0"/>
                </a:lnTo>
                <a:lnTo>
                  <a:pt x="78682" y="182457"/>
                </a:lnTo>
              </a:path>
            </a:pathLst>
          </a:custGeom>
          <a:ln w="24418">
            <a:solidFill>
              <a:srgbClr val="00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331457" y="3467508"/>
            <a:ext cx="0" cy="212725"/>
          </a:xfrm>
          <a:custGeom>
            <a:avLst/>
            <a:gdLst/>
            <a:ahLst/>
            <a:cxnLst/>
            <a:rect l="l" t="t" r="r" b="b"/>
            <a:pathLst>
              <a:path h="212725">
                <a:moveTo>
                  <a:pt x="0" y="0"/>
                </a:moveTo>
                <a:lnTo>
                  <a:pt x="0" y="212302"/>
                </a:lnTo>
              </a:path>
            </a:pathLst>
          </a:custGeom>
          <a:ln w="67829">
            <a:solidFill>
              <a:srgbClr val="00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286699" y="3467508"/>
            <a:ext cx="89535" cy="212725"/>
          </a:xfrm>
          <a:custGeom>
            <a:avLst/>
            <a:gdLst/>
            <a:ahLst/>
            <a:cxnLst/>
            <a:rect l="l" t="t" r="r" b="b"/>
            <a:pathLst>
              <a:path w="89534" h="212725">
                <a:moveTo>
                  <a:pt x="10842" y="212302"/>
                </a:moveTo>
                <a:lnTo>
                  <a:pt x="10842" y="0"/>
                </a:lnTo>
                <a:lnTo>
                  <a:pt x="0" y="0"/>
                </a:lnTo>
                <a:lnTo>
                  <a:pt x="89497" y="0"/>
                </a:lnTo>
                <a:lnTo>
                  <a:pt x="78655" y="0"/>
                </a:lnTo>
                <a:lnTo>
                  <a:pt x="78655" y="212302"/>
                </a:lnTo>
              </a:path>
            </a:pathLst>
          </a:custGeom>
          <a:ln w="24418">
            <a:solidFill>
              <a:srgbClr val="00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832721" y="3443085"/>
            <a:ext cx="0" cy="236854"/>
          </a:xfrm>
          <a:custGeom>
            <a:avLst/>
            <a:gdLst/>
            <a:ahLst/>
            <a:cxnLst/>
            <a:rect l="l" t="t" r="r" b="b"/>
            <a:pathLst>
              <a:path h="236854">
                <a:moveTo>
                  <a:pt x="0" y="0"/>
                </a:moveTo>
                <a:lnTo>
                  <a:pt x="0" y="236725"/>
                </a:lnTo>
              </a:path>
            </a:pathLst>
          </a:custGeom>
          <a:ln w="65116">
            <a:solidFill>
              <a:srgbClr val="00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786563" y="3443085"/>
            <a:ext cx="92710" cy="236854"/>
          </a:xfrm>
          <a:custGeom>
            <a:avLst/>
            <a:gdLst/>
            <a:ahLst/>
            <a:cxnLst/>
            <a:rect l="l" t="t" r="r" b="b"/>
            <a:pathLst>
              <a:path w="92709" h="236854">
                <a:moveTo>
                  <a:pt x="13599" y="236725"/>
                </a:moveTo>
                <a:lnTo>
                  <a:pt x="13599" y="0"/>
                </a:lnTo>
                <a:lnTo>
                  <a:pt x="0" y="0"/>
                </a:lnTo>
                <a:lnTo>
                  <a:pt x="92254" y="0"/>
                </a:lnTo>
                <a:lnTo>
                  <a:pt x="78747" y="0"/>
                </a:lnTo>
                <a:lnTo>
                  <a:pt x="78747" y="236725"/>
                </a:lnTo>
              </a:path>
            </a:pathLst>
          </a:custGeom>
          <a:ln w="24418">
            <a:solidFill>
              <a:srgbClr val="00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334034" y="3421152"/>
            <a:ext cx="0" cy="259079"/>
          </a:xfrm>
          <a:custGeom>
            <a:avLst/>
            <a:gdLst/>
            <a:ahLst/>
            <a:cxnLst/>
            <a:rect l="l" t="t" r="r" b="b"/>
            <a:pathLst>
              <a:path h="259079">
                <a:moveTo>
                  <a:pt x="0" y="0"/>
                </a:moveTo>
                <a:lnTo>
                  <a:pt x="0" y="258658"/>
                </a:lnTo>
              </a:path>
            </a:pathLst>
          </a:custGeom>
          <a:ln w="67829">
            <a:solidFill>
              <a:srgbClr val="00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289184" y="3421161"/>
            <a:ext cx="90170" cy="259079"/>
          </a:xfrm>
          <a:custGeom>
            <a:avLst/>
            <a:gdLst/>
            <a:ahLst/>
            <a:cxnLst/>
            <a:rect l="l" t="t" r="r" b="b"/>
            <a:pathLst>
              <a:path w="90170" h="259079">
                <a:moveTo>
                  <a:pt x="10934" y="258649"/>
                </a:moveTo>
                <a:lnTo>
                  <a:pt x="10934" y="0"/>
                </a:lnTo>
                <a:lnTo>
                  <a:pt x="0" y="0"/>
                </a:lnTo>
                <a:lnTo>
                  <a:pt x="89589" y="0"/>
                </a:lnTo>
                <a:lnTo>
                  <a:pt x="78747" y="0"/>
                </a:lnTo>
                <a:lnTo>
                  <a:pt x="78747" y="258649"/>
                </a:lnTo>
              </a:path>
            </a:pathLst>
          </a:custGeom>
          <a:ln w="24418">
            <a:solidFill>
              <a:srgbClr val="00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833898" y="3391308"/>
            <a:ext cx="0" cy="288925"/>
          </a:xfrm>
          <a:custGeom>
            <a:avLst/>
            <a:gdLst/>
            <a:ahLst/>
            <a:cxnLst/>
            <a:rect l="l" t="t" r="r" b="b"/>
            <a:pathLst>
              <a:path h="288925">
                <a:moveTo>
                  <a:pt x="0" y="0"/>
                </a:moveTo>
                <a:lnTo>
                  <a:pt x="0" y="288502"/>
                </a:lnTo>
              </a:path>
            </a:pathLst>
          </a:custGeom>
          <a:ln w="67829">
            <a:solidFill>
              <a:srgbClr val="00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789141" y="3391317"/>
            <a:ext cx="89535" cy="288925"/>
          </a:xfrm>
          <a:custGeom>
            <a:avLst/>
            <a:gdLst/>
            <a:ahLst/>
            <a:cxnLst/>
            <a:rect l="l" t="t" r="r" b="b"/>
            <a:pathLst>
              <a:path w="89534" h="288925">
                <a:moveTo>
                  <a:pt x="10842" y="288493"/>
                </a:moveTo>
                <a:lnTo>
                  <a:pt x="10842" y="0"/>
                </a:lnTo>
                <a:lnTo>
                  <a:pt x="0" y="0"/>
                </a:lnTo>
                <a:lnTo>
                  <a:pt x="89497" y="0"/>
                </a:lnTo>
                <a:lnTo>
                  <a:pt x="78655" y="0"/>
                </a:lnTo>
                <a:lnTo>
                  <a:pt x="78655" y="288493"/>
                </a:lnTo>
              </a:path>
            </a:pathLst>
          </a:custGeom>
          <a:ln w="24418">
            <a:solidFill>
              <a:srgbClr val="00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694316" y="3385886"/>
            <a:ext cx="0" cy="294005"/>
          </a:xfrm>
          <a:custGeom>
            <a:avLst/>
            <a:gdLst/>
            <a:ahLst/>
            <a:cxnLst/>
            <a:rect l="l" t="t" r="r" b="b"/>
            <a:pathLst>
              <a:path h="294004">
                <a:moveTo>
                  <a:pt x="0" y="0"/>
                </a:moveTo>
                <a:lnTo>
                  <a:pt x="0" y="293924"/>
                </a:lnTo>
              </a:path>
            </a:pathLst>
          </a:custGeom>
          <a:ln w="65116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648195" y="3385886"/>
            <a:ext cx="92710" cy="294005"/>
          </a:xfrm>
          <a:custGeom>
            <a:avLst/>
            <a:gdLst/>
            <a:ahLst/>
            <a:cxnLst/>
            <a:rect l="l" t="t" r="r" b="b"/>
            <a:pathLst>
              <a:path w="92709" h="294004">
                <a:moveTo>
                  <a:pt x="13562" y="293924"/>
                </a:moveTo>
                <a:lnTo>
                  <a:pt x="13562" y="0"/>
                </a:lnTo>
                <a:lnTo>
                  <a:pt x="0" y="0"/>
                </a:lnTo>
                <a:lnTo>
                  <a:pt x="92465" y="0"/>
                </a:lnTo>
                <a:lnTo>
                  <a:pt x="78682" y="0"/>
                </a:lnTo>
                <a:lnTo>
                  <a:pt x="78682" y="293924"/>
                </a:lnTo>
              </a:path>
            </a:pathLst>
          </a:custGeom>
          <a:ln w="24418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195556" y="3364183"/>
            <a:ext cx="0" cy="316230"/>
          </a:xfrm>
          <a:custGeom>
            <a:avLst/>
            <a:gdLst/>
            <a:ahLst/>
            <a:cxnLst/>
            <a:rect l="l" t="t" r="r" b="b"/>
            <a:pathLst>
              <a:path h="316229">
                <a:moveTo>
                  <a:pt x="0" y="0"/>
                </a:moveTo>
                <a:lnTo>
                  <a:pt x="0" y="315627"/>
                </a:lnTo>
              </a:path>
            </a:pathLst>
          </a:custGeom>
          <a:ln w="67829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150798" y="3364183"/>
            <a:ext cx="90170" cy="316230"/>
          </a:xfrm>
          <a:custGeom>
            <a:avLst/>
            <a:gdLst/>
            <a:ahLst/>
            <a:cxnLst/>
            <a:rect l="l" t="t" r="r" b="b"/>
            <a:pathLst>
              <a:path w="90170" h="316229">
                <a:moveTo>
                  <a:pt x="10842" y="315627"/>
                </a:moveTo>
                <a:lnTo>
                  <a:pt x="10842" y="0"/>
                </a:lnTo>
                <a:lnTo>
                  <a:pt x="0" y="0"/>
                </a:lnTo>
                <a:lnTo>
                  <a:pt x="89773" y="0"/>
                </a:lnTo>
                <a:lnTo>
                  <a:pt x="78655" y="0"/>
                </a:lnTo>
                <a:lnTo>
                  <a:pt x="78655" y="315627"/>
                </a:lnTo>
              </a:path>
            </a:pathLst>
          </a:custGeom>
          <a:ln w="24418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695512" y="3355812"/>
            <a:ext cx="0" cy="324485"/>
          </a:xfrm>
          <a:custGeom>
            <a:avLst/>
            <a:gdLst/>
            <a:ahLst/>
            <a:cxnLst/>
            <a:rect l="l" t="t" r="r" b="b"/>
            <a:pathLst>
              <a:path h="324485">
                <a:moveTo>
                  <a:pt x="0" y="0"/>
                </a:moveTo>
                <a:lnTo>
                  <a:pt x="0" y="323998"/>
                </a:lnTo>
              </a:path>
            </a:pathLst>
          </a:custGeom>
          <a:ln w="67829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650754" y="3355812"/>
            <a:ext cx="89535" cy="324485"/>
          </a:xfrm>
          <a:custGeom>
            <a:avLst/>
            <a:gdLst/>
            <a:ahLst/>
            <a:cxnLst/>
            <a:rect l="l" t="t" r="r" b="b"/>
            <a:pathLst>
              <a:path w="89534" h="324485">
                <a:moveTo>
                  <a:pt x="10842" y="323998"/>
                </a:moveTo>
                <a:lnTo>
                  <a:pt x="10842" y="0"/>
                </a:lnTo>
                <a:lnTo>
                  <a:pt x="0" y="0"/>
                </a:lnTo>
                <a:lnTo>
                  <a:pt x="89497" y="0"/>
                </a:lnTo>
                <a:lnTo>
                  <a:pt x="78655" y="0"/>
                </a:lnTo>
                <a:lnTo>
                  <a:pt x="78655" y="323998"/>
                </a:lnTo>
              </a:path>
            </a:pathLst>
          </a:custGeom>
          <a:ln w="24418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196777" y="3347671"/>
            <a:ext cx="0" cy="332740"/>
          </a:xfrm>
          <a:custGeom>
            <a:avLst/>
            <a:gdLst/>
            <a:ahLst/>
            <a:cxnLst/>
            <a:rect l="l" t="t" r="r" b="b"/>
            <a:pathLst>
              <a:path h="332739">
                <a:moveTo>
                  <a:pt x="0" y="0"/>
                </a:moveTo>
                <a:lnTo>
                  <a:pt x="0" y="332139"/>
                </a:lnTo>
              </a:path>
            </a:pathLst>
          </a:custGeom>
          <a:ln w="65116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150619" y="3347680"/>
            <a:ext cx="92710" cy="332740"/>
          </a:xfrm>
          <a:custGeom>
            <a:avLst/>
            <a:gdLst/>
            <a:ahLst/>
            <a:cxnLst/>
            <a:rect l="l" t="t" r="r" b="b"/>
            <a:pathLst>
              <a:path w="92709" h="332739">
                <a:moveTo>
                  <a:pt x="13599" y="332130"/>
                </a:moveTo>
                <a:lnTo>
                  <a:pt x="13599" y="0"/>
                </a:lnTo>
                <a:lnTo>
                  <a:pt x="0" y="0"/>
                </a:lnTo>
                <a:lnTo>
                  <a:pt x="92254" y="0"/>
                </a:lnTo>
                <a:lnTo>
                  <a:pt x="78655" y="0"/>
                </a:lnTo>
                <a:lnTo>
                  <a:pt x="78655" y="332130"/>
                </a:lnTo>
              </a:path>
            </a:pathLst>
          </a:custGeom>
          <a:ln w="24418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697998" y="3336819"/>
            <a:ext cx="0" cy="343535"/>
          </a:xfrm>
          <a:custGeom>
            <a:avLst/>
            <a:gdLst/>
            <a:ahLst/>
            <a:cxnLst/>
            <a:rect l="l" t="t" r="r" b="b"/>
            <a:pathLst>
              <a:path h="343535">
                <a:moveTo>
                  <a:pt x="0" y="0"/>
                </a:moveTo>
                <a:lnTo>
                  <a:pt x="0" y="342991"/>
                </a:lnTo>
              </a:path>
            </a:pathLst>
          </a:custGeom>
          <a:ln w="67829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653240" y="3336828"/>
            <a:ext cx="89535" cy="343535"/>
          </a:xfrm>
          <a:custGeom>
            <a:avLst/>
            <a:gdLst/>
            <a:ahLst/>
            <a:cxnLst/>
            <a:rect l="l" t="t" r="r" b="b"/>
            <a:pathLst>
              <a:path w="89534" h="343535">
                <a:moveTo>
                  <a:pt x="10842" y="342981"/>
                </a:moveTo>
                <a:lnTo>
                  <a:pt x="10842" y="0"/>
                </a:lnTo>
                <a:lnTo>
                  <a:pt x="0" y="0"/>
                </a:lnTo>
                <a:lnTo>
                  <a:pt x="89497" y="0"/>
                </a:lnTo>
                <a:lnTo>
                  <a:pt x="78655" y="0"/>
                </a:lnTo>
                <a:lnTo>
                  <a:pt x="78655" y="342981"/>
                </a:lnTo>
              </a:path>
            </a:pathLst>
          </a:custGeom>
          <a:ln w="24418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557184" y="3116376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0"/>
                </a:moveTo>
                <a:lnTo>
                  <a:pt x="0" y="563434"/>
                </a:lnTo>
              </a:path>
            </a:pathLst>
          </a:custGeom>
          <a:ln w="68055">
            <a:solidFill>
              <a:srgbClr val="549F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512304" y="3116404"/>
            <a:ext cx="90170" cy="563880"/>
          </a:xfrm>
          <a:custGeom>
            <a:avLst/>
            <a:gdLst/>
            <a:ahLst/>
            <a:cxnLst/>
            <a:rect l="l" t="t" r="r" b="b"/>
            <a:pathLst>
              <a:path w="90170" h="563879">
                <a:moveTo>
                  <a:pt x="10851" y="563406"/>
                </a:moveTo>
                <a:lnTo>
                  <a:pt x="10851" y="0"/>
                </a:lnTo>
                <a:lnTo>
                  <a:pt x="0" y="0"/>
                </a:lnTo>
                <a:lnTo>
                  <a:pt x="89764" y="0"/>
                </a:lnTo>
                <a:lnTo>
                  <a:pt x="78912" y="0"/>
                </a:lnTo>
                <a:lnTo>
                  <a:pt x="78912" y="563406"/>
                </a:lnTo>
              </a:path>
            </a:pathLst>
          </a:custGeom>
          <a:ln w="24418">
            <a:solidFill>
              <a:srgbClr val="549F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058411" y="3113665"/>
            <a:ext cx="0" cy="566420"/>
          </a:xfrm>
          <a:custGeom>
            <a:avLst/>
            <a:gdLst/>
            <a:ahLst/>
            <a:cxnLst/>
            <a:rect l="l" t="t" r="r" b="b"/>
            <a:pathLst>
              <a:path h="566420">
                <a:moveTo>
                  <a:pt x="0" y="0"/>
                </a:moveTo>
                <a:lnTo>
                  <a:pt x="0" y="566144"/>
                </a:lnTo>
              </a:path>
            </a:pathLst>
          </a:custGeom>
          <a:ln w="65342">
            <a:solidFill>
              <a:srgbClr val="549F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012233" y="3113647"/>
            <a:ext cx="90170" cy="566420"/>
          </a:xfrm>
          <a:custGeom>
            <a:avLst/>
            <a:gdLst/>
            <a:ahLst/>
            <a:cxnLst/>
            <a:rect l="l" t="t" r="r" b="b"/>
            <a:pathLst>
              <a:path w="90170" h="566420">
                <a:moveTo>
                  <a:pt x="13507" y="566163"/>
                </a:moveTo>
                <a:lnTo>
                  <a:pt x="13507" y="0"/>
                </a:lnTo>
                <a:lnTo>
                  <a:pt x="0" y="0"/>
                </a:lnTo>
                <a:lnTo>
                  <a:pt x="89773" y="0"/>
                </a:lnTo>
                <a:lnTo>
                  <a:pt x="78930" y="0"/>
                </a:lnTo>
                <a:lnTo>
                  <a:pt x="78930" y="566163"/>
                </a:lnTo>
              </a:path>
            </a:pathLst>
          </a:custGeom>
          <a:ln w="24418">
            <a:solidFill>
              <a:srgbClr val="549F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558368" y="3113665"/>
            <a:ext cx="0" cy="566420"/>
          </a:xfrm>
          <a:custGeom>
            <a:avLst/>
            <a:gdLst/>
            <a:ahLst/>
            <a:cxnLst/>
            <a:rect l="l" t="t" r="r" b="b"/>
            <a:pathLst>
              <a:path h="566420">
                <a:moveTo>
                  <a:pt x="0" y="0"/>
                </a:moveTo>
                <a:lnTo>
                  <a:pt x="0" y="566144"/>
                </a:lnTo>
              </a:path>
            </a:pathLst>
          </a:custGeom>
          <a:ln w="65342">
            <a:solidFill>
              <a:srgbClr val="549F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514854" y="3113647"/>
            <a:ext cx="90170" cy="566420"/>
          </a:xfrm>
          <a:custGeom>
            <a:avLst/>
            <a:gdLst/>
            <a:ahLst/>
            <a:cxnLst/>
            <a:rect l="l" t="t" r="r" b="b"/>
            <a:pathLst>
              <a:path w="90170" h="566420">
                <a:moveTo>
                  <a:pt x="10842" y="566163"/>
                </a:moveTo>
                <a:lnTo>
                  <a:pt x="10842" y="0"/>
                </a:lnTo>
                <a:lnTo>
                  <a:pt x="0" y="0"/>
                </a:lnTo>
                <a:lnTo>
                  <a:pt x="89773" y="0"/>
                </a:lnTo>
                <a:lnTo>
                  <a:pt x="76174" y="0"/>
                </a:lnTo>
                <a:lnTo>
                  <a:pt x="76174" y="566163"/>
                </a:lnTo>
              </a:path>
            </a:pathLst>
          </a:custGeom>
          <a:ln w="24418">
            <a:solidFill>
              <a:srgbClr val="549F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059589" y="3113665"/>
            <a:ext cx="0" cy="566420"/>
          </a:xfrm>
          <a:custGeom>
            <a:avLst/>
            <a:gdLst/>
            <a:ahLst/>
            <a:cxnLst/>
            <a:rect l="l" t="t" r="r" b="b"/>
            <a:pathLst>
              <a:path h="566420">
                <a:moveTo>
                  <a:pt x="0" y="0"/>
                </a:moveTo>
                <a:lnTo>
                  <a:pt x="0" y="566144"/>
                </a:lnTo>
              </a:path>
            </a:pathLst>
          </a:custGeom>
          <a:ln w="68055">
            <a:solidFill>
              <a:srgbClr val="549F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014718" y="3113647"/>
            <a:ext cx="90170" cy="566420"/>
          </a:xfrm>
          <a:custGeom>
            <a:avLst/>
            <a:gdLst/>
            <a:ahLst/>
            <a:cxnLst/>
            <a:rect l="l" t="t" r="r" b="b"/>
            <a:pathLst>
              <a:path w="90170" h="566420">
                <a:moveTo>
                  <a:pt x="10842" y="566163"/>
                </a:moveTo>
                <a:lnTo>
                  <a:pt x="10842" y="0"/>
                </a:lnTo>
                <a:lnTo>
                  <a:pt x="0" y="0"/>
                </a:lnTo>
                <a:lnTo>
                  <a:pt x="89773" y="0"/>
                </a:lnTo>
                <a:lnTo>
                  <a:pt x="78930" y="0"/>
                </a:lnTo>
                <a:lnTo>
                  <a:pt x="78930" y="566163"/>
                </a:lnTo>
              </a:path>
            </a:pathLst>
          </a:custGeom>
          <a:ln w="24418">
            <a:solidFill>
              <a:srgbClr val="549F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560854" y="3116376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0"/>
                </a:moveTo>
                <a:lnTo>
                  <a:pt x="0" y="563434"/>
                </a:lnTo>
              </a:path>
            </a:pathLst>
          </a:custGeom>
          <a:ln w="65342">
            <a:solidFill>
              <a:srgbClr val="549F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514674" y="3116404"/>
            <a:ext cx="90170" cy="563880"/>
          </a:xfrm>
          <a:custGeom>
            <a:avLst/>
            <a:gdLst/>
            <a:ahLst/>
            <a:cxnLst/>
            <a:rect l="l" t="t" r="r" b="b"/>
            <a:pathLst>
              <a:path w="90170" h="563879">
                <a:moveTo>
                  <a:pt x="13507" y="563406"/>
                </a:moveTo>
                <a:lnTo>
                  <a:pt x="13507" y="0"/>
                </a:lnTo>
                <a:lnTo>
                  <a:pt x="0" y="0"/>
                </a:lnTo>
                <a:lnTo>
                  <a:pt x="89773" y="0"/>
                </a:lnTo>
                <a:lnTo>
                  <a:pt x="78838" y="0"/>
                </a:lnTo>
                <a:lnTo>
                  <a:pt x="78838" y="563406"/>
                </a:lnTo>
              </a:path>
            </a:pathLst>
          </a:custGeom>
          <a:ln w="24418">
            <a:solidFill>
              <a:srgbClr val="549F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 txBox="1"/>
          <p:nvPr/>
        </p:nvSpPr>
        <p:spPr>
          <a:xfrm>
            <a:off x="6551152" y="3680673"/>
            <a:ext cx="23247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4984" algn="l"/>
                <a:tab pos="1014730" algn="l"/>
                <a:tab pos="1517650" algn="l"/>
                <a:tab pos="1974214" algn="l"/>
              </a:tabLst>
            </a:pPr>
            <a:r>
              <a:rPr sz="1200" b="1" spc="-10" dirty="0">
                <a:solidFill>
                  <a:srgbClr val="221715"/>
                </a:solidFill>
                <a:latin typeface="Arial"/>
                <a:cs typeface="Arial"/>
              </a:rPr>
              <a:t>20</a:t>
            </a:r>
            <a:r>
              <a:rPr sz="1200" b="1" spc="-5" dirty="0">
                <a:solidFill>
                  <a:srgbClr val="221715"/>
                </a:solidFill>
                <a:latin typeface="Arial"/>
                <a:cs typeface="Arial"/>
              </a:rPr>
              <a:t>0</a:t>
            </a:r>
            <a:r>
              <a:rPr sz="1200" b="1" dirty="0">
                <a:solidFill>
                  <a:srgbClr val="221715"/>
                </a:solidFill>
                <a:latin typeface="Arial"/>
                <a:cs typeface="Arial"/>
              </a:rPr>
              <a:t>	</a:t>
            </a:r>
            <a:r>
              <a:rPr sz="1200" b="1" spc="-10" dirty="0">
                <a:solidFill>
                  <a:srgbClr val="221715"/>
                </a:solidFill>
                <a:latin typeface="Arial"/>
                <a:cs typeface="Arial"/>
              </a:rPr>
              <a:t>40</a:t>
            </a:r>
            <a:r>
              <a:rPr sz="1200" b="1" spc="-5" dirty="0">
                <a:solidFill>
                  <a:srgbClr val="221715"/>
                </a:solidFill>
                <a:latin typeface="Arial"/>
                <a:cs typeface="Arial"/>
              </a:rPr>
              <a:t>0</a:t>
            </a:r>
            <a:r>
              <a:rPr sz="1200" b="1" dirty="0">
                <a:solidFill>
                  <a:srgbClr val="221715"/>
                </a:solidFill>
                <a:latin typeface="Arial"/>
                <a:cs typeface="Arial"/>
              </a:rPr>
              <a:t>	</a:t>
            </a:r>
            <a:r>
              <a:rPr sz="1200" b="1" spc="-10" dirty="0">
                <a:solidFill>
                  <a:srgbClr val="221715"/>
                </a:solidFill>
                <a:latin typeface="Arial"/>
                <a:cs typeface="Arial"/>
              </a:rPr>
              <a:t>60</a:t>
            </a:r>
            <a:r>
              <a:rPr sz="1200" b="1" spc="-5" dirty="0">
                <a:solidFill>
                  <a:srgbClr val="221715"/>
                </a:solidFill>
                <a:latin typeface="Arial"/>
                <a:cs typeface="Arial"/>
              </a:rPr>
              <a:t>0</a:t>
            </a:r>
            <a:r>
              <a:rPr sz="1200" b="1" dirty="0">
                <a:solidFill>
                  <a:srgbClr val="221715"/>
                </a:solidFill>
                <a:latin typeface="Arial"/>
                <a:cs typeface="Arial"/>
              </a:rPr>
              <a:t>	</a:t>
            </a:r>
            <a:r>
              <a:rPr sz="1200" b="1" spc="-30" dirty="0">
                <a:solidFill>
                  <a:srgbClr val="221715"/>
                </a:solidFill>
                <a:latin typeface="Arial"/>
                <a:cs typeface="Arial"/>
              </a:rPr>
              <a:t>8</a:t>
            </a:r>
            <a:r>
              <a:rPr sz="1200" b="1" spc="-10" dirty="0">
                <a:solidFill>
                  <a:srgbClr val="221715"/>
                </a:solidFill>
                <a:latin typeface="Arial"/>
                <a:cs typeface="Arial"/>
              </a:rPr>
              <a:t>0</a:t>
            </a:r>
            <a:r>
              <a:rPr sz="1200" b="1" spc="-5" dirty="0">
                <a:solidFill>
                  <a:srgbClr val="221715"/>
                </a:solidFill>
                <a:latin typeface="Arial"/>
                <a:cs typeface="Arial"/>
              </a:rPr>
              <a:t>0</a:t>
            </a:r>
            <a:r>
              <a:rPr sz="1200" b="1" dirty="0">
                <a:solidFill>
                  <a:srgbClr val="221715"/>
                </a:solidFill>
                <a:latin typeface="Arial"/>
                <a:cs typeface="Arial"/>
              </a:rPr>
              <a:t>	</a:t>
            </a:r>
            <a:r>
              <a:rPr sz="1200" b="1" spc="-10" dirty="0">
                <a:solidFill>
                  <a:srgbClr val="221715"/>
                </a:solidFill>
                <a:latin typeface="Arial"/>
                <a:cs typeface="Arial"/>
              </a:rPr>
              <a:t>100</a:t>
            </a:r>
            <a:r>
              <a:rPr sz="1200" b="1" spc="-5" dirty="0">
                <a:solidFill>
                  <a:srgbClr val="221715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8" name="object 168"/>
          <p:cNvSpPr/>
          <p:nvPr/>
        </p:nvSpPr>
        <p:spPr>
          <a:xfrm>
            <a:off x="6458045" y="3679811"/>
            <a:ext cx="2480945" cy="0"/>
          </a:xfrm>
          <a:custGeom>
            <a:avLst/>
            <a:gdLst/>
            <a:ahLst/>
            <a:cxnLst/>
            <a:rect l="l" t="t" r="r" b="b"/>
            <a:pathLst>
              <a:path w="2480945">
                <a:moveTo>
                  <a:pt x="0" y="0"/>
                </a:moveTo>
                <a:lnTo>
                  <a:pt x="2480503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6691603" y="3614470"/>
            <a:ext cx="0" cy="65405"/>
          </a:xfrm>
          <a:custGeom>
            <a:avLst/>
            <a:gdLst/>
            <a:ahLst/>
            <a:cxnLst/>
            <a:rect l="l" t="t" r="r" b="b"/>
            <a:pathLst>
              <a:path h="65404">
                <a:moveTo>
                  <a:pt x="0" y="0"/>
                </a:moveTo>
                <a:lnTo>
                  <a:pt x="0" y="65339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194260" y="3614470"/>
            <a:ext cx="0" cy="65405"/>
          </a:xfrm>
          <a:custGeom>
            <a:avLst/>
            <a:gdLst/>
            <a:ahLst/>
            <a:cxnLst/>
            <a:rect l="l" t="t" r="r" b="b"/>
            <a:pathLst>
              <a:path h="65404">
                <a:moveTo>
                  <a:pt x="0" y="0"/>
                </a:moveTo>
                <a:lnTo>
                  <a:pt x="0" y="65339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694125" y="3614470"/>
            <a:ext cx="0" cy="65405"/>
          </a:xfrm>
          <a:custGeom>
            <a:avLst/>
            <a:gdLst/>
            <a:ahLst/>
            <a:cxnLst/>
            <a:rect l="l" t="t" r="r" b="b"/>
            <a:pathLst>
              <a:path h="65404">
                <a:moveTo>
                  <a:pt x="0" y="0"/>
                </a:moveTo>
                <a:lnTo>
                  <a:pt x="0" y="65339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193989" y="3614470"/>
            <a:ext cx="0" cy="65405"/>
          </a:xfrm>
          <a:custGeom>
            <a:avLst/>
            <a:gdLst/>
            <a:ahLst/>
            <a:cxnLst/>
            <a:rect l="l" t="t" r="r" b="b"/>
            <a:pathLst>
              <a:path h="65404">
                <a:moveTo>
                  <a:pt x="0" y="0"/>
                </a:moveTo>
                <a:lnTo>
                  <a:pt x="0" y="65339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696611" y="3614470"/>
            <a:ext cx="0" cy="65405"/>
          </a:xfrm>
          <a:custGeom>
            <a:avLst/>
            <a:gdLst/>
            <a:ahLst/>
            <a:cxnLst/>
            <a:rect l="l" t="t" r="r" b="b"/>
            <a:pathLst>
              <a:path h="65404">
                <a:moveTo>
                  <a:pt x="0" y="0"/>
                </a:moveTo>
                <a:lnTo>
                  <a:pt x="0" y="65339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 txBox="1"/>
          <p:nvPr/>
        </p:nvSpPr>
        <p:spPr>
          <a:xfrm>
            <a:off x="6192564" y="2935433"/>
            <a:ext cx="259715" cy="84455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200" b="1" spc="-10" dirty="0">
                <a:solidFill>
                  <a:srgbClr val="221715"/>
                </a:solidFill>
                <a:latin typeface="Arial"/>
                <a:cs typeface="Arial"/>
              </a:rPr>
              <a:t>1</a:t>
            </a:r>
            <a:r>
              <a:rPr sz="1200" b="1" spc="70" dirty="0">
                <a:solidFill>
                  <a:srgbClr val="221715"/>
                </a:solidFill>
                <a:latin typeface="Arial"/>
                <a:cs typeface="Arial"/>
              </a:rPr>
              <a:t>0</a:t>
            </a:r>
            <a:r>
              <a:rPr sz="1125" b="1" spc="7" baseline="29629" dirty="0">
                <a:solidFill>
                  <a:srgbClr val="221715"/>
                </a:solidFill>
                <a:latin typeface="Arial"/>
                <a:cs typeface="Arial"/>
              </a:rPr>
              <a:t>6</a:t>
            </a:r>
            <a:endParaRPr sz="1125" baseline="29629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200" b="1" spc="-10" dirty="0">
                <a:solidFill>
                  <a:srgbClr val="221715"/>
                </a:solidFill>
                <a:latin typeface="Arial"/>
                <a:cs typeface="Arial"/>
              </a:rPr>
              <a:t>1</a:t>
            </a:r>
            <a:r>
              <a:rPr sz="1200" b="1" spc="70" dirty="0">
                <a:solidFill>
                  <a:srgbClr val="221715"/>
                </a:solidFill>
                <a:latin typeface="Arial"/>
                <a:cs typeface="Arial"/>
              </a:rPr>
              <a:t>0</a:t>
            </a:r>
            <a:r>
              <a:rPr sz="1125" b="1" spc="7" baseline="25925" dirty="0">
                <a:solidFill>
                  <a:srgbClr val="221715"/>
                </a:solidFill>
                <a:latin typeface="Arial"/>
                <a:cs typeface="Arial"/>
              </a:rPr>
              <a:t>4</a:t>
            </a:r>
            <a:endParaRPr sz="1125" baseline="25925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200" b="1" spc="-10" dirty="0">
                <a:solidFill>
                  <a:srgbClr val="221715"/>
                </a:solidFill>
                <a:latin typeface="Arial"/>
                <a:cs typeface="Arial"/>
              </a:rPr>
              <a:t>1</a:t>
            </a:r>
            <a:r>
              <a:rPr sz="1200" b="1" spc="70" dirty="0">
                <a:solidFill>
                  <a:srgbClr val="221715"/>
                </a:solidFill>
                <a:latin typeface="Arial"/>
                <a:cs typeface="Arial"/>
              </a:rPr>
              <a:t>0</a:t>
            </a:r>
            <a:r>
              <a:rPr sz="1125" b="1" spc="7" baseline="29629" dirty="0">
                <a:solidFill>
                  <a:srgbClr val="221715"/>
                </a:solidFill>
                <a:latin typeface="Arial"/>
                <a:cs typeface="Arial"/>
              </a:rPr>
              <a:t>2</a:t>
            </a:r>
            <a:endParaRPr sz="1125" baseline="29629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200" b="1" spc="-10" dirty="0">
                <a:solidFill>
                  <a:srgbClr val="221715"/>
                </a:solidFill>
                <a:latin typeface="Arial"/>
                <a:cs typeface="Arial"/>
              </a:rPr>
              <a:t>1</a:t>
            </a:r>
            <a:r>
              <a:rPr sz="1200" b="1" spc="70" dirty="0">
                <a:solidFill>
                  <a:srgbClr val="221715"/>
                </a:solidFill>
                <a:latin typeface="Arial"/>
                <a:cs typeface="Arial"/>
              </a:rPr>
              <a:t>0</a:t>
            </a:r>
            <a:r>
              <a:rPr sz="1125" b="1" spc="7" baseline="29629" dirty="0">
                <a:solidFill>
                  <a:srgbClr val="221715"/>
                </a:solidFill>
                <a:latin typeface="Arial"/>
                <a:cs typeface="Arial"/>
              </a:rPr>
              <a:t>0</a:t>
            </a:r>
            <a:endParaRPr sz="1125" baseline="29629">
              <a:latin typeface="Arial"/>
              <a:cs typeface="Arial"/>
            </a:endParaRPr>
          </a:p>
        </p:txBody>
      </p:sp>
      <p:sp>
        <p:nvSpPr>
          <p:cNvPr id="175" name="object 175"/>
          <p:cNvSpPr/>
          <p:nvPr/>
        </p:nvSpPr>
        <p:spPr>
          <a:xfrm>
            <a:off x="6466177" y="3056678"/>
            <a:ext cx="0" cy="631825"/>
          </a:xfrm>
          <a:custGeom>
            <a:avLst/>
            <a:gdLst/>
            <a:ahLst/>
            <a:cxnLst/>
            <a:rect l="l" t="t" r="r" b="b"/>
            <a:pathLst>
              <a:path h="631825">
                <a:moveTo>
                  <a:pt x="0" y="631273"/>
                </a:moveTo>
                <a:lnTo>
                  <a:pt x="0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6466177" y="3679811"/>
            <a:ext cx="67945" cy="0"/>
          </a:xfrm>
          <a:custGeom>
            <a:avLst/>
            <a:gdLst/>
            <a:ahLst/>
            <a:cxnLst/>
            <a:rect l="l" t="t" r="r" b="b"/>
            <a:pathLst>
              <a:path w="67945">
                <a:moveTo>
                  <a:pt x="0" y="0"/>
                </a:moveTo>
                <a:lnTo>
                  <a:pt x="67830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6466177" y="3475649"/>
            <a:ext cx="67945" cy="0"/>
          </a:xfrm>
          <a:custGeom>
            <a:avLst/>
            <a:gdLst/>
            <a:ahLst/>
            <a:cxnLst/>
            <a:rect l="l" t="t" r="r" b="b"/>
            <a:pathLst>
              <a:path w="67945">
                <a:moveTo>
                  <a:pt x="0" y="0"/>
                </a:moveTo>
                <a:lnTo>
                  <a:pt x="67830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6466177" y="3268750"/>
            <a:ext cx="67945" cy="0"/>
          </a:xfrm>
          <a:custGeom>
            <a:avLst/>
            <a:gdLst/>
            <a:ahLst/>
            <a:cxnLst/>
            <a:rect l="l" t="t" r="r" b="b"/>
            <a:pathLst>
              <a:path w="67945">
                <a:moveTo>
                  <a:pt x="0" y="0"/>
                </a:moveTo>
                <a:lnTo>
                  <a:pt x="67830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466177" y="3062099"/>
            <a:ext cx="67945" cy="0"/>
          </a:xfrm>
          <a:custGeom>
            <a:avLst/>
            <a:gdLst/>
            <a:ahLst/>
            <a:cxnLst/>
            <a:rect l="l" t="t" r="r" b="b"/>
            <a:pathLst>
              <a:path w="67945">
                <a:moveTo>
                  <a:pt x="0" y="0"/>
                </a:moveTo>
                <a:lnTo>
                  <a:pt x="67830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 txBox="1"/>
          <p:nvPr/>
        </p:nvSpPr>
        <p:spPr>
          <a:xfrm>
            <a:off x="7070286" y="3846627"/>
            <a:ext cx="12471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221715"/>
                </a:solidFill>
                <a:latin typeface="Arial"/>
                <a:cs typeface="Arial"/>
              </a:rPr>
              <a:t># of </a:t>
            </a:r>
            <a:r>
              <a:rPr sz="1200" b="1" spc="-10" dirty="0">
                <a:solidFill>
                  <a:srgbClr val="221715"/>
                </a:solidFill>
                <a:latin typeface="Arial"/>
                <a:cs typeface="Arial"/>
              </a:rPr>
              <a:t>Top</a:t>
            </a:r>
            <a:r>
              <a:rPr sz="1200" b="1" spc="-25" dirty="0">
                <a:solidFill>
                  <a:srgbClr val="221715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221715"/>
                </a:solidFill>
                <a:latin typeface="Arial"/>
                <a:cs typeface="Arial"/>
              </a:rPr>
              <a:t>retrieval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5954219" y="2917058"/>
            <a:ext cx="196215" cy="8788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b="1" spc="-5" dirty="0">
                <a:solidFill>
                  <a:srgbClr val="221715"/>
                </a:solidFill>
                <a:latin typeface="Arial"/>
                <a:cs typeface="Arial"/>
              </a:rPr>
              <a:t>Latency(us)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2" name="object 182"/>
          <p:cNvSpPr/>
          <p:nvPr/>
        </p:nvSpPr>
        <p:spPr>
          <a:xfrm>
            <a:off x="9565401" y="3507561"/>
            <a:ext cx="2451908" cy="1507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9565401" y="3352458"/>
            <a:ext cx="2451908" cy="1778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9565401" y="3197355"/>
            <a:ext cx="2451908" cy="1782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9557866" y="3054013"/>
            <a:ext cx="2480945" cy="0"/>
          </a:xfrm>
          <a:custGeom>
            <a:avLst/>
            <a:gdLst/>
            <a:ahLst/>
            <a:cxnLst/>
            <a:rect l="l" t="t" r="r" b="b"/>
            <a:pathLst>
              <a:path w="2480945">
                <a:moveTo>
                  <a:pt x="0" y="0"/>
                </a:moveTo>
                <a:lnTo>
                  <a:pt x="2480577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9873038" y="3054013"/>
            <a:ext cx="0" cy="46355"/>
          </a:xfrm>
          <a:custGeom>
            <a:avLst/>
            <a:gdLst/>
            <a:ahLst/>
            <a:cxnLst/>
            <a:rect l="l" t="t" r="r" b="b"/>
            <a:pathLst>
              <a:path h="46355">
                <a:moveTo>
                  <a:pt x="0" y="46126"/>
                </a:moveTo>
                <a:lnTo>
                  <a:pt x="0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0334953" y="3054013"/>
            <a:ext cx="0" cy="46355"/>
          </a:xfrm>
          <a:custGeom>
            <a:avLst/>
            <a:gdLst/>
            <a:ahLst/>
            <a:cxnLst/>
            <a:rect l="l" t="t" r="r" b="b"/>
            <a:pathLst>
              <a:path h="46355">
                <a:moveTo>
                  <a:pt x="0" y="46126"/>
                </a:moveTo>
                <a:lnTo>
                  <a:pt x="0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0796868" y="3054013"/>
            <a:ext cx="0" cy="46355"/>
          </a:xfrm>
          <a:custGeom>
            <a:avLst/>
            <a:gdLst/>
            <a:ahLst/>
            <a:cxnLst/>
            <a:rect l="l" t="t" r="r" b="b"/>
            <a:pathLst>
              <a:path h="46355">
                <a:moveTo>
                  <a:pt x="0" y="46126"/>
                </a:moveTo>
                <a:lnTo>
                  <a:pt x="0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1258600" y="3054013"/>
            <a:ext cx="0" cy="46355"/>
          </a:xfrm>
          <a:custGeom>
            <a:avLst/>
            <a:gdLst/>
            <a:ahLst/>
            <a:cxnLst/>
            <a:rect l="l" t="t" r="r" b="b"/>
            <a:pathLst>
              <a:path h="46355">
                <a:moveTo>
                  <a:pt x="0" y="46126"/>
                </a:moveTo>
                <a:lnTo>
                  <a:pt x="0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1720515" y="3054013"/>
            <a:ext cx="0" cy="46355"/>
          </a:xfrm>
          <a:custGeom>
            <a:avLst/>
            <a:gdLst/>
            <a:ahLst/>
            <a:cxnLst/>
            <a:rect l="l" t="t" r="r" b="b"/>
            <a:pathLst>
              <a:path h="46355">
                <a:moveTo>
                  <a:pt x="0" y="46126"/>
                </a:moveTo>
                <a:lnTo>
                  <a:pt x="0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2030265" y="3045835"/>
            <a:ext cx="0" cy="631825"/>
          </a:xfrm>
          <a:custGeom>
            <a:avLst/>
            <a:gdLst/>
            <a:ahLst/>
            <a:cxnLst/>
            <a:rect l="l" t="t" r="r" b="b"/>
            <a:pathLst>
              <a:path h="631825">
                <a:moveTo>
                  <a:pt x="0" y="631264"/>
                </a:moveTo>
                <a:lnTo>
                  <a:pt x="0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1981381" y="3668738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48883" y="0"/>
                </a:moveTo>
                <a:lnTo>
                  <a:pt x="0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1981381" y="3516576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48883" y="0"/>
                </a:moveTo>
                <a:lnTo>
                  <a:pt x="0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1981381" y="3361472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48883" y="0"/>
                </a:moveTo>
                <a:lnTo>
                  <a:pt x="0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1981381" y="3206360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48883" y="0"/>
                </a:moveTo>
                <a:lnTo>
                  <a:pt x="0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1981381" y="3054013"/>
            <a:ext cx="48895" cy="0"/>
          </a:xfrm>
          <a:custGeom>
            <a:avLst/>
            <a:gdLst/>
            <a:ahLst/>
            <a:cxnLst/>
            <a:rect l="l" t="t" r="r" b="b"/>
            <a:pathLst>
              <a:path w="48895">
                <a:moveTo>
                  <a:pt x="48883" y="0"/>
                </a:moveTo>
                <a:lnTo>
                  <a:pt x="0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9557866" y="3668738"/>
            <a:ext cx="2480945" cy="0"/>
          </a:xfrm>
          <a:custGeom>
            <a:avLst/>
            <a:gdLst/>
            <a:ahLst/>
            <a:cxnLst/>
            <a:rect l="l" t="t" r="r" b="b"/>
            <a:pathLst>
              <a:path w="2480945">
                <a:moveTo>
                  <a:pt x="0" y="0"/>
                </a:moveTo>
                <a:lnTo>
                  <a:pt x="2480577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9873038" y="3622612"/>
            <a:ext cx="0" cy="46355"/>
          </a:xfrm>
          <a:custGeom>
            <a:avLst/>
            <a:gdLst/>
            <a:ahLst/>
            <a:cxnLst/>
            <a:rect l="l" t="t" r="r" b="b"/>
            <a:pathLst>
              <a:path h="46354">
                <a:moveTo>
                  <a:pt x="0" y="0"/>
                </a:moveTo>
                <a:lnTo>
                  <a:pt x="0" y="46126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0334953" y="3622612"/>
            <a:ext cx="0" cy="46355"/>
          </a:xfrm>
          <a:custGeom>
            <a:avLst/>
            <a:gdLst/>
            <a:ahLst/>
            <a:cxnLst/>
            <a:rect l="l" t="t" r="r" b="b"/>
            <a:pathLst>
              <a:path h="46354">
                <a:moveTo>
                  <a:pt x="0" y="0"/>
                </a:moveTo>
                <a:lnTo>
                  <a:pt x="0" y="46126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0796868" y="3622612"/>
            <a:ext cx="0" cy="46355"/>
          </a:xfrm>
          <a:custGeom>
            <a:avLst/>
            <a:gdLst/>
            <a:ahLst/>
            <a:cxnLst/>
            <a:rect l="l" t="t" r="r" b="b"/>
            <a:pathLst>
              <a:path h="46354">
                <a:moveTo>
                  <a:pt x="0" y="0"/>
                </a:moveTo>
                <a:lnTo>
                  <a:pt x="0" y="46126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1258600" y="3622612"/>
            <a:ext cx="0" cy="46355"/>
          </a:xfrm>
          <a:custGeom>
            <a:avLst/>
            <a:gdLst/>
            <a:ahLst/>
            <a:cxnLst/>
            <a:rect l="l" t="t" r="r" b="b"/>
            <a:pathLst>
              <a:path h="46354">
                <a:moveTo>
                  <a:pt x="0" y="0"/>
                </a:moveTo>
                <a:lnTo>
                  <a:pt x="0" y="46126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1720515" y="3622612"/>
            <a:ext cx="0" cy="46355"/>
          </a:xfrm>
          <a:custGeom>
            <a:avLst/>
            <a:gdLst/>
            <a:ahLst/>
            <a:cxnLst/>
            <a:rect l="l" t="t" r="r" b="b"/>
            <a:pathLst>
              <a:path h="46354">
                <a:moveTo>
                  <a:pt x="0" y="0"/>
                </a:moveTo>
                <a:lnTo>
                  <a:pt x="0" y="46126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 txBox="1"/>
          <p:nvPr/>
        </p:nvSpPr>
        <p:spPr>
          <a:xfrm>
            <a:off x="9292569" y="2945890"/>
            <a:ext cx="259715" cy="823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2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221715"/>
                </a:solidFill>
                <a:latin typeface="Arial"/>
                <a:cs typeface="Arial"/>
              </a:rPr>
              <a:t>1</a:t>
            </a:r>
            <a:r>
              <a:rPr sz="1200" b="1" spc="70" dirty="0">
                <a:solidFill>
                  <a:srgbClr val="221715"/>
                </a:solidFill>
                <a:latin typeface="Arial"/>
                <a:cs typeface="Arial"/>
              </a:rPr>
              <a:t>0</a:t>
            </a:r>
            <a:r>
              <a:rPr sz="1125" b="1" spc="7" baseline="29629" dirty="0">
                <a:solidFill>
                  <a:srgbClr val="221715"/>
                </a:solidFill>
                <a:latin typeface="Arial"/>
                <a:cs typeface="Arial"/>
              </a:rPr>
              <a:t>4</a:t>
            </a:r>
            <a:endParaRPr sz="1125" baseline="29629">
              <a:latin typeface="Arial"/>
              <a:cs typeface="Arial"/>
            </a:endParaRPr>
          </a:p>
          <a:p>
            <a:pPr marL="12700">
              <a:lnSpc>
                <a:spcPts val="1210"/>
              </a:lnSpc>
            </a:pPr>
            <a:r>
              <a:rPr sz="1200" b="1" spc="-10" dirty="0">
                <a:solidFill>
                  <a:srgbClr val="221715"/>
                </a:solidFill>
                <a:latin typeface="Arial"/>
                <a:cs typeface="Arial"/>
              </a:rPr>
              <a:t>1</a:t>
            </a:r>
            <a:r>
              <a:rPr sz="1200" b="1" spc="70" dirty="0">
                <a:solidFill>
                  <a:srgbClr val="221715"/>
                </a:solidFill>
                <a:latin typeface="Arial"/>
                <a:cs typeface="Arial"/>
              </a:rPr>
              <a:t>0</a:t>
            </a:r>
            <a:r>
              <a:rPr sz="1125" b="1" spc="7" baseline="25925" dirty="0">
                <a:solidFill>
                  <a:srgbClr val="221715"/>
                </a:solidFill>
                <a:latin typeface="Arial"/>
                <a:cs typeface="Arial"/>
              </a:rPr>
              <a:t>3</a:t>
            </a:r>
            <a:endParaRPr sz="1125" baseline="25925">
              <a:latin typeface="Arial"/>
              <a:cs typeface="Arial"/>
            </a:endParaRPr>
          </a:p>
          <a:p>
            <a:pPr marL="12700">
              <a:lnSpc>
                <a:spcPts val="1220"/>
              </a:lnSpc>
            </a:pPr>
            <a:r>
              <a:rPr sz="1200" b="1" spc="-10" dirty="0">
                <a:solidFill>
                  <a:srgbClr val="221715"/>
                </a:solidFill>
                <a:latin typeface="Arial"/>
                <a:cs typeface="Arial"/>
              </a:rPr>
              <a:t>1</a:t>
            </a:r>
            <a:r>
              <a:rPr sz="1200" b="1" spc="70" dirty="0">
                <a:solidFill>
                  <a:srgbClr val="221715"/>
                </a:solidFill>
                <a:latin typeface="Arial"/>
                <a:cs typeface="Arial"/>
              </a:rPr>
              <a:t>0</a:t>
            </a:r>
            <a:r>
              <a:rPr sz="1125" b="1" spc="7" baseline="29629" dirty="0">
                <a:solidFill>
                  <a:srgbClr val="221715"/>
                </a:solidFill>
                <a:latin typeface="Arial"/>
                <a:cs typeface="Arial"/>
              </a:rPr>
              <a:t>2</a:t>
            </a:r>
            <a:endParaRPr sz="1125" baseline="29629">
              <a:latin typeface="Arial"/>
              <a:cs typeface="Arial"/>
            </a:endParaRPr>
          </a:p>
          <a:p>
            <a:pPr marL="12700">
              <a:lnSpc>
                <a:spcPts val="1210"/>
              </a:lnSpc>
            </a:pPr>
            <a:r>
              <a:rPr sz="1200" b="1" spc="-10" dirty="0">
                <a:solidFill>
                  <a:srgbClr val="221715"/>
                </a:solidFill>
                <a:latin typeface="Arial"/>
                <a:cs typeface="Arial"/>
              </a:rPr>
              <a:t>1</a:t>
            </a:r>
            <a:r>
              <a:rPr sz="1200" b="1" spc="70" dirty="0">
                <a:solidFill>
                  <a:srgbClr val="221715"/>
                </a:solidFill>
                <a:latin typeface="Arial"/>
                <a:cs typeface="Arial"/>
              </a:rPr>
              <a:t>0</a:t>
            </a:r>
            <a:r>
              <a:rPr sz="1125" b="1" spc="7" baseline="29629" dirty="0">
                <a:solidFill>
                  <a:srgbClr val="221715"/>
                </a:solidFill>
                <a:latin typeface="Arial"/>
                <a:cs typeface="Arial"/>
              </a:rPr>
              <a:t>1</a:t>
            </a:r>
            <a:endParaRPr sz="1125" baseline="29629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sz="1200" b="1" spc="-10" dirty="0">
                <a:solidFill>
                  <a:srgbClr val="221715"/>
                </a:solidFill>
                <a:latin typeface="Arial"/>
                <a:cs typeface="Arial"/>
              </a:rPr>
              <a:t>1</a:t>
            </a:r>
            <a:r>
              <a:rPr sz="1200" b="1" spc="70" dirty="0">
                <a:solidFill>
                  <a:srgbClr val="221715"/>
                </a:solidFill>
                <a:latin typeface="Arial"/>
                <a:cs typeface="Arial"/>
              </a:rPr>
              <a:t>0</a:t>
            </a:r>
            <a:r>
              <a:rPr sz="1125" b="1" spc="7" baseline="25925" dirty="0">
                <a:solidFill>
                  <a:srgbClr val="221715"/>
                </a:solidFill>
                <a:latin typeface="Arial"/>
                <a:cs typeface="Arial"/>
              </a:rPr>
              <a:t>0</a:t>
            </a:r>
            <a:endParaRPr sz="1125" baseline="25925">
              <a:latin typeface="Arial"/>
              <a:cs typeface="Arial"/>
            </a:endParaRPr>
          </a:p>
        </p:txBody>
      </p:sp>
      <p:sp>
        <p:nvSpPr>
          <p:cNvPr id="204" name="object 204"/>
          <p:cNvSpPr/>
          <p:nvPr/>
        </p:nvSpPr>
        <p:spPr>
          <a:xfrm>
            <a:off x="9566044" y="3045835"/>
            <a:ext cx="0" cy="631825"/>
          </a:xfrm>
          <a:custGeom>
            <a:avLst/>
            <a:gdLst/>
            <a:ahLst/>
            <a:cxnLst/>
            <a:rect l="l" t="t" r="r" b="b"/>
            <a:pathLst>
              <a:path h="631825">
                <a:moveTo>
                  <a:pt x="0" y="631264"/>
                </a:moveTo>
                <a:lnTo>
                  <a:pt x="0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9566044" y="3668738"/>
            <a:ext cx="46355" cy="0"/>
          </a:xfrm>
          <a:custGeom>
            <a:avLst/>
            <a:gdLst/>
            <a:ahLst/>
            <a:cxnLst/>
            <a:rect l="l" t="t" r="r" b="b"/>
            <a:pathLst>
              <a:path w="46354">
                <a:moveTo>
                  <a:pt x="0" y="0"/>
                </a:moveTo>
                <a:lnTo>
                  <a:pt x="46310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9566044" y="3516576"/>
            <a:ext cx="46355" cy="0"/>
          </a:xfrm>
          <a:custGeom>
            <a:avLst/>
            <a:gdLst/>
            <a:ahLst/>
            <a:cxnLst/>
            <a:rect l="l" t="t" r="r" b="b"/>
            <a:pathLst>
              <a:path w="46354">
                <a:moveTo>
                  <a:pt x="0" y="0"/>
                </a:moveTo>
                <a:lnTo>
                  <a:pt x="46310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9566044" y="3361472"/>
            <a:ext cx="46355" cy="0"/>
          </a:xfrm>
          <a:custGeom>
            <a:avLst/>
            <a:gdLst/>
            <a:ahLst/>
            <a:cxnLst/>
            <a:rect l="l" t="t" r="r" b="b"/>
            <a:pathLst>
              <a:path w="46354">
                <a:moveTo>
                  <a:pt x="0" y="0"/>
                </a:moveTo>
                <a:lnTo>
                  <a:pt x="46310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9566044" y="3206360"/>
            <a:ext cx="46355" cy="0"/>
          </a:xfrm>
          <a:custGeom>
            <a:avLst/>
            <a:gdLst/>
            <a:ahLst/>
            <a:cxnLst/>
            <a:rect l="l" t="t" r="r" b="b"/>
            <a:pathLst>
              <a:path w="46354">
                <a:moveTo>
                  <a:pt x="0" y="0"/>
                </a:moveTo>
                <a:lnTo>
                  <a:pt x="46310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9566044" y="3054013"/>
            <a:ext cx="46355" cy="0"/>
          </a:xfrm>
          <a:custGeom>
            <a:avLst/>
            <a:gdLst/>
            <a:ahLst/>
            <a:cxnLst/>
            <a:rect l="l" t="t" r="r" b="b"/>
            <a:pathLst>
              <a:path w="46354">
                <a:moveTo>
                  <a:pt x="0" y="0"/>
                </a:moveTo>
                <a:lnTo>
                  <a:pt x="46310" y="0"/>
                </a:lnTo>
              </a:path>
            </a:pathLst>
          </a:custGeom>
          <a:ln w="1627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9873038" y="3500063"/>
            <a:ext cx="1847850" cy="87630"/>
          </a:xfrm>
          <a:custGeom>
            <a:avLst/>
            <a:gdLst/>
            <a:ahLst/>
            <a:cxnLst/>
            <a:rect l="l" t="t" r="r" b="b"/>
            <a:pathLst>
              <a:path w="1847850" h="87629">
                <a:moveTo>
                  <a:pt x="0" y="0"/>
                </a:moveTo>
                <a:lnTo>
                  <a:pt x="461915" y="19222"/>
                </a:lnTo>
                <a:lnTo>
                  <a:pt x="923830" y="38215"/>
                </a:lnTo>
                <a:lnTo>
                  <a:pt x="1385561" y="59918"/>
                </a:lnTo>
                <a:lnTo>
                  <a:pt x="1847476" y="87052"/>
                </a:lnTo>
              </a:path>
            </a:pathLst>
          </a:custGeom>
          <a:ln w="16279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9843175" y="3470220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62628"/>
                </a:moveTo>
                <a:lnTo>
                  <a:pt x="62404" y="62628"/>
                </a:lnTo>
                <a:lnTo>
                  <a:pt x="62404" y="0"/>
                </a:lnTo>
                <a:lnTo>
                  <a:pt x="0" y="0"/>
                </a:lnTo>
                <a:lnTo>
                  <a:pt x="0" y="62628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9843175" y="3470220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62628"/>
                </a:moveTo>
                <a:lnTo>
                  <a:pt x="62404" y="62628"/>
                </a:lnTo>
                <a:lnTo>
                  <a:pt x="62404" y="0"/>
                </a:lnTo>
                <a:lnTo>
                  <a:pt x="0" y="0"/>
                </a:lnTo>
                <a:lnTo>
                  <a:pt x="0" y="62628"/>
                </a:lnTo>
                <a:close/>
              </a:path>
            </a:pathLst>
          </a:custGeom>
          <a:ln w="3175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0305090" y="3486502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62628"/>
                </a:moveTo>
                <a:lnTo>
                  <a:pt x="62403" y="62628"/>
                </a:lnTo>
                <a:lnTo>
                  <a:pt x="62403" y="0"/>
                </a:lnTo>
                <a:lnTo>
                  <a:pt x="0" y="0"/>
                </a:lnTo>
                <a:lnTo>
                  <a:pt x="0" y="62628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0305090" y="3486502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62628"/>
                </a:moveTo>
                <a:lnTo>
                  <a:pt x="62403" y="62628"/>
                </a:lnTo>
                <a:lnTo>
                  <a:pt x="62403" y="0"/>
                </a:lnTo>
                <a:lnTo>
                  <a:pt x="0" y="0"/>
                </a:lnTo>
                <a:lnTo>
                  <a:pt x="0" y="62628"/>
                </a:lnTo>
                <a:close/>
              </a:path>
            </a:pathLst>
          </a:custGeom>
          <a:ln w="3175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0766821" y="350820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62628"/>
                </a:moveTo>
                <a:lnTo>
                  <a:pt x="62630" y="62628"/>
                </a:lnTo>
                <a:lnTo>
                  <a:pt x="62630" y="0"/>
                </a:lnTo>
                <a:lnTo>
                  <a:pt x="0" y="0"/>
                </a:lnTo>
                <a:lnTo>
                  <a:pt x="0" y="62628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0766821" y="3508206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62628"/>
                </a:moveTo>
                <a:lnTo>
                  <a:pt x="62630" y="62628"/>
                </a:lnTo>
                <a:lnTo>
                  <a:pt x="62630" y="0"/>
                </a:lnTo>
                <a:lnTo>
                  <a:pt x="0" y="0"/>
                </a:lnTo>
                <a:lnTo>
                  <a:pt x="0" y="62628"/>
                </a:lnTo>
                <a:close/>
              </a:path>
            </a:pathLst>
          </a:custGeom>
          <a:ln w="3175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1228737" y="3530135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62402"/>
                </a:moveTo>
                <a:lnTo>
                  <a:pt x="62630" y="62402"/>
                </a:lnTo>
                <a:lnTo>
                  <a:pt x="62630" y="0"/>
                </a:lnTo>
                <a:lnTo>
                  <a:pt x="0" y="0"/>
                </a:lnTo>
                <a:lnTo>
                  <a:pt x="0" y="62402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1228737" y="3530135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0" y="62402"/>
                </a:moveTo>
                <a:lnTo>
                  <a:pt x="62630" y="62402"/>
                </a:lnTo>
                <a:lnTo>
                  <a:pt x="62630" y="0"/>
                </a:lnTo>
                <a:lnTo>
                  <a:pt x="0" y="0"/>
                </a:lnTo>
                <a:lnTo>
                  <a:pt x="0" y="62402"/>
                </a:lnTo>
                <a:close/>
              </a:path>
            </a:pathLst>
          </a:custGeom>
          <a:ln w="3175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1687987" y="3557272"/>
            <a:ext cx="65405" cy="62865"/>
          </a:xfrm>
          <a:custGeom>
            <a:avLst/>
            <a:gdLst/>
            <a:ahLst/>
            <a:cxnLst/>
            <a:rect l="l" t="t" r="r" b="b"/>
            <a:pathLst>
              <a:path w="65404" h="62864">
                <a:moveTo>
                  <a:pt x="0" y="62628"/>
                </a:moveTo>
                <a:lnTo>
                  <a:pt x="65116" y="62628"/>
                </a:lnTo>
                <a:lnTo>
                  <a:pt x="65116" y="0"/>
                </a:lnTo>
                <a:lnTo>
                  <a:pt x="0" y="0"/>
                </a:lnTo>
                <a:lnTo>
                  <a:pt x="0" y="62628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1687987" y="3557273"/>
            <a:ext cx="65405" cy="62865"/>
          </a:xfrm>
          <a:custGeom>
            <a:avLst/>
            <a:gdLst/>
            <a:ahLst/>
            <a:cxnLst/>
            <a:rect l="l" t="t" r="r" b="b"/>
            <a:pathLst>
              <a:path w="65404" h="62864">
                <a:moveTo>
                  <a:pt x="0" y="62628"/>
                </a:moveTo>
                <a:lnTo>
                  <a:pt x="65116" y="62628"/>
                </a:lnTo>
                <a:lnTo>
                  <a:pt x="65116" y="0"/>
                </a:lnTo>
                <a:lnTo>
                  <a:pt x="0" y="0"/>
                </a:lnTo>
                <a:lnTo>
                  <a:pt x="0" y="62628"/>
                </a:lnTo>
                <a:close/>
              </a:path>
            </a:pathLst>
          </a:custGeom>
          <a:ln w="3175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9873038" y="3094719"/>
            <a:ext cx="1847850" cy="160655"/>
          </a:xfrm>
          <a:custGeom>
            <a:avLst/>
            <a:gdLst/>
            <a:ahLst/>
            <a:cxnLst/>
            <a:rect l="l" t="t" r="r" b="b"/>
            <a:pathLst>
              <a:path w="1847850" h="160654">
                <a:moveTo>
                  <a:pt x="0" y="0"/>
                </a:moveTo>
                <a:lnTo>
                  <a:pt x="461915" y="46310"/>
                </a:lnTo>
                <a:lnTo>
                  <a:pt x="923830" y="81594"/>
                </a:lnTo>
                <a:lnTo>
                  <a:pt x="1385561" y="117062"/>
                </a:lnTo>
                <a:lnTo>
                  <a:pt x="1847476" y="160524"/>
                </a:lnTo>
              </a:path>
            </a:pathLst>
          </a:custGeom>
          <a:ln w="16279">
            <a:solidFill>
              <a:srgbClr val="549F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9842531" y="3064212"/>
            <a:ext cx="63677" cy="6386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0304446" y="3107583"/>
            <a:ext cx="63769" cy="6395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0766178" y="3145807"/>
            <a:ext cx="63953" cy="6395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1228093" y="3181091"/>
            <a:ext cx="63953" cy="6386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1687343" y="3221980"/>
            <a:ext cx="66342" cy="6395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 txBox="1"/>
          <p:nvPr/>
        </p:nvSpPr>
        <p:spPr>
          <a:xfrm>
            <a:off x="9732616" y="3669821"/>
            <a:ext cx="2169795" cy="374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375"/>
              </a:lnSpc>
              <a:spcBef>
                <a:spcPts val="100"/>
              </a:spcBef>
              <a:tabLst>
                <a:tab pos="464184" algn="l"/>
                <a:tab pos="923290" algn="l"/>
                <a:tab pos="1388110" algn="l"/>
                <a:tab pos="1806575" algn="l"/>
              </a:tabLst>
            </a:pPr>
            <a:r>
              <a:rPr sz="1200" b="1" spc="-10" dirty="0">
                <a:solidFill>
                  <a:srgbClr val="221715"/>
                </a:solidFill>
                <a:latin typeface="Arial"/>
                <a:cs typeface="Arial"/>
              </a:rPr>
              <a:t>20</a:t>
            </a:r>
            <a:r>
              <a:rPr sz="1200" b="1" spc="-5" dirty="0">
                <a:solidFill>
                  <a:srgbClr val="221715"/>
                </a:solidFill>
                <a:latin typeface="Arial"/>
                <a:cs typeface="Arial"/>
              </a:rPr>
              <a:t>0</a:t>
            </a:r>
            <a:r>
              <a:rPr sz="1200" b="1" dirty="0">
                <a:solidFill>
                  <a:srgbClr val="221715"/>
                </a:solidFill>
                <a:latin typeface="Arial"/>
                <a:cs typeface="Arial"/>
              </a:rPr>
              <a:t>	</a:t>
            </a:r>
            <a:r>
              <a:rPr sz="1200" b="1" spc="-30" dirty="0">
                <a:solidFill>
                  <a:srgbClr val="221715"/>
                </a:solidFill>
                <a:latin typeface="Arial"/>
                <a:cs typeface="Arial"/>
              </a:rPr>
              <a:t>4</a:t>
            </a:r>
            <a:r>
              <a:rPr sz="1200" b="1" spc="-10" dirty="0">
                <a:solidFill>
                  <a:srgbClr val="221715"/>
                </a:solidFill>
                <a:latin typeface="Arial"/>
                <a:cs typeface="Arial"/>
              </a:rPr>
              <a:t>0</a:t>
            </a:r>
            <a:r>
              <a:rPr sz="1200" b="1" spc="-5" dirty="0">
                <a:solidFill>
                  <a:srgbClr val="221715"/>
                </a:solidFill>
                <a:latin typeface="Arial"/>
                <a:cs typeface="Arial"/>
              </a:rPr>
              <a:t>0</a:t>
            </a:r>
            <a:r>
              <a:rPr sz="1200" b="1" dirty="0">
                <a:solidFill>
                  <a:srgbClr val="221715"/>
                </a:solidFill>
                <a:latin typeface="Arial"/>
                <a:cs typeface="Arial"/>
              </a:rPr>
              <a:t>	</a:t>
            </a:r>
            <a:r>
              <a:rPr sz="1200" b="1" spc="-10" dirty="0">
                <a:solidFill>
                  <a:srgbClr val="221715"/>
                </a:solidFill>
                <a:latin typeface="Arial"/>
                <a:cs typeface="Arial"/>
              </a:rPr>
              <a:t>60</a:t>
            </a:r>
            <a:r>
              <a:rPr sz="1200" b="1" spc="-5" dirty="0">
                <a:solidFill>
                  <a:srgbClr val="221715"/>
                </a:solidFill>
                <a:latin typeface="Arial"/>
                <a:cs typeface="Arial"/>
              </a:rPr>
              <a:t>0</a:t>
            </a:r>
            <a:r>
              <a:rPr sz="1200" b="1" dirty="0">
                <a:solidFill>
                  <a:srgbClr val="221715"/>
                </a:solidFill>
                <a:latin typeface="Arial"/>
                <a:cs typeface="Arial"/>
              </a:rPr>
              <a:t>	</a:t>
            </a:r>
            <a:r>
              <a:rPr sz="1200" b="1" spc="-35" dirty="0">
                <a:solidFill>
                  <a:srgbClr val="221715"/>
                </a:solidFill>
                <a:latin typeface="Arial"/>
                <a:cs typeface="Arial"/>
              </a:rPr>
              <a:t>8</a:t>
            </a:r>
            <a:r>
              <a:rPr sz="1200" b="1" spc="-10" dirty="0">
                <a:solidFill>
                  <a:srgbClr val="221715"/>
                </a:solidFill>
                <a:latin typeface="Arial"/>
                <a:cs typeface="Arial"/>
              </a:rPr>
              <a:t>0</a:t>
            </a:r>
            <a:r>
              <a:rPr sz="1200" b="1" spc="-5" dirty="0">
                <a:solidFill>
                  <a:srgbClr val="221715"/>
                </a:solidFill>
                <a:latin typeface="Arial"/>
                <a:cs typeface="Arial"/>
              </a:rPr>
              <a:t>0</a:t>
            </a:r>
            <a:r>
              <a:rPr sz="1200" b="1" dirty="0">
                <a:solidFill>
                  <a:srgbClr val="221715"/>
                </a:solidFill>
                <a:latin typeface="Arial"/>
                <a:cs typeface="Arial"/>
              </a:rPr>
              <a:t>	</a:t>
            </a:r>
            <a:r>
              <a:rPr sz="1200" b="1" spc="-10" dirty="0">
                <a:solidFill>
                  <a:srgbClr val="221715"/>
                </a:solidFill>
                <a:latin typeface="Arial"/>
                <a:cs typeface="Arial"/>
              </a:rPr>
              <a:t>100</a:t>
            </a:r>
            <a:r>
              <a:rPr sz="1200" b="1" spc="-5" dirty="0">
                <a:solidFill>
                  <a:srgbClr val="221715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R="40005" algn="ctr">
              <a:lnSpc>
                <a:spcPts val="1375"/>
              </a:lnSpc>
            </a:pPr>
            <a:r>
              <a:rPr sz="1200" b="1" spc="-5" dirty="0">
                <a:solidFill>
                  <a:srgbClr val="221715"/>
                </a:solidFill>
                <a:latin typeface="Arial"/>
                <a:cs typeface="Arial"/>
              </a:rPr>
              <a:t># of </a:t>
            </a:r>
            <a:r>
              <a:rPr sz="1200" b="1" spc="-10" dirty="0">
                <a:solidFill>
                  <a:srgbClr val="221715"/>
                </a:solidFill>
                <a:latin typeface="Arial"/>
                <a:cs typeface="Arial"/>
              </a:rPr>
              <a:t>Top</a:t>
            </a:r>
            <a:r>
              <a:rPr sz="1200" b="1" spc="5" dirty="0">
                <a:solidFill>
                  <a:srgbClr val="221715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221715"/>
                </a:solidFill>
                <a:latin typeface="Arial"/>
                <a:cs typeface="Arial"/>
              </a:rPr>
              <a:t>retrieval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8" name="object 228"/>
          <p:cNvSpPr txBox="1"/>
          <p:nvPr/>
        </p:nvSpPr>
        <p:spPr>
          <a:xfrm>
            <a:off x="9053994" y="3006039"/>
            <a:ext cx="196215" cy="6781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b="1" dirty="0">
                <a:solidFill>
                  <a:srgbClr val="221715"/>
                </a:solidFill>
                <a:latin typeface="Arial"/>
                <a:cs typeface="Arial"/>
              </a:rPr>
              <a:t>Speedup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9" name="object 229"/>
          <p:cNvSpPr txBox="1"/>
          <p:nvPr/>
        </p:nvSpPr>
        <p:spPr>
          <a:xfrm>
            <a:off x="9651203" y="3054618"/>
            <a:ext cx="416559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5" dirty="0">
                <a:solidFill>
                  <a:srgbClr val="221715"/>
                </a:solidFill>
                <a:latin typeface="Arial"/>
                <a:cs typeface="Arial"/>
              </a:rPr>
              <a:t>5334</a:t>
            </a:r>
            <a:r>
              <a:rPr sz="1000" dirty="0">
                <a:solidFill>
                  <a:srgbClr val="221715"/>
                </a:solidFill>
                <a:latin typeface="Arial"/>
                <a:cs typeface="Arial"/>
              </a:rPr>
              <a:t>.</a:t>
            </a:r>
            <a:r>
              <a:rPr sz="1000" spc="10" dirty="0">
                <a:solidFill>
                  <a:srgbClr val="221715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0" name="object 230"/>
          <p:cNvSpPr txBox="1"/>
          <p:nvPr/>
        </p:nvSpPr>
        <p:spPr>
          <a:xfrm>
            <a:off x="9651203" y="3343121"/>
            <a:ext cx="27495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5" dirty="0">
                <a:solidFill>
                  <a:srgbClr val="221715"/>
                </a:solidFill>
                <a:latin typeface="Arial"/>
                <a:cs typeface="Arial"/>
              </a:rPr>
              <a:t>12.</a:t>
            </a:r>
            <a:r>
              <a:rPr sz="1000" spc="10" dirty="0">
                <a:solidFill>
                  <a:srgbClr val="221715"/>
                </a:solidFill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1" name="object 231"/>
          <p:cNvSpPr txBox="1"/>
          <p:nvPr/>
        </p:nvSpPr>
        <p:spPr>
          <a:xfrm>
            <a:off x="11544807" y="3152752"/>
            <a:ext cx="348615" cy="4521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000" spc="15" dirty="0">
                <a:solidFill>
                  <a:srgbClr val="221715"/>
                </a:solidFill>
                <a:latin typeface="Arial"/>
                <a:cs typeface="Arial"/>
              </a:rPr>
              <a:t>4</a:t>
            </a:r>
            <a:r>
              <a:rPr sz="1000" spc="-5" dirty="0">
                <a:solidFill>
                  <a:srgbClr val="221715"/>
                </a:solidFill>
                <a:latin typeface="Arial"/>
                <a:cs typeface="Arial"/>
              </a:rPr>
              <a:t>98.</a:t>
            </a:r>
            <a:r>
              <a:rPr sz="1000" spc="10" dirty="0">
                <a:solidFill>
                  <a:srgbClr val="221715"/>
                </a:solidFill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25"/>
              </a:spcBef>
            </a:pPr>
            <a:r>
              <a:rPr sz="1000" spc="0" dirty="0">
                <a:solidFill>
                  <a:srgbClr val="221715"/>
                </a:solidFill>
                <a:latin typeface="Arial"/>
                <a:cs typeface="Arial"/>
              </a:rPr>
              <a:t>3.4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2" name="object 232"/>
          <p:cNvSpPr txBox="1"/>
          <p:nvPr/>
        </p:nvSpPr>
        <p:spPr>
          <a:xfrm>
            <a:off x="6850060" y="2790787"/>
            <a:ext cx="1788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221715"/>
                </a:solidFill>
                <a:latin typeface="Arial"/>
                <a:cs typeface="Arial"/>
              </a:rPr>
              <a:t>(a) </a:t>
            </a:r>
            <a:r>
              <a:rPr sz="1200" b="1" spc="-10" dirty="0">
                <a:solidFill>
                  <a:srgbClr val="221715"/>
                </a:solidFill>
                <a:latin typeface="Arial"/>
                <a:cs typeface="Arial"/>
              </a:rPr>
              <a:t>Latency </a:t>
            </a:r>
            <a:r>
              <a:rPr sz="1200" b="1" spc="-5" dirty="0">
                <a:solidFill>
                  <a:srgbClr val="221715"/>
                </a:solidFill>
                <a:latin typeface="Arial"/>
                <a:cs typeface="Arial"/>
              </a:rPr>
              <a:t>on</a:t>
            </a:r>
            <a:r>
              <a:rPr sz="1200" b="1" spc="10" dirty="0">
                <a:solidFill>
                  <a:srgbClr val="221715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21715"/>
                </a:solidFill>
                <a:latin typeface="Arial"/>
                <a:cs typeface="Arial"/>
              </a:rPr>
              <a:t>CIFAR-10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3" name="object 233"/>
          <p:cNvSpPr txBox="1"/>
          <p:nvPr/>
        </p:nvSpPr>
        <p:spPr>
          <a:xfrm>
            <a:off x="9920065" y="2790787"/>
            <a:ext cx="1861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221715"/>
                </a:solidFill>
                <a:latin typeface="Arial"/>
                <a:cs typeface="Arial"/>
              </a:rPr>
              <a:t>(b) </a:t>
            </a:r>
            <a:r>
              <a:rPr sz="1200" b="1" spc="-10" dirty="0">
                <a:solidFill>
                  <a:srgbClr val="221715"/>
                </a:solidFill>
                <a:latin typeface="Arial"/>
                <a:cs typeface="Arial"/>
              </a:rPr>
              <a:t>Speedup </a:t>
            </a:r>
            <a:r>
              <a:rPr sz="1200" b="1" spc="-5" dirty="0">
                <a:solidFill>
                  <a:srgbClr val="221715"/>
                </a:solidFill>
                <a:latin typeface="Arial"/>
                <a:cs typeface="Arial"/>
              </a:rPr>
              <a:t>on CIFAR-10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4" name="object 234"/>
          <p:cNvSpPr txBox="1"/>
          <p:nvPr/>
        </p:nvSpPr>
        <p:spPr>
          <a:xfrm>
            <a:off x="6817505" y="4023439"/>
            <a:ext cx="4927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82290" algn="l"/>
              </a:tabLst>
            </a:pPr>
            <a:r>
              <a:rPr sz="1200" b="1" spc="-5" dirty="0">
                <a:solidFill>
                  <a:srgbClr val="221715"/>
                </a:solidFill>
                <a:latin typeface="Arial"/>
                <a:cs typeface="Arial"/>
              </a:rPr>
              <a:t>(c) </a:t>
            </a:r>
            <a:r>
              <a:rPr sz="1200" b="1" spc="-10" dirty="0">
                <a:solidFill>
                  <a:srgbClr val="221715"/>
                </a:solidFill>
                <a:latin typeface="Arial"/>
                <a:cs typeface="Arial"/>
              </a:rPr>
              <a:t>Latency</a:t>
            </a:r>
            <a:r>
              <a:rPr sz="1200" b="1" spc="35" dirty="0">
                <a:solidFill>
                  <a:srgbClr val="221715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21715"/>
                </a:solidFill>
                <a:latin typeface="Arial"/>
                <a:cs typeface="Arial"/>
              </a:rPr>
              <a:t>on</a:t>
            </a:r>
            <a:r>
              <a:rPr sz="1200" b="1" spc="5" dirty="0">
                <a:solidFill>
                  <a:srgbClr val="221715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21715"/>
                </a:solidFill>
                <a:latin typeface="Arial"/>
                <a:cs typeface="Arial"/>
              </a:rPr>
              <a:t>ImageNet	(d) </a:t>
            </a:r>
            <a:r>
              <a:rPr sz="1200" b="1" spc="-10" dirty="0">
                <a:solidFill>
                  <a:srgbClr val="221715"/>
                </a:solidFill>
                <a:latin typeface="Arial"/>
                <a:cs typeface="Arial"/>
              </a:rPr>
              <a:t>Speedup </a:t>
            </a:r>
            <a:r>
              <a:rPr sz="1200" b="1" spc="-5" dirty="0">
                <a:solidFill>
                  <a:srgbClr val="221715"/>
                </a:solidFill>
                <a:latin typeface="Arial"/>
                <a:cs typeface="Arial"/>
              </a:rPr>
              <a:t>on</a:t>
            </a:r>
            <a:r>
              <a:rPr sz="1200" b="1" spc="-15" dirty="0">
                <a:solidFill>
                  <a:srgbClr val="221715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221715"/>
                </a:solidFill>
                <a:latin typeface="Arial"/>
                <a:cs typeface="Arial"/>
              </a:rPr>
              <a:t>ImageNet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5" name="object 235"/>
          <p:cNvSpPr txBox="1"/>
          <p:nvPr/>
        </p:nvSpPr>
        <p:spPr>
          <a:xfrm>
            <a:off x="6243065" y="984250"/>
            <a:ext cx="5779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C55A11"/>
                </a:solidFill>
                <a:latin typeface="Arial Rounded MT Bold"/>
                <a:cs typeface="Arial Rounded MT Bold"/>
              </a:rPr>
              <a:t>Performance </a:t>
            </a:r>
            <a:r>
              <a:rPr sz="2400" dirty="0">
                <a:solidFill>
                  <a:srgbClr val="C55A11"/>
                </a:solidFill>
                <a:latin typeface="Arial Rounded MT Bold"/>
                <a:cs typeface="Arial Rounded MT Bold"/>
              </a:rPr>
              <a:t>of </a:t>
            </a:r>
            <a:r>
              <a:rPr sz="2400" spc="-30" dirty="0">
                <a:solidFill>
                  <a:srgbClr val="C55A11"/>
                </a:solidFill>
                <a:latin typeface="Arial Rounded MT Bold"/>
                <a:cs typeface="Arial Rounded MT Bold"/>
              </a:rPr>
              <a:t>graph </a:t>
            </a:r>
            <a:r>
              <a:rPr sz="2400" spc="-20" dirty="0">
                <a:solidFill>
                  <a:srgbClr val="C55A11"/>
                </a:solidFill>
                <a:latin typeface="Arial Rounded MT Bold"/>
                <a:cs typeface="Arial Rounded MT Bold"/>
              </a:rPr>
              <a:t>search </a:t>
            </a:r>
            <a:r>
              <a:rPr sz="2400" spc="-5" dirty="0">
                <a:solidFill>
                  <a:srgbClr val="C55A11"/>
                </a:solidFill>
                <a:latin typeface="Arial Rounded MT Bold"/>
                <a:cs typeface="Arial Rounded MT Bold"/>
              </a:rPr>
              <a:t>on</a:t>
            </a:r>
            <a:r>
              <a:rPr sz="2400" spc="-330" dirty="0">
                <a:solidFill>
                  <a:srgbClr val="C55A11"/>
                </a:solidFill>
                <a:latin typeface="Arial Rounded MT Bold"/>
                <a:cs typeface="Arial Rounded MT Bold"/>
              </a:rPr>
              <a:t> </a:t>
            </a:r>
            <a:r>
              <a:rPr sz="2400" spc="-35" dirty="0">
                <a:solidFill>
                  <a:srgbClr val="C55A11"/>
                </a:solidFill>
                <a:latin typeface="Arial Rounded MT Bold"/>
                <a:cs typeface="Arial Rounded MT Bold"/>
              </a:rPr>
              <a:t>DLG-x</a:t>
            </a:r>
            <a:endParaRPr sz="2400">
              <a:latin typeface="Arial Rounded MT Bold"/>
              <a:cs typeface="Arial Rounded MT Bold"/>
            </a:endParaRPr>
          </a:p>
        </p:txBody>
      </p:sp>
      <p:sp>
        <p:nvSpPr>
          <p:cNvPr id="236" name="object 236"/>
          <p:cNvSpPr txBox="1"/>
          <p:nvPr/>
        </p:nvSpPr>
        <p:spPr>
          <a:xfrm>
            <a:off x="675538" y="4444365"/>
            <a:ext cx="45827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zh-CN" altLang="en-US" sz="2800" spc="-20" dirty="0" smtClean="0">
                <a:latin typeface="Arial Rounded MT Bold"/>
                <a:cs typeface="Arial Rounded MT Bold"/>
              </a:rPr>
              <a:t>比</a:t>
            </a:r>
            <a:r>
              <a:rPr lang="en-US" altLang="zh-CN" sz="2800" spc="-20" dirty="0" smtClean="0">
                <a:latin typeface="Arial Rounded MT Bold"/>
                <a:cs typeface="Arial Rounded MT Bold"/>
              </a:rPr>
              <a:t>CPU</a:t>
            </a:r>
            <a:r>
              <a:rPr lang="zh-CN" altLang="en-US" sz="2800" spc="-20" dirty="0">
                <a:latin typeface="Arial Rounded MT Bold"/>
                <a:cs typeface="Arial Rounded MT Bold"/>
              </a:rPr>
              <a:t>快</a:t>
            </a:r>
            <a:endParaRPr sz="2800" dirty="0">
              <a:latin typeface="Arial Rounded MT Bold"/>
              <a:cs typeface="Arial Rounded MT Bold"/>
            </a:endParaRPr>
          </a:p>
        </p:txBody>
      </p:sp>
      <p:sp>
        <p:nvSpPr>
          <p:cNvPr id="237" name="object 237"/>
          <p:cNvSpPr/>
          <p:nvPr/>
        </p:nvSpPr>
        <p:spPr>
          <a:xfrm>
            <a:off x="2916935" y="1799844"/>
            <a:ext cx="1379220" cy="696595"/>
          </a:xfrm>
          <a:custGeom>
            <a:avLst/>
            <a:gdLst/>
            <a:ahLst/>
            <a:cxnLst/>
            <a:rect l="l" t="t" r="r" b="b"/>
            <a:pathLst>
              <a:path w="1379220" h="696594">
                <a:moveTo>
                  <a:pt x="0" y="116077"/>
                </a:moveTo>
                <a:lnTo>
                  <a:pt x="9118" y="70883"/>
                </a:lnTo>
                <a:lnTo>
                  <a:pt x="33988" y="33988"/>
                </a:lnTo>
                <a:lnTo>
                  <a:pt x="70883" y="9118"/>
                </a:lnTo>
                <a:lnTo>
                  <a:pt x="116077" y="0"/>
                </a:lnTo>
                <a:lnTo>
                  <a:pt x="1263141" y="0"/>
                </a:lnTo>
                <a:lnTo>
                  <a:pt x="1308336" y="9118"/>
                </a:lnTo>
                <a:lnTo>
                  <a:pt x="1345231" y="33988"/>
                </a:lnTo>
                <a:lnTo>
                  <a:pt x="1370101" y="70883"/>
                </a:lnTo>
                <a:lnTo>
                  <a:pt x="1379219" y="116077"/>
                </a:lnTo>
                <a:lnTo>
                  <a:pt x="1379219" y="580389"/>
                </a:lnTo>
                <a:lnTo>
                  <a:pt x="1370101" y="625584"/>
                </a:lnTo>
                <a:lnTo>
                  <a:pt x="1345231" y="662479"/>
                </a:lnTo>
                <a:lnTo>
                  <a:pt x="1308336" y="687349"/>
                </a:lnTo>
                <a:lnTo>
                  <a:pt x="1263141" y="696467"/>
                </a:lnTo>
                <a:lnTo>
                  <a:pt x="116077" y="696467"/>
                </a:lnTo>
                <a:lnTo>
                  <a:pt x="70883" y="687349"/>
                </a:lnTo>
                <a:lnTo>
                  <a:pt x="33988" y="662479"/>
                </a:lnTo>
                <a:lnTo>
                  <a:pt x="9118" y="625584"/>
                </a:lnTo>
                <a:lnTo>
                  <a:pt x="0" y="580389"/>
                </a:lnTo>
                <a:lnTo>
                  <a:pt x="0" y="116077"/>
                </a:lnTo>
                <a:close/>
              </a:path>
            </a:pathLst>
          </a:custGeom>
          <a:ln w="57912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4418076" y="1799844"/>
            <a:ext cx="1198245" cy="2002789"/>
          </a:xfrm>
          <a:custGeom>
            <a:avLst/>
            <a:gdLst/>
            <a:ahLst/>
            <a:cxnLst/>
            <a:rect l="l" t="t" r="r" b="b"/>
            <a:pathLst>
              <a:path w="1198245" h="2002789">
                <a:moveTo>
                  <a:pt x="0" y="199643"/>
                </a:moveTo>
                <a:lnTo>
                  <a:pt x="5274" y="153875"/>
                </a:lnTo>
                <a:lnTo>
                  <a:pt x="20296" y="111856"/>
                </a:lnTo>
                <a:lnTo>
                  <a:pt x="43867" y="74787"/>
                </a:lnTo>
                <a:lnTo>
                  <a:pt x="74787" y="43867"/>
                </a:lnTo>
                <a:lnTo>
                  <a:pt x="111856" y="20296"/>
                </a:lnTo>
                <a:lnTo>
                  <a:pt x="153875" y="5274"/>
                </a:lnTo>
                <a:lnTo>
                  <a:pt x="199644" y="0"/>
                </a:lnTo>
                <a:lnTo>
                  <a:pt x="998220" y="0"/>
                </a:lnTo>
                <a:lnTo>
                  <a:pt x="1043988" y="5274"/>
                </a:lnTo>
                <a:lnTo>
                  <a:pt x="1086007" y="20296"/>
                </a:lnTo>
                <a:lnTo>
                  <a:pt x="1123076" y="43867"/>
                </a:lnTo>
                <a:lnTo>
                  <a:pt x="1153996" y="74787"/>
                </a:lnTo>
                <a:lnTo>
                  <a:pt x="1177567" y="111856"/>
                </a:lnTo>
                <a:lnTo>
                  <a:pt x="1192589" y="153875"/>
                </a:lnTo>
                <a:lnTo>
                  <a:pt x="1197864" y="199643"/>
                </a:lnTo>
                <a:lnTo>
                  <a:pt x="1197864" y="1802891"/>
                </a:lnTo>
                <a:lnTo>
                  <a:pt x="1192589" y="1848660"/>
                </a:lnTo>
                <a:lnTo>
                  <a:pt x="1177567" y="1890679"/>
                </a:lnTo>
                <a:lnTo>
                  <a:pt x="1153996" y="1927748"/>
                </a:lnTo>
                <a:lnTo>
                  <a:pt x="1123076" y="1958668"/>
                </a:lnTo>
                <a:lnTo>
                  <a:pt x="1086007" y="1982239"/>
                </a:lnTo>
                <a:lnTo>
                  <a:pt x="1043988" y="1997261"/>
                </a:lnTo>
                <a:lnTo>
                  <a:pt x="998220" y="2002535"/>
                </a:lnTo>
                <a:lnTo>
                  <a:pt x="199644" y="2002535"/>
                </a:lnTo>
                <a:lnTo>
                  <a:pt x="153875" y="1997261"/>
                </a:lnTo>
                <a:lnTo>
                  <a:pt x="111856" y="1982239"/>
                </a:lnTo>
                <a:lnTo>
                  <a:pt x="74787" y="1958668"/>
                </a:lnTo>
                <a:lnTo>
                  <a:pt x="43867" y="1927748"/>
                </a:lnTo>
                <a:lnTo>
                  <a:pt x="20296" y="1890679"/>
                </a:lnTo>
                <a:lnTo>
                  <a:pt x="5274" y="1848660"/>
                </a:lnTo>
                <a:lnTo>
                  <a:pt x="0" y="1802891"/>
                </a:lnTo>
                <a:lnTo>
                  <a:pt x="0" y="199643"/>
                </a:lnTo>
                <a:close/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2916935" y="2801111"/>
            <a:ext cx="1379220" cy="696595"/>
          </a:xfrm>
          <a:custGeom>
            <a:avLst/>
            <a:gdLst/>
            <a:ahLst/>
            <a:cxnLst/>
            <a:rect l="l" t="t" r="r" b="b"/>
            <a:pathLst>
              <a:path w="1379220" h="696595">
                <a:moveTo>
                  <a:pt x="0" y="116077"/>
                </a:moveTo>
                <a:lnTo>
                  <a:pt x="9118" y="70883"/>
                </a:lnTo>
                <a:lnTo>
                  <a:pt x="33988" y="33988"/>
                </a:lnTo>
                <a:lnTo>
                  <a:pt x="70883" y="9118"/>
                </a:lnTo>
                <a:lnTo>
                  <a:pt x="116077" y="0"/>
                </a:lnTo>
                <a:lnTo>
                  <a:pt x="1263141" y="0"/>
                </a:lnTo>
                <a:lnTo>
                  <a:pt x="1308336" y="9118"/>
                </a:lnTo>
                <a:lnTo>
                  <a:pt x="1345231" y="33988"/>
                </a:lnTo>
                <a:lnTo>
                  <a:pt x="1370101" y="70883"/>
                </a:lnTo>
                <a:lnTo>
                  <a:pt x="1379219" y="116077"/>
                </a:lnTo>
                <a:lnTo>
                  <a:pt x="1379219" y="580389"/>
                </a:lnTo>
                <a:lnTo>
                  <a:pt x="1370101" y="625584"/>
                </a:lnTo>
                <a:lnTo>
                  <a:pt x="1345231" y="662479"/>
                </a:lnTo>
                <a:lnTo>
                  <a:pt x="1308336" y="687349"/>
                </a:lnTo>
                <a:lnTo>
                  <a:pt x="1263141" y="696467"/>
                </a:lnTo>
                <a:lnTo>
                  <a:pt x="116077" y="696467"/>
                </a:lnTo>
                <a:lnTo>
                  <a:pt x="70883" y="687349"/>
                </a:lnTo>
                <a:lnTo>
                  <a:pt x="33988" y="662479"/>
                </a:lnTo>
                <a:lnTo>
                  <a:pt x="9118" y="625584"/>
                </a:lnTo>
                <a:lnTo>
                  <a:pt x="0" y="580389"/>
                </a:lnTo>
                <a:lnTo>
                  <a:pt x="0" y="116077"/>
                </a:lnTo>
                <a:close/>
              </a:path>
            </a:pathLst>
          </a:custGeom>
          <a:ln w="57912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9579864" y="1799844"/>
            <a:ext cx="783590" cy="504825"/>
          </a:xfrm>
          <a:custGeom>
            <a:avLst/>
            <a:gdLst/>
            <a:ahLst/>
            <a:cxnLst/>
            <a:rect l="l" t="t" r="r" b="b"/>
            <a:pathLst>
              <a:path w="783590" h="504825">
                <a:moveTo>
                  <a:pt x="0" y="84073"/>
                </a:moveTo>
                <a:lnTo>
                  <a:pt x="6600" y="51327"/>
                </a:lnTo>
                <a:lnTo>
                  <a:pt x="24606" y="24606"/>
                </a:lnTo>
                <a:lnTo>
                  <a:pt x="51327" y="6600"/>
                </a:lnTo>
                <a:lnTo>
                  <a:pt x="84074" y="0"/>
                </a:lnTo>
                <a:lnTo>
                  <a:pt x="699261" y="0"/>
                </a:lnTo>
                <a:lnTo>
                  <a:pt x="732008" y="6600"/>
                </a:lnTo>
                <a:lnTo>
                  <a:pt x="758729" y="24606"/>
                </a:lnTo>
                <a:lnTo>
                  <a:pt x="776735" y="51327"/>
                </a:lnTo>
                <a:lnTo>
                  <a:pt x="783335" y="84073"/>
                </a:lnTo>
                <a:lnTo>
                  <a:pt x="783335" y="420369"/>
                </a:lnTo>
                <a:lnTo>
                  <a:pt x="776735" y="453116"/>
                </a:lnTo>
                <a:lnTo>
                  <a:pt x="758729" y="479837"/>
                </a:lnTo>
                <a:lnTo>
                  <a:pt x="732008" y="497843"/>
                </a:lnTo>
                <a:lnTo>
                  <a:pt x="699261" y="504443"/>
                </a:lnTo>
                <a:lnTo>
                  <a:pt x="84074" y="504443"/>
                </a:lnTo>
                <a:lnTo>
                  <a:pt x="51327" y="497843"/>
                </a:lnTo>
                <a:lnTo>
                  <a:pt x="24606" y="479837"/>
                </a:lnTo>
                <a:lnTo>
                  <a:pt x="6600" y="453116"/>
                </a:lnTo>
                <a:lnTo>
                  <a:pt x="0" y="420369"/>
                </a:lnTo>
                <a:lnTo>
                  <a:pt x="0" y="84073"/>
                </a:lnTo>
                <a:close/>
              </a:path>
            </a:pathLst>
          </a:custGeom>
          <a:ln w="57912">
            <a:solidFill>
              <a:srgbClr val="2D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9579864" y="3026664"/>
            <a:ext cx="783590" cy="502920"/>
          </a:xfrm>
          <a:custGeom>
            <a:avLst/>
            <a:gdLst/>
            <a:ahLst/>
            <a:cxnLst/>
            <a:rect l="l" t="t" r="r" b="b"/>
            <a:pathLst>
              <a:path w="783590" h="502920">
                <a:moveTo>
                  <a:pt x="0" y="83820"/>
                </a:moveTo>
                <a:lnTo>
                  <a:pt x="6578" y="51167"/>
                </a:lnTo>
                <a:lnTo>
                  <a:pt x="24526" y="24526"/>
                </a:lnTo>
                <a:lnTo>
                  <a:pt x="51167" y="6578"/>
                </a:lnTo>
                <a:lnTo>
                  <a:pt x="83819" y="0"/>
                </a:lnTo>
                <a:lnTo>
                  <a:pt x="699515" y="0"/>
                </a:lnTo>
                <a:lnTo>
                  <a:pt x="732115" y="6578"/>
                </a:lnTo>
                <a:lnTo>
                  <a:pt x="758761" y="24526"/>
                </a:lnTo>
                <a:lnTo>
                  <a:pt x="776739" y="51167"/>
                </a:lnTo>
                <a:lnTo>
                  <a:pt x="783335" y="83820"/>
                </a:lnTo>
                <a:lnTo>
                  <a:pt x="783335" y="419100"/>
                </a:lnTo>
                <a:lnTo>
                  <a:pt x="776739" y="451752"/>
                </a:lnTo>
                <a:lnTo>
                  <a:pt x="758761" y="478393"/>
                </a:lnTo>
                <a:lnTo>
                  <a:pt x="732115" y="496341"/>
                </a:lnTo>
                <a:lnTo>
                  <a:pt x="699515" y="502920"/>
                </a:lnTo>
                <a:lnTo>
                  <a:pt x="83819" y="502920"/>
                </a:lnTo>
                <a:lnTo>
                  <a:pt x="51167" y="496341"/>
                </a:lnTo>
                <a:lnTo>
                  <a:pt x="24526" y="478393"/>
                </a:lnTo>
                <a:lnTo>
                  <a:pt x="6578" y="451752"/>
                </a:lnTo>
                <a:lnTo>
                  <a:pt x="0" y="419100"/>
                </a:lnTo>
                <a:lnTo>
                  <a:pt x="0" y="83820"/>
                </a:lnTo>
                <a:close/>
              </a:path>
            </a:pathLst>
          </a:custGeom>
          <a:ln w="57912">
            <a:solidFill>
              <a:srgbClr val="2D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 txBox="1"/>
          <p:nvPr/>
        </p:nvSpPr>
        <p:spPr>
          <a:xfrm>
            <a:off x="675538" y="5370372"/>
            <a:ext cx="415925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zh-CN" altLang="en-US" sz="2800" spc="-25" dirty="0" smtClean="0">
                <a:latin typeface="Arial Rounded MT Bold"/>
                <a:cs typeface="Arial Rounded MT Bold"/>
              </a:rPr>
              <a:t>比</a:t>
            </a:r>
            <a:r>
              <a:rPr lang="en-US" altLang="zh-CN" sz="2800" spc="-25" dirty="0" smtClean="0">
                <a:latin typeface="Arial Rounded MT Bold"/>
                <a:cs typeface="Arial Rounded MT Bold"/>
              </a:rPr>
              <a:t>GPU</a:t>
            </a:r>
            <a:r>
              <a:rPr lang="zh-CN" altLang="en-US" sz="2800" spc="-25" dirty="0" smtClean="0">
                <a:latin typeface="Arial Rounded MT Bold"/>
                <a:cs typeface="Arial Rounded MT Bold"/>
              </a:rPr>
              <a:t>节能</a:t>
            </a:r>
            <a:endParaRPr sz="2800" dirty="0">
              <a:latin typeface="Arial Rounded MT Bold"/>
              <a:cs typeface="Arial Rounded MT Bold"/>
            </a:endParaRPr>
          </a:p>
        </p:txBody>
      </p:sp>
      <p:sp>
        <p:nvSpPr>
          <p:cNvPr id="243" name="object 243"/>
          <p:cNvSpPr txBox="1"/>
          <p:nvPr/>
        </p:nvSpPr>
        <p:spPr>
          <a:xfrm>
            <a:off x="6480428" y="4408423"/>
            <a:ext cx="4975860" cy="13176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zh-CN" altLang="en-US" sz="2800" spc="-10" dirty="0" smtClean="0">
                <a:latin typeface="Arial Rounded MT Bold"/>
                <a:cs typeface="Arial Rounded MT Bold"/>
              </a:rPr>
              <a:t>性能远超普通的模式匹配</a:t>
            </a:r>
            <a:endParaRPr lang="en-US" altLang="zh-CN" sz="2800" spc="-10" dirty="0" smtClean="0">
              <a:latin typeface="Arial Rounded MT Bold"/>
              <a:cs typeface="Arial Rounded MT Bold"/>
            </a:endParaRPr>
          </a:p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zh-CN" altLang="en-US" sz="2800" spc="-10" dirty="0" smtClean="0">
                <a:latin typeface="Arial Rounded MT Bold"/>
                <a:cs typeface="Arial Rounded MT Bold"/>
              </a:rPr>
              <a:t>对比</a:t>
            </a:r>
            <a:r>
              <a:rPr lang="en-US" altLang="zh-CN" sz="2800" spc="-10" dirty="0" smtClean="0">
                <a:latin typeface="Arial Rounded MT Bold"/>
                <a:cs typeface="Arial Rounded MT Bold"/>
              </a:rPr>
              <a:t>CPU</a:t>
            </a:r>
            <a:r>
              <a:rPr lang="zh-CN" altLang="en-US" sz="2800" spc="-10" dirty="0" smtClean="0">
                <a:latin typeface="Arial Rounded MT Bold"/>
                <a:cs typeface="Arial Rounded MT Bold"/>
              </a:rPr>
              <a:t>上实现的</a:t>
            </a:r>
            <a:r>
              <a:rPr lang="en-US" altLang="zh-CN" sz="2800" spc="-10" dirty="0" smtClean="0">
                <a:latin typeface="Arial Rounded MT Bold"/>
                <a:cs typeface="Arial Rounded MT Bold"/>
              </a:rPr>
              <a:t>DLG-x</a:t>
            </a:r>
            <a:r>
              <a:rPr lang="zh-CN" altLang="en-US" sz="2800" spc="-10" dirty="0" smtClean="0">
                <a:latin typeface="Arial Rounded MT Bold"/>
                <a:cs typeface="Arial Rounded MT Bold"/>
              </a:rPr>
              <a:t>分别加速了</a:t>
            </a:r>
            <a:r>
              <a:rPr lang="en-US" altLang="zh-CN" sz="2800" spc="-10" dirty="0" smtClean="0">
                <a:latin typeface="Arial Rounded MT Bold"/>
                <a:cs typeface="Arial Rounded MT Bold"/>
              </a:rPr>
              <a:t>37.12X</a:t>
            </a:r>
            <a:r>
              <a:rPr lang="zh-CN" altLang="en-US" sz="2800" spc="-10" dirty="0" smtClean="0">
                <a:latin typeface="Arial Rounded MT Bold"/>
                <a:cs typeface="Arial Rounded MT Bold"/>
              </a:rPr>
              <a:t>和</a:t>
            </a:r>
            <a:r>
              <a:rPr lang="en-US" altLang="zh-CN" sz="2800" spc="-10" dirty="0" smtClean="0">
                <a:latin typeface="Arial Rounded MT Bold"/>
                <a:cs typeface="Arial Rounded MT Bold"/>
              </a:rPr>
              <a:t>12.5X</a:t>
            </a:r>
            <a:endParaRPr lang="en-US" sz="2800" spc="-10" dirty="0"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529557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038" y="4796790"/>
            <a:ext cx="11585575" cy="1922145"/>
          </a:xfrm>
          <a:custGeom>
            <a:avLst/>
            <a:gdLst/>
            <a:ahLst/>
            <a:cxnLst/>
            <a:rect l="l" t="t" r="r" b="b"/>
            <a:pathLst>
              <a:path w="11585575" h="1922145">
                <a:moveTo>
                  <a:pt x="11410441" y="0"/>
                </a:moveTo>
                <a:lnTo>
                  <a:pt x="175044" y="0"/>
                </a:lnTo>
                <a:lnTo>
                  <a:pt x="128511" y="6251"/>
                </a:lnTo>
                <a:lnTo>
                  <a:pt x="86696" y="23894"/>
                </a:lnTo>
                <a:lnTo>
                  <a:pt x="51269" y="51260"/>
                </a:lnTo>
                <a:lnTo>
                  <a:pt x="23899" y="86679"/>
                </a:lnTo>
                <a:lnTo>
                  <a:pt x="6252" y="128484"/>
                </a:lnTo>
                <a:lnTo>
                  <a:pt x="0" y="175006"/>
                </a:lnTo>
                <a:lnTo>
                  <a:pt x="0" y="1746719"/>
                </a:lnTo>
                <a:lnTo>
                  <a:pt x="6252" y="1793252"/>
                </a:lnTo>
                <a:lnTo>
                  <a:pt x="23899" y="1835067"/>
                </a:lnTo>
                <a:lnTo>
                  <a:pt x="51269" y="1870494"/>
                </a:lnTo>
                <a:lnTo>
                  <a:pt x="86696" y="1897864"/>
                </a:lnTo>
                <a:lnTo>
                  <a:pt x="128511" y="1915511"/>
                </a:lnTo>
                <a:lnTo>
                  <a:pt x="175044" y="1921764"/>
                </a:lnTo>
                <a:lnTo>
                  <a:pt x="11410441" y="1921764"/>
                </a:lnTo>
                <a:lnTo>
                  <a:pt x="11456963" y="1915511"/>
                </a:lnTo>
                <a:lnTo>
                  <a:pt x="11498768" y="1897864"/>
                </a:lnTo>
                <a:lnTo>
                  <a:pt x="11534187" y="1870494"/>
                </a:lnTo>
                <a:lnTo>
                  <a:pt x="11561553" y="1835067"/>
                </a:lnTo>
                <a:lnTo>
                  <a:pt x="11579196" y="1793252"/>
                </a:lnTo>
                <a:lnTo>
                  <a:pt x="11585447" y="1746719"/>
                </a:lnTo>
                <a:lnTo>
                  <a:pt x="11585447" y="175006"/>
                </a:lnTo>
                <a:lnTo>
                  <a:pt x="11579196" y="128484"/>
                </a:lnTo>
                <a:lnTo>
                  <a:pt x="11561553" y="86679"/>
                </a:lnTo>
                <a:lnTo>
                  <a:pt x="11534187" y="51260"/>
                </a:lnTo>
                <a:lnTo>
                  <a:pt x="11498768" y="23894"/>
                </a:lnTo>
                <a:lnTo>
                  <a:pt x="11456963" y="6251"/>
                </a:lnTo>
                <a:lnTo>
                  <a:pt x="11410441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038" y="4796790"/>
            <a:ext cx="11585575" cy="1922145"/>
          </a:xfrm>
          <a:custGeom>
            <a:avLst/>
            <a:gdLst/>
            <a:ahLst/>
            <a:cxnLst/>
            <a:rect l="l" t="t" r="r" b="b"/>
            <a:pathLst>
              <a:path w="11585575" h="1922145">
                <a:moveTo>
                  <a:pt x="0" y="175006"/>
                </a:moveTo>
                <a:lnTo>
                  <a:pt x="6252" y="128484"/>
                </a:lnTo>
                <a:lnTo>
                  <a:pt x="23899" y="86679"/>
                </a:lnTo>
                <a:lnTo>
                  <a:pt x="51269" y="51260"/>
                </a:lnTo>
                <a:lnTo>
                  <a:pt x="86696" y="23894"/>
                </a:lnTo>
                <a:lnTo>
                  <a:pt x="128511" y="6251"/>
                </a:lnTo>
                <a:lnTo>
                  <a:pt x="175044" y="0"/>
                </a:lnTo>
                <a:lnTo>
                  <a:pt x="11410441" y="0"/>
                </a:lnTo>
                <a:lnTo>
                  <a:pt x="11456963" y="6251"/>
                </a:lnTo>
                <a:lnTo>
                  <a:pt x="11498768" y="23894"/>
                </a:lnTo>
                <a:lnTo>
                  <a:pt x="11534187" y="51260"/>
                </a:lnTo>
                <a:lnTo>
                  <a:pt x="11561553" y="86679"/>
                </a:lnTo>
                <a:lnTo>
                  <a:pt x="11579196" y="128484"/>
                </a:lnTo>
                <a:lnTo>
                  <a:pt x="11585447" y="175006"/>
                </a:lnTo>
                <a:lnTo>
                  <a:pt x="11585447" y="1746719"/>
                </a:lnTo>
                <a:lnTo>
                  <a:pt x="11579196" y="1793252"/>
                </a:lnTo>
                <a:lnTo>
                  <a:pt x="11561553" y="1835067"/>
                </a:lnTo>
                <a:lnTo>
                  <a:pt x="11534187" y="1870494"/>
                </a:lnTo>
                <a:lnTo>
                  <a:pt x="11498768" y="1897864"/>
                </a:lnTo>
                <a:lnTo>
                  <a:pt x="11456963" y="1915511"/>
                </a:lnTo>
                <a:lnTo>
                  <a:pt x="11410441" y="1921764"/>
                </a:lnTo>
                <a:lnTo>
                  <a:pt x="175044" y="1921764"/>
                </a:lnTo>
                <a:lnTo>
                  <a:pt x="128511" y="1915511"/>
                </a:lnTo>
                <a:lnTo>
                  <a:pt x="86696" y="1897864"/>
                </a:lnTo>
                <a:lnTo>
                  <a:pt x="51269" y="1870494"/>
                </a:lnTo>
                <a:lnTo>
                  <a:pt x="23899" y="1835067"/>
                </a:lnTo>
                <a:lnTo>
                  <a:pt x="6252" y="1793252"/>
                </a:lnTo>
                <a:lnTo>
                  <a:pt x="0" y="1746719"/>
                </a:lnTo>
                <a:lnTo>
                  <a:pt x="0" y="175006"/>
                </a:lnTo>
                <a:close/>
              </a:path>
            </a:pathLst>
          </a:custGeom>
          <a:ln w="381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873760"/>
          </a:xfrm>
          <a:custGeom>
            <a:avLst/>
            <a:gdLst/>
            <a:ahLst/>
            <a:cxnLst/>
            <a:rect l="l" t="t" r="r" b="b"/>
            <a:pathLst>
              <a:path w="12192000" h="873760">
                <a:moveTo>
                  <a:pt x="0" y="873251"/>
                </a:moveTo>
                <a:lnTo>
                  <a:pt x="12192000" y="873251"/>
                </a:lnTo>
                <a:lnTo>
                  <a:pt x="12192000" y="0"/>
                </a:lnTo>
                <a:lnTo>
                  <a:pt x="0" y="0"/>
                </a:lnTo>
                <a:lnTo>
                  <a:pt x="0" y="873251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107061"/>
            <a:ext cx="82169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Evaluation-Cognitive </a:t>
            </a:r>
            <a:r>
              <a:rPr spc="-5" dirty="0"/>
              <a:t>SSD</a:t>
            </a:r>
            <a:r>
              <a:rPr spc="25" dirty="0"/>
              <a:t> </a:t>
            </a:r>
            <a:r>
              <a:rPr spc="-15" dirty="0"/>
              <a:t>System</a:t>
            </a:r>
          </a:p>
        </p:txBody>
      </p:sp>
      <p:sp>
        <p:nvSpPr>
          <p:cNvPr id="6" name="object 6"/>
          <p:cNvSpPr/>
          <p:nvPr/>
        </p:nvSpPr>
        <p:spPr>
          <a:xfrm>
            <a:off x="6537959" y="2001011"/>
            <a:ext cx="5116067" cy="2255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78943" y="3020326"/>
            <a:ext cx="174065" cy="1519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15443" y="3024850"/>
            <a:ext cx="80645" cy="111760"/>
          </a:xfrm>
          <a:custGeom>
            <a:avLst/>
            <a:gdLst/>
            <a:ahLst/>
            <a:cxnLst/>
            <a:rect l="l" t="t" r="r" b="b"/>
            <a:pathLst>
              <a:path w="80645" h="111760">
                <a:moveTo>
                  <a:pt x="22444" y="0"/>
                </a:moveTo>
                <a:lnTo>
                  <a:pt x="0" y="0"/>
                </a:lnTo>
                <a:lnTo>
                  <a:pt x="0" y="111728"/>
                </a:lnTo>
                <a:lnTo>
                  <a:pt x="80439" y="111728"/>
                </a:lnTo>
                <a:lnTo>
                  <a:pt x="80439" y="93785"/>
                </a:lnTo>
                <a:lnTo>
                  <a:pt x="22444" y="93785"/>
                </a:lnTo>
                <a:lnTo>
                  <a:pt x="22444" y="0"/>
                </a:lnTo>
                <a:close/>
              </a:path>
            </a:pathLst>
          </a:custGeom>
          <a:solidFill>
            <a:srgbClr val="2217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04770" y="3051689"/>
            <a:ext cx="76200" cy="89535"/>
          </a:xfrm>
          <a:custGeom>
            <a:avLst/>
            <a:gdLst/>
            <a:ahLst/>
            <a:cxnLst/>
            <a:rect l="l" t="t" r="r" b="b"/>
            <a:pathLst>
              <a:path w="76200" h="89535">
                <a:moveTo>
                  <a:pt x="49107" y="44631"/>
                </a:moveTo>
                <a:lnTo>
                  <a:pt x="8887" y="44631"/>
                </a:lnTo>
                <a:lnTo>
                  <a:pt x="4519" y="49154"/>
                </a:lnTo>
                <a:lnTo>
                  <a:pt x="0" y="53527"/>
                </a:lnTo>
                <a:lnTo>
                  <a:pt x="0" y="75842"/>
                </a:lnTo>
                <a:lnTo>
                  <a:pt x="8887" y="80366"/>
                </a:lnTo>
                <a:lnTo>
                  <a:pt x="13406" y="84889"/>
                </a:lnTo>
                <a:lnTo>
                  <a:pt x="17925" y="89262"/>
                </a:lnTo>
                <a:lnTo>
                  <a:pt x="35700" y="89262"/>
                </a:lnTo>
                <a:lnTo>
                  <a:pt x="40219" y="84889"/>
                </a:lnTo>
                <a:lnTo>
                  <a:pt x="44588" y="84889"/>
                </a:lnTo>
                <a:lnTo>
                  <a:pt x="53626" y="75842"/>
                </a:lnTo>
                <a:lnTo>
                  <a:pt x="75920" y="75842"/>
                </a:lnTo>
                <a:lnTo>
                  <a:pt x="71401" y="71470"/>
                </a:lnTo>
                <a:lnTo>
                  <a:pt x="26813" y="71470"/>
                </a:lnTo>
                <a:lnTo>
                  <a:pt x="22294" y="66946"/>
                </a:lnTo>
                <a:lnTo>
                  <a:pt x="22294" y="53527"/>
                </a:lnTo>
                <a:lnTo>
                  <a:pt x="26813" y="53527"/>
                </a:lnTo>
                <a:lnTo>
                  <a:pt x="31181" y="49154"/>
                </a:lnTo>
                <a:lnTo>
                  <a:pt x="49107" y="49154"/>
                </a:lnTo>
                <a:lnTo>
                  <a:pt x="49107" y="44631"/>
                </a:lnTo>
                <a:close/>
              </a:path>
              <a:path w="76200" h="89535">
                <a:moveTo>
                  <a:pt x="75920" y="75842"/>
                </a:moveTo>
                <a:lnTo>
                  <a:pt x="53626" y="75842"/>
                </a:lnTo>
                <a:lnTo>
                  <a:pt x="53626" y="84889"/>
                </a:lnTo>
                <a:lnTo>
                  <a:pt x="75920" y="84889"/>
                </a:lnTo>
                <a:lnTo>
                  <a:pt x="75920" y="75842"/>
                </a:lnTo>
                <a:close/>
              </a:path>
              <a:path w="76200" h="89535">
                <a:moveTo>
                  <a:pt x="71401" y="17792"/>
                </a:moveTo>
                <a:lnTo>
                  <a:pt x="44588" y="17792"/>
                </a:lnTo>
                <a:lnTo>
                  <a:pt x="49107" y="22315"/>
                </a:lnTo>
                <a:lnTo>
                  <a:pt x="49107" y="35735"/>
                </a:lnTo>
                <a:lnTo>
                  <a:pt x="31181" y="35735"/>
                </a:lnTo>
                <a:lnTo>
                  <a:pt x="22294" y="40107"/>
                </a:lnTo>
                <a:lnTo>
                  <a:pt x="17925" y="40107"/>
                </a:lnTo>
                <a:lnTo>
                  <a:pt x="13406" y="44631"/>
                </a:lnTo>
                <a:lnTo>
                  <a:pt x="49107" y="44631"/>
                </a:lnTo>
                <a:lnTo>
                  <a:pt x="49107" y="66946"/>
                </a:lnTo>
                <a:lnTo>
                  <a:pt x="44588" y="66946"/>
                </a:lnTo>
                <a:lnTo>
                  <a:pt x="40219" y="71470"/>
                </a:lnTo>
                <a:lnTo>
                  <a:pt x="71401" y="71470"/>
                </a:lnTo>
                <a:lnTo>
                  <a:pt x="71401" y="17792"/>
                </a:lnTo>
                <a:close/>
              </a:path>
              <a:path w="76200" h="89535">
                <a:moveTo>
                  <a:pt x="66882" y="8896"/>
                </a:moveTo>
                <a:lnTo>
                  <a:pt x="8887" y="8896"/>
                </a:lnTo>
                <a:lnTo>
                  <a:pt x="4519" y="17792"/>
                </a:lnTo>
                <a:lnTo>
                  <a:pt x="0" y="26688"/>
                </a:lnTo>
                <a:lnTo>
                  <a:pt x="22294" y="26688"/>
                </a:lnTo>
                <a:lnTo>
                  <a:pt x="26813" y="22315"/>
                </a:lnTo>
                <a:lnTo>
                  <a:pt x="31181" y="17792"/>
                </a:lnTo>
                <a:lnTo>
                  <a:pt x="71401" y="17792"/>
                </a:lnTo>
                <a:lnTo>
                  <a:pt x="71401" y="13268"/>
                </a:lnTo>
                <a:lnTo>
                  <a:pt x="66882" y="8896"/>
                </a:lnTo>
                <a:close/>
              </a:path>
              <a:path w="76200" h="89535">
                <a:moveTo>
                  <a:pt x="49107" y="0"/>
                </a:moveTo>
                <a:lnTo>
                  <a:pt x="26813" y="0"/>
                </a:lnTo>
                <a:lnTo>
                  <a:pt x="17925" y="4372"/>
                </a:lnTo>
                <a:lnTo>
                  <a:pt x="13406" y="8896"/>
                </a:lnTo>
                <a:lnTo>
                  <a:pt x="62514" y="8896"/>
                </a:lnTo>
                <a:lnTo>
                  <a:pt x="57995" y="4372"/>
                </a:lnTo>
                <a:lnTo>
                  <a:pt x="53626" y="4372"/>
                </a:lnTo>
                <a:lnTo>
                  <a:pt x="49107" y="0"/>
                </a:lnTo>
                <a:close/>
              </a:path>
            </a:pathLst>
          </a:custGeom>
          <a:solidFill>
            <a:srgbClr val="2217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89578" y="3024850"/>
            <a:ext cx="49530" cy="116205"/>
          </a:xfrm>
          <a:custGeom>
            <a:avLst/>
            <a:gdLst/>
            <a:ahLst/>
            <a:cxnLst/>
            <a:rect l="l" t="t" r="r" b="b"/>
            <a:pathLst>
              <a:path w="49529" h="116205">
                <a:moveTo>
                  <a:pt x="31181" y="49154"/>
                </a:moveTo>
                <a:lnTo>
                  <a:pt x="8887" y="49154"/>
                </a:lnTo>
                <a:lnTo>
                  <a:pt x="8887" y="107205"/>
                </a:lnTo>
                <a:lnTo>
                  <a:pt x="13406" y="107205"/>
                </a:lnTo>
                <a:lnTo>
                  <a:pt x="13406" y="111728"/>
                </a:lnTo>
                <a:lnTo>
                  <a:pt x="17775" y="111728"/>
                </a:lnTo>
                <a:lnTo>
                  <a:pt x="22294" y="116101"/>
                </a:lnTo>
                <a:lnTo>
                  <a:pt x="40219" y="116101"/>
                </a:lnTo>
                <a:lnTo>
                  <a:pt x="49107" y="111728"/>
                </a:lnTo>
                <a:lnTo>
                  <a:pt x="45727" y="98308"/>
                </a:lnTo>
                <a:lnTo>
                  <a:pt x="35700" y="98308"/>
                </a:lnTo>
                <a:lnTo>
                  <a:pt x="31181" y="93785"/>
                </a:lnTo>
                <a:lnTo>
                  <a:pt x="31181" y="49154"/>
                </a:lnTo>
                <a:close/>
              </a:path>
              <a:path w="49529" h="116205">
                <a:moveTo>
                  <a:pt x="44588" y="93785"/>
                </a:moveTo>
                <a:lnTo>
                  <a:pt x="40219" y="98308"/>
                </a:lnTo>
                <a:lnTo>
                  <a:pt x="45727" y="98308"/>
                </a:lnTo>
                <a:lnTo>
                  <a:pt x="44588" y="93785"/>
                </a:lnTo>
                <a:close/>
              </a:path>
              <a:path w="49529" h="116205">
                <a:moveTo>
                  <a:pt x="44588" y="31211"/>
                </a:moveTo>
                <a:lnTo>
                  <a:pt x="0" y="31211"/>
                </a:lnTo>
                <a:lnTo>
                  <a:pt x="0" y="49154"/>
                </a:lnTo>
                <a:lnTo>
                  <a:pt x="44588" y="49154"/>
                </a:lnTo>
                <a:lnTo>
                  <a:pt x="44588" y="31211"/>
                </a:lnTo>
                <a:close/>
              </a:path>
              <a:path w="49529" h="116205">
                <a:moveTo>
                  <a:pt x="31181" y="0"/>
                </a:moveTo>
                <a:lnTo>
                  <a:pt x="8887" y="13419"/>
                </a:lnTo>
                <a:lnTo>
                  <a:pt x="8887" y="31211"/>
                </a:lnTo>
                <a:lnTo>
                  <a:pt x="31181" y="31211"/>
                </a:lnTo>
                <a:lnTo>
                  <a:pt x="31181" y="0"/>
                </a:lnTo>
                <a:close/>
              </a:path>
            </a:pathLst>
          </a:custGeom>
          <a:solidFill>
            <a:srgbClr val="2217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43273" y="3051689"/>
            <a:ext cx="76200" cy="89535"/>
          </a:xfrm>
          <a:custGeom>
            <a:avLst/>
            <a:gdLst/>
            <a:ahLst/>
            <a:cxnLst/>
            <a:rect l="l" t="t" r="r" b="b"/>
            <a:pathLst>
              <a:path w="76200" h="89535">
                <a:moveTo>
                  <a:pt x="35633" y="0"/>
                </a:moveTo>
                <a:lnTo>
                  <a:pt x="1043" y="27310"/>
                </a:lnTo>
                <a:lnTo>
                  <a:pt x="0" y="49154"/>
                </a:lnTo>
                <a:lnTo>
                  <a:pt x="71" y="53918"/>
                </a:lnTo>
                <a:lnTo>
                  <a:pt x="1043" y="61933"/>
                </a:lnTo>
                <a:lnTo>
                  <a:pt x="3681" y="69099"/>
                </a:lnTo>
                <a:lnTo>
                  <a:pt x="8819" y="75842"/>
                </a:lnTo>
                <a:lnTo>
                  <a:pt x="13035" y="81756"/>
                </a:lnTo>
                <a:lnTo>
                  <a:pt x="19383" y="85944"/>
                </a:lnTo>
                <a:lnTo>
                  <a:pt x="28244" y="88437"/>
                </a:lnTo>
                <a:lnTo>
                  <a:pt x="40001" y="89262"/>
                </a:lnTo>
                <a:lnTo>
                  <a:pt x="48889" y="89262"/>
                </a:lnTo>
                <a:lnTo>
                  <a:pt x="57927" y="84889"/>
                </a:lnTo>
                <a:lnTo>
                  <a:pt x="62295" y="80366"/>
                </a:lnTo>
                <a:lnTo>
                  <a:pt x="66814" y="75842"/>
                </a:lnTo>
                <a:lnTo>
                  <a:pt x="71334" y="71470"/>
                </a:lnTo>
                <a:lnTo>
                  <a:pt x="31114" y="71470"/>
                </a:lnTo>
                <a:lnTo>
                  <a:pt x="26595" y="66946"/>
                </a:lnTo>
                <a:lnTo>
                  <a:pt x="22226" y="62423"/>
                </a:lnTo>
                <a:lnTo>
                  <a:pt x="22226" y="49154"/>
                </a:lnTo>
                <a:lnTo>
                  <a:pt x="75702" y="49154"/>
                </a:lnTo>
                <a:lnTo>
                  <a:pt x="74949" y="39158"/>
                </a:lnTo>
                <a:lnTo>
                  <a:pt x="74236" y="35735"/>
                </a:lnTo>
                <a:lnTo>
                  <a:pt x="22226" y="35735"/>
                </a:lnTo>
                <a:lnTo>
                  <a:pt x="22226" y="26688"/>
                </a:lnTo>
                <a:lnTo>
                  <a:pt x="31114" y="17792"/>
                </a:lnTo>
                <a:lnTo>
                  <a:pt x="68792" y="17792"/>
                </a:lnTo>
                <a:lnTo>
                  <a:pt x="66814" y="13268"/>
                </a:lnTo>
                <a:lnTo>
                  <a:pt x="60057" y="7442"/>
                </a:lnTo>
                <a:lnTo>
                  <a:pt x="52862" y="3298"/>
                </a:lnTo>
                <a:lnTo>
                  <a:pt x="44847" y="822"/>
                </a:lnTo>
                <a:lnTo>
                  <a:pt x="35633" y="0"/>
                </a:lnTo>
                <a:close/>
              </a:path>
              <a:path w="76200" h="89535">
                <a:moveTo>
                  <a:pt x="53408" y="58050"/>
                </a:moveTo>
                <a:lnTo>
                  <a:pt x="53408" y="62423"/>
                </a:lnTo>
                <a:lnTo>
                  <a:pt x="48889" y="66946"/>
                </a:lnTo>
                <a:lnTo>
                  <a:pt x="44520" y="71470"/>
                </a:lnTo>
                <a:lnTo>
                  <a:pt x="71334" y="71470"/>
                </a:lnTo>
                <a:lnTo>
                  <a:pt x="75702" y="62423"/>
                </a:lnTo>
                <a:lnTo>
                  <a:pt x="53408" y="58050"/>
                </a:lnTo>
                <a:close/>
              </a:path>
              <a:path w="76200" h="89535">
                <a:moveTo>
                  <a:pt x="68792" y="17792"/>
                </a:moveTo>
                <a:lnTo>
                  <a:pt x="44520" y="17792"/>
                </a:lnTo>
                <a:lnTo>
                  <a:pt x="48889" y="22315"/>
                </a:lnTo>
                <a:lnTo>
                  <a:pt x="53408" y="26688"/>
                </a:lnTo>
                <a:lnTo>
                  <a:pt x="53408" y="35735"/>
                </a:lnTo>
                <a:lnTo>
                  <a:pt x="74236" y="35735"/>
                </a:lnTo>
                <a:lnTo>
                  <a:pt x="72953" y="29571"/>
                </a:lnTo>
                <a:lnTo>
                  <a:pt x="70110" y="20805"/>
                </a:lnTo>
                <a:lnTo>
                  <a:pt x="68792" y="17792"/>
                </a:lnTo>
                <a:close/>
              </a:path>
            </a:pathLst>
          </a:custGeom>
          <a:solidFill>
            <a:srgbClr val="2217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36901" y="3051689"/>
            <a:ext cx="76200" cy="85090"/>
          </a:xfrm>
          <a:custGeom>
            <a:avLst/>
            <a:gdLst/>
            <a:ahLst/>
            <a:cxnLst/>
            <a:rect l="l" t="t" r="r" b="b"/>
            <a:pathLst>
              <a:path w="76200" h="85089">
                <a:moveTo>
                  <a:pt x="17775" y="4372"/>
                </a:moveTo>
                <a:lnTo>
                  <a:pt x="0" y="4372"/>
                </a:lnTo>
                <a:lnTo>
                  <a:pt x="0" y="84889"/>
                </a:lnTo>
                <a:lnTo>
                  <a:pt x="22294" y="84889"/>
                </a:lnTo>
                <a:lnTo>
                  <a:pt x="22294" y="26688"/>
                </a:lnTo>
                <a:lnTo>
                  <a:pt x="26813" y="22315"/>
                </a:lnTo>
                <a:lnTo>
                  <a:pt x="31181" y="17792"/>
                </a:lnTo>
                <a:lnTo>
                  <a:pt x="71401" y="17792"/>
                </a:lnTo>
                <a:lnTo>
                  <a:pt x="71401" y="13268"/>
                </a:lnTo>
                <a:lnTo>
                  <a:pt x="17775" y="13268"/>
                </a:lnTo>
                <a:lnTo>
                  <a:pt x="17775" y="4372"/>
                </a:lnTo>
                <a:close/>
              </a:path>
              <a:path w="76200" h="85089">
                <a:moveTo>
                  <a:pt x="71401" y="17792"/>
                </a:moveTo>
                <a:lnTo>
                  <a:pt x="44588" y="17792"/>
                </a:lnTo>
                <a:lnTo>
                  <a:pt x="44588" y="22315"/>
                </a:lnTo>
                <a:lnTo>
                  <a:pt x="49107" y="22315"/>
                </a:lnTo>
                <a:lnTo>
                  <a:pt x="49107" y="26688"/>
                </a:lnTo>
                <a:lnTo>
                  <a:pt x="53475" y="31211"/>
                </a:lnTo>
                <a:lnTo>
                  <a:pt x="53475" y="84889"/>
                </a:lnTo>
                <a:lnTo>
                  <a:pt x="75770" y="84889"/>
                </a:lnTo>
                <a:lnTo>
                  <a:pt x="75770" y="22315"/>
                </a:lnTo>
                <a:lnTo>
                  <a:pt x="71401" y="17792"/>
                </a:lnTo>
                <a:close/>
              </a:path>
              <a:path w="76200" h="85089">
                <a:moveTo>
                  <a:pt x="53475" y="0"/>
                </a:moveTo>
                <a:lnTo>
                  <a:pt x="17775" y="13268"/>
                </a:lnTo>
                <a:lnTo>
                  <a:pt x="71401" y="13268"/>
                </a:lnTo>
                <a:lnTo>
                  <a:pt x="66882" y="8896"/>
                </a:lnTo>
                <a:lnTo>
                  <a:pt x="62514" y="4372"/>
                </a:lnTo>
                <a:lnTo>
                  <a:pt x="57995" y="4372"/>
                </a:lnTo>
                <a:lnTo>
                  <a:pt x="53475" y="0"/>
                </a:lnTo>
                <a:close/>
              </a:path>
            </a:pathLst>
          </a:custGeom>
          <a:solidFill>
            <a:srgbClr val="2217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26078" y="3051689"/>
            <a:ext cx="80645" cy="89535"/>
          </a:xfrm>
          <a:custGeom>
            <a:avLst/>
            <a:gdLst/>
            <a:ahLst/>
            <a:cxnLst/>
            <a:rect l="l" t="t" r="r" b="b"/>
            <a:pathLst>
              <a:path w="80645" h="89535">
                <a:moveTo>
                  <a:pt x="49107" y="0"/>
                </a:moveTo>
                <a:lnTo>
                  <a:pt x="9038" y="13268"/>
                </a:lnTo>
                <a:lnTo>
                  <a:pt x="0" y="44631"/>
                </a:lnTo>
                <a:lnTo>
                  <a:pt x="776" y="54554"/>
                </a:lnTo>
                <a:lnTo>
                  <a:pt x="22934" y="85944"/>
                </a:lnTo>
                <a:lnTo>
                  <a:pt x="40219" y="89262"/>
                </a:lnTo>
                <a:lnTo>
                  <a:pt x="46909" y="88508"/>
                </a:lnTo>
                <a:lnTo>
                  <a:pt x="73292" y="71470"/>
                </a:lnTo>
                <a:lnTo>
                  <a:pt x="35700" y="71470"/>
                </a:lnTo>
                <a:lnTo>
                  <a:pt x="31332" y="66946"/>
                </a:lnTo>
                <a:lnTo>
                  <a:pt x="26813" y="62423"/>
                </a:lnTo>
                <a:lnTo>
                  <a:pt x="22294" y="58050"/>
                </a:lnTo>
                <a:lnTo>
                  <a:pt x="22294" y="26688"/>
                </a:lnTo>
                <a:lnTo>
                  <a:pt x="26813" y="22315"/>
                </a:lnTo>
                <a:lnTo>
                  <a:pt x="31332" y="22315"/>
                </a:lnTo>
                <a:lnTo>
                  <a:pt x="35700" y="17792"/>
                </a:lnTo>
                <a:lnTo>
                  <a:pt x="75920" y="17792"/>
                </a:lnTo>
                <a:lnTo>
                  <a:pt x="71401" y="13268"/>
                </a:lnTo>
                <a:lnTo>
                  <a:pt x="62514" y="8896"/>
                </a:lnTo>
                <a:lnTo>
                  <a:pt x="58145" y="4372"/>
                </a:lnTo>
                <a:lnTo>
                  <a:pt x="49107" y="0"/>
                </a:lnTo>
                <a:close/>
              </a:path>
              <a:path w="80645" h="89535">
                <a:moveTo>
                  <a:pt x="58145" y="53527"/>
                </a:moveTo>
                <a:lnTo>
                  <a:pt x="58145" y="62423"/>
                </a:lnTo>
                <a:lnTo>
                  <a:pt x="53626" y="62423"/>
                </a:lnTo>
                <a:lnTo>
                  <a:pt x="49107" y="66946"/>
                </a:lnTo>
                <a:lnTo>
                  <a:pt x="49107" y="71470"/>
                </a:lnTo>
                <a:lnTo>
                  <a:pt x="73292" y="71470"/>
                </a:lnTo>
                <a:lnTo>
                  <a:pt x="73680" y="70848"/>
                </a:lnTo>
                <a:lnTo>
                  <a:pt x="77052" y="64654"/>
                </a:lnTo>
                <a:lnTo>
                  <a:pt x="80439" y="58050"/>
                </a:lnTo>
                <a:lnTo>
                  <a:pt x="58145" y="53527"/>
                </a:lnTo>
                <a:close/>
              </a:path>
              <a:path w="80645" h="89535">
                <a:moveTo>
                  <a:pt x="75920" y="17792"/>
                </a:moveTo>
                <a:lnTo>
                  <a:pt x="49107" y="17792"/>
                </a:lnTo>
                <a:lnTo>
                  <a:pt x="49107" y="22315"/>
                </a:lnTo>
                <a:lnTo>
                  <a:pt x="53626" y="22315"/>
                </a:lnTo>
                <a:lnTo>
                  <a:pt x="53626" y="31211"/>
                </a:lnTo>
                <a:lnTo>
                  <a:pt x="75920" y="26688"/>
                </a:lnTo>
                <a:lnTo>
                  <a:pt x="75920" y="17792"/>
                </a:lnTo>
                <a:close/>
              </a:path>
            </a:pathLst>
          </a:custGeom>
          <a:solidFill>
            <a:srgbClr val="2217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06518" y="3056061"/>
            <a:ext cx="85090" cy="116839"/>
          </a:xfrm>
          <a:custGeom>
            <a:avLst/>
            <a:gdLst/>
            <a:ahLst/>
            <a:cxnLst/>
            <a:rect l="l" t="t" r="r" b="b"/>
            <a:pathLst>
              <a:path w="85089" h="116839">
                <a:moveTo>
                  <a:pt x="22294" y="0"/>
                </a:moveTo>
                <a:lnTo>
                  <a:pt x="0" y="0"/>
                </a:lnTo>
                <a:lnTo>
                  <a:pt x="31181" y="80516"/>
                </a:lnTo>
                <a:lnTo>
                  <a:pt x="31181" y="89412"/>
                </a:lnTo>
                <a:lnTo>
                  <a:pt x="26662" y="93785"/>
                </a:lnTo>
                <a:lnTo>
                  <a:pt x="26662" y="98308"/>
                </a:lnTo>
                <a:lnTo>
                  <a:pt x="4368" y="98308"/>
                </a:lnTo>
                <a:lnTo>
                  <a:pt x="8887" y="116251"/>
                </a:lnTo>
                <a:lnTo>
                  <a:pt x="31181" y="116251"/>
                </a:lnTo>
                <a:lnTo>
                  <a:pt x="35700" y="111728"/>
                </a:lnTo>
                <a:lnTo>
                  <a:pt x="40069" y="111728"/>
                </a:lnTo>
                <a:lnTo>
                  <a:pt x="44588" y="107205"/>
                </a:lnTo>
                <a:lnTo>
                  <a:pt x="44588" y="102832"/>
                </a:lnTo>
                <a:lnTo>
                  <a:pt x="49107" y="102832"/>
                </a:lnTo>
                <a:lnTo>
                  <a:pt x="49107" y="98308"/>
                </a:lnTo>
                <a:lnTo>
                  <a:pt x="53475" y="93785"/>
                </a:lnTo>
                <a:lnTo>
                  <a:pt x="57995" y="80516"/>
                </a:lnTo>
                <a:lnTo>
                  <a:pt x="65476" y="58050"/>
                </a:lnTo>
                <a:lnTo>
                  <a:pt x="44588" y="58050"/>
                </a:lnTo>
                <a:lnTo>
                  <a:pt x="22294" y="0"/>
                </a:lnTo>
                <a:close/>
              </a:path>
              <a:path w="85089" h="116839">
                <a:moveTo>
                  <a:pt x="84808" y="0"/>
                </a:moveTo>
                <a:lnTo>
                  <a:pt x="62363" y="0"/>
                </a:lnTo>
                <a:lnTo>
                  <a:pt x="44588" y="58050"/>
                </a:lnTo>
                <a:lnTo>
                  <a:pt x="65476" y="58050"/>
                </a:lnTo>
                <a:lnTo>
                  <a:pt x="84808" y="0"/>
                </a:lnTo>
                <a:close/>
              </a:path>
            </a:pathLst>
          </a:custGeom>
          <a:solidFill>
            <a:srgbClr val="2217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43243" y="4557204"/>
            <a:ext cx="205317" cy="1697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06555" y="4557204"/>
            <a:ext cx="129539" cy="143510"/>
          </a:xfrm>
          <a:custGeom>
            <a:avLst/>
            <a:gdLst/>
            <a:ahLst/>
            <a:cxnLst/>
            <a:rect l="l" t="t" r="r" b="b"/>
            <a:pathLst>
              <a:path w="129539" h="143510">
                <a:moveTo>
                  <a:pt x="127174" y="129556"/>
                </a:moveTo>
                <a:lnTo>
                  <a:pt x="93695" y="129556"/>
                </a:lnTo>
                <a:lnTo>
                  <a:pt x="102734" y="134024"/>
                </a:lnTo>
                <a:lnTo>
                  <a:pt x="107102" y="138492"/>
                </a:lnTo>
                <a:lnTo>
                  <a:pt x="111621" y="138492"/>
                </a:lnTo>
                <a:lnTo>
                  <a:pt x="111621" y="142959"/>
                </a:lnTo>
                <a:lnTo>
                  <a:pt x="120509" y="142959"/>
                </a:lnTo>
                <a:lnTo>
                  <a:pt x="127174" y="129556"/>
                </a:lnTo>
                <a:close/>
              </a:path>
              <a:path w="129539" h="143510">
                <a:moveTo>
                  <a:pt x="62514" y="0"/>
                </a:moveTo>
                <a:lnTo>
                  <a:pt x="17925" y="17867"/>
                </a:lnTo>
                <a:lnTo>
                  <a:pt x="0" y="67011"/>
                </a:lnTo>
                <a:lnTo>
                  <a:pt x="1529" y="82228"/>
                </a:lnTo>
                <a:lnTo>
                  <a:pt x="28027" y="124600"/>
                </a:lnTo>
                <a:lnTo>
                  <a:pt x="62514" y="134024"/>
                </a:lnTo>
                <a:lnTo>
                  <a:pt x="71792" y="133326"/>
                </a:lnTo>
                <a:lnTo>
                  <a:pt x="79799" y="131790"/>
                </a:lnTo>
                <a:lnTo>
                  <a:pt x="86959" y="130254"/>
                </a:lnTo>
                <a:lnTo>
                  <a:pt x="93695" y="129556"/>
                </a:lnTo>
                <a:lnTo>
                  <a:pt x="127174" y="129556"/>
                </a:lnTo>
                <a:lnTo>
                  <a:pt x="129396" y="125089"/>
                </a:lnTo>
                <a:lnTo>
                  <a:pt x="125028" y="120621"/>
                </a:lnTo>
                <a:lnTo>
                  <a:pt x="116140" y="120621"/>
                </a:lnTo>
                <a:lnTo>
                  <a:pt x="111621" y="116153"/>
                </a:lnTo>
                <a:lnTo>
                  <a:pt x="113881" y="111686"/>
                </a:lnTo>
                <a:lnTo>
                  <a:pt x="53626" y="111686"/>
                </a:lnTo>
                <a:lnTo>
                  <a:pt x="44588" y="107218"/>
                </a:lnTo>
                <a:lnTo>
                  <a:pt x="26813" y="67011"/>
                </a:lnTo>
                <a:lnTo>
                  <a:pt x="27658" y="57095"/>
                </a:lnTo>
                <a:lnTo>
                  <a:pt x="30183" y="48018"/>
                </a:lnTo>
                <a:lnTo>
                  <a:pt x="34375" y="40619"/>
                </a:lnTo>
                <a:lnTo>
                  <a:pt x="40219" y="35735"/>
                </a:lnTo>
                <a:lnTo>
                  <a:pt x="44296" y="29874"/>
                </a:lnTo>
                <a:lnTo>
                  <a:pt x="49672" y="25685"/>
                </a:lnTo>
                <a:lnTo>
                  <a:pt x="55895" y="23169"/>
                </a:lnTo>
                <a:lnTo>
                  <a:pt x="62514" y="22330"/>
                </a:lnTo>
                <a:lnTo>
                  <a:pt x="110805" y="22330"/>
                </a:lnTo>
                <a:lnTo>
                  <a:pt x="107102" y="17867"/>
                </a:lnTo>
                <a:lnTo>
                  <a:pt x="99521" y="9420"/>
                </a:lnTo>
                <a:lnTo>
                  <a:pt x="89835" y="3907"/>
                </a:lnTo>
                <a:lnTo>
                  <a:pt x="77636" y="906"/>
                </a:lnTo>
                <a:lnTo>
                  <a:pt x="62514" y="0"/>
                </a:lnTo>
                <a:close/>
              </a:path>
              <a:path w="129539" h="143510">
                <a:moveTo>
                  <a:pt x="62514" y="84880"/>
                </a:moveTo>
                <a:lnTo>
                  <a:pt x="57995" y="102750"/>
                </a:lnTo>
                <a:lnTo>
                  <a:pt x="62514" y="102750"/>
                </a:lnTo>
                <a:lnTo>
                  <a:pt x="67033" y="107218"/>
                </a:lnTo>
                <a:lnTo>
                  <a:pt x="71401" y="111686"/>
                </a:lnTo>
                <a:lnTo>
                  <a:pt x="113881" y="111686"/>
                </a:lnTo>
                <a:lnTo>
                  <a:pt x="116140" y="107218"/>
                </a:lnTo>
                <a:lnTo>
                  <a:pt x="120509" y="102750"/>
                </a:lnTo>
                <a:lnTo>
                  <a:pt x="120509" y="98283"/>
                </a:lnTo>
                <a:lnTo>
                  <a:pt x="89327" y="98283"/>
                </a:lnTo>
                <a:lnTo>
                  <a:pt x="62514" y="84880"/>
                </a:lnTo>
                <a:close/>
              </a:path>
              <a:path w="129539" h="143510">
                <a:moveTo>
                  <a:pt x="110805" y="22330"/>
                </a:moveTo>
                <a:lnTo>
                  <a:pt x="62514" y="22330"/>
                </a:lnTo>
                <a:lnTo>
                  <a:pt x="71724" y="23169"/>
                </a:lnTo>
                <a:lnTo>
                  <a:pt x="79253" y="25685"/>
                </a:lnTo>
                <a:lnTo>
                  <a:pt x="98215" y="67011"/>
                </a:lnTo>
                <a:lnTo>
                  <a:pt x="98215" y="84880"/>
                </a:lnTo>
                <a:lnTo>
                  <a:pt x="93695" y="89348"/>
                </a:lnTo>
                <a:lnTo>
                  <a:pt x="93695" y="98283"/>
                </a:lnTo>
                <a:lnTo>
                  <a:pt x="124957" y="74410"/>
                </a:lnTo>
                <a:lnTo>
                  <a:pt x="125028" y="67011"/>
                </a:lnTo>
                <a:lnTo>
                  <a:pt x="124112" y="51795"/>
                </a:lnTo>
                <a:lnTo>
                  <a:pt x="121092" y="39090"/>
                </a:lnTo>
                <a:lnTo>
                  <a:pt x="115559" y="28060"/>
                </a:lnTo>
                <a:lnTo>
                  <a:pt x="110805" y="22330"/>
                </a:lnTo>
                <a:close/>
              </a:path>
            </a:pathLst>
          </a:custGeom>
          <a:solidFill>
            <a:srgbClr val="2217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49359" y="4561666"/>
            <a:ext cx="98425" cy="125095"/>
          </a:xfrm>
          <a:custGeom>
            <a:avLst/>
            <a:gdLst/>
            <a:ahLst/>
            <a:cxnLst/>
            <a:rect l="l" t="t" r="r" b="b"/>
            <a:pathLst>
              <a:path w="98425" h="125095">
                <a:moveTo>
                  <a:pt x="71401" y="0"/>
                </a:moveTo>
                <a:lnTo>
                  <a:pt x="0" y="0"/>
                </a:lnTo>
                <a:lnTo>
                  <a:pt x="0" y="125093"/>
                </a:lnTo>
                <a:lnTo>
                  <a:pt x="26813" y="125093"/>
                </a:lnTo>
                <a:lnTo>
                  <a:pt x="26813" y="80417"/>
                </a:lnTo>
                <a:lnTo>
                  <a:pt x="44739" y="80417"/>
                </a:lnTo>
                <a:lnTo>
                  <a:pt x="51404" y="79719"/>
                </a:lnTo>
                <a:lnTo>
                  <a:pt x="64736" y="76647"/>
                </a:lnTo>
                <a:lnTo>
                  <a:pt x="71401" y="75949"/>
                </a:lnTo>
                <a:lnTo>
                  <a:pt x="75920" y="75949"/>
                </a:lnTo>
                <a:lnTo>
                  <a:pt x="80439" y="71483"/>
                </a:lnTo>
                <a:lnTo>
                  <a:pt x="84808" y="71483"/>
                </a:lnTo>
                <a:lnTo>
                  <a:pt x="89327" y="67014"/>
                </a:lnTo>
                <a:lnTo>
                  <a:pt x="89327" y="62548"/>
                </a:lnTo>
                <a:lnTo>
                  <a:pt x="93846" y="58080"/>
                </a:lnTo>
                <a:lnTo>
                  <a:pt x="26813" y="58080"/>
                </a:lnTo>
                <a:lnTo>
                  <a:pt x="26813" y="22345"/>
                </a:lnTo>
                <a:lnTo>
                  <a:pt x="96034" y="22345"/>
                </a:lnTo>
                <a:lnTo>
                  <a:pt x="93846" y="17867"/>
                </a:lnTo>
                <a:lnTo>
                  <a:pt x="89327" y="13404"/>
                </a:lnTo>
                <a:lnTo>
                  <a:pt x="84808" y="4463"/>
                </a:lnTo>
                <a:lnTo>
                  <a:pt x="80439" y="4463"/>
                </a:lnTo>
                <a:lnTo>
                  <a:pt x="71401" y="0"/>
                </a:lnTo>
                <a:close/>
              </a:path>
              <a:path w="98425" h="125095">
                <a:moveTo>
                  <a:pt x="96034" y="22345"/>
                </a:moveTo>
                <a:lnTo>
                  <a:pt x="62514" y="22345"/>
                </a:lnTo>
                <a:lnTo>
                  <a:pt x="67033" y="26808"/>
                </a:lnTo>
                <a:lnTo>
                  <a:pt x="71401" y="31271"/>
                </a:lnTo>
                <a:lnTo>
                  <a:pt x="71401" y="44676"/>
                </a:lnTo>
                <a:lnTo>
                  <a:pt x="67033" y="49139"/>
                </a:lnTo>
                <a:lnTo>
                  <a:pt x="62514" y="53617"/>
                </a:lnTo>
                <a:lnTo>
                  <a:pt x="57995" y="53617"/>
                </a:lnTo>
                <a:lnTo>
                  <a:pt x="49107" y="58080"/>
                </a:lnTo>
                <a:lnTo>
                  <a:pt x="93846" y="58080"/>
                </a:lnTo>
                <a:lnTo>
                  <a:pt x="98215" y="53617"/>
                </a:lnTo>
                <a:lnTo>
                  <a:pt x="98215" y="26808"/>
                </a:lnTo>
                <a:lnTo>
                  <a:pt x="96034" y="22345"/>
                </a:lnTo>
                <a:close/>
              </a:path>
            </a:pathLst>
          </a:custGeom>
          <a:solidFill>
            <a:srgbClr val="2217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60980" y="4557204"/>
            <a:ext cx="102870" cy="134620"/>
          </a:xfrm>
          <a:custGeom>
            <a:avLst/>
            <a:gdLst/>
            <a:ahLst/>
            <a:cxnLst/>
            <a:rect l="l" t="t" r="r" b="b"/>
            <a:pathLst>
              <a:path w="102870" h="134620">
                <a:moveTo>
                  <a:pt x="22294" y="84880"/>
                </a:moveTo>
                <a:lnTo>
                  <a:pt x="0" y="89348"/>
                </a:lnTo>
                <a:lnTo>
                  <a:pt x="844" y="99260"/>
                </a:lnTo>
                <a:lnTo>
                  <a:pt x="3370" y="108335"/>
                </a:lnTo>
                <a:lnTo>
                  <a:pt x="39123" y="133186"/>
                </a:lnTo>
                <a:lnTo>
                  <a:pt x="49107" y="134024"/>
                </a:lnTo>
                <a:lnTo>
                  <a:pt x="58385" y="133326"/>
                </a:lnTo>
                <a:lnTo>
                  <a:pt x="66393" y="131790"/>
                </a:lnTo>
                <a:lnTo>
                  <a:pt x="73552" y="130254"/>
                </a:lnTo>
                <a:lnTo>
                  <a:pt x="80289" y="129556"/>
                </a:lnTo>
                <a:lnTo>
                  <a:pt x="84808" y="125089"/>
                </a:lnTo>
                <a:lnTo>
                  <a:pt x="93695" y="120621"/>
                </a:lnTo>
                <a:lnTo>
                  <a:pt x="98215" y="116153"/>
                </a:lnTo>
                <a:lnTo>
                  <a:pt x="100474" y="111686"/>
                </a:lnTo>
                <a:lnTo>
                  <a:pt x="44588" y="111686"/>
                </a:lnTo>
                <a:lnTo>
                  <a:pt x="35700" y="107218"/>
                </a:lnTo>
                <a:lnTo>
                  <a:pt x="31181" y="107218"/>
                </a:lnTo>
                <a:lnTo>
                  <a:pt x="26813" y="102750"/>
                </a:lnTo>
                <a:lnTo>
                  <a:pt x="26813" y="93815"/>
                </a:lnTo>
                <a:lnTo>
                  <a:pt x="22294" y="84880"/>
                </a:lnTo>
                <a:close/>
              </a:path>
              <a:path w="102870" h="134620">
                <a:moveTo>
                  <a:pt x="49107" y="0"/>
                </a:moveTo>
                <a:lnTo>
                  <a:pt x="40219" y="0"/>
                </a:lnTo>
                <a:lnTo>
                  <a:pt x="31181" y="4463"/>
                </a:lnTo>
                <a:lnTo>
                  <a:pt x="26813" y="4463"/>
                </a:lnTo>
                <a:lnTo>
                  <a:pt x="17925" y="8926"/>
                </a:lnTo>
                <a:lnTo>
                  <a:pt x="8887" y="17867"/>
                </a:lnTo>
                <a:lnTo>
                  <a:pt x="4519" y="22330"/>
                </a:lnTo>
                <a:lnTo>
                  <a:pt x="4519" y="35735"/>
                </a:lnTo>
                <a:lnTo>
                  <a:pt x="27302" y="69244"/>
                </a:lnTo>
                <a:lnTo>
                  <a:pt x="53626" y="75946"/>
                </a:lnTo>
                <a:lnTo>
                  <a:pt x="62514" y="80412"/>
                </a:lnTo>
                <a:lnTo>
                  <a:pt x="66882" y="80412"/>
                </a:lnTo>
                <a:lnTo>
                  <a:pt x="71401" y="84880"/>
                </a:lnTo>
                <a:lnTo>
                  <a:pt x="75920" y="84880"/>
                </a:lnTo>
                <a:lnTo>
                  <a:pt x="75920" y="102750"/>
                </a:lnTo>
                <a:lnTo>
                  <a:pt x="66882" y="111686"/>
                </a:lnTo>
                <a:lnTo>
                  <a:pt x="100474" y="111686"/>
                </a:lnTo>
                <a:lnTo>
                  <a:pt x="102734" y="107218"/>
                </a:lnTo>
                <a:lnTo>
                  <a:pt x="102734" y="80412"/>
                </a:lnTo>
                <a:lnTo>
                  <a:pt x="98215" y="71477"/>
                </a:lnTo>
                <a:lnTo>
                  <a:pt x="93695" y="67011"/>
                </a:lnTo>
                <a:lnTo>
                  <a:pt x="89327" y="62543"/>
                </a:lnTo>
                <a:lnTo>
                  <a:pt x="84808" y="58080"/>
                </a:lnTo>
                <a:lnTo>
                  <a:pt x="78050" y="57311"/>
                </a:lnTo>
                <a:lnTo>
                  <a:pt x="70855" y="55283"/>
                </a:lnTo>
                <a:lnTo>
                  <a:pt x="53626" y="49139"/>
                </a:lnTo>
                <a:lnTo>
                  <a:pt x="44588" y="49139"/>
                </a:lnTo>
                <a:lnTo>
                  <a:pt x="35700" y="44676"/>
                </a:lnTo>
                <a:lnTo>
                  <a:pt x="31181" y="44676"/>
                </a:lnTo>
                <a:lnTo>
                  <a:pt x="31181" y="40198"/>
                </a:lnTo>
                <a:lnTo>
                  <a:pt x="26813" y="35735"/>
                </a:lnTo>
                <a:lnTo>
                  <a:pt x="26813" y="31271"/>
                </a:lnTo>
                <a:lnTo>
                  <a:pt x="31181" y="26808"/>
                </a:lnTo>
                <a:lnTo>
                  <a:pt x="35700" y="22330"/>
                </a:lnTo>
                <a:lnTo>
                  <a:pt x="94041" y="22330"/>
                </a:lnTo>
                <a:lnTo>
                  <a:pt x="90652" y="17590"/>
                </a:lnTo>
                <a:lnTo>
                  <a:pt x="84808" y="13404"/>
                </a:lnTo>
                <a:lnTo>
                  <a:pt x="77980" y="7537"/>
                </a:lnTo>
                <a:lnTo>
                  <a:pt x="70290" y="3349"/>
                </a:lnTo>
                <a:lnTo>
                  <a:pt x="60934" y="837"/>
                </a:lnTo>
                <a:lnTo>
                  <a:pt x="49107" y="0"/>
                </a:lnTo>
                <a:close/>
              </a:path>
              <a:path w="102870" h="134620">
                <a:moveTo>
                  <a:pt x="94041" y="22330"/>
                </a:moveTo>
                <a:lnTo>
                  <a:pt x="62514" y="22330"/>
                </a:lnTo>
                <a:lnTo>
                  <a:pt x="66882" y="26808"/>
                </a:lnTo>
                <a:lnTo>
                  <a:pt x="71401" y="31271"/>
                </a:lnTo>
                <a:lnTo>
                  <a:pt x="71401" y="40198"/>
                </a:lnTo>
                <a:lnTo>
                  <a:pt x="98215" y="40198"/>
                </a:lnTo>
                <a:lnTo>
                  <a:pt x="97370" y="30990"/>
                </a:lnTo>
                <a:lnTo>
                  <a:pt x="94844" y="23453"/>
                </a:lnTo>
                <a:lnTo>
                  <a:pt x="94041" y="22330"/>
                </a:lnTo>
                <a:close/>
              </a:path>
            </a:pathLst>
          </a:custGeom>
          <a:solidFill>
            <a:srgbClr val="2217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68083" y="4557204"/>
            <a:ext cx="49530" cy="134620"/>
          </a:xfrm>
          <a:custGeom>
            <a:avLst/>
            <a:gdLst/>
            <a:ahLst/>
            <a:cxnLst/>
            <a:rect l="l" t="t" r="r" b="b"/>
            <a:pathLst>
              <a:path w="49529" h="134620">
                <a:moveTo>
                  <a:pt x="49107" y="0"/>
                </a:moveTo>
                <a:lnTo>
                  <a:pt x="31332" y="0"/>
                </a:lnTo>
                <a:lnTo>
                  <a:pt x="0" y="134024"/>
                </a:lnTo>
                <a:lnTo>
                  <a:pt x="17925" y="134024"/>
                </a:lnTo>
                <a:lnTo>
                  <a:pt x="49107" y="0"/>
                </a:lnTo>
                <a:close/>
              </a:path>
            </a:pathLst>
          </a:custGeom>
          <a:solidFill>
            <a:srgbClr val="2217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17191" y="4561666"/>
            <a:ext cx="170180" cy="125095"/>
          </a:xfrm>
          <a:custGeom>
            <a:avLst/>
            <a:gdLst/>
            <a:ahLst/>
            <a:cxnLst/>
            <a:rect l="l" t="t" r="r" b="b"/>
            <a:pathLst>
              <a:path w="170179" h="125095">
                <a:moveTo>
                  <a:pt x="26813" y="0"/>
                </a:moveTo>
                <a:lnTo>
                  <a:pt x="0" y="0"/>
                </a:lnTo>
                <a:lnTo>
                  <a:pt x="31181" y="125093"/>
                </a:lnTo>
                <a:lnTo>
                  <a:pt x="57995" y="125093"/>
                </a:lnTo>
                <a:lnTo>
                  <a:pt x="69486" y="84884"/>
                </a:lnTo>
                <a:lnTo>
                  <a:pt x="44588" y="84884"/>
                </a:lnTo>
                <a:lnTo>
                  <a:pt x="26813" y="0"/>
                </a:lnTo>
                <a:close/>
              </a:path>
              <a:path w="170179" h="125095">
                <a:moveTo>
                  <a:pt x="106017" y="31271"/>
                </a:moveTo>
                <a:lnTo>
                  <a:pt x="84808" y="31271"/>
                </a:lnTo>
                <a:lnTo>
                  <a:pt x="107102" y="125093"/>
                </a:lnTo>
                <a:lnTo>
                  <a:pt x="138434" y="125093"/>
                </a:lnTo>
                <a:lnTo>
                  <a:pt x="147344" y="89352"/>
                </a:lnTo>
                <a:lnTo>
                  <a:pt x="120509" y="89352"/>
                </a:lnTo>
                <a:lnTo>
                  <a:pt x="106017" y="31271"/>
                </a:lnTo>
                <a:close/>
              </a:path>
              <a:path w="170179" h="125095">
                <a:moveTo>
                  <a:pt x="169616" y="0"/>
                </a:moveTo>
                <a:lnTo>
                  <a:pt x="142803" y="0"/>
                </a:lnTo>
                <a:lnTo>
                  <a:pt x="120509" y="89352"/>
                </a:lnTo>
                <a:lnTo>
                  <a:pt x="147344" y="89352"/>
                </a:lnTo>
                <a:lnTo>
                  <a:pt x="169616" y="0"/>
                </a:lnTo>
                <a:close/>
              </a:path>
              <a:path w="170179" h="125095">
                <a:moveTo>
                  <a:pt x="98215" y="0"/>
                </a:moveTo>
                <a:lnTo>
                  <a:pt x="67033" y="0"/>
                </a:lnTo>
                <a:lnTo>
                  <a:pt x="44588" y="84884"/>
                </a:lnTo>
                <a:lnTo>
                  <a:pt x="69486" y="84884"/>
                </a:lnTo>
                <a:lnTo>
                  <a:pt x="84808" y="31271"/>
                </a:lnTo>
                <a:lnTo>
                  <a:pt x="106017" y="31271"/>
                </a:lnTo>
                <a:lnTo>
                  <a:pt x="98215" y="0"/>
                </a:lnTo>
                <a:close/>
              </a:path>
            </a:pathLst>
          </a:custGeom>
          <a:solidFill>
            <a:srgbClr val="2217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12338" y="1804776"/>
            <a:ext cx="4070485" cy="7826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12338" y="1807317"/>
            <a:ext cx="3981450" cy="0"/>
          </a:xfrm>
          <a:custGeom>
            <a:avLst/>
            <a:gdLst/>
            <a:ahLst/>
            <a:cxnLst/>
            <a:rect l="l" t="t" r="r" b="b"/>
            <a:pathLst>
              <a:path w="3981450">
                <a:moveTo>
                  <a:pt x="0" y="0"/>
                </a:moveTo>
                <a:lnTo>
                  <a:pt x="3981308" y="0"/>
                </a:lnTo>
              </a:path>
            </a:pathLst>
          </a:custGeom>
          <a:ln w="12706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56001" y="1820791"/>
            <a:ext cx="652145" cy="0"/>
          </a:xfrm>
          <a:custGeom>
            <a:avLst/>
            <a:gdLst/>
            <a:ahLst/>
            <a:cxnLst/>
            <a:rect l="l" t="t" r="r" b="b"/>
            <a:pathLst>
              <a:path w="652144">
                <a:moveTo>
                  <a:pt x="0" y="0"/>
                </a:moveTo>
                <a:lnTo>
                  <a:pt x="651578" y="0"/>
                </a:lnTo>
              </a:path>
            </a:pathLst>
          </a:custGeom>
          <a:ln w="1341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34392" y="1820791"/>
            <a:ext cx="656590" cy="0"/>
          </a:xfrm>
          <a:custGeom>
            <a:avLst/>
            <a:gdLst/>
            <a:ahLst/>
            <a:cxnLst/>
            <a:rect l="l" t="t" r="r" b="b"/>
            <a:pathLst>
              <a:path w="656589">
                <a:moveTo>
                  <a:pt x="0" y="0"/>
                </a:moveTo>
                <a:lnTo>
                  <a:pt x="656172" y="0"/>
                </a:lnTo>
              </a:path>
            </a:pathLst>
          </a:custGeom>
          <a:ln w="1341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17378" y="1820791"/>
            <a:ext cx="651510" cy="0"/>
          </a:xfrm>
          <a:custGeom>
            <a:avLst/>
            <a:gdLst/>
            <a:ahLst/>
            <a:cxnLst/>
            <a:rect l="l" t="t" r="r" b="b"/>
            <a:pathLst>
              <a:path w="651510">
                <a:moveTo>
                  <a:pt x="0" y="0"/>
                </a:moveTo>
                <a:lnTo>
                  <a:pt x="651503" y="0"/>
                </a:lnTo>
              </a:path>
            </a:pathLst>
          </a:custGeom>
          <a:ln w="1341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95695" y="1820791"/>
            <a:ext cx="652145" cy="0"/>
          </a:xfrm>
          <a:custGeom>
            <a:avLst/>
            <a:gdLst/>
            <a:ahLst/>
            <a:cxnLst/>
            <a:rect l="l" t="t" r="r" b="b"/>
            <a:pathLst>
              <a:path w="652145">
                <a:moveTo>
                  <a:pt x="0" y="0"/>
                </a:moveTo>
                <a:lnTo>
                  <a:pt x="651653" y="0"/>
                </a:lnTo>
              </a:path>
            </a:pathLst>
          </a:custGeom>
          <a:ln w="1341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74161" y="1820791"/>
            <a:ext cx="652145" cy="0"/>
          </a:xfrm>
          <a:custGeom>
            <a:avLst/>
            <a:gdLst/>
            <a:ahLst/>
            <a:cxnLst/>
            <a:rect l="l" t="t" r="r" b="b"/>
            <a:pathLst>
              <a:path w="652145">
                <a:moveTo>
                  <a:pt x="0" y="0"/>
                </a:moveTo>
                <a:lnTo>
                  <a:pt x="651653" y="0"/>
                </a:lnTo>
              </a:path>
            </a:pathLst>
          </a:custGeom>
          <a:ln w="1341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52629" y="1820791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>
                <a:moveTo>
                  <a:pt x="0" y="0"/>
                </a:moveTo>
                <a:lnTo>
                  <a:pt x="241018" y="0"/>
                </a:lnTo>
              </a:path>
            </a:pathLst>
          </a:custGeom>
          <a:ln w="1341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93647" y="1804776"/>
            <a:ext cx="62865" cy="23495"/>
          </a:xfrm>
          <a:custGeom>
            <a:avLst/>
            <a:gdLst/>
            <a:ahLst/>
            <a:cxnLst/>
            <a:rect l="l" t="t" r="r" b="b"/>
            <a:pathLst>
              <a:path w="62864" h="23494">
                <a:moveTo>
                  <a:pt x="0" y="22870"/>
                </a:moveTo>
                <a:lnTo>
                  <a:pt x="62363" y="22870"/>
                </a:lnTo>
                <a:lnTo>
                  <a:pt x="62363" y="0"/>
                </a:lnTo>
                <a:lnTo>
                  <a:pt x="0" y="0"/>
                </a:lnTo>
                <a:lnTo>
                  <a:pt x="0" y="2287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93647" y="1800964"/>
            <a:ext cx="76200" cy="4445"/>
          </a:xfrm>
          <a:custGeom>
            <a:avLst/>
            <a:gdLst/>
            <a:ahLst/>
            <a:cxnLst/>
            <a:rect l="l" t="t" r="r" b="b"/>
            <a:pathLst>
              <a:path w="76200" h="4444">
                <a:moveTo>
                  <a:pt x="0" y="3811"/>
                </a:moveTo>
                <a:lnTo>
                  <a:pt x="75770" y="3811"/>
                </a:lnTo>
                <a:lnTo>
                  <a:pt x="75770" y="0"/>
                </a:lnTo>
                <a:lnTo>
                  <a:pt x="0" y="0"/>
                </a:lnTo>
                <a:lnTo>
                  <a:pt x="0" y="3811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69417" y="1800662"/>
            <a:ext cx="13970" cy="27305"/>
          </a:xfrm>
          <a:custGeom>
            <a:avLst/>
            <a:gdLst/>
            <a:ahLst/>
            <a:cxnLst/>
            <a:rect l="l" t="t" r="r" b="b"/>
            <a:pathLst>
              <a:path w="13970" h="27305">
                <a:moveTo>
                  <a:pt x="13406" y="0"/>
                </a:moveTo>
                <a:lnTo>
                  <a:pt x="0" y="0"/>
                </a:lnTo>
                <a:lnTo>
                  <a:pt x="0" y="26838"/>
                </a:lnTo>
                <a:lnTo>
                  <a:pt x="13406" y="26838"/>
                </a:lnTo>
                <a:lnTo>
                  <a:pt x="13406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43468" y="2414942"/>
            <a:ext cx="82563" cy="1586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24044" y="2414942"/>
            <a:ext cx="82699" cy="1586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02511" y="2410569"/>
            <a:ext cx="84808" cy="16299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83237" y="2410569"/>
            <a:ext cx="82548" cy="16299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61554" y="2406046"/>
            <a:ext cx="82699" cy="16751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42280" y="2401523"/>
            <a:ext cx="84808" cy="17204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065353" y="2149146"/>
            <a:ext cx="0" cy="424815"/>
          </a:xfrm>
          <a:custGeom>
            <a:avLst/>
            <a:gdLst/>
            <a:ahLst/>
            <a:cxnLst/>
            <a:rect l="l" t="t" r="r" b="b"/>
            <a:pathLst>
              <a:path h="424814">
                <a:moveTo>
                  <a:pt x="0" y="0"/>
                </a:moveTo>
                <a:lnTo>
                  <a:pt x="0" y="424417"/>
                </a:lnTo>
              </a:path>
            </a:pathLst>
          </a:custGeom>
          <a:ln w="40170">
            <a:solidFill>
              <a:srgbClr val="FF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022959" y="2129062"/>
            <a:ext cx="83185" cy="445134"/>
          </a:xfrm>
          <a:custGeom>
            <a:avLst/>
            <a:gdLst/>
            <a:ahLst/>
            <a:cxnLst/>
            <a:rect l="l" t="t" r="r" b="b"/>
            <a:pathLst>
              <a:path w="83185" h="445135">
                <a:moveTo>
                  <a:pt x="2229" y="20053"/>
                </a:moveTo>
                <a:lnTo>
                  <a:pt x="2229" y="444501"/>
                </a:lnTo>
                <a:lnTo>
                  <a:pt x="42404" y="444501"/>
                </a:lnTo>
                <a:lnTo>
                  <a:pt x="42404" y="40258"/>
                </a:lnTo>
                <a:lnTo>
                  <a:pt x="22309" y="40258"/>
                </a:lnTo>
                <a:lnTo>
                  <a:pt x="2229" y="20053"/>
                </a:lnTo>
                <a:close/>
              </a:path>
              <a:path w="83185" h="445135">
                <a:moveTo>
                  <a:pt x="80334" y="0"/>
                </a:moveTo>
                <a:lnTo>
                  <a:pt x="62484" y="0"/>
                </a:lnTo>
                <a:lnTo>
                  <a:pt x="42404" y="20053"/>
                </a:lnTo>
                <a:lnTo>
                  <a:pt x="42404" y="444501"/>
                </a:lnTo>
                <a:lnTo>
                  <a:pt x="82563" y="444501"/>
                </a:lnTo>
                <a:lnTo>
                  <a:pt x="82563" y="40258"/>
                </a:lnTo>
                <a:lnTo>
                  <a:pt x="62484" y="40258"/>
                </a:lnTo>
                <a:lnTo>
                  <a:pt x="80334" y="22297"/>
                </a:lnTo>
                <a:lnTo>
                  <a:pt x="80334" y="0"/>
                </a:lnTo>
                <a:close/>
              </a:path>
              <a:path w="83185" h="445135">
                <a:moveTo>
                  <a:pt x="22309" y="0"/>
                </a:moveTo>
                <a:lnTo>
                  <a:pt x="0" y="0"/>
                </a:lnTo>
                <a:lnTo>
                  <a:pt x="0" y="40258"/>
                </a:lnTo>
                <a:lnTo>
                  <a:pt x="2229" y="40258"/>
                </a:lnTo>
                <a:lnTo>
                  <a:pt x="2229" y="20053"/>
                </a:lnTo>
                <a:lnTo>
                  <a:pt x="42404" y="20053"/>
                </a:lnTo>
                <a:lnTo>
                  <a:pt x="22309" y="0"/>
                </a:lnTo>
                <a:close/>
              </a:path>
              <a:path w="83185" h="445135">
                <a:moveTo>
                  <a:pt x="42404" y="20053"/>
                </a:moveTo>
                <a:lnTo>
                  <a:pt x="2229" y="20053"/>
                </a:lnTo>
                <a:lnTo>
                  <a:pt x="22309" y="40258"/>
                </a:lnTo>
                <a:lnTo>
                  <a:pt x="42404" y="40258"/>
                </a:lnTo>
                <a:lnTo>
                  <a:pt x="42404" y="20053"/>
                </a:lnTo>
                <a:close/>
              </a:path>
              <a:path w="83185" h="445135">
                <a:moveTo>
                  <a:pt x="80334" y="22297"/>
                </a:moveTo>
                <a:lnTo>
                  <a:pt x="62484" y="40258"/>
                </a:lnTo>
                <a:lnTo>
                  <a:pt x="80334" y="40258"/>
                </a:lnTo>
                <a:lnTo>
                  <a:pt x="80334" y="22297"/>
                </a:lnTo>
                <a:close/>
              </a:path>
              <a:path w="83185" h="445135">
                <a:moveTo>
                  <a:pt x="82563" y="20053"/>
                </a:moveTo>
                <a:lnTo>
                  <a:pt x="80334" y="22297"/>
                </a:lnTo>
                <a:lnTo>
                  <a:pt x="80334" y="40258"/>
                </a:lnTo>
                <a:lnTo>
                  <a:pt x="82563" y="40258"/>
                </a:lnTo>
                <a:lnTo>
                  <a:pt x="82563" y="20053"/>
                </a:lnTo>
                <a:close/>
              </a:path>
              <a:path w="83185" h="445135">
                <a:moveTo>
                  <a:pt x="62484" y="0"/>
                </a:moveTo>
                <a:lnTo>
                  <a:pt x="22309" y="0"/>
                </a:lnTo>
                <a:lnTo>
                  <a:pt x="42404" y="20053"/>
                </a:lnTo>
                <a:lnTo>
                  <a:pt x="62484" y="0"/>
                </a:lnTo>
                <a:close/>
              </a:path>
            </a:pathLst>
          </a:custGeom>
          <a:solidFill>
            <a:srgbClr val="FF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43805" y="2149146"/>
            <a:ext cx="0" cy="424815"/>
          </a:xfrm>
          <a:custGeom>
            <a:avLst/>
            <a:gdLst/>
            <a:ahLst/>
            <a:cxnLst/>
            <a:rect l="l" t="t" r="r" b="b"/>
            <a:pathLst>
              <a:path h="424814">
                <a:moveTo>
                  <a:pt x="0" y="0"/>
                </a:moveTo>
                <a:lnTo>
                  <a:pt x="0" y="424417"/>
                </a:lnTo>
              </a:path>
            </a:pathLst>
          </a:custGeom>
          <a:ln w="40170">
            <a:solidFill>
              <a:srgbClr val="FF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03534" y="2129062"/>
            <a:ext cx="80645" cy="445134"/>
          </a:xfrm>
          <a:custGeom>
            <a:avLst/>
            <a:gdLst/>
            <a:ahLst/>
            <a:cxnLst/>
            <a:rect l="l" t="t" r="r" b="b"/>
            <a:pathLst>
              <a:path w="80644" h="445135">
                <a:moveTo>
                  <a:pt x="0" y="20053"/>
                </a:moveTo>
                <a:lnTo>
                  <a:pt x="0" y="444501"/>
                </a:lnTo>
                <a:lnTo>
                  <a:pt x="40219" y="444501"/>
                </a:lnTo>
                <a:lnTo>
                  <a:pt x="40219" y="40258"/>
                </a:lnTo>
                <a:lnTo>
                  <a:pt x="2259" y="40258"/>
                </a:lnTo>
                <a:lnTo>
                  <a:pt x="2259" y="22315"/>
                </a:lnTo>
                <a:lnTo>
                  <a:pt x="0" y="20053"/>
                </a:lnTo>
                <a:close/>
              </a:path>
              <a:path w="80644" h="445135">
                <a:moveTo>
                  <a:pt x="78180" y="0"/>
                </a:moveTo>
                <a:lnTo>
                  <a:pt x="60254" y="0"/>
                </a:lnTo>
                <a:lnTo>
                  <a:pt x="40219" y="20053"/>
                </a:lnTo>
                <a:lnTo>
                  <a:pt x="40219" y="444501"/>
                </a:lnTo>
                <a:lnTo>
                  <a:pt x="80439" y="444501"/>
                </a:lnTo>
                <a:lnTo>
                  <a:pt x="80439" y="40258"/>
                </a:lnTo>
                <a:lnTo>
                  <a:pt x="60254" y="40258"/>
                </a:lnTo>
                <a:lnTo>
                  <a:pt x="78180" y="22315"/>
                </a:lnTo>
                <a:lnTo>
                  <a:pt x="78180" y="0"/>
                </a:lnTo>
                <a:close/>
              </a:path>
              <a:path w="80644" h="445135">
                <a:moveTo>
                  <a:pt x="2259" y="22315"/>
                </a:moveTo>
                <a:lnTo>
                  <a:pt x="2259" y="40258"/>
                </a:lnTo>
                <a:lnTo>
                  <a:pt x="20185" y="40258"/>
                </a:lnTo>
                <a:lnTo>
                  <a:pt x="2259" y="22315"/>
                </a:lnTo>
                <a:close/>
              </a:path>
              <a:path w="80644" h="445135">
                <a:moveTo>
                  <a:pt x="20185" y="0"/>
                </a:moveTo>
                <a:lnTo>
                  <a:pt x="2259" y="0"/>
                </a:lnTo>
                <a:lnTo>
                  <a:pt x="2259" y="22315"/>
                </a:lnTo>
                <a:lnTo>
                  <a:pt x="20185" y="40258"/>
                </a:lnTo>
                <a:lnTo>
                  <a:pt x="40219" y="40258"/>
                </a:lnTo>
                <a:lnTo>
                  <a:pt x="40219" y="20053"/>
                </a:lnTo>
                <a:lnTo>
                  <a:pt x="20185" y="0"/>
                </a:lnTo>
                <a:close/>
              </a:path>
              <a:path w="80644" h="445135">
                <a:moveTo>
                  <a:pt x="78180" y="22315"/>
                </a:moveTo>
                <a:lnTo>
                  <a:pt x="60254" y="40258"/>
                </a:lnTo>
                <a:lnTo>
                  <a:pt x="78180" y="40258"/>
                </a:lnTo>
                <a:lnTo>
                  <a:pt x="78180" y="22315"/>
                </a:lnTo>
                <a:close/>
              </a:path>
              <a:path w="80644" h="445135">
                <a:moveTo>
                  <a:pt x="80439" y="20053"/>
                </a:moveTo>
                <a:lnTo>
                  <a:pt x="78180" y="22315"/>
                </a:lnTo>
                <a:lnTo>
                  <a:pt x="78180" y="40258"/>
                </a:lnTo>
                <a:lnTo>
                  <a:pt x="80439" y="40258"/>
                </a:lnTo>
                <a:lnTo>
                  <a:pt x="80439" y="20053"/>
                </a:lnTo>
                <a:close/>
              </a:path>
              <a:path w="80644" h="445135">
                <a:moveTo>
                  <a:pt x="60254" y="0"/>
                </a:moveTo>
                <a:lnTo>
                  <a:pt x="20185" y="0"/>
                </a:lnTo>
                <a:lnTo>
                  <a:pt x="40219" y="20053"/>
                </a:lnTo>
                <a:lnTo>
                  <a:pt x="60254" y="0"/>
                </a:lnTo>
                <a:close/>
              </a:path>
            </a:pathLst>
          </a:custGeom>
          <a:solidFill>
            <a:srgbClr val="FF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26640" y="2149146"/>
            <a:ext cx="0" cy="424815"/>
          </a:xfrm>
          <a:custGeom>
            <a:avLst/>
            <a:gdLst/>
            <a:ahLst/>
            <a:cxnLst/>
            <a:rect l="l" t="t" r="r" b="b"/>
            <a:pathLst>
              <a:path h="424814">
                <a:moveTo>
                  <a:pt x="0" y="0"/>
                </a:moveTo>
                <a:lnTo>
                  <a:pt x="0" y="424417"/>
                </a:lnTo>
              </a:path>
            </a:pathLst>
          </a:custGeom>
          <a:ln w="40170">
            <a:solidFill>
              <a:srgbClr val="FF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384261" y="2129062"/>
            <a:ext cx="82550" cy="445134"/>
          </a:xfrm>
          <a:custGeom>
            <a:avLst/>
            <a:gdLst/>
            <a:ahLst/>
            <a:cxnLst/>
            <a:rect l="l" t="t" r="r" b="b"/>
            <a:pathLst>
              <a:path w="82550" h="445135">
                <a:moveTo>
                  <a:pt x="2259" y="20053"/>
                </a:moveTo>
                <a:lnTo>
                  <a:pt x="2259" y="444501"/>
                </a:lnTo>
                <a:lnTo>
                  <a:pt x="42328" y="444501"/>
                </a:lnTo>
                <a:lnTo>
                  <a:pt x="42328" y="40258"/>
                </a:lnTo>
                <a:lnTo>
                  <a:pt x="22294" y="40258"/>
                </a:lnTo>
                <a:lnTo>
                  <a:pt x="2259" y="20053"/>
                </a:lnTo>
                <a:close/>
              </a:path>
              <a:path w="82550" h="445135">
                <a:moveTo>
                  <a:pt x="80289" y="0"/>
                </a:moveTo>
                <a:lnTo>
                  <a:pt x="62514" y="0"/>
                </a:lnTo>
                <a:lnTo>
                  <a:pt x="42328" y="20053"/>
                </a:lnTo>
                <a:lnTo>
                  <a:pt x="42328" y="444501"/>
                </a:lnTo>
                <a:lnTo>
                  <a:pt x="82548" y="444501"/>
                </a:lnTo>
                <a:lnTo>
                  <a:pt x="82548" y="40258"/>
                </a:lnTo>
                <a:lnTo>
                  <a:pt x="62514" y="40258"/>
                </a:lnTo>
                <a:lnTo>
                  <a:pt x="80289" y="22332"/>
                </a:lnTo>
                <a:lnTo>
                  <a:pt x="80289" y="0"/>
                </a:lnTo>
                <a:close/>
              </a:path>
              <a:path w="82550" h="445135">
                <a:moveTo>
                  <a:pt x="22294" y="0"/>
                </a:moveTo>
                <a:lnTo>
                  <a:pt x="0" y="0"/>
                </a:lnTo>
                <a:lnTo>
                  <a:pt x="0" y="40258"/>
                </a:lnTo>
                <a:lnTo>
                  <a:pt x="2259" y="40258"/>
                </a:lnTo>
                <a:lnTo>
                  <a:pt x="2259" y="20053"/>
                </a:lnTo>
                <a:lnTo>
                  <a:pt x="42328" y="20053"/>
                </a:lnTo>
                <a:lnTo>
                  <a:pt x="22294" y="0"/>
                </a:lnTo>
                <a:close/>
              </a:path>
              <a:path w="82550" h="445135">
                <a:moveTo>
                  <a:pt x="42328" y="20053"/>
                </a:moveTo>
                <a:lnTo>
                  <a:pt x="2259" y="20053"/>
                </a:lnTo>
                <a:lnTo>
                  <a:pt x="22294" y="40258"/>
                </a:lnTo>
                <a:lnTo>
                  <a:pt x="42328" y="40258"/>
                </a:lnTo>
                <a:lnTo>
                  <a:pt x="42328" y="20053"/>
                </a:lnTo>
                <a:close/>
              </a:path>
              <a:path w="82550" h="445135">
                <a:moveTo>
                  <a:pt x="80289" y="22332"/>
                </a:moveTo>
                <a:lnTo>
                  <a:pt x="62514" y="40258"/>
                </a:lnTo>
                <a:lnTo>
                  <a:pt x="80289" y="40258"/>
                </a:lnTo>
                <a:lnTo>
                  <a:pt x="80289" y="22332"/>
                </a:lnTo>
                <a:close/>
              </a:path>
              <a:path w="82550" h="445135">
                <a:moveTo>
                  <a:pt x="82548" y="20053"/>
                </a:moveTo>
                <a:lnTo>
                  <a:pt x="80289" y="22332"/>
                </a:lnTo>
                <a:lnTo>
                  <a:pt x="80289" y="40258"/>
                </a:lnTo>
                <a:lnTo>
                  <a:pt x="82548" y="40258"/>
                </a:lnTo>
                <a:lnTo>
                  <a:pt x="82548" y="20053"/>
                </a:lnTo>
                <a:close/>
              </a:path>
              <a:path w="82550" h="445135">
                <a:moveTo>
                  <a:pt x="62514" y="0"/>
                </a:moveTo>
                <a:lnTo>
                  <a:pt x="22294" y="0"/>
                </a:lnTo>
                <a:lnTo>
                  <a:pt x="42328" y="20053"/>
                </a:lnTo>
                <a:lnTo>
                  <a:pt x="62514" y="0"/>
                </a:lnTo>
                <a:close/>
              </a:path>
            </a:pathLst>
          </a:custGeom>
          <a:solidFill>
            <a:srgbClr val="FF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05107" y="2149146"/>
            <a:ext cx="0" cy="424815"/>
          </a:xfrm>
          <a:custGeom>
            <a:avLst/>
            <a:gdLst/>
            <a:ahLst/>
            <a:cxnLst/>
            <a:rect l="l" t="t" r="r" b="b"/>
            <a:pathLst>
              <a:path h="424814">
                <a:moveTo>
                  <a:pt x="0" y="0"/>
                </a:moveTo>
                <a:lnTo>
                  <a:pt x="0" y="424417"/>
                </a:lnTo>
              </a:path>
            </a:pathLst>
          </a:custGeom>
          <a:ln w="40170">
            <a:solidFill>
              <a:srgbClr val="FF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62728" y="2129062"/>
            <a:ext cx="82550" cy="445134"/>
          </a:xfrm>
          <a:custGeom>
            <a:avLst/>
            <a:gdLst/>
            <a:ahLst/>
            <a:cxnLst/>
            <a:rect l="l" t="t" r="r" b="b"/>
            <a:pathLst>
              <a:path w="82550" h="445135">
                <a:moveTo>
                  <a:pt x="2259" y="20053"/>
                </a:moveTo>
                <a:lnTo>
                  <a:pt x="2259" y="444501"/>
                </a:lnTo>
                <a:lnTo>
                  <a:pt x="42328" y="444501"/>
                </a:lnTo>
                <a:lnTo>
                  <a:pt x="42328" y="40258"/>
                </a:lnTo>
                <a:lnTo>
                  <a:pt x="22294" y="40258"/>
                </a:lnTo>
                <a:lnTo>
                  <a:pt x="2259" y="20053"/>
                </a:lnTo>
                <a:close/>
              </a:path>
              <a:path w="82550" h="445135">
                <a:moveTo>
                  <a:pt x="80289" y="0"/>
                </a:moveTo>
                <a:lnTo>
                  <a:pt x="62514" y="0"/>
                </a:lnTo>
                <a:lnTo>
                  <a:pt x="42328" y="20053"/>
                </a:lnTo>
                <a:lnTo>
                  <a:pt x="42328" y="444501"/>
                </a:lnTo>
                <a:lnTo>
                  <a:pt x="82548" y="444501"/>
                </a:lnTo>
                <a:lnTo>
                  <a:pt x="82548" y="40258"/>
                </a:lnTo>
                <a:lnTo>
                  <a:pt x="62514" y="40258"/>
                </a:lnTo>
                <a:lnTo>
                  <a:pt x="80289" y="22332"/>
                </a:lnTo>
                <a:lnTo>
                  <a:pt x="80289" y="0"/>
                </a:lnTo>
                <a:close/>
              </a:path>
              <a:path w="82550" h="445135">
                <a:moveTo>
                  <a:pt x="22294" y="0"/>
                </a:moveTo>
                <a:lnTo>
                  <a:pt x="0" y="0"/>
                </a:lnTo>
                <a:lnTo>
                  <a:pt x="0" y="40258"/>
                </a:lnTo>
                <a:lnTo>
                  <a:pt x="2259" y="40258"/>
                </a:lnTo>
                <a:lnTo>
                  <a:pt x="2259" y="20053"/>
                </a:lnTo>
                <a:lnTo>
                  <a:pt x="42328" y="20053"/>
                </a:lnTo>
                <a:lnTo>
                  <a:pt x="22294" y="0"/>
                </a:lnTo>
                <a:close/>
              </a:path>
              <a:path w="82550" h="445135">
                <a:moveTo>
                  <a:pt x="42328" y="20053"/>
                </a:moveTo>
                <a:lnTo>
                  <a:pt x="2259" y="20053"/>
                </a:lnTo>
                <a:lnTo>
                  <a:pt x="22294" y="40258"/>
                </a:lnTo>
                <a:lnTo>
                  <a:pt x="42328" y="40258"/>
                </a:lnTo>
                <a:lnTo>
                  <a:pt x="42328" y="20053"/>
                </a:lnTo>
                <a:close/>
              </a:path>
              <a:path w="82550" h="445135">
                <a:moveTo>
                  <a:pt x="80289" y="22332"/>
                </a:moveTo>
                <a:lnTo>
                  <a:pt x="62514" y="40258"/>
                </a:lnTo>
                <a:lnTo>
                  <a:pt x="80289" y="40258"/>
                </a:lnTo>
                <a:lnTo>
                  <a:pt x="80289" y="22332"/>
                </a:lnTo>
                <a:close/>
              </a:path>
              <a:path w="82550" h="445135">
                <a:moveTo>
                  <a:pt x="82548" y="20053"/>
                </a:moveTo>
                <a:lnTo>
                  <a:pt x="80289" y="22332"/>
                </a:lnTo>
                <a:lnTo>
                  <a:pt x="80289" y="40258"/>
                </a:lnTo>
                <a:lnTo>
                  <a:pt x="82548" y="40258"/>
                </a:lnTo>
                <a:lnTo>
                  <a:pt x="82548" y="20053"/>
                </a:lnTo>
                <a:close/>
              </a:path>
              <a:path w="82550" h="445135">
                <a:moveTo>
                  <a:pt x="62514" y="0"/>
                </a:moveTo>
                <a:lnTo>
                  <a:pt x="22294" y="0"/>
                </a:lnTo>
                <a:lnTo>
                  <a:pt x="42328" y="20053"/>
                </a:lnTo>
                <a:lnTo>
                  <a:pt x="62514" y="0"/>
                </a:lnTo>
                <a:close/>
              </a:path>
            </a:pathLst>
          </a:custGeom>
          <a:solidFill>
            <a:srgbClr val="FF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783574" y="2144683"/>
            <a:ext cx="0" cy="429259"/>
          </a:xfrm>
          <a:custGeom>
            <a:avLst/>
            <a:gdLst/>
            <a:ahLst/>
            <a:cxnLst/>
            <a:rect l="l" t="t" r="r" b="b"/>
            <a:pathLst>
              <a:path h="429260">
                <a:moveTo>
                  <a:pt x="0" y="0"/>
                </a:moveTo>
                <a:lnTo>
                  <a:pt x="0" y="428880"/>
                </a:lnTo>
              </a:path>
            </a:pathLst>
          </a:custGeom>
          <a:ln w="40170">
            <a:solidFill>
              <a:srgbClr val="FF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743304" y="2124539"/>
            <a:ext cx="80645" cy="449580"/>
          </a:xfrm>
          <a:custGeom>
            <a:avLst/>
            <a:gdLst/>
            <a:ahLst/>
            <a:cxnLst/>
            <a:rect l="l" t="t" r="r" b="b"/>
            <a:pathLst>
              <a:path w="80645" h="449580">
                <a:moveTo>
                  <a:pt x="0" y="20204"/>
                </a:moveTo>
                <a:lnTo>
                  <a:pt x="0" y="449024"/>
                </a:lnTo>
                <a:lnTo>
                  <a:pt x="40219" y="449024"/>
                </a:lnTo>
                <a:lnTo>
                  <a:pt x="40219" y="40258"/>
                </a:lnTo>
                <a:lnTo>
                  <a:pt x="2259" y="40258"/>
                </a:lnTo>
                <a:lnTo>
                  <a:pt x="2259" y="22449"/>
                </a:lnTo>
                <a:lnTo>
                  <a:pt x="0" y="20204"/>
                </a:lnTo>
                <a:close/>
              </a:path>
              <a:path w="80645" h="449580">
                <a:moveTo>
                  <a:pt x="78180" y="0"/>
                </a:moveTo>
                <a:lnTo>
                  <a:pt x="60254" y="0"/>
                </a:lnTo>
                <a:lnTo>
                  <a:pt x="40219" y="20204"/>
                </a:lnTo>
                <a:lnTo>
                  <a:pt x="40219" y="449024"/>
                </a:lnTo>
                <a:lnTo>
                  <a:pt x="80439" y="449024"/>
                </a:lnTo>
                <a:lnTo>
                  <a:pt x="80439" y="40258"/>
                </a:lnTo>
                <a:lnTo>
                  <a:pt x="60254" y="40258"/>
                </a:lnTo>
                <a:lnTo>
                  <a:pt x="78180" y="22449"/>
                </a:lnTo>
                <a:lnTo>
                  <a:pt x="78180" y="0"/>
                </a:lnTo>
                <a:close/>
              </a:path>
              <a:path w="80645" h="449580">
                <a:moveTo>
                  <a:pt x="2259" y="22449"/>
                </a:moveTo>
                <a:lnTo>
                  <a:pt x="2259" y="40258"/>
                </a:lnTo>
                <a:lnTo>
                  <a:pt x="20185" y="40258"/>
                </a:lnTo>
                <a:lnTo>
                  <a:pt x="2259" y="22449"/>
                </a:lnTo>
                <a:close/>
              </a:path>
              <a:path w="80645" h="449580">
                <a:moveTo>
                  <a:pt x="20185" y="0"/>
                </a:moveTo>
                <a:lnTo>
                  <a:pt x="2259" y="0"/>
                </a:lnTo>
                <a:lnTo>
                  <a:pt x="2259" y="22449"/>
                </a:lnTo>
                <a:lnTo>
                  <a:pt x="20185" y="40258"/>
                </a:lnTo>
                <a:lnTo>
                  <a:pt x="40219" y="40258"/>
                </a:lnTo>
                <a:lnTo>
                  <a:pt x="40219" y="20204"/>
                </a:lnTo>
                <a:lnTo>
                  <a:pt x="20185" y="0"/>
                </a:lnTo>
                <a:close/>
              </a:path>
              <a:path w="80645" h="449580">
                <a:moveTo>
                  <a:pt x="78180" y="22449"/>
                </a:moveTo>
                <a:lnTo>
                  <a:pt x="60254" y="40258"/>
                </a:lnTo>
                <a:lnTo>
                  <a:pt x="78180" y="40258"/>
                </a:lnTo>
                <a:lnTo>
                  <a:pt x="78180" y="22449"/>
                </a:lnTo>
                <a:close/>
              </a:path>
              <a:path w="80645" h="449580">
                <a:moveTo>
                  <a:pt x="80439" y="20204"/>
                </a:moveTo>
                <a:lnTo>
                  <a:pt x="78180" y="22449"/>
                </a:lnTo>
                <a:lnTo>
                  <a:pt x="78180" y="40258"/>
                </a:lnTo>
                <a:lnTo>
                  <a:pt x="80439" y="40258"/>
                </a:lnTo>
                <a:lnTo>
                  <a:pt x="80439" y="20204"/>
                </a:lnTo>
                <a:close/>
              </a:path>
              <a:path w="80645" h="449580">
                <a:moveTo>
                  <a:pt x="60254" y="0"/>
                </a:moveTo>
                <a:lnTo>
                  <a:pt x="20185" y="0"/>
                </a:lnTo>
                <a:lnTo>
                  <a:pt x="40219" y="20204"/>
                </a:lnTo>
                <a:lnTo>
                  <a:pt x="60254" y="0"/>
                </a:lnTo>
                <a:close/>
              </a:path>
            </a:pathLst>
          </a:custGeom>
          <a:solidFill>
            <a:srgbClr val="FF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61891" y="2144683"/>
            <a:ext cx="0" cy="429259"/>
          </a:xfrm>
          <a:custGeom>
            <a:avLst/>
            <a:gdLst/>
            <a:ahLst/>
            <a:cxnLst/>
            <a:rect l="l" t="t" r="r" b="b"/>
            <a:pathLst>
              <a:path h="429260">
                <a:moveTo>
                  <a:pt x="0" y="0"/>
                </a:moveTo>
                <a:lnTo>
                  <a:pt x="0" y="428880"/>
                </a:lnTo>
              </a:path>
            </a:pathLst>
          </a:custGeom>
          <a:ln w="40170">
            <a:solidFill>
              <a:srgbClr val="FF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21771" y="2124539"/>
            <a:ext cx="80645" cy="449580"/>
          </a:xfrm>
          <a:custGeom>
            <a:avLst/>
            <a:gdLst/>
            <a:ahLst/>
            <a:cxnLst/>
            <a:rect l="l" t="t" r="r" b="b"/>
            <a:pathLst>
              <a:path w="80645" h="449580">
                <a:moveTo>
                  <a:pt x="0" y="20204"/>
                </a:moveTo>
                <a:lnTo>
                  <a:pt x="0" y="449024"/>
                </a:lnTo>
                <a:lnTo>
                  <a:pt x="40219" y="449024"/>
                </a:lnTo>
                <a:lnTo>
                  <a:pt x="40219" y="40258"/>
                </a:lnTo>
                <a:lnTo>
                  <a:pt x="2259" y="40258"/>
                </a:lnTo>
                <a:lnTo>
                  <a:pt x="2259" y="22466"/>
                </a:lnTo>
                <a:lnTo>
                  <a:pt x="0" y="20204"/>
                </a:lnTo>
                <a:close/>
              </a:path>
              <a:path w="80645" h="449580">
                <a:moveTo>
                  <a:pt x="78029" y="0"/>
                </a:moveTo>
                <a:lnTo>
                  <a:pt x="60254" y="0"/>
                </a:lnTo>
                <a:lnTo>
                  <a:pt x="40219" y="20204"/>
                </a:lnTo>
                <a:lnTo>
                  <a:pt x="40219" y="449024"/>
                </a:lnTo>
                <a:lnTo>
                  <a:pt x="80289" y="449024"/>
                </a:lnTo>
                <a:lnTo>
                  <a:pt x="80289" y="40258"/>
                </a:lnTo>
                <a:lnTo>
                  <a:pt x="60254" y="40258"/>
                </a:lnTo>
                <a:lnTo>
                  <a:pt x="78029" y="22466"/>
                </a:lnTo>
                <a:lnTo>
                  <a:pt x="78029" y="0"/>
                </a:lnTo>
                <a:close/>
              </a:path>
              <a:path w="80645" h="449580">
                <a:moveTo>
                  <a:pt x="2259" y="22466"/>
                </a:moveTo>
                <a:lnTo>
                  <a:pt x="2259" y="40258"/>
                </a:lnTo>
                <a:lnTo>
                  <a:pt x="20034" y="40258"/>
                </a:lnTo>
                <a:lnTo>
                  <a:pt x="2259" y="22466"/>
                </a:lnTo>
                <a:close/>
              </a:path>
              <a:path w="80645" h="449580">
                <a:moveTo>
                  <a:pt x="20034" y="0"/>
                </a:moveTo>
                <a:lnTo>
                  <a:pt x="2259" y="0"/>
                </a:lnTo>
                <a:lnTo>
                  <a:pt x="2259" y="22466"/>
                </a:lnTo>
                <a:lnTo>
                  <a:pt x="20034" y="40258"/>
                </a:lnTo>
                <a:lnTo>
                  <a:pt x="40219" y="40258"/>
                </a:lnTo>
                <a:lnTo>
                  <a:pt x="40219" y="20204"/>
                </a:lnTo>
                <a:lnTo>
                  <a:pt x="20034" y="0"/>
                </a:lnTo>
                <a:close/>
              </a:path>
              <a:path w="80645" h="449580">
                <a:moveTo>
                  <a:pt x="78029" y="22466"/>
                </a:moveTo>
                <a:lnTo>
                  <a:pt x="60254" y="40258"/>
                </a:lnTo>
                <a:lnTo>
                  <a:pt x="78029" y="40258"/>
                </a:lnTo>
                <a:lnTo>
                  <a:pt x="78029" y="22466"/>
                </a:lnTo>
                <a:close/>
              </a:path>
              <a:path w="80645" h="449580">
                <a:moveTo>
                  <a:pt x="80289" y="20204"/>
                </a:moveTo>
                <a:lnTo>
                  <a:pt x="78029" y="22466"/>
                </a:lnTo>
                <a:lnTo>
                  <a:pt x="78029" y="40258"/>
                </a:lnTo>
                <a:lnTo>
                  <a:pt x="80289" y="40258"/>
                </a:lnTo>
                <a:lnTo>
                  <a:pt x="80289" y="20204"/>
                </a:lnTo>
                <a:close/>
              </a:path>
              <a:path w="80645" h="449580">
                <a:moveTo>
                  <a:pt x="60254" y="0"/>
                </a:moveTo>
                <a:lnTo>
                  <a:pt x="20034" y="0"/>
                </a:lnTo>
                <a:lnTo>
                  <a:pt x="40219" y="20204"/>
                </a:lnTo>
                <a:lnTo>
                  <a:pt x="60254" y="0"/>
                </a:lnTo>
                <a:close/>
              </a:path>
            </a:pathLst>
          </a:custGeom>
          <a:solidFill>
            <a:srgbClr val="FF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944844" y="2144683"/>
            <a:ext cx="0" cy="429259"/>
          </a:xfrm>
          <a:custGeom>
            <a:avLst/>
            <a:gdLst/>
            <a:ahLst/>
            <a:cxnLst/>
            <a:rect l="l" t="t" r="r" b="b"/>
            <a:pathLst>
              <a:path h="429260">
                <a:moveTo>
                  <a:pt x="0" y="0"/>
                </a:moveTo>
                <a:lnTo>
                  <a:pt x="0" y="428880"/>
                </a:lnTo>
              </a:path>
            </a:pathLst>
          </a:custGeom>
          <a:ln w="40170">
            <a:solidFill>
              <a:srgbClr val="00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4679" y="2124538"/>
            <a:ext cx="80645" cy="449580"/>
          </a:xfrm>
          <a:custGeom>
            <a:avLst/>
            <a:gdLst/>
            <a:ahLst/>
            <a:cxnLst/>
            <a:rect l="l" t="t" r="r" b="b"/>
            <a:pathLst>
              <a:path w="80644" h="449580">
                <a:moveTo>
                  <a:pt x="0" y="20204"/>
                </a:moveTo>
                <a:lnTo>
                  <a:pt x="0" y="449024"/>
                </a:lnTo>
                <a:lnTo>
                  <a:pt x="40174" y="449024"/>
                </a:lnTo>
                <a:lnTo>
                  <a:pt x="40174" y="40258"/>
                </a:lnTo>
                <a:lnTo>
                  <a:pt x="2229" y="40258"/>
                </a:lnTo>
                <a:lnTo>
                  <a:pt x="2229" y="22431"/>
                </a:lnTo>
                <a:lnTo>
                  <a:pt x="0" y="20204"/>
                </a:lnTo>
                <a:close/>
              </a:path>
              <a:path w="80644" h="449580">
                <a:moveTo>
                  <a:pt x="78105" y="0"/>
                </a:moveTo>
                <a:lnTo>
                  <a:pt x="60254" y="0"/>
                </a:lnTo>
                <a:lnTo>
                  <a:pt x="40174" y="20204"/>
                </a:lnTo>
                <a:lnTo>
                  <a:pt x="40174" y="449024"/>
                </a:lnTo>
                <a:lnTo>
                  <a:pt x="80334" y="449024"/>
                </a:lnTo>
                <a:lnTo>
                  <a:pt x="80334" y="40258"/>
                </a:lnTo>
                <a:lnTo>
                  <a:pt x="60254" y="40258"/>
                </a:lnTo>
                <a:lnTo>
                  <a:pt x="78105" y="22431"/>
                </a:lnTo>
                <a:lnTo>
                  <a:pt x="78105" y="0"/>
                </a:lnTo>
                <a:close/>
              </a:path>
              <a:path w="80644" h="449580">
                <a:moveTo>
                  <a:pt x="2229" y="22431"/>
                </a:moveTo>
                <a:lnTo>
                  <a:pt x="2229" y="40258"/>
                </a:lnTo>
                <a:lnTo>
                  <a:pt x="20079" y="40258"/>
                </a:lnTo>
                <a:lnTo>
                  <a:pt x="2229" y="22431"/>
                </a:lnTo>
                <a:close/>
              </a:path>
              <a:path w="80644" h="449580">
                <a:moveTo>
                  <a:pt x="20079" y="0"/>
                </a:moveTo>
                <a:lnTo>
                  <a:pt x="2229" y="0"/>
                </a:lnTo>
                <a:lnTo>
                  <a:pt x="2229" y="22431"/>
                </a:lnTo>
                <a:lnTo>
                  <a:pt x="20079" y="40258"/>
                </a:lnTo>
                <a:lnTo>
                  <a:pt x="40174" y="40258"/>
                </a:lnTo>
                <a:lnTo>
                  <a:pt x="40174" y="20204"/>
                </a:lnTo>
                <a:lnTo>
                  <a:pt x="20079" y="0"/>
                </a:lnTo>
                <a:close/>
              </a:path>
              <a:path w="80644" h="449580">
                <a:moveTo>
                  <a:pt x="78105" y="22431"/>
                </a:moveTo>
                <a:lnTo>
                  <a:pt x="60254" y="40258"/>
                </a:lnTo>
                <a:lnTo>
                  <a:pt x="78105" y="40258"/>
                </a:lnTo>
                <a:lnTo>
                  <a:pt x="78105" y="22431"/>
                </a:lnTo>
                <a:close/>
              </a:path>
              <a:path w="80644" h="449580">
                <a:moveTo>
                  <a:pt x="80334" y="20204"/>
                </a:moveTo>
                <a:lnTo>
                  <a:pt x="78105" y="22431"/>
                </a:lnTo>
                <a:lnTo>
                  <a:pt x="78105" y="40258"/>
                </a:lnTo>
                <a:lnTo>
                  <a:pt x="80334" y="40258"/>
                </a:lnTo>
                <a:lnTo>
                  <a:pt x="80334" y="20204"/>
                </a:lnTo>
                <a:close/>
              </a:path>
              <a:path w="80644" h="449580">
                <a:moveTo>
                  <a:pt x="60254" y="0"/>
                </a:moveTo>
                <a:lnTo>
                  <a:pt x="20079" y="0"/>
                </a:lnTo>
                <a:lnTo>
                  <a:pt x="40174" y="20204"/>
                </a:lnTo>
                <a:lnTo>
                  <a:pt x="60254" y="0"/>
                </a:lnTo>
                <a:close/>
              </a:path>
            </a:pathLst>
          </a:custGeom>
          <a:solidFill>
            <a:srgbClr val="00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623266" y="2140205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358"/>
                </a:lnTo>
              </a:path>
            </a:pathLst>
          </a:custGeom>
          <a:ln w="40170">
            <a:solidFill>
              <a:srgbClr val="00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583101" y="2120166"/>
            <a:ext cx="83185" cy="454025"/>
          </a:xfrm>
          <a:custGeom>
            <a:avLst/>
            <a:gdLst/>
            <a:ahLst/>
            <a:cxnLst/>
            <a:rect l="l" t="t" r="r" b="b"/>
            <a:pathLst>
              <a:path w="83185" h="454025">
                <a:moveTo>
                  <a:pt x="0" y="20053"/>
                </a:moveTo>
                <a:lnTo>
                  <a:pt x="0" y="453397"/>
                </a:lnTo>
                <a:lnTo>
                  <a:pt x="40144" y="453397"/>
                </a:lnTo>
                <a:lnTo>
                  <a:pt x="40144" y="40107"/>
                </a:lnTo>
                <a:lnTo>
                  <a:pt x="2229" y="40107"/>
                </a:lnTo>
                <a:lnTo>
                  <a:pt x="2229" y="22280"/>
                </a:lnTo>
                <a:lnTo>
                  <a:pt x="0" y="20053"/>
                </a:lnTo>
                <a:close/>
              </a:path>
              <a:path w="83185" h="454025">
                <a:moveTo>
                  <a:pt x="82624" y="0"/>
                </a:moveTo>
                <a:lnTo>
                  <a:pt x="60179" y="0"/>
                </a:lnTo>
                <a:lnTo>
                  <a:pt x="40144" y="20053"/>
                </a:lnTo>
                <a:lnTo>
                  <a:pt x="40144" y="453397"/>
                </a:lnTo>
                <a:lnTo>
                  <a:pt x="80364" y="453397"/>
                </a:lnTo>
                <a:lnTo>
                  <a:pt x="80364" y="40107"/>
                </a:lnTo>
                <a:lnTo>
                  <a:pt x="60179" y="40107"/>
                </a:lnTo>
                <a:lnTo>
                  <a:pt x="80364" y="20053"/>
                </a:lnTo>
                <a:lnTo>
                  <a:pt x="82624" y="20053"/>
                </a:lnTo>
                <a:lnTo>
                  <a:pt x="82624" y="0"/>
                </a:lnTo>
                <a:close/>
              </a:path>
              <a:path w="83185" h="454025">
                <a:moveTo>
                  <a:pt x="2229" y="22280"/>
                </a:moveTo>
                <a:lnTo>
                  <a:pt x="2229" y="40107"/>
                </a:lnTo>
                <a:lnTo>
                  <a:pt x="20079" y="40107"/>
                </a:lnTo>
                <a:lnTo>
                  <a:pt x="2229" y="22280"/>
                </a:lnTo>
                <a:close/>
              </a:path>
              <a:path w="83185" h="454025">
                <a:moveTo>
                  <a:pt x="20079" y="0"/>
                </a:moveTo>
                <a:lnTo>
                  <a:pt x="2229" y="0"/>
                </a:lnTo>
                <a:lnTo>
                  <a:pt x="2229" y="22280"/>
                </a:lnTo>
                <a:lnTo>
                  <a:pt x="20079" y="40107"/>
                </a:lnTo>
                <a:lnTo>
                  <a:pt x="40144" y="40107"/>
                </a:lnTo>
                <a:lnTo>
                  <a:pt x="40144" y="20053"/>
                </a:lnTo>
                <a:lnTo>
                  <a:pt x="20079" y="0"/>
                </a:lnTo>
                <a:close/>
              </a:path>
              <a:path w="83185" h="454025">
                <a:moveTo>
                  <a:pt x="80364" y="20053"/>
                </a:moveTo>
                <a:lnTo>
                  <a:pt x="60179" y="40107"/>
                </a:lnTo>
                <a:lnTo>
                  <a:pt x="80364" y="40107"/>
                </a:lnTo>
                <a:lnTo>
                  <a:pt x="80364" y="20053"/>
                </a:lnTo>
                <a:close/>
              </a:path>
              <a:path w="83185" h="454025">
                <a:moveTo>
                  <a:pt x="82624" y="20053"/>
                </a:moveTo>
                <a:lnTo>
                  <a:pt x="80364" y="20053"/>
                </a:lnTo>
                <a:lnTo>
                  <a:pt x="80364" y="40107"/>
                </a:lnTo>
                <a:lnTo>
                  <a:pt x="82624" y="40107"/>
                </a:lnTo>
                <a:lnTo>
                  <a:pt x="82624" y="20053"/>
                </a:lnTo>
                <a:close/>
              </a:path>
              <a:path w="83185" h="454025">
                <a:moveTo>
                  <a:pt x="60179" y="0"/>
                </a:moveTo>
                <a:lnTo>
                  <a:pt x="20079" y="0"/>
                </a:lnTo>
                <a:lnTo>
                  <a:pt x="40144" y="20053"/>
                </a:lnTo>
                <a:lnTo>
                  <a:pt x="60179" y="0"/>
                </a:lnTo>
                <a:close/>
              </a:path>
            </a:pathLst>
          </a:custGeom>
          <a:solidFill>
            <a:srgbClr val="00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06131" y="2140205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5">
                <a:moveTo>
                  <a:pt x="0" y="0"/>
                </a:moveTo>
                <a:lnTo>
                  <a:pt x="0" y="433358"/>
                </a:lnTo>
              </a:path>
            </a:pathLst>
          </a:custGeom>
          <a:ln w="40170">
            <a:solidFill>
              <a:srgbClr val="00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63752" y="2120166"/>
            <a:ext cx="82550" cy="454025"/>
          </a:xfrm>
          <a:custGeom>
            <a:avLst/>
            <a:gdLst/>
            <a:ahLst/>
            <a:cxnLst/>
            <a:rect l="l" t="t" r="r" b="b"/>
            <a:pathLst>
              <a:path w="82550" h="454025">
                <a:moveTo>
                  <a:pt x="2259" y="20053"/>
                </a:moveTo>
                <a:lnTo>
                  <a:pt x="2259" y="453397"/>
                </a:lnTo>
                <a:lnTo>
                  <a:pt x="42328" y="453397"/>
                </a:lnTo>
                <a:lnTo>
                  <a:pt x="42328" y="40107"/>
                </a:lnTo>
                <a:lnTo>
                  <a:pt x="22294" y="40107"/>
                </a:lnTo>
                <a:lnTo>
                  <a:pt x="2259" y="20053"/>
                </a:lnTo>
                <a:close/>
              </a:path>
              <a:path w="82550" h="454025">
                <a:moveTo>
                  <a:pt x="80289" y="0"/>
                </a:moveTo>
                <a:lnTo>
                  <a:pt x="62514" y="0"/>
                </a:lnTo>
                <a:lnTo>
                  <a:pt x="42328" y="20053"/>
                </a:lnTo>
                <a:lnTo>
                  <a:pt x="42328" y="453397"/>
                </a:lnTo>
                <a:lnTo>
                  <a:pt x="82548" y="453397"/>
                </a:lnTo>
                <a:lnTo>
                  <a:pt x="82548" y="40107"/>
                </a:lnTo>
                <a:lnTo>
                  <a:pt x="62514" y="40107"/>
                </a:lnTo>
                <a:lnTo>
                  <a:pt x="80289" y="22315"/>
                </a:lnTo>
                <a:lnTo>
                  <a:pt x="80289" y="0"/>
                </a:lnTo>
                <a:close/>
              </a:path>
              <a:path w="82550" h="454025">
                <a:moveTo>
                  <a:pt x="22294" y="0"/>
                </a:moveTo>
                <a:lnTo>
                  <a:pt x="0" y="0"/>
                </a:lnTo>
                <a:lnTo>
                  <a:pt x="0" y="40107"/>
                </a:lnTo>
                <a:lnTo>
                  <a:pt x="2259" y="40107"/>
                </a:lnTo>
                <a:lnTo>
                  <a:pt x="2259" y="20053"/>
                </a:lnTo>
                <a:lnTo>
                  <a:pt x="42328" y="20053"/>
                </a:lnTo>
                <a:lnTo>
                  <a:pt x="22294" y="0"/>
                </a:lnTo>
                <a:close/>
              </a:path>
              <a:path w="82550" h="454025">
                <a:moveTo>
                  <a:pt x="42328" y="20053"/>
                </a:moveTo>
                <a:lnTo>
                  <a:pt x="2259" y="20053"/>
                </a:lnTo>
                <a:lnTo>
                  <a:pt x="22294" y="40107"/>
                </a:lnTo>
                <a:lnTo>
                  <a:pt x="42328" y="40107"/>
                </a:lnTo>
                <a:lnTo>
                  <a:pt x="42328" y="20053"/>
                </a:lnTo>
                <a:close/>
              </a:path>
              <a:path w="82550" h="454025">
                <a:moveTo>
                  <a:pt x="80289" y="22315"/>
                </a:moveTo>
                <a:lnTo>
                  <a:pt x="62514" y="40107"/>
                </a:lnTo>
                <a:lnTo>
                  <a:pt x="80289" y="40107"/>
                </a:lnTo>
                <a:lnTo>
                  <a:pt x="80289" y="22315"/>
                </a:lnTo>
                <a:close/>
              </a:path>
              <a:path w="82550" h="454025">
                <a:moveTo>
                  <a:pt x="82548" y="20053"/>
                </a:moveTo>
                <a:lnTo>
                  <a:pt x="80289" y="22315"/>
                </a:lnTo>
                <a:lnTo>
                  <a:pt x="80289" y="40107"/>
                </a:lnTo>
                <a:lnTo>
                  <a:pt x="82548" y="40107"/>
                </a:lnTo>
                <a:lnTo>
                  <a:pt x="82548" y="20053"/>
                </a:lnTo>
                <a:close/>
              </a:path>
              <a:path w="82550" h="454025">
                <a:moveTo>
                  <a:pt x="62514" y="0"/>
                </a:moveTo>
                <a:lnTo>
                  <a:pt x="22294" y="0"/>
                </a:lnTo>
                <a:lnTo>
                  <a:pt x="42328" y="20053"/>
                </a:lnTo>
                <a:lnTo>
                  <a:pt x="62514" y="0"/>
                </a:lnTo>
                <a:close/>
              </a:path>
            </a:pathLst>
          </a:custGeom>
          <a:solidFill>
            <a:srgbClr val="00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984598" y="2135741"/>
            <a:ext cx="0" cy="438150"/>
          </a:xfrm>
          <a:custGeom>
            <a:avLst/>
            <a:gdLst/>
            <a:ahLst/>
            <a:cxnLst/>
            <a:rect l="l" t="t" r="r" b="b"/>
            <a:pathLst>
              <a:path h="438150">
                <a:moveTo>
                  <a:pt x="0" y="0"/>
                </a:moveTo>
                <a:lnTo>
                  <a:pt x="0" y="437821"/>
                </a:lnTo>
              </a:path>
            </a:pathLst>
          </a:custGeom>
          <a:ln w="40170">
            <a:solidFill>
              <a:srgbClr val="00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44478" y="2115642"/>
            <a:ext cx="80645" cy="458470"/>
          </a:xfrm>
          <a:custGeom>
            <a:avLst/>
            <a:gdLst/>
            <a:ahLst/>
            <a:cxnLst/>
            <a:rect l="l" t="t" r="r" b="b"/>
            <a:pathLst>
              <a:path w="80645" h="458469">
                <a:moveTo>
                  <a:pt x="0" y="20204"/>
                </a:moveTo>
                <a:lnTo>
                  <a:pt x="0" y="457920"/>
                </a:lnTo>
                <a:lnTo>
                  <a:pt x="40069" y="457920"/>
                </a:lnTo>
                <a:lnTo>
                  <a:pt x="40069" y="40258"/>
                </a:lnTo>
                <a:lnTo>
                  <a:pt x="2108" y="40258"/>
                </a:lnTo>
                <a:lnTo>
                  <a:pt x="2108" y="22315"/>
                </a:lnTo>
                <a:lnTo>
                  <a:pt x="0" y="20204"/>
                </a:lnTo>
                <a:close/>
              </a:path>
              <a:path w="80645" h="458469">
                <a:moveTo>
                  <a:pt x="78029" y="0"/>
                </a:moveTo>
                <a:lnTo>
                  <a:pt x="60254" y="0"/>
                </a:lnTo>
                <a:lnTo>
                  <a:pt x="40069" y="20204"/>
                </a:lnTo>
                <a:lnTo>
                  <a:pt x="40069" y="457920"/>
                </a:lnTo>
                <a:lnTo>
                  <a:pt x="80289" y="457920"/>
                </a:lnTo>
                <a:lnTo>
                  <a:pt x="80289" y="40258"/>
                </a:lnTo>
                <a:lnTo>
                  <a:pt x="60254" y="40258"/>
                </a:lnTo>
                <a:lnTo>
                  <a:pt x="78029" y="22466"/>
                </a:lnTo>
                <a:lnTo>
                  <a:pt x="78029" y="0"/>
                </a:lnTo>
                <a:close/>
              </a:path>
              <a:path w="80645" h="458469">
                <a:moveTo>
                  <a:pt x="2108" y="22315"/>
                </a:moveTo>
                <a:lnTo>
                  <a:pt x="2108" y="40258"/>
                </a:lnTo>
                <a:lnTo>
                  <a:pt x="20034" y="40258"/>
                </a:lnTo>
                <a:lnTo>
                  <a:pt x="2108" y="22315"/>
                </a:lnTo>
                <a:close/>
              </a:path>
              <a:path w="80645" h="458469">
                <a:moveTo>
                  <a:pt x="20034" y="0"/>
                </a:moveTo>
                <a:lnTo>
                  <a:pt x="2108" y="0"/>
                </a:lnTo>
                <a:lnTo>
                  <a:pt x="2108" y="22315"/>
                </a:lnTo>
                <a:lnTo>
                  <a:pt x="20034" y="40258"/>
                </a:lnTo>
                <a:lnTo>
                  <a:pt x="40069" y="40258"/>
                </a:lnTo>
                <a:lnTo>
                  <a:pt x="40069" y="20204"/>
                </a:lnTo>
                <a:lnTo>
                  <a:pt x="20034" y="0"/>
                </a:lnTo>
                <a:close/>
              </a:path>
              <a:path w="80645" h="458469">
                <a:moveTo>
                  <a:pt x="78029" y="22466"/>
                </a:moveTo>
                <a:lnTo>
                  <a:pt x="60254" y="40258"/>
                </a:lnTo>
                <a:lnTo>
                  <a:pt x="78029" y="40258"/>
                </a:lnTo>
                <a:lnTo>
                  <a:pt x="78029" y="22466"/>
                </a:lnTo>
                <a:close/>
              </a:path>
              <a:path w="80645" h="458469">
                <a:moveTo>
                  <a:pt x="80289" y="20204"/>
                </a:moveTo>
                <a:lnTo>
                  <a:pt x="78029" y="22466"/>
                </a:lnTo>
                <a:lnTo>
                  <a:pt x="78029" y="40258"/>
                </a:lnTo>
                <a:lnTo>
                  <a:pt x="80289" y="40258"/>
                </a:lnTo>
                <a:lnTo>
                  <a:pt x="80289" y="20204"/>
                </a:lnTo>
                <a:close/>
              </a:path>
              <a:path w="80645" h="458469">
                <a:moveTo>
                  <a:pt x="60254" y="0"/>
                </a:moveTo>
                <a:lnTo>
                  <a:pt x="20034" y="0"/>
                </a:lnTo>
                <a:lnTo>
                  <a:pt x="40069" y="20204"/>
                </a:lnTo>
                <a:lnTo>
                  <a:pt x="60254" y="0"/>
                </a:lnTo>
                <a:close/>
              </a:path>
            </a:pathLst>
          </a:custGeom>
          <a:solidFill>
            <a:srgbClr val="00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663065" y="2131279"/>
            <a:ext cx="0" cy="442595"/>
          </a:xfrm>
          <a:custGeom>
            <a:avLst/>
            <a:gdLst/>
            <a:ahLst/>
            <a:cxnLst/>
            <a:rect l="l" t="t" r="r" b="b"/>
            <a:pathLst>
              <a:path h="442594">
                <a:moveTo>
                  <a:pt x="0" y="0"/>
                </a:moveTo>
                <a:lnTo>
                  <a:pt x="0" y="442284"/>
                </a:lnTo>
              </a:path>
            </a:pathLst>
          </a:custGeom>
          <a:ln w="40170">
            <a:solidFill>
              <a:srgbClr val="00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622794" y="2111270"/>
            <a:ext cx="80645" cy="462915"/>
          </a:xfrm>
          <a:custGeom>
            <a:avLst/>
            <a:gdLst/>
            <a:ahLst/>
            <a:cxnLst/>
            <a:rect l="l" t="t" r="r" b="b"/>
            <a:pathLst>
              <a:path w="80645" h="462914">
                <a:moveTo>
                  <a:pt x="0" y="20053"/>
                </a:moveTo>
                <a:lnTo>
                  <a:pt x="0" y="462293"/>
                </a:lnTo>
                <a:lnTo>
                  <a:pt x="40219" y="462293"/>
                </a:lnTo>
                <a:lnTo>
                  <a:pt x="40219" y="40107"/>
                </a:lnTo>
                <a:lnTo>
                  <a:pt x="2259" y="40107"/>
                </a:lnTo>
                <a:lnTo>
                  <a:pt x="2259" y="22298"/>
                </a:lnTo>
                <a:lnTo>
                  <a:pt x="0" y="20053"/>
                </a:lnTo>
                <a:close/>
              </a:path>
              <a:path w="80645" h="462914">
                <a:moveTo>
                  <a:pt x="78180" y="0"/>
                </a:moveTo>
                <a:lnTo>
                  <a:pt x="60254" y="0"/>
                </a:lnTo>
                <a:lnTo>
                  <a:pt x="40219" y="20053"/>
                </a:lnTo>
                <a:lnTo>
                  <a:pt x="40219" y="462293"/>
                </a:lnTo>
                <a:lnTo>
                  <a:pt x="80439" y="462293"/>
                </a:lnTo>
                <a:lnTo>
                  <a:pt x="80439" y="40107"/>
                </a:lnTo>
                <a:lnTo>
                  <a:pt x="60254" y="40107"/>
                </a:lnTo>
                <a:lnTo>
                  <a:pt x="78180" y="22298"/>
                </a:lnTo>
                <a:lnTo>
                  <a:pt x="78180" y="0"/>
                </a:lnTo>
                <a:close/>
              </a:path>
              <a:path w="80645" h="462914">
                <a:moveTo>
                  <a:pt x="2259" y="22298"/>
                </a:moveTo>
                <a:lnTo>
                  <a:pt x="2259" y="40107"/>
                </a:lnTo>
                <a:lnTo>
                  <a:pt x="20185" y="40107"/>
                </a:lnTo>
                <a:lnTo>
                  <a:pt x="2259" y="22298"/>
                </a:lnTo>
                <a:close/>
              </a:path>
              <a:path w="80645" h="462914">
                <a:moveTo>
                  <a:pt x="20185" y="0"/>
                </a:moveTo>
                <a:lnTo>
                  <a:pt x="2259" y="0"/>
                </a:lnTo>
                <a:lnTo>
                  <a:pt x="2259" y="22298"/>
                </a:lnTo>
                <a:lnTo>
                  <a:pt x="20185" y="40107"/>
                </a:lnTo>
                <a:lnTo>
                  <a:pt x="40219" y="40107"/>
                </a:lnTo>
                <a:lnTo>
                  <a:pt x="40219" y="20053"/>
                </a:lnTo>
                <a:lnTo>
                  <a:pt x="20185" y="0"/>
                </a:lnTo>
                <a:close/>
              </a:path>
              <a:path w="80645" h="462914">
                <a:moveTo>
                  <a:pt x="78180" y="22298"/>
                </a:moveTo>
                <a:lnTo>
                  <a:pt x="60254" y="40107"/>
                </a:lnTo>
                <a:lnTo>
                  <a:pt x="78180" y="40107"/>
                </a:lnTo>
                <a:lnTo>
                  <a:pt x="78180" y="22298"/>
                </a:lnTo>
                <a:close/>
              </a:path>
              <a:path w="80645" h="462914">
                <a:moveTo>
                  <a:pt x="80439" y="20053"/>
                </a:moveTo>
                <a:lnTo>
                  <a:pt x="78180" y="22298"/>
                </a:lnTo>
                <a:lnTo>
                  <a:pt x="78180" y="40107"/>
                </a:lnTo>
                <a:lnTo>
                  <a:pt x="80439" y="40107"/>
                </a:lnTo>
                <a:lnTo>
                  <a:pt x="80439" y="20053"/>
                </a:lnTo>
                <a:close/>
              </a:path>
              <a:path w="80645" h="462914">
                <a:moveTo>
                  <a:pt x="60254" y="0"/>
                </a:moveTo>
                <a:lnTo>
                  <a:pt x="20185" y="0"/>
                </a:lnTo>
                <a:lnTo>
                  <a:pt x="40219" y="20053"/>
                </a:lnTo>
                <a:lnTo>
                  <a:pt x="60254" y="0"/>
                </a:lnTo>
                <a:close/>
              </a:path>
            </a:pathLst>
          </a:custGeom>
          <a:solidFill>
            <a:srgbClr val="00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341381" y="2131279"/>
            <a:ext cx="0" cy="442595"/>
          </a:xfrm>
          <a:custGeom>
            <a:avLst/>
            <a:gdLst/>
            <a:ahLst/>
            <a:cxnLst/>
            <a:rect l="l" t="t" r="r" b="b"/>
            <a:pathLst>
              <a:path h="442594">
                <a:moveTo>
                  <a:pt x="0" y="0"/>
                </a:moveTo>
                <a:lnTo>
                  <a:pt x="0" y="442284"/>
                </a:lnTo>
              </a:path>
            </a:pathLst>
          </a:custGeom>
          <a:ln w="40170">
            <a:solidFill>
              <a:srgbClr val="00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301262" y="2111270"/>
            <a:ext cx="82550" cy="462915"/>
          </a:xfrm>
          <a:custGeom>
            <a:avLst/>
            <a:gdLst/>
            <a:ahLst/>
            <a:cxnLst/>
            <a:rect l="l" t="t" r="r" b="b"/>
            <a:pathLst>
              <a:path w="82550" h="462914">
                <a:moveTo>
                  <a:pt x="0" y="20053"/>
                </a:moveTo>
                <a:lnTo>
                  <a:pt x="0" y="462293"/>
                </a:lnTo>
                <a:lnTo>
                  <a:pt x="40219" y="462293"/>
                </a:lnTo>
                <a:lnTo>
                  <a:pt x="40219" y="40107"/>
                </a:lnTo>
                <a:lnTo>
                  <a:pt x="2259" y="40107"/>
                </a:lnTo>
                <a:lnTo>
                  <a:pt x="2259" y="22315"/>
                </a:lnTo>
                <a:lnTo>
                  <a:pt x="0" y="20053"/>
                </a:lnTo>
                <a:close/>
              </a:path>
              <a:path w="82550" h="462914">
                <a:moveTo>
                  <a:pt x="82548" y="0"/>
                </a:moveTo>
                <a:lnTo>
                  <a:pt x="60254" y="0"/>
                </a:lnTo>
                <a:lnTo>
                  <a:pt x="40219" y="20053"/>
                </a:lnTo>
                <a:lnTo>
                  <a:pt x="40219" y="462293"/>
                </a:lnTo>
                <a:lnTo>
                  <a:pt x="80289" y="462293"/>
                </a:lnTo>
                <a:lnTo>
                  <a:pt x="80289" y="40107"/>
                </a:lnTo>
                <a:lnTo>
                  <a:pt x="60254" y="40107"/>
                </a:lnTo>
                <a:lnTo>
                  <a:pt x="80289" y="20053"/>
                </a:lnTo>
                <a:lnTo>
                  <a:pt x="82548" y="20053"/>
                </a:lnTo>
                <a:lnTo>
                  <a:pt x="82548" y="0"/>
                </a:lnTo>
                <a:close/>
              </a:path>
              <a:path w="82550" h="462914">
                <a:moveTo>
                  <a:pt x="2259" y="22315"/>
                </a:moveTo>
                <a:lnTo>
                  <a:pt x="2259" y="40107"/>
                </a:lnTo>
                <a:lnTo>
                  <a:pt x="20034" y="40107"/>
                </a:lnTo>
                <a:lnTo>
                  <a:pt x="2259" y="22315"/>
                </a:lnTo>
                <a:close/>
              </a:path>
              <a:path w="82550" h="462914">
                <a:moveTo>
                  <a:pt x="20034" y="0"/>
                </a:moveTo>
                <a:lnTo>
                  <a:pt x="2259" y="0"/>
                </a:lnTo>
                <a:lnTo>
                  <a:pt x="2259" y="22315"/>
                </a:lnTo>
                <a:lnTo>
                  <a:pt x="20034" y="40107"/>
                </a:lnTo>
                <a:lnTo>
                  <a:pt x="40219" y="40107"/>
                </a:lnTo>
                <a:lnTo>
                  <a:pt x="40219" y="20053"/>
                </a:lnTo>
                <a:lnTo>
                  <a:pt x="20034" y="0"/>
                </a:lnTo>
                <a:close/>
              </a:path>
              <a:path w="82550" h="462914">
                <a:moveTo>
                  <a:pt x="80289" y="20053"/>
                </a:moveTo>
                <a:lnTo>
                  <a:pt x="60254" y="40107"/>
                </a:lnTo>
                <a:lnTo>
                  <a:pt x="80289" y="40107"/>
                </a:lnTo>
                <a:lnTo>
                  <a:pt x="80289" y="20053"/>
                </a:lnTo>
                <a:close/>
              </a:path>
              <a:path w="82550" h="462914">
                <a:moveTo>
                  <a:pt x="82548" y="20053"/>
                </a:moveTo>
                <a:lnTo>
                  <a:pt x="80289" y="20053"/>
                </a:lnTo>
                <a:lnTo>
                  <a:pt x="80289" y="40107"/>
                </a:lnTo>
                <a:lnTo>
                  <a:pt x="82548" y="40107"/>
                </a:lnTo>
                <a:lnTo>
                  <a:pt x="82548" y="20053"/>
                </a:lnTo>
                <a:close/>
              </a:path>
              <a:path w="82550" h="462914">
                <a:moveTo>
                  <a:pt x="60254" y="0"/>
                </a:moveTo>
                <a:lnTo>
                  <a:pt x="20034" y="0"/>
                </a:lnTo>
                <a:lnTo>
                  <a:pt x="40219" y="20053"/>
                </a:lnTo>
                <a:lnTo>
                  <a:pt x="60254" y="0"/>
                </a:lnTo>
                <a:close/>
              </a:path>
            </a:pathLst>
          </a:custGeom>
          <a:solidFill>
            <a:srgbClr val="00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784170" y="2428361"/>
            <a:ext cx="80334" cy="14520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462591" y="2428361"/>
            <a:ext cx="82563" cy="14520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145502" y="2428361"/>
            <a:ext cx="80289" cy="14520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823969" y="2423989"/>
            <a:ext cx="80289" cy="14957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502286" y="2419466"/>
            <a:ext cx="82548" cy="15409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180752" y="2419466"/>
            <a:ext cx="82548" cy="15409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703825" y="2046389"/>
            <a:ext cx="0" cy="527685"/>
          </a:xfrm>
          <a:custGeom>
            <a:avLst/>
            <a:gdLst/>
            <a:ahLst/>
            <a:cxnLst/>
            <a:rect l="l" t="t" r="r" b="b"/>
            <a:pathLst>
              <a:path h="527685">
                <a:moveTo>
                  <a:pt x="0" y="0"/>
                </a:moveTo>
                <a:lnTo>
                  <a:pt x="0" y="527174"/>
                </a:lnTo>
              </a:path>
            </a:pathLst>
          </a:custGeom>
          <a:ln w="40170">
            <a:solidFill>
              <a:srgbClr val="549F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663660" y="2026380"/>
            <a:ext cx="83185" cy="547370"/>
          </a:xfrm>
          <a:custGeom>
            <a:avLst/>
            <a:gdLst/>
            <a:ahLst/>
            <a:cxnLst/>
            <a:rect l="l" t="t" r="r" b="b"/>
            <a:pathLst>
              <a:path w="83185" h="547369">
                <a:moveTo>
                  <a:pt x="0" y="20053"/>
                </a:moveTo>
                <a:lnTo>
                  <a:pt x="0" y="547183"/>
                </a:lnTo>
                <a:lnTo>
                  <a:pt x="40174" y="547183"/>
                </a:lnTo>
                <a:lnTo>
                  <a:pt x="40174" y="40107"/>
                </a:lnTo>
                <a:lnTo>
                  <a:pt x="2229" y="40107"/>
                </a:lnTo>
                <a:lnTo>
                  <a:pt x="2229" y="22280"/>
                </a:lnTo>
                <a:lnTo>
                  <a:pt x="0" y="20053"/>
                </a:lnTo>
                <a:close/>
              </a:path>
              <a:path w="83185" h="547369">
                <a:moveTo>
                  <a:pt x="82563" y="0"/>
                </a:moveTo>
                <a:lnTo>
                  <a:pt x="60254" y="0"/>
                </a:lnTo>
                <a:lnTo>
                  <a:pt x="40174" y="20053"/>
                </a:lnTo>
                <a:lnTo>
                  <a:pt x="40174" y="547183"/>
                </a:lnTo>
                <a:lnTo>
                  <a:pt x="80334" y="547183"/>
                </a:lnTo>
                <a:lnTo>
                  <a:pt x="80334" y="40107"/>
                </a:lnTo>
                <a:lnTo>
                  <a:pt x="60254" y="40107"/>
                </a:lnTo>
                <a:lnTo>
                  <a:pt x="80334" y="20053"/>
                </a:lnTo>
                <a:lnTo>
                  <a:pt x="82563" y="20053"/>
                </a:lnTo>
                <a:lnTo>
                  <a:pt x="82563" y="0"/>
                </a:lnTo>
                <a:close/>
              </a:path>
              <a:path w="83185" h="547369">
                <a:moveTo>
                  <a:pt x="2229" y="22280"/>
                </a:moveTo>
                <a:lnTo>
                  <a:pt x="2229" y="40107"/>
                </a:lnTo>
                <a:lnTo>
                  <a:pt x="20079" y="40107"/>
                </a:lnTo>
                <a:lnTo>
                  <a:pt x="2229" y="22280"/>
                </a:lnTo>
                <a:close/>
              </a:path>
              <a:path w="83185" h="547369">
                <a:moveTo>
                  <a:pt x="20079" y="0"/>
                </a:moveTo>
                <a:lnTo>
                  <a:pt x="2229" y="0"/>
                </a:lnTo>
                <a:lnTo>
                  <a:pt x="2229" y="22280"/>
                </a:lnTo>
                <a:lnTo>
                  <a:pt x="20079" y="40107"/>
                </a:lnTo>
                <a:lnTo>
                  <a:pt x="40174" y="40107"/>
                </a:lnTo>
                <a:lnTo>
                  <a:pt x="40174" y="20053"/>
                </a:lnTo>
                <a:lnTo>
                  <a:pt x="20079" y="0"/>
                </a:lnTo>
                <a:close/>
              </a:path>
              <a:path w="83185" h="547369">
                <a:moveTo>
                  <a:pt x="80334" y="20053"/>
                </a:moveTo>
                <a:lnTo>
                  <a:pt x="60254" y="40107"/>
                </a:lnTo>
                <a:lnTo>
                  <a:pt x="80334" y="40107"/>
                </a:lnTo>
                <a:lnTo>
                  <a:pt x="80334" y="20053"/>
                </a:lnTo>
                <a:close/>
              </a:path>
              <a:path w="83185" h="547369">
                <a:moveTo>
                  <a:pt x="82563" y="20053"/>
                </a:moveTo>
                <a:lnTo>
                  <a:pt x="80334" y="20053"/>
                </a:lnTo>
                <a:lnTo>
                  <a:pt x="80334" y="40107"/>
                </a:lnTo>
                <a:lnTo>
                  <a:pt x="82563" y="40107"/>
                </a:lnTo>
                <a:lnTo>
                  <a:pt x="82563" y="20053"/>
                </a:lnTo>
                <a:close/>
              </a:path>
              <a:path w="83185" h="547369">
                <a:moveTo>
                  <a:pt x="60254" y="0"/>
                </a:moveTo>
                <a:lnTo>
                  <a:pt x="20079" y="0"/>
                </a:lnTo>
                <a:lnTo>
                  <a:pt x="40174" y="20053"/>
                </a:lnTo>
                <a:lnTo>
                  <a:pt x="60254" y="0"/>
                </a:lnTo>
                <a:close/>
              </a:path>
            </a:pathLst>
          </a:custGeom>
          <a:solidFill>
            <a:srgbClr val="549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382247" y="2055330"/>
            <a:ext cx="0" cy="518795"/>
          </a:xfrm>
          <a:custGeom>
            <a:avLst/>
            <a:gdLst/>
            <a:ahLst/>
            <a:cxnLst/>
            <a:rect l="l" t="t" r="r" b="b"/>
            <a:pathLst>
              <a:path h="518794">
                <a:moveTo>
                  <a:pt x="0" y="0"/>
                </a:moveTo>
                <a:lnTo>
                  <a:pt x="0" y="518233"/>
                </a:lnTo>
              </a:path>
            </a:pathLst>
          </a:custGeom>
          <a:ln w="40170">
            <a:solidFill>
              <a:srgbClr val="549F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342082" y="2035276"/>
            <a:ext cx="83185" cy="538480"/>
          </a:xfrm>
          <a:custGeom>
            <a:avLst/>
            <a:gdLst/>
            <a:ahLst/>
            <a:cxnLst/>
            <a:rect l="l" t="t" r="r" b="b"/>
            <a:pathLst>
              <a:path w="83185" h="538480">
                <a:moveTo>
                  <a:pt x="0" y="20053"/>
                </a:moveTo>
                <a:lnTo>
                  <a:pt x="0" y="538286"/>
                </a:lnTo>
                <a:lnTo>
                  <a:pt x="40174" y="538286"/>
                </a:lnTo>
                <a:lnTo>
                  <a:pt x="40174" y="40258"/>
                </a:lnTo>
                <a:lnTo>
                  <a:pt x="2229" y="40258"/>
                </a:lnTo>
                <a:lnTo>
                  <a:pt x="2229" y="22297"/>
                </a:lnTo>
                <a:lnTo>
                  <a:pt x="0" y="20053"/>
                </a:lnTo>
                <a:close/>
              </a:path>
              <a:path w="83185" h="538480">
                <a:moveTo>
                  <a:pt x="82563" y="0"/>
                </a:moveTo>
                <a:lnTo>
                  <a:pt x="60254" y="0"/>
                </a:lnTo>
                <a:lnTo>
                  <a:pt x="40174" y="20053"/>
                </a:lnTo>
                <a:lnTo>
                  <a:pt x="40174" y="538286"/>
                </a:lnTo>
                <a:lnTo>
                  <a:pt x="80334" y="538286"/>
                </a:lnTo>
                <a:lnTo>
                  <a:pt x="80334" y="40258"/>
                </a:lnTo>
                <a:lnTo>
                  <a:pt x="60254" y="40258"/>
                </a:lnTo>
                <a:lnTo>
                  <a:pt x="80334" y="20053"/>
                </a:lnTo>
                <a:lnTo>
                  <a:pt x="82563" y="20053"/>
                </a:lnTo>
                <a:lnTo>
                  <a:pt x="82563" y="0"/>
                </a:lnTo>
                <a:close/>
              </a:path>
              <a:path w="83185" h="538480">
                <a:moveTo>
                  <a:pt x="2229" y="22297"/>
                </a:moveTo>
                <a:lnTo>
                  <a:pt x="2229" y="40258"/>
                </a:lnTo>
                <a:lnTo>
                  <a:pt x="20079" y="40258"/>
                </a:lnTo>
                <a:lnTo>
                  <a:pt x="2229" y="22297"/>
                </a:lnTo>
                <a:close/>
              </a:path>
              <a:path w="83185" h="538480">
                <a:moveTo>
                  <a:pt x="20079" y="0"/>
                </a:moveTo>
                <a:lnTo>
                  <a:pt x="2229" y="0"/>
                </a:lnTo>
                <a:lnTo>
                  <a:pt x="2229" y="22297"/>
                </a:lnTo>
                <a:lnTo>
                  <a:pt x="20079" y="40258"/>
                </a:lnTo>
                <a:lnTo>
                  <a:pt x="40174" y="40258"/>
                </a:lnTo>
                <a:lnTo>
                  <a:pt x="40174" y="20053"/>
                </a:lnTo>
                <a:lnTo>
                  <a:pt x="20079" y="0"/>
                </a:lnTo>
                <a:close/>
              </a:path>
              <a:path w="83185" h="538480">
                <a:moveTo>
                  <a:pt x="80334" y="20053"/>
                </a:moveTo>
                <a:lnTo>
                  <a:pt x="60254" y="40258"/>
                </a:lnTo>
                <a:lnTo>
                  <a:pt x="80334" y="40258"/>
                </a:lnTo>
                <a:lnTo>
                  <a:pt x="80334" y="20053"/>
                </a:lnTo>
                <a:close/>
              </a:path>
              <a:path w="83185" h="538480">
                <a:moveTo>
                  <a:pt x="82563" y="20053"/>
                </a:moveTo>
                <a:lnTo>
                  <a:pt x="80334" y="20053"/>
                </a:lnTo>
                <a:lnTo>
                  <a:pt x="80334" y="40258"/>
                </a:lnTo>
                <a:lnTo>
                  <a:pt x="82563" y="40258"/>
                </a:lnTo>
                <a:lnTo>
                  <a:pt x="82563" y="20053"/>
                </a:lnTo>
                <a:close/>
              </a:path>
              <a:path w="83185" h="538480">
                <a:moveTo>
                  <a:pt x="60254" y="0"/>
                </a:moveTo>
                <a:lnTo>
                  <a:pt x="20079" y="0"/>
                </a:lnTo>
                <a:lnTo>
                  <a:pt x="40174" y="20053"/>
                </a:lnTo>
                <a:lnTo>
                  <a:pt x="60254" y="0"/>
                </a:lnTo>
                <a:close/>
              </a:path>
            </a:pathLst>
          </a:custGeom>
          <a:solidFill>
            <a:srgbClr val="549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062976" y="2050852"/>
            <a:ext cx="0" cy="523240"/>
          </a:xfrm>
          <a:custGeom>
            <a:avLst/>
            <a:gdLst/>
            <a:ahLst/>
            <a:cxnLst/>
            <a:rect l="l" t="t" r="r" b="b"/>
            <a:pathLst>
              <a:path h="523239">
                <a:moveTo>
                  <a:pt x="0" y="0"/>
                </a:moveTo>
                <a:lnTo>
                  <a:pt x="0" y="522711"/>
                </a:lnTo>
              </a:path>
            </a:pathLst>
          </a:custGeom>
          <a:ln w="44633">
            <a:solidFill>
              <a:srgbClr val="549F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020474" y="2030753"/>
            <a:ext cx="85090" cy="542925"/>
          </a:xfrm>
          <a:custGeom>
            <a:avLst/>
            <a:gdLst/>
            <a:ahLst/>
            <a:cxnLst/>
            <a:rect l="l" t="t" r="r" b="b"/>
            <a:pathLst>
              <a:path w="85089" h="542925">
                <a:moveTo>
                  <a:pt x="0" y="20204"/>
                </a:moveTo>
                <a:lnTo>
                  <a:pt x="0" y="542810"/>
                </a:lnTo>
                <a:lnTo>
                  <a:pt x="40219" y="542810"/>
                </a:lnTo>
                <a:lnTo>
                  <a:pt x="40219" y="40258"/>
                </a:lnTo>
                <a:lnTo>
                  <a:pt x="2259" y="40258"/>
                </a:lnTo>
                <a:lnTo>
                  <a:pt x="2259" y="22449"/>
                </a:lnTo>
                <a:lnTo>
                  <a:pt x="0" y="20204"/>
                </a:lnTo>
                <a:close/>
              </a:path>
              <a:path w="85089" h="542925">
                <a:moveTo>
                  <a:pt x="82548" y="0"/>
                </a:moveTo>
                <a:lnTo>
                  <a:pt x="64773" y="0"/>
                </a:lnTo>
                <a:lnTo>
                  <a:pt x="44588" y="20204"/>
                </a:lnTo>
                <a:lnTo>
                  <a:pt x="44588" y="542810"/>
                </a:lnTo>
                <a:lnTo>
                  <a:pt x="84808" y="542810"/>
                </a:lnTo>
                <a:lnTo>
                  <a:pt x="84808" y="40258"/>
                </a:lnTo>
                <a:lnTo>
                  <a:pt x="64773" y="40258"/>
                </a:lnTo>
                <a:lnTo>
                  <a:pt x="82548" y="22466"/>
                </a:lnTo>
                <a:lnTo>
                  <a:pt x="82548" y="0"/>
                </a:lnTo>
                <a:close/>
              </a:path>
              <a:path w="85089" h="542925">
                <a:moveTo>
                  <a:pt x="2259" y="22449"/>
                </a:moveTo>
                <a:lnTo>
                  <a:pt x="2259" y="40258"/>
                </a:lnTo>
                <a:lnTo>
                  <a:pt x="20185" y="40258"/>
                </a:lnTo>
                <a:lnTo>
                  <a:pt x="2259" y="22449"/>
                </a:lnTo>
                <a:close/>
              </a:path>
              <a:path w="85089" h="542925">
                <a:moveTo>
                  <a:pt x="20185" y="0"/>
                </a:moveTo>
                <a:lnTo>
                  <a:pt x="2259" y="0"/>
                </a:lnTo>
                <a:lnTo>
                  <a:pt x="2276" y="22466"/>
                </a:lnTo>
                <a:lnTo>
                  <a:pt x="20185" y="40258"/>
                </a:lnTo>
                <a:lnTo>
                  <a:pt x="40219" y="40258"/>
                </a:lnTo>
                <a:lnTo>
                  <a:pt x="40219" y="20204"/>
                </a:lnTo>
                <a:lnTo>
                  <a:pt x="20185" y="0"/>
                </a:lnTo>
                <a:close/>
              </a:path>
              <a:path w="85089" h="542925">
                <a:moveTo>
                  <a:pt x="64773" y="0"/>
                </a:moveTo>
                <a:lnTo>
                  <a:pt x="20185" y="0"/>
                </a:lnTo>
                <a:lnTo>
                  <a:pt x="40219" y="20204"/>
                </a:lnTo>
                <a:lnTo>
                  <a:pt x="40219" y="40258"/>
                </a:lnTo>
                <a:lnTo>
                  <a:pt x="44588" y="40258"/>
                </a:lnTo>
                <a:lnTo>
                  <a:pt x="44588" y="20204"/>
                </a:lnTo>
                <a:lnTo>
                  <a:pt x="64773" y="0"/>
                </a:lnTo>
                <a:close/>
              </a:path>
              <a:path w="85089" h="542925">
                <a:moveTo>
                  <a:pt x="82548" y="22466"/>
                </a:moveTo>
                <a:lnTo>
                  <a:pt x="64773" y="40258"/>
                </a:lnTo>
                <a:lnTo>
                  <a:pt x="82548" y="40258"/>
                </a:lnTo>
                <a:lnTo>
                  <a:pt x="82548" y="22466"/>
                </a:lnTo>
                <a:close/>
              </a:path>
              <a:path w="85089" h="542925">
                <a:moveTo>
                  <a:pt x="84808" y="20204"/>
                </a:moveTo>
                <a:lnTo>
                  <a:pt x="82565" y="22449"/>
                </a:lnTo>
                <a:lnTo>
                  <a:pt x="82548" y="40258"/>
                </a:lnTo>
                <a:lnTo>
                  <a:pt x="84808" y="40258"/>
                </a:lnTo>
                <a:lnTo>
                  <a:pt x="84808" y="20204"/>
                </a:lnTo>
                <a:close/>
              </a:path>
            </a:pathLst>
          </a:custGeom>
          <a:solidFill>
            <a:srgbClr val="549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743580" y="2037448"/>
            <a:ext cx="0" cy="536575"/>
          </a:xfrm>
          <a:custGeom>
            <a:avLst/>
            <a:gdLst/>
            <a:ahLst/>
            <a:cxnLst/>
            <a:rect l="l" t="t" r="r" b="b"/>
            <a:pathLst>
              <a:path h="536575">
                <a:moveTo>
                  <a:pt x="0" y="0"/>
                </a:moveTo>
                <a:lnTo>
                  <a:pt x="0" y="536115"/>
                </a:lnTo>
              </a:path>
            </a:pathLst>
          </a:custGeom>
          <a:ln w="40170">
            <a:solidFill>
              <a:srgbClr val="549F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703460" y="2017333"/>
            <a:ext cx="82550" cy="556260"/>
          </a:xfrm>
          <a:custGeom>
            <a:avLst/>
            <a:gdLst/>
            <a:ahLst/>
            <a:cxnLst/>
            <a:rect l="l" t="t" r="r" b="b"/>
            <a:pathLst>
              <a:path w="82550" h="556260">
                <a:moveTo>
                  <a:pt x="0" y="20204"/>
                </a:moveTo>
                <a:lnTo>
                  <a:pt x="0" y="556229"/>
                </a:lnTo>
                <a:lnTo>
                  <a:pt x="40069" y="556229"/>
                </a:lnTo>
                <a:lnTo>
                  <a:pt x="40069" y="40258"/>
                </a:lnTo>
                <a:lnTo>
                  <a:pt x="2108" y="40258"/>
                </a:lnTo>
                <a:lnTo>
                  <a:pt x="2108" y="22315"/>
                </a:lnTo>
                <a:lnTo>
                  <a:pt x="0" y="20204"/>
                </a:lnTo>
                <a:close/>
              </a:path>
              <a:path w="82550" h="556260">
                <a:moveTo>
                  <a:pt x="82548" y="0"/>
                </a:moveTo>
                <a:lnTo>
                  <a:pt x="60254" y="0"/>
                </a:lnTo>
                <a:lnTo>
                  <a:pt x="40069" y="20204"/>
                </a:lnTo>
                <a:lnTo>
                  <a:pt x="40069" y="556229"/>
                </a:lnTo>
                <a:lnTo>
                  <a:pt x="80289" y="556229"/>
                </a:lnTo>
                <a:lnTo>
                  <a:pt x="80289" y="40258"/>
                </a:lnTo>
                <a:lnTo>
                  <a:pt x="60254" y="40258"/>
                </a:lnTo>
                <a:lnTo>
                  <a:pt x="80289" y="20204"/>
                </a:lnTo>
                <a:lnTo>
                  <a:pt x="82548" y="20204"/>
                </a:lnTo>
                <a:lnTo>
                  <a:pt x="82548" y="0"/>
                </a:lnTo>
                <a:close/>
              </a:path>
              <a:path w="82550" h="556260">
                <a:moveTo>
                  <a:pt x="2108" y="22315"/>
                </a:moveTo>
                <a:lnTo>
                  <a:pt x="2108" y="40258"/>
                </a:lnTo>
                <a:lnTo>
                  <a:pt x="20034" y="40258"/>
                </a:lnTo>
                <a:lnTo>
                  <a:pt x="2108" y="22315"/>
                </a:lnTo>
                <a:close/>
              </a:path>
              <a:path w="82550" h="556260">
                <a:moveTo>
                  <a:pt x="20034" y="0"/>
                </a:moveTo>
                <a:lnTo>
                  <a:pt x="2108" y="0"/>
                </a:lnTo>
                <a:lnTo>
                  <a:pt x="2108" y="22315"/>
                </a:lnTo>
                <a:lnTo>
                  <a:pt x="20034" y="40258"/>
                </a:lnTo>
                <a:lnTo>
                  <a:pt x="40069" y="40258"/>
                </a:lnTo>
                <a:lnTo>
                  <a:pt x="40069" y="20204"/>
                </a:lnTo>
                <a:lnTo>
                  <a:pt x="20034" y="0"/>
                </a:lnTo>
                <a:close/>
              </a:path>
              <a:path w="82550" h="556260">
                <a:moveTo>
                  <a:pt x="80289" y="20204"/>
                </a:moveTo>
                <a:lnTo>
                  <a:pt x="60254" y="40258"/>
                </a:lnTo>
                <a:lnTo>
                  <a:pt x="80289" y="40258"/>
                </a:lnTo>
                <a:lnTo>
                  <a:pt x="80289" y="20204"/>
                </a:lnTo>
                <a:close/>
              </a:path>
              <a:path w="82550" h="556260">
                <a:moveTo>
                  <a:pt x="82548" y="20204"/>
                </a:moveTo>
                <a:lnTo>
                  <a:pt x="80289" y="20204"/>
                </a:lnTo>
                <a:lnTo>
                  <a:pt x="80289" y="40258"/>
                </a:lnTo>
                <a:lnTo>
                  <a:pt x="82548" y="40258"/>
                </a:lnTo>
                <a:lnTo>
                  <a:pt x="82548" y="20204"/>
                </a:lnTo>
                <a:close/>
              </a:path>
              <a:path w="82550" h="556260">
                <a:moveTo>
                  <a:pt x="60254" y="0"/>
                </a:moveTo>
                <a:lnTo>
                  <a:pt x="20034" y="0"/>
                </a:lnTo>
                <a:lnTo>
                  <a:pt x="40069" y="20204"/>
                </a:lnTo>
                <a:lnTo>
                  <a:pt x="60254" y="0"/>
                </a:lnTo>
                <a:close/>
              </a:path>
            </a:pathLst>
          </a:custGeom>
          <a:solidFill>
            <a:srgbClr val="549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422047" y="2037448"/>
            <a:ext cx="0" cy="536575"/>
          </a:xfrm>
          <a:custGeom>
            <a:avLst/>
            <a:gdLst/>
            <a:ahLst/>
            <a:cxnLst/>
            <a:rect l="l" t="t" r="r" b="b"/>
            <a:pathLst>
              <a:path h="536575">
                <a:moveTo>
                  <a:pt x="0" y="0"/>
                </a:moveTo>
                <a:lnTo>
                  <a:pt x="0" y="536115"/>
                </a:lnTo>
              </a:path>
            </a:pathLst>
          </a:custGeom>
          <a:ln w="40170">
            <a:solidFill>
              <a:srgbClr val="549F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381776" y="2017334"/>
            <a:ext cx="82550" cy="556260"/>
          </a:xfrm>
          <a:custGeom>
            <a:avLst/>
            <a:gdLst/>
            <a:ahLst/>
            <a:cxnLst/>
            <a:rect l="l" t="t" r="r" b="b"/>
            <a:pathLst>
              <a:path w="82550" h="556260">
                <a:moveTo>
                  <a:pt x="0" y="20204"/>
                </a:moveTo>
                <a:lnTo>
                  <a:pt x="0" y="556229"/>
                </a:lnTo>
                <a:lnTo>
                  <a:pt x="40219" y="556229"/>
                </a:lnTo>
                <a:lnTo>
                  <a:pt x="40219" y="40258"/>
                </a:lnTo>
                <a:lnTo>
                  <a:pt x="2259" y="40258"/>
                </a:lnTo>
                <a:lnTo>
                  <a:pt x="2259" y="22449"/>
                </a:lnTo>
                <a:lnTo>
                  <a:pt x="0" y="20204"/>
                </a:lnTo>
                <a:close/>
              </a:path>
              <a:path w="82550" h="556260">
                <a:moveTo>
                  <a:pt x="82548" y="0"/>
                </a:moveTo>
                <a:lnTo>
                  <a:pt x="60254" y="0"/>
                </a:lnTo>
                <a:lnTo>
                  <a:pt x="40219" y="20204"/>
                </a:lnTo>
                <a:lnTo>
                  <a:pt x="40219" y="556229"/>
                </a:lnTo>
                <a:lnTo>
                  <a:pt x="80439" y="556229"/>
                </a:lnTo>
                <a:lnTo>
                  <a:pt x="80439" y="40258"/>
                </a:lnTo>
                <a:lnTo>
                  <a:pt x="60254" y="40258"/>
                </a:lnTo>
                <a:lnTo>
                  <a:pt x="80439" y="20204"/>
                </a:lnTo>
                <a:lnTo>
                  <a:pt x="82548" y="20204"/>
                </a:lnTo>
                <a:lnTo>
                  <a:pt x="82548" y="0"/>
                </a:lnTo>
                <a:close/>
              </a:path>
              <a:path w="82550" h="556260">
                <a:moveTo>
                  <a:pt x="2259" y="22449"/>
                </a:moveTo>
                <a:lnTo>
                  <a:pt x="2259" y="40258"/>
                </a:lnTo>
                <a:lnTo>
                  <a:pt x="20185" y="40258"/>
                </a:lnTo>
                <a:lnTo>
                  <a:pt x="2259" y="22449"/>
                </a:lnTo>
                <a:close/>
              </a:path>
              <a:path w="82550" h="556260">
                <a:moveTo>
                  <a:pt x="20185" y="0"/>
                </a:moveTo>
                <a:lnTo>
                  <a:pt x="2259" y="0"/>
                </a:lnTo>
                <a:lnTo>
                  <a:pt x="2259" y="22449"/>
                </a:lnTo>
                <a:lnTo>
                  <a:pt x="20185" y="40258"/>
                </a:lnTo>
                <a:lnTo>
                  <a:pt x="40219" y="40258"/>
                </a:lnTo>
                <a:lnTo>
                  <a:pt x="40219" y="20204"/>
                </a:lnTo>
                <a:lnTo>
                  <a:pt x="20185" y="0"/>
                </a:lnTo>
                <a:close/>
              </a:path>
              <a:path w="82550" h="556260">
                <a:moveTo>
                  <a:pt x="80439" y="20204"/>
                </a:moveTo>
                <a:lnTo>
                  <a:pt x="60254" y="40258"/>
                </a:lnTo>
                <a:lnTo>
                  <a:pt x="80439" y="40258"/>
                </a:lnTo>
                <a:lnTo>
                  <a:pt x="80439" y="20204"/>
                </a:lnTo>
                <a:close/>
              </a:path>
              <a:path w="82550" h="556260">
                <a:moveTo>
                  <a:pt x="82548" y="20204"/>
                </a:moveTo>
                <a:lnTo>
                  <a:pt x="80439" y="20204"/>
                </a:lnTo>
                <a:lnTo>
                  <a:pt x="80439" y="40258"/>
                </a:lnTo>
                <a:lnTo>
                  <a:pt x="82548" y="40258"/>
                </a:lnTo>
                <a:lnTo>
                  <a:pt x="82548" y="20204"/>
                </a:lnTo>
                <a:close/>
              </a:path>
              <a:path w="82550" h="556260">
                <a:moveTo>
                  <a:pt x="60254" y="0"/>
                </a:moveTo>
                <a:lnTo>
                  <a:pt x="20185" y="0"/>
                </a:lnTo>
                <a:lnTo>
                  <a:pt x="40219" y="20204"/>
                </a:lnTo>
                <a:lnTo>
                  <a:pt x="60254" y="0"/>
                </a:lnTo>
                <a:close/>
              </a:path>
            </a:pathLst>
          </a:custGeom>
          <a:solidFill>
            <a:srgbClr val="549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102595" y="2041926"/>
            <a:ext cx="0" cy="532130"/>
          </a:xfrm>
          <a:custGeom>
            <a:avLst/>
            <a:gdLst/>
            <a:ahLst/>
            <a:cxnLst/>
            <a:rect l="l" t="t" r="r" b="b"/>
            <a:pathLst>
              <a:path h="532130">
                <a:moveTo>
                  <a:pt x="0" y="0"/>
                </a:moveTo>
                <a:lnTo>
                  <a:pt x="0" y="531637"/>
                </a:lnTo>
              </a:path>
            </a:pathLst>
          </a:custGeom>
          <a:ln w="44633">
            <a:solidFill>
              <a:srgbClr val="549F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060243" y="2021857"/>
            <a:ext cx="85090" cy="551815"/>
          </a:xfrm>
          <a:custGeom>
            <a:avLst/>
            <a:gdLst/>
            <a:ahLst/>
            <a:cxnLst/>
            <a:rect l="l" t="t" r="r" b="b"/>
            <a:pathLst>
              <a:path w="85089" h="551814">
                <a:moveTo>
                  <a:pt x="0" y="20053"/>
                </a:moveTo>
                <a:lnTo>
                  <a:pt x="0" y="551706"/>
                </a:lnTo>
                <a:lnTo>
                  <a:pt x="40219" y="551706"/>
                </a:lnTo>
                <a:lnTo>
                  <a:pt x="40219" y="40258"/>
                </a:lnTo>
                <a:lnTo>
                  <a:pt x="2259" y="40258"/>
                </a:lnTo>
                <a:lnTo>
                  <a:pt x="2259" y="22332"/>
                </a:lnTo>
                <a:lnTo>
                  <a:pt x="0" y="20053"/>
                </a:lnTo>
                <a:close/>
              </a:path>
              <a:path w="85089" h="551814">
                <a:moveTo>
                  <a:pt x="82548" y="0"/>
                </a:moveTo>
                <a:lnTo>
                  <a:pt x="64773" y="0"/>
                </a:lnTo>
                <a:lnTo>
                  <a:pt x="44588" y="20053"/>
                </a:lnTo>
                <a:lnTo>
                  <a:pt x="44588" y="551706"/>
                </a:lnTo>
                <a:lnTo>
                  <a:pt x="84808" y="551706"/>
                </a:lnTo>
                <a:lnTo>
                  <a:pt x="84808" y="40258"/>
                </a:lnTo>
                <a:lnTo>
                  <a:pt x="64773" y="40258"/>
                </a:lnTo>
                <a:lnTo>
                  <a:pt x="82548" y="22332"/>
                </a:lnTo>
                <a:lnTo>
                  <a:pt x="82548" y="0"/>
                </a:lnTo>
                <a:close/>
              </a:path>
              <a:path w="85089" h="551814">
                <a:moveTo>
                  <a:pt x="2259" y="22332"/>
                </a:moveTo>
                <a:lnTo>
                  <a:pt x="2259" y="40258"/>
                </a:lnTo>
                <a:lnTo>
                  <a:pt x="20034" y="40258"/>
                </a:lnTo>
                <a:lnTo>
                  <a:pt x="2259" y="22332"/>
                </a:lnTo>
                <a:close/>
              </a:path>
              <a:path w="85089" h="551814">
                <a:moveTo>
                  <a:pt x="20034" y="0"/>
                </a:moveTo>
                <a:lnTo>
                  <a:pt x="2259" y="0"/>
                </a:lnTo>
                <a:lnTo>
                  <a:pt x="2259" y="22332"/>
                </a:lnTo>
                <a:lnTo>
                  <a:pt x="20034" y="40258"/>
                </a:lnTo>
                <a:lnTo>
                  <a:pt x="40219" y="40258"/>
                </a:lnTo>
                <a:lnTo>
                  <a:pt x="40219" y="20053"/>
                </a:lnTo>
                <a:lnTo>
                  <a:pt x="20034" y="0"/>
                </a:lnTo>
                <a:close/>
              </a:path>
              <a:path w="85089" h="551814">
                <a:moveTo>
                  <a:pt x="64773" y="0"/>
                </a:moveTo>
                <a:lnTo>
                  <a:pt x="20034" y="0"/>
                </a:lnTo>
                <a:lnTo>
                  <a:pt x="40219" y="20053"/>
                </a:lnTo>
                <a:lnTo>
                  <a:pt x="40219" y="40258"/>
                </a:lnTo>
                <a:lnTo>
                  <a:pt x="44588" y="40258"/>
                </a:lnTo>
                <a:lnTo>
                  <a:pt x="44588" y="20053"/>
                </a:lnTo>
                <a:lnTo>
                  <a:pt x="64773" y="0"/>
                </a:lnTo>
                <a:close/>
              </a:path>
              <a:path w="85089" h="551814">
                <a:moveTo>
                  <a:pt x="82548" y="22332"/>
                </a:moveTo>
                <a:lnTo>
                  <a:pt x="64773" y="40258"/>
                </a:lnTo>
                <a:lnTo>
                  <a:pt x="82548" y="40258"/>
                </a:lnTo>
                <a:lnTo>
                  <a:pt x="82548" y="22332"/>
                </a:lnTo>
                <a:close/>
              </a:path>
              <a:path w="85089" h="551814">
                <a:moveTo>
                  <a:pt x="84808" y="20053"/>
                </a:moveTo>
                <a:lnTo>
                  <a:pt x="82548" y="22332"/>
                </a:lnTo>
                <a:lnTo>
                  <a:pt x="82548" y="40258"/>
                </a:lnTo>
                <a:lnTo>
                  <a:pt x="84808" y="40258"/>
                </a:lnTo>
                <a:lnTo>
                  <a:pt x="84808" y="20053"/>
                </a:lnTo>
                <a:close/>
              </a:path>
            </a:pathLst>
          </a:custGeom>
          <a:solidFill>
            <a:srgbClr val="549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822100" y="2649557"/>
            <a:ext cx="49530" cy="111760"/>
          </a:xfrm>
          <a:custGeom>
            <a:avLst/>
            <a:gdLst/>
            <a:ahLst/>
            <a:cxnLst/>
            <a:rect l="l" t="t" r="r" b="b"/>
            <a:pathLst>
              <a:path w="49530" h="111760">
                <a:moveTo>
                  <a:pt x="49107" y="31211"/>
                </a:moveTo>
                <a:lnTo>
                  <a:pt x="26783" y="31211"/>
                </a:lnTo>
                <a:lnTo>
                  <a:pt x="26783" y="111728"/>
                </a:lnTo>
                <a:lnTo>
                  <a:pt x="49107" y="111728"/>
                </a:lnTo>
                <a:lnTo>
                  <a:pt x="49107" y="31211"/>
                </a:lnTo>
                <a:close/>
              </a:path>
              <a:path w="49530" h="111760">
                <a:moveTo>
                  <a:pt x="49107" y="0"/>
                </a:moveTo>
                <a:lnTo>
                  <a:pt x="31257" y="0"/>
                </a:lnTo>
                <a:lnTo>
                  <a:pt x="31257" y="4523"/>
                </a:lnTo>
                <a:lnTo>
                  <a:pt x="26783" y="8896"/>
                </a:lnTo>
                <a:lnTo>
                  <a:pt x="17865" y="17792"/>
                </a:lnTo>
                <a:lnTo>
                  <a:pt x="13391" y="22315"/>
                </a:lnTo>
                <a:lnTo>
                  <a:pt x="4473" y="26838"/>
                </a:lnTo>
                <a:lnTo>
                  <a:pt x="0" y="26838"/>
                </a:lnTo>
                <a:lnTo>
                  <a:pt x="0" y="49154"/>
                </a:lnTo>
                <a:lnTo>
                  <a:pt x="6699" y="45078"/>
                </a:lnTo>
                <a:lnTo>
                  <a:pt x="20092" y="35287"/>
                </a:lnTo>
                <a:lnTo>
                  <a:pt x="26783" y="31211"/>
                </a:lnTo>
                <a:lnTo>
                  <a:pt x="49107" y="31211"/>
                </a:lnTo>
                <a:lnTo>
                  <a:pt x="49107" y="0"/>
                </a:lnTo>
                <a:close/>
              </a:path>
            </a:pathLst>
          </a:custGeom>
          <a:solidFill>
            <a:srgbClr val="2217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906908" y="2649557"/>
            <a:ext cx="165142" cy="11610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491604" y="2649557"/>
            <a:ext cx="258929" cy="11610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170056" y="2649557"/>
            <a:ext cx="258793" cy="11610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852891" y="2649557"/>
            <a:ext cx="258944" cy="11610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535727" y="2649557"/>
            <a:ext cx="254425" cy="11610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173974" y="2649557"/>
            <a:ext cx="49530" cy="111760"/>
          </a:xfrm>
          <a:custGeom>
            <a:avLst/>
            <a:gdLst/>
            <a:ahLst/>
            <a:cxnLst/>
            <a:rect l="l" t="t" r="r" b="b"/>
            <a:pathLst>
              <a:path w="49529" h="111760">
                <a:moveTo>
                  <a:pt x="49107" y="31211"/>
                </a:moveTo>
                <a:lnTo>
                  <a:pt x="26813" y="31211"/>
                </a:lnTo>
                <a:lnTo>
                  <a:pt x="26813" y="111728"/>
                </a:lnTo>
                <a:lnTo>
                  <a:pt x="49107" y="111728"/>
                </a:lnTo>
                <a:lnTo>
                  <a:pt x="49107" y="31211"/>
                </a:lnTo>
                <a:close/>
              </a:path>
              <a:path w="49529" h="111760">
                <a:moveTo>
                  <a:pt x="49107" y="0"/>
                </a:moveTo>
                <a:lnTo>
                  <a:pt x="31332" y="0"/>
                </a:lnTo>
                <a:lnTo>
                  <a:pt x="31332" y="4523"/>
                </a:lnTo>
                <a:lnTo>
                  <a:pt x="26813" y="8896"/>
                </a:lnTo>
                <a:lnTo>
                  <a:pt x="13406" y="22315"/>
                </a:lnTo>
                <a:lnTo>
                  <a:pt x="4519" y="26838"/>
                </a:lnTo>
                <a:lnTo>
                  <a:pt x="0" y="26838"/>
                </a:lnTo>
                <a:lnTo>
                  <a:pt x="0" y="49154"/>
                </a:lnTo>
                <a:lnTo>
                  <a:pt x="7388" y="45078"/>
                </a:lnTo>
                <a:lnTo>
                  <a:pt x="15157" y="40183"/>
                </a:lnTo>
                <a:lnTo>
                  <a:pt x="22051" y="35287"/>
                </a:lnTo>
                <a:lnTo>
                  <a:pt x="26813" y="31211"/>
                </a:lnTo>
                <a:lnTo>
                  <a:pt x="49107" y="31211"/>
                </a:lnTo>
                <a:lnTo>
                  <a:pt x="49107" y="0"/>
                </a:lnTo>
                <a:close/>
              </a:path>
            </a:pathLst>
          </a:custGeom>
          <a:solidFill>
            <a:srgbClr val="2217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258782" y="2649557"/>
            <a:ext cx="250056" cy="11610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612338" y="2580482"/>
            <a:ext cx="4070985" cy="0"/>
          </a:xfrm>
          <a:custGeom>
            <a:avLst/>
            <a:gdLst/>
            <a:ahLst/>
            <a:cxnLst/>
            <a:rect l="l" t="t" r="r" b="b"/>
            <a:pathLst>
              <a:path w="4070985">
                <a:moveTo>
                  <a:pt x="0" y="0"/>
                </a:moveTo>
                <a:lnTo>
                  <a:pt x="4070485" y="0"/>
                </a:lnTo>
              </a:path>
            </a:pathLst>
          </a:custGeom>
          <a:ln w="13977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612338" y="2566505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>
                <a:moveTo>
                  <a:pt x="0" y="0"/>
                </a:moveTo>
                <a:lnTo>
                  <a:pt x="316894" y="0"/>
                </a:lnTo>
              </a:path>
            </a:pathLst>
          </a:custGeom>
          <a:ln w="13976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929233" y="2528932"/>
            <a:ext cx="27305" cy="45085"/>
          </a:xfrm>
          <a:custGeom>
            <a:avLst/>
            <a:gdLst/>
            <a:ahLst/>
            <a:cxnLst/>
            <a:rect l="l" t="t" r="r" b="b"/>
            <a:pathLst>
              <a:path w="27305" h="45085">
                <a:moveTo>
                  <a:pt x="26768" y="0"/>
                </a:moveTo>
                <a:lnTo>
                  <a:pt x="0" y="0"/>
                </a:lnTo>
                <a:lnTo>
                  <a:pt x="0" y="44631"/>
                </a:lnTo>
                <a:lnTo>
                  <a:pt x="26768" y="44631"/>
                </a:lnTo>
                <a:lnTo>
                  <a:pt x="26768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956001" y="2566853"/>
            <a:ext cx="652145" cy="0"/>
          </a:xfrm>
          <a:custGeom>
            <a:avLst/>
            <a:gdLst/>
            <a:ahLst/>
            <a:cxnLst/>
            <a:rect l="l" t="t" r="r" b="b"/>
            <a:pathLst>
              <a:path w="652144">
                <a:moveTo>
                  <a:pt x="0" y="0"/>
                </a:moveTo>
                <a:lnTo>
                  <a:pt x="651578" y="0"/>
                </a:lnTo>
              </a:path>
            </a:pathLst>
          </a:custGeom>
          <a:ln w="1341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607579" y="2528932"/>
            <a:ext cx="27305" cy="45085"/>
          </a:xfrm>
          <a:custGeom>
            <a:avLst/>
            <a:gdLst/>
            <a:ahLst/>
            <a:cxnLst/>
            <a:rect l="l" t="t" r="r" b="b"/>
            <a:pathLst>
              <a:path w="27305" h="45085">
                <a:moveTo>
                  <a:pt x="26813" y="0"/>
                </a:moveTo>
                <a:lnTo>
                  <a:pt x="0" y="0"/>
                </a:lnTo>
                <a:lnTo>
                  <a:pt x="0" y="44631"/>
                </a:lnTo>
                <a:lnTo>
                  <a:pt x="26813" y="44631"/>
                </a:lnTo>
                <a:lnTo>
                  <a:pt x="26813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634392" y="2566853"/>
            <a:ext cx="656590" cy="0"/>
          </a:xfrm>
          <a:custGeom>
            <a:avLst/>
            <a:gdLst/>
            <a:ahLst/>
            <a:cxnLst/>
            <a:rect l="l" t="t" r="r" b="b"/>
            <a:pathLst>
              <a:path w="656589">
                <a:moveTo>
                  <a:pt x="0" y="0"/>
                </a:moveTo>
                <a:lnTo>
                  <a:pt x="656172" y="0"/>
                </a:lnTo>
              </a:path>
            </a:pathLst>
          </a:custGeom>
          <a:ln w="1341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290565" y="2528932"/>
            <a:ext cx="27305" cy="45085"/>
          </a:xfrm>
          <a:custGeom>
            <a:avLst/>
            <a:gdLst/>
            <a:ahLst/>
            <a:cxnLst/>
            <a:rect l="l" t="t" r="r" b="b"/>
            <a:pathLst>
              <a:path w="27304" h="45085">
                <a:moveTo>
                  <a:pt x="26813" y="0"/>
                </a:moveTo>
                <a:lnTo>
                  <a:pt x="0" y="0"/>
                </a:lnTo>
                <a:lnTo>
                  <a:pt x="0" y="44631"/>
                </a:lnTo>
                <a:lnTo>
                  <a:pt x="26813" y="44631"/>
                </a:lnTo>
                <a:lnTo>
                  <a:pt x="26813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317378" y="2566853"/>
            <a:ext cx="651510" cy="0"/>
          </a:xfrm>
          <a:custGeom>
            <a:avLst/>
            <a:gdLst/>
            <a:ahLst/>
            <a:cxnLst/>
            <a:rect l="l" t="t" r="r" b="b"/>
            <a:pathLst>
              <a:path w="651510">
                <a:moveTo>
                  <a:pt x="0" y="0"/>
                </a:moveTo>
                <a:lnTo>
                  <a:pt x="651503" y="0"/>
                </a:lnTo>
              </a:path>
            </a:pathLst>
          </a:custGeom>
          <a:ln w="1341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968881" y="2528932"/>
            <a:ext cx="27305" cy="45085"/>
          </a:xfrm>
          <a:custGeom>
            <a:avLst/>
            <a:gdLst/>
            <a:ahLst/>
            <a:cxnLst/>
            <a:rect l="l" t="t" r="r" b="b"/>
            <a:pathLst>
              <a:path w="27304" h="45085">
                <a:moveTo>
                  <a:pt x="26813" y="0"/>
                </a:moveTo>
                <a:lnTo>
                  <a:pt x="0" y="0"/>
                </a:lnTo>
                <a:lnTo>
                  <a:pt x="0" y="44631"/>
                </a:lnTo>
                <a:lnTo>
                  <a:pt x="26813" y="44631"/>
                </a:lnTo>
                <a:lnTo>
                  <a:pt x="26813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995695" y="2566853"/>
            <a:ext cx="652145" cy="0"/>
          </a:xfrm>
          <a:custGeom>
            <a:avLst/>
            <a:gdLst/>
            <a:ahLst/>
            <a:cxnLst/>
            <a:rect l="l" t="t" r="r" b="b"/>
            <a:pathLst>
              <a:path w="652145">
                <a:moveTo>
                  <a:pt x="0" y="0"/>
                </a:moveTo>
                <a:lnTo>
                  <a:pt x="651653" y="0"/>
                </a:lnTo>
              </a:path>
            </a:pathLst>
          </a:custGeom>
          <a:ln w="1341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647348" y="2528932"/>
            <a:ext cx="27305" cy="45085"/>
          </a:xfrm>
          <a:custGeom>
            <a:avLst/>
            <a:gdLst/>
            <a:ahLst/>
            <a:cxnLst/>
            <a:rect l="l" t="t" r="r" b="b"/>
            <a:pathLst>
              <a:path w="27304" h="45085">
                <a:moveTo>
                  <a:pt x="26813" y="0"/>
                </a:moveTo>
                <a:lnTo>
                  <a:pt x="0" y="0"/>
                </a:lnTo>
                <a:lnTo>
                  <a:pt x="0" y="44631"/>
                </a:lnTo>
                <a:lnTo>
                  <a:pt x="26813" y="44631"/>
                </a:lnTo>
                <a:lnTo>
                  <a:pt x="26813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674161" y="2566854"/>
            <a:ext cx="652145" cy="0"/>
          </a:xfrm>
          <a:custGeom>
            <a:avLst/>
            <a:gdLst/>
            <a:ahLst/>
            <a:cxnLst/>
            <a:rect l="l" t="t" r="r" b="b"/>
            <a:pathLst>
              <a:path w="652145">
                <a:moveTo>
                  <a:pt x="0" y="0"/>
                </a:moveTo>
                <a:lnTo>
                  <a:pt x="651653" y="0"/>
                </a:lnTo>
              </a:path>
            </a:pathLst>
          </a:custGeom>
          <a:ln w="1341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325815" y="2528932"/>
            <a:ext cx="27305" cy="45085"/>
          </a:xfrm>
          <a:custGeom>
            <a:avLst/>
            <a:gdLst/>
            <a:ahLst/>
            <a:cxnLst/>
            <a:rect l="l" t="t" r="r" b="b"/>
            <a:pathLst>
              <a:path w="27304" h="45085">
                <a:moveTo>
                  <a:pt x="26813" y="0"/>
                </a:moveTo>
                <a:lnTo>
                  <a:pt x="0" y="0"/>
                </a:lnTo>
                <a:lnTo>
                  <a:pt x="0" y="44631"/>
                </a:lnTo>
                <a:lnTo>
                  <a:pt x="26813" y="44631"/>
                </a:lnTo>
                <a:lnTo>
                  <a:pt x="26813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352629" y="2566854"/>
            <a:ext cx="330200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30195" y="0"/>
                </a:lnTo>
              </a:path>
            </a:pathLst>
          </a:custGeom>
          <a:ln w="13419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500747" y="2520036"/>
            <a:ext cx="75875" cy="11610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331145" y="2140219"/>
            <a:ext cx="49530" cy="116839"/>
          </a:xfrm>
          <a:custGeom>
            <a:avLst/>
            <a:gdLst/>
            <a:ahLst/>
            <a:cxnLst/>
            <a:rect l="l" t="t" r="r" b="b"/>
            <a:pathLst>
              <a:path w="49530" h="116839">
                <a:moveTo>
                  <a:pt x="49092" y="31362"/>
                </a:moveTo>
                <a:lnTo>
                  <a:pt x="26783" y="31362"/>
                </a:lnTo>
                <a:lnTo>
                  <a:pt x="26783" y="116251"/>
                </a:lnTo>
                <a:lnTo>
                  <a:pt x="49092" y="116251"/>
                </a:lnTo>
                <a:lnTo>
                  <a:pt x="49092" y="31362"/>
                </a:lnTo>
                <a:close/>
              </a:path>
              <a:path w="49530" h="116839">
                <a:moveTo>
                  <a:pt x="49092" y="0"/>
                </a:moveTo>
                <a:lnTo>
                  <a:pt x="31242" y="0"/>
                </a:lnTo>
                <a:lnTo>
                  <a:pt x="31242" y="8896"/>
                </a:lnTo>
                <a:lnTo>
                  <a:pt x="26783" y="13419"/>
                </a:lnTo>
                <a:lnTo>
                  <a:pt x="17850" y="17942"/>
                </a:lnTo>
                <a:lnTo>
                  <a:pt x="13391" y="22315"/>
                </a:lnTo>
                <a:lnTo>
                  <a:pt x="4458" y="26838"/>
                </a:lnTo>
                <a:lnTo>
                  <a:pt x="0" y="26838"/>
                </a:lnTo>
                <a:lnTo>
                  <a:pt x="0" y="49154"/>
                </a:lnTo>
                <a:lnTo>
                  <a:pt x="7317" y="45717"/>
                </a:lnTo>
                <a:lnTo>
                  <a:pt x="15058" y="41898"/>
                </a:lnTo>
                <a:lnTo>
                  <a:pt x="21964" y="37259"/>
                </a:lnTo>
                <a:lnTo>
                  <a:pt x="26783" y="31362"/>
                </a:lnTo>
                <a:lnTo>
                  <a:pt x="49092" y="31362"/>
                </a:lnTo>
                <a:lnTo>
                  <a:pt x="49092" y="0"/>
                </a:lnTo>
                <a:close/>
              </a:path>
            </a:pathLst>
          </a:custGeom>
          <a:solidFill>
            <a:srgbClr val="2217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415954" y="2140219"/>
            <a:ext cx="165127" cy="11625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322213" y="1760554"/>
            <a:ext cx="258868" cy="11610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612338" y="2559516"/>
            <a:ext cx="13970" cy="28575"/>
          </a:xfrm>
          <a:custGeom>
            <a:avLst/>
            <a:gdLst/>
            <a:ahLst/>
            <a:cxnLst/>
            <a:rect l="l" t="t" r="r" b="b"/>
            <a:pathLst>
              <a:path w="13969" h="28575">
                <a:moveTo>
                  <a:pt x="0" y="27953"/>
                </a:moveTo>
                <a:lnTo>
                  <a:pt x="13376" y="27953"/>
                </a:lnTo>
                <a:lnTo>
                  <a:pt x="13376" y="0"/>
                </a:lnTo>
                <a:lnTo>
                  <a:pt x="0" y="0"/>
                </a:lnTo>
                <a:lnTo>
                  <a:pt x="0" y="27953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625723" y="2399420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5">
                <a:moveTo>
                  <a:pt x="0" y="0"/>
                </a:moveTo>
                <a:lnTo>
                  <a:pt x="0" y="160096"/>
                </a:lnTo>
              </a:path>
            </a:pathLst>
          </a:custGeom>
          <a:ln w="26768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612338" y="2372737"/>
            <a:ext cx="13970" cy="27305"/>
          </a:xfrm>
          <a:custGeom>
            <a:avLst/>
            <a:gdLst/>
            <a:ahLst/>
            <a:cxnLst/>
            <a:rect l="l" t="t" r="r" b="b"/>
            <a:pathLst>
              <a:path w="13969" h="27305">
                <a:moveTo>
                  <a:pt x="0" y="26682"/>
                </a:moveTo>
                <a:lnTo>
                  <a:pt x="13376" y="26682"/>
                </a:lnTo>
                <a:lnTo>
                  <a:pt x="13376" y="0"/>
                </a:lnTo>
                <a:lnTo>
                  <a:pt x="0" y="0"/>
                </a:lnTo>
                <a:lnTo>
                  <a:pt x="0" y="26682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625723" y="2207558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5">
                <a:moveTo>
                  <a:pt x="0" y="0"/>
                </a:moveTo>
                <a:lnTo>
                  <a:pt x="0" y="165178"/>
                </a:lnTo>
              </a:path>
            </a:pathLst>
          </a:custGeom>
          <a:ln w="26768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612338" y="2180875"/>
            <a:ext cx="13970" cy="27305"/>
          </a:xfrm>
          <a:custGeom>
            <a:avLst/>
            <a:gdLst/>
            <a:ahLst/>
            <a:cxnLst/>
            <a:rect l="l" t="t" r="r" b="b"/>
            <a:pathLst>
              <a:path w="13969" h="27305">
                <a:moveTo>
                  <a:pt x="0" y="26682"/>
                </a:moveTo>
                <a:lnTo>
                  <a:pt x="13376" y="26682"/>
                </a:lnTo>
                <a:lnTo>
                  <a:pt x="13376" y="0"/>
                </a:lnTo>
                <a:lnTo>
                  <a:pt x="0" y="0"/>
                </a:lnTo>
                <a:lnTo>
                  <a:pt x="0" y="26682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625723" y="2019508"/>
            <a:ext cx="0" cy="161925"/>
          </a:xfrm>
          <a:custGeom>
            <a:avLst/>
            <a:gdLst/>
            <a:ahLst/>
            <a:cxnLst/>
            <a:rect l="l" t="t" r="r" b="b"/>
            <a:pathLst>
              <a:path h="161925">
                <a:moveTo>
                  <a:pt x="0" y="0"/>
                </a:moveTo>
                <a:lnTo>
                  <a:pt x="0" y="161367"/>
                </a:lnTo>
              </a:path>
            </a:pathLst>
          </a:custGeom>
          <a:ln w="26768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1612338" y="1992825"/>
            <a:ext cx="13970" cy="27305"/>
          </a:xfrm>
          <a:custGeom>
            <a:avLst/>
            <a:gdLst/>
            <a:ahLst/>
            <a:cxnLst/>
            <a:rect l="l" t="t" r="r" b="b"/>
            <a:pathLst>
              <a:path w="13969" h="27305">
                <a:moveTo>
                  <a:pt x="0" y="26682"/>
                </a:moveTo>
                <a:lnTo>
                  <a:pt x="13376" y="26682"/>
                </a:lnTo>
                <a:lnTo>
                  <a:pt x="13376" y="0"/>
                </a:lnTo>
                <a:lnTo>
                  <a:pt x="0" y="0"/>
                </a:lnTo>
                <a:lnTo>
                  <a:pt x="0" y="26682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625723" y="1827646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5">
                <a:moveTo>
                  <a:pt x="0" y="0"/>
                </a:moveTo>
                <a:lnTo>
                  <a:pt x="0" y="165178"/>
                </a:lnTo>
              </a:path>
            </a:pathLst>
          </a:custGeom>
          <a:ln w="26768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612338" y="1804776"/>
            <a:ext cx="13970" cy="23495"/>
          </a:xfrm>
          <a:custGeom>
            <a:avLst/>
            <a:gdLst/>
            <a:ahLst/>
            <a:cxnLst/>
            <a:rect l="l" t="t" r="r" b="b"/>
            <a:pathLst>
              <a:path w="13969" h="23494">
                <a:moveTo>
                  <a:pt x="0" y="22870"/>
                </a:moveTo>
                <a:lnTo>
                  <a:pt x="13376" y="22870"/>
                </a:lnTo>
                <a:lnTo>
                  <a:pt x="13376" y="0"/>
                </a:lnTo>
                <a:lnTo>
                  <a:pt x="0" y="0"/>
                </a:lnTo>
                <a:lnTo>
                  <a:pt x="0" y="2287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625715" y="2560144"/>
            <a:ext cx="13970" cy="27305"/>
          </a:xfrm>
          <a:custGeom>
            <a:avLst/>
            <a:gdLst/>
            <a:ahLst/>
            <a:cxnLst/>
            <a:rect l="l" t="t" r="r" b="b"/>
            <a:pathLst>
              <a:path w="13969" h="27305">
                <a:moveTo>
                  <a:pt x="13391" y="0"/>
                </a:moveTo>
                <a:lnTo>
                  <a:pt x="0" y="0"/>
                </a:lnTo>
                <a:lnTo>
                  <a:pt x="0" y="26838"/>
                </a:lnTo>
                <a:lnTo>
                  <a:pt x="13391" y="26838"/>
                </a:lnTo>
                <a:lnTo>
                  <a:pt x="13391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639107" y="2560144"/>
            <a:ext cx="62865" cy="27305"/>
          </a:xfrm>
          <a:custGeom>
            <a:avLst/>
            <a:gdLst/>
            <a:ahLst/>
            <a:cxnLst/>
            <a:rect l="l" t="t" r="r" b="b"/>
            <a:pathLst>
              <a:path w="62864" h="27305">
                <a:moveTo>
                  <a:pt x="62484" y="0"/>
                </a:moveTo>
                <a:lnTo>
                  <a:pt x="0" y="0"/>
                </a:lnTo>
                <a:lnTo>
                  <a:pt x="0" y="26838"/>
                </a:lnTo>
                <a:lnTo>
                  <a:pt x="62484" y="26838"/>
                </a:lnTo>
                <a:lnTo>
                  <a:pt x="62484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625715" y="2372573"/>
            <a:ext cx="13970" cy="27305"/>
          </a:xfrm>
          <a:custGeom>
            <a:avLst/>
            <a:gdLst/>
            <a:ahLst/>
            <a:cxnLst/>
            <a:rect l="l" t="t" r="r" b="b"/>
            <a:pathLst>
              <a:path w="13969" h="27305">
                <a:moveTo>
                  <a:pt x="13391" y="0"/>
                </a:moveTo>
                <a:lnTo>
                  <a:pt x="0" y="0"/>
                </a:lnTo>
                <a:lnTo>
                  <a:pt x="0" y="26838"/>
                </a:lnTo>
                <a:lnTo>
                  <a:pt x="13391" y="26838"/>
                </a:lnTo>
                <a:lnTo>
                  <a:pt x="13391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639107" y="2372573"/>
            <a:ext cx="31750" cy="27305"/>
          </a:xfrm>
          <a:custGeom>
            <a:avLst/>
            <a:gdLst/>
            <a:ahLst/>
            <a:cxnLst/>
            <a:rect l="l" t="t" r="r" b="b"/>
            <a:pathLst>
              <a:path w="31750" h="27305">
                <a:moveTo>
                  <a:pt x="31242" y="0"/>
                </a:moveTo>
                <a:lnTo>
                  <a:pt x="0" y="0"/>
                </a:lnTo>
                <a:lnTo>
                  <a:pt x="0" y="26838"/>
                </a:lnTo>
                <a:lnTo>
                  <a:pt x="31242" y="26838"/>
                </a:lnTo>
                <a:lnTo>
                  <a:pt x="31242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625715" y="2180478"/>
            <a:ext cx="13970" cy="27305"/>
          </a:xfrm>
          <a:custGeom>
            <a:avLst/>
            <a:gdLst/>
            <a:ahLst/>
            <a:cxnLst/>
            <a:rect l="l" t="t" r="r" b="b"/>
            <a:pathLst>
              <a:path w="13969" h="27305">
                <a:moveTo>
                  <a:pt x="13391" y="0"/>
                </a:moveTo>
                <a:lnTo>
                  <a:pt x="0" y="0"/>
                </a:lnTo>
                <a:lnTo>
                  <a:pt x="0" y="26838"/>
                </a:lnTo>
                <a:lnTo>
                  <a:pt x="13391" y="26838"/>
                </a:lnTo>
                <a:lnTo>
                  <a:pt x="13391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639107" y="2180478"/>
            <a:ext cx="62865" cy="27305"/>
          </a:xfrm>
          <a:custGeom>
            <a:avLst/>
            <a:gdLst/>
            <a:ahLst/>
            <a:cxnLst/>
            <a:rect l="l" t="t" r="r" b="b"/>
            <a:pathLst>
              <a:path w="62864" h="27305">
                <a:moveTo>
                  <a:pt x="62484" y="0"/>
                </a:moveTo>
                <a:lnTo>
                  <a:pt x="0" y="0"/>
                </a:lnTo>
                <a:lnTo>
                  <a:pt x="0" y="26838"/>
                </a:lnTo>
                <a:lnTo>
                  <a:pt x="62484" y="26838"/>
                </a:lnTo>
                <a:lnTo>
                  <a:pt x="62484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625715" y="1992756"/>
            <a:ext cx="13970" cy="27305"/>
          </a:xfrm>
          <a:custGeom>
            <a:avLst/>
            <a:gdLst/>
            <a:ahLst/>
            <a:cxnLst/>
            <a:rect l="l" t="t" r="r" b="b"/>
            <a:pathLst>
              <a:path w="13969" h="27305">
                <a:moveTo>
                  <a:pt x="13391" y="0"/>
                </a:moveTo>
                <a:lnTo>
                  <a:pt x="0" y="0"/>
                </a:lnTo>
                <a:lnTo>
                  <a:pt x="0" y="26838"/>
                </a:lnTo>
                <a:lnTo>
                  <a:pt x="13391" y="26838"/>
                </a:lnTo>
                <a:lnTo>
                  <a:pt x="13391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639107" y="1992756"/>
            <a:ext cx="31750" cy="27305"/>
          </a:xfrm>
          <a:custGeom>
            <a:avLst/>
            <a:gdLst/>
            <a:ahLst/>
            <a:cxnLst/>
            <a:rect l="l" t="t" r="r" b="b"/>
            <a:pathLst>
              <a:path w="31750" h="27305">
                <a:moveTo>
                  <a:pt x="31242" y="0"/>
                </a:moveTo>
                <a:lnTo>
                  <a:pt x="0" y="0"/>
                </a:lnTo>
                <a:lnTo>
                  <a:pt x="0" y="26838"/>
                </a:lnTo>
                <a:lnTo>
                  <a:pt x="31242" y="26838"/>
                </a:lnTo>
                <a:lnTo>
                  <a:pt x="31242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625715" y="1804776"/>
            <a:ext cx="13970" cy="23495"/>
          </a:xfrm>
          <a:custGeom>
            <a:avLst/>
            <a:gdLst/>
            <a:ahLst/>
            <a:cxnLst/>
            <a:rect l="l" t="t" r="r" b="b"/>
            <a:pathLst>
              <a:path w="13969" h="23494">
                <a:moveTo>
                  <a:pt x="0" y="22870"/>
                </a:moveTo>
                <a:lnTo>
                  <a:pt x="13391" y="22870"/>
                </a:lnTo>
                <a:lnTo>
                  <a:pt x="13391" y="0"/>
                </a:lnTo>
                <a:lnTo>
                  <a:pt x="0" y="0"/>
                </a:lnTo>
                <a:lnTo>
                  <a:pt x="0" y="2287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625715" y="1800964"/>
            <a:ext cx="76200" cy="4445"/>
          </a:xfrm>
          <a:custGeom>
            <a:avLst/>
            <a:gdLst/>
            <a:ahLst/>
            <a:cxnLst/>
            <a:rect l="l" t="t" r="r" b="b"/>
            <a:pathLst>
              <a:path w="76200" h="4444">
                <a:moveTo>
                  <a:pt x="0" y="3811"/>
                </a:moveTo>
                <a:lnTo>
                  <a:pt x="75875" y="3811"/>
                </a:lnTo>
                <a:lnTo>
                  <a:pt x="75875" y="0"/>
                </a:lnTo>
                <a:lnTo>
                  <a:pt x="0" y="0"/>
                </a:lnTo>
                <a:lnTo>
                  <a:pt x="0" y="3811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639107" y="1805185"/>
            <a:ext cx="62865" cy="22860"/>
          </a:xfrm>
          <a:custGeom>
            <a:avLst/>
            <a:gdLst/>
            <a:ahLst/>
            <a:cxnLst/>
            <a:rect l="l" t="t" r="r" b="b"/>
            <a:pathLst>
              <a:path w="62864" h="22860">
                <a:moveTo>
                  <a:pt x="62484" y="0"/>
                </a:moveTo>
                <a:lnTo>
                  <a:pt x="0" y="0"/>
                </a:lnTo>
                <a:lnTo>
                  <a:pt x="0" y="22315"/>
                </a:lnTo>
                <a:lnTo>
                  <a:pt x="62484" y="22315"/>
                </a:lnTo>
                <a:lnTo>
                  <a:pt x="62484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116905" y="2287683"/>
            <a:ext cx="116045" cy="41541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148148" y="2091065"/>
            <a:ext cx="116039" cy="17430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116904" y="1697980"/>
            <a:ext cx="147283" cy="33051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339853" y="1407576"/>
            <a:ext cx="267726" cy="11610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630024" y="1407576"/>
            <a:ext cx="84808" cy="11610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737126" y="1407576"/>
            <a:ext cx="93695" cy="11610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915841" y="1458886"/>
            <a:ext cx="236854" cy="0"/>
          </a:xfrm>
          <a:custGeom>
            <a:avLst/>
            <a:gdLst/>
            <a:ahLst/>
            <a:cxnLst/>
            <a:rect l="l" t="t" r="r" b="b"/>
            <a:pathLst>
              <a:path w="236855">
                <a:moveTo>
                  <a:pt x="0" y="0"/>
                </a:moveTo>
                <a:lnTo>
                  <a:pt x="236559" y="0"/>
                </a:lnTo>
              </a:path>
            </a:pathLst>
          </a:custGeom>
          <a:ln w="31273">
            <a:solidFill>
              <a:srgbClr val="549F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895746" y="1423257"/>
            <a:ext cx="279400" cy="73660"/>
          </a:xfrm>
          <a:custGeom>
            <a:avLst/>
            <a:gdLst/>
            <a:ahLst/>
            <a:cxnLst/>
            <a:rect l="l" t="t" r="r" b="b"/>
            <a:pathLst>
              <a:path w="279400" h="73659">
                <a:moveTo>
                  <a:pt x="0" y="20053"/>
                </a:moveTo>
                <a:lnTo>
                  <a:pt x="0" y="73580"/>
                </a:lnTo>
                <a:lnTo>
                  <a:pt x="40174" y="73580"/>
                </a:lnTo>
                <a:lnTo>
                  <a:pt x="40174" y="71470"/>
                </a:lnTo>
                <a:lnTo>
                  <a:pt x="20094" y="71470"/>
                </a:lnTo>
                <a:lnTo>
                  <a:pt x="20094" y="40107"/>
                </a:lnTo>
                <a:lnTo>
                  <a:pt x="2229" y="40107"/>
                </a:lnTo>
                <a:lnTo>
                  <a:pt x="2229" y="22278"/>
                </a:lnTo>
                <a:lnTo>
                  <a:pt x="0" y="20053"/>
                </a:lnTo>
                <a:close/>
              </a:path>
              <a:path w="279400" h="73659">
                <a:moveTo>
                  <a:pt x="236559" y="51265"/>
                </a:moveTo>
                <a:lnTo>
                  <a:pt x="236559" y="73580"/>
                </a:lnTo>
                <a:lnTo>
                  <a:pt x="276734" y="73580"/>
                </a:lnTo>
                <a:lnTo>
                  <a:pt x="276734" y="71470"/>
                </a:lnTo>
                <a:lnTo>
                  <a:pt x="256639" y="71470"/>
                </a:lnTo>
                <a:lnTo>
                  <a:pt x="236559" y="51265"/>
                </a:lnTo>
                <a:close/>
              </a:path>
              <a:path w="279400" h="73659">
                <a:moveTo>
                  <a:pt x="40174" y="31211"/>
                </a:moveTo>
                <a:lnTo>
                  <a:pt x="20094" y="31211"/>
                </a:lnTo>
                <a:lnTo>
                  <a:pt x="20094" y="71470"/>
                </a:lnTo>
                <a:lnTo>
                  <a:pt x="40174" y="71470"/>
                </a:lnTo>
                <a:lnTo>
                  <a:pt x="40174" y="31211"/>
                </a:lnTo>
                <a:close/>
              </a:path>
              <a:path w="279400" h="73659">
                <a:moveTo>
                  <a:pt x="256639" y="0"/>
                </a:moveTo>
                <a:lnTo>
                  <a:pt x="20094" y="0"/>
                </a:lnTo>
                <a:lnTo>
                  <a:pt x="40174" y="20053"/>
                </a:lnTo>
                <a:lnTo>
                  <a:pt x="40174" y="71470"/>
                </a:lnTo>
                <a:lnTo>
                  <a:pt x="236559" y="71470"/>
                </a:lnTo>
                <a:lnTo>
                  <a:pt x="236559" y="20053"/>
                </a:lnTo>
                <a:lnTo>
                  <a:pt x="256639" y="0"/>
                </a:lnTo>
                <a:close/>
              </a:path>
              <a:path w="279400" h="73659">
                <a:moveTo>
                  <a:pt x="278963" y="0"/>
                </a:moveTo>
                <a:lnTo>
                  <a:pt x="256639" y="0"/>
                </a:lnTo>
                <a:lnTo>
                  <a:pt x="236559" y="20053"/>
                </a:lnTo>
                <a:lnTo>
                  <a:pt x="236559" y="51265"/>
                </a:lnTo>
                <a:lnTo>
                  <a:pt x="256639" y="71470"/>
                </a:lnTo>
                <a:lnTo>
                  <a:pt x="276734" y="71470"/>
                </a:lnTo>
                <a:lnTo>
                  <a:pt x="276734" y="51265"/>
                </a:lnTo>
                <a:lnTo>
                  <a:pt x="265553" y="40107"/>
                </a:lnTo>
                <a:lnTo>
                  <a:pt x="256639" y="40107"/>
                </a:lnTo>
                <a:lnTo>
                  <a:pt x="261096" y="35659"/>
                </a:lnTo>
                <a:lnTo>
                  <a:pt x="256639" y="31211"/>
                </a:lnTo>
                <a:lnTo>
                  <a:pt x="265553" y="31211"/>
                </a:lnTo>
                <a:lnTo>
                  <a:pt x="276734" y="20053"/>
                </a:lnTo>
                <a:lnTo>
                  <a:pt x="278963" y="20053"/>
                </a:lnTo>
                <a:lnTo>
                  <a:pt x="278963" y="0"/>
                </a:lnTo>
                <a:close/>
              </a:path>
              <a:path w="279400" h="73659">
                <a:moveTo>
                  <a:pt x="276734" y="20053"/>
                </a:moveTo>
                <a:lnTo>
                  <a:pt x="261096" y="35659"/>
                </a:lnTo>
                <a:lnTo>
                  <a:pt x="276734" y="51265"/>
                </a:lnTo>
                <a:lnTo>
                  <a:pt x="276734" y="20053"/>
                </a:lnTo>
                <a:close/>
              </a:path>
              <a:path w="279400" h="73659">
                <a:moveTo>
                  <a:pt x="2229" y="22278"/>
                </a:moveTo>
                <a:lnTo>
                  <a:pt x="2229" y="40107"/>
                </a:lnTo>
                <a:lnTo>
                  <a:pt x="20094" y="40107"/>
                </a:lnTo>
                <a:lnTo>
                  <a:pt x="2229" y="22278"/>
                </a:lnTo>
                <a:close/>
              </a:path>
              <a:path w="279400" h="73659">
                <a:moveTo>
                  <a:pt x="20094" y="0"/>
                </a:moveTo>
                <a:lnTo>
                  <a:pt x="2229" y="0"/>
                </a:lnTo>
                <a:lnTo>
                  <a:pt x="2229" y="22278"/>
                </a:lnTo>
                <a:lnTo>
                  <a:pt x="20094" y="40107"/>
                </a:lnTo>
                <a:lnTo>
                  <a:pt x="20094" y="31211"/>
                </a:lnTo>
                <a:lnTo>
                  <a:pt x="40174" y="31211"/>
                </a:lnTo>
                <a:lnTo>
                  <a:pt x="40174" y="20053"/>
                </a:lnTo>
                <a:lnTo>
                  <a:pt x="20094" y="0"/>
                </a:lnTo>
                <a:close/>
              </a:path>
              <a:path w="279400" h="73659">
                <a:moveTo>
                  <a:pt x="261096" y="35659"/>
                </a:moveTo>
                <a:lnTo>
                  <a:pt x="256639" y="40107"/>
                </a:lnTo>
                <a:lnTo>
                  <a:pt x="265553" y="40107"/>
                </a:lnTo>
                <a:lnTo>
                  <a:pt x="261096" y="35659"/>
                </a:lnTo>
                <a:close/>
              </a:path>
              <a:path w="279400" h="73659">
                <a:moveTo>
                  <a:pt x="278963" y="20053"/>
                </a:moveTo>
                <a:lnTo>
                  <a:pt x="276734" y="20053"/>
                </a:lnTo>
                <a:lnTo>
                  <a:pt x="276734" y="40107"/>
                </a:lnTo>
                <a:lnTo>
                  <a:pt x="278963" y="40107"/>
                </a:lnTo>
                <a:lnTo>
                  <a:pt x="278963" y="20053"/>
                </a:lnTo>
                <a:close/>
              </a:path>
              <a:path w="279400" h="73659">
                <a:moveTo>
                  <a:pt x="265553" y="31211"/>
                </a:moveTo>
                <a:lnTo>
                  <a:pt x="256639" y="31211"/>
                </a:lnTo>
                <a:lnTo>
                  <a:pt x="261096" y="35659"/>
                </a:lnTo>
                <a:lnTo>
                  <a:pt x="265553" y="31211"/>
                </a:lnTo>
                <a:close/>
              </a:path>
            </a:pathLst>
          </a:custGeom>
          <a:solidFill>
            <a:srgbClr val="549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473589" y="1407576"/>
            <a:ext cx="276719" cy="11610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772602" y="1407576"/>
            <a:ext cx="89176" cy="116101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884224" y="1407576"/>
            <a:ext cx="93695" cy="116101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053915" y="1458886"/>
            <a:ext cx="236854" cy="0"/>
          </a:xfrm>
          <a:custGeom>
            <a:avLst/>
            <a:gdLst/>
            <a:ahLst/>
            <a:cxnLst/>
            <a:rect l="l" t="t" r="r" b="b"/>
            <a:pathLst>
              <a:path w="236854">
                <a:moveTo>
                  <a:pt x="0" y="0"/>
                </a:moveTo>
                <a:lnTo>
                  <a:pt x="236559" y="0"/>
                </a:lnTo>
              </a:path>
            </a:pathLst>
          </a:custGeom>
          <a:ln w="31273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033880" y="1423258"/>
            <a:ext cx="276860" cy="73660"/>
          </a:xfrm>
          <a:custGeom>
            <a:avLst/>
            <a:gdLst/>
            <a:ahLst/>
            <a:cxnLst/>
            <a:rect l="l" t="t" r="r" b="b"/>
            <a:pathLst>
              <a:path w="276860" h="73659">
                <a:moveTo>
                  <a:pt x="0" y="20053"/>
                </a:moveTo>
                <a:lnTo>
                  <a:pt x="0" y="73580"/>
                </a:lnTo>
                <a:lnTo>
                  <a:pt x="40219" y="73580"/>
                </a:lnTo>
                <a:lnTo>
                  <a:pt x="40219" y="71470"/>
                </a:lnTo>
                <a:lnTo>
                  <a:pt x="20034" y="71470"/>
                </a:lnTo>
                <a:lnTo>
                  <a:pt x="20034" y="40107"/>
                </a:lnTo>
                <a:lnTo>
                  <a:pt x="2259" y="40107"/>
                </a:lnTo>
                <a:lnTo>
                  <a:pt x="2259" y="22315"/>
                </a:lnTo>
                <a:lnTo>
                  <a:pt x="0" y="20053"/>
                </a:lnTo>
                <a:close/>
              </a:path>
              <a:path w="276860" h="73659">
                <a:moveTo>
                  <a:pt x="236499" y="51265"/>
                </a:moveTo>
                <a:lnTo>
                  <a:pt x="236499" y="73580"/>
                </a:lnTo>
                <a:lnTo>
                  <a:pt x="276719" y="73580"/>
                </a:lnTo>
                <a:lnTo>
                  <a:pt x="276719" y="71470"/>
                </a:lnTo>
                <a:lnTo>
                  <a:pt x="256684" y="71470"/>
                </a:lnTo>
                <a:lnTo>
                  <a:pt x="236499" y="51265"/>
                </a:lnTo>
                <a:close/>
              </a:path>
              <a:path w="276860" h="73659">
                <a:moveTo>
                  <a:pt x="40219" y="31211"/>
                </a:moveTo>
                <a:lnTo>
                  <a:pt x="20034" y="31211"/>
                </a:lnTo>
                <a:lnTo>
                  <a:pt x="20034" y="71470"/>
                </a:lnTo>
                <a:lnTo>
                  <a:pt x="40219" y="71470"/>
                </a:lnTo>
                <a:lnTo>
                  <a:pt x="40219" y="31211"/>
                </a:lnTo>
                <a:close/>
              </a:path>
              <a:path w="276860" h="73659">
                <a:moveTo>
                  <a:pt x="256684" y="0"/>
                </a:moveTo>
                <a:lnTo>
                  <a:pt x="20034" y="0"/>
                </a:lnTo>
                <a:lnTo>
                  <a:pt x="40219" y="20053"/>
                </a:lnTo>
                <a:lnTo>
                  <a:pt x="40219" y="71470"/>
                </a:lnTo>
                <a:lnTo>
                  <a:pt x="236499" y="71470"/>
                </a:lnTo>
                <a:lnTo>
                  <a:pt x="236499" y="20053"/>
                </a:lnTo>
                <a:lnTo>
                  <a:pt x="256684" y="0"/>
                </a:lnTo>
                <a:close/>
              </a:path>
              <a:path w="276860" h="73659">
                <a:moveTo>
                  <a:pt x="274459" y="0"/>
                </a:moveTo>
                <a:lnTo>
                  <a:pt x="256684" y="0"/>
                </a:lnTo>
                <a:lnTo>
                  <a:pt x="236499" y="20053"/>
                </a:lnTo>
                <a:lnTo>
                  <a:pt x="236499" y="51265"/>
                </a:lnTo>
                <a:lnTo>
                  <a:pt x="256684" y="71470"/>
                </a:lnTo>
                <a:lnTo>
                  <a:pt x="276719" y="71470"/>
                </a:lnTo>
                <a:lnTo>
                  <a:pt x="276719" y="51265"/>
                </a:lnTo>
                <a:lnTo>
                  <a:pt x="265572" y="40107"/>
                </a:lnTo>
                <a:lnTo>
                  <a:pt x="256684" y="40107"/>
                </a:lnTo>
                <a:lnTo>
                  <a:pt x="261128" y="35659"/>
                </a:lnTo>
                <a:lnTo>
                  <a:pt x="256684" y="31211"/>
                </a:lnTo>
                <a:lnTo>
                  <a:pt x="265572" y="31211"/>
                </a:lnTo>
                <a:lnTo>
                  <a:pt x="274459" y="22315"/>
                </a:lnTo>
                <a:lnTo>
                  <a:pt x="274459" y="0"/>
                </a:lnTo>
                <a:close/>
              </a:path>
              <a:path w="276860" h="73659">
                <a:moveTo>
                  <a:pt x="274459" y="22315"/>
                </a:moveTo>
                <a:lnTo>
                  <a:pt x="261128" y="35659"/>
                </a:lnTo>
                <a:lnTo>
                  <a:pt x="276719" y="51265"/>
                </a:lnTo>
                <a:lnTo>
                  <a:pt x="276719" y="40107"/>
                </a:lnTo>
                <a:lnTo>
                  <a:pt x="274459" y="40107"/>
                </a:lnTo>
                <a:lnTo>
                  <a:pt x="274459" y="22315"/>
                </a:lnTo>
                <a:close/>
              </a:path>
              <a:path w="276860" h="73659">
                <a:moveTo>
                  <a:pt x="2259" y="22315"/>
                </a:moveTo>
                <a:lnTo>
                  <a:pt x="2259" y="40107"/>
                </a:lnTo>
                <a:lnTo>
                  <a:pt x="20034" y="40107"/>
                </a:lnTo>
                <a:lnTo>
                  <a:pt x="2259" y="22315"/>
                </a:lnTo>
                <a:close/>
              </a:path>
              <a:path w="276860" h="73659">
                <a:moveTo>
                  <a:pt x="20034" y="0"/>
                </a:moveTo>
                <a:lnTo>
                  <a:pt x="2259" y="0"/>
                </a:lnTo>
                <a:lnTo>
                  <a:pt x="2259" y="22315"/>
                </a:lnTo>
                <a:lnTo>
                  <a:pt x="20034" y="40107"/>
                </a:lnTo>
                <a:lnTo>
                  <a:pt x="20034" y="31211"/>
                </a:lnTo>
                <a:lnTo>
                  <a:pt x="40219" y="31211"/>
                </a:lnTo>
                <a:lnTo>
                  <a:pt x="40219" y="20053"/>
                </a:lnTo>
                <a:lnTo>
                  <a:pt x="20034" y="0"/>
                </a:lnTo>
                <a:close/>
              </a:path>
              <a:path w="276860" h="73659">
                <a:moveTo>
                  <a:pt x="261128" y="35659"/>
                </a:moveTo>
                <a:lnTo>
                  <a:pt x="256684" y="40107"/>
                </a:lnTo>
                <a:lnTo>
                  <a:pt x="265572" y="40107"/>
                </a:lnTo>
                <a:lnTo>
                  <a:pt x="261128" y="35659"/>
                </a:lnTo>
                <a:close/>
              </a:path>
              <a:path w="276860" h="73659">
                <a:moveTo>
                  <a:pt x="276719" y="20053"/>
                </a:moveTo>
                <a:lnTo>
                  <a:pt x="274459" y="22315"/>
                </a:lnTo>
                <a:lnTo>
                  <a:pt x="274459" y="40107"/>
                </a:lnTo>
                <a:lnTo>
                  <a:pt x="276719" y="40107"/>
                </a:lnTo>
                <a:lnTo>
                  <a:pt x="276719" y="20053"/>
                </a:lnTo>
                <a:close/>
              </a:path>
              <a:path w="276860" h="73659">
                <a:moveTo>
                  <a:pt x="265572" y="31211"/>
                </a:moveTo>
                <a:lnTo>
                  <a:pt x="256684" y="31211"/>
                </a:lnTo>
                <a:lnTo>
                  <a:pt x="261128" y="35659"/>
                </a:lnTo>
                <a:lnTo>
                  <a:pt x="265572" y="31211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540246" y="1407576"/>
            <a:ext cx="254425" cy="11610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816965" y="1407576"/>
            <a:ext cx="343752" cy="11610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120723" y="1458886"/>
            <a:ext cx="236854" cy="0"/>
          </a:xfrm>
          <a:custGeom>
            <a:avLst/>
            <a:gdLst/>
            <a:ahLst/>
            <a:cxnLst/>
            <a:rect l="l" t="t" r="r" b="b"/>
            <a:pathLst>
              <a:path w="236854">
                <a:moveTo>
                  <a:pt x="0" y="0"/>
                </a:moveTo>
                <a:lnTo>
                  <a:pt x="236559" y="0"/>
                </a:lnTo>
              </a:path>
            </a:pathLst>
          </a:custGeom>
          <a:ln w="31273">
            <a:solidFill>
              <a:srgbClr val="00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100688" y="1423258"/>
            <a:ext cx="276860" cy="73660"/>
          </a:xfrm>
          <a:custGeom>
            <a:avLst/>
            <a:gdLst/>
            <a:ahLst/>
            <a:cxnLst/>
            <a:rect l="l" t="t" r="r" b="b"/>
            <a:pathLst>
              <a:path w="276860" h="73659">
                <a:moveTo>
                  <a:pt x="0" y="20053"/>
                </a:moveTo>
                <a:lnTo>
                  <a:pt x="0" y="73580"/>
                </a:lnTo>
                <a:lnTo>
                  <a:pt x="40069" y="73580"/>
                </a:lnTo>
                <a:lnTo>
                  <a:pt x="40069" y="71470"/>
                </a:lnTo>
                <a:lnTo>
                  <a:pt x="20034" y="71470"/>
                </a:lnTo>
                <a:lnTo>
                  <a:pt x="20034" y="40107"/>
                </a:lnTo>
                <a:lnTo>
                  <a:pt x="2108" y="40107"/>
                </a:lnTo>
                <a:lnTo>
                  <a:pt x="2108" y="22164"/>
                </a:lnTo>
                <a:lnTo>
                  <a:pt x="0" y="20053"/>
                </a:lnTo>
                <a:close/>
              </a:path>
              <a:path w="276860" h="73659">
                <a:moveTo>
                  <a:pt x="236499" y="51265"/>
                </a:moveTo>
                <a:lnTo>
                  <a:pt x="236499" y="73580"/>
                </a:lnTo>
                <a:lnTo>
                  <a:pt x="276719" y="73580"/>
                </a:lnTo>
                <a:lnTo>
                  <a:pt x="276719" y="71470"/>
                </a:lnTo>
                <a:lnTo>
                  <a:pt x="256534" y="71470"/>
                </a:lnTo>
                <a:lnTo>
                  <a:pt x="236499" y="51265"/>
                </a:lnTo>
                <a:close/>
              </a:path>
              <a:path w="276860" h="73659">
                <a:moveTo>
                  <a:pt x="40069" y="31211"/>
                </a:moveTo>
                <a:lnTo>
                  <a:pt x="20034" y="31211"/>
                </a:lnTo>
                <a:lnTo>
                  <a:pt x="20034" y="71470"/>
                </a:lnTo>
                <a:lnTo>
                  <a:pt x="40069" y="71470"/>
                </a:lnTo>
                <a:lnTo>
                  <a:pt x="40069" y="31211"/>
                </a:lnTo>
                <a:close/>
              </a:path>
              <a:path w="276860" h="73659">
                <a:moveTo>
                  <a:pt x="256534" y="0"/>
                </a:moveTo>
                <a:lnTo>
                  <a:pt x="20034" y="0"/>
                </a:lnTo>
                <a:lnTo>
                  <a:pt x="40069" y="20053"/>
                </a:lnTo>
                <a:lnTo>
                  <a:pt x="40069" y="71470"/>
                </a:lnTo>
                <a:lnTo>
                  <a:pt x="236499" y="71470"/>
                </a:lnTo>
                <a:lnTo>
                  <a:pt x="236499" y="20053"/>
                </a:lnTo>
                <a:lnTo>
                  <a:pt x="256534" y="0"/>
                </a:lnTo>
                <a:close/>
              </a:path>
              <a:path w="276860" h="73659">
                <a:moveTo>
                  <a:pt x="274459" y="0"/>
                </a:moveTo>
                <a:lnTo>
                  <a:pt x="256534" y="0"/>
                </a:lnTo>
                <a:lnTo>
                  <a:pt x="236499" y="20053"/>
                </a:lnTo>
                <a:lnTo>
                  <a:pt x="236499" y="51265"/>
                </a:lnTo>
                <a:lnTo>
                  <a:pt x="256534" y="71470"/>
                </a:lnTo>
                <a:lnTo>
                  <a:pt x="276719" y="71470"/>
                </a:lnTo>
                <a:lnTo>
                  <a:pt x="276719" y="51265"/>
                </a:lnTo>
                <a:lnTo>
                  <a:pt x="265488" y="40107"/>
                </a:lnTo>
                <a:lnTo>
                  <a:pt x="256534" y="40107"/>
                </a:lnTo>
                <a:lnTo>
                  <a:pt x="261011" y="35659"/>
                </a:lnTo>
                <a:lnTo>
                  <a:pt x="256534" y="31211"/>
                </a:lnTo>
                <a:lnTo>
                  <a:pt x="265488" y="31211"/>
                </a:lnTo>
                <a:lnTo>
                  <a:pt x="274459" y="22298"/>
                </a:lnTo>
                <a:lnTo>
                  <a:pt x="274459" y="0"/>
                </a:lnTo>
                <a:close/>
              </a:path>
              <a:path w="276860" h="73659">
                <a:moveTo>
                  <a:pt x="274459" y="22298"/>
                </a:moveTo>
                <a:lnTo>
                  <a:pt x="261011" y="35659"/>
                </a:lnTo>
                <a:lnTo>
                  <a:pt x="276719" y="51265"/>
                </a:lnTo>
                <a:lnTo>
                  <a:pt x="276719" y="40107"/>
                </a:lnTo>
                <a:lnTo>
                  <a:pt x="274459" y="40107"/>
                </a:lnTo>
                <a:lnTo>
                  <a:pt x="274459" y="22298"/>
                </a:lnTo>
                <a:close/>
              </a:path>
              <a:path w="276860" h="73659">
                <a:moveTo>
                  <a:pt x="2108" y="22164"/>
                </a:moveTo>
                <a:lnTo>
                  <a:pt x="2108" y="40107"/>
                </a:lnTo>
                <a:lnTo>
                  <a:pt x="20034" y="40107"/>
                </a:lnTo>
                <a:lnTo>
                  <a:pt x="2108" y="22164"/>
                </a:lnTo>
                <a:close/>
              </a:path>
              <a:path w="276860" h="73659">
                <a:moveTo>
                  <a:pt x="20034" y="0"/>
                </a:moveTo>
                <a:lnTo>
                  <a:pt x="2108" y="0"/>
                </a:lnTo>
                <a:lnTo>
                  <a:pt x="2108" y="22164"/>
                </a:lnTo>
                <a:lnTo>
                  <a:pt x="20034" y="40107"/>
                </a:lnTo>
                <a:lnTo>
                  <a:pt x="20034" y="31211"/>
                </a:lnTo>
                <a:lnTo>
                  <a:pt x="40069" y="31211"/>
                </a:lnTo>
                <a:lnTo>
                  <a:pt x="40069" y="20053"/>
                </a:lnTo>
                <a:lnTo>
                  <a:pt x="20034" y="0"/>
                </a:lnTo>
                <a:close/>
              </a:path>
              <a:path w="276860" h="73659">
                <a:moveTo>
                  <a:pt x="261011" y="35659"/>
                </a:moveTo>
                <a:lnTo>
                  <a:pt x="256534" y="40107"/>
                </a:lnTo>
                <a:lnTo>
                  <a:pt x="265488" y="40107"/>
                </a:lnTo>
                <a:lnTo>
                  <a:pt x="261011" y="35659"/>
                </a:lnTo>
                <a:close/>
              </a:path>
              <a:path w="276860" h="73659">
                <a:moveTo>
                  <a:pt x="276719" y="20053"/>
                </a:moveTo>
                <a:lnTo>
                  <a:pt x="274459" y="22298"/>
                </a:lnTo>
                <a:lnTo>
                  <a:pt x="274459" y="40107"/>
                </a:lnTo>
                <a:lnTo>
                  <a:pt x="276719" y="40107"/>
                </a:lnTo>
                <a:lnTo>
                  <a:pt x="276719" y="20053"/>
                </a:lnTo>
                <a:close/>
              </a:path>
              <a:path w="276860" h="73659">
                <a:moveTo>
                  <a:pt x="265488" y="31211"/>
                </a:moveTo>
                <a:lnTo>
                  <a:pt x="256534" y="31211"/>
                </a:lnTo>
                <a:lnTo>
                  <a:pt x="261011" y="35659"/>
                </a:lnTo>
                <a:lnTo>
                  <a:pt x="265488" y="31211"/>
                </a:lnTo>
                <a:close/>
              </a:path>
            </a:pathLst>
          </a:custGeom>
          <a:solidFill>
            <a:srgbClr val="00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339853" y="1586251"/>
            <a:ext cx="93726" cy="116101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455903" y="1586251"/>
            <a:ext cx="151675" cy="116101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634392" y="1581728"/>
            <a:ext cx="205317" cy="120624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862004" y="1617463"/>
            <a:ext cx="129547" cy="84889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915841" y="1635478"/>
            <a:ext cx="236854" cy="0"/>
          </a:xfrm>
          <a:custGeom>
            <a:avLst/>
            <a:gdLst/>
            <a:ahLst/>
            <a:cxnLst/>
            <a:rect l="l" t="t" r="r" b="b"/>
            <a:pathLst>
              <a:path w="236855">
                <a:moveTo>
                  <a:pt x="0" y="0"/>
                </a:moveTo>
                <a:lnTo>
                  <a:pt x="236559" y="0"/>
                </a:lnTo>
              </a:path>
            </a:pathLst>
          </a:custGeom>
          <a:ln w="35741">
            <a:solidFill>
              <a:srgbClr val="FF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895746" y="1597409"/>
            <a:ext cx="279400" cy="76200"/>
          </a:xfrm>
          <a:custGeom>
            <a:avLst/>
            <a:gdLst/>
            <a:ahLst/>
            <a:cxnLst/>
            <a:rect l="l" t="t" r="r" b="b"/>
            <a:pathLst>
              <a:path w="279400" h="76200">
                <a:moveTo>
                  <a:pt x="40174" y="35735"/>
                </a:moveTo>
                <a:lnTo>
                  <a:pt x="20094" y="35735"/>
                </a:lnTo>
                <a:lnTo>
                  <a:pt x="20094" y="75993"/>
                </a:lnTo>
                <a:lnTo>
                  <a:pt x="256639" y="75993"/>
                </a:lnTo>
                <a:lnTo>
                  <a:pt x="254374" y="73731"/>
                </a:lnTo>
                <a:lnTo>
                  <a:pt x="40174" y="73731"/>
                </a:lnTo>
                <a:lnTo>
                  <a:pt x="40174" y="35735"/>
                </a:lnTo>
                <a:close/>
              </a:path>
              <a:path w="279400" h="76200">
                <a:moveTo>
                  <a:pt x="0" y="20053"/>
                </a:moveTo>
                <a:lnTo>
                  <a:pt x="0" y="73731"/>
                </a:lnTo>
                <a:lnTo>
                  <a:pt x="20094" y="73731"/>
                </a:lnTo>
                <a:lnTo>
                  <a:pt x="20094" y="40258"/>
                </a:lnTo>
                <a:lnTo>
                  <a:pt x="2229" y="40258"/>
                </a:lnTo>
                <a:lnTo>
                  <a:pt x="2229" y="22295"/>
                </a:lnTo>
                <a:lnTo>
                  <a:pt x="0" y="20053"/>
                </a:lnTo>
                <a:close/>
              </a:path>
              <a:path w="279400" h="76200">
                <a:moveTo>
                  <a:pt x="256639" y="0"/>
                </a:moveTo>
                <a:lnTo>
                  <a:pt x="20094" y="0"/>
                </a:lnTo>
                <a:lnTo>
                  <a:pt x="40174" y="20053"/>
                </a:lnTo>
                <a:lnTo>
                  <a:pt x="40174" y="73731"/>
                </a:lnTo>
                <a:lnTo>
                  <a:pt x="236559" y="73731"/>
                </a:lnTo>
                <a:lnTo>
                  <a:pt x="236559" y="20053"/>
                </a:lnTo>
                <a:lnTo>
                  <a:pt x="256639" y="0"/>
                </a:lnTo>
                <a:close/>
              </a:path>
              <a:path w="279400" h="76200">
                <a:moveTo>
                  <a:pt x="236559" y="55939"/>
                </a:moveTo>
                <a:lnTo>
                  <a:pt x="236559" y="73731"/>
                </a:lnTo>
                <a:lnTo>
                  <a:pt x="254374" y="73731"/>
                </a:lnTo>
                <a:lnTo>
                  <a:pt x="236559" y="55939"/>
                </a:lnTo>
                <a:close/>
              </a:path>
              <a:path w="279400" h="76200">
                <a:moveTo>
                  <a:pt x="278963" y="0"/>
                </a:moveTo>
                <a:lnTo>
                  <a:pt x="256639" y="0"/>
                </a:lnTo>
                <a:lnTo>
                  <a:pt x="236559" y="20053"/>
                </a:lnTo>
                <a:lnTo>
                  <a:pt x="236559" y="55939"/>
                </a:lnTo>
                <a:lnTo>
                  <a:pt x="254374" y="73731"/>
                </a:lnTo>
                <a:lnTo>
                  <a:pt x="276734" y="73731"/>
                </a:lnTo>
                <a:lnTo>
                  <a:pt x="276734" y="55939"/>
                </a:lnTo>
                <a:lnTo>
                  <a:pt x="261138" y="40258"/>
                </a:lnTo>
                <a:lnTo>
                  <a:pt x="256639" y="40258"/>
                </a:lnTo>
                <a:lnTo>
                  <a:pt x="258888" y="37996"/>
                </a:lnTo>
                <a:lnTo>
                  <a:pt x="256639" y="35735"/>
                </a:lnTo>
                <a:lnTo>
                  <a:pt x="261138" y="35735"/>
                </a:lnTo>
                <a:lnTo>
                  <a:pt x="276734" y="20053"/>
                </a:lnTo>
                <a:lnTo>
                  <a:pt x="278963" y="20053"/>
                </a:lnTo>
                <a:lnTo>
                  <a:pt x="278963" y="0"/>
                </a:lnTo>
                <a:close/>
              </a:path>
              <a:path w="279400" h="76200">
                <a:moveTo>
                  <a:pt x="276734" y="20053"/>
                </a:moveTo>
                <a:lnTo>
                  <a:pt x="258888" y="37996"/>
                </a:lnTo>
                <a:lnTo>
                  <a:pt x="276734" y="55939"/>
                </a:lnTo>
                <a:lnTo>
                  <a:pt x="276734" y="20053"/>
                </a:lnTo>
                <a:close/>
              </a:path>
              <a:path w="279400" h="76200">
                <a:moveTo>
                  <a:pt x="2229" y="22295"/>
                </a:moveTo>
                <a:lnTo>
                  <a:pt x="2229" y="40258"/>
                </a:lnTo>
                <a:lnTo>
                  <a:pt x="20094" y="40258"/>
                </a:lnTo>
                <a:lnTo>
                  <a:pt x="2229" y="22295"/>
                </a:lnTo>
                <a:close/>
              </a:path>
              <a:path w="279400" h="76200">
                <a:moveTo>
                  <a:pt x="20094" y="0"/>
                </a:moveTo>
                <a:lnTo>
                  <a:pt x="2229" y="0"/>
                </a:lnTo>
                <a:lnTo>
                  <a:pt x="2229" y="22295"/>
                </a:lnTo>
                <a:lnTo>
                  <a:pt x="20094" y="40258"/>
                </a:lnTo>
                <a:lnTo>
                  <a:pt x="20094" y="35735"/>
                </a:lnTo>
                <a:lnTo>
                  <a:pt x="40174" y="35735"/>
                </a:lnTo>
                <a:lnTo>
                  <a:pt x="40174" y="20053"/>
                </a:lnTo>
                <a:lnTo>
                  <a:pt x="20094" y="0"/>
                </a:lnTo>
                <a:close/>
              </a:path>
              <a:path w="279400" h="76200">
                <a:moveTo>
                  <a:pt x="258888" y="37996"/>
                </a:moveTo>
                <a:lnTo>
                  <a:pt x="256639" y="40258"/>
                </a:lnTo>
                <a:lnTo>
                  <a:pt x="261138" y="40258"/>
                </a:lnTo>
                <a:lnTo>
                  <a:pt x="258888" y="37996"/>
                </a:lnTo>
                <a:close/>
              </a:path>
              <a:path w="279400" h="76200">
                <a:moveTo>
                  <a:pt x="278963" y="20053"/>
                </a:moveTo>
                <a:lnTo>
                  <a:pt x="276734" y="20053"/>
                </a:lnTo>
                <a:lnTo>
                  <a:pt x="276734" y="40258"/>
                </a:lnTo>
                <a:lnTo>
                  <a:pt x="278963" y="40258"/>
                </a:lnTo>
                <a:lnTo>
                  <a:pt x="278963" y="20053"/>
                </a:lnTo>
                <a:close/>
              </a:path>
              <a:path w="279400" h="76200">
                <a:moveTo>
                  <a:pt x="261138" y="35735"/>
                </a:moveTo>
                <a:lnTo>
                  <a:pt x="256639" y="35735"/>
                </a:lnTo>
                <a:lnTo>
                  <a:pt x="258888" y="37996"/>
                </a:lnTo>
                <a:lnTo>
                  <a:pt x="261138" y="35735"/>
                </a:lnTo>
                <a:close/>
              </a:path>
            </a:pathLst>
          </a:custGeom>
          <a:solidFill>
            <a:srgbClr val="FF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585059" y="1590775"/>
            <a:ext cx="308051" cy="151836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919925" y="1621987"/>
            <a:ext cx="75770" cy="84889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022508" y="1590775"/>
            <a:ext cx="321307" cy="11610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410849" y="1590775"/>
            <a:ext cx="205317" cy="120624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642980" y="1590775"/>
            <a:ext cx="97996" cy="116101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170056" y="1642085"/>
            <a:ext cx="236854" cy="0"/>
          </a:xfrm>
          <a:custGeom>
            <a:avLst/>
            <a:gdLst/>
            <a:ahLst/>
            <a:cxnLst/>
            <a:rect l="l" t="t" r="r" b="b"/>
            <a:pathLst>
              <a:path w="236854">
                <a:moveTo>
                  <a:pt x="0" y="0"/>
                </a:moveTo>
                <a:lnTo>
                  <a:pt x="236559" y="0"/>
                </a:lnTo>
              </a:path>
            </a:pathLst>
          </a:custGeom>
          <a:ln w="31273">
            <a:solidFill>
              <a:srgbClr val="DE8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147762" y="1606305"/>
            <a:ext cx="279400" cy="74295"/>
          </a:xfrm>
          <a:custGeom>
            <a:avLst/>
            <a:gdLst/>
            <a:ahLst/>
            <a:cxnLst/>
            <a:rect l="l" t="t" r="r" b="b"/>
            <a:pathLst>
              <a:path w="279400" h="74294">
                <a:moveTo>
                  <a:pt x="2108" y="20204"/>
                </a:moveTo>
                <a:lnTo>
                  <a:pt x="2108" y="73731"/>
                </a:lnTo>
                <a:lnTo>
                  <a:pt x="42328" y="73731"/>
                </a:lnTo>
                <a:lnTo>
                  <a:pt x="42328" y="71470"/>
                </a:lnTo>
                <a:lnTo>
                  <a:pt x="22294" y="71470"/>
                </a:lnTo>
                <a:lnTo>
                  <a:pt x="22294" y="40258"/>
                </a:lnTo>
                <a:lnTo>
                  <a:pt x="2108" y="20204"/>
                </a:lnTo>
                <a:close/>
              </a:path>
              <a:path w="279400" h="74294">
                <a:moveTo>
                  <a:pt x="238758" y="51416"/>
                </a:moveTo>
                <a:lnTo>
                  <a:pt x="238758" y="73731"/>
                </a:lnTo>
                <a:lnTo>
                  <a:pt x="278828" y="73731"/>
                </a:lnTo>
                <a:lnTo>
                  <a:pt x="278828" y="71470"/>
                </a:lnTo>
                <a:lnTo>
                  <a:pt x="258793" y="71470"/>
                </a:lnTo>
                <a:lnTo>
                  <a:pt x="238758" y="51416"/>
                </a:lnTo>
                <a:close/>
              </a:path>
              <a:path w="279400" h="74294">
                <a:moveTo>
                  <a:pt x="42328" y="31362"/>
                </a:moveTo>
                <a:lnTo>
                  <a:pt x="22294" y="31362"/>
                </a:lnTo>
                <a:lnTo>
                  <a:pt x="22294" y="71470"/>
                </a:lnTo>
                <a:lnTo>
                  <a:pt x="42328" y="71470"/>
                </a:lnTo>
                <a:lnTo>
                  <a:pt x="42328" y="31362"/>
                </a:lnTo>
                <a:close/>
              </a:path>
              <a:path w="279400" h="74294">
                <a:moveTo>
                  <a:pt x="258793" y="0"/>
                </a:moveTo>
                <a:lnTo>
                  <a:pt x="22294" y="0"/>
                </a:lnTo>
                <a:lnTo>
                  <a:pt x="42328" y="20204"/>
                </a:lnTo>
                <a:lnTo>
                  <a:pt x="42328" y="71470"/>
                </a:lnTo>
                <a:lnTo>
                  <a:pt x="238758" y="71470"/>
                </a:lnTo>
                <a:lnTo>
                  <a:pt x="238758" y="20204"/>
                </a:lnTo>
                <a:lnTo>
                  <a:pt x="258793" y="0"/>
                </a:lnTo>
                <a:close/>
              </a:path>
              <a:path w="279400" h="74294">
                <a:moveTo>
                  <a:pt x="276719" y="0"/>
                </a:moveTo>
                <a:lnTo>
                  <a:pt x="258793" y="0"/>
                </a:lnTo>
                <a:lnTo>
                  <a:pt x="238758" y="20204"/>
                </a:lnTo>
                <a:lnTo>
                  <a:pt x="238758" y="51416"/>
                </a:lnTo>
                <a:lnTo>
                  <a:pt x="258793" y="71470"/>
                </a:lnTo>
                <a:lnTo>
                  <a:pt x="278828" y="71470"/>
                </a:lnTo>
                <a:lnTo>
                  <a:pt x="278828" y="51416"/>
                </a:lnTo>
                <a:lnTo>
                  <a:pt x="267681" y="40258"/>
                </a:lnTo>
                <a:lnTo>
                  <a:pt x="258793" y="40258"/>
                </a:lnTo>
                <a:lnTo>
                  <a:pt x="263237" y="35810"/>
                </a:lnTo>
                <a:lnTo>
                  <a:pt x="258793" y="31362"/>
                </a:lnTo>
                <a:lnTo>
                  <a:pt x="267681" y="31362"/>
                </a:lnTo>
                <a:lnTo>
                  <a:pt x="276719" y="22315"/>
                </a:lnTo>
                <a:lnTo>
                  <a:pt x="276719" y="0"/>
                </a:lnTo>
                <a:close/>
              </a:path>
              <a:path w="279400" h="74294">
                <a:moveTo>
                  <a:pt x="276719" y="22315"/>
                </a:moveTo>
                <a:lnTo>
                  <a:pt x="263237" y="35810"/>
                </a:lnTo>
                <a:lnTo>
                  <a:pt x="278828" y="51416"/>
                </a:lnTo>
                <a:lnTo>
                  <a:pt x="278828" y="40258"/>
                </a:lnTo>
                <a:lnTo>
                  <a:pt x="276719" y="40258"/>
                </a:lnTo>
                <a:lnTo>
                  <a:pt x="276719" y="22315"/>
                </a:lnTo>
                <a:close/>
              </a:path>
              <a:path w="279400" h="74294">
                <a:moveTo>
                  <a:pt x="22294" y="0"/>
                </a:moveTo>
                <a:lnTo>
                  <a:pt x="0" y="0"/>
                </a:lnTo>
                <a:lnTo>
                  <a:pt x="0" y="40258"/>
                </a:lnTo>
                <a:lnTo>
                  <a:pt x="2108" y="40258"/>
                </a:lnTo>
                <a:lnTo>
                  <a:pt x="2108" y="20204"/>
                </a:lnTo>
                <a:lnTo>
                  <a:pt x="42328" y="20204"/>
                </a:lnTo>
                <a:lnTo>
                  <a:pt x="22294" y="0"/>
                </a:lnTo>
                <a:close/>
              </a:path>
              <a:path w="279400" h="74294">
                <a:moveTo>
                  <a:pt x="42328" y="20204"/>
                </a:moveTo>
                <a:lnTo>
                  <a:pt x="2108" y="20204"/>
                </a:lnTo>
                <a:lnTo>
                  <a:pt x="22294" y="40258"/>
                </a:lnTo>
                <a:lnTo>
                  <a:pt x="22294" y="31362"/>
                </a:lnTo>
                <a:lnTo>
                  <a:pt x="42328" y="31362"/>
                </a:lnTo>
                <a:lnTo>
                  <a:pt x="42328" y="20204"/>
                </a:lnTo>
                <a:close/>
              </a:path>
              <a:path w="279400" h="74294">
                <a:moveTo>
                  <a:pt x="263237" y="35810"/>
                </a:moveTo>
                <a:lnTo>
                  <a:pt x="258793" y="40258"/>
                </a:lnTo>
                <a:lnTo>
                  <a:pt x="267681" y="40258"/>
                </a:lnTo>
                <a:lnTo>
                  <a:pt x="263237" y="35810"/>
                </a:lnTo>
                <a:close/>
              </a:path>
              <a:path w="279400" h="74294">
                <a:moveTo>
                  <a:pt x="278828" y="20204"/>
                </a:moveTo>
                <a:lnTo>
                  <a:pt x="276719" y="22315"/>
                </a:lnTo>
                <a:lnTo>
                  <a:pt x="276719" y="40258"/>
                </a:lnTo>
                <a:lnTo>
                  <a:pt x="278828" y="40258"/>
                </a:lnTo>
                <a:lnTo>
                  <a:pt x="278828" y="20204"/>
                </a:lnTo>
                <a:close/>
              </a:path>
              <a:path w="279400" h="74294">
                <a:moveTo>
                  <a:pt x="267681" y="31362"/>
                </a:moveTo>
                <a:lnTo>
                  <a:pt x="258793" y="31362"/>
                </a:lnTo>
                <a:lnTo>
                  <a:pt x="263237" y="35810"/>
                </a:lnTo>
                <a:lnTo>
                  <a:pt x="267681" y="31362"/>
                </a:lnTo>
                <a:close/>
              </a:path>
            </a:pathLst>
          </a:custGeom>
          <a:solidFill>
            <a:srgbClr val="DE8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612338" y="3368893"/>
            <a:ext cx="4075004" cy="786505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612338" y="3375246"/>
            <a:ext cx="3985895" cy="0"/>
          </a:xfrm>
          <a:custGeom>
            <a:avLst/>
            <a:gdLst/>
            <a:ahLst/>
            <a:cxnLst/>
            <a:rect l="l" t="t" r="r" b="b"/>
            <a:pathLst>
              <a:path w="3985895">
                <a:moveTo>
                  <a:pt x="0" y="0"/>
                </a:moveTo>
                <a:lnTo>
                  <a:pt x="3985676" y="0"/>
                </a:lnTo>
              </a:path>
            </a:pathLst>
          </a:custGeom>
          <a:ln w="12706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956001" y="3388932"/>
            <a:ext cx="652145" cy="0"/>
          </a:xfrm>
          <a:custGeom>
            <a:avLst/>
            <a:gdLst/>
            <a:ahLst/>
            <a:cxnLst/>
            <a:rect l="l" t="t" r="r" b="b"/>
            <a:pathLst>
              <a:path w="652144">
                <a:moveTo>
                  <a:pt x="0" y="0"/>
                </a:moveTo>
                <a:lnTo>
                  <a:pt x="651578" y="0"/>
                </a:lnTo>
              </a:path>
            </a:pathLst>
          </a:custGeom>
          <a:ln w="13404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2634392" y="3388932"/>
            <a:ext cx="656590" cy="0"/>
          </a:xfrm>
          <a:custGeom>
            <a:avLst/>
            <a:gdLst/>
            <a:ahLst/>
            <a:cxnLst/>
            <a:rect l="l" t="t" r="r" b="b"/>
            <a:pathLst>
              <a:path w="656589">
                <a:moveTo>
                  <a:pt x="0" y="0"/>
                </a:moveTo>
                <a:lnTo>
                  <a:pt x="656172" y="0"/>
                </a:lnTo>
              </a:path>
            </a:pathLst>
          </a:custGeom>
          <a:ln w="13404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317378" y="3388932"/>
            <a:ext cx="651510" cy="0"/>
          </a:xfrm>
          <a:custGeom>
            <a:avLst/>
            <a:gdLst/>
            <a:ahLst/>
            <a:cxnLst/>
            <a:rect l="l" t="t" r="r" b="b"/>
            <a:pathLst>
              <a:path w="651510">
                <a:moveTo>
                  <a:pt x="0" y="0"/>
                </a:moveTo>
                <a:lnTo>
                  <a:pt x="651503" y="0"/>
                </a:lnTo>
              </a:path>
            </a:pathLst>
          </a:custGeom>
          <a:ln w="13404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995695" y="3388932"/>
            <a:ext cx="652145" cy="0"/>
          </a:xfrm>
          <a:custGeom>
            <a:avLst/>
            <a:gdLst/>
            <a:ahLst/>
            <a:cxnLst/>
            <a:rect l="l" t="t" r="r" b="b"/>
            <a:pathLst>
              <a:path w="652145">
                <a:moveTo>
                  <a:pt x="0" y="0"/>
                </a:moveTo>
                <a:lnTo>
                  <a:pt x="651653" y="0"/>
                </a:lnTo>
              </a:path>
            </a:pathLst>
          </a:custGeom>
          <a:ln w="13404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674161" y="3388933"/>
            <a:ext cx="652145" cy="0"/>
          </a:xfrm>
          <a:custGeom>
            <a:avLst/>
            <a:gdLst/>
            <a:ahLst/>
            <a:cxnLst/>
            <a:rect l="l" t="t" r="r" b="b"/>
            <a:pathLst>
              <a:path w="652145">
                <a:moveTo>
                  <a:pt x="0" y="0"/>
                </a:moveTo>
                <a:lnTo>
                  <a:pt x="651653" y="0"/>
                </a:lnTo>
              </a:path>
            </a:pathLst>
          </a:custGeom>
          <a:ln w="13404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352629" y="3388933"/>
            <a:ext cx="245745" cy="0"/>
          </a:xfrm>
          <a:custGeom>
            <a:avLst/>
            <a:gdLst/>
            <a:ahLst/>
            <a:cxnLst/>
            <a:rect l="l" t="t" r="r" b="b"/>
            <a:pathLst>
              <a:path w="245745">
                <a:moveTo>
                  <a:pt x="0" y="0"/>
                </a:moveTo>
                <a:lnTo>
                  <a:pt x="245386" y="0"/>
                </a:lnTo>
              </a:path>
            </a:pathLst>
          </a:custGeom>
          <a:ln w="13404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598016" y="3368826"/>
            <a:ext cx="62865" cy="27305"/>
          </a:xfrm>
          <a:custGeom>
            <a:avLst/>
            <a:gdLst/>
            <a:ahLst/>
            <a:cxnLst/>
            <a:rect l="l" t="t" r="r" b="b"/>
            <a:pathLst>
              <a:path w="62864" h="27304">
                <a:moveTo>
                  <a:pt x="62514" y="0"/>
                </a:moveTo>
                <a:lnTo>
                  <a:pt x="0" y="0"/>
                </a:lnTo>
                <a:lnTo>
                  <a:pt x="0" y="26808"/>
                </a:lnTo>
                <a:lnTo>
                  <a:pt x="62514" y="26808"/>
                </a:lnTo>
                <a:lnTo>
                  <a:pt x="62514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673937" y="3368826"/>
            <a:ext cx="13970" cy="27305"/>
          </a:xfrm>
          <a:custGeom>
            <a:avLst/>
            <a:gdLst/>
            <a:ahLst/>
            <a:cxnLst/>
            <a:rect l="l" t="t" r="r" b="b"/>
            <a:pathLst>
              <a:path w="13970" h="27304">
                <a:moveTo>
                  <a:pt x="13406" y="0"/>
                </a:moveTo>
                <a:lnTo>
                  <a:pt x="0" y="0"/>
                </a:lnTo>
                <a:lnTo>
                  <a:pt x="0" y="26808"/>
                </a:lnTo>
                <a:lnTo>
                  <a:pt x="13406" y="26808"/>
                </a:lnTo>
                <a:lnTo>
                  <a:pt x="13406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185862" y="3426906"/>
            <a:ext cx="0" cy="715010"/>
          </a:xfrm>
          <a:custGeom>
            <a:avLst/>
            <a:gdLst/>
            <a:ahLst/>
            <a:cxnLst/>
            <a:rect l="l" t="t" r="r" b="b"/>
            <a:pathLst>
              <a:path h="715010">
                <a:moveTo>
                  <a:pt x="0" y="0"/>
                </a:moveTo>
                <a:lnTo>
                  <a:pt x="0" y="714805"/>
                </a:lnTo>
              </a:path>
            </a:pathLst>
          </a:custGeom>
          <a:ln w="40170">
            <a:solidFill>
              <a:srgbClr val="DE8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145697" y="3406792"/>
            <a:ext cx="83185" cy="735330"/>
          </a:xfrm>
          <a:custGeom>
            <a:avLst/>
            <a:gdLst/>
            <a:ahLst/>
            <a:cxnLst/>
            <a:rect l="l" t="t" r="r" b="b"/>
            <a:pathLst>
              <a:path w="83185" h="735329">
                <a:moveTo>
                  <a:pt x="0" y="20114"/>
                </a:moveTo>
                <a:lnTo>
                  <a:pt x="0" y="734920"/>
                </a:lnTo>
                <a:lnTo>
                  <a:pt x="40174" y="734920"/>
                </a:lnTo>
                <a:lnTo>
                  <a:pt x="40174" y="40213"/>
                </a:lnTo>
                <a:lnTo>
                  <a:pt x="2229" y="40213"/>
                </a:lnTo>
                <a:lnTo>
                  <a:pt x="2229" y="22345"/>
                </a:lnTo>
                <a:lnTo>
                  <a:pt x="0" y="20114"/>
                </a:lnTo>
                <a:close/>
              </a:path>
              <a:path w="83185" h="735329">
                <a:moveTo>
                  <a:pt x="82563" y="0"/>
                </a:moveTo>
                <a:lnTo>
                  <a:pt x="60254" y="0"/>
                </a:lnTo>
                <a:lnTo>
                  <a:pt x="40174" y="20114"/>
                </a:lnTo>
                <a:lnTo>
                  <a:pt x="40174" y="734920"/>
                </a:lnTo>
                <a:lnTo>
                  <a:pt x="80334" y="734920"/>
                </a:lnTo>
                <a:lnTo>
                  <a:pt x="80334" y="40213"/>
                </a:lnTo>
                <a:lnTo>
                  <a:pt x="60254" y="40213"/>
                </a:lnTo>
                <a:lnTo>
                  <a:pt x="80334" y="20114"/>
                </a:lnTo>
                <a:lnTo>
                  <a:pt x="82563" y="20114"/>
                </a:lnTo>
                <a:lnTo>
                  <a:pt x="82563" y="0"/>
                </a:lnTo>
                <a:close/>
              </a:path>
              <a:path w="83185" h="735329">
                <a:moveTo>
                  <a:pt x="2229" y="22345"/>
                </a:moveTo>
                <a:lnTo>
                  <a:pt x="2229" y="40213"/>
                </a:lnTo>
                <a:lnTo>
                  <a:pt x="20079" y="40213"/>
                </a:lnTo>
                <a:lnTo>
                  <a:pt x="2229" y="22345"/>
                </a:lnTo>
                <a:close/>
              </a:path>
              <a:path w="83185" h="735329">
                <a:moveTo>
                  <a:pt x="20079" y="0"/>
                </a:moveTo>
                <a:lnTo>
                  <a:pt x="2229" y="0"/>
                </a:lnTo>
                <a:lnTo>
                  <a:pt x="2229" y="22345"/>
                </a:lnTo>
                <a:lnTo>
                  <a:pt x="20079" y="40213"/>
                </a:lnTo>
                <a:lnTo>
                  <a:pt x="40174" y="40213"/>
                </a:lnTo>
                <a:lnTo>
                  <a:pt x="40174" y="20114"/>
                </a:lnTo>
                <a:lnTo>
                  <a:pt x="20079" y="0"/>
                </a:lnTo>
                <a:close/>
              </a:path>
              <a:path w="83185" h="735329">
                <a:moveTo>
                  <a:pt x="80334" y="20114"/>
                </a:moveTo>
                <a:lnTo>
                  <a:pt x="60254" y="40213"/>
                </a:lnTo>
                <a:lnTo>
                  <a:pt x="80334" y="40213"/>
                </a:lnTo>
                <a:lnTo>
                  <a:pt x="80334" y="20114"/>
                </a:lnTo>
                <a:close/>
              </a:path>
              <a:path w="83185" h="735329">
                <a:moveTo>
                  <a:pt x="82563" y="20114"/>
                </a:moveTo>
                <a:lnTo>
                  <a:pt x="80334" y="20114"/>
                </a:lnTo>
                <a:lnTo>
                  <a:pt x="80334" y="40213"/>
                </a:lnTo>
                <a:lnTo>
                  <a:pt x="82563" y="40213"/>
                </a:lnTo>
                <a:lnTo>
                  <a:pt x="82563" y="20114"/>
                </a:lnTo>
                <a:close/>
              </a:path>
              <a:path w="83185" h="735329">
                <a:moveTo>
                  <a:pt x="60254" y="0"/>
                </a:moveTo>
                <a:lnTo>
                  <a:pt x="20079" y="0"/>
                </a:lnTo>
                <a:lnTo>
                  <a:pt x="40174" y="20114"/>
                </a:lnTo>
                <a:lnTo>
                  <a:pt x="60254" y="0"/>
                </a:lnTo>
                <a:close/>
              </a:path>
            </a:pathLst>
          </a:custGeom>
          <a:solidFill>
            <a:srgbClr val="DE8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868683" y="3431370"/>
            <a:ext cx="0" cy="710565"/>
          </a:xfrm>
          <a:custGeom>
            <a:avLst/>
            <a:gdLst/>
            <a:ahLst/>
            <a:cxnLst/>
            <a:rect l="l" t="t" r="r" b="b"/>
            <a:pathLst>
              <a:path h="710564">
                <a:moveTo>
                  <a:pt x="0" y="0"/>
                </a:moveTo>
                <a:lnTo>
                  <a:pt x="0" y="710342"/>
                </a:lnTo>
              </a:path>
            </a:pathLst>
          </a:custGeom>
          <a:ln w="40170">
            <a:solidFill>
              <a:srgbClr val="DE8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826303" y="3411270"/>
            <a:ext cx="82550" cy="730885"/>
          </a:xfrm>
          <a:custGeom>
            <a:avLst/>
            <a:gdLst/>
            <a:ahLst/>
            <a:cxnLst/>
            <a:rect l="l" t="t" r="r" b="b"/>
            <a:pathLst>
              <a:path w="82550" h="730885">
                <a:moveTo>
                  <a:pt x="2259" y="20099"/>
                </a:moveTo>
                <a:lnTo>
                  <a:pt x="2259" y="730441"/>
                </a:lnTo>
                <a:lnTo>
                  <a:pt x="42479" y="730441"/>
                </a:lnTo>
                <a:lnTo>
                  <a:pt x="42479" y="40198"/>
                </a:lnTo>
                <a:lnTo>
                  <a:pt x="22294" y="40198"/>
                </a:lnTo>
                <a:lnTo>
                  <a:pt x="2259" y="20099"/>
                </a:lnTo>
                <a:close/>
              </a:path>
              <a:path w="82550" h="730885">
                <a:moveTo>
                  <a:pt x="80439" y="0"/>
                </a:moveTo>
                <a:lnTo>
                  <a:pt x="62514" y="0"/>
                </a:lnTo>
                <a:lnTo>
                  <a:pt x="42479" y="20099"/>
                </a:lnTo>
                <a:lnTo>
                  <a:pt x="42479" y="730441"/>
                </a:lnTo>
                <a:lnTo>
                  <a:pt x="82548" y="730441"/>
                </a:lnTo>
                <a:lnTo>
                  <a:pt x="82548" y="40198"/>
                </a:lnTo>
                <a:lnTo>
                  <a:pt x="62514" y="40198"/>
                </a:lnTo>
                <a:lnTo>
                  <a:pt x="80439" y="22214"/>
                </a:lnTo>
                <a:lnTo>
                  <a:pt x="80439" y="0"/>
                </a:lnTo>
                <a:close/>
              </a:path>
              <a:path w="82550" h="730885">
                <a:moveTo>
                  <a:pt x="22294" y="0"/>
                </a:moveTo>
                <a:lnTo>
                  <a:pt x="0" y="0"/>
                </a:lnTo>
                <a:lnTo>
                  <a:pt x="0" y="40198"/>
                </a:lnTo>
                <a:lnTo>
                  <a:pt x="2259" y="40198"/>
                </a:lnTo>
                <a:lnTo>
                  <a:pt x="2259" y="20099"/>
                </a:lnTo>
                <a:lnTo>
                  <a:pt x="42479" y="20099"/>
                </a:lnTo>
                <a:lnTo>
                  <a:pt x="22294" y="0"/>
                </a:lnTo>
                <a:close/>
              </a:path>
              <a:path w="82550" h="730885">
                <a:moveTo>
                  <a:pt x="42479" y="20099"/>
                </a:moveTo>
                <a:lnTo>
                  <a:pt x="2259" y="20099"/>
                </a:lnTo>
                <a:lnTo>
                  <a:pt x="22294" y="40198"/>
                </a:lnTo>
                <a:lnTo>
                  <a:pt x="42479" y="40198"/>
                </a:lnTo>
                <a:lnTo>
                  <a:pt x="42479" y="20099"/>
                </a:lnTo>
                <a:close/>
              </a:path>
              <a:path w="82550" h="730885">
                <a:moveTo>
                  <a:pt x="80439" y="22214"/>
                </a:moveTo>
                <a:lnTo>
                  <a:pt x="62514" y="40198"/>
                </a:lnTo>
                <a:lnTo>
                  <a:pt x="80439" y="40198"/>
                </a:lnTo>
                <a:lnTo>
                  <a:pt x="80439" y="22214"/>
                </a:lnTo>
                <a:close/>
              </a:path>
              <a:path w="82550" h="730885">
                <a:moveTo>
                  <a:pt x="82548" y="20099"/>
                </a:moveTo>
                <a:lnTo>
                  <a:pt x="80439" y="22214"/>
                </a:lnTo>
                <a:lnTo>
                  <a:pt x="80439" y="40198"/>
                </a:lnTo>
                <a:lnTo>
                  <a:pt x="82548" y="40198"/>
                </a:lnTo>
                <a:lnTo>
                  <a:pt x="82548" y="20099"/>
                </a:lnTo>
                <a:close/>
              </a:path>
              <a:path w="82550" h="730885">
                <a:moveTo>
                  <a:pt x="62514" y="0"/>
                </a:moveTo>
                <a:lnTo>
                  <a:pt x="22294" y="0"/>
                </a:lnTo>
                <a:lnTo>
                  <a:pt x="42479" y="20099"/>
                </a:lnTo>
                <a:lnTo>
                  <a:pt x="62514" y="0"/>
                </a:lnTo>
                <a:close/>
              </a:path>
            </a:pathLst>
          </a:custGeom>
          <a:solidFill>
            <a:srgbClr val="DE8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547150" y="3444774"/>
            <a:ext cx="0" cy="697230"/>
          </a:xfrm>
          <a:custGeom>
            <a:avLst/>
            <a:gdLst/>
            <a:ahLst/>
            <a:cxnLst/>
            <a:rect l="l" t="t" r="r" b="b"/>
            <a:pathLst>
              <a:path h="697229">
                <a:moveTo>
                  <a:pt x="0" y="0"/>
                </a:moveTo>
                <a:lnTo>
                  <a:pt x="0" y="696938"/>
                </a:lnTo>
              </a:path>
            </a:pathLst>
          </a:custGeom>
          <a:ln w="40170">
            <a:solidFill>
              <a:srgbClr val="DE8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507030" y="3424675"/>
            <a:ext cx="80645" cy="717550"/>
          </a:xfrm>
          <a:custGeom>
            <a:avLst/>
            <a:gdLst/>
            <a:ahLst/>
            <a:cxnLst/>
            <a:rect l="l" t="t" r="r" b="b"/>
            <a:pathLst>
              <a:path w="80645" h="717550">
                <a:moveTo>
                  <a:pt x="0" y="20099"/>
                </a:moveTo>
                <a:lnTo>
                  <a:pt x="0" y="717037"/>
                </a:lnTo>
                <a:lnTo>
                  <a:pt x="40069" y="717037"/>
                </a:lnTo>
                <a:lnTo>
                  <a:pt x="40069" y="40198"/>
                </a:lnTo>
                <a:lnTo>
                  <a:pt x="2259" y="40198"/>
                </a:lnTo>
                <a:lnTo>
                  <a:pt x="2259" y="22365"/>
                </a:lnTo>
                <a:lnTo>
                  <a:pt x="0" y="20099"/>
                </a:lnTo>
                <a:close/>
              </a:path>
              <a:path w="80645" h="717550">
                <a:moveTo>
                  <a:pt x="78029" y="0"/>
                </a:moveTo>
                <a:lnTo>
                  <a:pt x="60254" y="0"/>
                </a:lnTo>
                <a:lnTo>
                  <a:pt x="40069" y="20099"/>
                </a:lnTo>
                <a:lnTo>
                  <a:pt x="40069" y="717037"/>
                </a:lnTo>
                <a:lnTo>
                  <a:pt x="80289" y="717037"/>
                </a:lnTo>
                <a:lnTo>
                  <a:pt x="80289" y="40198"/>
                </a:lnTo>
                <a:lnTo>
                  <a:pt x="60254" y="40198"/>
                </a:lnTo>
                <a:lnTo>
                  <a:pt x="78029" y="22365"/>
                </a:lnTo>
                <a:lnTo>
                  <a:pt x="78029" y="0"/>
                </a:lnTo>
                <a:close/>
              </a:path>
              <a:path w="80645" h="717550">
                <a:moveTo>
                  <a:pt x="2259" y="22365"/>
                </a:moveTo>
                <a:lnTo>
                  <a:pt x="2259" y="40198"/>
                </a:lnTo>
                <a:lnTo>
                  <a:pt x="20034" y="40198"/>
                </a:lnTo>
                <a:lnTo>
                  <a:pt x="2259" y="22365"/>
                </a:lnTo>
                <a:close/>
              </a:path>
              <a:path w="80645" h="717550">
                <a:moveTo>
                  <a:pt x="20034" y="0"/>
                </a:moveTo>
                <a:lnTo>
                  <a:pt x="2259" y="0"/>
                </a:lnTo>
                <a:lnTo>
                  <a:pt x="2259" y="22365"/>
                </a:lnTo>
                <a:lnTo>
                  <a:pt x="20034" y="40198"/>
                </a:lnTo>
                <a:lnTo>
                  <a:pt x="40069" y="40198"/>
                </a:lnTo>
                <a:lnTo>
                  <a:pt x="40069" y="20099"/>
                </a:lnTo>
                <a:lnTo>
                  <a:pt x="20034" y="0"/>
                </a:lnTo>
                <a:close/>
              </a:path>
              <a:path w="80645" h="717550">
                <a:moveTo>
                  <a:pt x="78029" y="22365"/>
                </a:moveTo>
                <a:lnTo>
                  <a:pt x="60254" y="40198"/>
                </a:lnTo>
                <a:lnTo>
                  <a:pt x="78029" y="40198"/>
                </a:lnTo>
                <a:lnTo>
                  <a:pt x="78029" y="22365"/>
                </a:lnTo>
                <a:close/>
              </a:path>
              <a:path w="80645" h="717550">
                <a:moveTo>
                  <a:pt x="80289" y="20099"/>
                </a:moveTo>
                <a:lnTo>
                  <a:pt x="78029" y="22365"/>
                </a:lnTo>
                <a:lnTo>
                  <a:pt x="78029" y="40198"/>
                </a:lnTo>
                <a:lnTo>
                  <a:pt x="80289" y="40198"/>
                </a:lnTo>
                <a:lnTo>
                  <a:pt x="80289" y="20099"/>
                </a:lnTo>
                <a:close/>
              </a:path>
              <a:path w="80645" h="717550">
                <a:moveTo>
                  <a:pt x="60254" y="0"/>
                </a:moveTo>
                <a:lnTo>
                  <a:pt x="20034" y="0"/>
                </a:lnTo>
                <a:lnTo>
                  <a:pt x="40069" y="20099"/>
                </a:lnTo>
                <a:lnTo>
                  <a:pt x="60254" y="0"/>
                </a:lnTo>
                <a:close/>
              </a:path>
            </a:pathLst>
          </a:custGeom>
          <a:solidFill>
            <a:srgbClr val="DE8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225616" y="3449237"/>
            <a:ext cx="0" cy="692785"/>
          </a:xfrm>
          <a:custGeom>
            <a:avLst/>
            <a:gdLst/>
            <a:ahLst/>
            <a:cxnLst/>
            <a:rect l="l" t="t" r="r" b="b"/>
            <a:pathLst>
              <a:path h="692785">
                <a:moveTo>
                  <a:pt x="0" y="0"/>
                </a:moveTo>
                <a:lnTo>
                  <a:pt x="0" y="692475"/>
                </a:lnTo>
              </a:path>
            </a:pathLst>
          </a:custGeom>
          <a:ln w="40170">
            <a:solidFill>
              <a:srgbClr val="DE8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185497" y="3429138"/>
            <a:ext cx="82550" cy="713105"/>
          </a:xfrm>
          <a:custGeom>
            <a:avLst/>
            <a:gdLst/>
            <a:ahLst/>
            <a:cxnLst/>
            <a:rect l="l" t="t" r="r" b="b"/>
            <a:pathLst>
              <a:path w="82550" h="713104">
                <a:moveTo>
                  <a:pt x="0" y="20099"/>
                </a:moveTo>
                <a:lnTo>
                  <a:pt x="0" y="712574"/>
                </a:lnTo>
                <a:lnTo>
                  <a:pt x="40069" y="712574"/>
                </a:lnTo>
                <a:lnTo>
                  <a:pt x="40069" y="40213"/>
                </a:lnTo>
                <a:lnTo>
                  <a:pt x="2108" y="40213"/>
                </a:lnTo>
                <a:lnTo>
                  <a:pt x="2108" y="22216"/>
                </a:lnTo>
                <a:lnTo>
                  <a:pt x="0" y="20099"/>
                </a:lnTo>
                <a:close/>
              </a:path>
              <a:path w="82550" h="713104">
                <a:moveTo>
                  <a:pt x="82548" y="0"/>
                </a:moveTo>
                <a:lnTo>
                  <a:pt x="60254" y="0"/>
                </a:lnTo>
                <a:lnTo>
                  <a:pt x="40069" y="20099"/>
                </a:lnTo>
                <a:lnTo>
                  <a:pt x="40069" y="712574"/>
                </a:lnTo>
                <a:lnTo>
                  <a:pt x="80289" y="712574"/>
                </a:lnTo>
                <a:lnTo>
                  <a:pt x="80289" y="40213"/>
                </a:lnTo>
                <a:lnTo>
                  <a:pt x="60254" y="40213"/>
                </a:lnTo>
                <a:lnTo>
                  <a:pt x="80289" y="20099"/>
                </a:lnTo>
                <a:lnTo>
                  <a:pt x="82548" y="20099"/>
                </a:lnTo>
                <a:lnTo>
                  <a:pt x="82548" y="0"/>
                </a:lnTo>
                <a:close/>
              </a:path>
              <a:path w="82550" h="713104">
                <a:moveTo>
                  <a:pt x="2108" y="22216"/>
                </a:moveTo>
                <a:lnTo>
                  <a:pt x="2108" y="40213"/>
                </a:lnTo>
                <a:lnTo>
                  <a:pt x="20034" y="40213"/>
                </a:lnTo>
                <a:lnTo>
                  <a:pt x="2108" y="22216"/>
                </a:lnTo>
                <a:close/>
              </a:path>
              <a:path w="82550" h="713104">
                <a:moveTo>
                  <a:pt x="20034" y="0"/>
                </a:moveTo>
                <a:lnTo>
                  <a:pt x="2108" y="0"/>
                </a:lnTo>
                <a:lnTo>
                  <a:pt x="2108" y="22216"/>
                </a:lnTo>
                <a:lnTo>
                  <a:pt x="20034" y="40213"/>
                </a:lnTo>
                <a:lnTo>
                  <a:pt x="40069" y="40213"/>
                </a:lnTo>
                <a:lnTo>
                  <a:pt x="40069" y="20099"/>
                </a:lnTo>
                <a:lnTo>
                  <a:pt x="20034" y="0"/>
                </a:lnTo>
                <a:close/>
              </a:path>
              <a:path w="82550" h="713104">
                <a:moveTo>
                  <a:pt x="80289" y="20099"/>
                </a:moveTo>
                <a:lnTo>
                  <a:pt x="60254" y="40213"/>
                </a:lnTo>
                <a:lnTo>
                  <a:pt x="80289" y="40213"/>
                </a:lnTo>
                <a:lnTo>
                  <a:pt x="80289" y="20099"/>
                </a:lnTo>
                <a:close/>
              </a:path>
              <a:path w="82550" h="713104">
                <a:moveTo>
                  <a:pt x="82548" y="20099"/>
                </a:moveTo>
                <a:lnTo>
                  <a:pt x="80289" y="20099"/>
                </a:lnTo>
                <a:lnTo>
                  <a:pt x="80289" y="40213"/>
                </a:lnTo>
                <a:lnTo>
                  <a:pt x="82548" y="40213"/>
                </a:lnTo>
                <a:lnTo>
                  <a:pt x="82548" y="20099"/>
                </a:lnTo>
                <a:close/>
              </a:path>
              <a:path w="82550" h="713104">
                <a:moveTo>
                  <a:pt x="60254" y="0"/>
                </a:moveTo>
                <a:lnTo>
                  <a:pt x="20034" y="0"/>
                </a:lnTo>
                <a:lnTo>
                  <a:pt x="40069" y="20099"/>
                </a:lnTo>
                <a:lnTo>
                  <a:pt x="60254" y="0"/>
                </a:lnTo>
                <a:close/>
              </a:path>
            </a:pathLst>
          </a:custGeom>
          <a:solidFill>
            <a:srgbClr val="DE8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904083" y="3458178"/>
            <a:ext cx="0" cy="683895"/>
          </a:xfrm>
          <a:custGeom>
            <a:avLst/>
            <a:gdLst/>
            <a:ahLst/>
            <a:cxnLst/>
            <a:rect l="l" t="t" r="r" b="b"/>
            <a:pathLst>
              <a:path h="683895">
                <a:moveTo>
                  <a:pt x="0" y="0"/>
                </a:moveTo>
                <a:lnTo>
                  <a:pt x="0" y="683533"/>
                </a:lnTo>
              </a:path>
            </a:pathLst>
          </a:custGeom>
          <a:ln w="40170">
            <a:solidFill>
              <a:srgbClr val="DE8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863813" y="3438064"/>
            <a:ext cx="82550" cy="704215"/>
          </a:xfrm>
          <a:custGeom>
            <a:avLst/>
            <a:gdLst/>
            <a:ahLst/>
            <a:cxnLst/>
            <a:rect l="l" t="t" r="r" b="b"/>
            <a:pathLst>
              <a:path w="82550" h="704214">
                <a:moveTo>
                  <a:pt x="0" y="20114"/>
                </a:moveTo>
                <a:lnTo>
                  <a:pt x="0" y="703648"/>
                </a:lnTo>
                <a:lnTo>
                  <a:pt x="40219" y="703648"/>
                </a:lnTo>
                <a:lnTo>
                  <a:pt x="40219" y="40213"/>
                </a:lnTo>
                <a:lnTo>
                  <a:pt x="2259" y="40213"/>
                </a:lnTo>
                <a:lnTo>
                  <a:pt x="2259" y="22364"/>
                </a:lnTo>
                <a:lnTo>
                  <a:pt x="0" y="20114"/>
                </a:lnTo>
                <a:close/>
              </a:path>
              <a:path w="82550" h="704214">
                <a:moveTo>
                  <a:pt x="82548" y="0"/>
                </a:moveTo>
                <a:lnTo>
                  <a:pt x="60254" y="0"/>
                </a:lnTo>
                <a:lnTo>
                  <a:pt x="40219" y="20114"/>
                </a:lnTo>
                <a:lnTo>
                  <a:pt x="40219" y="703648"/>
                </a:lnTo>
                <a:lnTo>
                  <a:pt x="80439" y="703648"/>
                </a:lnTo>
                <a:lnTo>
                  <a:pt x="80439" y="40213"/>
                </a:lnTo>
                <a:lnTo>
                  <a:pt x="60254" y="40213"/>
                </a:lnTo>
                <a:lnTo>
                  <a:pt x="80439" y="20114"/>
                </a:lnTo>
                <a:lnTo>
                  <a:pt x="82548" y="20114"/>
                </a:lnTo>
                <a:lnTo>
                  <a:pt x="82548" y="0"/>
                </a:lnTo>
                <a:close/>
              </a:path>
              <a:path w="82550" h="704214">
                <a:moveTo>
                  <a:pt x="2259" y="22364"/>
                </a:moveTo>
                <a:lnTo>
                  <a:pt x="2259" y="40213"/>
                </a:lnTo>
                <a:lnTo>
                  <a:pt x="20185" y="40213"/>
                </a:lnTo>
                <a:lnTo>
                  <a:pt x="2259" y="22364"/>
                </a:lnTo>
                <a:close/>
              </a:path>
              <a:path w="82550" h="704214">
                <a:moveTo>
                  <a:pt x="20185" y="15"/>
                </a:moveTo>
                <a:lnTo>
                  <a:pt x="2259" y="15"/>
                </a:lnTo>
                <a:lnTo>
                  <a:pt x="2259" y="22364"/>
                </a:lnTo>
                <a:lnTo>
                  <a:pt x="20185" y="40213"/>
                </a:lnTo>
                <a:lnTo>
                  <a:pt x="40219" y="40213"/>
                </a:lnTo>
                <a:lnTo>
                  <a:pt x="40219" y="20114"/>
                </a:lnTo>
                <a:lnTo>
                  <a:pt x="20185" y="15"/>
                </a:lnTo>
                <a:close/>
              </a:path>
              <a:path w="82550" h="704214">
                <a:moveTo>
                  <a:pt x="80439" y="20114"/>
                </a:moveTo>
                <a:lnTo>
                  <a:pt x="60254" y="40213"/>
                </a:lnTo>
                <a:lnTo>
                  <a:pt x="80439" y="40213"/>
                </a:lnTo>
                <a:lnTo>
                  <a:pt x="80439" y="20114"/>
                </a:lnTo>
                <a:close/>
              </a:path>
              <a:path w="82550" h="704214">
                <a:moveTo>
                  <a:pt x="82548" y="20114"/>
                </a:moveTo>
                <a:lnTo>
                  <a:pt x="80439" y="20114"/>
                </a:lnTo>
                <a:lnTo>
                  <a:pt x="80439" y="40213"/>
                </a:lnTo>
                <a:lnTo>
                  <a:pt x="82548" y="40213"/>
                </a:lnTo>
                <a:lnTo>
                  <a:pt x="82548" y="20114"/>
                </a:lnTo>
                <a:close/>
              </a:path>
              <a:path w="82550" h="704214">
                <a:moveTo>
                  <a:pt x="60239" y="15"/>
                </a:moveTo>
                <a:lnTo>
                  <a:pt x="20185" y="15"/>
                </a:lnTo>
                <a:lnTo>
                  <a:pt x="40219" y="20114"/>
                </a:lnTo>
                <a:lnTo>
                  <a:pt x="60239" y="15"/>
                </a:lnTo>
                <a:close/>
              </a:path>
            </a:pathLst>
          </a:custGeom>
          <a:solidFill>
            <a:srgbClr val="DE8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586919" y="3471583"/>
            <a:ext cx="0" cy="670560"/>
          </a:xfrm>
          <a:custGeom>
            <a:avLst/>
            <a:gdLst/>
            <a:ahLst/>
            <a:cxnLst/>
            <a:rect l="l" t="t" r="r" b="b"/>
            <a:pathLst>
              <a:path h="670560">
                <a:moveTo>
                  <a:pt x="0" y="0"/>
                </a:moveTo>
                <a:lnTo>
                  <a:pt x="0" y="670129"/>
                </a:lnTo>
              </a:path>
            </a:pathLst>
          </a:custGeom>
          <a:ln w="40170">
            <a:solidFill>
              <a:srgbClr val="DE8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546799" y="3451469"/>
            <a:ext cx="80645" cy="690245"/>
          </a:xfrm>
          <a:custGeom>
            <a:avLst/>
            <a:gdLst/>
            <a:ahLst/>
            <a:cxnLst/>
            <a:rect l="l" t="t" r="r" b="b"/>
            <a:pathLst>
              <a:path w="80645" h="690245">
                <a:moveTo>
                  <a:pt x="0" y="20114"/>
                </a:moveTo>
                <a:lnTo>
                  <a:pt x="0" y="690243"/>
                </a:lnTo>
                <a:lnTo>
                  <a:pt x="40069" y="690243"/>
                </a:lnTo>
                <a:lnTo>
                  <a:pt x="40069" y="40213"/>
                </a:lnTo>
                <a:lnTo>
                  <a:pt x="2108" y="40213"/>
                </a:lnTo>
                <a:lnTo>
                  <a:pt x="2108" y="22229"/>
                </a:lnTo>
                <a:lnTo>
                  <a:pt x="0" y="20114"/>
                </a:lnTo>
                <a:close/>
              </a:path>
              <a:path w="80645" h="690245">
                <a:moveTo>
                  <a:pt x="78029" y="0"/>
                </a:moveTo>
                <a:lnTo>
                  <a:pt x="60254" y="0"/>
                </a:lnTo>
                <a:lnTo>
                  <a:pt x="40069" y="20114"/>
                </a:lnTo>
                <a:lnTo>
                  <a:pt x="40069" y="690243"/>
                </a:lnTo>
                <a:lnTo>
                  <a:pt x="80289" y="690243"/>
                </a:lnTo>
                <a:lnTo>
                  <a:pt x="80289" y="40213"/>
                </a:lnTo>
                <a:lnTo>
                  <a:pt x="60254" y="40213"/>
                </a:lnTo>
                <a:lnTo>
                  <a:pt x="78029" y="22380"/>
                </a:lnTo>
                <a:lnTo>
                  <a:pt x="78029" y="0"/>
                </a:lnTo>
                <a:close/>
              </a:path>
              <a:path w="80645" h="690245">
                <a:moveTo>
                  <a:pt x="2108" y="22229"/>
                </a:moveTo>
                <a:lnTo>
                  <a:pt x="2108" y="40213"/>
                </a:lnTo>
                <a:lnTo>
                  <a:pt x="20034" y="40213"/>
                </a:lnTo>
                <a:lnTo>
                  <a:pt x="2108" y="22229"/>
                </a:lnTo>
                <a:close/>
              </a:path>
              <a:path w="80645" h="690245">
                <a:moveTo>
                  <a:pt x="20034" y="0"/>
                </a:moveTo>
                <a:lnTo>
                  <a:pt x="2108" y="0"/>
                </a:lnTo>
                <a:lnTo>
                  <a:pt x="2108" y="22229"/>
                </a:lnTo>
                <a:lnTo>
                  <a:pt x="20034" y="40213"/>
                </a:lnTo>
                <a:lnTo>
                  <a:pt x="40069" y="40213"/>
                </a:lnTo>
                <a:lnTo>
                  <a:pt x="40069" y="20114"/>
                </a:lnTo>
                <a:lnTo>
                  <a:pt x="20034" y="0"/>
                </a:lnTo>
                <a:close/>
              </a:path>
              <a:path w="80645" h="690245">
                <a:moveTo>
                  <a:pt x="78029" y="22380"/>
                </a:moveTo>
                <a:lnTo>
                  <a:pt x="60254" y="40213"/>
                </a:lnTo>
                <a:lnTo>
                  <a:pt x="78029" y="40213"/>
                </a:lnTo>
                <a:lnTo>
                  <a:pt x="78029" y="22380"/>
                </a:lnTo>
                <a:close/>
              </a:path>
              <a:path w="80645" h="690245">
                <a:moveTo>
                  <a:pt x="80289" y="20114"/>
                </a:moveTo>
                <a:lnTo>
                  <a:pt x="78029" y="22380"/>
                </a:lnTo>
                <a:lnTo>
                  <a:pt x="78029" y="40213"/>
                </a:lnTo>
                <a:lnTo>
                  <a:pt x="80289" y="40213"/>
                </a:lnTo>
                <a:lnTo>
                  <a:pt x="80289" y="20114"/>
                </a:lnTo>
                <a:close/>
              </a:path>
              <a:path w="80645" h="690245">
                <a:moveTo>
                  <a:pt x="60254" y="0"/>
                </a:moveTo>
                <a:lnTo>
                  <a:pt x="20034" y="0"/>
                </a:lnTo>
                <a:lnTo>
                  <a:pt x="40069" y="20114"/>
                </a:lnTo>
                <a:lnTo>
                  <a:pt x="60254" y="0"/>
                </a:lnTo>
                <a:close/>
              </a:path>
            </a:pathLst>
          </a:custGeom>
          <a:solidFill>
            <a:srgbClr val="DE8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2025188" y="3969716"/>
            <a:ext cx="82563" cy="171995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2703534" y="3969717"/>
            <a:ext cx="84808" cy="171995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386521" y="3969717"/>
            <a:ext cx="82548" cy="171995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064987" y="3969717"/>
            <a:ext cx="82548" cy="171995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743304" y="3969717"/>
            <a:ext cx="82548" cy="171995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424030" y="3969717"/>
            <a:ext cx="82548" cy="171995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904679" y="3974180"/>
            <a:ext cx="84808" cy="167532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585330" y="3978643"/>
            <a:ext cx="82503" cy="163069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266011" y="3978643"/>
            <a:ext cx="82548" cy="163069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944478" y="3978643"/>
            <a:ext cx="82548" cy="163069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622794" y="3978643"/>
            <a:ext cx="84808" cy="163069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303521" y="3978643"/>
            <a:ext cx="82548" cy="163069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828808" y="3855787"/>
            <a:ext cx="0" cy="286385"/>
          </a:xfrm>
          <a:custGeom>
            <a:avLst/>
            <a:gdLst/>
            <a:ahLst/>
            <a:cxnLst/>
            <a:rect l="l" t="t" r="r" b="b"/>
            <a:pathLst>
              <a:path h="286385">
                <a:moveTo>
                  <a:pt x="0" y="0"/>
                </a:moveTo>
                <a:lnTo>
                  <a:pt x="0" y="285925"/>
                </a:lnTo>
              </a:path>
            </a:pathLst>
          </a:custGeom>
          <a:ln w="40170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786399" y="3835688"/>
            <a:ext cx="83185" cy="306070"/>
          </a:xfrm>
          <a:custGeom>
            <a:avLst/>
            <a:gdLst/>
            <a:ahLst/>
            <a:cxnLst/>
            <a:rect l="l" t="t" r="r" b="b"/>
            <a:pathLst>
              <a:path w="83185" h="306070">
                <a:moveTo>
                  <a:pt x="2229" y="20099"/>
                </a:moveTo>
                <a:lnTo>
                  <a:pt x="2229" y="306024"/>
                </a:lnTo>
                <a:lnTo>
                  <a:pt x="42404" y="306024"/>
                </a:lnTo>
                <a:lnTo>
                  <a:pt x="42404" y="40213"/>
                </a:lnTo>
                <a:lnTo>
                  <a:pt x="22324" y="40213"/>
                </a:lnTo>
                <a:lnTo>
                  <a:pt x="2229" y="20099"/>
                </a:lnTo>
                <a:close/>
              </a:path>
              <a:path w="83185" h="306070">
                <a:moveTo>
                  <a:pt x="80334" y="0"/>
                </a:moveTo>
                <a:lnTo>
                  <a:pt x="62484" y="0"/>
                </a:lnTo>
                <a:lnTo>
                  <a:pt x="42404" y="20099"/>
                </a:lnTo>
                <a:lnTo>
                  <a:pt x="42404" y="306024"/>
                </a:lnTo>
                <a:lnTo>
                  <a:pt x="82578" y="306024"/>
                </a:lnTo>
                <a:lnTo>
                  <a:pt x="82578" y="40213"/>
                </a:lnTo>
                <a:lnTo>
                  <a:pt x="62484" y="40213"/>
                </a:lnTo>
                <a:lnTo>
                  <a:pt x="80334" y="22345"/>
                </a:lnTo>
                <a:lnTo>
                  <a:pt x="80334" y="0"/>
                </a:lnTo>
                <a:close/>
              </a:path>
              <a:path w="83185" h="306070">
                <a:moveTo>
                  <a:pt x="22324" y="0"/>
                </a:moveTo>
                <a:lnTo>
                  <a:pt x="0" y="0"/>
                </a:lnTo>
                <a:lnTo>
                  <a:pt x="0" y="40213"/>
                </a:lnTo>
                <a:lnTo>
                  <a:pt x="2229" y="40213"/>
                </a:lnTo>
                <a:lnTo>
                  <a:pt x="2229" y="20099"/>
                </a:lnTo>
                <a:lnTo>
                  <a:pt x="42404" y="20099"/>
                </a:lnTo>
                <a:lnTo>
                  <a:pt x="22324" y="0"/>
                </a:lnTo>
                <a:close/>
              </a:path>
              <a:path w="83185" h="306070">
                <a:moveTo>
                  <a:pt x="42404" y="20099"/>
                </a:moveTo>
                <a:lnTo>
                  <a:pt x="2229" y="20099"/>
                </a:lnTo>
                <a:lnTo>
                  <a:pt x="22324" y="40213"/>
                </a:lnTo>
                <a:lnTo>
                  <a:pt x="42404" y="40213"/>
                </a:lnTo>
                <a:lnTo>
                  <a:pt x="42404" y="20099"/>
                </a:lnTo>
                <a:close/>
              </a:path>
              <a:path w="83185" h="306070">
                <a:moveTo>
                  <a:pt x="80334" y="22345"/>
                </a:moveTo>
                <a:lnTo>
                  <a:pt x="62484" y="40213"/>
                </a:lnTo>
                <a:lnTo>
                  <a:pt x="80334" y="40213"/>
                </a:lnTo>
                <a:lnTo>
                  <a:pt x="80334" y="22345"/>
                </a:lnTo>
                <a:close/>
              </a:path>
              <a:path w="83185" h="306070">
                <a:moveTo>
                  <a:pt x="82578" y="20099"/>
                </a:moveTo>
                <a:lnTo>
                  <a:pt x="80334" y="22345"/>
                </a:lnTo>
                <a:lnTo>
                  <a:pt x="80334" y="40213"/>
                </a:lnTo>
                <a:lnTo>
                  <a:pt x="82578" y="40213"/>
                </a:lnTo>
                <a:lnTo>
                  <a:pt x="82578" y="20099"/>
                </a:lnTo>
                <a:close/>
              </a:path>
              <a:path w="83185" h="306070">
                <a:moveTo>
                  <a:pt x="62484" y="0"/>
                </a:moveTo>
                <a:lnTo>
                  <a:pt x="22324" y="0"/>
                </a:lnTo>
                <a:lnTo>
                  <a:pt x="42404" y="20099"/>
                </a:lnTo>
                <a:lnTo>
                  <a:pt x="62484" y="0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2507230" y="3860250"/>
            <a:ext cx="0" cy="281940"/>
          </a:xfrm>
          <a:custGeom>
            <a:avLst/>
            <a:gdLst/>
            <a:ahLst/>
            <a:cxnLst/>
            <a:rect l="l" t="t" r="r" b="b"/>
            <a:pathLst>
              <a:path h="281939">
                <a:moveTo>
                  <a:pt x="0" y="0"/>
                </a:moveTo>
                <a:lnTo>
                  <a:pt x="0" y="281462"/>
                </a:lnTo>
              </a:path>
            </a:pathLst>
          </a:custGeom>
          <a:ln w="40170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2464821" y="3840151"/>
            <a:ext cx="83185" cy="301625"/>
          </a:xfrm>
          <a:custGeom>
            <a:avLst/>
            <a:gdLst/>
            <a:ahLst/>
            <a:cxnLst/>
            <a:rect l="l" t="t" r="r" b="b"/>
            <a:pathLst>
              <a:path w="83185" h="301625">
                <a:moveTo>
                  <a:pt x="2229" y="20114"/>
                </a:moveTo>
                <a:lnTo>
                  <a:pt x="2229" y="301561"/>
                </a:lnTo>
                <a:lnTo>
                  <a:pt x="42404" y="301561"/>
                </a:lnTo>
                <a:lnTo>
                  <a:pt x="42404" y="40213"/>
                </a:lnTo>
                <a:lnTo>
                  <a:pt x="22324" y="40213"/>
                </a:lnTo>
                <a:lnTo>
                  <a:pt x="2229" y="20114"/>
                </a:lnTo>
                <a:close/>
              </a:path>
              <a:path w="83185" h="301625">
                <a:moveTo>
                  <a:pt x="80334" y="0"/>
                </a:moveTo>
                <a:lnTo>
                  <a:pt x="62484" y="0"/>
                </a:lnTo>
                <a:lnTo>
                  <a:pt x="42404" y="20114"/>
                </a:lnTo>
                <a:lnTo>
                  <a:pt x="42404" y="301561"/>
                </a:lnTo>
                <a:lnTo>
                  <a:pt x="82578" y="301561"/>
                </a:lnTo>
                <a:lnTo>
                  <a:pt x="82578" y="40213"/>
                </a:lnTo>
                <a:lnTo>
                  <a:pt x="62484" y="40213"/>
                </a:lnTo>
                <a:lnTo>
                  <a:pt x="80334" y="22359"/>
                </a:lnTo>
                <a:lnTo>
                  <a:pt x="80334" y="0"/>
                </a:lnTo>
                <a:close/>
              </a:path>
              <a:path w="83185" h="301625">
                <a:moveTo>
                  <a:pt x="22324" y="0"/>
                </a:moveTo>
                <a:lnTo>
                  <a:pt x="0" y="0"/>
                </a:lnTo>
                <a:lnTo>
                  <a:pt x="0" y="40213"/>
                </a:lnTo>
                <a:lnTo>
                  <a:pt x="2229" y="40213"/>
                </a:lnTo>
                <a:lnTo>
                  <a:pt x="2229" y="20114"/>
                </a:lnTo>
                <a:lnTo>
                  <a:pt x="42404" y="20114"/>
                </a:lnTo>
                <a:lnTo>
                  <a:pt x="22324" y="0"/>
                </a:lnTo>
                <a:close/>
              </a:path>
              <a:path w="83185" h="301625">
                <a:moveTo>
                  <a:pt x="42404" y="20114"/>
                </a:moveTo>
                <a:lnTo>
                  <a:pt x="2229" y="20114"/>
                </a:lnTo>
                <a:lnTo>
                  <a:pt x="22324" y="40213"/>
                </a:lnTo>
                <a:lnTo>
                  <a:pt x="42404" y="40213"/>
                </a:lnTo>
                <a:lnTo>
                  <a:pt x="42404" y="20114"/>
                </a:lnTo>
                <a:close/>
              </a:path>
              <a:path w="83185" h="301625">
                <a:moveTo>
                  <a:pt x="80334" y="22359"/>
                </a:moveTo>
                <a:lnTo>
                  <a:pt x="62484" y="40213"/>
                </a:lnTo>
                <a:lnTo>
                  <a:pt x="80334" y="40213"/>
                </a:lnTo>
                <a:lnTo>
                  <a:pt x="80334" y="22359"/>
                </a:lnTo>
                <a:close/>
              </a:path>
              <a:path w="83185" h="301625">
                <a:moveTo>
                  <a:pt x="82578" y="20114"/>
                </a:moveTo>
                <a:lnTo>
                  <a:pt x="80334" y="22359"/>
                </a:lnTo>
                <a:lnTo>
                  <a:pt x="80334" y="40213"/>
                </a:lnTo>
                <a:lnTo>
                  <a:pt x="82578" y="40213"/>
                </a:lnTo>
                <a:lnTo>
                  <a:pt x="82578" y="20114"/>
                </a:lnTo>
                <a:close/>
              </a:path>
              <a:path w="83185" h="301625">
                <a:moveTo>
                  <a:pt x="62484" y="0"/>
                </a:moveTo>
                <a:lnTo>
                  <a:pt x="22324" y="0"/>
                </a:lnTo>
                <a:lnTo>
                  <a:pt x="42404" y="20114"/>
                </a:lnTo>
                <a:lnTo>
                  <a:pt x="62484" y="0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185622" y="3864728"/>
            <a:ext cx="0" cy="277495"/>
          </a:xfrm>
          <a:custGeom>
            <a:avLst/>
            <a:gdLst/>
            <a:ahLst/>
            <a:cxnLst/>
            <a:rect l="l" t="t" r="r" b="b"/>
            <a:pathLst>
              <a:path h="277495">
                <a:moveTo>
                  <a:pt x="0" y="0"/>
                </a:moveTo>
                <a:lnTo>
                  <a:pt x="0" y="276984"/>
                </a:lnTo>
              </a:path>
            </a:pathLst>
          </a:custGeom>
          <a:ln w="40170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145502" y="3844614"/>
            <a:ext cx="82550" cy="297180"/>
          </a:xfrm>
          <a:custGeom>
            <a:avLst/>
            <a:gdLst/>
            <a:ahLst/>
            <a:cxnLst/>
            <a:rect l="l" t="t" r="r" b="b"/>
            <a:pathLst>
              <a:path w="82550" h="297179">
                <a:moveTo>
                  <a:pt x="0" y="20114"/>
                </a:moveTo>
                <a:lnTo>
                  <a:pt x="0" y="297098"/>
                </a:lnTo>
                <a:lnTo>
                  <a:pt x="40069" y="297098"/>
                </a:lnTo>
                <a:lnTo>
                  <a:pt x="40069" y="40213"/>
                </a:lnTo>
                <a:lnTo>
                  <a:pt x="2259" y="40213"/>
                </a:lnTo>
                <a:lnTo>
                  <a:pt x="2259" y="22380"/>
                </a:lnTo>
                <a:lnTo>
                  <a:pt x="0" y="20114"/>
                </a:lnTo>
                <a:close/>
              </a:path>
              <a:path w="82550" h="297179">
                <a:moveTo>
                  <a:pt x="82548" y="0"/>
                </a:moveTo>
                <a:lnTo>
                  <a:pt x="60254" y="0"/>
                </a:lnTo>
                <a:lnTo>
                  <a:pt x="40069" y="20114"/>
                </a:lnTo>
                <a:lnTo>
                  <a:pt x="40069" y="297098"/>
                </a:lnTo>
                <a:lnTo>
                  <a:pt x="80289" y="297098"/>
                </a:lnTo>
                <a:lnTo>
                  <a:pt x="80289" y="40213"/>
                </a:lnTo>
                <a:lnTo>
                  <a:pt x="60254" y="40213"/>
                </a:lnTo>
                <a:lnTo>
                  <a:pt x="80289" y="20114"/>
                </a:lnTo>
                <a:lnTo>
                  <a:pt x="82548" y="20114"/>
                </a:lnTo>
                <a:lnTo>
                  <a:pt x="82548" y="0"/>
                </a:lnTo>
                <a:close/>
              </a:path>
              <a:path w="82550" h="297179">
                <a:moveTo>
                  <a:pt x="2259" y="22380"/>
                </a:moveTo>
                <a:lnTo>
                  <a:pt x="2259" y="40213"/>
                </a:lnTo>
                <a:lnTo>
                  <a:pt x="20034" y="40213"/>
                </a:lnTo>
                <a:lnTo>
                  <a:pt x="2259" y="22380"/>
                </a:lnTo>
                <a:close/>
              </a:path>
              <a:path w="82550" h="297179">
                <a:moveTo>
                  <a:pt x="20034" y="0"/>
                </a:moveTo>
                <a:lnTo>
                  <a:pt x="2259" y="0"/>
                </a:lnTo>
                <a:lnTo>
                  <a:pt x="2259" y="22380"/>
                </a:lnTo>
                <a:lnTo>
                  <a:pt x="20034" y="40213"/>
                </a:lnTo>
                <a:lnTo>
                  <a:pt x="40069" y="40213"/>
                </a:lnTo>
                <a:lnTo>
                  <a:pt x="40069" y="20114"/>
                </a:lnTo>
                <a:lnTo>
                  <a:pt x="20034" y="0"/>
                </a:lnTo>
                <a:close/>
              </a:path>
              <a:path w="82550" h="297179">
                <a:moveTo>
                  <a:pt x="80289" y="20114"/>
                </a:moveTo>
                <a:lnTo>
                  <a:pt x="60254" y="40213"/>
                </a:lnTo>
                <a:lnTo>
                  <a:pt x="80289" y="40213"/>
                </a:lnTo>
                <a:lnTo>
                  <a:pt x="80289" y="20114"/>
                </a:lnTo>
                <a:close/>
              </a:path>
              <a:path w="82550" h="297179">
                <a:moveTo>
                  <a:pt x="82548" y="20114"/>
                </a:moveTo>
                <a:lnTo>
                  <a:pt x="80289" y="20114"/>
                </a:lnTo>
                <a:lnTo>
                  <a:pt x="80289" y="40213"/>
                </a:lnTo>
                <a:lnTo>
                  <a:pt x="82548" y="40213"/>
                </a:lnTo>
                <a:lnTo>
                  <a:pt x="82548" y="20114"/>
                </a:lnTo>
                <a:close/>
              </a:path>
              <a:path w="82550" h="297179">
                <a:moveTo>
                  <a:pt x="60254" y="0"/>
                </a:moveTo>
                <a:lnTo>
                  <a:pt x="20034" y="0"/>
                </a:lnTo>
                <a:lnTo>
                  <a:pt x="40069" y="20114"/>
                </a:lnTo>
                <a:lnTo>
                  <a:pt x="60254" y="0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866320" y="3873655"/>
            <a:ext cx="0" cy="268605"/>
          </a:xfrm>
          <a:custGeom>
            <a:avLst/>
            <a:gdLst/>
            <a:ahLst/>
            <a:cxnLst/>
            <a:rect l="l" t="t" r="r" b="b"/>
            <a:pathLst>
              <a:path h="268604">
                <a:moveTo>
                  <a:pt x="0" y="0"/>
                </a:moveTo>
                <a:lnTo>
                  <a:pt x="0" y="268057"/>
                </a:lnTo>
              </a:path>
            </a:pathLst>
          </a:custGeom>
          <a:ln w="44633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823969" y="3853555"/>
            <a:ext cx="85090" cy="288290"/>
          </a:xfrm>
          <a:custGeom>
            <a:avLst/>
            <a:gdLst/>
            <a:ahLst/>
            <a:cxnLst/>
            <a:rect l="l" t="t" r="r" b="b"/>
            <a:pathLst>
              <a:path w="85089" h="288289">
                <a:moveTo>
                  <a:pt x="0" y="20099"/>
                </a:moveTo>
                <a:lnTo>
                  <a:pt x="0" y="288156"/>
                </a:lnTo>
                <a:lnTo>
                  <a:pt x="40069" y="288156"/>
                </a:lnTo>
                <a:lnTo>
                  <a:pt x="40069" y="40213"/>
                </a:lnTo>
                <a:lnTo>
                  <a:pt x="2108" y="40213"/>
                </a:lnTo>
                <a:lnTo>
                  <a:pt x="2108" y="22216"/>
                </a:lnTo>
                <a:lnTo>
                  <a:pt x="0" y="20099"/>
                </a:lnTo>
                <a:close/>
              </a:path>
              <a:path w="85089" h="288289">
                <a:moveTo>
                  <a:pt x="82548" y="0"/>
                </a:moveTo>
                <a:lnTo>
                  <a:pt x="64623" y="0"/>
                </a:lnTo>
                <a:lnTo>
                  <a:pt x="44588" y="20099"/>
                </a:lnTo>
                <a:lnTo>
                  <a:pt x="44588" y="288156"/>
                </a:lnTo>
                <a:lnTo>
                  <a:pt x="84657" y="288156"/>
                </a:lnTo>
                <a:lnTo>
                  <a:pt x="84657" y="40213"/>
                </a:lnTo>
                <a:lnTo>
                  <a:pt x="64623" y="40213"/>
                </a:lnTo>
                <a:lnTo>
                  <a:pt x="82548" y="22216"/>
                </a:lnTo>
                <a:lnTo>
                  <a:pt x="82548" y="0"/>
                </a:lnTo>
                <a:close/>
              </a:path>
              <a:path w="85089" h="288289">
                <a:moveTo>
                  <a:pt x="2108" y="22216"/>
                </a:moveTo>
                <a:lnTo>
                  <a:pt x="2108" y="40213"/>
                </a:lnTo>
                <a:lnTo>
                  <a:pt x="20034" y="40213"/>
                </a:lnTo>
                <a:lnTo>
                  <a:pt x="2108" y="22216"/>
                </a:lnTo>
                <a:close/>
              </a:path>
              <a:path w="85089" h="288289">
                <a:moveTo>
                  <a:pt x="20034" y="0"/>
                </a:moveTo>
                <a:lnTo>
                  <a:pt x="2108" y="0"/>
                </a:lnTo>
                <a:lnTo>
                  <a:pt x="2108" y="22216"/>
                </a:lnTo>
                <a:lnTo>
                  <a:pt x="20034" y="40213"/>
                </a:lnTo>
                <a:lnTo>
                  <a:pt x="40069" y="40213"/>
                </a:lnTo>
                <a:lnTo>
                  <a:pt x="40069" y="20099"/>
                </a:lnTo>
                <a:lnTo>
                  <a:pt x="20034" y="0"/>
                </a:lnTo>
                <a:close/>
              </a:path>
              <a:path w="85089" h="288289">
                <a:moveTo>
                  <a:pt x="64623" y="0"/>
                </a:moveTo>
                <a:lnTo>
                  <a:pt x="20034" y="0"/>
                </a:lnTo>
                <a:lnTo>
                  <a:pt x="40069" y="20099"/>
                </a:lnTo>
                <a:lnTo>
                  <a:pt x="40069" y="40213"/>
                </a:lnTo>
                <a:lnTo>
                  <a:pt x="44588" y="40213"/>
                </a:lnTo>
                <a:lnTo>
                  <a:pt x="44588" y="20099"/>
                </a:lnTo>
                <a:lnTo>
                  <a:pt x="64623" y="0"/>
                </a:lnTo>
                <a:close/>
              </a:path>
              <a:path w="85089" h="288289">
                <a:moveTo>
                  <a:pt x="82548" y="22216"/>
                </a:moveTo>
                <a:lnTo>
                  <a:pt x="64623" y="40213"/>
                </a:lnTo>
                <a:lnTo>
                  <a:pt x="82548" y="40213"/>
                </a:lnTo>
                <a:lnTo>
                  <a:pt x="82548" y="22216"/>
                </a:lnTo>
                <a:close/>
              </a:path>
              <a:path w="85089" h="288289">
                <a:moveTo>
                  <a:pt x="84657" y="20099"/>
                </a:moveTo>
                <a:lnTo>
                  <a:pt x="82548" y="22216"/>
                </a:lnTo>
                <a:lnTo>
                  <a:pt x="82548" y="40213"/>
                </a:lnTo>
                <a:lnTo>
                  <a:pt x="84657" y="40213"/>
                </a:lnTo>
                <a:lnTo>
                  <a:pt x="84657" y="20099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546924" y="3878133"/>
            <a:ext cx="0" cy="264160"/>
          </a:xfrm>
          <a:custGeom>
            <a:avLst/>
            <a:gdLst/>
            <a:ahLst/>
            <a:cxnLst/>
            <a:rect l="l" t="t" r="r" b="b"/>
            <a:pathLst>
              <a:path h="264160">
                <a:moveTo>
                  <a:pt x="0" y="0"/>
                </a:moveTo>
                <a:lnTo>
                  <a:pt x="0" y="263579"/>
                </a:lnTo>
              </a:path>
            </a:pathLst>
          </a:custGeom>
          <a:ln w="40170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504545" y="3858019"/>
            <a:ext cx="82550" cy="283845"/>
          </a:xfrm>
          <a:custGeom>
            <a:avLst/>
            <a:gdLst/>
            <a:ahLst/>
            <a:cxnLst/>
            <a:rect l="l" t="t" r="r" b="b"/>
            <a:pathLst>
              <a:path w="82550" h="283845">
                <a:moveTo>
                  <a:pt x="2259" y="20114"/>
                </a:moveTo>
                <a:lnTo>
                  <a:pt x="2259" y="283693"/>
                </a:lnTo>
                <a:lnTo>
                  <a:pt x="42479" y="283693"/>
                </a:lnTo>
                <a:lnTo>
                  <a:pt x="42479" y="40213"/>
                </a:lnTo>
                <a:lnTo>
                  <a:pt x="22294" y="40213"/>
                </a:lnTo>
                <a:lnTo>
                  <a:pt x="2259" y="20114"/>
                </a:lnTo>
                <a:close/>
              </a:path>
              <a:path w="82550" h="283845">
                <a:moveTo>
                  <a:pt x="80289" y="0"/>
                </a:moveTo>
                <a:lnTo>
                  <a:pt x="62514" y="0"/>
                </a:lnTo>
                <a:lnTo>
                  <a:pt x="42479" y="20114"/>
                </a:lnTo>
                <a:lnTo>
                  <a:pt x="42479" y="283693"/>
                </a:lnTo>
                <a:lnTo>
                  <a:pt x="82548" y="283693"/>
                </a:lnTo>
                <a:lnTo>
                  <a:pt x="82548" y="40213"/>
                </a:lnTo>
                <a:lnTo>
                  <a:pt x="62514" y="40213"/>
                </a:lnTo>
                <a:lnTo>
                  <a:pt x="80289" y="22380"/>
                </a:lnTo>
                <a:lnTo>
                  <a:pt x="80289" y="0"/>
                </a:lnTo>
                <a:close/>
              </a:path>
              <a:path w="82550" h="283845">
                <a:moveTo>
                  <a:pt x="22294" y="0"/>
                </a:moveTo>
                <a:lnTo>
                  <a:pt x="0" y="0"/>
                </a:lnTo>
                <a:lnTo>
                  <a:pt x="0" y="40213"/>
                </a:lnTo>
                <a:lnTo>
                  <a:pt x="2259" y="40213"/>
                </a:lnTo>
                <a:lnTo>
                  <a:pt x="2259" y="20114"/>
                </a:lnTo>
                <a:lnTo>
                  <a:pt x="42479" y="20114"/>
                </a:lnTo>
                <a:lnTo>
                  <a:pt x="22294" y="0"/>
                </a:lnTo>
                <a:close/>
              </a:path>
              <a:path w="82550" h="283845">
                <a:moveTo>
                  <a:pt x="42479" y="20114"/>
                </a:moveTo>
                <a:lnTo>
                  <a:pt x="2259" y="20114"/>
                </a:lnTo>
                <a:lnTo>
                  <a:pt x="22294" y="40213"/>
                </a:lnTo>
                <a:lnTo>
                  <a:pt x="42479" y="40213"/>
                </a:lnTo>
                <a:lnTo>
                  <a:pt x="42479" y="20114"/>
                </a:lnTo>
                <a:close/>
              </a:path>
              <a:path w="82550" h="283845">
                <a:moveTo>
                  <a:pt x="80289" y="22380"/>
                </a:moveTo>
                <a:lnTo>
                  <a:pt x="62514" y="40213"/>
                </a:lnTo>
                <a:lnTo>
                  <a:pt x="80289" y="40213"/>
                </a:lnTo>
                <a:lnTo>
                  <a:pt x="80289" y="22380"/>
                </a:lnTo>
                <a:close/>
              </a:path>
              <a:path w="82550" h="283845">
                <a:moveTo>
                  <a:pt x="82548" y="20114"/>
                </a:moveTo>
                <a:lnTo>
                  <a:pt x="80289" y="22380"/>
                </a:lnTo>
                <a:lnTo>
                  <a:pt x="80289" y="40213"/>
                </a:lnTo>
                <a:lnTo>
                  <a:pt x="82548" y="40213"/>
                </a:lnTo>
                <a:lnTo>
                  <a:pt x="82548" y="20114"/>
                </a:lnTo>
                <a:close/>
              </a:path>
              <a:path w="82550" h="283845">
                <a:moveTo>
                  <a:pt x="62514" y="0"/>
                </a:moveTo>
                <a:lnTo>
                  <a:pt x="22294" y="0"/>
                </a:lnTo>
                <a:lnTo>
                  <a:pt x="42479" y="20114"/>
                </a:lnTo>
                <a:lnTo>
                  <a:pt x="62514" y="0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225391" y="3882596"/>
            <a:ext cx="0" cy="259715"/>
          </a:xfrm>
          <a:custGeom>
            <a:avLst/>
            <a:gdLst/>
            <a:ahLst/>
            <a:cxnLst/>
            <a:rect l="l" t="t" r="r" b="b"/>
            <a:pathLst>
              <a:path h="259714">
                <a:moveTo>
                  <a:pt x="0" y="0"/>
                </a:moveTo>
                <a:lnTo>
                  <a:pt x="0" y="259116"/>
                </a:lnTo>
              </a:path>
            </a:pathLst>
          </a:custGeom>
          <a:ln w="40170">
            <a:solidFill>
              <a:srgbClr val="FF9F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183012" y="3862497"/>
            <a:ext cx="82550" cy="279400"/>
          </a:xfrm>
          <a:custGeom>
            <a:avLst/>
            <a:gdLst/>
            <a:ahLst/>
            <a:cxnLst/>
            <a:rect l="l" t="t" r="r" b="b"/>
            <a:pathLst>
              <a:path w="82550" h="279400">
                <a:moveTo>
                  <a:pt x="2259" y="20099"/>
                </a:moveTo>
                <a:lnTo>
                  <a:pt x="2259" y="279215"/>
                </a:lnTo>
                <a:lnTo>
                  <a:pt x="42328" y="279215"/>
                </a:lnTo>
                <a:lnTo>
                  <a:pt x="42328" y="40198"/>
                </a:lnTo>
                <a:lnTo>
                  <a:pt x="22294" y="40198"/>
                </a:lnTo>
                <a:lnTo>
                  <a:pt x="2259" y="20099"/>
                </a:lnTo>
                <a:close/>
              </a:path>
              <a:path w="82550" h="279400">
                <a:moveTo>
                  <a:pt x="80289" y="0"/>
                </a:moveTo>
                <a:lnTo>
                  <a:pt x="62514" y="0"/>
                </a:lnTo>
                <a:lnTo>
                  <a:pt x="42328" y="20099"/>
                </a:lnTo>
                <a:lnTo>
                  <a:pt x="42328" y="279215"/>
                </a:lnTo>
                <a:lnTo>
                  <a:pt x="82548" y="279215"/>
                </a:lnTo>
                <a:lnTo>
                  <a:pt x="82548" y="40198"/>
                </a:lnTo>
                <a:lnTo>
                  <a:pt x="62514" y="40198"/>
                </a:lnTo>
                <a:lnTo>
                  <a:pt x="80289" y="22365"/>
                </a:lnTo>
                <a:lnTo>
                  <a:pt x="80289" y="0"/>
                </a:lnTo>
                <a:close/>
              </a:path>
              <a:path w="82550" h="279400">
                <a:moveTo>
                  <a:pt x="22294" y="0"/>
                </a:moveTo>
                <a:lnTo>
                  <a:pt x="0" y="0"/>
                </a:lnTo>
                <a:lnTo>
                  <a:pt x="0" y="40198"/>
                </a:lnTo>
                <a:lnTo>
                  <a:pt x="2259" y="40198"/>
                </a:lnTo>
                <a:lnTo>
                  <a:pt x="2259" y="20099"/>
                </a:lnTo>
                <a:lnTo>
                  <a:pt x="42328" y="20099"/>
                </a:lnTo>
                <a:lnTo>
                  <a:pt x="22294" y="0"/>
                </a:lnTo>
                <a:close/>
              </a:path>
              <a:path w="82550" h="279400">
                <a:moveTo>
                  <a:pt x="42328" y="20099"/>
                </a:moveTo>
                <a:lnTo>
                  <a:pt x="2259" y="20099"/>
                </a:lnTo>
                <a:lnTo>
                  <a:pt x="22294" y="40198"/>
                </a:lnTo>
                <a:lnTo>
                  <a:pt x="42328" y="40198"/>
                </a:lnTo>
                <a:lnTo>
                  <a:pt x="42328" y="20099"/>
                </a:lnTo>
                <a:close/>
              </a:path>
              <a:path w="82550" h="279400">
                <a:moveTo>
                  <a:pt x="80289" y="22365"/>
                </a:moveTo>
                <a:lnTo>
                  <a:pt x="62514" y="40198"/>
                </a:lnTo>
                <a:lnTo>
                  <a:pt x="80289" y="40198"/>
                </a:lnTo>
                <a:lnTo>
                  <a:pt x="80289" y="22365"/>
                </a:lnTo>
                <a:close/>
              </a:path>
              <a:path w="82550" h="279400">
                <a:moveTo>
                  <a:pt x="82548" y="20099"/>
                </a:moveTo>
                <a:lnTo>
                  <a:pt x="80289" y="22365"/>
                </a:lnTo>
                <a:lnTo>
                  <a:pt x="80289" y="40198"/>
                </a:lnTo>
                <a:lnTo>
                  <a:pt x="82548" y="40198"/>
                </a:lnTo>
                <a:lnTo>
                  <a:pt x="82548" y="20099"/>
                </a:lnTo>
                <a:close/>
              </a:path>
              <a:path w="82550" h="279400">
                <a:moveTo>
                  <a:pt x="62514" y="0"/>
                </a:moveTo>
                <a:lnTo>
                  <a:pt x="22294" y="0"/>
                </a:lnTo>
                <a:lnTo>
                  <a:pt x="42328" y="20099"/>
                </a:lnTo>
                <a:lnTo>
                  <a:pt x="62514" y="0"/>
                </a:lnTo>
                <a:close/>
              </a:path>
            </a:pathLst>
          </a:custGeom>
          <a:solidFill>
            <a:srgbClr val="FF9F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665890" y="4000989"/>
            <a:ext cx="82578" cy="140723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2344312" y="3996525"/>
            <a:ext cx="82578" cy="145186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024993" y="3996526"/>
            <a:ext cx="80289" cy="145186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3705569" y="4000989"/>
            <a:ext cx="82548" cy="140723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384036" y="4000989"/>
            <a:ext cx="82548" cy="140723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064762" y="4000989"/>
            <a:ext cx="80289" cy="140723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822100" y="4213197"/>
            <a:ext cx="53975" cy="116205"/>
          </a:xfrm>
          <a:custGeom>
            <a:avLst/>
            <a:gdLst/>
            <a:ahLst/>
            <a:cxnLst/>
            <a:rect l="l" t="t" r="r" b="b"/>
            <a:pathLst>
              <a:path w="53975" h="116204">
                <a:moveTo>
                  <a:pt x="53566" y="31271"/>
                </a:moveTo>
                <a:lnTo>
                  <a:pt x="31257" y="31271"/>
                </a:lnTo>
                <a:lnTo>
                  <a:pt x="31257" y="116161"/>
                </a:lnTo>
                <a:lnTo>
                  <a:pt x="53566" y="116161"/>
                </a:lnTo>
                <a:lnTo>
                  <a:pt x="53566" y="31271"/>
                </a:lnTo>
                <a:close/>
              </a:path>
              <a:path w="53975" h="116204">
                <a:moveTo>
                  <a:pt x="53566" y="0"/>
                </a:moveTo>
                <a:lnTo>
                  <a:pt x="35715" y="0"/>
                </a:lnTo>
                <a:lnTo>
                  <a:pt x="31257" y="4463"/>
                </a:lnTo>
                <a:lnTo>
                  <a:pt x="26783" y="13404"/>
                </a:lnTo>
                <a:lnTo>
                  <a:pt x="22324" y="17867"/>
                </a:lnTo>
                <a:lnTo>
                  <a:pt x="13391" y="22330"/>
                </a:lnTo>
                <a:lnTo>
                  <a:pt x="8932" y="26808"/>
                </a:lnTo>
                <a:lnTo>
                  <a:pt x="0" y="26808"/>
                </a:lnTo>
                <a:lnTo>
                  <a:pt x="0" y="49139"/>
                </a:lnTo>
                <a:lnTo>
                  <a:pt x="9277" y="45722"/>
                </a:lnTo>
                <a:lnTo>
                  <a:pt x="17300" y="41884"/>
                </a:lnTo>
                <a:lnTo>
                  <a:pt x="24487" y="37208"/>
                </a:lnTo>
                <a:lnTo>
                  <a:pt x="31257" y="31271"/>
                </a:lnTo>
                <a:lnTo>
                  <a:pt x="53566" y="31271"/>
                </a:lnTo>
                <a:lnTo>
                  <a:pt x="53566" y="0"/>
                </a:lnTo>
                <a:close/>
              </a:path>
            </a:pathLst>
          </a:custGeom>
          <a:solidFill>
            <a:srgbClr val="2217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906908" y="4213197"/>
            <a:ext cx="165142" cy="116161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2496063" y="4213197"/>
            <a:ext cx="254470" cy="116161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174424" y="4213197"/>
            <a:ext cx="258944" cy="116161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857410" y="4213197"/>
            <a:ext cx="254425" cy="116161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535727" y="4213197"/>
            <a:ext cx="254425" cy="116161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173974" y="4213197"/>
            <a:ext cx="53975" cy="116205"/>
          </a:xfrm>
          <a:custGeom>
            <a:avLst/>
            <a:gdLst/>
            <a:ahLst/>
            <a:cxnLst/>
            <a:rect l="l" t="t" r="r" b="b"/>
            <a:pathLst>
              <a:path w="53975" h="116204">
                <a:moveTo>
                  <a:pt x="53626" y="31271"/>
                </a:moveTo>
                <a:lnTo>
                  <a:pt x="31332" y="31271"/>
                </a:lnTo>
                <a:lnTo>
                  <a:pt x="31332" y="116161"/>
                </a:lnTo>
                <a:lnTo>
                  <a:pt x="53626" y="116161"/>
                </a:lnTo>
                <a:lnTo>
                  <a:pt x="53626" y="31271"/>
                </a:lnTo>
                <a:close/>
              </a:path>
              <a:path w="53975" h="116204">
                <a:moveTo>
                  <a:pt x="53626" y="0"/>
                </a:moveTo>
                <a:lnTo>
                  <a:pt x="35851" y="0"/>
                </a:lnTo>
                <a:lnTo>
                  <a:pt x="31332" y="4463"/>
                </a:lnTo>
                <a:lnTo>
                  <a:pt x="26813" y="13404"/>
                </a:lnTo>
                <a:lnTo>
                  <a:pt x="22444" y="17867"/>
                </a:lnTo>
                <a:lnTo>
                  <a:pt x="13406" y="22330"/>
                </a:lnTo>
                <a:lnTo>
                  <a:pt x="9038" y="26808"/>
                </a:lnTo>
                <a:lnTo>
                  <a:pt x="0" y="26808"/>
                </a:lnTo>
                <a:lnTo>
                  <a:pt x="0" y="49139"/>
                </a:lnTo>
                <a:lnTo>
                  <a:pt x="9301" y="45722"/>
                </a:lnTo>
                <a:lnTo>
                  <a:pt x="17360" y="41884"/>
                </a:lnTo>
                <a:lnTo>
                  <a:pt x="24572" y="37208"/>
                </a:lnTo>
                <a:lnTo>
                  <a:pt x="31332" y="31271"/>
                </a:lnTo>
                <a:lnTo>
                  <a:pt x="53626" y="31271"/>
                </a:lnTo>
                <a:lnTo>
                  <a:pt x="53626" y="0"/>
                </a:lnTo>
                <a:close/>
              </a:path>
            </a:pathLst>
          </a:custGeom>
          <a:solidFill>
            <a:srgbClr val="2217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258782" y="4213197"/>
            <a:ext cx="254425" cy="116161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612338" y="4148411"/>
            <a:ext cx="4075429" cy="0"/>
          </a:xfrm>
          <a:custGeom>
            <a:avLst/>
            <a:gdLst/>
            <a:ahLst/>
            <a:cxnLst/>
            <a:rect l="l" t="t" r="r" b="b"/>
            <a:pathLst>
              <a:path w="4075429">
                <a:moveTo>
                  <a:pt x="0" y="0"/>
                </a:moveTo>
                <a:lnTo>
                  <a:pt x="4075004" y="0"/>
                </a:lnTo>
              </a:path>
            </a:pathLst>
          </a:custGeom>
          <a:ln w="13977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612338" y="4135069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>
                <a:moveTo>
                  <a:pt x="0" y="0"/>
                </a:moveTo>
                <a:lnTo>
                  <a:pt x="316894" y="0"/>
                </a:lnTo>
              </a:path>
            </a:pathLst>
          </a:custGeom>
          <a:ln w="12706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929233" y="4061301"/>
            <a:ext cx="27305" cy="80645"/>
          </a:xfrm>
          <a:custGeom>
            <a:avLst/>
            <a:gdLst/>
            <a:ahLst/>
            <a:cxnLst/>
            <a:rect l="l" t="t" r="r" b="b"/>
            <a:pathLst>
              <a:path w="27305" h="80645">
                <a:moveTo>
                  <a:pt x="26768" y="0"/>
                </a:moveTo>
                <a:lnTo>
                  <a:pt x="0" y="0"/>
                </a:lnTo>
                <a:lnTo>
                  <a:pt x="0" y="80411"/>
                </a:lnTo>
                <a:lnTo>
                  <a:pt x="26768" y="80411"/>
                </a:lnTo>
                <a:lnTo>
                  <a:pt x="26768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956001" y="4135010"/>
            <a:ext cx="652145" cy="0"/>
          </a:xfrm>
          <a:custGeom>
            <a:avLst/>
            <a:gdLst/>
            <a:ahLst/>
            <a:cxnLst/>
            <a:rect l="l" t="t" r="r" b="b"/>
            <a:pathLst>
              <a:path w="652144">
                <a:moveTo>
                  <a:pt x="0" y="0"/>
                </a:moveTo>
                <a:lnTo>
                  <a:pt x="651578" y="0"/>
                </a:lnTo>
              </a:path>
            </a:pathLst>
          </a:custGeom>
          <a:ln w="13404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2607579" y="4061301"/>
            <a:ext cx="27305" cy="80645"/>
          </a:xfrm>
          <a:custGeom>
            <a:avLst/>
            <a:gdLst/>
            <a:ahLst/>
            <a:cxnLst/>
            <a:rect l="l" t="t" r="r" b="b"/>
            <a:pathLst>
              <a:path w="27305" h="80645">
                <a:moveTo>
                  <a:pt x="26813" y="0"/>
                </a:moveTo>
                <a:lnTo>
                  <a:pt x="0" y="0"/>
                </a:lnTo>
                <a:lnTo>
                  <a:pt x="0" y="80411"/>
                </a:lnTo>
                <a:lnTo>
                  <a:pt x="26813" y="80411"/>
                </a:lnTo>
                <a:lnTo>
                  <a:pt x="26813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2634392" y="4135010"/>
            <a:ext cx="656590" cy="0"/>
          </a:xfrm>
          <a:custGeom>
            <a:avLst/>
            <a:gdLst/>
            <a:ahLst/>
            <a:cxnLst/>
            <a:rect l="l" t="t" r="r" b="b"/>
            <a:pathLst>
              <a:path w="656589">
                <a:moveTo>
                  <a:pt x="0" y="0"/>
                </a:moveTo>
                <a:lnTo>
                  <a:pt x="656172" y="0"/>
                </a:lnTo>
              </a:path>
            </a:pathLst>
          </a:custGeom>
          <a:ln w="13404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290565" y="4061301"/>
            <a:ext cx="27305" cy="80645"/>
          </a:xfrm>
          <a:custGeom>
            <a:avLst/>
            <a:gdLst/>
            <a:ahLst/>
            <a:cxnLst/>
            <a:rect l="l" t="t" r="r" b="b"/>
            <a:pathLst>
              <a:path w="27304" h="80645">
                <a:moveTo>
                  <a:pt x="26813" y="0"/>
                </a:moveTo>
                <a:lnTo>
                  <a:pt x="0" y="0"/>
                </a:lnTo>
                <a:lnTo>
                  <a:pt x="0" y="80411"/>
                </a:lnTo>
                <a:lnTo>
                  <a:pt x="26813" y="80411"/>
                </a:lnTo>
                <a:lnTo>
                  <a:pt x="26813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3317378" y="4135010"/>
            <a:ext cx="651510" cy="0"/>
          </a:xfrm>
          <a:custGeom>
            <a:avLst/>
            <a:gdLst/>
            <a:ahLst/>
            <a:cxnLst/>
            <a:rect l="l" t="t" r="r" b="b"/>
            <a:pathLst>
              <a:path w="651510">
                <a:moveTo>
                  <a:pt x="0" y="0"/>
                </a:moveTo>
                <a:lnTo>
                  <a:pt x="651503" y="0"/>
                </a:lnTo>
              </a:path>
            </a:pathLst>
          </a:custGeom>
          <a:ln w="13404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3968881" y="4061301"/>
            <a:ext cx="27305" cy="80645"/>
          </a:xfrm>
          <a:custGeom>
            <a:avLst/>
            <a:gdLst/>
            <a:ahLst/>
            <a:cxnLst/>
            <a:rect l="l" t="t" r="r" b="b"/>
            <a:pathLst>
              <a:path w="27304" h="80645">
                <a:moveTo>
                  <a:pt x="26813" y="0"/>
                </a:moveTo>
                <a:lnTo>
                  <a:pt x="0" y="0"/>
                </a:lnTo>
                <a:lnTo>
                  <a:pt x="0" y="80411"/>
                </a:lnTo>
                <a:lnTo>
                  <a:pt x="26813" y="80411"/>
                </a:lnTo>
                <a:lnTo>
                  <a:pt x="26813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995695" y="4135010"/>
            <a:ext cx="652145" cy="0"/>
          </a:xfrm>
          <a:custGeom>
            <a:avLst/>
            <a:gdLst/>
            <a:ahLst/>
            <a:cxnLst/>
            <a:rect l="l" t="t" r="r" b="b"/>
            <a:pathLst>
              <a:path w="652145">
                <a:moveTo>
                  <a:pt x="0" y="0"/>
                </a:moveTo>
                <a:lnTo>
                  <a:pt x="651653" y="0"/>
                </a:lnTo>
              </a:path>
            </a:pathLst>
          </a:custGeom>
          <a:ln w="13404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647348" y="4061301"/>
            <a:ext cx="27305" cy="80645"/>
          </a:xfrm>
          <a:custGeom>
            <a:avLst/>
            <a:gdLst/>
            <a:ahLst/>
            <a:cxnLst/>
            <a:rect l="l" t="t" r="r" b="b"/>
            <a:pathLst>
              <a:path w="27304" h="80645">
                <a:moveTo>
                  <a:pt x="26813" y="0"/>
                </a:moveTo>
                <a:lnTo>
                  <a:pt x="0" y="0"/>
                </a:lnTo>
                <a:lnTo>
                  <a:pt x="0" y="80411"/>
                </a:lnTo>
                <a:lnTo>
                  <a:pt x="26813" y="80411"/>
                </a:lnTo>
                <a:lnTo>
                  <a:pt x="26813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4674161" y="4135010"/>
            <a:ext cx="652145" cy="0"/>
          </a:xfrm>
          <a:custGeom>
            <a:avLst/>
            <a:gdLst/>
            <a:ahLst/>
            <a:cxnLst/>
            <a:rect l="l" t="t" r="r" b="b"/>
            <a:pathLst>
              <a:path w="652145">
                <a:moveTo>
                  <a:pt x="0" y="0"/>
                </a:moveTo>
                <a:lnTo>
                  <a:pt x="651653" y="0"/>
                </a:lnTo>
              </a:path>
            </a:pathLst>
          </a:custGeom>
          <a:ln w="13404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5325815" y="4061301"/>
            <a:ext cx="27305" cy="80645"/>
          </a:xfrm>
          <a:custGeom>
            <a:avLst/>
            <a:gdLst/>
            <a:ahLst/>
            <a:cxnLst/>
            <a:rect l="l" t="t" r="r" b="b"/>
            <a:pathLst>
              <a:path w="27304" h="80645">
                <a:moveTo>
                  <a:pt x="26813" y="0"/>
                </a:moveTo>
                <a:lnTo>
                  <a:pt x="0" y="0"/>
                </a:lnTo>
                <a:lnTo>
                  <a:pt x="0" y="80411"/>
                </a:lnTo>
                <a:lnTo>
                  <a:pt x="26813" y="80411"/>
                </a:lnTo>
                <a:lnTo>
                  <a:pt x="26813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5352629" y="4135010"/>
            <a:ext cx="335280" cy="0"/>
          </a:xfrm>
          <a:custGeom>
            <a:avLst/>
            <a:gdLst/>
            <a:ahLst/>
            <a:cxnLst/>
            <a:rect l="l" t="t" r="r" b="b"/>
            <a:pathLst>
              <a:path w="335279">
                <a:moveTo>
                  <a:pt x="0" y="0"/>
                </a:moveTo>
                <a:lnTo>
                  <a:pt x="334714" y="0"/>
                </a:lnTo>
              </a:path>
            </a:pathLst>
          </a:custGeom>
          <a:ln w="13404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371320" y="4083631"/>
            <a:ext cx="209761" cy="116161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371320" y="3703890"/>
            <a:ext cx="116042" cy="120624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514139" y="3703890"/>
            <a:ext cx="49530" cy="116205"/>
          </a:xfrm>
          <a:custGeom>
            <a:avLst/>
            <a:gdLst/>
            <a:ahLst/>
            <a:cxnLst/>
            <a:rect l="l" t="t" r="r" b="b"/>
            <a:pathLst>
              <a:path w="49530" h="116204">
                <a:moveTo>
                  <a:pt x="49092" y="35750"/>
                </a:moveTo>
                <a:lnTo>
                  <a:pt x="26783" y="35750"/>
                </a:lnTo>
                <a:lnTo>
                  <a:pt x="26783" y="116161"/>
                </a:lnTo>
                <a:lnTo>
                  <a:pt x="49092" y="116161"/>
                </a:lnTo>
                <a:lnTo>
                  <a:pt x="49092" y="35750"/>
                </a:lnTo>
                <a:close/>
              </a:path>
              <a:path w="49530" h="116204">
                <a:moveTo>
                  <a:pt x="49092" y="0"/>
                </a:moveTo>
                <a:lnTo>
                  <a:pt x="31242" y="0"/>
                </a:lnTo>
                <a:lnTo>
                  <a:pt x="31242" y="8941"/>
                </a:lnTo>
                <a:lnTo>
                  <a:pt x="22324" y="13404"/>
                </a:lnTo>
                <a:lnTo>
                  <a:pt x="8932" y="26808"/>
                </a:lnTo>
                <a:lnTo>
                  <a:pt x="4458" y="26808"/>
                </a:lnTo>
                <a:lnTo>
                  <a:pt x="0" y="31271"/>
                </a:lnTo>
                <a:lnTo>
                  <a:pt x="0" y="49139"/>
                </a:lnTo>
                <a:lnTo>
                  <a:pt x="26783" y="35750"/>
                </a:lnTo>
                <a:lnTo>
                  <a:pt x="49092" y="35750"/>
                </a:lnTo>
                <a:lnTo>
                  <a:pt x="49092" y="0"/>
                </a:lnTo>
                <a:close/>
              </a:path>
            </a:pathLst>
          </a:custGeom>
          <a:solidFill>
            <a:srgbClr val="2217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371320" y="3324149"/>
            <a:ext cx="209761" cy="120624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612338" y="3368826"/>
            <a:ext cx="93980" cy="786765"/>
          </a:xfrm>
          <a:custGeom>
            <a:avLst/>
            <a:gdLst/>
            <a:ahLst/>
            <a:cxnLst/>
            <a:rect l="l" t="t" r="r" b="b"/>
            <a:pathLst>
              <a:path w="93980" h="786764">
                <a:moveTo>
                  <a:pt x="26768" y="759482"/>
                </a:moveTo>
                <a:lnTo>
                  <a:pt x="13376" y="759482"/>
                </a:lnTo>
                <a:lnTo>
                  <a:pt x="13376" y="786290"/>
                </a:lnTo>
                <a:lnTo>
                  <a:pt x="93726" y="786290"/>
                </a:lnTo>
                <a:lnTo>
                  <a:pt x="93726" y="781827"/>
                </a:lnTo>
                <a:lnTo>
                  <a:pt x="26768" y="781827"/>
                </a:lnTo>
                <a:lnTo>
                  <a:pt x="26768" y="759482"/>
                </a:lnTo>
                <a:close/>
              </a:path>
              <a:path w="93980" h="786764">
                <a:moveTo>
                  <a:pt x="13376" y="0"/>
                </a:moveTo>
                <a:lnTo>
                  <a:pt x="0" y="0"/>
                </a:lnTo>
                <a:lnTo>
                  <a:pt x="0" y="781827"/>
                </a:lnTo>
                <a:lnTo>
                  <a:pt x="13376" y="781827"/>
                </a:lnTo>
                <a:lnTo>
                  <a:pt x="13376" y="759482"/>
                </a:lnTo>
                <a:lnTo>
                  <a:pt x="26768" y="759482"/>
                </a:lnTo>
                <a:lnTo>
                  <a:pt x="26768" y="406549"/>
                </a:lnTo>
                <a:lnTo>
                  <a:pt x="13376" y="406549"/>
                </a:lnTo>
                <a:lnTo>
                  <a:pt x="13376" y="379741"/>
                </a:lnTo>
                <a:lnTo>
                  <a:pt x="26768" y="379741"/>
                </a:lnTo>
                <a:lnTo>
                  <a:pt x="26768" y="26808"/>
                </a:lnTo>
                <a:lnTo>
                  <a:pt x="13376" y="26808"/>
                </a:lnTo>
                <a:lnTo>
                  <a:pt x="13376" y="0"/>
                </a:lnTo>
                <a:close/>
              </a:path>
              <a:path w="93980" h="786764">
                <a:moveTo>
                  <a:pt x="93726" y="759482"/>
                </a:moveTo>
                <a:lnTo>
                  <a:pt x="26768" y="759482"/>
                </a:lnTo>
                <a:lnTo>
                  <a:pt x="26768" y="781827"/>
                </a:lnTo>
                <a:lnTo>
                  <a:pt x="93726" y="781827"/>
                </a:lnTo>
                <a:lnTo>
                  <a:pt x="93726" y="759482"/>
                </a:lnTo>
                <a:close/>
              </a:path>
              <a:path w="93980" h="786764">
                <a:moveTo>
                  <a:pt x="26768" y="379741"/>
                </a:moveTo>
                <a:lnTo>
                  <a:pt x="13376" y="379741"/>
                </a:lnTo>
                <a:lnTo>
                  <a:pt x="13376" y="406549"/>
                </a:lnTo>
                <a:lnTo>
                  <a:pt x="26768" y="406549"/>
                </a:lnTo>
                <a:lnTo>
                  <a:pt x="26768" y="379741"/>
                </a:lnTo>
                <a:close/>
              </a:path>
              <a:path w="93980" h="786764">
                <a:moveTo>
                  <a:pt x="93726" y="379741"/>
                </a:moveTo>
                <a:lnTo>
                  <a:pt x="26768" y="379741"/>
                </a:lnTo>
                <a:lnTo>
                  <a:pt x="26768" y="406549"/>
                </a:lnTo>
                <a:lnTo>
                  <a:pt x="93726" y="406549"/>
                </a:lnTo>
                <a:lnTo>
                  <a:pt x="93726" y="379741"/>
                </a:lnTo>
                <a:close/>
              </a:path>
              <a:path w="93980" h="786764">
                <a:moveTo>
                  <a:pt x="26768" y="0"/>
                </a:moveTo>
                <a:lnTo>
                  <a:pt x="13376" y="0"/>
                </a:lnTo>
                <a:lnTo>
                  <a:pt x="13376" y="26808"/>
                </a:lnTo>
                <a:lnTo>
                  <a:pt x="26768" y="26808"/>
                </a:lnTo>
                <a:lnTo>
                  <a:pt x="26768" y="0"/>
                </a:lnTo>
                <a:close/>
              </a:path>
              <a:path w="93980" h="786764">
                <a:moveTo>
                  <a:pt x="93726" y="0"/>
                </a:moveTo>
                <a:lnTo>
                  <a:pt x="26768" y="0"/>
                </a:lnTo>
                <a:lnTo>
                  <a:pt x="26768" y="26808"/>
                </a:lnTo>
                <a:lnTo>
                  <a:pt x="93726" y="26808"/>
                </a:lnTo>
                <a:lnTo>
                  <a:pt x="93726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2464821" y="4369557"/>
            <a:ext cx="84808" cy="120624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2612098" y="4369557"/>
            <a:ext cx="151690" cy="120624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2812897" y="4374035"/>
            <a:ext cx="191910" cy="116146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3031621" y="4400829"/>
            <a:ext cx="80439" cy="120624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3194621" y="4374024"/>
            <a:ext cx="0" cy="116205"/>
          </a:xfrm>
          <a:custGeom>
            <a:avLst/>
            <a:gdLst/>
            <a:ahLst/>
            <a:cxnLst/>
            <a:rect l="l" t="t" r="r" b="b"/>
            <a:pathLst>
              <a:path h="116204">
                <a:moveTo>
                  <a:pt x="0" y="0"/>
                </a:moveTo>
                <a:lnTo>
                  <a:pt x="0" y="116156"/>
                </a:lnTo>
              </a:path>
            </a:pathLst>
          </a:custGeom>
          <a:ln w="22316">
            <a:solidFill>
              <a:srgbClr val="2217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3228051" y="4400829"/>
            <a:ext cx="321307" cy="120624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3571653" y="4400829"/>
            <a:ext cx="169616" cy="89352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3817191" y="4374035"/>
            <a:ext cx="102870" cy="116205"/>
          </a:xfrm>
          <a:custGeom>
            <a:avLst/>
            <a:gdLst/>
            <a:ahLst/>
            <a:cxnLst/>
            <a:rect l="l" t="t" r="r" b="b"/>
            <a:pathLst>
              <a:path w="102870" h="116204">
                <a:moveTo>
                  <a:pt x="71401" y="0"/>
                </a:moveTo>
                <a:lnTo>
                  <a:pt x="0" y="0"/>
                </a:lnTo>
                <a:lnTo>
                  <a:pt x="0" y="116146"/>
                </a:lnTo>
                <a:lnTo>
                  <a:pt x="22294" y="116146"/>
                </a:lnTo>
                <a:lnTo>
                  <a:pt x="22294" y="67006"/>
                </a:lnTo>
                <a:lnTo>
                  <a:pt x="67033" y="67006"/>
                </a:lnTo>
                <a:lnTo>
                  <a:pt x="62514" y="62543"/>
                </a:lnTo>
                <a:lnTo>
                  <a:pt x="71401" y="62543"/>
                </a:lnTo>
                <a:lnTo>
                  <a:pt x="80289" y="58080"/>
                </a:lnTo>
                <a:lnTo>
                  <a:pt x="89327" y="49139"/>
                </a:lnTo>
                <a:lnTo>
                  <a:pt x="22294" y="49139"/>
                </a:lnTo>
                <a:lnTo>
                  <a:pt x="22294" y="17867"/>
                </a:lnTo>
                <a:lnTo>
                  <a:pt x="89327" y="17867"/>
                </a:lnTo>
                <a:lnTo>
                  <a:pt x="84808" y="13404"/>
                </a:lnTo>
                <a:lnTo>
                  <a:pt x="84808" y="8926"/>
                </a:lnTo>
                <a:lnTo>
                  <a:pt x="80289" y="4463"/>
                </a:lnTo>
                <a:lnTo>
                  <a:pt x="71401" y="0"/>
                </a:lnTo>
                <a:close/>
              </a:path>
              <a:path w="102870" h="116204">
                <a:moveTo>
                  <a:pt x="75920" y="71470"/>
                </a:moveTo>
                <a:lnTo>
                  <a:pt x="44588" y="71470"/>
                </a:lnTo>
                <a:lnTo>
                  <a:pt x="44588" y="75948"/>
                </a:lnTo>
                <a:lnTo>
                  <a:pt x="49107" y="80411"/>
                </a:lnTo>
                <a:lnTo>
                  <a:pt x="57995" y="89352"/>
                </a:lnTo>
                <a:lnTo>
                  <a:pt x="71401" y="116146"/>
                </a:lnTo>
                <a:lnTo>
                  <a:pt x="102734" y="116146"/>
                </a:lnTo>
                <a:lnTo>
                  <a:pt x="89327" y="89352"/>
                </a:lnTo>
                <a:lnTo>
                  <a:pt x="80289" y="80411"/>
                </a:lnTo>
                <a:lnTo>
                  <a:pt x="75920" y="75948"/>
                </a:lnTo>
                <a:lnTo>
                  <a:pt x="75920" y="71470"/>
                </a:lnTo>
                <a:close/>
              </a:path>
              <a:path w="102870" h="116204">
                <a:moveTo>
                  <a:pt x="67033" y="67006"/>
                </a:moveTo>
                <a:lnTo>
                  <a:pt x="40219" y="67006"/>
                </a:lnTo>
                <a:lnTo>
                  <a:pt x="40219" y="71470"/>
                </a:lnTo>
                <a:lnTo>
                  <a:pt x="71401" y="71470"/>
                </a:lnTo>
                <a:lnTo>
                  <a:pt x="67033" y="67006"/>
                </a:lnTo>
                <a:close/>
              </a:path>
              <a:path w="102870" h="116204">
                <a:moveTo>
                  <a:pt x="89327" y="17867"/>
                </a:moveTo>
                <a:lnTo>
                  <a:pt x="57995" y="17867"/>
                </a:lnTo>
                <a:lnTo>
                  <a:pt x="62514" y="22330"/>
                </a:lnTo>
                <a:lnTo>
                  <a:pt x="67033" y="22330"/>
                </a:lnTo>
                <a:lnTo>
                  <a:pt x="67033" y="40198"/>
                </a:lnTo>
                <a:lnTo>
                  <a:pt x="62514" y="44676"/>
                </a:lnTo>
                <a:lnTo>
                  <a:pt x="57995" y="44676"/>
                </a:lnTo>
                <a:lnTo>
                  <a:pt x="57995" y="49139"/>
                </a:lnTo>
                <a:lnTo>
                  <a:pt x="89327" y="49139"/>
                </a:lnTo>
                <a:lnTo>
                  <a:pt x="93695" y="40198"/>
                </a:lnTo>
                <a:lnTo>
                  <a:pt x="93695" y="22330"/>
                </a:lnTo>
                <a:lnTo>
                  <a:pt x="89327" y="17867"/>
                </a:lnTo>
                <a:close/>
              </a:path>
            </a:pathLst>
          </a:custGeom>
          <a:solidFill>
            <a:srgbClr val="2217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3928812" y="4400829"/>
            <a:ext cx="80645" cy="89535"/>
          </a:xfrm>
          <a:custGeom>
            <a:avLst/>
            <a:gdLst/>
            <a:ahLst/>
            <a:cxnLst/>
            <a:rect l="l" t="t" r="r" b="b"/>
            <a:pathLst>
              <a:path w="80645" h="89535">
                <a:moveTo>
                  <a:pt x="40069" y="0"/>
                </a:moveTo>
                <a:lnTo>
                  <a:pt x="32768" y="839"/>
                </a:lnTo>
                <a:lnTo>
                  <a:pt x="25043" y="3354"/>
                </a:lnTo>
                <a:lnTo>
                  <a:pt x="18165" y="7544"/>
                </a:lnTo>
                <a:lnTo>
                  <a:pt x="13406" y="13404"/>
                </a:lnTo>
                <a:lnTo>
                  <a:pt x="7498" y="20179"/>
                </a:lnTo>
                <a:lnTo>
                  <a:pt x="3314" y="27372"/>
                </a:lnTo>
                <a:lnTo>
                  <a:pt x="823" y="35398"/>
                </a:lnTo>
                <a:lnTo>
                  <a:pt x="0" y="44676"/>
                </a:lnTo>
                <a:lnTo>
                  <a:pt x="753" y="53962"/>
                </a:lnTo>
                <a:lnTo>
                  <a:pt x="22840" y="86003"/>
                </a:lnTo>
                <a:lnTo>
                  <a:pt x="40069" y="89352"/>
                </a:lnTo>
                <a:lnTo>
                  <a:pt x="48665" y="88655"/>
                </a:lnTo>
                <a:lnTo>
                  <a:pt x="55170" y="87121"/>
                </a:lnTo>
                <a:lnTo>
                  <a:pt x="60828" y="85586"/>
                </a:lnTo>
                <a:lnTo>
                  <a:pt x="66882" y="84889"/>
                </a:lnTo>
                <a:lnTo>
                  <a:pt x="70269" y="80772"/>
                </a:lnTo>
                <a:lnTo>
                  <a:pt x="73642" y="75397"/>
                </a:lnTo>
                <a:lnTo>
                  <a:pt x="75749" y="71485"/>
                </a:lnTo>
                <a:lnTo>
                  <a:pt x="31181" y="71485"/>
                </a:lnTo>
                <a:lnTo>
                  <a:pt x="31181" y="67022"/>
                </a:lnTo>
                <a:lnTo>
                  <a:pt x="26813" y="62558"/>
                </a:lnTo>
                <a:lnTo>
                  <a:pt x="26813" y="58080"/>
                </a:lnTo>
                <a:lnTo>
                  <a:pt x="22294" y="53617"/>
                </a:lnTo>
                <a:lnTo>
                  <a:pt x="80289" y="53617"/>
                </a:lnTo>
                <a:lnTo>
                  <a:pt x="79536" y="41053"/>
                </a:lnTo>
                <a:lnTo>
                  <a:pt x="79382" y="40213"/>
                </a:lnTo>
                <a:lnTo>
                  <a:pt x="26813" y="40213"/>
                </a:lnTo>
                <a:lnTo>
                  <a:pt x="26813" y="26808"/>
                </a:lnTo>
                <a:lnTo>
                  <a:pt x="31181" y="22345"/>
                </a:lnTo>
                <a:lnTo>
                  <a:pt x="35700" y="17882"/>
                </a:lnTo>
                <a:lnTo>
                  <a:pt x="73358" y="17882"/>
                </a:lnTo>
                <a:lnTo>
                  <a:pt x="71401" y="13404"/>
                </a:lnTo>
                <a:lnTo>
                  <a:pt x="64641" y="7544"/>
                </a:lnTo>
                <a:lnTo>
                  <a:pt x="57430" y="3354"/>
                </a:lnTo>
                <a:lnTo>
                  <a:pt x="49371" y="839"/>
                </a:lnTo>
                <a:lnTo>
                  <a:pt x="40069" y="0"/>
                </a:lnTo>
                <a:close/>
              </a:path>
              <a:path w="80645" h="89535">
                <a:moveTo>
                  <a:pt x="80289" y="62558"/>
                </a:moveTo>
                <a:lnTo>
                  <a:pt x="57995" y="62558"/>
                </a:lnTo>
                <a:lnTo>
                  <a:pt x="53475" y="67022"/>
                </a:lnTo>
                <a:lnTo>
                  <a:pt x="49107" y="71485"/>
                </a:lnTo>
                <a:lnTo>
                  <a:pt x="75749" y="71485"/>
                </a:lnTo>
                <a:lnTo>
                  <a:pt x="76989" y="69181"/>
                </a:lnTo>
                <a:lnTo>
                  <a:pt x="80289" y="62558"/>
                </a:lnTo>
                <a:close/>
              </a:path>
              <a:path w="80645" h="89535">
                <a:moveTo>
                  <a:pt x="73358" y="17882"/>
                </a:moveTo>
                <a:lnTo>
                  <a:pt x="44588" y="17882"/>
                </a:lnTo>
                <a:lnTo>
                  <a:pt x="49107" y="22345"/>
                </a:lnTo>
                <a:lnTo>
                  <a:pt x="53475" y="22345"/>
                </a:lnTo>
                <a:lnTo>
                  <a:pt x="57995" y="26808"/>
                </a:lnTo>
                <a:lnTo>
                  <a:pt x="57995" y="40213"/>
                </a:lnTo>
                <a:lnTo>
                  <a:pt x="79382" y="40213"/>
                </a:lnTo>
                <a:lnTo>
                  <a:pt x="77540" y="30163"/>
                </a:lnTo>
                <a:lnTo>
                  <a:pt x="74696" y="20947"/>
                </a:lnTo>
                <a:lnTo>
                  <a:pt x="73358" y="17882"/>
                </a:lnTo>
                <a:close/>
              </a:path>
            </a:pathLst>
          </a:custGeom>
          <a:solidFill>
            <a:srgbClr val="2217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4022508" y="4374035"/>
            <a:ext cx="49530" cy="116205"/>
          </a:xfrm>
          <a:custGeom>
            <a:avLst/>
            <a:gdLst/>
            <a:ahLst/>
            <a:cxnLst/>
            <a:rect l="l" t="t" r="r" b="b"/>
            <a:pathLst>
              <a:path w="49529" h="116204">
                <a:moveTo>
                  <a:pt x="31181" y="49139"/>
                </a:moveTo>
                <a:lnTo>
                  <a:pt x="8887" y="49139"/>
                </a:lnTo>
                <a:lnTo>
                  <a:pt x="8887" y="102741"/>
                </a:lnTo>
                <a:lnTo>
                  <a:pt x="13406" y="107220"/>
                </a:lnTo>
                <a:lnTo>
                  <a:pt x="13406" y="111683"/>
                </a:lnTo>
                <a:lnTo>
                  <a:pt x="22294" y="111683"/>
                </a:lnTo>
                <a:lnTo>
                  <a:pt x="22294" y="116146"/>
                </a:lnTo>
                <a:lnTo>
                  <a:pt x="44588" y="116146"/>
                </a:lnTo>
                <a:lnTo>
                  <a:pt x="49107" y="111683"/>
                </a:lnTo>
                <a:lnTo>
                  <a:pt x="45717" y="98278"/>
                </a:lnTo>
                <a:lnTo>
                  <a:pt x="35700" y="98278"/>
                </a:lnTo>
                <a:lnTo>
                  <a:pt x="31181" y="93815"/>
                </a:lnTo>
                <a:lnTo>
                  <a:pt x="31181" y="49139"/>
                </a:lnTo>
                <a:close/>
              </a:path>
              <a:path w="49529" h="116204">
                <a:moveTo>
                  <a:pt x="44588" y="93815"/>
                </a:moveTo>
                <a:lnTo>
                  <a:pt x="44588" y="98278"/>
                </a:lnTo>
                <a:lnTo>
                  <a:pt x="45717" y="98278"/>
                </a:lnTo>
                <a:lnTo>
                  <a:pt x="44588" y="93815"/>
                </a:lnTo>
                <a:close/>
              </a:path>
              <a:path w="49529" h="116204">
                <a:moveTo>
                  <a:pt x="44588" y="31271"/>
                </a:moveTo>
                <a:lnTo>
                  <a:pt x="0" y="31271"/>
                </a:lnTo>
                <a:lnTo>
                  <a:pt x="0" y="49139"/>
                </a:lnTo>
                <a:lnTo>
                  <a:pt x="44588" y="49139"/>
                </a:lnTo>
                <a:lnTo>
                  <a:pt x="44588" y="31271"/>
                </a:lnTo>
                <a:close/>
              </a:path>
              <a:path w="49529" h="116204">
                <a:moveTo>
                  <a:pt x="31181" y="0"/>
                </a:moveTo>
                <a:lnTo>
                  <a:pt x="8887" y="13404"/>
                </a:lnTo>
                <a:lnTo>
                  <a:pt x="8887" y="31271"/>
                </a:lnTo>
                <a:lnTo>
                  <a:pt x="31181" y="31271"/>
                </a:lnTo>
                <a:lnTo>
                  <a:pt x="31181" y="0"/>
                </a:lnTo>
                <a:close/>
              </a:path>
            </a:pathLst>
          </a:custGeom>
          <a:solidFill>
            <a:srgbClr val="2217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4085022" y="4400829"/>
            <a:ext cx="53975" cy="89535"/>
          </a:xfrm>
          <a:custGeom>
            <a:avLst/>
            <a:gdLst/>
            <a:ahLst/>
            <a:cxnLst/>
            <a:rect l="l" t="t" r="r" b="b"/>
            <a:pathLst>
              <a:path w="53975" h="89535">
                <a:moveTo>
                  <a:pt x="22294" y="4478"/>
                </a:moveTo>
                <a:lnTo>
                  <a:pt x="0" y="4478"/>
                </a:lnTo>
                <a:lnTo>
                  <a:pt x="0" y="89352"/>
                </a:lnTo>
                <a:lnTo>
                  <a:pt x="22294" y="89352"/>
                </a:lnTo>
                <a:lnTo>
                  <a:pt x="22364" y="52645"/>
                </a:lnTo>
                <a:lnTo>
                  <a:pt x="22859" y="43569"/>
                </a:lnTo>
                <a:lnTo>
                  <a:pt x="24200" y="36171"/>
                </a:lnTo>
                <a:lnTo>
                  <a:pt x="26813" y="31286"/>
                </a:lnTo>
                <a:lnTo>
                  <a:pt x="26813" y="26808"/>
                </a:lnTo>
                <a:lnTo>
                  <a:pt x="31181" y="22345"/>
                </a:lnTo>
                <a:lnTo>
                  <a:pt x="49980" y="22345"/>
                </a:lnTo>
                <a:lnTo>
                  <a:pt x="50853" y="17882"/>
                </a:lnTo>
                <a:lnTo>
                  <a:pt x="22294" y="17882"/>
                </a:lnTo>
                <a:lnTo>
                  <a:pt x="22294" y="4478"/>
                </a:lnTo>
                <a:close/>
              </a:path>
              <a:path w="53975" h="89535">
                <a:moveTo>
                  <a:pt x="49980" y="22345"/>
                </a:moveTo>
                <a:lnTo>
                  <a:pt x="44588" y="22345"/>
                </a:lnTo>
                <a:lnTo>
                  <a:pt x="49107" y="26808"/>
                </a:lnTo>
                <a:lnTo>
                  <a:pt x="49980" y="22345"/>
                </a:lnTo>
                <a:close/>
              </a:path>
              <a:path w="53975" h="89535">
                <a:moveTo>
                  <a:pt x="53475" y="4478"/>
                </a:moveTo>
                <a:lnTo>
                  <a:pt x="26813" y="4478"/>
                </a:lnTo>
                <a:lnTo>
                  <a:pt x="26813" y="8941"/>
                </a:lnTo>
                <a:lnTo>
                  <a:pt x="22294" y="17882"/>
                </a:lnTo>
                <a:lnTo>
                  <a:pt x="50853" y="17882"/>
                </a:lnTo>
                <a:lnTo>
                  <a:pt x="53475" y="4478"/>
                </a:lnTo>
                <a:close/>
              </a:path>
              <a:path w="53975" h="89535">
                <a:moveTo>
                  <a:pt x="44588" y="0"/>
                </a:moveTo>
                <a:lnTo>
                  <a:pt x="35700" y="0"/>
                </a:lnTo>
                <a:lnTo>
                  <a:pt x="35700" y="4478"/>
                </a:lnTo>
                <a:lnTo>
                  <a:pt x="49107" y="4478"/>
                </a:lnTo>
                <a:lnTo>
                  <a:pt x="44588" y="0"/>
                </a:lnTo>
                <a:close/>
              </a:path>
            </a:pathLst>
          </a:custGeom>
          <a:solidFill>
            <a:srgbClr val="2217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4151905" y="4374035"/>
            <a:ext cx="22860" cy="18415"/>
          </a:xfrm>
          <a:custGeom>
            <a:avLst/>
            <a:gdLst/>
            <a:ahLst/>
            <a:cxnLst/>
            <a:rect l="l" t="t" r="r" b="b"/>
            <a:pathLst>
              <a:path w="22860" h="18414">
                <a:moveTo>
                  <a:pt x="22294" y="0"/>
                </a:moveTo>
                <a:lnTo>
                  <a:pt x="0" y="0"/>
                </a:lnTo>
                <a:lnTo>
                  <a:pt x="0" y="17867"/>
                </a:lnTo>
                <a:lnTo>
                  <a:pt x="22294" y="17867"/>
                </a:lnTo>
                <a:lnTo>
                  <a:pt x="22294" y="0"/>
                </a:lnTo>
                <a:close/>
              </a:path>
            </a:pathLst>
          </a:custGeom>
          <a:solidFill>
            <a:srgbClr val="2217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4151905" y="4405307"/>
            <a:ext cx="22860" cy="85090"/>
          </a:xfrm>
          <a:custGeom>
            <a:avLst/>
            <a:gdLst/>
            <a:ahLst/>
            <a:cxnLst/>
            <a:rect l="l" t="t" r="r" b="b"/>
            <a:pathLst>
              <a:path w="22860" h="85089">
                <a:moveTo>
                  <a:pt x="22294" y="0"/>
                </a:moveTo>
                <a:lnTo>
                  <a:pt x="0" y="0"/>
                </a:lnTo>
                <a:lnTo>
                  <a:pt x="0" y="84874"/>
                </a:lnTo>
                <a:lnTo>
                  <a:pt x="22294" y="84874"/>
                </a:lnTo>
                <a:lnTo>
                  <a:pt x="22294" y="0"/>
                </a:lnTo>
                <a:close/>
              </a:path>
            </a:pathLst>
          </a:custGeom>
          <a:solidFill>
            <a:srgbClr val="2217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4192125" y="4400829"/>
            <a:ext cx="80645" cy="89535"/>
          </a:xfrm>
          <a:custGeom>
            <a:avLst/>
            <a:gdLst/>
            <a:ahLst/>
            <a:cxnLst/>
            <a:rect l="l" t="t" r="r" b="b"/>
            <a:pathLst>
              <a:path w="80645" h="89535">
                <a:moveTo>
                  <a:pt x="40219" y="0"/>
                </a:moveTo>
                <a:lnTo>
                  <a:pt x="30988" y="839"/>
                </a:lnTo>
                <a:lnTo>
                  <a:pt x="23423" y="3354"/>
                </a:lnTo>
                <a:lnTo>
                  <a:pt x="17553" y="7544"/>
                </a:lnTo>
                <a:lnTo>
                  <a:pt x="13406" y="13404"/>
                </a:lnTo>
                <a:lnTo>
                  <a:pt x="7562" y="20179"/>
                </a:lnTo>
                <a:lnTo>
                  <a:pt x="3370" y="27372"/>
                </a:lnTo>
                <a:lnTo>
                  <a:pt x="844" y="35398"/>
                </a:lnTo>
                <a:lnTo>
                  <a:pt x="0" y="44676"/>
                </a:lnTo>
                <a:lnTo>
                  <a:pt x="774" y="53962"/>
                </a:lnTo>
                <a:lnTo>
                  <a:pt x="22859" y="86003"/>
                </a:lnTo>
                <a:lnTo>
                  <a:pt x="49107" y="89352"/>
                </a:lnTo>
                <a:lnTo>
                  <a:pt x="57995" y="84889"/>
                </a:lnTo>
                <a:lnTo>
                  <a:pt x="62514" y="84889"/>
                </a:lnTo>
                <a:lnTo>
                  <a:pt x="68358" y="80772"/>
                </a:lnTo>
                <a:lnTo>
                  <a:pt x="72550" y="75397"/>
                </a:lnTo>
                <a:lnTo>
                  <a:pt x="74141" y="71485"/>
                </a:lnTo>
                <a:lnTo>
                  <a:pt x="31181" y="71485"/>
                </a:lnTo>
                <a:lnTo>
                  <a:pt x="26813" y="67022"/>
                </a:lnTo>
                <a:lnTo>
                  <a:pt x="26813" y="62558"/>
                </a:lnTo>
                <a:lnTo>
                  <a:pt x="22294" y="58080"/>
                </a:lnTo>
                <a:lnTo>
                  <a:pt x="22294" y="53617"/>
                </a:lnTo>
                <a:lnTo>
                  <a:pt x="80289" y="53617"/>
                </a:lnTo>
                <a:lnTo>
                  <a:pt x="79465" y="41053"/>
                </a:lnTo>
                <a:lnTo>
                  <a:pt x="79273" y="40213"/>
                </a:lnTo>
                <a:lnTo>
                  <a:pt x="22294" y="40213"/>
                </a:lnTo>
                <a:lnTo>
                  <a:pt x="22294" y="31286"/>
                </a:lnTo>
                <a:lnTo>
                  <a:pt x="26813" y="26808"/>
                </a:lnTo>
                <a:lnTo>
                  <a:pt x="26813" y="22345"/>
                </a:lnTo>
                <a:lnTo>
                  <a:pt x="31181" y="22345"/>
                </a:lnTo>
                <a:lnTo>
                  <a:pt x="35700" y="17882"/>
                </a:lnTo>
                <a:lnTo>
                  <a:pt x="70390" y="17882"/>
                </a:lnTo>
                <a:lnTo>
                  <a:pt x="66882" y="13404"/>
                </a:lnTo>
                <a:lnTo>
                  <a:pt x="62123" y="7544"/>
                </a:lnTo>
                <a:lnTo>
                  <a:pt x="55245" y="3354"/>
                </a:lnTo>
                <a:lnTo>
                  <a:pt x="47521" y="839"/>
                </a:lnTo>
                <a:lnTo>
                  <a:pt x="40219" y="0"/>
                </a:lnTo>
                <a:close/>
              </a:path>
              <a:path w="80645" h="89535">
                <a:moveTo>
                  <a:pt x="75920" y="62558"/>
                </a:moveTo>
                <a:lnTo>
                  <a:pt x="53626" y="62558"/>
                </a:lnTo>
                <a:lnTo>
                  <a:pt x="53626" y="67022"/>
                </a:lnTo>
                <a:lnTo>
                  <a:pt x="49107" y="71485"/>
                </a:lnTo>
                <a:lnTo>
                  <a:pt x="74141" y="71485"/>
                </a:lnTo>
                <a:lnTo>
                  <a:pt x="75076" y="69181"/>
                </a:lnTo>
                <a:lnTo>
                  <a:pt x="75920" y="62558"/>
                </a:lnTo>
                <a:close/>
              </a:path>
              <a:path w="80645" h="89535">
                <a:moveTo>
                  <a:pt x="70390" y="17882"/>
                </a:moveTo>
                <a:lnTo>
                  <a:pt x="44588" y="17882"/>
                </a:lnTo>
                <a:lnTo>
                  <a:pt x="49107" y="22345"/>
                </a:lnTo>
                <a:lnTo>
                  <a:pt x="53626" y="22345"/>
                </a:lnTo>
                <a:lnTo>
                  <a:pt x="53626" y="26808"/>
                </a:lnTo>
                <a:lnTo>
                  <a:pt x="57995" y="31286"/>
                </a:lnTo>
                <a:lnTo>
                  <a:pt x="57995" y="40213"/>
                </a:lnTo>
                <a:lnTo>
                  <a:pt x="79273" y="40213"/>
                </a:lnTo>
                <a:lnTo>
                  <a:pt x="76975" y="30163"/>
                </a:lnTo>
                <a:lnTo>
                  <a:pt x="72790" y="20947"/>
                </a:lnTo>
                <a:lnTo>
                  <a:pt x="70390" y="17882"/>
                </a:lnTo>
                <a:close/>
              </a:path>
            </a:pathLst>
          </a:custGeom>
          <a:solidFill>
            <a:srgbClr val="2217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4285821" y="4405307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89" h="85089">
                <a:moveTo>
                  <a:pt x="22294" y="0"/>
                </a:moveTo>
                <a:lnTo>
                  <a:pt x="0" y="0"/>
                </a:lnTo>
                <a:lnTo>
                  <a:pt x="31332" y="84874"/>
                </a:lnTo>
                <a:lnTo>
                  <a:pt x="53626" y="84874"/>
                </a:lnTo>
                <a:lnTo>
                  <a:pt x="63470" y="58080"/>
                </a:lnTo>
                <a:lnTo>
                  <a:pt x="40219" y="58080"/>
                </a:lnTo>
                <a:lnTo>
                  <a:pt x="35700" y="40198"/>
                </a:lnTo>
                <a:lnTo>
                  <a:pt x="22294" y="0"/>
                </a:lnTo>
                <a:close/>
              </a:path>
              <a:path w="85089" h="85089">
                <a:moveTo>
                  <a:pt x="84808" y="0"/>
                </a:moveTo>
                <a:lnTo>
                  <a:pt x="62514" y="0"/>
                </a:lnTo>
                <a:lnTo>
                  <a:pt x="44588" y="40198"/>
                </a:lnTo>
                <a:lnTo>
                  <a:pt x="44588" y="53602"/>
                </a:lnTo>
                <a:lnTo>
                  <a:pt x="40219" y="58080"/>
                </a:lnTo>
                <a:lnTo>
                  <a:pt x="63470" y="58080"/>
                </a:lnTo>
                <a:lnTo>
                  <a:pt x="84808" y="0"/>
                </a:lnTo>
                <a:close/>
              </a:path>
            </a:pathLst>
          </a:custGeom>
          <a:solidFill>
            <a:srgbClr val="2217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4384036" y="4400829"/>
            <a:ext cx="80645" cy="89535"/>
          </a:xfrm>
          <a:custGeom>
            <a:avLst/>
            <a:gdLst/>
            <a:ahLst/>
            <a:cxnLst/>
            <a:rect l="l" t="t" r="r" b="b"/>
            <a:pathLst>
              <a:path w="80645" h="89535">
                <a:moveTo>
                  <a:pt x="40219" y="0"/>
                </a:moveTo>
                <a:lnTo>
                  <a:pt x="31009" y="839"/>
                </a:lnTo>
                <a:lnTo>
                  <a:pt x="23480" y="3354"/>
                </a:lnTo>
                <a:lnTo>
                  <a:pt x="17617" y="7544"/>
                </a:lnTo>
                <a:lnTo>
                  <a:pt x="13406" y="13404"/>
                </a:lnTo>
                <a:lnTo>
                  <a:pt x="7562" y="20179"/>
                </a:lnTo>
                <a:lnTo>
                  <a:pt x="3370" y="27372"/>
                </a:lnTo>
                <a:lnTo>
                  <a:pt x="844" y="35398"/>
                </a:lnTo>
                <a:lnTo>
                  <a:pt x="0" y="44676"/>
                </a:lnTo>
                <a:lnTo>
                  <a:pt x="774" y="53962"/>
                </a:lnTo>
                <a:lnTo>
                  <a:pt x="22915" y="86003"/>
                </a:lnTo>
                <a:lnTo>
                  <a:pt x="49107" y="89352"/>
                </a:lnTo>
                <a:lnTo>
                  <a:pt x="57995" y="84889"/>
                </a:lnTo>
                <a:lnTo>
                  <a:pt x="62514" y="84889"/>
                </a:lnTo>
                <a:lnTo>
                  <a:pt x="68358" y="80772"/>
                </a:lnTo>
                <a:lnTo>
                  <a:pt x="72550" y="75397"/>
                </a:lnTo>
                <a:lnTo>
                  <a:pt x="74141" y="71485"/>
                </a:lnTo>
                <a:lnTo>
                  <a:pt x="31181" y="71485"/>
                </a:lnTo>
                <a:lnTo>
                  <a:pt x="26813" y="67022"/>
                </a:lnTo>
                <a:lnTo>
                  <a:pt x="26813" y="62558"/>
                </a:lnTo>
                <a:lnTo>
                  <a:pt x="22294" y="58080"/>
                </a:lnTo>
                <a:lnTo>
                  <a:pt x="22294" y="53617"/>
                </a:lnTo>
                <a:lnTo>
                  <a:pt x="80289" y="53617"/>
                </a:lnTo>
                <a:lnTo>
                  <a:pt x="79465" y="41053"/>
                </a:lnTo>
                <a:lnTo>
                  <a:pt x="79273" y="40213"/>
                </a:lnTo>
                <a:lnTo>
                  <a:pt x="22294" y="40213"/>
                </a:lnTo>
                <a:lnTo>
                  <a:pt x="22294" y="31286"/>
                </a:lnTo>
                <a:lnTo>
                  <a:pt x="26813" y="26808"/>
                </a:lnTo>
                <a:lnTo>
                  <a:pt x="26813" y="22345"/>
                </a:lnTo>
                <a:lnTo>
                  <a:pt x="31181" y="22345"/>
                </a:lnTo>
                <a:lnTo>
                  <a:pt x="35700" y="17882"/>
                </a:lnTo>
                <a:lnTo>
                  <a:pt x="70390" y="17882"/>
                </a:lnTo>
                <a:lnTo>
                  <a:pt x="66882" y="13404"/>
                </a:lnTo>
                <a:lnTo>
                  <a:pt x="62123" y="7544"/>
                </a:lnTo>
                <a:lnTo>
                  <a:pt x="55245" y="3354"/>
                </a:lnTo>
                <a:lnTo>
                  <a:pt x="47521" y="839"/>
                </a:lnTo>
                <a:lnTo>
                  <a:pt x="40219" y="0"/>
                </a:lnTo>
                <a:close/>
              </a:path>
              <a:path w="80645" h="89535">
                <a:moveTo>
                  <a:pt x="75920" y="62558"/>
                </a:moveTo>
                <a:lnTo>
                  <a:pt x="53626" y="62558"/>
                </a:lnTo>
                <a:lnTo>
                  <a:pt x="53626" y="67022"/>
                </a:lnTo>
                <a:lnTo>
                  <a:pt x="49107" y="71485"/>
                </a:lnTo>
                <a:lnTo>
                  <a:pt x="74141" y="71485"/>
                </a:lnTo>
                <a:lnTo>
                  <a:pt x="75076" y="69181"/>
                </a:lnTo>
                <a:lnTo>
                  <a:pt x="75920" y="62558"/>
                </a:lnTo>
                <a:close/>
              </a:path>
              <a:path w="80645" h="89535">
                <a:moveTo>
                  <a:pt x="70390" y="17882"/>
                </a:moveTo>
                <a:lnTo>
                  <a:pt x="44588" y="17882"/>
                </a:lnTo>
                <a:lnTo>
                  <a:pt x="49107" y="22345"/>
                </a:lnTo>
                <a:lnTo>
                  <a:pt x="53626" y="22345"/>
                </a:lnTo>
                <a:lnTo>
                  <a:pt x="53626" y="26808"/>
                </a:lnTo>
                <a:lnTo>
                  <a:pt x="57995" y="31286"/>
                </a:lnTo>
                <a:lnTo>
                  <a:pt x="57995" y="40213"/>
                </a:lnTo>
                <a:lnTo>
                  <a:pt x="79273" y="40213"/>
                </a:lnTo>
                <a:lnTo>
                  <a:pt x="76975" y="30163"/>
                </a:lnTo>
                <a:lnTo>
                  <a:pt x="72790" y="20947"/>
                </a:lnTo>
                <a:lnTo>
                  <a:pt x="70390" y="17882"/>
                </a:lnTo>
                <a:close/>
              </a:path>
            </a:pathLst>
          </a:custGeom>
          <a:solidFill>
            <a:srgbClr val="2217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482376" y="4374035"/>
            <a:ext cx="80645" cy="116205"/>
          </a:xfrm>
          <a:custGeom>
            <a:avLst/>
            <a:gdLst/>
            <a:ahLst/>
            <a:cxnLst/>
            <a:rect l="l" t="t" r="r" b="b"/>
            <a:pathLst>
              <a:path w="80645" h="116204">
                <a:moveTo>
                  <a:pt x="31056" y="26793"/>
                </a:moveTo>
                <a:lnTo>
                  <a:pt x="24459" y="27632"/>
                </a:lnTo>
                <a:lnTo>
                  <a:pt x="18271" y="30148"/>
                </a:lnTo>
                <a:lnTo>
                  <a:pt x="12902" y="34337"/>
                </a:lnTo>
                <a:lnTo>
                  <a:pt x="8762" y="40198"/>
                </a:lnTo>
                <a:lnTo>
                  <a:pt x="3624" y="46973"/>
                </a:lnTo>
                <a:lnTo>
                  <a:pt x="985" y="54166"/>
                </a:lnTo>
                <a:lnTo>
                  <a:pt x="13" y="62192"/>
                </a:lnTo>
                <a:lnTo>
                  <a:pt x="0" y="80411"/>
                </a:lnTo>
                <a:lnTo>
                  <a:pt x="13" y="81383"/>
                </a:lnTo>
                <a:lnTo>
                  <a:pt x="985" y="90458"/>
                </a:lnTo>
                <a:lnTo>
                  <a:pt x="3624" y="97857"/>
                </a:lnTo>
                <a:lnTo>
                  <a:pt x="8762" y="102741"/>
                </a:lnTo>
                <a:lnTo>
                  <a:pt x="12902" y="108608"/>
                </a:lnTo>
                <a:lnTo>
                  <a:pt x="18271" y="112797"/>
                </a:lnTo>
                <a:lnTo>
                  <a:pt x="24459" y="115309"/>
                </a:lnTo>
                <a:lnTo>
                  <a:pt x="31056" y="116146"/>
                </a:lnTo>
                <a:lnTo>
                  <a:pt x="40094" y="116146"/>
                </a:lnTo>
                <a:lnTo>
                  <a:pt x="48982" y="111683"/>
                </a:lnTo>
                <a:lnTo>
                  <a:pt x="53350" y="111683"/>
                </a:lnTo>
                <a:lnTo>
                  <a:pt x="53350" y="107220"/>
                </a:lnTo>
                <a:lnTo>
                  <a:pt x="57869" y="102741"/>
                </a:lnTo>
                <a:lnTo>
                  <a:pt x="80164" y="102741"/>
                </a:lnTo>
                <a:lnTo>
                  <a:pt x="80164" y="98278"/>
                </a:lnTo>
                <a:lnTo>
                  <a:pt x="31056" y="98278"/>
                </a:lnTo>
                <a:lnTo>
                  <a:pt x="26688" y="93815"/>
                </a:lnTo>
                <a:lnTo>
                  <a:pt x="22168" y="89352"/>
                </a:lnTo>
                <a:lnTo>
                  <a:pt x="22168" y="58080"/>
                </a:lnTo>
                <a:lnTo>
                  <a:pt x="26688" y="53602"/>
                </a:lnTo>
                <a:lnTo>
                  <a:pt x="31056" y="49139"/>
                </a:lnTo>
                <a:lnTo>
                  <a:pt x="35575" y="44676"/>
                </a:lnTo>
                <a:lnTo>
                  <a:pt x="80164" y="44676"/>
                </a:lnTo>
                <a:lnTo>
                  <a:pt x="80164" y="40198"/>
                </a:lnTo>
                <a:lnTo>
                  <a:pt x="57869" y="40198"/>
                </a:lnTo>
                <a:lnTo>
                  <a:pt x="51816" y="34337"/>
                </a:lnTo>
                <a:lnTo>
                  <a:pt x="46157" y="30148"/>
                </a:lnTo>
                <a:lnTo>
                  <a:pt x="39652" y="27632"/>
                </a:lnTo>
                <a:lnTo>
                  <a:pt x="31056" y="26793"/>
                </a:lnTo>
                <a:close/>
              </a:path>
              <a:path w="80645" h="116204">
                <a:moveTo>
                  <a:pt x="80164" y="102741"/>
                </a:moveTo>
                <a:lnTo>
                  <a:pt x="57869" y="102741"/>
                </a:lnTo>
                <a:lnTo>
                  <a:pt x="57869" y="116146"/>
                </a:lnTo>
                <a:lnTo>
                  <a:pt x="80164" y="116146"/>
                </a:lnTo>
                <a:lnTo>
                  <a:pt x="80164" y="102741"/>
                </a:lnTo>
                <a:close/>
              </a:path>
              <a:path w="80645" h="116204">
                <a:moveTo>
                  <a:pt x="80164" y="44676"/>
                </a:moveTo>
                <a:lnTo>
                  <a:pt x="44463" y="44676"/>
                </a:lnTo>
                <a:lnTo>
                  <a:pt x="48982" y="49139"/>
                </a:lnTo>
                <a:lnTo>
                  <a:pt x="53350" y="53602"/>
                </a:lnTo>
                <a:lnTo>
                  <a:pt x="53350" y="58080"/>
                </a:lnTo>
                <a:lnTo>
                  <a:pt x="57869" y="62543"/>
                </a:lnTo>
                <a:lnTo>
                  <a:pt x="57869" y="80411"/>
                </a:lnTo>
                <a:lnTo>
                  <a:pt x="53350" y="89352"/>
                </a:lnTo>
                <a:lnTo>
                  <a:pt x="53350" y="93815"/>
                </a:lnTo>
                <a:lnTo>
                  <a:pt x="48982" y="98278"/>
                </a:lnTo>
                <a:lnTo>
                  <a:pt x="80164" y="98278"/>
                </a:lnTo>
                <a:lnTo>
                  <a:pt x="80164" y="44676"/>
                </a:lnTo>
                <a:close/>
              </a:path>
              <a:path w="80645" h="116204">
                <a:moveTo>
                  <a:pt x="80164" y="0"/>
                </a:moveTo>
                <a:lnTo>
                  <a:pt x="57869" y="0"/>
                </a:lnTo>
                <a:lnTo>
                  <a:pt x="57869" y="40198"/>
                </a:lnTo>
                <a:lnTo>
                  <a:pt x="80164" y="40198"/>
                </a:lnTo>
                <a:lnTo>
                  <a:pt x="80164" y="0"/>
                </a:lnTo>
                <a:close/>
              </a:path>
            </a:pathLst>
          </a:custGeom>
          <a:solidFill>
            <a:srgbClr val="2217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633942" y="4369557"/>
            <a:ext cx="196359" cy="151896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139221" y="3940676"/>
            <a:ext cx="124966" cy="116161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139221" y="3824515"/>
            <a:ext cx="116048" cy="89352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139221" y="3708368"/>
            <a:ext cx="116048" cy="89337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139221" y="3484987"/>
            <a:ext cx="116048" cy="201035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2415728" y="2832755"/>
            <a:ext cx="89267" cy="120624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2563021" y="2832755"/>
            <a:ext cx="156179" cy="120624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2768308" y="2837128"/>
            <a:ext cx="191910" cy="116251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2982513" y="2863967"/>
            <a:ext cx="84808" cy="116251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3147745" y="2837167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0"/>
                </a:moveTo>
                <a:lnTo>
                  <a:pt x="0" y="111689"/>
                </a:lnTo>
              </a:path>
            </a:pathLst>
          </a:custGeom>
          <a:ln w="26780">
            <a:solidFill>
              <a:srgbClr val="2217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3183463" y="2863967"/>
            <a:ext cx="120509" cy="84889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3326266" y="2863967"/>
            <a:ext cx="75920" cy="89412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3424481" y="2863967"/>
            <a:ext cx="272200" cy="120624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3768083" y="2837128"/>
            <a:ext cx="102870" cy="111760"/>
          </a:xfrm>
          <a:custGeom>
            <a:avLst/>
            <a:gdLst/>
            <a:ahLst/>
            <a:cxnLst/>
            <a:rect l="l" t="t" r="r" b="b"/>
            <a:pathLst>
              <a:path w="102870" h="111760">
                <a:moveTo>
                  <a:pt x="75920" y="0"/>
                </a:moveTo>
                <a:lnTo>
                  <a:pt x="0" y="0"/>
                </a:lnTo>
                <a:lnTo>
                  <a:pt x="0" y="111728"/>
                </a:lnTo>
                <a:lnTo>
                  <a:pt x="22294" y="111728"/>
                </a:lnTo>
                <a:lnTo>
                  <a:pt x="22294" y="67097"/>
                </a:lnTo>
                <a:lnTo>
                  <a:pt x="71401" y="67097"/>
                </a:lnTo>
                <a:lnTo>
                  <a:pt x="62514" y="62573"/>
                </a:lnTo>
                <a:lnTo>
                  <a:pt x="71088" y="61820"/>
                </a:lnTo>
                <a:lnTo>
                  <a:pt x="77558" y="59822"/>
                </a:lnTo>
                <a:lnTo>
                  <a:pt x="83210" y="56976"/>
                </a:lnTo>
                <a:lnTo>
                  <a:pt x="89327" y="53677"/>
                </a:lnTo>
                <a:lnTo>
                  <a:pt x="93695" y="44781"/>
                </a:lnTo>
                <a:lnTo>
                  <a:pt x="22294" y="44781"/>
                </a:lnTo>
                <a:lnTo>
                  <a:pt x="22294" y="17942"/>
                </a:lnTo>
                <a:lnTo>
                  <a:pt x="93695" y="17942"/>
                </a:lnTo>
                <a:lnTo>
                  <a:pt x="89327" y="13419"/>
                </a:lnTo>
                <a:lnTo>
                  <a:pt x="84808" y="9046"/>
                </a:lnTo>
                <a:lnTo>
                  <a:pt x="80289" y="4523"/>
                </a:lnTo>
                <a:lnTo>
                  <a:pt x="75920" y="0"/>
                </a:lnTo>
                <a:close/>
              </a:path>
              <a:path w="102870" h="111760">
                <a:moveTo>
                  <a:pt x="75920" y="67097"/>
                </a:moveTo>
                <a:lnTo>
                  <a:pt x="44588" y="67097"/>
                </a:lnTo>
                <a:lnTo>
                  <a:pt x="49107" y="71470"/>
                </a:lnTo>
                <a:lnTo>
                  <a:pt x="53626" y="80516"/>
                </a:lnTo>
                <a:lnTo>
                  <a:pt x="57995" y="89412"/>
                </a:lnTo>
                <a:lnTo>
                  <a:pt x="75920" y="111728"/>
                </a:lnTo>
                <a:lnTo>
                  <a:pt x="102734" y="111728"/>
                </a:lnTo>
                <a:lnTo>
                  <a:pt x="89327" y="89412"/>
                </a:lnTo>
                <a:lnTo>
                  <a:pt x="84808" y="80516"/>
                </a:lnTo>
                <a:lnTo>
                  <a:pt x="80289" y="75993"/>
                </a:lnTo>
                <a:lnTo>
                  <a:pt x="75920" y="71470"/>
                </a:lnTo>
                <a:lnTo>
                  <a:pt x="75920" y="67097"/>
                </a:lnTo>
                <a:close/>
              </a:path>
              <a:path w="102870" h="111760">
                <a:moveTo>
                  <a:pt x="93695" y="17942"/>
                </a:moveTo>
                <a:lnTo>
                  <a:pt x="67033" y="17942"/>
                </a:lnTo>
                <a:lnTo>
                  <a:pt x="67033" y="22466"/>
                </a:lnTo>
                <a:lnTo>
                  <a:pt x="71401" y="26838"/>
                </a:lnTo>
                <a:lnTo>
                  <a:pt x="71401" y="35735"/>
                </a:lnTo>
                <a:lnTo>
                  <a:pt x="67033" y="40258"/>
                </a:lnTo>
                <a:lnTo>
                  <a:pt x="67033" y="44781"/>
                </a:lnTo>
                <a:lnTo>
                  <a:pt x="93695" y="44781"/>
                </a:lnTo>
                <a:lnTo>
                  <a:pt x="93695" y="17942"/>
                </a:lnTo>
                <a:close/>
              </a:path>
            </a:pathLst>
          </a:custGeom>
          <a:solidFill>
            <a:srgbClr val="2217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3884224" y="2863967"/>
            <a:ext cx="80645" cy="89535"/>
          </a:xfrm>
          <a:custGeom>
            <a:avLst/>
            <a:gdLst/>
            <a:ahLst/>
            <a:cxnLst/>
            <a:rect l="l" t="t" r="r" b="b"/>
            <a:pathLst>
              <a:path w="80645" h="89535">
                <a:moveTo>
                  <a:pt x="40069" y="0"/>
                </a:moveTo>
                <a:lnTo>
                  <a:pt x="30859" y="845"/>
                </a:lnTo>
                <a:lnTo>
                  <a:pt x="23329" y="3373"/>
                </a:lnTo>
                <a:lnTo>
                  <a:pt x="17466" y="7569"/>
                </a:lnTo>
                <a:lnTo>
                  <a:pt x="13256" y="13419"/>
                </a:lnTo>
                <a:lnTo>
                  <a:pt x="7435" y="20183"/>
                </a:lnTo>
                <a:lnTo>
                  <a:pt x="3295" y="27385"/>
                </a:lnTo>
                <a:lnTo>
                  <a:pt x="821" y="35407"/>
                </a:lnTo>
                <a:lnTo>
                  <a:pt x="0" y="44631"/>
                </a:lnTo>
                <a:lnTo>
                  <a:pt x="753" y="53941"/>
                </a:lnTo>
                <a:lnTo>
                  <a:pt x="30155" y="88567"/>
                </a:lnTo>
                <a:lnTo>
                  <a:pt x="48956" y="89412"/>
                </a:lnTo>
                <a:lnTo>
                  <a:pt x="57995" y="84889"/>
                </a:lnTo>
                <a:lnTo>
                  <a:pt x="62363" y="80366"/>
                </a:lnTo>
                <a:lnTo>
                  <a:pt x="71401" y="75993"/>
                </a:lnTo>
                <a:lnTo>
                  <a:pt x="75770" y="71470"/>
                </a:lnTo>
                <a:lnTo>
                  <a:pt x="31181" y="71470"/>
                </a:lnTo>
                <a:lnTo>
                  <a:pt x="26662" y="67097"/>
                </a:lnTo>
                <a:lnTo>
                  <a:pt x="26662" y="62573"/>
                </a:lnTo>
                <a:lnTo>
                  <a:pt x="22294" y="58050"/>
                </a:lnTo>
                <a:lnTo>
                  <a:pt x="22294" y="49154"/>
                </a:lnTo>
                <a:lnTo>
                  <a:pt x="80289" y="49154"/>
                </a:lnTo>
                <a:lnTo>
                  <a:pt x="79444" y="39160"/>
                </a:lnTo>
                <a:lnTo>
                  <a:pt x="78540" y="35735"/>
                </a:lnTo>
                <a:lnTo>
                  <a:pt x="22294" y="35735"/>
                </a:lnTo>
                <a:lnTo>
                  <a:pt x="22294" y="31362"/>
                </a:lnTo>
                <a:lnTo>
                  <a:pt x="26662" y="26838"/>
                </a:lnTo>
                <a:lnTo>
                  <a:pt x="26662" y="22315"/>
                </a:lnTo>
                <a:lnTo>
                  <a:pt x="31181" y="17942"/>
                </a:lnTo>
                <a:lnTo>
                  <a:pt x="70431" y="17942"/>
                </a:lnTo>
                <a:lnTo>
                  <a:pt x="66882" y="13419"/>
                </a:lnTo>
                <a:lnTo>
                  <a:pt x="62036" y="7569"/>
                </a:lnTo>
                <a:lnTo>
                  <a:pt x="55114" y="3373"/>
                </a:lnTo>
                <a:lnTo>
                  <a:pt x="47372" y="845"/>
                </a:lnTo>
                <a:lnTo>
                  <a:pt x="40069" y="0"/>
                </a:lnTo>
                <a:close/>
              </a:path>
              <a:path w="80645" h="89535">
                <a:moveTo>
                  <a:pt x="53475" y="58050"/>
                </a:moveTo>
                <a:lnTo>
                  <a:pt x="53475" y="67097"/>
                </a:lnTo>
                <a:lnTo>
                  <a:pt x="48956" y="67097"/>
                </a:lnTo>
                <a:lnTo>
                  <a:pt x="48956" y="71470"/>
                </a:lnTo>
                <a:lnTo>
                  <a:pt x="75770" y="71470"/>
                </a:lnTo>
                <a:lnTo>
                  <a:pt x="75770" y="62573"/>
                </a:lnTo>
                <a:lnTo>
                  <a:pt x="53475" y="58050"/>
                </a:lnTo>
                <a:close/>
              </a:path>
              <a:path w="80645" h="89535">
                <a:moveTo>
                  <a:pt x="70431" y="17942"/>
                </a:moveTo>
                <a:lnTo>
                  <a:pt x="48956" y="17942"/>
                </a:lnTo>
                <a:lnTo>
                  <a:pt x="53475" y="22315"/>
                </a:lnTo>
                <a:lnTo>
                  <a:pt x="53475" y="26838"/>
                </a:lnTo>
                <a:lnTo>
                  <a:pt x="57995" y="31362"/>
                </a:lnTo>
                <a:lnTo>
                  <a:pt x="57995" y="35735"/>
                </a:lnTo>
                <a:lnTo>
                  <a:pt x="78540" y="35735"/>
                </a:lnTo>
                <a:lnTo>
                  <a:pt x="76918" y="29590"/>
                </a:lnTo>
                <a:lnTo>
                  <a:pt x="72726" y="20868"/>
                </a:lnTo>
                <a:lnTo>
                  <a:pt x="70431" y="17942"/>
                </a:lnTo>
                <a:close/>
              </a:path>
            </a:pathLst>
          </a:custGeom>
          <a:solidFill>
            <a:srgbClr val="2217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3977919" y="2837128"/>
            <a:ext cx="49530" cy="116839"/>
          </a:xfrm>
          <a:custGeom>
            <a:avLst/>
            <a:gdLst/>
            <a:ahLst/>
            <a:cxnLst/>
            <a:rect l="l" t="t" r="r" b="b"/>
            <a:pathLst>
              <a:path w="49529" h="116839">
                <a:moveTo>
                  <a:pt x="40069" y="111728"/>
                </a:moveTo>
                <a:lnTo>
                  <a:pt x="17775" y="111728"/>
                </a:lnTo>
                <a:lnTo>
                  <a:pt x="22294" y="116251"/>
                </a:lnTo>
                <a:lnTo>
                  <a:pt x="35700" y="116251"/>
                </a:lnTo>
                <a:lnTo>
                  <a:pt x="40069" y="111728"/>
                </a:lnTo>
                <a:close/>
              </a:path>
              <a:path w="49529" h="116839">
                <a:moveTo>
                  <a:pt x="31181" y="49154"/>
                </a:moveTo>
                <a:lnTo>
                  <a:pt x="8887" y="49154"/>
                </a:lnTo>
                <a:lnTo>
                  <a:pt x="8887" y="107205"/>
                </a:lnTo>
                <a:lnTo>
                  <a:pt x="13406" y="107205"/>
                </a:lnTo>
                <a:lnTo>
                  <a:pt x="13406" y="111728"/>
                </a:lnTo>
                <a:lnTo>
                  <a:pt x="49107" y="111728"/>
                </a:lnTo>
                <a:lnTo>
                  <a:pt x="45699" y="98308"/>
                </a:lnTo>
                <a:lnTo>
                  <a:pt x="35700" y="98308"/>
                </a:lnTo>
                <a:lnTo>
                  <a:pt x="31181" y="93936"/>
                </a:lnTo>
                <a:lnTo>
                  <a:pt x="31181" y="49154"/>
                </a:lnTo>
                <a:close/>
              </a:path>
              <a:path w="49529" h="116839">
                <a:moveTo>
                  <a:pt x="44588" y="93936"/>
                </a:moveTo>
                <a:lnTo>
                  <a:pt x="40069" y="93936"/>
                </a:lnTo>
                <a:lnTo>
                  <a:pt x="40069" y="98308"/>
                </a:lnTo>
                <a:lnTo>
                  <a:pt x="45699" y="98308"/>
                </a:lnTo>
                <a:lnTo>
                  <a:pt x="44588" y="93936"/>
                </a:lnTo>
                <a:close/>
              </a:path>
              <a:path w="49529" h="116839">
                <a:moveTo>
                  <a:pt x="44588" y="31362"/>
                </a:moveTo>
                <a:lnTo>
                  <a:pt x="0" y="31362"/>
                </a:lnTo>
                <a:lnTo>
                  <a:pt x="0" y="49154"/>
                </a:lnTo>
                <a:lnTo>
                  <a:pt x="44588" y="49154"/>
                </a:lnTo>
                <a:lnTo>
                  <a:pt x="44588" y="31362"/>
                </a:lnTo>
                <a:close/>
              </a:path>
              <a:path w="49529" h="116839">
                <a:moveTo>
                  <a:pt x="31181" y="0"/>
                </a:moveTo>
                <a:lnTo>
                  <a:pt x="8887" y="13419"/>
                </a:lnTo>
                <a:lnTo>
                  <a:pt x="8887" y="31362"/>
                </a:lnTo>
                <a:lnTo>
                  <a:pt x="31181" y="31362"/>
                </a:lnTo>
                <a:lnTo>
                  <a:pt x="31181" y="0"/>
                </a:lnTo>
                <a:close/>
              </a:path>
            </a:pathLst>
          </a:custGeom>
          <a:solidFill>
            <a:srgbClr val="2217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040434" y="2863967"/>
            <a:ext cx="53975" cy="85090"/>
          </a:xfrm>
          <a:custGeom>
            <a:avLst/>
            <a:gdLst/>
            <a:ahLst/>
            <a:cxnLst/>
            <a:rect l="l" t="t" r="r" b="b"/>
            <a:pathLst>
              <a:path w="53975" h="85089">
                <a:moveTo>
                  <a:pt x="22294" y="4523"/>
                </a:moveTo>
                <a:lnTo>
                  <a:pt x="0" y="4523"/>
                </a:lnTo>
                <a:lnTo>
                  <a:pt x="0" y="84889"/>
                </a:lnTo>
                <a:lnTo>
                  <a:pt x="22294" y="84889"/>
                </a:lnTo>
                <a:lnTo>
                  <a:pt x="22294" y="31362"/>
                </a:lnTo>
                <a:lnTo>
                  <a:pt x="26662" y="26838"/>
                </a:lnTo>
                <a:lnTo>
                  <a:pt x="26662" y="22315"/>
                </a:lnTo>
                <a:lnTo>
                  <a:pt x="48956" y="22315"/>
                </a:lnTo>
                <a:lnTo>
                  <a:pt x="51216" y="13419"/>
                </a:lnTo>
                <a:lnTo>
                  <a:pt x="22294" y="13419"/>
                </a:lnTo>
                <a:lnTo>
                  <a:pt x="22294" y="4523"/>
                </a:lnTo>
                <a:close/>
              </a:path>
              <a:path w="53975" h="85089">
                <a:moveTo>
                  <a:pt x="53475" y="4523"/>
                </a:moveTo>
                <a:lnTo>
                  <a:pt x="26662" y="4523"/>
                </a:lnTo>
                <a:lnTo>
                  <a:pt x="22294" y="8896"/>
                </a:lnTo>
                <a:lnTo>
                  <a:pt x="22294" y="13419"/>
                </a:lnTo>
                <a:lnTo>
                  <a:pt x="51216" y="13419"/>
                </a:lnTo>
                <a:lnTo>
                  <a:pt x="53475" y="4523"/>
                </a:lnTo>
                <a:close/>
              </a:path>
              <a:path w="53975" h="85089">
                <a:moveTo>
                  <a:pt x="44588" y="0"/>
                </a:moveTo>
                <a:lnTo>
                  <a:pt x="31181" y="0"/>
                </a:lnTo>
                <a:lnTo>
                  <a:pt x="31181" y="4523"/>
                </a:lnTo>
                <a:lnTo>
                  <a:pt x="48956" y="4523"/>
                </a:lnTo>
                <a:lnTo>
                  <a:pt x="44588" y="0"/>
                </a:lnTo>
                <a:close/>
              </a:path>
            </a:pathLst>
          </a:custGeom>
          <a:solidFill>
            <a:srgbClr val="2217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107316" y="2837128"/>
            <a:ext cx="22860" cy="18415"/>
          </a:xfrm>
          <a:custGeom>
            <a:avLst/>
            <a:gdLst/>
            <a:ahLst/>
            <a:cxnLst/>
            <a:rect l="l" t="t" r="r" b="b"/>
            <a:pathLst>
              <a:path w="22860" h="18414">
                <a:moveTo>
                  <a:pt x="22294" y="0"/>
                </a:moveTo>
                <a:lnTo>
                  <a:pt x="0" y="0"/>
                </a:lnTo>
                <a:lnTo>
                  <a:pt x="0" y="17942"/>
                </a:lnTo>
                <a:lnTo>
                  <a:pt x="22294" y="17942"/>
                </a:lnTo>
                <a:lnTo>
                  <a:pt x="22294" y="0"/>
                </a:lnTo>
                <a:close/>
              </a:path>
            </a:pathLst>
          </a:custGeom>
          <a:solidFill>
            <a:srgbClr val="2217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4107316" y="2868490"/>
            <a:ext cx="22860" cy="80645"/>
          </a:xfrm>
          <a:custGeom>
            <a:avLst/>
            <a:gdLst/>
            <a:ahLst/>
            <a:cxnLst/>
            <a:rect l="l" t="t" r="r" b="b"/>
            <a:pathLst>
              <a:path w="22860" h="80644">
                <a:moveTo>
                  <a:pt x="22294" y="0"/>
                </a:moveTo>
                <a:lnTo>
                  <a:pt x="0" y="0"/>
                </a:lnTo>
                <a:lnTo>
                  <a:pt x="0" y="80366"/>
                </a:lnTo>
                <a:lnTo>
                  <a:pt x="22294" y="80366"/>
                </a:lnTo>
                <a:lnTo>
                  <a:pt x="22294" y="0"/>
                </a:lnTo>
                <a:close/>
              </a:path>
            </a:pathLst>
          </a:custGeom>
          <a:solidFill>
            <a:srgbClr val="2217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147536" y="2863967"/>
            <a:ext cx="76200" cy="89535"/>
          </a:xfrm>
          <a:custGeom>
            <a:avLst/>
            <a:gdLst/>
            <a:ahLst/>
            <a:cxnLst/>
            <a:rect l="l" t="t" r="r" b="b"/>
            <a:pathLst>
              <a:path w="76200" h="89535">
                <a:moveTo>
                  <a:pt x="35700" y="0"/>
                </a:moveTo>
                <a:lnTo>
                  <a:pt x="2749" y="27385"/>
                </a:lnTo>
                <a:lnTo>
                  <a:pt x="0" y="44631"/>
                </a:lnTo>
                <a:lnTo>
                  <a:pt x="138" y="53941"/>
                </a:lnTo>
                <a:lnTo>
                  <a:pt x="21145" y="86039"/>
                </a:lnTo>
                <a:lnTo>
                  <a:pt x="49107" y="89412"/>
                </a:lnTo>
                <a:lnTo>
                  <a:pt x="57995" y="84889"/>
                </a:lnTo>
                <a:lnTo>
                  <a:pt x="62363" y="80366"/>
                </a:lnTo>
                <a:lnTo>
                  <a:pt x="66882" y="75993"/>
                </a:lnTo>
                <a:lnTo>
                  <a:pt x="71401" y="71470"/>
                </a:lnTo>
                <a:lnTo>
                  <a:pt x="31181" y="71470"/>
                </a:lnTo>
                <a:lnTo>
                  <a:pt x="26662" y="67097"/>
                </a:lnTo>
                <a:lnTo>
                  <a:pt x="22294" y="62573"/>
                </a:lnTo>
                <a:lnTo>
                  <a:pt x="22294" y="49154"/>
                </a:lnTo>
                <a:lnTo>
                  <a:pt x="75770" y="49154"/>
                </a:lnTo>
                <a:lnTo>
                  <a:pt x="75631" y="39160"/>
                </a:lnTo>
                <a:lnTo>
                  <a:pt x="75283" y="35735"/>
                </a:lnTo>
                <a:lnTo>
                  <a:pt x="22294" y="35735"/>
                </a:lnTo>
                <a:lnTo>
                  <a:pt x="22294" y="26838"/>
                </a:lnTo>
                <a:lnTo>
                  <a:pt x="26662" y="22315"/>
                </a:lnTo>
                <a:lnTo>
                  <a:pt x="31181" y="17942"/>
                </a:lnTo>
                <a:lnTo>
                  <a:pt x="70002" y="17942"/>
                </a:lnTo>
                <a:lnTo>
                  <a:pt x="66882" y="13419"/>
                </a:lnTo>
                <a:lnTo>
                  <a:pt x="60146" y="7569"/>
                </a:lnTo>
                <a:lnTo>
                  <a:pt x="52986" y="3373"/>
                </a:lnTo>
                <a:lnTo>
                  <a:pt x="44979" y="845"/>
                </a:lnTo>
                <a:lnTo>
                  <a:pt x="35700" y="0"/>
                </a:lnTo>
                <a:close/>
              </a:path>
              <a:path w="76200" h="89535">
                <a:moveTo>
                  <a:pt x="53475" y="58050"/>
                </a:moveTo>
                <a:lnTo>
                  <a:pt x="53475" y="62573"/>
                </a:lnTo>
                <a:lnTo>
                  <a:pt x="49107" y="67097"/>
                </a:lnTo>
                <a:lnTo>
                  <a:pt x="44588" y="71470"/>
                </a:lnTo>
                <a:lnTo>
                  <a:pt x="71401" y="71470"/>
                </a:lnTo>
                <a:lnTo>
                  <a:pt x="75770" y="62573"/>
                </a:lnTo>
                <a:lnTo>
                  <a:pt x="53475" y="58050"/>
                </a:lnTo>
                <a:close/>
              </a:path>
              <a:path w="76200" h="89535">
                <a:moveTo>
                  <a:pt x="70002" y="17942"/>
                </a:moveTo>
                <a:lnTo>
                  <a:pt x="49107" y="17942"/>
                </a:lnTo>
                <a:lnTo>
                  <a:pt x="49107" y="22315"/>
                </a:lnTo>
                <a:lnTo>
                  <a:pt x="53475" y="26838"/>
                </a:lnTo>
                <a:lnTo>
                  <a:pt x="53475" y="35735"/>
                </a:lnTo>
                <a:lnTo>
                  <a:pt x="75283" y="35735"/>
                </a:lnTo>
                <a:lnTo>
                  <a:pt x="74659" y="29590"/>
                </a:lnTo>
                <a:lnTo>
                  <a:pt x="72020" y="20868"/>
                </a:lnTo>
                <a:lnTo>
                  <a:pt x="70002" y="17942"/>
                </a:lnTo>
                <a:close/>
              </a:path>
            </a:pathLst>
          </a:custGeom>
          <a:solidFill>
            <a:srgbClr val="2217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236713" y="2868490"/>
            <a:ext cx="89535" cy="80645"/>
          </a:xfrm>
          <a:custGeom>
            <a:avLst/>
            <a:gdLst/>
            <a:ahLst/>
            <a:cxnLst/>
            <a:rect l="l" t="t" r="r" b="b"/>
            <a:pathLst>
              <a:path w="89535" h="80644">
                <a:moveTo>
                  <a:pt x="22294" y="0"/>
                </a:moveTo>
                <a:lnTo>
                  <a:pt x="0" y="0"/>
                </a:lnTo>
                <a:lnTo>
                  <a:pt x="35700" y="80366"/>
                </a:lnTo>
                <a:lnTo>
                  <a:pt x="53626" y="80366"/>
                </a:lnTo>
                <a:lnTo>
                  <a:pt x="65549" y="53527"/>
                </a:lnTo>
                <a:lnTo>
                  <a:pt x="44739" y="53527"/>
                </a:lnTo>
                <a:lnTo>
                  <a:pt x="40219" y="40107"/>
                </a:lnTo>
                <a:lnTo>
                  <a:pt x="22294" y="0"/>
                </a:lnTo>
                <a:close/>
              </a:path>
              <a:path w="89535" h="80644">
                <a:moveTo>
                  <a:pt x="89327" y="0"/>
                </a:moveTo>
                <a:lnTo>
                  <a:pt x="67033" y="0"/>
                </a:lnTo>
                <a:lnTo>
                  <a:pt x="49107" y="40107"/>
                </a:lnTo>
                <a:lnTo>
                  <a:pt x="49107" y="44631"/>
                </a:lnTo>
                <a:lnTo>
                  <a:pt x="44739" y="49154"/>
                </a:lnTo>
                <a:lnTo>
                  <a:pt x="44739" y="53527"/>
                </a:lnTo>
                <a:lnTo>
                  <a:pt x="65549" y="53527"/>
                </a:lnTo>
                <a:lnTo>
                  <a:pt x="89327" y="0"/>
                </a:lnTo>
                <a:close/>
              </a:path>
            </a:pathLst>
          </a:custGeom>
          <a:solidFill>
            <a:srgbClr val="2217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4339447" y="2863967"/>
            <a:ext cx="76200" cy="89535"/>
          </a:xfrm>
          <a:custGeom>
            <a:avLst/>
            <a:gdLst/>
            <a:ahLst/>
            <a:cxnLst/>
            <a:rect l="l" t="t" r="r" b="b"/>
            <a:pathLst>
              <a:path w="76200" h="89535">
                <a:moveTo>
                  <a:pt x="35700" y="0"/>
                </a:moveTo>
                <a:lnTo>
                  <a:pt x="2749" y="27385"/>
                </a:lnTo>
                <a:lnTo>
                  <a:pt x="0" y="44631"/>
                </a:lnTo>
                <a:lnTo>
                  <a:pt x="138" y="53941"/>
                </a:lnTo>
                <a:lnTo>
                  <a:pt x="21202" y="86039"/>
                </a:lnTo>
                <a:lnTo>
                  <a:pt x="49107" y="89412"/>
                </a:lnTo>
                <a:lnTo>
                  <a:pt x="57995" y="84889"/>
                </a:lnTo>
                <a:lnTo>
                  <a:pt x="71401" y="71470"/>
                </a:lnTo>
                <a:lnTo>
                  <a:pt x="31181" y="71470"/>
                </a:lnTo>
                <a:lnTo>
                  <a:pt x="22294" y="62573"/>
                </a:lnTo>
                <a:lnTo>
                  <a:pt x="22294" y="49154"/>
                </a:lnTo>
                <a:lnTo>
                  <a:pt x="75770" y="49154"/>
                </a:lnTo>
                <a:lnTo>
                  <a:pt x="75631" y="39160"/>
                </a:lnTo>
                <a:lnTo>
                  <a:pt x="75283" y="35735"/>
                </a:lnTo>
                <a:lnTo>
                  <a:pt x="22294" y="35735"/>
                </a:lnTo>
                <a:lnTo>
                  <a:pt x="22294" y="26838"/>
                </a:lnTo>
                <a:lnTo>
                  <a:pt x="31181" y="17942"/>
                </a:lnTo>
                <a:lnTo>
                  <a:pt x="70002" y="17942"/>
                </a:lnTo>
                <a:lnTo>
                  <a:pt x="66882" y="13419"/>
                </a:lnTo>
                <a:lnTo>
                  <a:pt x="60146" y="7569"/>
                </a:lnTo>
                <a:lnTo>
                  <a:pt x="52986" y="3373"/>
                </a:lnTo>
                <a:lnTo>
                  <a:pt x="44979" y="845"/>
                </a:lnTo>
                <a:lnTo>
                  <a:pt x="35700" y="0"/>
                </a:lnTo>
                <a:close/>
              </a:path>
              <a:path w="76200" h="89535">
                <a:moveTo>
                  <a:pt x="53475" y="58050"/>
                </a:moveTo>
                <a:lnTo>
                  <a:pt x="53475" y="62573"/>
                </a:lnTo>
                <a:lnTo>
                  <a:pt x="49107" y="67097"/>
                </a:lnTo>
                <a:lnTo>
                  <a:pt x="44588" y="71470"/>
                </a:lnTo>
                <a:lnTo>
                  <a:pt x="71401" y="71470"/>
                </a:lnTo>
                <a:lnTo>
                  <a:pt x="75770" y="62573"/>
                </a:lnTo>
                <a:lnTo>
                  <a:pt x="53475" y="58050"/>
                </a:lnTo>
                <a:close/>
              </a:path>
              <a:path w="76200" h="89535">
                <a:moveTo>
                  <a:pt x="70002" y="17942"/>
                </a:moveTo>
                <a:lnTo>
                  <a:pt x="49107" y="17942"/>
                </a:lnTo>
                <a:lnTo>
                  <a:pt x="49107" y="22315"/>
                </a:lnTo>
                <a:lnTo>
                  <a:pt x="53475" y="26838"/>
                </a:lnTo>
                <a:lnTo>
                  <a:pt x="53475" y="35735"/>
                </a:lnTo>
                <a:lnTo>
                  <a:pt x="75283" y="35735"/>
                </a:lnTo>
                <a:lnTo>
                  <a:pt x="74659" y="29590"/>
                </a:lnTo>
                <a:lnTo>
                  <a:pt x="72020" y="20868"/>
                </a:lnTo>
                <a:lnTo>
                  <a:pt x="70002" y="17942"/>
                </a:lnTo>
                <a:close/>
              </a:path>
            </a:pathLst>
          </a:custGeom>
          <a:solidFill>
            <a:srgbClr val="2217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433143" y="2837128"/>
            <a:ext cx="80645" cy="116839"/>
          </a:xfrm>
          <a:custGeom>
            <a:avLst/>
            <a:gdLst/>
            <a:ahLst/>
            <a:cxnLst/>
            <a:rect l="l" t="t" r="r" b="b"/>
            <a:pathLst>
              <a:path w="80645" h="116839">
                <a:moveTo>
                  <a:pt x="35700" y="26838"/>
                </a:moveTo>
                <a:lnTo>
                  <a:pt x="2805" y="52584"/>
                </a:lnTo>
                <a:lnTo>
                  <a:pt x="0" y="71470"/>
                </a:lnTo>
                <a:lnTo>
                  <a:pt x="844" y="80780"/>
                </a:lnTo>
                <a:lnTo>
                  <a:pt x="3370" y="88847"/>
                </a:lnTo>
                <a:lnTo>
                  <a:pt x="7562" y="96066"/>
                </a:lnTo>
                <a:lnTo>
                  <a:pt x="13406" y="102832"/>
                </a:lnTo>
                <a:lnTo>
                  <a:pt x="17483" y="108682"/>
                </a:lnTo>
                <a:lnTo>
                  <a:pt x="22859" y="112878"/>
                </a:lnTo>
                <a:lnTo>
                  <a:pt x="29082" y="115406"/>
                </a:lnTo>
                <a:lnTo>
                  <a:pt x="35700" y="116251"/>
                </a:lnTo>
                <a:lnTo>
                  <a:pt x="40219" y="116251"/>
                </a:lnTo>
                <a:lnTo>
                  <a:pt x="44588" y="111728"/>
                </a:lnTo>
                <a:lnTo>
                  <a:pt x="49107" y="111728"/>
                </a:lnTo>
                <a:lnTo>
                  <a:pt x="53626" y="107205"/>
                </a:lnTo>
                <a:lnTo>
                  <a:pt x="57995" y="107205"/>
                </a:lnTo>
                <a:lnTo>
                  <a:pt x="62514" y="102832"/>
                </a:lnTo>
                <a:lnTo>
                  <a:pt x="80289" y="102832"/>
                </a:lnTo>
                <a:lnTo>
                  <a:pt x="80289" y="98308"/>
                </a:lnTo>
                <a:lnTo>
                  <a:pt x="35700" y="98308"/>
                </a:lnTo>
                <a:lnTo>
                  <a:pt x="31181" y="93936"/>
                </a:lnTo>
                <a:lnTo>
                  <a:pt x="26813" y="89412"/>
                </a:lnTo>
                <a:lnTo>
                  <a:pt x="26813" y="84889"/>
                </a:lnTo>
                <a:lnTo>
                  <a:pt x="22294" y="80516"/>
                </a:lnTo>
                <a:lnTo>
                  <a:pt x="22294" y="62573"/>
                </a:lnTo>
                <a:lnTo>
                  <a:pt x="26813" y="53677"/>
                </a:lnTo>
                <a:lnTo>
                  <a:pt x="26813" y="49154"/>
                </a:lnTo>
                <a:lnTo>
                  <a:pt x="31181" y="44781"/>
                </a:lnTo>
                <a:lnTo>
                  <a:pt x="80289" y="44781"/>
                </a:lnTo>
                <a:lnTo>
                  <a:pt x="80289" y="40258"/>
                </a:lnTo>
                <a:lnTo>
                  <a:pt x="62514" y="40258"/>
                </a:lnTo>
                <a:lnTo>
                  <a:pt x="55824" y="34408"/>
                </a:lnTo>
                <a:lnTo>
                  <a:pt x="49107" y="30212"/>
                </a:lnTo>
                <a:lnTo>
                  <a:pt x="42390" y="27684"/>
                </a:lnTo>
                <a:lnTo>
                  <a:pt x="35700" y="26838"/>
                </a:lnTo>
                <a:close/>
              </a:path>
              <a:path w="80645" h="116839">
                <a:moveTo>
                  <a:pt x="80289" y="102832"/>
                </a:moveTo>
                <a:lnTo>
                  <a:pt x="62514" y="102832"/>
                </a:lnTo>
                <a:lnTo>
                  <a:pt x="62514" y="111728"/>
                </a:lnTo>
                <a:lnTo>
                  <a:pt x="80289" y="111728"/>
                </a:lnTo>
                <a:lnTo>
                  <a:pt x="80289" y="102832"/>
                </a:lnTo>
                <a:close/>
              </a:path>
              <a:path w="80645" h="116839">
                <a:moveTo>
                  <a:pt x="80289" y="44781"/>
                </a:moveTo>
                <a:lnTo>
                  <a:pt x="53626" y="44781"/>
                </a:lnTo>
                <a:lnTo>
                  <a:pt x="53626" y="49154"/>
                </a:lnTo>
                <a:lnTo>
                  <a:pt x="57995" y="53677"/>
                </a:lnTo>
                <a:lnTo>
                  <a:pt x="62514" y="62573"/>
                </a:lnTo>
                <a:lnTo>
                  <a:pt x="62514" y="80516"/>
                </a:lnTo>
                <a:lnTo>
                  <a:pt x="57995" y="84889"/>
                </a:lnTo>
                <a:lnTo>
                  <a:pt x="53626" y="89412"/>
                </a:lnTo>
                <a:lnTo>
                  <a:pt x="53626" y="93936"/>
                </a:lnTo>
                <a:lnTo>
                  <a:pt x="49107" y="98308"/>
                </a:lnTo>
                <a:lnTo>
                  <a:pt x="80289" y="98308"/>
                </a:lnTo>
                <a:lnTo>
                  <a:pt x="80289" y="44781"/>
                </a:lnTo>
                <a:close/>
              </a:path>
              <a:path w="80645" h="116839">
                <a:moveTo>
                  <a:pt x="80289" y="0"/>
                </a:moveTo>
                <a:lnTo>
                  <a:pt x="62514" y="0"/>
                </a:lnTo>
                <a:lnTo>
                  <a:pt x="62514" y="40258"/>
                </a:lnTo>
                <a:lnTo>
                  <a:pt x="80289" y="40258"/>
                </a:lnTo>
                <a:lnTo>
                  <a:pt x="80289" y="0"/>
                </a:lnTo>
                <a:close/>
              </a:path>
            </a:pathLst>
          </a:custGeom>
          <a:solidFill>
            <a:srgbClr val="22171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589424" y="2832755"/>
            <a:ext cx="196359" cy="151836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 txBox="1"/>
          <p:nvPr/>
        </p:nvSpPr>
        <p:spPr>
          <a:xfrm>
            <a:off x="78739" y="758836"/>
            <a:ext cx="10290175" cy="1210945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800" spc="-25" dirty="0">
                <a:solidFill>
                  <a:srgbClr val="C55A11"/>
                </a:solidFill>
                <a:latin typeface="Arial Rounded MT Bold"/>
                <a:cs typeface="Arial Rounded MT Bold"/>
              </a:rPr>
              <a:t>Performance </a:t>
            </a:r>
            <a:r>
              <a:rPr sz="2800" spc="-5" dirty="0">
                <a:solidFill>
                  <a:srgbClr val="C55A11"/>
                </a:solidFill>
                <a:latin typeface="Arial Rounded MT Bold"/>
                <a:cs typeface="Arial Rounded MT Bold"/>
              </a:rPr>
              <a:t>of </a:t>
            </a:r>
            <a:r>
              <a:rPr sz="2800" spc="-15" dirty="0">
                <a:solidFill>
                  <a:srgbClr val="C55A11"/>
                </a:solidFill>
                <a:latin typeface="Arial Rounded MT Bold"/>
                <a:cs typeface="Arial Rounded MT Bold"/>
              </a:rPr>
              <a:t>Cognitive </a:t>
            </a:r>
            <a:r>
              <a:rPr sz="2800" spc="-10" dirty="0">
                <a:solidFill>
                  <a:srgbClr val="C55A11"/>
                </a:solidFill>
                <a:latin typeface="Arial Rounded MT Bold"/>
                <a:cs typeface="Arial Rounded MT Bold"/>
              </a:rPr>
              <a:t>SSD </a:t>
            </a:r>
            <a:r>
              <a:rPr sz="2800" spc="-15" dirty="0">
                <a:solidFill>
                  <a:srgbClr val="C55A11"/>
                </a:solidFill>
                <a:latin typeface="Arial Rounded MT Bold"/>
                <a:cs typeface="Arial Rounded MT Bold"/>
              </a:rPr>
              <a:t>system </a:t>
            </a:r>
            <a:r>
              <a:rPr sz="2800" spc="-5" dirty="0">
                <a:solidFill>
                  <a:srgbClr val="C55A11"/>
                </a:solidFill>
                <a:latin typeface="Arial Rounded MT Bold"/>
                <a:cs typeface="Arial Rounded MT Bold"/>
              </a:rPr>
              <a:t>on</a:t>
            </a:r>
            <a:r>
              <a:rPr sz="2800" spc="-285" dirty="0">
                <a:solidFill>
                  <a:srgbClr val="C55A11"/>
                </a:solidFill>
                <a:latin typeface="Arial Rounded MT Bold"/>
                <a:cs typeface="Arial Rounded MT Bold"/>
              </a:rPr>
              <a:t> </a:t>
            </a:r>
            <a:r>
              <a:rPr sz="2800" spc="-20" dirty="0">
                <a:solidFill>
                  <a:srgbClr val="C55A11"/>
                </a:solidFill>
                <a:latin typeface="Arial Rounded MT Bold"/>
                <a:cs typeface="Arial Rounded MT Bold"/>
              </a:rPr>
              <a:t>ImageNet</a:t>
            </a:r>
            <a:endParaRPr sz="2800">
              <a:latin typeface="Arial Rounded MT Bold"/>
              <a:cs typeface="Arial Rounded MT Bold"/>
            </a:endParaRPr>
          </a:p>
          <a:p>
            <a:pPr marR="5080" algn="r">
              <a:lnSpc>
                <a:spcPct val="100000"/>
              </a:lnSpc>
              <a:spcBef>
                <a:spcPts val="1145"/>
              </a:spcBef>
            </a:pPr>
            <a:r>
              <a:rPr sz="3200" spc="-40" dirty="0">
                <a:solidFill>
                  <a:srgbClr val="C55A11"/>
                </a:solidFill>
                <a:latin typeface="Arial Rounded MT Bold"/>
                <a:cs typeface="Arial Rounded MT Bold"/>
              </a:rPr>
              <a:t>Web</a:t>
            </a:r>
            <a:r>
              <a:rPr sz="3200" spc="-85" dirty="0">
                <a:solidFill>
                  <a:srgbClr val="C55A11"/>
                </a:solidFill>
                <a:latin typeface="Arial Rounded MT Bold"/>
                <a:cs typeface="Arial Rounded MT Bold"/>
              </a:rPr>
              <a:t> </a:t>
            </a:r>
            <a:r>
              <a:rPr sz="3200" spc="-5" dirty="0">
                <a:solidFill>
                  <a:srgbClr val="C55A11"/>
                </a:solidFill>
                <a:latin typeface="Arial Rounded MT Bold"/>
                <a:cs typeface="Arial Rounded MT Bold"/>
              </a:rPr>
              <a:t>Demo</a:t>
            </a:r>
            <a:endParaRPr sz="3200">
              <a:latin typeface="Arial Rounded MT Bold"/>
              <a:cs typeface="Arial Rounded MT Bold"/>
            </a:endParaRPr>
          </a:p>
        </p:txBody>
      </p:sp>
      <p:sp>
        <p:nvSpPr>
          <p:cNvPr id="277" name="object 277"/>
          <p:cNvSpPr txBox="1"/>
          <p:nvPr/>
        </p:nvSpPr>
        <p:spPr>
          <a:xfrm>
            <a:off x="11131422" y="6421323"/>
            <a:ext cx="4057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等线"/>
                <a:cs typeface="等线"/>
              </a:rPr>
              <a:t>23/28</a:t>
            </a:r>
            <a:endParaRPr sz="1200">
              <a:latin typeface="等线"/>
              <a:cs typeface="等线"/>
            </a:endParaRPr>
          </a:p>
        </p:txBody>
      </p:sp>
      <p:sp>
        <p:nvSpPr>
          <p:cNvPr id="278" name="object 278"/>
          <p:cNvSpPr txBox="1"/>
          <p:nvPr/>
        </p:nvSpPr>
        <p:spPr>
          <a:xfrm>
            <a:off x="572211" y="4842509"/>
            <a:ext cx="10669270" cy="12830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ts val="325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zh-CN" altLang="en-US" sz="2800" spc="-15" dirty="0">
                <a:solidFill>
                  <a:srgbClr val="0D0D0D"/>
                </a:solidFill>
                <a:latin typeface="Arial Rounded MT Bold"/>
                <a:cs typeface="Arial Rounded MT Bold"/>
              </a:rPr>
              <a:t>相较</a:t>
            </a:r>
            <a:r>
              <a:rPr lang="zh-CN" altLang="en-US" sz="2800" spc="-15" dirty="0" smtClean="0">
                <a:solidFill>
                  <a:srgbClr val="0D0D0D"/>
                </a:solidFill>
                <a:latin typeface="Arial Rounded MT Bold"/>
                <a:cs typeface="Arial Rounded MT Bold"/>
              </a:rPr>
              <a:t>于</a:t>
            </a:r>
            <a:r>
              <a:rPr lang="en-US" altLang="zh-CN" sz="2800" spc="-15" dirty="0" smtClean="0">
                <a:solidFill>
                  <a:srgbClr val="0D0D0D"/>
                </a:solidFill>
                <a:latin typeface="Arial Rounded MT Bold"/>
                <a:cs typeface="Arial Rounded MT Bold"/>
              </a:rPr>
              <a:t>B-CPU</a:t>
            </a:r>
            <a:r>
              <a:rPr lang="zh-CN" altLang="en-US" sz="2800" spc="-15" dirty="0" smtClean="0">
                <a:solidFill>
                  <a:srgbClr val="0D0D0D"/>
                </a:solidFill>
                <a:latin typeface="Arial Rounded MT Bold"/>
                <a:cs typeface="Arial Rounded MT Bold"/>
              </a:rPr>
              <a:t>，</a:t>
            </a:r>
            <a:r>
              <a:rPr lang="en-US" altLang="zh-CN" sz="2800" spc="-15" dirty="0" smtClean="0">
                <a:solidFill>
                  <a:srgbClr val="0D0D0D"/>
                </a:solidFill>
                <a:latin typeface="Arial Rounded MT Bold"/>
                <a:cs typeface="Arial Rounded MT Bold"/>
              </a:rPr>
              <a:t>cognitive-SSD</a:t>
            </a:r>
            <a:r>
              <a:rPr lang="zh-CN" altLang="en-US" sz="2800" spc="-15" dirty="0" smtClean="0">
                <a:solidFill>
                  <a:srgbClr val="0D0D0D"/>
                </a:solidFill>
                <a:latin typeface="Arial Rounded MT Bold"/>
                <a:cs typeface="Arial Rounded MT Bold"/>
              </a:rPr>
              <a:t>系统平均减少了</a:t>
            </a:r>
            <a:r>
              <a:rPr lang="en-US" altLang="zh-CN" sz="2800" spc="-15" dirty="0" smtClean="0">
                <a:solidFill>
                  <a:srgbClr val="0D0D0D"/>
                </a:solidFill>
                <a:latin typeface="Arial Rounded MT Bold"/>
                <a:cs typeface="Arial Rounded MT Bold"/>
              </a:rPr>
              <a:t>69.9%</a:t>
            </a:r>
            <a:r>
              <a:rPr lang="zh-CN" altLang="en-US" sz="2800" spc="-15" dirty="0" smtClean="0">
                <a:solidFill>
                  <a:srgbClr val="0D0D0D"/>
                </a:solidFill>
                <a:latin typeface="Arial Rounded MT Bold"/>
                <a:cs typeface="Arial Rounded MT Bold"/>
              </a:rPr>
              <a:t>的时延</a:t>
            </a:r>
            <a:endParaRPr lang="en-US" sz="2800" spc="-15" dirty="0" smtClean="0">
              <a:solidFill>
                <a:srgbClr val="0D0D0D"/>
              </a:solidFill>
              <a:latin typeface="Arial Rounded MT Bold"/>
              <a:cs typeface="Arial Rounded MT Bold"/>
            </a:endParaRPr>
          </a:p>
          <a:p>
            <a:pPr marL="299085" indent="-286385">
              <a:lnSpc>
                <a:spcPts val="325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en-US" sz="2800" spc="-15" dirty="0" smtClean="0">
              <a:solidFill>
                <a:srgbClr val="0D0D0D"/>
              </a:solidFill>
              <a:latin typeface="Arial Rounded MT Bold"/>
              <a:cs typeface="Arial Rounded MT Bold"/>
            </a:endParaRPr>
          </a:p>
          <a:p>
            <a:pPr marL="299085" indent="-286385">
              <a:lnSpc>
                <a:spcPts val="325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zh-CN" altLang="en-US" sz="2800" spc="-15" dirty="0">
                <a:solidFill>
                  <a:srgbClr val="0D0D0D"/>
                </a:solidFill>
                <a:latin typeface="Arial Rounded MT Bold"/>
                <a:cs typeface="Arial Rounded MT Bold"/>
              </a:rPr>
              <a:t>相较</a:t>
            </a:r>
            <a:r>
              <a:rPr lang="zh-CN" altLang="en-US" sz="2800" spc="-15" dirty="0" smtClean="0">
                <a:solidFill>
                  <a:srgbClr val="0D0D0D"/>
                </a:solidFill>
                <a:latin typeface="Arial Rounded MT Bold"/>
                <a:cs typeface="Arial Rounded MT Bold"/>
              </a:rPr>
              <a:t>于</a:t>
            </a:r>
            <a:r>
              <a:rPr lang="en-US" altLang="zh-CN" sz="2800" spc="-15" dirty="0" smtClean="0">
                <a:solidFill>
                  <a:srgbClr val="0D0D0D"/>
                </a:solidFill>
                <a:latin typeface="Arial Rounded MT Bold"/>
                <a:cs typeface="Arial Rounded MT Bold"/>
              </a:rPr>
              <a:t>B-GPU</a:t>
            </a:r>
            <a:r>
              <a:rPr lang="zh-CN" altLang="en-US" sz="2800" spc="-15" dirty="0" smtClean="0">
                <a:solidFill>
                  <a:srgbClr val="0D0D0D"/>
                </a:solidFill>
                <a:latin typeface="Arial Rounded MT Bold"/>
                <a:cs typeface="Arial Rounded MT Bold"/>
              </a:rPr>
              <a:t>，</a:t>
            </a:r>
            <a:r>
              <a:rPr lang="en-US" altLang="zh-CN" sz="2800" spc="-15" dirty="0" smtClean="0">
                <a:solidFill>
                  <a:srgbClr val="0D0D0D"/>
                </a:solidFill>
                <a:latin typeface="Arial Rounded MT Bold"/>
                <a:cs typeface="Arial Rounded MT Bold"/>
              </a:rPr>
              <a:t>cognitive-SSD</a:t>
            </a:r>
            <a:r>
              <a:rPr lang="zh-CN" altLang="en-US" sz="2800" spc="-15" dirty="0" smtClean="0">
                <a:solidFill>
                  <a:srgbClr val="0D0D0D"/>
                </a:solidFill>
                <a:latin typeface="Arial Rounded MT Bold"/>
                <a:cs typeface="Arial Rounded MT Bold"/>
              </a:rPr>
              <a:t>的能量消耗减少了</a:t>
            </a:r>
            <a:r>
              <a:rPr lang="en-US" altLang="zh-CN" sz="2800" spc="-15" dirty="0" smtClean="0">
                <a:solidFill>
                  <a:srgbClr val="0D0D0D"/>
                </a:solidFill>
                <a:latin typeface="Arial Rounded MT Bold"/>
                <a:cs typeface="Arial Rounded MT Bold"/>
              </a:rPr>
              <a:t>2.44</a:t>
            </a:r>
            <a:r>
              <a:rPr lang="zh-CN" altLang="en-US" sz="2800" spc="-15" dirty="0" smtClean="0">
                <a:solidFill>
                  <a:srgbClr val="0D0D0D"/>
                </a:solidFill>
                <a:latin typeface="Arial Rounded MT Bold"/>
                <a:cs typeface="Arial Rounded MT Bold"/>
              </a:rPr>
              <a:t>倍</a:t>
            </a:r>
            <a:endParaRPr lang="en-US" sz="2800" spc="-15" dirty="0">
              <a:solidFill>
                <a:srgbClr val="0D0D0D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280" name="object 280"/>
          <p:cNvSpPr/>
          <p:nvPr/>
        </p:nvSpPr>
        <p:spPr>
          <a:xfrm>
            <a:off x="5091684" y="2145792"/>
            <a:ext cx="497205" cy="421005"/>
          </a:xfrm>
          <a:custGeom>
            <a:avLst/>
            <a:gdLst/>
            <a:ahLst/>
            <a:cxnLst/>
            <a:rect l="l" t="t" r="r" b="b"/>
            <a:pathLst>
              <a:path w="497204" h="421005">
                <a:moveTo>
                  <a:pt x="345465" y="330678"/>
                </a:moveTo>
                <a:lnTo>
                  <a:pt x="307975" y="374904"/>
                </a:lnTo>
                <a:lnTo>
                  <a:pt x="496696" y="420878"/>
                </a:lnTo>
                <a:lnTo>
                  <a:pt x="466133" y="349377"/>
                </a:lnTo>
                <a:lnTo>
                  <a:pt x="367538" y="349377"/>
                </a:lnTo>
                <a:lnTo>
                  <a:pt x="345465" y="330678"/>
                </a:lnTo>
                <a:close/>
              </a:path>
              <a:path w="497204" h="421005">
                <a:moveTo>
                  <a:pt x="382930" y="286482"/>
                </a:moveTo>
                <a:lnTo>
                  <a:pt x="345465" y="330678"/>
                </a:lnTo>
                <a:lnTo>
                  <a:pt x="367538" y="349377"/>
                </a:lnTo>
                <a:lnTo>
                  <a:pt x="405002" y="305181"/>
                </a:lnTo>
                <a:lnTo>
                  <a:pt x="382930" y="286482"/>
                </a:lnTo>
                <a:close/>
              </a:path>
              <a:path w="497204" h="421005">
                <a:moveTo>
                  <a:pt x="420369" y="242316"/>
                </a:moveTo>
                <a:lnTo>
                  <a:pt x="382930" y="286482"/>
                </a:lnTo>
                <a:lnTo>
                  <a:pt x="405002" y="305181"/>
                </a:lnTo>
                <a:lnTo>
                  <a:pt x="367538" y="349377"/>
                </a:lnTo>
                <a:lnTo>
                  <a:pt x="466133" y="349377"/>
                </a:lnTo>
                <a:lnTo>
                  <a:pt x="420369" y="242316"/>
                </a:lnTo>
                <a:close/>
              </a:path>
              <a:path w="497204" h="421005">
                <a:moveTo>
                  <a:pt x="151298" y="90256"/>
                </a:moveTo>
                <a:lnTo>
                  <a:pt x="113836" y="134455"/>
                </a:lnTo>
                <a:lnTo>
                  <a:pt x="345465" y="330678"/>
                </a:lnTo>
                <a:lnTo>
                  <a:pt x="382930" y="286482"/>
                </a:lnTo>
                <a:lnTo>
                  <a:pt x="151298" y="90256"/>
                </a:lnTo>
                <a:close/>
              </a:path>
              <a:path w="497204" h="421005">
                <a:moveTo>
                  <a:pt x="0" y="0"/>
                </a:moveTo>
                <a:lnTo>
                  <a:pt x="76453" y="178562"/>
                </a:lnTo>
                <a:lnTo>
                  <a:pt x="113836" y="134455"/>
                </a:lnTo>
                <a:lnTo>
                  <a:pt x="91693" y="115697"/>
                </a:lnTo>
                <a:lnTo>
                  <a:pt x="129158" y="71500"/>
                </a:lnTo>
                <a:lnTo>
                  <a:pt x="167194" y="71500"/>
                </a:lnTo>
                <a:lnTo>
                  <a:pt x="188721" y="46100"/>
                </a:lnTo>
                <a:lnTo>
                  <a:pt x="0" y="0"/>
                </a:lnTo>
                <a:close/>
              </a:path>
              <a:path w="497204" h="421005">
                <a:moveTo>
                  <a:pt x="129158" y="71500"/>
                </a:moveTo>
                <a:lnTo>
                  <a:pt x="91693" y="115697"/>
                </a:lnTo>
                <a:lnTo>
                  <a:pt x="113836" y="134455"/>
                </a:lnTo>
                <a:lnTo>
                  <a:pt x="151298" y="90256"/>
                </a:lnTo>
                <a:lnTo>
                  <a:pt x="129158" y="71500"/>
                </a:lnTo>
                <a:close/>
              </a:path>
              <a:path w="497204" h="421005">
                <a:moveTo>
                  <a:pt x="167194" y="71500"/>
                </a:moveTo>
                <a:lnTo>
                  <a:pt x="129158" y="71500"/>
                </a:lnTo>
                <a:lnTo>
                  <a:pt x="151298" y="90256"/>
                </a:lnTo>
                <a:lnTo>
                  <a:pt x="167194" y="71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5196840" y="3525011"/>
            <a:ext cx="392430" cy="476250"/>
          </a:xfrm>
          <a:custGeom>
            <a:avLst/>
            <a:gdLst/>
            <a:ahLst/>
            <a:cxnLst/>
            <a:rect l="l" t="t" r="r" b="b"/>
            <a:pathLst>
              <a:path w="392429" h="476250">
                <a:moveTo>
                  <a:pt x="43434" y="286385"/>
                </a:moveTo>
                <a:lnTo>
                  <a:pt x="0" y="475742"/>
                </a:lnTo>
                <a:lnTo>
                  <a:pt x="177546" y="396875"/>
                </a:lnTo>
                <a:lnTo>
                  <a:pt x="159972" y="382396"/>
                </a:lnTo>
                <a:lnTo>
                  <a:pt x="114426" y="382396"/>
                </a:lnTo>
                <a:lnTo>
                  <a:pt x="69723" y="345567"/>
                </a:lnTo>
                <a:lnTo>
                  <a:pt x="88136" y="323213"/>
                </a:lnTo>
                <a:lnTo>
                  <a:pt x="43434" y="286385"/>
                </a:lnTo>
                <a:close/>
              </a:path>
              <a:path w="392429" h="476250">
                <a:moveTo>
                  <a:pt x="88136" y="323213"/>
                </a:moveTo>
                <a:lnTo>
                  <a:pt x="69723" y="345567"/>
                </a:lnTo>
                <a:lnTo>
                  <a:pt x="114426" y="382396"/>
                </a:lnTo>
                <a:lnTo>
                  <a:pt x="132840" y="360043"/>
                </a:lnTo>
                <a:lnTo>
                  <a:pt x="88136" y="323213"/>
                </a:lnTo>
                <a:close/>
              </a:path>
              <a:path w="392429" h="476250">
                <a:moveTo>
                  <a:pt x="132840" y="360043"/>
                </a:moveTo>
                <a:lnTo>
                  <a:pt x="114426" y="382396"/>
                </a:lnTo>
                <a:lnTo>
                  <a:pt x="159972" y="382396"/>
                </a:lnTo>
                <a:lnTo>
                  <a:pt x="132840" y="360043"/>
                </a:lnTo>
                <a:close/>
              </a:path>
              <a:path w="392429" h="476250">
                <a:moveTo>
                  <a:pt x="259081" y="115698"/>
                </a:moveTo>
                <a:lnTo>
                  <a:pt x="88136" y="323213"/>
                </a:lnTo>
                <a:lnTo>
                  <a:pt x="132840" y="360043"/>
                </a:lnTo>
                <a:lnTo>
                  <a:pt x="303785" y="152528"/>
                </a:lnTo>
                <a:lnTo>
                  <a:pt x="259081" y="115698"/>
                </a:lnTo>
                <a:close/>
              </a:path>
              <a:path w="392429" h="476250">
                <a:moveTo>
                  <a:pt x="370510" y="93344"/>
                </a:moveTo>
                <a:lnTo>
                  <a:pt x="277495" y="93344"/>
                </a:lnTo>
                <a:lnTo>
                  <a:pt x="322199" y="130175"/>
                </a:lnTo>
                <a:lnTo>
                  <a:pt x="303785" y="152528"/>
                </a:lnTo>
                <a:lnTo>
                  <a:pt x="348488" y="189356"/>
                </a:lnTo>
                <a:lnTo>
                  <a:pt x="370510" y="93344"/>
                </a:lnTo>
                <a:close/>
              </a:path>
              <a:path w="392429" h="476250">
                <a:moveTo>
                  <a:pt x="277495" y="93344"/>
                </a:moveTo>
                <a:lnTo>
                  <a:pt x="259081" y="115698"/>
                </a:lnTo>
                <a:lnTo>
                  <a:pt x="303785" y="152528"/>
                </a:lnTo>
                <a:lnTo>
                  <a:pt x="322199" y="130175"/>
                </a:lnTo>
                <a:lnTo>
                  <a:pt x="277495" y="93344"/>
                </a:lnTo>
                <a:close/>
              </a:path>
              <a:path w="392429" h="476250">
                <a:moveTo>
                  <a:pt x="391922" y="0"/>
                </a:moveTo>
                <a:lnTo>
                  <a:pt x="214375" y="78866"/>
                </a:lnTo>
                <a:lnTo>
                  <a:pt x="259081" y="115698"/>
                </a:lnTo>
                <a:lnTo>
                  <a:pt x="277495" y="93344"/>
                </a:lnTo>
                <a:lnTo>
                  <a:pt x="370510" y="93344"/>
                </a:lnTo>
                <a:lnTo>
                  <a:pt x="39192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2784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7061"/>
            <a:ext cx="27711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55706" y="6454537"/>
            <a:ext cx="418465" cy="184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等线"/>
                <a:cs typeface="等线"/>
              </a:rPr>
              <a:t>22</a:t>
            </a:fld>
            <a:r>
              <a:rPr sz="1200" dirty="0">
                <a:solidFill>
                  <a:srgbClr val="888888"/>
                </a:solidFill>
                <a:latin typeface="等线"/>
                <a:cs typeface="等线"/>
              </a:rPr>
              <a:t>/28</a:t>
            </a:r>
            <a:endParaRPr sz="1200">
              <a:latin typeface="等线"/>
              <a:cs typeface="等线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14088" y="1489970"/>
            <a:ext cx="10668000" cy="48224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ts val="3670"/>
              </a:lnSpc>
              <a:spcBef>
                <a:spcPts val="105"/>
              </a:spcBef>
              <a:buFont typeface="Arial"/>
              <a:buChar char="•"/>
              <a:tabLst>
                <a:tab pos="299720" algn="l"/>
              </a:tabLst>
            </a:pPr>
            <a:r>
              <a:rPr lang="zh-CN" altLang="en-US" sz="3200" dirty="0" smtClean="0"/>
              <a:t>认知型</a:t>
            </a:r>
            <a:r>
              <a:rPr lang="en-US" altLang="zh-CN" sz="3200" dirty="0" smtClean="0"/>
              <a:t>SSD</a:t>
            </a:r>
            <a:r>
              <a:rPr lang="zh-CN" altLang="en-US" sz="3200" dirty="0" smtClean="0"/>
              <a:t>为非结构化数据提供更好的解决方案</a:t>
            </a:r>
            <a:endParaRPr lang="en-US" altLang="zh-CN" sz="3200" dirty="0" smtClean="0"/>
          </a:p>
          <a:p>
            <a:pPr marL="299085" indent="-286385">
              <a:lnSpc>
                <a:spcPts val="3670"/>
              </a:lnSpc>
              <a:spcBef>
                <a:spcPts val="105"/>
              </a:spcBef>
              <a:buFont typeface="Arial"/>
              <a:buChar char="•"/>
              <a:tabLst>
                <a:tab pos="299720" algn="l"/>
              </a:tabLst>
            </a:pPr>
            <a:endParaRPr lang="en-US" altLang="zh-CN" sz="3200" dirty="0"/>
          </a:p>
          <a:p>
            <a:pPr marL="299085" indent="-286385">
              <a:lnSpc>
                <a:spcPts val="3670"/>
              </a:lnSpc>
              <a:spcBef>
                <a:spcPts val="105"/>
              </a:spcBef>
              <a:buFont typeface="Arial"/>
              <a:buChar char="•"/>
              <a:tabLst>
                <a:tab pos="299720" algn="l"/>
              </a:tabLst>
            </a:pPr>
            <a:r>
              <a:rPr lang="zh-CN" altLang="zh-CN" sz="3200" dirty="0"/>
              <a:t>DLG-x加速器将深度学习和图形搜索集成到一个芯片中，可以直接访问NAND闪存中的数据，而无需跨越多</a:t>
            </a:r>
            <a:r>
              <a:rPr lang="zh-CN" altLang="zh-CN" sz="3200" dirty="0" smtClean="0"/>
              <a:t>个层次结构。</a:t>
            </a:r>
            <a:endParaRPr lang="en-US" altLang="zh-CN" sz="3200" dirty="0" smtClean="0"/>
          </a:p>
          <a:p>
            <a:pPr marL="299085" indent="-286385">
              <a:lnSpc>
                <a:spcPts val="3670"/>
              </a:lnSpc>
              <a:spcBef>
                <a:spcPts val="105"/>
              </a:spcBef>
              <a:buFont typeface="Arial"/>
              <a:buChar char="•"/>
              <a:tabLst>
                <a:tab pos="299720" algn="l"/>
              </a:tabLst>
            </a:pPr>
            <a:endParaRPr lang="en-US" altLang="zh-CN" sz="3200" dirty="0"/>
          </a:p>
          <a:p>
            <a:pPr marL="299085" indent="-286385">
              <a:lnSpc>
                <a:spcPts val="3670"/>
              </a:lnSpc>
              <a:spcBef>
                <a:spcPts val="105"/>
              </a:spcBef>
              <a:buFont typeface="Arial"/>
              <a:buChar char="•"/>
              <a:tabLst>
                <a:tab pos="299720" algn="l"/>
              </a:tabLst>
            </a:pPr>
            <a:r>
              <a:rPr lang="zh-CN" altLang="zh-CN" sz="3200" dirty="0"/>
              <a:t>基于FPGA的原型评估表明，Cognitive SSD在功率效率方面优于其他解决方案。</a:t>
            </a:r>
            <a:br>
              <a:rPr lang="zh-CN" altLang="zh-CN" sz="3200" dirty="0"/>
            </a:br>
            <a:endParaRPr lang="en-US" altLang="zh-CN" sz="3200" dirty="0"/>
          </a:p>
          <a:p>
            <a:pPr marL="299085" indent="-286385">
              <a:lnSpc>
                <a:spcPts val="3670"/>
              </a:lnSpc>
              <a:spcBef>
                <a:spcPts val="105"/>
              </a:spcBef>
              <a:buFont typeface="Arial"/>
              <a:buChar char="•"/>
              <a:tabLst>
                <a:tab pos="299720" algn="l"/>
              </a:tabLst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9693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819" y="5408167"/>
            <a:ext cx="1739849" cy="1228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67" y="0"/>
            <a:ext cx="12181840" cy="763905"/>
          </a:xfrm>
          <a:prstGeom prst="rect">
            <a:avLst/>
          </a:prstGeom>
          <a:solidFill>
            <a:srgbClr val="DEEBF7"/>
          </a:solidFill>
        </p:spPr>
        <p:txBody>
          <a:bodyPr vert="horz" wrap="square" lIns="0" tIns="3556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280"/>
              </a:spcBef>
            </a:pPr>
            <a:r>
              <a:rPr spc="-5" dirty="0"/>
              <a:t>Outline – </a:t>
            </a:r>
            <a:r>
              <a:rPr spc="-15" dirty="0"/>
              <a:t>Cognitive</a:t>
            </a:r>
            <a:r>
              <a:rPr spc="5" dirty="0"/>
              <a:t> </a:t>
            </a:r>
            <a:r>
              <a:rPr spc="-5" dirty="0"/>
              <a:t>SSD</a:t>
            </a:r>
          </a:p>
        </p:txBody>
      </p:sp>
      <p:sp>
        <p:nvSpPr>
          <p:cNvPr id="4" name="object 4"/>
          <p:cNvSpPr/>
          <p:nvPr/>
        </p:nvSpPr>
        <p:spPr>
          <a:xfrm>
            <a:off x="24383" y="3429000"/>
            <a:ext cx="12167870" cy="0"/>
          </a:xfrm>
          <a:custGeom>
            <a:avLst/>
            <a:gdLst/>
            <a:ahLst/>
            <a:cxnLst/>
            <a:rect l="l" t="t" r="r" b="b"/>
            <a:pathLst>
              <a:path w="12167870">
                <a:moveTo>
                  <a:pt x="0" y="0"/>
                </a:moveTo>
                <a:lnTo>
                  <a:pt x="12167616" y="0"/>
                </a:lnTo>
              </a:path>
            </a:pathLst>
          </a:custGeom>
          <a:ln w="57911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5839" y="836675"/>
            <a:ext cx="1685544" cy="1685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1791" y="3712464"/>
            <a:ext cx="743712" cy="7421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52827" y="3645408"/>
            <a:ext cx="1069848" cy="8092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1658" y="3649217"/>
            <a:ext cx="2999740" cy="1664335"/>
          </a:xfrm>
          <a:custGeom>
            <a:avLst/>
            <a:gdLst/>
            <a:ahLst/>
            <a:cxnLst/>
            <a:rect l="l" t="t" r="r" b="b"/>
            <a:pathLst>
              <a:path w="2999740" h="1664335">
                <a:moveTo>
                  <a:pt x="0" y="78612"/>
                </a:moveTo>
                <a:lnTo>
                  <a:pt x="6178" y="48005"/>
                </a:lnTo>
                <a:lnTo>
                  <a:pt x="23028" y="23018"/>
                </a:lnTo>
                <a:lnTo>
                  <a:pt x="48016" y="6175"/>
                </a:lnTo>
                <a:lnTo>
                  <a:pt x="78613" y="0"/>
                </a:lnTo>
                <a:lnTo>
                  <a:pt x="2920619" y="0"/>
                </a:lnTo>
                <a:lnTo>
                  <a:pt x="2951226" y="6175"/>
                </a:lnTo>
                <a:lnTo>
                  <a:pt x="2976213" y="23018"/>
                </a:lnTo>
                <a:lnTo>
                  <a:pt x="2993056" y="48006"/>
                </a:lnTo>
                <a:lnTo>
                  <a:pt x="2999232" y="78612"/>
                </a:lnTo>
                <a:lnTo>
                  <a:pt x="2999232" y="1585594"/>
                </a:lnTo>
                <a:lnTo>
                  <a:pt x="2993056" y="1616201"/>
                </a:lnTo>
                <a:lnTo>
                  <a:pt x="2976213" y="1641189"/>
                </a:lnTo>
                <a:lnTo>
                  <a:pt x="2951226" y="1658032"/>
                </a:lnTo>
                <a:lnTo>
                  <a:pt x="2920619" y="1664207"/>
                </a:lnTo>
                <a:lnTo>
                  <a:pt x="78613" y="1664207"/>
                </a:lnTo>
                <a:lnTo>
                  <a:pt x="48016" y="1658032"/>
                </a:lnTo>
                <a:lnTo>
                  <a:pt x="23028" y="1641189"/>
                </a:lnTo>
                <a:lnTo>
                  <a:pt x="6178" y="1616201"/>
                </a:lnTo>
                <a:lnTo>
                  <a:pt x="0" y="1585594"/>
                </a:lnTo>
                <a:lnTo>
                  <a:pt x="0" y="78612"/>
                </a:lnTo>
                <a:close/>
              </a:path>
            </a:pathLst>
          </a:custGeom>
          <a:ln w="38100">
            <a:solidFill>
              <a:srgbClr val="FF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17620" y="4005071"/>
            <a:ext cx="4629912" cy="13655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17319" y="5973267"/>
            <a:ext cx="1667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0" dirty="0">
                <a:solidFill>
                  <a:srgbClr val="FF0000"/>
                </a:solidFill>
                <a:latin typeface="Arial Rounded MT Bold"/>
                <a:cs typeface="Arial Rounded MT Bold"/>
              </a:rPr>
              <a:t>Accuracy</a:t>
            </a:r>
            <a:endParaRPr sz="2800">
              <a:latin typeface="Arial Rounded MT Bold"/>
              <a:cs typeface="Arial Rounded MT 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23197" y="5774842"/>
            <a:ext cx="2889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0" dirty="0">
                <a:solidFill>
                  <a:srgbClr val="FF0000"/>
                </a:solidFill>
                <a:latin typeface="Arial Rounded MT Bold"/>
                <a:cs typeface="Arial Rounded MT Bold"/>
              </a:rPr>
              <a:t>Power</a:t>
            </a:r>
            <a:r>
              <a:rPr sz="2800" spc="-55" dirty="0">
                <a:solidFill>
                  <a:srgbClr val="FF0000"/>
                </a:solidFill>
                <a:latin typeface="Arial Rounded MT Bold"/>
                <a:cs typeface="Arial Rounded MT Bold"/>
              </a:rPr>
              <a:t> </a:t>
            </a:r>
            <a:r>
              <a:rPr sz="2800" dirty="0">
                <a:solidFill>
                  <a:srgbClr val="FF0000"/>
                </a:solidFill>
                <a:latin typeface="Arial Rounded MT Bold"/>
                <a:cs typeface="Arial Rounded MT Bold"/>
              </a:rPr>
              <a:t>efficiency</a:t>
            </a:r>
            <a:endParaRPr sz="2800">
              <a:latin typeface="Arial Rounded MT Bold"/>
              <a:cs typeface="Arial Rounded MT Bol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1289" y="4406900"/>
            <a:ext cx="7143750" cy="140652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4285615" indent="214629">
              <a:lnSpc>
                <a:spcPts val="3250"/>
              </a:lnSpc>
              <a:spcBef>
                <a:spcPts val="295"/>
              </a:spcBef>
              <a:tabLst>
                <a:tab pos="1674495" algn="l"/>
              </a:tabLst>
            </a:pPr>
            <a:r>
              <a:rPr sz="4200" spc="-30" baseline="1984" dirty="0">
                <a:latin typeface="Arial Rounded MT Bold"/>
                <a:cs typeface="Arial Rounded MT Bold"/>
              </a:rPr>
              <a:t>Deep	</a:t>
            </a:r>
            <a:r>
              <a:rPr sz="2800" spc="-30" dirty="0">
                <a:latin typeface="Arial Rounded MT Bold"/>
                <a:cs typeface="Arial Rounded MT Bold"/>
              </a:rPr>
              <a:t>Graph  </a:t>
            </a:r>
            <a:r>
              <a:rPr sz="4200" spc="-7" baseline="1984" dirty="0">
                <a:latin typeface="Arial Rounded MT Bold"/>
                <a:cs typeface="Arial Rounded MT Bold"/>
              </a:rPr>
              <a:t>le</a:t>
            </a:r>
            <a:r>
              <a:rPr sz="4200" spc="-30" baseline="1984" dirty="0">
                <a:latin typeface="Arial Rounded MT Bold"/>
                <a:cs typeface="Arial Rounded MT Bold"/>
              </a:rPr>
              <a:t>a</a:t>
            </a:r>
            <a:r>
              <a:rPr sz="4200" spc="-7" baseline="1984" dirty="0">
                <a:latin typeface="Arial Rounded MT Bold"/>
                <a:cs typeface="Arial Rounded MT Bold"/>
              </a:rPr>
              <a:t>rning</a:t>
            </a:r>
            <a:r>
              <a:rPr sz="4200" baseline="1984" dirty="0">
                <a:latin typeface="Arial Rounded MT Bold"/>
                <a:cs typeface="Arial Rounded MT Bold"/>
              </a:rPr>
              <a:t>	</a:t>
            </a:r>
            <a:r>
              <a:rPr sz="2800" spc="-5" dirty="0">
                <a:latin typeface="Arial Rounded MT Bold"/>
                <a:cs typeface="Arial Rounded MT Bold"/>
              </a:rPr>
              <a:t>se</a:t>
            </a:r>
            <a:r>
              <a:rPr sz="2800" spc="-20" dirty="0">
                <a:latin typeface="Arial Rounded MT Bold"/>
                <a:cs typeface="Arial Rounded MT Bold"/>
              </a:rPr>
              <a:t>a</a:t>
            </a:r>
            <a:r>
              <a:rPr sz="2800" spc="-80" dirty="0">
                <a:latin typeface="Arial Rounded MT Bold"/>
                <a:cs typeface="Arial Rounded MT Bold"/>
              </a:rPr>
              <a:t>r</a:t>
            </a:r>
            <a:r>
              <a:rPr sz="2800" spc="-85" dirty="0">
                <a:latin typeface="Arial Rounded MT Bold"/>
                <a:cs typeface="Arial Rounded MT Bold"/>
              </a:rPr>
              <a:t>c</a:t>
            </a:r>
            <a:r>
              <a:rPr sz="2800" spc="-5" dirty="0">
                <a:latin typeface="Arial Rounded MT Bold"/>
                <a:cs typeface="Arial Rounded MT Bold"/>
              </a:rPr>
              <a:t>h</a:t>
            </a:r>
            <a:endParaRPr sz="2800">
              <a:latin typeface="Arial Rounded MT Bold"/>
              <a:cs typeface="Arial Rounded MT Bold"/>
            </a:endParaRPr>
          </a:p>
          <a:p>
            <a:pPr marL="4317365">
              <a:lnSpc>
                <a:spcPct val="100000"/>
              </a:lnSpc>
              <a:spcBef>
                <a:spcPts val="335"/>
              </a:spcBef>
            </a:pPr>
            <a:r>
              <a:rPr sz="3200" spc="-10" dirty="0">
                <a:latin typeface="Arial Rounded MT Bold"/>
                <a:cs typeface="Arial Rounded MT Bold"/>
              </a:rPr>
              <a:t>Cognitive</a:t>
            </a:r>
            <a:r>
              <a:rPr sz="3200" spc="-65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SSD</a:t>
            </a:r>
            <a:endParaRPr sz="3200">
              <a:latin typeface="Arial Rounded MT Bold"/>
              <a:cs typeface="Arial Rounded MT Bold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36341" y="3627373"/>
            <a:ext cx="3111500" cy="537210"/>
          </a:xfrm>
          <a:custGeom>
            <a:avLst/>
            <a:gdLst/>
            <a:ahLst/>
            <a:cxnLst/>
            <a:rect l="l" t="t" r="r" b="b"/>
            <a:pathLst>
              <a:path w="3111500" h="537210">
                <a:moveTo>
                  <a:pt x="5841" y="0"/>
                </a:moveTo>
                <a:lnTo>
                  <a:pt x="0" y="37592"/>
                </a:lnTo>
                <a:lnTo>
                  <a:pt x="113030" y="54990"/>
                </a:lnTo>
                <a:lnTo>
                  <a:pt x="118744" y="17399"/>
                </a:lnTo>
                <a:lnTo>
                  <a:pt x="5841" y="0"/>
                </a:lnTo>
                <a:close/>
              </a:path>
              <a:path w="3111500" h="537210">
                <a:moveTo>
                  <a:pt x="156463" y="23240"/>
                </a:moveTo>
                <a:lnTo>
                  <a:pt x="150621" y="60832"/>
                </a:lnTo>
                <a:lnTo>
                  <a:pt x="263651" y="78231"/>
                </a:lnTo>
                <a:lnTo>
                  <a:pt x="269367" y="40639"/>
                </a:lnTo>
                <a:lnTo>
                  <a:pt x="156463" y="23240"/>
                </a:lnTo>
                <a:close/>
              </a:path>
              <a:path w="3111500" h="537210">
                <a:moveTo>
                  <a:pt x="307085" y="46355"/>
                </a:moveTo>
                <a:lnTo>
                  <a:pt x="301244" y="84074"/>
                </a:lnTo>
                <a:lnTo>
                  <a:pt x="414273" y="101473"/>
                </a:lnTo>
                <a:lnTo>
                  <a:pt x="419988" y="63753"/>
                </a:lnTo>
                <a:lnTo>
                  <a:pt x="307085" y="46355"/>
                </a:lnTo>
                <a:close/>
              </a:path>
              <a:path w="3111500" h="537210">
                <a:moveTo>
                  <a:pt x="457707" y="69595"/>
                </a:moveTo>
                <a:lnTo>
                  <a:pt x="451866" y="107314"/>
                </a:lnTo>
                <a:lnTo>
                  <a:pt x="564895" y="124713"/>
                </a:lnTo>
                <a:lnTo>
                  <a:pt x="570610" y="86994"/>
                </a:lnTo>
                <a:lnTo>
                  <a:pt x="457707" y="69595"/>
                </a:lnTo>
                <a:close/>
              </a:path>
              <a:path w="3111500" h="537210">
                <a:moveTo>
                  <a:pt x="608330" y="92837"/>
                </a:moveTo>
                <a:lnTo>
                  <a:pt x="602487" y="130428"/>
                </a:lnTo>
                <a:lnTo>
                  <a:pt x="715518" y="147955"/>
                </a:lnTo>
                <a:lnTo>
                  <a:pt x="721232" y="110236"/>
                </a:lnTo>
                <a:lnTo>
                  <a:pt x="608330" y="92837"/>
                </a:lnTo>
                <a:close/>
              </a:path>
              <a:path w="3111500" h="537210">
                <a:moveTo>
                  <a:pt x="758951" y="116077"/>
                </a:moveTo>
                <a:lnTo>
                  <a:pt x="753109" y="153669"/>
                </a:lnTo>
                <a:lnTo>
                  <a:pt x="866139" y="171069"/>
                </a:lnTo>
                <a:lnTo>
                  <a:pt x="871855" y="133476"/>
                </a:lnTo>
                <a:lnTo>
                  <a:pt x="758951" y="116077"/>
                </a:lnTo>
                <a:close/>
              </a:path>
              <a:path w="3111500" h="537210">
                <a:moveTo>
                  <a:pt x="909573" y="139319"/>
                </a:moveTo>
                <a:lnTo>
                  <a:pt x="903732" y="176911"/>
                </a:lnTo>
                <a:lnTo>
                  <a:pt x="1016761" y="194309"/>
                </a:lnTo>
                <a:lnTo>
                  <a:pt x="1022476" y="156718"/>
                </a:lnTo>
                <a:lnTo>
                  <a:pt x="909573" y="139319"/>
                </a:lnTo>
                <a:close/>
              </a:path>
              <a:path w="3111500" h="537210">
                <a:moveTo>
                  <a:pt x="1060195" y="162432"/>
                </a:moveTo>
                <a:lnTo>
                  <a:pt x="1054354" y="200151"/>
                </a:lnTo>
                <a:lnTo>
                  <a:pt x="1167383" y="217550"/>
                </a:lnTo>
                <a:lnTo>
                  <a:pt x="1173098" y="179831"/>
                </a:lnTo>
                <a:lnTo>
                  <a:pt x="1060195" y="162432"/>
                </a:lnTo>
                <a:close/>
              </a:path>
              <a:path w="3111500" h="537210">
                <a:moveTo>
                  <a:pt x="1210818" y="185674"/>
                </a:moveTo>
                <a:lnTo>
                  <a:pt x="1204975" y="223393"/>
                </a:lnTo>
                <a:lnTo>
                  <a:pt x="1318006" y="240792"/>
                </a:lnTo>
                <a:lnTo>
                  <a:pt x="1323720" y="203073"/>
                </a:lnTo>
                <a:lnTo>
                  <a:pt x="1210818" y="185674"/>
                </a:lnTo>
                <a:close/>
              </a:path>
              <a:path w="3111500" h="537210">
                <a:moveTo>
                  <a:pt x="1361439" y="208914"/>
                </a:moveTo>
                <a:lnTo>
                  <a:pt x="1355597" y="246506"/>
                </a:lnTo>
                <a:lnTo>
                  <a:pt x="1468628" y="264032"/>
                </a:lnTo>
                <a:lnTo>
                  <a:pt x="1474343" y="226313"/>
                </a:lnTo>
                <a:lnTo>
                  <a:pt x="1361439" y="208914"/>
                </a:lnTo>
                <a:close/>
              </a:path>
              <a:path w="3111500" h="537210">
                <a:moveTo>
                  <a:pt x="1512061" y="232156"/>
                </a:moveTo>
                <a:lnTo>
                  <a:pt x="1506220" y="269748"/>
                </a:lnTo>
                <a:lnTo>
                  <a:pt x="1619249" y="287146"/>
                </a:lnTo>
                <a:lnTo>
                  <a:pt x="1624964" y="249555"/>
                </a:lnTo>
                <a:lnTo>
                  <a:pt x="1512061" y="232156"/>
                </a:lnTo>
                <a:close/>
              </a:path>
              <a:path w="3111500" h="537210">
                <a:moveTo>
                  <a:pt x="1662683" y="255396"/>
                </a:moveTo>
                <a:lnTo>
                  <a:pt x="1656842" y="292988"/>
                </a:lnTo>
                <a:lnTo>
                  <a:pt x="1769871" y="310388"/>
                </a:lnTo>
                <a:lnTo>
                  <a:pt x="1775586" y="272795"/>
                </a:lnTo>
                <a:lnTo>
                  <a:pt x="1662683" y="255396"/>
                </a:lnTo>
                <a:close/>
              </a:path>
              <a:path w="3111500" h="537210">
                <a:moveTo>
                  <a:pt x="1813306" y="278511"/>
                </a:moveTo>
                <a:lnTo>
                  <a:pt x="1807463" y="316230"/>
                </a:lnTo>
                <a:lnTo>
                  <a:pt x="1920494" y="333628"/>
                </a:lnTo>
                <a:lnTo>
                  <a:pt x="1926208" y="295909"/>
                </a:lnTo>
                <a:lnTo>
                  <a:pt x="1813306" y="278511"/>
                </a:lnTo>
                <a:close/>
              </a:path>
              <a:path w="3111500" h="537210">
                <a:moveTo>
                  <a:pt x="1963928" y="301751"/>
                </a:moveTo>
                <a:lnTo>
                  <a:pt x="1958085" y="339470"/>
                </a:lnTo>
                <a:lnTo>
                  <a:pt x="2071116" y="356869"/>
                </a:lnTo>
                <a:lnTo>
                  <a:pt x="2076831" y="319150"/>
                </a:lnTo>
                <a:lnTo>
                  <a:pt x="1963928" y="301751"/>
                </a:lnTo>
                <a:close/>
              </a:path>
              <a:path w="3111500" h="537210">
                <a:moveTo>
                  <a:pt x="2114549" y="324993"/>
                </a:moveTo>
                <a:lnTo>
                  <a:pt x="2108708" y="362584"/>
                </a:lnTo>
                <a:lnTo>
                  <a:pt x="2221737" y="380111"/>
                </a:lnTo>
                <a:lnTo>
                  <a:pt x="2227453" y="342392"/>
                </a:lnTo>
                <a:lnTo>
                  <a:pt x="2114549" y="324993"/>
                </a:lnTo>
                <a:close/>
              </a:path>
              <a:path w="3111500" h="537210">
                <a:moveTo>
                  <a:pt x="2265172" y="348233"/>
                </a:moveTo>
                <a:lnTo>
                  <a:pt x="2259330" y="385825"/>
                </a:lnTo>
                <a:lnTo>
                  <a:pt x="2372360" y="403225"/>
                </a:lnTo>
                <a:lnTo>
                  <a:pt x="2378074" y="365632"/>
                </a:lnTo>
                <a:lnTo>
                  <a:pt x="2265172" y="348233"/>
                </a:lnTo>
                <a:close/>
              </a:path>
              <a:path w="3111500" h="537210">
                <a:moveTo>
                  <a:pt x="2415794" y="371475"/>
                </a:moveTo>
                <a:lnTo>
                  <a:pt x="2409951" y="409067"/>
                </a:lnTo>
                <a:lnTo>
                  <a:pt x="2522982" y="426465"/>
                </a:lnTo>
                <a:lnTo>
                  <a:pt x="2528697" y="388874"/>
                </a:lnTo>
                <a:lnTo>
                  <a:pt x="2415794" y="371475"/>
                </a:lnTo>
                <a:close/>
              </a:path>
              <a:path w="3111500" h="537210">
                <a:moveTo>
                  <a:pt x="2566416" y="394588"/>
                </a:moveTo>
                <a:lnTo>
                  <a:pt x="2560573" y="432307"/>
                </a:lnTo>
                <a:lnTo>
                  <a:pt x="2673604" y="449706"/>
                </a:lnTo>
                <a:lnTo>
                  <a:pt x="2679319" y="411988"/>
                </a:lnTo>
                <a:lnTo>
                  <a:pt x="2566416" y="394588"/>
                </a:lnTo>
                <a:close/>
              </a:path>
              <a:path w="3111500" h="537210">
                <a:moveTo>
                  <a:pt x="2717037" y="417830"/>
                </a:moveTo>
                <a:lnTo>
                  <a:pt x="2711196" y="455549"/>
                </a:lnTo>
                <a:lnTo>
                  <a:pt x="2824225" y="472948"/>
                </a:lnTo>
                <a:lnTo>
                  <a:pt x="2829941" y="435228"/>
                </a:lnTo>
                <a:lnTo>
                  <a:pt x="2717037" y="417830"/>
                </a:lnTo>
                <a:close/>
              </a:path>
              <a:path w="3111500" h="537210">
                <a:moveTo>
                  <a:pt x="2867660" y="441070"/>
                </a:moveTo>
                <a:lnTo>
                  <a:pt x="2861818" y="478663"/>
                </a:lnTo>
                <a:lnTo>
                  <a:pt x="2974847" y="496188"/>
                </a:lnTo>
                <a:lnTo>
                  <a:pt x="2980562" y="458469"/>
                </a:lnTo>
                <a:lnTo>
                  <a:pt x="2867660" y="441070"/>
                </a:lnTo>
                <a:close/>
              </a:path>
              <a:path w="3111500" h="537210">
                <a:moveTo>
                  <a:pt x="3006851" y="423925"/>
                </a:moveTo>
                <a:lnTo>
                  <a:pt x="2989453" y="536956"/>
                </a:lnTo>
                <a:lnTo>
                  <a:pt x="3097688" y="502157"/>
                </a:lnTo>
                <a:lnTo>
                  <a:pt x="3014091" y="502157"/>
                </a:lnTo>
                <a:lnTo>
                  <a:pt x="3012439" y="501903"/>
                </a:lnTo>
                <a:lnTo>
                  <a:pt x="3018282" y="464312"/>
                </a:lnTo>
                <a:lnTo>
                  <a:pt x="3063822" y="464312"/>
                </a:lnTo>
                <a:lnTo>
                  <a:pt x="3006851" y="423925"/>
                </a:lnTo>
                <a:close/>
              </a:path>
              <a:path w="3111500" h="537210">
                <a:moveTo>
                  <a:pt x="3018282" y="464312"/>
                </a:moveTo>
                <a:lnTo>
                  <a:pt x="3012439" y="501903"/>
                </a:lnTo>
                <a:lnTo>
                  <a:pt x="3014091" y="502157"/>
                </a:lnTo>
                <a:lnTo>
                  <a:pt x="3019933" y="464565"/>
                </a:lnTo>
                <a:lnTo>
                  <a:pt x="3018282" y="464312"/>
                </a:lnTo>
                <a:close/>
              </a:path>
              <a:path w="3111500" h="537210">
                <a:moveTo>
                  <a:pt x="3063822" y="464312"/>
                </a:moveTo>
                <a:lnTo>
                  <a:pt x="3018282" y="464312"/>
                </a:lnTo>
                <a:lnTo>
                  <a:pt x="3019933" y="464565"/>
                </a:lnTo>
                <a:lnTo>
                  <a:pt x="3014091" y="502157"/>
                </a:lnTo>
                <a:lnTo>
                  <a:pt x="3097688" y="502157"/>
                </a:lnTo>
                <a:lnTo>
                  <a:pt x="3111119" y="497839"/>
                </a:lnTo>
                <a:lnTo>
                  <a:pt x="3063822" y="4643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37864" y="5032883"/>
            <a:ext cx="3109595" cy="289560"/>
          </a:xfrm>
          <a:custGeom>
            <a:avLst/>
            <a:gdLst/>
            <a:ahLst/>
            <a:cxnLst/>
            <a:rect l="l" t="t" r="r" b="b"/>
            <a:pathLst>
              <a:path w="3109595" h="289560">
                <a:moveTo>
                  <a:pt x="114046" y="243078"/>
                </a:moveTo>
                <a:lnTo>
                  <a:pt x="0" y="251206"/>
                </a:lnTo>
                <a:lnTo>
                  <a:pt x="2793" y="289179"/>
                </a:lnTo>
                <a:lnTo>
                  <a:pt x="116712" y="281051"/>
                </a:lnTo>
                <a:lnTo>
                  <a:pt x="114046" y="243078"/>
                </a:lnTo>
                <a:close/>
              </a:path>
              <a:path w="3109595" h="289560">
                <a:moveTo>
                  <a:pt x="266064" y="232283"/>
                </a:moveTo>
                <a:lnTo>
                  <a:pt x="152019" y="240411"/>
                </a:lnTo>
                <a:lnTo>
                  <a:pt x="154812" y="278384"/>
                </a:lnTo>
                <a:lnTo>
                  <a:pt x="268732" y="270256"/>
                </a:lnTo>
                <a:lnTo>
                  <a:pt x="266064" y="232283"/>
                </a:lnTo>
                <a:close/>
              </a:path>
              <a:path w="3109595" h="289560">
                <a:moveTo>
                  <a:pt x="418084" y="221361"/>
                </a:moveTo>
                <a:lnTo>
                  <a:pt x="304038" y="229489"/>
                </a:lnTo>
                <a:lnTo>
                  <a:pt x="306832" y="267589"/>
                </a:lnTo>
                <a:lnTo>
                  <a:pt x="420750" y="259461"/>
                </a:lnTo>
                <a:lnTo>
                  <a:pt x="418084" y="221361"/>
                </a:lnTo>
                <a:close/>
              </a:path>
              <a:path w="3109595" h="289560">
                <a:moveTo>
                  <a:pt x="570102" y="210566"/>
                </a:moveTo>
                <a:lnTo>
                  <a:pt x="456057" y="218694"/>
                </a:lnTo>
                <a:lnTo>
                  <a:pt x="458850" y="256667"/>
                </a:lnTo>
                <a:lnTo>
                  <a:pt x="572770" y="248539"/>
                </a:lnTo>
                <a:lnTo>
                  <a:pt x="570102" y="210566"/>
                </a:lnTo>
                <a:close/>
              </a:path>
              <a:path w="3109595" h="289560">
                <a:moveTo>
                  <a:pt x="722122" y="199771"/>
                </a:moveTo>
                <a:lnTo>
                  <a:pt x="608076" y="207899"/>
                </a:lnTo>
                <a:lnTo>
                  <a:pt x="610870" y="245872"/>
                </a:lnTo>
                <a:lnTo>
                  <a:pt x="724788" y="237744"/>
                </a:lnTo>
                <a:lnTo>
                  <a:pt x="722122" y="199771"/>
                </a:lnTo>
                <a:close/>
              </a:path>
              <a:path w="3109595" h="289560">
                <a:moveTo>
                  <a:pt x="874140" y="188976"/>
                </a:moveTo>
                <a:lnTo>
                  <a:pt x="760095" y="197104"/>
                </a:lnTo>
                <a:lnTo>
                  <a:pt x="762762" y="235077"/>
                </a:lnTo>
                <a:lnTo>
                  <a:pt x="876808" y="226949"/>
                </a:lnTo>
                <a:lnTo>
                  <a:pt x="874140" y="188976"/>
                </a:lnTo>
                <a:close/>
              </a:path>
              <a:path w="3109595" h="289560">
                <a:moveTo>
                  <a:pt x="1026160" y="178181"/>
                </a:moveTo>
                <a:lnTo>
                  <a:pt x="912113" y="186182"/>
                </a:lnTo>
                <a:lnTo>
                  <a:pt x="914781" y="224282"/>
                </a:lnTo>
                <a:lnTo>
                  <a:pt x="1028826" y="216154"/>
                </a:lnTo>
                <a:lnTo>
                  <a:pt x="1026160" y="178181"/>
                </a:lnTo>
                <a:close/>
              </a:path>
              <a:path w="3109595" h="289560">
                <a:moveTo>
                  <a:pt x="1178179" y="167259"/>
                </a:moveTo>
                <a:lnTo>
                  <a:pt x="1064133" y="175387"/>
                </a:lnTo>
                <a:lnTo>
                  <a:pt x="1066800" y="213487"/>
                </a:lnTo>
                <a:lnTo>
                  <a:pt x="1180846" y="205359"/>
                </a:lnTo>
                <a:lnTo>
                  <a:pt x="1178179" y="167259"/>
                </a:lnTo>
                <a:close/>
              </a:path>
              <a:path w="3109595" h="289560">
                <a:moveTo>
                  <a:pt x="1330198" y="156464"/>
                </a:moveTo>
                <a:lnTo>
                  <a:pt x="1216152" y="164592"/>
                </a:lnTo>
                <a:lnTo>
                  <a:pt x="1218819" y="202565"/>
                </a:lnTo>
                <a:lnTo>
                  <a:pt x="1332864" y="194437"/>
                </a:lnTo>
                <a:lnTo>
                  <a:pt x="1330198" y="156464"/>
                </a:lnTo>
                <a:close/>
              </a:path>
              <a:path w="3109595" h="289560">
                <a:moveTo>
                  <a:pt x="1482217" y="145669"/>
                </a:moveTo>
                <a:lnTo>
                  <a:pt x="1368171" y="153797"/>
                </a:lnTo>
                <a:lnTo>
                  <a:pt x="1370838" y="191770"/>
                </a:lnTo>
                <a:lnTo>
                  <a:pt x="1484884" y="183642"/>
                </a:lnTo>
                <a:lnTo>
                  <a:pt x="1482217" y="145669"/>
                </a:lnTo>
                <a:close/>
              </a:path>
              <a:path w="3109595" h="289560">
                <a:moveTo>
                  <a:pt x="1634236" y="134874"/>
                </a:moveTo>
                <a:lnTo>
                  <a:pt x="1520189" y="143002"/>
                </a:lnTo>
                <a:lnTo>
                  <a:pt x="1522857" y="180975"/>
                </a:lnTo>
                <a:lnTo>
                  <a:pt x="1636902" y="172847"/>
                </a:lnTo>
                <a:lnTo>
                  <a:pt x="1634236" y="134874"/>
                </a:lnTo>
                <a:close/>
              </a:path>
              <a:path w="3109595" h="289560">
                <a:moveTo>
                  <a:pt x="1786255" y="123952"/>
                </a:moveTo>
                <a:lnTo>
                  <a:pt x="1672209" y="132080"/>
                </a:lnTo>
                <a:lnTo>
                  <a:pt x="1674876" y="170180"/>
                </a:lnTo>
                <a:lnTo>
                  <a:pt x="1788922" y="162052"/>
                </a:lnTo>
                <a:lnTo>
                  <a:pt x="1786255" y="123952"/>
                </a:lnTo>
                <a:close/>
              </a:path>
              <a:path w="3109595" h="289560">
                <a:moveTo>
                  <a:pt x="1938274" y="113157"/>
                </a:moveTo>
                <a:lnTo>
                  <a:pt x="1824227" y="121285"/>
                </a:lnTo>
                <a:lnTo>
                  <a:pt x="1826895" y="159258"/>
                </a:lnTo>
                <a:lnTo>
                  <a:pt x="1940940" y="151257"/>
                </a:lnTo>
                <a:lnTo>
                  <a:pt x="1938274" y="113157"/>
                </a:lnTo>
                <a:close/>
              </a:path>
              <a:path w="3109595" h="289560">
                <a:moveTo>
                  <a:pt x="2090293" y="102362"/>
                </a:moveTo>
                <a:lnTo>
                  <a:pt x="1976247" y="110490"/>
                </a:lnTo>
                <a:lnTo>
                  <a:pt x="1978914" y="148463"/>
                </a:lnTo>
                <a:lnTo>
                  <a:pt x="2092960" y="140335"/>
                </a:lnTo>
                <a:lnTo>
                  <a:pt x="2090293" y="102362"/>
                </a:lnTo>
                <a:close/>
              </a:path>
              <a:path w="3109595" h="289560">
                <a:moveTo>
                  <a:pt x="2242312" y="91567"/>
                </a:moveTo>
                <a:lnTo>
                  <a:pt x="2128266" y="99695"/>
                </a:lnTo>
                <a:lnTo>
                  <a:pt x="2130933" y="137668"/>
                </a:lnTo>
                <a:lnTo>
                  <a:pt x="2244979" y="129540"/>
                </a:lnTo>
                <a:lnTo>
                  <a:pt x="2242312" y="91567"/>
                </a:lnTo>
                <a:close/>
              </a:path>
              <a:path w="3109595" h="289560">
                <a:moveTo>
                  <a:pt x="2394331" y="80772"/>
                </a:moveTo>
                <a:lnTo>
                  <a:pt x="2280285" y="88900"/>
                </a:lnTo>
                <a:lnTo>
                  <a:pt x="2282952" y="126873"/>
                </a:lnTo>
                <a:lnTo>
                  <a:pt x="2396998" y="118745"/>
                </a:lnTo>
                <a:lnTo>
                  <a:pt x="2394331" y="80772"/>
                </a:lnTo>
                <a:close/>
              </a:path>
              <a:path w="3109595" h="289560">
                <a:moveTo>
                  <a:pt x="2546350" y="69850"/>
                </a:moveTo>
                <a:lnTo>
                  <a:pt x="2432304" y="77978"/>
                </a:lnTo>
                <a:lnTo>
                  <a:pt x="2434971" y="116078"/>
                </a:lnTo>
                <a:lnTo>
                  <a:pt x="2549017" y="107950"/>
                </a:lnTo>
                <a:lnTo>
                  <a:pt x="2546350" y="69850"/>
                </a:lnTo>
                <a:close/>
              </a:path>
              <a:path w="3109595" h="289560">
                <a:moveTo>
                  <a:pt x="2698369" y="59055"/>
                </a:moveTo>
                <a:lnTo>
                  <a:pt x="2584323" y="67183"/>
                </a:lnTo>
                <a:lnTo>
                  <a:pt x="2586990" y="105156"/>
                </a:lnTo>
                <a:lnTo>
                  <a:pt x="2701036" y="97028"/>
                </a:lnTo>
                <a:lnTo>
                  <a:pt x="2698369" y="59055"/>
                </a:lnTo>
                <a:close/>
              </a:path>
              <a:path w="3109595" h="289560">
                <a:moveTo>
                  <a:pt x="2850388" y="48260"/>
                </a:moveTo>
                <a:lnTo>
                  <a:pt x="2736342" y="56388"/>
                </a:lnTo>
                <a:lnTo>
                  <a:pt x="2739009" y="94361"/>
                </a:lnTo>
                <a:lnTo>
                  <a:pt x="2853055" y="86233"/>
                </a:lnTo>
                <a:lnTo>
                  <a:pt x="2850388" y="48260"/>
                </a:lnTo>
                <a:close/>
              </a:path>
              <a:path w="3109595" h="289560">
                <a:moveTo>
                  <a:pt x="3082014" y="37465"/>
                </a:moveTo>
                <a:lnTo>
                  <a:pt x="3002407" y="37465"/>
                </a:lnTo>
                <a:lnTo>
                  <a:pt x="3005074" y="75438"/>
                </a:lnTo>
                <a:lnTo>
                  <a:pt x="2997029" y="76011"/>
                </a:lnTo>
                <a:lnTo>
                  <a:pt x="2999740" y="114046"/>
                </a:lnTo>
                <a:lnTo>
                  <a:pt x="3109595" y="48895"/>
                </a:lnTo>
                <a:lnTo>
                  <a:pt x="3082014" y="37465"/>
                </a:lnTo>
                <a:close/>
              </a:path>
              <a:path w="3109595" h="289560">
                <a:moveTo>
                  <a:pt x="2994323" y="38041"/>
                </a:moveTo>
                <a:lnTo>
                  <a:pt x="2888361" y="45593"/>
                </a:lnTo>
                <a:lnTo>
                  <a:pt x="2891028" y="83566"/>
                </a:lnTo>
                <a:lnTo>
                  <a:pt x="2997029" y="76011"/>
                </a:lnTo>
                <a:lnTo>
                  <a:pt x="2994323" y="38041"/>
                </a:lnTo>
                <a:close/>
              </a:path>
              <a:path w="3109595" h="289560">
                <a:moveTo>
                  <a:pt x="3002407" y="37465"/>
                </a:moveTo>
                <a:lnTo>
                  <a:pt x="2994323" y="38041"/>
                </a:lnTo>
                <a:lnTo>
                  <a:pt x="2997029" y="76011"/>
                </a:lnTo>
                <a:lnTo>
                  <a:pt x="3005074" y="75438"/>
                </a:lnTo>
                <a:lnTo>
                  <a:pt x="3002407" y="37465"/>
                </a:lnTo>
                <a:close/>
              </a:path>
              <a:path w="3109595" h="289560">
                <a:moveTo>
                  <a:pt x="2991612" y="0"/>
                </a:moveTo>
                <a:lnTo>
                  <a:pt x="2994323" y="38041"/>
                </a:lnTo>
                <a:lnTo>
                  <a:pt x="3002407" y="37465"/>
                </a:lnTo>
                <a:lnTo>
                  <a:pt x="3082014" y="37465"/>
                </a:lnTo>
                <a:lnTo>
                  <a:pt x="29916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41976" y="4274820"/>
            <a:ext cx="1120140" cy="611505"/>
          </a:xfrm>
          <a:custGeom>
            <a:avLst/>
            <a:gdLst/>
            <a:ahLst/>
            <a:cxnLst/>
            <a:rect l="l" t="t" r="r" b="b"/>
            <a:pathLst>
              <a:path w="1120139" h="611504">
                <a:moveTo>
                  <a:pt x="873378" y="0"/>
                </a:moveTo>
                <a:lnTo>
                  <a:pt x="873378" y="185546"/>
                </a:lnTo>
                <a:lnTo>
                  <a:pt x="0" y="185546"/>
                </a:lnTo>
                <a:lnTo>
                  <a:pt x="0" y="425576"/>
                </a:lnTo>
                <a:lnTo>
                  <a:pt x="873378" y="425576"/>
                </a:lnTo>
                <a:lnTo>
                  <a:pt x="873378" y="611123"/>
                </a:lnTo>
                <a:lnTo>
                  <a:pt x="1120139" y="305561"/>
                </a:lnTo>
                <a:lnTo>
                  <a:pt x="87337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41976" y="4274820"/>
            <a:ext cx="1120140" cy="611505"/>
          </a:xfrm>
          <a:custGeom>
            <a:avLst/>
            <a:gdLst/>
            <a:ahLst/>
            <a:cxnLst/>
            <a:rect l="l" t="t" r="r" b="b"/>
            <a:pathLst>
              <a:path w="1120139" h="611504">
                <a:moveTo>
                  <a:pt x="873378" y="611123"/>
                </a:moveTo>
                <a:lnTo>
                  <a:pt x="873378" y="425576"/>
                </a:lnTo>
                <a:lnTo>
                  <a:pt x="0" y="425576"/>
                </a:lnTo>
                <a:lnTo>
                  <a:pt x="0" y="185546"/>
                </a:lnTo>
                <a:lnTo>
                  <a:pt x="873378" y="185546"/>
                </a:lnTo>
                <a:lnTo>
                  <a:pt x="873378" y="0"/>
                </a:lnTo>
                <a:lnTo>
                  <a:pt x="1120139" y="305561"/>
                </a:lnTo>
                <a:lnTo>
                  <a:pt x="873378" y="611123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54211" y="4463808"/>
            <a:ext cx="2080259" cy="7482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86216" y="4507991"/>
            <a:ext cx="1964689" cy="611505"/>
          </a:xfrm>
          <a:custGeom>
            <a:avLst/>
            <a:gdLst/>
            <a:ahLst/>
            <a:cxnLst/>
            <a:rect l="l" t="t" r="r" b="b"/>
            <a:pathLst>
              <a:path w="1964690" h="611504">
                <a:moveTo>
                  <a:pt x="1717675" y="0"/>
                </a:moveTo>
                <a:lnTo>
                  <a:pt x="1717675" y="185546"/>
                </a:lnTo>
                <a:lnTo>
                  <a:pt x="0" y="185546"/>
                </a:lnTo>
                <a:lnTo>
                  <a:pt x="0" y="425576"/>
                </a:lnTo>
                <a:lnTo>
                  <a:pt x="1717675" y="425576"/>
                </a:lnTo>
                <a:lnTo>
                  <a:pt x="1717675" y="611123"/>
                </a:lnTo>
                <a:lnTo>
                  <a:pt x="1964435" y="305561"/>
                </a:lnTo>
                <a:lnTo>
                  <a:pt x="17176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86216" y="4507991"/>
            <a:ext cx="1964689" cy="611505"/>
          </a:xfrm>
          <a:custGeom>
            <a:avLst/>
            <a:gdLst/>
            <a:ahLst/>
            <a:cxnLst/>
            <a:rect l="l" t="t" r="r" b="b"/>
            <a:pathLst>
              <a:path w="1964690" h="611504">
                <a:moveTo>
                  <a:pt x="1717675" y="611123"/>
                </a:moveTo>
                <a:lnTo>
                  <a:pt x="1717675" y="425576"/>
                </a:lnTo>
                <a:lnTo>
                  <a:pt x="0" y="425576"/>
                </a:lnTo>
                <a:lnTo>
                  <a:pt x="0" y="185546"/>
                </a:lnTo>
                <a:lnTo>
                  <a:pt x="1717675" y="185546"/>
                </a:lnTo>
                <a:lnTo>
                  <a:pt x="1717675" y="0"/>
                </a:lnTo>
                <a:lnTo>
                  <a:pt x="1964435" y="305561"/>
                </a:lnTo>
                <a:lnTo>
                  <a:pt x="1717675" y="611123"/>
                </a:lnTo>
              </a:path>
            </a:pathLst>
          </a:custGeom>
          <a:ln w="121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573516" y="3608273"/>
            <a:ext cx="1942464" cy="865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" algn="ctr">
              <a:lnSpc>
                <a:spcPts val="3304"/>
              </a:lnSpc>
              <a:spcBef>
                <a:spcPts val="95"/>
              </a:spcBef>
            </a:pPr>
            <a:r>
              <a:rPr sz="2800" spc="-5" dirty="0">
                <a:solidFill>
                  <a:srgbClr val="C55A11"/>
                </a:solidFill>
                <a:latin typeface="Arial Rounded MT Bold"/>
                <a:cs typeface="Arial Rounded MT Bold"/>
              </a:rPr>
              <a:t>Near</a:t>
            </a:r>
            <a:r>
              <a:rPr sz="2800" spc="-35" dirty="0">
                <a:solidFill>
                  <a:srgbClr val="C55A11"/>
                </a:solidFill>
                <a:latin typeface="Arial Rounded MT Bold"/>
                <a:cs typeface="Arial Rounded MT Bold"/>
              </a:rPr>
              <a:t> </a:t>
            </a:r>
            <a:r>
              <a:rPr sz="2800" spc="-25" dirty="0">
                <a:solidFill>
                  <a:srgbClr val="C55A11"/>
                </a:solidFill>
                <a:latin typeface="Arial Rounded MT Bold"/>
                <a:cs typeface="Arial Rounded MT Bold"/>
              </a:rPr>
              <a:t>data</a:t>
            </a:r>
            <a:endParaRPr sz="2800">
              <a:latin typeface="Arial Rounded MT Bold"/>
              <a:cs typeface="Arial Rounded MT Bold"/>
            </a:endParaRPr>
          </a:p>
          <a:p>
            <a:pPr algn="ctr">
              <a:lnSpc>
                <a:spcPts val="3304"/>
              </a:lnSpc>
            </a:pPr>
            <a:r>
              <a:rPr sz="2800" spc="-20" dirty="0">
                <a:solidFill>
                  <a:srgbClr val="C55A11"/>
                </a:solidFill>
                <a:latin typeface="Arial Rounded MT Bold"/>
                <a:cs typeface="Arial Rounded MT Bold"/>
              </a:rPr>
              <a:t>processing</a:t>
            </a:r>
            <a:endParaRPr sz="2800">
              <a:latin typeface="Arial Rounded MT Bold"/>
              <a:cs typeface="Arial Rounded MT Bol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68622" y="3802202"/>
            <a:ext cx="2038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C00000"/>
                </a:solidFill>
                <a:latin typeface="Arial Rounded MT Bold"/>
                <a:cs typeface="Arial Rounded MT Bold"/>
              </a:rPr>
              <a:t>*</a:t>
            </a:r>
            <a:endParaRPr sz="3200">
              <a:latin typeface="Arial Rounded MT Bold"/>
              <a:cs typeface="Arial Rounded MT Bold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885176" y="1170432"/>
            <a:ext cx="566966" cy="4160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917180" y="1211580"/>
            <a:ext cx="451484" cy="285115"/>
          </a:xfrm>
          <a:custGeom>
            <a:avLst/>
            <a:gdLst/>
            <a:ahLst/>
            <a:cxnLst/>
            <a:rect l="l" t="t" r="r" b="b"/>
            <a:pathLst>
              <a:path w="451484" h="285115">
                <a:moveTo>
                  <a:pt x="308610" y="0"/>
                </a:moveTo>
                <a:lnTo>
                  <a:pt x="308610" y="71247"/>
                </a:lnTo>
                <a:lnTo>
                  <a:pt x="0" y="71247"/>
                </a:lnTo>
                <a:lnTo>
                  <a:pt x="0" y="213741"/>
                </a:lnTo>
                <a:lnTo>
                  <a:pt x="308610" y="213741"/>
                </a:lnTo>
                <a:lnTo>
                  <a:pt x="308610" y="284988"/>
                </a:lnTo>
                <a:lnTo>
                  <a:pt x="451103" y="142494"/>
                </a:lnTo>
                <a:lnTo>
                  <a:pt x="308610" y="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17180" y="1211580"/>
            <a:ext cx="451484" cy="285115"/>
          </a:xfrm>
          <a:custGeom>
            <a:avLst/>
            <a:gdLst/>
            <a:ahLst/>
            <a:cxnLst/>
            <a:rect l="l" t="t" r="r" b="b"/>
            <a:pathLst>
              <a:path w="451484" h="285115">
                <a:moveTo>
                  <a:pt x="0" y="71247"/>
                </a:moveTo>
                <a:lnTo>
                  <a:pt x="308610" y="71247"/>
                </a:lnTo>
                <a:lnTo>
                  <a:pt x="308610" y="0"/>
                </a:lnTo>
                <a:lnTo>
                  <a:pt x="451103" y="142494"/>
                </a:lnTo>
                <a:lnTo>
                  <a:pt x="308610" y="284988"/>
                </a:lnTo>
                <a:lnTo>
                  <a:pt x="308610" y="213741"/>
                </a:lnTo>
                <a:lnTo>
                  <a:pt x="0" y="213741"/>
                </a:lnTo>
                <a:lnTo>
                  <a:pt x="0" y="71247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54552" y="1170432"/>
            <a:ext cx="537946" cy="4160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86555" y="1211580"/>
            <a:ext cx="422275" cy="285115"/>
          </a:xfrm>
          <a:custGeom>
            <a:avLst/>
            <a:gdLst/>
            <a:ahLst/>
            <a:cxnLst/>
            <a:rect l="l" t="t" r="r" b="b"/>
            <a:pathLst>
              <a:path w="422275" h="285115">
                <a:moveTo>
                  <a:pt x="279654" y="0"/>
                </a:moveTo>
                <a:lnTo>
                  <a:pt x="279654" y="71247"/>
                </a:lnTo>
                <a:lnTo>
                  <a:pt x="0" y="71247"/>
                </a:lnTo>
                <a:lnTo>
                  <a:pt x="0" y="213741"/>
                </a:lnTo>
                <a:lnTo>
                  <a:pt x="279654" y="213741"/>
                </a:lnTo>
                <a:lnTo>
                  <a:pt x="279654" y="284988"/>
                </a:lnTo>
                <a:lnTo>
                  <a:pt x="422148" y="142494"/>
                </a:lnTo>
                <a:lnTo>
                  <a:pt x="279654" y="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86555" y="1211580"/>
            <a:ext cx="422275" cy="285115"/>
          </a:xfrm>
          <a:custGeom>
            <a:avLst/>
            <a:gdLst/>
            <a:ahLst/>
            <a:cxnLst/>
            <a:rect l="l" t="t" r="r" b="b"/>
            <a:pathLst>
              <a:path w="422275" h="285115">
                <a:moveTo>
                  <a:pt x="0" y="71247"/>
                </a:moveTo>
                <a:lnTo>
                  <a:pt x="279654" y="71247"/>
                </a:lnTo>
                <a:lnTo>
                  <a:pt x="279654" y="0"/>
                </a:lnTo>
                <a:lnTo>
                  <a:pt x="422148" y="142494"/>
                </a:lnTo>
                <a:lnTo>
                  <a:pt x="279654" y="284988"/>
                </a:lnTo>
                <a:lnTo>
                  <a:pt x="279654" y="213741"/>
                </a:lnTo>
                <a:lnTo>
                  <a:pt x="0" y="213741"/>
                </a:lnTo>
                <a:lnTo>
                  <a:pt x="0" y="71247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36752" y="951697"/>
            <a:ext cx="2686685" cy="2157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2065"/>
              </a:lnSpc>
            </a:pPr>
            <a:r>
              <a:rPr sz="1800" spc="-50" dirty="0">
                <a:latin typeface="Arial Rounded MT Bold"/>
                <a:cs typeface="Arial Rounded MT Bold"/>
              </a:rPr>
              <a:t>R</a:t>
            </a:r>
            <a:r>
              <a:rPr sz="1800" spc="-5" dirty="0">
                <a:latin typeface="Arial Rounded MT Bold"/>
                <a:cs typeface="Arial Rounded MT Bold"/>
              </a:rPr>
              <a:t>e</a:t>
            </a:r>
            <a:endParaRPr sz="1800" dirty="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75"/>
              </a:spcBef>
            </a:pPr>
            <a:r>
              <a:rPr sz="2800" spc="-25" dirty="0">
                <a:solidFill>
                  <a:srgbClr val="FF0000"/>
                </a:solidFill>
                <a:latin typeface="Arial Rounded MT Bold"/>
                <a:cs typeface="Arial Rounded MT Bold"/>
              </a:rPr>
              <a:t>Inaccuracy</a:t>
            </a:r>
            <a:endParaRPr sz="2800" dirty="0">
              <a:latin typeface="Arial Rounded MT Bold"/>
              <a:cs typeface="Arial Rounded MT Bold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223082" y="926719"/>
            <a:ext cx="635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Rounded MT Bold"/>
                <a:cs typeface="Arial Rounded MT Bold"/>
              </a:rPr>
              <a:t>q</a:t>
            </a:r>
            <a:r>
              <a:rPr sz="1800" dirty="0">
                <a:latin typeface="Arial Rounded MT Bold"/>
                <a:cs typeface="Arial Rounded MT Bold"/>
              </a:rPr>
              <a:t>u</a:t>
            </a:r>
            <a:r>
              <a:rPr sz="1800" spc="-5" dirty="0">
                <a:latin typeface="Arial Rounded MT Bold"/>
                <a:cs typeface="Arial Rounded MT Bold"/>
              </a:rPr>
              <a:t>est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491543" y="1016917"/>
            <a:ext cx="575964" cy="4502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476488" y="1048511"/>
            <a:ext cx="521207" cy="52273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70264" y="1042416"/>
            <a:ext cx="512064" cy="5120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33816" y="1517332"/>
            <a:ext cx="522731" cy="43795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74835" y="1475232"/>
            <a:ext cx="521207" cy="5212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496043" y="1446275"/>
            <a:ext cx="580644" cy="57912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885173" y="799297"/>
            <a:ext cx="3253740" cy="2310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</a:pPr>
            <a:r>
              <a:rPr sz="1800" spc="-15" dirty="0">
                <a:latin typeface="Arial Rounded MT Bold"/>
                <a:cs typeface="Arial Rounded MT Bold"/>
              </a:rPr>
              <a:t>Results</a:t>
            </a:r>
            <a:endParaRPr sz="1800" dirty="0">
              <a:latin typeface="Arial Rounded MT Bold"/>
              <a:cs typeface="Arial Rounded MT Bold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78740">
              <a:lnSpc>
                <a:spcPct val="100000"/>
              </a:lnSpc>
            </a:pPr>
            <a:r>
              <a:rPr sz="2800" spc="-40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Power</a:t>
            </a:r>
            <a:r>
              <a:rPr sz="2800" spc="-60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 </a:t>
            </a:r>
            <a:r>
              <a:rPr sz="2800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inefficiency</a:t>
            </a:r>
            <a:endParaRPr sz="2800" dirty="0">
              <a:latin typeface="Arial Rounded MT Bold"/>
              <a:cs typeface="Arial Rounded MT Bold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812280" y="890016"/>
            <a:ext cx="899159" cy="8991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448302" y="1019682"/>
            <a:ext cx="3585210" cy="107886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R="1323340">
              <a:lnSpc>
                <a:spcPts val="2320"/>
              </a:lnSpc>
              <a:spcBef>
                <a:spcPts val="245"/>
              </a:spcBef>
            </a:pPr>
            <a:r>
              <a:rPr lang="zh-CN" altLang="en-US" sz="2000" spc="-10" dirty="0" smtClean="0">
                <a:latin typeface="Arial Rounded MT Bold"/>
                <a:cs typeface="Arial Rounded MT Bold"/>
              </a:rPr>
              <a:t>非结构化</a:t>
            </a:r>
            <a:r>
              <a:rPr lang="zh-CN" altLang="en-US" sz="2000" spc="-15" dirty="0" smtClean="0">
                <a:latin typeface="Arial Rounded MT Bold"/>
                <a:cs typeface="Arial Rounded MT Bold"/>
              </a:rPr>
              <a:t>数据</a:t>
            </a:r>
            <a:r>
              <a:rPr sz="2000" spc="-15" dirty="0" smtClean="0">
                <a:latin typeface="Arial Rounded MT Bold"/>
                <a:cs typeface="Arial Rounded MT Bold"/>
              </a:rPr>
              <a:t>  </a:t>
            </a:r>
            <a:r>
              <a:rPr lang="en-US" sz="2000" spc="-15" dirty="0" smtClean="0">
                <a:latin typeface="Arial Rounded MT Bold"/>
                <a:cs typeface="Arial Rounded MT Bold"/>
              </a:rPr>
              <a:t>         </a:t>
            </a:r>
            <a:r>
              <a:rPr lang="zh-CN" altLang="en-US" sz="2000" spc="-20" dirty="0" smtClean="0">
                <a:latin typeface="Arial Rounded MT Bold"/>
                <a:cs typeface="Arial Rounded MT Bold"/>
              </a:rPr>
              <a:t>检索</a:t>
            </a:r>
            <a:r>
              <a:rPr lang="zh-CN" altLang="en-US" sz="2000" spc="-5" dirty="0" smtClean="0">
                <a:latin typeface="Arial Rounded MT Bold"/>
                <a:cs typeface="Arial Rounded MT Bold"/>
              </a:rPr>
              <a:t>系统</a:t>
            </a:r>
            <a:endParaRPr sz="2000" dirty="0" smtClean="0">
              <a:latin typeface="Arial Rounded MT Bold"/>
              <a:cs typeface="Arial Rounded MT Bold"/>
            </a:endParaRPr>
          </a:p>
          <a:p>
            <a:pPr marL="2169795">
              <a:lnSpc>
                <a:spcPct val="100000"/>
              </a:lnSpc>
              <a:spcBef>
                <a:spcPts val="630"/>
              </a:spcBef>
            </a:pPr>
            <a:r>
              <a:rPr sz="2400" spc="-5" dirty="0" smtClean="0">
                <a:latin typeface="Arial Rounded MT Bold"/>
                <a:cs typeface="Arial Rounded MT Bold"/>
              </a:rPr>
              <a:t>D</a:t>
            </a:r>
            <a:r>
              <a:rPr sz="2400" spc="-60" dirty="0" smtClean="0">
                <a:latin typeface="Arial Rounded MT Bold"/>
                <a:cs typeface="Arial Rounded MT Bold"/>
              </a:rPr>
              <a:t>a</a:t>
            </a:r>
            <a:r>
              <a:rPr sz="2400" dirty="0" smtClean="0">
                <a:latin typeface="Arial Rounded MT Bold"/>
                <a:cs typeface="Arial Rounded MT Bold"/>
              </a:rPr>
              <a:t>t</a:t>
            </a:r>
            <a:r>
              <a:rPr sz="2400" spc="-35" dirty="0" smtClean="0">
                <a:latin typeface="Arial Rounded MT Bold"/>
                <a:cs typeface="Arial Rounded MT Bold"/>
              </a:rPr>
              <a:t>a</a:t>
            </a:r>
            <a:r>
              <a:rPr sz="2400" dirty="0" smtClean="0">
                <a:latin typeface="Arial Rounded MT Bold"/>
                <a:cs typeface="Arial Rounded MT Bold"/>
              </a:rPr>
              <a:t>base</a:t>
            </a:r>
            <a:endParaRPr sz="2400" dirty="0">
              <a:latin typeface="Arial Rounded MT Bold"/>
              <a:cs typeface="Arial Rounded MT Bold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977895" y="1124711"/>
            <a:ext cx="675132" cy="6751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84320" y="2514600"/>
            <a:ext cx="629412" cy="63398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122673" y="2656154"/>
            <a:ext cx="5651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0D0D0D"/>
                </a:solidFill>
                <a:latin typeface="Arial Rounded MT Bold"/>
                <a:cs typeface="Arial Rounded MT Bold"/>
              </a:rPr>
              <a:t>CPU</a:t>
            </a:r>
            <a:endParaRPr sz="2000">
              <a:latin typeface="Arial Rounded MT Bold"/>
              <a:cs typeface="Arial Rounded MT Bold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983479" y="2307336"/>
            <a:ext cx="336804" cy="95097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79491" y="2378964"/>
            <a:ext cx="338328" cy="95097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046298" y="2460041"/>
            <a:ext cx="320040" cy="7924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95"/>
              </a:lnSpc>
            </a:pPr>
            <a:r>
              <a:rPr sz="2000" spc="0" dirty="0">
                <a:solidFill>
                  <a:srgbClr val="FFFFFF"/>
                </a:solidFill>
                <a:latin typeface="Arial Rounded MT Bold"/>
                <a:cs typeface="Arial Rounded MT Bold"/>
              </a:rPr>
              <a:t>D</a:t>
            </a:r>
            <a:r>
              <a:rPr sz="2000" spc="-5" dirty="0">
                <a:solidFill>
                  <a:srgbClr val="FFFFFF"/>
                </a:solidFill>
                <a:latin typeface="Arial Rounded MT Bold"/>
                <a:cs typeface="Arial Rounded MT Bold"/>
              </a:rPr>
              <a:t>RAM</a:t>
            </a:r>
            <a:endParaRPr sz="2000">
              <a:latin typeface="Arial Rounded MT Bold"/>
              <a:cs typeface="Arial Rounded MT Bold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490971" y="2503932"/>
            <a:ext cx="2473452" cy="65684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912229" y="2463545"/>
            <a:ext cx="76835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solidFill>
                  <a:srgbClr val="FFFFFF"/>
                </a:solidFill>
                <a:latin typeface="Arial Rounded MT Bold"/>
                <a:cs typeface="Arial Rounded MT Bold"/>
              </a:rPr>
              <a:t>N</a:t>
            </a:r>
            <a:r>
              <a:rPr sz="2000" spc="-5" dirty="0">
                <a:solidFill>
                  <a:srgbClr val="FFFFFF"/>
                </a:solidFill>
                <a:latin typeface="Arial Rounded MT Bold"/>
                <a:cs typeface="Arial Rounded MT Bold"/>
              </a:rPr>
              <a:t>AND</a:t>
            </a:r>
            <a:endParaRPr sz="2000">
              <a:latin typeface="Arial Rounded MT Bold"/>
              <a:cs typeface="Arial Rounded MT Bold"/>
            </a:endParaRPr>
          </a:p>
          <a:p>
            <a:pPr marR="4445" algn="ctr">
              <a:lnSpc>
                <a:spcPct val="100000"/>
              </a:lnSpc>
            </a:pPr>
            <a:r>
              <a:rPr sz="2000" spc="0" dirty="0">
                <a:solidFill>
                  <a:srgbClr val="FFFFFF"/>
                </a:solidFill>
                <a:latin typeface="Arial Rounded MT Bold"/>
                <a:cs typeface="Arial Rounded MT Bold"/>
              </a:rPr>
              <a:t>flash</a:t>
            </a:r>
            <a:endParaRPr sz="2000">
              <a:latin typeface="Arial Rounded MT Bold"/>
              <a:cs typeface="Arial Rounded MT Bold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621782" y="2452243"/>
            <a:ext cx="7791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Arial Rounded MT Bold"/>
                <a:cs typeface="Arial Rounded MT Bold"/>
              </a:rPr>
              <a:t>DRAM</a:t>
            </a:r>
            <a:endParaRPr sz="2000">
              <a:latin typeface="Arial Rounded MT Bold"/>
              <a:cs typeface="Arial Rounded MT Bold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410071" y="2602229"/>
            <a:ext cx="520065" cy="282575"/>
          </a:xfrm>
          <a:custGeom>
            <a:avLst/>
            <a:gdLst/>
            <a:ahLst/>
            <a:cxnLst/>
            <a:rect l="l" t="t" r="r" b="b"/>
            <a:pathLst>
              <a:path w="520065" h="282575">
                <a:moveTo>
                  <a:pt x="349905" y="157987"/>
                </a:moveTo>
                <a:lnTo>
                  <a:pt x="87375" y="157987"/>
                </a:lnTo>
                <a:lnTo>
                  <a:pt x="497839" y="282067"/>
                </a:lnTo>
                <a:lnTo>
                  <a:pt x="519810" y="209296"/>
                </a:lnTo>
                <a:lnTo>
                  <a:pt x="349905" y="157987"/>
                </a:lnTo>
                <a:close/>
              </a:path>
              <a:path w="520065" h="282575">
                <a:moveTo>
                  <a:pt x="135127" y="0"/>
                </a:moveTo>
                <a:lnTo>
                  <a:pt x="0" y="92075"/>
                </a:lnTo>
                <a:lnTo>
                  <a:pt x="61594" y="243459"/>
                </a:lnTo>
                <a:lnTo>
                  <a:pt x="87375" y="157987"/>
                </a:lnTo>
                <a:lnTo>
                  <a:pt x="349905" y="157987"/>
                </a:lnTo>
                <a:lnTo>
                  <a:pt x="109347" y="85344"/>
                </a:lnTo>
                <a:lnTo>
                  <a:pt x="13512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410071" y="2602229"/>
            <a:ext cx="520065" cy="282575"/>
          </a:xfrm>
          <a:custGeom>
            <a:avLst/>
            <a:gdLst/>
            <a:ahLst/>
            <a:cxnLst/>
            <a:rect l="l" t="t" r="r" b="b"/>
            <a:pathLst>
              <a:path w="520065" h="282575">
                <a:moveTo>
                  <a:pt x="135127" y="0"/>
                </a:moveTo>
                <a:lnTo>
                  <a:pt x="109347" y="85344"/>
                </a:lnTo>
                <a:lnTo>
                  <a:pt x="519810" y="209296"/>
                </a:lnTo>
                <a:lnTo>
                  <a:pt x="497839" y="282067"/>
                </a:lnTo>
                <a:lnTo>
                  <a:pt x="87375" y="157987"/>
                </a:lnTo>
                <a:lnTo>
                  <a:pt x="61594" y="243459"/>
                </a:lnTo>
                <a:lnTo>
                  <a:pt x="0" y="92075"/>
                </a:lnTo>
                <a:lnTo>
                  <a:pt x="135127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2955" y="2537460"/>
            <a:ext cx="246888" cy="21793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725923" y="2723388"/>
            <a:ext cx="245363" cy="21793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93058" y="883158"/>
            <a:ext cx="4200525" cy="1242060"/>
          </a:xfrm>
          <a:custGeom>
            <a:avLst/>
            <a:gdLst/>
            <a:ahLst/>
            <a:cxnLst/>
            <a:rect l="l" t="t" r="r" b="b"/>
            <a:pathLst>
              <a:path w="4200525" h="1242060">
                <a:moveTo>
                  <a:pt x="0" y="58674"/>
                </a:moveTo>
                <a:lnTo>
                  <a:pt x="4613" y="35843"/>
                </a:lnTo>
                <a:lnTo>
                  <a:pt x="17192" y="17192"/>
                </a:lnTo>
                <a:lnTo>
                  <a:pt x="35843" y="4613"/>
                </a:lnTo>
                <a:lnTo>
                  <a:pt x="58674" y="0"/>
                </a:lnTo>
                <a:lnTo>
                  <a:pt x="4141469" y="0"/>
                </a:lnTo>
                <a:lnTo>
                  <a:pt x="4164300" y="4613"/>
                </a:lnTo>
                <a:lnTo>
                  <a:pt x="4182951" y="17192"/>
                </a:lnTo>
                <a:lnTo>
                  <a:pt x="4195530" y="35843"/>
                </a:lnTo>
                <a:lnTo>
                  <a:pt x="4200144" y="58674"/>
                </a:lnTo>
                <a:lnTo>
                  <a:pt x="4200144" y="1183386"/>
                </a:lnTo>
                <a:lnTo>
                  <a:pt x="4195530" y="1206216"/>
                </a:lnTo>
                <a:lnTo>
                  <a:pt x="4182951" y="1224867"/>
                </a:lnTo>
                <a:lnTo>
                  <a:pt x="4164300" y="1237446"/>
                </a:lnTo>
                <a:lnTo>
                  <a:pt x="4141469" y="1242059"/>
                </a:lnTo>
                <a:lnTo>
                  <a:pt x="58674" y="1242059"/>
                </a:lnTo>
                <a:lnTo>
                  <a:pt x="35843" y="1237446"/>
                </a:lnTo>
                <a:lnTo>
                  <a:pt x="17192" y="1224867"/>
                </a:lnTo>
                <a:lnTo>
                  <a:pt x="4613" y="1206216"/>
                </a:lnTo>
                <a:lnTo>
                  <a:pt x="0" y="1183386"/>
                </a:lnTo>
                <a:lnTo>
                  <a:pt x="0" y="58674"/>
                </a:lnTo>
                <a:close/>
              </a:path>
            </a:pathLst>
          </a:custGeom>
          <a:ln w="38100">
            <a:solidFill>
              <a:srgbClr val="843B0C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892677" y="2084070"/>
            <a:ext cx="222250" cy="440055"/>
          </a:xfrm>
          <a:custGeom>
            <a:avLst/>
            <a:gdLst/>
            <a:ahLst/>
            <a:cxnLst/>
            <a:rect l="l" t="t" r="r" b="b"/>
            <a:pathLst>
              <a:path w="222250" h="440055">
                <a:moveTo>
                  <a:pt x="173736" y="320166"/>
                </a:moveTo>
                <a:lnTo>
                  <a:pt x="139192" y="336168"/>
                </a:lnTo>
                <a:lnTo>
                  <a:pt x="187578" y="439800"/>
                </a:lnTo>
                <a:lnTo>
                  <a:pt x="222123" y="423671"/>
                </a:lnTo>
                <a:lnTo>
                  <a:pt x="173736" y="320166"/>
                </a:lnTo>
                <a:close/>
              </a:path>
              <a:path w="222250" h="440055">
                <a:moveTo>
                  <a:pt x="109347" y="181990"/>
                </a:moveTo>
                <a:lnTo>
                  <a:pt x="74802" y="198119"/>
                </a:lnTo>
                <a:lnTo>
                  <a:pt x="123062" y="301751"/>
                </a:lnTo>
                <a:lnTo>
                  <a:pt x="157607" y="285622"/>
                </a:lnTo>
                <a:lnTo>
                  <a:pt x="109347" y="181990"/>
                </a:lnTo>
                <a:close/>
              </a:path>
              <a:path w="222250" h="440055">
                <a:moveTo>
                  <a:pt x="69008" y="95501"/>
                </a:moveTo>
                <a:lnTo>
                  <a:pt x="34472" y="111646"/>
                </a:lnTo>
                <a:lnTo>
                  <a:pt x="58674" y="163575"/>
                </a:lnTo>
                <a:lnTo>
                  <a:pt x="93218" y="147446"/>
                </a:lnTo>
                <a:lnTo>
                  <a:pt x="69008" y="95501"/>
                </a:lnTo>
                <a:close/>
              </a:path>
              <a:path w="222250" h="440055">
                <a:moveTo>
                  <a:pt x="3428" y="0"/>
                </a:moveTo>
                <a:lnTo>
                  <a:pt x="0" y="127762"/>
                </a:lnTo>
                <a:lnTo>
                  <a:pt x="34472" y="111646"/>
                </a:lnTo>
                <a:lnTo>
                  <a:pt x="26415" y="94360"/>
                </a:lnTo>
                <a:lnTo>
                  <a:pt x="60960" y="78231"/>
                </a:lnTo>
                <a:lnTo>
                  <a:pt x="102063" y="78231"/>
                </a:lnTo>
                <a:lnTo>
                  <a:pt x="3428" y="0"/>
                </a:lnTo>
                <a:close/>
              </a:path>
              <a:path w="222250" h="440055">
                <a:moveTo>
                  <a:pt x="60960" y="78231"/>
                </a:moveTo>
                <a:lnTo>
                  <a:pt x="26415" y="94360"/>
                </a:lnTo>
                <a:lnTo>
                  <a:pt x="34472" y="111646"/>
                </a:lnTo>
                <a:lnTo>
                  <a:pt x="69008" y="95501"/>
                </a:lnTo>
                <a:lnTo>
                  <a:pt x="60960" y="78231"/>
                </a:lnTo>
                <a:close/>
              </a:path>
              <a:path w="222250" h="440055">
                <a:moveTo>
                  <a:pt x="102063" y="78231"/>
                </a:moveTo>
                <a:lnTo>
                  <a:pt x="60960" y="78231"/>
                </a:lnTo>
                <a:lnTo>
                  <a:pt x="69008" y="95501"/>
                </a:lnTo>
                <a:lnTo>
                  <a:pt x="103505" y="79375"/>
                </a:lnTo>
                <a:lnTo>
                  <a:pt x="102063" y="78231"/>
                </a:lnTo>
                <a:close/>
              </a:path>
            </a:pathLst>
          </a:custGeom>
          <a:solidFill>
            <a:srgbClr val="843B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931657" y="2071877"/>
            <a:ext cx="184150" cy="497205"/>
          </a:xfrm>
          <a:custGeom>
            <a:avLst/>
            <a:gdLst/>
            <a:ahLst/>
            <a:cxnLst/>
            <a:rect l="l" t="t" r="r" b="b"/>
            <a:pathLst>
              <a:path w="184150" h="497205">
                <a:moveTo>
                  <a:pt x="31750" y="376682"/>
                </a:moveTo>
                <a:lnTo>
                  <a:pt x="0" y="486537"/>
                </a:lnTo>
                <a:lnTo>
                  <a:pt x="36575" y="497077"/>
                </a:lnTo>
                <a:lnTo>
                  <a:pt x="68325" y="387223"/>
                </a:lnTo>
                <a:lnTo>
                  <a:pt x="31750" y="376682"/>
                </a:lnTo>
                <a:close/>
              </a:path>
              <a:path w="184150" h="497205">
                <a:moveTo>
                  <a:pt x="74041" y="230250"/>
                </a:moveTo>
                <a:lnTo>
                  <a:pt x="42291" y="340106"/>
                </a:lnTo>
                <a:lnTo>
                  <a:pt x="78867" y="350647"/>
                </a:lnTo>
                <a:lnTo>
                  <a:pt x="110617" y="240919"/>
                </a:lnTo>
                <a:lnTo>
                  <a:pt x="74041" y="230250"/>
                </a:lnTo>
                <a:close/>
              </a:path>
              <a:path w="184150" h="497205">
                <a:moveTo>
                  <a:pt x="110409" y="104564"/>
                </a:moveTo>
                <a:lnTo>
                  <a:pt x="84709" y="193675"/>
                </a:lnTo>
                <a:lnTo>
                  <a:pt x="121285" y="204216"/>
                </a:lnTo>
                <a:lnTo>
                  <a:pt x="146977" y="115133"/>
                </a:lnTo>
                <a:lnTo>
                  <a:pt x="110409" y="104564"/>
                </a:lnTo>
                <a:close/>
              </a:path>
              <a:path w="184150" h="497205">
                <a:moveTo>
                  <a:pt x="176380" y="86233"/>
                </a:moveTo>
                <a:lnTo>
                  <a:pt x="115697" y="86233"/>
                </a:lnTo>
                <a:lnTo>
                  <a:pt x="152273" y="96774"/>
                </a:lnTo>
                <a:lnTo>
                  <a:pt x="146977" y="115133"/>
                </a:lnTo>
                <a:lnTo>
                  <a:pt x="183642" y="125730"/>
                </a:lnTo>
                <a:lnTo>
                  <a:pt x="176380" y="86233"/>
                </a:lnTo>
                <a:close/>
              </a:path>
              <a:path w="184150" h="497205">
                <a:moveTo>
                  <a:pt x="115697" y="86233"/>
                </a:moveTo>
                <a:lnTo>
                  <a:pt x="110409" y="104564"/>
                </a:lnTo>
                <a:lnTo>
                  <a:pt x="146977" y="115133"/>
                </a:lnTo>
                <a:lnTo>
                  <a:pt x="152273" y="96774"/>
                </a:lnTo>
                <a:lnTo>
                  <a:pt x="115697" y="86233"/>
                </a:lnTo>
                <a:close/>
              </a:path>
              <a:path w="184150" h="497205">
                <a:moveTo>
                  <a:pt x="160527" y="0"/>
                </a:moveTo>
                <a:lnTo>
                  <a:pt x="73787" y="93980"/>
                </a:lnTo>
                <a:lnTo>
                  <a:pt x="110409" y="104564"/>
                </a:lnTo>
                <a:lnTo>
                  <a:pt x="115697" y="86233"/>
                </a:lnTo>
                <a:lnTo>
                  <a:pt x="176380" y="86233"/>
                </a:lnTo>
                <a:lnTo>
                  <a:pt x="160527" y="0"/>
                </a:lnTo>
                <a:close/>
              </a:path>
            </a:pathLst>
          </a:custGeom>
          <a:solidFill>
            <a:srgbClr val="843B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259568" y="772668"/>
            <a:ext cx="1798320" cy="198881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721340" y="3986784"/>
            <a:ext cx="1370076" cy="147826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365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91914" y="1686246"/>
            <a:ext cx="120014" cy="426084"/>
          </a:xfrm>
          <a:custGeom>
            <a:avLst/>
            <a:gdLst/>
            <a:ahLst/>
            <a:cxnLst/>
            <a:rect l="l" t="t" r="r" b="b"/>
            <a:pathLst>
              <a:path w="120014" h="426085">
                <a:moveTo>
                  <a:pt x="31502" y="0"/>
                </a:moveTo>
                <a:lnTo>
                  <a:pt x="0" y="31463"/>
                </a:lnTo>
                <a:lnTo>
                  <a:pt x="29677" y="66966"/>
                </a:lnTo>
                <a:lnTo>
                  <a:pt x="51936" y="106095"/>
                </a:lnTo>
                <a:lnTo>
                  <a:pt x="66775" y="147814"/>
                </a:lnTo>
                <a:lnTo>
                  <a:pt x="74194" y="191086"/>
                </a:lnTo>
                <a:lnTo>
                  <a:pt x="74194" y="234877"/>
                </a:lnTo>
                <a:lnTo>
                  <a:pt x="66775" y="278149"/>
                </a:lnTo>
                <a:lnTo>
                  <a:pt x="51936" y="319868"/>
                </a:lnTo>
                <a:lnTo>
                  <a:pt x="29677" y="358997"/>
                </a:lnTo>
                <a:lnTo>
                  <a:pt x="0" y="394500"/>
                </a:lnTo>
                <a:lnTo>
                  <a:pt x="31502" y="425963"/>
                </a:lnTo>
                <a:lnTo>
                  <a:pt x="63344" y="388791"/>
                </a:lnTo>
                <a:lnTo>
                  <a:pt x="88110" y="348051"/>
                </a:lnTo>
                <a:lnTo>
                  <a:pt x="105800" y="304629"/>
                </a:lnTo>
                <a:lnTo>
                  <a:pt x="116414" y="259412"/>
                </a:lnTo>
                <a:lnTo>
                  <a:pt x="119952" y="213284"/>
                </a:lnTo>
                <a:lnTo>
                  <a:pt x="116414" y="167132"/>
                </a:lnTo>
                <a:lnTo>
                  <a:pt x="105800" y="121842"/>
                </a:lnTo>
                <a:lnTo>
                  <a:pt x="88110" y="78299"/>
                </a:lnTo>
                <a:lnTo>
                  <a:pt x="63344" y="37390"/>
                </a:lnTo>
                <a:lnTo>
                  <a:pt x="315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28101" y="1749172"/>
            <a:ext cx="92710" cy="300355"/>
          </a:xfrm>
          <a:custGeom>
            <a:avLst/>
            <a:gdLst/>
            <a:ahLst/>
            <a:cxnLst/>
            <a:rect l="l" t="t" r="r" b="b"/>
            <a:pathLst>
              <a:path w="92710" h="300355">
                <a:moveTo>
                  <a:pt x="31502" y="0"/>
                </a:moveTo>
                <a:lnTo>
                  <a:pt x="0" y="31463"/>
                </a:lnTo>
                <a:lnTo>
                  <a:pt x="27261" y="67128"/>
                </a:lnTo>
                <a:lnTo>
                  <a:pt x="43619" y="107297"/>
                </a:lnTo>
                <a:lnTo>
                  <a:pt x="49071" y="149752"/>
                </a:lnTo>
                <a:lnTo>
                  <a:pt x="43619" y="192275"/>
                </a:lnTo>
                <a:lnTo>
                  <a:pt x="27261" y="232646"/>
                </a:lnTo>
                <a:lnTo>
                  <a:pt x="0" y="268647"/>
                </a:lnTo>
                <a:lnTo>
                  <a:pt x="31502" y="300110"/>
                </a:lnTo>
                <a:lnTo>
                  <a:pt x="62065" y="261683"/>
                </a:lnTo>
                <a:lnTo>
                  <a:pt x="82441" y="218810"/>
                </a:lnTo>
                <a:lnTo>
                  <a:pt x="92628" y="173270"/>
                </a:lnTo>
                <a:lnTo>
                  <a:pt x="92628" y="126840"/>
                </a:lnTo>
                <a:lnTo>
                  <a:pt x="82441" y="81300"/>
                </a:lnTo>
                <a:lnTo>
                  <a:pt x="62065" y="38427"/>
                </a:lnTo>
                <a:lnTo>
                  <a:pt x="315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65903" y="1813712"/>
            <a:ext cx="67852" cy="173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57983" y="1621706"/>
            <a:ext cx="360045" cy="548640"/>
          </a:xfrm>
          <a:custGeom>
            <a:avLst/>
            <a:gdLst/>
            <a:ahLst/>
            <a:cxnLst/>
            <a:rect l="l" t="t" r="r" b="b"/>
            <a:pathLst>
              <a:path w="360045" h="548639">
                <a:moveTo>
                  <a:pt x="359454" y="0"/>
                </a:moveTo>
                <a:lnTo>
                  <a:pt x="156705" y="166190"/>
                </a:lnTo>
                <a:lnTo>
                  <a:pt x="0" y="166190"/>
                </a:lnTo>
                <a:lnTo>
                  <a:pt x="0" y="382399"/>
                </a:lnTo>
                <a:lnTo>
                  <a:pt x="156705" y="382399"/>
                </a:lnTo>
                <a:lnTo>
                  <a:pt x="359454" y="548589"/>
                </a:lnTo>
                <a:lnTo>
                  <a:pt x="3594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51147" y="1210055"/>
            <a:ext cx="2011679" cy="1432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54867" y="3210056"/>
            <a:ext cx="501015" cy="645795"/>
          </a:xfrm>
          <a:custGeom>
            <a:avLst/>
            <a:gdLst/>
            <a:ahLst/>
            <a:cxnLst/>
            <a:rect l="l" t="t" r="r" b="b"/>
            <a:pathLst>
              <a:path w="501014" h="645795">
                <a:moveTo>
                  <a:pt x="298872" y="0"/>
                </a:moveTo>
                <a:lnTo>
                  <a:pt x="0" y="0"/>
                </a:lnTo>
                <a:lnTo>
                  <a:pt x="0" y="645418"/>
                </a:lnTo>
                <a:lnTo>
                  <a:pt x="500812" y="645418"/>
                </a:lnTo>
                <a:lnTo>
                  <a:pt x="500812" y="597015"/>
                </a:lnTo>
                <a:lnTo>
                  <a:pt x="48465" y="597015"/>
                </a:lnTo>
                <a:lnTo>
                  <a:pt x="48465" y="48425"/>
                </a:lnTo>
                <a:lnTo>
                  <a:pt x="353963" y="48425"/>
                </a:lnTo>
                <a:lnTo>
                  <a:pt x="298872" y="0"/>
                </a:lnTo>
                <a:close/>
              </a:path>
              <a:path w="501014" h="645795">
                <a:moveTo>
                  <a:pt x="353963" y="48425"/>
                </a:moveTo>
                <a:lnTo>
                  <a:pt x="250406" y="48425"/>
                </a:lnTo>
                <a:lnTo>
                  <a:pt x="250406" y="217842"/>
                </a:lnTo>
                <a:lnTo>
                  <a:pt x="452347" y="217842"/>
                </a:lnTo>
                <a:lnTo>
                  <a:pt x="452347" y="597015"/>
                </a:lnTo>
                <a:lnTo>
                  <a:pt x="500812" y="597015"/>
                </a:lnTo>
                <a:lnTo>
                  <a:pt x="500812" y="177505"/>
                </a:lnTo>
                <a:lnTo>
                  <a:pt x="491634" y="169437"/>
                </a:lnTo>
                <a:lnTo>
                  <a:pt x="298872" y="169437"/>
                </a:lnTo>
                <a:lnTo>
                  <a:pt x="298872" y="68593"/>
                </a:lnTo>
                <a:lnTo>
                  <a:pt x="376908" y="68593"/>
                </a:lnTo>
                <a:lnTo>
                  <a:pt x="353963" y="48425"/>
                </a:lnTo>
                <a:close/>
              </a:path>
              <a:path w="501014" h="645795">
                <a:moveTo>
                  <a:pt x="376908" y="68593"/>
                </a:moveTo>
                <a:lnTo>
                  <a:pt x="298872" y="68593"/>
                </a:lnTo>
                <a:lnTo>
                  <a:pt x="399842" y="169437"/>
                </a:lnTo>
                <a:lnTo>
                  <a:pt x="491634" y="169437"/>
                </a:lnTo>
                <a:lnTo>
                  <a:pt x="376908" y="68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51799" y="3524709"/>
            <a:ext cx="307340" cy="0"/>
          </a:xfrm>
          <a:custGeom>
            <a:avLst/>
            <a:gdLst/>
            <a:ahLst/>
            <a:cxnLst/>
            <a:rect l="l" t="t" r="r" b="b"/>
            <a:pathLst>
              <a:path w="307339">
                <a:moveTo>
                  <a:pt x="0" y="0"/>
                </a:moveTo>
                <a:lnTo>
                  <a:pt x="306949" y="0"/>
                </a:lnTo>
              </a:path>
            </a:pathLst>
          </a:custGeom>
          <a:ln w="322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51799" y="3460169"/>
            <a:ext cx="105410" cy="0"/>
          </a:xfrm>
          <a:custGeom>
            <a:avLst/>
            <a:gdLst/>
            <a:ahLst/>
            <a:cxnLst/>
            <a:rect l="l" t="t" r="r" b="b"/>
            <a:pathLst>
              <a:path w="105410">
                <a:moveTo>
                  <a:pt x="0" y="0"/>
                </a:moveTo>
                <a:lnTo>
                  <a:pt x="105009" y="0"/>
                </a:lnTo>
              </a:path>
            </a:pathLst>
          </a:custGeom>
          <a:ln w="322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1799" y="3589249"/>
            <a:ext cx="307340" cy="0"/>
          </a:xfrm>
          <a:custGeom>
            <a:avLst/>
            <a:gdLst/>
            <a:ahLst/>
            <a:cxnLst/>
            <a:rect l="l" t="t" r="r" b="b"/>
            <a:pathLst>
              <a:path w="307339">
                <a:moveTo>
                  <a:pt x="0" y="0"/>
                </a:moveTo>
                <a:lnTo>
                  <a:pt x="306949" y="0"/>
                </a:lnTo>
              </a:path>
            </a:pathLst>
          </a:custGeom>
          <a:ln w="322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51799" y="3653789"/>
            <a:ext cx="307340" cy="0"/>
          </a:xfrm>
          <a:custGeom>
            <a:avLst/>
            <a:gdLst/>
            <a:ahLst/>
            <a:cxnLst/>
            <a:rect l="l" t="t" r="r" b="b"/>
            <a:pathLst>
              <a:path w="307339">
                <a:moveTo>
                  <a:pt x="0" y="0"/>
                </a:moveTo>
                <a:lnTo>
                  <a:pt x="306949" y="0"/>
                </a:lnTo>
              </a:path>
            </a:pathLst>
          </a:custGeom>
          <a:ln w="322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51799" y="3718329"/>
            <a:ext cx="307340" cy="0"/>
          </a:xfrm>
          <a:custGeom>
            <a:avLst/>
            <a:gdLst/>
            <a:ahLst/>
            <a:cxnLst/>
            <a:rect l="l" t="t" r="r" b="b"/>
            <a:pathLst>
              <a:path w="307339">
                <a:moveTo>
                  <a:pt x="0" y="0"/>
                </a:moveTo>
                <a:lnTo>
                  <a:pt x="306949" y="0"/>
                </a:lnTo>
              </a:path>
            </a:pathLst>
          </a:custGeom>
          <a:ln w="322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87737" y="3370620"/>
            <a:ext cx="120650" cy="427355"/>
          </a:xfrm>
          <a:custGeom>
            <a:avLst/>
            <a:gdLst/>
            <a:ahLst/>
            <a:cxnLst/>
            <a:rect l="l" t="t" r="r" b="b"/>
            <a:pathLst>
              <a:path w="120650" h="427354">
                <a:moveTo>
                  <a:pt x="31564" y="0"/>
                </a:moveTo>
                <a:lnTo>
                  <a:pt x="0" y="31524"/>
                </a:lnTo>
                <a:lnTo>
                  <a:pt x="29736" y="67098"/>
                </a:lnTo>
                <a:lnTo>
                  <a:pt x="52038" y="106303"/>
                </a:lnTo>
                <a:lnTo>
                  <a:pt x="66906" y="148104"/>
                </a:lnTo>
                <a:lnTo>
                  <a:pt x="74340" y="191461"/>
                </a:lnTo>
                <a:lnTo>
                  <a:pt x="74340" y="235337"/>
                </a:lnTo>
                <a:lnTo>
                  <a:pt x="66906" y="278694"/>
                </a:lnTo>
                <a:lnTo>
                  <a:pt x="52038" y="320495"/>
                </a:lnTo>
                <a:lnTo>
                  <a:pt x="29736" y="359700"/>
                </a:lnTo>
                <a:lnTo>
                  <a:pt x="0" y="395274"/>
                </a:lnTo>
                <a:lnTo>
                  <a:pt x="31564" y="426799"/>
                </a:lnTo>
                <a:lnTo>
                  <a:pt x="63469" y="389553"/>
                </a:lnTo>
                <a:lnTo>
                  <a:pt x="88284" y="348733"/>
                </a:lnTo>
                <a:lnTo>
                  <a:pt x="106009" y="305226"/>
                </a:lnTo>
                <a:lnTo>
                  <a:pt x="116643" y="259920"/>
                </a:lnTo>
                <a:lnTo>
                  <a:pt x="120188" y="213702"/>
                </a:lnTo>
                <a:lnTo>
                  <a:pt x="116643" y="167460"/>
                </a:lnTo>
                <a:lnTo>
                  <a:pt x="106009" y="122081"/>
                </a:lnTo>
                <a:lnTo>
                  <a:pt x="88284" y="78453"/>
                </a:lnTo>
                <a:lnTo>
                  <a:pt x="63469" y="37463"/>
                </a:lnTo>
                <a:lnTo>
                  <a:pt x="31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23798" y="3433670"/>
            <a:ext cx="93345" cy="300990"/>
          </a:xfrm>
          <a:custGeom>
            <a:avLst/>
            <a:gdLst/>
            <a:ahLst/>
            <a:cxnLst/>
            <a:rect l="l" t="t" r="r" b="b"/>
            <a:pathLst>
              <a:path w="93345" h="300989">
                <a:moveTo>
                  <a:pt x="31564" y="0"/>
                </a:moveTo>
                <a:lnTo>
                  <a:pt x="0" y="31524"/>
                </a:lnTo>
                <a:lnTo>
                  <a:pt x="27315" y="67259"/>
                </a:lnTo>
                <a:lnTo>
                  <a:pt x="43705" y="107508"/>
                </a:lnTo>
                <a:lnTo>
                  <a:pt x="49168" y="150046"/>
                </a:lnTo>
                <a:lnTo>
                  <a:pt x="43705" y="192652"/>
                </a:lnTo>
                <a:lnTo>
                  <a:pt x="27315" y="233102"/>
                </a:lnTo>
                <a:lnTo>
                  <a:pt x="0" y="269174"/>
                </a:lnTo>
                <a:lnTo>
                  <a:pt x="31564" y="300699"/>
                </a:lnTo>
                <a:lnTo>
                  <a:pt x="62188" y="262196"/>
                </a:lnTo>
                <a:lnTo>
                  <a:pt x="82603" y="219239"/>
                </a:lnTo>
                <a:lnTo>
                  <a:pt x="92811" y="173609"/>
                </a:lnTo>
                <a:lnTo>
                  <a:pt x="92811" y="127089"/>
                </a:lnTo>
                <a:lnTo>
                  <a:pt x="82603" y="81460"/>
                </a:lnTo>
                <a:lnTo>
                  <a:pt x="62188" y="38502"/>
                </a:lnTo>
                <a:lnTo>
                  <a:pt x="31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61478" y="3498336"/>
            <a:ext cx="67985" cy="173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52755" y="3305953"/>
            <a:ext cx="360680" cy="549910"/>
          </a:xfrm>
          <a:custGeom>
            <a:avLst/>
            <a:gdLst/>
            <a:ahLst/>
            <a:cxnLst/>
            <a:rect l="l" t="t" r="r" b="b"/>
            <a:pathLst>
              <a:path w="360679" h="549910">
                <a:moveTo>
                  <a:pt x="360162" y="0"/>
                </a:moveTo>
                <a:lnTo>
                  <a:pt x="157014" y="166516"/>
                </a:lnTo>
                <a:lnTo>
                  <a:pt x="0" y="166516"/>
                </a:lnTo>
                <a:lnTo>
                  <a:pt x="0" y="383149"/>
                </a:lnTo>
                <a:lnTo>
                  <a:pt x="157014" y="383149"/>
                </a:lnTo>
                <a:lnTo>
                  <a:pt x="360162" y="549665"/>
                </a:lnTo>
                <a:lnTo>
                  <a:pt x="3601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26479" y="3281171"/>
            <a:ext cx="775716" cy="6705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16779" y="3211067"/>
            <a:ext cx="830579" cy="7741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079363" y="4131055"/>
            <a:ext cx="869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latin typeface="Arial Rounded MT Bold"/>
                <a:cs typeface="Arial Rounded MT Bold"/>
              </a:rPr>
              <a:t>V</a:t>
            </a:r>
            <a:r>
              <a:rPr sz="2400" dirty="0">
                <a:latin typeface="Arial Rounded MT Bold"/>
                <a:cs typeface="Arial Rounded MT Bold"/>
              </a:rPr>
              <a:t>ideo</a:t>
            </a:r>
            <a:endParaRPr sz="2400">
              <a:latin typeface="Arial Rounded MT Bold"/>
              <a:cs typeface="Arial Rounded MT Bol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95730" y="3991309"/>
            <a:ext cx="3561715" cy="708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10"/>
              </a:lnSpc>
            </a:pPr>
            <a:r>
              <a:rPr sz="2400" spc="-50" dirty="0">
                <a:latin typeface="Arial Rounded MT Bold"/>
                <a:cs typeface="Arial Rounded MT Bold"/>
              </a:rPr>
              <a:t>Text </a:t>
            </a:r>
            <a:r>
              <a:rPr sz="2400" spc="0" dirty="0">
                <a:latin typeface="Arial Rounded MT Bold"/>
                <a:cs typeface="Arial Rounded MT Bold"/>
              </a:rPr>
              <a:t>file</a:t>
            </a:r>
            <a:r>
              <a:rPr sz="2400" spc="40" dirty="0">
                <a:latin typeface="Arial Rounded MT Bold"/>
                <a:cs typeface="Arial Rounded MT Bold"/>
              </a:rPr>
              <a:t> </a:t>
            </a:r>
            <a:r>
              <a:rPr sz="2400" spc="-5" dirty="0">
                <a:latin typeface="Arial Rounded MT Bold"/>
                <a:cs typeface="Arial Rounded MT Bold"/>
              </a:rPr>
              <a:t>and</a:t>
            </a:r>
            <a:endParaRPr sz="2400">
              <a:latin typeface="Arial Rounded MT Bold"/>
              <a:cs typeface="Arial Rounded MT Bold"/>
            </a:endParaRPr>
          </a:p>
          <a:p>
            <a:pPr marL="62230">
              <a:lnSpc>
                <a:spcPts val="2840"/>
              </a:lnSpc>
              <a:tabLst>
                <a:tab pos="2183130" algn="l"/>
                <a:tab pos="3465829" algn="l"/>
              </a:tabLst>
            </a:pPr>
            <a:r>
              <a:rPr sz="2400" dirty="0">
                <a:latin typeface="Arial Rounded MT Bold"/>
                <a:cs typeface="Arial Rounded MT Bold"/>
              </a:rPr>
              <a:t>documen</a:t>
            </a:r>
            <a:r>
              <a:rPr sz="2400" spc="0" dirty="0">
                <a:latin typeface="Arial Rounded MT Bold"/>
                <a:cs typeface="Arial Rounded MT Bold"/>
              </a:rPr>
              <a:t>t</a:t>
            </a:r>
            <a:r>
              <a:rPr sz="2400" dirty="0">
                <a:latin typeface="Arial Rounded MT Bold"/>
                <a:cs typeface="Arial Rounded MT Bold"/>
              </a:rPr>
              <a:t>s	</a:t>
            </a:r>
            <a:r>
              <a:rPr sz="3600" spc="-7" baseline="39351" dirty="0">
                <a:latin typeface="Arial Rounded MT Bold"/>
                <a:cs typeface="Arial Rounded MT Bold"/>
              </a:rPr>
              <a:t>Audi</a:t>
            </a:r>
            <a:r>
              <a:rPr sz="3600" baseline="39351" dirty="0">
                <a:latin typeface="Arial Rounded MT Bold"/>
                <a:cs typeface="Arial Rounded MT Bold"/>
              </a:rPr>
              <a:t>o	</a:t>
            </a:r>
            <a:r>
              <a:rPr sz="3600" baseline="37037" dirty="0">
                <a:latin typeface="Arial Rounded MT Bold"/>
                <a:cs typeface="Arial Rounded MT Bold"/>
              </a:rPr>
              <a:t>I</a:t>
            </a:r>
            <a:endParaRPr sz="3600" baseline="37037">
              <a:latin typeface="Arial Rounded MT Bold"/>
              <a:cs typeface="Arial Rounded MT Bol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74648" y="4114545"/>
            <a:ext cx="371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Rounded MT Bold"/>
                <a:cs typeface="Arial Rounded MT Bold"/>
              </a:rPr>
              <a:t>es</a:t>
            </a:r>
            <a:endParaRPr sz="2400">
              <a:latin typeface="Arial Rounded MT Bold"/>
              <a:cs typeface="Arial Rounded MT Bold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12192000" cy="873760"/>
          </a:xfrm>
          <a:custGeom>
            <a:avLst/>
            <a:gdLst/>
            <a:ahLst/>
            <a:cxnLst/>
            <a:rect l="l" t="t" r="r" b="b"/>
            <a:pathLst>
              <a:path w="12192000" h="873760">
                <a:moveTo>
                  <a:pt x="0" y="873251"/>
                </a:moveTo>
                <a:lnTo>
                  <a:pt x="12192000" y="873251"/>
                </a:lnTo>
                <a:lnTo>
                  <a:pt x="12192000" y="0"/>
                </a:lnTo>
                <a:lnTo>
                  <a:pt x="0" y="0"/>
                </a:lnTo>
                <a:lnTo>
                  <a:pt x="0" y="873251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78739" y="175880"/>
            <a:ext cx="457644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25" dirty="0" smtClean="0"/>
              <a:t> </a:t>
            </a:r>
            <a:r>
              <a:rPr spc="-25" dirty="0" smtClean="0"/>
              <a:t>Unstructured</a:t>
            </a:r>
            <a:r>
              <a:rPr spc="-55" dirty="0" smtClean="0"/>
              <a:t> </a:t>
            </a:r>
            <a:r>
              <a:rPr spc="-35" dirty="0"/>
              <a:t>Data</a:t>
            </a:r>
          </a:p>
        </p:txBody>
      </p:sp>
      <p:sp>
        <p:nvSpPr>
          <p:cNvPr id="27" name="object 27"/>
          <p:cNvSpPr/>
          <p:nvPr/>
        </p:nvSpPr>
        <p:spPr>
          <a:xfrm>
            <a:off x="8065007" y="3127248"/>
            <a:ext cx="1450848" cy="11292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775317" y="3098749"/>
            <a:ext cx="19164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80%</a:t>
            </a:r>
            <a:endParaRPr sz="7200" dirty="0">
              <a:solidFill>
                <a:srgbClr val="FF0000"/>
              </a:solidFill>
              <a:latin typeface="Arial Rounded MT Bold"/>
              <a:cs typeface="Arial Rounded MT Bold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48689" y="3123438"/>
            <a:ext cx="6440805" cy="1583690"/>
          </a:xfrm>
          <a:custGeom>
            <a:avLst/>
            <a:gdLst/>
            <a:ahLst/>
            <a:cxnLst/>
            <a:rect l="l" t="t" r="r" b="b"/>
            <a:pathLst>
              <a:path w="6440805" h="1583689">
                <a:moveTo>
                  <a:pt x="0" y="263906"/>
                </a:moveTo>
                <a:lnTo>
                  <a:pt x="4252" y="216456"/>
                </a:lnTo>
                <a:lnTo>
                  <a:pt x="16511" y="171802"/>
                </a:lnTo>
                <a:lnTo>
                  <a:pt x="36032" y="130687"/>
                </a:lnTo>
                <a:lnTo>
                  <a:pt x="62070" y="93856"/>
                </a:lnTo>
                <a:lnTo>
                  <a:pt x="93879" y="62052"/>
                </a:lnTo>
                <a:lnTo>
                  <a:pt x="130714" y="36020"/>
                </a:lnTo>
                <a:lnTo>
                  <a:pt x="171829" y="16505"/>
                </a:lnTo>
                <a:lnTo>
                  <a:pt x="216479" y="4250"/>
                </a:lnTo>
                <a:lnTo>
                  <a:pt x="263918" y="0"/>
                </a:lnTo>
                <a:lnTo>
                  <a:pt x="6176518" y="0"/>
                </a:lnTo>
                <a:lnTo>
                  <a:pt x="6223967" y="4250"/>
                </a:lnTo>
                <a:lnTo>
                  <a:pt x="6268621" y="16505"/>
                </a:lnTo>
                <a:lnTo>
                  <a:pt x="6309736" y="36020"/>
                </a:lnTo>
                <a:lnTo>
                  <a:pt x="6346567" y="62052"/>
                </a:lnTo>
                <a:lnTo>
                  <a:pt x="6378371" y="93856"/>
                </a:lnTo>
                <a:lnTo>
                  <a:pt x="6404403" y="130687"/>
                </a:lnTo>
                <a:lnTo>
                  <a:pt x="6423918" y="171802"/>
                </a:lnTo>
                <a:lnTo>
                  <a:pt x="6436173" y="216456"/>
                </a:lnTo>
                <a:lnTo>
                  <a:pt x="6440424" y="263906"/>
                </a:lnTo>
                <a:lnTo>
                  <a:pt x="6440424" y="1319530"/>
                </a:lnTo>
                <a:lnTo>
                  <a:pt x="6436173" y="1366979"/>
                </a:lnTo>
                <a:lnTo>
                  <a:pt x="6423918" y="1411633"/>
                </a:lnTo>
                <a:lnTo>
                  <a:pt x="6404403" y="1452748"/>
                </a:lnTo>
                <a:lnTo>
                  <a:pt x="6378371" y="1489579"/>
                </a:lnTo>
                <a:lnTo>
                  <a:pt x="6346567" y="1521383"/>
                </a:lnTo>
                <a:lnTo>
                  <a:pt x="6309736" y="1547415"/>
                </a:lnTo>
                <a:lnTo>
                  <a:pt x="6268621" y="1566930"/>
                </a:lnTo>
                <a:lnTo>
                  <a:pt x="6223967" y="1579185"/>
                </a:lnTo>
                <a:lnTo>
                  <a:pt x="6176518" y="1583436"/>
                </a:lnTo>
                <a:lnTo>
                  <a:pt x="263918" y="1583436"/>
                </a:lnTo>
                <a:lnTo>
                  <a:pt x="216479" y="1579185"/>
                </a:lnTo>
                <a:lnTo>
                  <a:pt x="171829" y="1566930"/>
                </a:lnTo>
                <a:lnTo>
                  <a:pt x="130714" y="1547415"/>
                </a:lnTo>
                <a:lnTo>
                  <a:pt x="93879" y="1521383"/>
                </a:lnTo>
                <a:lnTo>
                  <a:pt x="62070" y="1489579"/>
                </a:lnTo>
                <a:lnTo>
                  <a:pt x="36032" y="1452748"/>
                </a:lnTo>
                <a:lnTo>
                  <a:pt x="16511" y="1411633"/>
                </a:lnTo>
                <a:lnTo>
                  <a:pt x="4252" y="1366979"/>
                </a:lnTo>
                <a:lnTo>
                  <a:pt x="0" y="1319530"/>
                </a:lnTo>
                <a:lnTo>
                  <a:pt x="0" y="263906"/>
                </a:lnTo>
                <a:close/>
              </a:path>
            </a:pathLst>
          </a:custGeom>
          <a:ln w="28956">
            <a:solidFill>
              <a:srgbClr val="C55A11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12965" y="3124454"/>
            <a:ext cx="842644" cy="186055"/>
          </a:xfrm>
          <a:custGeom>
            <a:avLst/>
            <a:gdLst/>
            <a:ahLst/>
            <a:cxnLst/>
            <a:rect l="l" t="t" r="r" b="b"/>
            <a:pathLst>
              <a:path w="842645" h="186054">
                <a:moveTo>
                  <a:pt x="4825" y="0"/>
                </a:moveTo>
                <a:lnTo>
                  <a:pt x="0" y="28448"/>
                </a:lnTo>
                <a:lnTo>
                  <a:pt x="85598" y="43180"/>
                </a:lnTo>
                <a:lnTo>
                  <a:pt x="90424" y="14605"/>
                </a:lnTo>
                <a:lnTo>
                  <a:pt x="4825" y="0"/>
                </a:lnTo>
                <a:close/>
              </a:path>
              <a:path w="842645" h="186054">
                <a:moveTo>
                  <a:pt x="118999" y="19431"/>
                </a:moveTo>
                <a:lnTo>
                  <a:pt x="114173" y="48006"/>
                </a:lnTo>
                <a:lnTo>
                  <a:pt x="199770" y="62611"/>
                </a:lnTo>
                <a:lnTo>
                  <a:pt x="204596" y="34036"/>
                </a:lnTo>
                <a:lnTo>
                  <a:pt x="118999" y="19431"/>
                </a:lnTo>
                <a:close/>
              </a:path>
              <a:path w="842645" h="186054">
                <a:moveTo>
                  <a:pt x="233171" y="38988"/>
                </a:moveTo>
                <a:lnTo>
                  <a:pt x="228345" y="67437"/>
                </a:lnTo>
                <a:lnTo>
                  <a:pt x="313943" y="82169"/>
                </a:lnTo>
                <a:lnTo>
                  <a:pt x="318769" y="53594"/>
                </a:lnTo>
                <a:lnTo>
                  <a:pt x="233171" y="38988"/>
                </a:lnTo>
                <a:close/>
              </a:path>
              <a:path w="842645" h="186054">
                <a:moveTo>
                  <a:pt x="347344" y="58420"/>
                </a:moveTo>
                <a:lnTo>
                  <a:pt x="342518" y="86995"/>
                </a:lnTo>
                <a:lnTo>
                  <a:pt x="428116" y="101600"/>
                </a:lnTo>
                <a:lnTo>
                  <a:pt x="432942" y="73025"/>
                </a:lnTo>
                <a:lnTo>
                  <a:pt x="347344" y="58420"/>
                </a:lnTo>
                <a:close/>
              </a:path>
              <a:path w="842645" h="186054">
                <a:moveTo>
                  <a:pt x="461517" y="77978"/>
                </a:moveTo>
                <a:lnTo>
                  <a:pt x="456691" y="106425"/>
                </a:lnTo>
                <a:lnTo>
                  <a:pt x="542289" y="121158"/>
                </a:lnTo>
                <a:lnTo>
                  <a:pt x="547115" y="92583"/>
                </a:lnTo>
                <a:lnTo>
                  <a:pt x="461517" y="77978"/>
                </a:lnTo>
                <a:close/>
              </a:path>
              <a:path w="842645" h="186054">
                <a:moveTo>
                  <a:pt x="575690" y="97409"/>
                </a:moveTo>
                <a:lnTo>
                  <a:pt x="570864" y="125984"/>
                </a:lnTo>
                <a:lnTo>
                  <a:pt x="656462" y="140588"/>
                </a:lnTo>
                <a:lnTo>
                  <a:pt x="661288" y="112013"/>
                </a:lnTo>
                <a:lnTo>
                  <a:pt x="575690" y="97409"/>
                </a:lnTo>
                <a:close/>
              </a:path>
              <a:path w="842645" h="186054">
                <a:moveTo>
                  <a:pt x="754562" y="157318"/>
                </a:moveTo>
                <a:lnTo>
                  <a:pt x="749680" y="185928"/>
                </a:lnTo>
                <a:lnTo>
                  <a:pt x="835944" y="159766"/>
                </a:lnTo>
                <a:lnTo>
                  <a:pt x="768857" y="159766"/>
                </a:lnTo>
                <a:lnTo>
                  <a:pt x="754562" y="157318"/>
                </a:lnTo>
                <a:close/>
              </a:path>
              <a:path w="842645" h="186054">
                <a:moveTo>
                  <a:pt x="759433" y="128772"/>
                </a:moveTo>
                <a:lnTo>
                  <a:pt x="754562" y="157318"/>
                </a:lnTo>
                <a:lnTo>
                  <a:pt x="768857" y="159766"/>
                </a:lnTo>
                <a:lnTo>
                  <a:pt x="773683" y="131191"/>
                </a:lnTo>
                <a:lnTo>
                  <a:pt x="759433" y="128772"/>
                </a:lnTo>
                <a:close/>
              </a:path>
              <a:path w="842645" h="186054">
                <a:moveTo>
                  <a:pt x="764285" y="100330"/>
                </a:moveTo>
                <a:lnTo>
                  <a:pt x="759433" y="128772"/>
                </a:lnTo>
                <a:lnTo>
                  <a:pt x="773683" y="131191"/>
                </a:lnTo>
                <a:lnTo>
                  <a:pt x="768857" y="159766"/>
                </a:lnTo>
                <a:lnTo>
                  <a:pt x="835944" y="159766"/>
                </a:lnTo>
                <a:lnTo>
                  <a:pt x="842644" y="157734"/>
                </a:lnTo>
                <a:lnTo>
                  <a:pt x="764285" y="100330"/>
                </a:lnTo>
                <a:close/>
              </a:path>
              <a:path w="842645" h="186054">
                <a:moveTo>
                  <a:pt x="689863" y="116967"/>
                </a:moveTo>
                <a:lnTo>
                  <a:pt x="685037" y="145415"/>
                </a:lnTo>
                <a:lnTo>
                  <a:pt x="754562" y="157318"/>
                </a:lnTo>
                <a:lnTo>
                  <a:pt x="759433" y="128772"/>
                </a:lnTo>
                <a:lnTo>
                  <a:pt x="689863" y="116967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48525" y="4171950"/>
            <a:ext cx="817244" cy="544830"/>
          </a:xfrm>
          <a:custGeom>
            <a:avLst/>
            <a:gdLst/>
            <a:ahLst/>
            <a:cxnLst/>
            <a:rect l="l" t="t" r="r" b="b"/>
            <a:pathLst>
              <a:path w="817245" h="544829">
                <a:moveTo>
                  <a:pt x="72517" y="472948"/>
                </a:moveTo>
                <a:lnTo>
                  <a:pt x="0" y="520700"/>
                </a:lnTo>
                <a:lnTo>
                  <a:pt x="16001" y="544830"/>
                </a:lnTo>
                <a:lnTo>
                  <a:pt x="88519" y="497077"/>
                </a:lnTo>
                <a:lnTo>
                  <a:pt x="72517" y="472948"/>
                </a:lnTo>
                <a:close/>
              </a:path>
              <a:path w="817245" h="544829">
                <a:moveTo>
                  <a:pt x="169291" y="409194"/>
                </a:moveTo>
                <a:lnTo>
                  <a:pt x="96774" y="456945"/>
                </a:lnTo>
                <a:lnTo>
                  <a:pt x="112649" y="481202"/>
                </a:lnTo>
                <a:lnTo>
                  <a:pt x="185166" y="433324"/>
                </a:lnTo>
                <a:lnTo>
                  <a:pt x="169291" y="409194"/>
                </a:lnTo>
                <a:close/>
              </a:path>
              <a:path w="817245" h="544829">
                <a:moveTo>
                  <a:pt x="266065" y="345439"/>
                </a:moveTo>
                <a:lnTo>
                  <a:pt x="193421" y="393192"/>
                </a:lnTo>
                <a:lnTo>
                  <a:pt x="209423" y="417449"/>
                </a:lnTo>
                <a:lnTo>
                  <a:pt x="281940" y="369569"/>
                </a:lnTo>
                <a:lnTo>
                  <a:pt x="266065" y="345439"/>
                </a:lnTo>
                <a:close/>
              </a:path>
              <a:path w="817245" h="544829">
                <a:moveTo>
                  <a:pt x="362711" y="281686"/>
                </a:moveTo>
                <a:lnTo>
                  <a:pt x="290195" y="329564"/>
                </a:lnTo>
                <a:lnTo>
                  <a:pt x="306070" y="353694"/>
                </a:lnTo>
                <a:lnTo>
                  <a:pt x="378714" y="305943"/>
                </a:lnTo>
                <a:lnTo>
                  <a:pt x="362711" y="281686"/>
                </a:lnTo>
                <a:close/>
              </a:path>
              <a:path w="817245" h="544829">
                <a:moveTo>
                  <a:pt x="459485" y="218058"/>
                </a:moveTo>
                <a:lnTo>
                  <a:pt x="386969" y="265811"/>
                </a:lnTo>
                <a:lnTo>
                  <a:pt x="402844" y="289941"/>
                </a:lnTo>
                <a:lnTo>
                  <a:pt x="475360" y="242188"/>
                </a:lnTo>
                <a:lnTo>
                  <a:pt x="459485" y="218058"/>
                </a:lnTo>
                <a:close/>
              </a:path>
              <a:path w="817245" h="544829">
                <a:moveTo>
                  <a:pt x="556132" y="154305"/>
                </a:moveTo>
                <a:lnTo>
                  <a:pt x="483616" y="202056"/>
                </a:lnTo>
                <a:lnTo>
                  <a:pt x="499618" y="226313"/>
                </a:lnTo>
                <a:lnTo>
                  <a:pt x="572134" y="178435"/>
                </a:lnTo>
                <a:lnTo>
                  <a:pt x="556132" y="154305"/>
                </a:lnTo>
                <a:close/>
              </a:path>
              <a:path w="817245" h="544829">
                <a:moveTo>
                  <a:pt x="652906" y="90550"/>
                </a:moveTo>
                <a:lnTo>
                  <a:pt x="580390" y="138302"/>
                </a:lnTo>
                <a:lnTo>
                  <a:pt x="596265" y="162560"/>
                </a:lnTo>
                <a:lnTo>
                  <a:pt x="668781" y="114807"/>
                </a:lnTo>
                <a:lnTo>
                  <a:pt x="652906" y="90550"/>
                </a:lnTo>
                <a:close/>
              </a:path>
              <a:path w="817245" h="544829">
                <a:moveTo>
                  <a:pt x="736149" y="35688"/>
                </a:moveTo>
                <a:lnTo>
                  <a:pt x="677036" y="74675"/>
                </a:lnTo>
                <a:lnTo>
                  <a:pt x="693039" y="98806"/>
                </a:lnTo>
                <a:lnTo>
                  <a:pt x="752119" y="59876"/>
                </a:lnTo>
                <a:lnTo>
                  <a:pt x="736149" y="35688"/>
                </a:lnTo>
                <a:close/>
              </a:path>
              <a:path w="817245" h="544829">
                <a:moveTo>
                  <a:pt x="800719" y="27686"/>
                </a:moveTo>
                <a:lnTo>
                  <a:pt x="748283" y="27686"/>
                </a:lnTo>
                <a:lnTo>
                  <a:pt x="764158" y="51943"/>
                </a:lnTo>
                <a:lnTo>
                  <a:pt x="752119" y="59876"/>
                </a:lnTo>
                <a:lnTo>
                  <a:pt x="768096" y="84074"/>
                </a:lnTo>
                <a:lnTo>
                  <a:pt x="800719" y="27686"/>
                </a:lnTo>
                <a:close/>
              </a:path>
              <a:path w="817245" h="544829">
                <a:moveTo>
                  <a:pt x="748283" y="27686"/>
                </a:moveTo>
                <a:lnTo>
                  <a:pt x="736149" y="35688"/>
                </a:lnTo>
                <a:lnTo>
                  <a:pt x="752119" y="59876"/>
                </a:lnTo>
                <a:lnTo>
                  <a:pt x="764158" y="51943"/>
                </a:lnTo>
                <a:lnTo>
                  <a:pt x="748283" y="27686"/>
                </a:lnTo>
                <a:close/>
              </a:path>
              <a:path w="817245" h="544829">
                <a:moveTo>
                  <a:pt x="816736" y="0"/>
                </a:moveTo>
                <a:lnTo>
                  <a:pt x="720217" y="11556"/>
                </a:lnTo>
                <a:lnTo>
                  <a:pt x="736149" y="35688"/>
                </a:lnTo>
                <a:lnTo>
                  <a:pt x="748283" y="27686"/>
                </a:lnTo>
                <a:lnTo>
                  <a:pt x="800719" y="27686"/>
                </a:lnTo>
                <a:lnTo>
                  <a:pt x="816736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00800" y="1056132"/>
            <a:ext cx="2272283" cy="18470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26708" y="1082039"/>
            <a:ext cx="2170176" cy="17449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9495" y="1082039"/>
            <a:ext cx="2055876" cy="17922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6" name="组合 45"/>
          <p:cNvGrpSpPr/>
          <p:nvPr/>
        </p:nvGrpSpPr>
        <p:grpSpPr>
          <a:xfrm>
            <a:off x="712457" y="4772946"/>
            <a:ext cx="10828043" cy="1977072"/>
            <a:chOff x="496419" y="4374641"/>
            <a:chExt cx="10828043" cy="1977072"/>
          </a:xfrm>
        </p:grpSpPr>
        <p:sp>
          <p:nvSpPr>
            <p:cNvPr id="41" name="object 41"/>
            <p:cNvSpPr/>
            <p:nvPr/>
          </p:nvSpPr>
          <p:spPr>
            <a:xfrm>
              <a:off x="509777" y="4374641"/>
              <a:ext cx="10814685" cy="1969135"/>
            </a:xfrm>
            <a:custGeom>
              <a:avLst/>
              <a:gdLst/>
              <a:ahLst/>
              <a:cxnLst/>
              <a:rect l="l" t="t" r="r" b="b"/>
              <a:pathLst>
                <a:path w="10814685" h="1969135">
                  <a:moveTo>
                    <a:pt x="10594086" y="0"/>
                  </a:moveTo>
                  <a:lnTo>
                    <a:pt x="220192" y="0"/>
                  </a:lnTo>
                  <a:lnTo>
                    <a:pt x="175814" y="4472"/>
                  </a:lnTo>
                  <a:lnTo>
                    <a:pt x="134481" y="17299"/>
                  </a:lnTo>
                  <a:lnTo>
                    <a:pt x="97078" y="37598"/>
                  </a:lnTo>
                  <a:lnTo>
                    <a:pt x="64490" y="64484"/>
                  </a:lnTo>
                  <a:lnTo>
                    <a:pt x="37603" y="97073"/>
                  </a:lnTo>
                  <a:lnTo>
                    <a:pt x="17302" y="134481"/>
                  </a:lnTo>
                  <a:lnTo>
                    <a:pt x="4473" y="175824"/>
                  </a:lnTo>
                  <a:lnTo>
                    <a:pt x="0" y="220217"/>
                  </a:lnTo>
                  <a:lnTo>
                    <a:pt x="0" y="1748815"/>
                  </a:lnTo>
                  <a:lnTo>
                    <a:pt x="4473" y="1793193"/>
                  </a:lnTo>
                  <a:lnTo>
                    <a:pt x="17302" y="1834526"/>
                  </a:lnTo>
                  <a:lnTo>
                    <a:pt x="37603" y="1871929"/>
                  </a:lnTo>
                  <a:lnTo>
                    <a:pt x="64490" y="1904517"/>
                  </a:lnTo>
                  <a:lnTo>
                    <a:pt x="97078" y="1931404"/>
                  </a:lnTo>
                  <a:lnTo>
                    <a:pt x="134481" y="1951705"/>
                  </a:lnTo>
                  <a:lnTo>
                    <a:pt x="175814" y="1964534"/>
                  </a:lnTo>
                  <a:lnTo>
                    <a:pt x="220192" y="1969007"/>
                  </a:lnTo>
                  <a:lnTo>
                    <a:pt x="10594086" y="1969007"/>
                  </a:lnTo>
                  <a:lnTo>
                    <a:pt x="10638479" y="1964534"/>
                  </a:lnTo>
                  <a:lnTo>
                    <a:pt x="10679822" y="1951705"/>
                  </a:lnTo>
                  <a:lnTo>
                    <a:pt x="10717230" y="1931404"/>
                  </a:lnTo>
                  <a:lnTo>
                    <a:pt x="10749819" y="1904517"/>
                  </a:lnTo>
                  <a:lnTo>
                    <a:pt x="10776705" y="1871929"/>
                  </a:lnTo>
                  <a:lnTo>
                    <a:pt x="10797004" y="1834526"/>
                  </a:lnTo>
                  <a:lnTo>
                    <a:pt x="10809831" y="1793193"/>
                  </a:lnTo>
                  <a:lnTo>
                    <a:pt x="10814304" y="1748815"/>
                  </a:lnTo>
                  <a:lnTo>
                    <a:pt x="10814304" y="220217"/>
                  </a:lnTo>
                  <a:lnTo>
                    <a:pt x="10809831" y="175824"/>
                  </a:lnTo>
                  <a:lnTo>
                    <a:pt x="10797004" y="134481"/>
                  </a:lnTo>
                  <a:lnTo>
                    <a:pt x="10776705" y="97073"/>
                  </a:lnTo>
                  <a:lnTo>
                    <a:pt x="10749819" y="64484"/>
                  </a:lnTo>
                  <a:lnTo>
                    <a:pt x="10717230" y="37598"/>
                  </a:lnTo>
                  <a:lnTo>
                    <a:pt x="10679822" y="17299"/>
                  </a:lnTo>
                  <a:lnTo>
                    <a:pt x="10638479" y="4472"/>
                  </a:lnTo>
                  <a:lnTo>
                    <a:pt x="10594086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96419" y="4382578"/>
              <a:ext cx="10814685" cy="1969135"/>
            </a:xfrm>
            <a:custGeom>
              <a:avLst/>
              <a:gdLst/>
              <a:ahLst/>
              <a:cxnLst/>
              <a:rect l="l" t="t" r="r" b="b"/>
              <a:pathLst>
                <a:path w="10814685" h="1969135">
                  <a:moveTo>
                    <a:pt x="0" y="220217"/>
                  </a:moveTo>
                  <a:lnTo>
                    <a:pt x="4473" y="175824"/>
                  </a:lnTo>
                  <a:lnTo>
                    <a:pt x="17302" y="134481"/>
                  </a:lnTo>
                  <a:lnTo>
                    <a:pt x="37603" y="97073"/>
                  </a:lnTo>
                  <a:lnTo>
                    <a:pt x="64490" y="64484"/>
                  </a:lnTo>
                  <a:lnTo>
                    <a:pt x="97078" y="37598"/>
                  </a:lnTo>
                  <a:lnTo>
                    <a:pt x="134481" y="17299"/>
                  </a:lnTo>
                  <a:lnTo>
                    <a:pt x="175814" y="4472"/>
                  </a:lnTo>
                  <a:lnTo>
                    <a:pt x="220192" y="0"/>
                  </a:lnTo>
                  <a:lnTo>
                    <a:pt x="10594086" y="0"/>
                  </a:lnTo>
                  <a:lnTo>
                    <a:pt x="10638479" y="4472"/>
                  </a:lnTo>
                  <a:lnTo>
                    <a:pt x="10679822" y="17299"/>
                  </a:lnTo>
                  <a:lnTo>
                    <a:pt x="10717230" y="37598"/>
                  </a:lnTo>
                  <a:lnTo>
                    <a:pt x="10749819" y="64484"/>
                  </a:lnTo>
                  <a:lnTo>
                    <a:pt x="10776705" y="97073"/>
                  </a:lnTo>
                  <a:lnTo>
                    <a:pt x="10797004" y="134481"/>
                  </a:lnTo>
                  <a:lnTo>
                    <a:pt x="10809831" y="175824"/>
                  </a:lnTo>
                  <a:lnTo>
                    <a:pt x="10814304" y="220217"/>
                  </a:lnTo>
                  <a:lnTo>
                    <a:pt x="10814304" y="1748815"/>
                  </a:lnTo>
                  <a:lnTo>
                    <a:pt x="10809831" y="1793193"/>
                  </a:lnTo>
                  <a:lnTo>
                    <a:pt x="10797004" y="1834526"/>
                  </a:lnTo>
                  <a:lnTo>
                    <a:pt x="10776705" y="1871929"/>
                  </a:lnTo>
                  <a:lnTo>
                    <a:pt x="10749819" y="1904517"/>
                  </a:lnTo>
                  <a:lnTo>
                    <a:pt x="10717230" y="1931404"/>
                  </a:lnTo>
                  <a:lnTo>
                    <a:pt x="10679822" y="1951705"/>
                  </a:lnTo>
                  <a:lnTo>
                    <a:pt x="10638479" y="1964534"/>
                  </a:lnTo>
                  <a:lnTo>
                    <a:pt x="10594086" y="1969007"/>
                  </a:lnTo>
                  <a:lnTo>
                    <a:pt x="220192" y="1969007"/>
                  </a:lnTo>
                  <a:lnTo>
                    <a:pt x="175814" y="1964534"/>
                  </a:lnTo>
                  <a:lnTo>
                    <a:pt x="134481" y="1951705"/>
                  </a:lnTo>
                  <a:lnTo>
                    <a:pt x="97078" y="1931404"/>
                  </a:lnTo>
                  <a:lnTo>
                    <a:pt x="64490" y="1904517"/>
                  </a:lnTo>
                  <a:lnTo>
                    <a:pt x="37603" y="1871929"/>
                  </a:lnTo>
                  <a:lnTo>
                    <a:pt x="17302" y="1834526"/>
                  </a:lnTo>
                  <a:lnTo>
                    <a:pt x="4473" y="1793193"/>
                  </a:lnTo>
                  <a:lnTo>
                    <a:pt x="0" y="1748815"/>
                  </a:lnTo>
                  <a:lnTo>
                    <a:pt x="0" y="220217"/>
                  </a:lnTo>
                  <a:close/>
                </a:path>
              </a:pathLst>
            </a:custGeom>
            <a:ln w="38100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866024" y="4831229"/>
            <a:ext cx="10276205" cy="1812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760095" indent="-286385">
              <a:lnSpc>
                <a:spcPct val="1213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zh-CN" altLang="en-US" sz="2400" spc="-15" dirty="0" smtClean="0">
                <a:latin typeface="Arial Rounded MT Bold"/>
                <a:cs typeface="Arial Rounded MT Bold"/>
              </a:rPr>
              <a:t>结构化数据能被二维表结构逻辑表达，非结构化数据无法被计算机直接识别</a:t>
            </a:r>
            <a:endParaRPr lang="en-US" altLang="zh-CN" sz="2400" dirty="0" smtClean="0">
              <a:latin typeface="Arial Rounded MT Bold"/>
              <a:cs typeface="Arial Rounded MT Bold"/>
            </a:endParaRPr>
          </a:p>
          <a:p>
            <a:pPr marL="299085" marR="760095" indent="-286385">
              <a:lnSpc>
                <a:spcPct val="1213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zh-CN" altLang="en-US" sz="2400" spc="-15" dirty="0">
                <a:latin typeface="Arial Rounded MT Bold"/>
                <a:cs typeface="Arial Rounded MT Bold"/>
              </a:rPr>
              <a:t>非结构化数据占数据中心存储数据的</a:t>
            </a:r>
            <a:r>
              <a:rPr lang="en-US" altLang="zh-CN" sz="2400" spc="-15" dirty="0">
                <a:latin typeface="Arial Rounded MT Bold"/>
                <a:cs typeface="Arial Rounded MT Bold"/>
              </a:rPr>
              <a:t>80</a:t>
            </a:r>
            <a:r>
              <a:rPr lang="en-US" altLang="zh-CN" sz="2400" spc="-15" dirty="0" smtClean="0">
                <a:latin typeface="Arial Rounded MT Bold"/>
                <a:cs typeface="Arial Rounded MT Bold"/>
              </a:rPr>
              <a:t>%</a:t>
            </a:r>
            <a:r>
              <a:rPr lang="en-US" altLang="zh-CN" sz="2400" dirty="0" smtClean="0">
                <a:latin typeface="Arial Rounded MT Bold"/>
                <a:cs typeface="Arial Rounded MT Bold"/>
              </a:rPr>
              <a:t>.</a:t>
            </a:r>
            <a:endParaRPr sz="2400" dirty="0">
              <a:latin typeface="Arial Rounded MT Bold"/>
              <a:cs typeface="Arial Rounded MT Bold"/>
            </a:endParaRPr>
          </a:p>
          <a:p>
            <a:pPr marL="299085" indent="-286385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zh-CN" altLang="en-US" sz="2400" spc="-20" dirty="0" smtClean="0">
                <a:latin typeface="Arial Rounded MT Bold"/>
                <a:cs typeface="Arial Rounded MT Bold"/>
              </a:rPr>
              <a:t>提出快捷且高效的提取非结构化数据特征的方法</a:t>
            </a:r>
            <a:r>
              <a:rPr sz="2400" dirty="0" smtClean="0">
                <a:latin typeface="Arial Rounded MT Bold"/>
                <a:cs typeface="Arial Rounded MT Bold"/>
              </a:rPr>
              <a:t>.</a:t>
            </a:r>
            <a:endParaRPr sz="2400" dirty="0">
              <a:latin typeface="Arial Rounded MT Bold"/>
              <a:cs typeface="Arial Rounded MT Bold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159240" y="1280160"/>
            <a:ext cx="2476500" cy="13898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447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2"/>
          <p:cNvSpPr/>
          <p:nvPr/>
        </p:nvSpPr>
        <p:spPr>
          <a:xfrm>
            <a:off x="0" y="0"/>
            <a:ext cx="12192000" cy="873760"/>
          </a:xfrm>
          <a:custGeom>
            <a:avLst/>
            <a:gdLst/>
            <a:ahLst/>
            <a:cxnLst/>
            <a:rect l="l" t="t" r="r" b="b"/>
            <a:pathLst>
              <a:path w="12192000" h="873760">
                <a:moveTo>
                  <a:pt x="0" y="873251"/>
                </a:moveTo>
                <a:lnTo>
                  <a:pt x="12192000" y="873251"/>
                </a:lnTo>
                <a:lnTo>
                  <a:pt x="12192000" y="0"/>
                </a:lnTo>
                <a:lnTo>
                  <a:pt x="0" y="0"/>
                </a:lnTo>
                <a:lnTo>
                  <a:pt x="0" y="873251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7061"/>
            <a:ext cx="45840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Problem-</a:t>
            </a:r>
            <a:r>
              <a:rPr spc="-45" dirty="0"/>
              <a:t> </a:t>
            </a:r>
            <a:r>
              <a:rPr spc="-25" dirty="0"/>
              <a:t>Software</a:t>
            </a:r>
          </a:p>
        </p:txBody>
      </p:sp>
      <p:sp>
        <p:nvSpPr>
          <p:cNvPr id="3" name="object 3"/>
          <p:cNvSpPr/>
          <p:nvPr/>
        </p:nvSpPr>
        <p:spPr>
          <a:xfrm>
            <a:off x="412006" y="4720596"/>
            <a:ext cx="6695440" cy="1489075"/>
          </a:xfrm>
          <a:custGeom>
            <a:avLst/>
            <a:gdLst/>
            <a:ahLst/>
            <a:cxnLst/>
            <a:rect l="l" t="t" r="r" b="b"/>
            <a:pathLst>
              <a:path w="6695440" h="1489075">
                <a:moveTo>
                  <a:pt x="6528434" y="0"/>
                </a:moveTo>
                <a:lnTo>
                  <a:pt x="166497" y="0"/>
                </a:lnTo>
                <a:lnTo>
                  <a:pt x="122237" y="5947"/>
                </a:lnTo>
                <a:lnTo>
                  <a:pt x="82465" y="22733"/>
                </a:lnTo>
                <a:lnTo>
                  <a:pt x="48768" y="48768"/>
                </a:lnTo>
                <a:lnTo>
                  <a:pt x="22733" y="82465"/>
                </a:lnTo>
                <a:lnTo>
                  <a:pt x="5947" y="122237"/>
                </a:lnTo>
                <a:lnTo>
                  <a:pt x="0" y="166497"/>
                </a:lnTo>
                <a:lnTo>
                  <a:pt x="0" y="1322451"/>
                </a:lnTo>
                <a:lnTo>
                  <a:pt x="5947" y="1366710"/>
                </a:lnTo>
                <a:lnTo>
                  <a:pt x="22733" y="1406482"/>
                </a:lnTo>
                <a:lnTo>
                  <a:pt x="48768" y="1440179"/>
                </a:lnTo>
                <a:lnTo>
                  <a:pt x="82465" y="1466214"/>
                </a:lnTo>
                <a:lnTo>
                  <a:pt x="122237" y="1483000"/>
                </a:lnTo>
                <a:lnTo>
                  <a:pt x="166497" y="1488948"/>
                </a:lnTo>
                <a:lnTo>
                  <a:pt x="6528434" y="1488948"/>
                </a:lnTo>
                <a:lnTo>
                  <a:pt x="6572694" y="1483000"/>
                </a:lnTo>
                <a:lnTo>
                  <a:pt x="6612466" y="1466214"/>
                </a:lnTo>
                <a:lnTo>
                  <a:pt x="6646163" y="1440179"/>
                </a:lnTo>
                <a:lnTo>
                  <a:pt x="6672198" y="1406482"/>
                </a:lnTo>
                <a:lnTo>
                  <a:pt x="6688984" y="1366710"/>
                </a:lnTo>
                <a:lnTo>
                  <a:pt x="6694932" y="1322451"/>
                </a:lnTo>
                <a:lnTo>
                  <a:pt x="6694932" y="166497"/>
                </a:lnTo>
                <a:lnTo>
                  <a:pt x="6688984" y="122237"/>
                </a:lnTo>
                <a:lnTo>
                  <a:pt x="6672198" y="82465"/>
                </a:lnTo>
                <a:lnTo>
                  <a:pt x="6646163" y="48768"/>
                </a:lnTo>
                <a:lnTo>
                  <a:pt x="6612466" y="22733"/>
                </a:lnTo>
                <a:lnTo>
                  <a:pt x="6572694" y="5947"/>
                </a:lnTo>
                <a:lnTo>
                  <a:pt x="6528434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2006" y="4754183"/>
            <a:ext cx="6695440" cy="1489075"/>
          </a:xfrm>
          <a:custGeom>
            <a:avLst/>
            <a:gdLst/>
            <a:ahLst/>
            <a:cxnLst/>
            <a:rect l="l" t="t" r="r" b="b"/>
            <a:pathLst>
              <a:path w="6695440" h="1489075">
                <a:moveTo>
                  <a:pt x="0" y="166497"/>
                </a:moveTo>
                <a:lnTo>
                  <a:pt x="5947" y="122237"/>
                </a:lnTo>
                <a:lnTo>
                  <a:pt x="22733" y="82465"/>
                </a:lnTo>
                <a:lnTo>
                  <a:pt x="48768" y="48768"/>
                </a:lnTo>
                <a:lnTo>
                  <a:pt x="82465" y="22733"/>
                </a:lnTo>
                <a:lnTo>
                  <a:pt x="122237" y="5947"/>
                </a:lnTo>
                <a:lnTo>
                  <a:pt x="166497" y="0"/>
                </a:lnTo>
                <a:lnTo>
                  <a:pt x="6528434" y="0"/>
                </a:lnTo>
                <a:lnTo>
                  <a:pt x="6572694" y="5947"/>
                </a:lnTo>
                <a:lnTo>
                  <a:pt x="6612466" y="22733"/>
                </a:lnTo>
                <a:lnTo>
                  <a:pt x="6646163" y="48768"/>
                </a:lnTo>
                <a:lnTo>
                  <a:pt x="6672198" y="82465"/>
                </a:lnTo>
                <a:lnTo>
                  <a:pt x="6688984" y="122237"/>
                </a:lnTo>
                <a:lnTo>
                  <a:pt x="6694932" y="166497"/>
                </a:lnTo>
                <a:lnTo>
                  <a:pt x="6694932" y="1322451"/>
                </a:lnTo>
                <a:lnTo>
                  <a:pt x="6688984" y="1366710"/>
                </a:lnTo>
                <a:lnTo>
                  <a:pt x="6672198" y="1406482"/>
                </a:lnTo>
                <a:lnTo>
                  <a:pt x="6646163" y="1440179"/>
                </a:lnTo>
                <a:lnTo>
                  <a:pt x="6612466" y="1466214"/>
                </a:lnTo>
                <a:lnTo>
                  <a:pt x="6572694" y="1483000"/>
                </a:lnTo>
                <a:lnTo>
                  <a:pt x="6528434" y="1488948"/>
                </a:lnTo>
                <a:lnTo>
                  <a:pt x="166497" y="1488948"/>
                </a:lnTo>
                <a:lnTo>
                  <a:pt x="122237" y="1483000"/>
                </a:lnTo>
                <a:lnTo>
                  <a:pt x="82465" y="1466214"/>
                </a:lnTo>
                <a:lnTo>
                  <a:pt x="48768" y="1440179"/>
                </a:lnTo>
                <a:lnTo>
                  <a:pt x="22733" y="1406482"/>
                </a:lnTo>
                <a:lnTo>
                  <a:pt x="5947" y="1366710"/>
                </a:lnTo>
                <a:lnTo>
                  <a:pt x="0" y="1322451"/>
                </a:lnTo>
                <a:lnTo>
                  <a:pt x="0" y="166497"/>
                </a:lnTo>
                <a:close/>
              </a:path>
            </a:pathLst>
          </a:custGeom>
          <a:ln w="381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5123" y="4988914"/>
            <a:ext cx="6172835" cy="91268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marR="5080" indent="-286385">
              <a:lnSpc>
                <a:spcPct val="121500"/>
              </a:lnSpc>
              <a:spcBef>
                <a:spcPts val="9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altLang="zh-CN" sz="2400" spc="-15" dirty="0" smtClean="0">
                <a:latin typeface="Arial Rounded MT Bold"/>
                <a:cs typeface="Arial Rounded MT Bold"/>
              </a:rPr>
              <a:t>I/O</a:t>
            </a:r>
            <a:r>
              <a:rPr lang="zh-CN" altLang="en-US" sz="2400" spc="-15" dirty="0" smtClean="0">
                <a:latin typeface="Arial Rounded MT Bold"/>
                <a:cs typeface="Arial Rounded MT Bold"/>
              </a:rPr>
              <a:t>软件堆栈需要不断地根据检索请求从存储设备提取数据，造成大量</a:t>
            </a:r>
            <a:r>
              <a:rPr lang="en-US" altLang="zh-CN" sz="2400" spc="-15" dirty="0" smtClean="0">
                <a:latin typeface="Arial Rounded MT Bold"/>
                <a:cs typeface="Arial Rounded MT Bold"/>
              </a:rPr>
              <a:t>I/O</a:t>
            </a:r>
            <a:r>
              <a:rPr lang="zh-CN" altLang="en-US" sz="2400" spc="-15" dirty="0" smtClean="0">
                <a:latin typeface="Arial Rounded MT Bold"/>
                <a:cs typeface="Arial Rounded MT Bold"/>
              </a:rPr>
              <a:t>开销</a:t>
            </a:r>
            <a:endParaRPr sz="2400" dirty="0">
              <a:latin typeface="Arial Rounded MT Bold"/>
              <a:cs typeface="Arial Rounded MT Bol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5123" y="1917747"/>
            <a:ext cx="1161288" cy="11932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4752" y="3407075"/>
            <a:ext cx="10725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Arial Rounded MT Bold"/>
                <a:cs typeface="Arial Rounded MT Bold"/>
              </a:rPr>
              <a:t>2</a:t>
            </a:r>
            <a:r>
              <a:rPr sz="2800" spc="-5" dirty="0">
                <a:latin typeface="Arial Rounded MT Bold"/>
                <a:cs typeface="Arial Rounded MT Bold"/>
              </a:rPr>
              <a:t>-</a:t>
            </a:r>
            <a:r>
              <a:rPr sz="2800" spc="-10" dirty="0">
                <a:latin typeface="Arial Rounded MT Bold"/>
                <a:cs typeface="Arial Rounded MT Bold"/>
              </a:rPr>
              <a:t>5ms</a:t>
            </a:r>
            <a:endParaRPr sz="2800">
              <a:latin typeface="Arial Rounded MT Bold"/>
              <a:cs typeface="Arial Rounded MT 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0918" y="1291205"/>
            <a:ext cx="821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Rounded MT Bold"/>
                <a:cs typeface="Arial Rounded MT Bold"/>
              </a:rPr>
              <a:t>H</a:t>
            </a:r>
            <a:r>
              <a:rPr sz="2800" spc="-15" dirty="0">
                <a:latin typeface="Arial Rounded MT Bold"/>
                <a:cs typeface="Arial Rounded MT Bold"/>
              </a:rPr>
              <a:t>D</a:t>
            </a:r>
            <a:r>
              <a:rPr sz="2800" spc="-5" dirty="0">
                <a:latin typeface="Arial Rounded MT Bold"/>
                <a:cs typeface="Arial Rounded MT Bold"/>
              </a:rPr>
              <a:t>D</a:t>
            </a:r>
            <a:endParaRPr sz="2800">
              <a:latin typeface="Arial Rounded MT Bold"/>
              <a:cs typeface="Arial Rounded MT Bold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91907" y="1934511"/>
            <a:ext cx="2415539" cy="13594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121802" y="1099105"/>
            <a:ext cx="15049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9895" marR="5080" indent="-41783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Rounded MT Bold"/>
                <a:cs typeface="Arial Rounded MT Bold"/>
              </a:rPr>
              <a:t>OP</a:t>
            </a:r>
            <a:r>
              <a:rPr sz="2800" spc="-185" dirty="0">
                <a:latin typeface="Arial Rounded MT Bold"/>
                <a:cs typeface="Arial Rounded MT Bold"/>
              </a:rPr>
              <a:t>T</a:t>
            </a:r>
            <a:r>
              <a:rPr sz="2800" spc="-10" dirty="0">
                <a:latin typeface="Arial Rounded MT Bold"/>
                <a:cs typeface="Arial Rounded MT Bold"/>
              </a:rPr>
              <a:t>ANE  SSD</a:t>
            </a:r>
            <a:endParaRPr sz="2800">
              <a:latin typeface="Arial Rounded MT Bold"/>
              <a:cs typeface="Arial Rounded MT Bol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87232" y="3407075"/>
            <a:ext cx="853440" cy="4353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265"/>
              </a:lnSpc>
              <a:spcBef>
                <a:spcPts val="95"/>
              </a:spcBef>
            </a:pPr>
            <a:r>
              <a:rPr sz="2800" spc="-10" dirty="0" smtClean="0">
                <a:latin typeface="Arial Rounded MT Bold"/>
                <a:cs typeface="Arial Rounded MT Bold"/>
              </a:rPr>
              <a:t>1</a:t>
            </a:r>
            <a:r>
              <a:rPr sz="2800" spc="-15" dirty="0" smtClean="0">
                <a:latin typeface="Arial Rounded MT Bold"/>
                <a:cs typeface="Arial Rounded MT Bold"/>
              </a:rPr>
              <a:t>0</a:t>
            </a:r>
            <a:r>
              <a:rPr sz="2800" spc="-10" dirty="0" smtClean="0">
                <a:latin typeface="Arial Rounded MT Bold"/>
                <a:cs typeface="Arial Rounded MT Bold"/>
              </a:rPr>
              <a:t>us</a:t>
            </a:r>
            <a:endParaRPr sz="2800" dirty="0">
              <a:latin typeface="Arial Rounded MT Bold"/>
              <a:cs typeface="Arial Rounded MT Bold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526048" y="3383580"/>
            <a:ext cx="1854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Arial Rounded MT Bold"/>
                <a:cs typeface="Arial Rounded MT Bold"/>
              </a:rPr>
              <a:t>75-50us[2]</a:t>
            </a:r>
            <a:endParaRPr sz="2800">
              <a:latin typeface="Arial Rounded MT Bold"/>
              <a:cs typeface="Arial Rounded MT Bold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049036" y="1099105"/>
            <a:ext cx="2354580" cy="86550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821690" marR="5080" indent="-809625">
              <a:lnSpc>
                <a:spcPts val="3250"/>
              </a:lnSpc>
              <a:spcBef>
                <a:spcPts val="295"/>
              </a:spcBef>
            </a:pPr>
            <a:r>
              <a:rPr sz="2800" spc="-20" dirty="0">
                <a:latin typeface="Arial Rounded MT Bold"/>
                <a:cs typeface="Arial Rounded MT Bold"/>
              </a:rPr>
              <a:t>NAND</a:t>
            </a:r>
            <a:r>
              <a:rPr sz="2800" spc="-70" dirty="0">
                <a:latin typeface="Arial Rounded MT Bold"/>
                <a:cs typeface="Arial Rounded MT Bold"/>
              </a:rPr>
              <a:t> </a:t>
            </a:r>
            <a:r>
              <a:rPr sz="2800" spc="-15" dirty="0">
                <a:latin typeface="Arial Rounded MT Bold"/>
                <a:cs typeface="Arial Rounded MT Bold"/>
              </a:rPr>
              <a:t>FLASH  </a:t>
            </a:r>
            <a:r>
              <a:rPr sz="2800" spc="-10" dirty="0">
                <a:latin typeface="Arial Rounded MT Bold"/>
                <a:cs typeface="Arial Rounded MT Bold"/>
              </a:rPr>
              <a:t>SSD</a:t>
            </a:r>
            <a:endParaRPr sz="2800">
              <a:latin typeface="Arial Rounded MT Bold"/>
              <a:cs typeface="Arial Rounded MT Bold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104155" y="2221023"/>
            <a:ext cx="2388107" cy="658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fld id="{81D60167-4931-47E6-BA6A-407CBD079E47}" type="slidenum">
              <a:rPr dirty="0"/>
              <a:t>5</a:t>
            </a:fld>
            <a:r>
              <a:rPr dirty="0"/>
              <a:t>/28</a:t>
            </a:r>
          </a:p>
        </p:txBody>
      </p:sp>
      <p:sp>
        <p:nvSpPr>
          <p:cNvPr id="65" name="圆角矩形 64"/>
          <p:cNvSpPr/>
          <p:nvPr/>
        </p:nvSpPr>
        <p:spPr>
          <a:xfrm>
            <a:off x="7968995" y="3113970"/>
            <a:ext cx="3352800" cy="1355391"/>
          </a:xfrm>
          <a:prstGeom prst="roundRect">
            <a:avLst/>
          </a:prstGeom>
          <a:solidFill>
            <a:srgbClr val="DAE2F3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8340090" y="31915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随着硬件设备的更新，性能的瓶颈开始由硬件（</a:t>
            </a:r>
            <a:r>
              <a:rPr lang="en-US" altLang="zh-CN" dirty="0" smtClean="0"/>
              <a:t>SSD(70-50us</a:t>
            </a:r>
            <a:r>
              <a:rPr lang="zh-CN" altLang="en-US" dirty="0" smtClean="0"/>
              <a:t>）转向软件</a:t>
            </a:r>
            <a:r>
              <a:rPr lang="en-US" altLang="zh-CN" dirty="0" smtClean="0"/>
              <a:t>(IO Stack(60.8us)).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753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2"/>
          <p:cNvSpPr/>
          <p:nvPr/>
        </p:nvSpPr>
        <p:spPr>
          <a:xfrm>
            <a:off x="0" y="0"/>
            <a:ext cx="12192000" cy="873760"/>
          </a:xfrm>
          <a:custGeom>
            <a:avLst/>
            <a:gdLst/>
            <a:ahLst/>
            <a:cxnLst/>
            <a:rect l="l" t="t" r="r" b="b"/>
            <a:pathLst>
              <a:path w="12192000" h="873760">
                <a:moveTo>
                  <a:pt x="0" y="873251"/>
                </a:moveTo>
                <a:lnTo>
                  <a:pt x="12192000" y="873251"/>
                </a:lnTo>
                <a:lnTo>
                  <a:pt x="12192000" y="0"/>
                </a:lnTo>
                <a:lnTo>
                  <a:pt x="0" y="0"/>
                </a:lnTo>
                <a:lnTo>
                  <a:pt x="0" y="873251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7061"/>
            <a:ext cx="46755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Problem-Hardware</a:t>
            </a:r>
          </a:p>
        </p:txBody>
      </p:sp>
      <p:sp>
        <p:nvSpPr>
          <p:cNvPr id="3" name="object 3"/>
          <p:cNvSpPr/>
          <p:nvPr/>
        </p:nvSpPr>
        <p:spPr>
          <a:xfrm>
            <a:off x="404622" y="4716017"/>
            <a:ext cx="11384280" cy="1668158"/>
          </a:xfrm>
          <a:custGeom>
            <a:avLst/>
            <a:gdLst/>
            <a:ahLst/>
            <a:cxnLst/>
            <a:rect l="l" t="t" r="r" b="b"/>
            <a:pathLst>
              <a:path w="11384280" h="1009014">
                <a:moveTo>
                  <a:pt x="11271504" y="0"/>
                </a:moveTo>
                <a:lnTo>
                  <a:pt x="112826" y="0"/>
                </a:lnTo>
                <a:lnTo>
                  <a:pt x="68906" y="8870"/>
                </a:lnTo>
                <a:lnTo>
                  <a:pt x="33043" y="33051"/>
                </a:lnTo>
                <a:lnTo>
                  <a:pt x="8865" y="68901"/>
                </a:lnTo>
                <a:lnTo>
                  <a:pt x="0" y="112775"/>
                </a:lnTo>
                <a:lnTo>
                  <a:pt x="0" y="896061"/>
                </a:lnTo>
                <a:lnTo>
                  <a:pt x="8865" y="939981"/>
                </a:lnTo>
                <a:lnTo>
                  <a:pt x="33043" y="975844"/>
                </a:lnTo>
                <a:lnTo>
                  <a:pt x="68906" y="1000022"/>
                </a:lnTo>
                <a:lnTo>
                  <a:pt x="112826" y="1008887"/>
                </a:lnTo>
                <a:lnTo>
                  <a:pt x="11271504" y="1008887"/>
                </a:lnTo>
                <a:lnTo>
                  <a:pt x="11315378" y="1000022"/>
                </a:lnTo>
                <a:lnTo>
                  <a:pt x="11351228" y="975844"/>
                </a:lnTo>
                <a:lnTo>
                  <a:pt x="11375409" y="939981"/>
                </a:lnTo>
                <a:lnTo>
                  <a:pt x="11384280" y="896061"/>
                </a:lnTo>
                <a:lnTo>
                  <a:pt x="11384280" y="112775"/>
                </a:lnTo>
                <a:lnTo>
                  <a:pt x="11375409" y="68901"/>
                </a:lnTo>
                <a:lnTo>
                  <a:pt x="11351228" y="33051"/>
                </a:lnTo>
                <a:lnTo>
                  <a:pt x="11315378" y="8870"/>
                </a:lnTo>
                <a:lnTo>
                  <a:pt x="11271504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4622" y="4716017"/>
            <a:ext cx="11384280" cy="1668158"/>
          </a:xfrm>
          <a:custGeom>
            <a:avLst/>
            <a:gdLst/>
            <a:ahLst/>
            <a:cxnLst/>
            <a:rect l="l" t="t" r="r" b="b"/>
            <a:pathLst>
              <a:path w="11384280" h="1009014">
                <a:moveTo>
                  <a:pt x="0" y="112775"/>
                </a:moveTo>
                <a:lnTo>
                  <a:pt x="8865" y="68901"/>
                </a:lnTo>
                <a:lnTo>
                  <a:pt x="33043" y="33051"/>
                </a:lnTo>
                <a:lnTo>
                  <a:pt x="68906" y="8870"/>
                </a:lnTo>
                <a:lnTo>
                  <a:pt x="112826" y="0"/>
                </a:lnTo>
                <a:lnTo>
                  <a:pt x="11271504" y="0"/>
                </a:lnTo>
                <a:lnTo>
                  <a:pt x="11315378" y="8870"/>
                </a:lnTo>
                <a:lnTo>
                  <a:pt x="11351228" y="33051"/>
                </a:lnTo>
                <a:lnTo>
                  <a:pt x="11375409" y="68901"/>
                </a:lnTo>
                <a:lnTo>
                  <a:pt x="11384280" y="112775"/>
                </a:lnTo>
                <a:lnTo>
                  <a:pt x="11384280" y="896061"/>
                </a:lnTo>
                <a:lnTo>
                  <a:pt x="11375409" y="939981"/>
                </a:lnTo>
                <a:lnTo>
                  <a:pt x="11351228" y="975844"/>
                </a:lnTo>
                <a:lnTo>
                  <a:pt x="11315378" y="1000022"/>
                </a:lnTo>
                <a:lnTo>
                  <a:pt x="11271504" y="1008887"/>
                </a:lnTo>
                <a:lnTo>
                  <a:pt x="112826" y="1008887"/>
                </a:lnTo>
                <a:lnTo>
                  <a:pt x="68906" y="1000022"/>
                </a:lnTo>
                <a:lnTo>
                  <a:pt x="33043" y="975844"/>
                </a:lnTo>
                <a:lnTo>
                  <a:pt x="8865" y="939981"/>
                </a:lnTo>
                <a:lnTo>
                  <a:pt x="0" y="896061"/>
                </a:lnTo>
                <a:lnTo>
                  <a:pt x="0" y="112775"/>
                </a:lnTo>
                <a:close/>
              </a:path>
            </a:pathLst>
          </a:custGeom>
          <a:ln w="381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4908" y="4734051"/>
            <a:ext cx="10732212" cy="13792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213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zh-CN" altLang="en-US" sz="2400" spc="-10" dirty="0" smtClean="0">
                <a:latin typeface="Arial Rounded MT Bold"/>
                <a:cs typeface="Arial Rounded MT Bold"/>
              </a:rPr>
              <a:t>大量数据需要在各级存储器层次上频繁移动传输，造成大量时延和能量损耗</a:t>
            </a:r>
            <a:endParaRPr lang="en-US" altLang="zh-CN" sz="2400" spc="-10" dirty="0" smtClean="0">
              <a:latin typeface="Arial Rounded MT Bold"/>
              <a:cs typeface="Arial Rounded MT Bold"/>
            </a:endParaRPr>
          </a:p>
          <a:p>
            <a:pPr marL="299085" marR="5080" indent="-286385">
              <a:lnSpc>
                <a:spcPct val="1213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en-US" sz="2400" spc="-10" dirty="0">
              <a:latin typeface="Arial Rounded MT Bold"/>
              <a:cs typeface="Arial Rounded MT Bold"/>
            </a:endParaRPr>
          </a:p>
          <a:p>
            <a:pPr marL="299085" marR="5080" indent="-286385">
              <a:lnSpc>
                <a:spcPct val="1213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2400" spc="-10" dirty="0" smtClean="0">
                <a:latin typeface="Arial Rounded MT Bold"/>
                <a:cs typeface="Arial Rounded MT Bold"/>
              </a:rPr>
              <a:t>HDD-&gt;C</a:t>
            </a:r>
            <a:r>
              <a:rPr lang="en-US" altLang="zh-CN" sz="2400" spc="-10" dirty="0" smtClean="0">
                <a:latin typeface="Arial Rounded MT Bold"/>
                <a:cs typeface="Arial Rounded MT Bold"/>
              </a:rPr>
              <a:t>ache-&gt;IO Interface -&gt; DRAM-&gt; Cache-&gt; Compute Unit</a:t>
            </a:r>
            <a:endParaRPr sz="2400" dirty="0">
              <a:latin typeface="Arial Rounded MT Bold"/>
              <a:cs typeface="Arial Rounded MT Bol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189464" y="2162555"/>
            <a:ext cx="1362455" cy="1467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2459" y="2314955"/>
            <a:ext cx="1193291" cy="1162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53411" y="2481072"/>
            <a:ext cx="771144" cy="830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73083" y="2738627"/>
            <a:ext cx="594359" cy="6400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07452" y="2738627"/>
            <a:ext cx="595883" cy="6416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82611" y="2734055"/>
            <a:ext cx="600455" cy="646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90544" y="2314955"/>
            <a:ext cx="1050036" cy="11323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18489" y="1624711"/>
            <a:ext cx="8216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Rounded MT Bold"/>
                <a:cs typeface="Arial Rounded MT Bold"/>
              </a:rPr>
              <a:t>HDD</a:t>
            </a:r>
            <a:endParaRPr sz="2800">
              <a:latin typeface="Arial Rounded MT Bold"/>
              <a:cs typeface="Arial Rounded MT Bol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90086" y="1899031"/>
            <a:ext cx="15290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latin typeface="Arial Rounded MT Bold"/>
                <a:cs typeface="Arial Rounded MT Bold"/>
              </a:rPr>
              <a:t>(SATA,PCIe)</a:t>
            </a:r>
            <a:endParaRPr sz="2000">
              <a:latin typeface="Arial Rounded MT Bold"/>
              <a:cs typeface="Arial Rounded MT Bol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49010" y="1624711"/>
            <a:ext cx="1094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Arial Rounded MT Bold"/>
                <a:cs typeface="Arial Rounded MT Bold"/>
              </a:rPr>
              <a:t>DRAM</a:t>
            </a:r>
            <a:endParaRPr sz="2800">
              <a:latin typeface="Arial Rounded MT Bold"/>
              <a:cs typeface="Arial Rounded MT Bold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37632" y="2606039"/>
            <a:ext cx="969263" cy="8991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39740" y="2433827"/>
            <a:ext cx="967739" cy="8991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16523" y="2286000"/>
            <a:ext cx="967739" cy="9006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998091" y="1470786"/>
            <a:ext cx="3292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00" spc="-37" baseline="-23809" dirty="0">
                <a:latin typeface="Arial Rounded MT Bold"/>
                <a:cs typeface="Arial Rounded MT Bold"/>
              </a:rPr>
              <a:t>Cache </a:t>
            </a:r>
            <a:r>
              <a:rPr sz="2800" spc="-5" dirty="0">
                <a:latin typeface="Arial Rounded MT Bold"/>
                <a:cs typeface="Arial Rounded MT Bold"/>
              </a:rPr>
              <a:t>IO</a:t>
            </a:r>
            <a:r>
              <a:rPr sz="2800" spc="-450" dirty="0">
                <a:latin typeface="Arial Rounded MT Bold"/>
                <a:cs typeface="Arial Rounded MT Bold"/>
              </a:rPr>
              <a:t> </a:t>
            </a:r>
            <a:r>
              <a:rPr sz="2800" spc="-10" dirty="0">
                <a:latin typeface="Arial Rounded MT Bold"/>
                <a:cs typeface="Arial Rounded MT Bold"/>
              </a:rPr>
              <a:t>Interface</a:t>
            </a:r>
            <a:endParaRPr sz="2800">
              <a:latin typeface="Arial Rounded MT Bold"/>
              <a:cs typeface="Arial Rounded MT Bold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200838" y="1991118"/>
            <a:ext cx="880884" cy="682739"/>
            <a:chOff x="1264919" y="2025408"/>
            <a:chExt cx="880884" cy="682739"/>
          </a:xfrm>
        </p:grpSpPr>
        <p:grpSp>
          <p:nvGrpSpPr>
            <p:cNvPr id="29" name="组合 28"/>
            <p:cNvGrpSpPr/>
            <p:nvPr/>
          </p:nvGrpSpPr>
          <p:grpSpPr>
            <a:xfrm>
              <a:off x="1264919" y="2025408"/>
              <a:ext cx="880884" cy="682739"/>
              <a:chOff x="1264919" y="2025408"/>
              <a:chExt cx="880884" cy="682739"/>
            </a:xfrm>
          </p:grpSpPr>
          <p:sp>
            <p:nvSpPr>
              <p:cNvPr id="20" name="object 20"/>
              <p:cNvSpPr/>
              <p:nvPr/>
            </p:nvSpPr>
            <p:spPr>
              <a:xfrm>
                <a:off x="1264919" y="2025408"/>
                <a:ext cx="880884" cy="682739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" name="object 21"/>
              <p:cNvSpPr/>
              <p:nvPr/>
            </p:nvSpPr>
            <p:spPr>
              <a:xfrm>
                <a:off x="1493428" y="2184793"/>
                <a:ext cx="446405" cy="363220"/>
              </a:xfrm>
              <a:custGeom>
                <a:avLst/>
                <a:gdLst/>
                <a:ahLst/>
                <a:cxnLst/>
                <a:rect l="l" t="t" r="r" b="b"/>
                <a:pathLst>
                  <a:path w="446405" h="363219">
                    <a:moveTo>
                      <a:pt x="143433" y="72651"/>
                    </a:moveTo>
                    <a:lnTo>
                      <a:pt x="122292" y="76504"/>
                    </a:lnTo>
                    <a:lnTo>
                      <a:pt x="104633" y="85990"/>
                    </a:lnTo>
                    <a:lnTo>
                      <a:pt x="92798" y="100303"/>
                    </a:lnTo>
                    <a:lnTo>
                      <a:pt x="89287" y="114274"/>
                    </a:lnTo>
                    <a:lnTo>
                      <a:pt x="92024" y="127972"/>
                    </a:lnTo>
                    <a:lnTo>
                      <a:pt x="100527" y="140283"/>
                    </a:lnTo>
                    <a:lnTo>
                      <a:pt x="114315" y="150090"/>
                    </a:lnTo>
                    <a:lnTo>
                      <a:pt x="60226" y="278362"/>
                    </a:lnTo>
                    <a:lnTo>
                      <a:pt x="56901" y="278362"/>
                    </a:lnTo>
                    <a:lnTo>
                      <a:pt x="34795" y="281652"/>
                    </a:lnTo>
                    <a:lnTo>
                      <a:pt x="16722" y="290697"/>
                    </a:lnTo>
                    <a:lnTo>
                      <a:pt x="4513" y="304138"/>
                    </a:lnTo>
                    <a:lnTo>
                      <a:pt x="0" y="320616"/>
                    </a:lnTo>
                    <a:lnTo>
                      <a:pt x="4408" y="337109"/>
                    </a:lnTo>
                    <a:lnTo>
                      <a:pt x="16531" y="350594"/>
                    </a:lnTo>
                    <a:lnTo>
                      <a:pt x="34546" y="359703"/>
                    </a:lnTo>
                    <a:lnTo>
                      <a:pt x="56630" y="363071"/>
                    </a:lnTo>
                    <a:lnTo>
                      <a:pt x="78736" y="359781"/>
                    </a:lnTo>
                    <a:lnTo>
                      <a:pt x="96809" y="350736"/>
                    </a:lnTo>
                    <a:lnTo>
                      <a:pt x="109018" y="337295"/>
                    </a:lnTo>
                    <a:lnTo>
                      <a:pt x="113532" y="320817"/>
                    </a:lnTo>
                    <a:lnTo>
                      <a:pt x="112008" y="310971"/>
                    </a:lnTo>
                    <a:lnTo>
                      <a:pt x="107537" y="301776"/>
                    </a:lnTo>
                    <a:lnTo>
                      <a:pt x="100360" y="293590"/>
                    </a:lnTo>
                    <a:lnTo>
                      <a:pt x="90717" y="286773"/>
                    </a:lnTo>
                    <a:lnTo>
                      <a:pt x="145293" y="157350"/>
                    </a:lnTo>
                    <a:lnTo>
                      <a:pt x="146104" y="157350"/>
                    </a:lnTo>
                    <a:lnTo>
                      <a:pt x="155129" y="156797"/>
                    </a:lnTo>
                    <a:lnTo>
                      <a:pt x="163869" y="155195"/>
                    </a:lnTo>
                    <a:lnTo>
                      <a:pt x="172160" y="152583"/>
                    </a:lnTo>
                    <a:lnTo>
                      <a:pt x="179840" y="149001"/>
                    </a:lnTo>
                    <a:lnTo>
                      <a:pt x="233903" y="149001"/>
                    </a:lnTo>
                    <a:lnTo>
                      <a:pt x="199302" y="129639"/>
                    </a:lnTo>
                    <a:lnTo>
                      <a:pt x="202771" y="113020"/>
                    </a:lnTo>
                    <a:lnTo>
                      <a:pt x="197607" y="97247"/>
                    </a:lnTo>
                    <a:lnTo>
                      <a:pt x="184893" y="84069"/>
                    </a:lnTo>
                    <a:lnTo>
                      <a:pt x="165709" y="75239"/>
                    </a:lnTo>
                    <a:lnTo>
                      <a:pt x="143433" y="72651"/>
                    </a:lnTo>
                    <a:close/>
                  </a:path>
                  <a:path w="446405" h="363219">
                    <a:moveTo>
                      <a:pt x="233903" y="149001"/>
                    </a:moveTo>
                    <a:lnTo>
                      <a:pt x="179840" y="149001"/>
                    </a:lnTo>
                    <a:lnTo>
                      <a:pt x="263772" y="195893"/>
                    </a:lnTo>
                    <a:lnTo>
                      <a:pt x="261069" y="200955"/>
                    </a:lnTo>
                    <a:lnTo>
                      <a:pt x="259670" y="206355"/>
                    </a:lnTo>
                    <a:lnTo>
                      <a:pt x="259645" y="211836"/>
                    </a:lnTo>
                    <a:lnTo>
                      <a:pt x="264089" y="228293"/>
                    </a:lnTo>
                    <a:lnTo>
                      <a:pt x="276248" y="241758"/>
                    </a:lnTo>
                    <a:lnTo>
                      <a:pt x="294288" y="250840"/>
                    </a:lnTo>
                    <a:lnTo>
                      <a:pt x="316382" y="254175"/>
                    </a:lnTo>
                    <a:lnTo>
                      <a:pt x="338505" y="250840"/>
                    </a:lnTo>
                    <a:lnTo>
                      <a:pt x="356547" y="241758"/>
                    </a:lnTo>
                    <a:lnTo>
                      <a:pt x="368698" y="228321"/>
                    </a:lnTo>
                    <a:lnTo>
                      <a:pt x="373168" y="211836"/>
                    </a:lnTo>
                    <a:lnTo>
                      <a:pt x="371417" y="201380"/>
                    </a:lnTo>
                    <a:lnTo>
                      <a:pt x="366357" y="191706"/>
                    </a:lnTo>
                    <a:lnTo>
                      <a:pt x="358296" y="183241"/>
                    </a:lnTo>
                    <a:lnTo>
                      <a:pt x="348495" y="177015"/>
                    </a:lnTo>
                    <a:lnTo>
                      <a:pt x="283965" y="177015"/>
                    </a:lnTo>
                    <a:lnTo>
                      <a:pt x="233903" y="149001"/>
                    </a:lnTo>
                    <a:close/>
                  </a:path>
                  <a:path w="446405" h="363219">
                    <a:moveTo>
                      <a:pt x="389435" y="0"/>
                    </a:moveTo>
                    <a:lnTo>
                      <a:pt x="367336" y="3314"/>
                    </a:lnTo>
                    <a:lnTo>
                      <a:pt x="349282" y="12380"/>
                    </a:lnTo>
                    <a:lnTo>
                      <a:pt x="337101" y="25835"/>
                    </a:lnTo>
                    <a:lnTo>
                      <a:pt x="332621" y="42318"/>
                    </a:lnTo>
                    <a:lnTo>
                      <a:pt x="334381" y="52817"/>
                    </a:lnTo>
                    <a:lnTo>
                      <a:pt x="339474" y="62523"/>
                    </a:lnTo>
                    <a:lnTo>
                      <a:pt x="347587" y="71009"/>
                    </a:lnTo>
                    <a:lnTo>
                      <a:pt x="358409" y="77846"/>
                    </a:lnTo>
                    <a:lnTo>
                      <a:pt x="316402" y="169452"/>
                    </a:lnTo>
                    <a:lnTo>
                      <a:pt x="307781" y="169935"/>
                    </a:lnTo>
                    <a:lnTo>
                      <a:pt x="299406" y="171378"/>
                    </a:lnTo>
                    <a:lnTo>
                      <a:pt x="291419" y="173749"/>
                    </a:lnTo>
                    <a:lnTo>
                      <a:pt x="283965" y="177015"/>
                    </a:lnTo>
                    <a:lnTo>
                      <a:pt x="348495" y="177015"/>
                    </a:lnTo>
                    <a:lnTo>
                      <a:pt x="347543" y="176410"/>
                    </a:lnTo>
                    <a:lnTo>
                      <a:pt x="389387" y="84743"/>
                    </a:lnTo>
                    <a:lnTo>
                      <a:pt x="411483" y="81415"/>
                    </a:lnTo>
                    <a:lnTo>
                      <a:pt x="429527" y="72338"/>
                    </a:lnTo>
                    <a:lnTo>
                      <a:pt x="441692" y="58875"/>
                    </a:lnTo>
                    <a:lnTo>
                      <a:pt x="446153" y="42389"/>
                    </a:lnTo>
                    <a:lnTo>
                      <a:pt x="441711" y="25901"/>
                    </a:lnTo>
                    <a:lnTo>
                      <a:pt x="429560" y="12430"/>
                    </a:lnTo>
                    <a:lnTo>
                      <a:pt x="411526" y="3342"/>
                    </a:lnTo>
                    <a:lnTo>
                      <a:pt x="389435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2" name="object 22"/>
            <p:cNvSpPr/>
            <p:nvPr/>
          </p:nvSpPr>
          <p:spPr>
            <a:xfrm>
              <a:off x="1404360" y="2590216"/>
              <a:ext cx="560070" cy="0"/>
            </a:xfrm>
            <a:custGeom>
              <a:avLst/>
              <a:gdLst/>
              <a:ahLst/>
              <a:cxnLst/>
              <a:rect l="l" t="t" r="r" b="b"/>
              <a:pathLst>
                <a:path w="560069">
                  <a:moveTo>
                    <a:pt x="0" y="0"/>
                  </a:moveTo>
                  <a:lnTo>
                    <a:pt x="559550" y="0"/>
                  </a:lnTo>
                </a:path>
              </a:pathLst>
            </a:custGeom>
            <a:ln w="369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28688" y="2184297"/>
              <a:ext cx="0" cy="387985"/>
            </a:xfrm>
            <a:custGeom>
              <a:avLst/>
              <a:gdLst/>
              <a:ahLst/>
              <a:cxnLst/>
              <a:rect l="l" t="t" r="r" b="b"/>
              <a:pathLst>
                <a:path h="387985">
                  <a:moveTo>
                    <a:pt x="0" y="0"/>
                  </a:moveTo>
                  <a:lnTo>
                    <a:pt x="0" y="387468"/>
                  </a:lnTo>
                </a:path>
              </a:pathLst>
            </a:custGeom>
            <a:ln w="486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584575" y="3312032"/>
            <a:ext cx="1374775" cy="625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2360"/>
              </a:lnSpc>
              <a:spcBef>
                <a:spcPts val="105"/>
              </a:spcBef>
            </a:pPr>
            <a:r>
              <a:rPr sz="2000" spc="-80" dirty="0">
                <a:latin typeface="Arial Rounded MT Bold"/>
                <a:cs typeface="Arial Rounded MT Bold"/>
              </a:rPr>
              <a:t>SATA</a:t>
            </a:r>
            <a:endParaRPr sz="2000">
              <a:latin typeface="Arial Rounded MT Bold"/>
              <a:cs typeface="Arial Rounded MT Bold"/>
            </a:endParaRPr>
          </a:p>
          <a:p>
            <a:pPr algn="ctr">
              <a:lnSpc>
                <a:spcPts val="2360"/>
              </a:lnSpc>
            </a:pPr>
            <a:r>
              <a:rPr sz="2000" spc="-5" dirty="0">
                <a:latin typeface="Arial Rounded MT Bold"/>
                <a:cs typeface="Arial Rounded MT Bold"/>
              </a:rPr>
              <a:t>PCIe-4lane</a:t>
            </a:r>
            <a:endParaRPr sz="2000">
              <a:latin typeface="Arial Rounded MT Bold"/>
              <a:cs typeface="Arial Rounded MT Bold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46417" y="1607896"/>
            <a:ext cx="2130425" cy="1142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latin typeface="Arial Rounded MT Bold"/>
                <a:cs typeface="Arial Rounded MT Bold"/>
              </a:rPr>
              <a:t>Cache</a:t>
            </a:r>
            <a:r>
              <a:rPr sz="2800" spc="-30" dirty="0">
                <a:latin typeface="Arial Rounded MT Bold"/>
                <a:cs typeface="Arial Rounded MT Bold"/>
              </a:rPr>
              <a:t> Level</a:t>
            </a:r>
            <a:endParaRPr sz="2800" dirty="0">
              <a:latin typeface="Arial Rounded MT Bold"/>
              <a:cs typeface="Arial Rounded MT Bold"/>
            </a:endParaRPr>
          </a:p>
          <a:p>
            <a:pPr marR="8255" algn="ctr">
              <a:lnSpc>
                <a:spcPct val="100000"/>
              </a:lnSpc>
              <a:spcBef>
                <a:spcPts val="2080"/>
              </a:spcBef>
              <a:tabLst>
                <a:tab pos="659765" algn="l"/>
                <a:tab pos="1521460" algn="l"/>
              </a:tabLst>
            </a:pPr>
            <a:r>
              <a:rPr sz="2800" spc="-5" dirty="0">
                <a:latin typeface="Arial Rounded MT Bold"/>
                <a:cs typeface="Arial Rounded MT Bold"/>
              </a:rPr>
              <a:t>L3	L2	L1</a:t>
            </a:r>
            <a:endParaRPr sz="2800" dirty="0">
              <a:latin typeface="Arial Rounded MT Bold"/>
              <a:cs typeface="Arial Rounded MT Bold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660381" y="1624711"/>
            <a:ext cx="2384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Arial Rounded MT Bold"/>
                <a:cs typeface="Arial Rounded MT Bold"/>
              </a:rPr>
              <a:t>Compute</a:t>
            </a:r>
            <a:r>
              <a:rPr sz="2800" spc="-65" dirty="0">
                <a:latin typeface="Arial Rounded MT Bold"/>
                <a:cs typeface="Arial Rounded MT Bold"/>
              </a:rPr>
              <a:t> </a:t>
            </a:r>
            <a:r>
              <a:rPr sz="2800" spc="-5" dirty="0">
                <a:latin typeface="Arial Rounded MT Bold"/>
                <a:cs typeface="Arial Rounded MT Bold"/>
              </a:rPr>
              <a:t>Unit</a:t>
            </a:r>
            <a:endParaRPr sz="2800">
              <a:latin typeface="Arial Rounded MT Bold"/>
              <a:cs typeface="Arial Rounded MT Bold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2232362" y="1991118"/>
            <a:ext cx="880884" cy="682739"/>
            <a:chOff x="1264919" y="2025408"/>
            <a:chExt cx="880884" cy="682739"/>
          </a:xfrm>
        </p:grpSpPr>
        <p:grpSp>
          <p:nvGrpSpPr>
            <p:cNvPr id="50" name="组合 49"/>
            <p:cNvGrpSpPr/>
            <p:nvPr/>
          </p:nvGrpSpPr>
          <p:grpSpPr>
            <a:xfrm>
              <a:off x="1264919" y="2025408"/>
              <a:ext cx="880884" cy="682739"/>
              <a:chOff x="1264919" y="2025408"/>
              <a:chExt cx="880884" cy="682739"/>
            </a:xfrm>
          </p:grpSpPr>
          <p:sp>
            <p:nvSpPr>
              <p:cNvPr id="53" name="object 20"/>
              <p:cNvSpPr/>
              <p:nvPr/>
            </p:nvSpPr>
            <p:spPr>
              <a:xfrm>
                <a:off x="1264919" y="2025408"/>
                <a:ext cx="880884" cy="682739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4" name="object 21"/>
              <p:cNvSpPr/>
              <p:nvPr/>
            </p:nvSpPr>
            <p:spPr>
              <a:xfrm>
                <a:off x="1493428" y="2184793"/>
                <a:ext cx="446405" cy="363220"/>
              </a:xfrm>
              <a:custGeom>
                <a:avLst/>
                <a:gdLst/>
                <a:ahLst/>
                <a:cxnLst/>
                <a:rect l="l" t="t" r="r" b="b"/>
                <a:pathLst>
                  <a:path w="446405" h="363219">
                    <a:moveTo>
                      <a:pt x="143433" y="72651"/>
                    </a:moveTo>
                    <a:lnTo>
                      <a:pt x="122292" y="76504"/>
                    </a:lnTo>
                    <a:lnTo>
                      <a:pt x="104633" y="85990"/>
                    </a:lnTo>
                    <a:lnTo>
                      <a:pt x="92798" y="100303"/>
                    </a:lnTo>
                    <a:lnTo>
                      <a:pt x="89287" y="114274"/>
                    </a:lnTo>
                    <a:lnTo>
                      <a:pt x="92024" y="127972"/>
                    </a:lnTo>
                    <a:lnTo>
                      <a:pt x="100527" y="140283"/>
                    </a:lnTo>
                    <a:lnTo>
                      <a:pt x="114315" y="150090"/>
                    </a:lnTo>
                    <a:lnTo>
                      <a:pt x="60226" y="278362"/>
                    </a:lnTo>
                    <a:lnTo>
                      <a:pt x="56901" y="278362"/>
                    </a:lnTo>
                    <a:lnTo>
                      <a:pt x="34795" y="281652"/>
                    </a:lnTo>
                    <a:lnTo>
                      <a:pt x="16722" y="290697"/>
                    </a:lnTo>
                    <a:lnTo>
                      <a:pt x="4513" y="304138"/>
                    </a:lnTo>
                    <a:lnTo>
                      <a:pt x="0" y="320616"/>
                    </a:lnTo>
                    <a:lnTo>
                      <a:pt x="4408" y="337109"/>
                    </a:lnTo>
                    <a:lnTo>
                      <a:pt x="16531" y="350594"/>
                    </a:lnTo>
                    <a:lnTo>
                      <a:pt x="34546" y="359703"/>
                    </a:lnTo>
                    <a:lnTo>
                      <a:pt x="56630" y="363071"/>
                    </a:lnTo>
                    <a:lnTo>
                      <a:pt x="78736" y="359781"/>
                    </a:lnTo>
                    <a:lnTo>
                      <a:pt x="96809" y="350736"/>
                    </a:lnTo>
                    <a:lnTo>
                      <a:pt x="109018" y="337295"/>
                    </a:lnTo>
                    <a:lnTo>
                      <a:pt x="113532" y="320817"/>
                    </a:lnTo>
                    <a:lnTo>
                      <a:pt x="112008" y="310971"/>
                    </a:lnTo>
                    <a:lnTo>
                      <a:pt x="107537" y="301776"/>
                    </a:lnTo>
                    <a:lnTo>
                      <a:pt x="100360" y="293590"/>
                    </a:lnTo>
                    <a:lnTo>
                      <a:pt x="90717" y="286773"/>
                    </a:lnTo>
                    <a:lnTo>
                      <a:pt x="145293" y="157350"/>
                    </a:lnTo>
                    <a:lnTo>
                      <a:pt x="146104" y="157350"/>
                    </a:lnTo>
                    <a:lnTo>
                      <a:pt x="155129" y="156797"/>
                    </a:lnTo>
                    <a:lnTo>
                      <a:pt x="163869" y="155195"/>
                    </a:lnTo>
                    <a:lnTo>
                      <a:pt x="172160" y="152583"/>
                    </a:lnTo>
                    <a:lnTo>
                      <a:pt x="179840" y="149001"/>
                    </a:lnTo>
                    <a:lnTo>
                      <a:pt x="233903" y="149001"/>
                    </a:lnTo>
                    <a:lnTo>
                      <a:pt x="199302" y="129639"/>
                    </a:lnTo>
                    <a:lnTo>
                      <a:pt x="202771" y="113020"/>
                    </a:lnTo>
                    <a:lnTo>
                      <a:pt x="197607" y="97247"/>
                    </a:lnTo>
                    <a:lnTo>
                      <a:pt x="184893" y="84069"/>
                    </a:lnTo>
                    <a:lnTo>
                      <a:pt x="165709" y="75239"/>
                    </a:lnTo>
                    <a:lnTo>
                      <a:pt x="143433" y="72651"/>
                    </a:lnTo>
                    <a:close/>
                  </a:path>
                  <a:path w="446405" h="363219">
                    <a:moveTo>
                      <a:pt x="233903" y="149001"/>
                    </a:moveTo>
                    <a:lnTo>
                      <a:pt x="179840" y="149001"/>
                    </a:lnTo>
                    <a:lnTo>
                      <a:pt x="263772" y="195893"/>
                    </a:lnTo>
                    <a:lnTo>
                      <a:pt x="261069" y="200955"/>
                    </a:lnTo>
                    <a:lnTo>
                      <a:pt x="259670" y="206355"/>
                    </a:lnTo>
                    <a:lnTo>
                      <a:pt x="259645" y="211836"/>
                    </a:lnTo>
                    <a:lnTo>
                      <a:pt x="264089" y="228293"/>
                    </a:lnTo>
                    <a:lnTo>
                      <a:pt x="276248" y="241758"/>
                    </a:lnTo>
                    <a:lnTo>
                      <a:pt x="294288" y="250840"/>
                    </a:lnTo>
                    <a:lnTo>
                      <a:pt x="316382" y="254175"/>
                    </a:lnTo>
                    <a:lnTo>
                      <a:pt x="338505" y="250840"/>
                    </a:lnTo>
                    <a:lnTo>
                      <a:pt x="356547" y="241758"/>
                    </a:lnTo>
                    <a:lnTo>
                      <a:pt x="368698" y="228321"/>
                    </a:lnTo>
                    <a:lnTo>
                      <a:pt x="373168" y="211836"/>
                    </a:lnTo>
                    <a:lnTo>
                      <a:pt x="371417" y="201380"/>
                    </a:lnTo>
                    <a:lnTo>
                      <a:pt x="366357" y="191706"/>
                    </a:lnTo>
                    <a:lnTo>
                      <a:pt x="358296" y="183241"/>
                    </a:lnTo>
                    <a:lnTo>
                      <a:pt x="348495" y="177015"/>
                    </a:lnTo>
                    <a:lnTo>
                      <a:pt x="283965" y="177015"/>
                    </a:lnTo>
                    <a:lnTo>
                      <a:pt x="233903" y="149001"/>
                    </a:lnTo>
                    <a:close/>
                  </a:path>
                  <a:path w="446405" h="363219">
                    <a:moveTo>
                      <a:pt x="389435" y="0"/>
                    </a:moveTo>
                    <a:lnTo>
                      <a:pt x="367336" y="3314"/>
                    </a:lnTo>
                    <a:lnTo>
                      <a:pt x="349282" y="12380"/>
                    </a:lnTo>
                    <a:lnTo>
                      <a:pt x="337101" y="25835"/>
                    </a:lnTo>
                    <a:lnTo>
                      <a:pt x="332621" y="42318"/>
                    </a:lnTo>
                    <a:lnTo>
                      <a:pt x="334381" y="52817"/>
                    </a:lnTo>
                    <a:lnTo>
                      <a:pt x="339474" y="62523"/>
                    </a:lnTo>
                    <a:lnTo>
                      <a:pt x="347587" y="71009"/>
                    </a:lnTo>
                    <a:lnTo>
                      <a:pt x="358409" y="77846"/>
                    </a:lnTo>
                    <a:lnTo>
                      <a:pt x="316402" y="169452"/>
                    </a:lnTo>
                    <a:lnTo>
                      <a:pt x="307781" y="169935"/>
                    </a:lnTo>
                    <a:lnTo>
                      <a:pt x="299406" y="171378"/>
                    </a:lnTo>
                    <a:lnTo>
                      <a:pt x="291419" y="173749"/>
                    </a:lnTo>
                    <a:lnTo>
                      <a:pt x="283965" y="177015"/>
                    </a:lnTo>
                    <a:lnTo>
                      <a:pt x="348495" y="177015"/>
                    </a:lnTo>
                    <a:lnTo>
                      <a:pt x="347543" y="176410"/>
                    </a:lnTo>
                    <a:lnTo>
                      <a:pt x="389387" y="84743"/>
                    </a:lnTo>
                    <a:lnTo>
                      <a:pt x="411483" y="81415"/>
                    </a:lnTo>
                    <a:lnTo>
                      <a:pt x="429527" y="72338"/>
                    </a:lnTo>
                    <a:lnTo>
                      <a:pt x="441692" y="58875"/>
                    </a:lnTo>
                    <a:lnTo>
                      <a:pt x="446153" y="42389"/>
                    </a:lnTo>
                    <a:lnTo>
                      <a:pt x="441711" y="25901"/>
                    </a:lnTo>
                    <a:lnTo>
                      <a:pt x="429560" y="12430"/>
                    </a:lnTo>
                    <a:lnTo>
                      <a:pt x="411526" y="3342"/>
                    </a:lnTo>
                    <a:lnTo>
                      <a:pt x="389435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51" name="object 22"/>
            <p:cNvSpPr/>
            <p:nvPr/>
          </p:nvSpPr>
          <p:spPr>
            <a:xfrm>
              <a:off x="1404360" y="2590216"/>
              <a:ext cx="560070" cy="0"/>
            </a:xfrm>
            <a:custGeom>
              <a:avLst/>
              <a:gdLst/>
              <a:ahLst/>
              <a:cxnLst/>
              <a:rect l="l" t="t" r="r" b="b"/>
              <a:pathLst>
                <a:path w="560069">
                  <a:moveTo>
                    <a:pt x="0" y="0"/>
                  </a:moveTo>
                  <a:lnTo>
                    <a:pt x="559550" y="0"/>
                  </a:lnTo>
                </a:path>
              </a:pathLst>
            </a:custGeom>
            <a:ln w="369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23"/>
            <p:cNvSpPr/>
            <p:nvPr/>
          </p:nvSpPr>
          <p:spPr>
            <a:xfrm>
              <a:off x="1428688" y="2184297"/>
              <a:ext cx="0" cy="387985"/>
            </a:xfrm>
            <a:custGeom>
              <a:avLst/>
              <a:gdLst/>
              <a:ahLst/>
              <a:cxnLst/>
              <a:rect l="l" t="t" r="r" b="b"/>
              <a:pathLst>
                <a:path h="387985">
                  <a:moveTo>
                    <a:pt x="0" y="0"/>
                  </a:moveTo>
                  <a:lnTo>
                    <a:pt x="0" y="387468"/>
                  </a:lnTo>
                </a:path>
              </a:pathLst>
            </a:custGeom>
            <a:ln w="486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604501" y="2002629"/>
            <a:ext cx="880884" cy="682739"/>
            <a:chOff x="1264919" y="2025408"/>
            <a:chExt cx="880884" cy="682739"/>
          </a:xfrm>
        </p:grpSpPr>
        <p:grpSp>
          <p:nvGrpSpPr>
            <p:cNvPr id="56" name="组合 55"/>
            <p:cNvGrpSpPr/>
            <p:nvPr/>
          </p:nvGrpSpPr>
          <p:grpSpPr>
            <a:xfrm>
              <a:off x="1264919" y="2025408"/>
              <a:ext cx="880884" cy="682739"/>
              <a:chOff x="1264919" y="2025408"/>
              <a:chExt cx="880884" cy="682739"/>
            </a:xfrm>
          </p:grpSpPr>
          <p:sp>
            <p:nvSpPr>
              <p:cNvPr id="59" name="object 20"/>
              <p:cNvSpPr/>
              <p:nvPr/>
            </p:nvSpPr>
            <p:spPr>
              <a:xfrm>
                <a:off x="1264919" y="2025408"/>
                <a:ext cx="880884" cy="682739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0" name="object 21"/>
              <p:cNvSpPr/>
              <p:nvPr/>
            </p:nvSpPr>
            <p:spPr>
              <a:xfrm>
                <a:off x="1493428" y="2184793"/>
                <a:ext cx="446405" cy="363220"/>
              </a:xfrm>
              <a:custGeom>
                <a:avLst/>
                <a:gdLst/>
                <a:ahLst/>
                <a:cxnLst/>
                <a:rect l="l" t="t" r="r" b="b"/>
                <a:pathLst>
                  <a:path w="446405" h="363219">
                    <a:moveTo>
                      <a:pt x="143433" y="72651"/>
                    </a:moveTo>
                    <a:lnTo>
                      <a:pt x="122292" y="76504"/>
                    </a:lnTo>
                    <a:lnTo>
                      <a:pt x="104633" y="85990"/>
                    </a:lnTo>
                    <a:lnTo>
                      <a:pt x="92798" y="100303"/>
                    </a:lnTo>
                    <a:lnTo>
                      <a:pt x="89287" y="114274"/>
                    </a:lnTo>
                    <a:lnTo>
                      <a:pt x="92024" y="127972"/>
                    </a:lnTo>
                    <a:lnTo>
                      <a:pt x="100527" y="140283"/>
                    </a:lnTo>
                    <a:lnTo>
                      <a:pt x="114315" y="150090"/>
                    </a:lnTo>
                    <a:lnTo>
                      <a:pt x="60226" y="278362"/>
                    </a:lnTo>
                    <a:lnTo>
                      <a:pt x="56901" y="278362"/>
                    </a:lnTo>
                    <a:lnTo>
                      <a:pt x="34795" y="281652"/>
                    </a:lnTo>
                    <a:lnTo>
                      <a:pt x="16722" y="290697"/>
                    </a:lnTo>
                    <a:lnTo>
                      <a:pt x="4513" y="304138"/>
                    </a:lnTo>
                    <a:lnTo>
                      <a:pt x="0" y="320616"/>
                    </a:lnTo>
                    <a:lnTo>
                      <a:pt x="4408" y="337109"/>
                    </a:lnTo>
                    <a:lnTo>
                      <a:pt x="16531" y="350594"/>
                    </a:lnTo>
                    <a:lnTo>
                      <a:pt x="34546" y="359703"/>
                    </a:lnTo>
                    <a:lnTo>
                      <a:pt x="56630" y="363071"/>
                    </a:lnTo>
                    <a:lnTo>
                      <a:pt x="78736" y="359781"/>
                    </a:lnTo>
                    <a:lnTo>
                      <a:pt x="96809" y="350736"/>
                    </a:lnTo>
                    <a:lnTo>
                      <a:pt x="109018" y="337295"/>
                    </a:lnTo>
                    <a:lnTo>
                      <a:pt x="113532" y="320817"/>
                    </a:lnTo>
                    <a:lnTo>
                      <a:pt x="112008" y="310971"/>
                    </a:lnTo>
                    <a:lnTo>
                      <a:pt x="107537" y="301776"/>
                    </a:lnTo>
                    <a:lnTo>
                      <a:pt x="100360" y="293590"/>
                    </a:lnTo>
                    <a:lnTo>
                      <a:pt x="90717" y="286773"/>
                    </a:lnTo>
                    <a:lnTo>
                      <a:pt x="145293" y="157350"/>
                    </a:lnTo>
                    <a:lnTo>
                      <a:pt x="146104" y="157350"/>
                    </a:lnTo>
                    <a:lnTo>
                      <a:pt x="155129" y="156797"/>
                    </a:lnTo>
                    <a:lnTo>
                      <a:pt x="163869" y="155195"/>
                    </a:lnTo>
                    <a:lnTo>
                      <a:pt x="172160" y="152583"/>
                    </a:lnTo>
                    <a:lnTo>
                      <a:pt x="179840" y="149001"/>
                    </a:lnTo>
                    <a:lnTo>
                      <a:pt x="233903" y="149001"/>
                    </a:lnTo>
                    <a:lnTo>
                      <a:pt x="199302" y="129639"/>
                    </a:lnTo>
                    <a:lnTo>
                      <a:pt x="202771" y="113020"/>
                    </a:lnTo>
                    <a:lnTo>
                      <a:pt x="197607" y="97247"/>
                    </a:lnTo>
                    <a:lnTo>
                      <a:pt x="184893" y="84069"/>
                    </a:lnTo>
                    <a:lnTo>
                      <a:pt x="165709" y="75239"/>
                    </a:lnTo>
                    <a:lnTo>
                      <a:pt x="143433" y="72651"/>
                    </a:lnTo>
                    <a:close/>
                  </a:path>
                  <a:path w="446405" h="363219">
                    <a:moveTo>
                      <a:pt x="233903" y="149001"/>
                    </a:moveTo>
                    <a:lnTo>
                      <a:pt x="179840" y="149001"/>
                    </a:lnTo>
                    <a:lnTo>
                      <a:pt x="263772" y="195893"/>
                    </a:lnTo>
                    <a:lnTo>
                      <a:pt x="261069" y="200955"/>
                    </a:lnTo>
                    <a:lnTo>
                      <a:pt x="259670" y="206355"/>
                    </a:lnTo>
                    <a:lnTo>
                      <a:pt x="259645" y="211836"/>
                    </a:lnTo>
                    <a:lnTo>
                      <a:pt x="264089" y="228293"/>
                    </a:lnTo>
                    <a:lnTo>
                      <a:pt x="276248" y="241758"/>
                    </a:lnTo>
                    <a:lnTo>
                      <a:pt x="294288" y="250840"/>
                    </a:lnTo>
                    <a:lnTo>
                      <a:pt x="316382" y="254175"/>
                    </a:lnTo>
                    <a:lnTo>
                      <a:pt x="338505" y="250840"/>
                    </a:lnTo>
                    <a:lnTo>
                      <a:pt x="356547" y="241758"/>
                    </a:lnTo>
                    <a:lnTo>
                      <a:pt x="368698" y="228321"/>
                    </a:lnTo>
                    <a:lnTo>
                      <a:pt x="373168" y="211836"/>
                    </a:lnTo>
                    <a:lnTo>
                      <a:pt x="371417" y="201380"/>
                    </a:lnTo>
                    <a:lnTo>
                      <a:pt x="366357" y="191706"/>
                    </a:lnTo>
                    <a:lnTo>
                      <a:pt x="358296" y="183241"/>
                    </a:lnTo>
                    <a:lnTo>
                      <a:pt x="348495" y="177015"/>
                    </a:lnTo>
                    <a:lnTo>
                      <a:pt x="283965" y="177015"/>
                    </a:lnTo>
                    <a:lnTo>
                      <a:pt x="233903" y="149001"/>
                    </a:lnTo>
                    <a:close/>
                  </a:path>
                  <a:path w="446405" h="363219">
                    <a:moveTo>
                      <a:pt x="389435" y="0"/>
                    </a:moveTo>
                    <a:lnTo>
                      <a:pt x="367336" y="3314"/>
                    </a:lnTo>
                    <a:lnTo>
                      <a:pt x="349282" y="12380"/>
                    </a:lnTo>
                    <a:lnTo>
                      <a:pt x="337101" y="25835"/>
                    </a:lnTo>
                    <a:lnTo>
                      <a:pt x="332621" y="42318"/>
                    </a:lnTo>
                    <a:lnTo>
                      <a:pt x="334381" y="52817"/>
                    </a:lnTo>
                    <a:lnTo>
                      <a:pt x="339474" y="62523"/>
                    </a:lnTo>
                    <a:lnTo>
                      <a:pt x="347587" y="71009"/>
                    </a:lnTo>
                    <a:lnTo>
                      <a:pt x="358409" y="77846"/>
                    </a:lnTo>
                    <a:lnTo>
                      <a:pt x="316402" y="169452"/>
                    </a:lnTo>
                    <a:lnTo>
                      <a:pt x="307781" y="169935"/>
                    </a:lnTo>
                    <a:lnTo>
                      <a:pt x="299406" y="171378"/>
                    </a:lnTo>
                    <a:lnTo>
                      <a:pt x="291419" y="173749"/>
                    </a:lnTo>
                    <a:lnTo>
                      <a:pt x="283965" y="177015"/>
                    </a:lnTo>
                    <a:lnTo>
                      <a:pt x="348495" y="177015"/>
                    </a:lnTo>
                    <a:lnTo>
                      <a:pt x="347543" y="176410"/>
                    </a:lnTo>
                    <a:lnTo>
                      <a:pt x="389387" y="84743"/>
                    </a:lnTo>
                    <a:lnTo>
                      <a:pt x="411483" y="81415"/>
                    </a:lnTo>
                    <a:lnTo>
                      <a:pt x="429527" y="72338"/>
                    </a:lnTo>
                    <a:lnTo>
                      <a:pt x="441692" y="58875"/>
                    </a:lnTo>
                    <a:lnTo>
                      <a:pt x="446153" y="42389"/>
                    </a:lnTo>
                    <a:lnTo>
                      <a:pt x="441711" y="25901"/>
                    </a:lnTo>
                    <a:lnTo>
                      <a:pt x="429560" y="12430"/>
                    </a:lnTo>
                    <a:lnTo>
                      <a:pt x="411526" y="3342"/>
                    </a:lnTo>
                    <a:lnTo>
                      <a:pt x="389435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57" name="object 22"/>
            <p:cNvSpPr/>
            <p:nvPr/>
          </p:nvSpPr>
          <p:spPr>
            <a:xfrm>
              <a:off x="1404360" y="2590216"/>
              <a:ext cx="560070" cy="0"/>
            </a:xfrm>
            <a:custGeom>
              <a:avLst/>
              <a:gdLst/>
              <a:ahLst/>
              <a:cxnLst/>
              <a:rect l="l" t="t" r="r" b="b"/>
              <a:pathLst>
                <a:path w="560069">
                  <a:moveTo>
                    <a:pt x="0" y="0"/>
                  </a:moveTo>
                  <a:lnTo>
                    <a:pt x="559550" y="0"/>
                  </a:lnTo>
                </a:path>
              </a:pathLst>
            </a:custGeom>
            <a:ln w="369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23"/>
            <p:cNvSpPr/>
            <p:nvPr/>
          </p:nvSpPr>
          <p:spPr>
            <a:xfrm>
              <a:off x="1428688" y="2184297"/>
              <a:ext cx="0" cy="387985"/>
            </a:xfrm>
            <a:custGeom>
              <a:avLst/>
              <a:gdLst/>
              <a:ahLst/>
              <a:cxnLst/>
              <a:rect l="l" t="t" r="r" b="b"/>
              <a:pathLst>
                <a:path h="387985">
                  <a:moveTo>
                    <a:pt x="0" y="0"/>
                  </a:moveTo>
                  <a:lnTo>
                    <a:pt x="0" y="387468"/>
                  </a:lnTo>
                </a:path>
              </a:pathLst>
            </a:custGeom>
            <a:ln w="486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3594826" y="2002674"/>
            <a:ext cx="880884" cy="682739"/>
            <a:chOff x="1264919" y="2025408"/>
            <a:chExt cx="880884" cy="682739"/>
          </a:xfrm>
        </p:grpSpPr>
        <p:grpSp>
          <p:nvGrpSpPr>
            <p:cNvPr id="80" name="组合 79"/>
            <p:cNvGrpSpPr/>
            <p:nvPr/>
          </p:nvGrpSpPr>
          <p:grpSpPr>
            <a:xfrm>
              <a:off x="1264919" y="2025408"/>
              <a:ext cx="880884" cy="682739"/>
              <a:chOff x="1264919" y="2025408"/>
              <a:chExt cx="880884" cy="682739"/>
            </a:xfrm>
          </p:grpSpPr>
          <p:sp>
            <p:nvSpPr>
              <p:cNvPr id="83" name="object 20"/>
              <p:cNvSpPr/>
              <p:nvPr/>
            </p:nvSpPr>
            <p:spPr>
              <a:xfrm>
                <a:off x="1264919" y="2025408"/>
                <a:ext cx="880884" cy="682739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4" name="object 21"/>
              <p:cNvSpPr/>
              <p:nvPr/>
            </p:nvSpPr>
            <p:spPr>
              <a:xfrm>
                <a:off x="1493428" y="2184793"/>
                <a:ext cx="446405" cy="363220"/>
              </a:xfrm>
              <a:custGeom>
                <a:avLst/>
                <a:gdLst/>
                <a:ahLst/>
                <a:cxnLst/>
                <a:rect l="l" t="t" r="r" b="b"/>
                <a:pathLst>
                  <a:path w="446405" h="363219">
                    <a:moveTo>
                      <a:pt x="143433" y="72651"/>
                    </a:moveTo>
                    <a:lnTo>
                      <a:pt x="122292" y="76504"/>
                    </a:lnTo>
                    <a:lnTo>
                      <a:pt x="104633" y="85990"/>
                    </a:lnTo>
                    <a:lnTo>
                      <a:pt x="92798" y="100303"/>
                    </a:lnTo>
                    <a:lnTo>
                      <a:pt x="89287" y="114274"/>
                    </a:lnTo>
                    <a:lnTo>
                      <a:pt x="92024" y="127972"/>
                    </a:lnTo>
                    <a:lnTo>
                      <a:pt x="100527" y="140283"/>
                    </a:lnTo>
                    <a:lnTo>
                      <a:pt x="114315" y="150090"/>
                    </a:lnTo>
                    <a:lnTo>
                      <a:pt x="60226" y="278362"/>
                    </a:lnTo>
                    <a:lnTo>
                      <a:pt x="56901" y="278362"/>
                    </a:lnTo>
                    <a:lnTo>
                      <a:pt x="34795" y="281652"/>
                    </a:lnTo>
                    <a:lnTo>
                      <a:pt x="16722" y="290697"/>
                    </a:lnTo>
                    <a:lnTo>
                      <a:pt x="4513" y="304138"/>
                    </a:lnTo>
                    <a:lnTo>
                      <a:pt x="0" y="320616"/>
                    </a:lnTo>
                    <a:lnTo>
                      <a:pt x="4408" y="337109"/>
                    </a:lnTo>
                    <a:lnTo>
                      <a:pt x="16531" y="350594"/>
                    </a:lnTo>
                    <a:lnTo>
                      <a:pt x="34546" y="359703"/>
                    </a:lnTo>
                    <a:lnTo>
                      <a:pt x="56630" y="363071"/>
                    </a:lnTo>
                    <a:lnTo>
                      <a:pt x="78736" y="359781"/>
                    </a:lnTo>
                    <a:lnTo>
                      <a:pt x="96809" y="350736"/>
                    </a:lnTo>
                    <a:lnTo>
                      <a:pt x="109018" y="337295"/>
                    </a:lnTo>
                    <a:lnTo>
                      <a:pt x="113532" y="320817"/>
                    </a:lnTo>
                    <a:lnTo>
                      <a:pt x="112008" y="310971"/>
                    </a:lnTo>
                    <a:lnTo>
                      <a:pt x="107537" y="301776"/>
                    </a:lnTo>
                    <a:lnTo>
                      <a:pt x="100360" y="293590"/>
                    </a:lnTo>
                    <a:lnTo>
                      <a:pt x="90717" y="286773"/>
                    </a:lnTo>
                    <a:lnTo>
                      <a:pt x="145293" y="157350"/>
                    </a:lnTo>
                    <a:lnTo>
                      <a:pt x="146104" y="157350"/>
                    </a:lnTo>
                    <a:lnTo>
                      <a:pt x="155129" y="156797"/>
                    </a:lnTo>
                    <a:lnTo>
                      <a:pt x="163869" y="155195"/>
                    </a:lnTo>
                    <a:lnTo>
                      <a:pt x="172160" y="152583"/>
                    </a:lnTo>
                    <a:lnTo>
                      <a:pt x="179840" y="149001"/>
                    </a:lnTo>
                    <a:lnTo>
                      <a:pt x="233903" y="149001"/>
                    </a:lnTo>
                    <a:lnTo>
                      <a:pt x="199302" y="129639"/>
                    </a:lnTo>
                    <a:lnTo>
                      <a:pt x="202771" y="113020"/>
                    </a:lnTo>
                    <a:lnTo>
                      <a:pt x="197607" y="97247"/>
                    </a:lnTo>
                    <a:lnTo>
                      <a:pt x="184893" y="84069"/>
                    </a:lnTo>
                    <a:lnTo>
                      <a:pt x="165709" y="75239"/>
                    </a:lnTo>
                    <a:lnTo>
                      <a:pt x="143433" y="72651"/>
                    </a:lnTo>
                    <a:close/>
                  </a:path>
                  <a:path w="446405" h="363219">
                    <a:moveTo>
                      <a:pt x="233903" y="149001"/>
                    </a:moveTo>
                    <a:lnTo>
                      <a:pt x="179840" y="149001"/>
                    </a:lnTo>
                    <a:lnTo>
                      <a:pt x="263772" y="195893"/>
                    </a:lnTo>
                    <a:lnTo>
                      <a:pt x="261069" y="200955"/>
                    </a:lnTo>
                    <a:lnTo>
                      <a:pt x="259670" y="206355"/>
                    </a:lnTo>
                    <a:lnTo>
                      <a:pt x="259645" y="211836"/>
                    </a:lnTo>
                    <a:lnTo>
                      <a:pt x="264089" y="228293"/>
                    </a:lnTo>
                    <a:lnTo>
                      <a:pt x="276248" y="241758"/>
                    </a:lnTo>
                    <a:lnTo>
                      <a:pt x="294288" y="250840"/>
                    </a:lnTo>
                    <a:lnTo>
                      <a:pt x="316382" y="254175"/>
                    </a:lnTo>
                    <a:lnTo>
                      <a:pt x="338505" y="250840"/>
                    </a:lnTo>
                    <a:lnTo>
                      <a:pt x="356547" y="241758"/>
                    </a:lnTo>
                    <a:lnTo>
                      <a:pt x="368698" y="228321"/>
                    </a:lnTo>
                    <a:lnTo>
                      <a:pt x="373168" y="211836"/>
                    </a:lnTo>
                    <a:lnTo>
                      <a:pt x="371417" y="201380"/>
                    </a:lnTo>
                    <a:lnTo>
                      <a:pt x="366357" y="191706"/>
                    </a:lnTo>
                    <a:lnTo>
                      <a:pt x="358296" y="183241"/>
                    </a:lnTo>
                    <a:lnTo>
                      <a:pt x="348495" y="177015"/>
                    </a:lnTo>
                    <a:lnTo>
                      <a:pt x="283965" y="177015"/>
                    </a:lnTo>
                    <a:lnTo>
                      <a:pt x="233903" y="149001"/>
                    </a:lnTo>
                    <a:close/>
                  </a:path>
                  <a:path w="446405" h="363219">
                    <a:moveTo>
                      <a:pt x="389435" y="0"/>
                    </a:moveTo>
                    <a:lnTo>
                      <a:pt x="367336" y="3314"/>
                    </a:lnTo>
                    <a:lnTo>
                      <a:pt x="349282" y="12380"/>
                    </a:lnTo>
                    <a:lnTo>
                      <a:pt x="337101" y="25835"/>
                    </a:lnTo>
                    <a:lnTo>
                      <a:pt x="332621" y="42318"/>
                    </a:lnTo>
                    <a:lnTo>
                      <a:pt x="334381" y="52817"/>
                    </a:lnTo>
                    <a:lnTo>
                      <a:pt x="339474" y="62523"/>
                    </a:lnTo>
                    <a:lnTo>
                      <a:pt x="347587" y="71009"/>
                    </a:lnTo>
                    <a:lnTo>
                      <a:pt x="358409" y="77846"/>
                    </a:lnTo>
                    <a:lnTo>
                      <a:pt x="316402" y="169452"/>
                    </a:lnTo>
                    <a:lnTo>
                      <a:pt x="307781" y="169935"/>
                    </a:lnTo>
                    <a:lnTo>
                      <a:pt x="299406" y="171378"/>
                    </a:lnTo>
                    <a:lnTo>
                      <a:pt x="291419" y="173749"/>
                    </a:lnTo>
                    <a:lnTo>
                      <a:pt x="283965" y="177015"/>
                    </a:lnTo>
                    <a:lnTo>
                      <a:pt x="348495" y="177015"/>
                    </a:lnTo>
                    <a:lnTo>
                      <a:pt x="347543" y="176410"/>
                    </a:lnTo>
                    <a:lnTo>
                      <a:pt x="389387" y="84743"/>
                    </a:lnTo>
                    <a:lnTo>
                      <a:pt x="411483" y="81415"/>
                    </a:lnTo>
                    <a:lnTo>
                      <a:pt x="429527" y="72338"/>
                    </a:lnTo>
                    <a:lnTo>
                      <a:pt x="441692" y="58875"/>
                    </a:lnTo>
                    <a:lnTo>
                      <a:pt x="446153" y="42389"/>
                    </a:lnTo>
                    <a:lnTo>
                      <a:pt x="441711" y="25901"/>
                    </a:lnTo>
                    <a:lnTo>
                      <a:pt x="429560" y="12430"/>
                    </a:lnTo>
                    <a:lnTo>
                      <a:pt x="411526" y="3342"/>
                    </a:lnTo>
                    <a:lnTo>
                      <a:pt x="389435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1" name="object 22"/>
            <p:cNvSpPr/>
            <p:nvPr/>
          </p:nvSpPr>
          <p:spPr>
            <a:xfrm>
              <a:off x="1404360" y="2590216"/>
              <a:ext cx="560070" cy="0"/>
            </a:xfrm>
            <a:custGeom>
              <a:avLst/>
              <a:gdLst/>
              <a:ahLst/>
              <a:cxnLst/>
              <a:rect l="l" t="t" r="r" b="b"/>
              <a:pathLst>
                <a:path w="560069">
                  <a:moveTo>
                    <a:pt x="0" y="0"/>
                  </a:moveTo>
                  <a:lnTo>
                    <a:pt x="559550" y="0"/>
                  </a:lnTo>
                </a:path>
              </a:pathLst>
            </a:custGeom>
            <a:ln w="369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23"/>
            <p:cNvSpPr/>
            <p:nvPr/>
          </p:nvSpPr>
          <p:spPr>
            <a:xfrm>
              <a:off x="1428688" y="2184297"/>
              <a:ext cx="0" cy="387985"/>
            </a:xfrm>
            <a:custGeom>
              <a:avLst/>
              <a:gdLst/>
              <a:ahLst/>
              <a:cxnLst/>
              <a:rect l="l" t="t" r="r" b="b"/>
              <a:pathLst>
                <a:path h="387985">
                  <a:moveTo>
                    <a:pt x="0" y="0"/>
                  </a:moveTo>
                  <a:lnTo>
                    <a:pt x="0" y="387468"/>
                  </a:lnTo>
                </a:path>
              </a:pathLst>
            </a:custGeom>
            <a:ln w="486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5643462" y="1914591"/>
            <a:ext cx="880884" cy="682739"/>
            <a:chOff x="1264919" y="2025408"/>
            <a:chExt cx="880884" cy="682739"/>
          </a:xfrm>
        </p:grpSpPr>
        <p:grpSp>
          <p:nvGrpSpPr>
            <p:cNvPr id="86" name="组合 85"/>
            <p:cNvGrpSpPr/>
            <p:nvPr/>
          </p:nvGrpSpPr>
          <p:grpSpPr>
            <a:xfrm>
              <a:off x="1264919" y="2025408"/>
              <a:ext cx="880884" cy="682739"/>
              <a:chOff x="1264919" y="2025408"/>
              <a:chExt cx="880884" cy="682739"/>
            </a:xfrm>
          </p:grpSpPr>
          <p:sp>
            <p:nvSpPr>
              <p:cNvPr id="89" name="object 20"/>
              <p:cNvSpPr/>
              <p:nvPr/>
            </p:nvSpPr>
            <p:spPr>
              <a:xfrm>
                <a:off x="1264919" y="2025408"/>
                <a:ext cx="880884" cy="682739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0" name="object 21"/>
              <p:cNvSpPr/>
              <p:nvPr/>
            </p:nvSpPr>
            <p:spPr>
              <a:xfrm>
                <a:off x="1493428" y="2184793"/>
                <a:ext cx="446405" cy="363220"/>
              </a:xfrm>
              <a:custGeom>
                <a:avLst/>
                <a:gdLst/>
                <a:ahLst/>
                <a:cxnLst/>
                <a:rect l="l" t="t" r="r" b="b"/>
                <a:pathLst>
                  <a:path w="446405" h="363219">
                    <a:moveTo>
                      <a:pt x="143433" y="72651"/>
                    </a:moveTo>
                    <a:lnTo>
                      <a:pt x="122292" y="76504"/>
                    </a:lnTo>
                    <a:lnTo>
                      <a:pt x="104633" y="85990"/>
                    </a:lnTo>
                    <a:lnTo>
                      <a:pt x="92798" y="100303"/>
                    </a:lnTo>
                    <a:lnTo>
                      <a:pt x="89287" y="114274"/>
                    </a:lnTo>
                    <a:lnTo>
                      <a:pt x="92024" y="127972"/>
                    </a:lnTo>
                    <a:lnTo>
                      <a:pt x="100527" y="140283"/>
                    </a:lnTo>
                    <a:lnTo>
                      <a:pt x="114315" y="150090"/>
                    </a:lnTo>
                    <a:lnTo>
                      <a:pt x="60226" y="278362"/>
                    </a:lnTo>
                    <a:lnTo>
                      <a:pt x="56901" y="278362"/>
                    </a:lnTo>
                    <a:lnTo>
                      <a:pt x="34795" y="281652"/>
                    </a:lnTo>
                    <a:lnTo>
                      <a:pt x="16722" y="290697"/>
                    </a:lnTo>
                    <a:lnTo>
                      <a:pt x="4513" y="304138"/>
                    </a:lnTo>
                    <a:lnTo>
                      <a:pt x="0" y="320616"/>
                    </a:lnTo>
                    <a:lnTo>
                      <a:pt x="4408" y="337109"/>
                    </a:lnTo>
                    <a:lnTo>
                      <a:pt x="16531" y="350594"/>
                    </a:lnTo>
                    <a:lnTo>
                      <a:pt x="34546" y="359703"/>
                    </a:lnTo>
                    <a:lnTo>
                      <a:pt x="56630" y="363071"/>
                    </a:lnTo>
                    <a:lnTo>
                      <a:pt x="78736" y="359781"/>
                    </a:lnTo>
                    <a:lnTo>
                      <a:pt x="96809" y="350736"/>
                    </a:lnTo>
                    <a:lnTo>
                      <a:pt x="109018" y="337295"/>
                    </a:lnTo>
                    <a:lnTo>
                      <a:pt x="113532" y="320817"/>
                    </a:lnTo>
                    <a:lnTo>
                      <a:pt x="112008" y="310971"/>
                    </a:lnTo>
                    <a:lnTo>
                      <a:pt x="107537" y="301776"/>
                    </a:lnTo>
                    <a:lnTo>
                      <a:pt x="100360" y="293590"/>
                    </a:lnTo>
                    <a:lnTo>
                      <a:pt x="90717" y="286773"/>
                    </a:lnTo>
                    <a:lnTo>
                      <a:pt x="145293" y="157350"/>
                    </a:lnTo>
                    <a:lnTo>
                      <a:pt x="146104" y="157350"/>
                    </a:lnTo>
                    <a:lnTo>
                      <a:pt x="155129" y="156797"/>
                    </a:lnTo>
                    <a:lnTo>
                      <a:pt x="163869" y="155195"/>
                    </a:lnTo>
                    <a:lnTo>
                      <a:pt x="172160" y="152583"/>
                    </a:lnTo>
                    <a:lnTo>
                      <a:pt x="179840" y="149001"/>
                    </a:lnTo>
                    <a:lnTo>
                      <a:pt x="233903" y="149001"/>
                    </a:lnTo>
                    <a:lnTo>
                      <a:pt x="199302" y="129639"/>
                    </a:lnTo>
                    <a:lnTo>
                      <a:pt x="202771" y="113020"/>
                    </a:lnTo>
                    <a:lnTo>
                      <a:pt x="197607" y="97247"/>
                    </a:lnTo>
                    <a:lnTo>
                      <a:pt x="184893" y="84069"/>
                    </a:lnTo>
                    <a:lnTo>
                      <a:pt x="165709" y="75239"/>
                    </a:lnTo>
                    <a:lnTo>
                      <a:pt x="143433" y="72651"/>
                    </a:lnTo>
                    <a:close/>
                  </a:path>
                  <a:path w="446405" h="363219">
                    <a:moveTo>
                      <a:pt x="233903" y="149001"/>
                    </a:moveTo>
                    <a:lnTo>
                      <a:pt x="179840" y="149001"/>
                    </a:lnTo>
                    <a:lnTo>
                      <a:pt x="263772" y="195893"/>
                    </a:lnTo>
                    <a:lnTo>
                      <a:pt x="261069" y="200955"/>
                    </a:lnTo>
                    <a:lnTo>
                      <a:pt x="259670" y="206355"/>
                    </a:lnTo>
                    <a:lnTo>
                      <a:pt x="259645" y="211836"/>
                    </a:lnTo>
                    <a:lnTo>
                      <a:pt x="264089" y="228293"/>
                    </a:lnTo>
                    <a:lnTo>
                      <a:pt x="276248" y="241758"/>
                    </a:lnTo>
                    <a:lnTo>
                      <a:pt x="294288" y="250840"/>
                    </a:lnTo>
                    <a:lnTo>
                      <a:pt x="316382" y="254175"/>
                    </a:lnTo>
                    <a:lnTo>
                      <a:pt x="338505" y="250840"/>
                    </a:lnTo>
                    <a:lnTo>
                      <a:pt x="356547" y="241758"/>
                    </a:lnTo>
                    <a:lnTo>
                      <a:pt x="368698" y="228321"/>
                    </a:lnTo>
                    <a:lnTo>
                      <a:pt x="373168" y="211836"/>
                    </a:lnTo>
                    <a:lnTo>
                      <a:pt x="371417" y="201380"/>
                    </a:lnTo>
                    <a:lnTo>
                      <a:pt x="366357" y="191706"/>
                    </a:lnTo>
                    <a:lnTo>
                      <a:pt x="358296" y="183241"/>
                    </a:lnTo>
                    <a:lnTo>
                      <a:pt x="348495" y="177015"/>
                    </a:lnTo>
                    <a:lnTo>
                      <a:pt x="283965" y="177015"/>
                    </a:lnTo>
                    <a:lnTo>
                      <a:pt x="233903" y="149001"/>
                    </a:lnTo>
                    <a:close/>
                  </a:path>
                  <a:path w="446405" h="363219">
                    <a:moveTo>
                      <a:pt x="389435" y="0"/>
                    </a:moveTo>
                    <a:lnTo>
                      <a:pt x="367336" y="3314"/>
                    </a:lnTo>
                    <a:lnTo>
                      <a:pt x="349282" y="12380"/>
                    </a:lnTo>
                    <a:lnTo>
                      <a:pt x="337101" y="25835"/>
                    </a:lnTo>
                    <a:lnTo>
                      <a:pt x="332621" y="42318"/>
                    </a:lnTo>
                    <a:lnTo>
                      <a:pt x="334381" y="52817"/>
                    </a:lnTo>
                    <a:lnTo>
                      <a:pt x="339474" y="62523"/>
                    </a:lnTo>
                    <a:lnTo>
                      <a:pt x="347587" y="71009"/>
                    </a:lnTo>
                    <a:lnTo>
                      <a:pt x="358409" y="77846"/>
                    </a:lnTo>
                    <a:lnTo>
                      <a:pt x="316402" y="169452"/>
                    </a:lnTo>
                    <a:lnTo>
                      <a:pt x="307781" y="169935"/>
                    </a:lnTo>
                    <a:lnTo>
                      <a:pt x="299406" y="171378"/>
                    </a:lnTo>
                    <a:lnTo>
                      <a:pt x="291419" y="173749"/>
                    </a:lnTo>
                    <a:lnTo>
                      <a:pt x="283965" y="177015"/>
                    </a:lnTo>
                    <a:lnTo>
                      <a:pt x="348495" y="177015"/>
                    </a:lnTo>
                    <a:lnTo>
                      <a:pt x="347543" y="176410"/>
                    </a:lnTo>
                    <a:lnTo>
                      <a:pt x="389387" y="84743"/>
                    </a:lnTo>
                    <a:lnTo>
                      <a:pt x="411483" y="81415"/>
                    </a:lnTo>
                    <a:lnTo>
                      <a:pt x="429527" y="72338"/>
                    </a:lnTo>
                    <a:lnTo>
                      <a:pt x="441692" y="58875"/>
                    </a:lnTo>
                    <a:lnTo>
                      <a:pt x="446153" y="42389"/>
                    </a:lnTo>
                    <a:lnTo>
                      <a:pt x="441711" y="25901"/>
                    </a:lnTo>
                    <a:lnTo>
                      <a:pt x="429560" y="12430"/>
                    </a:lnTo>
                    <a:lnTo>
                      <a:pt x="411526" y="3342"/>
                    </a:lnTo>
                    <a:lnTo>
                      <a:pt x="389435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7" name="object 22"/>
            <p:cNvSpPr/>
            <p:nvPr/>
          </p:nvSpPr>
          <p:spPr>
            <a:xfrm>
              <a:off x="1404360" y="2590216"/>
              <a:ext cx="560070" cy="0"/>
            </a:xfrm>
            <a:custGeom>
              <a:avLst/>
              <a:gdLst/>
              <a:ahLst/>
              <a:cxnLst/>
              <a:rect l="l" t="t" r="r" b="b"/>
              <a:pathLst>
                <a:path w="560069">
                  <a:moveTo>
                    <a:pt x="0" y="0"/>
                  </a:moveTo>
                  <a:lnTo>
                    <a:pt x="559550" y="0"/>
                  </a:lnTo>
                </a:path>
              </a:pathLst>
            </a:custGeom>
            <a:ln w="369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23"/>
            <p:cNvSpPr/>
            <p:nvPr/>
          </p:nvSpPr>
          <p:spPr>
            <a:xfrm>
              <a:off x="1428688" y="2184297"/>
              <a:ext cx="0" cy="387985"/>
            </a:xfrm>
            <a:custGeom>
              <a:avLst/>
              <a:gdLst/>
              <a:ahLst/>
              <a:cxnLst/>
              <a:rect l="l" t="t" r="r" b="b"/>
              <a:pathLst>
                <a:path h="387985">
                  <a:moveTo>
                    <a:pt x="0" y="0"/>
                  </a:moveTo>
                  <a:lnTo>
                    <a:pt x="0" y="387468"/>
                  </a:lnTo>
                </a:path>
              </a:pathLst>
            </a:custGeom>
            <a:ln w="486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7499313" y="1936756"/>
            <a:ext cx="880884" cy="682739"/>
            <a:chOff x="1264919" y="2025408"/>
            <a:chExt cx="880884" cy="682739"/>
          </a:xfrm>
        </p:grpSpPr>
        <p:grpSp>
          <p:nvGrpSpPr>
            <p:cNvPr id="92" name="组合 91"/>
            <p:cNvGrpSpPr/>
            <p:nvPr/>
          </p:nvGrpSpPr>
          <p:grpSpPr>
            <a:xfrm>
              <a:off x="1264919" y="2025408"/>
              <a:ext cx="880884" cy="682739"/>
              <a:chOff x="1264919" y="2025408"/>
              <a:chExt cx="880884" cy="682739"/>
            </a:xfrm>
          </p:grpSpPr>
          <p:sp>
            <p:nvSpPr>
              <p:cNvPr id="95" name="object 20"/>
              <p:cNvSpPr/>
              <p:nvPr/>
            </p:nvSpPr>
            <p:spPr>
              <a:xfrm>
                <a:off x="1264919" y="2025408"/>
                <a:ext cx="880884" cy="682739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6" name="object 21"/>
              <p:cNvSpPr/>
              <p:nvPr/>
            </p:nvSpPr>
            <p:spPr>
              <a:xfrm>
                <a:off x="1493428" y="2184793"/>
                <a:ext cx="446405" cy="363220"/>
              </a:xfrm>
              <a:custGeom>
                <a:avLst/>
                <a:gdLst/>
                <a:ahLst/>
                <a:cxnLst/>
                <a:rect l="l" t="t" r="r" b="b"/>
                <a:pathLst>
                  <a:path w="446405" h="363219">
                    <a:moveTo>
                      <a:pt x="143433" y="72651"/>
                    </a:moveTo>
                    <a:lnTo>
                      <a:pt x="122292" y="76504"/>
                    </a:lnTo>
                    <a:lnTo>
                      <a:pt x="104633" y="85990"/>
                    </a:lnTo>
                    <a:lnTo>
                      <a:pt x="92798" y="100303"/>
                    </a:lnTo>
                    <a:lnTo>
                      <a:pt x="89287" y="114274"/>
                    </a:lnTo>
                    <a:lnTo>
                      <a:pt x="92024" y="127972"/>
                    </a:lnTo>
                    <a:lnTo>
                      <a:pt x="100527" y="140283"/>
                    </a:lnTo>
                    <a:lnTo>
                      <a:pt x="114315" y="150090"/>
                    </a:lnTo>
                    <a:lnTo>
                      <a:pt x="60226" y="278362"/>
                    </a:lnTo>
                    <a:lnTo>
                      <a:pt x="56901" y="278362"/>
                    </a:lnTo>
                    <a:lnTo>
                      <a:pt x="34795" y="281652"/>
                    </a:lnTo>
                    <a:lnTo>
                      <a:pt x="16722" y="290697"/>
                    </a:lnTo>
                    <a:lnTo>
                      <a:pt x="4513" y="304138"/>
                    </a:lnTo>
                    <a:lnTo>
                      <a:pt x="0" y="320616"/>
                    </a:lnTo>
                    <a:lnTo>
                      <a:pt x="4408" y="337109"/>
                    </a:lnTo>
                    <a:lnTo>
                      <a:pt x="16531" y="350594"/>
                    </a:lnTo>
                    <a:lnTo>
                      <a:pt x="34546" y="359703"/>
                    </a:lnTo>
                    <a:lnTo>
                      <a:pt x="56630" y="363071"/>
                    </a:lnTo>
                    <a:lnTo>
                      <a:pt x="78736" y="359781"/>
                    </a:lnTo>
                    <a:lnTo>
                      <a:pt x="96809" y="350736"/>
                    </a:lnTo>
                    <a:lnTo>
                      <a:pt x="109018" y="337295"/>
                    </a:lnTo>
                    <a:lnTo>
                      <a:pt x="113532" y="320817"/>
                    </a:lnTo>
                    <a:lnTo>
                      <a:pt x="112008" y="310971"/>
                    </a:lnTo>
                    <a:lnTo>
                      <a:pt x="107537" y="301776"/>
                    </a:lnTo>
                    <a:lnTo>
                      <a:pt x="100360" y="293590"/>
                    </a:lnTo>
                    <a:lnTo>
                      <a:pt x="90717" y="286773"/>
                    </a:lnTo>
                    <a:lnTo>
                      <a:pt x="145293" y="157350"/>
                    </a:lnTo>
                    <a:lnTo>
                      <a:pt x="146104" y="157350"/>
                    </a:lnTo>
                    <a:lnTo>
                      <a:pt x="155129" y="156797"/>
                    </a:lnTo>
                    <a:lnTo>
                      <a:pt x="163869" y="155195"/>
                    </a:lnTo>
                    <a:lnTo>
                      <a:pt x="172160" y="152583"/>
                    </a:lnTo>
                    <a:lnTo>
                      <a:pt x="179840" y="149001"/>
                    </a:lnTo>
                    <a:lnTo>
                      <a:pt x="233903" y="149001"/>
                    </a:lnTo>
                    <a:lnTo>
                      <a:pt x="199302" y="129639"/>
                    </a:lnTo>
                    <a:lnTo>
                      <a:pt x="202771" y="113020"/>
                    </a:lnTo>
                    <a:lnTo>
                      <a:pt x="197607" y="97247"/>
                    </a:lnTo>
                    <a:lnTo>
                      <a:pt x="184893" y="84069"/>
                    </a:lnTo>
                    <a:lnTo>
                      <a:pt x="165709" y="75239"/>
                    </a:lnTo>
                    <a:lnTo>
                      <a:pt x="143433" y="72651"/>
                    </a:lnTo>
                    <a:close/>
                  </a:path>
                  <a:path w="446405" h="363219">
                    <a:moveTo>
                      <a:pt x="233903" y="149001"/>
                    </a:moveTo>
                    <a:lnTo>
                      <a:pt x="179840" y="149001"/>
                    </a:lnTo>
                    <a:lnTo>
                      <a:pt x="263772" y="195893"/>
                    </a:lnTo>
                    <a:lnTo>
                      <a:pt x="261069" y="200955"/>
                    </a:lnTo>
                    <a:lnTo>
                      <a:pt x="259670" y="206355"/>
                    </a:lnTo>
                    <a:lnTo>
                      <a:pt x="259645" y="211836"/>
                    </a:lnTo>
                    <a:lnTo>
                      <a:pt x="264089" y="228293"/>
                    </a:lnTo>
                    <a:lnTo>
                      <a:pt x="276248" y="241758"/>
                    </a:lnTo>
                    <a:lnTo>
                      <a:pt x="294288" y="250840"/>
                    </a:lnTo>
                    <a:lnTo>
                      <a:pt x="316382" y="254175"/>
                    </a:lnTo>
                    <a:lnTo>
                      <a:pt x="338505" y="250840"/>
                    </a:lnTo>
                    <a:lnTo>
                      <a:pt x="356547" y="241758"/>
                    </a:lnTo>
                    <a:lnTo>
                      <a:pt x="368698" y="228321"/>
                    </a:lnTo>
                    <a:lnTo>
                      <a:pt x="373168" y="211836"/>
                    </a:lnTo>
                    <a:lnTo>
                      <a:pt x="371417" y="201380"/>
                    </a:lnTo>
                    <a:lnTo>
                      <a:pt x="366357" y="191706"/>
                    </a:lnTo>
                    <a:lnTo>
                      <a:pt x="358296" y="183241"/>
                    </a:lnTo>
                    <a:lnTo>
                      <a:pt x="348495" y="177015"/>
                    </a:lnTo>
                    <a:lnTo>
                      <a:pt x="283965" y="177015"/>
                    </a:lnTo>
                    <a:lnTo>
                      <a:pt x="233903" y="149001"/>
                    </a:lnTo>
                    <a:close/>
                  </a:path>
                  <a:path w="446405" h="363219">
                    <a:moveTo>
                      <a:pt x="389435" y="0"/>
                    </a:moveTo>
                    <a:lnTo>
                      <a:pt x="367336" y="3314"/>
                    </a:lnTo>
                    <a:lnTo>
                      <a:pt x="349282" y="12380"/>
                    </a:lnTo>
                    <a:lnTo>
                      <a:pt x="337101" y="25835"/>
                    </a:lnTo>
                    <a:lnTo>
                      <a:pt x="332621" y="42318"/>
                    </a:lnTo>
                    <a:lnTo>
                      <a:pt x="334381" y="52817"/>
                    </a:lnTo>
                    <a:lnTo>
                      <a:pt x="339474" y="62523"/>
                    </a:lnTo>
                    <a:lnTo>
                      <a:pt x="347587" y="71009"/>
                    </a:lnTo>
                    <a:lnTo>
                      <a:pt x="358409" y="77846"/>
                    </a:lnTo>
                    <a:lnTo>
                      <a:pt x="316402" y="169452"/>
                    </a:lnTo>
                    <a:lnTo>
                      <a:pt x="307781" y="169935"/>
                    </a:lnTo>
                    <a:lnTo>
                      <a:pt x="299406" y="171378"/>
                    </a:lnTo>
                    <a:lnTo>
                      <a:pt x="291419" y="173749"/>
                    </a:lnTo>
                    <a:lnTo>
                      <a:pt x="283965" y="177015"/>
                    </a:lnTo>
                    <a:lnTo>
                      <a:pt x="348495" y="177015"/>
                    </a:lnTo>
                    <a:lnTo>
                      <a:pt x="347543" y="176410"/>
                    </a:lnTo>
                    <a:lnTo>
                      <a:pt x="389387" y="84743"/>
                    </a:lnTo>
                    <a:lnTo>
                      <a:pt x="411483" y="81415"/>
                    </a:lnTo>
                    <a:lnTo>
                      <a:pt x="429527" y="72338"/>
                    </a:lnTo>
                    <a:lnTo>
                      <a:pt x="441692" y="58875"/>
                    </a:lnTo>
                    <a:lnTo>
                      <a:pt x="446153" y="42389"/>
                    </a:lnTo>
                    <a:lnTo>
                      <a:pt x="441711" y="25901"/>
                    </a:lnTo>
                    <a:lnTo>
                      <a:pt x="429560" y="12430"/>
                    </a:lnTo>
                    <a:lnTo>
                      <a:pt x="411526" y="3342"/>
                    </a:lnTo>
                    <a:lnTo>
                      <a:pt x="389435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3" name="object 22"/>
            <p:cNvSpPr/>
            <p:nvPr/>
          </p:nvSpPr>
          <p:spPr>
            <a:xfrm>
              <a:off x="1404360" y="2590216"/>
              <a:ext cx="560070" cy="0"/>
            </a:xfrm>
            <a:custGeom>
              <a:avLst/>
              <a:gdLst/>
              <a:ahLst/>
              <a:cxnLst/>
              <a:rect l="l" t="t" r="r" b="b"/>
              <a:pathLst>
                <a:path w="560069">
                  <a:moveTo>
                    <a:pt x="0" y="0"/>
                  </a:moveTo>
                  <a:lnTo>
                    <a:pt x="559550" y="0"/>
                  </a:lnTo>
                </a:path>
              </a:pathLst>
            </a:custGeom>
            <a:ln w="369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23"/>
            <p:cNvSpPr/>
            <p:nvPr/>
          </p:nvSpPr>
          <p:spPr>
            <a:xfrm>
              <a:off x="1428688" y="2184297"/>
              <a:ext cx="0" cy="387985"/>
            </a:xfrm>
            <a:custGeom>
              <a:avLst/>
              <a:gdLst/>
              <a:ahLst/>
              <a:cxnLst/>
              <a:rect l="l" t="t" r="r" b="b"/>
              <a:pathLst>
                <a:path h="387985">
                  <a:moveTo>
                    <a:pt x="0" y="0"/>
                  </a:moveTo>
                  <a:lnTo>
                    <a:pt x="0" y="387468"/>
                  </a:lnTo>
                </a:path>
              </a:pathLst>
            </a:custGeom>
            <a:ln w="486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4658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7037E-6 L 0.02135 -0.0382 C 0.02578 -0.04676 0.03242 -0.05139 0.03945 -0.05139 C 0.04739 -0.05139 0.05377 -0.04676 0.0582 -0.0382 L 0.07968 3.7037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-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7037E-6 L 0.02135 -0.0382 C 0.02578 -0.04676 0.03242 -0.05139 0.03945 -0.05139 C 0.0474 -0.05139 0.05378 -0.04676 0.0582 -0.0382 L 0.07969 3.7037E-6 " pathEditMode="relative" rAng="0" ptsTypes="AAAAA">
                                      <p:cBhvr>
                                        <p:cTn id="1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-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85185E-6 L 0.0418 -0.0382 C 0.05052 -0.04676 0.06354 -0.05139 0.07734 -0.05139 C 0.09297 -0.05139 0.10547 -0.04676 0.11419 -0.0382 L 0.15638 1.85185E-6 " pathEditMode="relative" rAng="0" ptsTypes="AAAAA">
                                      <p:cBhvr>
                                        <p:cTn id="38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-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72 0.01297 L 0.03268 -0.02523 C 0.04179 -0.03379 0.0556 -0.03842 0.07031 -0.03842 C 0.08685 -0.03842 0.10013 -0.03379 0.10924 -0.02523 L 0.15403 0.01297 " pathEditMode="relative" rAng="0" ptsTypes="AAAAA">
                                      <p:cBhvr>
                                        <p:cTn id="5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81" y="-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0.00973 L 0.06432 -0.02847 C 0.07734 -0.03703 0.09674 -0.04166 0.11745 -0.04166 C 0.14075 -0.04166 0.15937 -0.03703 0.17239 -0.02847 L 0.23542 0.00973 " pathEditMode="relative" rAng="0" ptsTypes="AAAAA">
                                      <p:cBhvr>
                                        <p:cTn id="62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80" y="-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object 22"/>
          <p:cNvSpPr/>
          <p:nvPr/>
        </p:nvSpPr>
        <p:spPr>
          <a:xfrm>
            <a:off x="0" y="0"/>
            <a:ext cx="12192000" cy="873760"/>
          </a:xfrm>
          <a:custGeom>
            <a:avLst/>
            <a:gdLst/>
            <a:ahLst/>
            <a:cxnLst/>
            <a:rect l="l" t="t" r="r" b="b"/>
            <a:pathLst>
              <a:path w="12192000" h="873760">
                <a:moveTo>
                  <a:pt x="0" y="873251"/>
                </a:moveTo>
                <a:lnTo>
                  <a:pt x="12192000" y="873251"/>
                </a:lnTo>
                <a:lnTo>
                  <a:pt x="12192000" y="0"/>
                </a:lnTo>
                <a:lnTo>
                  <a:pt x="0" y="0"/>
                </a:lnTo>
                <a:lnTo>
                  <a:pt x="0" y="873251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75880"/>
            <a:ext cx="8023606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pc="-15" dirty="0" smtClean="0"/>
              <a:t>非结构化数据检索系统设计</a:t>
            </a:r>
            <a:endParaRPr spc="-15" dirty="0"/>
          </a:p>
        </p:txBody>
      </p:sp>
      <p:sp>
        <p:nvSpPr>
          <p:cNvPr id="4" name="object 4"/>
          <p:cNvSpPr/>
          <p:nvPr/>
        </p:nvSpPr>
        <p:spPr>
          <a:xfrm>
            <a:off x="2901695" y="1938527"/>
            <a:ext cx="3241675" cy="443865"/>
          </a:xfrm>
          <a:custGeom>
            <a:avLst/>
            <a:gdLst/>
            <a:ahLst/>
            <a:cxnLst/>
            <a:rect l="l" t="t" r="r" b="b"/>
            <a:pathLst>
              <a:path w="3241675" h="443864">
                <a:moveTo>
                  <a:pt x="3167634" y="0"/>
                </a:moveTo>
                <a:lnTo>
                  <a:pt x="73914" y="0"/>
                </a:lnTo>
                <a:lnTo>
                  <a:pt x="45166" y="5816"/>
                </a:lnTo>
                <a:lnTo>
                  <a:pt x="21669" y="21669"/>
                </a:lnTo>
                <a:lnTo>
                  <a:pt x="5816" y="45166"/>
                </a:lnTo>
                <a:lnTo>
                  <a:pt x="0" y="73913"/>
                </a:lnTo>
                <a:lnTo>
                  <a:pt x="0" y="369570"/>
                </a:lnTo>
                <a:lnTo>
                  <a:pt x="5816" y="398317"/>
                </a:lnTo>
                <a:lnTo>
                  <a:pt x="21669" y="421814"/>
                </a:lnTo>
                <a:lnTo>
                  <a:pt x="45166" y="437667"/>
                </a:lnTo>
                <a:lnTo>
                  <a:pt x="73914" y="443484"/>
                </a:lnTo>
                <a:lnTo>
                  <a:pt x="3167634" y="443484"/>
                </a:lnTo>
                <a:lnTo>
                  <a:pt x="3196381" y="437667"/>
                </a:lnTo>
                <a:lnTo>
                  <a:pt x="3219878" y="421814"/>
                </a:lnTo>
                <a:lnTo>
                  <a:pt x="3235731" y="398317"/>
                </a:lnTo>
                <a:lnTo>
                  <a:pt x="3241548" y="369570"/>
                </a:lnTo>
                <a:lnTo>
                  <a:pt x="3241548" y="73913"/>
                </a:lnTo>
                <a:lnTo>
                  <a:pt x="3235731" y="45166"/>
                </a:lnTo>
                <a:lnTo>
                  <a:pt x="3219878" y="21669"/>
                </a:lnTo>
                <a:lnTo>
                  <a:pt x="3196381" y="5816"/>
                </a:lnTo>
                <a:lnTo>
                  <a:pt x="3167634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98648" y="2467355"/>
            <a:ext cx="3240405" cy="443865"/>
          </a:xfrm>
          <a:custGeom>
            <a:avLst/>
            <a:gdLst/>
            <a:ahLst/>
            <a:cxnLst/>
            <a:rect l="l" t="t" r="r" b="b"/>
            <a:pathLst>
              <a:path w="3240404" h="443864">
                <a:moveTo>
                  <a:pt x="3166110" y="0"/>
                </a:moveTo>
                <a:lnTo>
                  <a:pt x="73913" y="0"/>
                </a:lnTo>
                <a:lnTo>
                  <a:pt x="45166" y="5816"/>
                </a:lnTo>
                <a:lnTo>
                  <a:pt x="21669" y="21669"/>
                </a:lnTo>
                <a:lnTo>
                  <a:pt x="5816" y="45166"/>
                </a:lnTo>
                <a:lnTo>
                  <a:pt x="0" y="73914"/>
                </a:lnTo>
                <a:lnTo>
                  <a:pt x="0" y="369570"/>
                </a:lnTo>
                <a:lnTo>
                  <a:pt x="5816" y="398317"/>
                </a:lnTo>
                <a:lnTo>
                  <a:pt x="21669" y="421814"/>
                </a:lnTo>
                <a:lnTo>
                  <a:pt x="45166" y="437667"/>
                </a:lnTo>
                <a:lnTo>
                  <a:pt x="73913" y="443484"/>
                </a:lnTo>
                <a:lnTo>
                  <a:pt x="3166110" y="443484"/>
                </a:lnTo>
                <a:lnTo>
                  <a:pt x="3194857" y="437667"/>
                </a:lnTo>
                <a:lnTo>
                  <a:pt x="3218354" y="421814"/>
                </a:lnTo>
                <a:lnTo>
                  <a:pt x="3234207" y="398317"/>
                </a:lnTo>
                <a:lnTo>
                  <a:pt x="3240024" y="369570"/>
                </a:lnTo>
                <a:lnTo>
                  <a:pt x="3240024" y="73914"/>
                </a:lnTo>
                <a:lnTo>
                  <a:pt x="3234207" y="45166"/>
                </a:lnTo>
                <a:lnTo>
                  <a:pt x="3218354" y="21669"/>
                </a:lnTo>
                <a:lnTo>
                  <a:pt x="3194857" y="5816"/>
                </a:lnTo>
                <a:lnTo>
                  <a:pt x="316611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92602" y="1989582"/>
            <a:ext cx="2459990" cy="860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latin typeface="Arial Rounded MT Bold"/>
                <a:cs typeface="Arial Rounded MT Bold"/>
              </a:rPr>
              <a:t>Data</a:t>
            </a:r>
            <a:r>
              <a:rPr sz="2000" spc="-40" dirty="0">
                <a:latin typeface="Arial Rounded MT Bold"/>
                <a:cs typeface="Arial Rounded MT Bold"/>
              </a:rPr>
              <a:t> </a:t>
            </a:r>
            <a:r>
              <a:rPr sz="2000" spc="-15" dirty="0">
                <a:latin typeface="Arial Rounded MT Bold"/>
                <a:cs typeface="Arial Rounded MT Bold"/>
              </a:rPr>
              <a:t>Preprocessing</a:t>
            </a:r>
            <a:endParaRPr sz="2000" dirty="0">
              <a:latin typeface="Arial Rounded MT Bold"/>
              <a:cs typeface="Arial Rounded MT Bold"/>
            </a:endParaRPr>
          </a:p>
          <a:p>
            <a:pPr algn="ctr">
              <a:lnSpc>
                <a:spcPct val="100000"/>
              </a:lnSpc>
              <a:spcBef>
                <a:spcPts val="1765"/>
              </a:spcBef>
            </a:pPr>
            <a:r>
              <a:rPr sz="2000" spc="-25" dirty="0">
                <a:latin typeface="Arial Rounded MT Bold"/>
                <a:cs typeface="Arial Rounded MT Bold"/>
              </a:rPr>
              <a:t>Feature</a:t>
            </a:r>
            <a:r>
              <a:rPr sz="2000" spc="-40" dirty="0">
                <a:latin typeface="Arial Rounded MT Bold"/>
                <a:cs typeface="Arial Rounded MT Bold"/>
              </a:rPr>
              <a:t> </a:t>
            </a:r>
            <a:r>
              <a:rPr sz="2000" spc="-5" dirty="0">
                <a:latin typeface="Arial Rounded MT Bold"/>
                <a:cs typeface="Arial Rounded MT Bold"/>
              </a:rPr>
              <a:t>Mapping</a:t>
            </a:r>
            <a:endParaRPr sz="2000" dirty="0">
              <a:latin typeface="Arial Rounded MT Bold"/>
              <a:cs typeface="Arial Rounded MT Bol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89682" y="1823466"/>
            <a:ext cx="3472179" cy="1224280"/>
          </a:xfrm>
          <a:custGeom>
            <a:avLst/>
            <a:gdLst/>
            <a:ahLst/>
            <a:cxnLst/>
            <a:rect l="l" t="t" r="r" b="b"/>
            <a:pathLst>
              <a:path w="3472179" h="1224280">
                <a:moveTo>
                  <a:pt x="0" y="203962"/>
                </a:moveTo>
                <a:lnTo>
                  <a:pt x="5386" y="157194"/>
                </a:lnTo>
                <a:lnTo>
                  <a:pt x="20730" y="114262"/>
                </a:lnTo>
                <a:lnTo>
                  <a:pt x="44806" y="76392"/>
                </a:lnTo>
                <a:lnTo>
                  <a:pt x="76392" y="44806"/>
                </a:lnTo>
                <a:lnTo>
                  <a:pt x="114262" y="20730"/>
                </a:lnTo>
                <a:lnTo>
                  <a:pt x="157194" y="5386"/>
                </a:lnTo>
                <a:lnTo>
                  <a:pt x="203962" y="0"/>
                </a:lnTo>
                <a:lnTo>
                  <a:pt x="3267709" y="0"/>
                </a:lnTo>
                <a:lnTo>
                  <a:pt x="3314477" y="5386"/>
                </a:lnTo>
                <a:lnTo>
                  <a:pt x="3357409" y="20730"/>
                </a:lnTo>
                <a:lnTo>
                  <a:pt x="3395279" y="44806"/>
                </a:lnTo>
                <a:lnTo>
                  <a:pt x="3426865" y="76392"/>
                </a:lnTo>
                <a:lnTo>
                  <a:pt x="3450941" y="114262"/>
                </a:lnTo>
                <a:lnTo>
                  <a:pt x="3466285" y="157194"/>
                </a:lnTo>
                <a:lnTo>
                  <a:pt x="3471672" y="203962"/>
                </a:lnTo>
                <a:lnTo>
                  <a:pt x="3471672" y="1019810"/>
                </a:lnTo>
                <a:lnTo>
                  <a:pt x="3466285" y="1066577"/>
                </a:lnTo>
                <a:lnTo>
                  <a:pt x="3450941" y="1109509"/>
                </a:lnTo>
                <a:lnTo>
                  <a:pt x="3426865" y="1147379"/>
                </a:lnTo>
                <a:lnTo>
                  <a:pt x="3395279" y="1178965"/>
                </a:lnTo>
                <a:lnTo>
                  <a:pt x="3357409" y="1203041"/>
                </a:lnTo>
                <a:lnTo>
                  <a:pt x="3314477" y="1218385"/>
                </a:lnTo>
                <a:lnTo>
                  <a:pt x="3267709" y="1223772"/>
                </a:lnTo>
                <a:lnTo>
                  <a:pt x="203962" y="1223772"/>
                </a:lnTo>
                <a:lnTo>
                  <a:pt x="157194" y="1218385"/>
                </a:lnTo>
                <a:lnTo>
                  <a:pt x="114262" y="1203041"/>
                </a:lnTo>
                <a:lnTo>
                  <a:pt x="76392" y="1178965"/>
                </a:lnTo>
                <a:lnTo>
                  <a:pt x="44806" y="1147379"/>
                </a:lnTo>
                <a:lnTo>
                  <a:pt x="20730" y="1109509"/>
                </a:lnTo>
                <a:lnTo>
                  <a:pt x="5386" y="1066577"/>
                </a:lnTo>
                <a:lnTo>
                  <a:pt x="0" y="1019810"/>
                </a:lnTo>
                <a:lnTo>
                  <a:pt x="0" y="203962"/>
                </a:lnTo>
                <a:close/>
              </a:path>
            </a:pathLst>
          </a:custGeom>
          <a:ln w="38099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1988" y="1965960"/>
            <a:ext cx="3241675" cy="443865"/>
          </a:xfrm>
          <a:custGeom>
            <a:avLst/>
            <a:gdLst/>
            <a:ahLst/>
            <a:cxnLst/>
            <a:rect l="l" t="t" r="r" b="b"/>
            <a:pathLst>
              <a:path w="3241675" h="443864">
                <a:moveTo>
                  <a:pt x="3167633" y="0"/>
                </a:moveTo>
                <a:lnTo>
                  <a:pt x="73913" y="0"/>
                </a:lnTo>
                <a:lnTo>
                  <a:pt x="45166" y="5816"/>
                </a:lnTo>
                <a:lnTo>
                  <a:pt x="21669" y="21669"/>
                </a:lnTo>
                <a:lnTo>
                  <a:pt x="5816" y="45166"/>
                </a:lnTo>
                <a:lnTo>
                  <a:pt x="0" y="73913"/>
                </a:lnTo>
                <a:lnTo>
                  <a:pt x="0" y="369569"/>
                </a:lnTo>
                <a:lnTo>
                  <a:pt x="5816" y="398317"/>
                </a:lnTo>
                <a:lnTo>
                  <a:pt x="21669" y="421814"/>
                </a:lnTo>
                <a:lnTo>
                  <a:pt x="45166" y="437667"/>
                </a:lnTo>
                <a:lnTo>
                  <a:pt x="73913" y="443484"/>
                </a:lnTo>
                <a:lnTo>
                  <a:pt x="3167633" y="443484"/>
                </a:lnTo>
                <a:lnTo>
                  <a:pt x="3196381" y="437667"/>
                </a:lnTo>
                <a:lnTo>
                  <a:pt x="3219878" y="421814"/>
                </a:lnTo>
                <a:lnTo>
                  <a:pt x="3235731" y="398317"/>
                </a:lnTo>
                <a:lnTo>
                  <a:pt x="3241547" y="369569"/>
                </a:lnTo>
                <a:lnTo>
                  <a:pt x="3241547" y="73913"/>
                </a:lnTo>
                <a:lnTo>
                  <a:pt x="3235731" y="45166"/>
                </a:lnTo>
                <a:lnTo>
                  <a:pt x="3219878" y="21669"/>
                </a:lnTo>
                <a:lnTo>
                  <a:pt x="3196381" y="5816"/>
                </a:lnTo>
                <a:lnTo>
                  <a:pt x="316763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61988" y="2461260"/>
            <a:ext cx="3241675" cy="441959"/>
          </a:xfrm>
          <a:custGeom>
            <a:avLst/>
            <a:gdLst/>
            <a:ahLst/>
            <a:cxnLst/>
            <a:rect l="l" t="t" r="r" b="b"/>
            <a:pathLst>
              <a:path w="3241675" h="441960">
                <a:moveTo>
                  <a:pt x="3167887" y="0"/>
                </a:moveTo>
                <a:lnTo>
                  <a:pt x="73659" y="0"/>
                </a:lnTo>
                <a:lnTo>
                  <a:pt x="45005" y="5794"/>
                </a:lnTo>
                <a:lnTo>
                  <a:pt x="21589" y="21589"/>
                </a:lnTo>
                <a:lnTo>
                  <a:pt x="5794" y="45005"/>
                </a:lnTo>
                <a:lnTo>
                  <a:pt x="0" y="73660"/>
                </a:lnTo>
                <a:lnTo>
                  <a:pt x="0" y="368300"/>
                </a:lnTo>
                <a:lnTo>
                  <a:pt x="5794" y="396954"/>
                </a:lnTo>
                <a:lnTo>
                  <a:pt x="21590" y="420370"/>
                </a:lnTo>
                <a:lnTo>
                  <a:pt x="45005" y="436165"/>
                </a:lnTo>
                <a:lnTo>
                  <a:pt x="73659" y="441960"/>
                </a:lnTo>
                <a:lnTo>
                  <a:pt x="3167887" y="441960"/>
                </a:lnTo>
                <a:lnTo>
                  <a:pt x="3196542" y="436165"/>
                </a:lnTo>
                <a:lnTo>
                  <a:pt x="3219957" y="420370"/>
                </a:lnTo>
                <a:lnTo>
                  <a:pt x="3235753" y="396954"/>
                </a:lnTo>
                <a:lnTo>
                  <a:pt x="3241547" y="368300"/>
                </a:lnTo>
                <a:lnTo>
                  <a:pt x="3241547" y="73660"/>
                </a:lnTo>
                <a:lnTo>
                  <a:pt x="3235753" y="45005"/>
                </a:lnTo>
                <a:lnTo>
                  <a:pt x="3219957" y="21589"/>
                </a:lnTo>
                <a:lnTo>
                  <a:pt x="3196542" y="5794"/>
                </a:lnTo>
                <a:lnTo>
                  <a:pt x="316788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305802" y="2017013"/>
            <a:ext cx="2155190" cy="825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Arial Rounded MT Bold"/>
                <a:cs typeface="Arial Rounded MT Bold"/>
              </a:rPr>
              <a:t>Feature</a:t>
            </a:r>
            <a:r>
              <a:rPr sz="2000" spc="-80" dirty="0">
                <a:latin typeface="Arial Rounded MT Bold"/>
                <a:cs typeface="Arial Rounded MT Bold"/>
              </a:rPr>
              <a:t> </a:t>
            </a:r>
            <a:r>
              <a:rPr sz="2000" spc="-15" dirty="0">
                <a:latin typeface="Arial Rounded MT Bold"/>
                <a:cs typeface="Arial Rounded MT Bold"/>
              </a:rPr>
              <a:t>Matching</a:t>
            </a:r>
            <a:endParaRPr sz="2000">
              <a:latin typeface="Arial Rounded MT Bold"/>
              <a:cs typeface="Arial Rounded MT Bold"/>
            </a:endParaRPr>
          </a:p>
          <a:p>
            <a:pPr marL="1905" algn="ctr">
              <a:lnSpc>
                <a:spcPct val="100000"/>
              </a:lnSpc>
              <a:spcBef>
                <a:spcPts val="1490"/>
              </a:spcBef>
            </a:pPr>
            <a:r>
              <a:rPr sz="2000" spc="-10" dirty="0">
                <a:latin typeface="Arial Rounded MT Bold"/>
                <a:cs typeface="Arial Rounded MT Bold"/>
              </a:rPr>
              <a:t>Ranking</a:t>
            </a:r>
            <a:endParaRPr sz="2000">
              <a:latin typeface="Arial Rounded MT Bold"/>
              <a:cs typeface="Arial Rounded MT Bold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24421" y="1849373"/>
            <a:ext cx="3860800" cy="1179830"/>
          </a:xfrm>
          <a:custGeom>
            <a:avLst/>
            <a:gdLst/>
            <a:ahLst/>
            <a:cxnLst/>
            <a:rect l="l" t="t" r="r" b="b"/>
            <a:pathLst>
              <a:path w="3860800" h="1179830">
                <a:moveTo>
                  <a:pt x="0" y="196596"/>
                </a:moveTo>
                <a:lnTo>
                  <a:pt x="5191" y="151515"/>
                </a:lnTo>
                <a:lnTo>
                  <a:pt x="19980" y="110134"/>
                </a:lnTo>
                <a:lnTo>
                  <a:pt x="43187" y="73631"/>
                </a:lnTo>
                <a:lnTo>
                  <a:pt x="73631" y="43187"/>
                </a:lnTo>
                <a:lnTo>
                  <a:pt x="110134" y="19980"/>
                </a:lnTo>
                <a:lnTo>
                  <a:pt x="151515" y="5191"/>
                </a:lnTo>
                <a:lnTo>
                  <a:pt x="196596" y="0"/>
                </a:lnTo>
                <a:lnTo>
                  <a:pt x="3663696" y="0"/>
                </a:lnTo>
                <a:lnTo>
                  <a:pt x="3708776" y="5191"/>
                </a:lnTo>
                <a:lnTo>
                  <a:pt x="3750157" y="19980"/>
                </a:lnTo>
                <a:lnTo>
                  <a:pt x="3786660" y="43187"/>
                </a:lnTo>
                <a:lnTo>
                  <a:pt x="3817104" y="73631"/>
                </a:lnTo>
                <a:lnTo>
                  <a:pt x="3840311" y="110134"/>
                </a:lnTo>
                <a:lnTo>
                  <a:pt x="3855100" y="151515"/>
                </a:lnTo>
                <a:lnTo>
                  <a:pt x="3860292" y="196596"/>
                </a:lnTo>
                <a:lnTo>
                  <a:pt x="3860292" y="982979"/>
                </a:lnTo>
                <a:lnTo>
                  <a:pt x="3855100" y="1028060"/>
                </a:lnTo>
                <a:lnTo>
                  <a:pt x="3840311" y="1069441"/>
                </a:lnTo>
                <a:lnTo>
                  <a:pt x="3817104" y="1105944"/>
                </a:lnTo>
                <a:lnTo>
                  <a:pt x="3786660" y="1136388"/>
                </a:lnTo>
                <a:lnTo>
                  <a:pt x="3750157" y="1159595"/>
                </a:lnTo>
                <a:lnTo>
                  <a:pt x="3708776" y="1174384"/>
                </a:lnTo>
                <a:lnTo>
                  <a:pt x="3663696" y="1179576"/>
                </a:lnTo>
                <a:lnTo>
                  <a:pt x="196596" y="1179576"/>
                </a:lnTo>
                <a:lnTo>
                  <a:pt x="151515" y="1174384"/>
                </a:lnTo>
                <a:lnTo>
                  <a:pt x="110134" y="1159595"/>
                </a:lnTo>
                <a:lnTo>
                  <a:pt x="73631" y="1136388"/>
                </a:lnTo>
                <a:lnTo>
                  <a:pt x="43187" y="1105944"/>
                </a:lnTo>
                <a:lnTo>
                  <a:pt x="19980" y="1069441"/>
                </a:lnTo>
                <a:lnTo>
                  <a:pt x="5191" y="1028060"/>
                </a:lnTo>
                <a:lnTo>
                  <a:pt x="0" y="982979"/>
                </a:lnTo>
                <a:lnTo>
                  <a:pt x="0" y="196596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1916" y="2176272"/>
            <a:ext cx="1690370" cy="783590"/>
          </a:xfrm>
          <a:custGeom>
            <a:avLst/>
            <a:gdLst/>
            <a:ahLst/>
            <a:cxnLst/>
            <a:rect l="l" t="t" r="r" b="b"/>
            <a:pathLst>
              <a:path w="1690370" h="783589">
                <a:moveTo>
                  <a:pt x="1559560" y="0"/>
                </a:moveTo>
                <a:lnTo>
                  <a:pt x="130556" y="0"/>
                </a:lnTo>
                <a:lnTo>
                  <a:pt x="79740" y="10255"/>
                </a:lnTo>
                <a:lnTo>
                  <a:pt x="38241" y="38226"/>
                </a:lnTo>
                <a:lnTo>
                  <a:pt x="10260" y="79724"/>
                </a:lnTo>
                <a:lnTo>
                  <a:pt x="0" y="130555"/>
                </a:lnTo>
                <a:lnTo>
                  <a:pt x="0" y="652779"/>
                </a:lnTo>
                <a:lnTo>
                  <a:pt x="10260" y="703611"/>
                </a:lnTo>
                <a:lnTo>
                  <a:pt x="38241" y="745109"/>
                </a:lnTo>
                <a:lnTo>
                  <a:pt x="79740" y="773080"/>
                </a:lnTo>
                <a:lnTo>
                  <a:pt x="130556" y="783336"/>
                </a:lnTo>
                <a:lnTo>
                  <a:pt x="1559560" y="783336"/>
                </a:lnTo>
                <a:lnTo>
                  <a:pt x="1610391" y="773080"/>
                </a:lnTo>
                <a:lnTo>
                  <a:pt x="1651888" y="745109"/>
                </a:lnTo>
                <a:lnTo>
                  <a:pt x="1679860" y="703611"/>
                </a:lnTo>
                <a:lnTo>
                  <a:pt x="1690115" y="652779"/>
                </a:lnTo>
                <a:lnTo>
                  <a:pt x="1690115" y="130555"/>
                </a:lnTo>
                <a:lnTo>
                  <a:pt x="1679860" y="79724"/>
                </a:lnTo>
                <a:lnTo>
                  <a:pt x="1651889" y="38226"/>
                </a:lnTo>
                <a:lnTo>
                  <a:pt x="1610391" y="10255"/>
                </a:lnTo>
                <a:lnTo>
                  <a:pt x="155956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43952" y="2398902"/>
            <a:ext cx="112395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8105" marR="5080" indent="-66040">
              <a:lnSpc>
                <a:spcPct val="100000"/>
              </a:lnSpc>
              <a:spcBef>
                <a:spcPts val="105"/>
              </a:spcBef>
            </a:pPr>
            <a:r>
              <a:rPr lang="zh-CN" altLang="en-US" sz="2000" spc="-50" dirty="0" smtClean="0">
                <a:latin typeface="Arial Rounded MT Bold"/>
                <a:cs typeface="Arial Rounded MT Bold"/>
              </a:rPr>
              <a:t>检索请求</a:t>
            </a:r>
            <a:endParaRPr sz="2000" dirty="0">
              <a:latin typeface="Arial Rounded MT Bold"/>
              <a:cs typeface="Arial Rounded MT Bold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72767" y="1685544"/>
            <a:ext cx="348995" cy="353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27760" y="1708404"/>
            <a:ext cx="347472" cy="3291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99488" y="1679448"/>
            <a:ext cx="426719" cy="4099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5928" y="1827276"/>
            <a:ext cx="592836" cy="6385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5953" y="2134590"/>
            <a:ext cx="538913" cy="5636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62761" y="1734677"/>
            <a:ext cx="120014" cy="316230"/>
          </a:xfrm>
          <a:custGeom>
            <a:avLst/>
            <a:gdLst/>
            <a:ahLst/>
            <a:cxnLst/>
            <a:rect l="l" t="t" r="r" b="b"/>
            <a:pathLst>
              <a:path w="120015" h="316230">
                <a:moveTo>
                  <a:pt x="15080" y="0"/>
                </a:moveTo>
                <a:lnTo>
                  <a:pt x="8298" y="2748"/>
                </a:lnTo>
                <a:lnTo>
                  <a:pt x="2908" y="8270"/>
                </a:lnTo>
                <a:lnTo>
                  <a:pt x="0" y="15662"/>
                </a:lnTo>
                <a:lnTo>
                  <a:pt x="3" y="23495"/>
                </a:lnTo>
                <a:lnTo>
                  <a:pt x="2755" y="30827"/>
                </a:lnTo>
                <a:lnTo>
                  <a:pt x="8090" y="36718"/>
                </a:lnTo>
                <a:lnTo>
                  <a:pt x="33424" y="59697"/>
                </a:lnTo>
                <a:lnTo>
                  <a:pt x="53876" y="87010"/>
                </a:lnTo>
                <a:lnTo>
                  <a:pt x="69019" y="117943"/>
                </a:lnTo>
                <a:lnTo>
                  <a:pt x="78422" y="151780"/>
                </a:lnTo>
                <a:lnTo>
                  <a:pt x="81553" y="186747"/>
                </a:lnTo>
                <a:lnTo>
                  <a:pt x="78286" y="221011"/>
                </a:lnTo>
                <a:lnTo>
                  <a:pt x="68775" y="253775"/>
                </a:lnTo>
                <a:lnTo>
                  <a:pt x="53175" y="284241"/>
                </a:lnTo>
                <a:lnTo>
                  <a:pt x="50228" y="288813"/>
                </a:lnTo>
                <a:lnTo>
                  <a:pt x="49339" y="294274"/>
                </a:lnTo>
                <a:lnTo>
                  <a:pt x="72680" y="316134"/>
                </a:lnTo>
                <a:lnTo>
                  <a:pt x="79464" y="313386"/>
                </a:lnTo>
                <a:lnTo>
                  <a:pt x="104216" y="269859"/>
                </a:lnTo>
                <a:lnTo>
                  <a:pt x="115951" y="228615"/>
                </a:lnTo>
                <a:lnTo>
                  <a:pt x="119735" y="186912"/>
                </a:lnTo>
                <a:lnTo>
                  <a:pt x="118769" y="165911"/>
                </a:lnTo>
                <a:lnTo>
                  <a:pt x="111184" y="124287"/>
                </a:lnTo>
                <a:lnTo>
                  <a:pt x="96437" y="85111"/>
                </a:lnTo>
                <a:lnTo>
                  <a:pt x="74444" y="48700"/>
                </a:lnTo>
                <a:lnTo>
                  <a:pt x="45876" y="17006"/>
                </a:lnTo>
                <a:lnTo>
                  <a:pt x="22402" y="180"/>
                </a:lnTo>
                <a:lnTo>
                  <a:pt x="1508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1575" y="1786366"/>
            <a:ext cx="187949" cy="2335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881729" y="1443988"/>
            <a:ext cx="28403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2000" spc="-25" dirty="0" smtClean="0">
                <a:latin typeface="Arial Rounded MT Bold"/>
                <a:cs typeface="Arial Rounded MT Bold"/>
              </a:rPr>
              <a:t>特征提取</a:t>
            </a:r>
            <a:endParaRPr sz="2000" dirty="0">
              <a:latin typeface="Arial Rounded MT Bold"/>
              <a:cs typeface="Arial Rounded MT Bold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50608" y="1454023"/>
            <a:ext cx="2300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zh-CN" altLang="en-US" sz="2000" spc="-10" dirty="0" smtClean="0">
                <a:latin typeface="Arial Rounded MT Bold"/>
                <a:cs typeface="Arial Rounded MT Bold"/>
              </a:rPr>
              <a:t>数据库中搜索</a:t>
            </a:r>
            <a:endParaRPr sz="2000" dirty="0">
              <a:latin typeface="Arial Rounded MT Bold"/>
              <a:cs typeface="Arial Rounded MT Bold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161032" y="3852671"/>
            <a:ext cx="628015" cy="608330"/>
          </a:xfrm>
          <a:custGeom>
            <a:avLst/>
            <a:gdLst/>
            <a:ahLst/>
            <a:cxnLst/>
            <a:rect l="l" t="t" r="r" b="b"/>
            <a:pathLst>
              <a:path w="628014" h="608329">
                <a:moveTo>
                  <a:pt x="0" y="608076"/>
                </a:moveTo>
                <a:lnTo>
                  <a:pt x="627888" y="608076"/>
                </a:lnTo>
                <a:lnTo>
                  <a:pt x="627888" y="0"/>
                </a:lnTo>
                <a:lnTo>
                  <a:pt x="0" y="0"/>
                </a:lnTo>
                <a:lnTo>
                  <a:pt x="0" y="608076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61032" y="3852671"/>
            <a:ext cx="628015" cy="608330"/>
          </a:xfrm>
          <a:custGeom>
            <a:avLst/>
            <a:gdLst/>
            <a:ahLst/>
            <a:cxnLst/>
            <a:rect l="l" t="t" r="r" b="b"/>
            <a:pathLst>
              <a:path w="628014" h="608329">
                <a:moveTo>
                  <a:pt x="0" y="608076"/>
                </a:moveTo>
                <a:lnTo>
                  <a:pt x="627888" y="608076"/>
                </a:lnTo>
                <a:lnTo>
                  <a:pt x="627888" y="0"/>
                </a:lnTo>
                <a:lnTo>
                  <a:pt x="0" y="0"/>
                </a:lnTo>
                <a:lnTo>
                  <a:pt x="0" y="608076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25039" y="3913632"/>
            <a:ext cx="628015" cy="609600"/>
          </a:xfrm>
          <a:custGeom>
            <a:avLst/>
            <a:gdLst/>
            <a:ahLst/>
            <a:cxnLst/>
            <a:rect l="l" t="t" r="r" b="b"/>
            <a:pathLst>
              <a:path w="628014" h="609600">
                <a:moveTo>
                  <a:pt x="0" y="609600"/>
                </a:moveTo>
                <a:lnTo>
                  <a:pt x="627888" y="609600"/>
                </a:lnTo>
                <a:lnTo>
                  <a:pt x="627888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25039" y="3913632"/>
            <a:ext cx="628015" cy="609600"/>
          </a:xfrm>
          <a:custGeom>
            <a:avLst/>
            <a:gdLst/>
            <a:ahLst/>
            <a:cxnLst/>
            <a:rect l="l" t="t" r="r" b="b"/>
            <a:pathLst>
              <a:path w="628014" h="609600">
                <a:moveTo>
                  <a:pt x="0" y="609600"/>
                </a:moveTo>
                <a:lnTo>
                  <a:pt x="627888" y="609600"/>
                </a:lnTo>
                <a:lnTo>
                  <a:pt x="627888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01239" y="3976115"/>
            <a:ext cx="626745" cy="609600"/>
          </a:xfrm>
          <a:custGeom>
            <a:avLst/>
            <a:gdLst/>
            <a:ahLst/>
            <a:cxnLst/>
            <a:rect l="l" t="t" r="r" b="b"/>
            <a:pathLst>
              <a:path w="626744" h="609600">
                <a:moveTo>
                  <a:pt x="0" y="609599"/>
                </a:moveTo>
                <a:lnTo>
                  <a:pt x="626363" y="609599"/>
                </a:lnTo>
                <a:lnTo>
                  <a:pt x="626363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01239" y="3976115"/>
            <a:ext cx="626745" cy="609600"/>
          </a:xfrm>
          <a:custGeom>
            <a:avLst/>
            <a:gdLst/>
            <a:ahLst/>
            <a:cxnLst/>
            <a:rect l="l" t="t" r="r" b="b"/>
            <a:pathLst>
              <a:path w="626744" h="609600">
                <a:moveTo>
                  <a:pt x="0" y="609599"/>
                </a:moveTo>
                <a:lnTo>
                  <a:pt x="626363" y="609599"/>
                </a:lnTo>
                <a:lnTo>
                  <a:pt x="626363" y="0"/>
                </a:lnTo>
                <a:lnTo>
                  <a:pt x="0" y="0"/>
                </a:lnTo>
                <a:lnTo>
                  <a:pt x="0" y="60959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75916" y="4038600"/>
            <a:ext cx="628015" cy="609600"/>
          </a:xfrm>
          <a:custGeom>
            <a:avLst/>
            <a:gdLst/>
            <a:ahLst/>
            <a:cxnLst/>
            <a:rect l="l" t="t" r="r" b="b"/>
            <a:pathLst>
              <a:path w="628014" h="609600">
                <a:moveTo>
                  <a:pt x="0" y="609600"/>
                </a:moveTo>
                <a:lnTo>
                  <a:pt x="627888" y="609600"/>
                </a:lnTo>
                <a:lnTo>
                  <a:pt x="627888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75916" y="4038600"/>
            <a:ext cx="628015" cy="609600"/>
          </a:xfrm>
          <a:custGeom>
            <a:avLst/>
            <a:gdLst/>
            <a:ahLst/>
            <a:cxnLst/>
            <a:rect l="l" t="t" r="r" b="b"/>
            <a:pathLst>
              <a:path w="628014" h="609600">
                <a:moveTo>
                  <a:pt x="0" y="609600"/>
                </a:moveTo>
                <a:lnTo>
                  <a:pt x="627888" y="609600"/>
                </a:lnTo>
                <a:lnTo>
                  <a:pt x="627888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41448" y="4105655"/>
            <a:ext cx="626745" cy="608330"/>
          </a:xfrm>
          <a:custGeom>
            <a:avLst/>
            <a:gdLst/>
            <a:ahLst/>
            <a:cxnLst/>
            <a:rect l="l" t="t" r="r" b="b"/>
            <a:pathLst>
              <a:path w="626744" h="608329">
                <a:moveTo>
                  <a:pt x="0" y="608076"/>
                </a:moveTo>
                <a:lnTo>
                  <a:pt x="626363" y="608076"/>
                </a:lnTo>
                <a:lnTo>
                  <a:pt x="626363" y="0"/>
                </a:lnTo>
                <a:lnTo>
                  <a:pt x="0" y="0"/>
                </a:lnTo>
                <a:lnTo>
                  <a:pt x="0" y="608076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41448" y="4105655"/>
            <a:ext cx="626745" cy="608330"/>
          </a:xfrm>
          <a:custGeom>
            <a:avLst/>
            <a:gdLst/>
            <a:ahLst/>
            <a:cxnLst/>
            <a:rect l="l" t="t" r="r" b="b"/>
            <a:pathLst>
              <a:path w="626744" h="608329">
                <a:moveTo>
                  <a:pt x="0" y="608076"/>
                </a:moveTo>
                <a:lnTo>
                  <a:pt x="626363" y="608076"/>
                </a:lnTo>
                <a:lnTo>
                  <a:pt x="626363" y="0"/>
                </a:lnTo>
                <a:lnTo>
                  <a:pt x="0" y="0"/>
                </a:lnTo>
                <a:lnTo>
                  <a:pt x="0" y="608076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05455" y="4168140"/>
            <a:ext cx="626745" cy="608330"/>
          </a:xfrm>
          <a:custGeom>
            <a:avLst/>
            <a:gdLst/>
            <a:ahLst/>
            <a:cxnLst/>
            <a:rect l="l" t="t" r="r" b="b"/>
            <a:pathLst>
              <a:path w="626744" h="608329">
                <a:moveTo>
                  <a:pt x="0" y="608075"/>
                </a:moveTo>
                <a:lnTo>
                  <a:pt x="626363" y="608075"/>
                </a:lnTo>
                <a:lnTo>
                  <a:pt x="626363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05455" y="4168140"/>
            <a:ext cx="626745" cy="608330"/>
          </a:xfrm>
          <a:custGeom>
            <a:avLst/>
            <a:gdLst/>
            <a:ahLst/>
            <a:cxnLst/>
            <a:rect l="l" t="t" r="r" b="b"/>
            <a:pathLst>
              <a:path w="626744" h="608329">
                <a:moveTo>
                  <a:pt x="0" y="608075"/>
                </a:moveTo>
                <a:lnTo>
                  <a:pt x="626363" y="608075"/>
                </a:lnTo>
                <a:lnTo>
                  <a:pt x="626363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60064" y="3995928"/>
            <a:ext cx="413384" cy="401320"/>
          </a:xfrm>
          <a:custGeom>
            <a:avLst/>
            <a:gdLst/>
            <a:ahLst/>
            <a:cxnLst/>
            <a:rect l="l" t="t" r="r" b="b"/>
            <a:pathLst>
              <a:path w="413385" h="401320">
                <a:moveTo>
                  <a:pt x="0" y="400812"/>
                </a:moveTo>
                <a:lnTo>
                  <a:pt x="413003" y="400812"/>
                </a:lnTo>
                <a:lnTo>
                  <a:pt x="413003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60064" y="3995928"/>
            <a:ext cx="413384" cy="401320"/>
          </a:xfrm>
          <a:custGeom>
            <a:avLst/>
            <a:gdLst/>
            <a:ahLst/>
            <a:cxnLst/>
            <a:rect l="l" t="t" r="r" b="b"/>
            <a:pathLst>
              <a:path w="413385" h="401320">
                <a:moveTo>
                  <a:pt x="0" y="400812"/>
                </a:moveTo>
                <a:lnTo>
                  <a:pt x="413003" y="400812"/>
                </a:lnTo>
                <a:lnTo>
                  <a:pt x="413003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02735" y="4037076"/>
            <a:ext cx="413384" cy="401320"/>
          </a:xfrm>
          <a:custGeom>
            <a:avLst/>
            <a:gdLst/>
            <a:ahLst/>
            <a:cxnLst/>
            <a:rect l="l" t="t" r="r" b="b"/>
            <a:pathLst>
              <a:path w="413385" h="401320">
                <a:moveTo>
                  <a:pt x="0" y="400812"/>
                </a:moveTo>
                <a:lnTo>
                  <a:pt x="413003" y="400812"/>
                </a:lnTo>
                <a:lnTo>
                  <a:pt x="413003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02735" y="4037076"/>
            <a:ext cx="413384" cy="401320"/>
          </a:xfrm>
          <a:custGeom>
            <a:avLst/>
            <a:gdLst/>
            <a:ahLst/>
            <a:cxnLst/>
            <a:rect l="l" t="t" r="r" b="b"/>
            <a:pathLst>
              <a:path w="413385" h="401320">
                <a:moveTo>
                  <a:pt x="0" y="400812"/>
                </a:moveTo>
                <a:lnTo>
                  <a:pt x="413003" y="400812"/>
                </a:lnTo>
                <a:lnTo>
                  <a:pt x="413003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653028" y="4078223"/>
            <a:ext cx="413384" cy="401320"/>
          </a:xfrm>
          <a:custGeom>
            <a:avLst/>
            <a:gdLst/>
            <a:ahLst/>
            <a:cxnLst/>
            <a:rect l="l" t="t" r="r" b="b"/>
            <a:pathLst>
              <a:path w="413385" h="401320">
                <a:moveTo>
                  <a:pt x="0" y="400812"/>
                </a:moveTo>
                <a:lnTo>
                  <a:pt x="413003" y="400812"/>
                </a:lnTo>
                <a:lnTo>
                  <a:pt x="413003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53028" y="4078223"/>
            <a:ext cx="413384" cy="401320"/>
          </a:xfrm>
          <a:custGeom>
            <a:avLst/>
            <a:gdLst/>
            <a:ahLst/>
            <a:cxnLst/>
            <a:rect l="l" t="t" r="r" b="b"/>
            <a:pathLst>
              <a:path w="413385" h="401320">
                <a:moveTo>
                  <a:pt x="0" y="400812"/>
                </a:moveTo>
                <a:lnTo>
                  <a:pt x="413003" y="400812"/>
                </a:lnTo>
                <a:lnTo>
                  <a:pt x="413003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701796" y="4119371"/>
            <a:ext cx="413384" cy="401320"/>
          </a:xfrm>
          <a:custGeom>
            <a:avLst/>
            <a:gdLst/>
            <a:ahLst/>
            <a:cxnLst/>
            <a:rect l="l" t="t" r="r" b="b"/>
            <a:pathLst>
              <a:path w="413385" h="401320">
                <a:moveTo>
                  <a:pt x="0" y="400811"/>
                </a:moveTo>
                <a:lnTo>
                  <a:pt x="413003" y="400811"/>
                </a:lnTo>
                <a:lnTo>
                  <a:pt x="413003" y="0"/>
                </a:lnTo>
                <a:lnTo>
                  <a:pt x="0" y="0"/>
                </a:lnTo>
                <a:lnTo>
                  <a:pt x="0" y="400811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01796" y="4119371"/>
            <a:ext cx="413384" cy="401320"/>
          </a:xfrm>
          <a:custGeom>
            <a:avLst/>
            <a:gdLst/>
            <a:ahLst/>
            <a:cxnLst/>
            <a:rect l="l" t="t" r="r" b="b"/>
            <a:pathLst>
              <a:path w="413385" h="401320">
                <a:moveTo>
                  <a:pt x="0" y="400811"/>
                </a:moveTo>
                <a:lnTo>
                  <a:pt x="413003" y="400811"/>
                </a:lnTo>
                <a:lnTo>
                  <a:pt x="413003" y="0"/>
                </a:lnTo>
                <a:lnTo>
                  <a:pt x="0" y="0"/>
                </a:lnTo>
                <a:lnTo>
                  <a:pt x="0" y="400811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744467" y="4162044"/>
            <a:ext cx="413384" cy="402590"/>
          </a:xfrm>
          <a:custGeom>
            <a:avLst/>
            <a:gdLst/>
            <a:ahLst/>
            <a:cxnLst/>
            <a:rect l="l" t="t" r="r" b="b"/>
            <a:pathLst>
              <a:path w="413385" h="402589">
                <a:moveTo>
                  <a:pt x="0" y="402335"/>
                </a:moveTo>
                <a:lnTo>
                  <a:pt x="413003" y="402335"/>
                </a:lnTo>
                <a:lnTo>
                  <a:pt x="413003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744467" y="4162044"/>
            <a:ext cx="413384" cy="402590"/>
          </a:xfrm>
          <a:custGeom>
            <a:avLst/>
            <a:gdLst/>
            <a:ahLst/>
            <a:cxnLst/>
            <a:rect l="l" t="t" r="r" b="b"/>
            <a:pathLst>
              <a:path w="413385" h="402589">
                <a:moveTo>
                  <a:pt x="0" y="402335"/>
                </a:moveTo>
                <a:lnTo>
                  <a:pt x="413003" y="402335"/>
                </a:lnTo>
                <a:lnTo>
                  <a:pt x="413003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787140" y="4203191"/>
            <a:ext cx="413384" cy="402590"/>
          </a:xfrm>
          <a:custGeom>
            <a:avLst/>
            <a:gdLst/>
            <a:ahLst/>
            <a:cxnLst/>
            <a:rect l="l" t="t" r="r" b="b"/>
            <a:pathLst>
              <a:path w="413385" h="402589">
                <a:moveTo>
                  <a:pt x="0" y="402336"/>
                </a:moveTo>
                <a:lnTo>
                  <a:pt x="413003" y="402336"/>
                </a:lnTo>
                <a:lnTo>
                  <a:pt x="413003" y="0"/>
                </a:lnTo>
                <a:lnTo>
                  <a:pt x="0" y="0"/>
                </a:lnTo>
                <a:lnTo>
                  <a:pt x="0" y="402336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787140" y="4203191"/>
            <a:ext cx="413384" cy="402590"/>
          </a:xfrm>
          <a:custGeom>
            <a:avLst/>
            <a:gdLst/>
            <a:ahLst/>
            <a:cxnLst/>
            <a:rect l="l" t="t" r="r" b="b"/>
            <a:pathLst>
              <a:path w="413385" h="402589">
                <a:moveTo>
                  <a:pt x="0" y="402336"/>
                </a:moveTo>
                <a:lnTo>
                  <a:pt x="413003" y="402336"/>
                </a:lnTo>
                <a:lnTo>
                  <a:pt x="413003" y="0"/>
                </a:lnTo>
                <a:lnTo>
                  <a:pt x="0" y="0"/>
                </a:lnTo>
                <a:lnTo>
                  <a:pt x="0" y="402336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73523" y="4015740"/>
            <a:ext cx="300355" cy="292735"/>
          </a:xfrm>
          <a:custGeom>
            <a:avLst/>
            <a:gdLst/>
            <a:ahLst/>
            <a:cxnLst/>
            <a:rect l="l" t="t" r="r" b="b"/>
            <a:pathLst>
              <a:path w="300354" h="292735">
                <a:moveTo>
                  <a:pt x="0" y="292607"/>
                </a:moveTo>
                <a:lnTo>
                  <a:pt x="300227" y="292607"/>
                </a:lnTo>
                <a:lnTo>
                  <a:pt x="300227" y="0"/>
                </a:lnTo>
                <a:lnTo>
                  <a:pt x="0" y="0"/>
                </a:lnTo>
                <a:lnTo>
                  <a:pt x="0" y="292607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73523" y="4015740"/>
            <a:ext cx="300355" cy="292735"/>
          </a:xfrm>
          <a:custGeom>
            <a:avLst/>
            <a:gdLst/>
            <a:ahLst/>
            <a:cxnLst/>
            <a:rect l="l" t="t" r="r" b="b"/>
            <a:pathLst>
              <a:path w="300354" h="292735">
                <a:moveTo>
                  <a:pt x="0" y="292607"/>
                </a:moveTo>
                <a:lnTo>
                  <a:pt x="300227" y="292607"/>
                </a:lnTo>
                <a:lnTo>
                  <a:pt x="300227" y="0"/>
                </a:lnTo>
                <a:lnTo>
                  <a:pt x="0" y="0"/>
                </a:lnTo>
                <a:lnTo>
                  <a:pt x="0" y="29260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604003" y="4046220"/>
            <a:ext cx="300355" cy="291465"/>
          </a:xfrm>
          <a:custGeom>
            <a:avLst/>
            <a:gdLst/>
            <a:ahLst/>
            <a:cxnLst/>
            <a:rect l="l" t="t" r="r" b="b"/>
            <a:pathLst>
              <a:path w="300354" h="291464">
                <a:moveTo>
                  <a:pt x="0" y="291083"/>
                </a:moveTo>
                <a:lnTo>
                  <a:pt x="300227" y="291083"/>
                </a:lnTo>
                <a:lnTo>
                  <a:pt x="300227" y="0"/>
                </a:lnTo>
                <a:lnTo>
                  <a:pt x="0" y="0"/>
                </a:lnTo>
                <a:lnTo>
                  <a:pt x="0" y="291083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604003" y="4046220"/>
            <a:ext cx="300355" cy="291465"/>
          </a:xfrm>
          <a:custGeom>
            <a:avLst/>
            <a:gdLst/>
            <a:ahLst/>
            <a:cxnLst/>
            <a:rect l="l" t="t" r="r" b="b"/>
            <a:pathLst>
              <a:path w="300354" h="291464">
                <a:moveTo>
                  <a:pt x="0" y="291083"/>
                </a:moveTo>
                <a:lnTo>
                  <a:pt x="300227" y="291083"/>
                </a:lnTo>
                <a:lnTo>
                  <a:pt x="300227" y="0"/>
                </a:lnTo>
                <a:lnTo>
                  <a:pt x="0" y="0"/>
                </a:lnTo>
                <a:lnTo>
                  <a:pt x="0" y="291083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640579" y="4075176"/>
            <a:ext cx="300355" cy="292735"/>
          </a:xfrm>
          <a:custGeom>
            <a:avLst/>
            <a:gdLst/>
            <a:ahLst/>
            <a:cxnLst/>
            <a:rect l="l" t="t" r="r" b="b"/>
            <a:pathLst>
              <a:path w="300354" h="292735">
                <a:moveTo>
                  <a:pt x="0" y="292607"/>
                </a:moveTo>
                <a:lnTo>
                  <a:pt x="300227" y="292607"/>
                </a:lnTo>
                <a:lnTo>
                  <a:pt x="300227" y="0"/>
                </a:lnTo>
                <a:lnTo>
                  <a:pt x="0" y="0"/>
                </a:lnTo>
                <a:lnTo>
                  <a:pt x="0" y="292607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640579" y="4075176"/>
            <a:ext cx="300355" cy="292735"/>
          </a:xfrm>
          <a:custGeom>
            <a:avLst/>
            <a:gdLst/>
            <a:ahLst/>
            <a:cxnLst/>
            <a:rect l="l" t="t" r="r" b="b"/>
            <a:pathLst>
              <a:path w="300354" h="292735">
                <a:moveTo>
                  <a:pt x="0" y="292607"/>
                </a:moveTo>
                <a:lnTo>
                  <a:pt x="300227" y="292607"/>
                </a:lnTo>
                <a:lnTo>
                  <a:pt x="300227" y="0"/>
                </a:lnTo>
                <a:lnTo>
                  <a:pt x="0" y="0"/>
                </a:lnTo>
                <a:lnTo>
                  <a:pt x="0" y="29260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675632" y="4105655"/>
            <a:ext cx="302260" cy="292735"/>
          </a:xfrm>
          <a:custGeom>
            <a:avLst/>
            <a:gdLst/>
            <a:ahLst/>
            <a:cxnLst/>
            <a:rect l="l" t="t" r="r" b="b"/>
            <a:pathLst>
              <a:path w="302260" h="292735">
                <a:moveTo>
                  <a:pt x="0" y="292608"/>
                </a:moveTo>
                <a:lnTo>
                  <a:pt x="301751" y="292608"/>
                </a:lnTo>
                <a:lnTo>
                  <a:pt x="301751" y="0"/>
                </a:lnTo>
                <a:lnTo>
                  <a:pt x="0" y="0"/>
                </a:lnTo>
                <a:lnTo>
                  <a:pt x="0" y="292608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675632" y="4105655"/>
            <a:ext cx="302260" cy="292735"/>
          </a:xfrm>
          <a:custGeom>
            <a:avLst/>
            <a:gdLst/>
            <a:ahLst/>
            <a:cxnLst/>
            <a:rect l="l" t="t" r="r" b="b"/>
            <a:pathLst>
              <a:path w="302260" h="292735">
                <a:moveTo>
                  <a:pt x="0" y="292608"/>
                </a:moveTo>
                <a:lnTo>
                  <a:pt x="301751" y="292608"/>
                </a:lnTo>
                <a:lnTo>
                  <a:pt x="301751" y="0"/>
                </a:lnTo>
                <a:lnTo>
                  <a:pt x="0" y="0"/>
                </a:lnTo>
                <a:lnTo>
                  <a:pt x="0" y="2926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707635" y="4137659"/>
            <a:ext cx="300355" cy="291465"/>
          </a:xfrm>
          <a:custGeom>
            <a:avLst/>
            <a:gdLst/>
            <a:ahLst/>
            <a:cxnLst/>
            <a:rect l="l" t="t" r="r" b="b"/>
            <a:pathLst>
              <a:path w="300354" h="291464">
                <a:moveTo>
                  <a:pt x="0" y="291083"/>
                </a:moveTo>
                <a:lnTo>
                  <a:pt x="300227" y="291083"/>
                </a:lnTo>
                <a:lnTo>
                  <a:pt x="300227" y="0"/>
                </a:lnTo>
                <a:lnTo>
                  <a:pt x="0" y="0"/>
                </a:lnTo>
                <a:lnTo>
                  <a:pt x="0" y="291083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707635" y="4137659"/>
            <a:ext cx="300355" cy="291465"/>
          </a:xfrm>
          <a:custGeom>
            <a:avLst/>
            <a:gdLst/>
            <a:ahLst/>
            <a:cxnLst/>
            <a:rect l="l" t="t" r="r" b="b"/>
            <a:pathLst>
              <a:path w="300354" h="291464">
                <a:moveTo>
                  <a:pt x="0" y="291083"/>
                </a:moveTo>
                <a:lnTo>
                  <a:pt x="300227" y="291083"/>
                </a:lnTo>
                <a:lnTo>
                  <a:pt x="300227" y="0"/>
                </a:lnTo>
                <a:lnTo>
                  <a:pt x="0" y="0"/>
                </a:lnTo>
                <a:lnTo>
                  <a:pt x="0" y="291083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738115" y="4166615"/>
            <a:ext cx="302260" cy="292735"/>
          </a:xfrm>
          <a:custGeom>
            <a:avLst/>
            <a:gdLst/>
            <a:ahLst/>
            <a:cxnLst/>
            <a:rect l="l" t="t" r="r" b="b"/>
            <a:pathLst>
              <a:path w="302260" h="292735">
                <a:moveTo>
                  <a:pt x="0" y="292607"/>
                </a:moveTo>
                <a:lnTo>
                  <a:pt x="301751" y="292607"/>
                </a:lnTo>
                <a:lnTo>
                  <a:pt x="301751" y="0"/>
                </a:lnTo>
                <a:lnTo>
                  <a:pt x="0" y="0"/>
                </a:lnTo>
                <a:lnTo>
                  <a:pt x="0" y="292607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738115" y="4166615"/>
            <a:ext cx="302260" cy="292735"/>
          </a:xfrm>
          <a:custGeom>
            <a:avLst/>
            <a:gdLst/>
            <a:ahLst/>
            <a:cxnLst/>
            <a:rect l="l" t="t" r="r" b="b"/>
            <a:pathLst>
              <a:path w="302260" h="292735">
                <a:moveTo>
                  <a:pt x="0" y="292607"/>
                </a:moveTo>
                <a:lnTo>
                  <a:pt x="301751" y="292607"/>
                </a:lnTo>
                <a:lnTo>
                  <a:pt x="301751" y="0"/>
                </a:lnTo>
                <a:lnTo>
                  <a:pt x="0" y="0"/>
                </a:lnTo>
                <a:lnTo>
                  <a:pt x="0" y="29260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352288" y="3880103"/>
            <a:ext cx="300355" cy="292735"/>
          </a:xfrm>
          <a:custGeom>
            <a:avLst/>
            <a:gdLst/>
            <a:ahLst/>
            <a:cxnLst/>
            <a:rect l="l" t="t" r="r" b="b"/>
            <a:pathLst>
              <a:path w="300354" h="292735">
                <a:moveTo>
                  <a:pt x="0" y="292608"/>
                </a:moveTo>
                <a:lnTo>
                  <a:pt x="300227" y="292608"/>
                </a:lnTo>
                <a:lnTo>
                  <a:pt x="300227" y="0"/>
                </a:lnTo>
                <a:lnTo>
                  <a:pt x="0" y="0"/>
                </a:lnTo>
                <a:lnTo>
                  <a:pt x="0" y="292608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352288" y="3880103"/>
            <a:ext cx="300355" cy="292735"/>
          </a:xfrm>
          <a:custGeom>
            <a:avLst/>
            <a:gdLst/>
            <a:ahLst/>
            <a:cxnLst/>
            <a:rect l="l" t="t" r="r" b="b"/>
            <a:pathLst>
              <a:path w="300354" h="292735">
                <a:moveTo>
                  <a:pt x="0" y="292608"/>
                </a:moveTo>
                <a:lnTo>
                  <a:pt x="300227" y="292608"/>
                </a:lnTo>
                <a:lnTo>
                  <a:pt x="300227" y="0"/>
                </a:lnTo>
                <a:lnTo>
                  <a:pt x="0" y="0"/>
                </a:lnTo>
                <a:lnTo>
                  <a:pt x="0" y="2926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382767" y="3910584"/>
            <a:ext cx="300355" cy="292735"/>
          </a:xfrm>
          <a:custGeom>
            <a:avLst/>
            <a:gdLst/>
            <a:ahLst/>
            <a:cxnLst/>
            <a:rect l="l" t="t" r="r" b="b"/>
            <a:pathLst>
              <a:path w="300354" h="292735">
                <a:moveTo>
                  <a:pt x="0" y="292607"/>
                </a:moveTo>
                <a:lnTo>
                  <a:pt x="300227" y="292607"/>
                </a:lnTo>
                <a:lnTo>
                  <a:pt x="300227" y="0"/>
                </a:lnTo>
                <a:lnTo>
                  <a:pt x="0" y="0"/>
                </a:lnTo>
                <a:lnTo>
                  <a:pt x="0" y="292607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82767" y="3910584"/>
            <a:ext cx="300355" cy="292735"/>
          </a:xfrm>
          <a:custGeom>
            <a:avLst/>
            <a:gdLst/>
            <a:ahLst/>
            <a:cxnLst/>
            <a:rect l="l" t="t" r="r" b="b"/>
            <a:pathLst>
              <a:path w="300354" h="292735">
                <a:moveTo>
                  <a:pt x="0" y="292607"/>
                </a:moveTo>
                <a:lnTo>
                  <a:pt x="300227" y="292607"/>
                </a:lnTo>
                <a:lnTo>
                  <a:pt x="300227" y="0"/>
                </a:lnTo>
                <a:lnTo>
                  <a:pt x="0" y="0"/>
                </a:lnTo>
                <a:lnTo>
                  <a:pt x="0" y="29260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419344" y="3939540"/>
            <a:ext cx="300355" cy="292735"/>
          </a:xfrm>
          <a:custGeom>
            <a:avLst/>
            <a:gdLst/>
            <a:ahLst/>
            <a:cxnLst/>
            <a:rect l="l" t="t" r="r" b="b"/>
            <a:pathLst>
              <a:path w="300354" h="292735">
                <a:moveTo>
                  <a:pt x="0" y="292607"/>
                </a:moveTo>
                <a:lnTo>
                  <a:pt x="300227" y="292607"/>
                </a:lnTo>
                <a:lnTo>
                  <a:pt x="300227" y="0"/>
                </a:lnTo>
                <a:lnTo>
                  <a:pt x="0" y="0"/>
                </a:lnTo>
                <a:lnTo>
                  <a:pt x="0" y="292607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419344" y="3939540"/>
            <a:ext cx="300355" cy="292735"/>
          </a:xfrm>
          <a:custGeom>
            <a:avLst/>
            <a:gdLst/>
            <a:ahLst/>
            <a:cxnLst/>
            <a:rect l="l" t="t" r="r" b="b"/>
            <a:pathLst>
              <a:path w="300354" h="292735">
                <a:moveTo>
                  <a:pt x="0" y="292607"/>
                </a:moveTo>
                <a:lnTo>
                  <a:pt x="300227" y="292607"/>
                </a:lnTo>
                <a:lnTo>
                  <a:pt x="300227" y="0"/>
                </a:lnTo>
                <a:lnTo>
                  <a:pt x="0" y="0"/>
                </a:lnTo>
                <a:lnTo>
                  <a:pt x="0" y="29260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455920" y="3970020"/>
            <a:ext cx="300355" cy="292735"/>
          </a:xfrm>
          <a:custGeom>
            <a:avLst/>
            <a:gdLst/>
            <a:ahLst/>
            <a:cxnLst/>
            <a:rect l="l" t="t" r="r" b="b"/>
            <a:pathLst>
              <a:path w="300354" h="292735">
                <a:moveTo>
                  <a:pt x="0" y="292607"/>
                </a:moveTo>
                <a:lnTo>
                  <a:pt x="300227" y="292607"/>
                </a:lnTo>
                <a:lnTo>
                  <a:pt x="300227" y="0"/>
                </a:lnTo>
                <a:lnTo>
                  <a:pt x="0" y="0"/>
                </a:lnTo>
                <a:lnTo>
                  <a:pt x="0" y="292607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455920" y="3970020"/>
            <a:ext cx="300355" cy="292735"/>
          </a:xfrm>
          <a:custGeom>
            <a:avLst/>
            <a:gdLst/>
            <a:ahLst/>
            <a:cxnLst/>
            <a:rect l="l" t="t" r="r" b="b"/>
            <a:pathLst>
              <a:path w="300354" h="292735">
                <a:moveTo>
                  <a:pt x="0" y="292607"/>
                </a:moveTo>
                <a:lnTo>
                  <a:pt x="300227" y="292607"/>
                </a:lnTo>
                <a:lnTo>
                  <a:pt x="300227" y="0"/>
                </a:lnTo>
                <a:lnTo>
                  <a:pt x="0" y="0"/>
                </a:lnTo>
                <a:lnTo>
                  <a:pt x="0" y="29260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486400" y="4002023"/>
            <a:ext cx="300355" cy="292735"/>
          </a:xfrm>
          <a:custGeom>
            <a:avLst/>
            <a:gdLst/>
            <a:ahLst/>
            <a:cxnLst/>
            <a:rect l="l" t="t" r="r" b="b"/>
            <a:pathLst>
              <a:path w="300354" h="292735">
                <a:moveTo>
                  <a:pt x="0" y="292607"/>
                </a:moveTo>
                <a:lnTo>
                  <a:pt x="300227" y="292607"/>
                </a:lnTo>
                <a:lnTo>
                  <a:pt x="300227" y="0"/>
                </a:lnTo>
                <a:lnTo>
                  <a:pt x="0" y="0"/>
                </a:lnTo>
                <a:lnTo>
                  <a:pt x="0" y="292607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486400" y="4002023"/>
            <a:ext cx="300355" cy="292735"/>
          </a:xfrm>
          <a:custGeom>
            <a:avLst/>
            <a:gdLst/>
            <a:ahLst/>
            <a:cxnLst/>
            <a:rect l="l" t="t" r="r" b="b"/>
            <a:pathLst>
              <a:path w="300354" h="292735">
                <a:moveTo>
                  <a:pt x="0" y="292607"/>
                </a:moveTo>
                <a:lnTo>
                  <a:pt x="300227" y="292607"/>
                </a:lnTo>
                <a:lnTo>
                  <a:pt x="300227" y="0"/>
                </a:lnTo>
                <a:lnTo>
                  <a:pt x="0" y="0"/>
                </a:lnTo>
                <a:lnTo>
                  <a:pt x="0" y="29260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516879" y="4030979"/>
            <a:ext cx="302260" cy="292735"/>
          </a:xfrm>
          <a:custGeom>
            <a:avLst/>
            <a:gdLst/>
            <a:ahLst/>
            <a:cxnLst/>
            <a:rect l="l" t="t" r="r" b="b"/>
            <a:pathLst>
              <a:path w="302260" h="292735">
                <a:moveTo>
                  <a:pt x="0" y="292608"/>
                </a:moveTo>
                <a:lnTo>
                  <a:pt x="301751" y="292608"/>
                </a:lnTo>
                <a:lnTo>
                  <a:pt x="301751" y="0"/>
                </a:lnTo>
                <a:lnTo>
                  <a:pt x="0" y="0"/>
                </a:lnTo>
                <a:lnTo>
                  <a:pt x="0" y="292608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516879" y="4030979"/>
            <a:ext cx="302260" cy="292735"/>
          </a:xfrm>
          <a:custGeom>
            <a:avLst/>
            <a:gdLst/>
            <a:ahLst/>
            <a:cxnLst/>
            <a:rect l="l" t="t" r="r" b="b"/>
            <a:pathLst>
              <a:path w="302260" h="292735">
                <a:moveTo>
                  <a:pt x="0" y="292608"/>
                </a:moveTo>
                <a:lnTo>
                  <a:pt x="301751" y="292608"/>
                </a:lnTo>
                <a:lnTo>
                  <a:pt x="301751" y="0"/>
                </a:lnTo>
                <a:lnTo>
                  <a:pt x="0" y="0"/>
                </a:lnTo>
                <a:lnTo>
                  <a:pt x="0" y="2926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554979" y="4059935"/>
            <a:ext cx="300355" cy="291465"/>
          </a:xfrm>
          <a:custGeom>
            <a:avLst/>
            <a:gdLst/>
            <a:ahLst/>
            <a:cxnLst/>
            <a:rect l="l" t="t" r="r" b="b"/>
            <a:pathLst>
              <a:path w="300354" h="291464">
                <a:moveTo>
                  <a:pt x="0" y="291083"/>
                </a:moveTo>
                <a:lnTo>
                  <a:pt x="300227" y="291083"/>
                </a:lnTo>
                <a:lnTo>
                  <a:pt x="300227" y="0"/>
                </a:lnTo>
                <a:lnTo>
                  <a:pt x="0" y="0"/>
                </a:lnTo>
                <a:lnTo>
                  <a:pt x="0" y="291083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554979" y="4059935"/>
            <a:ext cx="300355" cy="291465"/>
          </a:xfrm>
          <a:custGeom>
            <a:avLst/>
            <a:gdLst/>
            <a:ahLst/>
            <a:cxnLst/>
            <a:rect l="l" t="t" r="r" b="b"/>
            <a:pathLst>
              <a:path w="300354" h="291464">
                <a:moveTo>
                  <a:pt x="0" y="291083"/>
                </a:moveTo>
                <a:lnTo>
                  <a:pt x="300227" y="291083"/>
                </a:lnTo>
                <a:lnTo>
                  <a:pt x="300227" y="0"/>
                </a:lnTo>
                <a:lnTo>
                  <a:pt x="0" y="0"/>
                </a:lnTo>
                <a:lnTo>
                  <a:pt x="0" y="291083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585459" y="4088891"/>
            <a:ext cx="300355" cy="292735"/>
          </a:xfrm>
          <a:custGeom>
            <a:avLst/>
            <a:gdLst/>
            <a:ahLst/>
            <a:cxnLst/>
            <a:rect l="l" t="t" r="r" b="b"/>
            <a:pathLst>
              <a:path w="300354" h="292735">
                <a:moveTo>
                  <a:pt x="0" y="292607"/>
                </a:moveTo>
                <a:lnTo>
                  <a:pt x="300227" y="292607"/>
                </a:lnTo>
                <a:lnTo>
                  <a:pt x="300227" y="0"/>
                </a:lnTo>
                <a:lnTo>
                  <a:pt x="0" y="0"/>
                </a:lnTo>
                <a:lnTo>
                  <a:pt x="0" y="292607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585459" y="4088891"/>
            <a:ext cx="300355" cy="292735"/>
          </a:xfrm>
          <a:custGeom>
            <a:avLst/>
            <a:gdLst/>
            <a:ahLst/>
            <a:cxnLst/>
            <a:rect l="l" t="t" r="r" b="b"/>
            <a:pathLst>
              <a:path w="300354" h="292735">
                <a:moveTo>
                  <a:pt x="0" y="292607"/>
                </a:moveTo>
                <a:lnTo>
                  <a:pt x="300227" y="292607"/>
                </a:lnTo>
                <a:lnTo>
                  <a:pt x="300227" y="0"/>
                </a:lnTo>
                <a:lnTo>
                  <a:pt x="0" y="0"/>
                </a:lnTo>
                <a:lnTo>
                  <a:pt x="0" y="29260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622035" y="4119371"/>
            <a:ext cx="300355" cy="292735"/>
          </a:xfrm>
          <a:custGeom>
            <a:avLst/>
            <a:gdLst/>
            <a:ahLst/>
            <a:cxnLst/>
            <a:rect l="l" t="t" r="r" b="b"/>
            <a:pathLst>
              <a:path w="300354" h="292735">
                <a:moveTo>
                  <a:pt x="0" y="292607"/>
                </a:moveTo>
                <a:lnTo>
                  <a:pt x="300227" y="292607"/>
                </a:lnTo>
                <a:lnTo>
                  <a:pt x="300227" y="0"/>
                </a:lnTo>
                <a:lnTo>
                  <a:pt x="0" y="0"/>
                </a:lnTo>
                <a:lnTo>
                  <a:pt x="0" y="292607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622035" y="4119371"/>
            <a:ext cx="300355" cy="292735"/>
          </a:xfrm>
          <a:custGeom>
            <a:avLst/>
            <a:gdLst/>
            <a:ahLst/>
            <a:cxnLst/>
            <a:rect l="l" t="t" r="r" b="b"/>
            <a:pathLst>
              <a:path w="300354" h="292735">
                <a:moveTo>
                  <a:pt x="0" y="292607"/>
                </a:moveTo>
                <a:lnTo>
                  <a:pt x="300227" y="292607"/>
                </a:lnTo>
                <a:lnTo>
                  <a:pt x="300227" y="0"/>
                </a:lnTo>
                <a:lnTo>
                  <a:pt x="0" y="0"/>
                </a:lnTo>
                <a:lnTo>
                  <a:pt x="0" y="29260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657088" y="4148328"/>
            <a:ext cx="302260" cy="292735"/>
          </a:xfrm>
          <a:custGeom>
            <a:avLst/>
            <a:gdLst/>
            <a:ahLst/>
            <a:cxnLst/>
            <a:rect l="l" t="t" r="r" b="b"/>
            <a:pathLst>
              <a:path w="302260" h="292735">
                <a:moveTo>
                  <a:pt x="0" y="292608"/>
                </a:moveTo>
                <a:lnTo>
                  <a:pt x="301751" y="292608"/>
                </a:lnTo>
                <a:lnTo>
                  <a:pt x="301751" y="0"/>
                </a:lnTo>
                <a:lnTo>
                  <a:pt x="0" y="0"/>
                </a:lnTo>
                <a:lnTo>
                  <a:pt x="0" y="292608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657088" y="4148328"/>
            <a:ext cx="302260" cy="292735"/>
          </a:xfrm>
          <a:custGeom>
            <a:avLst/>
            <a:gdLst/>
            <a:ahLst/>
            <a:cxnLst/>
            <a:rect l="l" t="t" r="r" b="b"/>
            <a:pathLst>
              <a:path w="302260" h="292735">
                <a:moveTo>
                  <a:pt x="0" y="292608"/>
                </a:moveTo>
                <a:lnTo>
                  <a:pt x="301751" y="292608"/>
                </a:lnTo>
                <a:lnTo>
                  <a:pt x="301751" y="0"/>
                </a:lnTo>
                <a:lnTo>
                  <a:pt x="0" y="0"/>
                </a:lnTo>
                <a:lnTo>
                  <a:pt x="0" y="2926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689091" y="4180332"/>
            <a:ext cx="300355" cy="292735"/>
          </a:xfrm>
          <a:custGeom>
            <a:avLst/>
            <a:gdLst/>
            <a:ahLst/>
            <a:cxnLst/>
            <a:rect l="l" t="t" r="r" b="b"/>
            <a:pathLst>
              <a:path w="300354" h="292735">
                <a:moveTo>
                  <a:pt x="0" y="292608"/>
                </a:moveTo>
                <a:lnTo>
                  <a:pt x="300227" y="292608"/>
                </a:lnTo>
                <a:lnTo>
                  <a:pt x="300227" y="0"/>
                </a:lnTo>
                <a:lnTo>
                  <a:pt x="0" y="0"/>
                </a:lnTo>
                <a:lnTo>
                  <a:pt x="0" y="292608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689091" y="4180332"/>
            <a:ext cx="300355" cy="292735"/>
          </a:xfrm>
          <a:custGeom>
            <a:avLst/>
            <a:gdLst/>
            <a:ahLst/>
            <a:cxnLst/>
            <a:rect l="l" t="t" r="r" b="b"/>
            <a:pathLst>
              <a:path w="300354" h="292735">
                <a:moveTo>
                  <a:pt x="0" y="292608"/>
                </a:moveTo>
                <a:lnTo>
                  <a:pt x="300227" y="292608"/>
                </a:lnTo>
                <a:lnTo>
                  <a:pt x="300227" y="0"/>
                </a:lnTo>
                <a:lnTo>
                  <a:pt x="0" y="0"/>
                </a:lnTo>
                <a:lnTo>
                  <a:pt x="0" y="2926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719571" y="4210811"/>
            <a:ext cx="300355" cy="292735"/>
          </a:xfrm>
          <a:custGeom>
            <a:avLst/>
            <a:gdLst/>
            <a:ahLst/>
            <a:cxnLst/>
            <a:rect l="l" t="t" r="r" b="b"/>
            <a:pathLst>
              <a:path w="300354" h="292735">
                <a:moveTo>
                  <a:pt x="0" y="292607"/>
                </a:moveTo>
                <a:lnTo>
                  <a:pt x="300227" y="292607"/>
                </a:lnTo>
                <a:lnTo>
                  <a:pt x="300227" y="0"/>
                </a:lnTo>
                <a:lnTo>
                  <a:pt x="0" y="0"/>
                </a:lnTo>
                <a:lnTo>
                  <a:pt x="0" y="292607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719571" y="4210811"/>
            <a:ext cx="300355" cy="292735"/>
          </a:xfrm>
          <a:custGeom>
            <a:avLst/>
            <a:gdLst/>
            <a:ahLst/>
            <a:cxnLst/>
            <a:rect l="l" t="t" r="r" b="b"/>
            <a:pathLst>
              <a:path w="300354" h="292735">
                <a:moveTo>
                  <a:pt x="0" y="292607"/>
                </a:moveTo>
                <a:lnTo>
                  <a:pt x="300227" y="292607"/>
                </a:lnTo>
                <a:lnTo>
                  <a:pt x="300227" y="0"/>
                </a:lnTo>
                <a:lnTo>
                  <a:pt x="0" y="0"/>
                </a:lnTo>
                <a:lnTo>
                  <a:pt x="0" y="292607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85800" y="3857231"/>
            <a:ext cx="1171968" cy="9890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11708" y="3938015"/>
            <a:ext cx="1069848" cy="8869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592323" y="4226052"/>
            <a:ext cx="204470" cy="200025"/>
          </a:xfrm>
          <a:custGeom>
            <a:avLst/>
            <a:gdLst/>
            <a:ahLst/>
            <a:cxnLst/>
            <a:rect l="l" t="t" r="r" b="b"/>
            <a:pathLst>
              <a:path w="204469" h="200025">
                <a:moveTo>
                  <a:pt x="0" y="199644"/>
                </a:moveTo>
                <a:lnTo>
                  <a:pt x="204215" y="199644"/>
                </a:lnTo>
                <a:lnTo>
                  <a:pt x="204215" y="0"/>
                </a:lnTo>
                <a:lnTo>
                  <a:pt x="0" y="0"/>
                </a:lnTo>
                <a:lnTo>
                  <a:pt x="0" y="19964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592323" y="4226052"/>
            <a:ext cx="204470" cy="200025"/>
          </a:xfrm>
          <a:custGeom>
            <a:avLst/>
            <a:gdLst/>
            <a:ahLst/>
            <a:cxnLst/>
            <a:rect l="l" t="t" r="r" b="b"/>
            <a:pathLst>
              <a:path w="204469" h="200025">
                <a:moveTo>
                  <a:pt x="0" y="199644"/>
                </a:moveTo>
                <a:lnTo>
                  <a:pt x="204215" y="199644"/>
                </a:lnTo>
                <a:lnTo>
                  <a:pt x="204215" y="0"/>
                </a:lnTo>
                <a:lnTo>
                  <a:pt x="0" y="0"/>
                </a:lnTo>
                <a:lnTo>
                  <a:pt x="0" y="199644"/>
                </a:lnTo>
                <a:close/>
              </a:path>
            </a:pathLst>
          </a:custGeom>
          <a:ln w="12192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69692" y="4501896"/>
            <a:ext cx="204470" cy="198120"/>
          </a:xfrm>
          <a:custGeom>
            <a:avLst/>
            <a:gdLst/>
            <a:ahLst/>
            <a:cxnLst/>
            <a:rect l="l" t="t" r="r" b="b"/>
            <a:pathLst>
              <a:path w="204469" h="198120">
                <a:moveTo>
                  <a:pt x="0" y="198119"/>
                </a:moveTo>
                <a:lnTo>
                  <a:pt x="204216" y="198119"/>
                </a:lnTo>
                <a:lnTo>
                  <a:pt x="204216" y="0"/>
                </a:lnTo>
                <a:lnTo>
                  <a:pt x="0" y="0"/>
                </a:lnTo>
                <a:lnTo>
                  <a:pt x="0" y="1981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869692" y="4501896"/>
            <a:ext cx="204470" cy="198120"/>
          </a:xfrm>
          <a:custGeom>
            <a:avLst/>
            <a:gdLst/>
            <a:ahLst/>
            <a:cxnLst/>
            <a:rect l="l" t="t" r="r" b="b"/>
            <a:pathLst>
              <a:path w="204469" h="198120">
                <a:moveTo>
                  <a:pt x="0" y="198119"/>
                </a:moveTo>
                <a:lnTo>
                  <a:pt x="204216" y="198119"/>
                </a:lnTo>
                <a:lnTo>
                  <a:pt x="204216" y="0"/>
                </a:lnTo>
                <a:lnTo>
                  <a:pt x="0" y="0"/>
                </a:lnTo>
                <a:lnTo>
                  <a:pt x="0" y="198119"/>
                </a:lnTo>
                <a:close/>
              </a:path>
            </a:pathLst>
          </a:custGeom>
          <a:ln w="12192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852671" y="4418076"/>
            <a:ext cx="146685" cy="129539"/>
          </a:xfrm>
          <a:custGeom>
            <a:avLst/>
            <a:gdLst/>
            <a:ahLst/>
            <a:cxnLst/>
            <a:rect l="l" t="t" r="r" b="b"/>
            <a:pathLst>
              <a:path w="146685" h="129539">
                <a:moveTo>
                  <a:pt x="0" y="129540"/>
                </a:moveTo>
                <a:lnTo>
                  <a:pt x="146303" y="129540"/>
                </a:lnTo>
                <a:lnTo>
                  <a:pt x="146303" y="0"/>
                </a:lnTo>
                <a:lnTo>
                  <a:pt x="0" y="0"/>
                </a:lnTo>
                <a:lnTo>
                  <a:pt x="0" y="12954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852671" y="4418076"/>
            <a:ext cx="146685" cy="129539"/>
          </a:xfrm>
          <a:custGeom>
            <a:avLst/>
            <a:gdLst/>
            <a:ahLst/>
            <a:cxnLst/>
            <a:rect l="l" t="t" r="r" b="b"/>
            <a:pathLst>
              <a:path w="146685" h="129539">
                <a:moveTo>
                  <a:pt x="0" y="129540"/>
                </a:moveTo>
                <a:lnTo>
                  <a:pt x="146303" y="129540"/>
                </a:lnTo>
                <a:lnTo>
                  <a:pt x="146303" y="0"/>
                </a:lnTo>
                <a:lnTo>
                  <a:pt x="0" y="0"/>
                </a:lnTo>
                <a:lnTo>
                  <a:pt x="0" y="129540"/>
                </a:lnTo>
                <a:close/>
              </a:path>
            </a:pathLst>
          </a:custGeom>
          <a:ln w="12192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015740" y="4238244"/>
            <a:ext cx="146685" cy="129539"/>
          </a:xfrm>
          <a:custGeom>
            <a:avLst/>
            <a:gdLst/>
            <a:ahLst/>
            <a:cxnLst/>
            <a:rect l="l" t="t" r="r" b="b"/>
            <a:pathLst>
              <a:path w="146685" h="129539">
                <a:moveTo>
                  <a:pt x="0" y="129539"/>
                </a:moveTo>
                <a:lnTo>
                  <a:pt x="146303" y="129539"/>
                </a:lnTo>
                <a:lnTo>
                  <a:pt x="146303" y="0"/>
                </a:lnTo>
                <a:lnTo>
                  <a:pt x="0" y="0"/>
                </a:lnTo>
                <a:lnTo>
                  <a:pt x="0" y="12953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015740" y="4238244"/>
            <a:ext cx="146685" cy="129539"/>
          </a:xfrm>
          <a:custGeom>
            <a:avLst/>
            <a:gdLst/>
            <a:ahLst/>
            <a:cxnLst/>
            <a:rect l="l" t="t" r="r" b="b"/>
            <a:pathLst>
              <a:path w="146685" h="129539">
                <a:moveTo>
                  <a:pt x="0" y="129539"/>
                </a:moveTo>
                <a:lnTo>
                  <a:pt x="146303" y="129539"/>
                </a:lnTo>
                <a:lnTo>
                  <a:pt x="146303" y="0"/>
                </a:lnTo>
                <a:lnTo>
                  <a:pt x="0" y="0"/>
                </a:lnTo>
                <a:lnTo>
                  <a:pt x="0" y="129539"/>
                </a:lnTo>
                <a:close/>
              </a:path>
            </a:pathLst>
          </a:custGeom>
          <a:ln w="12192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799076" y="4258055"/>
            <a:ext cx="146685" cy="129539"/>
          </a:xfrm>
          <a:custGeom>
            <a:avLst/>
            <a:gdLst/>
            <a:ahLst/>
            <a:cxnLst/>
            <a:rect l="l" t="t" r="r" b="b"/>
            <a:pathLst>
              <a:path w="146685" h="129539">
                <a:moveTo>
                  <a:pt x="0" y="129540"/>
                </a:moveTo>
                <a:lnTo>
                  <a:pt x="146303" y="129540"/>
                </a:lnTo>
                <a:lnTo>
                  <a:pt x="146303" y="0"/>
                </a:lnTo>
                <a:lnTo>
                  <a:pt x="0" y="0"/>
                </a:lnTo>
                <a:lnTo>
                  <a:pt x="0" y="12954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799076" y="4258055"/>
            <a:ext cx="146685" cy="129539"/>
          </a:xfrm>
          <a:custGeom>
            <a:avLst/>
            <a:gdLst/>
            <a:ahLst/>
            <a:cxnLst/>
            <a:rect l="l" t="t" r="r" b="b"/>
            <a:pathLst>
              <a:path w="146685" h="129539">
                <a:moveTo>
                  <a:pt x="0" y="129540"/>
                </a:moveTo>
                <a:lnTo>
                  <a:pt x="146303" y="129540"/>
                </a:lnTo>
                <a:lnTo>
                  <a:pt x="146303" y="0"/>
                </a:lnTo>
                <a:lnTo>
                  <a:pt x="0" y="0"/>
                </a:lnTo>
                <a:lnTo>
                  <a:pt x="0" y="129540"/>
                </a:lnTo>
                <a:close/>
              </a:path>
            </a:pathLst>
          </a:custGeom>
          <a:ln w="12192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02841" y="4016502"/>
            <a:ext cx="292735" cy="352425"/>
          </a:xfrm>
          <a:custGeom>
            <a:avLst/>
            <a:gdLst/>
            <a:ahLst/>
            <a:cxnLst/>
            <a:rect l="l" t="t" r="r" b="b"/>
            <a:pathLst>
              <a:path w="292735" h="352425">
                <a:moveTo>
                  <a:pt x="0" y="352044"/>
                </a:moveTo>
                <a:lnTo>
                  <a:pt x="292608" y="352044"/>
                </a:lnTo>
                <a:lnTo>
                  <a:pt x="292608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695450" y="4016502"/>
            <a:ext cx="896619" cy="211454"/>
          </a:xfrm>
          <a:custGeom>
            <a:avLst/>
            <a:gdLst/>
            <a:ahLst/>
            <a:cxnLst/>
            <a:rect l="l" t="t" r="r" b="b"/>
            <a:pathLst>
              <a:path w="896619" h="211454">
                <a:moveTo>
                  <a:pt x="0" y="0"/>
                </a:moveTo>
                <a:lnTo>
                  <a:pt x="896619" y="211074"/>
                </a:lnTo>
              </a:path>
            </a:pathLst>
          </a:custGeom>
          <a:ln w="19812">
            <a:solidFill>
              <a:srgbClr val="0D0D0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698498" y="4376165"/>
            <a:ext cx="913765" cy="43815"/>
          </a:xfrm>
          <a:custGeom>
            <a:avLst/>
            <a:gdLst/>
            <a:ahLst/>
            <a:cxnLst/>
            <a:rect l="l" t="t" r="r" b="b"/>
            <a:pathLst>
              <a:path w="913764" h="43814">
                <a:moveTo>
                  <a:pt x="0" y="0"/>
                </a:moveTo>
                <a:lnTo>
                  <a:pt x="913638" y="43560"/>
                </a:lnTo>
              </a:path>
            </a:pathLst>
          </a:custGeom>
          <a:ln w="19811">
            <a:solidFill>
              <a:srgbClr val="0D0D0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067050" y="4411217"/>
            <a:ext cx="788670" cy="101600"/>
          </a:xfrm>
          <a:custGeom>
            <a:avLst/>
            <a:gdLst/>
            <a:ahLst/>
            <a:cxnLst/>
            <a:rect l="l" t="t" r="r" b="b"/>
            <a:pathLst>
              <a:path w="788670" h="101600">
                <a:moveTo>
                  <a:pt x="0" y="101091"/>
                </a:moveTo>
                <a:lnTo>
                  <a:pt x="788288" y="0"/>
                </a:lnTo>
              </a:path>
            </a:pathLst>
          </a:custGeom>
          <a:ln w="19812">
            <a:solidFill>
              <a:srgbClr val="0D0D0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053333" y="4548378"/>
            <a:ext cx="800100" cy="132080"/>
          </a:xfrm>
          <a:custGeom>
            <a:avLst/>
            <a:gdLst/>
            <a:ahLst/>
            <a:cxnLst/>
            <a:rect l="l" t="t" r="r" b="b"/>
            <a:pathLst>
              <a:path w="800100" h="132079">
                <a:moveTo>
                  <a:pt x="0" y="131826"/>
                </a:moveTo>
                <a:lnTo>
                  <a:pt x="799845" y="0"/>
                </a:lnTo>
              </a:path>
            </a:pathLst>
          </a:custGeom>
          <a:ln w="19812">
            <a:solidFill>
              <a:srgbClr val="0D0D0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152138" y="4239005"/>
            <a:ext cx="720090" cy="20320"/>
          </a:xfrm>
          <a:custGeom>
            <a:avLst/>
            <a:gdLst/>
            <a:ahLst/>
            <a:cxnLst/>
            <a:rect l="l" t="t" r="r" b="b"/>
            <a:pathLst>
              <a:path w="720089" h="20320">
                <a:moveTo>
                  <a:pt x="0" y="0"/>
                </a:moveTo>
                <a:lnTo>
                  <a:pt x="719836" y="20193"/>
                </a:lnTo>
              </a:path>
            </a:pathLst>
          </a:custGeom>
          <a:ln w="19812">
            <a:solidFill>
              <a:srgbClr val="0D0D0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132326" y="4363973"/>
            <a:ext cx="720090" cy="20320"/>
          </a:xfrm>
          <a:custGeom>
            <a:avLst/>
            <a:gdLst/>
            <a:ahLst/>
            <a:cxnLst/>
            <a:rect l="l" t="t" r="r" b="b"/>
            <a:pathLst>
              <a:path w="720089" h="20320">
                <a:moveTo>
                  <a:pt x="0" y="0"/>
                </a:moveTo>
                <a:lnTo>
                  <a:pt x="719836" y="20193"/>
                </a:lnTo>
              </a:path>
            </a:pathLst>
          </a:custGeom>
          <a:ln w="19812">
            <a:solidFill>
              <a:srgbClr val="0D0D0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023865" y="4461509"/>
            <a:ext cx="681990" cy="41275"/>
          </a:xfrm>
          <a:custGeom>
            <a:avLst/>
            <a:gdLst/>
            <a:ahLst/>
            <a:cxnLst/>
            <a:rect l="l" t="t" r="r" b="b"/>
            <a:pathLst>
              <a:path w="681989" h="41275">
                <a:moveTo>
                  <a:pt x="0" y="0"/>
                </a:moveTo>
                <a:lnTo>
                  <a:pt x="681989" y="40766"/>
                </a:lnTo>
              </a:path>
            </a:pathLst>
          </a:custGeom>
          <a:ln w="19812">
            <a:solidFill>
              <a:srgbClr val="0D0D0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872990" y="3880865"/>
            <a:ext cx="476250" cy="121285"/>
          </a:xfrm>
          <a:custGeom>
            <a:avLst/>
            <a:gdLst/>
            <a:ahLst/>
            <a:cxnLst/>
            <a:rect l="l" t="t" r="r" b="b"/>
            <a:pathLst>
              <a:path w="476250" h="121285">
                <a:moveTo>
                  <a:pt x="0" y="121157"/>
                </a:moveTo>
                <a:lnTo>
                  <a:pt x="475869" y="0"/>
                </a:lnTo>
              </a:path>
            </a:pathLst>
          </a:custGeom>
          <a:ln w="19812">
            <a:solidFill>
              <a:srgbClr val="0D0D0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126479" y="3968496"/>
            <a:ext cx="403860" cy="3764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729983" y="3328415"/>
            <a:ext cx="236220" cy="1751330"/>
          </a:xfrm>
          <a:custGeom>
            <a:avLst/>
            <a:gdLst/>
            <a:ahLst/>
            <a:cxnLst/>
            <a:rect l="l" t="t" r="r" b="b"/>
            <a:pathLst>
              <a:path w="236220" h="1751329">
                <a:moveTo>
                  <a:pt x="196850" y="0"/>
                </a:moveTo>
                <a:lnTo>
                  <a:pt x="39370" y="0"/>
                </a:lnTo>
                <a:lnTo>
                  <a:pt x="24056" y="3097"/>
                </a:lnTo>
                <a:lnTo>
                  <a:pt x="11541" y="11541"/>
                </a:lnTo>
                <a:lnTo>
                  <a:pt x="3097" y="24056"/>
                </a:lnTo>
                <a:lnTo>
                  <a:pt x="0" y="39370"/>
                </a:lnTo>
                <a:lnTo>
                  <a:pt x="0" y="1711706"/>
                </a:lnTo>
                <a:lnTo>
                  <a:pt x="3097" y="1727019"/>
                </a:lnTo>
                <a:lnTo>
                  <a:pt x="11541" y="1739534"/>
                </a:lnTo>
                <a:lnTo>
                  <a:pt x="24056" y="1747978"/>
                </a:lnTo>
                <a:lnTo>
                  <a:pt x="39370" y="1751076"/>
                </a:lnTo>
                <a:lnTo>
                  <a:pt x="196850" y="1751076"/>
                </a:lnTo>
                <a:lnTo>
                  <a:pt x="212163" y="1747978"/>
                </a:lnTo>
                <a:lnTo>
                  <a:pt x="224678" y="1739534"/>
                </a:lnTo>
                <a:lnTo>
                  <a:pt x="233122" y="1727019"/>
                </a:lnTo>
                <a:lnTo>
                  <a:pt x="236220" y="1711706"/>
                </a:lnTo>
                <a:lnTo>
                  <a:pt x="236220" y="39370"/>
                </a:lnTo>
                <a:lnTo>
                  <a:pt x="233122" y="24056"/>
                </a:lnTo>
                <a:lnTo>
                  <a:pt x="224678" y="11541"/>
                </a:lnTo>
                <a:lnTo>
                  <a:pt x="212163" y="3097"/>
                </a:lnTo>
                <a:lnTo>
                  <a:pt x="196850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729983" y="3328415"/>
            <a:ext cx="236220" cy="1751330"/>
          </a:xfrm>
          <a:custGeom>
            <a:avLst/>
            <a:gdLst/>
            <a:ahLst/>
            <a:cxnLst/>
            <a:rect l="l" t="t" r="r" b="b"/>
            <a:pathLst>
              <a:path w="236220" h="1751329">
                <a:moveTo>
                  <a:pt x="0" y="39370"/>
                </a:moveTo>
                <a:lnTo>
                  <a:pt x="3097" y="24056"/>
                </a:lnTo>
                <a:lnTo>
                  <a:pt x="11541" y="11541"/>
                </a:lnTo>
                <a:lnTo>
                  <a:pt x="24056" y="3097"/>
                </a:lnTo>
                <a:lnTo>
                  <a:pt x="39370" y="0"/>
                </a:lnTo>
                <a:lnTo>
                  <a:pt x="196850" y="0"/>
                </a:lnTo>
                <a:lnTo>
                  <a:pt x="212163" y="3097"/>
                </a:lnTo>
                <a:lnTo>
                  <a:pt x="224678" y="11541"/>
                </a:lnTo>
                <a:lnTo>
                  <a:pt x="233122" y="24056"/>
                </a:lnTo>
                <a:lnTo>
                  <a:pt x="236220" y="39370"/>
                </a:lnTo>
                <a:lnTo>
                  <a:pt x="236220" y="1711706"/>
                </a:lnTo>
                <a:lnTo>
                  <a:pt x="233122" y="1727019"/>
                </a:lnTo>
                <a:lnTo>
                  <a:pt x="224678" y="1739534"/>
                </a:lnTo>
                <a:lnTo>
                  <a:pt x="212163" y="1747978"/>
                </a:lnTo>
                <a:lnTo>
                  <a:pt x="196850" y="1751076"/>
                </a:lnTo>
                <a:lnTo>
                  <a:pt x="39370" y="1751076"/>
                </a:lnTo>
                <a:lnTo>
                  <a:pt x="24056" y="1747978"/>
                </a:lnTo>
                <a:lnTo>
                  <a:pt x="11541" y="1739534"/>
                </a:lnTo>
                <a:lnTo>
                  <a:pt x="3097" y="1727019"/>
                </a:lnTo>
                <a:lnTo>
                  <a:pt x="0" y="1711706"/>
                </a:lnTo>
                <a:lnTo>
                  <a:pt x="0" y="39370"/>
                </a:lnTo>
                <a:close/>
              </a:path>
            </a:pathLst>
          </a:custGeom>
          <a:ln w="12192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6777990" y="3329432"/>
            <a:ext cx="161925" cy="1824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30"/>
              </a:lnSpc>
              <a:spcBef>
                <a:spcPts val="100"/>
              </a:spcBef>
            </a:pPr>
            <a:r>
              <a:rPr sz="1800" dirty="0">
                <a:latin typeface="Arial Rounded MT Bold"/>
                <a:cs typeface="Arial Rounded MT Bold"/>
              </a:rPr>
              <a:t>0</a:t>
            </a:r>
            <a:endParaRPr sz="1800">
              <a:latin typeface="Arial Rounded MT Bold"/>
              <a:cs typeface="Arial Rounded MT Bold"/>
            </a:endParaRPr>
          </a:p>
          <a:p>
            <a:pPr marL="12700">
              <a:lnSpc>
                <a:spcPts val="1500"/>
              </a:lnSpc>
            </a:pPr>
            <a:r>
              <a:rPr sz="1800" dirty="0">
                <a:latin typeface="Arial Rounded MT Bold"/>
                <a:cs typeface="Arial Rounded MT Bold"/>
              </a:rPr>
              <a:t>1</a:t>
            </a:r>
            <a:endParaRPr sz="1800">
              <a:latin typeface="Arial Rounded MT Bold"/>
              <a:cs typeface="Arial Rounded MT Bold"/>
            </a:endParaRPr>
          </a:p>
          <a:p>
            <a:pPr marL="12700">
              <a:lnSpc>
                <a:spcPts val="1500"/>
              </a:lnSpc>
            </a:pPr>
            <a:r>
              <a:rPr sz="1800" dirty="0">
                <a:latin typeface="Arial Rounded MT Bold"/>
                <a:cs typeface="Arial Rounded MT Bold"/>
              </a:rPr>
              <a:t>0</a:t>
            </a:r>
            <a:endParaRPr sz="1800">
              <a:latin typeface="Arial Rounded MT Bold"/>
              <a:cs typeface="Arial Rounded MT Bold"/>
            </a:endParaRPr>
          </a:p>
          <a:p>
            <a:pPr marL="12700">
              <a:lnSpc>
                <a:spcPts val="1500"/>
              </a:lnSpc>
            </a:pPr>
            <a:r>
              <a:rPr sz="1800" dirty="0">
                <a:latin typeface="Arial Rounded MT Bold"/>
                <a:cs typeface="Arial Rounded MT Bold"/>
              </a:rPr>
              <a:t>0</a:t>
            </a:r>
            <a:endParaRPr sz="1800">
              <a:latin typeface="Arial Rounded MT Bold"/>
              <a:cs typeface="Arial Rounded MT Bold"/>
            </a:endParaRPr>
          </a:p>
          <a:p>
            <a:pPr marL="12700">
              <a:lnSpc>
                <a:spcPts val="1500"/>
              </a:lnSpc>
            </a:pPr>
            <a:r>
              <a:rPr sz="1800" dirty="0">
                <a:latin typeface="Arial Rounded MT Bold"/>
                <a:cs typeface="Arial Rounded MT Bold"/>
              </a:rPr>
              <a:t>1</a:t>
            </a:r>
            <a:endParaRPr sz="1800">
              <a:latin typeface="Arial Rounded MT Bold"/>
              <a:cs typeface="Arial Rounded MT Bold"/>
            </a:endParaRPr>
          </a:p>
          <a:p>
            <a:pPr marL="12700">
              <a:lnSpc>
                <a:spcPts val="1500"/>
              </a:lnSpc>
            </a:pPr>
            <a:r>
              <a:rPr sz="1800" dirty="0">
                <a:latin typeface="Arial Rounded MT Bold"/>
                <a:cs typeface="Arial Rounded MT Bold"/>
              </a:rPr>
              <a:t>0</a:t>
            </a:r>
            <a:endParaRPr sz="1800">
              <a:latin typeface="Arial Rounded MT Bold"/>
              <a:cs typeface="Arial Rounded MT Bold"/>
            </a:endParaRPr>
          </a:p>
          <a:p>
            <a:pPr marL="12700">
              <a:lnSpc>
                <a:spcPts val="1500"/>
              </a:lnSpc>
            </a:pPr>
            <a:r>
              <a:rPr sz="1800" dirty="0">
                <a:latin typeface="Arial Rounded MT Bold"/>
                <a:cs typeface="Arial Rounded MT Bold"/>
              </a:rPr>
              <a:t>1</a:t>
            </a:r>
            <a:endParaRPr sz="1800">
              <a:latin typeface="Arial Rounded MT Bold"/>
              <a:cs typeface="Arial Rounded MT Bold"/>
            </a:endParaRPr>
          </a:p>
          <a:p>
            <a:pPr marL="12700">
              <a:lnSpc>
                <a:spcPts val="1500"/>
              </a:lnSpc>
            </a:pPr>
            <a:r>
              <a:rPr sz="1800" dirty="0">
                <a:latin typeface="Arial Rounded MT Bold"/>
                <a:cs typeface="Arial Rounded MT Bold"/>
              </a:rPr>
              <a:t>0</a:t>
            </a:r>
            <a:endParaRPr sz="1800">
              <a:latin typeface="Arial Rounded MT Bold"/>
              <a:cs typeface="Arial Rounded MT Bold"/>
            </a:endParaRPr>
          </a:p>
          <a:p>
            <a:pPr marL="12700">
              <a:lnSpc>
                <a:spcPts val="1830"/>
              </a:lnSpc>
            </a:pPr>
            <a:r>
              <a:rPr sz="1800" dirty="0">
                <a:latin typeface="Arial Rounded MT Bold"/>
                <a:cs typeface="Arial Rounded MT Bold"/>
              </a:rPr>
              <a:t>1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5648705" y="3879341"/>
            <a:ext cx="475615" cy="103505"/>
          </a:xfrm>
          <a:custGeom>
            <a:avLst/>
            <a:gdLst/>
            <a:ahLst/>
            <a:cxnLst/>
            <a:rect l="l" t="t" r="r" b="b"/>
            <a:pathLst>
              <a:path w="475614" h="103504">
                <a:moveTo>
                  <a:pt x="0" y="0"/>
                </a:moveTo>
                <a:lnTo>
                  <a:pt x="475615" y="103504"/>
                </a:lnTo>
              </a:path>
            </a:pathLst>
          </a:custGeom>
          <a:ln w="19812">
            <a:solidFill>
              <a:srgbClr val="0D0D0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002273" y="4325873"/>
            <a:ext cx="394335" cy="146050"/>
          </a:xfrm>
          <a:custGeom>
            <a:avLst/>
            <a:gdLst/>
            <a:ahLst/>
            <a:cxnLst/>
            <a:rect l="l" t="t" r="r" b="b"/>
            <a:pathLst>
              <a:path w="394335" h="146050">
                <a:moveTo>
                  <a:pt x="0" y="145923"/>
                </a:moveTo>
                <a:lnTo>
                  <a:pt x="394208" y="0"/>
                </a:lnTo>
              </a:path>
            </a:pathLst>
          </a:custGeom>
          <a:ln w="19811">
            <a:solidFill>
              <a:srgbClr val="0D0D0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319265" y="3333750"/>
            <a:ext cx="418465" cy="615950"/>
          </a:xfrm>
          <a:custGeom>
            <a:avLst/>
            <a:gdLst/>
            <a:ahLst/>
            <a:cxnLst/>
            <a:rect l="l" t="t" r="r" b="b"/>
            <a:pathLst>
              <a:path w="418465" h="615950">
                <a:moveTo>
                  <a:pt x="0" y="615695"/>
                </a:moveTo>
                <a:lnTo>
                  <a:pt x="418211" y="0"/>
                </a:lnTo>
              </a:path>
            </a:pathLst>
          </a:custGeom>
          <a:ln w="19812">
            <a:solidFill>
              <a:srgbClr val="0D0D0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531102" y="4313682"/>
            <a:ext cx="210185" cy="755650"/>
          </a:xfrm>
          <a:custGeom>
            <a:avLst/>
            <a:gdLst/>
            <a:ahLst/>
            <a:cxnLst/>
            <a:rect l="l" t="t" r="r" b="b"/>
            <a:pathLst>
              <a:path w="210184" h="755650">
                <a:moveTo>
                  <a:pt x="209676" y="755269"/>
                </a:moveTo>
                <a:lnTo>
                  <a:pt x="0" y="0"/>
                </a:lnTo>
              </a:path>
            </a:pathLst>
          </a:custGeom>
          <a:ln w="19812">
            <a:solidFill>
              <a:srgbClr val="0D0D0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1523238" y="4841570"/>
            <a:ext cx="1349375" cy="565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25"/>
              </a:lnSpc>
              <a:spcBef>
                <a:spcPts val="100"/>
              </a:spcBef>
            </a:pPr>
            <a:r>
              <a:rPr sz="1800" spc="-5" dirty="0">
                <a:latin typeface="Arial Rounded MT Bold"/>
                <a:cs typeface="Arial Rounded MT Bold"/>
              </a:rPr>
              <a:t>Co</a:t>
            </a:r>
            <a:r>
              <a:rPr sz="1800" spc="-25" dirty="0">
                <a:latin typeface="Arial Rounded MT Bold"/>
                <a:cs typeface="Arial Rounded MT Bold"/>
              </a:rPr>
              <a:t>n</a:t>
            </a:r>
            <a:r>
              <a:rPr sz="1800" spc="-30" dirty="0">
                <a:latin typeface="Arial Rounded MT Bold"/>
                <a:cs typeface="Arial Rounded MT Bold"/>
              </a:rPr>
              <a:t>v</a:t>
            </a:r>
            <a:r>
              <a:rPr sz="1800" dirty="0">
                <a:latin typeface="Arial Rounded MT Bold"/>
                <a:cs typeface="Arial Rounded MT Bold"/>
              </a:rPr>
              <a:t>o</a:t>
            </a:r>
            <a:r>
              <a:rPr sz="1800" spc="0" dirty="0">
                <a:latin typeface="Arial Rounded MT Bold"/>
                <a:cs typeface="Arial Rounded MT Bold"/>
              </a:rPr>
              <a:t>l</a:t>
            </a:r>
            <a:r>
              <a:rPr sz="1800" dirty="0">
                <a:latin typeface="Arial Rounded MT Bold"/>
                <a:cs typeface="Arial Rounded MT Bold"/>
              </a:rPr>
              <a:t>uti</a:t>
            </a:r>
            <a:r>
              <a:rPr sz="1800" spc="0" dirty="0">
                <a:latin typeface="Arial Rounded MT Bold"/>
                <a:cs typeface="Arial Rounded MT Bold"/>
              </a:rPr>
              <a:t>o</a:t>
            </a:r>
            <a:r>
              <a:rPr sz="1800" dirty="0">
                <a:latin typeface="Arial Rounded MT Bold"/>
                <a:cs typeface="Arial Rounded MT Bold"/>
              </a:rPr>
              <a:t>n</a:t>
            </a:r>
            <a:endParaRPr sz="1800">
              <a:latin typeface="Arial Rounded MT Bold"/>
              <a:cs typeface="Arial Rounded MT Bold"/>
            </a:endParaRPr>
          </a:p>
          <a:p>
            <a:pPr marL="50800" algn="ctr">
              <a:lnSpc>
                <a:spcPts val="2125"/>
              </a:lnSpc>
            </a:pPr>
            <a:r>
              <a:rPr sz="1800" spc="-15" dirty="0">
                <a:latin typeface="Arial Rounded MT Bold"/>
                <a:cs typeface="Arial Rounded MT Bold"/>
              </a:rPr>
              <a:t>Layer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3250183" y="4745863"/>
            <a:ext cx="852169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11760" marR="5080" indent="-99060">
              <a:lnSpc>
                <a:spcPts val="2090"/>
              </a:lnSpc>
              <a:spcBef>
                <a:spcPts val="225"/>
              </a:spcBef>
            </a:pPr>
            <a:r>
              <a:rPr sz="1800" spc="-75" dirty="0">
                <a:latin typeface="Arial Rounded MT Bold"/>
                <a:cs typeface="Arial Rounded MT Bold"/>
              </a:rPr>
              <a:t>P</a:t>
            </a:r>
            <a:r>
              <a:rPr sz="1800" dirty="0">
                <a:latin typeface="Arial Rounded MT Bold"/>
                <a:cs typeface="Arial Rounded MT Bold"/>
              </a:rPr>
              <a:t>o</a:t>
            </a:r>
            <a:r>
              <a:rPr sz="1800" spc="0" dirty="0">
                <a:latin typeface="Arial Rounded MT Bold"/>
                <a:cs typeface="Arial Rounded MT Bold"/>
              </a:rPr>
              <a:t>o</a:t>
            </a:r>
            <a:r>
              <a:rPr sz="1800" dirty="0">
                <a:latin typeface="Arial Rounded MT Bold"/>
                <a:cs typeface="Arial Rounded MT Bold"/>
              </a:rPr>
              <a:t>l</a:t>
            </a:r>
            <a:r>
              <a:rPr sz="1800" spc="0" dirty="0">
                <a:latin typeface="Arial Rounded MT Bold"/>
                <a:cs typeface="Arial Rounded MT Bold"/>
              </a:rPr>
              <a:t>i</a:t>
            </a:r>
            <a:r>
              <a:rPr sz="1800" dirty="0">
                <a:latin typeface="Arial Rounded MT Bold"/>
                <a:cs typeface="Arial Rounded MT Bold"/>
              </a:rPr>
              <a:t>ng  </a:t>
            </a:r>
            <a:r>
              <a:rPr sz="1800" spc="-15" dirty="0">
                <a:latin typeface="Arial Rounded MT Bold"/>
                <a:cs typeface="Arial Rounded MT Bold"/>
              </a:rPr>
              <a:t>Layer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4740402" y="4535551"/>
            <a:ext cx="1241425" cy="8394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indent="1905" algn="ctr">
              <a:lnSpc>
                <a:spcPct val="98300"/>
              </a:lnSpc>
              <a:spcBef>
                <a:spcPts val="135"/>
              </a:spcBef>
            </a:pPr>
            <a:r>
              <a:rPr sz="1800" dirty="0">
                <a:latin typeface="Arial Rounded MT Bold"/>
                <a:cs typeface="Arial Rounded MT Bold"/>
              </a:rPr>
              <a:t>Fully  </a:t>
            </a:r>
            <a:r>
              <a:rPr sz="1800" spc="-5" dirty="0">
                <a:latin typeface="Arial Rounded MT Bold"/>
                <a:cs typeface="Arial Rounded MT Bold"/>
              </a:rPr>
              <a:t>Co</a:t>
            </a:r>
            <a:r>
              <a:rPr sz="1800" spc="0" dirty="0">
                <a:latin typeface="Arial Rounded MT Bold"/>
                <a:cs typeface="Arial Rounded MT Bold"/>
              </a:rPr>
              <a:t>n</a:t>
            </a:r>
            <a:r>
              <a:rPr sz="1800" spc="-5" dirty="0">
                <a:latin typeface="Arial Rounded MT Bold"/>
                <a:cs typeface="Arial Rounded MT Bold"/>
              </a:rPr>
              <a:t>nected  </a:t>
            </a:r>
            <a:r>
              <a:rPr sz="1800" spc="-15" dirty="0">
                <a:latin typeface="Arial Rounded MT Bold"/>
                <a:cs typeface="Arial Rounded MT Bold"/>
              </a:rPr>
              <a:t>Layer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5733669" y="3305683"/>
            <a:ext cx="653415" cy="56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dirty="0">
                <a:latin typeface="Arial Rounded MT Bold"/>
                <a:cs typeface="Arial Rounded MT Bold"/>
              </a:rPr>
              <a:t>Hash</a:t>
            </a:r>
            <a:endParaRPr sz="1800">
              <a:latin typeface="Arial Rounded MT Bold"/>
              <a:cs typeface="Arial Rounded MT Bold"/>
            </a:endParaRPr>
          </a:p>
          <a:p>
            <a:pPr marL="12700">
              <a:lnSpc>
                <a:spcPts val="2125"/>
              </a:lnSpc>
            </a:pPr>
            <a:r>
              <a:rPr sz="1800" dirty="0">
                <a:latin typeface="Arial Rounded MT Bold"/>
                <a:cs typeface="Arial Rounded MT Bold"/>
              </a:rPr>
              <a:t>L</a:t>
            </a:r>
            <a:r>
              <a:rPr sz="1800" spc="-25" dirty="0">
                <a:latin typeface="Arial Rounded MT Bold"/>
                <a:cs typeface="Arial Rounded MT Bold"/>
              </a:rPr>
              <a:t>a</a:t>
            </a:r>
            <a:r>
              <a:rPr sz="1800" spc="-30" dirty="0">
                <a:latin typeface="Arial Rounded MT Bold"/>
                <a:cs typeface="Arial Rounded MT Bold"/>
              </a:rPr>
              <a:t>y</a:t>
            </a:r>
            <a:r>
              <a:rPr sz="1800" spc="-5" dirty="0">
                <a:latin typeface="Arial Rounded MT Bold"/>
                <a:cs typeface="Arial Rounded MT Bold"/>
              </a:rPr>
              <a:t>er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712114" y="3217545"/>
            <a:ext cx="33185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Arial Rounded MT Bold"/>
                <a:cs typeface="Arial Rounded MT Bold"/>
              </a:rPr>
              <a:t>Deep</a:t>
            </a:r>
            <a:r>
              <a:rPr sz="3200" spc="-85" dirty="0">
                <a:latin typeface="Arial Rounded MT Bold"/>
                <a:cs typeface="Arial Rounded MT Bold"/>
              </a:rPr>
              <a:t> </a:t>
            </a:r>
            <a:r>
              <a:rPr sz="3200" dirty="0" smtClean="0">
                <a:latin typeface="Arial Rounded MT Bold"/>
                <a:cs typeface="Arial Rounded MT Bold"/>
              </a:rPr>
              <a:t>Hashing</a:t>
            </a:r>
            <a:endParaRPr sz="3200" dirty="0">
              <a:latin typeface="Arial Rounded MT Bold"/>
              <a:cs typeface="Arial Rounded MT Bold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611886" y="3231642"/>
            <a:ext cx="6484620" cy="2190115"/>
          </a:xfrm>
          <a:custGeom>
            <a:avLst/>
            <a:gdLst/>
            <a:ahLst/>
            <a:cxnLst/>
            <a:rect l="l" t="t" r="r" b="b"/>
            <a:pathLst>
              <a:path w="6484620" h="2190115">
                <a:moveTo>
                  <a:pt x="0" y="59436"/>
                </a:moveTo>
                <a:lnTo>
                  <a:pt x="4672" y="36325"/>
                </a:lnTo>
                <a:lnTo>
                  <a:pt x="17414" y="17430"/>
                </a:lnTo>
                <a:lnTo>
                  <a:pt x="36315" y="4679"/>
                </a:lnTo>
                <a:lnTo>
                  <a:pt x="59461" y="0"/>
                </a:lnTo>
                <a:lnTo>
                  <a:pt x="6425184" y="0"/>
                </a:lnTo>
                <a:lnTo>
                  <a:pt x="6448294" y="4679"/>
                </a:lnTo>
                <a:lnTo>
                  <a:pt x="6467189" y="17430"/>
                </a:lnTo>
                <a:lnTo>
                  <a:pt x="6479940" y="36325"/>
                </a:lnTo>
                <a:lnTo>
                  <a:pt x="6484620" y="59436"/>
                </a:lnTo>
                <a:lnTo>
                  <a:pt x="6484620" y="2130552"/>
                </a:lnTo>
                <a:lnTo>
                  <a:pt x="6479940" y="2153662"/>
                </a:lnTo>
                <a:lnTo>
                  <a:pt x="6467189" y="2172557"/>
                </a:lnTo>
                <a:lnTo>
                  <a:pt x="6448294" y="2185308"/>
                </a:lnTo>
                <a:lnTo>
                  <a:pt x="6425184" y="2189988"/>
                </a:lnTo>
                <a:lnTo>
                  <a:pt x="59461" y="2189988"/>
                </a:lnTo>
                <a:lnTo>
                  <a:pt x="36315" y="2185308"/>
                </a:lnTo>
                <a:lnTo>
                  <a:pt x="17414" y="2172557"/>
                </a:lnTo>
                <a:lnTo>
                  <a:pt x="4672" y="2153662"/>
                </a:lnTo>
                <a:lnTo>
                  <a:pt x="0" y="2130552"/>
                </a:lnTo>
                <a:lnTo>
                  <a:pt x="0" y="59436"/>
                </a:lnTo>
                <a:close/>
              </a:path>
            </a:pathLst>
          </a:custGeom>
          <a:ln w="28956">
            <a:solidFill>
              <a:srgbClr val="538235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9592056" y="3649979"/>
            <a:ext cx="243840" cy="2438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9592056" y="3649979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0" y="121920"/>
                </a:moveTo>
                <a:lnTo>
                  <a:pt x="9584" y="74473"/>
                </a:lnTo>
                <a:lnTo>
                  <a:pt x="35718" y="35718"/>
                </a:lnTo>
                <a:lnTo>
                  <a:pt x="74473" y="9584"/>
                </a:lnTo>
                <a:lnTo>
                  <a:pt x="121920" y="0"/>
                </a:lnTo>
                <a:lnTo>
                  <a:pt x="169366" y="9584"/>
                </a:lnTo>
                <a:lnTo>
                  <a:pt x="208121" y="35718"/>
                </a:lnTo>
                <a:lnTo>
                  <a:pt x="234255" y="74473"/>
                </a:lnTo>
                <a:lnTo>
                  <a:pt x="243840" y="121920"/>
                </a:lnTo>
                <a:lnTo>
                  <a:pt x="234255" y="169366"/>
                </a:lnTo>
                <a:lnTo>
                  <a:pt x="208121" y="208121"/>
                </a:lnTo>
                <a:lnTo>
                  <a:pt x="169366" y="234255"/>
                </a:lnTo>
                <a:lnTo>
                  <a:pt x="121920" y="243840"/>
                </a:lnTo>
                <a:lnTo>
                  <a:pt x="74473" y="234255"/>
                </a:lnTo>
                <a:lnTo>
                  <a:pt x="35718" y="208121"/>
                </a:lnTo>
                <a:lnTo>
                  <a:pt x="9584" y="169366"/>
                </a:lnTo>
                <a:lnTo>
                  <a:pt x="0" y="121920"/>
                </a:lnTo>
                <a:close/>
              </a:path>
            </a:pathLst>
          </a:custGeom>
          <a:ln w="12192">
            <a:solidFill>
              <a:srgbClr val="3856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0143743" y="3567684"/>
            <a:ext cx="243839" cy="2438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0143743" y="3567684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0" y="121919"/>
                </a:moveTo>
                <a:lnTo>
                  <a:pt x="9584" y="74473"/>
                </a:lnTo>
                <a:lnTo>
                  <a:pt x="35718" y="35718"/>
                </a:lnTo>
                <a:lnTo>
                  <a:pt x="74473" y="9584"/>
                </a:lnTo>
                <a:lnTo>
                  <a:pt x="121920" y="0"/>
                </a:lnTo>
                <a:lnTo>
                  <a:pt x="169366" y="9584"/>
                </a:lnTo>
                <a:lnTo>
                  <a:pt x="208121" y="35718"/>
                </a:lnTo>
                <a:lnTo>
                  <a:pt x="234255" y="74473"/>
                </a:lnTo>
                <a:lnTo>
                  <a:pt x="243839" y="121919"/>
                </a:lnTo>
                <a:lnTo>
                  <a:pt x="234255" y="169366"/>
                </a:lnTo>
                <a:lnTo>
                  <a:pt x="208121" y="208121"/>
                </a:lnTo>
                <a:lnTo>
                  <a:pt x="169366" y="234255"/>
                </a:lnTo>
                <a:lnTo>
                  <a:pt x="121920" y="243839"/>
                </a:lnTo>
                <a:lnTo>
                  <a:pt x="74473" y="234255"/>
                </a:lnTo>
                <a:lnTo>
                  <a:pt x="35718" y="208121"/>
                </a:lnTo>
                <a:lnTo>
                  <a:pt x="9584" y="169366"/>
                </a:lnTo>
                <a:lnTo>
                  <a:pt x="0" y="121919"/>
                </a:lnTo>
                <a:close/>
              </a:path>
            </a:pathLst>
          </a:custGeom>
          <a:ln w="12191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427464" y="4037076"/>
            <a:ext cx="243839" cy="24384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9427464" y="4037076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0" y="121919"/>
                </a:moveTo>
                <a:lnTo>
                  <a:pt x="9584" y="74473"/>
                </a:lnTo>
                <a:lnTo>
                  <a:pt x="35718" y="35718"/>
                </a:lnTo>
                <a:lnTo>
                  <a:pt x="74473" y="9584"/>
                </a:lnTo>
                <a:lnTo>
                  <a:pt x="121919" y="0"/>
                </a:lnTo>
                <a:lnTo>
                  <a:pt x="169366" y="9584"/>
                </a:lnTo>
                <a:lnTo>
                  <a:pt x="208121" y="35718"/>
                </a:lnTo>
                <a:lnTo>
                  <a:pt x="234255" y="74473"/>
                </a:lnTo>
                <a:lnTo>
                  <a:pt x="243839" y="121919"/>
                </a:lnTo>
                <a:lnTo>
                  <a:pt x="234255" y="169366"/>
                </a:lnTo>
                <a:lnTo>
                  <a:pt x="208121" y="208121"/>
                </a:lnTo>
                <a:lnTo>
                  <a:pt x="169366" y="234255"/>
                </a:lnTo>
                <a:lnTo>
                  <a:pt x="121919" y="243840"/>
                </a:lnTo>
                <a:lnTo>
                  <a:pt x="74473" y="234255"/>
                </a:lnTo>
                <a:lnTo>
                  <a:pt x="35718" y="208121"/>
                </a:lnTo>
                <a:lnTo>
                  <a:pt x="9584" y="169366"/>
                </a:lnTo>
                <a:lnTo>
                  <a:pt x="0" y="12191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9240011" y="3288791"/>
            <a:ext cx="243840" cy="2438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9240011" y="3288791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0" y="121920"/>
                </a:moveTo>
                <a:lnTo>
                  <a:pt x="9584" y="74473"/>
                </a:lnTo>
                <a:lnTo>
                  <a:pt x="35718" y="35718"/>
                </a:lnTo>
                <a:lnTo>
                  <a:pt x="74473" y="9584"/>
                </a:lnTo>
                <a:lnTo>
                  <a:pt x="121920" y="0"/>
                </a:lnTo>
                <a:lnTo>
                  <a:pt x="169366" y="9584"/>
                </a:lnTo>
                <a:lnTo>
                  <a:pt x="208121" y="35718"/>
                </a:lnTo>
                <a:lnTo>
                  <a:pt x="234255" y="74473"/>
                </a:lnTo>
                <a:lnTo>
                  <a:pt x="243840" y="121920"/>
                </a:lnTo>
                <a:lnTo>
                  <a:pt x="234255" y="169366"/>
                </a:lnTo>
                <a:lnTo>
                  <a:pt x="208121" y="208121"/>
                </a:lnTo>
                <a:lnTo>
                  <a:pt x="169366" y="234255"/>
                </a:lnTo>
                <a:lnTo>
                  <a:pt x="121920" y="243840"/>
                </a:lnTo>
                <a:lnTo>
                  <a:pt x="74473" y="234255"/>
                </a:lnTo>
                <a:lnTo>
                  <a:pt x="35718" y="208121"/>
                </a:lnTo>
                <a:lnTo>
                  <a:pt x="9584" y="169366"/>
                </a:lnTo>
                <a:lnTo>
                  <a:pt x="0" y="121920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9953243" y="4009644"/>
            <a:ext cx="243839" cy="2438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9953243" y="4009644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0" y="121919"/>
                </a:moveTo>
                <a:lnTo>
                  <a:pt x="9584" y="74473"/>
                </a:lnTo>
                <a:lnTo>
                  <a:pt x="35718" y="35718"/>
                </a:lnTo>
                <a:lnTo>
                  <a:pt x="74473" y="9584"/>
                </a:lnTo>
                <a:lnTo>
                  <a:pt x="121920" y="0"/>
                </a:lnTo>
                <a:lnTo>
                  <a:pt x="169366" y="9584"/>
                </a:lnTo>
                <a:lnTo>
                  <a:pt x="208121" y="35718"/>
                </a:lnTo>
                <a:lnTo>
                  <a:pt x="234255" y="74473"/>
                </a:lnTo>
                <a:lnTo>
                  <a:pt x="243839" y="121919"/>
                </a:lnTo>
                <a:lnTo>
                  <a:pt x="234255" y="169366"/>
                </a:lnTo>
                <a:lnTo>
                  <a:pt x="208121" y="208121"/>
                </a:lnTo>
                <a:lnTo>
                  <a:pt x="169366" y="234255"/>
                </a:lnTo>
                <a:lnTo>
                  <a:pt x="121920" y="243839"/>
                </a:lnTo>
                <a:lnTo>
                  <a:pt x="74473" y="234255"/>
                </a:lnTo>
                <a:lnTo>
                  <a:pt x="35718" y="208121"/>
                </a:lnTo>
                <a:lnTo>
                  <a:pt x="9584" y="169366"/>
                </a:lnTo>
                <a:lnTo>
                  <a:pt x="0" y="121919"/>
                </a:lnTo>
                <a:close/>
              </a:path>
            </a:pathLst>
          </a:custGeom>
          <a:ln w="12191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811511" y="3261359"/>
            <a:ext cx="243840" cy="2438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811511" y="3261359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0" y="121919"/>
                </a:moveTo>
                <a:lnTo>
                  <a:pt x="9584" y="74473"/>
                </a:lnTo>
                <a:lnTo>
                  <a:pt x="35718" y="35718"/>
                </a:lnTo>
                <a:lnTo>
                  <a:pt x="74473" y="9584"/>
                </a:lnTo>
                <a:lnTo>
                  <a:pt x="121920" y="0"/>
                </a:lnTo>
                <a:lnTo>
                  <a:pt x="169366" y="9584"/>
                </a:lnTo>
                <a:lnTo>
                  <a:pt x="208121" y="35718"/>
                </a:lnTo>
                <a:lnTo>
                  <a:pt x="234255" y="74473"/>
                </a:lnTo>
                <a:lnTo>
                  <a:pt x="243840" y="121919"/>
                </a:lnTo>
                <a:lnTo>
                  <a:pt x="234255" y="169366"/>
                </a:lnTo>
                <a:lnTo>
                  <a:pt x="208121" y="208121"/>
                </a:lnTo>
                <a:lnTo>
                  <a:pt x="169366" y="234255"/>
                </a:lnTo>
                <a:lnTo>
                  <a:pt x="121920" y="243839"/>
                </a:lnTo>
                <a:lnTo>
                  <a:pt x="74473" y="234255"/>
                </a:lnTo>
                <a:lnTo>
                  <a:pt x="35718" y="208121"/>
                </a:lnTo>
                <a:lnTo>
                  <a:pt x="9584" y="169366"/>
                </a:lnTo>
                <a:lnTo>
                  <a:pt x="0" y="12191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096756" y="3727703"/>
            <a:ext cx="243840" cy="24383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9096756" y="3727703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0" y="121920"/>
                </a:moveTo>
                <a:lnTo>
                  <a:pt x="9584" y="74473"/>
                </a:lnTo>
                <a:lnTo>
                  <a:pt x="35718" y="35718"/>
                </a:lnTo>
                <a:lnTo>
                  <a:pt x="74473" y="9584"/>
                </a:lnTo>
                <a:lnTo>
                  <a:pt x="121920" y="0"/>
                </a:lnTo>
                <a:lnTo>
                  <a:pt x="169366" y="9584"/>
                </a:lnTo>
                <a:lnTo>
                  <a:pt x="208121" y="35718"/>
                </a:lnTo>
                <a:lnTo>
                  <a:pt x="234255" y="74473"/>
                </a:lnTo>
                <a:lnTo>
                  <a:pt x="243840" y="121920"/>
                </a:lnTo>
                <a:lnTo>
                  <a:pt x="234255" y="169366"/>
                </a:lnTo>
                <a:lnTo>
                  <a:pt x="208121" y="208121"/>
                </a:lnTo>
                <a:lnTo>
                  <a:pt x="169366" y="234255"/>
                </a:lnTo>
                <a:lnTo>
                  <a:pt x="121920" y="243840"/>
                </a:lnTo>
                <a:lnTo>
                  <a:pt x="74473" y="234255"/>
                </a:lnTo>
                <a:lnTo>
                  <a:pt x="35718" y="208121"/>
                </a:lnTo>
                <a:lnTo>
                  <a:pt x="9584" y="169366"/>
                </a:lnTo>
                <a:lnTo>
                  <a:pt x="0" y="121920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935211" y="4472940"/>
            <a:ext cx="243840" cy="24384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8935211" y="4472940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0" y="121920"/>
                </a:moveTo>
                <a:lnTo>
                  <a:pt x="9584" y="74473"/>
                </a:lnTo>
                <a:lnTo>
                  <a:pt x="35718" y="35718"/>
                </a:lnTo>
                <a:lnTo>
                  <a:pt x="74473" y="9584"/>
                </a:lnTo>
                <a:lnTo>
                  <a:pt x="121920" y="0"/>
                </a:lnTo>
                <a:lnTo>
                  <a:pt x="169366" y="9584"/>
                </a:lnTo>
                <a:lnTo>
                  <a:pt x="208121" y="35718"/>
                </a:lnTo>
                <a:lnTo>
                  <a:pt x="234255" y="74473"/>
                </a:lnTo>
                <a:lnTo>
                  <a:pt x="243840" y="121920"/>
                </a:lnTo>
                <a:lnTo>
                  <a:pt x="234255" y="169366"/>
                </a:lnTo>
                <a:lnTo>
                  <a:pt x="208121" y="208121"/>
                </a:lnTo>
                <a:lnTo>
                  <a:pt x="169366" y="234255"/>
                </a:lnTo>
                <a:lnTo>
                  <a:pt x="121920" y="243840"/>
                </a:lnTo>
                <a:lnTo>
                  <a:pt x="74473" y="234255"/>
                </a:lnTo>
                <a:lnTo>
                  <a:pt x="35718" y="208121"/>
                </a:lnTo>
                <a:lnTo>
                  <a:pt x="9584" y="169366"/>
                </a:lnTo>
                <a:lnTo>
                  <a:pt x="0" y="121920"/>
                </a:lnTo>
                <a:close/>
              </a:path>
            </a:pathLst>
          </a:custGeom>
          <a:ln w="12191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593835" y="4558284"/>
            <a:ext cx="243840" cy="24384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593835" y="4558284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0" y="121920"/>
                </a:moveTo>
                <a:lnTo>
                  <a:pt x="9584" y="74473"/>
                </a:lnTo>
                <a:lnTo>
                  <a:pt x="35718" y="35718"/>
                </a:lnTo>
                <a:lnTo>
                  <a:pt x="74473" y="9584"/>
                </a:lnTo>
                <a:lnTo>
                  <a:pt x="121920" y="0"/>
                </a:lnTo>
                <a:lnTo>
                  <a:pt x="169366" y="9584"/>
                </a:lnTo>
                <a:lnTo>
                  <a:pt x="208121" y="35718"/>
                </a:lnTo>
                <a:lnTo>
                  <a:pt x="234255" y="74473"/>
                </a:lnTo>
                <a:lnTo>
                  <a:pt x="243840" y="121920"/>
                </a:lnTo>
                <a:lnTo>
                  <a:pt x="234255" y="169366"/>
                </a:lnTo>
                <a:lnTo>
                  <a:pt x="208121" y="208121"/>
                </a:lnTo>
                <a:lnTo>
                  <a:pt x="169366" y="234255"/>
                </a:lnTo>
                <a:lnTo>
                  <a:pt x="121920" y="243840"/>
                </a:lnTo>
                <a:lnTo>
                  <a:pt x="74473" y="234255"/>
                </a:lnTo>
                <a:lnTo>
                  <a:pt x="35718" y="208121"/>
                </a:lnTo>
                <a:lnTo>
                  <a:pt x="9584" y="169366"/>
                </a:lnTo>
                <a:lnTo>
                  <a:pt x="0" y="121920"/>
                </a:lnTo>
                <a:close/>
              </a:path>
            </a:pathLst>
          </a:custGeom>
          <a:ln w="12191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9083040" y="5138928"/>
            <a:ext cx="243839" cy="24384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083040" y="5138928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0" y="121920"/>
                </a:moveTo>
                <a:lnTo>
                  <a:pt x="9584" y="74473"/>
                </a:lnTo>
                <a:lnTo>
                  <a:pt x="35718" y="35718"/>
                </a:lnTo>
                <a:lnTo>
                  <a:pt x="74473" y="9584"/>
                </a:lnTo>
                <a:lnTo>
                  <a:pt x="121919" y="0"/>
                </a:lnTo>
                <a:lnTo>
                  <a:pt x="169366" y="9584"/>
                </a:lnTo>
                <a:lnTo>
                  <a:pt x="208121" y="35718"/>
                </a:lnTo>
                <a:lnTo>
                  <a:pt x="234255" y="74473"/>
                </a:lnTo>
                <a:lnTo>
                  <a:pt x="243839" y="121920"/>
                </a:lnTo>
                <a:lnTo>
                  <a:pt x="234255" y="169366"/>
                </a:lnTo>
                <a:lnTo>
                  <a:pt x="208121" y="208121"/>
                </a:lnTo>
                <a:lnTo>
                  <a:pt x="169366" y="234255"/>
                </a:lnTo>
                <a:lnTo>
                  <a:pt x="121919" y="243840"/>
                </a:lnTo>
                <a:lnTo>
                  <a:pt x="74473" y="234255"/>
                </a:lnTo>
                <a:lnTo>
                  <a:pt x="35718" y="208121"/>
                </a:lnTo>
                <a:lnTo>
                  <a:pt x="9584" y="169366"/>
                </a:lnTo>
                <a:lnTo>
                  <a:pt x="0" y="121920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670035" y="4213859"/>
            <a:ext cx="243840" cy="24383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8670035" y="4213859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0" y="121919"/>
                </a:moveTo>
                <a:lnTo>
                  <a:pt x="9584" y="74473"/>
                </a:lnTo>
                <a:lnTo>
                  <a:pt x="35718" y="35718"/>
                </a:lnTo>
                <a:lnTo>
                  <a:pt x="74473" y="9584"/>
                </a:lnTo>
                <a:lnTo>
                  <a:pt x="121920" y="0"/>
                </a:lnTo>
                <a:lnTo>
                  <a:pt x="169366" y="9584"/>
                </a:lnTo>
                <a:lnTo>
                  <a:pt x="208121" y="35718"/>
                </a:lnTo>
                <a:lnTo>
                  <a:pt x="234255" y="74473"/>
                </a:lnTo>
                <a:lnTo>
                  <a:pt x="243840" y="121919"/>
                </a:lnTo>
                <a:lnTo>
                  <a:pt x="234255" y="169366"/>
                </a:lnTo>
                <a:lnTo>
                  <a:pt x="208121" y="208121"/>
                </a:lnTo>
                <a:lnTo>
                  <a:pt x="169366" y="234255"/>
                </a:lnTo>
                <a:lnTo>
                  <a:pt x="121920" y="243839"/>
                </a:lnTo>
                <a:lnTo>
                  <a:pt x="74473" y="234255"/>
                </a:lnTo>
                <a:lnTo>
                  <a:pt x="35718" y="208121"/>
                </a:lnTo>
                <a:lnTo>
                  <a:pt x="9584" y="169366"/>
                </a:lnTo>
                <a:lnTo>
                  <a:pt x="0" y="12191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9224771" y="4791455"/>
            <a:ext cx="243839" cy="24383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9224771" y="4791455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0" y="121920"/>
                </a:moveTo>
                <a:lnTo>
                  <a:pt x="9584" y="74473"/>
                </a:lnTo>
                <a:lnTo>
                  <a:pt x="35718" y="35718"/>
                </a:lnTo>
                <a:lnTo>
                  <a:pt x="74473" y="9584"/>
                </a:lnTo>
                <a:lnTo>
                  <a:pt x="121920" y="0"/>
                </a:lnTo>
                <a:lnTo>
                  <a:pt x="169366" y="9584"/>
                </a:lnTo>
                <a:lnTo>
                  <a:pt x="208121" y="35718"/>
                </a:lnTo>
                <a:lnTo>
                  <a:pt x="234255" y="74473"/>
                </a:lnTo>
                <a:lnTo>
                  <a:pt x="243839" y="121920"/>
                </a:lnTo>
                <a:lnTo>
                  <a:pt x="234255" y="169366"/>
                </a:lnTo>
                <a:lnTo>
                  <a:pt x="208121" y="208121"/>
                </a:lnTo>
                <a:lnTo>
                  <a:pt x="169366" y="234255"/>
                </a:lnTo>
                <a:lnTo>
                  <a:pt x="121920" y="243840"/>
                </a:lnTo>
                <a:lnTo>
                  <a:pt x="74473" y="234255"/>
                </a:lnTo>
                <a:lnTo>
                  <a:pt x="35718" y="208121"/>
                </a:lnTo>
                <a:lnTo>
                  <a:pt x="9584" y="169366"/>
                </a:lnTo>
                <a:lnTo>
                  <a:pt x="0" y="121920"/>
                </a:lnTo>
                <a:close/>
              </a:path>
            </a:pathLst>
          </a:custGeom>
          <a:ln w="12191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464295" y="5017008"/>
            <a:ext cx="243839" cy="24384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464295" y="5017008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0" y="121920"/>
                </a:moveTo>
                <a:lnTo>
                  <a:pt x="9584" y="74473"/>
                </a:lnTo>
                <a:lnTo>
                  <a:pt x="35718" y="35718"/>
                </a:lnTo>
                <a:lnTo>
                  <a:pt x="74473" y="9584"/>
                </a:lnTo>
                <a:lnTo>
                  <a:pt x="121920" y="0"/>
                </a:lnTo>
                <a:lnTo>
                  <a:pt x="169366" y="9584"/>
                </a:lnTo>
                <a:lnTo>
                  <a:pt x="208121" y="35718"/>
                </a:lnTo>
                <a:lnTo>
                  <a:pt x="234255" y="74473"/>
                </a:lnTo>
                <a:lnTo>
                  <a:pt x="243839" y="121920"/>
                </a:lnTo>
                <a:lnTo>
                  <a:pt x="234255" y="169366"/>
                </a:lnTo>
                <a:lnTo>
                  <a:pt x="208121" y="208121"/>
                </a:lnTo>
                <a:lnTo>
                  <a:pt x="169366" y="234255"/>
                </a:lnTo>
                <a:lnTo>
                  <a:pt x="121920" y="243840"/>
                </a:lnTo>
                <a:lnTo>
                  <a:pt x="74473" y="234255"/>
                </a:lnTo>
                <a:lnTo>
                  <a:pt x="35718" y="208121"/>
                </a:lnTo>
                <a:lnTo>
                  <a:pt x="9584" y="169366"/>
                </a:lnTo>
                <a:lnTo>
                  <a:pt x="0" y="121920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8810243" y="4882896"/>
            <a:ext cx="243839" cy="24384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810243" y="4882896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0" y="121919"/>
                </a:moveTo>
                <a:lnTo>
                  <a:pt x="9584" y="74473"/>
                </a:lnTo>
                <a:lnTo>
                  <a:pt x="35718" y="35718"/>
                </a:lnTo>
                <a:lnTo>
                  <a:pt x="74473" y="9584"/>
                </a:lnTo>
                <a:lnTo>
                  <a:pt x="121920" y="0"/>
                </a:lnTo>
                <a:lnTo>
                  <a:pt x="169366" y="9584"/>
                </a:lnTo>
                <a:lnTo>
                  <a:pt x="208121" y="35718"/>
                </a:lnTo>
                <a:lnTo>
                  <a:pt x="234255" y="74473"/>
                </a:lnTo>
                <a:lnTo>
                  <a:pt x="243839" y="121919"/>
                </a:lnTo>
                <a:lnTo>
                  <a:pt x="234255" y="169366"/>
                </a:lnTo>
                <a:lnTo>
                  <a:pt x="208121" y="208121"/>
                </a:lnTo>
                <a:lnTo>
                  <a:pt x="169366" y="234255"/>
                </a:lnTo>
                <a:lnTo>
                  <a:pt x="121920" y="243839"/>
                </a:lnTo>
                <a:lnTo>
                  <a:pt x="74473" y="234255"/>
                </a:lnTo>
                <a:lnTo>
                  <a:pt x="35718" y="208121"/>
                </a:lnTo>
                <a:lnTo>
                  <a:pt x="9584" y="169366"/>
                </a:lnTo>
                <a:lnTo>
                  <a:pt x="0" y="12191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8019288" y="3223260"/>
            <a:ext cx="243839" cy="24383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019288" y="3223260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0" y="121919"/>
                </a:moveTo>
                <a:lnTo>
                  <a:pt x="9584" y="74473"/>
                </a:lnTo>
                <a:lnTo>
                  <a:pt x="35718" y="35718"/>
                </a:lnTo>
                <a:lnTo>
                  <a:pt x="74473" y="9584"/>
                </a:lnTo>
                <a:lnTo>
                  <a:pt x="121919" y="0"/>
                </a:lnTo>
                <a:lnTo>
                  <a:pt x="169366" y="9584"/>
                </a:lnTo>
                <a:lnTo>
                  <a:pt x="208121" y="35718"/>
                </a:lnTo>
                <a:lnTo>
                  <a:pt x="234255" y="74473"/>
                </a:lnTo>
                <a:lnTo>
                  <a:pt x="243839" y="121919"/>
                </a:lnTo>
                <a:lnTo>
                  <a:pt x="234255" y="169366"/>
                </a:lnTo>
                <a:lnTo>
                  <a:pt x="208121" y="208121"/>
                </a:lnTo>
                <a:lnTo>
                  <a:pt x="169366" y="234255"/>
                </a:lnTo>
                <a:lnTo>
                  <a:pt x="121919" y="243839"/>
                </a:lnTo>
                <a:lnTo>
                  <a:pt x="74473" y="234255"/>
                </a:lnTo>
                <a:lnTo>
                  <a:pt x="35718" y="208121"/>
                </a:lnTo>
                <a:lnTo>
                  <a:pt x="9584" y="169366"/>
                </a:lnTo>
                <a:lnTo>
                  <a:pt x="0" y="121919"/>
                </a:lnTo>
                <a:close/>
              </a:path>
            </a:pathLst>
          </a:custGeom>
          <a:ln w="12191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410956" y="3265932"/>
            <a:ext cx="243840" cy="24383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410956" y="3265932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0" y="121919"/>
                </a:moveTo>
                <a:lnTo>
                  <a:pt x="9584" y="74473"/>
                </a:lnTo>
                <a:lnTo>
                  <a:pt x="35718" y="35718"/>
                </a:lnTo>
                <a:lnTo>
                  <a:pt x="74473" y="9584"/>
                </a:lnTo>
                <a:lnTo>
                  <a:pt x="121920" y="0"/>
                </a:lnTo>
                <a:lnTo>
                  <a:pt x="169366" y="9584"/>
                </a:lnTo>
                <a:lnTo>
                  <a:pt x="208121" y="35718"/>
                </a:lnTo>
                <a:lnTo>
                  <a:pt x="234255" y="74473"/>
                </a:lnTo>
                <a:lnTo>
                  <a:pt x="243840" y="121919"/>
                </a:lnTo>
                <a:lnTo>
                  <a:pt x="234255" y="169366"/>
                </a:lnTo>
                <a:lnTo>
                  <a:pt x="208121" y="208121"/>
                </a:lnTo>
                <a:lnTo>
                  <a:pt x="169366" y="234255"/>
                </a:lnTo>
                <a:lnTo>
                  <a:pt x="121920" y="243839"/>
                </a:lnTo>
                <a:lnTo>
                  <a:pt x="74473" y="234255"/>
                </a:lnTo>
                <a:lnTo>
                  <a:pt x="35718" y="208121"/>
                </a:lnTo>
                <a:lnTo>
                  <a:pt x="9584" y="169366"/>
                </a:lnTo>
                <a:lnTo>
                  <a:pt x="0" y="12191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892795" y="3589020"/>
            <a:ext cx="243839" cy="24536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892795" y="3589020"/>
            <a:ext cx="243840" cy="245745"/>
          </a:xfrm>
          <a:custGeom>
            <a:avLst/>
            <a:gdLst/>
            <a:ahLst/>
            <a:cxnLst/>
            <a:rect l="l" t="t" r="r" b="b"/>
            <a:pathLst>
              <a:path w="243840" h="245745">
                <a:moveTo>
                  <a:pt x="0" y="122681"/>
                </a:moveTo>
                <a:lnTo>
                  <a:pt x="9584" y="74902"/>
                </a:lnTo>
                <a:lnTo>
                  <a:pt x="35718" y="35909"/>
                </a:lnTo>
                <a:lnTo>
                  <a:pt x="74473" y="9632"/>
                </a:lnTo>
                <a:lnTo>
                  <a:pt x="121920" y="0"/>
                </a:lnTo>
                <a:lnTo>
                  <a:pt x="169366" y="9632"/>
                </a:lnTo>
                <a:lnTo>
                  <a:pt x="208121" y="35909"/>
                </a:lnTo>
                <a:lnTo>
                  <a:pt x="234255" y="74902"/>
                </a:lnTo>
                <a:lnTo>
                  <a:pt x="243839" y="122681"/>
                </a:lnTo>
                <a:lnTo>
                  <a:pt x="234255" y="170461"/>
                </a:lnTo>
                <a:lnTo>
                  <a:pt x="208121" y="209454"/>
                </a:lnTo>
                <a:lnTo>
                  <a:pt x="169366" y="235731"/>
                </a:lnTo>
                <a:lnTo>
                  <a:pt x="121920" y="245363"/>
                </a:lnTo>
                <a:lnTo>
                  <a:pt x="74473" y="235731"/>
                </a:lnTo>
                <a:lnTo>
                  <a:pt x="35718" y="209454"/>
                </a:lnTo>
                <a:lnTo>
                  <a:pt x="9584" y="170461"/>
                </a:lnTo>
                <a:lnTo>
                  <a:pt x="0" y="122681"/>
                </a:lnTo>
                <a:close/>
              </a:path>
            </a:pathLst>
          </a:custGeom>
          <a:ln w="12191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613904" y="3224783"/>
            <a:ext cx="243840" cy="24383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613904" y="3224783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0" y="121919"/>
                </a:moveTo>
                <a:lnTo>
                  <a:pt x="9584" y="74473"/>
                </a:lnTo>
                <a:lnTo>
                  <a:pt x="35718" y="35718"/>
                </a:lnTo>
                <a:lnTo>
                  <a:pt x="74473" y="9584"/>
                </a:lnTo>
                <a:lnTo>
                  <a:pt x="121920" y="0"/>
                </a:lnTo>
                <a:lnTo>
                  <a:pt x="169366" y="9584"/>
                </a:lnTo>
                <a:lnTo>
                  <a:pt x="208121" y="35718"/>
                </a:lnTo>
                <a:lnTo>
                  <a:pt x="234255" y="74473"/>
                </a:lnTo>
                <a:lnTo>
                  <a:pt x="243840" y="121919"/>
                </a:lnTo>
                <a:lnTo>
                  <a:pt x="234255" y="169366"/>
                </a:lnTo>
                <a:lnTo>
                  <a:pt x="208121" y="208121"/>
                </a:lnTo>
                <a:lnTo>
                  <a:pt x="169366" y="234255"/>
                </a:lnTo>
                <a:lnTo>
                  <a:pt x="121920" y="243839"/>
                </a:lnTo>
                <a:lnTo>
                  <a:pt x="74473" y="234255"/>
                </a:lnTo>
                <a:lnTo>
                  <a:pt x="35718" y="208121"/>
                </a:lnTo>
                <a:lnTo>
                  <a:pt x="9584" y="169366"/>
                </a:lnTo>
                <a:lnTo>
                  <a:pt x="0" y="12191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378952" y="3584447"/>
            <a:ext cx="243840" cy="24383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378952" y="3584447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0" y="121919"/>
                </a:moveTo>
                <a:lnTo>
                  <a:pt x="9584" y="74473"/>
                </a:lnTo>
                <a:lnTo>
                  <a:pt x="35718" y="35718"/>
                </a:lnTo>
                <a:lnTo>
                  <a:pt x="74473" y="9584"/>
                </a:lnTo>
                <a:lnTo>
                  <a:pt x="121920" y="0"/>
                </a:lnTo>
                <a:lnTo>
                  <a:pt x="169366" y="9584"/>
                </a:lnTo>
                <a:lnTo>
                  <a:pt x="208121" y="35718"/>
                </a:lnTo>
                <a:lnTo>
                  <a:pt x="234255" y="74473"/>
                </a:lnTo>
                <a:lnTo>
                  <a:pt x="243840" y="121919"/>
                </a:lnTo>
                <a:lnTo>
                  <a:pt x="234255" y="169366"/>
                </a:lnTo>
                <a:lnTo>
                  <a:pt x="208121" y="208121"/>
                </a:lnTo>
                <a:lnTo>
                  <a:pt x="169366" y="234255"/>
                </a:lnTo>
                <a:lnTo>
                  <a:pt x="121920" y="243839"/>
                </a:lnTo>
                <a:lnTo>
                  <a:pt x="74473" y="234255"/>
                </a:lnTo>
                <a:lnTo>
                  <a:pt x="35718" y="208121"/>
                </a:lnTo>
                <a:lnTo>
                  <a:pt x="9584" y="169366"/>
                </a:lnTo>
                <a:lnTo>
                  <a:pt x="0" y="121919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167116" y="3921252"/>
            <a:ext cx="243839" cy="24384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167116" y="3921252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0" y="121920"/>
                </a:moveTo>
                <a:lnTo>
                  <a:pt x="9584" y="74473"/>
                </a:lnTo>
                <a:lnTo>
                  <a:pt x="35718" y="35718"/>
                </a:lnTo>
                <a:lnTo>
                  <a:pt x="74473" y="9584"/>
                </a:lnTo>
                <a:lnTo>
                  <a:pt x="121919" y="0"/>
                </a:lnTo>
                <a:lnTo>
                  <a:pt x="169366" y="9584"/>
                </a:lnTo>
                <a:lnTo>
                  <a:pt x="208121" y="35718"/>
                </a:lnTo>
                <a:lnTo>
                  <a:pt x="234255" y="74473"/>
                </a:lnTo>
                <a:lnTo>
                  <a:pt x="243839" y="121920"/>
                </a:lnTo>
                <a:lnTo>
                  <a:pt x="234255" y="169366"/>
                </a:lnTo>
                <a:lnTo>
                  <a:pt x="208121" y="208121"/>
                </a:lnTo>
                <a:lnTo>
                  <a:pt x="169366" y="234255"/>
                </a:lnTo>
                <a:lnTo>
                  <a:pt x="121919" y="243840"/>
                </a:lnTo>
                <a:lnTo>
                  <a:pt x="74473" y="234255"/>
                </a:lnTo>
                <a:lnTo>
                  <a:pt x="35718" y="208121"/>
                </a:lnTo>
                <a:lnTo>
                  <a:pt x="9584" y="169366"/>
                </a:lnTo>
                <a:lnTo>
                  <a:pt x="0" y="121920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472171" y="3602735"/>
            <a:ext cx="243839" cy="24383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472171" y="3602735"/>
            <a:ext cx="243840" cy="243840"/>
          </a:xfrm>
          <a:custGeom>
            <a:avLst/>
            <a:gdLst/>
            <a:ahLst/>
            <a:cxnLst/>
            <a:rect l="l" t="t" r="r" b="b"/>
            <a:pathLst>
              <a:path w="243840" h="243839">
                <a:moveTo>
                  <a:pt x="0" y="121919"/>
                </a:moveTo>
                <a:lnTo>
                  <a:pt x="9584" y="74473"/>
                </a:lnTo>
                <a:lnTo>
                  <a:pt x="35718" y="35718"/>
                </a:lnTo>
                <a:lnTo>
                  <a:pt x="74473" y="9584"/>
                </a:lnTo>
                <a:lnTo>
                  <a:pt x="121920" y="0"/>
                </a:lnTo>
                <a:lnTo>
                  <a:pt x="169366" y="9584"/>
                </a:lnTo>
                <a:lnTo>
                  <a:pt x="208121" y="35718"/>
                </a:lnTo>
                <a:lnTo>
                  <a:pt x="234255" y="74473"/>
                </a:lnTo>
                <a:lnTo>
                  <a:pt x="243839" y="121919"/>
                </a:lnTo>
                <a:lnTo>
                  <a:pt x="234255" y="169366"/>
                </a:lnTo>
                <a:lnTo>
                  <a:pt x="208121" y="208121"/>
                </a:lnTo>
                <a:lnTo>
                  <a:pt x="169366" y="234255"/>
                </a:lnTo>
                <a:lnTo>
                  <a:pt x="121920" y="243839"/>
                </a:lnTo>
                <a:lnTo>
                  <a:pt x="74473" y="234255"/>
                </a:lnTo>
                <a:lnTo>
                  <a:pt x="35718" y="208121"/>
                </a:lnTo>
                <a:lnTo>
                  <a:pt x="9584" y="169366"/>
                </a:lnTo>
                <a:lnTo>
                  <a:pt x="0" y="121919"/>
                </a:lnTo>
                <a:close/>
              </a:path>
            </a:pathLst>
          </a:custGeom>
          <a:ln w="12191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858506" y="3345941"/>
            <a:ext cx="161290" cy="1905"/>
          </a:xfrm>
          <a:custGeom>
            <a:avLst/>
            <a:gdLst/>
            <a:ahLst/>
            <a:cxnLst/>
            <a:rect l="l" t="t" r="r" b="b"/>
            <a:pathLst>
              <a:path w="161290" h="1904">
                <a:moveTo>
                  <a:pt x="-19050" y="825"/>
                </a:moveTo>
                <a:lnTo>
                  <a:pt x="179959" y="825"/>
                </a:lnTo>
              </a:path>
            </a:pathLst>
          </a:custGeom>
          <a:ln w="3975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680197" y="3469385"/>
            <a:ext cx="56515" cy="168910"/>
          </a:xfrm>
          <a:custGeom>
            <a:avLst/>
            <a:gdLst/>
            <a:ahLst/>
            <a:cxnLst/>
            <a:rect l="l" t="t" r="r" b="b"/>
            <a:pathLst>
              <a:path w="56515" h="168910">
                <a:moveTo>
                  <a:pt x="56260" y="0"/>
                </a:moveTo>
                <a:lnTo>
                  <a:pt x="0" y="168528"/>
                </a:lnTo>
              </a:path>
            </a:pathLst>
          </a:custGeom>
          <a:ln w="381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716773" y="3711702"/>
            <a:ext cx="177800" cy="12700"/>
          </a:xfrm>
          <a:custGeom>
            <a:avLst/>
            <a:gdLst/>
            <a:ahLst/>
            <a:cxnLst/>
            <a:rect l="l" t="t" r="r" b="b"/>
            <a:pathLst>
              <a:path w="177800" h="12700">
                <a:moveTo>
                  <a:pt x="177673" y="0"/>
                </a:moveTo>
                <a:lnTo>
                  <a:pt x="0" y="12192"/>
                </a:lnTo>
              </a:path>
            </a:pathLst>
          </a:custGeom>
          <a:ln w="381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263890" y="3345941"/>
            <a:ext cx="149225" cy="41910"/>
          </a:xfrm>
          <a:custGeom>
            <a:avLst/>
            <a:gdLst/>
            <a:ahLst/>
            <a:cxnLst/>
            <a:rect l="l" t="t" r="r" b="b"/>
            <a:pathLst>
              <a:path w="149225" h="41910">
                <a:moveTo>
                  <a:pt x="148716" y="41783"/>
                </a:moveTo>
                <a:lnTo>
                  <a:pt x="0" y="0"/>
                </a:lnTo>
              </a:path>
            </a:pathLst>
          </a:custGeom>
          <a:ln w="381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102345" y="3467861"/>
            <a:ext cx="40005" cy="158115"/>
          </a:xfrm>
          <a:custGeom>
            <a:avLst/>
            <a:gdLst/>
            <a:ahLst/>
            <a:cxnLst/>
            <a:rect l="l" t="t" r="r" b="b"/>
            <a:pathLst>
              <a:path w="40004" h="158114">
                <a:moveTo>
                  <a:pt x="0" y="157861"/>
                </a:moveTo>
                <a:lnTo>
                  <a:pt x="39497" y="0"/>
                </a:lnTo>
              </a:path>
            </a:pathLst>
          </a:custGeom>
          <a:ln w="381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501633" y="3510534"/>
            <a:ext cx="33020" cy="74930"/>
          </a:xfrm>
          <a:custGeom>
            <a:avLst/>
            <a:gdLst/>
            <a:ahLst/>
            <a:cxnLst/>
            <a:rect l="l" t="t" r="r" b="b"/>
            <a:pathLst>
              <a:path w="33020" h="74929">
                <a:moveTo>
                  <a:pt x="0" y="74929"/>
                </a:moveTo>
                <a:lnTo>
                  <a:pt x="32512" y="0"/>
                </a:lnTo>
              </a:path>
            </a:pathLst>
          </a:custGeom>
          <a:ln w="381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102345" y="3798570"/>
            <a:ext cx="102235" cy="159385"/>
          </a:xfrm>
          <a:custGeom>
            <a:avLst/>
            <a:gdLst/>
            <a:ahLst/>
            <a:cxnLst/>
            <a:rect l="l" t="t" r="r" b="b"/>
            <a:pathLst>
              <a:path w="102234" h="159385">
                <a:moveTo>
                  <a:pt x="101980" y="159257"/>
                </a:moveTo>
                <a:lnTo>
                  <a:pt x="0" y="0"/>
                </a:lnTo>
              </a:path>
            </a:pathLst>
          </a:custGeom>
          <a:ln w="381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376666" y="3829050"/>
            <a:ext cx="125095" cy="129539"/>
          </a:xfrm>
          <a:custGeom>
            <a:avLst/>
            <a:gdLst/>
            <a:ahLst/>
            <a:cxnLst/>
            <a:rect l="l" t="t" r="r" b="b"/>
            <a:pathLst>
              <a:path w="125095" h="129539">
                <a:moveTo>
                  <a:pt x="0" y="129031"/>
                </a:moveTo>
                <a:lnTo>
                  <a:pt x="125094" y="0"/>
                </a:lnTo>
              </a:path>
            </a:pathLst>
          </a:custGeom>
          <a:ln w="38099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376666" y="4130802"/>
            <a:ext cx="330200" cy="121285"/>
          </a:xfrm>
          <a:custGeom>
            <a:avLst/>
            <a:gdLst/>
            <a:ahLst/>
            <a:cxnLst/>
            <a:rect l="l" t="t" r="r" b="b"/>
            <a:pathLst>
              <a:path w="330200" h="121285">
                <a:moveTo>
                  <a:pt x="0" y="0"/>
                </a:moveTo>
                <a:lnTo>
                  <a:pt x="329691" y="120777"/>
                </a:lnTo>
              </a:path>
            </a:pathLst>
          </a:custGeom>
          <a:ln w="381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716518" y="4458461"/>
            <a:ext cx="76200" cy="99695"/>
          </a:xfrm>
          <a:custGeom>
            <a:avLst/>
            <a:gdLst/>
            <a:ahLst/>
            <a:cxnLst/>
            <a:rect l="l" t="t" r="r" b="b"/>
            <a:pathLst>
              <a:path w="76200" h="99695">
                <a:moveTo>
                  <a:pt x="75818" y="0"/>
                </a:moveTo>
                <a:lnTo>
                  <a:pt x="0" y="99568"/>
                </a:lnTo>
              </a:path>
            </a:pathLst>
          </a:custGeom>
          <a:ln w="381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878061" y="4423409"/>
            <a:ext cx="93345" cy="85725"/>
          </a:xfrm>
          <a:custGeom>
            <a:avLst/>
            <a:gdLst/>
            <a:ahLst/>
            <a:cxnLst/>
            <a:rect l="l" t="t" r="r" b="b"/>
            <a:pathLst>
              <a:path w="93345" h="85725">
                <a:moveTo>
                  <a:pt x="0" y="0"/>
                </a:moveTo>
                <a:lnTo>
                  <a:pt x="92964" y="85343"/>
                </a:lnTo>
              </a:path>
            </a:pathLst>
          </a:custGeom>
          <a:ln w="381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803385" y="4766309"/>
            <a:ext cx="43815" cy="153035"/>
          </a:xfrm>
          <a:custGeom>
            <a:avLst/>
            <a:gdLst/>
            <a:ahLst/>
            <a:cxnLst/>
            <a:rect l="l" t="t" r="r" b="b"/>
            <a:pathLst>
              <a:path w="43815" h="153035">
                <a:moveTo>
                  <a:pt x="0" y="0"/>
                </a:moveTo>
                <a:lnTo>
                  <a:pt x="43688" y="153034"/>
                </a:lnTo>
              </a:path>
            </a:pathLst>
          </a:custGeom>
          <a:ln w="381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586978" y="4802885"/>
            <a:ext cx="130175" cy="215265"/>
          </a:xfrm>
          <a:custGeom>
            <a:avLst/>
            <a:gdLst/>
            <a:ahLst/>
            <a:cxnLst/>
            <a:rect l="l" t="t" r="r" b="b"/>
            <a:pathLst>
              <a:path w="130175" h="215264">
                <a:moveTo>
                  <a:pt x="129667" y="0"/>
                </a:moveTo>
                <a:lnTo>
                  <a:pt x="0" y="215137"/>
                </a:lnTo>
              </a:path>
            </a:pathLst>
          </a:custGeom>
          <a:ln w="381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9144761" y="4680965"/>
            <a:ext cx="117475" cy="146685"/>
          </a:xfrm>
          <a:custGeom>
            <a:avLst/>
            <a:gdLst/>
            <a:ahLst/>
            <a:cxnLst/>
            <a:rect l="l" t="t" r="r" b="b"/>
            <a:pathLst>
              <a:path w="117475" h="146685">
                <a:moveTo>
                  <a:pt x="0" y="0"/>
                </a:moveTo>
                <a:lnTo>
                  <a:pt x="117475" y="146557"/>
                </a:lnTo>
              </a:path>
            </a:pathLst>
          </a:custGeom>
          <a:ln w="381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9019793" y="4717541"/>
            <a:ext cx="39370" cy="203200"/>
          </a:xfrm>
          <a:custGeom>
            <a:avLst/>
            <a:gdLst/>
            <a:ahLst/>
            <a:cxnLst/>
            <a:rect l="l" t="t" r="r" b="b"/>
            <a:pathLst>
              <a:path w="39370" h="203200">
                <a:moveTo>
                  <a:pt x="38861" y="0"/>
                </a:moveTo>
                <a:lnTo>
                  <a:pt x="0" y="202945"/>
                </a:lnTo>
              </a:path>
            </a:pathLst>
          </a:custGeom>
          <a:ln w="38099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9291066" y="5036058"/>
            <a:ext cx="57150" cy="139700"/>
          </a:xfrm>
          <a:custGeom>
            <a:avLst/>
            <a:gdLst/>
            <a:ahLst/>
            <a:cxnLst/>
            <a:rect l="l" t="t" r="r" b="b"/>
            <a:pathLst>
              <a:path w="57150" h="139700">
                <a:moveTo>
                  <a:pt x="56641" y="0"/>
                </a:moveTo>
                <a:lnTo>
                  <a:pt x="0" y="139446"/>
                </a:lnTo>
              </a:path>
            </a:pathLst>
          </a:custGeom>
          <a:ln w="381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9019793" y="5092446"/>
            <a:ext cx="99695" cy="83185"/>
          </a:xfrm>
          <a:custGeom>
            <a:avLst/>
            <a:gdLst/>
            <a:ahLst/>
            <a:cxnLst/>
            <a:rect l="l" t="t" r="r" b="b"/>
            <a:pathLst>
              <a:path w="99695" h="83185">
                <a:moveTo>
                  <a:pt x="99695" y="83057"/>
                </a:moveTo>
                <a:lnTo>
                  <a:pt x="0" y="0"/>
                </a:lnTo>
              </a:path>
            </a:pathLst>
          </a:custGeom>
          <a:ln w="38099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8673845" y="5226558"/>
            <a:ext cx="410209" cy="36195"/>
          </a:xfrm>
          <a:custGeom>
            <a:avLst/>
            <a:gdLst/>
            <a:ahLst/>
            <a:cxnLst/>
            <a:rect l="l" t="t" r="r" b="b"/>
            <a:pathLst>
              <a:path w="410209" h="36195">
                <a:moveTo>
                  <a:pt x="409701" y="35687"/>
                </a:moveTo>
                <a:lnTo>
                  <a:pt x="0" y="0"/>
                </a:lnTo>
              </a:path>
            </a:pathLst>
          </a:custGeom>
          <a:ln w="381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8708897" y="5005578"/>
            <a:ext cx="102235" cy="133985"/>
          </a:xfrm>
          <a:custGeom>
            <a:avLst/>
            <a:gdLst/>
            <a:ahLst/>
            <a:cxnLst/>
            <a:rect l="l" t="t" r="r" b="b"/>
            <a:pathLst>
              <a:path w="102234" h="133985">
                <a:moveTo>
                  <a:pt x="101853" y="0"/>
                </a:moveTo>
                <a:lnTo>
                  <a:pt x="0" y="133477"/>
                </a:lnTo>
              </a:path>
            </a:pathLst>
          </a:custGeom>
          <a:ln w="381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8623554" y="3707129"/>
            <a:ext cx="473709" cy="142875"/>
          </a:xfrm>
          <a:custGeom>
            <a:avLst/>
            <a:gdLst/>
            <a:ahLst/>
            <a:cxnLst/>
            <a:rect l="l" t="t" r="r" b="b"/>
            <a:pathLst>
              <a:path w="473709" h="142875">
                <a:moveTo>
                  <a:pt x="0" y="0"/>
                </a:moveTo>
                <a:lnTo>
                  <a:pt x="473201" y="142748"/>
                </a:lnTo>
              </a:path>
            </a:pathLst>
          </a:custGeom>
          <a:ln w="381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655557" y="3388614"/>
            <a:ext cx="584200" cy="23495"/>
          </a:xfrm>
          <a:custGeom>
            <a:avLst/>
            <a:gdLst/>
            <a:ahLst/>
            <a:cxnLst/>
            <a:rect l="l" t="t" r="r" b="b"/>
            <a:pathLst>
              <a:path w="584200" h="23495">
                <a:moveTo>
                  <a:pt x="0" y="0"/>
                </a:moveTo>
                <a:lnTo>
                  <a:pt x="584073" y="23240"/>
                </a:lnTo>
              </a:path>
            </a:pathLst>
          </a:custGeom>
          <a:ln w="381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878061" y="3935729"/>
            <a:ext cx="254000" cy="315595"/>
          </a:xfrm>
          <a:custGeom>
            <a:avLst/>
            <a:gdLst/>
            <a:ahLst/>
            <a:cxnLst/>
            <a:rect l="l" t="t" r="r" b="b"/>
            <a:pathLst>
              <a:path w="254000" h="315595">
                <a:moveTo>
                  <a:pt x="0" y="315087"/>
                </a:moveTo>
                <a:lnTo>
                  <a:pt x="253873" y="0"/>
                </a:lnTo>
              </a:path>
            </a:pathLst>
          </a:custGeom>
          <a:ln w="381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9219438" y="3533394"/>
            <a:ext cx="143510" cy="194945"/>
          </a:xfrm>
          <a:custGeom>
            <a:avLst/>
            <a:gdLst/>
            <a:ahLst/>
            <a:cxnLst/>
            <a:rect l="l" t="t" r="r" b="b"/>
            <a:pathLst>
              <a:path w="143509" h="194945">
                <a:moveTo>
                  <a:pt x="143382" y="0"/>
                </a:moveTo>
                <a:lnTo>
                  <a:pt x="0" y="194436"/>
                </a:lnTo>
              </a:path>
            </a:pathLst>
          </a:custGeom>
          <a:ln w="381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9484614" y="3384041"/>
            <a:ext cx="327660" cy="28575"/>
          </a:xfrm>
          <a:custGeom>
            <a:avLst/>
            <a:gdLst/>
            <a:ahLst/>
            <a:cxnLst/>
            <a:rect l="l" t="t" r="r" b="b"/>
            <a:pathLst>
              <a:path w="327659" h="28575">
                <a:moveTo>
                  <a:pt x="327532" y="0"/>
                </a:moveTo>
                <a:lnTo>
                  <a:pt x="0" y="28067"/>
                </a:lnTo>
              </a:path>
            </a:pathLst>
          </a:custGeom>
          <a:ln w="381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9801606" y="3469385"/>
            <a:ext cx="46355" cy="216535"/>
          </a:xfrm>
          <a:custGeom>
            <a:avLst/>
            <a:gdLst/>
            <a:ahLst/>
            <a:cxnLst/>
            <a:rect l="l" t="t" r="r" b="b"/>
            <a:pathLst>
              <a:path w="46354" h="216535">
                <a:moveTo>
                  <a:pt x="45974" y="0"/>
                </a:moveTo>
                <a:lnTo>
                  <a:pt x="0" y="216026"/>
                </a:lnTo>
              </a:path>
            </a:pathLst>
          </a:custGeom>
          <a:ln w="381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0019538" y="3469385"/>
            <a:ext cx="160655" cy="133985"/>
          </a:xfrm>
          <a:custGeom>
            <a:avLst/>
            <a:gdLst/>
            <a:ahLst/>
            <a:cxnLst/>
            <a:rect l="l" t="t" r="r" b="b"/>
            <a:pathLst>
              <a:path w="160654" h="133985">
                <a:moveTo>
                  <a:pt x="160527" y="133730"/>
                </a:moveTo>
                <a:lnTo>
                  <a:pt x="0" y="0"/>
                </a:lnTo>
              </a:path>
            </a:pathLst>
          </a:custGeom>
          <a:ln w="381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0161269" y="3812285"/>
            <a:ext cx="105410" cy="234950"/>
          </a:xfrm>
          <a:custGeom>
            <a:avLst/>
            <a:gdLst/>
            <a:ahLst/>
            <a:cxnLst/>
            <a:rect l="l" t="t" r="r" b="b"/>
            <a:pathLst>
              <a:path w="105409" h="234950">
                <a:moveTo>
                  <a:pt x="105155" y="0"/>
                </a:moveTo>
                <a:lnTo>
                  <a:pt x="0" y="234822"/>
                </a:lnTo>
              </a:path>
            </a:pathLst>
          </a:custGeom>
          <a:ln w="381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9801606" y="3858005"/>
            <a:ext cx="187960" cy="188595"/>
          </a:xfrm>
          <a:custGeom>
            <a:avLst/>
            <a:gdLst/>
            <a:ahLst/>
            <a:cxnLst/>
            <a:rect l="l" t="t" r="r" b="b"/>
            <a:pathLst>
              <a:path w="187959" h="188595">
                <a:moveTo>
                  <a:pt x="0" y="0"/>
                </a:moveTo>
                <a:lnTo>
                  <a:pt x="187705" y="188214"/>
                </a:lnTo>
              </a:path>
            </a:pathLst>
          </a:custGeom>
          <a:ln w="381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9672066" y="4132326"/>
            <a:ext cx="281940" cy="27940"/>
          </a:xfrm>
          <a:custGeom>
            <a:avLst/>
            <a:gdLst/>
            <a:ahLst/>
            <a:cxnLst/>
            <a:rect l="l" t="t" r="r" b="b"/>
            <a:pathLst>
              <a:path w="281940" h="27939">
                <a:moveTo>
                  <a:pt x="0" y="27812"/>
                </a:moveTo>
                <a:lnTo>
                  <a:pt x="281431" y="0"/>
                </a:lnTo>
              </a:path>
            </a:pathLst>
          </a:custGeom>
          <a:ln w="381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9304781" y="3935729"/>
            <a:ext cx="158750" cy="138430"/>
          </a:xfrm>
          <a:custGeom>
            <a:avLst/>
            <a:gdLst/>
            <a:ahLst/>
            <a:cxnLst/>
            <a:rect l="l" t="t" r="r" b="b"/>
            <a:pathLst>
              <a:path w="158750" h="138429">
                <a:moveTo>
                  <a:pt x="158623" y="138176"/>
                </a:moveTo>
                <a:lnTo>
                  <a:pt x="0" y="0"/>
                </a:lnTo>
              </a:path>
            </a:pathLst>
          </a:custGeom>
          <a:ln w="381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9635490" y="3894582"/>
            <a:ext cx="79375" cy="180340"/>
          </a:xfrm>
          <a:custGeom>
            <a:avLst/>
            <a:gdLst/>
            <a:ahLst/>
            <a:cxnLst/>
            <a:rect l="l" t="t" r="r" b="b"/>
            <a:pathLst>
              <a:path w="79375" h="180339">
                <a:moveTo>
                  <a:pt x="78993" y="0"/>
                </a:moveTo>
                <a:lnTo>
                  <a:pt x="0" y="180340"/>
                </a:lnTo>
              </a:path>
            </a:pathLst>
          </a:custGeom>
          <a:ln w="381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9448038" y="3498341"/>
            <a:ext cx="180975" cy="188595"/>
          </a:xfrm>
          <a:custGeom>
            <a:avLst/>
            <a:gdLst/>
            <a:ahLst/>
            <a:cxnLst/>
            <a:rect l="l" t="t" r="r" b="b"/>
            <a:pathLst>
              <a:path w="180975" h="188595">
                <a:moveTo>
                  <a:pt x="180466" y="188087"/>
                </a:moveTo>
                <a:lnTo>
                  <a:pt x="0" y="0"/>
                </a:lnTo>
              </a:path>
            </a:pathLst>
          </a:custGeom>
          <a:ln w="381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9341357" y="3772661"/>
            <a:ext cx="252729" cy="78105"/>
          </a:xfrm>
          <a:custGeom>
            <a:avLst/>
            <a:gdLst/>
            <a:ahLst/>
            <a:cxnLst/>
            <a:rect l="l" t="t" r="r" b="b"/>
            <a:pathLst>
              <a:path w="252729" h="78104">
                <a:moveTo>
                  <a:pt x="0" y="77850"/>
                </a:moveTo>
                <a:lnTo>
                  <a:pt x="252475" y="0"/>
                </a:lnTo>
              </a:path>
            </a:pathLst>
          </a:custGeom>
          <a:ln w="3810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9836657" y="3690365"/>
            <a:ext cx="307975" cy="82550"/>
          </a:xfrm>
          <a:custGeom>
            <a:avLst/>
            <a:gdLst/>
            <a:ahLst/>
            <a:cxnLst/>
            <a:rect l="l" t="t" r="r" b="b"/>
            <a:pathLst>
              <a:path w="307975" h="82550">
                <a:moveTo>
                  <a:pt x="307594" y="0"/>
                </a:moveTo>
                <a:lnTo>
                  <a:pt x="0" y="82295"/>
                </a:lnTo>
              </a:path>
            </a:pathLst>
          </a:custGeom>
          <a:ln w="38099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9144761" y="4246626"/>
            <a:ext cx="320040" cy="262255"/>
          </a:xfrm>
          <a:custGeom>
            <a:avLst/>
            <a:gdLst/>
            <a:ahLst/>
            <a:cxnLst/>
            <a:rect l="l" t="t" r="r" b="b"/>
            <a:pathLst>
              <a:path w="320040" h="262254">
                <a:moveTo>
                  <a:pt x="0" y="262255"/>
                </a:moveTo>
                <a:lnTo>
                  <a:pt x="319659" y="0"/>
                </a:lnTo>
              </a:path>
            </a:pathLst>
          </a:custGeom>
          <a:ln w="38099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9434321" y="4281678"/>
            <a:ext cx="116205" cy="545465"/>
          </a:xfrm>
          <a:custGeom>
            <a:avLst/>
            <a:gdLst/>
            <a:ahLst/>
            <a:cxnLst/>
            <a:rect l="l" t="t" r="r" b="b"/>
            <a:pathLst>
              <a:path w="116204" h="545464">
                <a:moveTo>
                  <a:pt x="0" y="545465"/>
                </a:moveTo>
                <a:lnTo>
                  <a:pt x="115950" y="0"/>
                </a:lnTo>
              </a:path>
            </a:pathLst>
          </a:custGeom>
          <a:ln w="38099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7263383" y="4093464"/>
            <a:ext cx="441959" cy="449580"/>
          </a:xfrm>
          <a:custGeom>
            <a:avLst/>
            <a:gdLst/>
            <a:ahLst/>
            <a:cxnLst/>
            <a:rect l="l" t="t" r="r" b="b"/>
            <a:pathLst>
              <a:path w="441959" h="449579">
                <a:moveTo>
                  <a:pt x="220980" y="0"/>
                </a:moveTo>
                <a:lnTo>
                  <a:pt x="220980" y="112394"/>
                </a:lnTo>
                <a:lnTo>
                  <a:pt x="0" y="112394"/>
                </a:lnTo>
                <a:lnTo>
                  <a:pt x="0" y="337185"/>
                </a:lnTo>
                <a:lnTo>
                  <a:pt x="220980" y="337185"/>
                </a:lnTo>
                <a:lnTo>
                  <a:pt x="220980" y="449580"/>
                </a:lnTo>
                <a:lnTo>
                  <a:pt x="441960" y="224790"/>
                </a:lnTo>
                <a:lnTo>
                  <a:pt x="220980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7263383" y="4093464"/>
            <a:ext cx="441959" cy="449580"/>
          </a:xfrm>
          <a:custGeom>
            <a:avLst/>
            <a:gdLst/>
            <a:ahLst/>
            <a:cxnLst/>
            <a:rect l="l" t="t" r="r" b="b"/>
            <a:pathLst>
              <a:path w="441959" h="449579">
                <a:moveTo>
                  <a:pt x="0" y="112394"/>
                </a:moveTo>
                <a:lnTo>
                  <a:pt x="220980" y="112394"/>
                </a:lnTo>
                <a:lnTo>
                  <a:pt x="220980" y="0"/>
                </a:lnTo>
                <a:lnTo>
                  <a:pt x="441960" y="224790"/>
                </a:lnTo>
                <a:lnTo>
                  <a:pt x="220980" y="449580"/>
                </a:lnTo>
                <a:lnTo>
                  <a:pt x="220980" y="337185"/>
                </a:lnTo>
                <a:lnTo>
                  <a:pt x="0" y="337185"/>
                </a:lnTo>
                <a:lnTo>
                  <a:pt x="0" y="112394"/>
                </a:lnTo>
                <a:close/>
              </a:path>
            </a:pathLst>
          </a:custGeom>
          <a:ln w="12191">
            <a:solidFill>
              <a:srgbClr val="5382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 txBox="1"/>
          <p:nvPr/>
        </p:nvSpPr>
        <p:spPr>
          <a:xfrm>
            <a:off x="568642" y="5523103"/>
            <a:ext cx="5037455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lvl="0"/>
            <a:r>
              <a:rPr lang="zh-CN" altLang="zh-CN" dirty="0"/>
              <a:t>卷积层，提取视觉</a:t>
            </a:r>
            <a:r>
              <a:rPr lang="zh-CN" altLang="zh-CN" dirty="0" smtClean="0"/>
              <a:t>特征</a:t>
            </a:r>
            <a:endParaRPr lang="zh-CN" altLang="zh-CN" dirty="0"/>
          </a:p>
          <a:p>
            <a:pPr lvl="0"/>
            <a:r>
              <a:rPr lang="zh-CN" altLang="zh-CN" dirty="0"/>
              <a:t>激活，对输入信号作非线性</a:t>
            </a:r>
            <a:r>
              <a:rPr lang="zh-CN" altLang="zh-CN" dirty="0" smtClean="0"/>
              <a:t>变换</a:t>
            </a:r>
            <a:endParaRPr lang="zh-CN" altLang="zh-CN" dirty="0"/>
          </a:p>
          <a:p>
            <a:pPr lvl="0"/>
            <a:r>
              <a:rPr lang="zh-CN" altLang="zh-CN" dirty="0"/>
              <a:t>池化层，减少数据量</a:t>
            </a:r>
          </a:p>
          <a:p>
            <a:pPr lvl="0"/>
            <a:r>
              <a:rPr lang="zh-CN" altLang="zh-CN" dirty="0"/>
              <a:t>全连接层，预测数据的分类</a:t>
            </a:r>
          </a:p>
        </p:txBody>
      </p:sp>
      <p:sp>
        <p:nvSpPr>
          <p:cNvPr id="200" name="object 200"/>
          <p:cNvSpPr txBox="1"/>
          <p:nvPr/>
        </p:nvSpPr>
        <p:spPr>
          <a:xfrm>
            <a:off x="7453630" y="4336541"/>
            <a:ext cx="4379595" cy="990656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35225" marR="5080" indent="301625">
              <a:lnSpc>
                <a:spcPts val="3720"/>
              </a:lnSpc>
              <a:spcBef>
                <a:spcPts val="325"/>
              </a:spcBef>
            </a:pPr>
            <a:r>
              <a:rPr sz="3200" spc="-25" dirty="0">
                <a:latin typeface="Arial Rounded MT Bold"/>
                <a:cs typeface="Arial Rounded MT Bold"/>
              </a:rPr>
              <a:t>Graph  </a:t>
            </a:r>
            <a:r>
              <a:rPr sz="3200" dirty="0" smtClean="0">
                <a:latin typeface="Arial Rounded MT Bold"/>
                <a:cs typeface="Arial Rounded MT Bold"/>
              </a:rPr>
              <a:t>Sea</a:t>
            </a:r>
            <a:r>
              <a:rPr sz="3200" spc="-75" dirty="0" smtClean="0">
                <a:latin typeface="Arial Rounded MT Bold"/>
                <a:cs typeface="Arial Rounded MT Bold"/>
              </a:rPr>
              <a:t>r</a:t>
            </a:r>
            <a:r>
              <a:rPr sz="3200" spc="-85" dirty="0" smtClean="0">
                <a:latin typeface="Arial Rounded MT Bold"/>
                <a:cs typeface="Arial Rounded MT Bold"/>
              </a:rPr>
              <a:t>c</a:t>
            </a:r>
            <a:r>
              <a:rPr sz="3200" spc="-5" dirty="0" smtClean="0">
                <a:latin typeface="Arial Rounded MT Bold"/>
                <a:cs typeface="Arial Rounded MT Bold"/>
              </a:rPr>
              <a:t>h</a:t>
            </a:r>
            <a:endParaRPr sz="3200" dirty="0">
              <a:latin typeface="Arial Rounded MT Bold"/>
              <a:cs typeface="Arial Rounded MT Bold"/>
            </a:endParaRPr>
          </a:p>
        </p:txBody>
      </p:sp>
      <p:sp>
        <p:nvSpPr>
          <p:cNvPr id="203" name="文本框 202"/>
          <p:cNvSpPr txBox="1"/>
          <p:nvPr/>
        </p:nvSpPr>
        <p:spPr>
          <a:xfrm>
            <a:off x="6701369" y="5538889"/>
            <a:ext cx="3650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将全连接层输出进一步处理</a:t>
            </a:r>
            <a:endParaRPr lang="en-US" altLang="zh-CN" dirty="0" smtClean="0"/>
          </a:p>
          <a:p>
            <a:r>
              <a:rPr lang="zh-CN" altLang="zh-CN" dirty="0" smtClean="0"/>
              <a:t>生成</a:t>
            </a:r>
            <a:r>
              <a:rPr lang="zh-CN" altLang="zh-CN" dirty="0"/>
              <a:t>哈</a:t>
            </a:r>
            <a:r>
              <a:rPr lang="zh-CN" altLang="zh-CN" dirty="0" smtClean="0"/>
              <a:t>希码</a:t>
            </a:r>
            <a:r>
              <a:rPr lang="zh-CN" altLang="zh-CN" dirty="0"/>
              <a:t>可以直接用于索引相关</a:t>
            </a:r>
            <a:r>
              <a:rPr lang="zh-CN" altLang="zh-CN" dirty="0" smtClean="0"/>
              <a:t>数据结构并</a:t>
            </a:r>
            <a:r>
              <a:rPr lang="zh-CN" altLang="zh-CN" dirty="0"/>
              <a:t>摆脱了复杂的数据预处理阶段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259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object 22"/>
          <p:cNvSpPr/>
          <p:nvPr/>
        </p:nvSpPr>
        <p:spPr>
          <a:xfrm>
            <a:off x="0" y="0"/>
            <a:ext cx="12192000" cy="873760"/>
          </a:xfrm>
          <a:custGeom>
            <a:avLst/>
            <a:gdLst/>
            <a:ahLst/>
            <a:cxnLst/>
            <a:rect l="l" t="t" r="r" b="b"/>
            <a:pathLst>
              <a:path w="12192000" h="873760">
                <a:moveTo>
                  <a:pt x="0" y="873251"/>
                </a:moveTo>
                <a:lnTo>
                  <a:pt x="12192000" y="873251"/>
                </a:lnTo>
                <a:lnTo>
                  <a:pt x="12192000" y="0"/>
                </a:lnTo>
                <a:lnTo>
                  <a:pt x="0" y="0"/>
                </a:lnTo>
                <a:lnTo>
                  <a:pt x="0" y="873251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07061"/>
            <a:ext cx="23183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Solutio</a:t>
            </a:r>
            <a:r>
              <a:rPr spc="-20" dirty="0"/>
              <a:t>n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169" y="930655"/>
            <a:ext cx="1178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9905" indent="-497205">
              <a:lnSpc>
                <a:spcPct val="100000"/>
              </a:lnSpc>
              <a:spcBef>
                <a:spcPts val="100"/>
              </a:spcBef>
              <a:buClr>
                <a:srgbClr val="0D0D0D"/>
              </a:buClr>
              <a:buSzPct val="112500"/>
              <a:buFont typeface="Wingdings"/>
              <a:buChar char=""/>
              <a:tabLst>
                <a:tab pos="510540" algn="l"/>
              </a:tabLst>
            </a:pPr>
            <a:r>
              <a:rPr sz="3200" spc="-10" dirty="0">
                <a:solidFill>
                  <a:srgbClr val="FF0000"/>
                </a:solidFill>
                <a:latin typeface="Arial Rounded MT Bold"/>
                <a:cs typeface="Arial Rounded MT Bold"/>
              </a:rPr>
              <a:t>D</a:t>
            </a:r>
            <a:r>
              <a:rPr sz="3200" spc="-10" dirty="0">
                <a:latin typeface="Arial Rounded MT Bold"/>
                <a:cs typeface="Arial Rounded MT Bold"/>
              </a:rPr>
              <a:t>eep </a:t>
            </a:r>
            <a:r>
              <a:rPr sz="3200" spc="-5" dirty="0">
                <a:solidFill>
                  <a:srgbClr val="FF0000"/>
                </a:solidFill>
                <a:latin typeface="Arial Rounded MT Bold"/>
                <a:cs typeface="Arial Rounded MT Bold"/>
              </a:rPr>
              <a:t>L</a:t>
            </a:r>
            <a:r>
              <a:rPr sz="3200" spc="-5" dirty="0">
                <a:latin typeface="Arial Rounded MT Bold"/>
                <a:cs typeface="Arial Rounded MT Bold"/>
              </a:rPr>
              <a:t>earning </a:t>
            </a:r>
            <a:r>
              <a:rPr sz="3200" dirty="0">
                <a:latin typeface="Arial Rounded MT Bold"/>
                <a:cs typeface="Arial Rounded MT Bold"/>
              </a:rPr>
              <a:t>Hashing + </a:t>
            </a:r>
            <a:r>
              <a:rPr sz="3200" spc="-25" dirty="0">
                <a:solidFill>
                  <a:srgbClr val="FF0000"/>
                </a:solidFill>
                <a:latin typeface="Arial Rounded MT Bold"/>
                <a:cs typeface="Arial Rounded MT Bold"/>
              </a:rPr>
              <a:t>G</a:t>
            </a:r>
            <a:r>
              <a:rPr sz="3200" spc="-25" dirty="0">
                <a:latin typeface="Arial Rounded MT Bold"/>
                <a:cs typeface="Arial Rounded MT Bold"/>
              </a:rPr>
              <a:t>raph Search </a:t>
            </a:r>
            <a:r>
              <a:rPr sz="4800" baseline="-2604" dirty="0">
                <a:latin typeface="Arial Rounded MT Bold"/>
                <a:cs typeface="Arial Rounded MT Bold"/>
              </a:rPr>
              <a:t>= </a:t>
            </a:r>
            <a:r>
              <a:rPr sz="3200" spc="-70" dirty="0">
                <a:solidFill>
                  <a:srgbClr val="FF0000"/>
                </a:solidFill>
                <a:latin typeface="Arial Rounded MT Bold"/>
                <a:cs typeface="Arial Rounded MT Bold"/>
              </a:rPr>
              <a:t>DLG </a:t>
            </a:r>
            <a:r>
              <a:rPr sz="3200" dirty="0">
                <a:solidFill>
                  <a:srgbClr val="FF0000"/>
                </a:solidFill>
                <a:latin typeface="Arial Rounded MT Bold"/>
                <a:cs typeface="Arial Rounded MT Bold"/>
              </a:rPr>
              <a:t>-</a:t>
            </a:r>
            <a:r>
              <a:rPr sz="3200" spc="210" dirty="0">
                <a:solidFill>
                  <a:srgbClr val="FF0000"/>
                </a:solidFill>
                <a:latin typeface="Arial Rounded MT Bold"/>
                <a:cs typeface="Arial Rounded MT Bold"/>
              </a:rPr>
              <a:t> </a:t>
            </a:r>
            <a:r>
              <a:rPr sz="3200" spc="-25" dirty="0">
                <a:solidFill>
                  <a:srgbClr val="FF0000"/>
                </a:solidFill>
                <a:latin typeface="Arial Rounded MT Bold"/>
                <a:cs typeface="Arial Rounded MT Bold"/>
              </a:rPr>
              <a:t>accuracy</a:t>
            </a:r>
            <a:endParaRPr sz="32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46903" y="2171700"/>
            <a:ext cx="449580" cy="449580"/>
          </a:xfrm>
          <a:custGeom>
            <a:avLst/>
            <a:gdLst/>
            <a:ahLst/>
            <a:cxnLst/>
            <a:rect l="l" t="t" r="r" b="b"/>
            <a:pathLst>
              <a:path w="449579" h="449580">
                <a:moveTo>
                  <a:pt x="0" y="449579"/>
                </a:moveTo>
                <a:lnTo>
                  <a:pt x="449579" y="449579"/>
                </a:lnTo>
                <a:lnTo>
                  <a:pt x="449579" y="0"/>
                </a:lnTo>
                <a:lnTo>
                  <a:pt x="0" y="0"/>
                </a:lnTo>
                <a:lnTo>
                  <a:pt x="0" y="449579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46903" y="2171700"/>
            <a:ext cx="449580" cy="449580"/>
          </a:xfrm>
          <a:custGeom>
            <a:avLst/>
            <a:gdLst/>
            <a:ahLst/>
            <a:cxnLst/>
            <a:rect l="l" t="t" r="r" b="b"/>
            <a:pathLst>
              <a:path w="449579" h="449580">
                <a:moveTo>
                  <a:pt x="0" y="449579"/>
                </a:moveTo>
                <a:lnTo>
                  <a:pt x="449579" y="449579"/>
                </a:lnTo>
                <a:lnTo>
                  <a:pt x="449579" y="0"/>
                </a:lnTo>
                <a:lnTo>
                  <a:pt x="0" y="0"/>
                </a:lnTo>
                <a:lnTo>
                  <a:pt x="0" y="44957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2623" y="2217420"/>
            <a:ext cx="449580" cy="449580"/>
          </a:xfrm>
          <a:custGeom>
            <a:avLst/>
            <a:gdLst/>
            <a:ahLst/>
            <a:cxnLst/>
            <a:rect l="l" t="t" r="r" b="b"/>
            <a:pathLst>
              <a:path w="449579" h="449580">
                <a:moveTo>
                  <a:pt x="0" y="449579"/>
                </a:moveTo>
                <a:lnTo>
                  <a:pt x="449579" y="449579"/>
                </a:lnTo>
                <a:lnTo>
                  <a:pt x="449579" y="0"/>
                </a:lnTo>
                <a:lnTo>
                  <a:pt x="0" y="0"/>
                </a:lnTo>
                <a:lnTo>
                  <a:pt x="0" y="449579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2623" y="2217420"/>
            <a:ext cx="449580" cy="449580"/>
          </a:xfrm>
          <a:custGeom>
            <a:avLst/>
            <a:gdLst/>
            <a:ahLst/>
            <a:cxnLst/>
            <a:rect l="l" t="t" r="r" b="b"/>
            <a:pathLst>
              <a:path w="449579" h="449580">
                <a:moveTo>
                  <a:pt x="0" y="449579"/>
                </a:moveTo>
                <a:lnTo>
                  <a:pt x="449579" y="449579"/>
                </a:lnTo>
                <a:lnTo>
                  <a:pt x="449579" y="0"/>
                </a:lnTo>
                <a:lnTo>
                  <a:pt x="0" y="0"/>
                </a:lnTo>
                <a:lnTo>
                  <a:pt x="0" y="44957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47488" y="2263139"/>
            <a:ext cx="449580" cy="449580"/>
          </a:xfrm>
          <a:custGeom>
            <a:avLst/>
            <a:gdLst/>
            <a:ahLst/>
            <a:cxnLst/>
            <a:rect l="l" t="t" r="r" b="b"/>
            <a:pathLst>
              <a:path w="449579" h="449580">
                <a:moveTo>
                  <a:pt x="0" y="449579"/>
                </a:moveTo>
                <a:lnTo>
                  <a:pt x="449579" y="449579"/>
                </a:lnTo>
                <a:lnTo>
                  <a:pt x="449579" y="0"/>
                </a:lnTo>
                <a:lnTo>
                  <a:pt x="0" y="0"/>
                </a:lnTo>
                <a:lnTo>
                  <a:pt x="0" y="449579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47488" y="2263139"/>
            <a:ext cx="449580" cy="449580"/>
          </a:xfrm>
          <a:custGeom>
            <a:avLst/>
            <a:gdLst/>
            <a:ahLst/>
            <a:cxnLst/>
            <a:rect l="l" t="t" r="r" b="b"/>
            <a:pathLst>
              <a:path w="449579" h="449580">
                <a:moveTo>
                  <a:pt x="0" y="449579"/>
                </a:moveTo>
                <a:lnTo>
                  <a:pt x="449579" y="449579"/>
                </a:lnTo>
                <a:lnTo>
                  <a:pt x="449579" y="0"/>
                </a:lnTo>
                <a:lnTo>
                  <a:pt x="0" y="0"/>
                </a:lnTo>
                <a:lnTo>
                  <a:pt x="0" y="44957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00828" y="2308860"/>
            <a:ext cx="449580" cy="451484"/>
          </a:xfrm>
          <a:custGeom>
            <a:avLst/>
            <a:gdLst/>
            <a:ahLst/>
            <a:cxnLst/>
            <a:rect l="l" t="t" r="r" b="b"/>
            <a:pathLst>
              <a:path w="449579" h="451485">
                <a:moveTo>
                  <a:pt x="0" y="451103"/>
                </a:moveTo>
                <a:lnTo>
                  <a:pt x="449579" y="451103"/>
                </a:lnTo>
                <a:lnTo>
                  <a:pt x="449579" y="0"/>
                </a:lnTo>
                <a:lnTo>
                  <a:pt x="0" y="0"/>
                </a:lnTo>
                <a:lnTo>
                  <a:pt x="0" y="451103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00828" y="2308860"/>
            <a:ext cx="449580" cy="451484"/>
          </a:xfrm>
          <a:custGeom>
            <a:avLst/>
            <a:gdLst/>
            <a:ahLst/>
            <a:cxnLst/>
            <a:rect l="l" t="t" r="r" b="b"/>
            <a:pathLst>
              <a:path w="449579" h="451485">
                <a:moveTo>
                  <a:pt x="0" y="451103"/>
                </a:moveTo>
                <a:lnTo>
                  <a:pt x="449579" y="451103"/>
                </a:lnTo>
                <a:lnTo>
                  <a:pt x="449579" y="0"/>
                </a:lnTo>
                <a:lnTo>
                  <a:pt x="0" y="0"/>
                </a:lnTo>
                <a:lnTo>
                  <a:pt x="0" y="451103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48071" y="2357627"/>
            <a:ext cx="449580" cy="451484"/>
          </a:xfrm>
          <a:custGeom>
            <a:avLst/>
            <a:gdLst/>
            <a:ahLst/>
            <a:cxnLst/>
            <a:rect l="l" t="t" r="r" b="b"/>
            <a:pathLst>
              <a:path w="449579" h="451485">
                <a:moveTo>
                  <a:pt x="0" y="451103"/>
                </a:moveTo>
                <a:lnTo>
                  <a:pt x="449579" y="451103"/>
                </a:lnTo>
                <a:lnTo>
                  <a:pt x="449579" y="0"/>
                </a:lnTo>
                <a:lnTo>
                  <a:pt x="0" y="0"/>
                </a:lnTo>
                <a:lnTo>
                  <a:pt x="0" y="451103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48071" y="2357627"/>
            <a:ext cx="449580" cy="451484"/>
          </a:xfrm>
          <a:custGeom>
            <a:avLst/>
            <a:gdLst/>
            <a:ahLst/>
            <a:cxnLst/>
            <a:rect l="l" t="t" r="r" b="b"/>
            <a:pathLst>
              <a:path w="449579" h="451485">
                <a:moveTo>
                  <a:pt x="0" y="451103"/>
                </a:moveTo>
                <a:lnTo>
                  <a:pt x="449579" y="451103"/>
                </a:lnTo>
                <a:lnTo>
                  <a:pt x="449579" y="0"/>
                </a:lnTo>
                <a:lnTo>
                  <a:pt x="0" y="0"/>
                </a:lnTo>
                <a:lnTo>
                  <a:pt x="0" y="451103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93791" y="2404872"/>
            <a:ext cx="449580" cy="449580"/>
          </a:xfrm>
          <a:custGeom>
            <a:avLst/>
            <a:gdLst/>
            <a:ahLst/>
            <a:cxnLst/>
            <a:rect l="l" t="t" r="r" b="b"/>
            <a:pathLst>
              <a:path w="449579" h="449580">
                <a:moveTo>
                  <a:pt x="0" y="449579"/>
                </a:moveTo>
                <a:lnTo>
                  <a:pt x="449579" y="449579"/>
                </a:lnTo>
                <a:lnTo>
                  <a:pt x="449579" y="0"/>
                </a:lnTo>
                <a:lnTo>
                  <a:pt x="0" y="0"/>
                </a:lnTo>
                <a:lnTo>
                  <a:pt x="0" y="449579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93791" y="2404872"/>
            <a:ext cx="449580" cy="449580"/>
          </a:xfrm>
          <a:custGeom>
            <a:avLst/>
            <a:gdLst/>
            <a:ahLst/>
            <a:cxnLst/>
            <a:rect l="l" t="t" r="r" b="b"/>
            <a:pathLst>
              <a:path w="449579" h="449580">
                <a:moveTo>
                  <a:pt x="0" y="449579"/>
                </a:moveTo>
                <a:lnTo>
                  <a:pt x="449579" y="449579"/>
                </a:lnTo>
                <a:lnTo>
                  <a:pt x="449579" y="0"/>
                </a:lnTo>
                <a:lnTo>
                  <a:pt x="0" y="0"/>
                </a:lnTo>
                <a:lnTo>
                  <a:pt x="0" y="44957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51220" y="2276855"/>
            <a:ext cx="295910" cy="297180"/>
          </a:xfrm>
          <a:custGeom>
            <a:avLst/>
            <a:gdLst/>
            <a:ahLst/>
            <a:cxnLst/>
            <a:rect l="l" t="t" r="r" b="b"/>
            <a:pathLst>
              <a:path w="295910" h="297180">
                <a:moveTo>
                  <a:pt x="0" y="297179"/>
                </a:moveTo>
                <a:lnTo>
                  <a:pt x="295655" y="297179"/>
                </a:lnTo>
                <a:lnTo>
                  <a:pt x="295655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51220" y="2276855"/>
            <a:ext cx="295910" cy="297180"/>
          </a:xfrm>
          <a:custGeom>
            <a:avLst/>
            <a:gdLst/>
            <a:ahLst/>
            <a:cxnLst/>
            <a:rect l="l" t="t" r="r" b="b"/>
            <a:pathLst>
              <a:path w="295910" h="297180">
                <a:moveTo>
                  <a:pt x="0" y="297179"/>
                </a:moveTo>
                <a:lnTo>
                  <a:pt x="295655" y="297179"/>
                </a:lnTo>
                <a:lnTo>
                  <a:pt x="295655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81700" y="2307335"/>
            <a:ext cx="295910" cy="297180"/>
          </a:xfrm>
          <a:custGeom>
            <a:avLst/>
            <a:gdLst/>
            <a:ahLst/>
            <a:cxnLst/>
            <a:rect l="l" t="t" r="r" b="b"/>
            <a:pathLst>
              <a:path w="295910" h="297180">
                <a:moveTo>
                  <a:pt x="0" y="297179"/>
                </a:moveTo>
                <a:lnTo>
                  <a:pt x="295655" y="297179"/>
                </a:lnTo>
                <a:lnTo>
                  <a:pt x="295655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81700" y="2307335"/>
            <a:ext cx="295910" cy="297180"/>
          </a:xfrm>
          <a:custGeom>
            <a:avLst/>
            <a:gdLst/>
            <a:ahLst/>
            <a:cxnLst/>
            <a:rect l="l" t="t" r="r" b="b"/>
            <a:pathLst>
              <a:path w="295910" h="297180">
                <a:moveTo>
                  <a:pt x="0" y="297179"/>
                </a:moveTo>
                <a:lnTo>
                  <a:pt x="295655" y="297179"/>
                </a:lnTo>
                <a:lnTo>
                  <a:pt x="295655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16752" y="2337816"/>
            <a:ext cx="297180" cy="297180"/>
          </a:xfrm>
          <a:custGeom>
            <a:avLst/>
            <a:gdLst/>
            <a:ahLst/>
            <a:cxnLst/>
            <a:rect l="l" t="t" r="r" b="b"/>
            <a:pathLst>
              <a:path w="297179" h="297180">
                <a:moveTo>
                  <a:pt x="0" y="297179"/>
                </a:moveTo>
                <a:lnTo>
                  <a:pt x="297179" y="297179"/>
                </a:lnTo>
                <a:lnTo>
                  <a:pt x="297179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16752" y="2337816"/>
            <a:ext cx="297180" cy="297180"/>
          </a:xfrm>
          <a:custGeom>
            <a:avLst/>
            <a:gdLst/>
            <a:ahLst/>
            <a:cxnLst/>
            <a:rect l="l" t="t" r="r" b="b"/>
            <a:pathLst>
              <a:path w="297179" h="297180">
                <a:moveTo>
                  <a:pt x="0" y="297179"/>
                </a:moveTo>
                <a:lnTo>
                  <a:pt x="297179" y="297179"/>
                </a:lnTo>
                <a:lnTo>
                  <a:pt x="297179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53328" y="2368295"/>
            <a:ext cx="295910" cy="297180"/>
          </a:xfrm>
          <a:custGeom>
            <a:avLst/>
            <a:gdLst/>
            <a:ahLst/>
            <a:cxnLst/>
            <a:rect l="l" t="t" r="r" b="b"/>
            <a:pathLst>
              <a:path w="295910" h="297180">
                <a:moveTo>
                  <a:pt x="0" y="297179"/>
                </a:moveTo>
                <a:lnTo>
                  <a:pt x="295655" y="297179"/>
                </a:lnTo>
                <a:lnTo>
                  <a:pt x="295655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53328" y="2368295"/>
            <a:ext cx="295910" cy="297180"/>
          </a:xfrm>
          <a:custGeom>
            <a:avLst/>
            <a:gdLst/>
            <a:ahLst/>
            <a:cxnLst/>
            <a:rect l="l" t="t" r="r" b="b"/>
            <a:pathLst>
              <a:path w="295910" h="297180">
                <a:moveTo>
                  <a:pt x="0" y="297179"/>
                </a:moveTo>
                <a:lnTo>
                  <a:pt x="295655" y="297179"/>
                </a:lnTo>
                <a:lnTo>
                  <a:pt x="295655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83808" y="2400300"/>
            <a:ext cx="295910" cy="297180"/>
          </a:xfrm>
          <a:custGeom>
            <a:avLst/>
            <a:gdLst/>
            <a:ahLst/>
            <a:cxnLst/>
            <a:rect l="l" t="t" r="r" b="b"/>
            <a:pathLst>
              <a:path w="295910" h="297180">
                <a:moveTo>
                  <a:pt x="0" y="297179"/>
                </a:moveTo>
                <a:lnTo>
                  <a:pt x="295656" y="297179"/>
                </a:lnTo>
                <a:lnTo>
                  <a:pt x="295656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83808" y="2400300"/>
            <a:ext cx="295910" cy="297180"/>
          </a:xfrm>
          <a:custGeom>
            <a:avLst/>
            <a:gdLst/>
            <a:ahLst/>
            <a:cxnLst/>
            <a:rect l="l" t="t" r="r" b="b"/>
            <a:pathLst>
              <a:path w="295910" h="297180">
                <a:moveTo>
                  <a:pt x="0" y="297179"/>
                </a:moveTo>
                <a:lnTo>
                  <a:pt x="295656" y="297179"/>
                </a:lnTo>
                <a:lnTo>
                  <a:pt x="295656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14288" y="2430779"/>
            <a:ext cx="295910" cy="297180"/>
          </a:xfrm>
          <a:custGeom>
            <a:avLst/>
            <a:gdLst/>
            <a:ahLst/>
            <a:cxnLst/>
            <a:rect l="l" t="t" r="r" b="b"/>
            <a:pathLst>
              <a:path w="295910" h="297180">
                <a:moveTo>
                  <a:pt x="0" y="297179"/>
                </a:moveTo>
                <a:lnTo>
                  <a:pt x="295656" y="297179"/>
                </a:lnTo>
                <a:lnTo>
                  <a:pt x="295656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14288" y="2430779"/>
            <a:ext cx="295910" cy="297180"/>
          </a:xfrm>
          <a:custGeom>
            <a:avLst/>
            <a:gdLst/>
            <a:ahLst/>
            <a:cxnLst/>
            <a:rect l="l" t="t" r="r" b="b"/>
            <a:pathLst>
              <a:path w="295910" h="297180">
                <a:moveTo>
                  <a:pt x="0" y="297179"/>
                </a:moveTo>
                <a:lnTo>
                  <a:pt x="295656" y="297179"/>
                </a:lnTo>
                <a:lnTo>
                  <a:pt x="295656" y="0"/>
                </a:lnTo>
                <a:lnTo>
                  <a:pt x="0" y="0"/>
                </a:lnTo>
                <a:lnTo>
                  <a:pt x="0" y="29717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78168" y="2292095"/>
            <a:ext cx="215265" cy="216535"/>
          </a:xfrm>
          <a:custGeom>
            <a:avLst/>
            <a:gdLst/>
            <a:ahLst/>
            <a:cxnLst/>
            <a:rect l="l" t="t" r="r" b="b"/>
            <a:pathLst>
              <a:path w="215265" h="216535">
                <a:moveTo>
                  <a:pt x="0" y="216408"/>
                </a:moveTo>
                <a:lnTo>
                  <a:pt x="214883" y="216408"/>
                </a:lnTo>
                <a:lnTo>
                  <a:pt x="214883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78168" y="2292095"/>
            <a:ext cx="215265" cy="216535"/>
          </a:xfrm>
          <a:custGeom>
            <a:avLst/>
            <a:gdLst/>
            <a:ahLst/>
            <a:cxnLst/>
            <a:rect l="l" t="t" r="r" b="b"/>
            <a:pathLst>
              <a:path w="215265" h="216535">
                <a:moveTo>
                  <a:pt x="0" y="216408"/>
                </a:moveTo>
                <a:lnTo>
                  <a:pt x="214883" y="216408"/>
                </a:lnTo>
                <a:lnTo>
                  <a:pt x="214883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99504" y="2313432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4" h="216535">
                <a:moveTo>
                  <a:pt x="0" y="216408"/>
                </a:moveTo>
                <a:lnTo>
                  <a:pt x="216407" y="216408"/>
                </a:lnTo>
                <a:lnTo>
                  <a:pt x="216407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99504" y="2313432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4" h="216535">
                <a:moveTo>
                  <a:pt x="0" y="216408"/>
                </a:moveTo>
                <a:lnTo>
                  <a:pt x="216407" y="216408"/>
                </a:lnTo>
                <a:lnTo>
                  <a:pt x="216407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25411" y="2336292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4" h="216535">
                <a:moveTo>
                  <a:pt x="0" y="216408"/>
                </a:moveTo>
                <a:lnTo>
                  <a:pt x="216407" y="216408"/>
                </a:lnTo>
                <a:lnTo>
                  <a:pt x="216407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25411" y="2336292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4" h="216535">
                <a:moveTo>
                  <a:pt x="0" y="216408"/>
                </a:moveTo>
                <a:lnTo>
                  <a:pt x="216407" y="216408"/>
                </a:lnTo>
                <a:lnTo>
                  <a:pt x="216407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51319" y="2357627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4" h="216535">
                <a:moveTo>
                  <a:pt x="0" y="216408"/>
                </a:moveTo>
                <a:lnTo>
                  <a:pt x="216407" y="216408"/>
                </a:lnTo>
                <a:lnTo>
                  <a:pt x="216407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51319" y="2357627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4" h="216535">
                <a:moveTo>
                  <a:pt x="0" y="216408"/>
                </a:moveTo>
                <a:lnTo>
                  <a:pt x="216407" y="216408"/>
                </a:lnTo>
                <a:lnTo>
                  <a:pt x="216407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74180" y="2382011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4" h="216535">
                <a:moveTo>
                  <a:pt x="0" y="216408"/>
                </a:moveTo>
                <a:lnTo>
                  <a:pt x="216407" y="216408"/>
                </a:lnTo>
                <a:lnTo>
                  <a:pt x="216407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774180" y="2382011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4" h="216535">
                <a:moveTo>
                  <a:pt x="0" y="216408"/>
                </a:moveTo>
                <a:lnTo>
                  <a:pt x="216407" y="216408"/>
                </a:lnTo>
                <a:lnTo>
                  <a:pt x="216407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797040" y="2403348"/>
            <a:ext cx="215265" cy="216535"/>
          </a:xfrm>
          <a:custGeom>
            <a:avLst/>
            <a:gdLst/>
            <a:ahLst/>
            <a:cxnLst/>
            <a:rect l="l" t="t" r="r" b="b"/>
            <a:pathLst>
              <a:path w="215265" h="216535">
                <a:moveTo>
                  <a:pt x="0" y="216408"/>
                </a:moveTo>
                <a:lnTo>
                  <a:pt x="214883" y="216408"/>
                </a:lnTo>
                <a:lnTo>
                  <a:pt x="214883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797040" y="2403348"/>
            <a:ext cx="215265" cy="216535"/>
          </a:xfrm>
          <a:custGeom>
            <a:avLst/>
            <a:gdLst/>
            <a:ahLst/>
            <a:cxnLst/>
            <a:rect l="l" t="t" r="r" b="b"/>
            <a:pathLst>
              <a:path w="215265" h="216535">
                <a:moveTo>
                  <a:pt x="0" y="216408"/>
                </a:moveTo>
                <a:lnTo>
                  <a:pt x="214883" y="216408"/>
                </a:lnTo>
                <a:lnTo>
                  <a:pt x="214883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231380" y="2185416"/>
            <a:ext cx="490727" cy="472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80103" y="2154948"/>
            <a:ext cx="870216" cy="7558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06011" y="2235707"/>
            <a:ext cx="768096" cy="6537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56276" y="2447544"/>
            <a:ext cx="146685" cy="147955"/>
          </a:xfrm>
          <a:custGeom>
            <a:avLst/>
            <a:gdLst/>
            <a:ahLst/>
            <a:cxnLst/>
            <a:rect l="l" t="t" r="r" b="b"/>
            <a:pathLst>
              <a:path w="146685" h="147955">
                <a:moveTo>
                  <a:pt x="0" y="147827"/>
                </a:moveTo>
                <a:lnTo>
                  <a:pt x="146303" y="147827"/>
                </a:lnTo>
                <a:lnTo>
                  <a:pt x="146303" y="0"/>
                </a:lnTo>
                <a:lnTo>
                  <a:pt x="0" y="0"/>
                </a:lnTo>
                <a:lnTo>
                  <a:pt x="0" y="147827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56276" y="2447544"/>
            <a:ext cx="146685" cy="147955"/>
          </a:xfrm>
          <a:custGeom>
            <a:avLst/>
            <a:gdLst/>
            <a:ahLst/>
            <a:cxnLst/>
            <a:rect l="l" t="t" r="r" b="b"/>
            <a:pathLst>
              <a:path w="146685" h="147955">
                <a:moveTo>
                  <a:pt x="0" y="147827"/>
                </a:moveTo>
                <a:lnTo>
                  <a:pt x="146303" y="147827"/>
                </a:lnTo>
                <a:lnTo>
                  <a:pt x="146303" y="0"/>
                </a:lnTo>
                <a:lnTo>
                  <a:pt x="0" y="0"/>
                </a:lnTo>
                <a:lnTo>
                  <a:pt x="0" y="147827"/>
                </a:lnTo>
                <a:close/>
              </a:path>
            </a:pathLst>
          </a:custGeom>
          <a:ln w="12192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455920" y="2651760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0" y="146303"/>
                </a:moveTo>
                <a:lnTo>
                  <a:pt x="146303" y="146303"/>
                </a:lnTo>
                <a:lnTo>
                  <a:pt x="146303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55920" y="2651760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0" y="146303"/>
                </a:moveTo>
                <a:lnTo>
                  <a:pt x="146303" y="146303"/>
                </a:lnTo>
                <a:lnTo>
                  <a:pt x="146303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ln w="12192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160008" y="2589276"/>
            <a:ext cx="105410" cy="96520"/>
          </a:xfrm>
          <a:custGeom>
            <a:avLst/>
            <a:gdLst/>
            <a:ahLst/>
            <a:cxnLst/>
            <a:rect l="l" t="t" r="r" b="b"/>
            <a:pathLst>
              <a:path w="105410" h="96519">
                <a:moveTo>
                  <a:pt x="0" y="96012"/>
                </a:moveTo>
                <a:lnTo>
                  <a:pt x="105155" y="96012"/>
                </a:lnTo>
                <a:lnTo>
                  <a:pt x="105155" y="0"/>
                </a:lnTo>
                <a:lnTo>
                  <a:pt x="0" y="0"/>
                </a:lnTo>
                <a:lnTo>
                  <a:pt x="0" y="9601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160008" y="2589276"/>
            <a:ext cx="105410" cy="96520"/>
          </a:xfrm>
          <a:custGeom>
            <a:avLst/>
            <a:gdLst/>
            <a:ahLst/>
            <a:cxnLst/>
            <a:rect l="l" t="t" r="r" b="b"/>
            <a:pathLst>
              <a:path w="105410" h="96519">
                <a:moveTo>
                  <a:pt x="0" y="96012"/>
                </a:moveTo>
                <a:lnTo>
                  <a:pt x="105155" y="96012"/>
                </a:lnTo>
                <a:lnTo>
                  <a:pt x="105155" y="0"/>
                </a:lnTo>
                <a:lnTo>
                  <a:pt x="0" y="0"/>
                </a:lnTo>
                <a:lnTo>
                  <a:pt x="0" y="96012"/>
                </a:lnTo>
                <a:close/>
              </a:path>
            </a:pathLst>
          </a:custGeom>
          <a:ln w="12191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77355" y="2456688"/>
            <a:ext cx="105410" cy="96520"/>
          </a:xfrm>
          <a:custGeom>
            <a:avLst/>
            <a:gdLst/>
            <a:ahLst/>
            <a:cxnLst/>
            <a:rect l="l" t="t" r="r" b="b"/>
            <a:pathLst>
              <a:path w="105410" h="96519">
                <a:moveTo>
                  <a:pt x="0" y="96012"/>
                </a:moveTo>
                <a:lnTo>
                  <a:pt x="105155" y="96012"/>
                </a:lnTo>
                <a:lnTo>
                  <a:pt x="105155" y="0"/>
                </a:lnTo>
                <a:lnTo>
                  <a:pt x="0" y="0"/>
                </a:lnTo>
                <a:lnTo>
                  <a:pt x="0" y="9601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77355" y="2456688"/>
            <a:ext cx="105410" cy="96520"/>
          </a:xfrm>
          <a:custGeom>
            <a:avLst/>
            <a:gdLst/>
            <a:ahLst/>
            <a:cxnLst/>
            <a:rect l="l" t="t" r="r" b="b"/>
            <a:pathLst>
              <a:path w="105410" h="96519">
                <a:moveTo>
                  <a:pt x="0" y="96012"/>
                </a:moveTo>
                <a:lnTo>
                  <a:pt x="105155" y="96012"/>
                </a:lnTo>
                <a:lnTo>
                  <a:pt x="105155" y="0"/>
                </a:lnTo>
                <a:lnTo>
                  <a:pt x="0" y="0"/>
                </a:lnTo>
                <a:lnTo>
                  <a:pt x="0" y="96012"/>
                </a:lnTo>
                <a:close/>
              </a:path>
            </a:pathLst>
          </a:custGeom>
          <a:ln w="12191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839711" y="2470404"/>
            <a:ext cx="105410" cy="97790"/>
          </a:xfrm>
          <a:custGeom>
            <a:avLst/>
            <a:gdLst/>
            <a:ahLst/>
            <a:cxnLst/>
            <a:rect l="l" t="t" r="r" b="b"/>
            <a:pathLst>
              <a:path w="105409" h="97789">
                <a:moveTo>
                  <a:pt x="0" y="97536"/>
                </a:moveTo>
                <a:lnTo>
                  <a:pt x="105155" y="97536"/>
                </a:lnTo>
                <a:lnTo>
                  <a:pt x="105155" y="0"/>
                </a:lnTo>
                <a:lnTo>
                  <a:pt x="0" y="0"/>
                </a:lnTo>
                <a:lnTo>
                  <a:pt x="0" y="97536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839711" y="2470404"/>
            <a:ext cx="105410" cy="97790"/>
          </a:xfrm>
          <a:custGeom>
            <a:avLst/>
            <a:gdLst/>
            <a:ahLst/>
            <a:cxnLst/>
            <a:rect l="l" t="t" r="r" b="b"/>
            <a:pathLst>
              <a:path w="105409" h="97789">
                <a:moveTo>
                  <a:pt x="0" y="97536"/>
                </a:moveTo>
                <a:lnTo>
                  <a:pt x="105155" y="97536"/>
                </a:lnTo>
                <a:lnTo>
                  <a:pt x="105155" y="0"/>
                </a:lnTo>
                <a:lnTo>
                  <a:pt x="0" y="0"/>
                </a:lnTo>
                <a:lnTo>
                  <a:pt x="0" y="97536"/>
                </a:lnTo>
                <a:close/>
              </a:path>
            </a:pathLst>
          </a:custGeom>
          <a:ln w="12192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02073" y="2292857"/>
            <a:ext cx="210820" cy="260985"/>
          </a:xfrm>
          <a:custGeom>
            <a:avLst/>
            <a:gdLst/>
            <a:ahLst/>
            <a:cxnLst/>
            <a:rect l="l" t="t" r="r" b="b"/>
            <a:pathLst>
              <a:path w="210820" h="260985">
                <a:moveTo>
                  <a:pt x="0" y="260603"/>
                </a:moveTo>
                <a:lnTo>
                  <a:pt x="210312" y="260603"/>
                </a:lnTo>
                <a:lnTo>
                  <a:pt x="210312" y="0"/>
                </a:lnTo>
                <a:lnTo>
                  <a:pt x="0" y="0"/>
                </a:lnTo>
                <a:lnTo>
                  <a:pt x="0" y="260603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612385" y="2292857"/>
            <a:ext cx="643890" cy="156210"/>
          </a:xfrm>
          <a:custGeom>
            <a:avLst/>
            <a:gdLst/>
            <a:ahLst/>
            <a:cxnLst/>
            <a:rect l="l" t="t" r="r" b="b"/>
            <a:pathLst>
              <a:path w="643889" h="156210">
                <a:moveTo>
                  <a:pt x="0" y="0"/>
                </a:moveTo>
                <a:lnTo>
                  <a:pt x="643636" y="155955"/>
                </a:lnTo>
              </a:path>
            </a:pathLst>
          </a:custGeom>
          <a:ln w="19812">
            <a:solidFill>
              <a:srgbClr val="0D0D0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613909" y="2558033"/>
            <a:ext cx="655955" cy="32384"/>
          </a:xfrm>
          <a:custGeom>
            <a:avLst/>
            <a:gdLst/>
            <a:ahLst/>
            <a:cxnLst/>
            <a:rect l="l" t="t" r="r" b="b"/>
            <a:pathLst>
              <a:path w="655954" h="32385">
                <a:moveTo>
                  <a:pt x="0" y="0"/>
                </a:moveTo>
                <a:lnTo>
                  <a:pt x="655827" y="32257"/>
                </a:lnTo>
              </a:path>
            </a:pathLst>
          </a:custGeom>
          <a:ln w="19811">
            <a:solidFill>
              <a:srgbClr val="0D0D0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96890" y="2583942"/>
            <a:ext cx="565785" cy="74930"/>
          </a:xfrm>
          <a:custGeom>
            <a:avLst/>
            <a:gdLst/>
            <a:ahLst/>
            <a:cxnLst/>
            <a:rect l="l" t="t" r="r" b="b"/>
            <a:pathLst>
              <a:path w="565785" h="74930">
                <a:moveTo>
                  <a:pt x="0" y="74803"/>
                </a:moveTo>
                <a:lnTo>
                  <a:pt x="565785" y="0"/>
                </a:lnTo>
              </a:path>
            </a:pathLst>
          </a:custGeom>
          <a:ln w="19812">
            <a:solidFill>
              <a:srgbClr val="0D0D0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587746" y="2686050"/>
            <a:ext cx="574675" cy="97790"/>
          </a:xfrm>
          <a:custGeom>
            <a:avLst/>
            <a:gdLst/>
            <a:ahLst/>
            <a:cxnLst/>
            <a:rect l="l" t="t" r="r" b="b"/>
            <a:pathLst>
              <a:path w="574675" h="97789">
                <a:moveTo>
                  <a:pt x="0" y="97409"/>
                </a:moveTo>
                <a:lnTo>
                  <a:pt x="574166" y="0"/>
                </a:lnTo>
              </a:path>
            </a:pathLst>
          </a:custGeom>
          <a:ln w="19812">
            <a:solidFill>
              <a:srgbClr val="0D0D0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375653" y="2457450"/>
            <a:ext cx="516890" cy="15240"/>
          </a:xfrm>
          <a:custGeom>
            <a:avLst/>
            <a:gdLst/>
            <a:ahLst/>
            <a:cxnLst/>
            <a:rect l="l" t="t" r="r" b="b"/>
            <a:pathLst>
              <a:path w="516890" h="15239">
                <a:moveTo>
                  <a:pt x="0" y="0"/>
                </a:moveTo>
                <a:lnTo>
                  <a:pt x="516636" y="14859"/>
                </a:lnTo>
              </a:path>
            </a:pathLst>
          </a:custGeom>
          <a:ln w="19812">
            <a:solidFill>
              <a:srgbClr val="0D0D0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361938" y="2548889"/>
            <a:ext cx="516890" cy="15240"/>
          </a:xfrm>
          <a:custGeom>
            <a:avLst/>
            <a:gdLst/>
            <a:ahLst/>
            <a:cxnLst/>
            <a:rect l="l" t="t" r="r" b="b"/>
            <a:pathLst>
              <a:path w="516890" h="15239">
                <a:moveTo>
                  <a:pt x="0" y="0"/>
                </a:moveTo>
                <a:lnTo>
                  <a:pt x="516636" y="14859"/>
                </a:lnTo>
              </a:path>
            </a:pathLst>
          </a:custGeom>
          <a:ln w="19812">
            <a:solidFill>
              <a:srgbClr val="0D0D0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002018" y="2622042"/>
            <a:ext cx="489584" cy="30480"/>
          </a:xfrm>
          <a:custGeom>
            <a:avLst/>
            <a:gdLst/>
            <a:ahLst/>
            <a:cxnLst/>
            <a:rect l="l" t="t" r="r" b="b"/>
            <a:pathLst>
              <a:path w="489584" h="30480">
                <a:moveTo>
                  <a:pt x="0" y="0"/>
                </a:moveTo>
                <a:lnTo>
                  <a:pt x="489457" y="30099"/>
                </a:lnTo>
              </a:path>
            </a:pathLst>
          </a:custGeom>
          <a:ln w="19812">
            <a:solidFill>
              <a:srgbClr val="0D0D0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92290" y="2192273"/>
            <a:ext cx="341630" cy="89535"/>
          </a:xfrm>
          <a:custGeom>
            <a:avLst/>
            <a:gdLst/>
            <a:ahLst/>
            <a:cxnLst/>
            <a:rect l="l" t="t" r="r" b="b"/>
            <a:pathLst>
              <a:path w="341629" h="89535">
                <a:moveTo>
                  <a:pt x="0" y="89535"/>
                </a:moveTo>
                <a:lnTo>
                  <a:pt x="341629" y="0"/>
                </a:lnTo>
              </a:path>
            </a:pathLst>
          </a:custGeom>
          <a:ln w="19812">
            <a:solidFill>
              <a:srgbClr val="0D0D0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792211" y="2255520"/>
            <a:ext cx="292608" cy="2819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226552" y="1784604"/>
            <a:ext cx="169545" cy="1178560"/>
          </a:xfrm>
          <a:custGeom>
            <a:avLst/>
            <a:gdLst/>
            <a:ahLst/>
            <a:cxnLst/>
            <a:rect l="l" t="t" r="r" b="b"/>
            <a:pathLst>
              <a:path w="169545" h="1178560">
                <a:moveTo>
                  <a:pt x="140970" y="0"/>
                </a:moveTo>
                <a:lnTo>
                  <a:pt x="28194" y="0"/>
                </a:lnTo>
                <a:lnTo>
                  <a:pt x="17198" y="2208"/>
                </a:lnTo>
                <a:lnTo>
                  <a:pt x="8239" y="8239"/>
                </a:lnTo>
                <a:lnTo>
                  <a:pt x="2208" y="17198"/>
                </a:lnTo>
                <a:lnTo>
                  <a:pt x="0" y="28194"/>
                </a:lnTo>
                <a:lnTo>
                  <a:pt x="0" y="1149858"/>
                </a:lnTo>
                <a:lnTo>
                  <a:pt x="2208" y="1160853"/>
                </a:lnTo>
                <a:lnTo>
                  <a:pt x="8239" y="1169812"/>
                </a:lnTo>
                <a:lnTo>
                  <a:pt x="17198" y="1175843"/>
                </a:lnTo>
                <a:lnTo>
                  <a:pt x="28194" y="1178052"/>
                </a:lnTo>
                <a:lnTo>
                  <a:pt x="140970" y="1178052"/>
                </a:lnTo>
                <a:lnTo>
                  <a:pt x="151965" y="1175843"/>
                </a:lnTo>
                <a:lnTo>
                  <a:pt x="160924" y="1169812"/>
                </a:lnTo>
                <a:lnTo>
                  <a:pt x="166955" y="1160853"/>
                </a:lnTo>
                <a:lnTo>
                  <a:pt x="169164" y="1149858"/>
                </a:lnTo>
                <a:lnTo>
                  <a:pt x="169164" y="28194"/>
                </a:lnTo>
                <a:lnTo>
                  <a:pt x="166955" y="17198"/>
                </a:lnTo>
                <a:lnTo>
                  <a:pt x="160924" y="8239"/>
                </a:lnTo>
                <a:lnTo>
                  <a:pt x="151965" y="2208"/>
                </a:lnTo>
                <a:lnTo>
                  <a:pt x="140970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226552" y="1784604"/>
            <a:ext cx="169545" cy="1178560"/>
          </a:xfrm>
          <a:custGeom>
            <a:avLst/>
            <a:gdLst/>
            <a:ahLst/>
            <a:cxnLst/>
            <a:rect l="l" t="t" r="r" b="b"/>
            <a:pathLst>
              <a:path w="169545" h="1178560">
                <a:moveTo>
                  <a:pt x="0" y="28194"/>
                </a:moveTo>
                <a:lnTo>
                  <a:pt x="2208" y="17198"/>
                </a:lnTo>
                <a:lnTo>
                  <a:pt x="8239" y="8239"/>
                </a:lnTo>
                <a:lnTo>
                  <a:pt x="17198" y="2208"/>
                </a:lnTo>
                <a:lnTo>
                  <a:pt x="28194" y="0"/>
                </a:lnTo>
                <a:lnTo>
                  <a:pt x="140970" y="0"/>
                </a:lnTo>
                <a:lnTo>
                  <a:pt x="151965" y="2208"/>
                </a:lnTo>
                <a:lnTo>
                  <a:pt x="160924" y="8239"/>
                </a:lnTo>
                <a:lnTo>
                  <a:pt x="166955" y="17198"/>
                </a:lnTo>
                <a:lnTo>
                  <a:pt x="169164" y="28194"/>
                </a:lnTo>
                <a:lnTo>
                  <a:pt x="169164" y="1149858"/>
                </a:lnTo>
                <a:lnTo>
                  <a:pt x="166955" y="1160853"/>
                </a:lnTo>
                <a:lnTo>
                  <a:pt x="160924" y="1169812"/>
                </a:lnTo>
                <a:lnTo>
                  <a:pt x="151965" y="1175843"/>
                </a:lnTo>
                <a:lnTo>
                  <a:pt x="140970" y="1178052"/>
                </a:lnTo>
                <a:lnTo>
                  <a:pt x="28194" y="1178052"/>
                </a:lnTo>
                <a:lnTo>
                  <a:pt x="17198" y="1175843"/>
                </a:lnTo>
                <a:lnTo>
                  <a:pt x="8239" y="1169812"/>
                </a:lnTo>
                <a:lnTo>
                  <a:pt x="2208" y="1160853"/>
                </a:lnTo>
                <a:lnTo>
                  <a:pt x="0" y="1149858"/>
                </a:lnTo>
                <a:lnTo>
                  <a:pt x="0" y="28194"/>
                </a:lnTo>
                <a:close/>
              </a:path>
            </a:pathLst>
          </a:custGeom>
          <a:ln w="12192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8232647" y="1733169"/>
            <a:ext cx="157480" cy="1252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ts val="1830"/>
              </a:lnSpc>
              <a:spcBef>
                <a:spcPts val="100"/>
              </a:spcBef>
            </a:pPr>
            <a:r>
              <a:rPr sz="1800" dirty="0">
                <a:latin typeface="Arial Rounded MT Bold"/>
                <a:cs typeface="Arial Rounded MT Bold"/>
              </a:rPr>
              <a:t>0</a:t>
            </a:r>
            <a:endParaRPr sz="1800">
              <a:latin typeface="Arial Rounded MT Bold"/>
              <a:cs typeface="Arial Rounded MT Bold"/>
            </a:endParaRPr>
          </a:p>
          <a:p>
            <a:pPr marL="17780">
              <a:lnSpc>
                <a:spcPts val="1500"/>
              </a:lnSpc>
            </a:pPr>
            <a:r>
              <a:rPr sz="1800" dirty="0">
                <a:latin typeface="Arial Rounded MT Bold"/>
                <a:cs typeface="Arial Rounded MT Bold"/>
              </a:rPr>
              <a:t>1</a:t>
            </a:r>
            <a:endParaRPr sz="1800">
              <a:latin typeface="Arial Rounded MT Bold"/>
              <a:cs typeface="Arial Rounded MT Bold"/>
            </a:endParaRPr>
          </a:p>
          <a:p>
            <a:pPr marL="17780">
              <a:lnSpc>
                <a:spcPts val="1500"/>
              </a:lnSpc>
            </a:pPr>
            <a:r>
              <a:rPr sz="1800" dirty="0">
                <a:latin typeface="Arial Rounded MT Bold"/>
                <a:cs typeface="Arial Rounded MT Bold"/>
              </a:rPr>
              <a:t>0</a:t>
            </a:r>
            <a:endParaRPr sz="1800">
              <a:latin typeface="Arial Rounded MT Bold"/>
              <a:cs typeface="Arial Rounded MT Bold"/>
            </a:endParaRPr>
          </a:p>
          <a:p>
            <a:pPr marL="17780">
              <a:lnSpc>
                <a:spcPts val="1500"/>
              </a:lnSpc>
            </a:pPr>
            <a:r>
              <a:rPr sz="1800" dirty="0">
                <a:latin typeface="Arial Rounded MT Bold"/>
                <a:cs typeface="Arial Rounded MT Bold"/>
              </a:rPr>
              <a:t>0</a:t>
            </a:r>
            <a:endParaRPr sz="1800">
              <a:latin typeface="Arial Rounded MT Bold"/>
              <a:cs typeface="Arial Rounded MT Bold"/>
            </a:endParaRPr>
          </a:p>
          <a:p>
            <a:pPr marL="17780">
              <a:lnSpc>
                <a:spcPts val="1500"/>
              </a:lnSpc>
            </a:pPr>
            <a:r>
              <a:rPr sz="1800" dirty="0">
                <a:latin typeface="Arial Rounded MT Bold"/>
                <a:cs typeface="Arial Rounded MT Bold"/>
              </a:rPr>
              <a:t>1</a:t>
            </a:r>
            <a:endParaRPr sz="1800">
              <a:latin typeface="Arial Rounded MT Bold"/>
              <a:cs typeface="Arial Rounded MT Bold"/>
            </a:endParaRPr>
          </a:p>
          <a:p>
            <a:pPr marL="17780">
              <a:lnSpc>
                <a:spcPts val="1830"/>
              </a:lnSpc>
            </a:pPr>
            <a:r>
              <a:rPr sz="1800" dirty="0">
                <a:latin typeface="Arial Rounded MT Bold"/>
                <a:cs typeface="Arial Rounded MT Bold"/>
              </a:rPr>
              <a:t>0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7450073" y="2190750"/>
            <a:ext cx="341630" cy="76835"/>
          </a:xfrm>
          <a:custGeom>
            <a:avLst/>
            <a:gdLst/>
            <a:ahLst/>
            <a:cxnLst/>
            <a:rect l="l" t="t" r="r" b="b"/>
            <a:pathLst>
              <a:path w="341629" h="76835">
                <a:moveTo>
                  <a:pt x="0" y="0"/>
                </a:moveTo>
                <a:lnTo>
                  <a:pt x="341375" y="76580"/>
                </a:lnTo>
              </a:path>
            </a:pathLst>
          </a:custGeom>
          <a:ln w="19812">
            <a:solidFill>
              <a:srgbClr val="0D0D0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704581" y="2521457"/>
            <a:ext cx="283210" cy="107950"/>
          </a:xfrm>
          <a:custGeom>
            <a:avLst/>
            <a:gdLst/>
            <a:ahLst/>
            <a:cxnLst/>
            <a:rect l="l" t="t" r="r" b="b"/>
            <a:pathLst>
              <a:path w="283209" h="107950">
                <a:moveTo>
                  <a:pt x="0" y="107822"/>
                </a:moveTo>
                <a:lnTo>
                  <a:pt x="282956" y="0"/>
                </a:lnTo>
              </a:path>
            </a:pathLst>
          </a:custGeom>
          <a:ln w="19812">
            <a:solidFill>
              <a:srgbClr val="0D0D0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931657" y="1788414"/>
            <a:ext cx="300355" cy="455295"/>
          </a:xfrm>
          <a:custGeom>
            <a:avLst/>
            <a:gdLst/>
            <a:ahLst/>
            <a:cxnLst/>
            <a:rect l="l" t="t" r="r" b="b"/>
            <a:pathLst>
              <a:path w="300354" h="455294">
                <a:moveTo>
                  <a:pt x="0" y="455040"/>
                </a:moveTo>
                <a:lnTo>
                  <a:pt x="300100" y="0"/>
                </a:lnTo>
              </a:path>
            </a:pathLst>
          </a:custGeom>
          <a:ln w="19812">
            <a:solidFill>
              <a:srgbClr val="0D0D0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084057" y="2512314"/>
            <a:ext cx="147955" cy="439420"/>
          </a:xfrm>
          <a:custGeom>
            <a:avLst/>
            <a:gdLst/>
            <a:ahLst/>
            <a:cxnLst/>
            <a:rect l="l" t="t" r="r" b="b"/>
            <a:pathLst>
              <a:path w="147954" h="439419">
                <a:moveTo>
                  <a:pt x="147447" y="439165"/>
                </a:moveTo>
                <a:lnTo>
                  <a:pt x="0" y="0"/>
                </a:lnTo>
              </a:path>
            </a:pathLst>
          </a:custGeom>
          <a:ln w="19812">
            <a:solidFill>
              <a:srgbClr val="0D0D0D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658022" y="1636648"/>
            <a:ext cx="1782520" cy="13767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714057" y="2270508"/>
            <a:ext cx="32734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5" dirty="0" smtClean="0">
                <a:solidFill>
                  <a:srgbClr val="C55A11"/>
                </a:solidFill>
                <a:latin typeface="Arial Rounded MT Bold"/>
                <a:cs typeface="Arial Rounded MT Bold"/>
              </a:rPr>
              <a:t>简化软件堆栈</a:t>
            </a:r>
            <a:endParaRPr sz="3600" dirty="0">
              <a:latin typeface="Arial Rounded MT Bold"/>
              <a:cs typeface="Arial Rounded MT Bold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11149583" y="1901951"/>
            <a:ext cx="960120" cy="9585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0582656" y="2147316"/>
            <a:ext cx="441959" cy="451484"/>
          </a:xfrm>
          <a:custGeom>
            <a:avLst/>
            <a:gdLst/>
            <a:ahLst/>
            <a:cxnLst/>
            <a:rect l="l" t="t" r="r" b="b"/>
            <a:pathLst>
              <a:path w="441959" h="451485">
                <a:moveTo>
                  <a:pt x="220979" y="0"/>
                </a:moveTo>
                <a:lnTo>
                  <a:pt x="220979" y="112775"/>
                </a:lnTo>
                <a:lnTo>
                  <a:pt x="0" y="112775"/>
                </a:lnTo>
                <a:lnTo>
                  <a:pt x="0" y="338328"/>
                </a:lnTo>
                <a:lnTo>
                  <a:pt x="220979" y="338328"/>
                </a:lnTo>
                <a:lnTo>
                  <a:pt x="220979" y="451104"/>
                </a:lnTo>
                <a:lnTo>
                  <a:pt x="441960" y="225551"/>
                </a:lnTo>
                <a:lnTo>
                  <a:pt x="220979" y="0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582656" y="2147316"/>
            <a:ext cx="441959" cy="451484"/>
          </a:xfrm>
          <a:custGeom>
            <a:avLst/>
            <a:gdLst/>
            <a:ahLst/>
            <a:cxnLst/>
            <a:rect l="l" t="t" r="r" b="b"/>
            <a:pathLst>
              <a:path w="441959" h="451485">
                <a:moveTo>
                  <a:pt x="0" y="112775"/>
                </a:moveTo>
                <a:lnTo>
                  <a:pt x="220979" y="112775"/>
                </a:lnTo>
                <a:lnTo>
                  <a:pt x="220979" y="0"/>
                </a:lnTo>
                <a:lnTo>
                  <a:pt x="441960" y="225551"/>
                </a:lnTo>
                <a:lnTo>
                  <a:pt x="220979" y="451104"/>
                </a:lnTo>
                <a:lnTo>
                  <a:pt x="220979" y="338328"/>
                </a:lnTo>
                <a:lnTo>
                  <a:pt x="0" y="338328"/>
                </a:lnTo>
                <a:lnTo>
                  <a:pt x="0" y="112775"/>
                </a:lnTo>
                <a:close/>
              </a:path>
            </a:pathLst>
          </a:custGeom>
          <a:ln w="12192">
            <a:solidFill>
              <a:srgbClr val="5382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131762" y="2258260"/>
            <a:ext cx="433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D0D0D"/>
                </a:solidFill>
                <a:latin typeface="Wingdings"/>
                <a:cs typeface="Wingdings"/>
              </a:rPr>
              <a:t></a:t>
            </a:r>
            <a:endParaRPr sz="3600" dirty="0">
              <a:latin typeface="Wingdings"/>
              <a:cs typeface="Wingdings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0936478" y="6454537"/>
            <a:ext cx="337820" cy="184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31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等线"/>
                <a:cs typeface="等线"/>
              </a:rPr>
              <a:t>8</a:t>
            </a:fld>
            <a:r>
              <a:rPr sz="1200" dirty="0">
                <a:solidFill>
                  <a:srgbClr val="888888"/>
                </a:solidFill>
                <a:latin typeface="等线"/>
                <a:cs typeface="等线"/>
              </a:rPr>
              <a:t>/28</a:t>
            </a:r>
            <a:endParaRPr sz="1200">
              <a:latin typeface="等线"/>
              <a:cs typeface="等线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54823" y="3897377"/>
            <a:ext cx="11010843" cy="1219200"/>
            <a:chOff x="175412" y="3330957"/>
            <a:chExt cx="11010843" cy="1219200"/>
          </a:xfrm>
        </p:grpSpPr>
        <p:sp>
          <p:nvSpPr>
            <p:cNvPr id="76" name="object 76"/>
            <p:cNvSpPr/>
            <p:nvPr/>
          </p:nvSpPr>
          <p:spPr>
            <a:xfrm>
              <a:off x="8510716" y="3330957"/>
              <a:ext cx="1011936" cy="12192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9621517" y="3828013"/>
              <a:ext cx="496570" cy="114300"/>
            </a:xfrm>
            <a:custGeom>
              <a:avLst/>
              <a:gdLst/>
              <a:ahLst/>
              <a:cxnLst/>
              <a:rect l="l" t="t" r="r" b="b"/>
              <a:pathLst>
                <a:path w="496570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95250" y="76200"/>
                  </a:lnTo>
                  <a:lnTo>
                    <a:pt x="9525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496570" h="114300">
                  <a:moveTo>
                    <a:pt x="382143" y="0"/>
                  </a:moveTo>
                  <a:lnTo>
                    <a:pt x="382143" y="114300"/>
                  </a:lnTo>
                  <a:lnTo>
                    <a:pt x="458343" y="76200"/>
                  </a:lnTo>
                  <a:lnTo>
                    <a:pt x="401193" y="76200"/>
                  </a:lnTo>
                  <a:lnTo>
                    <a:pt x="401193" y="38100"/>
                  </a:lnTo>
                  <a:lnTo>
                    <a:pt x="458343" y="38100"/>
                  </a:lnTo>
                  <a:lnTo>
                    <a:pt x="382143" y="0"/>
                  </a:lnTo>
                  <a:close/>
                </a:path>
                <a:path w="496570" h="114300">
                  <a:moveTo>
                    <a:pt x="114300" y="38100"/>
                  </a:moveTo>
                  <a:lnTo>
                    <a:pt x="95250" y="38100"/>
                  </a:lnTo>
                  <a:lnTo>
                    <a:pt x="95250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496570" h="114300">
                  <a:moveTo>
                    <a:pt x="382143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382143" y="76200"/>
                  </a:lnTo>
                  <a:lnTo>
                    <a:pt x="382143" y="38100"/>
                  </a:lnTo>
                  <a:close/>
                </a:path>
                <a:path w="496570" h="114300">
                  <a:moveTo>
                    <a:pt x="458343" y="38100"/>
                  </a:moveTo>
                  <a:lnTo>
                    <a:pt x="401193" y="38100"/>
                  </a:lnTo>
                  <a:lnTo>
                    <a:pt x="401193" y="76200"/>
                  </a:lnTo>
                  <a:lnTo>
                    <a:pt x="458343" y="76200"/>
                  </a:lnTo>
                  <a:lnTo>
                    <a:pt x="496443" y="57150"/>
                  </a:lnTo>
                  <a:lnTo>
                    <a:pt x="458343" y="3810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070523" y="3829556"/>
              <a:ext cx="570865" cy="114300"/>
            </a:xfrm>
            <a:custGeom>
              <a:avLst/>
              <a:gdLst/>
              <a:ahLst/>
              <a:cxnLst/>
              <a:rect l="l" t="t" r="r" b="b"/>
              <a:pathLst>
                <a:path w="570865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95250" y="76200"/>
                  </a:lnTo>
                  <a:lnTo>
                    <a:pt x="9525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570865" h="114300">
                  <a:moveTo>
                    <a:pt x="456437" y="0"/>
                  </a:moveTo>
                  <a:lnTo>
                    <a:pt x="456437" y="114300"/>
                  </a:lnTo>
                  <a:lnTo>
                    <a:pt x="532637" y="76200"/>
                  </a:lnTo>
                  <a:lnTo>
                    <a:pt x="475487" y="76200"/>
                  </a:lnTo>
                  <a:lnTo>
                    <a:pt x="475487" y="38100"/>
                  </a:lnTo>
                  <a:lnTo>
                    <a:pt x="532637" y="38100"/>
                  </a:lnTo>
                  <a:lnTo>
                    <a:pt x="456437" y="0"/>
                  </a:lnTo>
                  <a:close/>
                </a:path>
                <a:path w="570865" h="114300">
                  <a:moveTo>
                    <a:pt x="114300" y="38100"/>
                  </a:moveTo>
                  <a:lnTo>
                    <a:pt x="95250" y="38100"/>
                  </a:lnTo>
                  <a:lnTo>
                    <a:pt x="95250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570865" h="114300">
                  <a:moveTo>
                    <a:pt x="456437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456437" y="76200"/>
                  </a:lnTo>
                  <a:lnTo>
                    <a:pt x="456437" y="38100"/>
                  </a:lnTo>
                  <a:close/>
                </a:path>
                <a:path w="570865" h="114300">
                  <a:moveTo>
                    <a:pt x="532637" y="38100"/>
                  </a:moveTo>
                  <a:lnTo>
                    <a:pt x="475487" y="38100"/>
                  </a:lnTo>
                  <a:lnTo>
                    <a:pt x="475487" y="76200"/>
                  </a:lnTo>
                  <a:lnTo>
                    <a:pt x="532637" y="76200"/>
                  </a:lnTo>
                  <a:lnTo>
                    <a:pt x="570737" y="57150"/>
                  </a:lnTo>
                  <a:lnTo>
                    <a:pt x="532637" y="3810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0311479" y="3387875"/>
              <a:ext cx="874776" cy="94183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173150" y="3692294"/>
              <a:ext cx="396240" cy="396240"/>
            </a:xfrm>
            <a:custGeom>
              <a:avLst/>
              <a:gdLst/>
              <a:ahLst/>
              <a:cxnLst/>
              <a:rect l="l" t="t" r="r" b="b"/>
              <a:pathLst>
                <a:path w="396240" h="396239">
                  <a:moveTo>
                    <a:pt x="23875" y="8509"/>
                  </a:moveTo>
                  <a:lnTo>
                    <a:pt x="0" y="33528"/>
                  </a:lnTo>
                  <a:lnTo>
                    <a:pt x="176529" y="201549"/>
                  </a:lnTo>
                  <a:lnTo>
                    <a:pt x="8508" y="378079"/>
                  </a:lnTo>
                  <a:lnTo>
                    <a:pt x="27431" y="396113"/>
                  </a:lnTo>
                  <a:lnTo>
                    <a:pt x="195452" y="219583"/>
                  </a:lnTo>
                  <a:lnTo>
                    <a:pt x="245615" y="219583"/>
                  </a:lnTo>
                  <a:lnTo>
                    <a:pt x="219328" y="194564"/>
                  </a:lnTo>
                  <a:lnTo>
                    <a:pt x="236493" y="176530"/>
                  </a:lnTo>
                  <a:lnTo>
                    <a:pt x="200405" y="176530"/>
                  </a:lnTo>
                  <a:lnTo>
                    <a:pt x="23875" y="8509"/>
                  </a:lnTo>
                  <a:close/>
                </a:path>
                <a:path w="396240" h="396239">
                  <a:moveTo>
                    <a:pt x="245615" y="219583"/>
                  </a:moveTo>
                  <a:lnTo>
                    <a:pt x="195452" y="219583"/>
                  </a:lnTo>
                  <a:lnTo>
                    <a:pt x="372109" y="387731"/>
                  </a:lnTo>
                  <a:lnTo>
                    <a:pt x="395858" y="362585"/>
                  </a:lnTo>
                  <a:lnTo>
                    <a:pt x="245615" y="219583"/>
                  </a:lnTo>
                  <a:close/>
                </a:path>
                <a:path w="396240" h="396239">
                  <a:moveTo>
                    <a:pt x="368426" y="0"/>
                  </a:moveTo>
                  <a:lnTo>
                    <a:pt x="200405" y="176530"/>
                  </a:lnTo>
                  <a:lnTo>
                    <a:pt x="236493" y="176530"/>
                  </a:lnTo>
                  <a:lnTo>
                    <a:pt x="387350" y="18034"/>
                  </a:lnTo>
                  <a:lnTo>
                    <a:pt x="36842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682182" y="3694969"/>
              <a:ext cx="396240" cy="396240"/>
            </a:xfrm>
            <a:custGeom>
              <a:avLst/>
              <a:gdLst/>
              <a:ahLst/>
              <a:cxnLst/>
              <a:rect l="l" t="t" r="r" b="b"/>
              <a:pathLst>
                <a:path w="396240" h="396239">
                  <a:moveTo>
                    <a:pt x="23749" y="8509"/>
                  </a:moveTo>
                  <a:lnTo>
                    <a:pt x="0" y="33528"/>
                  </a:lnTo>
                  <a:lnTo>
                    <a:pt x="176529" y="201676"/>
                  </a:lnTo>
                  <a:lnTo>
                    <a:pt x="8509" y="378206"/>
                  </a:lnTo>
                  <a:lnTo>
                    <a:pt x="27432" y="396240"/>
                  </a:lnTo>
                  <a:lnTo>
                    <a:pt x="195452" y="219710"/>
                  </a:lnTo>
                  <a:lnTo>
                    <a:pt x="245728" y="219710"/>
                  </a:lnTo>
                  <a:lnTo>
                    <a:pt x="219328" y="194564"/>
                  </a:lnTo>
                  <a:lnTo>
                    <a:pt x="236493" y="176530"/>
                  </a:lnTo>
                  <a:lnTo>
                    <a:pt x="200405" y="176530"/>
                  </a:lnTo>
                  <a:lnTo>
                    <a:pt x="23749" y="8509"/>
                  </a:lnTo>
                  <a:close/>
                </a:path>
                <a:path w="396240" h="396239">
                  <a:moveTo>
                    <a:pt x="245728" y="219710"/>
                  </a:moveTo>
                  <a:lnTo>
                    <a:pt x="195452" y="219710"/>
                  </a:lnTo>
                  <a:lnTo>
                    <a:pt x="371983" y="387731"/>
                  </a:lnTo>
                  <a:lnTo>
                    <a:pt x="395859" y="362712"/>
                  </a:lnTo>
                  <a:lnTo>
                    <a:pt x="245728" y="219710"/>
                  </a:lnTo>
                  <a:close/>
                </a:path>
                <a:path w="396240" h="396239">
                  <a:moveTo>
                    <a:pt x="368426" y="0"/>
                  </a:moveTo>
                  <a:lnTo>
                    <a:pt x="200405" y="176530"/>
                  </a:lnTo>
                  <a:lnTo>
                    <a:pt x="236493" y="176530"/>
                  </a:lnTo>
                  <a:lnTo>
                    <a:pt x="387350" y="18034"/>
                  </a:lnTo>
                  <a:lnTo>
                    <a:pt x="36842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664649" y="3387875"/>
              <a:ext cx="3406140" cy="100431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 txBox="1"/>
            <p:nvPr/>
          </p:nvSpPr>
          <p:spPr>
            <a:xfrm>
              <a:off x="175412" y="3672586"/>
              <a:ext cx="433070" cy="5740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600" dirty="0">
                  <a:solidFill>
                    <a:srgbClr val="0D0D0D"/>
                  </a:solidFill>
                  <a:latin typeface="Wingdings"/>
                  <a:cs typeface="Wingdings"/>
                </a:rPr>
                <a:t></a:t>
              </a:r>
              <a:endParaRPr sz="3600" dirty="0">
                <a:latin typeface="Wingdings"/>
                <a:cs typeface="Wingdings"/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790808" y="3626659"/>
              <a:ext cx="47327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spc="-20" dirty="0">
                  <a:solidFill>
                    <a:srgbClr val="C55A11"/>
                  </a:solidFill>
                  <a:latin typeface="Arial Rounded MT Bold"/>
                  <a:cs typeface="Arial Rounded MT Bold"/>
                </a:rPr>
                <a:t>近</a:t>
              </a:r>
              <a:r>
                <a:rPr lang="zh-CN" altLang="en-US" sz="3600" spc="-20" dirty="0" smtClean="0">
                  <a:solidFill>
                    <a:srgbClr val="C55A11"/>
                  </a:solidFill>
                  <a:latin typeface="Arial Rounded MT Bold"/>
                  <a:cs typeface="Arial Rounded MT Bold"/>
                </a:rPr>
                <a:t>数据处理</a:t>
              </a:r>
              <a:endParaRPr lang="zh-CN" altLang="en-US" sz="3600" spc="-20" dirty="0">
                <a:solidFill>
                  <a:srgbClr val="C55A11"/>
                </a:solidFill>
                <a:latin typeface="Arial Rounded MT Bold"/>
                <a:cs typeface="Arial Rounded MT Bold"/>
              </a:endParaRPr>
            </a:p>
          </p:txBody>
        </p:sp>
      </p:grpSp>
      <p:sp>
        <p:nvSpPr>
          <p:cNvPr id="96" name="文本框 95"/>
          <p:cNvSpPr txBox="1"/>
          <p:nvPr/>
        </p:nvSpPr>
        <p:spPr>
          <a:xfrm>
            <a:off x="442023" y="5564090"/>
            <a:ext cx="3960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传统的冯诺依曼</a:t>
            </a:r>
            <a:r>
              <a:rPr lang="zh-CN" altLang="en-US" b="1" dirty="0" smtClean="0"/>
              <a:t>体系结构以计算处理为核心，读取计算</a:t>
            </a:r>
            <a:r>
              <a:rPr lang="zh-CN" altLang="en-US" b="1" dirty="0" smtClean="0"/>
              <a:t>，</a:t>
            </a:r>
            <a:r>
              <a:rPr lang="zh-CN" altLang="en-US" b="1" dirty="0"/>
              <a:t>写入</a:t>
            </a:r>
            <a:r>
              <a:rPr lang="zh-CN" altLang="en-US" b="1" dirty="0" smtClean="0"/>
              <a:t>结果</a:t>
            </a:r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6149582" y="5538615"/>
            <a:ext cx="3961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在</a:t>
            </a:r>
            <a:r>
              <a:rPr lang="en-US" altLang="zh-CN" b="1" dirty="0"/>
              <a:t>SSD</a:t>
            </a:r>
            <a:r>
              <a:rPr lang="zh-CN" altLang="en-US" b="1" dirty="0"/>
              <a:t>控制器里做了支持近数据处理的可重构的存储</a:t>
            </a:r>
            <a:r>
              <a:rPr lang="zh-CN" altLang="en-US" b="1" dirty="0" smtClean="0"/>
              <a:t>控制器，以存储器为核心</a:t>
            </a:r>
            <a:endParaRPr lang="zh-CN" altLang="en-US" dirty="0"/>
          </a:p>
        </p:txBody>
      </p:sp>
      <p:sp>
        <p:nvSpPr>
          <p:cNvPr id="98" name="右箭头 97"/>
          <p:cNvSpPr/>
          <p:nvPr/>
        </p:nvSpPr>
        <p:spPr>
          <a:xfrm>
            <a:off x="4683659" y="5679831"/>
            <a:ext cx="866749" cy="322235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35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2b751056-6b97-492c-b763-340acee7e99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iṡľïḑè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 smtClean="0">
                    <a:latin typeface="+mn-lt"/>
                    <a:ea typeface="+mn-ea"/>
                    <a:sym typeface="+mn-lt"/>
                  </a:rPr>
                  <a:t>Background and Motivation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 smtClean="0">
                    <a:solidFill>
                      <a:srgbClr val="FF0000"/>
                    </a:solidFill>
                    <a:latin typeface="+mn-lt"/>
                    <a:ea typeface="+mn-ea"/>
                    <a:sym typeface="+mn-lt"/>
                  </a:rPr>
                  <a:t>Cognitive SSD System Design</a:t>
                </a:r>
                <a:endParaRPr lang="en-US" altLang="zh-CN" b="0" dirty="0">
                  <a:solidFill>
                    <a:srgbClr val="FF0000"/>
                  </a:solidFill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 smtClean="0">
                    <a:latin typeface="+mn-lt"/>
                    <a:ea typeface="+mn-ea"/>
                    <a:sym typeface="+mn-lt"/>
                  </a:rPr>
                  <a:t>DLG-x Accelerator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E</a:t>
                </a:r>
                <a:r>
                  <a:rPr lang="en-US" altLang="zh-CN" b="0" dirty="0" smtClean="0">
                    <a:latin typeface="+mn-lt"/>
                    <a:ea typeface="+mn-ea"/>
                    <a:sym typeface="+mn-lt"/>
                  </a:rPr>
                  <a:t>valuation 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 smtClean="0">
                    <a:latin typeface="+mn-lt"/>
                    <a:ea typeface="+mn-ea"/>
                    <a:sym typeface="+mn-lt"/>
                  </a:rPr>
                  <a:t>Conclusion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išľïḋé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poetry_91022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369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2fd9f3a4-8b1b-4c3c-92cb-e265b2fc39d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b751056-6b97-492c-b763-340acee7e99d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64A5E"/>
      </a:accent1>
      <a:accent2>
        <a:srgbClr val="3B6C95"/>
      </a:accent2>
      <a:accent3>
        <a:srgbClr val="738CA6"/>
      </a:accent3>
      <a:accent4>
        <a:srgbClr val="6C7068"/>
      </a:accent4>
      <a:accent5>
        <a:srgbClr val="D4BC6D"/>
      </a:accent5>
      <a:accent6>
        <a:srgbClr val="2F2C2F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64A5E"/>
    </a:accent1>
    <a:accent2>
      <a:srgbClr val="3B6C95"/>
    </a:accent2>
    <a:accent3>
      <a:srgbClr val="738CA6"/>
    </a:accent3>
    <a:accent4>
      <a:srgbClr val="6C7068"/>
    </a:accent4>
    <a:accent5>
      <a:srgbClr val="D4BC6D"/>
    </a:accent5>
    <a:accent6>
      <a:srgbClr val="2F2C2F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64A5E"/>
    </a:accent1>
    <a:accent2>
      <a:srgbClr val="3B6C95"/>
    </a:accent2>
    <a:accent3>
      <a:srgbClr val="738CA6"/>
    </a:accent3>
    <a:accent4>
      <a:srgbClr val="6C7068"/>
    </a:accent4>
    <a:accent5>
      <a:srgbClr val="D4BC6D"/>
    </a:accent5>
    <a:accent6>
      <a:srgbClr val="2F2C2F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946</TotalTime>
  <Words>1295</Words>
  <Application>Microsoft Office PowerPoint</Application>
  <PresentationFormat>宽屏</PresentationFormat>
  <Paragraphs>429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等线</vt:lpstr>
      <vt:lpstr>宋体</vt:lpstr>
      <vt:lpstr>微软雅黑</vt:lpstr>
      <vt:lpstr>Arial</vt:lpstr>
      <vt:lpstr>Arial Rounded MT Bold</vt:lpstr>
      <vt:lpstr>Calibri</vt:lpstr>
      <vt:lpstr>Times New Roman</vt:lpstr>
      <vt:lpstr>Wingdings</vt:lpstr>
      <vt:lpstr>主题5</vt:lpstr>
      <vt:lpstr>Cognitive SSD: A Deep Learning Engine for In-Storage Data Retrieval</vt:lpstr>
      <vt:lpstr>PowerPoint 演示文稿</vt:lpstr>
      <vt:lpstr>Outline – Cognitive SSD</vt:lpstr>
      <vt:lpstr> Unstructured Data</vt:lpstr>
      <vt:lpstr>Problem- Software</vt:lpstr>
      <vt:lpstr>Problem-Hardware</vt:lpstr>
      <vt:lpstr>非结构化数据检索系统设计</vt:lpstr>
      <vt:lpstr>Solutions</vt:lpstr>
      <vt:lpstr>PowerPoint 演示文稿</vt:lpstr>
      <vt:lpstr>Cognitive SSD System--Overview</vt:lpstr>
      <vt:lpstr>Model and parameter configurable &amp; scalability</vt:lpstr>
      <vt:lpstr>Cognitive SSD System - Firmware and hardware</vt:lpstr>
      <vt:lpstr>PowerPoint 演示文稿</vt:lpstr>
      <vt:lpstr>DLG-x Accelerator – Deep learning unit</vt:lpstr>
      <vt:lpstr>DLG-x Accelerator-Graph search unit</vt:lpstr>
      <vt:lpstr>Cognitive System – Case study</vt:lpstr>
      <vt:lpstr>PowerPoint 演示文稿</vt:lpstr>
      <vt:lpstr>Evaluation </vt:lpstr>
      <vt:lpstr>Evaluation-DLG algorithm</vt:lpstr>
      <vt:lpstr>Evaluation-DLG-x</vt:lpstr>
      <vt:lpstr>Evaluation-Cognitive SSD System</vt:lpstr>
      <vt:lpstr>Conclusion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张 无忌</cp:lastModifiedBy>
  <cp:revision>49</cp:revision>
  <cp:lastPrinted>2018-05-28T16:00:00Z</cp:lastPrinted>
  <dcterms:created xsi:type="dcterms:W3CDTF">2018-05-28T16:00:00Z</dcterms:created>
  <dcterms:modified xsi:type="dcterms:W3CDTF">2019-10-23T05:02:42Z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