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18"/>
  </p:notesMasterIdLst>
  <p:handoutMasterIdLst>
    <p:handoutMasterId r:id="rId19"/>
  </p:handoutMasterIdLst>
  <p:sldIdLst>
    <p:sldId id="3192" r:id="rId2"/>
    <p:sldId id="3237" r:id="rId3"/>
    <p:sldId id="3238" r:id="rId4"/>
    <p:sldId id="3239" r:id="rId5"/>
    <p:sldId id="3249" r:id="rId6"/>
    <p:sldId id="3240" r:id="rId7"/>
    <p:sldId id="3241" r:id="rId8"/>
    <p:sldId id="3250" r:id="rId9"/>
    <p:sldId id="3242" r:id="rId10"/>
    <p:sldId id="3243" r:id="rId11"/>
    <p:sldId id="3251" r:id="rId12"/>
    <p:sldId id="3246" r:id="rId13"/>
    <p:sldId id="3252" r:id="rId14"/>
    <p:sldId id="3247" r:id="rId15"/>
    <p:sldId id="3248" r:id="rId16"/>
    <p:sldId id="3220" r:id="rId17"/>
  </p:sldIdLst>
  <p:sldSz cx="12858750" cy="7232650"/>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817"/>
    <a:srgbClr val="5ED1E5"/>
    <a:srgbClr val="0673AE"/>
    <a:srgbClr val="33AE7F"/>
    <a:srgbClr val="FE5817"/>
    <a:srgbClr val="FFC000"/>
    <a:srgbClr val="66CCFF"/>
    <a:srgbClr val="33C0C9"/>
    <a:srgbClr val="FFFFFF"/>
    <a:srgbClr val="0143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5317" autoAdjust="0"/>
  </p:normalViewPr>
  <p:slideViewPr>
    <p:cSldViewPr>
      <p:cViewPr varScale="1">
        <p:scale>
          <a:sx n="58" d="100"/>
          <a:sy n="58" d="100"/>
        </p:scale>
        <p:origin x="72" y="1122"/>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ung\Desktop\&#25968;&#25454;&#20013;&#24515;&#25216;&#26415;\&#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oung\Desktop\&#25968;&#25454;&#20013;&#24515;&#25216;&#26415;\&#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85996480500795"/>
          <c:y val="2.8317269821838013E-2"/>
          <c:w val="0.86314003519499205"/>
          <c:h val="0.7300429785020045"/>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FF00"/>
              </a:solidFill>
              <a:ln>
                <a:noFill/>
              </a:ln>
              <a:effectLst/>
            </c:spPr>
            <c:extLst>
              <c:ext xmlns:c16="http://schemas.microsoft.com/office/drawing/2014/chart" uri="{C3380CC4-5D6E-409C-BE32-E72D297353CC}">
                <c16:uniqueId val="{00000001-6181-4C55-9F35-472C80CEB199}"/>
              </c:ext>
            </c:extLst>
          </c:dPt>
          <c:dPt>
            <c:idx val="1"/>
            <c:invertIfNegative val="0"/>
            <c:bubble3D val="0"/>
            <c:spPr>
              <a:solidFill>
                <a:srgbClr val="FFFF00"/>
              </a:solidFill>
              <a:ln>
                <a:noFill/>
              </a:ln>
              <a:effectLst/>
            </c:spPr>
            <c:extLst>
              <c:ext xmlns:c16="http://schemas.microsoft.com/office/drawing/2014/chart" uri="{C3380CC4-5D6E-409C-BE32-E72D297353CC}">
                <c16:uniqueId val="{00000003-6181-4C55-9F35-472C80CEB199}"/>
              </c:ext>
            </c:extLst>
          </c:dPt>
          <c:dPt>
            <c:idx val="2"/>
            <c:invertIfNegative val="0"/>
            <c:bubble3D val="0"/>
            <c:spPr>
              <a:solidFill>
                <a:srgbClr val="FFFF00"/>
              </a:solidFill>
              <a:ln>
                <a:noFill/>
              </a:ln>
              <a:effectLst/>
            </c:spPr>
            <c:extLst>
              <c:ext xmlns:c16="http://schemas.microsoft.com/office/drawing/2014/chart" uri="{C3380CC4-5D6E-409C-BE32-E72D297353CC}">
                <c16:uniqueId val="{00000005-6181-4C55-9F35-472C80CEB199}"/>
              </c:ext>
            </c:extLst>
          </c:dPt>
          <c:dPt>
            <c:idx val="6"/>
            <c:invertIfNegative val="0"/>
            <c:bubble3D val="0"/>
            <c:spPr>
              <a:solidFill>
                <a:srgbClr val="C00000"/>
              </a:solidFill>
              <a:ln>
                <a:noFill/>
              </a:ln>
              <a:effectLst/>
            </c:spPr>
            <c:extLst>
              <c:ext xmlns:c16="http://schemas.microsoft.com/office/drawing/2014/chart" uri="{C3380CC4-5D6E-409C-BE32-E72D297353CC}">
                <c16:uniqueId val="{00000007-6181-4C55-9F35-472C80CEB199}"/>
              </c:ext>
            </c:extLst>
          </c:dPt>
          <c:dPt>
            <c:idx val="7"/>
            <c:invertIfNegative val="0"/>
            <c:bubble3D val="0"/>
            <c:spPr>
              <a:solidFill>
                <a:srgbClr val="C00000"/>
              </a:solidFill>
              <a:ln>
                <a:noFill/>
              </a:ln>
              <a:effectLst/>
            </c:spPr>
            <c:extLst>
              <c:ext xmlns:c16="http://schemas.microsoft.com/office/drawing/2014/chart" uri="{C3380CC4-5D6E-409C-BE32-E72D297353CC}">
                <c16:uniqueId val="{00000009-6181-4C55-9F35-472C80CEB199}"/>
              </c:ext>
            </c:extLst>
          </c:dPt>
          <c:dPt>
            <c:idx val="8"/>
            <c:invertIfNegative val="0"/>
            <c:bubble3D val="0"/>
            <c:spPr>
              <a:solidFill>
                <a:srgbClr val="C00000"/>
              </a:solidFill>
              <a:ln>
                <a:noFill/>
              </a:ln>
              <a:effectLst/>
            </c:spPr>
            <c:extLst>
              <c:ext xmlns:c16="http://schemas.microsoft.com/office/drawing/2014/chart" uri="{C3380CC4-5D6E-409C-BE32-E72D297353CC}">
                <c16:uniqueId val="{0000000B-6181-4C55-9F35-472C80CEB199}"/>
              </c:ext>
            </c:extLst>
          </c:dPt>
          <c:dPt>
            <c:idx val="9"/>
            <c:invertIfNegative val="0"/>
            <c:bubble3D val="0"/>
            <c:spPr>
              <a:solidFill>
                <a:schemeClr val="tx1"/>
              </a:solidFill>
              <a:ln>
                <a:noFill/>
              </a:ln>
              <a:effectLst/>
            </c:spPr>
            <c:extLst>
              <c:ext xmlns:c16="http://schemas.microsoft.com/office/drawing/2014/chart" uri="{C3380CC4-5D6E-409C-BE32-E72D297353CC}">
                <c16:uniqueId val="{0000000D-6181-4C55-9F35-472C80CEB199}"/>
              </c:ext>
            </c:extLst>
          </c:dPt>
          <c:dPt>
            <c:idx val="10"/>
            <c:invertIfNegative val="0"/>
            <c:bubble3D val="0"/>
            <c:spPr>
              <a:solidFill>
                <a:schemeClr val="tx1"/>
              </a:solidFill>
              <a:ln>
                <a:noFill/>
              </a:ln>
              <a:effectLst/>
            </c:spPr>
            <c:extLst>
              <c:ext xmlns:c16="http://schemas.microsoft.com/office/drawing/2014/chart" uri="{C3380CC4-5D6E-409C-BE32-E72D297353CC}">
                <c16:uniqueId val="{0000000F-6181-4C55-9F35-472C80CEB199}"/>
              </c:ext>
            </c:extLst>
          </c:dPt>
          <c:dPt>
            <c:idx val="11"/>
            <c:invertIfNegative val="0"/>
            <c:bubble3D val="0"/>
            <c:spPr>
              <a:solidFill>
                <a:schemeClr val="tx1"/>
              </a:solidFill>
              <a:ln>
                <a:noFill/>
              </a:ln>
              <a:effectLst/>
            </c:spPr>
            <c:extLst>
              <c:ext xmlns:c16="http://schemas.microsoft.com/office/drawing/2014/chart" uri="{C3380CC4-5D6E-409C-BE32-E72D297353CC}">
                <c16:uniqueId val="{00000011-6181-4C55-9F35-472C80CEB199}"/>
              </c:ext>
            </c:extLst>
          </c:dPt>
          <c:dPt>
            <c:idx val="12"/>
            <c:invertIfNegative val="0"/>
            <c:bubble3D val="0"/>
            <c:spPr>
              <a:solidFill>
                <a:schemeClr val="accent6"/>
              </a:solidFill>
              <a:ln>
                <a:noFill/>
              </a:ln>
              <a:effectLst/>
            </c:spPr>
            <c:extLst>
              <c:ext xmlns:c16="http://schemas.microsoft.com/office/drawing/2014/chart" uri="{C3380CC4-5D6E-409C-BE32-E72D297353CC}">
                <c16:uniqueId val="{00000013-6181-4C55-9F35-472C80CEB199}"/>
              </c:ext>
            </c:extLst>
          </c:dPt>
          <c:dPt>
            <c:idx val="13"/>
            <c:invertIfNegative val="0"/>
            <c:bubble3D val="0"/>
            <c:spPr>
              <a:solidFill>
                <a:schemeClr val="accent6"/>
              </a:solidFill>
              <a:ln>
                <a:noFill/>
              </a:ln>
              <a:effectLst/>
            </c:spPr>
            <c:extLst>
              <c:ext xmlns:c16="http://schemas.microsoft.com/office/drawing/2014/chart" uri="{C3380CC4-5D6E-409C-BE32-E72D297353CC}">
                <c16:uniqueId val="{00000015-6181-4C55-9F35-472C80CEB199}"/>
              </c:ext>
            </c:extLst>
          </c:dPt>
          <c:dPt>
            <c:idx val="14"/>
            <c:invertIfNegative val="0"/>
            <c:bubble3D val="0"/>
            <c:spPr>
              <a:solidFill>
                <a:schemeClr val="accent6"/>
              </a:solidFill>
              <a:ln>
                <a:noFill/>
              </a:ln>
              <a:effectLst/>
            </c:spPr>
            <c:extLst>
              <c:ext xmlns:c16="http://schemas.microsoft.com/office/drawing/2014/chart" uri="{C3380CC4-5D6E-409C-BE32-E72D297353CC}">
                <c16:uniqueId val="{00000017-6181-4C55-9F35-472C80CEB199}"/>
              </c:ext>
            </c:extLst>
          </c:dPt>
          <c:dPt>
            <c:idx val="15"/>
            <c:invertIfNegative val="0"/>
            <c:bubble3D val="0"/>
            <c:spPr>
              <a:solidFill>
                <a:srgbClr val="7030A0"/>
              </a:solidFill>
              <a:ln>
                <a:noFill/>
              </a:ln>
              <a:effectLst/>
            </c:spPr>
            <c:extLst>
              <c:ext xmlns:c16="http://schemas.microsoft.com/office/drawing/2014/chart" uri="{C3380CC4-5D6E-409C-BE32-E72D297353CC}">
                <c16:uniqueId val="{00000019-6181-4C55-9F35-472C80CEB199}"/>
              </c:ext>
            </c:extLst>
          </c:dPt>
          <c:dPt>
            <c:idx val="16"/>
            <c:invertIfNegative val="0"/>
            <c:bubble3D val="0"/>
            <c:spPr>
              <a:solidFill>
                <a:srgbClr val="7030A0"/>
              </a:solidFill>
              <a:ln>
                <a:noFill/>
              </a:ln>
              <a:effectLst/>
            </c:spPr>
            <c:extLst>
              <c:ext xmlns:c16="http://schemas.microsoft.com/office/drawing/2014/chart" uri="{C3380CC4-5D6E-409C-BE32-E72D297353CC}">
                <c16:uniqueId val="{0000001B-6181-4C55-9F35-472C80CEB199}"/>
              </c:ext>
            </c:extLst>
          </c:dPt>
          <c:dPt>
            <c:idx val="17"/>
            <c:invertIfNegative val="0"/>
            <c:bubble3D val="0"/>
            <c:spPr>
              <a:solidFill>
                <a:srgbClr val="7030A0"/>
              </a:solidFill>
              <a:ln>
                <a:noFill/>
              </a:ln>
              <a:effectLst/>
            </c:spPr>
            <c:extLst>
              <c:ext xmlns:c16="http://schemas.microsoft.com/office/drawing/2014/chart" uri="{C3380CC4-5D6E-409C-BE32-E72D297353CC}">
                <c16:uniqueId val="{0000001D-6181-4C55-9F35-472C80CEB199}"/>
              </c:ext>
            </c:extLst>
          </c:dPt>
          <c:cat>
            <c:strRef>
              <c:f>Sheet1!$A$26:$R$26</c:f>
              <c:strCache>
                <c:ptCount val="18"/>
                <c:pt idx="0">
                  <c:v>res</c:v>
                </c:pt>
                <c:pt idx="1">
                  <c:v>db</c:v>
                </c:pt>
                <c:pt idx="2">
                  <c:v>exe</c:v>
                </c:pt>
                <c:pt idx="3">
                  <c:v>tmp</c:v>
                </c:pt>
                <c:pt idx="4">
                  <c:v>exe</c:v>
                </c:pt>
                <c:pt idx="5">
                  <c:v>res</c:v>
                </c:pt>
                <c:pt idx="6">
                  <c:v>res</c:v>
                </c:pt>
                <c:pt idx="7">
                  <c:v>media</c:v>
                </c:pt>
                <c:pt idx="8">
                  <c:v>db</c:v>
                </c:pt>
                <c:pt idx="9">
                  <c:v>exe</c:v>
                </c:pt>
                <c:pt idx="10">
                  <c:v>tmp</c:v>
                </c:pt>
                <c:pt idx="11">
                  <c:v>media</c:v>
                </c:pt>
                <c:pt idx="12">
                  <c:v>media</c:v>
                </c:pt>
                <c:pt idx="13">
                  <c:v>res</c:v>
                </c:pt>
                <c:pt idx="14">
                  <c:v>exe</c:v>
                </c:pt>
                <c:pt idx="15">
                  <c:v>res</c:v>
                </c:pt>
                <c:pt idx="16">
                  <c:v>exe</c:v>
                </c:pt>
                <c:pt idx="17">
                  <c:v>media</c:v>
                </c:pt>
              </c:strCache>
            </c:strRef>
          </c:cat>
          <c:val>
            <c:numRef>
              <c:f>Sheet1!$A$9:$R$9</c:f>
              <c:numCache>
                <c:formatCode>General</c:formatCode>
                <c:ptCount val="18"/>
                <c:pt idx="0">
                  <c:v>12</c:v>
                </c:pt>
                <c:pt idx="1">
                  <c:v>10</c:v>
                </c:pt>
                <c:pt idx="2">
                  <c:v>39</c:v>
                </c:pt>
                <c:pt idx="3">
                  <c:v>3</c:v>
                </c:pt>
                <c:pt idx="4">
                  <c:v>36</c:v>
                </c:pt>
                <c:pt idx="5">
                  <c:v>27</c:v>
                </c:pt>
                <c:pt idx="6">
                  <c:v>17</c:v>
                </c:pt>
                <c:pt idx="7">
                  <c:v>3</c:v>
                </c:pt>
                <c:pt idx="8">
                  <c:v>11</c:v>
                </c:pt>
                <c:pt idx="9">
                  <c:v>29</c:v>
                </c:pt>
                <c:pt idx="10">
                  <c:v>4</c:v>
                </c:pt>
                <c:pt idx="11">
                  <c:v>24</c:v>
                </c:pt>
                <c:pt idx="12">
                  <c:v>76</c:v>
                </c:pt>
                <c:pt idx="13">
                  <c:v>2</c:v>
                </c:pt>
                <c:pt idx="14">
                  <c:v>12</c:v>
                </c:pt>
                <c:pt idx="15">
                  <c:v>19</c:v>
                </c:pt>
                <c:pt idx="16">
                  <c:v>35</c:v>
                </c:pt>
                <c:pt idx="17">
                  <c:v>9</c:v>
                </c:pt>
              </c:numCache>
            </c:numRef>
          </c:val>
          <c:extLst>
            <c:ext xmlns:c16="http://schemas.microsoft.com/office/drawing/2014/chart" uri="{C3380CC4-5D6E-409C-BE32-E72D297353CC}">
              <c16:uniqueId val="{0000001E-6181-4C55-9F35-472C80CEB199}"/>
            </c:ext>
          </c:extLst>
        </c:ser>
        <c:dLbls>
          <c:showLegendKey val="0"/>
          <c:showVal val="0"/>
          <c:showCatName val="0"/>
          <c:showSerName val="0"/>
          <c:showPercent val="0"/>
          <c:showBubbleSize val="0"/>
        </c:dLbls>
        <c:gapWidth val="43"/>
        <c:overlap val="-27"/>
        <c:axId val="1437744559"/>
        <c:axId val="1383871007"/>
      </c:barChart>
      <c:catAx>
        <c:axId val="143774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383871007"/>
        <c:crosses val="autoZero"/>
        <c:auto val="1"/>
        <c:lblAlgn val="ctr"/>
        <c:lblOffset val="100"/>
        <c:noMultiLvlLbl val="0"/>
      </c:catAx>
      <c:valAx>
        <c:axId val="138387100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zh-CN" altLang="en-US" sz="1200" dirty="0">
                    <a:latin typeface="微软雅黑" panose="020B0503020204020204" pitchFamily="34" charset="-122"/>
                    <a:ea typeface="微软雅黑" panose="020B0503020204020204" pitchFamily="34" charset="-122"/>
                  </a:rPr>
                  <a:t>占写入总数居的百分比（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p>
            </c:rich>
          </c:tx>
          <c:layout>
            <c:manualLayout>
              <c:xMode val="edge"/>
              <c:yMode val="edge"/>
              <c:x val="4.110455380197703E-3"/>
              <c:y val="2.52001312335958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4377445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5677879171047"/>
          <c:y val="5.7060367454068242E-2"/>
          <c:w val="0.84287402309532133"/>
          <c:h val="0.73700532225138526"/>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FF00"/>
              </a:solidFill>
              <a:ln>
                <a:noFill/>
              </a:ln>
              <a:effectLst/>
            </c:spPr>
            <c:extLst>
              <c:ext xmlns:c16="http://schemas.microsoft.com/office/drawing/2014/chart" uri="{C3380CC4-5D6E-409C-BE32-E72D297353CC}">
                <c16:uniqueId val="{00000001-FA44-4960-A10D-BAC0B54DB31B}"/>
              </c:ext>
            </c:extLst>
          </c:dPt>
          <c:dPt>
            <c:idx val="1"/>
            <c:invertIfNegative val="0"/>
            <c:bubble3D val="0"/>
            <c:spPr>
              <a:solidFill>
                <a:srgbClr val="FFFF00"/>
              </a:solidFill>
              <a:ln>
                <a:noFill/>
              </a:ln>
              <a:effectLst/>
            </c:spPr>
            <c:extLst>
              <c:ext xmlns:c16="http://schemas.microsoft.com/office/drawing/2014/chart" uri="{C3380CC4-5D6E-409C-BE32-E72D297353CC}">
                <c16:uniqueId val="{00000003-FA44-4960-A10D-BAC0B54DB31B}"/>
              </c:ext>
            </c:extLst>
          </c:dPt>
          <c:dPt>
            <c:idx val="2"/>
            <c:invertIfNegative val="0"/>
            <c:bubble3D val="0"/>
            <c:spPr>
              <a:solidFill>
                <a:srgbClr val="FFFF00"/>
              </a:solidFill>
              <a:ln>
                <a:noFill/>
              </a:ln>
              <a:effectLst/>
            </c:spPr>
            <c:extLst>
              <c:ext xmlns:c16="http://schemas.microsoft.com/office/drawing/2014/chart" uri="{C3380CC4-5D6E-409C-BE32-E72D297353CC}">
                <c16:uniqueId val="{00000005-FA44-4960-A10D-BAC0B54DB31B}"/>
              </c:ext>
            </c:extLst>
          </c:dPt>
          <c:dPt>
            <c:idx val="6"/>
            <c:invertIfNegative val="0"/>
            <c:bubble3D val="0"/>
            <c:spPr>
              <a:solidFill>
                <a:srgbClr val="C00000"/>
              </a:solidFill>
              <a:ln>
                <a:noFill/>
              </a:ln>
              <a:effectLst/>
            </c:spPr>
            <c:extLst>
              <c:ext xmlns:c16="http://schemas.microsoft.com/office/drawing/2014/chart" uri="{C3380CC4-5D6E-409C-BE32-E72D297353CC}">
                <c16:uniqueId val="{00000007-FA44-4960-A10D-BAC0B54DB31B}"/>
              </c:ext>
            </c:extLst>
          </c:dPt>
          <c:dPt>
            <c:idx val="7"/>
            <c:invertIfNegative val="0"/>
            <c:bubble3D val="0"/>
            <c:spPr>
              <a:solidFill>
                <a:srgbClr val="C00000"/>
              </a:solidFill>
              <a:ln>
                <a:noFill/>
              </a:ln>
              <a:effectLst/>
            </c:spPr>
            <c:extLst>
              <c:ext xmlns:c16="http://schemas.microsoft.com/office/drawing/2014/chart" uri="{C3380CC4-5D6E-409C-BE32-E72D297353CC}">
                <c16:uniqueId val="{00000009-FA44-4960-A10D-BAC0B54DB31B}"/>
              </c:ext>
            </c:extLst>
          </c:dPt>
          <c:dPt>
            <c:idx val="8"/>
            <c:invertIfNegative val="0"/>
            <c:bubble3D val="0"/>
            <c:spPr>
              <a:solidFill>
                <a:srgbClr val="C00000"/>
              </a:solidFill>
              <a:ln>
                <a:noFill/>
              </a:ln>
              <a:effectLst/>
            </c:spPr>
            <c:extLst>
              <c:ext xmlns:c16="http://schemas.microsoft.com/office/drawing/2014/chart" uri="{C3380CC4-5D6E-409C-BE32-E72D297353CC}">
                <c16:uniqueId val="{0000000B-FA44-4960-A10D-BAC0B54DB31B}"/>
              </c:ext>
            </c:extLst>
          </c:dPt>
          <c:dPt>
            <c:idx val="9"/>
            <c:invertIfNegative val="0"/>
            <c:bubble3D val="0"/>
            <c:spPr>
              <a:solidFill>
                <a:schemeClr val="tx1"/>
              </a:solidFill>
              <a:ln>
                <a:noFill/>
              </a:ln>
              <a:effectLst/>
            </c:spPr>
            <c:extLst>
              <c:ext xmlns:c16="http://schemas.microsoft.com/office/drawing/2014/chart" uri="{C3380CC4-5D6E-409C-BE32-E72D297353CC}">
                <c16:uniqueId val="{0000000D-FA44-4960-A10D-BAC0B54DB31B}"/>
              </c:ext>
            </c:extLst>
          </c:dPt>
          <c:dPt>
            <c:idx val="10"/>
            <c:invertIfNegative val="0"/>
            <c:bubble3D val="0"/>
            <c:spPr>
              <a:solidFill>
                <a:schemeClr val="tx1"/>
              </a:solidFill>
              <a:ln>
                <a:noFill/>
              </a:ln>
              <a:effectLst/>
            </c:spPr>
            <c:extLst>
              <c:ext xmlns:c16="http://schemas.microsoft.com/office/drawing/2014/chart" uri="{C3380CC4-5D6E-409C-BE32-E72D297353CC}">
                <c16:uniqueId val="{0000000F-FA44-4960-A10D-BAC0B54DB31B}"/>
              </c:ext>
            </c:extLst>
          </c:dPt>
          <c:dPt>
            <c:idx val="11"/>
            <c:invertIfNegative val="0"/>
            <c:bubble3D val="0"/>
            <c:spPr>
              <a:solidFill>
                <a:schemeClr val="tx1"/>
              </a:solidFill>
              <a:ln>
                <a:noFill/>
              </a:ln>
              <a:effectLst/>
            </c:spPr>
            <c:extLst>
              <c:ext xmlns:c16="http://schemas.microsoft.com/office/drawing/2014/chart" uri="{C3380CC4-5D6E-409C-BE32-E72D297353CC}">
                <c16:uniqueId val="{00000011-FA44-4960-A10D-BAC0B54DB31B}"/>
              </c:ext>
            </c:extLst>
          </c:dPt>
          <c:dPt>
            <c:idx val="12"/>
            <c:invertIfNegative val="0"/>
            <c:bubble3D val="0"/>
            <c:spPr>
              <a:solidFill>
                <a:schemeClr val="accent6"/>
              </a:solidFill>
              <a:ln>
                <a:noFill/>
              </a:ln>
              <a:effectLst/>
            </c:spPr>
            <c:extLst>
              <c:ext xmlns:c16="http://schemas.microsoft.com/office/drawing/2014/chart" uri="{C3380CC4-5D6E-409C-BE32-E72D297353CC}">
                <c16:uniqueId val="{00000013-FA44-4960-A10D-BAC0B54DB31B}"/>
              </c:ext>
            </c:extLst>
          </c:dPt>
          <c:dPt>
            <c:idx val="13"/>
            <c:invertIfNegative val="0"/>
            <c:bubble3D val="0"/>
            <c:spPr>
              <a:solidFill>
                <a:schemeClr val="accent6"/>
              </a:solidFill>
              <a:ln>
                <a:noFill/>
              </a:ln>
              <a:effectLst/>
            </c:spPr>
            <c:extLst>
              <c:ext xmlns:c16="http://schemas.microsoft.com/office/drawing/2014/chart" uri="{C3380CC4-5D6E-409C-BE32-E72D297353CC}">
                <c16:uniqueId val="{00000015-FA44-4960-A10D-BAC0B54DB31B}"/>
              </c:ext>
            </c:extLst>
          </c:dPt>
          <c:dPt>
            <c:idx val="14"/>
            <c:invertIfNegative val="0"/>
            <c:bubble3D val="0"/>
            <c:spPr>
              <a:solidFill>
                <a:schemeClr val="accent6"/>
              </a:solidFill>
              <a:ln>
                <a:noFill/>
              </a:ln>
              <a:effectLst/>
            </c:spPr>
            <c:extLst>
              <c:ext xmlns:c16="http://schemas.microsoft.com/office/drawing/2014/chart" uri="{C3380CC4-5D6E-409C-BE32-E72D297353CC}">
                <c16:uniqueId val="{00000017-FA44-4960-A10D-BAC0B54DB31B}"/>
              </c:ext>
            </c:extLst>
          </c:dPt>
          <c:dPt>
            <c:idx val="15"/>
            <c:invertIfNegative val="0"/>
            <c:bubble3D val="0"/>
            <c:spPr>
              <a:solidFill>
                <a:srgbClr val="7030A0"/>
              </a:solidFill>
              <a:ln>
                <a:noFill/>
              </a:ln>
              <a:effectLst/>
            </c:spPr>
            <c:extLst>
              <c:ext xmlns:c16="http://schemas.microsoft.com/office/drawing/2014/chart" uri="{C3380CC4-5D6E-409C-BE32-E72D297353CC}">
                <c16:uniqueId val="{00000019-FA44-4960-A10D-BAC0B54DB31B}"/>
              </c:ext>
            </c:extLst>
          </c:dPt>
          <c:dPt>
            <c:idx val="16"/>
            <c:invertIfNegative val="0"/>
            <c:bubble3D val="0"/>
            <c:spPr>
              <a:solidFill>
                <a:srgbClr val="7030A0"/>
              </a:solidFill>
              <a:ln>
                <a:noFill/>
              </a:ln>
              <a:effectLst/>
            </c:spPr>
            <c:extLst>
              <c:ext xmlns:c16="http://schemas.microsoft.com/office/drawing/2014/chart" uri="{C3380CC4-5D6E-409C-BE32-E72D297353CC}">
                <c16:uniqueId val="{0000001B-FA44-4960-A10D-BAC0B54DB31B}"/>
              </c:ext>
            </c:extLst>
          </c:dPt>
          <c:dPt>
            <c:idx val="17"/>
            <c:invertIfNegative val="0"/>
            <c:bubble3D val="0"/>
            <c:spPr>
              <a:solidFill>
                <a:srgbClr val="7030A0"/>
              </a:solidFill>
              <a:ln>
                <a:noFill/>
              </a:ln>
              <a:effectLst/>
            </c:spPr>
            <c:extLst>
              <c:ext xmlns:c16="http://schemas.microsoft.com/office/drawing/2014/chart" uri="{C3380CC4-5D6E-409C-BE32-E72D297353CC}">
                <c16:uniqueId val="{0000001D-FA44-4960-A10D-BAC0B54DB31B}"/>
              </c:ext>
            </c:extLst>
          </c:dPt>
          <c:cat>
            <c:strRef>
              <c:f>Sheet1!$A$26:$R$26</c:f>
              <c:strCache>
                <c:ptCount val="18"/>
                <c:pt idx="0">
                  <c:v>res</c:v>
                </c:pt>
                <c:pt idx="1">
                  <c:v>db</c:v>
                </c:pt>
                <c:pt idx="2">
                  <c:v>exe</c:v>
                </c:pt>
                <c:pt idx="3">
                  <c:v>tmp</c:v>
                </c:pt>
                <c:pt idx="4">
                  <c:v>exe</c:v>
                </c:pt>
                <c:pt idx="5">
                  <c:v>res</c:v>
                </c:pt>
                <c:pt idx="6">
                  <c:v>res</c:v>
                </c:pt>
                <c:pt idx="7">
                  <c:v>media</c:v>
                </c:pt>
                <c:pt idx="8">
                  <c:v>db</c:v>
                </c:pt>
                <c:pt idx="9">
                  <c:v>exe</c:v>
                </c:pt>
                <c:pt idx="10">
                  <c:v>tmp</c:v>
                </c:pt>
                <c:pt idx="11">
                  <c:v>media</c:v>
                </c:pt>
                <c:pt idx="12">
                  <c:v>media</c:v>
                </c:pt>
                <c:pt idx="13">
                  <c:v>res</c:v>
                </c:pt>
                <c:pt idx="14">
                  <c:v>exe</c:v>
                </c:pt>
                <c:pt idx="15">
                  <c:v>res</c:v>
                </c:pt>
                <c:pt idx="16">
                  <c:v>exe</c:v>
                </c:pt>
                <c:pt idx="17">
                  <c:v>media</c:v>
                </c:pt>
              </c:strCache>
            </c:strRef>
          </c:cat>
          <c:val>
            <c:numRef>
              <c:f>Sheet1!$A$29:$R$29</c:f>
              <c:numCache>
                <c:formatCode>General</c:formatCode>
                <c:ptCount val="18"/>
                <c:pt idx="0">
                  <c:v>15</c:v>
                </c:pt>
                <c:pt idx="1">
                  <c:v>15</c:v>
                </c:pt>
                <c:pt idx="2">
                  <c:v>13</c:v>
                </c:pt>
                <c:pt idx="3">
                  <c:v>73</c:v>
                </c:pt>
                <c:pt idx="4">
                  <c:v>65</c:v>
                </c:pt>
                <c:pt idx="5">
                  <c:v>62</c:v>
                </c:pt>
                <c:pt idx="6">
                  <c:v>65</c:v>
                </c:pt>
                <c:pt idx="7">
                  <c:v>19</c:v>
                </c:pt>
                <c:pt idx="8">
                  <c:v>17</c:v>
                </c:pt>
                <c:pt idx="9">
                  <c:v>78</c:v>
                </c:pt>
                <c:pt idx="10">
                  <c:v>77</c:v>
                </c:pt>
                <c:pt idx="11">
                  <c:v>49</c:v>
                </c:pt>
                <c:pt idx="12">
                  <c:v>48</c:v>
                </c:pt>
                <c:pt idx="13">
                  <c:v>34</c:v>
                </c:pt>
                <c:pt idx="14">
                  <c:v>25</c:v>
                </c:pt>
                <c:pt idx="15">
                  <c:v>45</c:v>
                </c:pt>
                <c:pt idx="16">
                  <c:v>36</c:v>
                </c:pt>
                <c:pt idx="17">
                  <c:v>31</c:v>
                </c:pt>
              </c:numCache>
            </c:numRef>
          </c:val>
          <c:extLst>
            <c:ext xmlns:c16="http://schemas.microsoft.com/office/drawing/2014/chart" uri="{C3380CC4-5D6E-409C-BE32-E72D297353CC}">
              <c16:uniqueId val="{0000001E-FA44-4960-A10D-BAC0B54DB31B}"/>
            </c:ext>
          </c:extLst>
        </c:ser>
        <c:dLbls>
          <c:showLegendKey val="0"/>
          <c:showVal val="0"/>
          <c:showCatName val="0"/>
          <c:showSerName val="0"/>
          <c:showPercent val="0"/>
          <c:showBubbleSize val="0"/>
        </c:dLbls>
        <c:gapWidth val="43"/>
        <c:overlap val="-27"/>
        <c:axId val="1389590319"/>
        <c:axId val="1452024303"/>
      </c:barChart>
      <c:catAx>
        <c:axId val="1389590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452024303"/>
        <c:crosses val="autoZero"/>
        <c:auto val="1"/>
        <c:lblAlgn val="ctr"/>
        <c:lblOffset val="100"/>
        <c:noMultiLvlLbl val="0"/>
      </c:catAx>
      <c:valAx>
        <c:axId val="1452024303"/>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dirty="0">
                    <a:latin typeface="微软雅黑" panose="020B0503020204020204" pitchFamily="34" charset="-122"/>
                    <a:ea typeface="微软雅黑" panose="020B0503020204020204" pitchFamily="34" charset="-122"/>
                  </a:rPr>
                  <a:t>每类数据中的重复率（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p>
            </c:rich>
          </c:tx>
          <c:layout>
            <c:manualLayout>
              <c:xMode val="edge"/>
              <c:yMode val="edge"/>
              <c:x val="0"/>
              <c:y val="9.0667104111986016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389590319"/>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541166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第一次</a:t>
            </a:r>
            <a:r>
              <a:rPr lang="en-US" altLang="zh-CN" dirty="0" err="1"/>
              <a:t>io</a:t>
            </a:r>
            <a:r>
              <a:rPr lang="zh-CN" altLang="en-US" dirty="0"/>
              <a:t>：从磁盘中装载整个指纹组</a:t>
            </a:r>
            <a:endParaRPr lang="en-US" altLang="zh-CN" dirty="0"/>
          </a:p>
          <a:p>
            <a:r>
              <a:rPr lang="zh-CN" altLang="en-US" dirty="0"/>
              <a:t>第二次</a:t>
            </a:r>
            <a:r>
              <a:rPr lang="en-US" altLang="zh-CN" dirty="0" err="1"/>
              <a:t>io</a:t>
            </a:r>
            <a:r>
              <a:rPr lang="zh-CN" altLang="en-US" dirty="0"/>
              <a:t>：将更新后的指纹组放回到磁盘中</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76691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150127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122463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7047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4280393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34153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0881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48323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86843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610182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不能只针对特定的文件进行重复数据删除，这里为止证明了数据缺失存在大量重复，接下来就是怎样实施</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85037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776193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56338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18906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磁盘存储和内存存储保持一致，每个叶子结点只有一个</a:t>
            </a:r>
            <a:r>
              <a:rPr lang="en-US" altLang="zh-CN" dirty="0" err="1"/>
              <a:t>PBN</a:t>
            </a:r>
            <a:r>
              <a:rPr lang="zh-CN" altLang="en-US" dirty="0"/>
              <a:t>作为索引，那个</a:t>
            </a:r>
            <a:r>
              <a:rPr lang="en-US" altLang="zh-CN" dirty="0" err="1"/>
              <a:t>PBN</a:t>
            </a:r>
            <a:r>
              <a:rPr lang="zh-CN" altLang="en-US" dirty="0"/>
              <a:t>作为首地址引导出所有的相同前缀的指纹</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61172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矩形 6"/>
          <p:cNvSpPr/>
          <p:nvPr userDrawn="1"/>
        </p:nvSpPr>
        <p:spPr>
          <a:xfrm>
            <a:off x="8325228" y="613660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041584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2019/11/1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notesSlide" Target="../notesSlides/notesSlide12.xml"/><Relationship Id="rId7" Type="http://schemas.openxmlformats.org/officeDocument/2006/relationships/image" Target="../media/image12.emf"/><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slides/_rels/slide1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13.xml"/><Relationship Id="rId7" Type="http://schemas.openxmlformats.org/officeDocument/2006/relationships/image" Target="../media/image20.emf"/><Relationship Id="rId12" Type="http://schemas.openxmlformats.org/officeDocument/2006/relationships/image" Target="../media/image25.emf"/><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9.emf"/><Relationship Id="rId11" Type="http://schemas.openxmlformats.org/officeDocument/2006/relationships/image" Target="../media/image24.emf"/><Relationship Id="rId5" Type="http://schemas.openxmlformats.org/officeDocument/2006/relationships/image" Target="../media/image18.emf"/><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s>
</file>

<file path=ppt/slides/_rels/slide1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14.xml"/><Relationship Id="rId7" Type="http://schemas.openxmlformats.org/officeDocument/2006/relationships/image" Target="../media/image29.emf"/><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28.emf"/><Relationship Id="rId5" Type="http://schemas.openxmlformats.org/officeDocument/2006/relationships/image" Target="../media/image27.emf"/><Relationship Id="rId10" Type="http://schemas.openxmlformats.org/officeDocument/2006/relationships/image" Target="../media/image31.emf"/><Relationship Id="rId4" Type="http://schemas.openxmlformats.org/officeDocument/2006/relationships/image" Target="../media/image26.emf"/><Relationship Id="rId9"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extLst>
              <a:ext uri="{28A0092B-C50C-407E-A947-70E740481C1C}">
                <a14:useLocalDpi xmlns:a14="http://schemas.microsoft.com/office/drawing/2010/main"/>
              </a:ext>
            </a:extLst>
          </a:blip>
          <a:srcRect t="13433" b="30992"/>
          <a:stretch/>
        </p:blipFill>
        <p:spPr>
          <a:xfrm>
            <a:off x="352" y="971550"/>
            <a:ext cx="12858045" cy="4019550"/>
          </a:xfrm>
          <a:prstGeom prst="rect">
            <a:avLst/>
          </a:prstGeom>
        </p:spPr>
      </p:pic>
      <p:sp>
        <p:nvSpPr>
          <p:cNvPr id="23" name="矩形 259"/>
          <p:cNvSpPr>
            <a:spLocks noChangeArrowheads="1"/>
          </p:cNvSpPr>
          <p:nvPr/>
        </p:nvSpPr>
        <p:spPr bwMode="auto">
          <a:xfrm>
            <a:off x="-19295" y="4152727"/>
            <a:ext cx="1152128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000" b="1" dirty="0" err="1">
                <a:solidFill>
                  <a:schemeClr val="accent1">
                    <a:lumMod val="75000"/>
                  </a:schemeClr>
                </a:solidFill>
                <a:cs typeface="Arial" panose="020B0604020202020204" pitchFamily="34" charset="0"/>
              </a:rPr>
              <a:t>SmartDedup</a:t>
            </a:r>
            <a:r>
              <a:rPr lang="en-US" altLang="zh-CN" sz="4000" b="1" dirty="0">
                <a:solidFill>
                  <a:schemeClr val="accent1">
                    <a:lumMod val="75000"/>
                  </a:schemeClr>
                </a:solidFill>
                <a:cs typeface="Arial" panose="020B0604020202020204" pitchFamily="34" charset="0"/>
              </a:rPr>
              <a:t>: Optimizing Deduplication for Resource-constrained Devices</a:t>
            </a:r>
          </a:p>
        </p:txBody>
      </p:sp>
      <p:sp>
        <p:nvSpPr>
          <p:cNvPr id="24" name="矩形 259"/>
          <p:cNvSpPr>
            <a:spLocks noChangeArrowheads="1"/>
          </p:cNvSpPr>
          <p:nvPr/>
        </p:nvSpPr>
        <p:spPr bwMode="auto">
          <a:xfrm>
            <a:off x="8816618" y="5776565"/>
            <a:ext cx="5882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800" dirty="0">
                <a:solidFill>
                  <a:schemeClr val="accent1">
                    <a:lumMod val="75000"/>
                  </a:schemeClr>
                </a:solidFill>
                <a:cs typeface="Arial" panose="020B0604020202020204" pitchFamily="34" charset="0"/>
              </a:rPr>
              <a:t>汇报人：童帅    </a:t>
            </a:r>
          </a:p>
        </p:txBody>
      </p:sp>
    </p:spTree>
    <p:extLst>
      <p:ext uri="{BB962C8B-B14F-4D97-AF65-F5344CB8AC3E}">
        <p14:creationId xmlns:p14="http://schemas.microsoft.com/office/powerpoint/2010/main" val="473996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1240">
        <p15:prstTrans prst="crush"/>
      </p:transition>
    </mc:Choice>
    <mc:Fallback xmlns="">
      <p:transition spd="slow" advTm="1124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指纹迁移</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文本框 3">
            <a:extLst>
              <a:ext uri="{FF2B5EF4-FFF2-40B4-BE49-F238E27FC236}">
                <a16:creationId xmlns:a16="http://schemas.microsoft.com/office/drawing/2014/main" id="{0F2B1208-C730-4600-8B89-F4AF9927225B}"/>
              </a:ext>
            </a:extLst>
          </p:cNvPr>
          <p:cNvSpPr txBox="1"/>
          <p:nvPr/>
        </p:nvSpPr>
        <p:spPr>
          <a:xfrm>
            <a:off x="3189015" y="2240157"/>
            <a:ext cx="619268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根据最近有无使用来决定指纹当前的重要性（</a:t>
            </a:r>
            <a:r>
              <a:rPr lang="en-US" altLang="zh-CN" dirty="0" err="1">
                <a:latin typeface="微软雅黑" panose="020B0503020204020204" pitchFamily="34" charset="-122"/>
                <a:ea typeface="微软雅黑" panose="020B0503020204020204" pitchFamily="34" charset="-122"/>
              </a:rPr>
              <a:t>LRU</a:t>
            </a:r>
            <a:r>
              <a:rPr lang="zh-CN" altLang="en-US" dirty="0">
                <a:latin typeface="微软雅黑" panose="020B0503020204020204" pitchFamily="34" charset="-122"/>
                <a:ea typeface="微软雅黑" panose="020B0503020204020204" pitchFamily="34" charset="-122"/>
              </a:rPr>
              <a:t>算法）</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AB236923-EA48-4FF6-A2D9-FD4C09F80970}"/>
              </a:ext>
            </a:extLst>
          </p:cNvPr>
          <p:cNvSpPr txBox="1"/>
          <p:nvPr/>
        </p:nvSpPr>
        <p:spPr>
          <a:xfrm>
            <a:off x="2540943" y="1626630"/>
            <a:ext cx="360040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指纹重要性？</a:t>
            </a:r>
            <a:endParaRPr lang="en-US" altLang="zh-CN"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C4D7340-50C6-4588-9DF6-63637D1BAFB1}"/>
              </a:ext>
            </a:extLst>
          </p:cNvPr>
          <p:cNvSpPr txBox="1"/>
          <p:nvPr/>
        </p:nvSpPr>
        <p:spPr>
          <a:xfrm>
            <a:off x="2540943" y="2608213"/>
            <a:ext cx="6192688" cy="198240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当指纹移出内存时，以组为单位进行移动</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减少磁盘的</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开销</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当指纹移入内存时，单个进行移动</a:t>
            </a:r>
            <a:endParaRPr lang="en-US" altLang="zh-CN" sz="2400" dirty="0">
              <a:latin typeface="微软雅黑" panose="020B0503020204020204" pitchFamily="34" charset="-122"/>
              <a:ea typeface="微软雅黑" panose="020B0503020204020204" pitchFamily="34" charset="-122"/>
            </a:endParaRPr>
          </a:p>
          <a:p>
            <a:pPr marL="982663" lvl="1" indent="-34290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因为每个组内的位置有限</a:t>
            </a:r>
            <a:endParaRPr lang="en-US" altLang="zh-CN"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20F4DC1-7CC0-47AF-BE40-117EB4A9EA15}"/>
              </a:ext>
            </a:extLst>
          </p:cNvPr>
          <p:cNvSpPr txBox="1"/>
          <p:nvPr/>
        </p:nvSpPr>
        <p:spPr>
          <a:xfrm>
            <a:off x="2540943" y="4612681"/>
            <a:ext cx="6336704"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以组为单位移出，涉及指纹数量过多？</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6EA1EAC-7C17-4435-8D2F-71F50702A5CF}"/>
              </a:ext>
            </a:extLst>
          </p:cNvPr>
          <p:cNvSpPr txBox="1"/>
          <p:nvPr/>
        </p:nvSpPr>
        <p:spPr>
          <a:xfrm>
            <a:off x="3189015" y="5096412"/>
            <a:ext cx="5616624"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每组指纹数量较少，平均九个，不会损失太大的重复数据删除率</a:t>
            </a:r>
          </a:p>
        </p:txBody>
      </p:sp>
      <p:pic>
        <p:nvPicPr>
          <p:cNvPr id="12" name="图片 11">
            <a:extLst>
              <a:ext uri="{FF2B5EF4-FFF2-40B4-BE49-F238E27FC236}">
                <a16:creationId xmlns:a16="http://schemas.microsoft.com/office/drawing/2014/main" id="{40708192-67D0-4393-8C3F-B70CABF2EBE3}"/>
              </a:ext>
            </a:extLst>
          </p:cNvPr>
          <p:cNvPicPr>
            <a:picLocks noChangeAspect="1"/>
          </p:cNvPicPr>
          <p:nvPr/>
        </p:nvPicPr>
        <p:blipFill>
          <a:blip r:embed="rId4"/>
          <a:stretch>
            <a:fillRect/>
          </a:stretch>
        </p:blipFill>
        <p:spPr>
          <a:xfrm>
            <a:off x="2396927" y="1205007"/>
            <a:ext cx="7875357" cy="5801601"/>
          </a:xfrm>
          <a:prstGeom prst="rect">
            <a:avLst/>
          </a:prstGeom>
        </p:spPr>
      </p:pic>
      <p:pic>
        <p:nvPicPr>
          <p:cNvPr id="13" name="图片 12">
            <a:extLst>
              <a:ext uri="{FF2B5EF4-FFF2-40B4-BE49-F238E27FC236}">
                <a16:creationId xmlns:a16="http://schemas.microsoft.com/office/drawing/2014/main" id="{343F4DC4-163C-4FBE-81E9-9D470C7679ED}"/>
              </a:ext>
            </a:extLst>
          </p:cNvPr>
          <p:cNvPicPr>
            <a:picLocks noChangeAspect="1"/>
          </p:cNvPicPr>
          <p:nvPr/>
        </p:nvPicPr>
        <p:blipFill>
          <a:blip r:embed="rId5"/>
          <a:stretch>
            <a:fillRect/>
          </a:stretch>
        </p:blipFill>
        <p:spPr>
          <a:xfrm>
            <a:off x="8085559" y="2827438"/>
            <a:ext cx="1936725" cy="404533"/>
          </a:xfrm>
          <a:prstGeom prst="rect">
            <a:avLst/>
          </a:prstGeom>
        </p:spPr>
      </p:pic>
      <p:pic>
        <p:nvPicPr>
          <p:cNvPr id="14" name="图片 13">
            <a:extLst>
              <a:ext uri="{FF2B5EF4-FFF2-40B4-BE49-F238E27FC236}">
                <a16:creationId xmlns:a16="http://schemas.microsoft.com/office/drawing/2014/main" id="{4BD0CA93-CAF8-40D9-9EE2-40B210AF0CB6}"/>
              </a:ext>
            </a:extLst>
          </p:cNvPr>
          <p:cNvPicPr>
            <a:picLocks noChangeAspect="1"/>
          </p:cNvPicPr>
          <p:nvPr/>
        </p:nvPicPr>
        <p:blipFill>
          <a:blip r:embed="rId6"/>
          <a:stretch>
            <a:fillRect/>
          </a:stretch>
        </p:blipFill>
        <p:spPr>
          <a:xfrm>
            <a:off x="2900983" y="5111790"/>
            <a:ext cx="2065182" cy="1401067"/>
          </a:xfrm>
          <a:prstGeom prst="rect">
            <a:avLst/>
          </a:prstGeom>
        </p:spPr>
      </p:pic>
    </p:spTree>
    <p:custDataLst>
      <p:tags r:id="rId1"/>
    </p:custDataLst>
    <p:extLst>
      <p:ext uri="{BB962C8B-B14F-4D97-AF65-F5344CB8AC3E}">
        <p14:creationId xmlns:p14="http://schemas.microsoft.com/office/powerpoint/2010/main" val="2651041889"/>
      </p:ext>
    </p:extLst>
  </p:cSld>
  <p:clrMapOvr>
    <a:masterClrMapping/>
  </p:clrMapOvr>
  <mc:AlternateContent xmlns:mc="http://schemas.openxmlformats.org/markup-compatibility/2006" xmlns:p14="http://schemas.microsoft.com/office/powerpoint/2010/main">
    <mc:Choice Requires="p14">
      <p:transition spd="slow" p14:dur="1200" advTm="149831">
        <p14:prism/>
      </p:transition>
    </mc:Choice>
    <mc:Fallback xmlns="">
      <p:transition spd="slow" advTm="1498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nodeType="clickEffect">
                                  <p:stCondLst>
                                    <p:cond delay="0"/>
                                  </p:stCondLst>
                                  <p:childTnLst>
                                    <p:animMotion origin="layout" path="M -2.46914E-6 4.24934E-6 L 0.40136 0.02194 " pathEditMode="relative" rAng="0" ptsTypes="AA">
                                      <p:cBhvr>
                                        <p:cTn id="59" dur="2000" fill="hold"/>
                                        <p:tgtEl>
                                          <p:spTgt spid="14"/>
                                        </p:tgtEl>
                                        <p:attrNameLst>
                                          <p:attrName>ppt_x</p:attrName>
                                          <p:attrName>ppt_y</p:attrName>
                                        </p:attrNameLst>
                                      </p:cBhvr>
                                      <p:rCtr x="20062" y="1097"/>
                                    </p:animMotion>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nodeType="clickEffect">
                                  <p:stCondLst>
                                    <p:cond delay="0"/>
                                  </p:stCondLst>
                                  <p:childTnLst>
                                    <p:animMotion origin="layout" path="M -4.07407E-6 1.58911E-6 L -0.40012 0.32024 " pathEditMode="relative" rAng="0" ptsTypes="AA">
                                      <p:cBhvr>
                                        <p:cTn id="63" dur="2000" fill="hold"/>
                                        <p:tgtEl>
                                          <p:spTgt spid="13"/>
                                        </p:tgtEl>
                                        <p:attrNameLst>
                                          <p:attrName>ppt_x</p:attrName>
                                          <p:attrName>ppt_y</p:attrName>
                                        </p:attrNameLst>
                                      </p:cBhvr>
                                      <p:rCtr x="-20012" y="160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5" grpId="0"/>
      <p:bldP spid="5" grpId="1"/>
      <p:bldP spid="6" grpId="0"/>
      <p:bldP spid="6" grpId="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350429" y="546840"/>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混合重复数据删除</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a:extLst>
              <a:ext uri="{FF2B5EF4-FFF2-40B4-BE49-F238E27FC236}">
                <a16:creationId xmlns:a16="http://schemas.microsoft.com/office/drawing/2014/main" id="{0488B84A-8E42-4CFE-BBF6-8120ECF8BECF}"/>
              </a:ext>
            </a:extLst>
          </p:cNvPr>
          <p:cNvSpPr txBox="1"/>
          <p:nvPr/>
        </p:nvSpPr>
        <p:spPr>
          <a:xfrm>
            <a:off x="795712" y="2752229"/>
            <a:ext cx="5099244" cy="373672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In-line</a:t>
            </a:r>
            <a:r>
              <a:rPr lang="zh-CN" altLang="en-US" sz="2400" dirty="0">
                <a:latin typeface="微软雅黑" panose="020B0503020204020204" pitchFamily="34" charset="-122"/>
                <a:ea typeface="微软雅黑" panose="020B0503020204020204" pitchFamily="34" charset="-122"/>
              </a:rPr>
              <a:t>模式</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路径中工作</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立即消除重复的写入</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受限于设备上的可用资源</a:t>
            </a:r>
            <a:endParaRPr lang="en-US" altLang="zh-CN"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rPr>
              <a:t>Out-of-line</a:t>
            </a:r>
            <a:r>
              <a:rPr lang="zh-CN" altLang="en-US" sz="2800" dirty="0">
                <a:latin typeface="微软雅黑" panose="020B0503020204020204" pitchFamily="34" charset="-122"/>
                <a:ea typeface="微软雅黑" panose="020B0503020204020204" pitchFamily="34" charset="-122"/>
              </a:rPr>
              <a:t>模式</a:t>
            </a:r>
            <a:endParaRPr lang="en-US" altLang="zh-CN" sz="28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在后台工作</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缓慢但彻底地消除重复数据</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对性能和持续工作能力方面的改进有限</a:t>
            </a:r>
          </a:p>
        </p:txBody>
      </p:sp>
      <p:sp>
        <p:nvSpPr>
          <p:cNvPr id="4" name="文本框 3">
            <a:extLst>
              <a:ext uri="{FF2B5EF4-FFF2-40B4-BE49-F238E27FC236}">
                <a16:creationId xmlns:a16="http://schemas.microsoft.com/office/drawing/2014/main" id="{ADDCF302-B522-4E3E-965B-DFD92B7740F6}"/>
              </a:ext>
            </a:extLst>
          </p:cNvPr>
          <p:cNvSpPr txBox="1"/>
          <p:nvPr/>
        </p:nvSpPr>
        <p:spPr>
          <a:xfrm>
            <a:off x="795712" y="1576421"/>
            <a:ext cx="4765852"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重复数据删除方法：</a:t>
            </a:r>
          </a:p>
        </p:txBody>
      </p:sp>
      <p:sp>
        <p:nvSpPr>
          <p:cNvPr id="6" name="文本框 5">
            <a:extLst>
              <a:ext uri="{FF2B5EF4-FFF2-40B4-BE49-F238E27FC236}">
                <a16:creationId xmlns:a16="http://schemas.microsoft.com/office/drawing/2014/main" id="{713F98CE-ABB0-4866-92AA-17295A701A88}"/>
              </a:ext>
            </a:extLst>
          </p:cNvPr>
          <p:cNvSpPr txBox="1"/>
          <p:nvPr/>
        </p:nvSpPr>
        <p:spPr>
          <a:xfrm>
            <a:off x="1460823" y="2310889"/>
            <a:ext cx="4896543"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将</a:t>
            </a:r>
            <a:r>
              <a:rPr lang="en-US" altLang="zh-CN" dirty="0" err="1">
                <a:latin typeface="微软雅黑" panose="020B0503020204020204" pitchFamily="34" charset="-122"/>
                <a:ea typeface="微软雅黑" panose="020B0503020204020204" pitchFamily="34" charset="-122"/>
              </a:rPr>
              <a:t>LBN</a:t>
            </a:r>
            <a:r>
              <a:rPr lang="zh-CN" altLang="en-US" dirty="0">
                <a:latin typeface="微软雅黑" panose="020B0503020204020204" pitchFamily="34" charset="-122"/>
                <a:ea typeface="微软雅黑" panose="020B0503020204020204" pitchFamily="34" charset="-122"/>
              </a:rPr>
              <a:t>到</a:t>
            </a:r>
            <a:r>
              <a:rPr lang="en-US" altLang="zh-CN" dirty="0" err="1">
                <a:latin typeface="微软雅黑" panose="020B0503020204020204" pitchFamily="34" charset="-122"/>
                <a:ea typeface="微软雅黑" panose="020B0503020204020204" pitchFamily="34" charset="-122"/>
              </a:rPr>
              <a:t>PBN</a:t>
            </a:r>
            <a:r>
              <a:rPr lang="zh-CN" altLang="en-US" dirty="0">
                <a:latin typeface="微软雅黑" panose="020B0503020204020204" pitchFamily="34" charset="-122"/>
                <a:ea typeface="微软雅黑" panose="020B0503020204020204" pitchFamily="34" charset="-122"/>
              </a:rPr>
              <a:t>的一对一映射改为多对一映射</a:t>
            </a:r>
          </a:p>
        </p:txBody>
      </p:sp>
      <p:pic>
        <p:nvPicPr>
          <p:cNvPr id="7" name="图片 6">
            <a:extLst>
              <a:ext uri="{FF2B5EF4-FFF2-40B4-BE49-F238E27FC236}">
                <a16:creationId xmlns:a16="http://schemas.microsoft.com/office/drawing/2014/main" id="{3776C483-F85C-4929-8D5D-D64D84E59468}"/>
              </a:ext>
            </a:extLst>
          </p:cNvPr>
          <p:cNvPicPr>
            <a:picLocks noChangeAspect="1"/>
          </p:cNvPicPr>
          <p:nvPr/>
        </p:nvPicPr>
        <p:blipFill>
          <a:blip r:embed="rId4"/>
          <a:stretch>
            <a:fillRect/>
          </a:stretch>
        </p:blipFill>
        <p:spPr>
          <a:xfrm>
            <a:off x="5431116" y="2937184"/>
            <a:ext cx="7056784" cy="2944105"/>
          </a:xfrm>
          <a:prstGeom prst="rect">
            <a:avLst/>
          </a:prstGeom>
        </p:spPr>
      </p:pic>
    </p:spTree>
    <p:custDataLst>
      <p:tags r:id="rId1"/>
    </p:custDataLst>
    <p:extLst>
      <p:ext uri="{BB962C8B-B14F-4D97-AF65-F5344CB8AC3E}">
        <p14:creationId xmlns:p14="http://schemas.microsoft.com/office/powerpoint/2010/main" val="3500526920"/>
      </p:ext>
    </p:extLst>
  </p:cSld>
  <p:clrMapOvr>
    <a:masterClrMapping/>
  </p:clrMapOvr>
  <mc:AlternateContent xmlns:mc="http://schemas.openxmlformats.org/markup-compatibility/2006" xmlns:p14="http://schemas.microsoft.com/office/powerpoint/2010/main">
    <mc:Choice Requires="p14">
      <p:transition spd="slow" p14:dur="1200" advTm="9387">
        <p14:prism/>
      </p:transition>
    </mc:Choice>
    <mc:Fallback xmlns="">
      <p:transition spd="slow" advTm="938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写数据过程</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a:extLst>
              <a:ext uri="{FF2B5EF4-FFF2-40B4-BE49-F238E27FC236}">
                <a16:creationId xmlns:a16="http://schemas.microsoft.com/office/drawing/2014/main" id="{D611BF12-6AB5-431C-A52A-666BC7BDFA86}"/>
              </a:ext>
            </a:extLst>
          </p:cNvPr>
          <p:cNvPicPr>
            <a:picLocks noChangeAspect="1"/>
          </p:cNvPicPr>
          <p:nvPr/>
        </p:nvPicPr>
        <p:blipFill>
          <a:blip r:embed="rId4"/>
          <a:stretch>
            <a:fillRect/>
          </a:stretch>
        </p:blipFill>
        <p:spPr>
          <a:xfrm>
            <a:off x="1820863" y="1193119"/>
            <a:ext cx="9861489" cy="5772001"/>
          </a:xfrm>
          <a:prstGeom prst="rect">
            <a:avLst/>
          </a:prstGeom>
        </p:spPr>
      </p:pic>
      <p:pic>
        <p:nvPicPr>
          <p:cNvPr id="4" name="图片 3">
            <a:extLst>
              <a:ext uri="{FF2B5EF4-FFF2-40B4-BE49-F238E27FC236}">
                <a16:creationId xmlns:a16="http://schemas.microsoft.com/office/drawing/2014/main" id="{CD5F2E68-02FA-4E44-8E23-F102A5453043}"/>
              </a:ext>
            </a:extLst>
          </p:cNvPr>
          <p:cNvPicPr>
            <a:picLocks noChangeAspect="1"/>
          </p:cNvPicPr>
          <p:nvPr/>
        </p:nvPicPr>
        <p:blipFill>
          <a:blip r:embed="rId5"/>
          <a:stretch>
            <a:fillRect/>
          </a:stretch>
        </p:blipFill>
        <p:spPr>
          <a:xfrm>
            <a:off x="3261023" y="2176165"/>
            <a:ext cx="770738" cy="769600"/>
          </a:xfrm>
          <a:prstGeom prst="rect">
            <a:avLst/>
          </a:prstGeom>
        </p:spPr>
      </p:pic>
      <p:pic>
        <p:nvPicPr>
          <p:cNvPr id="6" name="图片 5">
            <a:extLst>
              <a:ext uri="{FF2B5EF4-FFF2-40B4-BE49-F238E27FC236}">
                <a16:creationId xmlns:a16="http://schemas.microsoft.com/office/drawing/2014/main" id="{83AC3AFF-794C-48B2-B1B3-2E654111526E}"/>
              </a:ext>
            </a:extLst>
          </p:cNvPr>
          <p:cNvPicPr>
            <a:picLocks noChangeAspect="1"/>
          </p:cNvPicPr>
          <p:nvPr/>
        </p:nvPicPr>
        <p:blipFill>
          <a:blip r:embed="rId6"/>
          <a:stretch>
            <a:fillRect/>
          </a:stretch>
        </p:blipFill>
        <p:spPr>
          <a:xfrm>
            <a:off x="4907662" y="1674298"/>
            <a:ext cx="1521713" cy="789333"/>
          </a:xfrm>
          <a:prstGeom prst="rect">
            <a:avLst/>
          </a:prstGeom>
        </p:spPr>
      </p:pic>
      <p:pic>
        <p:nvPicPr>
          <p:cNvPr id="7" name="图片 6">
            <a:extLst>
              <a:ext uri="{FF2B5EF4-FFF2-40B4-BE49-F238E27FC236}">
                <a16:creationId xmlns:a16="http://schemas.microsoft.com/office/drawing/2014/main" id="{169A6C3F-A175-41AC-82D0-FC78E17F4531}"/>
              </a:ext>
            </a:extLst>
          </p:cNvPr>
          <p:cNvPicPr>
            <a:picLocks noChangeAspect="1"/>
          </p:cNvPicPr>
          <p:nvPr/>
        </p:nvPicPr>
        <p:blipFill>
          <a:blip r:embed="rId7"/>
          <a:stretch>
            <a:fillRect/>
          </a:stretch>
        </p:blipFill>
        <p:spPr>
          <a:xfrm>
            <a:off x="5154814" y="3989552"/>
            <a:ext cx="1353731" cy="1568800"/>
          </a:xfrm>
          <a:prstGeom prst="rect">
            <a:avLst/>
          </a:prstGeom>
        </p:spPr>
      </p:pic>
      <p:pic>
        <p:nvPicPr>
          <p:cNvPr id="8" name="图片 7">
            <a:extLst>
              <a:ext uri="{FF2B5EF4-FFF2-40B4-BE49-F238E27FC236}">
                <a16:creationId xmlns:a16="http://schemas.microsoft.com/office/drawing/2014/main" id="{57180356-59C1-430F-9D4D-962DA0846737}"/>
              </a:ext>
            </a:extLst>
          </p:cNvPr>
          <p:cNvPicPr>
            <a:picLocks noChangeAspect="1"/>
          </p:cNvPicPr>
          <p:nvPr/>
        </p:nvPicPr>
        <p:blipFill>
          <a:blip r:embed="rId8"/>
          <a:stretch>
            <a:fillRect/>
          </a:stretch>
        </p:blipFill>
        <p:spPr>
          <a:xfrm>
            <a:off x="7365479" y="5704557"/>
            <a:ext cx="1294444" cy="779467"/>
          </a:xfrm>
          <a:prstGeom prst="rect">
            <a:avLst/>
          </a:prstGeom>
        </p:spPr>
      </p:pic>
      <p:pic>
        <p:nvPicPr>
          <p:cNvPr id="12" name="图片 11">
            <a:extLst>
              <a:ext uri="{FF2B5EF4-FFF2-40B4-BE49-F238E27FC236}">
                <a16:creationId xmlns:a16="http://schemas.microsoft.com/office/drawing/2014/main" id="{6FA5BBCB-E886-4BD9-B7F6-694706ECBA1A}"/>
              </a:ext>
            </a:extLst>
          </p:cNvPr>
          <p:cNvPicPr>
            <a:picLocks noChangeAspect="1"/>
          </p:cNvPicPr>
          <p:nvPr/>
        </p:nvPicPr>
        <p:blipFill>
          <a:blip r:embed="rId9"/>
          <a:stretch>
            <a:fillRect/>
          </a:stretch>
        </p:blipFill>
        <p:spPr>
          <a:xfrm>
            <a:off x="9837733" y="1688734"/>
            <a:ext cx="1521713" cy="789333"/>
          </a:xfrm>
          <a:prstGeom prst="rect">
            <a:avLst/>
          </a:prstGeom>
        </p:spPr>
      </p:pic>
      <p:pic>
        <p:nvPicPr>
          <p:cNvPr id="13" name="图片 12">
            <a:extLst>
              <a:ext uri="{FF2B5EF4-FFF2-40B4-BE49-F238E27FC236}">
                <a16:creationId xmlns:a16="http://schemas.microsoft.com/office/drawing/2014/main" id="{686F7769-087F-48F9-AEBA-D54E0427D5FC}"/>
              </a:ext>
            </a:extLst>
          </p:cNvPr>
          <p:cNvPicPr>
            <a:picLocks noChangeAspect="1"/>
          </p:cNvPicPr>
          <p:nvPr/>
        </p:nvPicPr>
        <p:blipFill>
          <a:blip r:embed="rId10"/>
          <a:stretch>
            <a:fillRect/>
          </a:stretch>
        </p:blipFill>
        <p:spPr>
          <a:xfrm>
            <a:off x="7365479" y="3616325"/>
            <a:ext cx="1205513" cy="848533"/>
          </a:xfrm>
          <a:prstGeom prst="rect">
            <a:avLst/>
          </a:prstGeom>
        </p:spPr>
      </p:pic>
      <p:pic>
        <p:nvPicPr>
          <p:cNvPr id="14" name="图片 13">
            <a:extLst>
              <a:ext uri="{FF2B5EF4-FFF2-40B4-BE49-F238E27FC236}">
                <a16:creationId xmlns:a16="http://schemas.microsoft.com/office/drawing/2014/main" id="{CDA0E327-BD1F-4200-A419-F25FFDAFE77E}"/>
              </a:ext>
            </a:extLst>
          </p:cNvPr>
          <p:cNvPicPr>
            <a:picLocks noChangeAspect="1"/>
          </p:cNvPicPr>
          <p:nvPr/>
        </p:nvPicPr>
        <p:blipFill>
          <a:blip r:embed="rId11"/>
          <a:stretch>
            <a:fillRect/>
          </a:stretch>
        </p:blipFill>
        <p:spPr>
          <a:xfrm>
            <a:off x="7445693" y="2228194"/>
            <a:ext cx="1136344" cy="828800"/>
          </a:xfrm>
          <a:prstGeom prst="rect">
            <a:avLst/>
          </a:prstGeom>
        </p:spPr>
      </p:pic>
    </p:spTree>
    <p:custDataLst>
      <p:tags r:id="rId1"/>
    </p:custDataLst>
    <p:extLst>
      <p:ext uri="{BB962C8B-B14F-4D97-AF65-F5344CB8AC3E}">
        <p14:creationId xmlns:p14="http://schemas.microsoft.com/office/powerpoint/2010/main" val="3412860600"/>
      </p:ext>
    </p:extLst>
  </p:cSld>
  <p:clrMapOvr>
    <a:masterClrMapping/>
  </p:clrMapOvr>
  <mc:AlternateContent xmlns:mc="http://schemas.openxmlformats.org/markup-compatibility/2006" xmlns:p14="http://schemas.microsoft.com/office/powerpoint/2010/main">
    <mc:Choice Requires="p14">
      <p:transition spd="slow" p14:dur="1200" advTm="1418">
        <p14:prism/>
      </p:transition>
    </mc:Choice>
    <mc:Fallback xmlns="">
      <p:transition spd="slow" advTm="141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读数据过程</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 name="图片 1">
            <a:extLst>
              <a:ext uri="{FF2B5EF4-FFF2-40B4-BE49-F238E27FC236}">
                <a16:creationId xmlns:a16="http://schemas.microsoft.com/office/drawing/2014/main" id="{359A8079-5104-4A04-B4D5-CD89383426BC}"/>
              </a:ext>
            </a:extLst>
          </p:cNvPr>
          <p:cNvPicPr>
            <a:picLocks noChangeAspect="1"/>
          </p:cNvPicPr>
          <p:nvPr/>
        </p:nvPicPr>
        <p:blipFill>
          <a:blip r:embed="rId4"/>
          <a:stretch>
            <a:fillRect/>
          </a:stretch>
        </p:blipFill>
        <p:spPr>
          <a:xfrm>
            <a:off x="2699390" y="3616325"/>
            <a:ext cx="6541388" cy="3256000"/>
          </a:xfrm>
          <a:prstGeom prst="rect">
            <a:avLst/>
          </a:prstGeom>
        </p:spPr>
      </p:pic>
      <p:pic>
        <p:nvPicPr>
          <p:cNvPr id="3" name="图片 2">
            <a:extLst>
              <a:ext uri="{FF2B5EF4-FFF2-40B4-BE49-F238E27FC236}">
                <a16:creationId xmlns:a16="http://schemas.microsoft.com/office/drawing/2014/main" id="{54DA1523-5D6E-4EEB-89EE-F9A4DD6D5A36}"/>
              </a:ext>
            </a:extLst>
          </p:cNvPr>
          <p:cNvPicPr>
            <a:picLocks noChangeAspect="1"/>
          </p:cNvPicPr>
          <p:nvPr/>
        </p:nvPicPr>
        <p:blipFill>
          <a:blip r:embed="rId5"/>
          <a:stretch>
            <a:fillRect/>
          </a:stretch>
        </p:blipFill>
        <p:spPr>
          <a:xfrm>
            <a:off x="3837087" y="4336405"/>
            <a:ext cx="790500" cy="148000"/>
          </a:xfrm>
          <a:prstGeom prst="rect">
            <a:avLst/>
          </a:prstGeom>
        </p:spPr>
      </p:pic>
      <p:pic>
        <p:nvPicPr>
          <p:cNvPr id="4" name="图片 3">
            <a:extLst>
              <a:ext uri="{FF2B5EF4-FFF2-40B4-BE49-F238E27FC236}">
                <a16:creationId xmlns:a16="http://schemas.microsoft.com/office/drawing/2014/main" id="{D4CAEFE3-871F-4FAE-81C2-A09BE8F441CF}"/>
              </a:ext>
            </a:extLst>
          </p:cNvPr>
          <p:cNvPicPr>
            <a:picLocks noChangeAspect="1"/>
          </p:cNvPicPr>
          <p:nvPr/>
        </p:nvPicPr>
        <p:blipFill>
          <a:blip r:embed="rId6"/>
          <a:stretch>
            <a:fillRect/>
          </a:stretch>
        </p:blipFill>
        <p:spPr>
          <a:xfrm>
            <a:off x="6672329" y="4336405"/>
            <a:ext cx="523706" cy="148000"/>
          </a:xfrm>
          <a:prstGeom prst="rect">
            <a:avLst/>
          </a:prstGeom>
        </p:spPr>
      </p:pic>
      <p:pic>
        <p:nvPicPr>
          <p:cNvPr id="5" name="图片 4">
            <a:extLst>
              <a:ext uri="{FF2B5EF4-FFF2-40B4-BE49-F238E27FC236}">
                <a16:creationId xmlns:a16="http://schemas.microsoft.com/office/drawing/2014/main" id="{331E66AB-40B6-49D5-8B1A-EB433A96866D}"/>
              </a:ext>
            </a:extLst>
          </p:cNvPr>
          <p:cNvPicPr>
            <a:picLocks noChangeAspect="1"/>
          </p:cNvPicPr>
          <p:nvPr/>
        </p:nvPicPr>
        <p:blipFill>
          <a:blip r:embed="rId7"/>
          <a:stretch>
            <a:fillRect/>
          </a:stretch>
        </p:blipFill>
        <p:spPr>
          <a:xfrm>
            <a:off x="6349212" y="4810192"/>
            <a:ext cx="1215394" cy="434133"/>
          </a:xfrm>
          <a:prstGeom prst="rect">
            <a:avLst/>
          </a:prstGeom>
        </p:spPr>
      </p:pic>
      <p:pic>
        <p:nvPicPr>
          <p:cNvPr id="6" name="图片 5">
            <a:extLst>
              <a:ext uri="{FF2B5EF4-FFF2-40B4-BE49-F238E27FC236}">
                <a16:creationId xmlns:a16="http://schemas.microsoft.com/office/drawing/2014/main" id="{90254849-10D6-4D26-BF72-6ECDD01E1099}"/>
              </a:ext>
            </a:extLst>
          </p:cNvPr>
          <p:cNvPicPr>
            <a:picLocks noChangeAspect="1"/>
          </p:cNvPicPr>
          <p:nvPr/>
        </p:nvPicPr>
        <p:blipFill>
          <a:blip r:embed="rId8"/>
          <a:stretch>
            <a:fillRect/>
          </a:stretch>
        </p:blipFill>
        <p:spPr>
          <a:xfrm>
            <a:off x="3683927" y="4736192"/>
            <a:ext cx="1096819" cy="148000"/>
          </a:xfrm>
          <a:prstGeom prst="rect">
            <a:avLst/>
          </a:prstGeom>
        </p:spPr>
      </p:pic>
      <p:pic>
        <p:nvPicPr>
          <p:cNvPr id="7" name="图片 6">
            <a:extLst>
              <a:ext uri="{FF2B5EF4-FFF2-40B4-BE49-F238E27FC236}">
                <a16:creationId xmlns:a16="http://schemas.microsoft.com/office/drawing/2014/main" id="{3986A098-9536-4BD0-80E2-4A67EC9D5BE2}"/>
              </a:ext>
            </a:extLst>
          </p:cNvPr>
          <p:cNvPicPr>
            <a:picLocks noChangeAspect="1"/>
          </p:cNvPicPr>
          <p:nvPr/>
        </p:nvPicPr>
        <p:blipFill>
          <a:blip r:embed="rId9"/>
          <a:stretch>
            <a:fillRect/>
          </a:stretch>
        </p:blipFill>
        <p:spPr>
          <a:xfrm>
            <a:off x="3981103" y="6208613"/>
            <a:ext cx="909075" cy="148000"/>
          </a:xfrm>
          <a:prstGeom prst="rect">
            <a:avLst/>
          </a:prstGeom>
        </p:spPr>
      </p:pic>
      <p:pic>
        <p:nvPicPr>
          <p:cNvPr id="8" name="图片 7">
            <a:extLst>
              <a:ext uri="{FF2B5EF4-FFF2-40B4-BE49-F238E27FC236}">
                <a16:creationId xmlns:a16="http://schemas.microsoft.com/office/drawing/2014/main" id="{3A4E0EED-6F65-4B01-AEB3-51D9EECD8AA1}"/>
              </a:ext>
            </a:extLst>
          </p:cNvPr>
          <p:cNvPicPr>
            <a:picLocks noChangeAspect="1"/>
          </p:cNvPicPr>
          <p:nvPr/>
        </p:nvPicPr>
        <p:blipFill>
          <a:blip r:embed="rId10"/>
          <a:stretch>
            <a:fillRect/>
          </a:stretch>
        </p:blipFill>
        <p:spPr>
          <a:xfrm>
            <a:off x="3837087" y="6479724"/>
            <a:ext cx="790500" cy="148000"/>
          </a:xfrm>
          <a:prstGeom prst="rect">
            <a:avLst/>
          </a:prstGeom>
        </p:spPr>
      </p:pic>
      <p:pic>
        <p:nvPicPr>
          <p:cNvPr id="12" name="图片 11">
            <a:extLst>
              <a:ext uri="{FF2B5EF4-FFF2-40B4-BE49-F238E27FC236}">
                <a16:creationId xmlns:a16="http://schemas.microsoft.com/office/drawing/2014/main" id="{77F73F24-3D74-407E-B71D-0F40369883B1}"/>
              </a:ext>
            </a:extLst>
          </p:cNvPr>
          <p:cNvPicPr>
            <a:picLocks noChangeAspect="1"/>
          </p:cNvPicPr>
          <p:nvPr/>
        </p:nvPicPr>
        <p:blipFill>
          <a:blip r:embed="rId11"/>
          <a:stretch>
            <a:fillRect/>
          </a:stretch>
        </p:blipFill>
        <p:spPr>
          <a:xfrm>
            <a:off x="6695056" y="6553724"/>
            <a:ext cx="523706" cy="148000"/>
          </a:xfrm>
          <a:prstGeom prst="rect">
            <a:avLst/>
          </a:prstGeom>
        </p:spPr>
      </p:pic>
      <p:pic>
        <p:nvPicPr>
          <p:cNvPr id="13" name="图片 12">
            <a:extLst>
              <a:ext uri="{FF2B5EF4-FFF2-40B4-BE49-F238E27FC236}">
                <a16:creationId xmlns:a16="http://schemas.microsoft.com/office/drawing/2014/main" id="{1C2A96BA-4E80-4227-9004-E911247A03CF}"/>
              </a:ext>
            </a:extLst>
          </p:cNvPr>
          <p:cNvPicPr>
            <a:picLocks noChangeAspect="1"/>
          </p:cNvPicPr>
          <p:nvPr/>
        </p:nvPicPr>
        <p:blipFill>
          <a:blip r:embed="rId12"/>
          <a:stretch>
            <a:fillRect/>
          </a:stretch>
        </p:blipFill>
        <p:spPr>
          <a:xfrm>
            <a:off x="6352991" y="5218072"/>
            <a:ext cx="1215394" cy="1134667"/>
          </a:xfrm>
          <a:prstGeom prst="rect">
            <a:avLst/>
          </a:prstGeom>
        </p:spPr>
      </p:pic>
      <p:sp>
        <p:nvSpPr>
          <p:cNvPr id="14" name="文本框 13">
            <a:extLst>
              <a:ext uri="{FF2B5EF4-FFF2-40B4-BE49-F238E27FC236}">
                <a16:creationId xmlns:a16="http://schemas.microsoft.com/office/drawing/2014/main" id="{7D9084C9-0B22-4D02-92D0-9DA32141D929}"/>
              </a:ext>
            </a:extLst>
          </p:cNvPr>
          <p:cNvSpPr txBox="1"/>
          <p:nvPr/>
        </p:nvSpPr>
        <p:spPr>
          <a:xfrm>
            <a:off x="2009644" y="1470263"/>
            <a:ext cx="7920880" cy="168905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页面缓存是通过</a:t>
            </a:r>
            <a:r>
              <a:rPr lang="en-US" altLang="zh-CN" sz="2400" dirty="0" err="1">
                <a:latin typeface="微软雅黑" panose="020B0503020204020204" pitchFamily="34" charset="-122"/>
                <a:ea typeface="微软雅黑" panose="020B0503020204020204" pitchFamily="34" charset="-122"/>
              </a:rPr>
              <a:t>LBN</a:t>
            </a:r>
            <a:r>
              <a:rPr lang="zh-CN" altLang="en-US" sz="2400" dirty="0">
                <a:latin typeface="微软雅黑" panose="020B0503020204020204" pitchFamily="34" charset="-122"/>
                <a:ea typeface="微软雅黑" panose="020B0503020204020204" pitchFamily="34" charset="-122"/>
              </a:rPr>
              <a:t>索引的</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无法避免重复读取相同的数据，因为无法知道数据是否已经被导入页面缓存中</a:t>
            </a:r>
          </a:p>
        </p:txBody>
      </p:sp>
    </p:spTree>
    <p:custDataLst>
      <p:tags r:id="rId1"/>
    </p:custDataLst>
    <p:extLst>
      <p:ext uri="{BB962C8B-B14F-4D97-AF65-F5344CB8AC3E}">
        <p14:creationId xmlns:p14="http://schemas.microsoft.com/office/powerpoint/2010/main" val="3907915981"/>
      </p:ext>
    </p:extLst>
  </p:cSld>
  <p:clrMapOvr>
    <a:masterClrMapping/>
  </p:clrMapOvr>
  <mc:AlternateContent xmlns:mc="http://schemas.openxmlformats.org/markup-compatibility/2006" xmlns:p14="http://schemas.microsoft.com/office/powerpoint/2010/main">
    <mc:Choice Requires="p14">
      <p:transition spd="slow" p14:dur="1200" advTm="47052">
        <p14:prism/>
      </p:transition>
    </mc:Choice>
    <mc:Fallback xmlns="">
      <p:transition spd="slow" advTm="470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读数据过程</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a:extLst>
              <a:ext uri="{FF2B5EF4-FFF2-40B4-BE49-F238E27FC236}">
                <a16:creationId xmlns:a16="http://schemas.microsoft.com/office/drawing/2014/main" id="{99F469BD-D711-422B-9F06-5CA77C329206}"/>
              </a:ext>
            </a:extLst>
          </p:cNvPr>
          <p:cNvPicPr>
            <a:picLocks noChangeAspect="1"/>
          </p:cNvPicPr>
          <p:nvPr/>
        </p:nvPicPr>
        <p:blipFill>
          <a:blip r:embed="rId4"/>
          <a:stretch>
            <a:fillRect/>
          </a:stretch>
        </p:blipFill>
        <p:spPr>
          <a:xfrm>
            <a:off x="3067699" y="3616325"/>
            <a:ext cx="6541388" cy="3256000"/>
          </a:xfrm>
          <a:prstGeom prst="rect">
            <a:avLst/>
          </a:prstGeom>
        </p:spPr>
      </p:pic>
      <p:sp>
        <p:nvSpPr>
          <p:cNvPr id="4" name="文本框 3">
            <a:extLst>
              <a:ext uri="{FF2B5EF4-FFF2-40B4-BE49-F238E27FC236}">
                <a16:creationId xmlns:a16="http://schemas.microsoft.com/office/drawing/2014/main" id="{A27241BE-1348-413C-B99F-97E6EEFDAC07}"/>
              </a:ext>
            </a:extLst>
          </p:cNvPr>
          <p:cNvSpPr txBox="1"/>
          <p:nvPr/>
        </p:nvSpPr>
        <p:spPr>
          <a:xfrm>
            <a:off x="1892871" y="1744117"/>
            <a:ext cx="8136904" cy="1135054"/>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基于</a:t>
            </a:r>
            <a:r>
              <a:rPr lang="en-US" altLang="zh-CN" sz="2400" b="1" dirty="0" err="1">
                <a:latin typeface="微软雅黑" panose="020B0503020204020204" pitchFamily="34" charset="-122"/>
                <a:ea typeface="微软雅黑" panose="020B0503020204020204" pitchFamily="34" charset="-122"/>
              </a:rPr>
              <a:t>PBN</a:t>
            </a:r>
            <a:r>
              <a:rPr lang="zh-CN" altLang="en-US" sz="2400" b="1" dirty="0">
                <a:latin typeface="微软雅黑" panose="020B0503020204020204" pitchFamily="34" charset="-122"/>
                <a:ea typeface="微软雅黑" panose="020B0503020204020204" pitchFamily="34" charset="-122"/>
              </a:rPr>
              <a:t>的索引，从</a:t>
            </a:r>
            <a:r>
              <a:rPr lang="en-US" altLang="zh-CN" sz="2400" b="1" dirty="0" err="1">
                <a:latin typeface="微软雅黑" panose="020B0503020204020204" pitchFamily="34" charset="-122"/>
                <a:ea typeface="微软雅黑" panose="020B0503020204020204" pitchFamily="34" charset="-122"/>
              </a:rPr>
              <a:t>PBN</a:t>
            </a:r>
            <a:r>
              <a:rPr lang="zh-CN" altLang="en-US" sz="2400" b="1" dirty="0">
                <a:latin typeface="微软雅黑" panose="020B0503020204020204" pitchFamily="34" charset="-122"/>
                <a:ea typeface="微软雅黑" panose="020B0503020204020204" pitchFamily="34" charset="-122"/>
              </a:rPr>
              <a:t>到页面缓存中相应页面的索引</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利用这个索引完成不同</a:t>
            </a:r>
            <a:r>
              <a:rPr lang="en-US" altLang="zh-CN" sz="2400" b="1" dirty="0" err="1">
                <a:latin typeface="微软雅黑" panose="020B0503020204020204" pitchFamily="34" charset="-122"/>
                <a:ea typeface="微软雅黑" panose="020B0503020204020204" pitchFamily="34" charset="-122"/>
              </a:rPr>
              <a:t>LBN</a:t>
            </a:r>
            <a:r>
              <a:rPr lang="zh-CN" altLang="en-US" sz="2400" b="1" dirty="0">
                <a:latin typeface="微软雅黑" panose="020B0503020204020204" pitchFamily="34" charset="-122"/>
                <a:ea typeface="微软雅黑" panose="020B0503020204020204" pitchFamily="34" charset="-122"/>
              </a:rPr>
              <a:t>对相同数据的读取</a:t>
            </a:r>
          </a:p>
        </p:txBody>
      </p:sp>
      <p:pic>
        <p:nvPicPr>
          <p:cNvPr id="6" name="图片 5">
            <a:extLst>
              <a:ext uri="{FF2B5EF4-FFF2-40B4-BE49-F238E27FC236}">
                <a16:creationId xmlns:a16="http://schemas.microsoft.com/office/drawing/2014/main" id="{E8C01835-C5D4-40B6-9A6C-424FED70F547}"/>
              </a:ext>
            </a:extLst>
          </p:cNvPr>
          <p:cNvPicPr>
            <a:picLocks noChangeAspect="1"/>
          </p:cNvPicPr>
          <p:nvPr/>
        </p:nvPicPr>
        <p:blipFill>
          <a:blip r:embed="rId5"/>
          <a:stretch>
            <a:fillRect/>
          </a:stretch>
        </p:blipFill>
        <p:spPr>
          <a:xfrm>
            <a:off x="4244389" y="4336405"/>
            <a:ext cx="790500" cy="148000"/>
          </a:xfrm>
          <a:prstGeom prst="rect">
            <a:avLst/>
          </a:prstGeom>
        </p:spPr>
      </p:pic>
      <p:pic>
        <p:nvPicPr>
          <p:cNvPr id="7" name="图片 6">
            <a:extLst>
              <a:ext uri="{FF2B5EF4-FFF2-40B4-BE49-F238E27FC236}">
                <a16:creationId xmlns:a16="http://schemas.microsoft.com/office/drawing/2014/main" id="{E946AB51-F08B-472E-9FB3-183AA0A7CECA}"/>
              </a:ext>
            </a:extLst>
          </p:cNvPr>
          <p:cNvPicPr>
            <a:picLocks noChangeAspect="1"/>
          </p:cNvPicPr>
          <p:nvPr/>
        </p:nvPicPr>
        <p:blipFill>
          <a:blip r:embed="rId6"/>
          <a:stretch>
            <a:fillRect/>
          </a:stretch>
        </p:blipFill>
        <p:spPr>
          <a:xfrm>
            <a:off x="7060135" y="4312994"/>
            <a:ext cx="523706" cy="148000"/>
          </a:xfrm>
          <a:prstGeom prst="rect">
            <a:avLst/>
          </a:prstGeom>
        </p:spPr>
      </p:pic>
      <p:pic>
        <p:nvPicPr>
          <p:cNvPr id="8" name="图片 7">
            <a:extLst>
              <a:ext uri="{FF2B5EF4-FFF2-40B4-BE49-F238E27FC236}">
                <a16:creationId xmlns:a16="http://schemas.microsoft.com/office/drawing/2014/main" id="{01586A19-3065-4A9F-8DC6-26E4D1672B13}"/>
              </a:ext>
            </a:extLst>
          </p:cNvPr>
          <p:cNvPicPr>
            <a:picLocks noChangeAspect="1"/>
          </p:cNvPicPr>
          <p:nvPr/>
        </p:nvPicPr>
        <p:blipFill>
          <a:blip r:embed="rId7"/>
          <a:stretch>
            <a:fillRect/>
          </a:stretch>
        </p:blipFill>
        <p:spPr>
          <a:xfrm>
            <a:off x="6717407" y="5170325"/>
            <a:ext cx="1215394" cy="148000"/>
          </a:xfrm>
          <a:prstGeom prst="rect">
            <a:avLst/>
          </a:prstGeom>
        </p:spPr>
      </p:pic>
      <p:pic>
        <p:nvPicPr>
          <p:cNvPr id="12" name="图片 11">
            <a:extLst>
              <a:ext uri="{FF2B5EF4-FFF2-40B4-BE49-F238E27FC236}">
                <a16:creationId xmlns:a16="http://schemas.microsoft.com/office/drawing/2014/main" id="{6119425B-00F1-481B-85C6-0CE08C609C13}"/>
              </a:ext>
            </a:extLst>
          </p:cNvPr>
          <p:cNvPicPr>
            <a:picLocks noChangeAspect="1"/>
          </p:cNvPicPr>
          <p:nvPr/>
        </p:nvPicPr>
        <p:blipFill>
          <a:blip r:embed="rId8"/>
          <a:stretch>
            <a:fillRect/>
          </a:stretch>
        </p:blipFill>
        <p:spPr>
          <a:xfrm>
            <a:off x="4061853" y="4637525"/>
            <a:ext cx="1215394" cy="680800"/>
          </a:xfrm>
          <a:prstGeom prst="rect">
            <a:avLst/>
          </a:prstGeom>
        </p:spPr>
      </p:pic>
      <p:pic>
        <p:nvPicPr>
          <p:cNvPr id="13" name="图片 12">
            <a:extLst>
              <a:ext uri="{FF2B5EF4-FFF2-40B4-BE49-F238E27FC236}">
                <a16:creationId xmlns:a16="http://schemas.microsoft.com/office/drawing/2014/main" id="{F1CDD9B6-980E-417F-9FD6-DD4F3D3C7FB2}"/>
              </a:ext>
            </a:extLst>
          </p:cNvPr>
          <p:cNvPicPr>
            <a:picLocks noChangeAspect="1"/>
          </p:cNvPicPr>
          <p:nvPr/>
        </p:nvPicPr>
        <p:blipFill>
          <a:blip r:embed="rId9"/>
          <a:stretch>
            <a:fillRect/>
          </a:stretch>
        </p:blipFill>
        <p:spPr>
          <a:xfrm>
            <a:off x="4244389" y="6484965"/>
            <a:ext cx="790500" cy="148000"/>
          </a:xfrm>
          <a:prstGeom prst="rect">
            <a:avLst/>
          </a:prstGeom>
        </p:spPr>
      </p:pic>
      <p:pic>
        <p:nvPicPr>
          <p:cNvPr id="14" name="图片 13">
            <a:extLst>
              <a:ext uri="{FF2B5EF4-FFF2-40B4-BE49-F238E27FC236}">
                <a16:creationId xmlns:a16="http://schemas.microsoft.com/office/drawing/2014/main" id="{F7913CA5-097A-48D9-996E-23959937BCB6}"/>
              </a:ext>
            </a:extLst>
          </p:cNvPr>
          <p:cNvPicPr>
            <a:picLocks noChangeAspect="1"/>
          </p:cNvPicPr>
          <p:nvPr/>
        </p:nvPicPr>
        <p:blipFill>
          <a:blip r:embed="rId10"/>
          <a:stretch>
            <a:fillRect/>
          </a:stretch>
        </p:blipFill>
        <p:spPr>
          <a:xfrm>
            <a:off x="4061853" y="5282362"/>
            <a:ext cx="1215394" cy="1174133"/>
          </a:xfrm>
          <a:prstGeom prst="rect">
            <a:avLst/>
          </a:prstGeom>
        </p:spPr>
      </p:pic>
    </p:spTree>
    <p:custDataLst>
      <p:tags r:id="rId1"/>
    </p:custDataLst>
    <p:extLst>
      <p:ext uri="{BB962C8B-B14F-4D97-AF65-F5344CB8AC3E}">
        <p14:creationId xmlns:p14="http://schemas.microsoft.com/office/powerpoint/2010/main" val="240892835"/>
      </p:ext>
    </p:extLst>
  </p:cSld>
  <p:clrMapOvr>
    <a:masterClrMapping/>
  </p:clrMapOvr>
  <mc:AlternateContent xmlns:mc="http://schemas.openxmlformats.org/markup-compatibility/2006" xmlns:p14="http://schemas.microsoft.com/office/powerpoint/2010/main">
    <mc:Choice Requires="p14">
      <p:transition spd="slow" p14:dur="1200" advTm="59679">
        <p14:prism/>
      </p:transition>
    </mc:Choice>
    <mc:Fallback xmlns="">
      <p:transition spd="slow" advTm="596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自适应方案</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a:extLst>
              <a:ext uri="{FF2B5EF4-FFF2-40B4-BE49-F238E27FC236}">
                <a16:creationId xmlns:a16="http://schemas.microsoft.com/office/drawing/2014/main" id="{21BA1825-041E-43CF-94F5-8A3E705E0078}"/>
              </a:ext>
            </a:extLst>
          </p:cNvPr>
          <p:cNvSpPr txBox="1"/>
          <p:nvPr/>
        </p:nvSpPr>
        <p:spPr>
          <a:xfrm>
            <a:off x="1100757" y="1888133"/>
            <a:ext cx="4549854" cy="184390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基于资源的可用性：</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保持</a:t>
            </a:r>
            <a:r>
              <a:rPr lang="en-US" altLang="zh-CN" dirty="0" err="1">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和磁盘不会过载</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可以与电池寿命成比例</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在低电量情况下完全禁止</a:t>
            </a:r>
            <a:endParaRPr lang="en-US" altLang="zh-CN"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910294C-5FCB-4628-9253-E26B73219097}"/>
              </a:ext>
            </a:extLst>
          </p:cNvPr>
          <p:cNvSpPr txBox="1"/>
          <p:nvPr/>
        </p:nvSpPr>
        <p:spPr>
          <a:xfrm>
            <a:off x="1100783" y="3876052"/>
            <a:ext cx="4549828" cy="208018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基于当前的重复率级别：</a:t>
            </a:r>
            <a:endParaRPr lang="en-US" altLang="zh-CN" sz="2400" dirty="0">
              <a:latin typeface="微软雅黑" panose="020B0503020204020204" pitchFamily="34" charset="-122"/>
              <a:ea typeface="微软雅黑" panose="020B0503020204020204" pitchFamily="34" charset="-122"/>
            </a:endParaRPr>
          </a:p>
          <a:p>
            <a:pPr marL="982663" lvl="1" indent="-34290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重复率级别下降时，缓慢降低重复数据删除效率</a:t>
            </a:r>
            <a:endParaRPr lang="en-US" altLang="zh-CN" sz="1600" dirty="0">
              <a:latin typeface="微软雅黑" panose="020B0503020204020204" pitchFamily="34" charset="-122"/>
              <a:ea typeface="微软雅黑" panose="020B0503020204020204" pitchFamily="34" charset="-122"/>
            </a:endParaRPr>
          </a:p>
          <a:p>
            <a:pPr marL="982663" lvl="1" indent="-34290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重复率级别上升时，快速上升重复数据删除效率</a:t>
            </a:r>
          </a:p>
        </p:txBody>
      </p:sp>
      <p:sp>
        <p:nvSpPr>
          <p:cNvPr id="4" name="文本框 3">
            <a:extLst>
              <a:ext uri="{FF2B5EF4-FFF2-40B4-BE49-F238E27FC236}">
                <a16:creationId xmlns:a16="http://schemas.microsoft.com/office/drawing/2014/main" id="{667A5EAE-4E49-4A34-84B1-131A2DB4CAEF}"/>
              </a:ext>
            </a:extLst>
          </p:cNvPr>
          <p:cNvSpPr txBox="1"/>
          <p:nvPr/>
        </p:nvSpPr>
        <p:spPr>
          <a:xfrm>
            <a:off x="6429375" y="2282164"/>
            <a:ext cx="201622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如何实现？</a:t>
            </a:r>
          </a:p>
        </p:txBody>
      </p:sp>
      <p:sp>
        <p:nvSpPr>
          <p:cNvPr id="6" name="文本框 5">
            <a:extLst>
              <a:ext uri="{FF2B5EF4-FFF2-40B4-BE49-F238E27FC236}">
                <a16:creationId xmlns:a16="http://schemas.microsoft.com/office/drawing/2014/main" id="{2162BB03-101B-458B-9311-6305B3FCE7D5}"/>
              </a:ext>
            </a:extLst>
          </p:cNvPr>
          <p:cNvSpPr txBox="1"/>
          <p:nvPr/>
        </p:nvSpPr>
        <p:spPr>
          <a:xfrm>
            <a:off x="6429375" y="3151607"/>
            <a:ext cx="4549828" cy="212090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out-of-line</a:t>
            </a:r>
            <a:r>
              <a:rPr lang="zh-CN" altLang="en-US" dirty="0">
                <a:latin typeface="微软雅黑" panose="020B0503020204020204" pitchFamily="34" charset="-122"/>
                <a:ea typeface="微软雅黑" panose="020B0503020204020204" pitchFamily="34" charset="-122"/>
              </a:rPr>
              <a:t>模式：</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每隔一段时间调整处理的块数</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in-line</a:t>
            </a:r>
            <a:r>
              <a:rPr lang="zh-CN" altLang="en-US" dirty="0">
                <a:latin typeface="微软雅黑" panose="020B0503020204020204" pitchFamily="34" charset="-122"/>
                <a:ea typeface="微软雅黑" panose="020B0503020204020204" pitchFamily="34" charset="-122"/>
              </a:rPr>
              <a:t>模式：</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对于总的</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个请求，动态调整，选取其中的</a:t>
            </a:r>
            <a:r>
              <a:rPr lang="en-US" altLang="zh-CN" dirty="0">
                <a:latin typeface="微软雅黑" panose="020B0503020204020204" pitchFamily="34" charset="-122"/>
                <a:ea typeface="微软雅黑" panose="020B0503020204020204" pitchFamily="34" charset="-122"/>
              </a:rPr>
              <a:t>n(n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个请求进行处理</a:t>
            </a:r>
          </a:p>
        </p:txBody>
      </p:sp>
    </p:spTree>
    <p:custDataLst>
      <p:tags r:id="rId1"/>
    </p:custDataLst>
    <p:extLst>
      <p:ext uri="{BB962C8B-B14F-4D97-AF65-F5344CB8AC3E}">
        <p14:creationId xmlns:p14="http://schemas.microsoft.com/office/powerpoint/2010/main" val="3163204290"/>
      </p:ext>
    </p:extLst>
  </p:cSld>
  <p:clrMapOvr>
    <a:masterClrMapping/>
  </p:clrMapOvr>
  <mc:AlternateContent xmlns:mc="http://schemas.openxmlformats.org/markup-compatibility/2006" xmlns:p14="http://schemas.microsoft.com/office/powerpoint/2010/main">
    <mc:Choice Requires="p14">
      <p:transition spd="slow" p14:dur="1200" advTm="61645">
        <p14:prism/>
      </p:transition>
    </mc:Choice>
    <mc:Fallback xmlns="">
      <p:transition spd="slow" advTm="616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extLst>
              <a:ext uri="{28A0092B-C50C-407E-A947-70E740481C1C}">
                <a14:useLocalDpi xmlns:a14="http://schemas.microsoft.com/office/drawing/2010/main"/>
              </a:ext>
            </a:extLst>
          </a:blip>
          <a:srcRect t="13433" b="30992"/>
          <a:stretch/>
        </p:blipFill>
        <p:spPr>
          <a:xfrm>
            <a:off x="352" y="971550"/>
            <a:ext cx="12858045" cy="4019550"/>
          </a:xfrm>
          <a:prstGeom prst="rect">
            <a:avLst/>
          </a:prstGeom>
        </p:spPr>
      </p:pic>
      <p:sp>
        <p:nvSpPr>
          <p:cNvPr id="23" name="矩形 259"/>
          <p:cNvSpPr>
            <a:spLocks noChangeArrowheads="1"/>
          </p:cNvSpPr>
          <p:nvPr/>
        </p:nvSpPr>
        <p:spPr bwMode="auto">
          <a:xfrm>
            <a:off x="1031057" y="3328293"/>
            <a:ext cx="770257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9600" b="1" dirty="0">
                <a:solidFill>
                  <a:schemeClr val="accent1">
                    <a:lumMod val="75000"/>
                  </a:schemeClr>
                </a:solidFill>
                <a:cs typeface="Arial" panose="020B0604020202020204" pitchFamily="34" charset="0"/>
              </a:rPr>
              <a:t>谢谢</a:t>
            </a:r>
            <a:endParaRPr lang="zh-CN" altLang="en-US" sz="6600" b="1" dirty="0">
              <a:solidFill>
                <a:schemeClr val="accent1">
                  <a:lumMod val="75000"/>
                </a:schemeClr>
              </a:solidFill>
              <a:cs typeface="Arial" panose="020B0604020202020204" pitchFamily="34" charset="0"/>
            </a:endParaRPr>
          </a:p>
        </p:txBody>
      </p:sp>
    </p:spTree>
    <p:extLst>
      <p:ext uri="{BB962C8B-B14F-4D97-AF65-F5344CB8AC3E}">
        <p14:creationId xmlns:p14="http://schemas.microsoft.com/office/powerpoint/2010/main" val="552997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21">
        <p15:prstTrans prst="crush"/>
      </p:transition>
    </mc:Choice>
    <mc:Fallback xmlns="">
      <p:transition spd="slow" advTm="52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4462" y="547286"/>
            <a:ext cx="2807720"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存在什么问题？</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a:extLst>
              <a:ext uri="{FF2B5EF4-FFF2-40B4-BE49-F238E27FC236}">
                <a16:creationId xmlns:a16="http://schemas.microsoft.com/office/drawing/2014/main" id="{16AC7F74-82D3-449D-8E23-056717E1E3A5}"/>
              </a:ext>
            </a:extLst>
          </p:cNvPr>
          <p:cNvSpPr txBox="1"/>
          <p:nvPr/>
        </p:nvSpPr>
        <p:spPr>
          <a:xfrm>
            <a:off x="2036887" y="2752229"/>
            <a:ext cx="3431055" cy="198515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数据问题：</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数据产生量大</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数据产生速度快</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数据来源丰富</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6" name="文本框 5">
            <a:extLst>
              <a:ext uri="{FF2B5EF4-FFF2-40B4-BE49-F238E27FC236}">
                <a16:creationId xmlns:a16="http://schemas.microsoft.com/office/drawing/2014/main" id="{D352E85F-6612-4463-8E08-FF48C5D9636C}"/>
              </a:ext>
            </a:extLst>
          </p:cNvPr>
          <p:cNvSpPr txBox="1"/>
          <p:nvPr/>
        </p:nvSpPr>
        <p:spPr>
          <a:xfrm>
            <a:off x="5344032" y="2719879"/>
            <a:ext cx="4871216" cy="165923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设备问题：</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设备输入输出能力有限</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设备处理能力有限</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设备持续性工作能力有限</a:t>
            </a:r>
          </a:p>
        </p:txBody>
      </p:sp>
      <p:sp>
        <p:nvSpPr>
          <p:cNvPr id="12" name="文本框 11">
            <a:extLst>
              <a:ext uri="{FF2B5EF4-FFF2-40B4-BE49-F238E27FC236}">
                <a16:creationId xmlns:a16="http://schemas.microsoft.com/office/drawing/2014/main" id="{B1CEFAEC-2FCF-4949-9D1B-C7BFA862B698}"/>
              </a:ext>
            </a:extLst>
          </p:cNvPr>
          <p:cNvSpPr txBox="1"/>
          <p:nvPr/>
        </p:nvSpPr>
        <p:spPr>
          <a:xfrm>
            <a:off x="2180903" y="4769738"/>
            <a:ext cx="7850520"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数据的不断膨胀和设备资源的限制给设备上的闪存存储带来了严峻的挑战。</a:t>
            </a:r>
          </a:p>
        </p:txBody>
      </p:sp>
      <p:sp>
        <p:nvSpPr>
          <p:cNvPr id="13" name="文本框 12">
            <a:extLst>
              <a:ext uri="{FF2B5EF4-FFF2-40B4-BE49-F238E27FC236}">
                <a16:creationId xmlns:a16="http://schemas.microsoft.com/office/drawing/2014/main" id="{DCF2D35A-DC0B-4258-8052-B360226683A3}"/>
              </a:ext>
            </a:extLst>
          </p:cNvPr>
          <p:cNvSpPr txBox="1"/>
          <p:nvPr/>
        </p:nvSpPr>
        <p:spPr>
          <a:xfrm>
            <a:off x="2180903" y="1930201"/>
            <a:ext cx="803434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主要存在以下两个方面的问题：</a:t>
            </a:r>
          </a:p>
        </p:txBody>
      </p:sp>
    </p:spTree>
    <p:custDataLst>
      <p:tags r:id="rId1"/>
    </p:custDataLst>
    <p:extLst>
      <p:ext uri="{BB962C8B-B14F-4D97-AF65-F5344CB8AC3E}">
        <p14:creationId xmlns:p14="http://schemas.microsoft.com/office/powerpoint/2010/main" val="1079922513"/>
      </p:ext>
    </p:extLst>
  </p:cSld>
  <p:clrMapOvr>
    <a:masterClrMapping/>
  </p:clrMapOvr>
  <mc:AlternateContent xmlns:mc="http://schemas.openxmlformats.org/markup-compatibility/2006" xmlns:p14="http://schemas.microsoft.com/office/powerpoint/2010/main">
    <mc:Choice Requires="p14">
      <p:transition spd="slow" p14:dur="1200" advTm="42122">
        <p14:prism/>
      </p:transition>
    </mc:Choice>
    <mc:Fallback xmlns="">
      <p:transition spd="slow" advTm="421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964879" y="531594"/>
            <a:ext cx="2807720"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怎么解决？</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a:extLst>
              <a:ext uri="{FF2B5EF4-FFF2-40B4-BE49-F238E27FC236}">
                <a16:creationId xmlns:a16="http://schemas.microsoft.com/office/drawing/2014/main" id="{16AC7F74-82D3-449D-8E23-056717E1E3A5}"/>
              </a:ext>
            </a:extLst>
          </p:cNvPr>
          <p:cNvSpPr txBox="1"/>
          <p:nvPr/>
        </p:nvSpPr>
        <p:spPr>
          <a:xfrm>
            <a:off x="2468935" y="1456085"/>
            <a:ext cx="5544616" cy="1012906"/>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可能的方案：</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重复数据删除</a:t>
            </a:r>
            <a:endParaRPr lang="en-US" altLang="zh-CN"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352E85F-6612-4463-8E08-FF48C5D9636C}"/>
              </a:ext>
            </a:extLst>
          </p:cNvPr>
          <p:cNvSpPr txBox="1"/>
          <p:nvPr/>
        </p:nvSpPr>
        <p:spPr>
          <a:xfrm>
            <a:off x="2468935" y="3246827"/>
            <a:ext cx="6048672" cy="198515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方案的优点：</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消除</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的冗余→提升性能</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减少闪存写入→增强耐用性</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删除冗余数据→提高利用率</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2" name="文本框 1">
            <a:extLst>
              <a:ext uri="{FF2B5EF4-FFF2-40B4-BE49-F238E27FC236}">
                <a16:creationId xmlns:a16="http://schemas.microsoft.com/office/drawing/2014/main" id="{C4D3579A-ED40-4624-9ED0-E1C33FE44491}"/>
              </a:ext>
            </a:extLst>
          </p:cNvPr>
          <p:cNvSpPr txBox="1"/>
          <p:nvPr/>
        </p:nvSpPr>
        <p:spPr>
          <a:xfrm>
            <a:off x="2468935" y="2592102"/>
            <a:ext cx="684076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重复数据删除广泛利用于云，如备份存储，主存储，缓存存储</a:t>
            </a:r>
          </a:p>
        </p:txBody>
      </p:sp>
      <p:sp>
        <p:nvSpPr>
          <p:cNvPr id="3" name="文本框 2">
            <a:extLst>
              <a:ext uri="{FF2B5EF4-FFF2-40B4-BE49-F238E27FC236}">
                <a16:creationId xmlns:a16="http://schemas.microsoft.com/office/drawing/2014/main" id="{C1B35488-3380-4C76-805C-3EA417CFAF8F}"/>
              </a:ext>
            </a:extLst>
          </p:cNvPr>
          <p:cNvSpPr txBox="1"/>
          <p:nvPr/>
        </p:nvSpPr>
        <p:spPr>
          <a:xfrm>
            <a:off x="2396927" y="5007276"/>
            <a:ext cx="6120680"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新的问题：</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设备的工作中是否确实需要重复数据删除？</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数据量大但是重复数据占比低</a:t>
            </a:r>
            <a:endParaRPr lang="en-US" altLang="zh-CN" sz="16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如何在资源受限的情况下进行重复数据删除？</a:t>
            </a:r>
            <a:endParaRPr lang="en-US" altLang="zh-CN" dirty="0">
              <a:latin typeface="微软雅黑" panose="020B0503020204020204" pitchFamily="34" charset="-122"/>
              <a:ea typeface="微软雅黑" panose="020B0503020204020204" pitchFamily="34" charset="-122"/>
            </a:endParaRPr>
          </a:p>
          <a:p>
            <a:endParaRPr lang="en-US" altLang="zh-CN" dirty="0"/>
          </a:p>
        </p:txBody>
      </p:sp>
    </p:spTree>
    <p:custDataLst>
      <p:tags r:id="rId1"/>
    </p:custDataLst>
    <p:extLst>
      <p:ext uri="{BB962C8B-B14F-4D97-AF65-F5344CB8AC3E}">
        <p14:creationId xmlns:p14="http://schemas.microsoft.com/office/powerpoint/2010/main" val="1701503291"/>
      </p:ext>
    </p:extLst>
  </p:cSld>
  <p:clrMapOvr>
    <a:masterClrMapping/>
  </p:clrMapOvr>
  <mc:AlternateContent xmlns:mc="http://schemas.openxmlformats.org/markup-compatibility/2006" xmlns:p14="http://schemas.microsoft.com/office/powerpoint/2010/main">
    <mc:Choice Requires="p14">
      <p:transition spd="slow" p14:dur="1200" advTm="94763">
        <p14:prism/>
      </p:transition>
    </mc:Choice>
    <mc:Fallback xmlns="">
      <p:transition spd="slow" advTm="9476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2180903" y="537645"/>
            <a:ext cx="295232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数据分析</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a:extLst>
              <a:ext uri="{FF2B5EF4-FFF2-40B4-BE49-F238E27FC236}">
                <a16:creationId xmlns:a16="http://schemas.microsoft.com/office/drawing/2014/main" id="{16AC7F74-82D3-449D-8E23-056717E1E3A5}"/>
              </a:ext>
            </a:extLst>
          </p:cNvPr>
          <p:cNvSpPr txBox="1"/>
          <p:nvPr/>
        </p:nvSpPr>
        <p:spPr>
          <a:xfrm>
            <a:off x="7131230" y="1730343"/>
            <a:ext cx="439248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来自不同国家用户的数据</a:t>
            </a:r>
          </a:p>
        </p:txBody>
      </p:sp>
      <p:graphicFrame>
        <p:nvGraphicFramePr>
          <p:cNvPr id="3" name="表格 2">
            <a:extLst>
              <a:ext uri="{FF2B5EF4-FFF2-40B4-BE49-F238E27FC236}">
                <a16:creationId xmlns:a16="http://schemas.microsoft.com/office/drawing/2014/main" id="{C7715BBC-6E63-4889-B4F6-4BEDA9459B93}"/>
              </a:ext>
            </a:extLst>
          </p:cNvPr>
          <p:cNvGraphicFramePr>
            <a:graphicFrameLocks noGrp="1"/>
          </p:cNvGraphicFramePr>
          <p:nvPr>
            <p:extLst>
              <p:ext uri="{D42A27DB-BD31-4B8C-83A1-F6EECF244321}">
                <p14:modId xmlns:p14="http://schemas.microsoft.com/office/powerpoint/2010/main" val="237511765"/>
              </p:ext>
            </p:extLst>
          </p:nvPr>
        </p:nvGraphicFramePr>
        <p:xfrm>
          <a:off x="6141343" y="2445979"/>
          <a:ext cx="6300255" cy="4194682"/>
        </p:xfrm>
        <a:graphic>
          <a:graphicData uri="http://schemas.openxmlformats.org/drawingml/2006/table">
            <a:tbl>
              <a:tblPr>
                <a:tableStyleId>{5C22544A-7EE6-4342-B048-85BDC9FD1C3A}</a:tableStyleId>
              </a:tblPr>
              <a:tblGrid>
                <a:gridCol w="1423489">
                  <a:extLst>
                    <a:ext uri="{9D8B030D-6E8A-4147-A177-3AD203B41FA5}">
                      <a16:colId xmlns:a16="http://schemas.microsoft.com/office/drawing/2014/main" val="3020000507"/>
                    </a:ext>
                  </a:extLst>
                </a:gridCol>
                <a:gridCol w="1476210">
                  <a:extLst>
                    <a:ext uri="{9D8B030D-6E8A-4147-A177-3AD203B41FA5}">
                      <a16:colId xmlns:a16="http://schemas.microsoft.com/office/drawing/2014/main" val="3567900721"/>
                    </a:ext>
                  </a:extLst>
                </a:gridCol>
                <a:gridCol w="1977067">
                  <a:extLst>
                    <a:ext uri="{9D8B030D-6E8A-4147-A177-3AD203B41FA5}">
                      <a16:colId xmlns:a16="http://schemas.microsoft.com/office/drawing/2014/main" val="3937019716"/>
                    </a:ext>
                  </a:extLst>
                </a:gridCol>
                <a:gridCol w="1423489">
                  <a:extLst>
                    <a:ext uri="{9D8B030D-6E8A-4147-A177-3AD203B41FA5}">
                      <a16:colId xmlns:a16="http://schemas.microsoft.com/office/drawing/2014/main" val="2483436703"/>
                    </a:ext>
                  </a:extLst>
                </a:gridCol>
              </a:tblGrid>
              <a:tr h="1010968">
                <a:tc>
                  <a:txBody>
                    <a:bodyPr/>
                    <a:lstStyle/>
                    <a:p>
                      <a:pPr algn="ctr" fontAlgn="b"/>
                      <a:r>
                        <a:rPr lang="en-US" sz="2400" u="none" strike="noStrike" dirty="0">
                          <a:effectLst/>
                        </a:rPr>
                        <a:t>ID</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zh-CN" altLang="en-US" sz="2400" u="none" strike="noStrike" dirty="0">
                          <a:effectLst/>
                        </a:rPr>
                        <a:t>每日</a:t>
                      </a:r>
                      <a:r>
                        <a:rPr lang="en-US" sz="2400" u="none" strike="noStrike" dirty="0">
                          <a:effectLst/>
                        </a:rPr>
                        <a:t>I/O</a:t>
                      </a:r>
                      <a:r>
                        <a:rPr lang="zh-CN" altLang="en-US" sz="2400" u="none" strike="noStrike" dirty="0">
                          <a:effectLst/>
                        </a:rPr>
                        <a:t>量</a:t>
                      </a:r>
                      <a:r>
                        <a:rPr lang="en-US" altLang="zh-CN" sz="2400" u="none" strike="noStrike" dirty="0">
                          <a:effectLst/>
                        </a:rPr>
                        <a:t>(</a:t>
                      </a:r>
                      <a:r>
                        <a:rPr lang="en-US" sz="2400" u="none" strike="noStrike" dirty="0">
                          <a:effectLst/>
                        </a:rPr>
                        <a:t>GB)</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每日的写入量</a:t>
                      </a:r>
                      <a:br>
                        <a:rPr lang="zh-CN" altLang="en-US" sz="2400" u="none" strike="noStrike">
                          <a:effectLst/>
                        </a:rPr>
                      </a:br>
                      <a:r>
                        <a:rPr lang="zh-CN" altLang="en-US" sz="2400" u="none" strike="noStrike">
                          <a:effectLst/>
                        </a:rPr>
                        <a:t>     （</a:t>
                      </a:r>
                      <a:r>
                        <a:rPr lang="en-US" altLang="zh-CN" sz="2400" u="none" strike="noStrike">
                          <a:effectLst/>
                        </a:rPr>
                        <a:t>GB</a:t>
                      </a:r>
                      <a:r>
                        <a:rPr lang="zh-CN" altLang="en-US" sz="2400" u="none" strike="noStrike">
                          <a:effectLst/>
                        </a:rPr>
                        <a:t>）</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重复比率</a:t>
                      </a:r>
                      <a:br>
                        <a:rPr lang="zh-CN" altLang="en-US" sz="2400" u="none" strike="noStrike">
                          <a:effectLst/>
                        </a:rPr>
                      </a:br>
                      <a:r>
                        <a:rPr lang="zh-CN" altLang="en-US" sz="2400" u="none" strike="noStrike">
                          <a:effectLst/>
                        </a:rPr>
                        <a:t>    （</a:t>
                      </a:r>
                      <a:r>
                        <a:rPr lang="en-US" altLang="zh-CN" sz="2400" u="none" strike="noStrike">
                          <a:effectLst/>
                        </a:rPr>
                        <a:t>%</a:t>
                      </a:r>
                      <a:r>
                        <a:rPr lang="zh-CN" altLang="en-US" sz="2400" u="none" strike="noStrike">
                          <a:effectLst/>
                        </a:rPr>
                        <a:t>）</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29085179"/>
                  </a:ext>
                </a:extLst>
              </a:tr>
              <a:tr h="530619">
                <a:tc>
                  <a:txBody>
                    <a:bodyPr/>
                    <a:lstStyle/>
                    <a:p>
                      <a:pPr algn="ctr" fontAlgn="b"/>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12.1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1.4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21.9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111214956"/>
                  </a:ext>
                </a:extLst>
              </a:tr>
              <a:tr h="530619">
                <a:tc>
                  <a:txBody>
                    <a:bodyPr/>
                    <a:lstStyle/>
                    <a:p>
                      <a:pPr algn="ctr" fontAlgn="b"/>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9.1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2.1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45.3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274954000"/>
                  </a:ext>
                </a:extLst>
              </a:tr>
              <a:tr h="530619">
                <a:tc>
                  <a:txBody>
                    <a:bodyPr/>
                    <a:lstStyle/>
                    <a:p>
                      <a:pPr algn="ctr" fontAlgn="b"/>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5.9</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23.2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570529044"/>
                  </a:ext>
                </a:extLst>
              </a:tr>
              <a:tr h="530619">
                <a:tc>
                  <a:txBody>
                    <a:bodyPr/>
                    <a:lstStyle/>
                    <a:p>
                      <a:pPr algn="ctr" fontAlgn="b"/>
                      <a:r>
                        <a:rPr lang="en-US" altLang="zh-CN" sz="2400" u="none" strike="noStrike">
                          <a:effectLst/>
                        </a:rPr>
                        <a:t>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16.5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2.4</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47.5</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70563516"/>
                  </a:ext>
                </a:extLst>
              </a:tr>
              <a:tr h="530619">
                <a:tc>
                  <a:txBody>
                    <a:bodyPr/>
                    <a:lstStyle/>
                    <a:p>
                      <a:pPr algn="ctr" fontAlgn="b"/>
                      <a:r>
                        <a:rPr lang="en-US" altLang="zh-CN" sz="2400" u="none" strike="noStrike">
                          <a:effectLst/>
                        </a:rPr>
                        <a:t>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12.2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2.8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41.6</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034220609"/>
                  </a:ext>
                </a:extLst>
              </a:tr>
              <a:tr h="530619">
                <a:tc>
                  <a:txBody>
                    <a:bodyPr/>
                    <a:lstStyle/>
                    <a:p>
                      <a:pPr algn="ctr" fontAlgn="b"/>
                      <a:r>
                        <a:rPr lang="en-US" altLang="zh-CN" sz="2400" u="none" strike="noStrike">
                          <a:effectLst/>
                        </a:rPr>
                        <a:t>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10.6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a:effectLst/>
                        </a:rPr>
                        <a:t>2.4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u="none" strike="noStrike" dirty="0">
                          <a:effectLst/>
                        </a:rPr>
                        <a:t>28.3</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266299040"/>
                  </a:ext>
                </a:extLst>
              </a:tr>
            </a:tbl>
          </a:graphicData>
        </a:graphic>
      </p:graphicFrame>
      <p:sp>
        <p:nvSpPr>
          <p:cNvPr id="4" name="文本框 3">
            <a:extLst>
              <a:ext uri="{FF2B5EF4-FFF2-40B4-BE49-F238E27FC236}">
                <a16:creationId xmlns:a16="http://schemas.microsoft.com/office/drawing/2014/main" id="{512EB7D8-5229-4D2D-9B13-2BEAEAECCC12}"/>
              </a:ext>
            </a:extLst>
          </p:cNvPr>
          <p:cNvSpPr txBox="1"/>
          <p:nvPr/>
        </p:nvSpPr>
        <p:spPr>
          <a:xfrm>
            <a:off x="596727" y="2213232"/>
            <a:ext cx="5410170" cy="3674211"/>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现实生活设备的负载是</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密集型的</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20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密集型：</a:t>
            </a:r>
            <a:r>
              <a:rPr lang="en-US" altLang="zh-CN" dirty="0" err="1">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占用率较高，</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很短时间就可以完成</a:t>
            </a:r>
            <a:endParaRPr lang="en-US" altLang="zh-CN" dirty="0">
              <a:latin typeface="微软雅黑" panose="020B0503020204020204" pitchFamily="34" charset="-122"/>
              <a:ea typeface="微软雅黑" panose="020B0503020204020204" pitchFamily="34" charset="-122"/>
            </a:endParaRPr>
          </a:p>
          <a:p>
            <a:pPr marL="925513" lvl="1" indent="-285750">
              <a:lnSpc>
                <a:spcPct val="20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密集型：</a:t>
            </a:r>
            <a:r>
              <a:rPr lang="en-US" altLang="zh-CN" dirty="0" err="1">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占用率较低，</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需要大量时间完成</a:t>
            </a:r>
            <a:endParaRPr lang="en-US" altLang="zh-CN"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确实存在很多重复数据（</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以上）</a:t>
            </a:r>
            <a:endParaRPr lang="en-US" altLang="zh-CN"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293171050"/>
      </p:ext>
    </p:extLst>
  </p:cSld>
  <p:clrMapOvr>
    <a:masterClrMapping/>
  </p:clrMapOvr>
  <mc:AlternateContent xmlns:mc="http://schemas.openxmlformats.org/markup-compatibility/2006" xmlns:p14="http://schemas.microsoft.com/office/powerpoint/2010/main">
    <mc:Choice Requires="p14">
      <p:transition spd="slow" p14:dur="1200" advTm="95823">
        <p14:prism/>
      </p:transition>
    </mc:Choice>
    <mc:Fallback xmlns="">
      <p:transition spd="slow" advTm="9582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2180903" y="537645"/>
            <a:ext cx="295232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数据分析</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2" name="图表 11">
            <a:extLst>
              <a:ext uri="{FF2B5EF4-FFF2-40B4-BE49-F238E27FC236}">
                <a16:creationId xmlns:a16="http://schemas.microsoft.com/office/drawing/2014/main" id="{8BE39238-4C48-4388-919B-3A61C2C939E4}"/>
              </a:ext>
            </a:extLst>
          </p:cNvPr>
          <p:cNvGraphicFramePr>
            <a:graphicFrameLocks/>
          </p:cNvGraphicFramePr>
          <p:nvPr>
            <p:extLst>
              <p:ext uri="{D42A27DB-BD31-4B8C-83A1-F6EECF244321}">
                <p14:modId xmlns:p14="http://schemas.microsoft.com/office/powerpoint/2010/main" val="3208656088"/>
              </p:ext>
            </p:extLst>
          </p:nvPr>
        </p:nvGraphicFramePr>
        <p:xfrm>
          <a:off x="5711697" y="1384077"/>
          <a:ext cx="6179364"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a:extLst>
              <a:ext uri="{FF2B5EF4-FFF2-40B4-BE49-F238E27FC236}">
                <a16:creationId xmlns:a16="http://schemas.microsoft.com/office/drawing/2014/main" id="{8D7F2199-ADCA-4B00-A148-C6CE35AEE398}"/>
              </a:ext>
            </a:extLst>
          </p:cNvPr>
          <p:cNvGraphicFramePr>
            <a:graphicFrameLocks/>
          </p:cNvGraphicFramePr>
          <p:nvPr>
            <p:extLst>
              <p:ext uri="{D42A27DB-BD31-4B8C-83A1-F6EECF244321}">
                <p14:modId xmlns:p14="http://schemas.microsoft.com/office/powerpoint/2010/main" val="435850647"/>
              </p:ext>
            </p:extLst>
          </p:nvPr>
        </p:nvGraphicFramePr>
        <p:xfrm>
          <a:off x="5672929" y="4127277"/>
          <a:ext cx="6301536"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2" name="文本框 1">
            <a:extLst>
              <a:ext uri="{FF2B5EF4-FFF2-40B4-BE49-F238E27FC236}">
                <a16:creationId xmlns:a16="http://schemas.microsoft.com/office/drawing/2014/main" id="{743DA1CE-54AC-4401-8FFB-6D2C75B280CB}"/>
              </a:ext>
            </a:extLst>
          </p:cNvPr>
          <p:cNvSpPr txBox="1"/>
          <p:nvPr/>
        </p:nvSpPr>
        <p:spPr>
          <a:xfrm>
            <a:off x="1172791" y="1384077"/>
            <a:ext cx="3960440" cy="249023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数据被分为五类：</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资源文件（</a:t>
            </a:r>
            <a:r>
              <a:rPr lang="en-US" altLang="zh-CN" dirty="0">
                <a:latin typeface="微软雅黑" panose="020B0503020204020204" pitchFamily="34" charset="-122"/>
                <a:ea typeface="微软雅黑" panose="020B0503020204020204" pitchFamily="34" charset="-122"/>
              </a:rPr>
              <a:t>res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数据库文件（</a:t>
            </a:r>
            <a:r>
              <a:rPr lang="en-US" altLang="zh-CN" dirty="0" err="1">
                <a:latin typeface="微软雅黑" panose="020B0503020204020204" pitchFamily="34" charset="-122"/>
                <a:ea typeface="微软雅黑" panose="020B0503020204020204" pitchFamily="34" charset="-122"/>
              </a:rPr>
              <a:t>db</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可执行文件（</a:t>
            </a:r>
            <a:r>
              <a:rPr lang="en-US" altLang="zh-CN" dirty="0">
                <a:latin typeface="微软雅黑" panose="020B0503020204020204" pitchFamily="34" charset="-122"/>
                <a:ea typeface="微软雅黑" panose="020B0503020204020204" pitchFamily="34" charset="-122"/>
              </a:rPr>
              <a:t>exe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临时文件（</a:t>
            </a:r>
            <a:r>
              <a:rPr lang="en-US" altLang="zh-CN" dirty="0" err="1">
                <a:latin typeface="微软雅黑" panose="020B0503020204020204" pitchFamily="34" charset="-122"/>
                <a:ea typeface="微软雅黑" panose="020B0503020204020204" pitchFamily="34" charset="-122"/>
              </a:rPr>
              <a:t>tmp</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多媒体文件（</a:t>
            </a:r>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BC46CB07-B168-4EF5-87D9-2622FFBA7656}"/>
              </a:ext>
            </a:extLst>
          </p:cNvPr>
          <p:cNvSpPr txBox="1"/>
          <p:nvPr/>
        </p:nvSpPr>
        <p:spPr>
          <a:xfrm>
            <a:off x="1172791" y="3944506"/>
            <a:ext cx="3960440" cy="156966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不同设备上的重复文件类型不同</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不同设备上相同类型文件的重复率也不同</a:t>
            </a:r>
          </a:p>
        </p:txBody>
      </p:sp>
      <p:sp>
        <p:nvSpPr>
          <p:cNvPr id="7" name="文本框 6">
            <a:extLst>
              <a:ext uri="{FF2B5EF4-FFF2-40B4-BE49-F238E27FC236}">
                <a16:creationId xmlns:a16="http://schemas.microsoft.com/office/drawing/2014/main" id="{11A0F5FF-1071-45E4-A124-E5B0CDDEA292}"/>
              </a:ext>
            </a:extLst>
          </p:cNvPr>
          <p:cNvSpPr txBox="1"/>
          <p:nvPr/>
        </p:nvSpPr>
        <p:spPr>
          <a:xfrm>
            <a:off x="1172791" y="5514166"/>
            <a:ext cx="3960440"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的重复项来自不完全重复的文件</a:t>
            </a:r>
          </a:p>
        </p:txBody>
      </p:sp>
    </p:spTree>
    <p:custDataLst>
      <p:tags r:id="rId1"/>
    </p:custDataLst>
    <p:extLst>
      <p:ext uri="{BB962C8B-B14F-4D97-AF65-F5344CB8AC3E}">
        <p14:creationId xmlns:p14="http://schemas.microsoft.com/office/powerpoint/2010/main" val="2404695796"/>
      </p:ext>
    </p:extLst>
  </p:cSld>
  <p:clrMapOvr>
    <a:masterClrMapping/>
  </p:clrMapOvr>
  <mc:AlternateContent xmlns:mc="http://schemas.openxmlformats.org/markup-compatibility/2006" xmlns:p14="http://schemas.microsoft.com/office/powerpoint/2010/main">
    <mc:Choice Requires="p14">
      <p:transition spd="slow" p14:dur="1200" advTm="123487">
        <p14:prism/>
      </p:transition>
    </mc:Choice>
    <mc:Fallback xmlns="">
      <p:transition spd="slow" advTm="12348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P spid="2"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怎么设计？</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a:extLst>
              <a:ext uri="{FF2B5EF4-FFF2-40B4-BE49-F238E27FC236}">
                <a16:creationId xmlns:a16="http://schemas.microsoft.com/office/drawing/2014/main" id="{16AC7F74-82D3-449D-8E23-056717E1E3A5}"/>
              </a:ext>
            </a:extLst>
          </p:cNvPr>
          <p:cNvSpPr txBox="1"/>
          <p:nvPr/>
        </p:nvSpPr>
        <p:spPr>
          <a:xfrm>
            <a:off x="1604839" y="2104157"/>
            <a:ext cx="505388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三条关键原则：</a:t>
            </a:r>
          </a:p>
        </p:txBody>
      </p:sp>
      <p:sp>
        <p:nvSpPr>
          <p:cNvPr id="2" name="文本框 1">
            <a:extLst>
              <a:ext uri="{FF2B5EF4-FFF2-40B4-BE49-F238E27FC236}">
                <a16:creationId xmlns:a16="http://schemas.microsoft.com/office/drawing/2014/main" id="{21BA1825-041E-43CF-94F5-8A3E705E0078}"/>
              </a:ext>
            </a:extLst>
          </p:cNvPr>
          <p:cNvSpPr txBox="1"/>
          <p:nvPr/>
        </p:nvSpPr>
        <p:spPr>
          <a:xfrm>
            <a:off x="1316807" y="2680221"/>
            <a:ext cx="9721080" cy="30740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由于设备的限制，重复数据删除应该被尽可能多的执行</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In-line</a:t>
            </a:r>
            <a:r>
              <a:rPr lang="zh-CN" altLang="en-US" dirty="0">
                <a:latin typeface="微软雅黑" panose="020B0503020204020204" pitchFamily="34" charset="-122"/>
                <a:ea typeface="微软雅黑" panose="020B0503020204020204" pitchFamily="34" charset="-122"/>
              </a:rPr>
              <a:t>模式和</a:t>
            </a:r>
            <a:r>
              <a:rPr lang="en-US" altLang="zh-CN" dirty="0">
                <a:latin typeface="微软雅黑" panose="020B0503020204020204" pitchFamily="34" charset="-122"/>
                <a:ea typeface="微软雅黑" panose="020B0503020204020204" pitchFamily="34" charset="-122"/>
              </a:rPr>
              <a:t>out-of-line</a:t>
            </a:r>
            <a:r>
              <a:rPr lang="zh-CN" altLang="en-US" dirty="0">
                <a:latin typeface="微软雅黑" panose="020B0503020204020204" pitchFamily="34" charset="-122"/>
                <a:ea typeface="微软雅黑" panose="020B0503020204020204" pitchFamily="34" charset="-122"/>
              </a:rPr>
              <a:t>模式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内存的容量有限，所以数据结构应该尽可能的少，同时也要使用磁盘空间来进行弥补</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内存指纹存储和磁盘指纹存储，同时两者共用一个索引</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设备通常能源有限，重复数据删除需要对能源和资源进行自适应调整</a:t>
            </a:r>
          </a:p>
        </p:txBody>
      </p:sp>
    </p:spTree>
    <p:extLst>
      <p:ext uri="{BB962C8B-B14F-4D97-AF65-F5344CB8AC3E}">
        <p14:creationId xmlns:p14="http://schemas.microsoft.com/office/powerpoint/2010/main" val="1523973114"/>
      </p:ext>
    </p:extLst>
  </p:cSld>
  <p:clrMapOvr>
    <a:masterClrMapping/>
  </p:clrMapOvr>
  <mc:AlternateContent xmlns:mc="http://schemas.openxmlformats.org/markup-compatibility/2006" xmlns:p14="http://schemas.microsoft.com/office/powerpoint/2010/main">
    <mc:Choice Requires="p14">
      <p:transition spd="slow" p14:dur="1200" advTm="69454">
        <p14:prism/>
      </p:transition>
    </mc:Choice>
    <mc:Fallback xmlns="">
      <p:transition spd="slow" advTm="6945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内存指纹存储</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a:extLst>
              <a:ext uri="{FF2B5EF4-FFF2-40B4-BE49-F238E27FC236}">
                <a16:creationId xmlns:a16="http://schemas.microsoft.com/office/drawing/2014/main" id="{91132D65-28F4-41B8-8A5B-90293416C935}"/>
              </a:ext>
            </a:extLst>
          </p:cNvPr>
          <p:cNvSpPr txBox="1"/>
          <p:nvPr/>
        </p:nvSpPr>
        <p:spPr>
          <a:xfrm>
            <a:off x="1214956" y="2896245"/>
            <a:ext cx="3816424"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索引数据结构：</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Linux</a:t>
            </a:r>
            <a:r>
              <a:rPr lang="zh-CN" altLang="en-US" sz="2000" dirty="0">
                <a:latin typeface="微软雅黑" panose="020B0503020204020204" pitchFamily="34" charset="-122"/>
                <a:ea typeface="微软雅黑" panose="020B0503020204020204" pitchFamily="34" charset="-122"/>
              </a:rPr>
              <a:t>基数树（前缀树</a:t>
            </a:r>
            <a:r>
              <a:rPr lang="zh-CN" altLang="en-US" sz="2400" dirty="0">
                <a:latin typeface="微软雅黑" panose="020B0503020204020204" pitchFamily="34" charset="-122"/>
                <a:ea typeface="微软雅黑" panose="020B0503020204020204" pitchFamily="34" charset="-122"/>
              </a:rPr>
              <a:t>）</a:t>
            </a:r>
          </a:p>
        </p:txBody>
      </p:sp>
      <p:pic>
        <p:nvPicPr>
          <p:cNvPr id="6" name="图片 5">
            <a:extLst>
              <a:ext uri="{FF2B5EF4-FFF2-40B4-BE49-F238E27FC236}">
                <a16:creationId xmlns:a16="http://schemas.microsoft.com/office/drawing/2014/main" id="{D7223E93-E10D-4992-A41E-B06247131027}"/>
              </a:ext>
            </a:extLst>
          </p:cNvPr>
          <p:cNvPicPr>
            <a:picLocks noChangeAspect="1"/>
          </p:cNvPicPr>
          <p:nvPr/>
        </p:nvPicPr>
        <p:blipFill>
          <a:blip r:embed="rId4"/>
          <a:stretch>
            <a:fillRect/>
          </a:stretch>
        </p:blipFill>
        <p:spPr>
          <a:xfrm>
            <a:off x="5523038" y="2138894"/>
            <a:ext cx="6419071" cy="4082024"/>
          </a:xfrm>
          <a:prstGeom prst="rect">
            <a:avLst/>
          </a:prstGeom>
        </p:spPr>
      </p:pic>
    </p:spTree>
    <p:custDataLst>
      <p:tags r:id="rId1"/>
    </p:custDataLst>
    <p:extLst>
      <p:ext uri="{BB962C8B-B14F-4D97-AF65-F5344CB8AC3E}">
        <p14:creationId xmlns:p14="http://schemas.microsoft.com/office/powerpoint/2010/main" val="1280229374"/>
      </p:ext>
    </p:extLst>
  </p:cSld>
  <p:clrMapOvr>
    <a:masterClrMapping/>
  </p:clrMapOvr>
  <mc:AlternateContent xmlns:mc="http://schemas.openxmlformats.org/markup-compatibility/2006" xmlns:p14="http://schemas.microsoft.com/office/powerpoint/2010/main">
    <mc:Choice Requires="p14">
      <p:transition spd="slow" p14:dur="1200" advTm="22571">
        <p14:prism/>
      </p:transition>
    </mc:Choice>
    <mc:Fallback xmlns="">
      <p:transition spd="slow" advTm="2257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内存指纹存储</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 name="图片 4">
            <a:extLst>
              <a:ext uri="{FF2B5EF4-FFF2-40B4-BE49-F238E27FC236}">
                <a16:creationId xmlns:a16="http://schemas.microsoft.com/office/drawing/2014/main" id="{551C5269-5D44-4027-B9A9-AF7F29DF4F58}"/>
              </a:ext>
            </a:extLst>
          </p:cNvPr>
          <p:cNvPicPr>
            <a:picLocks noChangeAspect="1"/>
          </p:cNvPicPr>
          <p:nvPr/>
        </p:nvPicPr>
        <p:blipFill>
          <a:blip r:embed="rId4"/>
          <a:stretch>
            <a:fillRect/>
          </a:stretch>
        </p:blipFill>
        <p:spPr>
          <a:xfrm>
            <a:off x="6429375" y="1168053"/>
            <a:ext cx="5088844" cy="5702934"/>
          </a:xfrm>
          <a:prstGeom prst="rect">
            <a:avLst/>
          </a:prstGeom>
        </p:spPr>
      </p:pic>
      <p:sp>
        <p:nvSpPr>
          <p:cNvPr id="7" name="文本框 6">
            <a:extLst>
              <a:ext uri="{FF2B5EF4-FFF2-40B4-BE49-F238E27FC236}">
                <a16:creationId xmlns:a16="http://schemas.microsoft.com/office/drawing/2014/main" id="{17CD585C-2FA7-4E9B-B118-4A3D7A49288F}"/>
              </a:ext>
            </a:extLst>
          </p:cNvPr>
          <p:cNvSpPr txBox="1"/>
          <p:nvPr/>
        </p:nvSpPr>
        <p:spPr>
          <a:xfrm>
            <a:off x="596727" y="1711421"/>
            <a:ext cx="5298229" cy="27238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内存中只保存重要的指纹</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索引是一个类似右图的前缀树</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为了节省空间，并不是单独索引到每一个指纹，索引到一组指纹</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每组指纹用链表连接</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8" name="文本框 7">
            <a:extLst>
              <a:ext uri="{FF2B5EF4-FFF2-40B4-BE49-F238E27FC236}">
                <a16:creationId xmlns:a16="http://schemas.microsoft.com/office/drawing/2014/main" id="{ABB1A1BC-2893-48F3-9CB3-C6DCD5B81CA2}"/>
              </a:ext>
            </a:extLst>
          </p:cNvPr>
          <p:cNvSpPr txBox="1"/>
          <p:nvPr/>
        </p:nvSpPr>
        <p:spPr>
          <a:xfrm>
            <a:off x="596727" y="4093228"/>
            <a:ext cx="5400600" cy="225940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链表长度过长？</a:t>
            </a:r>
            <a:endParaRPr lang="en-US" altLang="zh-CN" sz="24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内存中只保存重要的指纹，通常占用空间很小，超过一定空间，会进行迁移</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用于指纹识别的哈希函数趋向于将指纹均匀分布在不同的组</a:t>
            </a:r>
          </a:p>
        </p:txBody>
      </p:sp>
    </p:spTree>
    <p:custDataLst>
      <p:tags r:id="rId1"/>
    </p:custDataLst>
    <p:extLst>
      <p:ext uri="{BB962C8B-B14F-4D97-AF65-F5344CB8AC3E}">
        <p14:creationId xmlns:p14="http://schemas.microsoft.com/office/powerpoint/2010/main" val="657712841"/>
      </p:ext>
    </p:extLst>
  </p:cSld>
  <p:clrMapOvr>
    <a:masterClrMapping/>
  </p:clrMapOvr>
  <mc:AlternateContent xmlns:mc="http://schemas.openxmlformats.org/markup-compatibility/2006" xmlns:p14="http://schemas.microsoft.com/office/powerpoint/2010/main">
    <mc:Choice Requires="p14">
      <p:transition spd="slow" p14:dur="1200" advTm="93652">
        <p14:prism/>
      </p:transition>
    </mc:Choice>
    <mc:Fallback xmlns="">
      <p:transition spd="slow" advTm="936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FA3F4902-DDC2-4BDD-9261-4590E84A4FF5}"/>
              </a:ext>
            </a:extLst>
          </p:cNvPr>
          <p:cNvSpPr/>
          <p:nvPr/>
        </p:nvSpPr>
        <p:spPr bwMode="auto">
          <a:xfrm>
            <a:off x="362614" y="483302"/>
            <a:ext cx="5410170" cy="601130"/>
          </a:xfrm>
          <a:prstGeom prst="parallelogram">
            <a:avLst>
              <a:gd name="adj" fmla="val 41624"/>
            </a:avLst>
          </a:prstGeom>
          <a:solidFill>
            <a:srgbClr val="0070C0"/>
          </a:solidFill>
          <a:ln w="9525" cap="flat" cmpd="sng" algn="ctr">
            <a:solidFill>
              <a:srgbClr val="0070C0"/>
            </a:solid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defTabSz="914354" eaLnBrk="0" fontAlgn="base" hangingPunct="0">
              <a:spcBef>
                <a:spcPct val="0"/>
              </a:spcBef>
              <a:spcAft>
                <a:spcPct val="0"/>
              </a:spcAft>
            </a:pPr>
            <a:endParaRPr lang="zh-CN" altLang="en-US" dirty="0">
              <a:latin typeface="Arial" panose="020B0604020202020204" pitchFamily="34" charset="0"/>
              <a:ea typeface="宋体" panose="02010600030101010101" pitchFamily="2" charset="-122"/>
            </a:endParaRPr>
          </a:p>
        </p:txBody>
      </p:sp>
      <p:sp>
        <p:nvSpPr>
          <p:cNvPr id="30" name="TextBox 8"/>
          <p:cNvSpPr txBox="1"/>
          <p:nvPr/>
        </p:nvSpPr>
        <p:spPr>
          <a:xfrm>
            <a:off x="1748855" y="591989"/>
            <a:ext cx="3312368" cy="492443"/>
          </a:xfrm>
          <a:prstGeom prst="rect">
            <a:avLst/>
          </a:prstGeom>
          <a:noFill/>
        </p:spPr>
        <p:txBody>
          <a:bodyPr wrap="square" lIns="0" tIns="0" rIns="0" bIns="0" rtlCol="0" anchor="ctr">
            <a:spAutoFit/>
          </a:bodyPr>
          <a:lstStyle/>
          <a:p>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磁盘指纹存储</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6B7485FC-099A-4682-B7A8-99D5E64B7B55}"/>
              </a:ext>
            </a:extLst>
          </p:cNvPr>
          <p:cNvCxnSpPr>
            <a:cxnSpLocks noChangeAspect="1"/>
          </p:cNvCxnSpPr>
          <p:nvPr/>
        </p:nvCxnSpPr>
        <p:spPr bwMode="auto">
          <a:xfrm>
            <a:off x="5650611" y="470131"/>
            <a:ext cx="244345" cy="583200"/>
          </a:xfrm>
          <a:prstGeom prst="line">
            <a:avLst/>
          </a:prstGeom>
          <a:solidFill>
            <a:schemeClr val="accent1"/>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77DDCA4-E4AB-4214-95D5-13BDFB256836}"/>
              </a:ext>
            </a:extLst>
          </p:cNvPr>
          <p:cNvCxnSpPr>
            <a:cxnSpLocks/>
          </p:cNvCxnSpPr>
          <p:nvPr/>
        </p:nvCxnSpPr>
        <p:spPr bwMode="auto">
          <a:xfrm flipV="1">
            <a:off x="5894956" y="1044453"/>
            <a:ext cx="6668815" cy="1793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a:extLst>
              <a:ext uri="{FF2B5EF4-FFF2-40B4-BE49-F238E27FC236}">
                <a16:creationId xmlns:a16="http://schemas.microsoft.com/office/drawing/2014/main" id="{534BD369-4761-433D-9C49-4D6A9BF8E1FC}"/>
              </a:ext>
            </a:extLst>
          </p:cNvPr>
          <p:cNvSpPr txBox="1"/>
          <p:nvPr/>
        </p:nvSpPr>
        <p:spPr>
          <a:xfrm>
            <a:off x="452711" y="2392189"/>
            <a:ext cx="4857800" cy="21670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主要保存不在内存中的指纹</a:t>
            </a:r>
            <a:endParaRPr lang="en-US" altLang="zh-CN" sz="2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和内存的指纹共享一个索引</a:t>
            </a:r>
            <a:endParaRPr lang="en-US" altLang="zh-CN" sz="2800"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节省内存空间</a:t>
            </a:r>
            <a:endParaRPr lang="en-US" altLang="zh-CN" dirty="0">
              <a:latin typeface="微软雅黑" panose="020B0503020204020204" pitchFamily="34" charset="-122"/>
              <a:ea typeface="微软雅黑" panose="020B0503020204020204" pitchFamily="34" charset="-122"/>
            </a:endParaRPr>
          </a:p>
          <a:p>
            <a:pPr marL="925513" lvl="1"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有利于指纹迁移</a:t>
            </a:r>
          </a:p>
        </p:txBody>
      </p:sp>
      <p:pic>
        <p:nvPicPr>
          <p:cNvPr id="2" name="图片 1">
            <a:extLst>
              <a:ext uri="{FF2B5EF4-FFF2-40B4-BE49-F238E27FC236}">
                <a16:creationId xmlns:a16="http://schemas.microsoft.com/office/drawing/2014/main" id="{8AB44342-E2FD-4A3A-B053-2FAC1B2F04B7}"/>
              </a:ext>
            </a:extLst>
          </p:cNvPr>
          <p:cNvPicPr>
            <a:picLocks noChangeAspect="1"/>
          </p:cNvPicPr>
          <p:nvPr/>
        </p:nvPicPr>
        <p:blipFill>
          <a:blip r:embed="rId4"/>
          <a:stretch>
            <a:fillRect/>
          </a:stretch>
        </p:blipFill>
        <p:spPr>
          <a:xfrm>
            <a:off x="5349255" y="1253991"/>
            <a:ext cx="7056784" cy="5194900"/>
          </a:xfrm>
          <a:prstGeom prst="rect">
            <a:avLst/>
          </a:prstGeom>
        </p:spPr>
      </p:pic>
    </p:spTree>
    <p:custDataLst>
      <p:tags r:id="rId1"/>
    </p:custDataLst>
    <p:extLst>
      <p:ext uri="{BB962C8B-B14F-4D97-AF65-F5344CB8AC3E}">
        <p14:creationId xmlns:p14="http://schemas.microsoft.com/office/powerpoint/2010/main" val="560740817"/>
      </p:ext>
    </p:extLst>
  </p:cSld>
  <p:clrMapOvr>
    <a:masterClrMapping/>
  </p:clrMapOvr>
  <mc:AlternateContent xmlns:mc="http://schemas.openxmlformats.org/markup-compatibility/2006" xmlns:p14="http://schemas.microsoft.com/office/powerpoint/2010/main">
    <mc:Choice Requires="p14">
      <p:transition spd="slow" p14:dur="1200" advTm="51686">
        <p14:prism/>
      </p:transition>
    </mc:Choice>
    <mc:Fallback xmlns="">
      <p:transition spd="slow" advTm="516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272"/>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TIMING" val="|7.9|0.6|0.2|0.2"/>
</p:tagLst>
</file>

<file path=ppt/tags/tag11.xml><?xml version="1.0" encoding="utf-8"?>
<p:tagLst xmlns:a="http://schemas.openxmlformats.org/drawingml/2006/main" xmlns:r="http://schemas.openxmlformats.org/officeDocument/2006/relationships" xmlns:p="http://schemas.openxmlformats.org/presentationml/2006/main">
  <p:tag name="TIMING" val="|0.1|0.1|0.1|0.1|0.1|0.1|0.1"/>
</p:tagLst>
</file>

<file path=ppt/tags/tag12.xml><?xml version="1.0" encoding="utf-8"?>
<p:tagLst xmlns:a="http://schemas.openxmlformats.org/drawingml/2006/main" xmlns:r="http://schemas.openxmlformats.org/officeDocument/2006/relationships" xmlns:p="http://schemas.openxmlformats.org/presentationml/2006/main">
  <p:tag name="TIMING" val="|0|11.8|4.9|2|1.2|1.5|5.5|15.9|0.9|0.5"/>
</p:tagLst>
</file>

<file path=ppt/tags/tag13.xml><?xml version="1.0" encoding="utf-8"?>
<p:tagLst xmlns:a="http://schemas.openxmlformats.org/drawingml/2006/main" xmlns:r="http://schemas.openxmlformats.org/officeDocument/2006/relationships" xmlns:p="http://schemas.openxmlformats.org/presentationml/2006/main">
  <p:tag name="TIMING" val="|0.4|10.5|0.5|0.4|0.4|1.5|33.4"/>
</p:tagLst>
</file>

<file path=ppt/tags/tag14.xml><?xml version="1.0" encoding="utf-8"?>
<p:tagLst xmlns:a="http://schemas.openxmlformats.org/drawingml/2006/main" xmlns:r="http://schemas.openxmlformats.org/officeDocument/2006/relationships" xmlns:p="http://schemas.openxmlformats.org/presentationml/2006/main">
  <p:tag name="TIMING" val="|7.6|13|26|1.9"/>
</p:tagLst>
</file>

<file path=ppt/tags/tag2.xml><?xml version="1.0" encoding="utf-8"?>
<p:tagLst xmlns:a="http://schemas.openxmlformats.org/drawingml/2006/main" xmlns:r="http://schemas.openxmlformats.org/officeDocument/2006/relationships" xmlns:p="http://schemas.openxmlformats.org/presentationml/2006/main">
  <p:tag name="TIMING" val="|10.3|2.9|5.7|11.2"/>
</p:tagLst>
</file>

<file path=ppt/tags/tag3.xml><?xml version="1.0" encoding="utf-8"?>
<p:tagLst xmlns:a="http://schemas.openxmlformats.org/drawingml/2006/main" xmlns:r="http://schemas.openxmlformats.org/officeDocument/2006/relationships" xmlns:p="http://schemas.openxmlformats.org/presentationml/2006/main">
  <p:tag name="TIMING" val="|2.6|8.1|10|22.5"/>
</p:tagLst>
</file>

<file path=ppt/tags/tag4.xml><?xml version="1.0" encoding="utf-8"?>
<p:tagLst xmlns:a="http://schemas.openxmlformats.org/drawingml/2006/main" xmlns:r="http://schemas.openxmlformats.org/officeDocument/2006/relationships" xmlns:p="http://schemas.openxmlformats.org/presentationml/2006/main">
  <p:tag name="TIMING" val="|1.2|41.1"/>
</p:tagLst>
</file>

<file path=ppt/tags/tag5.xml><?xml version="1.0" encoding="utf-8"?>
<p:tagLst xmlns:a="http://schemas.openxmlformats.org/drawingml/2006/main" xmlns:r="http://schemas.openxmlformats.org/officeDocument/2006/relationships" xmlns:p="http://schemas.openxmlformats.org/presentationml/2006/main">
  <p:tag name="TIMING" val="|0.4|11.8|18.2|51"/>
</p:tagLst>
</file>

<file path=ppt/tags/tag6.xml><?xml version="1.0" encoding="utf-8"?>
<p:tagLst xmlns:a="http://schemas.openxmlformats.org/drawingml/2006/main" xmlns:r="http://schemas.openxmlformats.org/officeDocument/2006/relationships" xmlns:p="http://schemas.openxmlformats.org/presentationml/2006/main">
  <p:tag name="TIMING" val="|2.9|5.9"/>
</p:tagLst>
</file>

<file path=ppt/tags/tag7.xml><?xml version="1.0" encoding="utf-8"?>
<p:tagLst xmlns:a="http://schemas.openxmlformats.org/drawingml/2006/main" xmlns:r="http://schemas.openxmlformats.org/officeDocument/2006/relationships" xmlns:p="http://schemas.openxmlformats.org/presentationml/2006/main">
  <p:tag name="TIMING" val="|3.3|15.7|36.5"/>
</p:tagLst>
</file>

<file path=ppt/tags/tag8.xml><?xml version="1.0" encoding="utf-8"?>
<p:tagLst xmlns:a="http://schemas.openxmlformats.org/drawingml/2006/main" xmlns:r="http://schemas.openxmlformats.org/officeDocument/2006/relationships" xmlns:p="http://schemas.openxmlformats.org/presentationml/2006/main">
  <p:tag name="TIMING" val="|36.7"/>
</p:tagLst>
</file>

<file path=ppt/tags/tag9.xml><?xml version="1.0" encoding="utf-8"?>
<p:tagLst xmlns:a="http://schemas.openxmlformats.org/drawingml/2006/main" xmlns:r="http://schemas.openxmlformats.org/officeDocument/2006/relationships" xmlns:p="http://schemas.openxmlformats.org/presentationml/2006/main">
  <p:tag name="TIMING" val="|3.4|6.2|26.2|61.6|20.2|11.7|1.1|8.4|6.3"/>
</p:tagLst>
</file>

<file path=ppt/theme/theme1.xml><?xml version="1.0" encoding="utf-8"?>
<a:theme xmlns:a="http://schemas.openxmlformats.org/drawingml/2006/main" name="第一PPT，www.1ppt.com">
  <a:themeElements>
    <a:clrScheme name="自定义 146">
      <a:dk1>
        <a:sysClr val="windowText" lastClr="000000"/>
      </a:dk1>
      <a:lt1>
        <a:sysClr val="window" lastClr="FFFFFF"/>
      </a:lt1>
      <a:dk2>
        <a:srgbClr val="44546A"/>
      </a:dk2>
      <a:lt2>
        <a:srgbClr val="E7E6E6"/>
      </a:lt2>
      <a:accent1>
        <a:srgbClr val="3B5C94"/>
      </a:accent1>
      <a:accent2>
        <a:srgbClr val="BFBFBF"/>
      </a:accent2>
      <a:accent3>
        <a:srgbClr val="3B5C94"/>
      </a:accent3>
      <a:accent4>
        <a:srgbClr val="BFBFBF"/>
      </a:accent4>
      <a:accent5>
        <a:srgbClr val="3B5C94"/>
      </a:accent5>
      <a:accent6>
        <a:srgbClr val="BFBFBF"/>
      </a:accent6>
      <a:hlink>
        <a:srgbClr val="3B5C94"/>
      </a:hlink>
      <a:folHlink>
        <a:srgbClr val="BFBFB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927</Words>
  <Application>Microsoft Office PowerPoint</Application>
  <PresentationFormat>自定义</PresentationFormat>
  <Paragraphs>155</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宋体</vt:lpstr>
      <vt:lpstr>微软雅黑</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蓝色曲线</dc:title>
  <dc:creator/>
  <cp:keywords>www.1ppt.com</cp:keywords>
  <cp:lastModifiedBy/>
  <cp:revision>1</cp:revision>
  <dcterms:created xsi:type="dcterms:W3CDTF">2016-12-13T18:48:42Z</dcterms:created>
  <dcterms:modified xsi:type="dcterms:W3CDTF">2019-11-01T09:30:24Z</dcterms:modified>
</cp:coreProperties>
</file>