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59" r:id="rId7"/>
    <p:sldId id="263" r:id="rId8"/>
    <p:sldId id="264" r:id="rId9"/>
    <p:sldId id="265" r:id="rId10"/>
    <p:sldId id="267" r:id="rId11"/>
    <p:sldId id="268" r:id="rId12"/>
    <p:sldId id="271" r:id="rId13"/>
    <p:sldId id="297" r:id="rId14"/>
    <p:sldId id="298" r:id="rId15"/>
    <p:sldId id="299" r:id="rId16"/>
    <p:sldId id="300" r:id="rId17"/>
    <p:sldId id="301" r:id="rId18"/>
    <p:sldId id="302" r:id="rId19"/>
    <p:sldId id="261" r:id="rId20"/>
    <p:sldId id="262" r:id="rId21"/>
    <p:sldId id="303" r:id="rId22"/>
    <p:sldId id="304" r:id="rId23"/>
    <p:sldId id="305" r:id="rId24"/>
    <p:sldId id="306" r:id="rId25"/>
    <p:sldId id="275" r:id="rId26"/>
    <p:sldId id="278" r:id="rId27"/>
    <p:sldId id="279" r:id="rId28"/>
    <p:sldId id="281" r:id="rId29"/>
    <p:sldId id="283" r:id="rId30"/>
    <p:sldId id="307" r:id="rId31"/>
    <p:sldId id="296" r:id="rId32"/>
    <p:sldId id="285" r:id="rId33"/>
    <p:sldId id="292" r:id="rId34"/>
    <p:sldId id="286" r:id="rId35"/>
    <p:sldId id="287" r:id="rId36"/>
    <p:sldId id="288" r:id="rId37"/>
    <p:sldId id="293" r:id="rId38"/>
    <p:sldId id="289"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094" autoAdjust="0"/>
  </p:normalViewPr>
  <p:slideViewPr>
    <p:cSldViewPr>
      <p:cViewPr varScale="1">
        <p:scale>
          <a:sx n="91" d="100"/>
          <a:sy n="91" d="100"/>
        </p:scale>
        <p:origin x="-2220" y="-96"/>
      </p:cViewPr>
      <p:guideLst>
        <p:guide orient="horz" pos="2160"/>
        <p:guide pos="2880"/>
      </p:guideLst>
    </p:cSldViewPr>
  </p:slideViewPr>
  <p:outlineViewPr>
    <p:cViewPr>
      <p:scale>
        <a:sx n="33" d="100"/>
        <a:sy n="33" d="100"/>
      </p:scale>
      <p:origin x="0" y="-964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FDR</c:v>
                </c:pt>
              </c:strCache>
            </c:strRef>
          </c:tx>
          <c:spPr>
            <a:ln w="19050" cap="rnd">
              <a:solidFill>
                <a:schemeClr val="accent1"/>
              </a:solidFill>
              <a:round/>
            </a:ln>
            <a:effectLst/>
          </c:spPr>
          <c:marker>
            <c:symbol val="none"/>
          </c:marker>
          <c:dLbls>
            <c:delete val="1"/>
          </c:dLbls>
          <c:xVal>
            <c:numRef>
              <c:f>Sheet1!$A$2:$A$6</c:f>
              <c:numCache>
                <c:formatCode>General</c:formatCode>
                <c:ptCount val="5"/>
                <c:pt idx="0">
                  <c:v>0.01</c:v>
                </c:pt>
                <c:pt idx="1">
                  <c:v>0.3</c:v>
                </c:pt>
                <c:pt idx="2">
                  <c:v>0.5</c:v>
                </c:pt>
                <c:pt idx="3">
                  <c:v>0.7</c:v>
                </c:pt>
                <c:pt idx="4">
                  <c:v>0.99</c:v>
                </c:pt>
              </c:numCache>
            </c:numRef>
          </c:xVal>
          <c:yVal>
            <c:numRef>
              <c:f>Sheet1!$B$2:$B$6</c:f>
              <c:numCache>
                <c:formatCode>General</c:formatCode>
                <c:ptCount val="5"/>
                <c:pt idx="0">
                  <c:v>0.95</c:v>
                </c:pt>
                <c:pt idx="1">
                  <c:v>0.9</c:v>
                </c:pt>
                <c:pt idx="2">
                  <c:v>0.75</c:v>
                </c:pt>
                <c:pt idx="3">
                  <c:v>0.5</c:v>
                </c:pt>
                <c:pt idx="4">
                  <c:v>0.05</c:v>
                </c:pt>
              </c:numCache>
            </c:numRef>
          </c:yVal>
          <c:smooth val="1"/>
        </c:ser>
        <c:ser>
          <c:idx val="1"/>
          <c:order val="1"/>
          <c:tx>
            <c:strRef>
              <c:f>Sheet1!$C$1</c:f>
              <c:strCache>
                <c:ptCount val="1"/>
                <c:pt idx="0">
                  <c:v>FAR</c:v>
                </c:pt>
              </c:strCache>
            </c:strRef>
          </c:tx>
          <c:spPr>
            <a:ln w="19050" cap="rnd">
              <a:solidFill>
                <a:schemeClr val="accent2"/>
              </a:solidFill>
              <a:round/>
            </a:ln>
            <a:effectLst/>
          </c:spPr>
          <c:marker>
            <c:symbol val="none"/>
          </c:marker>
          <c:dLbls>
            <c:delete val="1"/>
          </c:dLbls>
          <c:xVal>
            <c:numRef>
              <c:f>Sheet1!$A$2:$A$6</c:f>
              <c:numCache>
                <c:formatCode>General</c:formatCode>
                <c:ptCount val="5"/>
                <c:pt idx="0">
                  <c:v>0.01</c:v>
                </c:pt>
                <c:pt idx="1">
                  <c:v>0.3</c:v>
                </c:pt>
                <c:pt idx="2">
                  <c:v>0.5</c:v>
                </c:pt>
                <c:pt idx="3">
                  <c:v>0.7</c:v>
                </c:pt>
                <c:pt idx="4">
                  <c:v>0.99</c:v>
                </c:pt>
              </c:numCache>
            </c:numRef>
          </c:xVal>
          <c:yVal>
            <c:numRef>
              <c:f>Sheet1!$C$2:$C$6</c:f>
              <c:numCache>
                <c:formatCode>General</c:formatCode>
                <c:ptCount val="5"/>
                <c:pt idx="0">
                  <c:v>0.05</c:v>
                </c:pt>
                <c:pt idx="1">
                  <c:v>0.1</c:v>
                </c:pt>
                <c:pt idx="2">
                  <c:v>0.25</c:v>
                </c:pt>
                <c:pt idx="3">
                  <c:v>0.5</c:v>
                </c:pt>
                <c:pt idx="4">
                  <c:v>0.95</c:v>
                </c:pt>
              </c:numCache>
            </c:numRef>
          </c:yVal>
          <c:smooth val="1"/>
        </c:ser>
        <c:dLbls>
          <c:showLegendKey val="0"/>
          <c:showVal val="0"/>
          <c:showCatName val="0"/>
          <c:showSerName val="0"/>
          <c:showPercent val="0"/>
          <c:showBubbleSize val="0"/>
        </c:dLbls>
        <c:axId val="264151040"/>
        <c:axId val="264671232"/>
      </c:scatterChart>
      <c:valAx>
        <c:axId val="264151040"/>
        <c:scaling>
          <c:orientation val="minMax"/>
          <c:max val="1"/>
        </c:scaling>
        <c:delete val="0"/>
        <c:axPos val="b"/>
        <c:title>
          <c:tx>
            <c:rich>
              <a:bodyPr rot="0" spcFirstLastPara="1" vertOverflow="ellipsis" vert="horz" wrap="square" anchor="ctr" anchorCtr="1"/>
              <a:lstStyle/>
              <a:p>
                <a:pPr>
                  <a:defRPr lang="zh-CN" sz="14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r>
                  <a:rPr lang="zh-CN"/>
                  <a:t>时间</a:t>
                </a:r>
                <a:endParaRPr lang="zh-CN"/>
              </a:p>
            </c:rich>
          </c:tx>
          <c:layout/>
          <c:overlay val="0"/>
          <c:spPr>
            <a:noFill/>
            <a:ln>
              <a:noFill/>
            </a:ln>
            <a:effectLst/>
          </c:spPr>
        </c:title>
        <c:numFmt formatCode="General" sourceLinked="1"/>
        <c:majorTickMark val="none"/>
        <c:minorTickMark val="none"/>
        <c:tickLblPos val="none"/>
        <c:spPr>
          <a:noFill/>
          <a:ln w="12700" cap="flat" cmpd="sng" algn="ctr">
            <a:solidFill>
              <a:schemeClr val="tx1"/>
            </a:solidFill>
            <a:round/>
          </a:ln>
          <a:effectLst/>
        </c:spPr>
        <c:txPr>
          <a:bodyPr rot="-60000000" spcFirstLastPara="1" vertOverflow="ellipsis" vert="horz" wrap="square" anchor="ctr" anchorCtr="1"/>
          <a:lstStyle/>
          <a:p>
            <a:pPr>
              <a:defRPr lang="zh-CN" sz="14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p>
        </c:txPr>
        <c:crossAx val="264671232"/>
        <c:crosses val="autoZero"/>
        <c:crossBetween val="midCat"/>
        <c:minorUnit val="1"/>
      </c:valAx>
      <c:valAx>
        <c:axId val="264671232"/>
        <c:scaling>
          <c:orientation val="minMax"/>
          <c:max val="1"/>
        </c:scaling>
        <c:delete val="0"/>
        <c:axPos val="l"/>
        <c:numFmt formatCode="0%" sourceLinked="0"/>
        <c:majorTickMark val="none"/>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lang="zh-CN" sz="14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p>
        </c:txPr>
        <c:crossAx val="264151040"/>
        <c:crosses val="autoZero"/>
        <c:crossBetween val="midCat"/>
        <c:minorUnit val="0.1"/>
      </c:valAx>
      <c:spPr>
        <a:noFill/>
        <a:ln>
          <a:noFill/>
        </a:ln>
        <a:effectLst/>
      </c:spPr>
    </c:plotArea>
    <c:legend>
      <c:legendPos val="tr"/>
      <c:layout>
        <c:manualLayout>
          <c:xMode val="edge"/>
          <c:yMode val="edge"/>
          <c:x val="0.595215016206162"/>
          <c:y val="0.0675789700934551"/>
          <c:w val="0.233508651143608"/>
          <c:h val="0.140729529100731"/>
        </c:manualLayout>
      </c:layout>
      <c:overlay val="1"/>
      <c:spPr>
        <a:noFill/>
        <a:ln>
          <a:noFill/>
        </a:ln>
        <a:effectLst/>
      </c:spPr>
      <c:txPr>
        <a:bodyPr rot="0" spcFirstLastPara="1" vertOverflow="ellipsis" vert="horz" wrap="square" anchor="ctr" anchorCtr="1"/>
        <a:lstStyle/>
        <a:p>
          <a:pPr>
            <a:defRPr lang="zh-CN" sz="14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p>
      </c:txPr>
    </c:legend>
    <c:plotVisOnly val="1"/>
    <c:dispBlanksAs val="gap"/>
    <c:showDLblsOverMax val="0"/>
  </c:chart>
  <c:spPr>
    <a:noFill/>
    <a:ln>
      <a:noFill/>
    </a:ln>
    <a:effectLst/>
  </c:spPr>
  <c:txPr>
    <a:bodyPr/>
    <a:lstStyle/>
    <a:p>
      <a:pPr>
        <a:defRPr lang="zh-CN" sz="1400">
          <a:latin typeface="微软雅黑" panose="020B0503020204020204" pitchFamily="34" charset="-122"/>
          <a:ea typeface="微软雅黑" panose="020B0503020204020204" pitchFamily="34" charset="-122"/>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14BDE9-1825-4459-9F12-22404446F84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F68A75-1756-4745-878C-C2244459519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PPT</a:t>
            </a:r>
            <a:r>
              <a:rPr lang="zh-CN" altLang="en-US" dirty="0" smtClean="0"/>
              <a:t>将从三个方面展开，第一个是磁盘故障相关问题的背景，第二个是论文所使用的解决办法，第三是实验的结果以及结论。</a:t>
            </a:r>
            <a:endParaRPr lang="zh-CN" altLang="en-US" dirty="0"/>
          </a:p>
        </p:txBody>
      </p:sp>
      <p:sp>
        <p:nvSpPr>
          <p:cNvPr id="4" name="灯片编号占位符 3"/>
          <p:cNvSpPr>
            <a:spLocks noGrp="1"/>
          </p:cNvSpPr>
          <p:nvPr>
            <p:ph type="sldNum" sz="quarter" idx="10"/>
          </p:nvPr>
        </p:nvSpPr>
        <p:spPr/>
        <p:txBody>
          <a:bodyPr/>
          <a:lstStyle/>
          <a:p>
            <a:fld id="{B8F68A75-1756-4745-878C-C2244459519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在数据中心内，磁盘是最容易发生故障的一类组件。</a:t>
            </a:r>
            <a:endParaRPr lang="en-US" altLang="zh-CN" dirty="0" smtClean="0"/>
          </a:p>
          <a:p>
            <a:r>
              <a:rPr lang="zh-CN" altLang="en-US" dirty="0" smtClean="0"/>
              <a:t>磁盘故障有两点危害：</a:t>
            </a:r>
            <a:r>
              <a:rPr lang="en-US" altLang="zh-CN" dirty="0" smtClean="0"/>
              <a:t>1.</a:t>
            </a:r>
            <a:r>
              <a:rPr lang="zh-CN" altLang="en-US" dirty="0" smtClean="0"/>
              <a:t>造成数据丢失。</a:t>
            </a:r>
            <a:r>
              <a:rPr lang="en-US" altLang="zh-CN" baseline="0" dirty="0" smtClean="0"/>
              <a:t> 2.</a:t>
            </a:r>
            <a:r>
              <a:rPr lang="zh-CN" altLang="en-US" baseline="0" dirty="0" smtClean="0"/>
              <a:t>由数据丢失引发的服务崩溃，造成巨大的商业损失。</a:t>
            </a:r>
            <a:endParaRPr lang="zh-CN" altLang="en-US" baseline="0" dirty="0" smtClean="0"/>
          </a:p>
          <a:p>
            <a:endParaRPr lang="zh-CN" altLang="en-US" dirty="0"/>
          </a:p>
          <a:p>
            <a:r>
              <a:rPr lang="zh-CN" altLang="en-US" dirty="0"/>
              <a:t>如何应对磁盘故障呢？</a:t>
            </a:r>
            <a:endParaRPr lang="zh-CN" altLang="en-US" dirty="0"/>
          </a:p>
        </p:txBody>
      </p:sp>
      <p:sp>
        <p:nvSpPr>
          <p:cNvPr id="4" name="灯片编号占位符 3"/>
          <p:cNvSpPr>
            <a:spLocks noGrp="1"/>
          </p:cNvSpPr>
          <p:nvPr>
            <p:ph type="sldNum" sz="quarter" idx="10"/>
          </p:nvPr>
        </p:nvSpPr>
        <p:spPr/>
        <p:txBody>
          <a:bodyPr/>
          <a:lstStyle/>
          <a:p>
            <a:fld id="{B8F68A75-1756-4745-878C-C2244459519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主流的方法分为来两类：被动和主动的。</a:t>
            </a:r>
            <a:endParaRPr lang="en-US" altLang="zh-CN" dirty="0" smtClean="0"/>
          </a:p>
          <a:p>
            <a:r>
              <a:rPr lang="en-US" altLang="zh-CN" dirty="0" smtClean="0"/>
              <a:t>1.</a:t>
            </a:r>
            <a:r>
              <a:rPr lang="zh-CN" altLang="en-US" dirty="0" smtClean="0"/>
              <a:t>被动的方法：通过数据冗余的机制，在磁盘故障发生后，重新构建数据。但这样会影响数据的读写操作（数据恢复需要时间，数据未恢复前操作需要等待），降低系统的总体表现。</a:t>
            </a:r>
            <a:endParaRPr lang="en-US" altLang="zh-CN" dirty="0" smtClean="0"/>
          </a:p>
          <a:p>
            <a:r>
              <a:rPr lang="en-US" altLang="zh-CN" dirty="0" smtClean="0"/>
              <a:t>2.</a:t>
            </a:r>
            <a:r>
              <a:rPr lang="zh-CN" altLang="en-US" dirty="0" smtClean="0"/>
              <a:t>主动的方法：通过磁盘过去的表现，预测磁盘故障的发生。比如说</a:t>
            </a:r>
            <a:r>
              <a:rPr lang="en-US" altLang="zh-CN" dirty="0" smtClean="0"/>
              <a:t>SMART</a:t>
            </a:r>
            <a:r>
              <a:rPr lang="zh-CN" altLang="en-US" dirty="0" smtClean="0"/>
              <a:t>技术，我们采集大量的磁盘信息，比如</a:t>
            </a:r>
            <a:r>
              <a:rPr lang="zh-CN" altLang="en-US" sz="1200" b="0" i="0" kern="1200" dirty="0" smtClean="0">
                <a:solidFill>
                  <a:schemeClr val="tx1"/>
                </a:solidFill>
                <a:effectLst/>
                <a:latin typeface="+mn-lt"/>
                <a:ea typeface="+mn-ea"/>
                <a:cs typeface="+mn-cs"/>
              </a:rPr>
              <a:t>重映射扇区计数，负载周期，</a:t>
            </a:r>
            <a:r>
              <a:rPr lang="zh-CN" altLang="en-US" sz="1200" b="1" i="0" kern="1200" dirty="0" smtClean="0">
                <a:solidFill>
                  <a:schemeClr val="tx1"/>
                </a:solidFill>
                <a:effectLst/>
                <a:latin typeface="+mn-lt"/>
                <a:ea typeface="+mn-ea"/>
                <a:cs typeface="+mn-cs"/>
              </a:rPr>
              <a:t>读错误发生率等数据，</a:t>
            </a:r>
            <a:r>
              <a:rPr lang="zh-CN" altLang="en-US" sz="1200" b="0" i="0" kern="1200" dirty="0" smtClean="0">
                <a:solidFill>
                  <a:schemeClr val="tx1"/>
                </a:solidFill>
                <a:effectLst/>
                <a:latin typeface="+mn-lt"/>
                <a:ea typeface="+mn-ea"/>
                <a:cs typeface="+mn-cs"/>
              </a:rPr>
              <a:t>根据这些数据加上机器学习的方法，创建模型进行预测。</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在本篇论文中，我们就采取的是主动的方法，预测磁盘故障的发生。</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8F68A75-1756-4745-878C-C2244459519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我们用两个指标来衡量预测的效果，</a:t>
            </a:r>
            <a:r>
              <a:rPr lang="en-US" altLang="zh-CN" dirty="0" smtClean="0"/>
              <a:t>FDR</a:t>
            </a:r>
            <a:r>
              <a:rPr lang="zh-CN" altLang="en-US" dirty="0" smtClean="0"/>
              <a:t>和</a:t>
            </a:r>
            <a:r>
              <a:rPr lang="en-US" altLang="zh-CN" dirty="0" smtClean="0"/>
              <a:t>FAR</a:t>
            </a:r>
            <a:r>
              <a:rPr lang="zh-CN" altLang="en-US" dirty="0" smtClean="0"/>
              <a:t>，故障检测率和错误报警率。简单来说，就是</a:t>
            </a:r>
            <a:r>
              <a:rPr lang="en-US" altLang="zh-CN" dirty="0" smtClean="0"/>
              <a:t>FDR</a:t>
            </a:r>
            <a:r>
              <a:rPr lang="zh-CN" altLang="en-US" dirty="0" smtClean="0"/>
              <a:t>越高越好，表明故障检测效果好。</a:t>
            </a:r>
            <a:r>
              <a:rPr lang="en-US" altLang="zh-CN" dirty="0" smtClean="0"/>
              <a:t>FAR</a:t>
            </a:r>
            <a:r>
              <a:rPr lang="zh-CN" altLang="en-US" dirty="0" smtClean="0"/>
              <a:t>越小越好，表明错误报警的概率小。</a:t>
            </a:r>
            <a:endParaRPr lang="zh-CN" altLang="en-US" dirty="0"/>
          </a:p>
        </p:txBody>
      </p:sp>
      <p:sp>
        <p:nvSpPr>
          <p:cNvPr id="4" name="灯片编号占位符 3"/>
          <p:cNvSpPr>
            <a:spLocks noGrp="1"/>
          </p:cNvSpPr>
          <p:nvPr>
            <p:ph type="sldNum" sz="quarter" idx="10"/>
          </p:nvPr>
        </p:nvSpPr>
        <p:spPr/>
        <p:txBody>
          <a:bodyPr/>
          <a:lstStyle/>
          <a:p>
            <a:fld id="{B8F68A75-1756-4745-878C-C2244459519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这是以前相关工作的情况。</a:t>
            </a:r>
            <a:endParaRPr lang="zh-CN" altLang="en-US" dirty="0"/>
          </a:p>
        </p:txBody>
      </p:sp>
      <p:sp>
        <p:nvSpPr>
          <p:cNvPr id="4" name="灯片编号占位符 3"/>
          <p:cNvSpPr>
            <a:spLocks noGrp="1"/>
          </p:cNvSpPr>
          <p:nvPr>
            <p:ph type="sldNum" sz="quarter" idx="10"/>
          </p:nvPr>
        </p:nvSpPr>
        <p:spPr/>
        <p:txBody>
          <a:bodyPr/>
          <a:lstStyle/>
          <a:p>
            <a:fld id="{B8F68A75-1756-4745-878C-C2244459519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但是这些工作都是基于离线的方法：也就是说，收集一段固定时间内的历史数据，进行离线的学习。这样的离线方法，有一个缺点：随着时间的变化，预测的效果会大幅度下降。</a:t>
            </a:r>
            <a:endParaRPr lang="en-US" altLang="zh-CN" dirty="0" smtClean="0"/>
          </a:p>
          <a:p>
            <a:r>
              <a:rPr lang="zh-CN" altLang="en-US" dirty="0" smtClean="0"/>
              <a:t>在论文中，把这样的问题称之为模型老化。</a:t>
            </a:r>
            <a:endParaRPr lang="zh-CN" altLang="en-US" dirty="0"/>
          </a:p>
        </p:txBody>
      </p:sp>
      <p:sp>
        <p:nvSpPr>
          <p:cNvPr id="4" name="灯片编号占位符 3"/>
          <p:cNvSpPr>
            <a:spLocks noGrp="1"/>
          </p:cNvSpPr>
          <p:nvPr>
            <p:ph type="sldNum" sz="quarter" idx="10"/>
          </p:nvPr>
        </p:nvSpPr>
        <p:spPr/>
        <p:txBody>
          <a:bodyPr/>
          <a:lstStyle/>
          <a:p>
            <a:fld id="{B8F68A75-1756-4745-878C-C2244459519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模型老化的产生原因：模型训练结束后收集到的数据会慢慢的改变原先数据</a:t>
            </a:r>
            <a:r>
              <a:rPr lang="en-US" altLang="zh-CN" dirty="0" smtClean="0"/>
              <a:t>SMART</a:t>
            </a:r>
            <a:r>
              <a:rPr lang="zh-CN" altLang="en-US" dirty="0" smtClean="0"/>
              <a:t>值的分布，导致这个模型失去了有效性，无法有效预测未来的</a:t>
            </a:r>
            <a:r>
              <a:rPr lang="en-US" altLang="zh-CN" dirty="0" smtClean="0"/>
              <a:t>SMART</a:t>
            </a:r>
            <a:r>
              <a:rPr lang="zh-CN" altLang="en-US" dirty="0" smtClean="0"/>
              <a:t>属性。</a:t>
            </a:r>
            <a:endParaRPr lang="en-US" altLang="zh-CN" dirty="0" smtClean="0"/>
          </a:p>
          <a:p>
            <a:r>
              <a:rPr lang="zh-CN" altLang="en-US" dirty="0" smtClean="0"/>
              <a:t>之前的工作考虑过两种解决模型老化的方法：</a:t>
            </a:r>
            <a:r>
              <a:rPr lang="en-US" altLang="zh-CN" dirty="0" smtClean="0"/>
              <a:t>1.replacing</a:t>
            </a:r>
            <a:r>
              <a:rPr lang="zh-CN" altLang="en-US" dirty="0" smtClean="0"/>
              <a:t>，用最后一个周期（比如一个星期）收集到的数据，更新模型。</a:t>
            </a:r>
            <a:r>
              <a:rPr lang="zh-CN" altLang="en-US" baseline="0" dirty="0" smtClean="0"/>
              <a:t> </a:t>
            </a:r>
            <a:r>
              <a:rPr lang="en-US" altLang="zh-CN" baseline="0" dirty="0" smtClean="0"/>
              <a:t>2.</a:t>
            </a:r>
            <a:r>
              <a:rPr lang="en-US" altLang="zh-CN" sz="1200" b="0" i="0" u="none" strike="noStrike" kern="1200" baseline="0" dirty="0" smtClean="0">
                <a:solidFill>
                  <a:schemeClr val="tx1"/>
                </a:solidFill>
                <a:latin typeface="+mn-lt"/>
                <a:ea typeface="+mn-ea"/>
                <a:cs typeface="+mn-cs"/>
              </a:rPr>
              <a:t> </a:t>
            </a:r>
            <a:r>
              <a:rPr lang="en-US" altLang="zh-CN" sz="1200" b="0" i="0" u="none" strike="noStrike" kern="1200" baseline="0" dirty="0" smtClean="0">
                <a:solidFill>
                  <a:schemeClr val="tx1"/>
                </a:solidFill>
                <a:latin typeface="+mn-ea"/>
                <a:ea typeface="+mn-ea"/>
                <a:cs typeface="+mn-cs"/>
              </a:rPr>
              <a:t>accumulation</a:t>
            </a:r>
            <a:r>
              <a:rPr lang="zh-CN" altLang="en-US" sz="1200" b="0" i="0" u="none" strike="noStrike" kern="1200" baseline="0" dirty="0" smtClean="0">
                <a:solidFill>
                  <a:schemeClr val="tx1"/>
                </a:solidFill>
                <a:latin typeface="+mn-ea"/>
                <a:ea typeface="+mn-ea"/>
                <a:cs typeface="+mn-cs"/>
              </a:rPr>
              <a:t>，用从开始到现在所有的数据，更新模型。</a:t>
            </a:r>
            <a:endParaRPr lang="en-US" altLang="zh-CN" sz="1200" b="0" i="0" u="none" strike="noStrike" kern="1200" baseline="0" dirty="0" smtClean="0">
              <a:solidFill>
                <a:schemeClr val="tx1"/>
              </a:solidFill>
              <a:latin typeface="+mn-ea"/>
              <a:ea typeface="+mn-ea"/>
              <a:cs typeface="+mn-cs"/>
            </a:endParaRPr>
          </a:p>
          <a:p>
            <a:endParaRPr lang="en-US" altLang="zh-CN" sz="1200" b="0" i="0" u="none" strike="noStrike" kern="1200" baseline="0" dirty="0" smtClean="0">
              <a:solidFill>
                <a:schemeClr val="tx1"/>
              </a:solidFill>
              <a:latin typeface="+mn-ea"/>
              <a:ea typeface="+mn-ea"/>
              <a:cs typeface="+mn-cs"/>
            </a:endParaRPr>
          </a:p>
          <a:p>
            <a:r>
              <a:rPr lang="zh-CN" altLang="en-US" sz="1200" b="0" i="0" u="none" strike="noStrike" kern="1200" baseline="0" dirty="0" smtClean="0">
                <a:solidFill>
                  <a:schemeClr val="tx1"/>
                </a:solidFill>
                <a:latin typeface="+mn-ea"/>
                <a:ea typeface="+mn-ea"/>
                <a:cs typeface="+mn-cs"/>
              </a:rPr>
              <a:t>但是这些方法都有不足：第一是他们都不可避免的需要重新训练模型，第二是他们都无法处理动态的数据。</a:t>
            </a:r>
            <a:endParaRPr lang="en-US" altLang="zh-CN" sz="1200" b="0" i="0" u="none" strike="noStrike" kern="1200" baseline="0" dirty="0" smtClean="0">
              <a:solidFill>
                <a:schemeClr val="tx1"/>
              </a:solidFill>
              <a:latin typeface="+mn-ea"/>
              <a:ea typeface="+mn-ea"/>
              <a:cs typeface="+mn-cs"/>
            </a:endParaRPr>
          </a:p>
          <a:p>
            <a:endParaRPr lang="zh-CN" altLang="en-US" b="0" dirty="0">
              <a:latin typeface="+mn-ea"/>
              <a:ea typeface="+mn-ea"/>
            </a:endParaRPr>
          </a:p>
        </p:txBody>
      </p:sp>
      <p:sp>
        <p:nvSpPr>
          <p:cNvPr id="4" name="灯片编号占位符 3"/>
          <p:cNvSpPr>
            <a:spLocks noGrp="1"/>
          </p:cNvSpPr>
          <p:nvPr>
            <p:ph type="sldNum" sz="quarter" idx="10"/>
          </p:nvPr>
        </p:nvSpPr>
        <p:spPr/>
        <p:txBody>
          <a:bodyPr/>
          <a:lstStyle/>
          <a:p>
            <a:fld id="{B8F68A75-1756-4745-878C-C2244459519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所以在本篇论文中采取的是在线学习（解决离线模型老化问题）加上随机森林（这个分类器比其他的分类器表现更优异）的方法。</a:t>
            </a:r>
            <a:endParaRPr lang="en-US" altLang="zh-CN" dirty="0" smtClean="0"/>
          </a:p>
          <a:p>
            <a:endParaRPr lang="en-US" altLang="zh-CN" dirty="0" smtClean="0"/>
          </a:p>
          <a:p>
            <a:r>
              <a:rPr lang="zh-CN" altLang="en-US" dirty="0" smtClean="0"/>
              <a:t>要使用在线学习的方法，就必须解决两个问题：</a:t>
            </a:r>
            <a:endParaRPr lang="en-US" altLang="zh-CN" dirty="0" smtClean="0"/>
          </a:p>
          <a:p>
            <a:r>
              <a:rPr lang="en-US" altLang="zh-CN" dirty="0" smtClean="0"/>
              <a:t>1.</a:t>
            </a:r>
            <a:r>
              <a:rPr lang="zh-CN" altLang="en-US" dirty="0" smtClean="0"/>
              <a:t>如何标记样本（在离线方法中可以根据全局的磁盘状态给磁盘贴标签），在线学习很难给到来的样本进行标记，因为当磁盘故障未发生时，我们不知道应该给他贴什么标签。</a:t>
            </a:r>
            <a:endParaRPr lang="en-US" altLang="zh-CN" dirty="0" smtClean="0"/>
          </a:p>
          <a:p>
            <a:r>
              <a:rPr lang="en-US" altLang="zh-CN" dirty="0" smtClean="0"/>
              <a:t>2.</a:t>
            </a:r>
            <a:r>
              <a:rPr lang="zh-CN" altLang="en-US" dirty="0" smtClean="0"/>
              <a:t>解决样本不平衡问题。在现实生活中，好的样本数量是远远大于坏的样本数量。这样就会导致训练出来的模型极度不平衡（使用</a:t>
            </a:r>
            <a:r>
              <a:rPr lang="en-US" altLang="zh-CN" dirty="0" smtClean="0"/>
              <a:t>online bagging</a:t>
            </a:r>
            <a:r>
              <a:rPr lang="zh-CN" altLang="en-US" dirty="0" smtClean="0"/>
              <a:t>的方法和泊松分布的参数值，挑选尽可能多的坏样本进行训练，而忽略好样本）。</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8F68A75-1756-4745-878C-C2244459519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dirty="0" smtClean="0">
                <a:sym typeface="+mn-ea"/>
              </a:rPr>
              <a:t>A1</a:t>
            </a:r>
            <a:r>
              <a:rPr lang="zh-CN" altLang="en-US" dirty="0" smtClean="0">
                <a:sym typeface="+mn-ea"/>
              </a:rPr>
              <a:t>：</a:t>
            </a:r>
            <a:r>
              <a:rPr lang="zh-CN" altLang="en-US" dirty="0" smtClean="0">
                <a:effectLst/>
                <a:sym typeface="+mn-ea"/>
              </a:rPr>
              <a:t>如果不进行随机抽样，每棵树的训练集都一样，那么最终训练出的树分类结果也是完全一样的，这样的话完全没有</a:t>
            </a:r>
            <a:r>
              <a:rPr lang="en-US" altLang="zh-CN" dirty="0" smtClean="0">
                <a:effectLst/>
                <a:sym typeface="+mn-ea"/>
              </a:rPr>
              <a:t>bagging</a:t>
            </a:r>
            <a:r>
              <a:rPr lang="zh-CN" altLang="en-US" dirty="0" smtClean="0">
                <a:effectLst/>
                <a:sym typeface="+mn-ea"/>
              </a:rPr>
              <a:t>的必要</a:t>
            </a:r>
            <a:endParaRPr lang="en-US" altLang="zh-CN" b="0" i="0" kern="1200" dirty="0" smtClean="0">
              <a:solidFill>
                <a:schemeClr val="tx1"/>
              </a:solidFill>
              <a:effectLst/>
              <a:latin typeface="+mn-lt"/>
              <a:ea typeface="+mn-ea"/>
              <a:cs typeface="+mn-cs"/>
            </a:endParaRPr>
          </a:p>
          <a:p>
            <a:r>
              <a:rPr lang="en-US" altLang="zh-CN" dirty="0" smtClean="0">
                <a:effectLst/>
                <a:sym typeface="+mn-ea"/>
              </a:rPr>
              <a:t>A2</a:t>
            </a:r>
            <a:r>
              <a:rPr lang="zh-CN" altLang="en-US" dirty="0" smtClean="0">
                <a:effectLst/>
                <a:sym typeface="+mn-ea"/>
              </a:rPr>
              <a:t>：如果不是有放回的抽样，那么每棵树的训练样本都是不同的，都是没有交集的，这样每棵树都是</a:t>
            </a:r>
            <a:r>
              <a:rPr lang="en-US" altLang="zh-CN" dirty="0" smtClean="0">
                <a:effectLst/>
                <a:sym typeface="+mn-ea"/>
              </a:rPr>
              <a:t>"</a:t>
            </a:r>
            <a:r>
              <a:rPr lang="zh-CN" altLang="en-US" dirty="0" smtClean="0">
                <a:effectLst/>
                <a:sym typeface="+mn-ea"/>
              </a:rPr>
              <a:t>有偏的</a:t>
            </a:r>
            <a:r>
              <a:rPr lang="en-US" altLang="zh-CN" dirty="0" smtClean="0">
                <a:effectLst/>
                <a:sym typeface="+mn-ea"/>
              </a:rPr>
              <a:t>"</a:t>
            </a:r>
            <a:r>
              <a:rPr lang="zh-CN" altLang="en-US" dirty="0" smtClean="0">
                <a:effectLst/>
                <a:sym typeface="+mn-ea"/>
              </a:rPr>
              <a:t>，都是绝对</a:t>
            </a:r>
            <a:r>
              <a:rPr lang="en-US" altLang="zh-CN" dirty="0" smtClean="0">
                <a:effectLst/>
                <a:sym typeface="+mn-ea"/>
              </a:rPr>
              <a:t>"</a:t>
            </a:r>
            <a:r>
              <a:rPr lang="zh-CN" altLang="en-US" dirty="0" smtClean="0">
                <a:effectLst/>
                <a:sym typeface="+mn-ea"/>
              </a:rPr>
              <a:t>片面的</a:t>
            </a:r>
            <a:r>
              <a:rPr lang="en-US" altLang="zh-CN" dirty="0" smtClean="0">
                <a:effectLst/>
                <a:sym typeface="+mn-ea"/>
              </a:rPr>
              <a:t>"</a:t>
            </a:r>
            <a:r>
              <a:rPr lang="zh-CN" altLang="en-US" dirty="0" smtClean="0">
                <a:effectLst/>
                <a:sym typeface="+mn-ea"/>
              </a:rPr>
              <a:t>（当然这样说可能不对），也就是说每棵树训练出来都是有很大的差异的；而随机森林最后分类取决于多棵树（弱分类器）的投票表决，这种表决应该是</a:t>
            </a:r>
            <a:r>
              <a:rPr lang="en-US" altLang="zh-CN" dirty="0" smtClean="0">
                <a:effectLst/>
                <a:sym typeface="+mn-ea"/>
              </a:rPr>
              <a:t>"</a:t>
            </a:r>
            <a:r>
              <a:rPr lang="zh-CN" altLang="en-US" dirty="0" smtClean="0">
                <a:effectLst/>
                <a:sym typeface="+mn-ea"/>
              </a:rPr>
              <a:t>求同</a:t>
            </a:r>
            <a:r>
              <a:rPr lang="en-US" altLang="zh-CN" dirty="0" smtClean="0">
                <a:effectLst/>
                <a:sym typeface="+mn-ea"/>
              </a:rPr>
              <a:t>"</a:t>
            </a:r>
            <a:r>
              <a:rPr lang="zh-CN" altLang="en-US" dirty="0" smtClean="0">
                <a:effectLst/>
                <a:sym typeface="+mn-ea"/>
              </a:rPr>
              <a:t>，因此使用完全不同的训练集来训练每棵树这样对最终分类结果是没有帮助的，这样无异于是</a:t>
            </a:r>
            <a:r>
              <a:rPr lang="en-US" altLang="zh-CN" dirty="0" smtClean="0">
                <a:effectLst/>
                <a:sym typeface="+mn-ea"/>
              </a:rPr>
              <a:t>"</a:t>
            </a:r>
            <a:r>
              <a:rPr lang="zh-CN" altLang="en-US" dirty="0" smtClean="0">
                <a:effectLst/>
                <a:sym typeface="+mn-ea"/>
              </a:rPr>
              <a:t>盲人摸象</a:t>
            </a:r>
            <a:r>
              <a:rPr lang="en-US" altLang="zh-CN" dirty="0" smtClean="0">
                <a:effectLst/>
                <a:sym typeface="+mn-ea"/>
              </a:rPr>
              <a:t>"</a:t>
            </a:r>
            <a:r>
              <a:rPr lang="zh-CN" altLang="en-US" dirty="0" smtClean="0">
                <a:effectLst/>
                <a:sym typeface="+mn-ea"/>
              </a:rPr>
              <a:t>。</a:t>
            </a:r>
            <a:endParaRPr lang="zh-CN" altLang="en-US" dirty="0"/>
          </a:p>
          <a:p>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08B84CB-EF15-4D33-8E1F-AFD72335998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1774D91-15F5-4BD9-83E1-C57F4D78F18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E08B84CB-EF15-4D33-8E1F-AFD72335998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1774D91-15F5-4BD9-83E1-C57F4D78F18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E08B84CB-EF15-4D33-8E1F-AFD72335998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1774D91-15F5-4BD9-83E1-C57F4D78F18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E08B84CB-EF15-4D33-8E1F-AFD72335998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1774D91-15F5-4BD9-83E1-C57F4D78F18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E08B84CB-EF15-4D33-8E1F-AFD72335998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1774D91-15F5-4BD9-83E1-C57F4D78F18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E08B84CB-EF15-4D33-8E1F-AFD72335998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1774D91-15F5-4BD9-83E1-C57F4D78F18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E08B84CB-EF15-4D33-8E1F-AFD723359989}"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1774D91-15F5-4BD9-83E1-C57F4D78F18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08B84CB-EF15-4D33-8E1F-AFD723359989}"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1774D91-15F5-4BD9-83E1-C57F4D78F18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8B84CB-EF15-4D33-8E1F-AFD723359989}"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1774D91-15F5-4BD9-83E1-C57F4D78F18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E08B84CB-EF15-4D33-8E1F-AFD72335998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1774D91-15F5-4BD9-83E1-C57F4D78F18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E08B84CB-EF15-4D33-8E1F-AFD72335998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1774D91-15F5-4BD9-83E1-C57F4D78F18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8B84CB-EF15-4D33-8E1F-AFD723359989}"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774D91-15F5-4BD9-83E1-C57F4D78F18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emf"/></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4.emf"/></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4.png"/><Relationship Id="rId1"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7.png"/><Relationship Id="rId1"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9.png"/><Relationship Id="rId1"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1.png"/><Relationship Id="rId1" Type="http://schemas.openxmlformats.org/officeDocument/2006/relationships/image" Target="../media/image30.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31640" y="1982450"/>
            <a:ext cx="6480720" cy="1446550"/>
          </a:xfrm>
          <a:prstGeom prst="rect">
            <a:avLst/>
          </a:prstGeom>
          <a:noFill/>
        </p:spPr>
        <p:txBody>
          <a:bodyPr wrap="square" rtlCol="0">
            <a:spAutoFit/>
          </a:bodyPr>
          <a:lstStyle/>
          <a:p>
            <a:pPr algn="ctr"/>
            <a:r>
              <a:rPr lang="en-US" altLang="zh-CN" sz="4400" dirty="0">
                <a:latin typeface="微软雅黑" panose="020B0503020204020204" pitchFamily="34" charset="-122"/>
                <a:ea typeface="微软雅黑" panose="020B0503020204020204" pitchFamily="34" charset="-122"/>
                <a:cs typeface="Times New Roman" panose="02020603050405020304" pitchFamily="18" charset="0"/>
              </a:rPr>
              <a:t>Disk Failure Prediction</a:t>
            </a:r>
            <a:endParaRPr lang="en-US" altLang="zh-CN" sz="4400" dirty="0">
              <a:latin typeface="微软雅黑" panose="020B0503020204020204" pitchFamily="34" charset="-122"/>
              <a:ea typeface="微软雅黑" panose="020B0503020204020204" pitchFamily="34" charset="-122"/>
              <a:cs typeface="Times New Roman" panose="02020603050405020304" pitchFamily="18" charset="0"/>
            </a:endParaRPr>
          </a:p>
          <a:p>
            <a:pPr algn="ctr"/>
            <a:r>
              <a:rPr lang="en-US" altLang="zh-CN" sz="4400" dirty="0">
                <a:latin typeface="微软雅黑" panose="020B0503020204020204" pitchFamily="34" charset="-122"/>
                <a:ea typeface="微软雅黑" panose="020B0503020204020204" pitchFamily="34" charset="-122"/>
                <a:cs typeface="Times New Roman" panose="02020603050405020304" pitchFamily="18" charset="0"/>
              </a:rPr>
              <a:t>via online learning</a:t>
            </a:r>
            <a:endParaRPr lang="zh-CN" altLang="en-US" sz="44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文本框 3"/>
          <p:cNvSpPr txBox="1"/>
          <p:nvPr/>
        </p:nvSpPr>
        <p:spPr>
          <a:xfrm>
            <a:off x="6719173" y="4023066"/>
            <a:ext cx="877163" cy="1134126"/>
          </a:xfrm>
          <a:prstGeom prst="rect">
            <a:avLst/>
          </a:prstGeom>
          <a:noFill/>
        </p:spPr>
        <p:txBody>
          <a:bodyPr vert="eaVert" wrap="square" rtlCol="0">
            <a:spAutoFit/>
          </a:bodyPr>
          <a:lstStyle/>
          <a:p>
            <a:r>
              <a:rPr lang="zh-CN" altLang="en-US" sz="1500" dirty="0">
                <a:latin typeface="华文行楷" panose="02010800040101010101" pitchFamily="2" charset="-122"/>
                <a:ea typeface="华文行楷" panose="02010800040101010101" pitchFamily="2" charset="-122"/>
              </a:rPr>
              <a:t>许万全</a:t>
            </a:r>
            <a:endParaRPr lang="en-US" altLang="zh-CN" sz="1500" dirty="0">
              <a:latin typeface="华文行楷" panose="02010800040101010101" pitchFamily="2" charset="-122"/>
              <a:ea typeface="华文行楷" panose="02010800040101010101" pitchFamily="2" charset="-122"/>
            </a:endParaRPr>
          </a:p>
          <a:p>
            <a:endParaRPr lang="en-US" altLang="zh-CN" sz="1500" dirty="0" smtClean="0">
              <a:latin typeface="华文行楷" panose="02010800040101010101" pitchFamily="2" charset="-122"/>
              <a:ea typeface="华文行楷" panose="02010800040101010101" pitchFamily="2" charset="-122"/>
            </a:endParaRPr>
          </a:p>
          <a:p>
            <a:r>
              <a:rPr lang="zh-CN" altLang="en-US" sz="1500" dirty="0" smtClean="0">
                <a:latin typeface="华文行楷" panose="02010800040101010101" pitchFamily="2" charset="-122"/>
                <a:ea typeface="华文行楷" panose="02010800040101010101" pitchFamily="2" charset="-122"/>
              </a:rPr>
              <a:t>计算机学院</a:t>
            </a:r>
            <a:endParaRPr lang="en-US" altLang="zh-CN" sz="1500" dirty="0" smtClean="0">
              <a:latin typeface="华文行楷" panose="02010800040101010101" pitchFamily="2" charset="-122"/>
              <a:ea typeface="华文行楷" panose="0201080004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微软雅黑" panose="020B0503020204020204" pitchFamily="34" charset="-122"/>
                <a:ea typeface="微软雅黑" panose="020B0503020204020204" pitchFamily="34" charset="-122"/>
              </a:rPr>
              <a:t>Online Random Forests (ORF)</a:t>
            </a:r>
            <a:endParaRPr lang="zh-CN" altLang="en-US" sz="36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What is ORF ?</a:t>
            </a: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How to combine ORF with disk failure prediction ?</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66800" y="1197620"/>
            <a:ext cx="7010400" cy="4462760"/>
          </a:xfrm>
          <a:prstGeom prst="rect">
            <a:avLst/>
          </a:prstGeom>
          <a:noFill/>
        </p:spPr>
        <p:txBody>
          <a:bodyPr wrap="square" rtlCol="0">
            <a:spAutoFit/>
          </a:bodyPr>
          <a:lstStyle/>
          <a:p>
            <a:r>
              <a:rPr lang="en-US" altLang="zh-CN" sz="32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决策树</a:t>
            </a:r>
            <a:endParaRPr lang="en-US" altLang="zh-CN" sz="28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随机森林</a:t>
            </a:r>
            <a:endParaRPr lang="en-US" altLang="zh-CN" sz="28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在线随机森林</a:t>
            </a:r>
            <a:endParaRPr lang="en-US" altLang="zh-CN" sz="28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在线随机森林与磁盘故障预测</a:t>
            </a:r>
            <a:endParaRPr lang="en-US" altLang="zh-CN" sz="2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4800" y="304800"/>
            <a:ext cx="1447800"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决策树</a:t>
            </a:r>
            <a:endParaRPr lang="zh-CN" altLang="en-US" sz="28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0" y="2286000"/>
            <a:ext cx="3896400" cy="2363400"/>
          </a:xfrm>
          <a:prstGeom prst="rect">
            <a:avLst/>
          </a:prstGeom>
        </p:spPr>
      </p:pic>
      <p:sp>
        <p:nvSpPr>
          <p:cNvPr id="8" name="矩形 7"/>
          <p:cNvSpPr/>
          <p:nvPr/>
        </p:nvSpPr>
        <p:spPr>
          <a:xfrm>
            <a:off x="2286000" y="1149578"/>
            <a:ext cx="4570482"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决策树实际上就是在模仿人类做决策的过程</a:t>
            </a: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9" name="矩形 8"/>
              <p:cNvSpPr/>
              <p:nvPr/>
            </p:nvSpPr>
            <p:spPr>
              <a:xfrm>
                <a:off x="5636751" y="2286002"/>
                <a:ext cx="2566472" cy="8712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solidFill>
                            <a:srgbClr val="FF0000"/>
                          </a:solidFill>
                          <a:latin typeface="Cambria Math" panose="02040503050406030204" pitchFamily="18" charset="0"/>
                        </a:rPr>
                        <m:t>𝐺</m:t>
                      </m:r>
                      <m:r>
                        <a:rPr lang="zh-CN" altLang="en-US">
                          <a:solidFill>
                            <a:srgbClr val="FF0000"/>
                          </a:solidFill>
                          <a:latin typeface="Cambria Math" panose="02040503050406030204" pitchFamily="18" charset="0"/>
                        </a:rPr>
                        <m:t>(</m:t>
                      </m:r>
                      <m:r>
                        <a:rPr lang="zh-CN" altLang="en-US" i="1">
                          <a:solidFill>
                            <a:srgbClr val="FF0000"/>
                          </a:solidFill>
                          <a:latin typeface="Cambria Math" panose="02040503050406030204" pitchFamily="18" charset="0"/>
                        </a:rPr>
                        <m:t>𝑥</m:t>
                      </m:r>
                      <m:r>
                        <a:rPr lang="zh-CN" altLang="en-US">
                          <a:solidFill>
                            <a:srgbClr val="FF0000"/>
                          </a:solidFill>
                          <a:latin typeface="Cambria Math" panose="02040503050406030204" pitchFamily="18" charset="0"/>
                        </a:rPr>
                        <m:t>)=</m:t>
                      </m:r>
                      <m:nary>
                        <m:naryPr>
                          <m:chr m:val="∑"/>
                          <m:limLoc m:val="undOvr"/>
                          <m:grow m:val="on"/>
                          <m:ctrlPr>
                            <a:rPr lang="zh-CN" altLang="en-US" i="1">
                              <a:solidFill>
                                <a:srgbClr val="FF0000"/>
                              </a:solidFill>
                              <a:latin typeface="Cambria Math"/>
                            </a:rPr>
                          </m:ctrlPr>
                        </m:naryPr>
                        <m:sub>
                          <m:r>
                            <a:rPr lang="zh-CN" altLang="en-US" i="1">
                              <a:solidFill>
                                <a:srgbClr val="FF0000"/>
                              </a:solidFill>
                              <a:latin typeface="Cambria Math" panose="02040503050406030204" pitchFamily="18" charset="0"/>
                            </a:rPr>
                            <m:t>𝑡</m:t>
                          </m:r>
                          <m:r>
                            <a:rPr lang="zh-CN" altLang="en-US">
                              <a:solidFill>
                                <a:srgbClr val="FF0000"/>
                              </a:solidFill>
                              <a:latin typeface="Cambria Math" panose="02040503050406030204" pitchFamily="18" charset="0"/>
                            </a:rPr>
                            <m:t>=1</m:t>
                          </m:r>
                        </m:sub>
                        <m:sup>
                          <m:r>
                            <a:rPr lang="zh-CN" altLang="en-US" i="1">
                              <a:solidFill>
                                <a:srgbClr val="FF0000"/>
                              </a:solidFill>
                              <a:latin typeface="Cambria Math" panose="02040503050406030204" pitchFamily="18" charset="0"/>
                            </a:rPr>
                            <m:t>𝑇</m:t>
                          </m:r>
                        </m:sup>
                        <m:e>
                          <m:d>
                            <m:dPr>
                              <m:begChr m:val=""/>
                              <m:ctrlPr>
                                <a:rPr lang="zh-CN" altLang="en-US" i="1">
                                  <a:solidFill>
                                    <a:srgbClr val="FF0000"/>
                                  </a:solidFill>
                                  <a:latin typeface="Cambria Math"/>
                                </a:rPr>
                              </m:ctrlPr>
                            </m:dPr>
                            <m:e>
                              <m:sSub>
                                <m:sSubPr>
                                  <m:ctrlPr>
                                    <a:rPr lang="zh-CN" altLang="en-US" i="1">
                                      <a:solidFill>
                                        <a:srgbClr val="FF0000"/>
                                      </a:solidFill>
                                      <a:latin typeface="Cambria Math"/>
                                    </a:rPr>
                                  </m:ctrlPr>
                                </m:sSubPr>
                                <m:e>
                                  <m:r>
                                    <a:rPr lang="zh-CN" altLang="en-US" i="1">
                                      <a:solidFill>
                                        <a:srgbClr val="FF0000"/>
                                      </a:solidFill>
                                      <a:latin typeface="Cambria Math" panose="02040503050406030204" pitchFamily="18" charset="0"/>
                                    </a:rPr>
                                    <m:t>𝑞</m:t>
                                  </m:r>
                                </m:e>
                                <m:sub>
                                  <m:r>
                                    <a:rPr lang="zh-CN" altLang="en-US" i="1">
                                      <a:solidFill>
                                        <a:srgbClr val="FF0000"/>
                                      </a:solidFill>
                                      <a:latin typeface="Cambria Math" panose="02040503050406030204" pitchFamily="18" charset="0"/>
                                    </a:rPr>
                                    <m:t>𝑡</m:t>
                                  </m:r>
                                </m:sub>
                              </m:sSub>
                              <m:r>
                                <a:rPr lang="zh-CN" altLang="en-US">
                                  <a:solidFill>
                                    <a:srgbClr val="FF0000"/>
                                  </a:solidFill>
                                  <a:latin typeface="Cambria Math" panose="02040503050406030204" pitchFamily="18" charset="0"/>
                                </a:rPr>
                                <m:t>(</m:t>
                              </m:r>
                              <m:r>
                                <a:rPr lang="zh-CN" altLang="en-US" i="1">
                                  <a:solidFill>
                                    <a:srgbClr val="FF0000"/>
                                  </a:solidFill>
                                  <a:latin typeface="Cambria Math" panose="02040503050406030204" pitchFamily="18" charset="0"/>
                                </a:rPr>
                                <m:t>𝑥</m:t>
                              </m:r>
                              <m:r>
                                <a:rPr lang="zh-CN" altLang="en-US">
                                  <a:solidFill>
                                    <a:srgbClr val="FF0000"/>
                                  </a:solidFill>
                                  <a:latin typeface="Cambria Math" panose="02040503050406030204" pitchFamily="18" charset="0"/>
                                </a:rPr>
                                <m:t>)⋅</m:t>
                              </m:r>
                              <m:sSub>
                                <m:sSubPr>
                                  <m:ctrlPr>
                                    <a:rPr lang="zh-CN" altLang="en-US" i="1">
                                      <a:solidFill>
                                        <a:srgbClr val="FF0000"/>
                                      </a:solidFill>
                                      <a:latin typeface="Cambria Math"/>
                                    </a:rPr>
                                  </m:ctrlPr>
                                </m:sSubPr>
                                <m:e>
                                  <m:r>
                                    <a:rPr lang="zh-CN" altLang="en-US" i="1">
                                      <a:solidFill>
                                        <a:srgbClr val="FF0000"/>
                                      </a:solidFill>
                                      <a:latin typeface="Cambria Math" panose="02040503050406030204" pitchFamily="18" charset="0"/>
                                    </a:rPr>
                                    <m:t>𝑔</m:t>
                                  </m:r>
                                </m:e>
                                <m:sub>
                                  <m:r>
                                    <a:rPr lang="zh-CN" altLang="en-US" i="1">
                                      <a:solidFill>
                                        <a:srgbClr val="FF0000"/>
                                      </a:solidFill>
                                      <a:latin typeface="Cambria Math" panose="02040503050406030204" pitchFamily="18" charset="0"/>
                                    </a:rPr>
                                    <m:t>𝑡</m:t>
                                  </m:r>
                                </m:sub>
                              </m:sSub>
                              <m:r>
                                <a:rPr lang="zh-CN" altLang="en-US">
                                  <a:solidFill>
                                    <a:srgbClr val="FF0000"/>
                                  </a:solidFill>
                                  <a:latin typeface="Cambria Math" panose="02040503050406030204" pitchFamily="18" charset="0"/>
                                </a:rPr>
                                <m:t>(</m:t>
                              </m:r>
                              <m:r>
                                <a:rPr lang="zh-CN" altLang="en-US" i="1">
                                  <a:solidFill>
                                    <a:srgbClr val="FF0000"/>
                                  </a:solidFill>
                                  <a:latin typeface="Cambria Math" panose="02040503050406030204" pitchFamily="18" charset="0"/>
                                </a:rPr>
                                <m:t>𝑥</m:t>
                              </m:r>
                            </m:e>
                          </m:d>
                        </m:e>
                      </m:nary>
                    </m:oMath>
                  </m:oMathPara>
                </a14:m>
                <a:endParaRPr lang="zh-CN" altLang="en-US" dirty="0">
                  <a:solidFill>
                    <a:srgbClr val="FF0000"/>
                  </a:solidFill>
                  <a:latin typeface="微软雅黑" panose="020B0503020204020204" pitchFamily="34" charset="-122"/>
                  <a:ea typeface="微软雅黑" panose="020B0503020204020204" pitchFamily="34" charset="-122"/>
                </a:endParaRPr>
              </a:p>
            </p:txBody>
          </p:sp>
        </mc:Choice>
        <mc:Fallback>
          <p:sp>
            <p:nvSpPr>
              <p:cNvPr id="9" name="矩形 8"/>
              <p:cNvSpPr>
                <a:spLocks noRot="1" noChangeAspect="1" noMove="1" noResize="1" noEditPoints="1" noAdjustHandles="1" noChangeArrowheads="1" noChangeShapeType="1" noTextEdit="1"/>
              </p:cNvSpPr>
              <p:nvPr/>
            </p:nvSpPr>
            <p:spPr>
              <a:xfrm>
                <a:off x="5636751" y="2286002"/>
                <a:ext cx="2566472" cy="871201"/>
              </a:xfrm>
              <a:prstGeom prst="rect">
                <a:avLst/>
              </a:prstGeom>
              <a:blipFill rotWithShape="1">
                <a:blip r:embed="rId2"/>
                <a:stretch>
                  <a:fillRect/>
                </a:stretch>
              </a:blipFill>
            </p:spPr>
            <p:txBody>
              <a:bodyPr/>
              <a:lstStyle/>
              <a:p>
                <a:r>
                  <a:rPr lang="zh-CN" altLang="en-US">
                    <a:noFill/>
                  </a:rPr>
                  <a:t> </a:t>
                </a:r>
                <a:endParaRPr lang="zh-CN" altLang="en-US">
                  <a:noFill/>
                </a:endParaRPr>
              </a:p>
            </p:txBody>
          </p:sp>
        </mc:Fallback>
      </mc:AlternateContent>
      <p:sp>
        <p:nvSpPr>
          <p:cNvPr id="10" name="右箭头 9"/>
          <p:cNvSpPr/>
          <p:nvPr/>
        </p:nvSpPr>
        <p:spPr>
          <a:xfrm>
            <a:off x="4114800" y="3200400"/>
            <a:ext cx="1219200" cy="267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文本框 11"/>
          <p:cNvSpPr txBox="1"/>
          <p:nvPr/>
        </p:nvSpPr>
        <p:spPr>
          <a:xfrm>
            <a:off x="1040423" y="5130563"/>
            <a:ext cx="7162800" cy="1200329"/>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         G(x)</a:t>
            </a:r>
            <a:r>
              <a:rPr lang="zh-CN" altLang="en-US" dirty="0">
                <a:latin typeface="微软雅黑" panose="020B0503020204020204" pitchFamily="34" charset="-122"/>
                <a:ea typeface="微软雅黑" panose="020B0503020204020204" pitchFamily="34" charset="-122"/>
              </a:rPr>
              <a:t>由许多</a:t>
            </a:r>
            <a:r>
              <a:rPr lang="en-US" altLang="zh-CN" dirty="0">
                <a:latin typeface="微软雅黑" panose="020B0503020204020204" pitchFamily="34" charset="-122"/>
                <a:ea typeface="微软雅黑" panose="020B0503020204020204" pitchFamily="34" charset="-122"/>
              </a:rPr>
              <a:t>g(x)</a:t>
            </a:r>
            <a:r>
              <a:rPr lang="zh-CN" altLang="en-US" dirty="0">
                <a:latin typeface="微软雅黑" panose="020B0503020204020204" pitchFamily="34" charset="-122"/>
                <a:ea typeface="微软雅黑" panose="020B0503020204020204" pitchFamily="34" charset="-122"/>
              </a:rPr>
              <a:t>组成，即</a:t>
            </a:r>
            <a:r>
              <a:rPr lang="en-US" altLang="zh-CN" dirty="0">
                <a:latin typeface="微软雅黑" panose="020B0503020204020204" pitchFamily="34" charset="-122"/>
                <a:ea typeface="微软雅黑" panose="020B0503020204020204" pitchFamily="34" charset="-122"/>
              </a:rPr>
              <a:t>aggregation</a:t>
            </a:r>
            <a:r>
              <a:rPr lang="zh-CN" altLang="en-US" dirty="0">
                <a:latin typeface="微软雅黑" panose="020B0503020204020204" pitchFamily="34" charset="-122"/>
                <a:ea typeface="微软雅黑" panose="020B0503020204020204" pitchFamily="34" charset="-122"/>
              </a:rPr>
              <a:t>的做法。每个</a:t>
            </a:r>
            <a:r>
              <a:rPr lang="en-US" altLang="zh-CN" dirty="0">
                <a:latin typeface="微软雅黑" panose="020B0503020204020204" pitchFamily="34" charset="-122"/>
                <a:ea typeface="微软雅黑" panose="020B0503020204020204" pitchFamily="34" charset="-122"/>
              </a:rPr>
              <a:t>g(x)</a:t>
            </a:r>
            <a:r>
              <a:rPr lang="zh-CN" altLang="en-US" dirty="0">
                <a:latin typeface="微软雅黑" panose="020B0503020204020204" pitchFamily="34" charset="-122"/>
                <a:ea typeface="微软雅黑" panose="020B0503020204020204" pitchFamily="34" charset="-122"/>
              </a:rPr>
              <a:t>就代表上图中的蓝色圆圈（树的叶子）。</a:t>
            </a:r>
            <a:r>
              <a:rPr lang="en-US" altLang="zh-CN" dirty="0">
                <a:latin typeface="微软雅黑" panose="020B0503020204020204" pitchFamily="34" charset="-122"/>
                <a:ea typeface="微软雅黑" panose="020B0503020204020204" pitchFamily="34" charset="-122"/>
              </a:rPr>
              <a:t>q(x)</a:t>
            </a:r>
            <a:r>
              <a:rPr lang="zh-CN" altLang="en-US" dirty="0">
                <a:latin typeface="微软雅黑" panose="020B0503020204020204" pitchFamily="34" charset="-122"/>
                <a:ea typeface="微软雅黑" panose="020B0503020204020204" pitchFamily="34" charset="-122"/>
              </a:rPr>
              <a:t>表示每个</a:t>
            </a:r>
            <a:r>
              <a:rPr lang="en-US" altLang="zh-CN" dirty="0">
                <a:latin typeface="微软雅黑" panose="020B0503020204020204" pitchFamily="34" charset="-122"/>
                <a:ea typeface="微软雅黑" panose="020B0503020204020204" pitchFamily="34" charset="-122"/>
              </a:rPr>
              <a:t>g(x)</a:t>
            </a:r>
            <a:r>
              <a:rPr lang="zh-CN" altLang="en-US" dirty="0">
                <a:latin typeface="微软雅黑" panose="020B0503020204020204" pitchFamily="34" charset="-122"/>
                <a:ea typeface="微软雅黑" panose="020B0503020204020204" pitchFamily="34" charset="-122"/>
              </a:rPr>
              <a:t>成立的条件，代表上图中橘色箭头的部分。不同的</a:t>
            </a:r>
            <a:r>
              <a:rPr lang="en-US" altLang="zh-CN" dirty="0">
                <a:latin typeface="微软雅黑" panose="020B0503020204020204" pitchFamily="34" charset="-122"/>
                <a:ea typeface="微软雅黑" panose="020B0503020204020204" pitchFamily="34" charset="-122"/>
              </a:rPr>
              <a:t>g(x)</a:t>
            </a:r>
            <a:r>
              <a:rPr lang="zh-CN" altLang="en-US" dirty="0">
                <a:latin typeface="微软雅黑" panose="020B0503020204020204" pitchFamily="34" charset="-122"/>
                <a:ea typeface="微软雅黑" panose="020B0503020204020204" pitchFamily="34" charset="-122"/>
              </a:rPr>
              <a:t>对应于不同的</a:t>
            </a:r>
            <a:r>
              <a:rPr lang="en-US" altLang="zh-CN" dirty="0">
                <a:latin typeface="微软雅黑" panose="020B0503020204020204" pitchFamily="34" charset="-122"/>
                <a:ea typeface="微软雅黑" panose="020B0503020204020204" pitchFamily="34" charset="-122"/>
              </a:rPr>
              <a:t>q(x)</a:t>
            </a:r>
            <a:r>
              <a:rPr lang="zh-CN" altLang="en-US" dirty="0">
                <a:latin typeface="微软雅黑" panose="020B0503020204020204" pitchFamily="34" charset="-122"/>
                <a:ea typeface="微软雅黑" panose="020B0503020204020204" pitchFamily="34" charset="-122"/>
              </a:rPr>
              <a:t>，即从树的根部到顶端叶子的路径不同。</a:t>
            </a: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4" name="矩形 13"/>
              <p:cNvSpPr/>
              <p:nvPr/>
            </p:nvSpPr>
            <p:spPr>
              <a:xfrm>
                <a:off x="5477637" y="3761920"/>
                <a:ext cx="2884700" cy="8728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𝐺</m:t>
                      </m:r>
                      <m:r>
                        <a:rPr lang="zh-CN" altLang="en-US">
                          <a:latin typeface="Cambria Math" panose="02040503050406030204" pitchFamily="18" charset="0"/>
                        </a:rPr>
                        <m:t>(</m:t>
                      </m:r>
                      <m:r>
                        <a:rPr lang="zh-CN" altLang="en-US" b="1">
                          <a:latin typeface="Cambria Math" panose="02040503050406030204" pitchFamily="18" charset="0"/>
                        </a:rPr>
                        <m:t>𝐱</m:t>
                      </m:r>
                      <m:r>
                        <a:rPr lang="zh-CN" altLang="en-US">
                          <a:latin typeface="Cambria Math" panose="02040503050406030204" pitchFamily="18" charset="0"/>
                        </a:rPr>
                        <m:t>)=</m:t>
                      </m:r>
                      <m:nary>
                        <m:naryPr>
                          <m:chr m:val="∑"/>
                          <m:limLoc m:val="undOvr"/>
                          <m:grow m:val="on"/>
                          <m:ctrlPr>
                            <a:rPr lang="zh-CN" altLang="en-US" i="1">
                              <a:latin typeface="Cambria Math"/>
                            </a:rPr>
                          </m:ctrlPr>
                        </m:naryPr>
                        <m:sub>
                          <m:r>
                            <a:rPr lang="zh-CN" altLang="en-US" i="1">
                              <a:latin typeface="Cambria Math" panose="02040503050406030204" pitchFamily="18" charset="0"/>
                            </a:rPr>
                            <m:t>𝑐</m:t>
                          </m:r>
                          <m:r>
                            <a:rPr lang="zh-CN" altLang="en-US">
                              <a:latin typeface="Cambria Math" panose="02040503050406030204" pitchFamily="18" charset="0"/>
                            </a:rPr>
                            <m:t>=1</m:t>
                          </m:r>
                        </m:sub>
                        <m:sup>
                          <m:r>
                            <a:rPr lang="zh-CN" altLang="en-US" i="1">
                              <a:latin typeface="Cambria Math" panose="02040503050406030204" pitchFamily="18" charset="0"/>
                            </a:rPr>
                            <m:t>𝐶</m:t>
                          </m:r>
                        </m:sup>
                        <m:e>
                          <m:d>
                            <m:dPr>
                              <m:begChr m:val="["/>
                              <m:ctrlPr>
                                <a:rPr lang="zh-CN" altLang="en-US" i="1">
                                  <a:latin typeface="Cambria Math"/>
                                </a:rPr>
                              </m:ctrlPr>
                            </m:dPr>
                            <m:e>
                              <m:r>
                                <a:rPr lang="zh-CN" altLang="en-US" i="1">
                                  <a:latin typeface="Cambria Math" panose="02040503050406030204" pitchFamily="18" charset="0"/>
                                </a:rPr>
                                <m:t>𝑏</m:t>
                              </m:r>
                              <m:r>
                                <a:rPr lang="zh-CN" altLang="en-US">
                                  <a:latin typeface="Cambria Math" panose="02040503050406030204" pitchFamily="18" charset="0"/>
                                </a:rPr>
                                <m:t>(</m:t>
                              </m:r>
                              <m:r>
                                <a:rPr lang="zh-CN" altLang="en-US" b="1">
                                  <a:latin typeface="Cambria Math" panose="02040503050406030204" pitchFamily="18" charset="0"/>
                                </a:rPr>
                                <m:t>𝐱</m:t>
                              </m:r>
                              <m:r>
                                <a:rPr lang="zh-CN" altLang="en-US">
                                  <a:latin typeface="Cambria Math" panose="02040503050406030204" pitchFamily="18" charset="0"/>
                                </a:rPr>
                                <m:t>)=</m:t>
                              </m:r>
                              <m:r>
                                <a:rPr lang="zh-CN" altLang="en-US" i="1">
                                  <a:latin typeface="Cambria Math" panose="02040503050406030204" pitchFamily="18" charset="0"/>
                                </a:rPr>
                                <m:t>𝑐</m:t>
                              </m:r>
                              <m:r>
                                <a:rPr lang="zh-CN" altLang="en-US">
                                  <a:latin typeface="Cambria Math" panose="02040503050406030204" pitchFamily="18" charset="0"/>
                                </a:rPr>
                                <m:t>]</m:t>
                              </m:r>
                              <m:sSub>
                                <m:sSubPr>
                                  <m:ctrlPr>
                                    <a:rPr lang="zh-CN" altLang="en-US" i="1">
                                      <a:latin typeface="Cambria Math"/>
                                    </a:rPr>
                                  </m:ctrlPr>
                                </m:sSubPr>
                                <m:e>
                                  <m:r>
                                    <a:rPr lang="zh-CN" altLang="en-US" i="1">
                                      <a:latin typeface="Cambria Math" panose="02040503050406030204" pitchFamily="18" charset="0"/>
                                    </a:rPr>
                                    <m:t>𝐺</m:t>
                                  </m:r>
                                </m:e>
                                <m:sub>
                                  <m:r>
                                    <a:rPr lang="zh-CN" altLang="en-US" i="1">
                                      <a:latin typeface="Cambria Math" panose="02040503050406030204" pitchFamily="18" charset="0"/>
                                    </a:rPr>
                                    <m:t>𝑐</m:t>
                                  </m:r>
                                </m:sub>
                              </m:sSub>
                              <m:r>
                                <a:rPr lang="zh-CN" altLang="en-US">
                                  <a:latin typeface="Cambria Math" panose="02040503050406030204" pitchFamily="18" charset="0"/>
                                </a:rPr>
                                <m:t>(</m:t>
                              </m:r>
                              <m:r>
                                <a:rPr lang="zh-CN" altLang="en-US" b="1">
                                  <a:latin typeface="Cambria Math" panose="02040503050406030204" pitchFamily="18" charset="0"/>
                                </a:rPr>
                                <m:t>𝐱</m:t>
                              </m:r>
                            </m:e>
                          </m:d>
                        </m:e>
                      </m:nary>
                    </m:oMath>
                  </m:oMathPara>
                </a14:m>
                <a:endParaRPr lang="zh-CN" altLang="en-US" dirty="0">
                  <a:latin typeface="微软雅黑" panose="020B0503020204020204" pitchFamily="34" charset="-122"/>
                  <a:ea typeface="微软雅黑" panose="020B0503020204020204" pitchFamily="34" charset="-122"/>
                </a:endParaRPr>
              </a:p>
            </p:txBody>
          </p:sp>
        </mc:Choice>
        <mc:Fallback>
          <p:sp>
            <p:nvSpPr>
              <p:cNvPr id="14" name="矩形 13"/>
              <p:cNvSpPr>
                <a:spLocks noRot="1" noChangeAspect="1" noMove="1" noResize="1" noEditPoints="1" noAdjustHandles="1" noChangeArrowheads="1" noChangeShapeType="1" noTextEdit="1"/>
              </p:cNvSpPr>
              <p:nvPr/>
            </p:nvSpPr>
            <p:spPr>
              <a:xfrm>
                <a:off x="5477637" y="3761920"/>
                <a:ext cx="2884700" cy="872803"/>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sp>
        <p:nvSpPr>
          <p:cNvPr id="15" name="文本框 14"/>
          <p:cNvSpPr txBox="1"/>
          <p:nvPr/>
        </p:nvSpPr>
        <p:spPr>
          <a:xfrm>
            <a:off x="5477639" y="3334050"/>
            <a:ext cx="115176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递归定义：</a:t>
            </a:r>
            <a:endParaRPr lang="zh-CN" altLang="en-US"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5477639" y="1960945"/>
            <a:ext cx="115176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组合定义：</a:t>
            </a:r>
            <a:endParaRPr lang="zh-CN" altLang="en-US"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990602" y="4761229"/>
            <a:ext cx="115176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组合定义：</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4800" y="304800"/>
            <a:ext cx="1447800"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决策树</a:t>
            </a:r>
            <a:endParaRPr lang="zh-CN" altLang="en-US" sz="28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0" y="2286000"/>
            <a:ext cx="3896400" cy="2363400"/>
          </a:xfrm>
          <a:prstGeom prst="rect">
            <a:avLst/>
          </a:prstGeom>
        </p:spPr>
      </p:pic>
      <p:sp>
        <p:nvSpPr>
          <p:cNvPr id="8" name="矩形 7"/>
          <p:cNvSpPr/>
          <p:nvPr/>
        </p:nvSpPr>
        <p:spPr>
          <a:xfrm>
            <a:off x="2286000" y="1149578"/>
            <a:ext cx="4570482"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决策树实际上就是在模仿人类做决策的过程</a:t>
            </a: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9" name="矩形 8"/>
              <p:cNvSpPr/>
              <p:nvPr/>
            </p:nvSpPr>
            <p:spPr>
              <a:xfrm>
                <a:off x="5636751" y="2286002"/>
                <a:ext cx="2566472" cy="8712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𝐺</m:t>
                      </m:r>
                      <m:r>
                        <a:rPr lang="zh-CN" altLang="en-US">
                          <a:latin typeface="Cambria Math" panose="02040503050406030204" pitchFamily="18" charset="0"/>
                        </a:rPr>
                        <m:t>(</m:t>
                      </m:r>
                      <m:r>
                        <a:rPr lang="zh-CN" altLang="en-US" i="1">
                          <a:latin typeface="Cambria Math" panose="02040503050406030204" pitchFamily="18" charset="0"/>
                        </a:rPr>
                        <m:t>𝑥</m:t>
                      </m:r>
                      <m:r>
                        <a:rPr lang="zh-CN" altLang="en-US">
                          <a:latin typeface="Cambria Math" panose="02040503050406030204" pitchFamily="18" charset="0"/>
                        </a:rPr>
                        <m:t>)=</m:t>
                      </m:r>
                      <m:nary>
                        <m:naryPr>
                          <m:chr m:val="∑"/>
                          <m:limLoc m:val="undOvr"/>
                          <m:grow m:val="on"/>
                          <m:ctrlPr>
                            <a:rPr lang="zh-CN" altLang="en-US" i="1">
                              <a:latin typeface="Cambria Math"/>
                            </a:rPr>
                          </m:ctrlPr>
                        </m:naryPr>
                        <m:sub>
                          <m:r>
                            <a:rPr lang="zh-CN" altLang="en-US" i="1">
                              <a:latin typeface="Cambria Math" panose="02040503050406030204" pitchFamily="18" charset="0"/>
                            </a:rPr>
                            <m:t>𝑡</m:t>
                          </m:r>
                          <m:r>
                            <a:rPr lang="zh-CN" altLang="en-US">
                              <a:latin typeface="Cambria Math" panose="02040503050406030204" pitchFamily="18" charset="0"/>
                            </a:rPr>
                            <m:t>=1</m:t>
                          </m:r>
                        </m:sub>
                        <m:sup>
                          <m:r>
                            <a:rPr lang="zh-CN" altLang="en-US" i="1">
                              <a:latin typeface="Cambria Math" panose="02040503050406030204" pitchFamily="18" charset="0"/>
                            </a:rPr>
                            <m:t>𝑇</m:t>
                          </m:r>
                        </m:sup>
                        <m:e>
                          <m:d>
                            <m:dPr>
                              <m:begChr m:val=""/>
                              <m:ctrlPr>
                                <a:rPr lang="zh-CN" altLang="en-US" i="1">
                                  <a:latin typeface="Cambria Math"/>
                                </a:rPr>
                              </m:ctrlPr>
                            </m:dPr>
                            <m:e>
                              <m:sSub>
                                <m:sSubPr>
                                  <m:ctrlPr>
                                    <a:rPr lang="zh-CN" altLang="en-US" i="1">
                                      <a:latin typeface="Cambria Math"/>
                                    </a:rPr>
                                  </m:ctrlPr>
                                </m:sSubPr>
                                <m:e>
                                  <m:r>
                                    <a:rPr lang="zh-CN" altLang="en-US" i="1">
                                      <a:latin typeface="Cambria Math" panose="02040503050406030204" pitchFamily="18" charset="0"/>
                                    </a:rPr>
                                    <m:t>𝑞</m:t>
                                  </m:r>
                                </m:e>
                                <m:sub>
                                  <m:r>
                                    <a:rPr lang="zh-CN" altLang="en-US" i="1">
                                      <a:latin typeface="Cambria Math" panose="02040503050406030204" pitchFamily="18" charset="0"/>
                                    </a:rPr>
                                    <m:t>𝑡</m:t>
                                  </m:r>
                                </m:sub>
                              </m:sSub>
                              <m:r>
                                <a:rPr lang="zh-CN" altLang="en-US">
                                  <a:latin typeface="Cambria Math" panose="02040503050406030204" pitchFamily="18" charset="0"/>
                                </a:rPr>
                                <m:t>(</m:t>
                              </m:r>
                              <m:r>
                                <a:rPr lang="zh-CN" altLang="en-US" i="1">
                                  <a:latin typeface="Cambria Math" panose="02040503050406030204" pitchFamily="18" charset="0"/>
                                </a:rPr>
                                <m:t>𝑥</m:t>
                              </m:r>
                              <m:r>
                                <a:rPr lang="zh-CN" altLang="en-US">
                                  <a:latin typeface="Cambria Math" panose="02040503050406030204" pitchFamily="18" charset="0"/>
                                </a:rPr>
                                <m:t>)⋅</m:t>
                              </m:r>
                              <m:sSub>
                                <m:sSubPr>
                                  <m:ctrlPr>
                                    <a:rPr lang="zh-CN" altLang="en-US" i="1">
                                      <a:latin typeface="Cambria Math"/>
                                    </a:rPr>
                                  </m:ctrlPr>
                                </m:sSubPr>
                                <m:e>
                                  <m:r>
                                    <a:rPr lang="zh-CN" altLang="en-US" i="1">
                                      <a:latin typeface="Cambria Math" panose="02040503050406030204" pitchFamily="18" charset="0"/>
                                    </a:rPr>
                                    <m:t>𝑔</m:t>
                                  </m:r>
                                </m:e>
                                <m:sub>
                                  <m:r>
                                    <a:rPr lang="zh-CN" altLang="en-US" i="1">
                                      <a:latin typeface="Cambria Math" panose="02040503050406030204" pitchFamily="18" charset="0"/>
                                    </a:rPr>
                                    <m:t>𝑡</m:t>
                                  </m:r>
                                </m:sub>
                              </m:sSub>
                              <m:r>
                                <a:rPr lang="zh-CN" altLang="en-US">
                                  <a:latin typeface="Cambria Math" panose="02040503050406030204" pitchFamily="18" charset="0"/>
                                </a:rPr>
                                <m:t>(</m:t>
                              </m:r>
                              <m:r>
                                <a:rPr lang="zh-CN" altLang="en-US" i="1">
                                  <a:latin typeface="Cambria Math" panose="02040503050406030204" pitchFamily="18" charset="0"/>
                                </a:rPr>
                                <m:t>𝑥</m:t>
                              </m:r>
                            </m:e>
                          </m:d>
                        </m:e>
                      </m:nary>
                    </m:oMath>
                  </m:oMathPara>
                </a14:m>
                <a:endParaRPr lang="zh-CN" altLang="en-US" dirty="0">
                  <a:latin typeface="微软雅黑" panose="020B0503020204020204" pitchFamily="34" charset="-122"/>
                  <a:ea typeface="微软雅黑" panose="020B0503020204020204" pitchFamily="34" charset="-122"/>
                </a:endParaRPr>
              </a:p>
            </p:txBody>
          </p:sp>
        </mc:Choice>
        <mc:Fallback>
          <p:sp>
            <p:nvSpPr>
              <p:cNvPr id="9" name="矩形 8"/>
              <p:cNvSpPr>
                <a:spLocks noRot="1" noChangeAspect="1" noMove="1" noResize="1" noEditPoints="1" noAdjustHandles="1" noChangeArrowheads="1" noChangeShapeType="1" noTextEdit="1"/>
              </p:cNvSpPr>
              <p:nvPr/>
            </p:nvSpPr>
            <p:spPr>
              <a:xfrm>
                <a:off x="5636751" y="2286002"/>
                <a:ext cx="2566472" cy="871201"/>
              </a:xfrm>
              <a:prstGeom prst="rect">
                <a:avLst/>
              </a:prstGeom>
              <a:blipFill rotWithShape="1">
                <a:blip r:embed="rId2"/>
                <a:stretch>
                  <a:fillRect/>
                </a:stretch>
              </a:blipFill>
            </p:spPr>
            <p:txBody>
              <a:bodyPr/>
              <a:lstStyle/>
              <a:p>
                <a:r>
                  <a:rPr lang="zh-CN" altLang="en-US">
                    <a:noFill/>
                  </a:rPr>
                  <a:t> </a:t>
                </a:r>
                <a:endParaRPr lang="zh-CN" altLang="en-US">
                  <a:noFill/>
                </a:endParaRPr>
              </a:p>
            </p:txBody>
          </p:sp>
        </mc:Fallback>
      </mc:AlternateContent>
      <p:sp>
        <p:nvSpPr>
          <p:cNvPr id="10" name="右箭头 9"/>
          <p:cNvSpPr/>
          <p:nvPr/>
        </p:nvSpPr>
        <p:spPr>
          <a:xfrm>
            <a:off x="4114800" y="3200400"/>
            <a:ext cx="1219200" cy="267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4" name="矩形 13"/>
              <p:cNvSpPr/>
              <p:nvPr/>
            </p:nvSpPr>
            <p:spPr>
              <a:xfrm>
                <a:off x="5477637" y="3761920"/>
                <a:ext cx="2884700" cy="8728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solidFill>
                            <a:srgbClr val="FF0000"/>
                          </a:solidFill>
                          <a:latin typeface="Cambria Math" panose="02040503050406030204" pitchFamily="18" charset="0"/>
                        </a:rPr>
                        <m:t>𝐺</m:t>
                      </m:r>
                      <m:r>
                        <a:rPr lang="zh-CN" altLang="en-US">
                          <a:solidFill>
                            <a:srgbClr val="FF0000"/>
                          </a:solidFill>
                          <a:latin typeface="Cambria Math" panose="02040503050406030204" pitchFamily="18" charset="0"/>
                        </a:rPr>
                        <m:t>(</m:t>
                      </m:r>
                      <m:r>
                        <a:rPr lang="zh-CN" altLang="en-US" b="1">
                          <a:solidFill>
                            <a:srgbClr val="FF0000"/>
                          </a:solidFill>
                          <a:latin typeface="Cambria Math" panose="02040503050406030204" pitchFamily="18" charset="0"/>
                        </a:rPr>
                        <m:t>𝐱</m:t>
                      </m:r>
                      <m:r>
                        <a:rPr lang="zh-CN" altLang="en-US">
                          <a:solidFill>
                            <a:srgbClr val="FF0000"/>
                          </a:solidFill>
                          <a:latin typeface="Cambria Math" panose="02040503050406030204" pitchFamily="18" charset="0"/>
                        </a:rPr>
                        <m:t>)=</m:t>
                      </m:r>
                      <m:nary>
                        <m:naryPr>
                          <m:chr m:val="∑"/>
                          <m:limLoc m:val="undOvr"/>
                          <m:grow m:val="on"/>
                          <m:ctrlPr>
                            <a:rPr lang="zh-CN" altLang="en-US" i="1">
                              <a:solidFill>
                                <a:srgbClr val="FF0000"/>
                              </a:solidFill>
                              <a:latin typeface="Cambria Math"/>
                            </a:rPr>
                          </m:ctrlPr>
                        </m:naryPr>
                        <m:sub>
                          <m:r>
                            <a:rPr lang="zh-CN" altLang="en-US" i="1">
                              <a:solidFill>
                                <a:srgbClr val="FF0000"/>
                              </a:solidFill>
                              <a:latin typeface="Cambria Math" panose="02040503050406030204" pitchFamily="18" charset="0"/>
                            </a:rPr>
                            <m:t>𝑐</m:t>
                          </m:r>
                          <m:r>
                            <a:rPr lang="zh-CN" altLang="en-US">
                              <a:solidFill>
                                <a:srgbClr val="FF0000"/>
                              </a:solidFill>
                              <a:latin typeface="Cambria Math" panose="02040503050406030204" pitchFamily="18" charset="0"/>
                            </a:rPr>
                            <m:t>=1</m:t>
                          </m:r>
                        </m:sub>
                        <m:sup>
                          <m:r>
                            <a:rPr lang="zh-CN" altLang="en-US" i="1">
                              <a:solidFill>
                                <a:srgbClr val="FF0000"/>
                              </a:solidFill>
                              <a:latin typeface="Cambria Math" panose="02040503050406030204" pitchFamily="18" charset="0"/>
                            </a:rPr>
                            <m:t>𝐶</m:t>
                          </m:r>
                        </m:sup>
                        <m:e>
                          <m:d>
                            <m:dPr>
                              <m:begChr m:val="["/>
                              <m:ctrlPr>
                                <a:rPr lang="zh-CN" altLang="en-US" i="1">
                                  <a:solidFill>
                                    <a:srgbClr val="FF0000"/>
                                  </a:solidFill>
                                  <a:latin typeface="Cambria Math"/>
                                </a:rPr>
                              </m:ctrlPr>
                            </m:dPr>
                            <m:e>
                              <m:r>
                                <a:rPr lang="zh-CN" altLang="en-US" i="1">
                                  <a:solidFill>
                                    <a:srgbClr val="FF0000"/>
                                  </a:solidFill>
                                  <a:latin typeface="Cambria Math" panose="02040503050406030204" pitchFamily="18" charset="0"/>
                                </a:rPr>
                                <m:t>𝑏</m:t>
                              </m:r>
                              <m:r>
                                <a:rPr lang="zh-CN" altLang="en-US">
                                  <a:solidFill>
                                    <a:srgbClr val="FF0000"/>
                                  </a:solidFill>
                                  <a:latin typeface="Cambria Math" panose="02040503050406030204" pitchFamily="18" charset="0"/>
                                </a:rPr>
                                <m:t>(</m:t>
                              </m:r>
                              <m:r>
                                <a:rPr lang="zh-CN" altLang="en-US" b="1">
                                  <a:solidFill>
                                    <a:srgbClr val="FF0000"/>
                                  </a:solidFill>
                                  <a:latin typeface="Cambria Math" panose="02040503050406030204" pitchFamily="18" charset="0"/>
                                </a:rPr>
                                <m:t>𝐱</m:t>
                              </m:r>
                              <m:r>
                                <a:rPr lang="zh-CN" altLang="en-US">
                                  <a:solidFill>
                                    <a:srgbClr val="FF0000"/>
                                  </a:solidFill>
                                  <a:latin typeface="Cambria Math" panose="02040503050406030204" pitchFamily="18" charset="0"/>
                                </a:rPr>
                                <m:t>)=</m:t>
                              </m:r>
                              <m:r>
                                <a:rPr lang="zh-CN" altLang="en-US" i="1">
                                  <a:solidFill>
                                    <a:srgbClr val="FF0000"/>
                                  </a:solidFill>
                                  <a:latin typeface="Cambria Math" panose="02040503050406030204" pitchFamily="18" charset="0"/>
                                </a:rPr>
                                <m:t>𝑐</m:t>
                              </m:r>
                              <m:r>
                                <a:rPr lang="zh-CN" altLang="en-US">
                                  <a:solidFill>
                                    <a:srgbClr val="FF0000"/>
                                  </a:solidFill>
                                  <a:latin typeface="Cambria Math" panose="02040503050406030204" pitchFamily="18" charset="0"/>
                                </a:rPr>
                                <m:t>]</m:t>
                              </m:r>
                              <m:sSub>
                                <m:sSubPr>
                                  <m:ctrlPr>
                                    <a:rPr lang="zh-CN" altLang="en-US" i="1">
                                      <a:solidFill>
                                        <a:srgbClr val="FF0000"/>
                                      </a:solidFill>
                                      <a:latin typeface="Cambria Math"/>
                                    </a:rPr>
                                  </m:ctrlPr>
                                </m:sSubPr>
                                <m:e>
                                  <m:r>
                                    <a:rPr lang="zh-CN" altLang="en-US" i="1">
                                      <a:solidFill>
                                        <a:srgbClr val="FF0000"/>
                                      </a:solidFill>
                                      <a:latin typeface="Cambria Math" panose="02040503050406030204" pitchFamily="18" charset="0"/>
                                    </a:rPr>
                                    <m:t>𝐺</m:t>
                                  </m:r>
                                </m:e>
                                <m:sub>
                                  <m:r>
                                    <a:rPr lang="zh-CN" altLang="en-US" i="1">
                                      <a:solidFill>
                                        <a:srgbClr val="FF0000"/>
                                      </a:solidFill>
                                      <a:latin typeface="Cambria Math" panose="02040503050406030204" pitchFamily="18" charset="0"/>
                                    </a:rPr>
                                    <m:t>𝑐</m:t>
                                  </m:r>
                                </m:sub>
                              </m:sSub>
                              <m:r>
                                <a:rPr lang="zh-CN" altLang="en-US">
                                  <a:solidFill>
                                    <a:srgbClr val="FF0000"/>
                                  </a:solidFill>
                                  <a:latin typeface="Cambria Math" panose="02040503050406030204" pitchFamily="18" charset="0"/>
                                </a:rPr>
                                <m:t>(</m:t>
                              </m:r>
                              <m:r>
                                <a:rPr lang="zh-CN" altLang="en-US" b="1">
                                  <a:solidFill>
                                    <a:srgbClr val="FF0000"/>
                                  </a:solidFill>
                                  <a:latin typeface="Cambria Math" panose="02040503050406030204" pitchFamily="18" charset="0"/>
                                </a:rPr>
                                <m:t>𝐱</m:t>
                              </m:r>
                            </m:e>
                          </m:d>
                        </m:e>
                      </m:nary>
                    </m:oMath>
                  </m:oMathPara>
                </a14:m>
                <a:endParaRPr lang="zh-CN" altLang="en-US" dirty="0">
                  <a:solidFill>
                    <a:srgbClr val="FF0000"/>
                  </a:solidFill>
                  <a:latin typeface="微软雅黑" panose="020B0503020204020204" pitchFamily="34" charset="-122"/>
                  <a:ea typeface="微软雅黑" panose="020B0503020204020204" pitchFamily="34" charset="-122"/>
                </a:endParaRPr>
              </a:p>
            </p:txBody>
          </p:sp>
        </mc:Choice>
        <mc:Fallback>
          <p:sp>
            <p:nvSpPr>
              <p:cNvPr id="14" name="矩形 13"/>
              <p:cNvSpPr>
                <a:spLocks noRot="1" noChangeAspect="1" noMove="1" noResize="1" noEditPoints="1" noAdjustHandles="1" noChangeArrowheads="1" noChangeShapeType="1" noTextEdit="1"/>
              </p:cNvSpPr>
              <p:nvPr/>
            </p:nvSpPr>
            <p:spPr>
              <a:xfrm>
                <a:off x="5477637" y="3761920"/>
                <a:ext cx="2884700" cy="872803"/>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sp>
        <p:nvSpPr>
          <p:cNvPr id="15" name="文本框 14"/>
          <p:cNvSpPr txBox="1"/>
          <p:nvPr/>
        </p:nvSpPr>
        <p:spPr>
          <a:xfrm>
            <a:off x="5477639" y="3334050"/>
            <a:ext cx="115176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递归定义：</a:t>
            </a:r>
            <a:endParaRPr lang="zh-CN" altLang="en-US"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5477639" y="1960945"/>
            <a:ext cx="115176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组合定义：</a:t>
            </a:r>
            <a:endParaRPr lang="zh-CN" altLang="en-US"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990602" y="4761229"/>
            <a:ext cx="115176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递归定义：</a:t>
            </a: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838200" y="1960947"/>
            <a:ext cx="2667000" cy="10108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8" name="矩形 17"/>
          <p:cNvSpPr/>
          <p:nvPr/>
        </p:nvSpPr>
        <p:spPr>
          <a:xfrm>
            <a:off x="0" y="3155656"/>
            <a:ext cx="1981200" cy="14937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124837" y="3211571"/>
            <a:ext cx="1981200" cy="14937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矩形 4"/>
          <p:cNvSpPr/>
          <p:nvPr/>
        </p:nvSpPr>
        <p:spPr>
          <a:xfrm>
            <a:off x="1219200" y="5223249"/>
            <a:ext cx="6326082" cy="1200329"/>
          </a:xfrm>
          <a:prstGeom prst="rect">
            <a:avLst/>
          </a:prstGeom>
        </p:spPr>
        <p:txBody>
          <a:bodyPr wrap="square">
            <a:spAutoFit/>
          </a:bodyPr>
          <a:lstStyle/>
          <a:p>
            <a:pPr indent="279400">
              <a:spcAft>
                <a:spcPts val="1000"/>
              </a:spcAft>
            </a:pPr>
            <a:r>
              <a:rPr lang="en-US" altLang="zh-CN" dirty="0">
                <a:latin typeface="微软雅黑" panose="020B0503020204020204" pitchFamily="34" charset="-122"/>
                <a:ea typeface="微软雅黑" panose="020B0503020204020204" pitchFamily="34" charset="-122"/>
              </a:rPr>
              <a:t>G(x)</a:t>
            </a:r>
            <a:r>
              <a:rPr lang="zh-CN" altLang="zh-CN" dirty="0">
                <a:latin typeface="微软雅黑" panose="020B0503020204020204" pitchFamily="34" charset="-122"/>
                <a:ea typeface="微软雅黑" panose="020B0503020204020204" pitchFamily="34" charset="-122"/>
              </a:rPr>
              <a:t>表示完整的大树，</a:t>
            </a:r>
            <a:r>
              <a:rPr lang="en-US" altLang="zh-CN" dirty="0">
                <a:latin typeface="微软雅黑" panose="020B0503020204020204" pitchFamily="34" charset="-122"/>
                <a:ea typeface="微软雅黑" panose="020B0503020204020204" pitchFamily="34" charset="-122"/>
              </a:rPr>
              <a:t>b(x)</a:t>
            </a:r>
            <a:r>
              <a:rPr lang="zh-CN" altLang="zh-CN" dirty="0">
                <a:latin typeface="微软雅黑" panose="020B0503020204020204" pitchFamily="34" charset="-122"/>
                <a:ea typeface="微软雅黑" panose="020B0503020204020204" pitchFamily="34" charset="-122"/>
              </a:rPr>
              <a:t>表示每个分支条件。</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Gc</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表示第</a:t>
            </a:r>
            <a:r>
              <a:rPr lang="en-US" altLang="zh-CN" dirty="0">
                <a:latin typeface="微软雅黑" panose="020B0503020204020204" pitchFamily="34" charset="-122"/>
                <a:ea typeface="微软雅黑" panose="020B0503020204020204" pitchFamily="34" charset="-122"/>
              </a:rPr>
              <a:t>c</a:t>
            </a:r>
            <a:r>
              <a:rPr lang="zh-CN" altLang="zh-CN" dirty="0">
                <a:latin typeface="微软雅黑" panose="020B0503020204020204" pitchFamily="34" charset="-122"/>
                <a:ea typeface="微软雅黑" panose="020B0503020204020204" pitchFamily="34" charset="-122"/>
              </a:rPr>
              <a:t>个分支下的子树。这种结构被称为递归型的数据结构，即将大树分割成不同的小树，再将小树继续分割成更小的子树。所以，决策树可以分为两部分：</a:t>
            </a:r>
            <a:r>
              <a:rPr lang="en-US" altLang="zh-CN" dirty="0">
                <a:latin typeface="微软雅黑" panose="020B0503020204020204" pitchFamily="34" charset="-122"/>
                <a:ea typeface="微软雅黑" panose="020B0503020204020204" pitchFamily="34" charset="-122"/>
              </a:rPr>
              <a:t>root</a:t>
            </a:r>
            <a:r>
              <a:rPr lang="zh-CN" altLang="zh-CN"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sub-trees</a:t>
            </a:r>
            <a:r>
              <a:rPr lang="zh-CN" altLang="zh-CN" dirty="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4801" y="304799"/>
            <a:ext cx="3581401"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决策树</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可视化过程</a:t>
            </a:r>
            <a:endParaRPr lang="zh-CN" altLang="en-US" sz="2800" dirty="0">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9600" y="1600201"/>
            <a:ext cx="1987826" cy="1962978"/>
          </a:xfrm>
          <a:prstGeom prst="rect">
            <a:avLst/>
          </a:prstGeom>
        </p:spPr>
      </p:pic>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1" y="1620715"/>
            <a:ext cx="1971261" cy="1954696"/>
          </a:xfrm>
          <a:prstGeom prst="rect">
            <a:avLst/>
          </a:prstGeom>
        </p:spPr>
      </p:pic>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9351" y="1620717"/>
            <a:ext cx="1996108" cy="1979543"/>
          </a:xfrm>
          <a:prstGeom prst="rect">
            <a:avLst/>
          </a:prstGeom>
        </p:spPr>
      </p:pic>
      <p:pic>
        <p:nvPicPr>
          <p:cNvPr id="16" name="图片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254" y="4343401"/>
            <a:ext cx="1987826" cy="1971261"/>
          </a:xfrm>
          <a:prstGeom prst="rect">
            <a:avLst/>
          </a:prstGeom>
        </p:spPr>
      </p:pic>
      <p:pic>
        <p:nvPicPr>
          <p:cNvPr id="17" name="图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58309" y="4348163"/>
            <a:ext cx="1971261" cy="1962978"/>
          </a:xfrm>
          <a:prstGeom prst="rect">
            <a:avLst/>
          </a:prstGeom>
        </p:spPr>
      </p:pic>
      <p:pic>
        <p:nvPicPr>
          <p:cNvPr id="18" name="图片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19471" y="4343400"/>
            <a:ext cx="1938130" cy="1905000"/>
          </a:xfrm>
          <a:prstGeom prst="rect">
            <a:avLst/>
          </a:prstGeom>
        </p:spPr>
      </p:pic>
      <p:sp>
        <p:nvSpPr>
          <p:cNvPr id="19" name="文本框 18"/>
          <p:cNvSpPr txBox="1"/>
          <p:nvPr/>
        </p:nvSpPr>
        <p:spPr>
          <a:xfrm>
            <a:off x="624254" y="1143000"/>
            <a:ext cx="1052146"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初始化：</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3428999" y="1143000"/>
            <a:ext cx="1052146"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第一步：</a:t>
            </a:r>
            <a:endParaRPr lang="zh-CN" altLang="en-US"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6229192" y="1143000"/>
            <a:ext cx="1052146"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第二步：</a:t>
            </a:r>
            <a:endParaRPr lang="zh-CN" altLang="en-US" dirty="0">
              <a:latin typeface="微软雅黑" panose="020B0503020204020204" pitchFamily="34" charset="-122"/>
              <a:ea typeface="微软雅黑" panose="020B0503020204020204" pitchFamily="34" charset="-122"/>
            </a:endParaRPr>
          </a:p>
        </p:txBody>
      </p:sp>
      <p:sp>
        <p:nvSpPr>
          <p:cNvPr id="22" name="文本框 21"/>
          <p:cNvSpPr txBox="1"/>
          <p:nvPr/>
        </p:nvSpPr>
        <p:spPr>
          <a:xfrm>
            <a:off x="624254" y="3788529"/>
            <a:ext cx="1052146"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第三步：</a:t>
            </a:r>
            <a:endParaRPr lang="zh-CN" altLang="en-US" dirty="0">
              <a:latin typeface="微软雅黑" panose="020B0503020204020204" pitchFamily="34" charset="-122"/>
              <a:ea typeface="微软雅黑" panose="020B0503020204020204" pitchFamily="34" charset="-122"/>
            </a:endParaRPr>
          </a:p>
        </p:txBody>
      </p:sp>
      <p:sp>
        <p:nvSpPr>
          <p:cNvPr id="23" name="文本框 22"/>
          <p:cNvSpPr txBox="1"/>
          <p:nvPr/>
        </p:nvSpPr>
        <p:spPr>
          <a:xfrm>
            <a:off x="3428999" y="3789282"/>
            <a:ext cx="1052146"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第四步：</a:t>
            </a:r>
            <a:endParaRPr lang="zh-CN" altLang="en-US" dirty="0">
              <a:latin typeface="微软雅黑" panose="020B0503020204020204" pitchFamily="34" charset="-122"/>
              <a:ea typeface="微软雅黑" panose="020B0503020204020204" pitchFamily="34" charset="-122"/>
            </a:endParaRPr>
          </a:p>
        </p:txBody>
      </p:sp>
      <p:sp>
        <p:nvSpPr>
          <p:cNvPr id="24" name="文本框 23"/>
          <p:cNvSpPr txBox="1"/>
          <p:nvPr/>
        </p:nvSpPr>
        <p:spPr>
          <a:xfrm>
            <a:off x="6228488" y="3787163"/>
            <a:ext cx="1052146"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第五步：</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4801" y="304799"/>
            <a:ext cx="3581401"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决策树</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切分依据</a:t>
            </a:r>
            <a:endParaRPr lang="zh-CN" altLang="en-US" sz="28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3048000" y="4476831"/>
            <a:ext cx="2780952" cy="904762"/>
          </a:xfrm>
          <a:prstGeom prst="rect">
            <a:avLst/>
          </a:prstGeom>
        </p:spPr>
      </p:pic>
      <p:sp>
        <p:nvSpPr>
          <p:cNvPr id="6" name="矩形 5"/>
          <p:cNvSpPr/>
          <p:nvPr/>
        </p:nvSpPr>
        <p:spPr>
          <a:xfrm>
            <a:off x="533400" y="1371602"/>
            <a:ext cx="7924800"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         每次在一个维度上，只对一个特征将数据一分为二，左子树和右子树，分别代表不同的类别。然而，怎么切割才能让数据划分得最好呢</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7" name="文本框 6"/>
          <p:cNvSpPr txBox="1"/>
          <p:nvPr/>
        </p:nvSpPr>
        <p:spPr>
          <a:xfrm>
            <a:off x="1143000" y="4019631"/>
            <a:ext cx="220980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基尼指数</a:t>
            </a:r>
            <a:r>
              <a:rPr lang="en-US" altLang="zh-CN" dirty="0">
                <a:latin typeface="微软雅黑" panose="020B0503020204020204" pitchFamily="34" charset="-122"/>
                <a:ea typeface="微软雅黑" panose="020B0503020204020204" pitchFamily="34" charset="-122"/>
              </a:rPr>
              <a:t>Gini index</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647526" y="2561512"/>
            <a:ext cx="7124700" cy="1200329"/>
          </a:xfrm>
          <a:prstGeom prst="rect">
            <a:avLst/>
          </a:prstGeom>
          <a:noFill/>
          <a:ln>
            <a:solidFill>
              <a:schemeClr val="bg1"/>
            </a:solidFill>
          </a:ln>
        </p:spPr>
        <p:txBody>
          <a:bodyPr wrap="square" rtlCol="0">
            <a:spAutoFit/>
          </a:bodyPr>
          <a:lstStyle/>
          <a:p>
            <a:r>
              <a:rPr lang="zh-CN" altLang="en-US" dirty="0">
                <a:latin typeface="微软雅黑" panose="020B0503020204020204" pitchFamily="34" charset="-122"/>
                <a:ea typeface="微软雅黑" panose="020B0503020204020204" pitchFamily="34" charset="-122"/>
              </a:rPr>
              <a:t>         定义</a:t>
            </a:r>
            <a:r>
              <a:rPr lang="zh-CN" altLang="en-US" dirty="0">
                <a:solidFill>
                  <a:srgbClr val="FF0000"/>
                </a:solidFill>
                <a:latin typeface="微软雅黑" panose="020B0503020204020204" pitchFamily="34" charset="-122"/>
                <a:ea typeface="微软雅黑" panose="020B0503020204020204" pitchFamily="34" charset="-122"/>
              </a:rPr>
              <a:t>纯净度</a:t>
            </a:r>
            <a:r>
              <a:rPr lang="en-US" altLang="zh-CN" dirty="0">
                <a:latin typeface="微软雅黑" panose="020B0503020204020204" pitchFamily="34" charset="-122"/>
                <a:ea typeface="微软雅黑" panose="020B0503020204020204" pitchFamily="34" charset="-122"/>
              </a:rPr>
              <a:t>purifying</a:t>
            </a:r>
            <a:r>
              <a:rPr lang="zh-CN" altLang="en-US" dirty="0">
                <a:latin typeface="微软雅黑" panose="020B0503020204020204" pitchFamily="34" charset="-122"/>
                <a:ea typeface="微软雅黑" panose="020B0503020204020204" pitchFamily="34" charset="-122"/>
              </a:rPr>
              <a:t>这个概念来选择最好的切分决策。</a:t>
            </a:r>
            <a:r>
              <a:rPr lang="en-US" altLang="zh-CN" dirty="0">
                <a:latin typeface="微软雅黑" panose="020B0503020204020204" pitchFamily="34" charset="-122"/>
                <a:ea typeface="微软雅黑" panose="020B0503020204020204" pitchFamily="34" charset="-122"/>
              </a:rPr>
              <a:t>purifying</a:t>
            </a:r>
            <a:r>
              <a:rPr lang="zh-CN" altLang="en-US" dirty="0">
                <a:latin typeface="微软雅黑" panose="020B0503020204020204" pitchFamily="34" charset="-122"/>
                <a:ea typeface="微软雅黑" panose="020B0503020204020204" pitchFamily="34" charset="-122"/>
              </a:rPr>
              <a:t>的核心思想就是每次切割都尽可能让左子树和右子树中同类样本占得比例</a:t>
            </a:r>
            <a:r>
              <a:rPr lang="zh-CN" altLang="en-US" dirty="0">
                <a:solidFill>
                  <a:srgbClr val="FF0000"/>
                </a:solidFill>
                <a:latin typeface="微软雅黑" panose="020B0503020204020204" pitchFamily="34" charset="-122"/>
                <a:ea typeface="微软雅黑" panose="020B0503020204020204" pitchFamily="34" charset="-122"/>
              </a:rPr>
              <a:t>最大</a:t>
            </a:r>
            <a:r>
              <a:rPr lang="zh-CN" altLang="en-US" dirty="0">
                <a:latin typeface="微软雅黑" panose="020B0503020204020204" pitchFamily="34" charset="-122"/>
                <a:ea typeface="微软雅黑" panose="020B0503020204020204" pitchFamily="34" charset="-122"/>
              </a:rPr>
              <a:t>即错误率最小。其中通过</a:t>
            </a:r>
            <a:r>
              <a:rPr lang="zh-CN" altLang="en-US" dirty="0">
                <a:solidFill>
                  <a:srgbClr val="FF0000"/>
                </a:solidFill>
                <a:latin typeface="微软雅黑" panose="020B0503020204020204" pitchFamily="34" charset="-122"/>
                <a:ea typeface="微软雅黑" panose="020B0503020204020204" pitchFamily="34" charset="-122"/>
              </a:rPr>
              <a:t>基尼指数</a:t>
            </a:r>
            <a:r>
              <a:rPr lang="zh-CN" altLang="en-US" dirty="0">
                <a:latin typeface="微软雅黑" panose="020B0503020204020204" pitchFamily="34" charset="-122"/>
                <a:ea typeface="微软雅黑" panose="020B0503020204020204" pitchFamily="34" charset="-122"/>
              </a:rPr>
              <a:t>能够很好的量化纯净度。</a:t>
            </a:r>
            <a:endParaRPr lang="zh-CN" altLang="en-US" dirty="0">
              <a:latin typeface="微软雅黑" panose="020B0503020204020204" pitchFamily="34" charset="-122"/>
              <a:ea typeface="微软雅黑" panose="020B0503020204020204" pitchFamily="34" charset="-122"/>
            </a:endParaRPr>
          </a:p>
        </p:txBody>
      </p:sp>
      <p:sp>
        <p:nvSpPr>
          <p:cNvPr id="10" name="下箭头 9"/>
          <p:cNvSpPr/>
          <p:nvPr/>
        </p:nvSpPr>
        <p:spPr>
          <a:xfrm>
            <a:off x="4095576" y="2029656"/>
            <a:ext cx="228600" cy="4204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4801" y="304799"/>
            <a:ext cx="3581401"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决策树</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算法过程</a:t>
            </a:r>
            <a:endParaRPr lang="zh-CN" altLang="en-US" sz="2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371600" y="2209802"/>
            <a:ext cx="5943600" cy="2031325"/>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根据决策树的递归定义，我们可以将算法伪代码表示如下：</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If(</a:t>
            </a:r>
            <a:r>
              <a:rPr lang="zh-CN" altLang="en-US" dirty="0">
                <a:latin typeface="微软雅黑" panose="020B0503020204020204" pitchFamily="34" charset="-122"/>
                <a:ea typeface="微软雅黑" panose="020B0503020204020204" pitchFamily="34" charset="-122"/>
              </a:rPr>
              <a:t>到达终止条件</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返回</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else</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1.</a:t>
            </a:r>
            <a:r>
              <a:rPr lang="zh-CN" altLang="en-US" dirty="0">
                <a:latin typeface="微软雅黑" panose="020B0503020204020204" pitchFamily="34" charset="-122"/>
                <a:ea typeface="微软雅黑" panose="020B0503020204020204" pitchFamily="34" charset="-122"/>
              </a:rPr>
              <a:t>计算不存度，找到最适合的切分</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2.</a:t>
            </a:r>
            <a:r>
              <a:rPr lang="zh-CN" altLang="en-US" dirty="0">
                <a:latin typeface="微软雅黑" panose="020B0503020204020204" pitchFamily="34" charset="-122"/>
                <a:ea typeface="微软雅黑" panose="020B0503020204020204" pitchFamily="34" charset="-122"/>
              </a:rPr>
              <a:t>依据步骤</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条件进行数据集划分</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3.</a:t>
            </a:r>
            <a:r>
              <a:rPr lang="zh-CN" altLang="en-US" dirty="0">
                <a:latin typeface="微软雅黑" panose="020B0503020204020204" pitchFamily="34" charset="-122"/>
                <a:ea typeface="微软雅黑" panose="020B0503020204020204" pitchFamily="34" charset="-122"/>
              </a:rPr>
              <a:t>递归建立决策树的子决策树</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4800" y="304800"/>
            <a:ext cx="1752600"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随机森林</a:t>
            </a:r>
            <a:endParaRPr lang="zh-CN" altLang="en-US" sz="2800" dirty="0">
              <a:latin typeface="微软雅黑" panose="020B0503020204020204" pitchFamily="34" charset="-122"/>
              <a:ea typeface="微软雅黑" panose="020B0503020204020204" pitchFamily="34" charset="-122"/>
            </a:endParaRPr>
          </a:p>
        </p:txBody>
      </p:sp>
      <p:sp>
        <p:nvSpPr>
          <p:cNvPr id="2" name="矩形 1"/>
          <p:cNvSpPr/>
          <p:nvPr/>
        </p:nvSpPr>
        <p:spPr>
          <a:xfrm>
            <a:off x="2057400" y="1066800"/>
            <a:ext cx="5358130" cy="398780"/>
          </a:xfrm>
          <a:prstGeom prst="rect">
            <a:avLst/>
          </a:prstGeom>
        </p:spPr>
        <p:txBody>
          <a:bodyPr wrap="square">
            <a:spAutoFit/>
          </a:bodyPr>
          <a:lstStyle/>
          <a:p>
            <a:r>
              <a:rPr lang="en-US" altLang="zh-CN" sz="2000" b="1" i="1" dirty="0">
                <a:solidFill>
                  <a:srgbClr val="FF0000"/>
                </a:solidFill>
                <a:latin typeface="微软雅黑" panose="020B0503020204020204" pitchFamily="34" charset="-122"/>
                <a:ea typeface="微软雅黑" panose="020B0503020204020204" pitchFamily="34" charset="-122"/>
              </a:rPr>
              <a:t>Random Forest</a:t>
            </a:r>
            <a:r>
              <a:rPr lang="en-US" altLang="zh-CN" sz="2000" b="1" i="1" dirty="0">
                <a:latin typeface="微软雅黑" panose="020B0503020204020204" pitchFamily="34" charset="-122"/>
                <a:ea typeface="微软雅黑" panose="020B0503020204020204" pitchFamily="34" charset="-122"/>
              </a:rPr>
              <a:t>=</a:t>
            </a:r>
            <a:r>
              <a:rPr lang="en-US" altLang="zh-CN" sz="2000" b="1" i="1" dirty="0" err="1">
                <a:solidFill>
                  <a:srgbClr val="FF0000"/>
                </a:solidFill>
                <a:latin typeface="微软雅黑" panose="020B0503020204020204" pitchFamily="34" charset="-122"/>
                <a:ea typeface="微软雅黑" panose="020B0503020204020204" pitchFamily="34" charset="-122"/>
              </a:rPr>
              <a:t>Bagging</a:t>
            </a:r>
            <a:r>
              <a:rPr lang="en-US" altLang="zh-CN" sz="2000" b="1" i="1" dirty="0" err="1">
                <a:latin typeface="微软雅黑" panose="020B0503020204020204" pitchFamily="34" charset="-122"/>
                <a:ea typeface="微软雅黑" panose="020B0503020204020204" pitchFamily="34" charset="-122"/>
              </a:rPr>
              <a:t>+</a:t>
            </a:r>
            <a:r>
              <a:rPr lang="en-US" altLang="zh-CN" sz="2000" b="1" i="1" dirty="0" err="1">
                <a:solidFill>
                  <a:srgbClr val="FF0000"/>
                </a:solidFill>
                <a:latin typeface="微软雅黑" panose="020B0503020204020204" pitchFamily="34" charset="-122"/>
                <a:ea typeface="微软雅黑" panose="020B0503020204020204" pitchFamily="34" charset="-122"/>
              </a:rPr>
              <a:t>Decision</a:t>
            </a:r>
            <a:r>
              <a:rPr lang="en-US" altLang="zh-CN" sz="2000" b="1" i="1" dirty="0">
                <a:solidFill>
                  <a:srgbClr val="FF0000"/>
                </a:solidFill>
                <a:latin typeface="微软雅黑" panose="020B0503020204020204" pitchFamily="34" charset="-122"/>
                <a:ea typeface="微软雅黑" panose="020B0503020204020204" pitchFamily="34" charset="-122"/>
              </a:rPr>
              <a:t> Tree</a:t>
            </a:r>
            <a:endParaRPr lang="zh-CN" altLang="en-US" sz="2000" b="1" i="1" dirty="0">
              <a:solidFill>
                <a:srgbClr val="FF0000"/>
              </a:solidFill>
              <a:latin typeface="微软雅黑" panose="020B0503020204020204" pitchFamily="34" charset="-122"/>
              <a:ea typeface="微软雅黑" panose="020B0503020204020204" pitchFamily="34" charset="-122"/>
            </a:endParaRPr>
          </a:p>
        </p:txBody>
      </p:sp>
      <p:sp>
        <p:nvSpPr>
          <p:cNvPr id="3" name="矩形 2"/>
          <p:cNvSpPr/>
          <p:nvPr/>
        </p:nvSpPr>
        <p:spPr>
          <a:xfrm>
            <a:off x="914400" y="1726207"/>
            <a:ext cx="6934200" cy="1476375"/>
          </a:xfrm>
          <a:prstGeom prst="rect">
            <a:avLst/>
          </a:prstGeom>
        </p:spPr>
        <p:txBody>
          <a:bodyPr wrap="square">
            <a:spAutoFit/>
          </a:bodyPr>
          <a:lstStyle/>
          <a:p>
            <a:r>
              <a:rPr lang="en-US" altLang="zh-CN" b="1" i="1" dirty="0">
                <a:solidFill>
                  <a:srgbClr val="FF0000"/>
                </a:solidFill>
                <a:latin typeface="微软雅黑" panose="020B0503020204020204" pitchFamily="34" charset="-122"/>
                <a:ea typeface="微软雅黑" panose="020B0503020204020204" pitchFamily="34" charset="-122"/>
              </a:rPr>
              <a:t>Bagging</a:t>
            </a:r>
            <a:r>
              <a:rPr lang="zh-CN" altLang="en-US" b="1" i="1" dirty="0">
                <a:solidFill>
                  <a:srgbClr val="FF000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给定一个大小为</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的训练集</a:t>
            </a: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Bagging</a:t>
            </a:r>
            <a:r>
              <a:rPr lang="zh-CN" altLang="en-US" dirty="0">
                <a:latin typeface="微软雅黑" panose="020B0503020204020204" pitchFamily="34" charset="-122"/>
                <a:ea typeface="微软雅黑" panose="020B0503020204020204" pitchFamily="34" charset="-122"/>
              </a:rPr>
              <a:t>算法从中随机、有放回地（即使用自助抽样法）选出</a:t>
            </a:r>
            <a:r>
              <a:rPr lang="en-US" altLang="zh-CN" dirty="0">
                <a:latin typeface="微软雅黑" panose="020B0503020204020204" pitchFamily="34" charset="-122"/>
                <a:ea typeface="微软雅黑" panose="020B0503020204020204" pitchFamily="34" charset="-122"/>
              </a:rPr>
              <a:t>m</a:t>
            </a:r>
            <a:r>
              <a:rPr lang="zh-CN" altLang="en-US" dirty="0">
                <a:latin typeface="微软雅黑" panose="020B0503020204020204" pitchFamily="34" charset="-122"/>
                <a:ea typeface="微软雅黑" panose="020B0503020204020204" pitchFamily="34" charset="-122"/>
              </a:rPr>
              <a:t>个大小为</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的子集</a:t>
            </a:r>
            <a:r>
              <a:rPr lang="en-US" altLang="zh-CN" dirty="0">
                <a:latin typeface="微软雅黑" panose="020B0503020204020204" pitchFamily="34" charset="-122"/>
                <a:ea typeface="微软雅黑" panose="020B0503020204020204" pitchFamily="34" charset="-122"/>
              </a:rPr>
              <a:t>Di</a:t>
            </a:r>
            <a:r>
              <a:rPr lang="zh-CN" altLang="en-US" dirty="0">
                <a:latin typeface="微软雅黑" panose="020B0503020204020204" pitchFamily="34" charset="-122"/>
                <a:ea typeface="微软雅黑" panose="020B0503020204020204" pitchFamily="34" charset="-122"/>
              </a:rPr>
              <a:t>，作为新的训练集。在这</a:t>
            </a:r>
            <a:r>
              <a:rPr lang="en-US" altLang="zh-CN" dirty="0">
                <a:latin typeface="微软雅黑" panose="020B0503020204020204" pitchFamily="34" charset="-122"/>
                <a:ea typeface="微软雅黑" panose="020B0503020204020204" pitchFamily="34" charset="-122"/>
              </a:rPr>
              <a:t>m</a:t>
            </a:r>
            <a:r>
              <a:rPr lang="zh-CN" altLang="en-US" dirty="0">
                <a:latin typeface="微软雅黑" panose="020B0503020204020204" pitchFamily="34" charset="-122"/>
                <a:ea typeface="微软雅黑" panose="020B0503020204020204" pitchFamily="34" charset="-122"/>
              </a:rPr>
              <a:t>个训练集上使用分类、回归等算法，则可得到</a:t>
            </a:r>
            <a:r>
              <a:rPr lang="en-US" altLang="zh-CN" dirty="0">
                <a:latin typeface="微软雅黑" panose="020B0503020204020204" pitchFamily="34" charset="-122"/>
                <a:ea typeface="微软雅黑" panose="020B0503020204020204" pitchFamily="34" charset="-122"/>
              </a:rPr>
              <a:t>m</a:t>
            </a:r>
            <a:r>
              <a:rPr lang="zh-CN" altLang="en-US" dirty="0">
                <a:latin typeface="微软雅黑" panose="020B0503020204020204" pitchFamily="34" charset="-122"/>
                <a:ea typeface="微软雅黑" panose="020B0503020204020204" pitchFamily="34" charset="-122"/>
              </a:rPr>
              <a:t>个</a:t>
            </a:r>
            <a:r>
              <a:rPr lang="zh-CN" altLang="en-US" u="sng" dirty="0">
                <a:solidFill>
                  <a:srgbClr val="FF0000"/>
                </a:solidFill>
                <a:latin typeface="微软雅黑" panose="020B0503020204020204" pitchFamily="34" charset="-122"/>
                <a:ea typeface="微软雅黑" panose="020B0503020204020204" pitchFamily="34" charset="-122"/>
              </a:rPr>
              <a:t>模型（决策树）</a:t>
            </a:r>
            <a:r>
              <a:rPr lang="zh-CN" altLang="en-US" dirty="0">
                <a:latin typeface="微软雅黑" panose="020B0503020204020204" pitchFamily="34" charset="-122"/>
                <a:ea typeface="微软雅黑" panose="020B0503020204020204" pitchFamily="34" charset="-122"/>
              </a:rPr>
              <a:t>，再通过取多数票等方法，即可得到</a:t>
            </a:r>
            <a:r>
              <a:rPr lang="en-US" altLang="zh-CN" dirty="0">
                <a:latin typeface="微软雅黑" panose="020B0503020204020204" pitchFamily="34" charset="-122"/>
                <a:ea typeface="微软雅黑" panose="020B0503020204020204" pitchFamily="34" charset="-122"/>
              </a:rPr>
              <a:t>Bagging</a:t>
            </a:r>
            <a:r>
              <a:rPr lang="zh-CN" altLang="en-US" dirty="0">
                <a:latin typeface="微软雅黑" panose="020B0503020204020204" pitchFamily="34" charset="-122"/>
                <a:ea typeface="微软雅黑" panose="020B0503020204020204" pitchFamily="34" charset="-122"/>
              </a:rPr>
              <a:t>的结果。</a:t>
            </a:r>
            <a:endParaRPr lang="zh-CN" altLang="en-US" dirty="0">
              <a:latin typeface="微软雅黑" panose="020B0503020204020204" pitchFamily="34" charset="-122"/>
              <a:ea typeface="微软雅黑" panose="020B0503020204020204" pitchFamily="34" charset="-122"/>
            </a:endParaRPr>
          </a:p>
        </p:txBody>
      </p:sp>
      <p:sp>
        <p:nvSpPr>
          <p:cNvPr id="19" name="矩形 18"/>
          <p:cNvSpPr/>
          <p:nvPr/>
        </p:nvSpPr>
        <p:spPr>
          <a:xfrm>
            <a:off x="647700" y="4518025"/>
            <a:ext cx="7848600" cy="1754326"/>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         Bagging</a:t>
            </a:r>
            <a:r>
              <a:rPr lang="zh-CN" altLang="en-US" dirty="0">
                <a:latin typeface="微软雅黑" panose="020B0503020204020204" pitchFamily="34" charset="-122"/>
                <a:ea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rPr>
              <a:t>Decison</a:t>
            </a:r>
            <a:r>
              <a:rPr lang="en-US" altLang="zh-CN" dirty="0">
                <a:latin typeface="微软雅黑" panose="020B0503020204020204" pitchFamily="34" charset="-122"/>
                <a:ea typeface="微软雅黑" panose="020B0503020204020204" pitchFamily="34" charset="-122"/>
              </a:rPr>
              <a:t> Tree</a:t>
            </a:r>
            <a:r>
              <a:rPr lang="zh-CN" altLang="en-US" dirty="0">
                <a:latin typeface="微软雅黑" panose="020B0503020204020204" pitchFamily="34" charset="-122"/>
                <a:ea typeface="微软雅黑" panose="020B0503020204020204" pitchFamily="34" charset="-122"/>
              </a:rPr>
              <a:t>算法各自有一个很重要的特点。</a:t>
            </a:r>
            <a:r>
              <a:rPr lang="en-US" altLang="zh-CN" dirty="0">
                <a:latin typeface="微软雅黑" panose="020B0503020204020204" pitchFamily="34" charset="-122"/>
                <a:ea typeface="微软雅黑" panose="020B0503020204020204" pitchFamily="34" charset="-122"/>
              </a:rPr>
              <a:t>Bagging</a:t>
            </a:r>
            <a:r>
              <a:rPr lang="zh-CN" altLang="en-US" dirty="0">
                <a:latin typeface="微软雅黑" panose="020B0503020204020204" pitchFamily="34" charset="-122"/>
                <a:ea typeface="微软雅黑" panose="020B0503020204020204" pitchFamily="34" charset="-122"/>
              </a:rPr>
              <a:t>具有减少不同模型的方差的特点。这是因为</a:t>
            </a:r>
            <a:r>
              <a:rPr lang="en-US" altLang="zh-CN" dirty="0">
                <a:latin typeface="微软雅黑" panose="020B0503020204020204" pitchFamily="34" charset="-122"/>
                <a:ea typeface="微软雅黑" panose="020B0503020204020204" pitchFamily="34" charset="-122"/>
              </a:rPr>
              <a:t>Bagging</a:t>
            </a:r>
            <a:r>
              <a:rPr lang="zh-CN" altLang="en-US" dirty="0">
                <a:latin typeface="微软雅黑" panose="020B0503020204020204" pitchFamily="34" charset="-122"/>
                <a:ea typeface="微软雅黑" panose="020B0503020204020204" pitchFamily="34" charset="-122"/>
              </a:rPr>
              <a:t>采用投票的形式，将所有模型结合起来，起到了求平均的作用，从而降低方差。而</a:t>
            </a:r>
            <a:r>
              <a:rPr lang="en-US" altLang="zh-CN" dirty="0">
                <a:latin typeface="微软雅黑" panose="020B0503020204020204" pitchFamily="34" charset="-122"/>
                <a:ea typeface="微软雅黑" panose="020B0503020204020204" pitchFamily="34" charset="-122"/>
              </a:rPr>
              <a:t>Decision Tree</a:t>
            </a:r>
            <a:r>
              <a:rPr lang="zh-CN" altLang="en-US" dirty="0">
                <a:latin typeface="微软雅黑" panose="020B0503020204020204" pitchFamily="34" charset="-122"/>
                <a:ea typeface="微软雅黑" panose="020B0503020204020204" pitchFamily="34" charset="-122"/>
              </a:rPr>
              <a:t>具有增大不同模型的方差的特点。这是因为</a:t>
            </a:r>
            <a:r>
              <a:rPr lang="en-US" altLang="zh-CN" dirty="0">
                <a:latin typeface="微软雅黑" panose="020B0503020204020204" pitchFamily="34" charset="-122"/>
                <a:ea typeface="微软雅黑" panose="020B0503020204020204" pitchFamily="34" charset="-122"/>
              </a:rPr>
              <a:t>Decision Tree</a:t>
            </a:r>
            <a:r>
              <a:rPr lang="zh-CN" altLang="en-US" dirty="0">
                <a:latin typeface="微软雅黑" panose="020B0503020204020204" pitchFamily="34" charset="-122"/>
                <a:ea typeface="微软雅黑" panose="020B0503020204020204" pitchFamily="34" charset="-122"/>
              </a:rPr>
              <a:t>每次切割的方式不同，而且分支包含的样本数在逐渐减少，所以它对不同的训练集</a:t>
            </a: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会比较敏感一些，从而不同的</a:t>
            </a: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会得到比较大的方差。</a:t>
            </a: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647700" y="4213225"/>
            <a:ext cx="1066800"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WHY?</a:t>
            </a:r>
            <a:endParaRPr lang="zh-CN" altLang="en-US" dirty="0">
              <a:latin typeface="微软雅黑" panose="020B0503020204020204" pitchFamily="34" charset="-122"/>
              <a:ea typeface="微软雅黑" panose="020B0503020204020204" pitchFamily="34" charset="-122"/>
            </a:endParaRPr>
          </a:p>
        </p:txBody>
      </p:sp>
      <p:sp>
        <p:nvSpPr>
          <p:cNvPr id="21" name="下箭头 20"/>
          <p:cNvSpPr/>
          <p:nvPr/>
        </p:nvSpPr>
        <p:spPr>
          <a:xfrm rot="16200000">
            <a:off x="1615559" y="4251461"/>
            <a:ext cx="197882"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2" name="文本框 21"/>
          <p:cNvSpPr txBox="1"/>
          <p:nvPr/>
        </p:nvSpPr>
        <p:spPr>
          <a:xfrm>
            <a:off x="2095500" y="4213225"/>
            <a:ext cx="190500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取长补短</a:t>
            </a:r>
            <a:endParaRPr lang="zh-CN" altLang="en-US" dirty="0">
              <a:latin typeface="微软雅黑" panose="020B0503020204020204" pitchFamily="34" charset="-122"/>
              <a:ea typeface="微软雅黑" panose="020B0503020204020204" pitchFamily="34" charset="-122"/>
            </a:endParaRPr>
          </a:p>
        </p:txBody>
      </p:sp>
      <p:sp>
        <p:nvSpPr>
          <p:cNvPr id="9" name="文本框 19"/>
          <p:cNvSpPr txBox="1"/>
          <p:nvPr/>
        </p:nvSpPr>
        <p:spPr>
          <a:xfrm>
            <a:off x="914400" y="3276600"/>
            <a:ext cx="5486400" cy="369332"/>
          </a:xfrm>
          <a:prstGeom prst="rect">
            <a:avLst/>
          </a:prstGeom>
          <a:noFill/>
        </p:spPr>
        <p:txBody>
          <a:bodyPr wrap="square" rtlCol="0">
            <a:spAutoFit/>
          </a:bodyPr>
          <a:lstStyle/>
          <a:p>
            <a:r>
              <a:rPr lang="en-US" altLang="zh-CN" dirty="0"/>
              <a:t>Q1:</a:t>
            </a:r>
            <a:r>
              <a:rPr lang="zh-CN" altLang="en-US" dirty="0"/>
              <a:t>为什么要随机抽样</a:t>
            </a:r>
            <a:r>
              <a:rPr lang="zh-CN" altLang="en-US" dirty="0" smtClean="0"/>
              <a:t>训练集？</a:t>
            </a:r>
            <a:endParaRPr lang="zh-CN" altLang="en-US" dirty="0"/>
          </a:p>
        </p:txBody>
      </p:sp>
      <p:sp>
        <p:nvSpPr>
          <p:cNvPr id="10" name="文本框 19"/>
          <p:cNvSpPr txBox="1"/>
          <p:nvPr/>
        </p:nvSpPr>
        <p:spPr>
          <a:xfrm>
            <a:off x="914400" y="3806481"/>
            <a:ext cx="5486400" cy="369332"/>
          </a:xfrm>
          <a:prstGeom prst="rect">
            <a:avLst/>
          </a:prstGeom>
          <a:noFill/>
        </p:spPr>
        <p:txBody>
          <a:bodyPr wrap="square" rtlCol="0">
            <a:spAutoFit/>
          </a:bodyPr>
          <a:lstStyle>
            <a:defPPr>
              <a:defRPr lang="en-US"/>
            </a:defPPr>
          </a:lstStyle>
          <a:p>
            <a:r>
              <a:rPr lang="en-US" altLang="zh-CN" dirty="0"/>
              <a:t>Q2:</a:t>
            </a:r>
            <a:r>
              <a:rPr lang="zh-CN" altLang="en-US" dirty="0"/>
              <a:t>为什么要有放回地</a:t>
            </a:r>
            <a:r>
              <a:rPr lang="zh-CN" altLang="en-US" dirty="0" smtClean="0"/>
              <a:t>抽样？</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4800" y="304800"/>
            <a:ext cx="3505200"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随机森林</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验证方式</a:t>
            </a:r>
            <a:endParaRPr lang="zh-CN" altLang="en-US" sz="2800" dirty="0">
              <a:latin typeface="微软雅黑" panose="020B0503020204020204" pitchFamily="34" charset="-122"/>
              <a:ea typeface="微软雅黑" panose="020B0503020204020204" pitchFamily="34" charset="-122"/>
            </a:endParaRPr>
          </a:p>
        </p:txBody>
      </p:sp>
      <p:sp>
        <p:nvSpPr>
          <p:cNvPr id="5" name="矩形 4"/>
          <p:cNvSpPr/>
          <p:nvPr/>
        </p:nvSpPr>
        <p:spPr>
          <a:xfrm>
            <a:off x="838202" y="1217897"/>
            <a:ext cx="7194534" cy="646331"/>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        由于结合了</a:t>
            </a:r>
            <a:r>
              <a:rPr lang="en-US" altLang="zh-CN" dirty="0">
                <a:latin typeface="微软雅黑" panose="020B0503020204020204" pitchFamily="34" charset="-122"/>
                <a:ea typeface="微软雅黑" panose="020B0503020204020204" pitchFamily="34" charset="-122"/>
              </a:rPr>
              <a:t>bagging</a:t>
            </a:r>
            <a:r>
              <a:rPr lang="zh-CN" altLang="en-US" dirty="0">
                <a:latin typeface="微软雅黑" panose="020B0503020204020204" pitchFamily="34" charset="-122"/>
                <a:ea typeface="微软雅黑" panose="020B0503020204020204" pitchFamily="34" charset="-122"/>
              </a:rPr>
              <a:t>方法，我们产生了验证随机森林好坏的方式</a:t>
            </a:r>
            <a:endParaRPr lang="en-US" altLang="zh-CN" dirty="0">
              <a:latin typeface="微软雅黑" panose="020B0503020204020204" pitchFamily="34" charset="-122"/>
              <a:ea typeface="微软雅黑" panose="020B0503020204020204" pitchFamily="34" charset="-122"/>
            </a:endParaRPr>
          </a:p>
          <a:p>
            <a:r>
              <a:rPr lang="en-US" altLang="zh-CN" dirty="0">
                <a:solidFill>
                  <a:srgbClr val="FF0000"/>
                </a:solidFill>
                <a:latin typeface="微软雅黑" panose="020B0503020204020204" pitchFamily="34" charset="-122"/>
                <a:ea typeface="微软雅黑" panose="020B0503020204020204" pitchFamily="34" charset="-122"/>
              </a:rPr>
              <a:t>Out-Of-Bag Estimate</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6" name="文本框 5"/>
          <p:cNvSpPr txBox="1"/>
          <p:nvPr/>
        </p:nvSpPr>
        <p:spPr>
          <a:xfrm>
            <a:off x="838200" y="1818145"/>
            <a:ext cx="7239000"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Bagging</a:t>
            </a:r>
            <a:r>
              <a:rPr lang="zh-CN" altLang="en-US" dirty="0">
                <a:latin typeface="微软雅黑" panose="020B0503020204020204" pitchFamily="34" charset="-122"/>
                <a:ea typeface="微软雅黑" panose="020B0503020204020204" pitchFamily="34" charset="-122"/>
              </a:rPr>
              <a:t>方法通过抽样得到新的样本集</a:t>
            </a: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，再由</a:t>
            </a: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训练不同的决策树。我们知道</a:t>
            </a: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中包含了原样本集</a:t>
            </a: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中的一些样本，但也有些样本没有涵盖进去。样本没有被抽样的概率：</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2246813" y="2866074"/>
            <a:ext cx="3810000" cy="709019"/>
          </a:xfrm>
          <a:prstGeom prst="rect">
            <a:avLst/>
          </a:prstGeom>
        </p:spPr>
      </p:pic>
      <p:sp>
        <p:nvSpPr>
          <p:cNvPr id="9" name="文本框 8"/>
          <p:cNvSpPr txBox="1"/>
          <p:nvPr/>
        </p:nvSpPr>
        <p:spPr>
          <a:xfrm>
            <a:off x="838200" y="3551872"/>
            <a:ext cx="7239000" cy="1477328"/>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         即大约有三分一的样本没有被用作训练。我们可以用这些</a:t>
            </a:r>
            <a:r>
              <a:rPr lang="en-US" altLang="zh-CN" dirty="0">
                <a:latin typeface="微软雅黑" panose="020B0503020204020204" pitchFamily="34" charset="-122"/>
                <a:ea typeface="微软雅黑" panose="020B0503020204020204" pitchFamily="34" charset="-122"/>
              </a:rPr>
              <a:t>OOB</a:t>
            </a:r>
            <a:r>
              <a:rPr lang="zh-CN" altLang="en-US" dirty="0">
                <a:latin typeface="微软雅黑" panose="020B0503020204020204" pitchFamily="34" charset="-122"/>
                <a:ea typeface="微软雅黑" panose="020B0503020204020204" pitchFamily="34" charset="-122"/>
              </a:rPr>
              <a:t>样本来验证每个决策树的好坏。但是，通常我们并不需要对单个决策树进行验证。因为我们更关心的是由许多决策树组合成的森林，即使单一表现不太好，只要森林表现足够好就行了。那么问题就转化成了如何使用</a:t>
            </a:r>
            <a:r>
              <a:rPr lang="en-US" altLang="zh-CN" dirty="0">
                <a:latin typeface="微软雅黑" panose="020B0503020204020204" pitchFamily="34" charset="-122"/>
                <a:ea typeface="微软雅黑" panose="020B0503020204020204" pitchFamily="34" charset="-122"/>
              </a:rPr>
              <a:t>OOB</a:t>
            </a:r>
            <a:r>
              <a:rPr lang="zh-CN" altLang="en-US" dirty="0">
                <a:latin typeface="微软雅黑" panose="020B0503020204020204" pitchFamily="34" charset="-122"/>
                <a:ea typeface="微软雅黑" panose="020B0503020204020204" pitchFamily="34" charset="-122"/>
              </a:rPr>
              <a:t>来验证</a:t>
            </a:r>
            <a:r>
              <a:rPr lang="en-US" altLang="zh-CN" dirty="0">
                <a:latin typeface="微软雅黑" panose="020B0503020204020204" pitchFamily="34" charset="-122"/>
                <a:ea typeface="微软雅黑" panose="020B0503020204020204" pitchFamily="34" charset="-122"/>
              </a:rPr>
              <a:t>G</a:t>
            </a:r>
            <a:r>
              <a:rPr lang="zh-CN" altLang="en-US" dirty="0">
                <a:latin typeface="微软雅黑" panose="020B0503020204020204" pitchFamily="34" charset="-122"/>
                <a:ea typeface="微软雅黑" panose="020B0503020204020204" pitchFamily="34" charset="-122"/>
              </a:rPr>
              <a:t>的好坏</a:t>
            </a:r>
            <a:endParaRPr lang="zh-CN" altLang="en-US" dirty="0">
              <a:latin typeface="微软雅黑" panose="020B0503020204020204" pitchFamily="34" charset="-122"/>
              <a:ea typeface="微软雅黑" panose="020B0503020204020204" pitchFamily="34" charset="-122"/>
            </a:endParaRPr>
          </a:p>
        </p:txBody>
      </p:sp>
      <p:sp>
        <p:nvSpPr>
          <p:cNvPr id="12" name="矩形 11"/>
          <p:cNvSpPr/>
          <p:nvPr/>
        </p:nvSpPr>
        <p:spPr>
          <a:xfrm>
            <a:off x="838200" y="5029202"/>
            <a:ext cx="7239000"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例：</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样本</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是决策树</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号</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号，</a:t>
            </a:r>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号的</a:t>
            </a:r>
            <a:r>
              <a:rPr lang="en-US" altLang="zh-CN" dirty="0">
                <a:latin typeface="微软雅黑" panose="020B0503020204020204" pitchFamily="34" charset="-122"/>
                <a:ea typeface="微软雅黑" panose="020B0503020204020204" pitchFamily="34" charset="-122"/>
              </a:rPr>
              <a:t>OOB</a:t>
            </a:r>
            <a:r>
              <a:rPr lang="zh-CN" altLang="en-US" dirty="0">
                <a:latin typeface="微软雅黑" panose="020B0503020204020204" pitchFamily="34" charset="-122"/>
                <a:ea typeface="微软雅黑" panose="020B0503020204020204" pitchFamily="34" charset="-122"/>
              </a:rPr>
              <a:t>，则可以利用其验证</a:t>
            </a:r>
            <a:r>
              <a:rPr lang="en-US" altLang="zh-CN" dirty="0">
                <a:latin typeface="微软雅黑" panose="020B0503020204020204" pitchFamily="34" charset="-122"/>
                <a:ea typeface="微软雅黑" panose="020B0503020204020204" pitchFamily="34" charset="-122"/>
              </a:rPr>
              <a:t>G</a:t>
            </a:r>
            <a:r>
              <a:rPr lang="zh-CN" altLang="en-US" dirty="0">
                <a:latin typeface="微软雅黑" panose="020B0503020204020204" pitchFamily="34" charset="-122"/>
                <a:ea typeface="微软雅黑" panose="020B0503020204020204" pitchFamily="34" charset="-122"/>
              </a:rPr>
              <a:t>的一个子集：</a:t>
            </a:r>
            <a:endParaRPr lang="zh-CN" altLang="en-US" dirty="0">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2"/>
          <a:stretch>
            <a:fillRect/>
          </a:stretch>
        </p:blipFill>
        <p:spPr>
          <a:xfrm>
            <a:off x="2917432" y="5621175"/>
            <a:ext cx="2923809" cy="428571"/>
          </a:xfrm>
          <a:prstGeom prst="rect">
            <a:avLst/>
          </a:prstGeom>
        </p:spPr>
      </p:pic>
      <p:pic>
        <p:nvPicPr>
          <p:cNvPr id="14" name="图片 13"/>
          <p:cNvPicPr>
            <a:picLocks noChangeAspect="1"/>
          </p:cNvPicPr>
          <p:nvPr/>
        </p:nvPicPr>
        <p:blipFill>
          <a:blip r:embed="rId3"/>
          <a:stretch>
            <a:fillRect/>
          </a:stretch>
        </p:blipFill>
        <p:spPr>
          <a:xfrm>
            <a:off x="2868650" y="6151313"/>
            <a:ext cx="3021371" cy="710430"/>
          </a:xfrm>
          <a:prstGeom prst="rect">
            <a:avLst/>
          </a:prstGeom>
        </p:spPr>
      </p:pic>
      <p:cxnSp>
        <p:nvCxnSpPr>
          <p:cNvPr id="16" name="曲线连接符 15"/>
          <p:cNvCxnSpPr>
            <a:stCxn id="13" idx="3"/>
            <a:endCxn id="14" idx="3"/>
          </p:cNvCxnSpPr>
          <p:nvPr/>
        </p:nvCxnSpPr>
        <p:spPr>
          <a:xfrm>
            <a:off x="5841239" y="5835461"/>
            <a:ext cx="48780" cy="671069"/>
          </a:xfrm>
          <a:prstGeom prst="curvedConnector3">
            <a:avLst>
              <a:gd name="adj1" fmla="val 568635"/>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839254" y="6017106"/>
            <a:ext cx="1327941"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组合得到</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4800" y="304800"/>
            <a:ext cx="3547120"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随机森林</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算法过程</a:t>
            </a:r>
            <a:endParaRPr lang="zh-CN" altLang="en-US" sz="28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295400" y="2209802"/>
            <a:ext cx="6691158" cy="2031325"/>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我们可以将算法过程分为套袋</a:t>
            </a:r>
            <a:r>
              <a:rPr lang="en-US" altLang="zh-CN" dirty="0">
                <a:latin typeface="微软雅黑" panose="020B0503020204020204" pitchFamily="34" charset="-122"/>
                <a:ea typeface="微软雅黑" panose="020B0503020204020204" pitchFamily="34" charset="-122"/>
              </a:rPr>
              <a:t>bagging</a:t>
            </a:r>
            <a:r>
              <a:rPr lang="zh-CN" altLang="en-US" dirty="0">
                <a:latin typeface="微软雅黑" panose="020B0503020204020204" pitchFamily="34" charset="-122"/>
                <a:ea typeface="微软雅黑" panose="020B0503020204020204" pitchFamily="34" charset="-122"/>
              </a:rPr>
              <a:t>和建立决策树两部分：</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随机有放回抽取</a:t>
            </a:r>
            <a:r>
              <a:rPr lang="en-US" altLang="zh-CN" dirty="0">
                <a:latin typeface="微软雅黑" panose="020B0503020204020204" pitchFamily="34" charset="-122"/>
                <a:ea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rPr>
              <a:t>次数据子集</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2.For</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t=1,2,…,T</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1.</a:t>
            </a:r>
            <a:r>
              <a:rPr lang="zh-CN" altLang="en-US" dirty="0">
                <a:latin typeface="微软雅黑" panose="020B0503020204020204" pitchFamily="34" charset="-122"/>
                <a:ea typeface="微软雅黑" panose="020B0503020204020204" pitchFamily="34" charset="-122"/>
              </a:rPr>
              <a:t>利用子样本集合训练单一决策树</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调用决策树生成算法</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2.</a:t>
            </a:r>
            <a:r>
              <a:rPr lang="zh-CN" altLang="en-US" dirty="0">
                <a:latin typeface="微软雅黑" panose="020B0503020204020204" pitchFamily="34" charset="-122"/>
                <a:ea typeface="微软雅黑" panose="020B0503020204020204" pitchFamily="34" charset="-122"/>
              </a:rPr>
              <a:t>将决策树加入随机森林</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01670" y="1100734"/>
            <a:ext cx="5940660" cy="4656531"/>
          </a:xfrm>
          <a:prstGeom prst="rect">
            <a:avLst/>
          </a:prstGeom>
          <a:noFill/>
        </p:spPr>
        <p:txBody>
          <a:bodyPr wrap="square" rtlCol="0">
            <a:spAutoFit/>
          </a:bodyPr>
          <a:lstStyle/>
          <a:p>
            <a:pPr>
              <a:lnSpc>
                <a:spcPct val="150000"/>
              </a:lnSpc>
            </a:pPr>
            <a:r>
              <a:rPr lang="en-US" altLang="zh-CN" sz="4050" dirty="0">
                <a:latin typeface="微软雅黑" panose="020B0503020204020204" pitchFamily="34" charset="-122"/>
                <a:ea typeface="微软雅黑" panose="020B0503020204020204" pitchFamily="34" charset="-122"/>
                <a:cs typeface="Times New Roman" panose="02020603050405020304" pitchFamily="18" charset="0"/>
              </a:rPr>
              <a:t>Background</a:t>
            </a:r>
            <a:endParaRPr lang="en-US" altLang="zh-CN" sz="405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endParaRPr lang="en-US" altLang="zh-CN" sz="405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4050" dirty="0">
                <a:latin typeface="微软雅黑" panose="020B0503020204020204" pitchFamily="34" charset="-122"/>
                <a:ea typeface="微软雅黑" panose="020B0503020204020204" pitchFamily="34" charset="-122"/>
                <a:cs typeface="Times New Roman" panose="02020603050405020304" pitchFamily="18" charset="0"/>
              </a:rPr>
              <a:t>Proposed Method</a:t>
            </a:r>
            <a:endParaRPr lang="en-US" altLang="zh-CN" sz="405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endParaRPr lang="en-US" altLang="zh-CN" sz="405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4050" dirty="0">
                <a:latin typeface="微软雅黑" panose="020B0503020204020204" pitchFamily="34" charset="-122"/>
                <a:ea typeface="微软雅黑" panose="020B0503020204020204" pitchFamily="34" charset="-122"/>
                <a:cs typeface="Times New Roman" panose="02020603050405020304" pitchFamily="18" charset="0"/>
              </a:rPr>
              <a:t>Result</a:t>
            </a:r>
            <a:endParaRPr lang="en-US" altLang="zh-CN" sz="405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250" fill="hold"/>
                                        <p:tgtEl>
                                          <p:spTgt spid="2">
                                            <p:txEl>
                                              <p:pRg st="0" end="0"/>
                                            </p:txEl>
                                          </p:spTgt>
                                        </p:tgtEl>
                                        <p:attrNameLst>
                                          <p:attrName>style.color</p:attrName>
                                        </p:attrNameLst>
                                      </p:cBhvr>
                                      <p:to>
                                        <a:schemeClr val="accent2"/>
                                      </p:to>
                                    </p:animClr>
                                    <p:animClr clrSpc="rgb" dir="cw">
                                      <p:cBhvr>
                                        <p:cTn id="7" dur="250" fill="hold"/>
                                        <p:tgtEl>
                                          <p:spTgt spid="2">
                                            <p:txEl>
                                              <p:pRg st="0" end="0"/>
                                            </p:txEl>
                                          </p:spTgt>
                                        </p:tgtEl>
                                        <p:attrNameLst>
                                          <p:attrName>fillcolor</p:attrName>
                                        </p:attrNameLst>
                                      </p:cBhvr>
                                      <p:to>
                                        <a:schemeClr val="accent2"/>
                                      </p:to>
                                    </p:animClr>
                                    <p:set>
                                      <p:cBhvr>
                                        <p:cTn id="8" dur="250" fill="hold"/>
                                        <p:tgtEl>
                                          <p:spTgt spid="2">
                                            <p:txEl>
                                              <p:pRg st="0" end="0"/>
                                            </p:txEl>
                                          </p:spTgt>
                                        </p:tgtEl>
                                        <p:attrNameLst>
                                          <p:attrName>fill.type</p:attrName>
                                        </p:attrNameLst>
                                      </p:cBhvr>
                                      <p:to>
                                        <p:strVal val="solid"/>
                                      </p:to>
                                    </p:set>
                                    <p:set>
                                      <p:cBhvr>
                                        <p:cTn id="9" dur="250" fill="hold"/>
                                        <p:tgtEl>
                                          <p:spTgt spid="2">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4800" y="304800"/>
            <a:ext cx="3429000"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在线随机森林</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抽样</a:t>
            </a:r>
            <a:endParaRPr lang="zh-CN" altLang="en-US" sz="2800" dirty="0">
              <a:latin typeface="微软雅黑" panose="020B0503020204020204" pitchFamily="34" charset="-122"/>
              <a:ea typeface="微软雅黑" panose="020B0503020204020204" pitchFamily="34" charset="-122"/>
            </a:endParaRPr>
          </a:p>
        </p:txBody>
      </p:sp>
      <p:sp>
        <p:nvSpPr>
          <p:cNvPr id="2" name="矩形 1"/>
          <p:cNvSpPr/>
          <p:nvPr/>
        </p:nvSpPr>
        <p:spPr>
          <a:xfrm>
            <a:off x="251520" y="1295400"/>
            <a:ext cx="8623964" cy="369332"/>
          </a:xfrm>
          <a:prstGeom prst="rect">
            <a:avLst/>
          </a:prstGeom>
        </p:spPr>
        <p:txBody>
          <a:bodyPr wrap="none">
            <a:spAutoFit/>
          </a:bodyPr>
          <a:lstStyle/>
          <a:p>
            <a:r>
              <a:rPr lang="en-US" altLang="zh-CN" b="1" i="1" dirty="0">
                <a:solidFill>
                  <a:srgbClr val="FF0000"/>
                </a:solidFill>
                <a:latin typeface="微软雅黑" panose="020B0503020204020204" pitchFamily="34" charset="-122"/>
                <a:ea typeface="微软雅黑" panose="020B0503020204020204" pitchFamily="34" charset="-122"/>
              </a:rPr>
              <a:t>Online </a:t>
            </a:r>
            <a:r>
              <a:rPr lang="en-US" altLang="zh-CN" b="1" i="1" dirty="0">
                <a:latin typeface="微软雅黑" panose="020B0503020204020204" pitchFamily="34" charset="-122"/>
                <a:ea typeface="微软雅黑" panose="020B0503020204020204" pitchFamily="34" charset="-122"/>
              </a:rPr>
              <a:t>Random Forest = </a:t>
            </a:r>
            <a:r>
              <a:rPr lang="en-US" altLang="zh-CN" b="1" i="1" dirty="0">
                <a:solidFill>
                  <a:srgbClr val="FF0000"/>
                </a:solidFill>
                <a:latin typeface="微软雅黑" panose="020B0503020204020204" pitchFamily="34" charset="-122"/>
                <a:ea typeface="微软雅黑" panose="020B0503020204020204" pitchFamily="34" charset="-122"/>
              </a:rPr>
              <a:t>Online</a:t>
            </a:r>
            <a:r>
              <a:rPr lang="en-US" altLang="zh-CN" b="1" i="1" dirty="0">
                <a:latin typeface="微软雅黑" panose="020B0503020204020204" pitchFamily="34" charset="-122"/>
                <a:ea typeface="微软雅黑" panose="020B0503020204020204" pitchFamily="34" charset="-122"/>
              </a:rPr>
              <a:t> Bagging + </a:t>
            </a:r>
            <a:r>
              <a:rPr lang="en-US" altLang="zh-CN" b="1" i="1" dirty="0">
                <a:solidFill>
                  <a:srgbClr val="FF0000"/>
                </a:solidFill>
                <a:latin typeface="微软雅黑" panose="020B0503020204020204" pitchFamily="34" charset="-122"/>
                <a:ea typeface="微软雅黑" panose="020B0503020204020204" pitchFamily="34" charset="-122"/>
              </a:rPr>
              <a:t>Online</a:t>
            </a:r>
            <a:r>
              <a:rPr lang="en-US" altLang="zh-CN" b="1" i="1" dirty="0">
                <a:latin typeface="微软雅黑" panose="020B0503020204020204" pitchFamily="34" charset="-122"/>
                <a:ea typeface="微软雅黑" panose="020B0503020204020204" pitchFamily="34" charset="-122"/>
              </a:rPr>
              <a:t> </a:t>
            </a:r>
            <a:r>
              <a:rPr lang="en-US" altLang="zh-CN" b="1" i="1" dirty="0">
                <a:solidFill>
                  <a:srgbClr val="FF0000"/>
                </a:solidFill>
                <a:latin typeface="微软雅黑" panose="020B0503020204020204" pitchFamily="34" charset="-122"/>
                <a:ea typeface="微软雅黑" panose="020B0503020204020204" pitchFamily="34" charset="-122"/>
              </a:rPr>
              <a:t>Building</a:t>
            </a:r>
            <a:r>
              <a:rPr lang="en-US" altLang="zh-CN" b="1" i="1" dirty="0">
                <a:latin typeface="微软雅黑" panose="020B0503020204020204" pitchFamily="34" charset="-122"/>
                <a:ea typeface="微软雅黑" panose="020B0503020204020204" pitchFamily="34" charset="-122"/>
              </a:rPr>
              <a:t> Decision Tree</a:t>
            </a:r>
            <a:endParaRPr lang="zh-CN" altLang="en-US" b="1" i="1" dirty="0">
              <a:latin typeface="微软雅黑" panose="020B0503020204020204" pitchFamily="34" charset="-122"/>
              <a:ea typeface="微软雅黑" panose="020B0503020204020204" pitchFamily="34" charset="-122"/>
            </a:endParaRPr>
          </a:p>
        </p:txBody>
      </p:sp>
      <p:sp>
        <p:nvSpPr>
          <p:cNvPr id="7" name="文本框 6"/>
          <p:cNvSpPr txBox="1"/>
          <p:nvPr/>
        </p:nvSpPr>
        <p:spPr>
          <a:xfrm>
            <a:off x="1409701" y="2132112"/>
            <a:ext cx="6623097" cy="922020"/>
          </a:xfrm>
          <a:prstGeom prst="rect">
            <a:avLst/>
          </a:prstGeom>
          <a:noFill/>
        </p:spPr>
        <p:txBody>
          <a:bodyPr wrap="square" rtlCol="0">
            <a:spAutoFit/>
          </a:bodyPr>
          <a:lstStyle/>
          <a:p>
            <a:r>
              <a:rPr lang="en-US" altLang="zh-CN" b="1" i="1" dirty="0">
                <a:solidFill>
                  <a:srgbClr val="FF0000"/>
                </a:solidFill>
                <a:latin typeface="微软雅黑" panose="020B0503020204020204" pitchFamily="34" charset="-122"/>
                <a:ea typeface="微软雅黑" panose="020B0503020204020204" pitchFamily="34" charset="-122"/>
              </a:rPr>
              <a:t>Online Bagging</a:t>
            </a:r>
            <a:r>
              <a:rPr lang="zh-CN" altLang="en-US" b="1" i="1"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数据是陆续到达的，即不能从一个完整数据集中进行采样处理，需要利用由</a:t>
            </a:r>
            <a:r>
              <a:rPr lang="en-US" altLang="zh-CN" dirty="0" err="1">
                <a:latin typeface="微软雅黑" panose="020B0503020204020204" pitchFamily="34" charset="-122"/>
                <a:ea typeface="微软雅黑" panose="020B0503020204020204" pitchFamily="34" charset="-122"/>
              </a:rPr>
              <a:t>Oza</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提出的在线方法。</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原始的离线</a:t>
            </a:r>
            <a:r>
              <a:rPr lang="en-US" altLang="zh-CN" dirty="0">
                <a:latin typeface="微软雅黑" panose="020B0503020204020204" pitchFamily="34" charset="-122"/>
                <a:ea typeface="微软雅黑" panose="020B0503020204020204" pitchFamily="34" charset="-122"/>
              </a:rPr>
              <a:t>Bagging</a:t>
            </a:r>
            <a:r>
              <a:rPr lang="zh-CN" altLang="en-US" dirty="0">
                <a:latin typeface="微软雅黑" panose="020B0503020204020204" pitchFamily="34" charset="-122"/>
                <a:ea typeface="微软雅黑" panose="020B0503020204020204" pitchFamily="34" charset="-122"/>
              </a:rPr>
              <a:t>一个样品被选取</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次的概率符合二项分布：</a:t>
            </a:r>
            <a:endParaRPr lang="en-US" altLang="zh-CN"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1"/>
          <a:stretch>
            <a:fillRect/>
          </a:stretch>
        </p:blipFill>
        <p:spPr>
          <a:xfrm>
            <a:off x="2385933" y="3175367"/>
            <a:ext cx="4180952" cy="771429"/>
          </a:xfrm>
          <a:prstGeom prst="rect">
            <a:avLst/>
          </a:prstGeom>
        </p:spPr>
      </p:pic>
      <p:sp>
        <p:nvSpPr>
          <p:cNvPr id="15" name="文本框 14"/>
          <p:cNvSpPr txBox="1"/>
          <p:nvPr/>
        </p:nvSpPr>
        <p:spPr>
          <a:xfrm>
            <a:off x="1524000" y="4191000"/>
            <a:ext cx="6324600"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         我们假设在线的数据是无穷多的即</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趋向于无穷大，二项分布变为了泊松分布。即对于一个到来的在线数据，它被选取</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次作为训练样本的概率满足泊松分布，记为</a:t>
            </a:r>
            <a:r>
              <a:rPr lang="en-US" altLang="zh-CN" i="1" dirty="0">
                <a:latin typeface="微软雅黑" panose="020B0503020204020204" pitchFamily="34" charset="-122"/>
                <a:ea typeface="微软雅黑" panose="020B0503020204020204" pitchFamily="34" charset="-122"/>
              </a:rPr>
              <a:t>K </a:t>
            </a:r>
            <a:r>
              <a:rPr lang="en-US" altLang="zh-CN" dirty="0">
                <a:latin typeface="微软雅黑" panose="020B0503020204020204" pitchFamily="34" charset="-122"/>
                <a:ea typeface="微软雅黑" panose="020B0503020204020204" pitchFamily="34" charset="-122"/>
              </a:rPr>
              <a:t>~ </a:t>
            </a:r>
            <a:r>
              <a:rPr lang="en-US" altLang="zh-CN" i="1" dirty="0">
                <a:latin typeface="微软雅黑" panose="020B0503020204020204" pitchFamily="34" charset="-122"/>
                <a:ea typeface="微软雅黑" panose="020B0503020204020204" pitchFamily="34" charset="-122"/>
              </a:rPr>
              <a:t>Poisson</a:t>
            </a:r>
            <a:r>
              <a:rPr lang="en-US" altLang="zh-CN" dirty="0">
                <a:latin typeface="微软雅黑" panose="020B0503020204020204" pitchFamily="34" charset="-122"/>
                <a:ea typeface="微软雅黑" panose="020B0503020204020204" pitchFamily="34" charset="-122"/>
              </a:rPr>
              <a:t>(1) </a:t>
            </a:r>
            <a:endParaRPr lang="zh-CN" altLang="en-US" dirty="0">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2"/>
          <a:stretch>
            <a:fillRect/>
          </a:stretch>
        </p:blipFill>
        <p:spPr>
          <a:xfrm>
            <a:off x="2785933" y="5329228"/>
            <a:ext cx="3380952" cy="67619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4800" y="304800"/>
            <a:ext cx="3505200"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在线随机森林</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建树</a:t>
            </a:r>
            <a:endParaRPr lang="zh-CN" altLang="en-US" sz="2800" dirty="0">
              <a:latin typeface="微软雅黑" panose="020B0503020204020204" pitchFamily="34" charset="-122"/>
              <a:ea typeface="微软雅黑" panose="020B0503020204020204" pitchFamily="34" charset="-122"/>
            </a:endParaRPr>
          </a:p>
        </p:txBody>
      </p:sp>
      <p:sp>
        <p:nvSpPr>
          <p:cNvPr id="2" name="矩形 1"/>
          <p:cNvSpPr/>
          <p:nvPr/>
        </p:nvSpPr>
        <p:spPr>
          <a:xfrm>
            <a:off x="268516" y="1295400"/>
            <a:ext cx="8623964" cy="369332"/>
          </a:xfrm>
          <a:prstGeom prst="rect">
            <a:avLst/>
          </a:prstGeom>
        </p:spPr>
        <p:txBody>
          <a:bodyPr wrap="none">
            <a:spAutoFit/>
          </a:bodyPr>
          <a:lstStyle/>
          <a:p>
            <a:r>
              <a:rPr lang="en-US" altLang="zh-CN" b="1" i="1" dirty="0">
                <a:solidFill>
                  <a:srgbClr val="FF0000"/>
                </a:solidFill>
                <a:latin typeface="微软雅黑" panose="020B0503020204020204" pitchFamily="34" charset="-122"/>
                <a:ea typeface="微软雅黑" panose="020B0503020204020204" pitchFamily="34" charset="-122"/>
              </a:rPr>
              <a:t>Online </a:t>
            </a:r>
            <a:r>
              <a:rPr lang="en-US" altLang="zh-CN" b="1" i="1" dirty="0">
                <a:latin typeface="微软雅黑" panose="020B0503020204020204" pitchFamily="34" charset="-122"/>
                <a:ea typeface="微软雅黑" panose="020B0503020204020204" pitchFamily="34" charset="-122"/>
              </a:rPr>
              <a:t>Random Forest = </a:t>
            </a:r>
            <a:r>
              <a:rPr lang="en-US" altLang="zh-CN" b="1" i="1" dirty="0">
                <a:solidFill>
                  <a:srgbClr val="FF0000"/>
                </a:solidFill>
                <a:latin typeface="微软雅黑" panose="020B0503020204020204" pitchFamily="34" charset="-122"/>
                <a:ea typeface="微软雅黑" panose="020B0503020204020204" pitchFamily="34" charset="-122"/>
              </a:rPr>
              <a:t>Online</a:t>
            </a:r>
            <a:r>
              <a:rPr lang="en-US" altLang="zh-CN" b="1" i="1" dirty="0">
                <a:latin typeface="微软雅黑" panose="020B0503020204020204" pitchFamily="34" charset="-122"/>
                <a:ea typeface="微软雅黑" panose="020B0503020204020204" pitchFamily="34" charset="-122"/>
              </a:rPr>
              <a:t> Bagging + </a:t>
            </a:r>
            <a:r>
              <a:rPr lang="en-US" altLang="zh-CN" b="1" i="1" dirty="0">
                <a:solidFill>
                  <a:srgbClr val="FF0000"/>
                </a:solidFill>
                <a:latin typeface="微软雅黑" panose="020B0503020204020204" pitchFamily="34" charset="-122"/>
                <a:ea typeface="微软雅黑" panose="020B0503020204020204" pitchFamily="34" charset="-122"/>
              </a:rPr>
              <a:t>Online</a:t>
            </a:r>
            <a:r>
              <a:rPr lang="en-US" altLang="zh-CN" b="1" i="1" dirty="0">
                <a:latin typeface="微软雅黑" panose="020B0503020204020204" pitchFamily="34" charset="-122"/>
                <a:ea typeface="微软雅黑" panose="020B0503020204020204" pitchFamily="34" charset="-122"/>
              </a:rPr>
              <a:t> </a:t>
            </a:r>
            <a:r>
              <a:rPr lang="en-US" altLang="zh-CN" b="1" i="1" dirty="0">
                <a:solidFill>
                  <a:srgbClr val="FF0000"/>
                </a:solidFill>
                <a:latin typeface="微软雅黑" panose="020B0503020204020204" pitchFamily="34" charset="-122"/>
                <a:ea typeface="微软雅黑" panose="020B0503020204020204" pitchFamily="34" charset="-122"/>
              </a:rPr>
              <a:t>Building</a:t>
            </a:r>
            <a:r>
              <a:rPr lang="en-US" altLang="zh-CN" b="1" i="1" dirty="0">
                <a:latin typeface="微软雅黑" panose="020B0503020204020204" pitchFamily="34" charset="-122"/>
                <a:ea typeface="微软雅黑" panose="020B0503020204020204" pitchFamily="34" charset="-122"/>
              </a:rPr>
              <a:t> Decision Tree</a:t>
            </a:r>
            <a:endParaRPr lang="zh-CN" altLang="en-US" b="1" i="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576535" y="4429905"/>
            <a:ext cx="5447619" cy="752381"/>
          </a:xfrm>
          <a:prstGeom prst="rect">
            <a:avLst/>
          </a:prstGeom>
        </p:spPr>
      </p:pic>
      <p:sp>
        <p:nvSpPr>
          <p:cNvPr id="5" name="矩形 4"/>
          <p:cNvSpPr/>
          <p:nvPr/>
        </p:nvSpPr>
        <p:spPr>
          <a:xfrm>
            <a:off x="1219202" y="2137251"/>
            <a:ext cx="7004097" cy="646331"/>
          </a:xfrm>
          <a:prstGeom prst="rect">
            <a:avLst/>
          </a:prstGeom>
        </p:spPr>
        <p:txBody>
          <a:bodyPr wrap="square">
            <a:spAutoFit/>
          </a:bodyPr>
          <a:lstStyle/>
          <a:p>
            <a:r>
              <a:rPr lang="en-US" altLang="zh-CN" b="1" i="1" dirty="0">
                <a:solidFill>
                  <a:srgbClr val="FF0000"/>
                </a:solidFill>
                <a:latin typeface="微软雅黑" panose="020B0503020204020204" pitchFamily="34" charset="-122"/>
                <a:ea typeface="微软雅黑" panose="020B0503020204020204" pitchFamily="34" charset="-122"/>
              </a:rPr>
              <a:t>Online</a:t>
            </a:r>
            <a:r>
              <a:rPr lang="en-US" altLang="zh-CN" b="1" i="1" dirty="0">
                <a:latin typeface="微软雅黑" panose="020B0503020204020204" pitchFamily="34" charset="-122"/>
                <a:ea typeface="微软雅黑" panose="020B0503020204020204" pitchFamily="34" charset="-122"/>
              </a:rPr>
              <a:t> </a:t>
            </a:r>
            <a:r>
              <a:rPr lang="en-US" altLang="zh-CN" b="1" i="1" dirty="0">
                <a:solidFill>
                  <a:srgbClr val="FF0000"/>
                </a:solidFill>
                <a:latin typeface="微软雅黑" panose="020B0503020204020204" pitchFamily="34" charset="-122"/>
                <a:ea typeface="微软雅黑" panose="020B0503020204020204" pitchFamily="34" charset="-122"/>
              </a:rPr>
              <a:t>Building</a:t>
            </a:r>
            <a:r>
              <a:rPr lang="zh-CN" altLang="en-US" b="1" i="1" dirty="0">
                <a:solidFill>
                  <a:srgbClr val="FF000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建树需要解决两个问题：</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）样本不是同一时刻到来如何进行切分；</a:t>
            </a:r>
            <a:r>
              <a:rPr lang="en-US" altLang="zh-CN" dirty="0">
                <a:latin typeface="微软雅黑" panose="020B0503020204020204" pitchFamily="34" charset="-122"/>
                <a:ea typeface="微软雅黑" panose="020B0503020204020204" pitchFamily="34" charset="-122"/>
              </a:rPr>
              <a:t> 2</a:t>
            </a:r>
            <a:r>
              <a:rPr lang="zh-CN" altLang="en-US" dirty="0">
                <a:latin typeface="微软雅黑" panose="020B0503020204020204" pitchFamily="34" charset="-122"/>
                <a:ea typeface="微软雅黑" panose="020B0503020204020204" pitchFamily="34" charset="-122"/>
              </a:rPr>
              <a:t>）怎么样即时计算不存度</a:t>
            </a:r>
            <a:endParaRPr lang="zh-CN" altLang="en-US" dirty="0">
              <a:latin typeface="微软雅黑" panose="020B0503020204020204" pitchFamily="34" charset="-122"/>
              <a:ea typeface="微软雅黑" panose="020B0503020204020204" pitchFamily="34" charset="-122"/>
            </a:endParaRPr>
          </a:p>
        </p:txBody>
      </p:sp>
      <p:sp>
        <p:nvSpPr>
          <p:cNvPr id="6" name="文本框 5"/>
          <p:cNvSpPr txBox="1"/>
          <p:nvPr/>
        </p:nvSpPr>
        <p:spPr>
          <a:xfrm>
            <a:off x="1219200" y="3149842"/>
            <a:ext cx="6781800"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针对问题</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，设定一个阈值</a:t>
            </a:r>
            <a:r>
              <a:rPr lang="el-GR" altLang="zh-CN" dirty="0">
                <a:latin typeface="微软雅黑" panose="020B0503020204020204" pitchFamily="34" charset="-122"/>
                <a:ea typeface="微软雅黑" panose="020B0503020204020204" pitchFamily="34" charset="-122"/>
              </a:rPr>
              <a:t>θ</a:t>
            </a:r>
            <a:r>
              <a:rPr lang="zh-CN" altLang="en-US" dirty="0">
                <a:latin typeface="微软雅黑" panose="020B0503020204020204" pitchFamily="34" charset="-122"/>
                <a:ea typeface="微软雅黑" panose="020B0503020204020204" pitchFamily="34" charset="-122"/>
              </a:rPr>
              <a:t>：只有当一个节点的数据点数量大于阈值的时候才进行分裂操作。</a:t>
            </a:r>
            <a:endParaRPr lang="zh-CN" altLang="en-US" dirty="0">
              <a:latin typeface="微软雅黑" panose="020B0503020204020204" pitchFamily="34" charset="-122"/>
              <a:ea typeface="微软雅黑" panose="020B0503020204020204" pitchFamily="34" charset="-122"/>
            </a:endParaRPr>
          </a:p>
        </p:txBody>
      </p:sp>
      <p:sp>
        <p:nvSpPr>
          <p:cNvPr id="9" name="文本框 8"/>
          <p:cNvSpPr txBox="1"/>
          <p:nvPr/>
        </p:nvSpPr>
        <p:spPr>
          <a:xfrm>
            <a:off x="1219200" y="4054709"/>
            <a:ext cx="678180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针对问题</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，定义如下计算公式：</a:t>
            </a:r>
            <a:endParaRPr lang="zh-CN" altLang="en-US"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1219200" y="5191076"/>
            <a:ext cx="6781800"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         其中</a:t>
            </a:r>
            <a:r>
              <a:rPr lang="en-US" altLang="zh-CN" dirty="0">
                <a:latin typeface="微软雅黑" panose="020B0503020204020204" pitchFamily="34" charset="-122"/>
                <a:ea typeface="微软雅黑" panose="020B0503020204020204" pitchFamily="34" charset="-122"/>
              </a:rPr>
              <a:t>L(x)</a:t>
            </a:r>
            <a:r>
              <a:rPr lang="zh-CN" altLang="en-US" dirty="0">
                <a:latin typeface="微软雅黑" panose="020B0503020204020204" pitchFamily="34" charset="-122"/>
                <a:ea typeface="微软雅黑" panose="020B0503020204020204" pitchFamily="34" charset="-122"/>
              </a:rPr>
              <a:t>计算方法为之前定义的基尼指数，只有根节点和切割后的不存度差值大于一个阈值</a:t>
            </a:r>
            <a:r>
              <a:rPr lang="el-GR" altLang="zh-CN" dirty="0">
                <a:latin typeface="微软雅黑" panose="020B0503020204020204" pitchFamily="34" charset="-122"/>
                <a:ea typeface="微软雅黑" panose="020B0503020204020204" pitchFamily="34" charset="-122"/>
              </a:rPr>
              <a:t>β</a:t>
            </a:r>
            <a:r>
              <a:rPr lang="zh-CN" altLang="en-US" dirty="0">
                <a:latin typeface="微软雅黑" panose="020B0503020204020204" pitchFamily="34" charset="-122"/>
                <a:ea typeface="微软雅黑" panose="020B0503020204020204" pitchFamily="34" charset="-122"/>
              </a:rPr>
              <a:t>我们才认为这次切分是有意义的即进行划分操作。</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4800" y="304800"/>
            <a:ext cx="3547120"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在线随机森林</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更新</a:t>
            </a:r>
            <a:endParaRPr lang="zh-CN" altLang="en-US" sz="28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800100" y="1447802"/>
            <a:ext cx="7086600"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         由于模型需要保持时效性，随着在线数据不断进入，我们应该对模型随着时间进行更新，所以引入了随机森林的</a:t>
            </a:r>
            <a:r>
              <a:rPr lang="en-US" altLang="zh-CN" dirty="0">
                <a:latin typeface="微软雅黑" panose="020B0503020204020204" pitchFamily="34" charset="-122"/>
                <a:ea typeface="微软雅黑" panose="020B0503020204020204" pitchFamily="34" charset="-122"/>
              </a:rPr>
              <a:t>OOBE</a:t>
            </a:r>
            <a:r>
              <a:rPr lang="zh-CN" altLang="en-US" dirty="0">
                <a:latin typeface="微软雅黑" panose="020B0503020204020204" pitchFamily="34" charset="-122"/>
                <a:ea typeface="微软雅黑" panose="020B0503020204020204" pitchFamily="34" charset="-122"/>
              </a:rPr>
              <a:t>来进行更新。</a:t>
            </a: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835269" y="2514602"/>
            <a:ext cx="7010400"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         当一个数据样本没有用来进行进行构建决策树，我们利用它来计算决策树的</a:t>
            </a:r>
            <a:r>
              <a:rPr lang="en-US" altLang="zh-CN" dirty="0">
                <a:latin typeface="微软雅黑" panose="020B0503020204020204" pitchFamily="34" charset="-122"/>
                <a:ea typeface="微软雅黑" panose="020B0503020204020204" pitchFamily="34" charset="-122"/>
              </a:rPr>
              <a:t>OOBE</a:t>
            </a:r>
            <a:r>
              <a:rPr lang="zh-CN" altLang="en-US" dirty="0">
                <a:latin typeface="微软雅黑" panose="020B0503020204020204" pitchFamily="34" charset="-122"/>
                <a:ea typeface="微软雅黑" panose="020B0503020204020204" pitchFamily="34" charset="-122"/>
              </a:rPr>
              <a:t>，当计算结果大于我们设定的阈值或者树的年龄大于我们设定的阈值时我们认为这棵树已经没有价值了可以生成一颗新树来进行替代。</a:t>
            </a:r>
            <a:endParaRPr lang="zh-CN" altLang="en-US"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800100" y="4135398"/>
            <a:ext cx="8191500" cy="1753235"/>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至此我们可以将在线随机森林的算法简述为：</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对于到来节点进行在线</a:t>
            </a:r>
            <a:r>
              <a:rPr lang="en-US" altLang="zh-CN" dirty="0">
                <a:latin typeface="微软雅黑" panose="020B0503020204020204" pitchFamily="34" charset="-122"/>
                <a:ea typeface="微软雅黑" panose="020B0503020204020204" pitchFamily="34" charset="-122"/>
              </a:rPr>
              <a:t>bagging</a:t>
            </a:r>
            <a:r>
              <a:rPr lang="zh-CN" altLang="en-US" dirty="0">
                <a:latin typeface="微软雅黑" panose="020B0503020204020204" pitchFamily="34" charset="-122"/>
                <a:ea typeface="微软雅黑" panose="020B0503020204020204" pitchFamily="34" charset="-122"/>
              </a:rPr>
              <a:t>得到重复使用的次数</a:t>
            </a:r>
            <a:r>
              <a:rPr lang="en-US" altLang="zh-CN" dirty="0">
                <a:latin typeface="微软雅黑" panose="020B0503020204020204" pitchFamily="34" charset="-122"/>
                <a:ea typeface="微软雅黑" panose="020B0503020204020204" pitchFamily="34" charset="-122"/>
              </a:rPr>
              <a:t>k</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如果</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大于零则对每一个决策树进行训练</a:t>
            </a:r>
            <a:r>
              <a:rPr lang="en-US" altLang="zh-CN" dirty="0">
                <a:solidFill>
                  <a:srgbClr val="FF0000"/>
                </a:solidFill>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次，其中必须保证每次划分的时候有</a:t>
            </a:r>
            <a:r>
              <a:rPr lang="el-GR" altLang="zh-CN" dirty="0">
                <a:solidFill>
                  <a:srgbClr val="FF0000"/>
                </a:solidFill>
                <a:latin typeface="微软雅黑" panose="020B0503020204020204" pitchFamily="34" charset="-122"/>
                <a:ea typeface="微软雅黑" panose="020B0503020204020204" pitchFamily="34" charset="-122"/>
              </a:rPr>
              <a:t>θ</a:t>
            </a:r>
            <a:r>
              <a:rPr lang="zh-CN" altLang="en-US" dirty="0">
                <a:latin typeface="微软雅黑" panose="020B0503020204020204" pitchFamily="34" charset="-122"/>
                <a:ea typeface="微软雅黑" panose="020B0503020204020204" pitchFamily="34" charset="-122"/>
              </a:rPr>
              <a:t>个数据点参与同时分割的增益大于</a:t>
            </a:r>
            <a:r>
              <a:rPr lang="el-GR" altLang="zh-CN" dirty="0">
                <a:solidFill>
                  <a:srgbClr val="FF0000"/>
                </a:solidFill>
                <a:latin typeface="微软雅黑" panose="020B0503020204020204" pitchFamily="34" charset="-122"/>
                <a:ea typeface="微软雅黑" panose="020B0503020204020204" pitchFamily="34" charset="-122"/>
              </a:rPr>
              <a:t>β</a:t>
            </a:r>
            <a:endParaRPr lang="en-US" altLang="zh-CN" dirty="0">
              <a:solidFill>
                <a:srgbClr val="FF0000"/>
              </a:solidFill>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如果</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等于零</a:t>
            </a:r>
            <a:r>
              <a:rPr lang="zh-CN" altLang="en-US" dirty="0">
                <a:latin typeface="微软雅黑" panose="020B0503020204020204" pitchFamily="34" charset="-122"/>
                <a:ea typeface="微软雅黑" panose="020B0503020204020204" pitchFamily="34" charset="-122"/>
              </a:rPr>
              <a:t>则用来计算决策树的</a:t>
            </a:r>
            <a:r>
              <a:rPr lang="en-US" altLang="zh-CN" dirty="0">
                <a:solidFill>
                  <a:srgbClr val="FF0000"/>
                </a:solidFill>
                <a:latin typeface="微软雅黑" panose="020B0503020204020204" pitchFamily="34" charset="-122"/>
                <a:ea typeface="微软雅黑" panose="020B0503020204020204" pitchFamily="34" charset="-122"/>
              </a:rPr>
              <a:t>OOBE</a:t>
            </a:r>
            <a:r>
              <a:rPr lang="zh-CN" altLang="en-US" dirty="0">
                <a:latin typeface="微软雅黑" panose="020B0503020204020204" pitchFamily="34" charset="-122"/>
                <a:ea typeface="微软雅黑" panose="020B0503020204020204" pitchFamily="34" charset="-122"/>
              </a:rPr>
              <a:t>，如果大于设定阈值则放弃该树。</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如果树的年龄过大也放弃该树</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4962" y="304800"/>
            <a:ext cx="4879975" cy="52197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在线随机森林与磁盘故障预测</a:t>
            </a:r>
            <a:endParaRPr lang="en-US" altLang="zh-CN" sz="28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800100" y="1447800"/>
            <a:ext cx="7086600" cy="34150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         一直以来，基于机器学习的磁盘故障预测都使用离线学习算法，缺点如下：</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模型建立初期，样本数量不够，模型不足以达到预想的预测正确率；</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随着时间推移，影响磁盘故障的</a:t>
            </a:r>
            <a:r>
              <a:rPr lang="en-US" altLang="zh-CN" dirty="0">
                <a:latin typeface="微软雅黑" panose="020B0503020204020204" pitchFamily="34" charset="-122"/>
                <a:ea typeface="微软雅黑" panose="020B0503020204020204" pitchFamily="34" charset="-122"/>
              </a:rPr>
              <a:t>SMART</a:t>
            </a:r>
            <a:r>
              <a:rPr lang="zh-CN" altLang="en-US" dirty="0">
                <a:latin typeface="微软雅黑" panose="020B0503020204020204" pitchFamily="34" charset="-122"/>
                <a:ea typeface="微软雅黑" panose="020B0503020204020204" pitchFamily="34" charset="-122"/>
              </a:rPr>
              <a:t>属性分布会发生变化，模型得不到最新样本，会面临模型老化的问题（</a:t>
            </a:r>
            <a:r>
              <a:rPr lang="en-US" altLang="zh-CN" dirty="0">
                <a:latin typeface="微软雅黑" panose="020B0503020204020204" pitchFamily="34" charset="-122"/>
                <a:ea typeface="微软雅黑" panose="020B0503020204020204" pitchFamily="34" charset="-122"/>
              </a:rPr>
              <a:t>model ageing</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除此之外，一般机器学习算法倾向于得出全局最优解，当故障样本数量远远小于正常样本时，算法会倾向于优化正常样本的预测正确率，而忽视故障样本的预测正确率。</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4962" y="304800"/>
            <a:ext cx="4879975" cy="52197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在线随机森林与磁盘故障预测</a:t>
            </a:r>
            <a:endParaRPr lang="en-US" altLang="zh-CN" sz="28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790577" y="1447802"/>
            <a:ext cx="7406005" cy="1476375"/>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       为解决上述问题，引入在线随机森林算法，并使用泊松分布平衡不均匀样本。</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在线随机森林是一种无监督算法，因此，需要一种策略，自动为样本数据贴标签，流程如下：</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063627" y="458472"/>
            <a:ext cx="4836795" cy="5614035"/>
          </a:xfrm>
          <a:prstGeom prst="rect">
            <a:avLst/>
          </a:prstGeom>
        </p:spPr>
      </p:pic>
      <p:sp>
        <p:nvSpPr>
          <p:cNvPr id="7" name="文本框 6"/>
          <p:cNvSpPr txBox="1"/>
          <p:nvPr/>
        </p:nvSpPr>
        <p:spPr>
          <a:xfrm>
            <a:off x="6346192" y="1079502"/>
            <a:ext cx="1851025" cy="4799965"/>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收集到一个故障样本，将对应磁盘</a:t>
            </a:r>
            <a:r>
              <a:rPr lang="zh-CN" altLang="en-US" dirty="0">
                <a:latin typeface="微软雅黑" panose="020B0503020204020204" pitchFamily="34" charset="-122"/>
                <a:ea typeface="微软雅黑" panose="020B0503020204020204" pitchFamily="34" charset="-122"/>
                <a:sym typeface="+mn-ea"/>
              </a:rPr>
              <a:t>队列</a:t>
            </a:r>
            <a:r>
              <a:rPr lang="en-US" altLang="zh-CN" dirty="0">
                <a:latin typeface="微软雅黑" panose="020B0503020204020204" pitchFamily="34" charset="-122"/>
                <a:ea typeface="微软雅黑" panose="020B0503020204020204" pitchFamily="34" charset="-122"/>
                <a:sym typeface="+mn-ea"/>
              </a:rPr>
              <a:t>Qi</a:t>
            </a:r>
            <a:r>
              <a:rPr lang="zh-CN" altLang="en-US" dirty="0">
                <a:latin typeface="微软雅黑" panose="020B0503020204020204" pitchFamily="34" charset="-122"/>
                <a:ea typeface="微软雅黑" panose="020B0503020204020204" pitchFamily="34" charset="-122"/>
                <a:sym typeface="+mn-ea"/>
              </a:rPr>
              <a:t>中未标记样本标记为</a:t>
            </a:r>
            <a:r>
              <a:rPr lang="en-US" altLang="zh-CN" dirty="0">
                <a:latin typeface="微软雅黑" panose="020B0503020204020204" pitchFamily="34" charset="-122"/>
                <a:ea typeface="微软雅黑" panose="020B0503020204020204" pitchFamily="34" charset="-122"/>
                <a:sym typeface="+mn-ea"/>
              </a:rPr>
              <a:t>positive</a:t>
            </a:r>
            <a:r>
              <a:rPr lang="zh-CN" altLang="en-US" dirty="0">
                <a:latin typeface="微软雅黑" panose="020B0503020204020204" pitchFamily="34" charset="-122"/>
                <a:ea typeface="微软雅黑" panose="020B0503020204020204" pitchFamily="34" charset="-122"/>
                <a:sym typeface="+mn-ea"/>
              </a:rPr>
              <a:t>；将队列中元素全部取出，并放入森林中进行训练。</a:t>
            </a:r>
            <a:endParaRPr lang="zh-CN" altLang="en-US" dirty="0">
              <a:latin typeface="微软雅黑" panose="020B0503020204020204" pitchFamily="34" charset="-122"/>
              <a:ea typeface="微软雅黑" panose="020B0503020204020204" pitchFamily="34" charset="-122"/>
              <a:sym typeface="+mn-ea"/>
            </a:endParaRPr>
          </a:p>
          <a:p>
            <a:r>
              <a:rPr lang="zh-CN" altLang="en-US" dirty="0">
                <a:latin typeface="微软雅黑" panose="020B0503020204020204" pitchFamily="34" charset="-122"/>
                <a:ea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sym typeface="+mn-ea"/>
              </a:rPr>
              <a:t>2.</a:t>
            </a:r>
            <a:r>
              <a:rPr lang="zh-CN" altLang="en-US" dirty="0">
                <a:latin typeface="微软雅黑" panose="020B0503020204020204" pitchFamily="34" charset="-122"/>
                <a:ea typeface="微软雅黑" panose="020B0503020204020204" pitchFamily="34" charset="-122"/>
                <a:sym typeface="+mn-ea"/>
              </a:rPr>
              <a:t>若新样本在</a:t>
            </a:r>
            <a:r>
              <a:rPr lang="en-US" altLang="zh-CN" dirty="0">
                <a:latin typeface="微软雅黑" panose="020B0503020204020204" pitchFamily="34" charset="-122"/>
                <a:ea typeface="微软雅黑" panose="020B0503020204020204" pitchFamily="34" charset="-122"/>
                <a:sym typeface="+mn-ea"/>
              </a:rPr>
              <a:t>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后到达，且为正常样本，则将队列</a:t>
            </a:r>
            <a:r>
              <a:rPr lang="en-US" altLang="zh-CN" dirty="0">
                <a:latin typeface="微软雅黑" panose="020B0503020204020204" pitchFamily="34" charset="-122"/>
                <a:ea typeface="微软雅黑" panose="020B0503020204020204" pitchFamily="34" charset="-122"/>
              </a:rPr>
              <a:t>Qi</a:t>
            </a:r>
            <a:r>
              <a:rPr lang="zh-CN" altLang="en-US" dirty="0">
                <a:latin typeface="微软雅黑" panose="020B0503020204020204" pitchFamily="34" charset="-122"/>
                <a:ea typeface="微软雅黑" panose="020B0503020204020204" pitchFamily="34" charset="-122"/>
              </a:rPr>
              <a:t>中所有未标记样本标记为</a:t>
            </a:r>
            <a:r>
              <a:rPr lang="en-US" altLang="zh-CN" dirty="0">
                <a:latin typeface="微软雅黑" panose="020B0503020204020204" pitchFamily="34" charset="-122"/>
                <a:ea typeface="微软雅黑" panose="020B0503020204020204" pitchFamily="34" charset="-122"/>
              </a:rPr>
              <a:t>negative</a:t>
            </a:r>
            <a:r>
              <a:rPr lang="zh-CN" altLang="en-US"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sym typeface="+mn-ea"/>
              </a:rPr>
              <a:t>将队列中元素全部取出，并放入森林中进行训练。</a:t>
            </a: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314962" y="304800"/>
            <a:ext cx="4879975" cy="52197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在线随机森林与磁盘故障预测</a:t>
            </a:r>
            <a:endParaRPr lang="en-US" altLang="zh-CN" sz="2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4962" y="287045"/>
            <a:ext cx="4879975" cy="52197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在线随机森林与磁盘故障预测</a:t>
            </a:r>
            <a:endParaRPr lang="en-US" altLang="zh-CN" sz="28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790577" y="1447802"/>
            <a:ext cx="7406005" cy="3692525"/>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        样本分布不均的解决方案：</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设</a:t>
            </a:r>
            <a:r>
              <a:rPr lang="en-US" altLang="zh-CN" dirty="0">
                <a:latin typeface="微软雅黑" panose="020B0503020204020204" pitchFamily="34" charset="-122"/>
                <a:ea typeface="微软雅黑" panose="020B0503020204020204" pitchFamily="34" charset="-122"/>
              </a:rPr>
              <a:t>Kp~Possion(</a:t>
            </a:r>
            <a:r>
              <a:rPr lang="en-US" altLang="zh-CN" dirty="0">
                <a:latin typeface="微软雅黑" panose="020B0503020204020204" pitchFamily="34" charset="-122"/>
                <a:ea typeface="微软雅黑" panose="020B0503020204020204" pitchFamily="34" charset="-122"/>
                <a:sym typeface="+mn-ea"/>
              </a:rPr>
              <a:t>λp</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sym typeface="+mn-ea"/>
              </a:rPr>
              <a:t>            Kn~Possion(λn)</a:t>
            </a:r>
            <a:endParaRPr lang="en-US" altLang="zh-CN" dirty="0">
              <a:latin typeface="微软雅黑" panose="020B0503020204020204" pitchFamily="34" charset="-122"/>
              <a:ea typeface="微软雅黑" panose="020B0503020204020204" pitchFamily="34" charset="-122"/>
              <a:sym typeface="+mn-ea"/>
            </a:endParaRPr>
          </a:p>
          <a:p>
            <a:r>
              <a:rPr lang="en-US" altLang="zh-CN" dirty="0">
                <a:latin typeface="微软雅黑" panose="020B0503020204020204" pitchFamily="34" charset="-122"/>
                <a:ea typeface="微软雅黑" panose="020B0503020204020204" pitchFamily="34" charset="-122"/>
                <a:sym typeface="+mn-ea"/>
              </a:rPr>
              <a:t>            K</a:t>
            </a:r>
            <a:r>
              <a:rPr lang="zh-CN" altLang="en-US" dirty="0">
                <a:latin typeface="微软雅黑" panose="020B0503020204020204" pitchFamily="34" charset="-122"/>
                <a:ea typeface="微软雅黑" panose="020B0503020204020204" pitchFamily="34" charset="-122"/>
                <a:sym typeface="+mn-ea"/>
              </a:rPr>
              <a:t>代表样本被取次数</a:t>
            </a:r>
            <a:endParaRPr lang="zh-CN" altLang="en-US" dirty="0">
              <a:latin typeface="微软雅黑" panose="020B0503020204020204" pitchFamily="34" charset="-122"/>
              <a:ea typeface="微软雅黑" panose="020B0503020204020204" pitchFamily="34" charset="-122"/>
              <a:sym typeface="+mn-ea"/>
            </a:endParaRPr>
          </a:p>
          <a:p>
            <a:endParaRPr lang="zh-CN" altLang="en-US" dirty="0">
              <a:latin typeface="微软雅黑" panose="020B0503020204020204" pitchFamily="34" charset="-122"/>
              <a:ea typeface="微软雅黑" panose="020B0503020204020204" pitchFamily="34" charset="-122"/>
              <a:sym typeface="+mn-ea"/>
            </a:endParaRPr>
          </a:p>
          <a:p>
            <a:endParaRPr lang="zh-CN" altLang="en-US" dirty="0">
              <a:latin typeface="微软雅黑" panose="020B0503020204020204" pitchFamily="34" charset="-122"/>
              <a:ea typeface="微软雅黑" panose="020B0503020204020204" pitchFamily="34" charset="-122"/>
              <a:sym typeface="+mn-ea"/>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众所周知，泊松分布的期望</a:t>
            </a:r>
            <a:r>
              <a:rPr lang="en-US" altLang="zh-CN" dirty="0">
                <a:latin typeface="微软雅黑" panose="020B0503020204020204" pitchFamily="34" charset="-122"/>
                <a:ea typeface="微软雅黑" panose="020B0503020204020204" pitchFamily="34" charset="-122"/>
              </a:rPr>
              <a:t>E(Possion(λ))</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sym typeface="+mn-ea"/>
              </a:rPr>
              <a:t>λ</a:t>
            </a:r>
            <a:r>
              <a:rPr lang="zh-CN" altLang="en-US" dirty="0">
                <a:latin typeface="微软雅黑" panose="020B0503020204020204" pitchFamily="34" charset="-122"/>
                <a:ea typeface="微软雅黑" panose="020B0503020204020204" pitchFamily="34" charset="-122"/>
                <a:sym typeface="+mn-ea"/>
              </a:rPr>
              <a:t>，调整</a:t>
            </a:r>
            <a:r>
              <a:rPr lang="en-US" altLang="zh-CN" dirty="0">
                <a:latin typeface="微软雅黑" panose="020B0503020204020204" pitchFamily="34" charset="-122"/>
                <a:ea typeface="微软雅黑" panose="020B0503020204020204" pitchFamily="34" charset="-122"/>
                <a:sym typeface="+mn-ea"/>
              </a:rPr>
              <a:t>λ</a:t>
            </a:r>
            <a:r>
              <a:rPr lang="zh-CN" altLang="en-US" dirty="0">
                <a:latin typeface="微软雅黑" panose="020B0503020204020204" pitchFamily="34" charset="-122"/>
                <a:ea typeface="微软雅黑" panose="020B0503020204020204" pitchFamily="34" charset="-122"/>
                <a:sym typeface="+mn-ea"/>
              </a:rPr>
              <a:t>可以改变样本被取次数的期望。通过调小</a:t>
            </a:r>
            <a:r>
              <a:rPr lang="en-US" altLang="zh-CN" dirty="0">
                <a:latin typeface="微软雅黑" panose="020B0503020204020204" pitchFamily="34" charset="-122"/>
                <a:ea typeface="微软雅黑" panose="020B0503020204020204" pitchFamily="34" charset="-122"/>
                <a:sym typeface="+mn-ea"/>
              </a:rPr>
              <a:t>λn</a:t>
            </a:r>
            <a:r>
              <a:rPr lang="zh-CN" altLang="en-US" dirty="0">
                <a:latin typeface="微软雅黑" panose="020B0503020204020204" pitchFamily="34" charset="-122"/>
                <a:ea typeface="微软雅黑" panose="020B0503020204020204" pitchFamily="34" charset="-122"/>
                <a:sym typeface="+mn-ea"/>
              </a:rPr>
              <a:t>，使其远小于</a:t>
            </a:r>
            <a:r>
              <a:rPr lang="en-US" altLang="zh-CN" dirty="0">
                <a:latin typeface="微软雅黑" panose="020B0503020204020204" pitchFamily="34" charset="-122"/>
                <a:ea typeface="微软雅黑" panose="020B0503020204020204" pitchFamily="34" charset="-122"/>
                <a:sym typeface="+mn-ea"/>
              </a:rPr>
              <a:t>λp</a:t>
            </a:r>
            <a:r>
              <a:rPr lang="zh-CN" altLang="en-US" dirty="0">
                <a:latin typeface="微软雅黑" panose="020B0503020204020204" pitchFamily="34" charset="-122"/>
                <a:ea typeface="微软雅黑" panose="020B0503020204020204" pitchFamily="34" charset="-122"/>
                <a:sym typeface="+mn-ea"/>
              </a:rPr>
              <a:t>，单个正常样本被取次数就会远小于单个故障样本，起到平衡的作用。</a:t>
            </a:r>
            <a:endParaRPr lang="zh-CN" altLang="en-US"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4962" y="304800"/>
            <a:ext cx="4879975" cy="52197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在线随机森林与磁盘故障预测</a:t>
            </a:r>
            <a:endParaRPr lang="en-US" altLang="zh-CN" sz="28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466725" y="1193800"/>
            <a:ext cx="3776980" cy="3759200"/>
          </a:xfrm>
          <a:prstGeom prst="rect">
            <a:avLst/>
          </a:prstGeom>
        </p:spPr>
      </p:pic>
      <p:pic>
        <p:nvPicPr>
          <p:cNvPr id="5" name="图片 4"/>
          <p:cNvPicPr>
            <a:picLocks noChangeAspect="1"/>
          </p:cNvPicPr>
          <p:nvPr/>
        </p:nvPicPr>
        <p:blipFill>
          <a:blip r:embed="rId2"/>
          <a:stretch>
            <a:fillRect/>
          </a:stretch>
        </p:blipFill>
        <p:spPr>
          <a:xfrm>
            <a:off x="4243705" y="1193800"/>
            <a:ext cx="4523740" cy="37592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47664" y="1100734"/>
            <a:ext cx="5940660" cy="4656531"/>
          </a:xfrm>
          <a:prstGeom prst="rect">
            <a:avLst/>
          </a:prstGeom>
          <a:noFill/>
        </p:spPr>
        <p:txBody>
          <a:bodyPr wrap="square" rtlCol="0">
            <a:spAutoFit/>
          </a:bodyPr>
          <a:lstStyle/>
          <a:p>
            <a:pPr>
              <a:lnSpc>
                <a:spcPct val="150000"/>
              </a:lnSpc>
            </a:pPr>
            <a:r>
              <a:rPr lang="en-US" altLang="zh-CN" sz="4050" dirty="0">
                <a:latin typeface="微软雅黑" panose="020B0503020204020204" pitchFamily="34" charset="-122"/>
                <a:ea typeface="微软雅黑" panose="020B0503020204020204" pitchFamily="34" charset="-122"/>
                <a:cs typeface="Times New Roman" panose="02020603050405020304" pitchFamily="18" charset="0"/>
              </a:rPr>
              <a:t>Background</a:t>
            </a:r>
            <a:endParaRPr lang="en-US" altLang="zh-CN" sz="405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endParaRPr lang="en-US" altLang="zh-CN" sz="405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4050" dirty="0">
                <a:latin typeface="微软雅黑" panose="020B0503020204020204" pitchFamily="34" charset="-122"/>
                <a:ea typeface="微软雅黑" panose="020B0503020204020204" pitchFamily="34" charset="-122"/>
                <a:cs typeface="Times New Roman" panose="02020603050405020304" pitchFamily="18" charset="0"/>
              </a:rPr>
              <a:t>Proposed Method</a:t>
            </a:r>
            <a:endParaRPr lang="en-US" altLang="zh-CN" sz="405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endParaRPr lang="en-US" altLang="zh-CN" sz="405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4050" dirty="0">
                <a:latin typeface="微软雅黑" panose="020B0503020204020204" pitchFamily="34" charset="-122"/>
                <a:ea typeface="微软雅黑" panose="020B0503020204020204" pitchFamily="34" charset="-122"/>
                <a:cs typeface="Times New Roman" panose="02020603050405020304" pitchFamily="18" charset="0"/>
              </a:rPr>
              <a:t>Result</a:t>
            </a:r>
            <a:endParaRPr lang="en-US" altLang="zh-CN" sz="405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250" fill="hold"/>
                                        <p:tgtEl>
                                          <p:spTgt spid="2">
                                            <p:txEl>
                                              <p:pRg st="4" end="4"/>
                                            </p:txEl>
                                          </p:spTgt>
                                        </p:tgtEl>
                                        <p:attrNameLst>
                                          <p:attrName>style.color</p:attrName>
                                        </p:attrNameLst>
                                      </p:cBhvr>
                                      <p:to>
                                        <a:schemeClr val="accent2"/>
                                      </p:to>
                                    </p:animClr>
                                    <p:animClr clrSpc="rgb" dir="cw">
                                      <p:cBhvr>
                                        <p:cTn id="7" dur="250" fill="hold"/>
                                        <p:tgtEl>
                                          <p:spTgt spid="2">
                                            <p:txEl>
                                              <p:pRg st="4" end="4"/>
                                            </p:txEl>
                                          </p:spTgt>
                                        </p:tgtEl>
                                        <p:attrNameLst>
                                          <p:attrName>fillcolor</p:attrName>
                                        </p:attrNameLst>
                                      </p:cBhvr>
                                      <p:to>
                                        <a:schemeClr val="accent2"/>
                                      </p:to>
                                    </p:animClr>
                                    <p:set>
                                      <p:cBhvr>
                                        <p:cTn id="8" dur="250" fill="hold"/>
                                        <p:tgtEl>
                                          <p:spTgt spid="2">
                                            <p:txEl>
                                              <p:pRg st="4" end="4"/>
                                            </p:txEl>
                                          </p:spTgt>
                                        </p:tgtEl>
                                        <p:attrNameLst>
                                          <p:attrName>fill.type</p:attrName>
                                        </p:attrNameLst>
                                      </p:cBhvr>
                                      <p:to>
                                        <p:strVal val="solid"/>
                                      </p:to>
                                    </p:set>
                                    <p:set>
                                      <p:cBhvr>
                                        <p:cTn id="9" dur="250" fill="hold"/>
                                        <p:tgtEl>
                                          <p:spTgt spid="2">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07704" y="1659285"/>
            <a:ext cx="1921024" cy="3539430"/>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特征选择</a:t>
            </a:r>
            <a:endParaRPr lang="en-US" altLang="zh-CN" sz="3200" dirty="0">
              <a:latin typeface="微软雅黑" panose="020B0503020204020204" pitchFamily="34" charset="-122"/>
              <a:ea typeface="微软雅黑" panose="020B0503020204020204" pitchFamily="34" charset="-122"/>
            </a:endParaRPr>
          </a:p>
          <a:p>
            <a:endParaRPr lang="en-US" altLang="zh-CN" sz="3200" dirty="0">
              <a:latin typeface="微软雅黑" panose="020B0503020204020204" pitchFamily="34" charset="-122"/>
              <a:ea typeface="微软雅黑" panose="020B0503020204020204" pitchFamily="34" charset="-122"/>
            </a:endParaRPr>
          </a:p>
          <a:p>
            <a:r>
              <a:rPr lang="zh-CN" altLang="en-US" sz="3200" dirty="0">
                <a:latin typeface="微软雅黑" panose="020B0503020204020204" pitchFamily="34" charset="-122"/>
                <a:ea typeface="微软雅黑" panose="020B0503020204020204" pitchFamily="34" charset="-122"/>
              </a:rPr>
              <a:t>参数设置</a:t>
            </a:r>
            <a:endParaRPr lang="en-US" altLang="zh-CN" sz="3200" dirty="0">
              <a:latin typeface="微软雅黑" panose="020B0503020204020204" pitchFamily="34" charset="-122"/>
              <a:ea typeface="微软雅黑" panose="020B0503020204020204" pitchFamily="34" charset="-122"/>
            </a:endParaRPr>
          </a:p>
          <a:p>
            <a:endParaRPr lang="en-US" altLang="zh-CN" sz="3200" dirty="0">
              <a:latin typeface="微软雅黑" panose="020B0503020204020204" pitchFamily="34" charset="-122"/>
              <a:ea typeface="微软雅黑" panose="020B0503020204020204" pitchFamily="34" charset="-122"/>
            </a:endParaRPr>
          </a:p>
          <a:p>
            <a:r>
              <a:rPr lang="zh-CN" altLang="en-US" sz="3200" dirty="0">
                <a:latin typeface="微软雅黑" panose="020B0503020204020204" pitchFamily="34" charset="-122"/>
                <a:ea typeface="微软雅黑" panose="020B0503020204020204" pitchFamily="34" charset="-122"/>
              </a:rPr>
              <a:t>实验结果</a:t>
            </a:r>
            <a:endParaRPr lang="en-US" altLang="zh-CN" sz="3200" dirty="0">
              <a:latin typeface="微软雅黑" panose="020B0503020204020204" pitchFamily="34" charset="-122"/>
              <a:ea typeface="微软雅黑" panose="020B0503020204020204" pitchFamily="34" charset="-122"/>
            </a:endParaRPr>
          </a:p>
          <a:p>
            <a:endParaRPr lang="en-US" altLang="zh-CN" sz="3200" dirty="0">
              <a:latin typeface="微软雅黑" panose="020B0503020204020204" pitchFamily="34" charset="-122"/>
              <a:ea typeface="微软雅黑" panose="020B0503020204020204" pitchFamily="34" charset="-122"/>
            </a:endParaRPr>
          </a:p>
          <a:p>
            <a:r>
              <a:rPr lang="zh-CN" altLang="en-US" sz="3200" dirty="0">
                <a:latin typeface="微软雅黑" panose="020B0503020204020204" pitchFamily="34" charset="-122"/>
                <a:ea typeface="微软雅黑" panose="020B0503020204020204" pitchFamily="34" charset="-122"/>
              </a:rPr>
              <a:t>结论</a:t>
            </a:r>
            <a:endParaRPr lang="zh-CN" altLang="en-US" sz="3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Problem</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50" y="2226471"/>
            <a:ext cx="7886700" cy="3263504"/>
          </a:xfrm>
        </p:spPr>
        <p:txBody>
          <a:bodyPr>
            <a:normAutofit/>
          </a:bodyPr>
          <a:lstStyle/>
          <a:p>
            <a:pPr marL="0" indent="0">
              <a:buNone/>
            </a:pPr>
            <a:endParaRPr lang="en-US" altLang="zh-CN" sz="3075" dirty="0">
              <a:latin typeface="微软雅黑" panose="020B0503020204020204" pitchFamily="34" charset="-122"/>
              <a:ea typeface="微软雅黑" panose="020B0503020204020204" pitchFamily="34" charset="-122"/>
            </a:endParaRPr>
          </a:p>
          <a:p>
            <a:pPr marL="0" indent="0">
              <a:buNone/>
            </a:pPr>
            <a:r>
              <a:rPr lang="en-US" altLang="zh-CN" sz="2700" dirty="0">
                <a:latin typeface="微软雅黑" panose="020B0503020204020204" pitchFamily="34" charset="-122"/>
                <a:ea typeface="微软雅黑" panose="020B0503020204020204" pitchFamily="34" charset="-122"/>
              </a:rPr>
              <a:t>Disk failure dominates 76-95% of all failed components in data centers.</a:t>
            </a:r>
            <a:r>
              <a:rPr lang="en-US" altLang="zh-CN" sz="2700" baseline="40000" dirty="0">
                <a:latin typeface="微软雅黑" panose="020B0503020204020204" pitchFamily="34" charset="-122"/>
                <a:ea typeface="微软雅黑" panose="020B0503020204020204" pitchFamily="34" charset="-122"/>
              </a:rPr>
              <a:t>[1]</a:t>
            </a:r>
            <a:endParaRPr lang="en-US" altLang="zh-CN" sz="1800" baseline="40000" dirty="0">
              <a:latin typeface="微软雅黑" panose="020B0503020204020204" pitchFamily="34" charset="-122"/>
              <a:ea typeface="微软雅黑" panose="020B0503020204020204" pitchFamily="34" charset="-122"/>
            </a:endParaRPr>
          </a:p>
          <a:p>
            <a:pPr marL="0" indent="0">
              <a:buNone/>
            </a:pPr>
            <a:endParaRPr lang="en-US" altLang="zh-CN" sz="1800" baseline="40000" dirty="0">
              <a:latin typeface="微软雅黑" panose="020B0503020204020204" pitchFamily="34" charset="-122"/>
              <a:ea typeface="微软雅黑" panose="020B0503020204020204" pitchFamily="34" charset="-122"/>
            </a:endParaRPr>
          </a:p>
          <a:p>
            <a:pPr marL="0" indent="0">
              <a:buNone/>
            </a:pPr>
            <a:endParaRPr lang="en-US" altLang="zh-CN" sz="1800" baseline="40000" dirty="0">
              <a:latin typeface="微软雅黑" panose="020B0503020204020204" pitchFamily="34" charset="-122"/>
              <a:ea typeface="微软雅黑" panose="020B0503020204020204" pitchFamily="34" charset="-122"/>
            </a:endParaRPr>
          </a:p>
          <a:p>
            <a:pPr marL="0" indent="0">
              <a:buNone/>
            </a:pPr>
            <a:endParaRPr lang="en-US" altLang="zh-CN" sz="1800" baseline="40000" dirty="0">
              <a:latin typeface="微软雅黑" panose="020B0503020204020204" pitchFamily="34" charset="-122"/>
              <a:ea typeface="微软雅黑" panose="020B0503020204020204" pitchFamily="34" charset="-122"/>
            </a:endParaRPr>
          </a:p>
          <a:p>
            <a:pPr marL="0" indent="0">
              <a:buNone/>
            </a:pPr>
            <a:endParaRPr lang="en-US" altLang="zh-CN" sz="1800" baseline="40000" dirty="0">
              <a:latin typeface="微软雅黑" panose="020B0503020204020204" pitchFamily="34" charset="-122"/>
              <a:ea typeface="微软雅黑" panose="020B0503020204020204" pitchFamily="34" charset="-122"/>
            </a:endParaRPr>
          </a:p>
          <a:p>
            <a:pPr marL="0" indent="0">
              <a:spcBef>
                <a:spcPts val="0"/>
              </a:spcBef>
              <a:buNone/>
            </a:pPr>
            <a:endParaRPr lang="en-US" altLang="zh-CN" sz="975" dirty="0">
              <a:latin typeface="微软雅黑" panose="020B0503020204020204" pitchFamily="34" charset="-122"/>
              <a:ea typeface="微软雅黑" panose="020B0503020204020204" pitchFamily="34" charset="-122"/>
            </a:endParaRPr>
          </a:p>
          <a:p>
            <a:pPr marL="0" indent="0">
              <a:spcBef>
                <a:spcPts val="0"/>
              </a:spcBef>
              <a:buNone/>
            </a:pPr>
            <a:r>
              <a:rPr lang="en-US" altLang="zh-CN" sz="975" dirty="0">
                <a:latin typeface="微软雅黑" panose="020B0503020204020204" pitchFamily="34" charset="-122"/>
                <a:ea typeface="微软雅黑" panose="020B0503020204020204" pitchFamily="34" charset="-122"/>
              </a:rPr>
              <a:t>[1].  I. </a:t>
            </a:r>
            <a:r>
              <a:rPr lang="en-US" altLang="zh-CN" sz="975" dirty="0" err="1">
                <a:latin typeface="微软雅黑" panose="020B0503020204020204" pitchFamily="34" charset="-122"/>
                <a:ea typeface="微软雅黑" panose="020B0503020204020204" pitchFamily="34" charset="-122"/>
              </a:rPr>
              <a:t>Manousakis</a:t>
            </a:r>
            <a:r>
              <a:rPr lang="en-US" altLang="zh-CN" sz="975" dirty="0">
                <a:latin typeface="微软雅黑" panose="020B0503020204020204" pitchFamily="34" charset="-122"/>
                <a:ea typeface="微软雅黑" panose="020B0503020204020204" pitchFamily="34" charset="-122"/>
              </a:rPr>
              <a:t>, S. Sankar, G. McKnight, Thu D. Nguyen, and R. </a:t>
            </a:r>
            <a:r>
              <a:rPr lang="en-US" altLang="zh-CN" sz="975" dirty="0" err="1">
                <a:latin typeface="微软雅黑" panose="020B0503020204020204" pitchFamily="34" charset="-122"/>
                <a:ea typeface="微软雅黑" panose="020B0503020204020204" pitchFamily="34" charset="-122"/>
              </a:rPr>
              <a:t>Bianchini</a:t>
            </a:r>
            <a:r>
              <a:rPr lang="en-US" altLang="zh-CN" sz="975" dirty="0">
                <a:latin typeface="微软雅黑" panose="020B0503020204020204" pitchFamily="34" charset="-122"/>
                <a:ea typeface="微软雅黑" panose="020B0503020204020204" pitchFamily="34" charset="-122"/>
              </a:rPr>
              <a:t>. Environmental Conditions and Disk Reliability in </a:t>
            </a:r>
            <a:endParaRPr lang="en-US" altLang="zh-CN" sz="975" dirty="0">
              <a:latin typeface="微软雅黑" panose="020B0503020204020204" pitchFamily="34" charset="-122"/>
              <a:ea typeface="微软雅黑" panose="020B0503020204020204" pitchFamily="34" charset="-122"/>
            </a:endParaRPr>
          </a:p>
          <a:p>
            <a:pPr marL="0" indent="0">
              <a:spcBef>
                <a:spcPts val="0"/>
              </a:spcBef>
              <a:buNone/>
            </a:pPr>
            <a:r>
              <a:rPr lang="en-US" altLang="zh-CN" sz="975" dirty="0">
                <a:latin typeface="微软雅黑" panose="020B0503020204020204" pitchFamily="34" charset="-122"/>
                <a:ea typeface="微软雅黑" panose="020B0503020204020204" pitchFamily="34" charset="-122"/>
              </a:rPr>
              <a:t>       Free-Cooled Datacenters. In </a:t>
            </a:r>
            <a:r>
              <a:rPr lang="en-US" altLang="zh-CN" sz="975" i="1" dirty="0">
                <a:latin typeface="微软雅黑" panose="020B0503020204020204" pitchFamily="34" charset="-122"/>
                <a:ea typeface="微软雅黑" panose="020B0503020204020204" pitchFamily="34" charset="-122"/>
              </a:rPr>
              <a:t>Proceedings of the 14th USENIX Conference on File and Storage Technologies.</a:t>
            </a:r>
            <a:endParaRPr lang="zh-CN" altLang="en-US" sz="165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4962" y="304800"/>
            <a:ext cx="4879975" cy="52197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实验数据</a:t>
            </a:r>
            <a:endParaRPr lang="en-US" altLang="zh-CN" sz="28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704850" y="1676400"/>
            <a:ext cx="4879975" cy="400110"/>
          </a:xfrm>
          <a:prstGeom prst="rect">
            <a:avLst/>
          </a:prstGeom>
          <a:noFill/>
        </p:spPr>
        <p:txBody>
          <a:bodyPr wrap="square" rtlCol="0">
            <a:spAutoFit/>
          </a:bodyPr>
          <a:lstStyle/>
          <a:p>
            <a:r>
              <a:rPr lang="en-US" altLang="zh-CN" sz="2000" dirty="0" err="1">
                <a:latin typeface="微软雅黑" panose="020B0503020204020204" pitchFamily="34" charset="-122"/>
                <a:ea typeface="微软雅黑" panose="020B0503020204020204" pitchFamily="34" charset="-122"/>
              </a:rPr>
              <a:t>Backblaze</a:t>
            </a:r>
            <a:r>
              <a:rPr lang="zh-CN" altLang="en-US" sz="2000" dirty="0">
                <a:latin typeface="微软雅黑" panose="020B0503020204020204" pitchFamily="34" charset="-122"/>
                <a:ea typeface="微软雅黑" panose="020B0503020204020204" pitchFamily="34" charset="-122"/>
              </a:rPr>
              <a:t>提供的硬盘数据</a:t>
            </a:r>
            <a:endParaRPr lang="en-US" altLang="zh-CN" sz="2000"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1"/>
          <a:stretch>
            <a:fillRect/>
          </a:stretch>
        </p:blipFill>
        <p:spPr>
          <a:xfrm>
            <a:off x="1500874" y="2892612"/>
            <a:ext cx="6142252" cy="2400508"/>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4962" y="304800"/>
            <a:ext cx="4879975" cy="52197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特征选择</a:t>
            </a:r>
            <a:endParaRPr lang="en-US" altLang="zh-CN" sz="28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436094" y="1296844"/>
            <a:ext cx="6271803" cy="3917019"/>
          </a:xfrm>
          <a:prstGeom prst="rect">
            <a:avLst/>
          </a:prstGeom>
        </p:spPr>
      </p:pic>
      <p:pic>
        <p:nvPicPr>
          <p:cNvPr id="3" name="图片 2"/>
          <p:cNvPicPr>
            <a:picLocks noChangeAspect="1"/>
          </p:cNvPicPr>
          <p:nvPr/>
        </p:nvPicPr>
        <p:blipFill>
          <a:blip r:embed="rId2"/>
          <a:stretch>
            <a:fillRect/>
          </a:stretch>
        </p:blipFill>
        <p:spPr>
          <a:xfrm>
            <a:off x="3331778" y="5410200"/>
            <a:ext cx="2480443" cy="919858"/>
          </a:xfrm>
          <a:prstGeom prst="rect">
            <a:avLst/>
          </a:prstGeom>
        </p:spPr>
      </p:pic>
      <p:sp>
        <p:nvSpPr>
          <p:cNvPr id="5" name="文本框 4"/>
          <p:cNvSpPr txBox="1"/>
          <p:nvPr/>
        </p:nvSpPr>
        <p:spPr>
          <a:xfrm>
            <a:off x="3200395" y="814554"/>
            <a:ext cx="2743200" cy="707886"/>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Wilcoxon rank sum tests </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4962" y="304800"/>
            <a:ext cx="4902897" cy="52197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参数设置</a:t>
            </a:r>
            <a:endParaRPr lang="en-US" altLang="zh-CN" sz="28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7086600" y="1994862"/>
            <a:ext cx="1837390" cy="3477875"/>
          </a:xfrm>
          <a:prstGeom prst="rect">
            <a:avLst/>
          </a:prstGeom>
          <a:noFill/>
        </p:spPr>
        <p:txBody>
          <a:bodyPr wrap="square" rtlCol="0">
            <a:spAutoFit/>
          </a:bodyPr>
          <a:lstStyle/>
          <a:p>
            <a:r>
              <a:rPr lang="el-GR" altLang="zh-CN" sz="2000" i="1" dirty="0">
                <a:latin typeface="微软雅黑" panose="020B0503020204020204" pitchFamily="34" charset="-122"/>
                <a:ea typeface="微软雅黑" panose="020B0503020204020204" pitchFamily="34" charset="-122"/>
              </a:rPr>
              <a:t>λ </a:t>
            </a:r>
            <a:r>
              <a:rPr lang="el-GR" altLang="zh-CN" sz="2000" dirty="0">
                <a:latin typeface="微软雅黑" panose="020B0503020204020204" pitchFamily="34" charset="-122"/>
                <a:ea typeface="微软雅黑" panose="020B0503020204020204" pitchFamily="34" charset="-122"/>
              </a:rPr>
              <a:t>= 3 </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el-GR" altLang="zh-CN" sz="2000" i="1" dirty="0">
                <a:latin typeface="微软雅黑" panose="020B0503020204020204" pitchFamily="34" charset="-122"/>
                <a:ea typeface="微软雅黑" panose="020B0503020204020204" pitchFamily="34" charset="-122"/>
              </a:rPr>
              <a:t>λ</a:t>
            </a:r>
            <a:r>
              <a:rPr lang="en-US" altLang="zh-CN" sz="2000" i="1" dirty="0">
                <a:latin typeface="微软雅黑" panose="020B0503020204020204" pitchFamily="34" charset="-122"/>
                <a:ea typeface="微软雅黑" panose="020B0503020204020204" pitchFamily="34" charset="-122"/>
              </a:rPr>
              <a:t>p </a:t>
            </a:r>
            <a:r>
              <a:rPr lang="en-US" altLang="zh-CN" sz="2000" dirty="0">
                <a:latin typeface="微软雅黑" panose="020B0503020204020204" pitchFamily="34" charset="-122"/>
                <a:ea typeface="微软雅黑" panose="020B0503020204020204" pitchFamily="34" charset="-122"/>
              </a:rPr>
              <a:t>= 1</a:t>
            </a:r>
            <a:endParaRPr lang="en-US" altLang="zh-CN" sz="2000" dirty="0">
              <a:latin typeface="微软雅黑" panose="020B0503020204020204" pitchFamily="34" charset="-122"/>
              <a:ea typeface="微软雅黑" panose="020B0503020204020204" pitchFamily="34" charset="-122"/>
            </a:endParaRPr>
          </a:p>
          <a:p>
            <a:r>
              <a:rPr lang="el-GR" altLang="zh-CN" sz="2000" i="1" dirty="0">
                <a:latin typeface="微软雅黑" panose="020B0503020204020204" pitchFamily="34" charset="-122"/>
                <a:ea typeface="微软雅黑" panose="020B0503020204020204" pitchFamily="34" charset="-122"/>
              </a:rPr>
              <a:t>λ</a:t>
            </a:r>
            <a:r>
              <a:rPr lang="en-US" altLang="zh-CN" sz="2000" i="1" dirty="0">
                <a:latin typeface="微软雅黑" panose="020B0503020204020204" pitchFamily="34" charset="-122"/>
                <a:ea typeface="微软雅黑" panose="020B0503020204020204" pitchFamily="34" charset="-122"/>
              </a:rPr>
              <a:t>n </a:t>
            </a:r>
            <a:r>
              <a:rPr lang="en-US" altLang="zh-CN" sz="2000" dirty="0">
                <a:latin typeface="微软雅黑" panose="020B0503020204020204" pitchFamily="34" charset="-122"/>
                <a:ea typeface="微软雅黑" panose="020B0503020204020204" pitchFamily="34" charset="-122"/>
              </a:rPr>
              <a:t>= 0.02 </a:t>
            </a:r>
            <a:endParaRPr lang="zh-CN" altLang="en-US" sz="20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685800" y="1073032"/>
            <a:ext cx="6079226" cy="2514818"/>
          </a:xfrm>
          <a:prstGeom prst="rect">
            <a:avLst/>
          </a:prstGeom>
        </p:spPr>
      </p:pic>
      <p:pic>
        <p:nvPicPr>
          <p:cNvPr id="5" name="图片 4"/>
          <p:cNvPicPr>
            <a:picLocks noChangeAspect="1"/>
          </p:cNvPicPr>
          <p:nvPr/>
        </p:nvPicPr>
        <p:blipFill>
          <a:blip r:embed="rId2"/>
          <a:stretch>
            <a:fillRect/>
          </a:stretch>
        </p:blipFill>
        <p:spPr>
          <a:xfrm>
            <a:off x="582921" y="4032554"/>
            <a:ext cx="6182588" cy="2400508"/>
          </a:xfrm>
          <a:prstGeom prst="rect">
            <a:avLst/>
          </a:prstGeom>
        </p:spPr>
      </p:pic>
      <p:sp>
        <p:nvSpPr>
          <p:cNvPr id="7" name="文本框 6"/>
          <p:cNvSpPr txBox="1"/>
          <p:nvPr/>
        </p:nvSpPr>
        <p:spPr>
          <a:xfrm>
            <a:off x="2644402" y="814554"/>
            <a:ext cx="2359646"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离线</a:t>
            </a:r>
            <a:r>
              <a:rPr lang="en-US" altLang="zh-CN" dirty="0">
                <a:latin typeface="微软雅黑" panose="020B0503020204020204" pitchFamily="34" charset="-122"/>
                <a:ea typeface="微软雅黑" panose="020B0503020204020204" pitchFamily="34" charset="-122"/>
              </a:rPr>
              <a:t>RF</a:t>
            </a:r>
            <a:r>
              <a:rPr lang="zh-CN" altLang="en-US" dirty="0">
                <a:latin typeface="微软雅黑" panose="020B0503020204020204" pitchFamily="34" charset="-122"/>
                <a:ea typeface="微软雅黑" panose="020B0503020204020204" pitchFamily="34" charset="-122"/>
              </a:rPr>
              <a:t>的</a:t>
            </a:r>
            <a:r>
              <a:rPr lang="el-GR" altLang="zh-CN" i="1" dirty="0">
                <a:latin typeface="微软雅黑" panose="020B0503020204020204" pitchFamily="34" charset="-122"/>
                <a:ea typeface="微软雅黑" panose="020B0503020204020204" pitchFamily="34" charset="-122"/>
              </a:rPr>
              <a:t>λ</a:t>
            </a:r>
            <a:r>
              <a:rPr lang="zh-CN" altLang="en-US" dirty="0">
                <a:latin typeface="微软雅黑" panose="020B0503020204020204" pitchFamily="34" charset="-122"/>
                <a:ea typeface="微软雅黑" panose="020B0503020204020204" pitchFamily="34" charset="-122"/>
              </a:rPr>
              <a:t>值的选择</a:t>
            </a:r>
            <a:endParaRPr lang="zh-CN" altLang="en-US" dirty="0">
              <a:latin typeface="微软雅黑" panose="020B0503020204020204" pitchFamily="34" charset="-122"/>
              <a:ea typeface="微软雅黑" panose="020B0503020204020204" pitchFamily="34" charset="-122"/>
            </a:endParaRPr>
          </a:p>
        </p:txBody>
      </p:sp>
      <p:sp>
        <p:nvSpPr>
          <p:cNvPr id="8" name="文本框 7"/>
          <p:cNvSpPr txBox="1"/>
          <p:nvPr/>
        </p:nvSpPr>
        <p:spPr>
          <a:xfrm>
            <a:off x="2552398" y="3733800"/>
            <a:ext cx="2451649"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在线</a:t>
            </a:r>
            <a:r>
              <a:rPr lang="en-US" altLang="zh-CN" dirty="0">
                <a:latin typeface="微软雅黑" panose="020B0503020204020204" pitchFamily="34" charset="-122"/>
                <a:ea typeface="微软雅黑" panose="020B0503020204020204" pitchFamily="34" charset="-122"/>
              </a:rPr>
              <a:t>RF</a:t>
            </a:r>
            <a:r>
              <a:rPr lang="zh-CN" altLang="en-US" dirty="0">
                <a:latin typeface="微软雅黑" panose="020B0503020204020204" pitchFamily="34" charset="-122"/>
                <a:ea typeface="微软雅黑" panose="020B0503020204020204" pitchFamily="34" charset="-122"/>
              </a:rPr>
              <a:t>的</a:t>
            </a:r>
            <a:r>
              <a:rPr lang="el-GR" altLang="zh-CN" i="1" dirty="0">
                <a:latin typeface="微软雅黑" panose="020B0503020204020204" pitchFamily="34" charset="-122"/>
                <a:ea typeface="微软雅黑" panose="020B0503020204020204" pitchFamily="34" charset="-122"/>
              </a:rPr>
              <a:t>λ</a:t>
            </a:r>
            <a:r>
              <a:rPr lang="en-US" altLang="zh-CN" i="1"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值的选择</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4962" y="267093"/>
            <a:ext cx="4879975" cy="52197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不同模型的效果</a:t>
            </a:r>
            <a:endParaRPr lang="en-US" altLang="zh-CN" sz="28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047896" y="990600"/>
            <a:ext cx="4257038" cy="2588574"/>
          </a:xfrm>
          <a:prstGeom prst="rect">
            <a:avLst/>
          </a:prstGeom>
        </p:spPr>
      </p:pic>
      <p:sp>
        <p:nvSpPr>
          <p:cNvPr id="3" name="文本框 2"/>
          <p:cNvSpPr txBox="1"/>
          <p:nvPr/>
        </p:nvSpPr>
        <p:spPr>
          <a:xfrm>
            <a:off x="5819138" y="1102304"/>
            <a:ext cx="2819400" cy="4801314"/>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条件：</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离线模型每月在积累的数据上重新训练一次。</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2.FAR</a:t>
            </a:r>
            <a:r>
              <a:rPr lang="zh-CN" altLang="en-US" dirty="0">
                <a:latin typeface="微软雅黑" panose="020B0503020204020204" pitchFamily="34" charset="-122"/>
                <a:ea typeface="微软雅黑" panose="020B0503020204020204" pitchFamily="34" charset="-122"/>
              </a:rPr>
              <a:t>保持在</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左右。</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结果：</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ORF</a:t>
            </a:r>
            <a:r>
              <a:rPr lang="zh-CN" altLang="en-US" dirty="0">
                <a:latin typeface="微软雅黑" panose="020B0503020204020204" pitchFamily="34" charset="-122"/>
                <a:ea typeface="微软雅黑" panose="020B0503020204020204" pitchFamily="34" charset="-122"/>
              </a:rPr>
              <a:t>能在</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个月的时候快速收敛到和离线</a:t>
            </a:r>
            <a:r>
              <a:rPr lang="en-US" altLang="zh-CN" dirty="0">
                <a:latin typeface="微软雅黑" panose="020B0503020204020204" pitchFamily="34" charset="-122"/>
                <a:ea typeface="微软雅黑" panose="020B0503020204020204" pitchFamily="34" charset="-122"/>
              </a:rPr>
              <a:t>RF</a:t>
            </a:r>
            <a:r>
              <a:rPr lang="zh-CN" altLang="en-US" dirty="0">
                <a:latin typeface="微软雅黑" panose="020B0503020204020204" pitchFamily="34" charset="-122"/>
                <a:ea typeface="微软雅黑" panose="020B0503020204020204" pitchFamily="34" charset="-122"/>
              </a:rPr>
              <a:t>一样的效果，且一直保持较高性能。</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1047896" y="3964626"/>
            <a:ext cx="4257038" cy="2588574"/>
          </a:xfrm>
          <a:prstGeom prst="rect">
            <a:avLst/>
          </a:prstGeom>
        </p:spPr>
      </p:pic>
      <p:sp>
        <p:nvSpPr>
          <p:cNvPr id="6" name="文本框 5"/>
          <p:cNvSpPr txBox="1"/>
          <p:nvPr/>
        </p:nvSpPr>
        <p:spPr>
          <a:xfrm>
            <a:off x="2971800" y="2284887"/>
            <a:ext cx="664096"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STA</a:t>
            </a:r>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2971800" y="5682734"/>
            <a:ext cx="664096"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STB</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4962" y="304800"/>
            <a:ext cx="4879975" cy="52197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不同更新策略的实验结果</a:t>
            </a:r>
            <a:endParaRPr lang="en-US" altLang="zh-CN" sz="28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266700" y="1828800"/>
            <a:ext cx="8610600" cy="2476500"/>
          </a:xfrm>
          <a:prstGeom prst="rect">
            <a:avLst/>
          </a:prstGeom>
        </p:spPr>
      </p:pic>
      <p:sp>
        <p:nvSpPr>
          <p:cNvPr id="5" name="文本框 4"/>
          <p:cNvSpPr txBox="1"/>
          <p:nvPr/>
        </p:nvSpPr>
        <p:spPr>
          <a:xfrm>
            <a:off x="4238624" y="1138535"/>
            <a:ext cx="765423"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STA</a:t>
            </a:r>
            <a:endParaRPr lang="zh-CN" altLang="en-US" sz="24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609600" y="4984164"/>
            <a:ext cx="8267700" cy="92333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在保持合理的</a:t>
            </a:r>
            <a:r>
              <a:rPr lang="en-US" altLang="zh-CN" dirty="0">
                <a:latin typeface="微软雅黑" panose="020B0503020204020204" pitchFamily="34" charset="-122"/>
                <a:ea typeface="微软雅黑" panose="020B0503020204020204" pitchFamily="34" charset="-122"/>
              </a:rPr>
              <a:t>FAR</a:t>
            </a:r>
            <a:r>
              <a:rPr lang="zh-CN" altLang="en-US" dirty="0">
                <a:latin typeface="微软雅黑" panose="020B0503020204020204" pitchFamily="34" charset="-122"/>
                <a:ea typeface="微软雅黑" panose="020B0503020204020204" pitchFamily="34" charset="-122"/>
              </a:rPr>
              <a:t>的情况下，与其他两种更新策略相比，</a:t>
            </a:r>
            <a:r>
              <a:rPr lang="en-US" altLang="zh-CN" dirty="0">
                <a:latin typeface="微软雅黑" panose="020B0503020204020204" pitchFamily="34" charset="-122"/>
                <a:ea typeface="微软雅黑" panose="020B0503020204020204" pitchFamily="34" charset="-122"/>
              </a:rPr>
              <a:t>ORF</a:t>
            </a:r>
            <a:r>
              <a:rPr lang="zh-CN" altLang="en-US" dirty="0">
                <a:latin typeface="微软雅黑" panose="020B0503020204020204" pitchFamily="34" charset="-122"/>
                <a:ea typeface="微软雅黑" panose="020B0503020204020204" pitchFamily="34" charset="-122"/>
              </a:rPr>
              <a:t>能实现较高的</a:t>
            </a:r>
            <a:r>
              <a:rPr lang="en-US" altLang="zh-CN" dirty="0">
                <a:latin typeface="微软雅黑" panose="020B0503020204020204" pitchFamily="34" charset="-122"/>
                <a:ea typeface="微软雅黑" panose="020B0503020204020204" pitchFamily="34" charset="-122"/>
              </a:rPr>
              <a:t>FDR</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2.ORF</a:t>
            </a:r>
            <a:r>
              <a:rPr lang="zh-CN" altLang="en-US" dirty="0">
                <a:latin typeface="微软雅黑" panose="020B0503020204020204" pitchFamily="34" charset="-122"/>
                <a:ea typeface="微软雅黑" panose="020B0503020204020204" pitchFamily="34" charset="-122"/>
              </a:rPr>
              <a:t>不需要对模型进行重新训练。</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4962" y="304800"/>
            <a:ext cx="4879975" cy="52197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不同更新策略的实验结果</a:t>
            </a:r>
            <a:endParaRPr lang="en-US" altLang="zh-CN" sz="28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238624" y="1138535"/>
            <a:ext cx="765423"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STB</a:t>
            </a:r>
            <a:endParaRPr lang="zh-CN" altLang="en-US" sz="24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533400" y="5113981"/>
            <a:ext cx="335280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结果与</a:t>
            </a:r>
            <a:r>
              <a:rPr lang="en-US" altLang="zh-CN" dirty="0">
                <a:latin typeface="微软雅黑" panose="020B0503020204020204" pitchFamily="34" charset="-122"/>
                <a:ea typeface="微软雅黑" panose="020B0503020204020204" pitchFamily="34" charset="-122"/>
              </a:rPr>
              <a:t>STA</a:t>
            </a:r>
            <a:r>
              <a:rPr lang="zh-CN" altLang="en-US" dirty="0">
                <a:latin typeface="微软雅黑" panose="020B0503020204020204" pitchFamily="34" charset="-122"/>
                <a:ea typeface="微软雅黑" panose="020B0503020204020204" pitchFamily="34" charset="-122"/>
              </a:rPr>
              <a:t>相同。</a:t>
            </a:r>
            <a:endParaRPr lang="en-US" altLang="zh-CN"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266700" y="1752600"/>
            <a:ext cx="8610600" cy="2435551"/>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4962" y="304800"/>
            <a:ext cx="4879975" cy="52197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结论</a:t>
            </a:r>
            <a:endParaRPr lang="en-US" altLang="zh-CN" sz="28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800100" y="1952313"/>
            <a:ext cx="7543800" cy="2953373"/>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针对磁盘故障问题，提出了一种使用在线学习方法的主动容错技术。</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使用了一种在线标记的方法，解决了连续数据的标记问题。</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采用两个泊松分布的办法，解决了不平衡的连续数据的采样问题。</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4. </a:t>
            </a:r>
            <a:r>
              <a:rPr lang="zh-CN" altLang="en-US" dirty="0">
                <a:latin typeface="微软雅黑" panose="020B0503020204020204" pitchFamily="34" charset="-122"/>
                <a:ea typeface="微软雅黑" panose="020B0503020204020204" pitchFamily="34" charset="-122"/>
              </a:rPr>
              <a:t>与离线模型相比，使用的在线随机森林具有更高的预测准确度，更高的鲁棒性，以及更低的内存需求。</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5. </a:t>
            </a:r>
            <a:r>
              <a:rPr lang="zh-CN" altLang="en-US" dirty="0">
                <a:latin typeface="微软雅黑" panose="020B0503020204020204" pitchFamily="34" charset="-122"/>
                <a:ea typeface="微软雅黑" panose="020B0503020204020204" pitchFamily="34" charset="-122"/>
              </a:rPr>
              <a:t>在初次设置好相应的参数后，以后的使用不需要再对模型进行重新训练，因此该模型相比其他离线模型，在实用上具有更高的优越性。</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Solution</a:t>
            </a:r>
            <a:endParaRPr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normAutofit/>
          </a:bodyPr>
          <a:lstStyle/>
          <a:p>
            <a:r>
              <a:rPr lang="en-US" altLang="zh-CN" sz="2400" dirty="0">
                <a:latin typeface="微软雅黑" panose="020B0503020204020204" pitchFamily="34" charset="-122"/>
                <a:ea typeface="微软雅黑" panose="020B0503020204020204" pitchFamily="34" charset="-122"/>
              </a:rPr>
              <a:t>Reactive fault tolerance technique </a:t>
            </a:r>
            <a:r>
              <a:rPr lang="zh-CN" altLang="en-US" sz="2400" dirty="0">
                <a:latin typeface="微软雅黑" panose="020B0503020204020204" pitchFamily="34" charset="-122"/>
                <a:ea typeface="微软雅黑" panose="020B0503020204020204" pitchFamily="34" charset="-122"/>
              </a:rPr>
              <a:t>（被动容错技术）</a:t>
            </a:r>
            <a:endParaRPr lang="en-US"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Redundancy</a:t>
            </a: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     Degrade performance</a:t>
            </a: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Proactive fault tolerance technique  (</a:t>
            </a:r>
            <a:r>
              <a:rPr lang="zh-CN" altLang="en-US" sz="2400" dirty="0">
                <a:latin typeface="微软雅黑" panose="020B0503020204020204" pitchFamily="34" charset="-122"/>
                <a:ea typeface="微软雅黑" panose="020B0503020204020204" pitchFamily="34" charset="-122"/>
              </a:rPr>
              <a:t>主动容错技术）</a:t>
            </a:r>
            <a:endParaRPr lang="en-US"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Prediction</a:t>
            </a:r>
            <a:r>
              <a:rPr lang="en-US" altLang="zh-CN"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     SMART</a:t>
            </a:r>
            <a:r>
              <a:rPr lang="en-US" altLang="zh-CN" sz="1800" dirty="0">
                <a:latin typeface="微软雅黑" panose="020B0503020204020204" pitchFamily="34" charset="-122"/>
                <a:ea typeface="微软雅黑" panose="020B0503020204020204" pitchFamily="34" charset="-122"/>
              </a:rPr>
              <a:t>(</a:t>
            </a:r>
            <a:r>
              <a:rPr lang="en-US" altLang="zh-CN" sz="1800" i="1" dirty="0">
                <a:latin typeface="微软雅黑" panose="020B0503020204020204" pitchFamily="34" charset="-122"/>
                <a:ea typeface="微软雅黑" panose="020B0503020204020204" pitchFamily="34" charset="-122"/>
              </a:rPr>
              <a:t>Self - Monitoring, Analysis and Reporting Technology</a:t>
            </a:r>
            <a:r>
              <a:rPr lang="en-US" altLang="zh-CN" sz="18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SMART</a:t>
            </a:r>
            <a:endParaRPr lang="zh-CN" altLang="en-US" dirty="0">
              <a:latin typeface="微软雅黑" panose="020B0503020204020204" pitchFamily="34" charset="-122"/>
              <a:ea typeface="微软雅黑" panose="020B0503020204020204" pitchFamily="34" charset="-122"/>
            </a:endParaRPr>
          </a:p>
        </p:txBody>
      </p:sp>
      <p:pic>
        <p:nvPicPr>
          <p:cNvPr id="4"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737574" y="2125267"/>
            <a:ext cx="3897346" cy="3263504"/>
          </a:xfrm>
        </p:spPr>
      </p:pic>
      <p:sp>
        <p:nvSpPr>
          <p:cNvPr id="7" name="文本框 6"/>
          <p:cNvSpPr txBox="1"/>
          <p:nvPr/>
        </p:nvSpPr>
        <p:spPr>
          <a:xfrm>
            <a:off x="5004048" y="2348883"/>
            <a:ext cx="3726414"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FDR (Failure Detection Rate)</a:t>
            </a:r>
            <a:endParaRPr lang="en-US" altLang="zh-CN"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613971" y="5517232"/>
            <a:ext cx="2144552" cy="507831"/>
          </a:xfrm>
          <a:prstGeom prst="rect">
            <a:avLst/>
          </a:prstGeom>
          <a:noFill/>
        </p:spPr>
        <p:txBody>
          <a:bodyPr wrap="square" rtlCol="0">
            <a:spAutoFit/>
          </a:bodyPr>
          <a:lstStyle/>
          <a:p>
            <a:r>
              <a:rPr lang="en-US" altLang="zh-CN" sz="2700" dirty="0">
                <a:solidFill>
                  <a:srgbClr val="FF0000"/>
                </a:solidFill>
                <a:latin typeface="微软雅黑" panose="020B0503020204020204" pitchFamily="34" charset="-122"/>
                <a:ea typeface="微软雅黑" panose="020B0503020204020204" pitchFamily="34" charset="-122"/>
              </a:rPr>
              <a:t>3-10%  FDR</a:t>
            </a:r>
            <a:endParaRPr lang="zh-CN" altLang="en-US" sz="2700" dirty="0">
              <a:solidFill>
                <a:srgbClr val="FF0000"/>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 name="文本框 2">
                <a:extLst>
                  <a:ext uri="{FF2B5EF4-FFF2-40B4-BE49-F238E27FC236}">
                    <ele attr="{6AC5397F-8E88-40B4-81B4-6EC4CF88216E}"/>
                  </a:ext>
                </a:extLst>
              </p:cNvPr>
              <p:cNvSpPr txBox="1"/>
              <p:nvPr/>
            </p:nvSpPr>
            <p:spPr>
              <a:xfrm>
                <a:off x="5073914" y="2948160"/>
                <a:ext cx="3724994" cy="472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500" i="1">
                          <a:latin typeface="Cambria Math" panose="02040503050406030204" pitchFamily="18" charset="0"/>
                        </a:rPr>
                        <m:t>𝐹𝐷𝑅</m:t>
                      </m:r>
                      <m:r>
                        <a:rPr lang="en-US" altLang="zh-CN" sz="1500" i="1">
                          <a:latin typeface="Cambria Math" panose="02040503050406030204" pitchFamily="18" charset="0"/>
                        </a:rPr>
                        <m:t>=</m:t>
                      </m:r>
                      <m:f>
                        <m:fPr>
                          <m:ctrlPr>
                            <a:rPr lang="en-US" altLang="zh-CN" sz="1500" i="1">
                              <a:latin typeface="Cambria Math"/>
                            </a:rPr>
                          </m:ctrlPr>
                        </m:fPr>
                        <m:num>
                          <m:r>
                            <a:rPr lang="en-US" altLang="zh-CN" sz="1500" i="1">
                              <a:latin typeface="Cambria Math" panose="02040503050406030204" pitchFamily="18" charset="0"/>
                            </a:rPr>
                            <m:t>#</m:t>
                          </m:r>
                          <m:r>
                            <a:rPr lang="en-US" altLang="zh-CN" sz="1500" i="1">
                              <a:latin typeface="Cambria Math" panose="02040503050406030204" pitchFamily="18" charset="0"/>
                            </a:rPr>
                            <m:t>𝑡𝑟𝑢𝑒</m:t>
                          </m:r>
                          <m:r>
                            <a:rPr lang="en-US" altLang="zh-CN" sz="1500" i="1">
                              <a:latin typeface="Cambria Math" panose="02040503050406030204" pitchFamily="18" charset="0"/>
                            </a:rPr>
                            <m:t> </m:t>
                          </m:r>
                          <m:r>
                            <a:rPr lang="en-US" altLang="zh-CN" sz="1500" i="1">
                              <a:latin typeface="Cambria Math" panose="02040503050406030204" pitchFamily="18" charset="0"/>
                            </a:rPr>
                            <m:t>𝑝𝑜𝑠𝑖𝑡𝑖𝑣𝑒𝑠</m:t>
                          </m:r>
                        </m:num>
                        <m:den>
                          <m:r>
                            <a:rPr lang="en-US" altLang="zh-CN" sz="1500" i="1">
                              <a:latin typeface="Cambria Math" panose="02040503050406030204" pitchFamily="18" charset="0"/>
                            </a:rPr>
                            <m:t>#</m:t>
                          </m:r>
                          <m:r>
                            <a:rPr lang="en-US" altLang="zh-CN" sz="1500" i="1">
                              <a:latin typeface="Cambria Math" panose="02040503050406030204" pitchFamily="18" charset="0"/>
                            </a:rPr>
                            <m:t>𝑡𝑟𝑢𝑒</m:t>
                          </m:r>
                          <m:r>
                            <a:rPr lang="en-US" altLang="zh-CN" sz="1500" i="1">
                              <a:latin typeface="Cambria Math" panose="02040503050406030204" pitchFamily="18" charset="0"/>
                            </a:rPr>
                            <m:t> </m:t>
                          </m:r>
                          <m:r>
                            <a:rPr lang="en-US" altLang="zh-CN" sz="1500" i="1">
                              <a:latin typeface="Cambria Math" panose="02040503050406030204" pitchFamily="18" charset="0"/>
                            </a:rPr>
                            <m:t>𝑝𝑜𝑠𝑖𝑡𝑖𝑣𝑒𝑠</m:t>
                          </m:r>
                          <m:r>
                            <a:rPr lang="en-US" altLang="zh-CN" sz="1500" i="1">
                              <a:latin typeface="Cambria Math" panose="02040503050406030204" pitchFamily="18" charset="0"/>
                            </a:rPr>
                            <m:t>+#</m:t>
                          </m:r>
                          <m:r>
                            <a:rPr lang="en-US" altLang="zh-CN" sz="1500" i="1">
                              <a:latin typeface="Cambria Math" panose="02040503050406030204" pitchFamily="18" charset="0"/>
                            </a:rPr>
                            <m:t>𝑓𝑎𝑙𝑠𝑒</m:t>
                          </m:r>
                          <m:r>
                            <a:rPr lang="en-US" altLang="zh-CN" sz="1500" i="1">
                              <a:latin typeface="Cambria Math" panose="02040503050406030204" pitchFamily="18" charset="0"/>
                            </a:rPr>
                            <m:t> </m:t>
                          </m:r>
                          <m:r>
                            <a:rPr lang="en-US" altLang="zh-CN" sz="1500" i="1">
                              <a:latin typeface="Cambria Math" panose="02040503050406030204" pitchFamily="18" charset="0"/>
                            </a:rPr>
                            <m:t>𝑛𝑒𝑔𝑎𝑡𝑖𝑣𝑒𝑠</m:t>
                          </m:r>
                        </m:den>
                      </m:f>
                    </m:oMath>
                  </m:oMathPara>
                </a14:m>
                <a:endParaRPr lang="zh-CN" altLang="en-US" sz="1500" i="1" dirty="0">
                  <a:latin typeface="微软雅黑" panose="020B0503020204020204" pitchFamily="34" charset="-122"/>
                  <a:ea typeface="微软雅黑" panose="020B0503020204020204" pitchFamily="34"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5073914" y="2948160"/>
                <a:ext cx="3724994" cy="472758"/>
              </a:xfrm>
              <a:prstGeom prst="rect">
                <a:avLst/>
              </a:prstGeom>
              <a:blipFill rotWithShape="1">
                <a:blip r:embed="rId2"/>
                <a:stretch>
                  <a:fillRect l="-491" t="-3896" r="-982" b="-19481"/>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ele attr="{6EBA45D0-30FA-4C3E-9464-D0713219A1CB}"/>
                  </a:ext>
                </a:extLst>
              </p:cNvPr>
              <p:cNvSpPr txBox="1"/>
              <p:nvPr/>
            </p:nvSpPr>
            <p:spPr>
              <a:xfrm>
                <a:off x="5068742" y="4590551"/>
                <a:ext cx="3713774" cy="4793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500" i="1">
                          <a:latin typeface="Cambria Math" panose="02040503050406030204" pitchFamily="18" charset="0"/>
                        </a:rPr>
                        <m:t>𝐹𝐴𝑅</m:t>
                      </m:r>
                      <m:r>
                        <a:rPr lang="en-US" altLang="zh-CN" sz="1500" i="1">
                          <a:latin typeface="Cambria Math" panose="02040503050406030204" pitchFamily="18" charset="0"/>
                        </a:rPr>
                        <m:t>=</m:t>
                      </m:r>
                      <m:f>
                        <m:fPr>
                          <m:ctrlPr>
                            <a:rPr lang="en-US" altLang="zh-CN" sz="1500" i="1">
                              <a:latin typeface="Cambria Math"/>
                            </a:rPr>
                          </m:ctrlPr>
                        </m:fPr>
                        <m:num>
                          <m:r>
                            <a:rPr lang="en-US" altLang="zh-CN" sz="1500" i="1">
                              <a:latin typeface="Cambria Math" panose="02040503050406030204" pitchFamily="18" charset="0"/>
                            </a:rPr>
                            <m:t>#</m:t>
                          </m:r>
                          <m:r>
                            <a:rPr lang="en-US" altLang="zh-CN" sz="1500" i="1">
                              <a:latin typeface="Cambria Math" panose="02040503050406030204" pitchFamily="18" charset="0"/>
                            </a:rPr>
                            <m:t>𝑓𝑎𝑙𝑠𝑒</m:t>
                          </m:r>
                          <m:r>
                            <a:rPr lang="en-US" altLang="zh-CN" sz="1500" i="1">
                              <a:latin typeface="Cambria Math" panose="02040503050406030204" pitchFamily="18" charset="0"/>
                            </a:rPr>
                            <m:t> </m:t>
                          </m:r>
                          <m:r>
                            <a:rPr lang="en-US" altLang="zh-CN" sz="1500" i="1">
                              <a:latin typeface="Cambria Math" panose="02040503050406030204" pitchFamily="18" charset="0"/>
                            </a:rPr>
                            <m:t>𝑝𝑜𝑠𝑖𝑡𝑖𝑣𝑒𝑠</m:t>
                          </m:r>
                        </m:num>
                        <m:den>
                          <m:r>
                            <a:rPr lang="en-US" altLang="zh-CN" sz="1500" i="1">
                              <a:latin typeface="Cambria Math" panose="02040503050406030204" pitchFamily="18" charset="0"/>
                            </a:rPr>
                            <m:t>#</m:t>
                          </m:r>
                          <m:r>
                            <a:rPr lang="en-US" altLang="zh-CN" sz="1500" i="1">
                              <a:latin typeface="Cambria Math" panose="02040503050406030204" pitchFamily="18" charset="0"/>
                            </a:rPr>
                            <m:t>𝑡𝑟𝑢𝑒</m:t>
                          </m:r>
                          <m:r>
                            <a:rPr lang="en-US" altLang="zh-CN" sz="1500" i="1">
                              <a:latin typeface="Cambria Math" panose="02040503050406030204" pitchFamily="18" charset="0"/>
                            </a:rPr>
                            <m:t> </m:t>
                          </m:r>
                          <m:r>
                            <a:rPr lang="en-US" altLang="zh-CN" sz="1500" i="1">
                              <a:latin typeface="Cambria Math" panose="02040503050406030204" pitchFamily="18" charset="0"/>
                            </a:rPr>
                            <m:t>𝑛𝑒𝑔𝑎𝑡𝑖𝑣𝑒𝑠</m:t>
                          </m:r>
                          <m:r>
                            <a:rPr lang="en-US" altLang="zh-CN" sz="1500" i="1">
                              <a:latin typeface="Cambria Math" panose="02040503050406030204" pitchFamily="18" charset="0"/>
                            </a:rPr>
                            <m:t>+#</m:t>
                          </m:r>
                          <m:r>
                            <a:rPr lang="en-US" altLang="zh-CN" sz="1500" i="1">
                              <a:latin typeface="Cambria Math" panose="02040503050406030204" pitchFamily="18" charset="0"/>
                            </a:rPr>
                            <m:t>𝑓𝑎𝑙𝑠𝑒</m:t>
                          </m:r>
                          <m:r>
                            <a:rPr lang="en-US" altLang="zh-CN" sz="1500" i="1">
                              <a:latin typeface="Cambria Math" panose="02040503050406030204" pitchFamily="18" charset="0"/>
                            </a:rPr>
                            <m:t> </m:t>
                          </m:r>
                          <m:r>
                            <a:rPr lang="en-US" altLang="zh-CN" sz="1500" i="1">
                              <a:latin typeface="Cambria Math" panose="02040503050406030204" pitchFamily="18" charset="0"/>
                            </a:rPr>
                            <m:t>𝑝𝑜𝑠𝑖𝑡𝑖𝑣𝑒𝑠</m:t>
                          </m:r>
                        </m:den>
                      </m:f>
                    </m:oMath>
                  </m:oMathPara>
                </a14:m>
                <a:endParaRPr lang="zh-CN" altLang="en-US" sz="1500" i="1" dirty="0">
                  <a:latin typeface="微软雅黑" panose="020B0503020204020204" pitchFamily="34" charset="-122"/>
                  <a:ea typeface="微软雅黑" panose="020B0503020204020204" pitchFamily="34" charset="-122"/>
                </a:endParaRPr>
              </a:p>
            </p:txBody>
          </p:sp>
        </mc:Choice>
        <mc:Fallback>
          <p:sp>
            <p:nvSpPr>
              <p:cNvPr id="9" name="文本框 8"/>
              <p:cNvSpPr txBox="1">
                <a:spLocks noRot="1" noChangeAspect="1" noMove="1" noResize="1" noEditPoints="1" noAdjustHandles="1" noChangeArrowheads="1" noChangeShapeType="1" noTextEdit="1"/>
              </p:cNvSpPr>
              <p:nvPr/>
            </p:nvSpPr>
            <p:spPr>
              <a:xfrm>
                <a:off x="5068742" y="4590551"/>
                <a:ext cx="3713774" cy="479362"/>
              </a:xfrm>
              <a:prstGeom prst="rect">
                <a:avLst/>
              </a:prstGeom>
              <a:blipFill rotWithShape="1">
                <a:blip r:embed="rId3"/>
                <a:stretch>
                  <a:fillRect l="-492" t="-3797" r="-820" b="-17722"/>
                </a:stretch>
              </a:blipFill>
            </p:spPr>
            <p:txBody>
              <a:bodyPr/>
              <a:lstStyle/>
              <a:p>
                <a:r>
                  <a:rPr lang="zh-CN" altLang="en-US">
                    <a:noFill/>
                  </a:rPr>
                  <a:t> </a:t>
                </a:r>
                <a:endParaRPr lang="zh-CN" altLang="en-US">
                  <a:noFill/>
                </a:endParaRPr>
              </a:p>
            </p:txBody>
          </p:sp>
        </mc:Fallback>
      </mc:AlternateContent>
      <p:sp>
        <p:nvSpPr>
          <p:cNvPr id="10" name="文本框 9"/>
          <p:cNvSpPr txBox="1"/>
          <p:nvPr/>
        </p:nvSpPr>
        <p:spPr>
          <a:xfrm>
            <a:off x="5004048" y="3991277"/>
            <a:ext cx="3726414"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FAR (False Alarm Rate)</a:t>
            </a:r>
            <a:endParaRPr lang="en-US" altLang="zh-CN" dirty="0">
              <a:latin typeface="微软雅黑" panose="020B0503020204020204" pitchFamily="34" charset="-122"/>
              <a:ea typeface="微软雅黑" panose="020B0503020204020204" pitchFamily="34" charset="-122"/>
            </a:endParaRPr>
          </a:p>
        </p:txBody>
      </p:sp>
      <p:sp>
        <p:nvSpPr>
          <p:cNvPr id="5" name="矩形 4"/>
          <p:cNvSpPr/>
          <p:nvPr/>
        </p:nvSpPr>
        <p:spPr>
          <a:xfrm>
            <a:off x="2573778" y="3158970"/>
            <a:ext cx="324036" cy="21602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p:nvSpPr>
        <p:spPr>
          <a:xfrm>
            <a:off x="3340046" y="3158970"/>
            <a:ext cx="324036" cy="21602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3" grpId="0"/>
      <p:bldP spid="9" grpId="0"/>
      <p:bldP spid="10" grpId="0"/>
      <p:bldP spid="5"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SMART + Machine Learning</a:t>
            </a:r>
            <a:endParaRPr lang="zh-CN" altLang="en-US" dirty="0">
              <a:latin typeface="微软雅黑" panose="020B0503020204020204" pitchFamily="34" charset="-122"/>
              <a:ea typeface="微软雅黑" panose="020B0503020204020204" pitchFamily="34" charset="-122"/>
            </a:endParaRPr>
          </a:p>
        </p:txBody>
      </p:sp>
      <p:graphicFrame>
        <p:nvGraphicFramePr>
          <p:cNvPr id="4" name="表格 4"/>
          <p:cNvGraphicFramePr>
            <a:graphicFrameLocks noGrp="1"/>
          </p:cNvGraphicFramePr>
          <p:nvPr>
            <p:ph idx="1"/>
          </p:nvPr>
        </p:nvGraphicFramePr>
        <p:xfrm>
          <a:off x="575100" y="2780928"/>
          <a:ext cx="7993800" cy="1828800"/>
        </p:xfrm>
        <a:graphic>
          <a:graphicData uri="http://schemas.openxmlformats.org/drawingml/2006/table">
            <a:tbl>
              <a:tblPr firstCol="1" bandRow="1">
                <a:tableStyleId>{F5AB1C69-6EDB-4FF4-983F-18BD219EF322}</a:tableStyleId>
              </a:tblPr>
              <a:tblGrid>
                <a:gridCol w="1314450"/>
                <a:gridCol w="1314450"/>
                <a:gridCol w="1314450"/>
                <a:gridCol w="1314450"/>
                <a:gridCol w="1314450"/>
                <a:gridCol w="1421550"/>
              </a:tblGrid>
              <a:tr h="502920">
                <a:tc>
                  <a:txBody>
                    <a:bodyPr/>
                    <a:lstStyle/>
                    <a:p>
                      <a:pPr algn="ctr"/>
                      <a:r>
                        <a:rPr lang="en-US" altLang="zh-CN" sz="1400" b="1" dirty="0">
                          <a:solidFill>
                            <a:schemeClr val="tx1"/>
                          </a:solidFill>
                          <a:latin typeface="微软雅黑" panose="020B0503020204020204" pitchFamily="34" charset="-122"/>
                          <a:ea typeface="微软雅黑" panose="020B0503020204020204" pitchFamily="34" charset="-122"/>
                        </a:rPr>
                        <a:t>Author</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US" altLang="zh-CN" sz="1400" b="0" i="0" kern="1200" dirty="0" err="1">
                          <a:solidFill>
                            <a:schemeClr val="tx1"/>
                          </a:solidFill>
                          <a:effectLst/>
                          <a:latin typeface="微软雅黑" panose="020B0503020204020204" pitchFamily="34" charset="-122"/>
                          <a:ea typeface="微软雅黑" panose="020B0503020204020204" pitchFamily="34" charset="-122"/>
                          <a:cs typeface="+mn-cs"/>
                        </a:rPr>
                        <a:t>Hamerly</a:t>
                      </a:r>
                      <a:r>
                        <a:rPr lang="en-US" altLang="zh-CN" sz="1400" b="0" i="0" kern="1200" dirty="0">
                          <a:solidFill>
                            <a:schemeClr val="tx1"/>
                          </a:solidFill>
                          <a:effectLst/>
                          <a:latin typeface="微软雅黑" panose="020B0503020204020204" pitchFamily="34" charset="-122"/>
                          <a:ea typeface="微软雅黑" panose="020B0503020204020204" pitchFamily="34" charset="-122"/>
                          <a:cs typeface="+mn-cs"/>
                        </a:rPr>
                        <a:t> </a:t>
                      </a:r>
                      <a:endParaRPr lang="en-US" altLang="zh-CN" sz="1400" b="0" i="0" kern="1200" dirty="0">
                        <a:solidFill>
                          <a:schemeClr val="tx1"/>
                        </a:solidFill>
                        <a:effectLst/>
                        <a:latin typeface="微软雅黑" panose="020B0503020204020204" pitchFamily="34" charset="-122"/>
                        <a:ea typeface="微软雅黑" panose="020B0503020204020204" pitchFamily="34" charset="-122"/>
                        <a:cs typeface="+mn-cs"/>
                      </a:endParaRPr>
                    </a:p>
                    <a:p>
                      <a:pPr algn="ctr"/>
                      <a:r>
                        <a:rPr lang="en-US" altLang="zh-CN" sz="1400" b="0" i="0" kern="1200" dirty="0">
                          <a:solidFill>
                            <a:schemeClr val="tx1"/>
                          </a:solidFill>
                          <a:effectLst/>
                          <a:latin typeface="微软雅黑" panose="020B0503020204020204" pitchFamily="34" charset="-122"/>
                          <a:ea typeface="微软雅黑" panose="020B0503020204020204" pitchFamily="34" charset="-122"/>
                          <a:cs typeface="+mn-cs"/>
                        </a:rPr>
                        <a:t>Elkan</a:t>
                      </a:r>
                      <a:r>
                        <a:rPr lang="en-US" altLang="zh-CN" sz="1400" dirty="0">
                          <a:solidFill>
                            <a:schemeClr val="tx1"/>
                          </a:solidFill>
                          <a:latin typeface="微软雅黑" panose="020B0503020204020204" pitchFamily="34" charset="-122"/>
                          <a:ea typeface="微软雅黑" panose="020B0503020204020204" pitchFamily="34" charset="-122"/>
                        </a:rPr>
                        <a:t> </a:t>
                      </a:r>
                      <a:endParaRPr lang="zh-CN" altLang="en-US" sz="140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500" b="0" i="0" kern="1200" dirty="0">
                          <a:solidFill>
                            <a:schemeClr val="tx1"/>
                          </a:solidFill>
                          <a:effectLst/>
                          <a:latin typeface="微软雅黑" panose="020B0503020204020204" pitchFamily="34" charset="-122"/>
                          <a:ea typeface="微软雅黑" panose="020B0503020204020204" pitchFamily="34" charset="-122"/>
                          <a:cs typeface="+mn-cs"/>
                        </a:rPr>
                        <a:t>Hughes</a:t>
                      </a:r>
                      <a:r>
                        <a:rPr lang="en-US" altLang="zh-CN" sz="1400" dirty="0">
                          <a:solidFill>
                            <a:schemeClr val="tx1"/>
                          </a:solidFill>
                          <a:latin typeface="微软雅黑" panose="020B0503020204020204" pitchFamily="34" charset="-122"/>
                          <a:ea typeface="微软雅黑" panose="020B0503020204020204" pitchFamily="34" charset="-122"/>
                        </a:rPr>
                        <a:t> </a:t>
                      </a:r>
                      <a:endParaRPr lang="zh-CN" altLang="en-US" sz="140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500" b="0" i="0" kern="1200" dirty="0">
                          <a:solidFill>
                            <a:schemeClr val="tx1"/>
                          </a:solidFill>
                          <a:effectLst/>
                          <a:latin typeface="微软雅黑" panose="020B0503020204020204" pitchFamily="34" charset="-122"/>
                          <a:ea typeface="微软雅黑" panose="020B0503020204020204" pitchFamily="34" charset="-122"/>
                          <a:cs typeface="+mn-cs"/>
                        </a:rPr>
                        <a:t>G. Wang</a:t>
                      </a:r>
                      <a:r>
                        <a:rPr lang="en-US" altLang="zh-CN" sz="1400" dirty="0">
                          <a:solidFill>
                            <a:schemeClr val="tx1"/>
                          </a:solidFill>
                          <a:latin typeface="微软雅黑" panose="020B0503020204020204" pitchFamily="34" charset="-122"/>
                          <a:ea typeface="微软雅黑" panose="020B0503020204020204" pitchFamily="34" charset="-122"/>
                        </a:rPr>
                        <a:t> </a:t>
                      </a:r>
                      <a:endParaRPr lang="zh-CN" altLang="en-US" sz="140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500" b="0" i="0" kern="1200" dirty="0">
                          <a:solidFill>
                            <a:schemeClr val="tx1"/>
                          </a:solidFill>
                          <a:effectLst/>
                          <a:latin typeface="微软雅黑" panose="020B0503020204020204" pitchFamily="34" charset="-122"/>
                          <a:ea typeface="微软雅黑" panose="020B0503020204020204" pitchFamily="34" charset="-122"/>
                          <a:cs typeface="+mn-cs"/>
                        </a:rPr>
                        <a:t>B. Zhu</a:t>
                      </a:r>
                      <a:endParaRPr lang="zh-CN" altLang="en-US" sz="140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500" b="0" i="0" kern="1200" dirty="0" err="1">
                          <a:solidFill>
                            <a:schemeClr val="tx1"/>
                          </a:solidFill>
                          <a:effectLst/>
                          <a:latin typeface="微软雅黑" panose="020B0503020204020204" pitchFamily="34" charset="-122"/>
                          <a:ea typeface="微软雅黑" panose="020B0503020204020204" pitchFamily="34" charset="-122"/>
                          <a:cs typeface="+mn-cs"/>
                        </a:rPr>
                        <a:t>Mahdisoltani</a:t>
                      </a:r>
                      <a:r>
                        <a:rPr lang="en-US" altLang="zh-CN" sz="1400" dirty="0">
                          <a:solidFill>
                            <a:schemeClr val="tx1"/>
                          </a:solidFill>
                          <a:latin typeface="微软雅黑" panose="020B0503020204020204" pitchFamily="34" charset="-122"/>
                          <a:ea typeface="微软雅黑" panose="020B0503020204020204" pitchFamily="34" charset="-122"/>
                        </a:rPr>
                        <a:t> </a:t>
                      </a:r>
                      <a:endParaRPr lang="zh-CN" altLang="en-US" sz="140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54380">
                <a:tc>
                  <a:txBody>
                    <a:bodyPr/>
                    <a:lstStyle/>
                    <a:p>
                      <a:pPr algn="ctr"/>
                      <a:r>
                        <a:rPr lang="en-US" altLang="zh-CN" sz="1400" b="1" dirty="0">
                          <a:solidFill>
                            <a:schemeClr val="tx1"/>
                          </a:solidFill>
                          <a:latin typeface="微软雅黑" panose="020B0503020204020204" pitchFamily="34" charset="-122"/>
                          <a:ea typeface="微软雅黑" panose="020B0503020204020204" pitchFamily="34" charset="-122"/>
                        </a:rPr>
                        <a:t>Algorithm</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US" altLang="zh-CN" sz="1500" b="0" i="0" kern="1200" dirty="0">
                          <a:solidFill>
                            <a:schemeClr val="dk1"/>
                          </a:solidFill>
                          <a:effectLst/>
                          <a:latin typeface="微软雅黑" panose="020B0503020204020204" pitchFamily="34" charset="-122"/>
                          <a:ea typeface="微软雅黑" panose="020B0503020204020204" pitchFamily="34" charset="-122"/>
                          <a:cs typeface="+mn-cs"/>
                        </a:rPr>
                        <a:t>Naive Bayes</a:t>
                      </a:r>
                      <a:r>
                        <a:rPr lang="en-US" altLang="zh-CN" sz="1400" dirty="0">
                          <a:latin typeface="微软雅黑" panose="020B0503020204020204" pitchFamily="34" charset="-122"/>
                          <a:ea typeface="微软雅黑" panose="020B0503020204020204" pitchFamily="34" charset="-122"/>
                        </a:rPr>
                        <a:t> </a:t>
                      </a:r>
                      <a:endParaRPr lang="zh-CN" altLang="en-US" sz="140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500" b="0" i="0" kern="1200" dirty="0">
                          <a:solidFill>
                            <a:schemeClr val="dk1"/>
                          </a:solidFill>
                          <a:effectLst/>
                          <a:latin typeface="微软雅黑" panose="020B0503020204020204" pitchFamily="34" charset="-122"/>
                          <a:ea typeface="微软雅黑" panose="020B0503020204020204" pitchFamily="34" charset="-122"/>
                          <a:cs typeface="+mn-cs"/>
                        </a:rPr>
                        <a:t>Wilcoxon Rank-sum Test</a:t>
                      </a:r>
                      <a:r>
                        <a:rPr lang="en-US" altLang="zh-CN" sz="1400" i="0" dirty="0">
                          <a:latin typeface="微软雅黑" panose="020B0503020204020204" pitchFamily="34" charset="-122"/>
                          <a:ea typeface="微软雅黑" panose="020B0503020204020204" pitchFamily="34" charset="-122"/>
                        </a:rPr>
                        <a:t> </a:t>
                      </a:r>
                      <a:endParaRPr lang="zh-CN" altLang="en-US" sz="1400" i="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chemeClr val="tx1"/>
                          </a:solidFill>
                          <a:latin typeface="微软雅黑" panose="020B0503020204020204" pitchFamily="34" charset="-122"/>
                          <a:ea typeface="微软雅黑" panose="020B0503020204020204" pitchFamily="34" charset="-122"/>
                        </a:rPr>
                        <a:t>SVM</a:t>
                      </a:r>
                      <a:endParaRPr lang="zh-CN" altLang="en-US" sz="140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chemeClr val="tx1"/>
                          </a:solidFill>
                          <a:latin typeface="微软雅黑" panose="020B0503020204020204" pitchFamily="34" charset="-122"/>
                          <a:ea typeface="微软雅黑" panose="020B0503020204020204" pitchFamily="34" charset="-122"/>
                        </a:rPr>
                        <a:t>BP ANN</a:t>
                      </a:r>
                      <a:endParaRPr lang="en-US" altLang="zh-CN" sz="1400" dirty="0">
                        <a:solidFill>
                          <a:schemeClr val="tx1"/>
                        </a:solidFill>
                        <a:latin typeface="微软雅黑" panose="020B0503020204020204" pitchFamily="34" charset="-122"/>
                        <a:ea typeface="微软雅黑" panose="020B0503020204020204" pitchFamily="34" charset="-122"/>
                      </a:endParaRPr>
                    </a:p>
                    <a:p>
                      <a:pPr algn="ctr"/>
                      <a:r>
                        <a:rPr lang="en-US" altLang="zh-CN" sz="1400" dirty="0">
                          <a:solidFill>
                            <a:schemeClr val="tx1"/>
                          </a:solidFill>
                          <a:latin typeface="微软雅黑" panose="020B0503020204020204" pitchFamily="34" charset="-122"/>
                          <a:ea typeface="微软雅黑" panose="020B0503020204020204" pitchFamily="34" charset="-122"/>
                        </a:rPr>
                        <a:t>CART</a:t>
                      </a:r>
                      <a:endParaRPr lang="zh-CN" altLang="en-US" sz="140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500" b="0" i="0" kern="1200" dirty="0">
                          <a:solidFill>
                            <a:schemeClr val="dk1"/>
                          </a:solidFill>
                          <a:effectLst/>
                          <a:latin typeface="微软雅黑" panose="020B0503020204020204" pitchFamily="34" charset="-122"/>
                          <a:ea typeface="微软雅黑" panose="020B0503020204020204" pitchFamily="34" charset="-122"/>
                          <a:cs typeface="+mn-cs"/>
                        </a:rPr>
                        <a:t>CART,SVM,NN,LR,</a:t>
                      </a:r>
                      <a:r>
                        <a:rPr lang="en-US" altLang="zh-CN" sz="1500" b="0" i="0" kern="1200" dirty="0">
                          <a:solidFill>
                            <a:schemeClr val="tx1"/>
                          </a:solidFill>
                          <a:effectLst/>
                          <a:latin typeface="微软雅黑" panose="020B0503020204020204" pitchFamily="34" charset="-122"/>
                          <a:ea typeface="微软雅黑" panose="020B0503020204020204" pitchFamily="34" charset="-122"/>
                          <a:cs typeface="+mn-cs"/>
                        </a:rPr>
                        <a:t>RF</a:t>
                      </a:r>
                      <a:r>
                        <a:rPr lang="en-US" altLang="zh-CN" sz="1400" dirty="0">
                          <a:latin typeface="微软雅黑" panose="020B0503020204020204" pitchFamily="34" charset="-122"/>
                          <a:ea typeface="微软雅黑" panose="020B0503020204020204" pitchFamily="34" charset="-122"/>
                        </a:rPr>
                        <a:t> </a:t>
                      </a:r>
                      <a:endParaRPr lang="zh-CN" altLang="en-US" sz="140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5750">
                <a:tc>
                  <a:txBody>
                    <a:bodyPr/>
                    <a:lstStyle/>
                    <a:p>
                      <a:pPr algn="ctr"/>
                      <a:r>
                        <a:rPr lang="en-US" altLang="zh-CN" sz="1400" b="1" dirty="0">
                          <a:solidFill>
                            <a:schemeClr val="tx1"/>
                          </a:solidFill>
                          <a:latin typeface="微软雅黑" panose="020B0503020204020204" pitchFamily="34" charset="-122"/>
                          <a:ea typeface="微软雅黑" panose="020B0503020204020204" pitchFamily="34" charset="-122"/>
                        </a:rPr>
                        <a:t>FDR</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US" altLang="zh-CN" sz="1400" dirty="0">
                          <a:solidFill>
                            <a:schemeClr val="tx1"/>
                          </a:solidFill>
                          <a:latin typeface="微软雅黑" panose="020B0503020204020204" pitchFamily="34" charset="-122"/>
                          <a:ea typeface="微软雅黑" panose="020B0503020204020204" pitchFamily="34" charset="-122"/>
                        </a:rPr>
                        <a:t>33%</a:t>
                      </a:r>
                      <a:endParaRPr lang="zh-CN" altLang="en-US" sz="140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chemeClr val="tx1"/>
                          </a:solidFill>
                          <a:latin typeface="微软雅黑" panose="020B0503020204020204" pitchFamily="34" charset="-122"/>
                          <a:ea typeface="微软雅黑" panose="020B0503020204020204" pitchFamily="34" charset="-122"/>
                        </a:rPr>
                        <a:t>60%</a:t>
                      </a:r>
                      <a:endParaRPr lang="zh-CN" altLang="en-US" sz="140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chemeClr val="tx1"/>
                          </a:solidFill>
                          <a:latin typeface="微软雅黑" panose="020B0503020204020204" pitchFamily="34" charset="-122"/>
                          <a:ea typeface="微软雅黑" panose="020B0503020204020204" pitchFamily="34" charset="-122"/>
                        </a:rPr>
                        <a:t>80%</a:t>
                      </a:r>
                      <a:endParaRPr lang="zh-CN" altLang="en-US" sz="140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chemeClr val="tx1"/>
                          </a:solidFill>
                          <a:latin typeface="微软雅黑" panose="020B0503020204020204" pitchFamily="34" charset="-122"/>
                          <a:ea typeface="微软雅黑" panose="020B0503020204020204" pitchFamily="34" charset="-122"/>
                        </a:rPr>
                        <a:t>90-95%</a:t>
                      </a:r>
                      <a:endParaRPr lang="zh-CN" altLang="en-US" sz="140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chemeClr val="tx1"/>
                          </a:solidFill>
                          <a:latin typeface="微软雅黑" panose="020B0503020204020204" pitchFamily="34" charset="-122"/>
                          <a:ea typeface="微软雅黑" panose="020B0503020204020204" pitchFamily="34" charset="-122"/>
                        </a:rPr>
                        <a:t>70-95%</a:t>
                      </a:r>
                      <a:endParaRPr lang="zh-CN" altLang="en-US" sz="140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5750">
                <a:tc>
                  <a:txBody>
                    <a:bodyPr/>
                    <a:lstStyle/>
                    <a:p>
                      <a:pPr algn="ctr"/>
                      <a:r>
                        <a:rPr lang="en-US" altLang="zh-CN" sz="1400" b="1" dirty="0">
                          <a:solidFill>
                            <a:schemeClr val="tx1"/>
                          </a:solidFill>
                          <a:latin typeface="微软雅黑" panose="020B0503020204020204" pitchFamily="34" charset="-122"/>
                          <a:ea typeface="微软雅黑" panose="020B0503020204020204" pitchFamily="34" charset="-122"/>
                        </a:rPr>
                        <a:t>FAR</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US" altLang="zh-CN" sz="1400" dirty="0">
                          <a:solidFill>
                            <a:schemeClr val="tx1"/>
                          </a:solidFill>
                          <a:latin typeface="微软雅黑" panose="020B0503020204020204" pitchFamily="34" charset="-122"/>
                          <a:ea typeface="微软雅黑" panose="020B0503020204020204" pitchFamily="34" charset="-122"/>
                        </a:rPr>
                        <a:t>0.67%</a:t>
                      </a:r>
                      <a:endParaRPr lang="zh-CN" altLang="en-US" sz="140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chemeClr val="tx1"/>
                          </a:solidFill>
                          <a:latin typeface="微软雅黑" panose="020B0503020204020204" pitchFamily="34" charset="-122"/>
                          <a:ea typeface="微软雅黑" panose="020B0503020204020204" pitchFamily="34" charset="-122"/>
                        </a:rPr>
                        <a:t>0.5%</a:t>
                      </a:r>
                      <a:endParaRPr lang="zh-CN" altLang="en-US" sz="140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chemeClr val="tx1"/>
                          </a:solidFill>
                          <a:latin typeface="微软雅黑" panose="020B0503020204020204" pitchFamily="34" charset="-122"/>
                          <a:ea typeface="微软雅黑" panose="020B0503020204020204" pitchFamily="34" charset="-122"/>
                        </a:rPr>
                        <a:t>0.3%</a:t>
                      </a:r>
                      <a:endParaRPr lang="zh-CN" altLang="en-US" sz="140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chemeClr val="tx1"/>
                          </a:solidFill>
                          <a:latin typeface="微软雅黑" panose="020B0503020204020204" pitchFamily="34" charset="-122"/>
                          <a:ea typeface="微软雅黑" panose="020B0503020204020204" pitchFamily="34" charset="-122"/>
                        </a:rPr>
                        <a:t>0.2-0.5%</a:t>
                      </a:r>
                      <a:endParaRPr lang="zh-CN" altLang="en-US" sz="140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dirty="0">
                          <a:solidFill>
                            <a:schemeClr val="tx1"/>
                          </a:solidFill>
                          <a:latin typeface="微软雅黑" panose="020B0503020204020204" pitchFamily="34" charset="-122"/>
                          <a:ea typeface="微软雅黑" panose="020B0503020204020204" pitchFamily="34" charset="-122"/>
                        </a:rPr>
                        <a:t>2-10%</a:t>
                      </a:r>
                      <a:endParaRPr lang="zh-CN" altLang="en-US" sz="1400" dirty="0">
                        <a:solidFill>
                          <a:schemeClr val="tx1"/>
                        </a:solidFill>
                        <a:latin typeface="微软雅黑" panose="020B0503020204020204" pitchFamily="34" charset="-122"/>
                        <a:ea typeface="微软雅黑" panose="020B0503020204020204" pitchFamily="34" charset="-122"/>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Model Aging</a:t>
            </a:r>
            <a:endParaRPr lang="zh-CN" altLang="en-US" dirty="0">
              <a:latin typeface="微软雅黑" panose="020B0503020204020204" pitchFamily="34" charset="-122"/>
              <a:ea typeface="微软雅黑" panose="020B0503020204020204" pitchFamily="34" charset="-122"/>
            </a:endParaRPr>
          </a:p>
        </p:txBody>
      </p:sp>
      <p:sp>
        <p:nvSpPr>
          <p:cNvPr id="9" name="内容占位符 8"/>
          <p:cNvSpPr>
            <a:spLocks noGrp="1"/>
          </p:cNvSpPr>
          <p:nvPr>
            <p:ph idx="1"/>
          </p:nvPr>
        </p:nvSpPr>
        <p:spPr>
          <a:xfrm>
            <a:off x="628653" y="2226469"/>
            <a:ext cx="3966701" cy="3263504"/>
          </a:xfrm>
        </p:spPr>
        <p:txBody>
          <a:bodyPr>
            <a:normAutofit fontScale="70000" lnSpcReduction="20000"/>
          </a:bodyPr>
          <a:lstStyle/>
          <a:p>
            <a:pPr>
              <a:lnSpc>
                <a:spcPct val="150000"/>
              </a:lnSpc>
              <a:spcBef>
                <a:spcPts val="0"/>
              </a:spcBef>
            </a:pPr>
            <a:r>
              <a:rPr lang="en-US" altLang="zh-CN" dirty="0">
                <a:latin typeface="微软雅黑" panose="020B0503020204020204" pitchFamily="34" charset="-122"/>
                <a:ea typeface="微软雅黑" panose="020B0503020204020204" pitchFamily="34" charset="-122"/>
              </a:rPr>
              <a:t>The models can perform extremely well in their early</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stage of application. </a:t>
            </a:r>
            <a:endParaRPr lang="en-US" altLang="zh-CN" dirty="0">
              <a:latin typeface="微软雅黑" panose="020B0503020204020204" pitchFamily="34" charset="-122"/>
              <a:ea typeface="微软雅黑" panose="020B0503020204020204" pitchFamily="34" charset="-122"/>
            </a:endParaRPr>
          </a:p>
          <a:p>
            <a:pPr>
              <a:lnSpc>
                <a:spcPct val="150000"/>
              </a:lnSpc>
              <a:spcBef>
                <a:spcPts val="0"/>
              </a:spcBef>
            </a:pPr>
            <a:endParaRPr lang="en-US" altLang="zh-CN" dirty="0">
              <a:latin typeface="微软雅黑" panose="020B0503020204020204" pitchFamily="34" charset="-122"/>
              <a:ea typeface="微软雅黑" panose="020B0503020204020204" pitchFamily="34" charset="-122"/>
            </a:endParaRPr>
          </a:p>
          <a:p>
            <a:pPr>
              <a:lnSpc>
                <a:spcPct val="150000"/>
              </a:lnSpc>
              <a:spcBef>
                <a:spcPts val="0"/>
              </a:spcBef>
            </a:pPr>
            <a:r>
              <a:rPr lang="en-US" altLang="zh-CN" dirty="0">
                <a:latin typeface="微软雅黑" panose="020B0503020204020204" pitchFamily="34" charset="-122"/>
                <a:ea typeface="微软雅黑" panose="020B0503020204020204" pitchFamily="34" charset="-122"/>
              </a:rPr>
              <a:t>The prediction effectiveness will be greatly degraded as time goes on. </a:t>
            </a:r>
            <a:endParaRPr lang="zh-CN" altLang="en-US" dirty="0">
              <a:solidFill>
                <a:srgbClr val="FF0000"/>
              </a:solidFill>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graphicFrame>
        <p:nvGraphicFramePr>
          <p:cNvPr id="15" name="图表 14"/>
          <p:cNvGraphicFramePr/>
          <p:nvPr/>
        </p:nvGraphicFramePr>
        <p:xfrm>
          <a:off x="4950046" y="2270685"/>
          <a:ext cx="3966701" cy="32887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rPr>
              <a:t>Model Aging</a:t>
            </a:r>
            <a:endParaRPr lang="zh-CN" altLang="en-US" dirty="0">
              <a:latin typeface="微软雅黑" panose="020B0503020204020204" pitchFamily="34" charset="-122"/>
              <a:ea typeface="微软雅黑" panose="020B0503020204020204" pitchFamily="34" charset="-122"/>
            </a:endParaRPr>
          </a:p>
        </p:txBody>
      </p:sp>
      <p:sp>
        <p:nvSpPr>
          <p:cNvPr id="12" name="内容占位符 11"/>
          <p:cNvSpPr>
            <a:spLocks noGrp="1"/>
          </p:cNvSpPr>
          <p:nvPr>
            <p:ph idx="1"/>
          </p:nvPr>
        </p:nvSpPr>
        <p:spPr/>
        <p:txBody>
          <a:bodyPr>
            <a:normAutofit/>
          </a:bodyPr>
          <a:lstStyle/>
          <a:p>
            <a:pPr marL="0" indent="0">
              <a:buNone/>
            </a:pPr>
            <a:r>
              <a:rPr lang="en-US" altLang="zh-CN" sz="2400" dirty="0">
                <a:latin typeface="微软雅黑" panose="020B0503020204020204" pitchFamily="34" charset="-122"/>
                <a:ea typeface="微软雅黑" panose="020B0503020204020204" pitchFamily="34" charset="-122"/>
              </a:rPr>
              <a:t>1.Replacing</a:t>
            </a:r>
            <a:endParaRPr lang="en-US" altLang="zh-CN" sz="2400"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	Use latest samples (i.e., one week)</a:t>
            </a:r>
            <a:r>
              <a:rPr lang="en-US" altLang="zh-CN" sz="2700" dirty="0">
                <a:latin typeface="微软雅黑" panose="020B0503020204020204" pitchFamily="34" charset="-122"/>
                <a:ea typeface="微软雅黑" panose="020B0503020204020204" pitchFamily="34" charset="-122"/>
              </a:rPr>
              <a:t> </a:t>
            </a:r>
            <a:endParaRPr lang="en-US" altLang="zh-CN" sz="27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2.Accumulation</a:t>
            </a:r>
            <a:endParaRPr lang="en-US" altLang="zh-CN" sz="2400"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	Use all samples</a:t>
            </a: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Weakness</a:t>
            </a:r>
            <a:endParaRPr lang="en-US" altLang="zh-CN" sz="2400"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	Need to retrain model</a:t>
            </a: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cs typeface="Arial" panose="020B0604020202020204" pitchFamily="34" charset="0"/>
              </a:rPr>
              <a:t>	Can’t</a:t>
            </a:r>
            <a:r>
              <a:rPr lang="en-US" altLang="zh-CN" dirty="0">
                <a:latin typeface="微软雅黑" panose="020B0503020204020204" pitchFamily="34" charset="-122"/>
                <a:ea typeface="微软雅黑" panose="020B0503020204020204" pitchFamily="34" charset="-122"/>
              </a:rPr>
              <a:t> adapt to dynamic data</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32656"/>
            <a:ext cx="7886700" cy="1325563"/>
          </a:xfrm>
        </p:spPr>
        <p:txBody>
          <a:bodyPr>
            <a:normAutofit/>
          </a:bodyPr>
          <a:lstStyle/>
          <a:p>
            <a:r>
              <a:rPr lang="en-US" altLang="zh-CN" sz="3600" dirty="0">
                <a:latin typeface="微软雅黑" panose="020B0503020204020204" pitchFamily="34" charset="-122"/>
                <a:ea typeface="微软雅黑" panose="020B0503020204020204" pitchFamily="34" charset="-122"/>
              </a:rPr>
              <a:t>Online </a:t>
            </a:r>
            <a:r>
              <a:rPr lang="en-US" altLang="zh-CN" sz="3600" dirty="0" err="1">
                <a:latin typeface="微软雅黑" panose="020B0503020204020204" pitchFamily="34" charset="-122"/>
                <a:ea typeface="微软雅黑" panose="020B0503020204020204" pitchFamily="34" charset="-122"/>
              </a:rPr>
              <a:t>Learning+Random</a:t>
            </a:r>
            <a:r>
              <a:rPr lang="en-US" altLang="zh-CN" sz="3600" dirty="0">
                <a:latin typeface="微软雅黑" panose="020B0503020204020204" pitchFamily="34" charset="-122"/>
                <a:ea typeface="微软雅黑" panose="020B0503020204020204" pitchFamily="34" charset="-122"/>
              </a:rPr>
              <a:t> Forests</a:t>
            </a:r>
            <a:endParaRPr lang="zh-CN" altLang="en-US" sz="36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50" y="2226471"/>
            <a:ext cx="7886700" cy="3263504"/>
          </a:xfrm>
        </p:spPr>
        <p:txBody>
          <a:bodyPr>
            <a:normAutofit/>
          </a:bodyPr>
          <a:lstStyle/>
          <a:p>
            <a:pPr marL="0" indent="0">
              <a:lnSpc>
                <a:spcPct val="120000"/>
              </a:lnSpc>
              <a:spcBef>
                <a:spcPts val="0"/>
              </a:spcBef>
              <a:buNone/>
            </a:pPr>
            <a:r>
              <a:rPr lang="en-US" altLang="zh-CN" sz="2400" dirty="0">
                <a:solidFill>
                  <a:schemeClr val="accent2"/>
                </a:solidFill>
                <a:latin typeface="微软雅黑" panose="020B0503020204020204" pitchFamily="34" charset="-122"/>
                <a:ea typeface="微软雅黑" panose="020B0503020204020204" pitchFamily="34" charset="-122"/>
              </a:rPr>
              <a:t>Online learning</a:t>
            </a:r>
            <a:r>
              <a:rPr lang="en-US" altLang="zh-CN" sz="2400" baseline="40000" dirty="0">
                <a:latin typeface="微软雅黑" panose="020B0503020204020204" pitchFamily="34" charset="-122"/>
                <a:ea typeface="微软雅黑" panose="020B0503020204020204" pitchFamily="34" charset="-122"/>
              </a:rPr>
              <a:t> [1]</a:t>
            </a:r>
            <a:r>
              <a:rPr lang="en-US" altLang="zh-CN" sz="2400" dirty="0">
                <a:solidFill>
                  <a:schemeClr val="accent2"/>
                </a:solidFill>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exhibits great potential of performance improvement with sequential arrival of data and superiority over offline learning.</a:t>
            </a:r>
            <a:r>
              <a:rPr lang="en-US" altLang="zh-CN" sz="2400" baseline="400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pPr marL="0" indent="0">
              <a:lnSpc>
                <a:spcPct val="120000"/>
              </a:lnSpc>
              <a:spcBef>
                <a:spcPts val="0"/>
              </a:spcBef>
              <a:buNone/>
            </a:pPr>
            <a:endParaRPr lang="en-US" altLang="zh-CN" sz="2400" dirty="0">
              <a:latin typeface="微软雅黑" panose="020B0503020204020204" pitchFamily="34" charset="-122"/>
              <a:ea typeface="微软雅黑" panose="020B0503020204020204" pitchFamily="34" charset="-122"/>
            </a:endParaRPr>
          </a:p>
          <a:p>
            <a:pPr marL="0" indent="0">
              <a:lnSpc>
                <a:spcPct val="120000"/>
              </a:lnSpc>
              <a:spcBef>
                <a:spcPts val="0"/>
              </a:spcBef>
              <a:buNone/>
            </a:pPr>
            <a:r>
              <a:rPr lang="en-US" altLang="zh-CN" sz="2400" dirty="0">
                <a:solidFill>
                  <a:schemeClr val="accent2"/>
                </a:solidFill>
                <a:latin typeface="微软雅黑" panose="020B0503020204020204" pitchFamily="34" charset="-122"/>
                <a:ea typeface="微软雅黑" panose="020B0503020204020204" pitchFamily="34" charset="-122"/>
              </a:rPr>
              <a:t>Random forests</a:t>
            </a:r>
            <a:r>
              <a:rPr lang="en-US" altLang="zh-CN" sz="2400" baseline="40000" dirty="0">
                <a:solidFill>
                  <a:schemeClr val="accent2"/>
                </a:solidFill>
                <a:latin typeface="微软雅黑" panose="020B0503020204020204" pitchFamily="34" charset="-122"/>
                <a:ea typeface="微软雅黑" panose="020B0503020204020204" pitchFamily="34" charset="-122"/>
              </a:rPr>
              <a:t> </a:t>
            </a:r>
            <a:r>
              <a:rPr lang="en-US" altLang="zh-CN" sz="2400" baseline="40000" dirty="0">
                <a:latin typeface="微软雅黑" panose="020B0503020204020204" pitchFamily="34" charset="-122"/>
                <a:ea typeface="微软雅黑" panose="020B0503020204020204" pitchFamily="34" charset="-122"/>
              </a:rPr>
              <a:t>[2]</a:t>
            </a:r>
            <a:r>
              <a:rPr lang="en-US" altLang="zh-CN" sz="2400" dirty="0">
                <a:latin typeface="微软雅黑" panose="020B0503020204020204" pitchFamily="34" charset="-122"/>
                <a:ea typeface="微软雅黑" panose="020B0503020204020204" pitchFamily="34" charset="-122"/>
              </a:rPr>
              <a:t> consistently outperform or match the performance of other classifiers.</a:t>
            </a:r>
            <a:endParaRPr lang="en-US" altLang="zh-CN" sz="24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28650" y="5467539"/>
            <a:ext cx="7886700" cy="738664"/>
          </a:xfrm>
          <a:prstGeom prst="rect">
            <a:avLst/>
          </a:prstGeom>
          <a:noFill/>
        </p:spPr>
        <p:txBody>
          <a:bodyPr wrap="square" rtlCol="0">
            <a:spAutoFit/>
          </a:bodyPr>
          <a:lstStyle/>
          <a:p>
            <a:r>
              <a:rPr lang="en-US" altLang="zh-CN" sz="1050" dirty="0">
                <a:latin typeface="微软雅黑" panose="020B0503020204020204" pitchFamily="34" charset="-122"/>
                <a:ea typeface="微软雅黑" panose="020B0503020204020204" pitchFamily="34" charset="-122"/>
              </a:rPr>
              <a:t>[1]  O. </a:t>
            </a:r>
            <a:r>
              <a:rPr lang="en-US" altLang="zh-CN" sz="1050" dirty="0" err="1">
                <a:latin typeface="微软雅黑" panose="020B0503020204020204" pitchFamily="34" charset="-122"/>
                <a:ea typeface="微软雅黑" panose="020B0503020204020204" pitchFamily="34" charset="-122"/>
              </a:rPr>
              <a:t>Fontenla</a:t>
            </a:r>
            <a:r>
              <a:rPr lang="en-US" altLang="zh-CN" sz="1050" dirty="0">
                <a:latin typeface="微软雅黑" panose="020B0503020204020204" pitchFamily="34" charset="-122"/>
                <a:ea typeface="微软雅黑" panose="020B0503020204020204" pitchFamily="34" charset="-122"/>
              </a:rPr>
              <a:t>-Romero, B. </a:t>
            </a:r>
            <a:r>
              <a:rPr lang="en-US" altLang="zh-CN" sz="1050" dirty="0" err="1">
                <a:latin typeface="微软雅黑" panose="020B0503020204020204" pitchFamily="34" charset="-122"/>
                <a:ea typeface="微软雅黑" panose="020B0503020204020204" pitchFamily="34" charset="-122"/>
              </a:rPr>
              <a:t>Guijarro-Berdinas</a:t>
            </a:r>
            <a:r>
              <a:rPr lang="en-US" altLang="zh-CN" sz="1050" dirty="0">
                <a:latin typeface="微软雅黑" panose="020B0503020204020204" pitchFamily="34" charset="-122"/>
                <a:ea typeface="微软雅黑" panose="020B0503020204020204" pitchFamily="34" charset="-122"/>
              </a:rPr>
              <a:t>, D. Martinez-</a:t>
            </a:r>
            <a:r>
              <a:rPr lang="en-US" altLang="zh-CN" sz="1050" dirty="0" err="1">
                <a:latin typeface="微软雅黑" panose="020B0503020204020204" pitchFamily="34" charset="-122"/>
                <a:ea typeface="微软雅黑" panose="020B0503020204020204" pitchFamily="34" charset="-122"/>
              </a:rPr>
              <a:t>Rego</a:t>
            </a:r>
            <a:r>
              <a:rPr lang="en-US" altLang="zh-CN" sz="1050" dirty="0">
                <a:latin typeface="微软雅黑" panose="020B0503020204020204" pitchFamily="34" charset="-122"/>
                <a:ea typeface="微软雅黑" panose="020B0503020204020204" pitchFamily="34" charset="-122"/>
              </a:rPr>
              <a:t>, B. Perez-Sanchez, and D. </a:t>
            </a:r>
            <a:r>
              <a:rPr lang="en-US" altLang="zh-CN" sz="1050" dirty="0" err="1">
                <a:latin typeface="微软雅黑" panose="020B0503020204020204" pitchFamily="34" charset="-122"/>
                <a:ea typeface="微软雅黑" panose="020B0503020204020204" pitchFamily="34" charset="-122"/>
              </a:rPr>
              <a:t>Peteiro-Barral</a:t>
            </a:r>
            <a:r>
              <a:rPr lang="en-US" altLang="zh-CN" sz="1050" dirty="0">
                <a:latin typeface="微软雅黑" panose="020B0503020204020204" pitchFamily="34" charset="-122"/>
                <a:ea typeface="微软雅黑" panose="020B0503020204020204" pitchFamily="34" charset="-122"/>
              </a:rPr>
              <a:t>.</a:t>
            </a:r>
            <a:endParaRPr lang="en-US" altLang="zh-CN" sz="1050" dirty="0">
              <a:latin typeface="微软雅黑" panose="020B0503020204020204" pitchFamily="34" charset="-122"/>
              <a:ea typeface="微软雅黑" panose="020B0503020204020204" pitchFamily="34" charset="-122"/>
            </a:endParaRPr>
          </a:p>
          <a:p>
            <a:r>
              <a:rPr lang="en-US" altLang="zh-CN" sz="1050" dirty="0">
                <a:latin typeface="微软雅黑" panose="020B0503020204020204" pitchFamily="34" charset="-122"/>
                <a:ea typeface="微软雅黑" panose="020B0503020204020204" pitchFamily="34" charset="-122"/>
              </a:rPr>
              <a:t>      Online machine learning. In </a:t>
            </a:r>
            <a:r>
              <a:rPr lang="en-US" altLang="zh-CN" sz="1050" i="1" dirty="0">
                <a:latin typeface="微软雅黑" panose="020B0503020204020204" pitchFamily="34" charset="-122"/>
                <a:ea typeface="微软雅黑" panose="020B0503020204020204" pitchFamily="34" charset="-122"/>
              </a:rPr>
              <a:t>Efficiency and Scalability Methods for Computational Intellect</a:t>
            </a:r>
            <a:r>
              <a:rPr lang="en-US" altLang="zh-CN" sz="1050" dirty="0">
                <a:latin typeface="微软雅黑" panose="020B0503020204020204" pitchFamily="34" charset="-122"/>
                <a:ea typeface="微软雅黑" panose="020B0503020204020204" pitchFamily="34" charset="-122"/>
              </a:rPr>
              <a:t> .</a:t>
            </a:r>
            <a:endParaRPr lang="en-US" altLang="zh-CN" sz="1050" dirty="0">
              <a:latin typeface="微软雅黑" panose="020B0503020204020204" pitchFamily="34" charset="-122"/>
              <a:ea typeface="微软雅黑" panose="020B0503020204020204" pitchFamily="34" charset="-122"/>
            </a:endParaRPr>
          </a:p>
          <a:p>
            <a:r>
              <a:rPr lang="en-US" altLang="zh-CN" sz="1050" dirty="0">
                <a:latin typeface="微软雅黑" panose="020B0503020204020204" pitchFamily="34" charset="-122"/>
                <a:ea typeface="微软雅黑" panose="020B0503020204020204" pitchFamily="34" charset="-122"/>
              </a:rPr>
              <a:t>[2]  F. </a:t>
            </a:r>
            <a:r>
              <a:rPr lang="en-US" altLang="zh-CN" sz="1050" dirty="0" err="1">
                <a:latin typeface="微软雅黑" panose="020B0503020204020204" pitchFamily="34" charset="-122"/>
                <a:ea typeface="微软雅黑" panose="020B0503020204020204" pitchFamily="34" charset="-122"/>
              </a:rPr>
              <a:t>Mahdisoltani</a:t>
            </a:r>
            <a:r>
              <a:rPr lang="en-US" altLang="zh-CN" sz="1050" dirty="0">
                <a:latin typeface="微软雅黑" panose="020B0503020204020204" pitchFamily="34" charset="-122"/>
                <a:ea typeface="微软雅黑" panose="020B0503020204020204" pitchFamily="34" charset="-122"/>
              </a:rPr>
              <a:t>, I. </a:t>
            </a:r>
            <a:r>
              <a:rPr lang="en-US" altLang="zh-CN" sz="1050" dirty="0" err="1">
                <a:latin typeface="微软雅黑" panose="020B0503020204020204" pitchFamily="34" charset="-122"/>
                <a:ea typeface="微软雅黑" panose="020B0503020204020204" pitchFamily="34" charset="-122"/>
              </a:rPr>
              <a:t>Stefanovici</a:t>
            </a:r>
            <a:r>
              <a:rPr lang="en-US" altLang="zh-CN" sz="1050" dirty="0">
                <a:latin typeface="微软雅黑" panose="020B0503020204020204" pitchFamily="34" charset="-122"/>
                <a:ea typeface="微软雅黑" panose="020B0503020204020204" pitchFamily="34" charset="-122"/>
              </a:rPr>
              <a:t>, and B. Schroeder.  Proactive error prediction to improve storage system reliability.</a:t>
            </a:r>
            <a:endParaRPr lang="en-US" altLang="zh-CN" sz="1050" dirty="0">
              <a:latin typeface="微软雅黑" panose="020B0503020204020204" pitchFamily="34" charset="-122"/>
              <a:ea typeface="微软雅黑" panose="020B0503020204020204" pitchFamily="34" charset="-122"/>
            </a:endParaRPr>
          </a:p>
          <a:p>
            <a:r>
              <a:rPr lang="en-US" altLang="zh-CN" sz="1050" dirty="0">
                <a:latin typeface="微软雅黑" panose="020B0503020204020204" pitchFamily="34" charset="-122"/>
                <a:ea typeface="微软雅黑" panose="020B0503020204020204" pitchFamily="34" charset="-122"/>
              </a:rPr>
              <a:t>      In </a:t>
            </a:r>
            <a:r>
              <a:rPr lang="en-US" altLang="zh-CN" sz="1050" i="1" dirty="0">
                <a:latin typeface="微软雅黑" panose="020B0503020204020204" pitchFamily="34" charset="-122"/>
                <a:ea typeface="微软雅黑" panose="020B0503020204020204" pitchFamily="34" charset="-122"/>
              </a:rPr>
              <a:t>Proceedings of the 2017 USENIX Annual Technical Conference (USENIX ATC</a:t>
            </a:r>
            <a:r>
              <a:rPr lang="en-US" altLang="zh-CN" sz="1050" i="1" dirty="0">
                <a:latin typeface="Bahnschrift" panose="020B0502040204020203" pitchFamily="34" charset="0"/>
                <a:ea typeface="微软雅黑" panose="020B0503020204020204" pitchFamily="34" charset="-122"/>
              </a:rPr>
              <a:t>’</a:t>
            </a:r>
            <a:r>
              <a:rPr lang="en-US" altLang="zh-CN" sz="1050" i="1" dirty="0">
                <a:latin typeface="微软雅黑" panose="020B0503020204020204" pitchFamily="34" charset="-122"/>
                <a:ea typeface="微软雅黑" panose="020B0503020204020204" pitchFamily="34" charset="-122"/>
              </a:rPr>
              <a:t>17)</a:t>
            </a:r>
            <a:r>
              <a:rPr lang="en-US" altLang="zh-CN" sz="1050" dirty="0">
                <a:latin typeface="微软雅黑" panose="020B0503020204020204" pitchFamily="34" charset="-122"/>
                <a:ea typeface="微软雅黑" panose="020B0503020204020204" pitchFamily="34" charset="-122"/>
              </a:rPr>
              <a:t> .</a:t>
            </a:r>
            <a:endParaRPr lang="zh-CN" altLang="en-US" sz="1050" dirty="0">
              <a:latin typeface="微软雅黑" panose="020B0503020204020204" pitchFamily="34" charset="-122"/>
              <a:ea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5660</Words>
  <Application>WPS 演示</Application>
  <PresentationFormat>全屏显示(4:3)</PresentationFormat>
  <Paragraphs>402</Paragraphs>
  <Slides>36</Slides>
  <Notes>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36</vt:i4>
      </vt:variant>
    </vt:vector>
  </HeadingPairs>
  <TitlesOfParts>
    <vt:vector size="49" baseType="lpstr">
      <vt:lpstr>Arial</vt:lpstr>
      <vt:lpstr>宋体</vt:lpstr>
      <vt:lpstr>Wingdings</vt:lpstr>
      <vt:lpstr>微软雅黑</vt:lpstr>
      <vt:lpstr>Times New Roman</vt:lpstr>
      <vt:lpstr>华文行楷</vt:lpstr>
      <vt:lpstr>Bahnschrift</vt:lpstr>
      <vt:lpstr>Arial Unicode MS</vt:lpstr>
      <vt:lpstr>等线 Light</vt:lpstr>
      <vt:lpstr>Calibri Light</vt:lpstr>
      <vt:lpstr>等线</vt:lpstr>
      <vt:lpstr>Calibri</vt:lpstr>
      <vt:lpstr>Office 主题​​</vt:lpstr>
      <vt:lpstr>PowerPoint 演示文稿</vt:lpstr>
      <vt:lpstr>PowerPoint 演示文稿</vt:lpstr>
      <vt:lpstr>Problem</vt:lpstr>
      <vt:lpstr>Solution</vt:lpstr>
      <vt:lpstr>SMART</vt:lpstr>
      <vt:lpstr>SMART + Machine Learning</vt:lpstr>
      <vt:lpstr>Model Aging</vt:lpstr>
      <vt:lpstr>Model Aging</vt:lpstr>
      <vt:lpstr>Online Learning+Random Forests</vt:lpstr>
      <vt:lpstr>Online Random Forests (ORF)</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 雨田</dc:creator>
  <cp:lastModifiedBy>陈书琴</cp:lastModifiedBy>
  <cp:revision>121</cp:revision>
  <dcterms:created xsi:type="dcterms:W3CDTF">2019-10-10T13:56:00Z</dcterms:created>
  <dcterms:modified xsi:type="dcterms:W3CDTF">2019-10-23T05:02:05Z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2052-11.1.0.8567</vt:lpwstr>
  </property>
</Properties>
</file>