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79" r:id="rId7"/>
    <p:sldId id="280" r:id="rId8"/>
    <p:sldId id="278" r:id="rId9"/>
  </p:sldIdLst>
  <p:sldSz cx="9144000" cy="5143500" type="screen16x9"/>
  <p:notesSz cx="6858000" cy="9144000"/>
  <p:embeddedFontLs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Libre Baskerville" panose="020B0604020202020204" charset="0"/>
      <p:regular r:id="rId15"/>
      <p:bold r:id="rId16"/>
      <p: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8tmo/vTPy+qt/wFGspHdxiG6K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505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572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65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7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7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_OBJECTS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327450" y="869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4729900" y="869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WO_OBJECTS_3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79"/>
          <p:cNvSpPr txBox="1">
            <a:spLocks noGrp="1"/>
          </p:cNvSpPr>
          <p:nvPr>
            <p:ph type="body" idx="1"/>
          </p:nvPr>
        </p:nvSpPr>
        <p:spPr>
          <a:xfrm>
            <a:off x="327450" y="869800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" name="Google Shape;43;p79"/>
          <p:cNvSpPr txBox="1">
            <a:spLocks noGrp="1"/>
          </p:cNvSpPr>
          <p:nvPr>
            <p:ph type="body" idx="2"/>
          </p:nvPr>
        </p:nvSpPr>
        <p:spPr>
          <a:xfrm>
            <a:off x="6211900" y="869800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" name="Google Shape;44;p79"/>
          <p:cNvSpPr txBox="1">
            <a:spLocks noGrp="1"/>
          </p:cNvSpPr>
          <p:nvPr>
            <p:ph type="body" idx="3"/>
          </p:nvPr>
        </p:nvSpPr>
        <p:spPr>
          <a:xfrm>
            <a:off x="3248175" y="863750"/>
            <a:ext cx="2711100" cy="3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_OBJECTS_3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0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body" idx="1"/>
          </p:nvPr>
        </p:nvSpPr>
        <p:spPr>
          <a:xfrm>
            <a:off x="327450" y="945375"/>
            <a:ext cx="4148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i="0" u="none" strike="noStrike" cap="none">
                <a:solidFill>
                  <a:schemeClr val="dk1"/>
                </a:solidFill>
              </a:defRPr>
            </a:lvl1pPr>
            <a:lvl2pPr marL="914400" marR="0" lvl="1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0"/>
          <p:cNvSpPr txBox="1">
            <a:spLocks noGrp="1"/>
          </p:cNvSpPr>
          <p:nvPr>
            <p:ph type="body" idx="2"/>
          </p:nvPr>
        </p:nvSpPr>
        <p:spPr>
          <a:xfrm>
            <a:off x="4729900" y="945375"/>
            <a:ext cx="4080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9" name="Google Shape;49;p80"/>
          <p:cNvSpPr txBox="1">
            <a:spLocks noGrp="1"/>
          </p:cNvSpPr>
          <p:nvPr>
            <p:ph type="body" idx="3"/>
          </p:nvPr>
        </p:nvSpPr>
        <p:spPr>
          <a:xfrm>
            <a:off x="327450" y="1304775"/>
            <a:ext cx="41487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" name="Google Shape;50;p80"/>
          <p:cNvSpPr txBox="1">
            <a:spLocks noGrp="1"/>
          </p:cNvSpPr>
          <p:nvPr>
            <p:ph type="body" idx="4"/>
          </p:nvPr>
        </p:nvSpPr>
        <p:spPr>
          <a:xfrm>
            <a:off x="4729900" y="1304775"/>
            <a:ext cx="40803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81"/>
          <p:cNvSpPr txBox="1">
            <a:spLocks noGrp="1"/>
          </p:cNvSpPr>
          <p:nvPr>
            <p:ph type="body" idx="1"/>
          </p:nvPr>
        </p:nvSpPr>
        <p:spPr>
          <a:xfrm>
            <a:off x="4729900" y="8611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3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4"/>
          <p:cNvSpPr txBox="1"/>
          <p:nvPr/>
        </p:nvSpPr>
        <p:spPr>
          <a:xfrm>
            <a:off x="1569725" y="1619450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84"/>
          <p:cNvSpPr txBox="1"/>
          <p:nvPr/>
        </p:nvSpPr>
        <p:spPr>
          <a:xfrm>
            <a:off x="1569725" y="1868138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sz="9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84"/>
          <p:cNvSpPr txBox="1"/>
          <p:nvPr/>
        </p:nvSpPr>
        <p:spPr>
          <a:xfrm>
            <a:off x="5432800" y="1838738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sz="1200" b="1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84"/>
          <p:cNvSpPr txBox="1"/>
          <p:nvPr/>
        </p:nvSpPr>
        <p:spPr>
          <a:xfrm>
            <a:off x="5432800" y="2087425"/>
            <a:ext cx="2877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sz="9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84"/>
          <p:cNvSpPr txBox="1"/>
          <p:nvPr/>
        </p:nvSpPr>
        <p:spPr>
          <a:xfrm>
            <a:off x="5432800" y="2314100"/>
            <a:ext cx="146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sz="1000" b="1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84"/>
          <p:cNvSpPr txBox="1"/>
          <p:nvPr/>
        </p:nvSpPr>
        <p:spPr>
          <a:xfrm>
            <a:off x="5587150" y="3439825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84"/>
          <p:cNvSpPr txBox="1"/>
          <p:nvPr/>
        </p:nvSpPr>
        <p:spPr>
          <a:xfrm>
            <a:off x="5587150" y="3688513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sz="9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5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68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" name="Google Shape;15;p68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Title Only [BG]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0"/>
          <p:cNvSpPr txBox="1">
            <a:spLocks noGrp="1"/>
          </p:cNvSpPr>
          <p:nvPr>
            <p:ph type="ctrTitle"/>
          </p:nvPr>
        </p:nvSpPr>
        <p:spPr>
          <a:xfrm>
            <a:off x="1387175" y="1800225"/>
            <a:ext cx="64089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1"/>
          <p:cNvSpPr txBox="1">
            <a:spLocks noGrp="1"/>
          </p:cNvSpPr>
          <p:nvPr>
            <p:ph type="ctrTitle"/>
          </p:nvPr>
        </p:nvSpPr>
        <p:spPr>
          <a:xfrm>
            <a:off x="1408200" y="1991175"/>
            <a:ext cx="6327600" cy="7413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039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1"/>
          <p:cNvSpPr txBox="1">
            <a:spLocks noGrp="1"/>
          </p:cNvSpPr>
          <p:nvPr>
            <p:ph type="subTitle" idx="1"/>
          </p:nvPr>
        </p:nvSpPr>
        <p:spPr>
          <a:xfrm>
            <a:off x="1408200" y="2656275"/>
            <a:ext cx="6327600" cy="41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647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2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5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OBJECT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6"/>
          <p:cNvSpPr/>
          <p:nvPr/>
        </p:nvSpPr>
        <p:spPr>
          <a:xfrm>
            <a:off x="405150" y="0"/>
            <a:ext cx="7965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 err="1" smtClean="0"/>
              <a:t>SystemC</a:t>
            </a:r>
            <a:r>
              <a:rPr lang="en-US" dirty="0" smtClean="0"/>
              <a:t> </a:t>
            </a:r>
            <a:r>
              <a:rPr lang="en-US" dirty="0"/>
              <a:t>Language Test</a:t>
            </a:r>
            <a:endParaRPr dirty="0"/>
          </a:p>
        </p:txBody>
      </p:sp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Dec 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2020-SyNguyen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92134" y="100830"/>
            <a:ext cx="7901940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1. </a:t>
            </a:r>
            <a:r>
              <a:rPr lang="en-US" sz="1000" b="1" dirty="0">
                <a:latin typeface="Consolas" panose="020B0609020204030204" pitchFamily="49" charset="0"/>
              </a:rPr>
              <a:t>8 bit </a:t>
            </a:r>
            <a:r>
              <a:rPr lang="en-US" sz="1000" b="1" dirty="0" smtClean="0">
                <a:latin typeface="Consolas" panose="020B0609020204030204" pitchFamily="49" charset="0"/>
              </a:rPr>
              <a:t>Counter</a:t>
            </a:r>
            <a:endParaRPr sz="1000" b="1" dirty="0"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Event </a:t>
            </a:r>
            <a:r>
              <a:rPr lang="en-US" sz="1000" dirty="0">
                <a:latin typeface="Consolas" panose="020B0609020204030204" pitchFamily="49" charset="0"/>
              </a:rPr>
              <a:t>Input port : event for counter (input 1</a:t>
            </a:r>
            <a:r>
              <a:rPr lang="en-US" sz="1000" dirty="0" smtClean="0">
                <a:latin typeface="Consolas" panose="020B0609020204030204" pitchFamily="49" charset="0"/>
              </a:rPr>
              <a:t>-&gt; 0, </a:t>
            </a:r>
            <a:r>
              <a:rPr lang="en-US" sz="1000" dirty="0">
                <a:latin typeface="Consolas" panose="020B0609020204030204" pitchFamily="49" charset="0"/>
              </a:rPr>
              <a:t>counter + 1)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Enable Input port : enable counter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Clock Input port : clock of counter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Reset Input port : reset counter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Counter value Output port : counter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nsolas"/>
                <a:sym typeface="Consolas"/>
              </a:rPr>
              <a:t>TODO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nsolas"/>
                <a:sym typeface="Consolas"/>
              </a:rPr>
              <a:t>Step 1: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b="1" dirty="0" smtClean="0">
                <a:latin typeface="Consolas"/>
                <a:sym typeface="Consolas"/>
              </a:rPr>
              <a:t>What is the interface model? (input, output of model)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b="1" dirty="0" smtClean="0">
                <a:latin typeface="Consolas"/>
                <a:sym typeface="Consolas"/>
              </a:rPr>
              <a:t>What is the operation of model?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latin typeface="Consolas"/>
                <a:sym typeface="Consolas"/>
              </a:rPr>
              <a:t>Step 2: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b="1" dirty="0" smtClean="0">
                <a:latin typeface="Consolas"/>
                <a:sym typeface="Consolas"/>
              </a:rPr>
              <a:t>Implement source code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b="1" dirty="0">
              <a:latin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latin typeface="Consolas"/>
                <a:sym typeface="Consolas"/>
              </a:rPr>
              <a:t>Requirement 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latin typeface="Consolas"/>
                <a:sym typeface="Consolas"/>
              </a:rPr>
              <a:t>Using </a:t>
            </a:r>
            <a:r>
              <a:rPr lang="en-US" sz="1000" b="1" dirty="0" err="1" smtClean="0">
                <a:latin typeface="Consolas"/>
                <a:sym typeface="Consolas"/>
              </a:rPr>
              <a:t>SystemC</a:t>
            </a:r>
            <a:r>
              <a:rPr lang="en-US" sz="1000" b="1" dirty="0">
                <a:latin typeface="Consolas"/>
                <a:sym typeface="Consolas"/>
              </a:rPr>
              <a:t> </a:t>
            </a:r>
            <a:r>
              <a:rPr lang="en-US" sz="1000" b="1" dirty="0" smtClean="0">
                <a:latin typeface="Consolas"/>
                <a:sym typeface="Consolas"/>
              </a:rPr>
              <a:t>basic concept </a:t>
            </a:r>
            <a:r>
              <a:rPr lang="en-US" sz="1000" b="1" smtClean="0">
                <a:latin typeface="Consolas"/>
                <a:sym typeface="Consolas"/>
              </a:rPr>
              <a:t>(SC_METHOD, </a:t>
            </a:r>
            <a:r>
              <a:rPr lang="en-US" sz="1000" b="1" dirty="0" smtClean="0">
                <a:latin typeface="Consolas"/>
                <a:sym typeface="Consolas"/>
              </a:rPr>
              <a:t>SC_THREAD, </a:t>
            </a:r>
            <a:r>
              <a:rPr lang="en-US" sz="1000" b="1" dirty="0" err="1" smtClean="0">
                <a:latin typeface="Consolas"/>
                <a:sym typeface="Consolas"/>
              </a:rPr>
              <a:t>sc_event</a:t>
            </a:r>
            <a:r>
              <a:rPr lang="en-US" sz="1000" b="1" dirty="0" smtClean="0">
                <a:latin typeface="Consolas"/>
                <a:sym typeface="Consolas"/>
              </a:rPr>
              <a:t>,…)</a:t>
            </a:r>
          </a:p>
          <a:p>
            <a:pPr lvl="0"/>
            <a:r>
              <a:rPr lang="en-US" sz="1000" b="1" dirty="0" smtClean="0">
                <a:latin typeface="Consolas"/>
                <a:sym typeface="Consolas"/>
              </a:rPr>
              <a:t>Counter </a:t>
            </a:r>
            <a:r>
              <a:rPr lang="en-US" sz="1000" b="1" dirty="0">
                <a:latin typeface="Consolas"/>
                <a:sym typeface="Consolas"/>
              </a:rPr>
              <a:t>value </a:t>
            </a:r>
            <a:r>
              <a:rPr lang="en-US" sz="1000" b="1" dirty="0" smtClean="0">
                <a:latin typeface="Consolas"/>
                <a:sym typeface="Consolas"/>
              </a:rPr>
              <a:t>synchronizes with positive edge clock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latin typeface="Consolas"/>
                <a:sym typeface="Consolas"/>
              </a:rPr>
              <a:t>Using waveform to check input/output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99060" y="86975"/>
            <a:ext cx="790194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b="1" i="0" u="none" strike="noStrike" cap="none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2. </a:t>
            </a:r>
            <a:r>
              <a:rPr lang="en-US" sz="1000" b="1" dirty="0">
                <a:latin typeface="Consolas" panose="020B0609020204030204" pitchFamily="49" charset="0"/>
              </a:rPr>
              <a:t>8 bit </a:t>
            </a:r>
            <a:r>
              <a:rPr lang="en-US" sz="1000" b="1" dirty="0" smtClean="0">
                <a:latin typeface="Consolas" panose="020B0609020204030204" pitchFamily="49" charset="0"/>
              </a:rPr>
              <a:t>Timer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I</a:t>
            </a:r>
            <a:r>
              <a:rPr lang="en-US" sz="1000" dirty="0" smtClean="0">
                <a:latin typeface="Consolas" panose="020B0609020204030204" pitchFamily="49" charset="0"/>
              </a:rPr>
              <a:t>nitial </a:t>
            </a:r>
            <a:r>
              <a:rPr lang="en-US" sz="1000" dirty="0">
                <a:latin typeface="Consolas" panose="020B0609020204030204" pitchFamily="49" charset="0"/>
              </a:rPr>
              <a:t>value Input port : initial value timer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</a:t>
            </a:r>
            <a:r>
              <a:rPr lang="en-US" sz="1000" dirty="0" smtClean="0">
                <a:latin typeface="Consolas" panose="020B0609020204030204" pitchFamily="49" charset="0"/>
              </a:rPr>
              <a:t>ompare </a:t>
            </a:r>
            <a:r>
              <a:rPr lang="en-US" sz="1000" dirty="0">
                <a:latin typeface="Consolas" panose="020B0609020204030204" pitchFamily="49" charset="0"/>
              </a:rPr>
              <a:t>match value Input port : compare match value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Clock Input port : clock of timer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Reset Input port : reset timer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I</a:t>
            </a:r>
            <a:r>
              <a:rPr lang="en-US" sz="1000" dirty="0" smtClean="0">
                <a:latin typeface="Consolas" panose="020B0609020204030204" pitchFamily="49" charset="0"/>
              </a:rPr>
              <a:t>nterrupt </a:t>
            </a:r>
            <a:r>
              <a:rPr lang="en-US" sz="1000" dirty="0">
                <a:latin typeface="Consolas" panose="020B0609020204030204" pitchFamily="49" charset="0"/>
              </a:rPr>
              <a:t>Output port : interrupt when compare match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pPr lvl="0"/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</a:p>
          <a:p>
            <a:pPr lvl="0"/>
            <a:r>
              <a:rPr lang="en-US" sz="1000" b="1" dirty="0">
                <a:latin typeface="Consolas"/>
                <a:sym typeface="Consolas"/>
              </a:rPr>
              <a:t>TODO</a:t>
            </a:r>
          </a:p>
          <a:p>
            <a:pPr lvl="0"/>
            <a:r>
              <a:rPr lang="en-US" sz="1000" b="1" dirty="0">
                <a:latin typeface="Consolas"/>
                <a:sym typeface="Consolas"/>
              </a:rPr>
              <a:t>Step 1:</a:t>
            </a:r>
          </a:p>
          <a:p>
            <a:pPr marL="171450" lvl="0" indent="-171450">
              <a:buFontTx/>
              <a:buChar char="-"/>
            </a:pPr>
            <a:r>
              <a:rPr lang="en-US" sz="1000" b="1" dirty="0">
                <a:latin typeface="Consolas"/>
                <a:sym typeface="Consolas"/>
              </a:rPr>
              <a:t>What is the interface model? (input, output of model)</a:t>
            </a:r>
          </a:p>
          <a:p>
            <a:pPr marL="171450" lvl="0" indent="-171450">
              <a:buFontTx/>
              <a:buChar char="-"/>
            </a:pPr>
            <a:r>
              <a:rPr lang="en-US" sz="1000" b="1" dirty="0">
                <a:latin typeface="Consolas"/>
                <a:sym typeface="Consolas"/>
              </a:rPr>
              <a:t>What is the operation of model? </a:t>
            </a:r>
          </a:p>
          <a:p>
            <a:pPr lvl="0"/>
            <a:r>
              <a:rPr lang="en-US" sz="1000" b="1" dirty="0">
                <a:latin typeface="Consolas"/>
                <a:sym typeface="Consolas"/>
              </a:rPr>
              <a:t>Step 2:</a:t>
            </a:r>
          </a:p>
          <a:p>
            <a:pPr marL="171450" lvl="0" indent="-171450">
              <a:buFontTx/>
              <a:buChar char="-"/>
            </a:pPr>
            <a:r>
              <a:rPr lang="en-US" sz="1000" b="1" dirty="0">
                <a:latin typeface="Consolas"/>
                <a:sym typeface="Consolas"/>
              </a:rPr>
              <a:t>Implement source code</a:t>
            </a:r>
          </a:p>
          <a:p>
            <a:pPr marL="171450" lvl="0" indent="-171450">
              <a:buFontTx/>
              <a:buChar char="-"/>
            </a:pPr>
            <a:endParaRPr lang="en-US" sz="1000" b="1" dirty="0">
              <a:latin typeface="Consolas"/>
              <a:sym typeface="Consolas"/>
            </a:endParaRPr>
          </a:p>
          <a:p>
            <a:pPr lvl="0"/>
            <a:r>
              <a:rPr lang="en-US" sz="1000" b="1" dirty="0">
                <a:latin typeface="Consolas"/>
                <a:sym typeface="Consolas"/>
              </a:rPr>
              <a:t>Requirement :</a:t>
            </a:r>
          </a:p>
          <a:p>
            <a:pPr lvl="0"/>
            <a:r>
              <a:rPr lang="en-US" sz="1000" b="1" dirty="0">
                <a:latin typeface="Consolas"/>
                <a:sym typeface="Consolas"/>
              </a:rPr>
              <a:t>Using </a:t>
            </a:r>
            <a:r>
              <a:rPr lang="en-US" sz="1000" b="1" dirty="0" err="1">
                <a:latin typeface="Consolas"/>
                <a:sym typeface="Consolas"/>
              </a:rPr>
              <a:t>SystemC</a:t>
            </a:r>
            <a:r>
              <a:rPr lang="en-US" sz="1000" b="1" dirty="0">
                <a:latin typeface="Consolas"/>
                <a:sym typeface="Consolas"/>
              </a:rPr>
              <a:t> basic concept (</a:t>
            </a:r>
            <a:r>
              <a:rPr lang="en-US" sz="1000" b="1" dirty="0" smtClean="0">
                <a:latin typeface="Consolas"/>
                <a:sym typeface="Consolas"/>
              </a:rPr>
              <a:t>SC_METHOD, </a:t>
            </a:r>
            <a:r>
              <a:rPr lang="en-US" sz="1000" b="1" dirty="0">
                <a:latin typeface="Consolas"/>
                <a:sym typeface="Consolas"/>
              </a:rPr>
              <a:t>SC_THREAD, </a:t>
            </a:r>
            <a:r>
              <a:rPr lang="en-US" sz="1000" b="1" dirty="0" err="1">
                <a:latin typeface="Consolas"/>
                <a:sym typeface="Consolas"/>
              </a:rPr>
              <a:t>sc_event</a:t>
            </a:r>
            <a:r>
              <a:rPr lang="en-US" sz="1000" b="1" dirty="0" smtClean="0">
                <a:latin typeface="Consolas"/>
                <a:sym typeface="Consolas"/>
              </a:rPr>
              <a:t>,…)</a:t>
            </a:r>
          </a:p>
          <a:p>
            <a:r>
              <a:rPr lang="en-US" sz="1000" b="1" dirty="0" smtClean="0">
                <a:latin typeface="Consolas"/>
                <a:sym typeface="Consolas"/>
              </a:rPr>
              <a:t>Interrupt synchronizes </a:t>
            </a:r>
            <a:r>
              <a:rPr lang="en-US" sz="1000" b="1" dirty="0">
                <a:latin typeface="Consolas"/>
                <a:sym typeface="Consolas"/>
              </a:rPr>
              <a:t>with positive edge </a:t>
            </a:r>
            <a:r>
              <a:rPr lang="en-US" sz="1000" b="1" dirty="0" smtClean="0">
                <a:latin typeface="Consolas"/>
                <a:sym typeface="Consolas"/>
              </a:rPr>
              <a:t>clock</a:t>
            </a:r>
            <a:endParaRPr lang="en-US" sz="1000" b="1" dirty="0">
              <a:latin typeface="Consolas"/>
              <a:sym typeface="Consolas"/>
            </a:endParaRPr>
          </a:p>
          <a:p>
            <a:pPr lvl="0"/>
            <a:r>
              <a:rPr lang="en-US" sz="1000" b="1" dirty="0">
                <a:latin typeface="Consolas"/>
                <a:sym typeface="Consolas"/>
              </a:rPr>
              <a:t>Using waveform to check </a:t>
            </a:r>
            <a:r>
              <a:rPr lang="en-US" sz="1000" b="1" dirty="0" smtClean="0">
                <a:latin typeface="Consolas"/>
                <a:sym typeface="Consolas"/>
              </a:rPr>
              <a:t>input/output</a:t>
            </a:r>
            <a:endParaRPr lang="en-US" sz="1000" b="1" dirty="0">
              <a:latin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262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99060" y="86975"/>
            <a:ext cx="790194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b="1" i="0" u="none" strike="noStrike" cap="none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3. </a:t>
            </a:r>
            <a:r>
              <a:rPr lang="en-US" sz="1000" b="1" dirty="0" smtClean="0">
                <a:latin typeface="Consolas" panose="020B0609020204030204" pitchFamily="49" charset="0"/>
              </a:rPr>
              <a:t>RAM </a:t>
            </a:r>
            <a:r>
              <a:rPr lang="en-US" sz="1000" b="1" dirty="0">
                <a:latin typeface="Consolas" panose="020B0609020204030204" pitchFamily="49" charset="0"/>
              </a:rPr>
              <a:t>(32-bit operation system)</a:t>
            </a:r>
          </a:p>
          <a:p>
            <a:endParaRPr lang="en-US" sz="1000" b="1" dirty="0" smtClean="0">
              <a:latin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</a:rPr>
              <a:t>Address </a:t>
            </a:r>
            <a:r>
              <a:rPr lang="en-US" sz="1000" dirty="0">
                <a:latin typeface="Consolas" panose="020B0609020204030204" pitchFamily="49" charset="0"/>
              </a:rPr>
              <a:t>write Input port: address write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 write Input port: data write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Enable Input port: write enable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Address</a:t>
            </a:r>
            <a:r>
              <a:rPr lang="en-US" sz="1000" dirty="0" smtClean="0">
                <a:latin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</a:rPr>
              <a:t>read Input port: address read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 read Output port: data read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Clock input port : clock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Reset input port : reset </a:t>
            </a:r>
          </a:p>
          <a:p>
            <a:pPr lvl="0"/>
            <a:r>
              <a:rPr lang="en-US" sz="1000" b="1" dirty="0" smtClean="0">
                <a:latin typeface="Consolas"/>
                <a:ea typeface="Consolas"/>
                <a:cs typeface="Consolas"/>
                <a:sym typeface="Consolas"/>
              </a:rPr>
              <a:t>_________________________________________________________________________________________________</a:t>
            </a:r>
            <a:endParaRPr lang="en-US"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sz="1000" b="1" dirty="0">
                <a:latin typeface="Consolas"/>
                <a:sym typeface="Consolas"/>
              </a:rPr>
              <a:t>TODO</a:t>
            </a:r>
          </a:p>
          <a:p>
            <a:pPr lvl="0"/>
            <a:r>
              <a:rPr lang="en-US" sz="1000" b="1" dirty="0">
                <a:latin typeface="Consolas"/>
                <a:sym typeface="Consolas"/>
              </a:rPr>
              <a:t>Step 1:</a:t>
            </a:r>
          </a:p>
          <a:p>
            <a:pPr marL="171450" lvl="0" indent="-171450">
              <a:buFontTx/>
              <a:buChar char="-"/>
            </a:pPr>
            <a:r>
              <a:rPr lang="en-US" sz="1000" b="1" dirty="0">
                <a:latin typeface="Consolas"/>
                <a:sym typeface="Consolas"/>
              </a:rPr>
              <a:t>What is the interface model? (input, output of model)</a:t>
            </a:r>
          </a:p>
          <a:p>
            <a:pPr marL="171450" lvl="0" indent="-171450">
              <a:buFontTx/>
              <a:buChar char="-"/>
            </a:pPr>
            <a:r>
              <a:rPr lang="en-US" sz="1000" b="1" dirty="0">
                <a:latin typeface="Consolas"/>
                <a:sym typeface="Consolas"/>
              </a:rPr>
              <a:t>What is the operation of model? </a:t>
            </a:r>
          </a:p>
          <a:p>
            <a:pPr lvl="0"/>
            <a:r>
              <a:rPr lang="en-US" sz="1000" b="1" dirty="0">
                <a:latin typeface="Consolas"/>
                <a:sym typeface="Consolas"/>
              </a:rPr>
              <a:t>Step 2:</a:t>
            </a:r>
          </a:p>
          <a:p>
            <a:pPr marL="171450" lvl="0" indent="-171450">
              <a:buFontTx/>
              <a:buChar char="-"/>
            </a:pPr>
            <a:r>
              <a:rPr lang="en-US" sz="1000" b="1" dirty="0">
                <a:latin typeface="Consolas"/>
                <a:sym typeface="Consolas"/>
              </a:rPr>
              <a:t>Implement source code</a:t>
            </a:r>
          </a:p>
          <a:p>
            <a:pPr marL="171450" lvl="0" indent="-171450">
              <a:buFontTx/>
              <a:buChar char="-"/>
            </a:pPr>
            <a:endParaRPr lang="en-US" sz="1000" b="1" dirty="0">
              <a:latin typeface="Consolas"/>
              <a:sym typeface="Consolas"/>
            </a:endParaRPr>
          </a:p>
          <a:p>
            <a:pPr lvl="0"/>
            <a:r>
              <a:rPr lang="en-US" sz="1000" b="1" dirty="0">
                <a:latin typeface="Consolas"/>
                <a:sym typeface="Consolas"/>
              </a:rPr>
              <a:t>Requirement :</a:t>
            </a:r>
          </a:p>
          <a:p>
            <a:pPr lvl="0"/>
            <a:r>
              <a:rPr lang="en-US" sz="1000" b="1" dirty="0">
                <a:latin typeface="Consolas"/>
                <a:sym typeface="Consolas"/>
              </a:rPr>
              <a:t>Using </a:t>
            </a:r>
            <a:r>
              <a:rPr lang="en-US" sz="1000" b="1" dirty="0" err="1">
                <a:latin typeface="Consolas"/>
                <a:sym typeface="Consolas"/>
              </a:rPr>
              <a:t>SystemC</a:t>
            </a:r>
            <a:r>
              <a:rPr lang="en-US" sz="1000" b="1" dirty="0">
                <a:latin typeface="Consolas"/>
                <a:sym typeface="Consolas"/>
              </a:rPr>
              <a:t> basic concept (</a:t>
            </a:r>
            <a:r>
              <a:rPr lang="en-US" sz="1000" b="1" dirty="0" smtClean="0">
                <a:latin typeface="Consolas"/>
                <a:sym typeface="Consolas"/>
              </a:rPr>
              <a:t>SC_METHOD, </a:t>
            </a:r>
            <a:r>
              <a:rPr lang="en-US" sz="1000" b="1" dirty="0">
                <a:latin typeface="Consolas"/>
                <a:sym typeface="Consolas"/>
              </a:rPr>
              <a:t>SC_THREAD, </a:t>
            </a:r>
            <a:r>
              <a:rPr lang="en-US" sz="1000" b="1" dirty="0" err="1">
                <a:latin typeface="Consolas"/>
                <a:sym typeface="Consolas"/>
              </a:rPr>
              <a:t>sc_event</a:t>
            </a:r>
            <a:r>
              <a:rPr lang="en-US" sz="1000" b="1" dirty="0" smtClean="0">
                <a:latin typeface="Consolas"/>
                <a:sym typeface="Consolas"/>
              </a:rPr>
              <a:t>,…)</a:t>
            </a:r>
          </a:p>
          <a:p>
            <a:pPr lvl="0"/>
            <a:r>
              <a:rPr lang="en-US" sz="1000" b="1" dirty="0" smtClean="0">
                <a:latin typeface="Consolas"/>
                <a:sym typeface="Consolas"/>
              </a:rPr>
              <a:t>RAM size 2KB</a:t>
            </a:r>
            <a:endParaRPr lang="en-US" sz="1000" b="1" dirty="0">
              <a:latin typeface="Consolas"/>
              <a:sym typeface="Consolas"/>
            </a:endParaRPr>
          </a:p>
          <a:p>
            <a:pPr lvl="0"/>
            <a:r>
              <a:rPr lang="en-US" sz="1000" b="1" dirty="0">
                <a:latin typeface="Consolas"/>
                <a:sym typeface="Consolas"/>
              </a:rPr>
              <a:t>Using waveform to check input/output</a:t>
            </a:r>
          </a:p>
        </p:txBody>
      </p:sp>
    </p:spTree>
    <p:extLst>
      <p:ext uri="{BB962C8B-B14F-4D97-AF65-F5344CB8AC3E}">
        <p14:creationId xmlns:p14="http://schemas.microsoft.com/office/powerpoint/2010/main" val="28859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3"/>
          <p:cNvSpPr txBox="1">
            <a:spLocks noGrp="1"/>
          </p:cNvSpPr>
          <p:nvPr>
            <p:ph type="ctrTitle"/>
          </p:nvPr>
        </p:nvSpPr>
        <p:spPr>
          <a:xfrm>
            <a:off x="1387175" y="1800225"/>
            <a:ext cx="64089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8000"/>
              <a:t>Thank you!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7371C1A23E9419139B8218DC2C3D7" ma:contentTypeVersion="0" ma:contentTypeDescription="Create a new document." ma:contentTypeScope="" ma:versionID="34ed60d4cec44a6a1efa277c761516d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615D0A-D936-4FC9-A9BA-87F1959538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46482C-96BA-439D-920B-71BB7DF644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539ECA-4B54-472A-A8A8-51DA0BF9E5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314</Words>
  <Application>Microsoft Office PowerPoint</Application>
  <PresentationFormat>On-screen Show (16:9)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Condensed</vt:lpstr>
      <vt:lpstr>Libre Baskerville</vt:lpstr>
      <vt:lpstr>Consolas</vt:lpstr>
      <vt:lpstr>Arial</vt:lpstr>
      <vt:lpstr>Office Theme</vt:lpstr>
      <vt:lpstr>SystemC Language Test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Language Test</dc:title>
  <dc:creator>Nguyen Phuong Nhu Quynh</dc:creator>
  <cp:lastModifiedBy>Nguyen Duc Sy</cp:lastModifiedBy>
  <cp:revision>11</cp:revision>
  <dcterms:modified xsi:type="dcterms:W3CDTF">2022-06-06T07:18:30Z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0x010100C507371C1A23E9419139B8218DC2C3D7</vt:lpwstr>
  </property>
</Properties>
</file>