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3"/>
  </p:notesMasterIdLst>
  <p:sldIdLst>
    <p:sldId id="440" r:id="rId5"/>
    <p:sldId id="445" r:id="rId6"/>
    <p:sldId id="450" r:id="rId7"/>
    <p:sldId id="451" r:id="rId8"/>
    <p:sldId id="453" r:id="rId9"/>
    <p:sldId id="452" r:id="rId10"/>
    <p:sldId id="446" r:id="rId11"/>
    <p:sldId id="3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ong Le" initials="CL" lastIdx="1" clrIdx="0">
    <p:extLst>
      <p:ext uri="{19B8F6BF-5375-455C-9EA6-DF929625EA0E}">
        <p15:presenceInfo xmlns:p15="http://schemas.microsoft.com/office/powerpoint/2012/main" userId="S::chuong.le.ct@renesas.com::da27ad4a-3413-4bc8-82fd-9e2fae436a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27" autoAdjust="0"/>
  </p:normalViewPr>
  <p:slideViewPr>
    <p:cSldViewPr showGuides="1">
      <p:cViewPr>
        <p:scale>
          <a:sx n="75" d="100"/>
          <a:sy n="75" d="100"/>
        </p:scale>
        <p:origin x="456" y="288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2021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72.29.143.164:8080/issues/148823#note-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cid:image003.png@01D799B9.1484676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nesasgroup.sharepoint.com/sites/REL-portal/DQI-portal/DocLib17/RCT-JB5001_R9/en/RCT-JB5001en_s8_Measurement_And_Analysis_Item_Table.xls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FILL PRM GUIDANCE</a:t>
            </a:r>
            <a:endParaRPr kumimoji="1" lang="en-US" altLang="ja-JP" cap="all" dirty="0"/>
          </a:p>
          <a:p>
            <a:pPr lvl="1"/>
            <a:r>
              <a:rPr lang="en-US" altLang="ja-JP" dirty="0"/>
              <a:t>JB5001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102179"/>
          </a:xfrm>
        </p:spPr>
        <p:txBody>
          <a:bodyPr>
            <a:spAutoFit/>
          </a:bodyPr>
          <a:lstStyle/>
          <a:p>
            <a:r>
              <a:rPr lang="en-US" dirty="0"/>
              <a:t>Date</a:t>
            </a:r>
            <a:r>
              <a:rPr lang="vi-VN" dirty="0"/>
              <a:t>: </a:t>
            </a:r>
            <a:r>
              <a:rPr lang="en-US" dirty="0" err="1"/>
              <a:t>aug</a:t>
            </a:r>
            <a:r>
              <a:rPr lang="vi-VN" dirty="0"/>
              <a:t>/</a:t>
            </a:r>
            <a:r>
              <a:rPr lang="en-US" dirty="0"/>
              <a:t>24</a:t>
            </a:r>
            <a:r>
              <a:rPr lang="vi-VN" dirty="0"/>
              <a:t>/2021</a:t>
            </a:r>
            <a:endParaRPr lang="en-US" dirty="0"/>
          </a:p>
          <a:p>
            <a:r>
              <a:rPr lang="en-US" dirty="0"/>
              <a:t>CORE</a:t>
            </a:r>
            <a:r>
              <a:rPr lang="vi-VN" dirty="0"/>
              <a:t>SW – RH</a:t>
            </a:r>
            <a:r>
              <a:rPr lang="en-US" dirty="0"/>
              <a:t>850</a:t>
            </a:r>
            <a:r>
              <a:rPr lang="vi-VN" dirty="0"/>
              <a:t> Modeling </a:t>
            </a:r>
            <a:r>
              <a:rPr lang="en-US" dirty="0"/>
              <a:t>GROUP</a:t>
            </a:r>
            <a:r>
              <a:rPr lang="vi-VN" dirty="0"/>
              <a:t> </a:t>
            </a:r>
            <a:endParaRPr lang="en-US" dirty="0"/>
          </a:p>
          <a:p>
            <a:r>
              <a:rPr lang="en-US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7168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r>
              <a:rPr lang="en-US" dirty="0"/>
              <a:t>For align with DR analysis, PRM should be recorded correctly.</a:t>
            </a:r>
          </a:p>
        </p:txBody>
      </p:sp>
    </p:spTree>
    <p:extLst>
      <p:ext uri="{BB962C8B-B14F-4D97-AF65-F5344CB8AC3E}">
        <p14:creationId xmlns:p14="http://schemas.microsoft.com/office/powerpoint/2010/main" val="75682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9F99F8-7B00-475A-8A39-E553A8EB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23963"/>
            <a:ext cx="10591800" cy="5137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3734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C21E1B56-8F5C-4230-BD07-7434B2839B33}"/>
              </a:ext>
            </a:extLst>
          </p:cNvPr>
          <p:cNvSpPr/>
          <p:nvPr/>
        </p:nvSpPr>
        <p:spPr>
          <a:xfrm>
            <a:off x="5943600" y="118053"/>
            <a:ext cx="6222863" cy="1024948"/>
          </a:xfrm>
          <a:prstGeom prst="borderCallout1">
            <a:avLst>
              <a:gd name="adj1" fmla="val 89240"/>
              <a:gd name="adj2" fmla="val -532"/>
              <a:gd name="adj3" fmla="val 190012"/>
              <a:gd name="adj4" fmla="val -25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RVC-JB5001-002e: reviewer is “Person who confirms the content of the work product and points out issues and questions”.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RHM</a:t>
            </a:r>
            <a:r>
              <a:rPr lang="en-US" sz="1400" dirty="0"/>
              <a:t>: person who take part in review; but do NOT point out issue and question can be listed as reviewer because they spent effort.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B93CEC2-3723-4DAF-A904-D025F133D4FE}"/>
              </a:ext>
            </a:extLst>
          </p:cNvPr>
          <p:cNvSpPr/>
          <p:nvPr/>
        </p:nvSpPr>
        <p:spPr>
          <a:xfrm>
            <a:off x="7924800" y="3499570"/>
            <a:ext cx="4121385" cy="597782"/>
          </a:xfrm>
          <a:prstGeom prst="borderCallout1">
            <a:avLst>
              <a:gd name="adj1" fmla="val -8397"/>
              <a:gd name="adj2" fmla="val 21523"/>
              <a:gd name="adj3" fmla="val -143147"/>
              <a:gd name="adj4" fmla="val 16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Count the number of person attending meeting (includes author).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4A289FE-5CDF-4E4D-9B07-8896D45D9B70}"/>
              </a:ext>
            </a:extLst>
          </p:cNvPr>
          <p:cNvSpPr/>
          <p:nvPr/>
        </p:nvSpPr>
        <p:spPr>
          <a:xfrm>
            <a:off x="8129963" y="4731057"/>
            <a:ext cx="3915281" cy="597782"/>
          </a:xfrm>
          <a:prstGeom prst="borderCallout1">
            <a:avLst>
              <a:gd name="adj1" fmla="val 104733"/>
              <a:gd name="adj2" fmla="val 6097"/>
              <a:gd name="adj3" fmla="val 201261"/>
              <a:gd name="adj4" fmla="val 69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Review time in walkthrough is </a:t>
            </a:r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MEETING TIME </a:t>
            </a:r>
            <a:r>
              <a:rPr lang="en-US" sz="1400" dirty="0"/>
              <a:t>spent for each object.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07A58-9718-475F-9C48-EE01C42B6869}"/>
              </a:ext>
            </a:extLst>
          </p:cNvPr>
          <p:cNvSpPr txBox="1"/>
          <p:nvPr/>
        </p:nvSpPr>
        <p:spPr>
          <a:xfrm>
            <a:off x="6115687" y="6372343"/>
            <a:ext cx="2939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(*) All members spent 0.15h for this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F4905-2F54-40AB-A06B-17378231409B}"/>
              </a:ext>
            </a:extLst>
          </p:cNvPr>
          <p:cNvSpPr txBox="1"/>
          <p:nvPr/>
        </p:nvSpPr>
        <p:spPr>
          <a:xfrm>
            <a:off x="11206338" y="5816118"/>
            <a:ext cx="577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43627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A48ED-9479-40B5-97BB-40C0957E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6421"/>
            <a:ext cx="8096096" cy="2854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Pass-around 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9976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00412-CFC7-4D06-B72E-7F06BAD9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034"/>
            <a:ext cx="12192000" cy="1826033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46C2D468-0C45-45F1-A55C-01A31C2ACEBA}"/>
              </a:ext>
            </a:extLst>
          </p:cNvPr>
          <p:cNvSpPr/>
          <p:nvPr/>
        </p:nvSpPr>
        <p:spPr>
          <a:xfrm>
            <a:off x="5943600" y="118053"/>
            <a:ext cx="6222863" cy="1024948"/>
          </a:xfrm>
          <a:prstGeom prst="borderCallout1">
            <a:avLst>
              <a:gd name="adj1" fmla="val 89240"/>
              <a:gd name="adj2" fmla="val -532"/>
              <a:gd name="adj3" fmla="val 201714"/>
              <a:gd name="adj4" fmla="val -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RVC-JB5001-002e: reviewer is “Person who confirms the content of the work product and points out issues and questions”.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RHM</a:t>
            </a:r>
            <a:r>
              <a:rPr lang="en-US" sz="1400" dirty="0"/>
              <a:t>: person who take part in review; but do NOT point out issue and question can be listed as reviewer because they spent effort.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5249D51-52E1-4EBF-8685-681CD635D320}"/>
              </a:ext>
            </a:extLst>
          </p:cNvPr>
          <p:cNvSpPr/>
          <p:nvPr/>
        </p:nvSpPr>
        <p:spPr>
          <a:xfrm>
            <a:off x="7923859" y="3572934"/>
            <a:ext cx="4121385" cy="597782"/>
          </a:xfrm>
          <a:prstGeom prst="borderCallout1">
            <a:avLst>
              <a:gd name="adj1" fmla="val -8397"/>
              <a:gd name="adj2" fmla="val 21523"/>
              <a:gd name="adj3" fmla="val -82244"/>
              <a:gd name="adj4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Count author as participant to have correct PR effort.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D33D8A7-38CE-4F36-9727-6A15871DA221}"/>
              </a:ext>
            </a:extLst>
          </p:cNvPr>
          <p:cNvSpPr/>
          <p:nvPr/>
        </p:nvSpPr>
        <p:spPr>
          <a:xfrm>
            <a:off x="8129963" y="4731057"/>
            <a:ext cx="3915281" cy="597782"/>
          </a:xfrm>
          <a:prstGeom prst="borderCallout1">
            <a:avLst>
              <a:gd name="adj1" fmla="val 104733"/>
              <a:gd name="adj2" fmla="val 6097"/>
              <a:gd name="adj3" fmla="val 126903"/>
              <a:gd name="adj4" fmla="val -5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Review time in pass-around is </a:t>
            </a:r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AVERAGE TIME</a:t>
            </a:r>
            <a:r>
              <a:rPr lang="en-US" sz="1400" dirty="0"/>
              <a:t> b/w reviewer(s) and author(s).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383D93B-CA0C-4920-9C4D-D28411FA065F}"/>
              </a:ext>
            </a:extLst>
          </p:cNvPr>
          <p:cNvSpPr/>
          <p:nvPr/>
        </p:nvSpPr>
        <p:spPr>
          <a:xfrm rot="16200000">
            <a:off x="7835853" y="5341316"/>
            <a:ext cx="120589" cy="39989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4E8EDB-DEEF-4066-AD46-C2050CB5C19B}"/>
              </a:ext>
            </a:extLst>
          </p:cNvPr>
          <p:cNvCxnSpPr>
            <a:cxnSpLocks/>
          </p:cNvCxnSpPr>
          <p:nvPr/>
        </p:nvCxnSpPr>
        <p:spPr>
          <a:xfrm>
            <a:off x="7923859" y="5654040"/>
            <a:ext cx="115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25EE9B-7BFC-4358-9EA4-92F6D086881D}"/>
              </a:ext>
            </a:extLst>
          </p:cNvPr>
          <p:cNvSpPr txBox="1"/>
          <p:nvPr/>
        </p:nvSpPr>
        <p:spPr>
          <a:xfrm>
            <a:off x="9075420" y="5531078"/>
            <a:ext cx="2939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Reviewer (1h) + author (0.7) -&gt; average = 1.7/2* = 0.85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E7516-1149-45FE-8F3E-C50EBA72A468}"/>
              </a:ext>
            </a:extLst>
          </p:cNvPr>
          <p:cNvSpPr txBox="1"/>
          <p:nvPr/>
        </p:nvSpPr>
        <p:spPr>
          <a:xfrm>
            <a:off x="9075420" y="5759400"/>
            <a:ext cx="2939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Reviewer (0.22h) + author (0.22) -&gt; average = 0.44/2* = 0.22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9F4C9-8995-4A43-98F3-A61136756F0B}"/>
              </a:ext>
            </a:extLst>
          </p:cNvPr>
          <p:cNvSpPr txBox="1"/>
          <p:nvPr/>
        </p:nvSpPr>
        <p:spPr>
          <a:xfrm>
            <a:off x="9075420" y="6043196"/>
            <a:ext cx="293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Reviewer (0.5h) + author (1.5) -&gt; average = 2/2* = 1</a:t>
            </a:r>
          </a:p>
          <a:p>
            <a:r>
              <a:rPr lang="en-US" sz="800" i="1" u="sng" dirty="0"/>
              <a:t>Notes:</a:t>
            </a:r>
            <a:r>
              <a:rPr lang="en-US" sz="800" dirty="0"/>
              <a:t> </a:t>
            </a:r>
            <a:r>
              <a:rPr lang="en-US" sz="800" i="1" dirty="0"/>
              <a:t>(*) 2 is the participants number above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0799C-ACAF-4F74-B116-43AFF8FE95D0}"/>
              </a:ext>
            </a:extLst>
          </p:cNvPr>
          <p:cNvSpPr txBox="1"/>
          <p:nvPr/>
        </p:nvSpPr>
        <p:spPr>
          <a:xfrm>
            <a:off x="4950648" y="3505200"/>
            <a:ext cx="230952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F241E0-7EB2-4C89-BA37-DDFBA8379125}"/>
              </a:ext>
            </a:extLst>
          </p:cNvPr>
          <p:cNvCxnSpPr>
            <a:cxnSpLocks/>
          </p:cNvCxnSpPr>
          <p:nvPr/>
        </p:nvCxnSpPr>
        <p:spPr>
          <a:xfrm>
            <a:off x="7923859" y="6196013"/>
            <a:ext cx="115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18B766-A723-4592-B8A9-D1686116EC7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23859" y="5759400"/>
            <a:ext cx="1151561" cy="107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6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Pass-around PR – How to fill review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4084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Leave notes as: </a:t>
            </a:r>
            <a:r>
              <a:rPr kumimoji="0" lang="en-US" altLang="en-US" dirty="0">
                <a:solidFill>
                  <a:srgbClr val="1F497D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  <a:hlinkClick r:id="rId2"/>
              </a:rPr>
              <a:t>http://172.29.143.164:8080/issues/148823#note-2</a:t>
            </a:r>
            <a:endParaRPr kumimoji="0" lang="en-US" altLang="en-US" dirty="0">
              <a:solidFill>
                <a:srgbClr val="1F497D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kumimoji="0" lang="en-US" altLang="en-US" dirty="0">
              <a:solidFill>
                <a:srgbClr val="1F497D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kumimoji="0" lang="en-US" altLang="en-US" dirty="0">
              <a:solidFill>
                <a:srgbClr val="1F497D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kumimoji="0" lang="en-US" altLang="en-US" dirty="0">
              <a:solidFill>
                <a:srgbClr val="1F497D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Or we write directly the formula: = (1 + 0.25)/2 (the first values are reviewers; the last one is author – because the author effort is usually lesser).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0E081A79-C647-4551-9007-23D54261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14005"/>
            <a:ext cx="3886200" cy="378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BD299-21BE-441A-B8C3-A8715F34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235075"/>
            <a:ext cx="11449050" cy="2219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effort &amp; review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9976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5249D51-52E1-4EBF-8685-681CD635D320}"/>
              </a:ext>
            </a:extLst>
          </p:cNvPr>
          <p:cNvSpPr/>
          <p:nvPr/>
        </p:nvSpPr>
        <p:spPr>
          <a:xfrm>
            <a:off x="7923859" y="3572934"/>
            <a:ext cx="4121385" cy="597782"/>
          </a:xfrm>
          <a:prstGeom prst="borderCallout1">
            <a:avLst>
              <a:gd name="adj1" fmla="val -8397"/>
              <a:gd name="adj2" fmla="val 21523"/>
              <a:gd name="adj3" fmla="val -243302"/>
              <a:gd name="adj4" fmla="val 59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 effort = Total duration x Participants number</a:t>
            </a:r>
          </a:p>
          <a:p>
            <a:r>
              <a:rPr lang="en-US" sz="1400" dirty="0"/>
              <a:t>                  = 1.42 x 2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33DD1D6-4B35-404D-9FA8-94CA3C32C67A}"/>
              </a:ext>
            </a:extLst>
          </p:cNvPr>
          <p:cNvSpPr/>
          <p:nvPr/>
        </p:nvSpPr>
        <p:spPr>
          <a:xfrm rot="5400000">
            <a:off x="10180815" y="715785"/>
            <a:ext cx="422861" cy="2344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783D855-DDA8-4751-AFF0-085A03A0C97D}"/>
              </a:ext>
            </a:extLst>
          </p:cNvPr>
          <p:cNvCxnSpPr>
            <a:stCxn id="11" idx="2"/>
          </p:cNvCxnSpPr>
          <p:nvPr/>
        </p:nvCxnSpPr>
        <p:spPr>
          <a:xfrm rot="10800000">
            <a:off x="2362201" y="3124201"/>
            <a:ext cx="5561659" cy="747625"/>
          </a:xfrm>
          <a:prstGeom prst="bentConnector3">
            <a:avLst>
              <a:gd name="adj1" fmla="val 408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AAF4F9-4723-4724-B575-3278352F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4632909"/>
            <a:ext cx="6810375" cy="1600200"/>
          </a:xfrm>
          <a:prstGeom prst="rect">
            <a:avLst/>
          </a:prstGeom>
        </p:spPr>
      </p:pic>
      <p:sp>
        <p:nvSpPr>
          <p:cNvPr id="15" name="Callout: Line 14">
            <a:extLst>
              <a:ext uri="{FF2B5EF4-FFF2-40B4-BE49-F238E27FC236}">
                <a16:creationId xmlns:a16="http://schemas.microsoft.com/office/drawing/2014/main" id="{FF9704AE-3AA9-4594-AC2E-D57520265AFA}"/>
              </a:ext>
            </a:extLst>
          </p:cNvPr>
          <p:cNvSpPr/>
          <p:nvPr/>
        </p:nvSpPr>
        <p:spPr>
          <a:xfrm>
            <a:off x="479427" y="3899647"/>
            <a:ext cx="4121385" cy="597782"/>
          </a:xfrm>
          <a:prstGeom prst="borderCallout1">
            <a:avLst>
              <a:gd name="adj1" fmla="val -8397"/>
              <a:gd name="adj2" fmla="val 21523"/>
              <a:gd name="adj3" fmla="val -7481"/>
              <a:gd name="adj4" fmla="val 21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Review engagement = Review effort / total effort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78CBC21-BCCA-4C10-9964-BE90BB54E407}"/>
              </a:ext>
            </a:extLst>
          </p:cNvPr>
          <p:cNvCxnSpPr>
            <a:cxnSpLocks/>
            <a:stCxn id="15" idx="2"/>
          </p:cNvCxnSpPr>
          <p:nvPr/>
        </p:nvCxnSpPr>
        <p:spPr>
          <a:xfrm rot="10800000" flipH="1">
            <a:off x="479426" y="2974558"/>
            <a:ext cx="116365" cy="1223980"/>
          </a:xfrm>
          <a:prstGeom prst="bentConnector4">
            <a:avLst>
              <a:gd name="adj1" fmla="val -272848"/>
              <a:gd name="adj2" fmla="val 995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9FEDE00-00C6-4603-9AA7-0E1EB8CC25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00200" y="3362545"/>
            <a:ext cx="3761256" cy="2581053"/>
          </a:xfrm>
          <a:prstGeom prst="bentConnector3">
            <a:avLst>
              <a:gd name="adj1" fmla="val -31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02A94E-97F7-457B-B92C-91BD5F47B5AD}"/>
              </a:ext>
            </a:extLst>
          </p:cNvPr>
          <p:cNvSpPr txBox="1"/>
          <p:nvPr/>
        </p:nvSpPr>
        <p:spPr>
          <a:xfrm>
            <a:off x="5248989" y="4198538"/>
            <a:ext cx="1887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Total effort should match with SCD.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EFCA5C-2175-40B7-982C-E5562F40323B}"/>
              </a:ext>
            </a:extLst>
          </p:cNvPr>
          <p:cNvSpPr txBox="1"/>
          <p:nvPr/>
        </p:nvSpPr>
        <p:spPr>
          <a:xfrm>
            <a:off x="3436287" y="3567200"/>
            <a:ext cx="1887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Total effort includes review effort.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751D15-9476-48C2-BC95-D7ABF683515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379822" y="3287624"/>
            <a:ext cx="558656" cy="279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3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RCT-JB5001en_s8_Measurement_And_Analysis_Item_Table.xlsx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8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1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0E97DC7-DCA1-45CA-821D-C946BF9914B5}" vid="{AB18EBEA-1FBB-42CE-9807-BDCBD8924AB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2" ma:contentTypeDescription="Create a new document." ma:contentTypeScope="" ma:versionID="f32032f3a2b8db69bdc2d296ad536a77">
  <xsd:schema xmlns:xsd="http://www.w3.org/2001/XMLSchema" xmlns:xs="http://www.w3.org/2001/XMLSchema" xmlns:p="http://schemas.microsoft.com/office/2006/metadata/properties" xmlns:ns2="084dd9f6-50cb-4ac1-978b-315f52073de3" targetNamespace="http://schemas.microsoft.com/office/2006/metadata/properties" ma:root="true" ma:fieldsID="cd85b8b3db63b8a0bd1051828870a479" ns2:_="">
    <xsd:import namespace="084dd9f6-50cb-4ac1-978b-315f52073de3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F34A78-CECC-4C7D-B2A9-A27FF94B6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084dd9f6-50cb-4ac1-978b-315f52073de3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U2B_ECC_EDC_Usage_Idea</Template>
  <TotalTime>882</TotalTime>
  <Words>366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Courier New</vt:lpstr>
      <vt:lpstr>Symbol</vt:lpstr>
      <vt:lpstr>Wingdings</vt:lpstr>
      <vt:lpstr>Renesas Template 2021 - EN Confidential</vt:lpstr>
      <vt:lpstr>PowerPoint Presentation</vt:lpstr>
      <vt:lpstr>Background</vt:lpstr>
      <vt:lpstr>Walkthrough PR</vt:lpstr>
      <vt:lpstr>Pass-around PR</vt:lpstr>
      <vt:lpstr>Pass-around PR – How to fill review effort</vt:lpstr>
      <vt:lpstr>PR effort &amp; review engagement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</dc:creator>
  <cp:lastModifiedBy>Chuong Le</cp:lastModifiedBy>
  <cp:revision>38</cp:revision>
  <dcterms:created xsi:type="dcterms:W3CDTF">2021-01-14T07:33:05Z</dcterms:created>
  <dcterms:modified xsi:type="dcterms:W3CDTF">2021-11-01T10:25:04Z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