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30"/>
  </p:notesMasterIdLst>
  <p:sldIdLst>
    <p:sldId id="442" r:id="rId5"/>
    <p:sldId id="385"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363" r:id="rId28"/>
    <p:sldId id="46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27" autoAdjust="0"/>
  </p:normalViewPr>
  <p:slideViewPr>
    <p:cSldViewPr showGuides="1">
      <p:cViewPr varScale="1">
        <p:scale>
          <a:sx n="116" d="100"/>
          <a:sy n="116" d="100"/>
        </p:scale>
        <p:origin x="138" y="390"/>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44CE8-AEA8-4755-8826-52A8E07818EE}"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n-US"/>
        </a:p>
      </dgm:t>
    </dgm:pt>
    <dgm:pt modelId="{E263D7B8-3545-4E8E-8D62-4833C8CD2167}">
      <dgm:prSet phldrT="[Text]"/>
      <dgm:spPr/>
      <dgm:t>
        <a:bodyPr/>
        <a:lstStyle/>
        <a:p>
          <a:r>
            <a:rPr lang="en-US" dirty="0" smtClean="0"/>
            <a:t>Peer Review</a:t>
          </a:r>
          <a:endParaRPr lang="en-US" dirty="0"/>
        </a:p>
      </dgm:t>
    </dgm:pt>
    <dgm:pt modelId="{AB14B6CB-8B08-430B-94C3-EF9DF10932B9}" type="parTrans" cxnId="{C88B83AE-A7AC-4828-BB26-AC65BC1185AA}">
      <dgm:prSet/>
      <dgm:spPr/>
      <dgm:t>
        <a:bodyPr/>
        <a:lstStyle/>
        <a:p>
          <a:endParaRPr lang="en-US"/>
        </a:p>
      </dgm:t>
    </dgm:pt>
    <dgm:pt modelId="{D21F07E5-4EF0-4B59-8BA9-36D835FDF674}" type="sibTrans" cxnId="{C88B83AE-A7AC-4828-BB26-AC65BC1185AA}">
      <dgm:prSet/>
      <dgm:spPr/>
      <dgm:t>
        <a:bodyPr/>
        <a:lstStyle/>
        <a:p>
          <a:endParaRPr lang="en-US"/>
        </a:p>
      </dgm:t>
    </dgm:pt>
    <dgm:pt modelId="{CEAC9878-C9EA-4BAE-9A07-B229898A1B5F}">
      <dgm:prSet phldrT="[Text]"/>
      <dgm:spPr/>
      <dgm:t>
        <a:bodyPr/>
        <a:lstStyle/>
        <a:p>
          <a:r>
            <a:rPr lang="en-US" dirty="0" smtClean="0"/>
            <a:t>Explain the design/source code idea</a:t>
          </a:r>
          <a:endParaRPr lang="en-US" dirty="0"/>
        </a:p>
      </dgm:t>
    </dgm:pt>
    <dgm:pt modelId="{C6BCB78B-EFBB-4A3E-9173-C7E8E888A5AA}" type="parTrans" cxnId="{6B62EDCA-C5B6-47E3-9CBE-ECCA111B0B7B}">
      <dgm:prSet/>
      <dgm:spPr/>
      <dgm:t>
        <a:bodyPr/>
        <a:lstStyle/>
        <a:p>
          <a:endParaRPr lang="en-US"/>
        </a:p>
      </dgm:t>
    </dgm:pt>
    <dgm:pt modelId="{CE86D906-FCD7-4D2C-AC8A-429D72691883}" type="sibTrans" cxnId="{6B62EDCA-C5B6-47E3-9CBE-ECCA111B0B7B}">
      <dgm:prSet/>
      <dgm:spPr/>
      <dgm:t>
        <a:bodyPr/>
        <a:lstStyle/>
        <a:p>
          <a:endParaRPr lang="en-US"/>
        </a:p>
      </dgm:t>
    </dgm:pt>
    <dgm:pt modelId="{C8C0B1DD-6AA9-4E17-A075-148441E18172}">
      <dgm:prSet phldrT="[Text]"/>
      <dgm:spPr/>
      <dgm:t>
        <a:bodyPr/>
        <a:lstStyle/>
        <a:p>
          <a:r>
            <a:rPr lang="en-US" dirty="0" smtClean="0"/>
            <a:t>Detect design/source code defects</a:t>
          </a:r>
          <a:endParaRPr lang="en-US" dirty="0"/>
        </a:p>
      </dgm:t>
    </dgm:pt>
    <dgm:pt modelId="{78A16206-12CE-4347-9CEC-5D01B3F2B760}" type="parTrans" cxnId="{7736EF46-9097-41AC-841E-5FA1C2DA536C}">
      <dgm:prSet/>
      <dgm:spPr/>
      <dgm:t>
        <a:bodyPr/>
        <a:lstStyle/>
        <a:p>
          <a:endParaRPr lang="en-US"/>
        </a:p>
      </dgm:t>
    </dgm:pt>
    <dgm:pt modelId="{12646E57-3696-4ABB-A757-E2222AD696B1}" type="sibTrans" cxnId="{7736EF46-9097-41AC-841E-5FA1C2DA536C}">
      <dgm:prSet/>
      <dgm:spPr/>
      <dgm:t>
        <a:bodyPr/>
        <a:lstStyle/>
        <a:p>
          <a:endParaRPr lang="en-US"/>
        </a:p>
      </dgm:t>
    </dgm:pt>
    <dgm:pt modelId="{AD928D3C-31ED-4BCB-95ED-A2647DB776FF}">
      <dgm:prSet phldrT="[Text]"/>
      <dgm:spPr/>
      <dgm:t>
        <a:bodyPr/>
        <a:lstStyle/>
        <a:p>
          <a:r>
            <a:rPr lang="en-US" dirty="0" smtClean="0"/>
            <a:t>Design Review</a:t>
          </a:r>
          <a:endParaRPr lang="en-US" dirty="0"/>
        </a:p>
      </dgm:t>
    </dgm:pt>
    <dgm:pt modelId="{EEE7D0E5-19D6-4AFC-A7B3-E00B6D5D1752}" type="parTrans" cxnId="{9EB6A367-14D1-4322-B335-ECB046D62FDC}">
      <dgm:prSet/>
      <dgm:spPr/>
      <dgm:t>
        <a:bodyPr/>
        <a:lstStyle/>
        <a:p>
          <a:endParaRPr lang="en-US"/>
        </a:p>
      </dgm:t>
    </dgm:pt>
    <dgm:pt modelId="{D373C9F7-87B2-492B-8193-E93B1D59CD8B}" type="sibTrans" cxnId="{9EB6A367-14D1-4322-B335-ECB046D62FDC}">
      <dgm:prSet/>
      <dgm:spPr/>
      <dgm:t>
        <a:bodyPr/>
        <a:lstStyle/>
        <a:p>
          <a:endParaRPr lang="en-US"/>
        </a:p>
      </dgm:t>
    </dgm:pt>
    <dgm:pt modelId="{2BE14BE1-5A64-4289-B7A1-DCA444793475}">
      <dgm:prSet phldrT="[Text]"/>
      <dgm:spPr/>
      <dgm:t>
        <a:bodyPr/>
        <a:lstStyle/>
        <a:p>
          <a:r>
            <a:rPr lang="en-US" dirty="0" smtClean="0"/>
            <a:t>Double </a:t>
          </a:r>
          <a:r>
            <a:rPr lang="en-US" dirty="0" smtClean="0"/>
            <a:t>check if </a:t>
          </a:r>
          <a:r>
            <a:rPr lang="en-US" dirty="0" smtClean="0"/>
            <a:t>the process procedure is implemented appropriately according to Project plan</a:t>
          </a:r>
          <a:endParaRPr lang="en-US" dirty="0"/>
        </a:p>
      </dgm:t>
    </dgm:pt>
    <dgm:pt modelId="{FAEB10B9-DE0F-4427-9606-472DF792A504}" type="parTrans" cxnId="{B5858D30-E0B3-4001-9FFF-565324A090C7}">
      <dgm:prSet/>
      <dgm:spPr/>
      <dgm:t>
        <a:bodyPr/>
        <a:lstStyle/>
        <a:p>
          <a:endParaRPr lang="en-US"/>
        </a:p>
      </dgm:t>
    </dgm:pt>
    <dgm:pt modelId="{A6703874-4306-461F-8FC8-372023A6C02A}" type="sibTrans" cxnId="{B5858D30-E0B3-4001-9FFF-565324A090C7}">
      <dgm:prSet/>
      <dgm:spPr/>
      <dgm:t>
        <a:bodyPr/>
        <a:lstStyle/>
        <a:p>
          <a:endParaRPr lang="en-US"/>
        </a:p>
      </dgm:t>
    </dgm:pt>
    <dgm:pt modelId="{2DEA1C3E-48E5-4034-9AF2-E4040CBDE32A}">
      <dgm:prSet phldrT="[Text]"/>
      <dgm:spPr/>
      <dgm:t>
        <a:bodyPr/>
        <a:lstStyle/>
        <a:p>
          <a:r>
            <a:rPr lang="en-US" dirty="0" smtClean="0"/>
            <a:t>Re-check the process data to clarify if any issues still remain before we </a:t>
          </a:r>
          <a:r>
            <a:rPr lang="en-US" dirty="0" smtClean="0"/>
            <a:t>move on </a:t>
          </a:r>
          <a:r>
            <a:rPr lang="en-US" dirty="0" smtClean="0"/>
            <a:t>to next stage</a:t>
          </a:r>
          <a:endParaRPr lang="en-US" dirty="0"/>
        </a:p>
      </dgm:t>
    </dgm:pt>
    <dgm:pt modelId="{D20210CA-A4C7-4300-9313-48A6A27CA06F}" type="parTrans" cxnId="{F0F8FC34-320A-4B9B-BBB5-213D135C2D5A}">
      <dgm:prSet/>
      <dgm:spPr/>
      <dgm:t>
        <a:bodyPr/>
        <a:lstStyle/>
        <a:p>
          <a:endParaRPr lang="en-US"/>
        </a:p>
      </dgm:t>
    </dgm:pt>
    <dgm:pt modelId="{F3FFE1B3-F49E-4049-9CBF-8744731EA7B0}" type="sibTrans" cxnId="{F0F8FC34-320A-4B9B-BBB5-213D135C2D5A}">
      <dgm:prSet/>
      <dgm:spPr/>
      <dgm:t>
        <a:bodyPr/>
        <a:lstStyle/>
        <a:p>
          <a:endParaRPr lang="en-US"/>
        </a:p>
      </dgm:t>
    </dgm:pt>
    <dgm:pt modelId="{91C08F3B-CE06-4DB6-AC6C-085D672796E0}">
      <dgm:prSet phldrT="[Text]"/>
      <dgm:spPr/>
      <dgm:t>
        <a:bodyPr/>
        <a:lstStyle/>
        <a:p>
          <a:r>
            <a:rPr lang="en-US" dirty="0" smtClean="0"/>
            <a:t>Release Review</a:t>
          </a:r>
          <a:endParaRPr lang="en-US" dirty="0"/>
        </a:p>
      </dgm:t>
    </dgm:pt>
    <dgm:pt modelId="{D5296334-A9BE-4874-BC58-E4E5819F6E67}" type="parTrans" cxnId="{A6C1EBEE-8381-402C-9CDB-C860A68E91C3}">
      <dgm:prSet/>
      <dgm:spPr/>
      <dgm:t>
        <a:bodyPr/>
        <a:lstStyle/>
        <a:p>
          <a:endParaRPr lang="en-US"/>
        </a:p>
      </dgm:t>
    </dgm:pt>
    <dgm:pt modelId="{BC836193-4243-4232-A058-AD536AECE746}" type="sibTrans" cxnId="{A6C1EBEE-8381-402C-9CDB-C860A68E91C3}">
      <dgm:prSet/>
      <dgm:spPr/>
      <dgm:t>
        <a:bodyPr/>
        <a:lstStyle/>
        <a:p>
          <a:endParaRPr lang="en-US"/>
        </a:p>
      </dgm:t>
    </dgm:pt>
    <dgm:pt modelId="{DCD477B7-F8F0-4C0C-B8AC-DBBD266FD7FB}">
      <dgm:prSet phldrT="[Text]"/>
      <dgm:spPr/>
      <dgm:t>
        <a:bodyPr/>
        <a:lstStyle/>
        <a:p>
          <a:r>
            <a:rPr lang="en-US" dirty="0" smtClean="0"/>
            <a:t>Confirm if </a:t>
          </a:r>
          <a:r>
            <a:rPr lang="en-US" dirty="0" smtClean="0"/>
            <a:t>the release package quality is enough before releasing to customer</a:t>
          </a:r>
          <a:endParaRPr lang="en-US" dirty="0"/>
        </a:p>
      </dgm:t>
    </dgm:pt>
    <dgm:pt modelId="{302C2146-3775-4F85-844B-6CD4DE4C5507}" type="parTrans" cxnId="{33C6F010-E371-4BA8-9192-AC29F79E0A24}">
      <dgm:prSet/>
      <dgm:spPr/>
      <dgm:t>
        <a:bodyPr/>
        <a:lstStyle/>
        <a:p>
          <a:endParaRPr lang="en-US"/>
        </a:p>
      </dgm:t>
    </dgm:pt>
    <dgm:pt modelId="{55C3CBAD-AE6D-4A28-B25D-3C96CB9EF6B0}" type="sibTrans" cxnId="{33C6F010-E371-4BA8-9192-AC29F79E0A24}">
      <dgm:prSet/>
      <dgm:spPr/>
      <dgm:t>
        <a:bodyPr/>
        <a:lstStyle/>
        <a:p>
          <a:endParaRPr lang="en-US"/>
        </a:p>
      </dgm:t>
    </dgm:pt>
    <dgm:pt modelId="{23E99517-0310-4EB1-A574-9FD0AA4BBD88}">
      <dgm:prSet phldrT="[Text]"/>
      <dgm:spPr/>
      <dgm:t>
        <a:bodyPr/>
        <a:lstStyle/>
        <a:p>
          <a:r>
            <a:rPr lang="en-US" dirty="0" smtClean="0"/>
            <a:t>Need to </a:t>
          </a:r>
          <a:r>
            <a:rPr lang="en-US" dirty="0" smtClean="0"/>
            <a:t>check if </a:t>
          </a:r>
          <a:r>
            <a:rPr lang="en-US" dirty="0" smtClean="0"/>
            <a:t>not only product but also related document and material </a:t>
          </a:r>
          <a:r>
            <a:rPr lang="en-US" dirty="0" smtClean="0"/>
            <a:t>are </a:t>
          </a:r>
          <a:r>
            <a:rPr lang="en-US" dirty="0" smtClean="0"/>
            <a:t>appropriate according to Project Plan</a:t>
          </a:r>
          <a:endParaRPr lang="en-US" dirty="0"/>
        </a:p>
      </dgm:t>
    </dgm:pt>
    <dgm:pt modelId="{6FFB7B48-E634-404D-B64B-71D2AB71A8A5}" type="parTrans" cxnId="{69F3C49F-D641-4030-AA56-9B3DBABBF9E1}">
      <dgm:prSet/>
      <dgm:spPr/>
      <dgm:t>
        <a:bodyPr/>
        <a:lstStyle/>
        <a:p>
          <a:endParaRPr lang="en-US"/>
        </a:p>
      </dgm:t>
    </dgm:pt>
    <dgm:pt modelId="{50D172EE-EC7B-4E06-8502-54CF0C52F534}" type="sibTrans" cxnId="{69F3C49F-D641-4030-AA56-9B3DBABBF9E1}">
      <dgm:prSet/>
      <dgm:spPr/>
      <dgm:t>
        <a:bodyPr/>
        <a:lstStyle/>
        <a:p>
          <a:endParaRPr lang="en-US"/>
        </a:p>
      </dgm:t>
    </dgm:pt>
    <dgm:pt modelId="{53C04E85-002D-466F-84FC-2DF0807A6EB8}">
      <dgm:prSet phldrT="[Text]"/>
      <dgm:spPr/>
      <dgm:t>
        <a:bodyPr/>
        <a:lstStyle/>
        <a:p>
          <a:r>
            <a:rPr lang="en-US" dirty="0" smtClean="0"/>
            <a:t>Confirm the procedure and quality of test plan or test result</a:t>
          </a:r>
          <a:endParaRPr lang="en-US" dirty="0"/>
        </a:p>
      </dgm:t>
    </dgm:pt>
    <dgm:pt modelId="{B18E80DD-A933-4AE0-B648-C3AE506E66F1}" type="parTrans" cxnId="{66D6FFE1-2693-4E23-A60E-C42B1EEAB551}">
      <dgm:prSet/>
      <dgm:spPr/>
      <dgm:t>
        <a:bodyPr/>
        <a:lstStyle/>
        <a:p>
          <a:endParaRPr lang="en-US"/>
        </a:p>
      </dgm:t>
    </dgm:pt>
    <dgm:pt modelId="{A2889400-B84F-4E87-9706-B8ABB9FE285A}" type="sibTrans" cxnId="{66D6FFE1-2693-4E23-A60E-C42B1EEAB551}">
      <dgm:prSet/>
      <dgm:spPr/>
      <dgm:t>
        <a:bodyPr/>
        <a:lstStyle/>
        <a:p>
          <a:endParaRPr lang="en-US"/>
        </a:p>
      </dgm:t>
    </dgm:pt>
    <dgm:pt modelId="{4639FB37-6C06-4D54-84B8-A6D4A1E17D5F}">
      <dgm:prSet phldrT="[Text]"/>
      <dgm:spPr/>
      <dgm:t>
        <a:bodyPr/>
        <a:lstStyle/>
        <a:p>
          <a:r>
            <a:rPr lang="en-US" dirty="0" smtClean="0"/>
            <a:t>Objectively check </a:t>
          </a:r>
          <a:r>
            <a:rPr lang="en-US" dirty="0" smtClean="0"/>
            <a:t>with QA </a:t>
          </a:r>
          <a:r>
            <a:rPr lang="en-US" dirty="0" err="1" smtClean="0"/>
            <a:t>dept</a:t>
          </a:r>
          <a:endParaRPr lang="en-US" dirty="0"/>
        </a:p>
      </dgm:t>
    </dgm:pt>
    <dgm:pt modelId="{D452230E-93CE-4B70-AF8A-127660507FF0}" type="parTrans" cxnId="{72787ABB-2D9B-4008-968D-2FF570D9BCDB}">
      <dgm:prSet/>
      <dgm:spPr/>
      <dgm:t>
        <a:bodyPr/>
        <a:lstStyle/>
        <a:p>
          <a:endParaRPr lang="en-US"/>
        </a:p>
      </dgm:t>
    </dgm:pt>
    <dgm:pt modelId="{5041344B-3271-4672-BCF6-A4038A48D485}" type="sibTrans" cxnId="{72787ABB-2D9B-4008-968D-2FF570D9BCDB}">
      <dgm:prSet/>
      <dgm:spPr/>
      <dgm:t>
        <a:bodyPr/>
        <a:lstStyle/>
        <a:p>
          <a:endParaRPr lang="en-US"/>
        </a:p>
      </dgm:t>
    </dgm:pt>
    <dgm:pt modelId="{637C476D-1031-458F-B402-ACF6654ABACC}">
      <dgm:prSet phldrT="[Text]"/>
      <dgm:spPr/>
      <dgm:t>
        <a:bodyPr/>
        <a:lstStyle/>
        <a:p>
          <a:r>
            <a:rPr lang="en-US" dirty="0" smtClean="0"/>
            <a:t>Must be conducted before Release milestone</a:t>
          </a:r>
          <a:endParaRPr lang="en-US" dirty="0"/>
        </a:p>
      </dgm:t>
    </dgm:pt>
    <dgm:pt modelId="{9CC9D8FE-DCBE-4068-88E2-01F1B3718319}" type="parTrans" cxnId="{22A356BF-85E2-4551-939E-FD0B75C6BC35}">
      <dgm:prSet/>
      <dgm:spPr/>
      <dgm:t>
        <a:bodyPr/>
        <a:lstStyle/>
        <a:p>
          <a:endParaRPr lang="en-US"/>
        </a:p>
      </dgm:t>
    </dgm:pt>
    <dgm:pt modelId="{1E9F2A02-873C-45DD-BD90-76A4FED1BF75}" type="sibTrans" cxnId="{22A356BF-85E2-4551-939E-FD0B75C6BC35}">
      <dgm:prSet/>
      <dgm:spPr/>
      <dgm:t>
        <a:bodyPr/>
        <a:lstStyle/>
        <a:p>
          <a:endParaRPr lang="en-US"/>
        </a:p>
      </dgm:t>
    </dgm:pt>
    <dgm:pt modelId="{A2FA7B86-5BD1-498B-B138-31434D50B5FA}" type="pres">
      <dgm:prSet presAssocID="{84E44CE8-AEA8-4755-8826-52A8E07818EE}" presName="compositeShape" presStyleCnt="0">
        <dgm:presLayoutVars>
          <dgm:chMax val="7"/>
          <dgm:dir/>
          <dgm:resizeHandles val="exact"/>
        </dgm:presLayoutVars>
      </dgm:prSet>
      <dgm:spPr/>
      <dgm:t>
        <a:bodyPr/>
        <a:lstStyle/>
        <a:p>
          <a:endParaRPr lang="en-US"/>
        </a:p>
      </dgm:t>
    </dgm:pt>
    <dgm:pt modelId="{F1F3500F-1531-40BB-8073-132139A8C0E1}" type="pres">
      <dgm:prSet presAssocID="{E263D7B8-3545-4E8E-8D62-4833C8CD2167}" presName="circ1" presStyleLbl="vennNode1" presStyleIdx="0" presStyleCnt="3"/>
      <dgm:spPr/>
      <dgm:t>
        <a:bodyPr/>
        <a:lstStyle/>
        <a:p>
          <a:endParaRPr lang="en-US"/>
        </a:p>
      </dgm:t>
    </dgm:pt>
    <dgm:pt modelId="{6063B308-63BD-4AE5-8FB9-A6AD5D9F2364}" type="pres">
      <dgm:prSet presAssocID="{E263D7B8-3545-4E8E-8D62-4833C8CD2167}" presName="circ1Tx" presStyleLbl="revTx" presStyleIdx="0" presStyleCnt="0">
        <dgm:presLayoutVars>
          <dgm:chMax val="0"/>
          <dgm:chPref val="0"/>
          <dgm:bulletEnabled val="1"/>
        </dgm:presLayoutVars>
      </dgm:prSet>
      <dgm:spPr/>
      <dgm:t>
        <a:bodyPr/>
        <a:lstStyle/>
        <a:p>
          <a:endParaRPr lang="en-US"/>
        </a:p>
      </dgm:t>
    </dgm:pt>
    <dgm:pt modelId="{3040396E-22C3-4650-A1AB-AAD4E8B60DB9}" type="pres">
      <dgm:prSet presAssocID="{AD928D3C-31ED-4BCB-95ED-A2647DB776FF}" presName="circ2" presStyleLbl="vennNode1" presStyleIdx="1" presStyleCnt="3"/>
      <dgm:spPr/>
      <dgm:t>
        <a:bodyPr/>
        <a:lstStyle/>
        <a:p>
          <a:endParaRPr lang="en-US"/>
        </a:p>
      </dgm:t>
    </dgm:pt>
    <dgm:pt modelId="{9E74D1FC-7448-44DD-A6C8-B4A3E0D4EBF5}" type="pres">
      <dgm:prSet presAssocID="{AD928D3C-31ED-4BCB-95ED-A2647DB776FF}" presName="circ2Tx" presStyleLbl="revTx" presStyleIdx="0" presStyleCnt="0">
        <dgm:presLayoutVars>
          <dgm:chMax val="0"/>
          <dgm:chPref val="0"/>
          <dgm:bulletEnabled val="1"/>
        </dgm:presLayoutVars>
      </dgm:prSet>
      <dgm:spPr/>
      <dgm:t>
        <a:bodyPr/>
        <a:lstStyle/>
        <a:p>
          <a:endParaRPr lang="en-US"/>
        </a:p>
      </dgm:t>
    </dgm:pt>
    <dgm:pt modelId="{6B5906B4-3184-44A2-B273-4B7125191ACE}" type="pres">
      <dgm:prSet presAssocID="{91C08F3B-CE06-4DB6-AC6C-085D672796E0}" presName="circ3" presStyleLbl="vennNode1" presStyleIdx="2" presStyleCnt="3"/>
      <dgm:spPr/>
      <dgm:t>
        <a:bodyPr/>
        <a:lstStyle/>
        <a:p>
          <a:endParaRPr lang="en-US"/>
        </a:p>
      </dgm:t>
    </dgm:pt>
    <dgm:pt modelId="{B65139C2-7F93-43E5-A720-EC50AFCF045B}" type="pres">
      <dgm:prSet presAssocID="{91C08F3B-CE06-4DB6-AC6C-085D672796E0}" presName="circ3Tx" presStyleLbl="revTx" presStyleIdx="0" presStyleCnt="0">
        <dgm:presLayoutVars>
          <dgm:chMax val="0"/>
          <dgm:chPref val="0"/>
          <dgm:bulletEnabled val="1"/>
        </dgm:presLayoutVars>
      </dgm:prSet>
      <dgm:spPr/>
      <dgm:t>
        <a:bodyPr/>
        <a:lstStyle/>
        <a:p>
          <a:endParaRPr lang="en-US"/>
        </a:p>
      </dgm:t>
    </dgm:pt>
  </dgm:ptLst>
  <dgm:cxnLst>
    <dgm:cxn modelId="{051811BA-3DDD-41B9-9801-4BEFE99B4C65}" type="presOf" srcId="{C8C0B1DD-6AA9-4E17-A075-148441E18172}" destId="{6063B308-63BD-4AE5-8FB9-A6AD5D9F2364}" srcOrd="1" destOrd="2" presId="urn:microsoft.com/office/officeart/2005/8/layout/venn1"/>
    <dgm:cxn modelId="{FF3019B5-C9C6-490F-930A-603F4A65A277}" type="presOf" srcId="{CEAC9878-C9EA-4BAE-9A07-B229898A1B5F}" destId="{6063B308-63BD-4AE5-8FB9-A6AD5D9F2364}" srcOrd="1" destOrd="1" presId="urn:microsoft.com/office/officeart/2005/8/layout/venn1"/>
    <dgm:cxn modelId="{C88B83AE-A7AC-4828-BB26-AC65BC1185AA}" srcId="{84E44CE8-AEA8-4755-8826-52A8E07818EE}" destId="{E263D7B8-3545-4E8E-8D62-4833C8CD2167}" srcOrd="0" destOrd="0" parTransId="{AB14B6CB-8B08-430B-94C3-EF9DF10932B9}" sibTransId="{D21F07E5-4EF0-4B59-8BA9-36D835FDF674}"/>
    <dgm:cxn modelId="{C1F594F3-D484-4FB9-A741-C6B0E4BD7E4E}" type="presOf" srcId="{53C04E85-002D-466F-84FC-2DF0807A6EB8}" destId="{6063B308-63BD-4AE5-8FB9-A6AD5D9F2364}" srcOrd="1" destOrd="3" presId="urn:microsoft.com/office/officeart/2005/8/layout/venn1"/>
    <dgm:cxn modelId="{E876B359-9860-4BCC-BB58-F5E51B156D1F}" type="presOf" srcId="{53C04E85-002D-466F-84FC-2DF0807A6EB8}" destId="{F1F3500F-1531-40BB-8073-132139A8C0E1}" srcOrd="0" destOrd="3" presId="urn:microsoft.com/office/officeart/2005/8/layout/venn1"/>
    <dgm:cxn modelId="{8D5FA475-1A24-48A4-926A-19DA95A87434}" type="presOf" srcId="{CEAC9878-C9EA-4BAE-9A07-B229898A1B5F}" destId="{F1F3500F-1531-40BB-8073-132139A8C0E1}" srcOrd="0" destOrd="1" presId="urn:microsoft.com/office/officeart/2005/8/layout/venn1"/>
    <dgm:cxn modelId="{6C4C9A6C-D608-43D7-83BD-5F2DF57F633D}" type="presOf" srcId="{C8C0B1DD-6AA9-4E17-A075-148441E18172}" destId="{F1F3500F-1531-40BB-8073-132139A8C0E1}" srcOrd="0" destOrd="2" presId="urn:microsoft.com/office/officeart/2005/8/layout/venn1"/>
    <dgm:cxn modelId="{7736EF46-9097-41AC-841E-5FA1C2DA536C}" srcId="{E263D7B8-3545-4E8E-8D62-4833C8CD2167}" destId="{C8C0B1DD-6AA9-4E17-A075-148441E18172}" srcOrd="1" destOrd="0" parTransId="{78A16206-12CE-4347-9CEC-5D01B3F2B760}" sibTransId="{12646E57-3696-4ABB-A757-E2222AD696B1}"/>
    <dgm:cxn modelId="{40710BFA-4175-444F-8A7D-36CEFC823911}" type="presOf" srcId="{91C08F3B-CE06-4DB6-AC6C-085D672796E0}" destId="{B65139C2-7F93-43E5-A720-EC50AFCF045B}" srcOrd="1" destOrd="0" presId="urn:microsoft.com/office/officeart/2005/8/layout/venn1"/>
    <dgm:cxn modelId="{29629A60-88F9-4B60-BADE-027D3EB78DED}" type="presOf" srcId="{2DEA1C3E-48E5-4034-9AF2-E4040CBDE32A}" destId="{3040396E-22C3-4650-A1AB-AAD4E8B60DB9}" srcOrd="0" destOrd="2" presId="urn:microsoft.com/office/officeart/2005/8/layout/venn1"/>
    <dgm:cxn modelId="{BD17FFF9-FBC3-4E95-ACB3-BC4136466781}" type="presOf" srcId="{DCD477B7-F8F0-4C0C-B8AC-DBBD266FD7FB}" destId="{B65139C2-7F93-43E5-A720-EC50AFCF045B}" srcOrd="1" destOrd="1" presId="urn:microsoft.com/office/officeart/2005/8/layout/venn1"/>
    <dgm:cxn modelId="{A27812D7-ADEF-4DAE-95F7-944CBFB48CBE}" type="presOf" srcId="{DCD477B7-F8F0-4C0C-B8AC-DBBD266FD7FB}" destId="{6B5906B4-3184-44A2-B273-4B7125191ACE}" srcOrd="0" destOrd="1" presId="urn:microsoft.com/office/officeart/2005/8/layout/venn1"/>
    <dgm:cxn modelId="{CDDDCF58-AFD1-4F65-8620-331D51A222F0}" type="presOf" srcId="{E263D7B8-3545-4E8E-8D62-4833C8CD2167}" destId="{F1F3500F-1531-40BB-8073-132139A8C0E1}" srcOrd="0" destOrd="0" presId="urn:microsoft.com/office/officeart/2005/8/layout/venn1"/>
    <dgm:cxn modelId="{22A356BF-85E2-4551-939E-FD0B75C6BC35}" srcId="{91C08F3B-CE06-4DB6-AC6C-085D672796E0}" destId="{637C476D-1031-458F-B402-ACF6654ABACC}" srcOrd="2" destOrd="0" parTransId="{9CC9D8FE-DCBE-4068-88E2-01F1B3718319}" sibTransId="{1E9F2A02-873C-45DD-BD90-76A4FED1BF75}"/>
    <dgm:cxn modelId="{A6C1EBEE-8381-402C-9CDB-C860A68E91C3}" srcId="{84E44CE8-AEA8-4755-8826-52A8E07818EE}" destId="{91C08F3B-CE06-4DB6-AC6C-085D672796E0}" srcOrd="2" destOrd="0" parTransId="{D5296334-A9BE-4874-BC58-E4E5819F6E67}" sibTransId="{BC836193-4243-4232-A058-AD536AECE746}"/>
    <dgm:cxn modelId="{E6481846-74F7-459E-B711-458FFC09E90D}" type="presOf" srcId="{2DEA1C3E-48E5-4034-9AF2-E4040CBDE32A}" destId="{9E74D1FC-7448-44DD-A6C8-B4A3E0D4EBF5}" srcOrd="1" destOrd="2" presId="urn:microsoft.com/office/officeart/2005/8/layout/venn1"/>
    <dgm:cxn modelId="{6E9CFC67-A8B7-4D2B-9EFC-852DF4DEBCDA}" type="presOf" srcId="{91C08F3B-CE06-4DB6-AC6C-085D672796E0}" destId="{6B5906B4-3184-44A2-B273-4B7125191ACE}" srcOrd="0" destOrd="0" presId="urn:microsoft.com/office/officeart/2005/8/layout/venn1"/>
    <dgm:cxn modelId="{991B56A4-2302-4B6D-9694-8B6C39BDD166}" type="presOf" srcId="{637C476D-1031-458F-B402-ACF6654ABACC}" destId="{6B5906B4-3184-44A2-B273-4B7125191ACE}" srcOrd="0" destOrd="3" presId="urn:microsoft.com/office/officeart/2005/8/layout/venn1"/>
    <dgm:cxn modelId="{B5858D30-E0B3-4001-9FFF-565324A090C7}" srcId="{AD928D3C-31ED-4BCB-95ED-A2647DB776FF}" destId="{2BE14BE1-5A64-4289-B7A1-DCA444793475}" srcOrd="0" destOrd="0" parTransId="{FAEB10B9-DE0F-4427-9606-472DF792A504}" sibTransId="{A6703874-4306-461F-8FC8-372023A6C02A}"/>
    <dgm:cxn modelId="{71C37363-9997-43DC-B653-FC6B5DF48D35}" type="presOf" srcId="{23E99517-0310-4EB1-A574-9FD0AA4BBD88}" destId="{6B5906B4-3184-44A2-B273-4B7125191ACE}" srcOrd="0" destOrd="2" presId="urn:microsoft.com/office/officeart/2005/8/layout/venn1"/>
    <dgm:cxn modelId="{33C6F010-E371-4BA8-9192-AC29F79E0A24}" srcId="{91C08F3B-CE06-4DB6-AC6C-085D672796E0}" destId="{DCD477B7-F8F0-4C0C-B8AC-DBBD266FD7FB}" srcOrd="0" destOrd="0" parTransId="{302C2146-3775-4F85-844B-6CD4DE4C5507}" sibTransId="{55C3CBAD-AE6D-4A28-B25D-3C96CB9EF6B0}"/>
    <dgm:cxn modelId="{901BC334-D4D9-43A6-A433-9F552ACFF356}" type="presOf" srcId="{2BE14BE1-5A64-4289-B7A1-DCA444793475}" destId="{9E74D1FC-7448-44DD-A6C8-B4A3E0D4EBF5}" srcOrd="1" destOrd="1" presId="urn:microsoft.com/office/officeart/2005/8/layout/venn1"/>
    <dgm:cxn modelId="{93810A02-05E2-4139-B3C6-3FCCF57A8241}" type="presOf" srcId="{E263D7B8-3545-4E8E-8D62-4833C8CD2167}" destId="{6063B308-63BD-4AE5-8FB9-A6AD5D9F2364}" srcOrd="1" destOrd="0" presId="urn:microsoft.com/office/officeart/2005/8/layout/venn1"/>
    <dgm:cxn modelId="{89E65716-B305-46AF-BCFB-88F5705BF2D3}" type="presOf" srcId="{4639FB37-6C06-4D54-84B8-A6D4A1E17D5F}" destId="{9E74D1FC-7448-44DD-A6C8-B4A3E0D4EBF5}" srcOrd="1" destOrd="3" presId="urn:microsoft.com/office/officeart/2005/8/layout/venn1"/>
    <dgm:cxn modelId="{72787ABB-2D9B-4008-968D-2FF570D9BCDB}" srcId="{AD928D3C-31ED-4BCB-95ED-A2647DB776FF}" destId="{4639FB37-6C06-4D54-84B8-A6D4A1E17D5F}" srcOrd="2" destOrd="0" parTransId="{D452230E-93CE-4B70-AF8A-127660507FF0}" sibTransId="{5041344B-3271-4672-BCF6-A4038A48D485}"/>
    <dgm:cxn modelId="{0CDDE4B3-58DB-4578-8C8B-4C478A283E67}" type="presOf" srcId="{84E44CE8-AEA8-4755-8826-52A8E07818EE}" destId="{A2FA7B86-5BD1-498B-B138-31434D50B5FA}" srcOrd="0" destOrd="0" presId="urn:microsoft.com/office/officeart/2005/8/layout/venn1"/>
    <dgm:cxn modelId="{A9946A15-31E1-4F57-8413-D52BFFA22D85}" type="presOf" srcId="{AD928D3C-31ED-4BCB-95ED-A2647DB776FF}" destId="{9E74D1FC-7448-44DD-A6C8-B4A3E0D4EBF5}" srcOrd="1" destOrd="0" presId="urn:microsoft.com/office/officeart/2005/8/layout/venn1"/>
    <dgm:cxn modelId="{FC0E0C99-FF3B-4429-AB97-DF4F9CD6B87D}" type="presOf" srcId="{23E99517-0310-4EB1-A574-9FD0AA4BBD88}" destId="{B65139C2-7F93-43E5-A720-EC50AFCF045B}" srcOrd="1" destOrd="2" presId="urn:microsoft.com/office/officeart/2005/8/layout/venn1"/>
    <dgm:cxn modelId="{F0F8FC34-320A-4B9B-BBB5-213D135C2D5A}" srcId="{AD928D3C-31ED-4BCB-95ED-A2647DB776FF}" destId="{2DEA1C3E-48E5-4034-9AF2-E4040CBDE32A}" srcOrd="1" destOrd="0" parTransId="{D20210CA-A4C7-4300-9313-48A6A27CA06F}" sibTransId="{F3FFE1B3-F49E-4049-9CBF-8744731EA7B0}"/>
    <dgm:cxn modelId="{2195D9E4-1F71-4F19-ABD9-90ED9E65FCA3}" type="presOf" srcId="{4639FB37-6C06-4D54-84B8-A6D4A1E17D5F}" destId="{3040396E-22C3-4650-A1AB-AAD4E8B60DB9}" srcOrd="0" destOrd="3" presId="urn:microsoft.com/office/officeart/2005/8/layout/venn1"/>
    <dgm:cxn modelId="{9EB6A367-14D1-4322-B335-ECB046D62FDC}" srcId="{84E44CE8-AEA8-4755-8826-52A8E07818EE}" destId="{AD928D3C-31ED-4BCB-95ED-A2647DB776FF}" srcOrd="1" destOrd="0" parTransId="{EEE7D0E5-19D6-4AFC-A7B3-E00B6D5D1752}" sibTransId="{D373C9F7-87B2-492B-8193-E93B1D59CD8B}"/>
    <dgm:cxn modelId="{6B62EDCA-C5B6-47E3-9CBE-ECCA111B0B7B}" srcId="{E263D7B8-3545-4E8E-8D62-4833C8CD2167}" destId="{CEAC9878-C9EA-4BAE-9A07-B229898A1B5F}" srcOrd="0" destOrd="0" parTransId="{C6BCB78B-EFBB-4A3E-9173-C7E8E888A5AA}" sibTransId="{CE86D906-FCD7-4D2C-AC8A-429D72691883}"/>
    <dgm:cxn modelId="{0EDB9A8C-0C67-4BA7-B6C9-865B752BABEA}" type="presOf" srcId="{637C476D-1031-458F-B402-ACF6654ABACC}" destId="{B65139C2-7F93-43E5-A720-EC50AFCF045B}" srcOrd="1" destOrd="3" presId="urn:microsoft.com/office/officeart/2005/8/layout/venn1"/>
    <dgm:cxn modelId="{70CA3465-D265-43B9-8D55-B8F752698EE4}" type="presOf" srcId="{2BE14BE1-5A64-4289-B7A1-DCA444793475}" destId="{3040396E-22C3-4650-A1AB-AAD4E8B60DB9}" srcOrd="0" destOrd="1" presId="urn:microsoft.com/office/officeart/2005/8/layout/venn1"/>
    <dgm:cxn modelId="{66D6FFE1-2693-4E23-A60E-C42B1EEAB551}" srcId="{E263D7B8-3545-4E8E-8D62-4833C8CD2167}" destId="{53C04E85-002D-466F-84FC-2DF0807A6EB8}" srcOrd="2" destOrd="0" parTransId="{B18E80DD-A933-4AE0-B648-C3AE506E66F1}" sibTransId="{A2889400-B84F-4E87-9706-B8ABB9FE285A}"/>
    <dgm:cxn modelId="{D36A5105-C619-49FF-A4BE-F8C21B55FAAA}" type="presOf" srcId="{AD928D3C-31ED-4BCB-95ED-A2647DB776FF}" destId="{3040396E-22C3-4650-A1AB-AAD4E8B60DB9}" srcOrd="0" destOrd="0" presId="urn:microsoft.com/office/officeart/2005/8/layout/venn1"/>
    <dgm:cxn modelId="{69F3C49F-D641-4030-AA56-9B3DBABBF9E1}" srcId="{91C08F3B-CE06-4DB6-AC6C-085D672796E0}" destId="{23E99517-0310-4EB1-A574-9FD0AA4BBD88}" srcOrd="1" destOrd="0" parTransId="{6FFB7B48-E634-404D-B64B-71D2AB71A8A5}" sibTransId="{50D172EE-EC7B-4E06-8502-54CF0C52F534}"/>
    <dgm:cxn modelId="{4A9C44D5-490E-4114-9CE9-E342CFC6482F}" type="presParOf" srcId="{A2FA7B86-5BD1-498B-B138-31434D50B5FA}" destId="{F1F3500F-1531-40BB-8073-132139A8C0E1}" srcOrd="0" destOrd="0" presId="urn:microsoft.com/office/officeart/2005/8/layout/venn1"/>
    <dgm:cxn modelId="{5AD02989-40A8-4034-A365-33414D3A32C2}" type="presParOf" srcId="{A2FA7B86-5BD1-498B-B138-31434D50B5FA}" destId="{6063B308-63BD-4AE5-8FB9-A6AD5D9F2364}" srcOrd="1" destOrd="0" presId="urn:microsoft.com/office/officeart/2005/8/layout/venn1"/>
    <dgm:cxn modelId="{B53CC597-CC07-47DB-82DB-CA2625111322}" type="presParOf" srcId="{A2FA7B86-5BD1-498B-B138-31434D50B5FA}" destId="{3040396E-22C3-4650-A1AB-AAD4E8B60DB9}" srcOrd="2" destOrd="0" presId="urn:microsoft.com/office/officeart/2005/8/layout/venn1"/>
    <dgm:cxn modelId="{F0C267C1-5ABC-423A-9F5D-507BD3E453C0}" type="presParOf" srcId="{A2FA7B86-5BD1-498B-B138-31434D50B5FA}" destId="{9E74D1FC-7448-44DD-A6C8-B4A3E0D4EBF5}" srcOrd="3" destOrd="0" presId="urn:microsoft.com/office/officeart/2005/8/layout/venn1"/>
    <dgm:cxn modelId="{225E30F8-75E1-41A5-919C-D54C899703AC}" type="presParOf" srcId="{A2FA7B86-5BD1-498B-B138-31434D50B5FA}" destId="{6B5906B4-3184-44A2-B273-4B7125191ACE}" srcOrd="4" destOrd="0" presId="urn:microsoft.com/office/officeart/2005/8/layout/venn1"/>
    <dgm:cxn modelId="{CC0AA4E7-A36E-4A55-9E70-5D99CCCF6579}" type="presParOf" srcId="{A2FA7B86-5BD1-498B-B138-31434D50B5FA}" destId="{B65139C2-7F93-43E5-A720-EC50AFCF045B}"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B26D5C-2879-4777-87D9-A1497F0CB34D}"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en-US"/>
        </a:p>
      </dgm:t>
    </dgm:pt>
    <dgm:pt modelId="{B25B2AAE-D83C-47EE-9047-133F09B96F27}">
      <dgm:prSet phldrT="[Text]"/>
      <dgm:spPr/>
      <dgm:t>
        <a:bodyPr/>
        <a:lstStyle/>
        <a:p>
          <a:r>
            <a:rPr lang="en-US" dirty="0" smtClean="0"/>
            <a:t>Management</a:t>
          </a:r>
          <a:endParaRPr lang="en-US" dirty="0"/>
        </a:p>
      </dgm:t>
    </dgm:pt>
    <dgm:pt modelId="{AFCAC729-75E6-44DB-9E69-63B31377A965}" type="parTrans" cxnId="{D175413A-98F0-45F5-BEDE-C428B216FDFF}">
      <dgm:prSet/>
      <dgm:spPr/>
      <dgm:t>
        <a:bodyPr/>
        <a:lstStyle/>
        <a:p>
          <a:endParaRPr lang="en-US"/>
        </a:p>
      </dgm:t>
    </dgm:pt>
    <dgm:pt modelId="{8CB1F6ED-E8FF-4B81-AA66-9DA9E6D84249}" type="sibTrans" cxnId="{D175413A-98F0-45F5-BEDE-C428B216FDFF}">
      <dgm:prSet/>
      <dgm:spPr/>
      <dgm:t>
        <a:bodyPr/>
        <a:lstStyle/>
        <a:p>
          <a:endParaRPr lang="en-US"/>
        </a:p>
      </dgm:t>
    </dgm:pt>
    <dgm:pt modelId="{D9169883-F17A-4AA8-B2F7-C0EC1DC69352}">
      <dgm:prSet phldrT="[Text]" custT="1"/>
      <dgm:spPr>
        <a:solidFill>
          <a:schemeClr val="accent4"/>
        </a:solidFill>
      </dgm:spPr>
      <dgm:t>
        <a:bodyPr/>
        <a:lstStyle/>
        <a:p>
          <a:r>
            <a:rPr lang="en-US" sz="1200" dirty="0" smtClean="0"/>
            <a:t>Risk</a:t>
          </a:r>
          <a:endParaRPr lang="en-US" sz="1200" dirty="0"/>
        </a:p>
      </dgm:t>
    </dgm:pt>
    <dgm:pt modelId="{CAA9E33A-0F62-49D9-A850-354E244ACE23}" type="parTrans" cxnId="{39D93515-17D1-46FF-B154-1AE2A7D8B0A6}">
      <dgm:prSet/>
      <dgm:spPr/>
      <dgm:t>
        <a:bodyPr/>
        <a:lstStyle/>
        <a:p>
          <a:endParaRPr lang="en-US"/>
        </a:p>
      </dgm:t>
    </dgm:pt>
    <dgm:pt modelId="{7813C414-9359-4FFC-A657-F369123235DB}" type="sibTrans" cxnId="{39D93515-17D1-46FF-B154-1AE2A7D8B0A6}">
      <dgm:prSet/>
      <dgm:spPr/>
      <dgm:t>
        <a:bodyPr/>
        <a:lstStyle/>
        <a:p>
          <a:endParaRPr lang="en-US"/>
        </a:p>
      </dgm:t>
    </dgm:pt>
    <dgm:pt modelId="{D25411A2-DFB7-4149-90AF-3CCEB95C52F3}">
      <dgm:prSet phldrT="[Text]" custT="1"/>
      <dgm:spPr>
        <a:solidFill>
          <a:schemeClr val="accent3"/>
        </a:solidFill>
      </dgm:spPr>
      <dgm:t>
        <a:bodyPr/>
        <a:lstStyle/>
        <a:p>
          <a:r>
            <a:rPr lang="en-US" sz="1200" dirty="0" smtClean="0"/>
            <a:t>Change</a:t>
          </a:r>
          <a:endParaRPr lang="en-US" sz="1200" dirty="0"/>
        </a:p>
      </dgm:t>
    </dgm:pt>
    <dgm:pt modelId="{4683ECDC-C841-4BF3-ABEE-BC181D134BF4}" type="parTrans" cxnId="{1098B520-4EB7-41B3-80B8-2EC36ADD3C1C}">
      <dgm:prSet/>
      <dgm:spPr/>
      <dgm:t>
        <a:bodyPr/>
        <a:lstStyle/>
        <a:p>
          <a:endParaRPr lang="en-US"/>
        </a:p>
      </dgm:t>
    </dgm:pt>
    <dgm:pt modelId="{5A457EC7-2986-4507-A4D7-70315267A0B4}" type="sibTrans" cxnId="{1098B520-4EB7-41B3-80B8-2EC36ADD3C1C}">
      <dgm:prSet/>
      <dgm:spPr/>
      <dgm:t>
        <a:bodyPr/>
        <a:lstStyle/>
        <a:p>
          <a:endParaRPr lang="en-US"/>
        </a:p>
      </dgm:t>
    </dgm:pt>
    <dgm:pt modelId="{96D59380-C346-46B4-958F-45CDE90CC2BE}">
      <dgm:prSet phldrT="[Text]" custT="1"/>
      <dgm:spPr>
        <a:solidFill>
          <a:schemeClr val="accent5"/>
        </a:solidFill>
      </dgm:spPr>
      <dgm:t>
        <a:bodyPr/>
        <a:lstStyle/>
        <a:p>
          <a:r>
            <a:rPr lang="en-US" sz="1200" dirty="0" smtClean="0"/>
            <a:t>Defect</a:t>
          </a:r>
          <a:endParaRPr lang="en-US" sz="1200" dirty="0"/>
        </a:p>
      </dgm:t>
    </dgm:pt>
    <dgm:pt modelId="{AEAD314F-A653-46B1-833D-8783C392AD21}" type="parTrans" cxnId="{1BA030B1-5033-4BDC-9F1E-CE60D2BFC2F0}">
      <dgm:prSet/>
      <dgm:spPr/>
      <dgm:t>
        <a:bodyPr/>
        <a:lstStyle/>
        <a:p>
          <a:endParaRPr lang="en-US"/>
        </a:p>
      </dgm:t>
    </dgm:pt>
    <dgm:pt modelId="{E8EC8258-667F-456A-8195-2284E95057D1}" type="sibTrans" cxnId="{1BA030B1-5033-4BDC-9F1E-CE60D2BFC2F0}">
      <dgm:prSet/>
      <dgm:spPr/>
      <dgm:t>
        <a:bodyPr/>
        <a:lstStyle/>
        <a:p>
          <a:endParaRPr lang="en-US"/>
        </a:p>
      </dgm:t>
    </dgm:pt>
    <dgm:pt modelId="{9D40E60C-C602-46BD-85DF-23DACAAE9B1E}">
      <dgm:prSet phldrT="[Text]" custT="1"/>
      <dgm:spPr/>
      <dgm:t>
        <a:bodyPr/>
        <a:lstStyle/>
        <a:p>
          <a:r>
            <a:rPr lang="en-US" sz="1200" dirty="0" err="1" smtClean="0"/>
            <a:t>Configu</a:t>
          </a:r>
          <a:r>
            <a:rPr lang="en-US" sz="1200" dirty="0" smtClean="0"/>
            <a:t>-ration</a:t>
          </a:r>
          <a:endParaRPr lang="en-US" sz="1200" dirty="0"/>
        </a:p>
      </dgm:t>
    </dgm:pt>
    <dgm:pt modelId="{286EE827-2396-4C6D-857F-B25E0A469CC6}" type="parTrans" cxnId="{D6827361-BA44-45E0-8A3A-D672403E035A}">
      <dgm:prSet/>
      <dgm:spPr/>
      <dgm:t>
        <a:bodyPr/>
        <a:lstStyle/>
        <a:p>
          <a:endParaRPr lang="en-US"/>
        </a:p>
      </dgm:t>
    </dgm:pt>
    <dgm:pt modelId="{61D1D349-38EC-4F3D-BB47-C745E13C5667}" type="sibTrans" cxnId="{D6827361-BA44-45E0-8A3A-D672403E035A}">
      <dgm:prSet/>
      <dgm:spPr/>
      <dgm:t>
        <a:bodyPr/>
        <a:lstStyle/>
        <a:p>
          <a:endParaRPr lang="en-US"/>
        </a:p>
      </dgm:t>
    </dgm:pt>
    <dgm:pt modelId="{33D2E7CC-5757-43AF-85D1-F862A3E1BEC6}">
      <dgm:prSet phldrT="[Text]" custT="1"/>
      <dgm:spPr>
        <a:solidFill>
          <a:schemeClr val="tx2">
            <a:lumMod val="40000"/>
            <a:lumOff val="60000"/>
          </a:schemeClr>
        </a:solidFill>
      </dgm:spPr>
      <dgm:t>
        <a:bodyPr/>
        <a:lstStyle/>
        <a:p>
          <a:r>
            <a:rPr lang="en-US" sz="1050" dirty="0" smtClean="0"/>
            <a:t>Measure-</a:t>
          </a:r>
          <a:r>
            <a:rPr lang="en-US" sz="1050" dirty="0" err="1" smtClean="0"/>
            <a:t>ment</a:t>
          </a:r>
          <a:r>
            <a:rPr lang="en-US" sz="1050" dirty="0" smtClean="0"/>
            <a:t> &amp; Analysis</a:t>
          </a:r>
          <a:endParaRPr lang="en-US" sz="1050" dirty="0"/>
        </a:p>
      </dgm:t>
    </dgm:pt>
    <dgm:pt modelId="{25E402FD-CE08-4FD0-BAE1-A90E82150FB4}" type="parTrans" cxnId="{4EC32F52-9870-49ED-B9E4-43E763C29D7E}">
      <dgm:prSet/>
      <dgm:spPr/>
      <dgm:t>
        <a:bodyPr/>
        <a:lstStyle/>
        <a:p>
          <a:endParaRPr lang="en-US"/>
        </a:p>
      </dgm:t>
    </dgm:pt>
    <dgm:pt modelId="{A2D84E16-DF03-4158-8665-35E4687D2A9C}" type="sibTrans" cxnId="{4EC32F52-9870-49ED-B9E4-43E763C29D7E}">
      <dgm:prSet/>
      <dgm:spPr/>
      <dgm:t>
        <a:bodyPr/>
        <a:lstStyle/>
        <a:p>
          <a:endParaRPr lang="en-US"/>
        </a:p>
      </dgm:t>
    </dgm:pt>
    <dgm:pt modelId="{1220C03A-77F9-4983-B365-54903D3CA408}">
      <dgm:prSet phldrT="[Text]" custT="1"/>
      <dgm:spPr>
        <a:solidFill>
          <a:schemeClr val="accent4">
            <a:lumMod val="60000"/>
            <a:lumOff val="40000"/>
          </a:schemeClr>
        </a:solidFill>
      </dgm:spPr>
      <dgm:t>
        <a:bodyPr/>
        <a:lstStyle/>
        <a:p>
          <a:r>
            <a:rPr lang="en-US" sz="1200" dirty="0" smtClean="0"/>
            <a:t>Monitor-</a:t>
          </a:r>
          <a:r>
            <a:rPr lang="en-US" sz="1200" dirty="0" err="1" smtClean="0"/>
            <a:t>ing</a:t>
          </a:r>
          <a:r>
            <a:rPr lang="en-US" sz="1200" dirty="0" smtClean="0"/>
            <a:t> &amp; Control</a:t>
          </a:r>
          <a:endParaRPr lang="en-US" sz="1200" dirty="0"/>
        </a:p>
      </dgm:t>
    </dgm:pt>
    <dgm:pt modelId="{EDBADE8B-D732-4471-846F-E69C0455E8E8}" type="parTrans" cxnId="{499AFA44-F2E3-41B1-A0D3-114907B0A30C}">
      <dgm:prSet/>
      <dgm:spPr/>
      <dgm:t>
        <a:bodyPr/>
        <a:lstStyle/>
        <a:p>
          <a:endParaRPr lang="en-US"/>
        </a:p>
      </dgm:t>
    </dgm:pt>
    <dgm:pt modelId="{A7AFD21A-7A73-40A6-AB38-E8F03B6083FB}" type="sibTrans" cxnId="{499AFA44-F2E3-41B1-A0D3-114907B0A30C}">
      <dgm:prSet/>
      <dgm:spPr/>
      <dgm:t>
        <a:bodyPr/>
        <a:lstStyle/>
        <a:p>
          <a:endParaRPr lang="en-US"/>
        </a:p>
      </dgm:t>
    </dgm:pt>
    <dgm:pt modelId="{C1700BAF-9946-42F5-A538-00052ADD969A}">
      <dgm:prSet phldrT="[Text]" custT="1"/>
      <dgm:spPr>
        <a:solidFill>
          <a:schemeClr val="accent5">
            <a:lumMod val="40000"/>
            <a:lumOff val="60000"/>
          </a:schemeClr>
        </a:solidFill>
      </dgm:spPr>
      <dgm:t>
        <a:bodyPr/>
        <a:lstStyle/>
        <a:p>
          <a:r>
            <a:rPr lang="en-US" sz="1200" dirty="0" smtClean="0"/>
            <a:t>Quality Assur-</a:t>
          </a:r>
          <a:r>
            <a:rPr lang="en-US" sz="1200" dirty="0" err="1" smtClean="0"/>
            <a:t>ance</a:t>
          </a:r>
          <a:endParaRPr lang="en-US" sz="1200" dirty="0"/>
        </a:p>
      </dgm:t>
    </dgm:pt>
    <dgm:pt modelId="{CF40ACAD-C661-4E60-99AF-4E400C47E54D}" type="parTrans" cxnId="{B2E3FD68-609D-4CDB-B3E1-1E7503DE2669}">
      <dgm:prSet/>
      <dgm:spPr/>
      <dgm:t>
        <a:bodyPr/>
        <a:lstStyle/>
        <a:p>
          <a:endParaRPr lang="en-US"/>
        </a:p>
      </dgm:t>
    </dgm:pt>
    <dgm:pt modelId="{36220190-9D04-4EA9-A2CB-F7317CA3B34B}" type="sibTrans" cxnId="{B2E3FD68-609D-4CDB-B3E1-1E7503DE2669}">
      <dgm:prSet/>
      <dgm:spPr/>
      <dgm:t>
        <a:bodyPr/>
        <a:lstStyle/>
        <a:p>
          <a:endParaRPr lang="en-US"/>
        </a:p>
      </dgm:t>
    </dgm:pt>
    <dgm:pt modelId="{7D61C470-0E51-4867-8C47-F9E9F587727B}" type="pres">
      <dgm:prSet presAssocID="{21B26D5C-2879-4777-87D9-A1497F0CB34D}" presName="Name0" presStyleCnt="0">
        <dgm:presLayoutVars>
          <dgm:chMax val="1"/>
          <dgm:dir/>
          <dgm:animLvl val="ctr"/>
          <dgm:resizeHandles val="exact"/>
        </dgm:presLayoutVars>
      </dgm:prSet>
      <dgm:spPr/>
      <dgm:t>
        <a:bodyPr/>
        <a:lstStyle/>
        <a:p>
          <a:endParaRPr lang="en-US"/>
        </a:p>
      </dgm:t>
    </dgm:pt>
    <dgm:pt modelId="{F851A874-17EB-40CC-82DC-33BA826B33E4}" type="pres">
      <dgm:prSet presAssocID="{B25B2AAE-D83C-47EE-9047-133F09B96F27}" presName="centerShape" presStyleLbl="node0" presStyleIdx="0" presStyleCnt="1"/>
      <dgm:spPr/>
      <dgm:t>
        <a:bodyPr/>
        <a:lstStyle/>
        <a:p>
          <a:endParaRPr lang="en-US"/>
        </a:p>
      </dgm:t>
    </dgm:pt>
    <dgm:pt modelId="{A5C56197-55D0-4439-AF3A-A96247668C42}" type="pres">
      <dgm:prSet presAssocID="{D9169883-F17A-4AA8-B2F7-C0EC1DC69352}" presName="node" presStyleLbl="node1" presStyleIdx="0" presStyleCnt="7">
        <dgm:presLayoutVars>
          <dgm:bulletEnabled val="1"/>
        </dgm:presLayoutVars>
      </dgm:prSet>
      <dgm:spPr/>
      <dgm:t>
        <a:bodyPr/>
        <a:lstStyle/>
        <a:p>
          <a:endParaRPr lang="en-US"/>
        </a:p>
      </dgm:t>
    </dgm:pt>
    <dgm:pt modelId="{B6C7C91F-69EE-4D90-B1E0-DC0174ADFF83}" type="pres">
      <dgm:prSet presAssocID="{D9169883-F17A-4AA8-B2F7-C0EC1DC69352}" presName="dummy" presStyleCnt="0"/>
      <dgm:spPr/>
    </dgm:pt>
    <dgm:pt modelId="{B223B679-68EA-4FC8-B2AD-44AD6C07D66E}" type="pres">
      <dgm:prSet presAssocID="{7813C414-9359-4FFC-A657-F369123235DB}" presName="sibTrans" presStyleLbl="sibTrans2D1" presStyleIdx="0" presStyleCnt="7"/>
      <dgm:spPr/>
      <dgm:t>
        <a:bodyPr/>
        <a:lstStyle/>
        <a:p>
          <a:endParaRPr lang="en-US"/>
        </a:p>
      </dgm:t>
    </dgm:pt>
    <dgm:pt modelId="{D51304BF-08FB-4073-93FC-5D3B18C17A85}" type="pres">
      <dgm:prSet presAssocID="{D25411A2-DFB7-4149-90AF-3CCEB95C52F3}" presName="node" presStyleLbl="node1" presStyleIdx="1" presStyleCnt="7">
        <dgm:presLayoutVars>
          <dgm:bulletEnabled val="1"/>
        </dgm:presLayoutVars>
      </dgm:prSet>
      <dgm:spPr/>
      <dgm:t>
        <a:bodyPr/>
        <a:lstStyle/>
        <a:p>
          <a:endParaRPr lang="en-US"/>
        </a:p>
      </dgm:t>
    </dgm:pt>
    <dgm:pt modelId="{CE265BA4-8949-41FB-80DB-C28248914DA5}" type="pres">
      <dgm:prSet presAssocID="{D25411A2-DFB7-4149-90AF-3CCEB95C52F3}" presName="dummy" presStyleCnt="0"/>
      <dgm:spPr/>
    </dgm:pt>
    <dgm:pt modelId="{F8FF7A54-1D7E-46D0-82AE-B7F726646EBB}" type="pres">
      <dgm:prSet presAssocID="{5A457EC7-2986-4507-A4D7-70315267A0B4}" presName="sibTrans" presStyleLbl="sibTrans2D1" presStyleIdx="1" presStyleCnt="7"/>
      <dgm:spPr/>
      <dgm:t>
        <a:bodyPr/>
        <a:lstStyle/>
        <a:p>
          <a:endParaRPr lang="en-US"/>
        </a:p>
      </dgm:t>
    </dgm:pt>
    <dgm:pt modelId="{F8C4C6CD-87C4-4E07-ADF7-B70A938B17CD}" type="pres">
      <dgm:prSet presAssocID="{96D59380-C346-46B4-958F-45CDE90CC2BE}" presName="node" presStyleLbl="node1" presStyleIdx="2" presStyleCnt="7">
        <dgm:presLayoutVars>
          <dgm:bulletEnabled val="1"/>
        </dgm:presLayoutVars>
      </dgm:prSet>
      <dgm:spPr/>
      <dgm:t>
        <a:bodyPr/>
        <a:lstStyle/>
        <a:p>
          <a:endParaRPr lang="en-US"/>
        </a:p>
      </dgm:t>
    </dgm:pt>
    <dgm:pt modelId="{06E2AA5B-968A-4E7D-8603-AB70BC8027D4}" type="pres">
      <dgm:prSet presAssocID="{96D59380-C346-46B4-958F-45CDE90CC2BE}" presName="dummy" presStyleCnt="0"/>
      <dgm:spPr/>
    </dgm:pt>
    <dgm:pt modelId="{E0E10B70-332A-4E6C-8135-B387B412E2EC}" type="pres">
      <dgm:prSet presAssocID="{E8EC8258-667F-456A-8195-2284E95057D1}" presName="sibTrans" presStyleLbl="sibTrans2D1" presStyleIdx="2" presStyleCnt="7"/>
      <dgm:spPr/>
      <dgm:t>
        <a:bodyPr/>
        <a:lstStyle/>
        <a:p>
          <a:endParaRPr lang="en-US"/>
        </a:p>
      </dgm:t>
    </dgm:pt>
    <dgm:pt modelId="{7D7A4C75-0E67-4DF5-80F6-1A6B537C9696}" type="pres">
      <dgm:prSet presAssocID="{9D40E60C-C602-46BD-85DF-23DACAAE9B1E}" presName="node" presStyleLbl="node1" presStyleIdx="3" presStyleCnt="7">
        <dgm:presLayoutVars>
          <dgm:bulletEnabled val="1"/>
        </dgm:presLayoutVars>
      </dgm:prSet>
      <dgm:spPr/>
      <dgm:t>
        <a:bodyPr/>
        <a:lstStyle/>
        <a:p>
          <a:endParaRPr lang="en-US"/>
        </a:p>
      </dgm:t>
    </dgm:pt>
    <dgm:pt modelId="{AF868644-6558-4E08-BB94-E534950339A4}" type="pres">
      <dgm:prSet presAssocID="{9D40E60C-C602-46BD-85DF-23DACAAE9B1E}" presName="dummy" presStyleCnt="0"/>
      <dgm:spPr/>
    </dgm:pt>
    <dgm:pt modelId="{6D195BC1-CDD3-45C0-BD73-EBE5526C5EAC}" type="pres">
      <dgm:prSet presAssocID="{61D1D349-38EC-4F3D-BB47-C745E13C5667}" presName="sibTrans" presStyleLbl="sibTrans2D1" presStyleIdx="3" presStyleCnt="7"/>
      <dgm:spPr/>
      <dgm:t>
        <a:bodyPr/>
        <a:lstStyle/>
        <a:p>
          <a:endParaRPr lang="en-US"/>
        </a:p>
      </dgm:t>
    </dgm:pt>
    <dgm:pt modelId="{9C86CD18-8DB4-4549-A374-F272D4D5F974}" type="pres">
      <dgm:prSet presAssocID="{33D2E7CC-5757-43AF-85D1-F862A3E1BEC6}" presName="node" presStyleLbl="node1" presStyleIdx="4" presStyleCnt="7">
        <dgm:presLayoutVars>
          <dgm:bulletEnabled val="1"/>
        </dgm:presLayoutVars>
      </dgm:prSet>
      <dgm:spPr/>
      <dgm:t>
        <a:bodyPr/>
        <a:lstStyle/>
        <a:p>
          <a:endParaRPr lang="en-US"/>
        </a:p>
      </dgm:t>
    </dgm:pt>
    <dgm:pt modelId="{A138DA57-5DBB-4C15-810B-3792D704BF6F}" type="pres">
      <dgm:prSet presAssocID="{33D2E7CC-5757-43AF-85D1-F862A3E1BEC6}" presName="dummy" presStyleCnt="0"/>
      <dgm:spPr/>
    </dgm:pt>
    <dgm:pt modelId="{7FED86E0-11D0-4E32-9020-4B53940013CD}" type="pres">
      <dgm:prSet presAssocID="{A2D84E16-DF03-4158-8665-35E4687D2A9C}" presName="sibTrans" presStyleLbl="sibTrans2D1" presStyleIdx="4" presStyleCnt="7"/>
      <dgm:spPr/>
      <dgm:t>
        <a:bodyPr/>
        <a:lstStyle/>
        <a:p>
          <a:endParaRPr lang="en-US"/>
        </a:p>
      </dgm:t>
    </dgm:pt>
    <dgm:pt modelId="{660D711B-7A2C-4323-8C33-4A548DC6F542}" type="pres">
      <dgm:prSet presAssocID="{1220C03A-77F9-4983-B365-54903D3CA408}" presName="node" presStyleLbl="node1" presStyleIdx="5" presStyleCnt="7">
        <dgm:presLayoutVars>
          <dgm:bulletEnabled val="1"/>
        </dgm:presLayoutVars>
      </dgm:prSet>
      <dgm:spPr/>
      <dgm:t>
        <a:bodyPr/>
        <a:lstStyle/>
        <a:p>
          <a:endParaRPr lang="en-US"/>
        </a:p>
      </dgm:t>
    </dgm:pt>
    <dgm:pt modelId="{B0986857-7409-440D-9B81-6328F6030AF4}" type="pres">
      <dgm:prSet presAssocID="{1220C03A-77F9-4983-B365-54903D3CA408}" presName="dummy" presStyleCnt="0"/>
      <dgm:spPr/>
    </dgm:pt>
    <dgm:pt modelId="{4FAB0F4F-5235-4503-9737-8A061635A0FF}" type="pres">
      <dgm:prSet presAssocID="{A7AFD21A-7A73-40A6-AB38-E8F03B6083FB}" presName="sibTrans" presStyleLbl="sibTrans2D1" presStyleIdx="5" presStyleCnt="7"/>
      <dgm:spPr/>
      <dgm:t>
        <a:bodyPr/>
        <a:lstStyle/>
        <a:p>
          <a:endParaRPr lang="en-US"/>
        </a:p>
      </dgm:t>
    </dgm:pt>
    <dgm:pt modelId="{EB7CB291-5CB2-4448-A696-3E7949D50A6D}" type="pres">
      <dgm:prSet presAssocID="{C1700BAF-9946-42F5-A538-00052ADD969A}" presName="node" presStyleLbl="node1" presStyleIdx="6" presStyleCnt="7">
        <dgm:presLayoutVars>
          <dgm:bulletEnabled val="1"/>
        </dgm:presLayoutVars>
      </dgm:prSet>
      <dgm:spPr/>
      <dgm:t>
        <a:bodyPr/>
        <a:lstStyle/>
        <a:p>
          <a:endParaRPr lang="en-US"/>
        </a:p>
      </dgm:t>
    </dgm:pt>
    <dgm:pt modelId="{2B8ED8D8-55B8-4F0D-9208-9EC46F25DBAF}" type="pres">
      <dgm:prSet presAssocID="{C1700BAF-9946-42F5-A538-00052ADD969A}" presName="dummy" presStyleCnt="0"/>
      <dgm:spPr/>
    </dgm:pt>
    <dgm:pt modelId="{AB81BEA2-FA9F-4E9B-BA7C-311BC0715005}" type="pres">
      <dgm:prSet presAssocID="{36220190-9D04-4EA9-A2CB-F7317CA3B34B}" presName="sibTrans" presStyleLbl="sibTrans2D1" presStyleIdx="6" presStyleCnt="7"/>
      <dgm:spPr/>
      <dgm:t>
        <a:bodyPr/>
        <a:lstStyle/>
        <a:p>
          <a:endParaRPr lang="en-US"/>
        </a:p>
      </dgm:t>
    </dgm:pt>
  </dgm:ptLst>
  <dgm:cxnLst>
    <dgm:cxn modelId="{6DDED769-9044-469F-8B60-89F810297C8D}" type="presOf" srcId="{D9169883-F17A-4AA8-B2F7-C0EC1DC69352}" destId="{A5C56197-55D0-4439-AF3A-A96247668C42}" srcOrd="0" destOrd="0" presId="urn:microsoft.com/office/officeart/2005/8/layout/radial6"/>
    <dgm:cxn modelId="{39D93515-17D1-46FF-B154-1AE2A7D8B0A6}" srcId="{B25B2AAE-D83C-47EE-9047-133F09B96F27}" destId="{D9169883-F17A-4AA8-B2F7-C0EC1DC69352}" srcOrd="0" destOrd="0" parTransId="{CAA9E33A-0F62-49D9-A850-354E244ACE23}" sibTransId="{7813C414-9359-4FFC-A657-F369123235DB}"/>
    <dgm:cxn modelId="{943D9DB7-F29C-4E97-99DC-6C04FC60556F}" type="presOf" srcId="{7813C414-9359-4FFC-A657-F369123235DB}" destId="{B223B679-68EA-4FC8-B2AD-44AD6C07D66E}" srcOrd="0" destOrd="0" presId="urn:microsoft.com/office/officeart/2005/8/layout/radial6"/>
    <dgm:cxn modelId="{9191087B-5420-426C-8458-2FEF76BF2856}" type="presOf" srcId="{B25B2AAE-D83C-47EE-9047-133F09B96F27}" destId="{F851A874-17EB-40CC-82DC-33BA826B33E4}" srcOrd="0" destOrd="0" presId="urn:microsoft.com/office/officeart/2005/8/layout/radial6"/>
    <dgm:cxn modelId="{D65F152B-80E7-401A-8F1E-A5486963983E}" type="presOf" srcId="{A2D84E16-DF03-4158-8665-35E4687D2A9C}" destId="{7FED86E0-11D0-4E32-9020-4B53940013CD}" srcOrd="0" destOrd="0" presId="urn:microsoft.com/office/officeart/2005/8/layout/radial6"/>
    <dgm:cxn modelId="{1E7A4A7B-9141-479D-9C4A-ECB505A6B007}" type="presOf" srcId="{A7AFD21A-7A73-40A6-AB38-E8F03B6083FB}" destId="{4FAB0F4F-5235-4503-9737-8A061635A0FF}" srcOrd="0" destOrd="0" presId="urn:microsoft.com/office/officeart/2005/8/layout/radial6"/>
    <dgm:cxn modelId="{D6827361-BA44-45E0-8A3A-D672403E035A}" srcId="{B25B2AAE-D83C-47EE-9047-133F09B96F27}" destId="{9D40E60C-C602-46BD-85DF-23DACAAE9B1E}" srcOrd="3" destOrd="0" parTransId="{286EE827-2396-4C6D-857F-B25E0A469CC6}" sibTransId="{61D1D349-38EC-4F3D-BB47-C745E13C5667}"/>
    <dgm:cxn modelId="{1BA030B1-5033-4BDC-9F1E-CE60D2BFC2F0}" srcId="{B25B2AAE-D83C-47EE-9047-133F09B96F27}" destId="{96D59380-C346-46B4-958F-45CDE90CC2BE}" srcOrd="2" destOrd="0" parTransId="{AEAD314F-A653-46B1-833D-8783C392AD21}" sibTransId="{E8EC8258-667F-456A-8195-2284E95057D1}"/>
    <dgm:cxn modelId="{33D8E27D-CB0D-4068-B2E9-454DF0E97C6B}" type="presOf" srcId="{D25411A2-DFB7-4149-90AF-3CCEB95C52F3}" destId="{D51304BF-08FB-4073-93FC-5D3B18C17A85}" srcOrd="0" destOrd="0" presId="urn:microsoft.com/office/officeart/2005/8/layout/radial6"/>
    <dgm:cxn modelId="{90D6C902-3C14-4C9F-92DB-2CFA19F6D04D}" type="presOf" srcId="{96D59380-C346-46B4-958F-45CDE90CC2BE}" destId="{F8C4C6CD-87C4-4E07-ADF7-B70A938B17CD}" srcOrd="0" destOrd="0" presId="urn:microsoft.com/office/officeart/2005/8/layout/radial6"/>
    <dgm:cxn modelId="{5DC5AB72-E6C3-4BCA-80B9-A6470C1D727F}" type="presOf" srcId="{21B26D5C-2879-4777-87D9-A1497F0CB34D}" destId="{7D61C470-0E51-4867-8C47-F9E9F587727B}" srcOrd="0" destOrd="0" presId="urn:microsoft.com/office/officeart/2005/8/layout/radial6"/>
    <dgm:cxn modelId="{87DEAD04-8EE2-451B-98FB-1B0497737630}" type="presOf" srcId="{5A457EC7-2986-4507-A4D7-70315267A0B4}" destId="{F8FF7A54-1D7E-46D0-82AE-B7F726646EBB}" srcOrd="0" destOrd="0" presId="urn:microsoft.com/office/officeart/2005/8/layout/radial6"/>
    <dgm:cxn modelId="{499AFA44-F2E3-41B1-A0D3-114907B0A30C}" srcId="{B25B2AAE-D83C-47EE-9047-133F09B96F27}" destId="{1220C03A-77F9-4983-B365-54903D3CA408}" srcOrd="5" destOrd="0" parTransId="{EDBADE8B-D732-4471-846F-E69C0455E8E8}" sibTransId="{A7AFD21A-7A73-40A6-AB38-E8F03B6083FB}"/>
    <dgm:cxn modelId="{7E779D22-F103-471E-81F3-B1D5AC68275B}" type="presOf" srcId="{33D2E7CC-5757-43AF-85D1-F862A3E1BEC6}" destId="{9C86CD18-8DB4-4549-A374-F272D4D5F974}" srcOrd="0" destOrd="0" presId="urn:microsoft.com/office/officeart/2005/8/layout/radial6"/>
    <dgm:cxn modelId="{2D986CD0-4C76-4AEC-91B9-31E3171AAC90}" type="presOf" srcId="{1220C03A-77F9-4983-B365-54903D3CA408}" destId="{660D711B-7A2C-4323-8C33-4A548DC6F542}" srcOrd="0" destOrd="0" presId="urn:microsoft.com/office/officeart/2005/8/layout/radial6"/>
    <dgm:cxn modelId="{1098B520-4EB7-41B3-80B8-2EC36ADD3C1C}" srcId="{B25B2AAE-D83C-47EE-9047-133F09B96F27}" destId="{D25411A2-DFB7-4149-90AF-3CCEB95C52F3}" srcOrd="1" destOrd="0" parTransId="{4683ECDC-C841-4BF3-ABEE-BC181D134BF4}" sibTransId="{5A457EC7-2986-4507-A4D7-70315267A0B4}"/>
    <dgm:cxn modelId="{4EC32F52-9870-49ED-B9E4-43E763C29D7E}" srcId="{B25B2AAE-D83C-47EE-9047-133F09B96F27}" destId="{33D2E7CC-5757-43AF-85D1-F862A3E1BEC6}" srcOrd="4" destOrd="0" parTransId="{25E402FD-CE08-4FD0-BAE1-A90E82150FB4}" sibTransId="{A2D84E16-DF03-4158-8665-35E4687D2A9C}"/>
    <dgm:cxn modelId="{B2E3FD68-609D-4CDB-B3E1-1E7503DE2669}" srcId="{B25B2AAE-D83C-47EE-9047-133F09B96F27}" destId="{C1700BAF-9946-42F5-A538-00052ADD969A}" srcOrd="6" destOrd="0" parTransId="{CF40ACAD-C661-4E60-99AF-4E400C47E54D}" sibTransId="{36220190-9D04-4EA9-A2CB-F7317CA3B34B}"/>
    <dgm:cxn modelId="{97CC7927-5467-4280-BB1D-81832FAACAEF}" type="presOf" srcId="{C1700BAF-9946-42F5-A538-00052ADD969A}" destId="{EB7CB291-5CB2-4448-A696-3E7949D50A6D}" srcOrd="0" destOrd="0" presId="urn:microsoft.com/office/officeart/2005/8/layout/radial6"/>
    <dgm:cxn modelId="{E36D8B71-5393-4777-92D9-B020311F189B}" type="presOf" srcId="{E8EC8258-667F-456A-8195-2284E95057D1}" destId="{E0E10B70-332A-4E6C-8135-B387B412E2EC}" srcOrd="0" destOrd="0" presId="urn:microsoft.com/office/officeart/2005/8/layout/radial6"/>
    <dgm:cxn modelId="{D175413A-98F0-45F5-BEDE-C428B216FDFF}" srcId="{21B26D5C-2879-4777-87D9-A1497F0CB34D}" destId="{B25B2AAE-D83C-47EE-9047-133F09B96F27}" srcOrd="0" destOrd="0" parTransId="{AFCAC729-75E6-44DB-9E69-63B31377A965}" sibTransId="{8CB1F6ED-E8FF-4B81-AA66-9DA9E6D84249}"/>
    <dgm:cxn modelId="{597AE796-E47C-4B82-B2FA-B63E3EB422C7}" type="presOf" srcId="{36220190-9D04-4EA9-A2CB-F7317CA3B34B}" destId="{AB81BEA2-FA9F-4E9B-BA7C-311BC0715005}" srcOrd="0" destOrd="0" presId="urn:microsoft.com/office/officeart/2005/8/layout/radial6"/>
    <dgm:cxn modelId="{FA44CC10-9264-4584-9063-E80BE77C60DB}" type="presOf" srcId="{9D40E60C-C602-46BD-85DF-23DACAAE9B1E}" destId="{7D7A4C75-0E67-4DF5-80F6-1A6B537C9696}" srcOrd="0" destOrd="0" presId="urn:microsoft.com/office/officeart/2005/8/layout/radial6"/>
    <dgm:cxn modelId="{CC0A4D10-166B-46E5-8C87-40F4A5D4FC47}" type="presOf" srcId="{61D1D349-38EC-4F3D-BB47-C745E13C5667}" destId="{6D195BC1-CDD3-45C0-BD73-EBE5526C5EAC}" srcOrd="0" destOrd="0" presId="urn:microsoft.com/office/officeart/2005/8/layout/radial6"/>
    <dgm:cxn modelId="{0B3327B1-5E84-4E9C-9324-DC208BDF9A91}" type="presParOf" srcId="{7D61C470-0E51-4867-8C47-F9E9F587727B}" destId="{F851A874-17EB-40CC-82DC-33BA826B33E4}" srcOrd="0" destOrd="0" presId="urn:microsoft.com/office/officeart/2005/8/layout/radial6"/>
    <dgm:cxn modelId="{1EC30D34-8757-41DB-BA52-A592FCEA78B9}" type="presParOf" srcId="{7D61C470-0E51-4867-8C47-F9E9F587727B}" destId="{A5C56197-55D0-4439-AF3A-A96247668C42}" srcOrd="1" destOrd="0" presId="urn:microsoft.com/office/officeart/2005/8/layout/radial6"/>
    <dgm:cxn modelId="{53E45F0A-7005-47B7-A3D7-A93AE8B1D2F0}" type="presParOf" srcId="{7D61C470-0E51-4867-8C47-F9E9F587727B}" destId="{B6C7C91F-69EE-4D90-B1E0-DC0174ADFF83}" srcOrd="2" destOrd="0" presId="urn:microsoft.com/office/officeart/2005/8/layout/radial6"/>
    <dgm:cxn modelId="{34A8D6A1-E807-4682-B7F2-8CA445BE77B6}" type="presParOf" srcId="{7D61C470-0E51-4867-8C47-F9E9F587727B}" destId="{B223B679-68EA-4FC8-B2AD-44AD6C07D66E}" srcOrd="3" destOrd="0" presId="urn:microsoft.com/office/officeart/2005/8/layout/radial6"/>
    <dgm:cxn modelId="{5A602FAB-FA8C-46D6-B811-9769786B96A3}" type="presParOf" srcId="{7D61C470-0E51-4867-8C47-F9E9F587727B}" destId="{D51304BF-08FB-4073-93FC-5D3B18C17A85}" srcOrd="4" destOrd="0" presId="urn:microsoft.com/office/officeart/2005/8/layout/radial6"/>
    <dgm:cxn modelId="{44DA85CE-9191-4BB4-859E-34572C3D132F}" type="presParOf" srcId="{7D61C470-0E51-4867-8C47-F9E9F587727B}" destId="{CE265BA4-8949-41FB-80DB-C28248914DA5}" srcOrd="5" destOrd="0" presId="urn:microsoft.com/office/officeart/2005/8/layout/radial6"/>
    <dgm:cxn modelId="{4314AF21-6992-4BE1-A316-FB7E21D99C16}" type="presParOf" srcId="{7D61C470-0E51-4867-8C47-F9E9F587727B}" destId="{F8FF7A54-1D7E-46D0-82AE-B7F726646EBB}" srcOrd="6" destOrd="0" presId="urn:microsoft.com/office/officeart/2005/8/layout/radial6"/>
    <dgm:cxn modelId="{550FA279-6688-4C5B-9008-1B1C4E521D5D}" type="presParOf" srcId="{7D61C470-0E51-4867-8C47-F9E9F587727B}" destId="{F8C4C6CD-87C4-4E07-ADF7-B70A938B17CD}" srcOrd="7" destOrd="0" presId="urn:microsoft.com/office/officeart/2005/8/layout/radial6"/>
    <dgm:cxn modelId="{CF3BADDF-BB36-417A-A9D0-B54FD8096EF2}" type="presParOf" srcId="{7D61C470-0E51-4867-8C47-F9E9F587727B}" destId="{06E2AA5B-968A-4E7D-8603-AB70BC8027D4}" srcOrd="8" destOrd="0" presId="urn:microsoft.com/office/officeart/2005/8/layout/radial6"/>
    <dgm:cxn modelId="{363E6AEA-FE5C-409F-A46A-3CA019FD40FC}" type="presParOf" srcId="{7D61C470-0E51-4867-8C47-F9E9F587727B}" destId="{E0E10B70-332A-4E6C-8135-B387B412E2EC}" srcOrd="9" destOrd="0" presId="urn:microsoft.com/office/officeart/2005/8/layout/radial6"/>
    <dgm:cxn modelId="{9ADAEA20-F27F-48F4-8423-5D30250B250D}" type="presParOf" srcId="{7D61C470-0E51-4867-8C47-F9E9F587727B}" destId="{7D7A4C75-0E67-4DF5-80F6-1A6B537C9696}" srcOrd="10" destOrd="0" presId="urn:microsoft.com/office/officeart/2005/8/layout/radial6"/>
    <dgm:cxn modelId="{3D4F758B-898C-49CE-BA19-01D786F3DB36}" type="presParOf" srcId="{7D61C470-0E51-4867-8C47-F9E9F587727B}" destId="{AF868644-6558-4E08-BB94-E534950339A4}" srcOrd="11" destOrd="0" presId="urn:microsoft.com/office/officeart/2005/8/layout/radial6"/>
    <dgm:cxn modelId="{326483B3-C79F-44AD-8BD8-4BEF11A09EBA}" type="presParOf" srcId="{7D61C470-0E51-4867-8C47-F9E9F587727B}" destId="{6D195BC1-CDD3-45C0-BD73-EBE5526C5EAC}" srcOrd="12" destOrd="0" presId="urn:microsoft.com/office/officeart/2005/8/layout/radial6"/>
    <dgm:cxn modelId="{6EB3AF7A-C7D4-4707-8D44-E02002856B22}" type="presParOf" srcId="{7D61C470-0E51-4867-8C47-F9E9F587727B}" destId="{9C86CD18-8DB4-4549-A374-F272D4D5F974}" srcOrd="13" destOrd="0" presId="urn:microsoft.com/office/officeart/2005/8/layout/radial6"/>
    <dgm:cxn modelId="{1568D42F-2F36-4880-94A0-0DD3AC3FC9B1}" type="presParOf" srcId="{7D61C470-0E51-4867-8C47-F9E9F587727B}" destId="{A138DA57-5DBB-4C15-810B-3792D704BF6F}" srcOrd="14" destOrd="0" presId="urn:microsoft.com/office/officeart/2005/8/layout/radial6"/>
    <dgm:cxn modelId="{F8F1EB4C-BC95-43DE-A6B3-5899AD417752}" type="presParOf" srcId="{7D61C470-0E51-4867-8C47-F9E9F587727B}" destId="{7FED86E0-11D0-4E32-9020-4B53940013CD}" srcOrd="15" destOrd="0" presId="urn:microsoft.com/office/officeart/2005/8/layout/radial6"/>
    <dgm:cxn modelId="{7A1E7CFF-B217-4A9C-A0B7-DE34129A47ED}" type="presParOf" srcId="{7D61C470-0E51-4867-8C47-F9E9F587727B}" destId="{660D711B-7A2C-4323-8C33-4A548DC6F542}" srcOrd="16" destOrd="0" presId="urn:microsoft.com/office/officeart/2005/8/layout/radial6"/>
    <dgm:cxn modelId="{7F5C1537-BFC7-41A2-A4C2-986F76E27AF7}" type="presParOf" srcId="{7D61C470-0E51-4867-8C47-F9E9F587727B}" destId="{B0986857-7409-440D-9B81-6328F6030AF4}" srcOrd="17" destOrd="0" presId="urn:microsoft.com/office/officeart/2005/8/layout/radial6"/>
    <dgm:cxn modelId="{0868E19B-314F-4190-9EBB-73B2242AFA42}" type="presParOf" srcId="{7D61C470-0E51-4867-8C47-F9E9F587727B}" destId="{4FAB0F4F-5235-4503-9737-8A061635A0FF}" srcOrd="18" destOrd="0" presId="urn:microsoft.com/office/officeart/2005/8/layout/radial6"/>
    <dgm:cxn modelId="{94DFAE87-A9EE-40E8-A0BA-12F81A1FEFF6}" type="presParOf" srcId="{7D61C470-0E51-4867-8C47-F9E9F587727B}" destId="{EB7CB291-5CB2-4448-A696-3E7949D50A6D}" srcOrd="19" destOrd="0" presId="urn:microsoft.com/office/officeart/2005/8/layout/radial6"/>
    <dgm:cxn modelId="{F057340C-9236-4B05-AB44-880185712446}" type="presParOf" srcId="{7D61C470-0E51-4867-8C47-F9E9F587727B}" destId="{2B8ED8D8-55B8-4F0D-9208-9EC46F25DBAF}" srcOrd="20" destOrd="0" presId="urn:microsoft.com/office/officeart/2005/8/layout/radial6"/>
    <dgm:cxn modelId="{B8621BCF-F9AA-4BEA-87F6-5CFDB2E9145C}" type="presParOf" srcId="{7D61C470-0E51-4867-8C47-F9E9F587727B}" destId="{AB81BEA2-FA9F-4E9B-BA7C-311BC0715005}"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3500F-1531-40BB-8073-132139A8C0E1}">
      <dsp:nvSpPr>
        <dsp:cNvPr id="0" name=""/>
        <dsp:cNvSpPr/>
      </dsp:nvSpPr>
      <dsp:spPr>
        <a:xfrm>
          <a:off x="2697788" y="65503"/>
          <a:ext cx="3144157" cy="314415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77850">
            <a:lnSpc>
              <a:spcPct val="90000"/>
            </a:lnSpc>
            <a:spcBef>
              <a:spcPct val="0"/>
            </a:spcBef>
            <a:spcAft>
              <a:spcPct val="35000"/>
            </a:spcAft>
          </a:pPr>
          <a:r>
            <a:rPr lang="en-US" sz="1300" kern="1200" dirty="0" smtClean="0"/>
            <a:t>Peer Review</a:t>
          </a:r>
          <a:endParaRPr lang="en-US" sz="1300" kern="1200" dirty="0"/>
        </a:p>
        <a:p>
          <a:pPr marL="57150" lvl="1" indent="-57150" algn="l" defTabSz="444500">
            <a:lnSpc>
              <a:spcPct val="90000"/>
            </a:lnSpc>
            <a:spcBef>
              <a:spcPct val="0"/>
            </a:spcBef>
            <a:spcAft>
              <a:spcPct val="15000"/>
            </a:spcAft>
            <a:buChar char="••"/>
          </a:pPr>
          <a:r>
            <a:rPr lang="en-US" sz="1000" kern="1200" dirty="0" smtClean="0"/>
            <a:t>Explain the design/source code idea</a:t>
          </a:r>
          <a:endParaRPr lang="en-US" sz="1000" kern="1200" dirty="0"/>
        </a:p>
        <a:p>
          <a:pPr marL="57150" lvl="1" indent="-57150" algn="l" defTabSz="444500">
            <a:lnSpc>
              <a:spcPct val="90000"/>
            </a:lnSpc>
            <a:spcBef>
              <a:spcPct val="0"/>
            </a:spcBef>
            <a:spcAft>
              <a:spcPct val="15000"/>
            </a:spcAft>
            <a:buChar char="••"/>
          </a:pPr>
          <a:r>
            <a:rPr lang="en-US" sz="1000" kern="1200" dirty="0" smtClean="0"/>
            <a:t>Detect design/source code defects</a:t>
          </a:r>
          <a:endParaRPr lang="en-US" sz="1000" kern="1200" dirty="0"/>
        </a:p>
        <a:p>
          <a:pPr marL="57150" lvl="1" indent="-57150" algn="l" defTabSz="444500">
            <a:lnSpc>
              <a:spcPct val="90000"/>
            </a:lnSpc>
            <a:spcBef>
              <a:spcPct val="0"/>
            </a:spcBef>
            <a:spcAft>
              <a:spcPct val="15000"/>
            </a:spcAft>
            <a:buChar char="••"/>
          </a:pPr>
          <a:r>
            <a:rPr lang="en-US" sz="1000" kern="1200" dirty="0" smtClean="0"/>
            <a:t>Confirm the procedure and quality of test plan or test result</a:t>
          </a:r>
          <a:endParaRPr lang="en-US" sz="1000" kern="1200" dirty="0"/>
        </a:p>
      </dsp:txBody>
      <dsp:txXfrm>
        <a:off x="3117009" y="615730"/>
        <a:ext cx="2305715" cy="1414870"/>
      </dsp:txXfrm>
    </dsp:sp>
    <dsp:sp modelId="{3040396E-22C3-4650-A1AB-AAD4E8B60DB9}">
      <dsp:nvSpPr>
        <dsp:cNvPr id="0" name=""/>
        <dsp:cNvSpPr/>
      </dsp:nvSpPr>
      <dsp:spPr>
        <a:xfrm>
          <a:off x="3832305" y="2030601"/>
          <a:ext cx="3144157" cy="3144157"/>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77850">
            <a:lnSpc>
              <a:spcPct val="90000"/>
            </a:lnSpc>
            <a:spcBef>
              <a:spcPct val="0"/>
            </a:spcBef>
            <a:spcAft>
              <a:spcPct val="35000"/>
            </a:spcAft>
          </a:pPr>
          <a:r>
            <a:rPr lang="en-US" sz="1300" kern="1200" dirty="0" smtClean="0"/>
            <a:t>Design Review</a:t>
          </a:r>
          <a:endParaRPr lang="en-US" sz="1300" kern="1200" dirty="0"/>
        </a:p>
        <a:p>
          <a:pPr marL="57150" lvl="1" indent="-57150" algn="l" defTabSz="444500">
            <a:lnSpc>
              <a:spcPct val="90000"/>
            </a:lnSpc>
            <a:spcBef>
              <a:spcPct val="0"/>
            </a:spcBef>
            <a:spcAft>
              <a:spcPct val="15000"/>
            </a:spcAft>
            <a:buChar char="••"/>
          </a:pPr>
          <a:r>
            <a:rPr lang="en-US" sz="1000" kern="1200" dirty="0" smtClean="0"/>
            <a:t>Double </a:t>
          </a:r>
          <a:r>
            <a:rPr lang="en-US" sz="1000" kern="1200" dirty="0" smtClean="0"/>
            <a:t>check if </a:t>
          </a:r>
          <a:r>
            <a:rPr lang="en-US" sz="1000" kern="1200" dirty="0" smtClean="0"/>
            <a:t>the process procedure is implemented appropriately according to Project plan</a:t>
          </a:r>
          <a:endParaRPr lang="en-US" sz="1000" kern="1200" dirty="0"/>
        </a:p>
        <a:p>
          <a:pPr marL="57150" lvl="1" indent="-57150" algn="l" defTabSz="444500">
            <a:lnSpc>
              <a:spcPct val="90000"/>
            </a:lnSpc>
            <a:spcBef>
              <a:spcPct val="0"/>
            </a:spcBef>
            <a:spcAft>
              <a:spcPct val="15000"/>
            </a:spcAft>
            <a:buChar char="••"/>
          </a:pPr>
          <a:r>
            <a:rPr lang="en-US" sz="1000" kern="1200" dirty="0" smtClean="0"/>
            <a:t>Re-check the process data to clarify if any issues still remain before we </a:t>
          </a:r>
          <a:r>
            <a:rPr lang="en-US" sz="1000" kern="1200" dirty="0" smtClean="0"/>
            <a:t>move on </a:t>
          </a:r>
          <a:r>
            <a:rPr lang="en-US" sz="1000" kern="1200" dirty="0" smtClean="0"/>
            <a:t>to next stage</a:t>
          </a:r>
          <a:endParaRPr lang="en-US" sz="1000" kern="1200" dirty="0"/>
        </a:p>
        <a:p>
          <a:pPr marL="57150" lvl="1" indent="-57150" algn="l" defTabSz="444500">
            <a:lnSpc>
              <a:spcPct val="90000"/>
            </a:lnSpc>
            <a:spcBef>
              <a:spcPct val="0"/>
            </a:spcBef>
            <a:spcAft>
              <a:spcPct val="15000"/>
            </a:spcAft>
            <a:buChar char="••"/>
          </a:pPr>
          <a:r>
            <a:rPr lang="en-US" sz="1000" kern="1200" dirty="0" smtClean="0"/>
            <a:t>Objectively check </a:t>
          </a:r>
          <a:r>
            <a:rPr lang="en-US" sz="1000" kern="1200" dirty="0" smtClean="0"/>
            <a:t>with QA </a:t>
          </a:r>
          <a:r>
            <a:rPr lang="en-US" sz="1000" kern="1200" dirty="0" err="1" smtClean="0"/>
            <a:t>dept</a:t>
          </a:r>
          <a:endParaRPr lang="en-US" sz="1000" kern="1200" dirty="0"/>
        </a:p>
      </dsp:txBody>
      <dsp:txXfrm>
        <a:off x="4793893" y="2842842"/>
        <a:ext cx="1886494" cy="1729286"/>
      </dsp:txXfrm>
    </dsp:sp>
    <dsp:sp modelId="{6B5906B4-3184-44A2-B273-4B7125191ACE}">
      <dsp:nvSpPr>
        <dsp:cNvPr id="0" name=""/>
        <dsp:cNvSpPr/>
      </dsp:nvSpPr>
      <dsp:spPr>
        <a:xfrm>
          <a:off x="1563272" y="2030601"/>
          <a:ext cx="3144157" cy="3144157"/>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577850">
            <a:lnSpc>
              <a:spcPct val="90000"/>
            </a:lnSpc>
            <a:spcBef>
              <a:spcPct val="0"/>
            </a:spcBef>
            <a:spcAft>
              <a:spcPct val="35000"/>
            </a:spcAft>
          </a:pPr>
          <a:r>
            <a:rPr lang="en-US" sz="1300" kern="1200" dirty="0" smtClean="0"/>
            <a:t>Release Review</a:t>
          </a:r>
          <a:endParaRPr lang="en-US" sz="1300" kern="1200" dirty="0"/>
        </a:p>
        <a:p>
          <a:pPr marL="57150" lvl="1" indent="-57150" algn="l" defTabSz="444500">
            <a:lnSpc>
              <a:spcPct val="90000"/>
            </a:lnSpc>
            <a:spcBef>
              <a:spcPct val="0"/>
            </a:spcBef>
            <a:spcAft>
              <a:spcPct val="15000"/>
            </a:spcAft>
            <a:buChar char="••"/>
          </a:pPr>
          <a:r>
            <a:rPr lang="en-US" sz="1000" kern="1200" dirty="0" smtClean="0"/>
            <a:t>Confirm if </a:t>
          </a:r>
          <a:r>
            <a:rPr lang="en-US" sz="1000" kern="1200" dirty="0" smtClean="0"/>
            <a:t>the release package quality is enough before releasing to customer</a:t>
          </a:r>
          <a:endParaRPr lang="en-US" sz="1000" kern="1200" dirty="0"/>
        </a:p>
        <a:p>
          <a:pPr marL="57150" lvl="1" indent="-57150" algn="l" defTabSz="444500">
            <a:lnSpc>
              <a:spcPct val="90000"/>
            </a:lnSpc>
            <a:spcBef>
              <a:spcPct val="0"/>
            </a:spcBef>
            <a:spcAft>
              <a:spcPct val="15000"/>
            </a:spcAft>
            <a:buChar char="••"/>
          </a:pPr>
          <a:r>
            <a:rPr lang="en-US" sz="1000" kern="1200" dirty="0" smtClean="0"/>
            <a:t>Need to </a:t>
          </a:r>
          <a:r>
            <a:rPr lang="en-US" sz="1000" kern="1200" dirty="0" smtClean="0"/>
            <a:t>check if </a:t>
          </a:r>
          <a:r>
            <a:rPr lang="en-US" sz="1000" kern="1200" dirty="0" smtClean="0"/>
            <a:t>not only product but also related document and material </a:t>
          </a:r>
          <a:r>
            <a:rPr lang="en-US" sz="1000" kern="1200" dirty="0" smtClean="0"/>
            <a:t>are </a:t>
          </a:r>
          <a:r>
            <a:rPr lang="en-US" sz="1000" kern="1200" dirty="0" smtClean="0"/>
            <a:t>appropriate according to Project Plan</a:t>
          </a:r>
          <a:endParaRPr lang="en-US" sz="1000" kern="1200" dirty="0"/>
        </a:p>
        <a:p>
          <a:pPr marL="57150" lvl="1" indent="-57150" algn="l" defTabSz="444500">
            <a:lnSpc>
              <a:spcPct val="90000"/>
            </a:lnSpc>
            <a:spcBef>
              <a:spcPct val="0"/>
            </a:spcBef>
            <a:spcAft>
              <a:spcPct val="15000"/>
            </a:spcAft>
            <a:buChar char="••"/>
          </a:pPr>
          <a:r>
            <a:rPr lang="en-US" sz="1000" kern="1200" dirty="0" smtClean="0"/>
            <a:t>Must be conducted before Release milestone</a:t>
          </a:r>
          <a:endParaRPr lang="en-US" sz="1000" kern="1200" dirty="0"/>
        </a:p>
      </dsp:txBody>
      <dsp:txXfrm>
        <a:off x="1859346" y="2842842"/>
        <a:ext cx="1886494" cy="17292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1BEA2-FA9F-4E9B-BA7C-311BC0715005}">
      <dsp:nvSpPr>
        <dsp:cNvPr id="0" name=""/>
        <dsp:cNvSpPr/>
      </dsp:nvSpPr>
      <dsp:spPr>
        <a:xfrm>
          <a:off x="1633218" y="405330"/>
          <a:ext cx="3214283" cy="3214283"/>
        </a:xfrm>
        <a:prstGeom prst="blockArc">
          <a:avLst>
            <a:gd name="adj1" fmla="val 13114286"/>
            <a:gd name="adj2" fmla="val 16200000"/>
            <a:gd name="adj3" fmla="val 3900"/>
          </a:avLst>
        </a:prstGeom>
        <a:solidFill>
          <a:schemeClr val="accent2">
            <a:hueOff val="2823529"/>
            <a:satOff val="0"/>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AB0F4F-5235-4503-9737-8A061635A0FF}">
      <dsp:nvSpPr>
        <dsp:cNvPr id="0" name=""/>
        <dsp:cNvSpPr/>
      </dsp:nvSpPr>
      <dsp:spPr>
        <a:xfrm>
          <a:off x="1633218" y="405330"/>
          <a:ext cx="3214283" cy="3214283"/>
        </a:xfrm>
        <a:prstGeom prst="blockArc">
          <a:avLst>
            <a:gd name="adj1" fmla="val 10028571"/>
            <a:gd name="adj2" fmla="val 13114286"/>
            <a:gd name="adj3" fmla="val 3900"/>
          </a:avLst>
        </a:prstGeom>
        <a:solidFill>
          <a:schemeClr val="accent2">
            <a:hueOff val="2352941"/>
            <a:satOff val="0"/>
            <a:lumOff val="653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ED86E0-11D0-4E32-9020-4B53940013CD}">
      <dsp:nvSpPr>
        <dsp:cNvPr id="0" name=""/>
        <dsp:cNvSpPr/>
      </dsp:nvSpPr>
      <dsp:spPr>
        <a:xfrm>
          <a:off x="1633218" y="405330"/>
          <a:ext cx="3214283" cy="3214283"/>
        </a:xfrm>
        <a:prstGeom prst="blockArc">
          <a:avLst>
            <a:gd name="adj1" fmla="val 6942857"/>
            <a:gd name="adj2" fmla="val 10028571"/>
            <a:gd name="adj3" fmla="val 3900"/>
          </a:avLst>
        </a:prstGeom>
        <a:solidFill>
          <a:schemeClr val="accent2">
            <a:hueOff val="1882353"/>
            <a:satOff val="0"/>
            <a:lumOff val="522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195BC1-CDD3-45C0-BD73-EBE5526C5EAC}">
      <dsp:nvSpPr>
        <dsp:cNvPr id="0" name=""/>
        <dsp:cNvSpPr/>
      </dsp:nvSpPr>
      <dsp:spPr>
        <a:xfrm>
          <a:off x="1633218" y="405330"/>
          <a:ext cx="3214283" cy="3214283"/>
        </a:xfrm>
        <a:prstGeom prst="blockArc">
          <a:avLst>
            <a:gd name="adj1" fmla="val 3857143"/>
            <a:gd name="adj2" fmla="val 6942857"/>
            <a:gd name="adj3" fmla="val 3900"/>
          </a:avLst>
        </a:prstGeom>
        <a:solidFill>
          <a:schemeClr val="accent2">
            <a:hueOff val="1411764"/>
            <a:satOff val="0"/>
            <a:lumOff val="392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E10B70-332A-4E6C-8135-B387B412E2EC}">
      <dsp:nvSpPr>
        <dsp:cNvPr id="0" name=""/>
        <dsp:cNvSpPr/>
      </dsp:nvSpPr>
      <dsp:spPr>
        <a:xfrm>
          <a:off x="1633218" y="405330"/>
          <a:ext cx="3214283" cy="3214283"/>
        </a:xfrm>
        <a:prstGeom prst="blockArc">
          <a:avLst>
            <a:gd name="adj1" fmla="val 771429"/>
            <a:gd name="adj2" fmla="val 3857143"/>
            <a:gd name="adj3" fmla="val 3900"/>
          </a:avLst>
        </a:prstGeom>
        <a:solidFill>
          <a:schemeClr val="accent2">
            <a:hueOff val="941176"/>
            <a:satOff val="0"/>
            <a:lumOff val="26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FF7A54-1D7E-46D0-82AE-B7F726646EBB}">
      <dsp:nvSpPr>
        <dsp:cNvPr id="0" name=""/>
        <dsp:cNvSpPr/>
      </dsp:nvSpPr>
      <dsp:spPr>
        <a:xfrm>
          <a:off x="1633218" y="405330"/>
          <a:ext cx="3214283" cy="3214283"/>
        </a:xfrm>
        <a:prstGeom prst="blockArc">
          <a:avLst>
            <a:gd name="adj1" fmla="val 19285714"/>
            <a:gd name="adj2" fmla="val 771429"/>
            <a:gd name="adj3" fmla="val 3900"/>
          </a:avLst>
        </a:prstGeom>
        <a:solidFill>
          <a:schemeClr val="accent2">
            <a:hueOff val="470588"/>
            <a:satOff val="0"/>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3B679-68EA-4FC8-B2AD-44AD6C07D66E}">
      <dsp:nvSpPr>
        <dsp:cNvPr id="0" name=""/>
        <dsp:cNvSpPr/>
      </dsp:nvSpPr>
      <dsp:spPr>
        <a:xfrm>
          <a:off x="1633218" y="405330"/>
          <a:ext cx="3214283" cy="3214283"/>
        </a:xfrm>
        <a:prstGeom prst="blockArc">
          <a:avLst>
            <a:gd name="adj1" fmla="val 16200000"/>
            <a:gd name="adj2" fmla="val 19285714"/>
            <a:gd name="adj3" fmla="val 39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51A874-17EB-40CC-82DC-33BA826B33E4}">
      <dsp:nvSpPr>
        <dsp:cNvPr id="0" name=""/>
        <dsp:cNvSpPr/>
      </dsp:nvSpPr>
      <dsp:spPr>
        <a:xfrm>
          <a:off x="2618552" y="1390665"/>
          <a:ext cx="1243614" cy="12436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Management</a:t>
          </a:r>
          <a:endParaRPr lang="en-US" sz="1100" kern="1200" dirty="0"/>
        </a:p>
      </dsp:txBody>
      <dsp:txXfrm>
        <a:off x="2800675" y="1572788"/>
        <a:ext cx="879368" cy="879368"/>
      </dsp:txXfrm>
    </dsp:sp>
    <dsp:sp modelId="{A5C56197-55D0-4439-AF3A-A96247668C42}">
      <dsp:nvSpPr>
        <dsp:cNvPr id="0" name=""/>
        <dsp:cNvSpPr/>
      </dsp:nvSpPr>
      <dsp:spPr>
        <a:xfrm>
          <a:off x="2805094" y="1404"/>
          <a:ext cx="870530" cy="870530"/>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Risk</a:t>
          </a:r>
          <a:endParaRPr lang="en-US" sz="1200" kern="1200" dirty="0"/>
        </a:p>
      </dsp:txBody>
      <dsp:txXfrm>
        <a:off x="2932580" y="128890"/>
        <a:ext cx="615558" cy="615558"/>
      </dsp:txXfrm>
    </dsp:sp>
    <dsp:sp modelId="{D51304BF-08FB-4073-93FC-5D3B18C17A85}">
      <dsp:nvSpPr>
        <dsp:cNvPr id="0" name=""/>
        <dsp:cNvSpPr/>
      </dsp:nvSpPr>
      <dsp:spPr>
        <a:xfrm>
          <a:off x="4037107" y="594710"/>
          <a:ext cx="870530" cy="870530"/>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Change</a:t>
          </a:r>
          <a:endParaRPr lang="en-US" sz="1200" kern="1200" dirty="0"/>
        </a:p>
      </dsp:txBody>
      <dsp:txXfrm>
        <a:off x="4164593" y="722196"/>
        <a:ext cx="615558" cy="615558"/>
      </dsp:txXfrm>
    </dsp:sp>
    <dsp:sp modelId="{F8C4C6CD-87C4-4E07-ADF7-B70A938B17CD}">
      <dsp:nvSpPr>
        <dsp:cNvPr id="0" name=""/>
        <dsp:cNvSpPr/>
      </dsp:nvSpPr>
      <dsp:spPr>
        <a:xfrm>
          <a:off x="4341389" y="1927856"/>
          <a:ext cx="870530" cy="870530"/>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Defect</a:t>
          </a:r>
          <a:endParaRPr lang="en-US" sz="1200" kern="1200" dirty="0"/>
        </a:p>
      </dsp:txBody>
      <dsp:txXfrm>
        <a:off x="4468875" y="2055342"/>
        <a:ext cx="615558" cy="615558"/>
      </dsp:txXfrm>
    </dsp:sp>
    <dsp:sp modelId="{7D7A4C75-0E67-4DF5-80F6-1A6B537C9696}">
      <dsp:nvSpPr>
        <dsp:cNvPr id="0" name=""/>
        <dsp:cNvSpPr/>
      </dsp:nvSpPr>
      <dsp:spPr>
        <a:xfrm>
          <a:off x="3488810" y="2996956"/>
          <a:ext cx="870530" cy="870530"/>
        </a:xfrm>
        <a:prstGeom prst="ellipse">
          <a:avLst/>
        </a:prstGeom>
        <a:solidFill>
          <a:schemeClr val="accent2">
            <a:hueOff val="1411764"/>
            <a:satOff val="0"/>
            <a:lumOff val="39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Configu</a:t>
          </a:r>
          <a:r>
            <a:rPr lang="en-US" sz="1200" kern="1200" dirty="0" smtClean="0"/>
            <a:t>-ration</a:t>
          </a:r>
          <a:endParaRPr lang="en-US" sz="1200" kern="1200" dirty="0"/>
        </a:p>
      </dsp:txBody>
      <dsp:txXfrm>
        <a:off x="3616296" y="3124442"/>
        <a:ext cx="615558" cy="615558"/>
      </dsp:txXfrm>
    </dsp:sp>
    <dsp:sp modelId="{9C86CD18-8DB4-4549-A374-F272D4D5F974}">
      <dsp:nvSpPr>
        <dsp:cNvPr id="0" name=""/>
        <dsp:cNvSpPr/>
      </dsp:nvSpPr>
      <dsp:spPr>
        <a:xfrm>
          <a:off x="2121379" y="2996956"/>
          <a:ext cx="870530" cy="870530"/>
        </a:xfrm>
        <a:prstGeom prst="ellipse">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Measure-</a:t>
          </a:r>
          <a:r>
            <a:rPr lang="en-US" sz="1050" kern="1200" dirty="0" err="1" smtClean="0"/>
            <a:t>ment</a:t>
          </a:r>
          <a:r>
            <a:rPr lang="en-US" sz="1050" kern="1200" dirty="0" smtClean="0"/>
            <a:t> &amp; Analysis</a:t>
          </a:r>
          <a:endParaRPr lang="en-US" sz="1050" kern="1200" dirty="0"/>
        </a:p>
      </dsp:txBody>
      <dsp:txXfrm>
        <a:off x="2248865" y="3124442"/>
        <a:ext cx="615558" cy="615558"/>
      </dsp:txXfrm>
    </dsp:sp>
    <dsp:sp modelId="{660D711B-7A2C-4323-8C33-4A548DC6F542}">
      <dsp:nvSpPr>
        <dsp:cNvPr id="0" name=""/>
        <dsp:cNvSpPr/>
      </dsp:nvSpPr>
      <dsp:spPr>
        <a:xfrm>
          <a:off x="1268800" y="1927856"/>
          <a:ext cx="870530" cy="870530"/>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Monitor-</a:t>
          </a:r>
          <a:r>
            <a:rPr lang="en-US" sz="1200" kern="1200" dirty="0" err="1" smtClean="0"/>
            <a:t>ing</a:t>
          </a:r>
          <a:r>
            <a:rPr lang="en-US" sz="1200" kern="1200" dirty="0" smtClean="0"/>
            <a:t> &amp; Control</a:t>
          </a:r>
          <a:endParaRPr lang="en-US" sz="1200" kern="1200" dirty="0"/>
        </a:p>
      </dsp:txBody>
      <dsp:txXfrm>
        <a:off x="1396286" y="2055342"/>
        <a:ext cx="615558" cy="615558"/>
      </dsp:txXfrm>
    </dsp:sp>
    <dsp:sp modelId="{EB7CB291-5CB2-4448-A696-3E7949D50A6D}">
      <dsp:nvSpPr>
        <dsp:cNvPr id="0" name=""/>
        <dsp:cNvSpPr/>
      </dsp:nvSpPr>
      <dsp:spPr>
        <a:xfrm>
          <a:off x="1573082" y="594710"/>
          <a:ext cx="870530" cy="870530"/>
        </a:xfrm>
        <a:prstGeom prst="ellipse">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Quality Assur-</a:t>
          </a:r>
          <a:r>
            <a:rPr lang="en-US" sz="1200" kern="1200" dirty="0" err="1" smtClean="0"/>
            <a:t>ance</a:t>
          </a:r>
          <a:endParaRPr lang="en-US" sz="1200" kern="1200" dirty="0"/>
        </a:p>
      </dsp:txBody>
      <dsp:txXfrm>
        <a:off x="1700568" y="722196"/>
        <a:ext cx="615558" cy="61555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2/18/2021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smtClean="0"/>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smtClean="0"/>
              <a:t>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smtClean="0"/>
              <a:t>Edit Master text styles</a:t>
            </a:r>
          </a:p>
          <a:p>
            <a:pPr lvl="1"/>
            <a:r>
              <a:rPr kumimoji="1" lang="en-US" altLang="ja-JP" noProof="0" smtClean="0"/>
              <a:t>Second level</a:t>
            </a:r>
          </a:p>
          <a:p>
            <a:pPr lvl="2"/>
            <a:r>
              <a:rPr kumimoji="1" lang="en-US" altLang="ja-JP" noProof="0" smtClean="0"/>
              <a:t>Third level</a:t>
            </a:r>
          </a:p>
          <a:p>
            <a:pPr lvl="3"/>
            <a:r>
              <a:rPr kumimoji="1" lang="en-US" altLang="ja-JP" noProof="0" smtClean="0"/>
              <a:t>Fourth level</a:t>
            </a:r>
          </a:p>
          <a:p>
            <a:pPr lvl="4"/>
            <a:r>
              <a:rPr kumimoji="1" lang="en-US" altLang="ja-JP" noProof="0" smtClean="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smtClean="0"/>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a:p>
            <a:pPr lvl="1"/>
            <a:r>
              <a:rPr lang="en-US" altLang="ja-JP" noProof="0" smtClean="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a:p>
            <a:pPr lvl="1"/>
            <a:r>
              <a:rPr lang="en-US" altLang="ja-JP" noProof="0" smtClean="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smtClean="0"/>
              <a:t>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smtClean="0"/>
              <a:t>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smtClean="0"/>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renesasgroup.sharepoint.com/sites/REL-portal/dqiportal-en/SitePages/Software%20Development%20Standards.aspx"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7" descr="背景パターン&#10;&#10;自動的に生成された説明">
            <a:extLst>
              <a:ext uri="{FF2B5EF4-FFF2-40B4-BE49-F238E27FC236}">
                <a16:creationId xmlns:a16="http://schemas.microsoft.com/office/drawing/2014/main" id="{267CF6A5-1B09-4794-B4F5-E2CB71C18AF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p:txBody>
          <a:bodyPr/>
          <a:lstStyle/>
          <a:p>
            <a:r>
              <a:rPr lang="en-US" altLang="ja-JP" dirty="0"/>
              <a:t>Introduction </a:t>
            </a:r>
          </a:p>
          <a:p>
            <a:r>
              <a:rPr lang="en-US" altLang="ja-JP" dirty="0" smtClean="0"/>
              <a:t>RCT-JB5001</a:t>
            </a:r>
          </a:p>
          <a:p>
            <a:pPr lvl="1">
              <a:buClr>
                <a:srgbClr val="06418C"/>
              </a:buClr>
            </a:pPr>
            <a:r>
              <a:rPr lang="en-US" altLang="ja-JP" dirty="0">
                <a:solidFill>
                  <a:prstClr val="white"/>
                </a:solidFill>
              </a:rPr>
              <a:t>Development process </a:t>
            </a:r>
            <a:r>
              <a:rPr lang="en-US" altLang="ja-JP" dirty="0" smtClean="0">
                <a:solidFill>
                  <a:prstClr val="white"/>
                </a:solidFill>
              </a:rPr>
              <a:t>training</a:t>
            </a:r>
            <a:endParaRPr lang="en-US" altLang="ja-JP" dirty="0">
              <a:solidFill>
                <a:prstClr val="white"/>
              </a:solidFill>
            </a:endParaRPr>
          </a:p>
        </p:txBody>
      </p:sp>
      <p:sp>
        <p:nvSpPr>
          <p:cNvPr id="5" name="テキスト プレースホルダー 4">
            <a:extLst>
              <a:ext uri="{FF2B5EF4-FFF2-40B4-BE49-F238E27FC236}">
                <a16:creationId xmlns:a16="http://schemas.microsoft.com/office/drawing/2014/main" id="{0F39D8C0-9CEA-4B8A-ADF1-004E1B89C357}"/>
              </a:ext>
            </a:extLst>
          </p:cNvPr>
          <p:cNvSpPr>
            <a:spLocks noGrp="1"/>
          </p:cNvSpPr>
          <p:nvPr>
            <p:ph type="body" sz="quarter" idx="13"/>
          </p:nvPr>
        </p:nvSpPr>
        <p:spPr>
          <a:xfrm>
            <a:off x="1080000" y="2700000"/>
            <a:ext cx="5040000" cy="1348401"/>
          </a:xfrm>
        </p:spPr>
        <p:txBody>
          <a:bodyPr/>
          <a:lstStyle/>
          <a:p>
            <a:r>
              <a:rPr lang="en-US" altLang="ja-JP" dirty="0"/>
              <a:t>Jan. </a:t>
            </a:r>
            <a:r>
              <a:rPr lang="en-US" altLang="ja-JP" dirty="0" smtClean="0"/>
              <a:t>2021</a:t>
            </a:r>
          </a:p>
          <a:p>
            <a:r>
              <a:rPr lang="en-US" altLang="ja-JP" dirty="0" smtClean="0"/>
              <a:t>Rev 1.00</a:t>
            </a:r>
            <a:endParaRPr lang="en-US" altLang="ja-JP" dirty="0"/>
          </a:p>
          <a:p>
            <a:r>
              <a:rPr lang="en-US" altLang="ja-JP" dirty="0" err="1"/>
              <a:t>Sw</a:t>
            </a:r>
            <a:r>
              <a:rPr lang="en-US" altLang="ja-JP" dirty="0"/>
              <a:t> division &amp; </a:t>
            </a:r>
            <a:r>
              <a:rPr lang="en-US" altLang="ja-JP" dirty="0" err="1"/>
              <a:t>qa</a:t>
            </a:r>
            <a:r>
              <a:rPr lang="en-US" altLang="ja-JP" dirty="0"/>
              <a:t> division</a:t>
            </a:r>
          </a:p>
          <a:p>
            <a:r>
              <a:rPr lang="en-US" altLang="ja-JP" dirty="0"/>
              <a:t>Renesas design </a:t>
            </a:r>
            <a:r>
              <a:rPr lang="en-US" altLang="ja-JP" dirty="0" err="1"/>
              <a:t>vietnam</a:t>
            </a:r>
            <a:endParaRPr lang="en-US" altLang="ja-JP" dirty="0"/>
          </a:p>
        </p:txBody>
      </p:sp>
    </p:spTree>
    <p:extLst>
      <p:ext uri="{BB962C8B-B14F-4D97-AF65-F5344CB8AC3E}">
        <p14:creationId xmlns:p14="http://schemas.microsoft.com/office/powerpoint/2010/main" val="27053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999" y="332539"/>
            <a:ext cx="11244575" cy="720197"/>
          </a:xfrm>
        </p:spPr>
        <p:txBody>
          <a:bodyPr/>
          <a:lstStyle/>
          <a:p>
            <a:r>
              <a:rPr lang="en-US" dirty="0">
                <a:solidFill>
                  <a:srgbClr val="06418C"/>
                </a:solidFill>
              </a:rPr>
              <a:t>RCT-JB5001 PROJECT ORGANIZATION</a:t>
            </a:r>
            <a:br>
              <a:rPr lang="en-US" dirty="0">
                <a:solidFill>
                  <a:srgbClr val="06418C"/>
                </a:solidFill>
              </a:rPr>
            </a:br>
            <a:r>
              <a:rPr lang="en-US" sz="2000" dirty="0">
                <a:solidFill>
                  <a:srgbClr val="06418C"/>
                </a:solidFill>
              </a:rPr>
              <a:t>DEVELOPMENT TEAM STRUCTURE</a:t>
            </a:r>
            <a:endParaRPr lang="en-US" dirty="0"/>
          </a:p>
        </p:txBody>
      </p:sp>
      <p:sp>
        <p:nvSpPr>
          <p:cNvPr id="4" name="Content Placeholder 3"/>
          <p:cNvSpPr>
            <a:spLocks noGrp="1"/>
          </p:cNvSpPr>
          <p:nvPr>
            <p:ph idx="1"/>
          </p:nvPr>
        </p:nvSpPr>
        <p:spPr>
          <a:xfrm>
            <a:off x="468000" y="1424991"/>
            <a:ext cx="11244574" cy="4930068"/>
          </a:xfrm>
        </p:spPr>
        <p:txBody>
          <a:bodyPr/>
          <a:lstStyle/>
          <a:p>
            <a:pPr marL="285750" lvl="0" indent="-285750">
              <a:buFont typeface="Wingdings" panose="05000000000000000000" pitchFamily="2" charset="2"/>
              <a:buChar char="§"/>
            </a:pPr>
            <a:r>
              <a:rPr lang="en-US" dirty="0">
                <a:solidFill>
                  <a:srgbClr val="3C3C3B"/>
                </a:solidFill>
              </a:rPr>
              <a:t>Software development is implemented in the form of a project. Each project will </a:t>
            </a:r>
            <a:r>
              <a:rPr lang="en-US" dirty="0" smtClean="0">
                <a:solidFill>
                  <a:srgbClr val="3C3C3B"/>
                </a:solidFill>
              </a:rPr>
              <a:t>consist of </a:t>
            </a:r>
            <a:r>
              <a:rPr lang="en-US" dirty="0">
                <a:solidFill>
                  <a:srgbClr val="3C3C3B"/>
                </a:solidFill>
              </a:rPr>
              <a:t>several members with pre-defined roles:</a:t>
            </a:r>
          </a:p>
          <a:p>
            <a:pPr marL="641350" lvl="2" indent="-285750">
              <a:buClr>
                <a:srgbClr val="06418C"/>
              </a:buClr>
              <a:buFont typeface="Wingdings" panose="05000000000000000000" pitchFamily="2" charset="2"/>
              <a:buChar char="Ø"/>
            </a:pPr>
            <a:r>
              <a:rPr lang="en-US" dirty="0">
                <a:solidFill>
                  <a:srgbClr val="3C3C3B"/>
                </a:solidFill>
              </a:rPr>
              <a:t>Project manager: is a manager who has a </a:t>
            </a:r>
            <a:r>
              <a:rPr lang="en-US" dirty="0">
                <a:solidFill>
                  <a:srgbClr val="FF0000"/>
                </a:solidFill>
              </a:rPr>
              <a:t>responsibility</a:t>
            </a:r>
            <a:r>
              <a:rPr lang="en-US" dirty="0">
                <a:solidFill>
                  <a:srgbClr val="3C3C3B"/>
                </a:solidFill>
              </a:rPr>
              <a:t> for the </a:t>
            </a:r>
            <a:r>
              <a:rPr lang="en-US" dirty="0">
                <a:solidFill>
                  <a:srgbClr val="FF0000"/>
                </a:solidFill>
              </a:rPr>
              <a:t>achievement of the objectives </a:t>
            </a:r>
            <a:r>
              <a:rPr lang="en-US" dirty="0">
                <a:solidFill>
                  <a:srgbClr val="3C3C3B"/>
                </a:solidFill>
              </a:rPr>
              <a:t>(quality, cost, and delivery period) in the project plan</a:t>
            </a:r>
          </a:p>
          <a:p>
            <a:pPr marL="641350" lvl="2" indent="-285750">
              <a:buClr>
                <a:srgbClr val="06418C"/>
              </a:buClr>
              <a:buFont typeface="Wingdings" panose="05000000000000000000" pitchFamily="2" charset="2"/>
              <a:buChar char="Ø"/>
            </a:pPr>
            <a:r>
              <a:rPr lang="en-US" dirty="0">
                <a:solidFill>
                  <a:srgbClr val="3C3C3B"/>
                </a:solidFill>
              </a:rPr>
              <a:t>Project leader: has a </a:t>
            </a:r>
            <a:r>
              <a:rPr lang="en-US" dirty="0">
                <a:solidFill>
                  <a:srgbClr val="FF0000"/>
                </a:solidFill>
              </a:rPr>
              <a:t>responsibility</a:t>
            </a:r>
            <a:r>
              <a:rPr lang="en-US" dirty="0">
                <a:solidFill>
                  <a:srgbClr val="3C3C3B"/>
                </a:solidFill>
              </a:rPr>
              <a:t> to </a:t>
            </a:r>
            <a:r>
              <a:rPr lang="en-US" dirty="0">
                <a:solidFill>
                  <a:srgbClr val="FF0000"/>
                </a:solidFill>
              </a:rPr>
              <a:t>formulate</a:t>
            </a:r>
            <a:r>
              <a:rPr lang="en-US" dirty="0">
                <a:solidFill>
                  <a:srgbClr val="3C3C3B"/>
                </a:solidFill>
              </a:rPr>
              <a:t> a project </a:t>
            </a:r>
            <a:r>
              <a:rPr lang="en-US" dirty="0">
                <a:solidFill>
                  <a:srgbClr val="FF0000"/>
                </a:solidFill>
              </a:rPr>
              <a:t>plan</a:t>
            </a:r>
            <a:r>
              <a:rPr lang="en-US" dirty="0">
                <a:solidFill>
                  <a:srgbClr val="3C3C3B"/>
                </a:solidFill>
              </a:rPr>
              <a:t> and </a:t>
            </a:r>
            <a:r>
              <a:rPr lang="en-US" dirty="0">
                <a:solidFill>
                  <a:srgbClr val="FF0000"/>
                </a:solidFill>
              </a:rPr>
              <a:t>implement</a:t>
            </a:r>
            <a:r>
              <a:rPr lang="en-US" dirty="0">
                <a:solidFill>
                  <a:srgbClr val="3C3C3B"/>
                </a:solidFill>
              </a:rPr>
              <a:t> the relevant </a:t>
            </a:r>
            <a:r>
              <a:rPr lang="en-US" dirty="0">
                <a:solidFill>
                  <a:srgbClr val="FF0000"/>
                </a:solidFill>
              </a:rPr>
              <a:t>project as planned</a:t>
            </a:r>
          </a:p>
          <a:p>
            <a:pPr marL="641350" lvl="2" indent="-285750">
              <a:buClr>
                <a:srgbClr val="06418C"/>
              </a:buClr>
              <a:buFont typeface="Wingdings" panose="05000000000000000000" pitchFamily="2" charset="2"/>
              <a:buChar char="Ø"/>
            </a:pPr>
            <a:r>
              <a:rPr lang="en-US" dirty="0">
                <a:solidFill>
                  <a:srgbClr val="3C3C3B"/>
                </a:solidFill>
              </a:rPr>
              <a:t>Project member: are </a:t>
            </a:r>
            <a:r>
              <a:rPr lang="en-US" dirty="0" smtClean="0">
                <a:solidFill>
                  <a:srgbClr val="3C3C3B"/>
                </a:solidFill>
              </a:rPr>
              <a:t>persons </a:t>
            </a:r>
            <a:r>
              <a:rPr lang="en-US" dirty="0">
                <a:solidFill>
                  <a:srgbClr val="3C3C3B"/>
                </a:solidFill>
              </a:rPr>
              <a:t>who </a:t>
            </a:r>
            <a:r>
              <a:rPr lang="en-US" dirty="0" smtClean="0">
                <a:solidFill>
                  <a:srgbClr val="3C3C3B"/>
                </a:solidFill>
              </a:rPr>
              <a:t>have </a:t>
            </a:r>
            <a:r>
              <a:rPr lang="en-US" dirty="0">
                <a:solidFill>
                  <a:srgbClr val="3C3C3B"/>
                </a:solidFill>
              </a:rPr>
              <a:t>the responsibility to create the work </a:t>
            </a:r>
            <a:r>
              <a:rPr lang="en-US" dirty="0" smtClean="0">
                <a:solidFill>
                  <a:srgbClr val="3C3C3B"/>
                </a:solidFill>
              </a:rPr>
              <a:t>products </a:t>
            </a:r>
            <a:r>
              <a:rPr lang="en-US" dirty="0">
                <a:solidFill>
                  <a:srgbClr val="3C3C3B"/>
                </a:solidFill>
              </a:rPr>
              <a:t>of the project following the lead of Project leader</a:t>
            </a:r>
          </a:p>
          <a:p>
            <a:pPr marL="641350" lvl="2" indent="-285750">
              <a:buClr>
                <a:srgbClr val="06418C"/>
              </a:buClr>
              <a:buFont typeface="Wingdings" panose="05000000000000000000" pitchFamily="2" charset="2"/>
              <a:buChar char="Ø"/>
            </a:pPr>
            <a:r>
              <a:rPr lang="en-US" dirty="0">
                <a:solidFill>
                  <a:srgbClr val="3C3C3B"/>
                </a:solidFill>
              </a:rPr>
              <a:t>Quality department: performs Software Qualification work to ensure the quality of the project objectively</a:t>
            </a:r>
          </a:p>
          <a:p>
            <a:pPr marL="285750" lvl="1" indent="-285750">
              <a:buClr>
                <a:srgbClr val="06418C"/>
              </a:buClr>
            </a:pPr>
            <a:r>
              <a:rPr lang="en-US" dirty="0">
                <a:solidFill>
                  <a:srgbClr val="3C3C3B"/>
                </a:solidFill>
              </a:rPr>
              <a:t>For Sprint style development, two more roles are specified to ensure the work according to Scrum Framework:</a:t>
            </a:r>
          </a:p>
          <a:p>
            <a:pPr marL="641350" lvl="2" indent="-285750">
              <a:buClr>
                <a:srgbClr val="06418C"/>
              </a:buClr>
              <a:buFont typeface="Wingdings" panose="05000000000000000000" pitchFamily="2" charset="2"/>
              <a:buChar char="Ø"/>
            </a:pPr>
            <a:r>
              <a:rPr lang="en-US" dirty="0">
                <a:solidFill>
                  <a:srgbClr val="3C3C3B"/>
                </a:solidFill>
              </a:rPr>
              <a:t>Scrum master: is the person with sufficient knowledge and skill to </a:t>
            </a:r>
            <a:r>
              <a:rPr lang="en-US" dirty="0">
                <a:solidFill>
                  <a:srgbClr val="FF0000"/>
                </a:solidFill>
              </a:rPr>
              <a:t>manage the Scrum framework</a:t>
            </a:r>
            <a:r>
              <a:rPr lang="en-US" dirty="0">
                <a:solidFill>
                  <a:srgbClr val="3C3C3B"/>
                </a:solidFill>
              </a:rPr>
              <a:t>, he/she will </a:t>
            </a:r>
            <a:r>
              <a:rPr lang="en-US" dirty="0" smtClean="0">
                <a:solidFill>
                  <a:srgbClr val="FF0000"/>
                </a:solidFill>
              </a:rPr>
              <a:t>coach</a:t>
            </a:r>
            <a:r>
              <a:rPr lang="en-US" dirty="0" smtClean="0">
                <a:solidFill>
                  <a:srgbClr val="3C3C3B"/>
                </a:solidFill>
              </a:rPr>
              <a:t> </a:t>
            </a:r>
            <a:r>
              <a:rPr lang="en-US" dirty="0">
                <a:solidFill>
                  <a:srgbClr val="3C3C3B"/>
                </a:solidFill>
              </a:rPr>
              <a:t>and </a:t>
            </a:r>
            <a:r>
              <a:rPr lang="en-US" dirty="0" smtClean="0">
                <a:solidFill>
                  <a:srgbClr val="FF0000"/>
                </a:solidFill>
              </a:rPr>
              <a:t>teach</a:t>
            </a:r>
            <a:r>
              <a:rPr lang="en-US" dirty="0" smtClean="0">
                <a:solidFill>
                  <a:srgbClr val="3C3C3B"/>
                </a:solidFill>
              </a:rPr>
              <a:t> </a:t>
            </a:r>
            <a:r>
              <a:rPr lang="en-US" dirty="0">
                <a:solidFill>
                  <a:srgbClr val="3C3C3B"/>
                </a:solidFill>
              </a:rPr>
              <a:t>project members and Product owner follow Scrum framework</a:t>
            </a:r>
          </a:p>
          <a:p>
            <a:pPr marL="641350" lvl="2" indent="-285750">
              <a:buClr>
                <a:srgbClr val="06418C"/>
              </a:buClr>
              <a:buFont typeface="Wingdings" panose="05000000000000000000" pitchFamily="2" charset="2"/>
              <a:buChar char="Ø"/>
            </a:pPr>
            <a:r>
              <a:rPr lang="en-US" dirty="0">
                <a:solidFill>
                  <a:srgbClr val="3C3C3B"/>
                </a:solidFill>
              </a:rPr>
              <a:t>Product owner: is the person who has accountability to </a:t>
            </a:r>
            <a:r>
              <a:rPr lang="en-US" dirty="0">
                <a:solidFill>
                  <a:srgbClr val="FF0000"/>
                </a:solidFill>
              </a:rPr>
              <a:t>maximize the value </a:t>
            </a:r>
            <a:r>
              <a:rPr lang="en-US" dirty="0">
                <a:solidFill>
                  <a:srgbClr val="3C3C3B"/>
                </a:solidFill>
              </a:rPr>
              <a:t>of the product by </a:t>
            </a:r>
            <a:r>
              <a:rPr lang="en-US" dirty="0" smtClean="0">
                <a:solidFill>
                  <a:srgbClr val="FF0000"/>
                </a:solidFill>
              </a:rPr>
              <a:t>communicating</a:t>
            </a:r>
            <a:r>
              <a:rPr lang="en-US" dirty="0" smtClean="0">
                <a:solidFill>
                  <a:srgbClr val="3C3C3B"/>
                </a:solidFill>
              </a:rPr>
              <a:t> </a:t>
            </a:r>
            <a:r>
              <a:rPr lang="en-US" dirty="0">
                <a:solidFill>
                  <a:srgbClr val="3C3C3B"/>
                </a:solidFill>
              </a:rPr>
              <a:t>with project </a:t>
            </a:r>
            <a:r>
              <a:rPr lang="en-US" dirty="0" smtClean="0">
                <a:solidFill>
                  <a:srgbClr val="3C3C3B"/>
                </a:solidFill>
              </a:rPr>
              <a:t>members. </a:t>
            </a:r>
            <a:r>
              <a:rPr lang="en-US" dirty="0" err="1" smtClean="0">
                <a:solidFill>
                  <a:srgbClr val="3C3C3B"/>
                </a:solidFill>
              </a:rPr>
              <a:t>He/She</a:t>
            </a:r>
            <a:r>
              <a:rPr lang="en-US" dirty="0" smtClean="0">
                <a:solidFill>
                  <a:srgbClr val="3C3C3B"/>
                </a:solidFill>
              </a:rPr>
              <a:t> also </a:t>
            </a:r>
            <a:r>
              <a:rPr lang="en-US" dirty="0" smtClean="0">
                <a:solidFill>
                  <a:srgbClr val="FF0000"/>
                </a:solidFill>
              </a:rPr>
              <a:t>prepare</a:t>
            </a:r>
            <a:r>
              <a:rPr lang="en-US" dirty="0" smtClean="0">
                <a:solidFill>
                  <a:srgbClr val="3C3C3B"/>
                </a:solidFill>
              </a:rPr>
              <a:t> </a:t>
            </a:r>
            <a:r>
              <a:rPr lang="en-US" dirty="0">
                <a:solidFill>
                  <a:srgbClr val="3C3C3B"/>
                </a:solidFill>
              </a:rPr>
              <a:t>and </a:t>
            </a:r>
            <a:r>
              <a:rPr lang="en-US" dirty="0">
                <a:solidFill>
                  <a:srgbClr val="FF0000"/>
                </a:solidFill>
              </a:rPr>
              <a:t>order</a:t>
            </a:r>
            <a:r>
              <a:rPr lang="en-US" dirty="0">
                <a:solidFill>
                  <a:srgbClr val="3C3C3B"/>
                </a:solidFill>
              </a:rPr>
              <a:t> the </a:t>
            </a:r>
            <a:r>
              <a:rPr lang="en-US" dirty="0">
                <a:solidFill>
                  <a:srgbClr val="FF0000"/>
                </a:solidFill>
              </a:rPr>
              <a:t>Product backlog </a:t>
            </a:r>
            <a:r>
              <a:rPr lang="en-US" dirty="0">
                <a:solidFill>
                  <a:srgbClr val="3C3C3B"/>
                </a:solidFill>
              </a:rPr>
              <a:t>items</a:t>
            </a:r>
          </a:p>
          <a:p>
            <a:endParaRPr lang="en-US" dirty="0"/>
          </a:p>
        </p:txBody>
      </p:sp>
    </p:spTree>
    <p:extLst>
      <p:ext uri="{BB962C8B-B14F-4D97-AF65-F5344CB8AC3E}">
        <p14:creationId xmlns:p14="http://schemas.microsoft.com/office/powerpoint/2010/main" val="355763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en-US" dirty="0"/>
              <a:t>RCT-JB5001 Development </a:t>
            </a:r>
            <a:r>
              <a:rPr lang="en-US" dirty="0" smtClean="0"/>
              <a:t>flow</a:t>
            </a:r>
            <a:endParaRPr lang="en-US" dirty="0"/>
          </a:p>
        </p:txBody>
      </p:sp>
    </p:spTree>
    <p:extLst>
      <p:ext uri="{BB962C8B-B14F-4D97-AF65-F5344CB8AC3E}">
        <p14:creationId xmlns:p14="http://schemas.microsoft.com/office/powerpoint/2010/main" val="352251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999" y="332539"/>
            <a:ext cx="11244575" cy="720197"/>
          </a:xfrm>
        </p:spPr>
        <p:txBody>
          <a:bodyPr/>
          <a:lstStyle/>
          <a:p>
            <a:r>
              <a:rPr lang="en-US" dirty="0">
                <a:solidFill>
                  <a:srgbClr val="06418C"/>
                </a:solidFill>
              </a:rPr>
              <a:t>RCT-JB5001 workflow</a:t>
            </a:r>
            <a:br>
              <a:rPr lang="en-US" dirty="0">
                <a:solidFill>
                  <a:srgbClr val="06418C"/>
                </a:solidFill>
              </a:rPr>
            </a:br>
            <a:r>
              <a:rPr lang="en-US" sz="2000" dirty="0">
                <a:solidFill>
                  <a:srgbClr val="06418C"/>
                </a:solidFill>
              </a:rPr>
              <a:t>General software workflow</a:t>
            </a:r>
            <a:endParaRPr lang="en-US" dirty="0"/>
          </a:p>
        </p:txBody>
      </p:sp>
      <p:sp>
        <p:nvSpPr>
          <p:cNvPr id="5" name="角丸四角形 83"/>
          <p:cNvSpPr/>
          <p:nvPr/>
        </p:nvSpPr>
        <p:spPr>
          <a:xfrm>
            <a:off x="7914647" y="1590612"/>
            <a:ext cx="1702264" cy="2743852"/>
          </a:xfrm>
          <a:prstGeom prst="roundRect">
            <a:avLst>
              <a:gd name="adj" fmla="val 3173"/>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sz="1200" dirty="0">
              <a:latin typeface="Arial" panose="020B0604020202020204" pitchFamily="34" charset="0"/>
              <a:cs typeface="Arial" panose="020B0604020202020204" pitchFamily="34" charset="0"/>
            </a:endParaRPr>
          </a:p>
        </p:txBody>
      </p:sp>
      <p:sp>
        <p:nvSpPr>
          <p:cNvPr id="6" name="テキスト ボックス 84"/>
          <p:cNvSpPr txBox="1"/>
          <p:nvPr/>
        </p:nvSpPr>
        <p:spPr>
          <a:xfrm>
            <a:off x="7853982" y="1566555"/>
            <a:ext cx="1762931" cy="923330"/>
          </a:xfrm>
          <a:prstGeom prst="rect">
            <a:avLst/>
          </a:prstGeom>
          <a:noFill/>
        </p:spPr>
        <p:txBody>
          <a:bodyPr wrap="square">
            <a:spAutoFit/>
          </a:bodyPr>
          <a:lstStyle/>
          <a:p>
            <a:pPr algn="ctr">
              <a:defRPr/>
            </a:pPr>
            <a:r>
              <a:rPr lang="en-US" altLang="ja-JP" b="1" dirty="0">
                <a:latin typeface="Arial" panose="020B0604020202020204" pitchFamily="34" charset="0"/>
                <a:cs typeface="Arial" panose="020B0604020202020204" pitchFamily="34" charset="0"/>
              </a:rPr>
              <a:t>Quality Evaluation</a:t>
            </a:r>
          </a:p>
          <a:p>
            <a:pPr algn="ctr">
              <a:defRPr/>
            </a:pPr>
            <a:r>
              <a:rPr lang="en-US" altLang="ja-JP" b="1" dirty="0">
                <a:latin typeface="Arial" panose="020B0604020202020204" pitchFamily="34" charset="0"/>
                <a:cs typeface="Arial" panose="020B0604020202020204" pitchFamily="34" charset="0"/>
              </a:rPr>
              <a:t>Phase</a:t>
            </a:r>
            <a:endParaRPr lang="ja-JP" altLang="en-US" b="1" dirty="0">
              <a:latin typeface="Arial" panose="020B0604020202020204" pitchFamily="34" charset="0"/>
              <a:cs typeface="Arial" panose="020B0604020202020204" pitchFamily="34" charset="0"/>
            </a:endParaRPr>
          </a:p>
        </p:txBody>
      </p:sp>
      <p:sp>
        <p:nvSpPr>
          <p:cNvPr id="7" name="角丸四角形 7"/>
          <p:cNvSpPr/>
          <p:nvPr/>
        </p:nvSpPr>
        <p:spPr>
          <a:xfrm>
            <a:off x="4191000" y="1600200"/>
            <a:ext cx="3264995" cy="2743447"/>
          </a:xfrm>
          <a:prstGeom prst="roundRect">
            <a:avLst>
              <a:gd name="adj" fmla="val 3173"/>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sz="1200" dirty="0">
              <a:latin typeface="Arial" panose="020B0604020202020204" pitchFamily="34" charset="0"/>
              <a:cs typeface="Arial" panose="020B0604020202020204" pitchFamily="34" charset="0"/>
            </a:endParaRPr>
          </a:p>
        </p:txBody>
      </p:sp>
      <p:sp>
        <p:nvSpPr>
          <p:cNvPr id="8" name="角丸四角形 65"/>
          <p:cNvSpPr/>
          <p:nvPr/>
        </p:nvSpPr>
        <p:spPr>
          <a:xfrm>
            <a:off x="2237358" y="1600607"/>
            <a:ext cx="1539914" cy="2743447"/>
          </a:xfrm>
          <a:prstGeom prst="roundRect">
            <a:avLst>
              <a:gd name="adj" fmla="val 8173"/>
            </a:avLst>
          </a:prstGeom>
          <a:ln/>
        </p:spPr>
        <p:style>
          <a:lnRef idx="1">
            <a:schemeClr val="accent4"/>
          </a:lnRef>
          <a:fillRef idx="2">
            <a:schemeClr val="accent4"/>
          </a:fillRef>
          <a:effectRef idx="1">
            <a:schemeClr val="accent4"/>
          </a:effectRef>
          <a:fontRef idx="minor">
            <a:schemeClr val="dk1"/>
          </a:fontRef>
        </p:style>
        <p:txBody>
          <a:bodyPr anchor="ctr"/>
          <a:lstStyle/>
          <a:p>
            <a:pPr algn="ctr"/>
            <a:endParaRPr lang="ja-JP" altLang="en-US" sz="1200" dirty="0">
              <a:latin typeface="Arial" panose="020B0604020202020204" pitchFamily="34" charset="0"/>
              <a:cs typeface="Arial" panose="020B0604020202020204" pitchFamily="34" charset="0"/>
            </a:endParaRPr>
          </a:p>
        </p:txBody>
      </p:sp>
      <p:sp>
        <p:nvSpPr>
          <p:cNvPr id="9" name="テキスト ボックス 66"/>
          <p:cNvSpPr txBox="1"/>
          <p:nvPr/>
        </p:nvSpPr>
        <p:spPr>
          <a:xfrm>
            <a:off x="2362407" y="1583708"/>
            <a:ext cx="1228223" cy="593186"/>
          </a:xfrm>
          <a:prstGeom prst="rect">
            <a:avLst/>
          </a:prstGeom>
          <a:noFill/>
        </p:spPr>
        <p:txBody>
          <a:bodyPr wrap="none">
            <a:spAutoFit/>
          </a:bodyPr>
          <a:lstStyle/>
          <a:p>
            <a:pPr algn="ctr">
              <a:defRPr/>
            </a:pPr>
            <a:r>
              <a:rPr lang="en-US" altLang="ja-JP" sz="2000" b="1" dirty="0">
                <a:latin typeface="Arial" panose="020B0604020202020204" pitchFamily="34" charset="0"/>
                <a:cs typeface="Arial" panose="020B0604020202020204" pitchFamily="34" charset="0"/>
              </a:rPr>
              <a:t>Planning</a:t>
            </a:r>
          </a:p>
          <a:p>
            <a:pPr algn="ctr">
              <a:defRPr/>
            </a:pPr>
            <a:r>
              <a:rPr lang="en-US" altLang="ja-JP" sz="2000" b="1" dirty="0">
                <a:latin typeface="Arial" panose="020B0604020202020204" pitchFamily="34" charset="0"/>
                <a:cs typeface="Arial" panose="020B0604020202020204" pitchFamily="34" charset="0"/>
              </a:rPr>
              <a:t>Phase</a:t>
            </a:r>
            <a:endParaRPr lang="ja-JP" altLang="en-US" sz="2000" b="1" dirty="0">
              <a:latin typeface="Arial" panose="020B0604020202020204" pitchFamily="34" charset="0"/>
              <a:cs typeface="Arial" panose="020B0604020202020204" pitchFamily="34" charset="0"/>
            </a:endParaRPr>
          </a:p>
        </p:txBody>
      </p:sp>
      <p:sp>
        <p:nvSpPr>
          <p:cNvPr id="10" name="テキスト ボックス 28"/>
          <p:cNvSpPr txBox="1"/>
          <p:nvPr/>
        </p:nvSpPr>
        <p:spPr>
          <a:xfrm>
            <a:off x="4953113" y="2685418"/>
            <a:ext cx="1808805" cy="335280"/>
          </a:xfrm>
          <a:prstGeom prst="rect">
            <a:avLst/>
          </a:prstGeom>
          <a:noFill/>
        </p:spPr>
        <p:txBody>
          <a:bodyPr wrap="none">
            <a:spAutoFit/>
          </a:bodyPr>
          <a:lstStyle/>
          <a:p>
            <a:pPr algn="ctr">
              <a:defRPr/>
            </a:pPr>
            <a:r>
              <a:rPr lang="en-US" altLang="ja-JP" sz="2000" b="1" dirty="0">
                <a:latin typeface="Arial" panose="020B0604020202020204" pitchFamily="34" charset="0"/>
                <a:cs typeface="Arial" panose="020B0604020202020204" pitchFamily="34" charset="0"/>
              </a:rPr>
              <a:t>Design Phase</a:t>
            </a:r>
            <a:endParaRPr lang="ja-JP" altLang="en-US" sz="2000" b="1" dirty="0">
              <a:latin typeface="Arial" panose="020B0604020202020204" pitchFamily="34" charset="0"/>
              <a:cs typeface="Arial" panose="020B0604020202020204" pitchFamily="34" charset="0"/>
            </a:endParaRPr>
          </a:p>
        </p:txBody>
      </p:sp>
      <p:sp>
        <p:nvSpPr>
          <p:cNvPr id="11" name="角丸四角形 30"/>
          <p:cNvSpPr/>
          <p:nvPr/>
        </p:nvSpPr>
        <p:spPr>
          <a:xfrm>
            <a:off x="5872632" y="5075264"/>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Review</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12" name="角丸四角形 31"/>
          <p:cNvSpPr/>
          <p:nvPr/>
        </p:nvSpPr>
        <p:spPr>
          <a:xfrm>
            <a:off x="4447065" y="4588657"/>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Risk Management</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13" name="角丸四角形 33"/>
          <p:cNvSpPr/>
          <p:nvPr/>
        </p:nvSpPr>
        <p:spPr>
          <a:xfrm>
            <a:off x="4453274" y="5075264"/>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Monitoring </a:t>
            </a:r>
            <a:r>
              <a:rPr lang="en-US" altLang="ja-JP" sz="1200" dirty="0">
                <a:solidFill>
                  <a:schemeClr val="tx1"/>
                </a:solidFill>
                <a:latin typeface="Arial" panose="020B0604020202020204" pitchFamily="34" charset="0"/>
                <a:cs typeface="Arial" panose="020B0604020202020204" pitchFamily="34" charset="0"/>
              </a:rPr>
              <a:t>&amp; Control</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14" name="角丸四角形 35"/>
          <p:cNvSpPr/>
          <p:nvPr/>
        </p:nvSpPr>
        <p:spPr>
          <a:xfrm>
            <a:off x="7279572" y="4588657"/>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Configuration </a:t>
            </a:r>
            <a:r>
              <a:rPr lang="en-US" altLang="ja-JP" sz="1200" dirty="0">
                <a:solidFill>
                  <a:schemeClr val="tx1"/>
                </a:solidFill>
                <a:latin typeface="Arial" panose="020B0604020202020204" pitchFamily="34" charset="0"/>
                <a:cs typeface="Arial" panose="020B0604020202020204" pitchFamily="34" charset="0"/>
              </a:rPr>
              <a:t>Management</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15" name="角丸四角形 36"/>
          <p:cNvSpPr/>
          <p:nvPr/>
        </p:nvSpPr>
        <p:spPr>
          <a:xfrm>
            <a:off x="3033916" y="5075264"/>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Measurement </a:t>
            </a:r>
            <a:r>
              <a:rPr lang="en-US" altLang="ja-JP" sz="1200" dirty="0">
                <a:solidFill>
                  <a:schemeClr val="tx1"/>
                </a:solidFill>
                <a:latin typeface="Arial" panose="020B0604020202020204" pitchFamily="34" charset="0"/>
                <a:cs typeface="Arial" panose="020B0604020202020204" pitchFamily="34" charset="0"/>
              </a:rPr>
              <a:t>&amp; Analysis</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16" name="角丸四角形 37"/>
          <p:cNvSpPr/>
          <p:nvPr/>
        </p:nvSpPr>
        <p:spPr>
          <a:xfrm>
            <a:off x="5863318" y="4588657"/>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Defect </a:t>
            </a:r>
            <a:r>
              <a:rPr lang="en-US" altLang="ja-JP" sz="1200" dirty="0">
                <a:solidFill>
                  <a:schemeClr val="tx1"/>
                </a:solidFill>
                <a:latin typeface="Arial" panose="020B0604020202020204" pitchFamily="34" charset="0"/>
                <a:cs typeface="Arial" panose="020B0604020202020204" pitchFamily="34" charset="0"/>
              </a:rPr>
              <a:t>Management</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17" name="角丸四角形 39"/>
          <p:cNvSpPr/>
          <p:nvPr/>
        </p:nvSpPr>
        <p:spPr>
          <a:xfrm>
            <a:off x="7277852" y="5075264"/>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Process </a:t>
            </a:r>
            <a:r>
              <a:rPr lang="en-US" altLang="ja-JP" sz="1200" dirty="0">
                <a:solidFill>
                  <a:schemeClr val="tx1"/>
                </a:solidFill>
                <a:latin typeface="Arial" panose="020B0604020202020204" pitchFamily="34" charset="0"/>
                <a:cs typeface="Arial" panose="020B0604020202020204" pitchFamily="34" charset="0"/>
              </a:rPr>
              <a:t>QA</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18" name="テキスト ボックス 60"/>
          <p:cNvSpPr txBox="1"/>
          <p:nvPr/>
        </p:nvSpPr>
        <p:spPr>
          <a:xfrm>
            <a:off x="2093342" y="4312264"/>
            <a:ext cx="3139001" cy="307777"/>
          </a:xfrm>
          <a:prstGeom prst="rect">
            <a:avLst/>
          </a:prstGeom>
          <a:noFill/>
        </p:spPr>
        <p:txBody>
          <a:bodyPr wrap="none" rtlCol="0">
            <a:spAutoFit/>
          </a:bodyPr>
          <a:lstStyle/>
          <a:p>
            <a:r>
              <a:rPr kumimoji="1" lang="en-US" altLang="ja-JP" sz="1400" dirty="0">
                <a:latin typeface="Arial" panose="020B0604020202020204" pitchFamily="34" charset="0"/>
                <a:cs typeface="Arial" panose="020B0604020202020204" pitchFamily="34" charset="0"/>
              </a:rPr>
              <a:t>Standards of </a:t>
            </a:r>
            <a:r>
              <a:rPr kumimoji="1" lang="en-US" altLang="ja-JP" sz="1400" dirty="0" smtClean="0">
                <a:latin typeface="Arial" panose="020B0604020202020204" pitchFamily="34" charset="0"/>
                <a:cs typeface="Arial" panose="020B0604020202020204" pitchFamily="34" charset="0"/>
              </a:rPr>
              <a:t>Management</a:t>
            </a:r>
            <a:r>
              <a:rPr kumimoji="1" lang="ja-JP" altLang="en-US" sz="1400" dirty="0" smtClean="0">
                <a:latin typeface="Arial" panose="020B0604020202020204" pitchFamily="34" charset="0"/>
                <a:cs typeface="Arial" panose="020B0604020202020204" pitchFamily="34" charset="0"/>
              </a:rPr>
              <a:t> </a:t>
            </a:r>
            <a:r>
              <a:rPr kumimoji="1" lang="en-US" altLang="ja-JP" sz="1400" dirty="0">
                <a:latin typeface="Arial" panose="020B0604020202020204" pitchFamily="34" charset="0"/>
                <a:cs typeface="Arial" panose="020B0604020202020204" pitchFamily="34" charset="0"/>
              </a:rPr>
              <a:t>&amp;</a:t>
            </a:r>
            <a:r>
              <a:rPr kumimoji="1" lang="ja-JP" altLang="en-US" sz="1400" dirty="0">
                <a:latin typeface="Arial" panose="020B0604020202020204" pitchFamily="34" charset="0"/>
                <a:cs typeface="Arial" panose="020B0604020202020204" pitchFamily="34" charset="0"/>
              </a:rPr>
              <a:t> </a:t>
            </a:r>
            <a:r>
              <a:rPr kumimoji="1" lang="en-US" altLang="ja-JP" sz="1400" dirty="0">
                <a:latin typeface="Arial" panose="020B0604020202020204" pitchFamily="34" charset="0"/>
                <a:cs typeface="Arial" panose="020B0604020202020204" pitchFamily="34" charset="0"/>
              </a:rPr>
              <a:t>Support</a:t>
            </a:r>
            <a:endParaRPr kumimoji="1" lang="ja-JP" altLang="en-US" sz="1400" dirty="0">
              <a:latin typeface="Arial" panose="020B0604020202020204" pitchFamily="34" charset="0"/>
              <a:cs typeface="Arial" panose="020B0604020202020204" pitchFamily="34" charset="0"/>
            </a:endParaRPr>
          </a:p>
        </p:txBody>
      </p:sp>
      <p:sp>
        <p:nvSpPr>
          <p:cNvPr id="19" name="上矢印 61"/>
          <p:cNvSpPr/>
          <p:nvPr/>
        </p:nvSpPr>
        <p:spPr>
          <a:xfrm>
            <a:off x="5374219" y="4366912"/>
            <a:ext cx="1284974" cy="201540"/>
          </a:xfrm>
          <a:prstGeom prst="upArrow">
            <a:avLst>
              <a:gd name="adj1" fmla="val 50000"/>
              <a:gd name="adj2" fmla="val 7255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600">
              <a:latin typeface="Arial" panose="020B0604020202020204" pitchFamily="34" charset="0"/>
              <a:cs typeface="Arial" panose="020B0604020202020204" pitchFamily="34" charset="0"/>
            </a:endParaRPr>
          </a:p>
        </p:txBody>
      </p:sp>
      <p:sp>
        <p:nvSpPr>
          <p:cNvPr id="20" name="角丸四角形 64"/>
          <p:cNvSpPr/>
          <p:nvPr/>
        </p:nvSpPr>
        <p:spPr>
          <a:xfrm>
            <a:off x="3030811" y="4588657"/>
            <a:ext cx="1366498" cy="437340"/>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anchor="ctr"/>
          <a:lstStyle/>
          <a:p>
            <a:pPr algn="ctr">
              <a:lnSpc>
                <a:spcPts val="1200"/>
              </a:lnSpc>
              <a:defRPr/>
            </a:pPr>
            <a:r>
              <a:rPr lang="en-US" altLang="ja-JP" sz="1200" dirty="0" smtClean="0">
                <a:solidFill>
                  <a:schemeClr val="tx1"/>
                </a:solidFill>
                <a:latin typeface="Arial" panose="020B0604020202020204" pitchFamily="34" charset="0"/>
                <a:cs typeface="Arial" panose="020B0604020202020204" pitchFamily="34" charset="0"/>
              </a:rPr>
              <a:t>Change Management</a:t>
            </a:r>
            <a:endParaRPr lang="ja-JP" altLang="en-US" sz="1200" dirty="0">
              <a:solidFill>
                <a:schemeClr val="tx1"/>
              </a:solidFill>
              <a:latin typeface="Arial" panose="020B0604020202020204" pitchFamily="34" charset="0"/>
              <a:cs typeface="Arial" panose="020B0604020202020204" pitchFamily="34" charset="0"/>
            </a:endParaRPr>
          </a:p>
        </p:txBody>
      </p:sp>
      <p:sp>
        <p:nvSpPr>
          <p:cNvPr id="21" name="右矢印 86"/>
          <p:cNvSpPr/>
          <p:nvPr/>
        </p:nvSpPr>
        <p:spPr>
          <a:xfrm>
            <a:off x="3879975" y="2753562"/>
            <a:ext cx="229591" cy="417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右矢印 87"/>
          <p:cNvSpPr/>
          <p:nvPr/>
        </p:nvSpPr>
        <p:spPr>
          <a:xfrm>
            <a:off x="7601274" y="2753562"/>
            <a:ext cx="229591" cy="417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角丸四角形 58"/>
          <p:cNvSpPr/>
          <p:nvPr/>
        </p:nvSpPr>
        <p:spPr>
          <a:xfrm>
            <a:off x="2338478" y="2277093"/>
            <a:ext cx="1330307" cy="357611"/>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altLang="ja-JP" sz="1200" b="1" dirty="0" smtClean="0">
                <a:solidFill>
                  <a:schemeClr val="tx1"/>
                </a:solidFill>
                <a:latin typeface="Arial" panose="020B0604020202020204" pitchFamily="34" charset="0"/>
                <a:cs typeface="Arial" panose="020B0604020202020204" pitchFamily="34" charset="0"/>
              </a:rPr>
              <a:t>Development Start DCP</a:t>
            </a:r>
            <a:endParaRPr lang="ja-JP" altLang="en-US" sz="1200" b="1" dirty="0">
              <a:solidFill>
                <a:schemeClr val="tx1"/>
              </a:solidFill>
              <a:latin typeface="Arial" panose="020B0604020202020204" pitchFamily="34" charset="0"/>
              <a:cs typeface="Arial" panose="020B0604020202020204" pitchFamily="34" charset="0"/>
            </a:endParaRPr>
          </a:p>
        </p:txBody>
      </p:sp>
      <p:sp>
        <p:nvSpPr>
          <p:cNvPr id="24" name="角丸四角形 58"/>
          <p:cNvSpPr/>
          <p:nvPr/>
        </p:nvSpPr>
        <p:spPr>
          <a:xfrm>
            <a:off x="2339250" y="3023981"/>
            <a:ext cx="1330307" cy="357611"/>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altLang="ja-JP" sz="1200" b="1" dirty="0" smtClean="0">
                <a:solidFill>
                  <a:schemeClr val="tx1"/>
                </a:solidFill>
                <a:latin typeface="Arial" panose="020B0604020202020204" pitchFamily="34" charset="0"/>
                <a:cs typeface="Arial" panose="020B0604020202020204" pitchFamily="34" charset="0"/>
              </a:rPr>
              <a:t>Project Planning (PP)</a:t>
            </a:r>
            <a:endParaRPr lang="ja-JP" altLang="en-US" sz="1200" b="1" dirty="0">
              <a:solidFill>
                <a:schemeClr val="tx1"/>
              </a:solidFill>
              <a:latin typeface="Arial" panose="020B0604020202020204" pitchFamily="34" charset="0"/>
              <a:cs typeface="Arial" panose="020B0604020202020204" pitchFamily="34" charset="0"/>
            </a:endParaRPr>
          </a:p>
        </p:txBody>
      </p:sp>
      <p:cxnSp>
        <p:nvCxnSpPr>
          <p:cNvPr id="25" name="直線矢印コネクタ 27"/>
          <p:cNvCxnSpPr>
            <a:stCxn id="23" idx="2"/>
            <a:endCxn id="24" idx="0"/>
          </p:cNvCxnSpPr>
          <p:nvPr/>
        </p:nvCxnSpPr>
        <p:spPr>
          <a:xfrm>
            <a:off x="3003631" y="2634704"/>
            <a:ext cx="772" cy="389277"/>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6" name="角丸四角形 58"/>
          <p:cNvSpPr/>
          <p:nvPr/>
        </p:nvSpPr>
        <p:spPr>
          <a:xfrm>
            <a:off x="7991278" y="2555531"/>
            <a:ext cx="1553628" cy="357611"/>
          </a:xfrm>
          <a:prstGeom prst="roundRect">
            <a:avLst/>
          </a:prstGeom>
          <a:ln/>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altLang="ja-JP" sz="1200" b="1" dirty="0" smtClean="0">
                <a:solidFill>
                  <a:schemeClr val="tx1"/>
                </a:solidFill>
                <a:latin typeface="Arial" panose="020B0604020202020204" pitchFamily="34" charset="0"/>
                <a:cs typeface="Arial" panose="020B0604020202020204" pitchFamily="34" charset="0"/>
              </a:rPr>
              <a:t>Software Qualification (SQ)</a:t>
            </a:r>
            <a:endParaRPr lang="ja-JP" altLang="en-US" sz="1200" b="1" dirty="0">
              <a:solidFill>
                <a:schemeClr val="tx1"/>
              </a:solidFill>
              <a:latin typeface="Arial" panose="020B0604020202020204" pitchFamily="34" charset="0"/>
              <a:cs typeface="Arial" panose="020B0604020202020204" pitchFamily="34" charset="0"/>
            </a:endParaRPr>
          </a:p>
        </p:txBody>
      </p:sp>
      <p:sp>
        <p:nvSpPr>
          <p:cNvPr id="27" name="角丸四角形 58"/>
          <p:cNvSpPr/>
          <p:nvPr/>
        </p:nvSpPr>
        <p:spPr>
          <a:xfrm>
            <a:off x="7997150" y="3282573"/>
            <a:ext cx="1553628" cy="357611"/>
          </a:xfrm>
          <a:prstGeom prst="roundRect">
            <a:avLst/>
          </a:prstGeom>
          <a:ln/>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altLang="ja-JP" sz="1200" b="1" dirty="0" smtClean="0">
                <a:solidFill>
                  <a:schemeClr val="tx1"/>
                </a:solidFill>
                <a:latin typeface="Arial" panose="020B0604020202020204" pitchFamily="34" charset="0"/>
                <a:cs typeface="Arial" panose="020B0604020202020204" pitchFamily="34" charset="0"/>
              </a:rPr>
              <a:t>Development Completion (DC)</a:t>
            </a:r>
            <a:endParaRPr lang="ja-JP" altLang="en-US" sz="1200" b="1" dirty="0">
              <a:solidFill>
                <a:schemeClr val="tx1"/>
              </a:solidFill>
              <a:latin typeface="Arial" panose="020B0604020202020204" pitchFamily="34" charset="0"/>
              <a:cs typeface="Arial" panose="020B0604020202020204" pitchFamily="34" charset="0"/>
            </a:endParaRPr>
          </a:p>
        </p:txBody>
      </p:sp>
      <p:cxnSp>
        <p:nvCxnSpPr>
          <p:cNvPr id="28" name="直線矢印コネクタ 26"/>
          <p:cNvCxnSpPr>
            <a:stCxn id="26" idx="2"/>
            <a:endCxn id="27" idx="0"/>
          </p:cNvCxnSpPr>
          <p:nvPr/>
        </p:nvCxnSpPr>
        <p:spPr>
          <a:xfrm>
            <a:off x="8768092" y="2913142"/>
            <a:ext cx="5872" cy="369431"/>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9" name="角丸四角形 58"/>
          <p:cNvSpPr/>
          <p:nvPr/>
        </p:nvSpPr>
        <p:spPr>
          <a:xfrm>
            <a:off x="2311364" y="3811364"/>
            <a:ext cx="1330307" cy="357611"/>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altLang="ja-JP" sz="1200" b="1" dirty="0" smtClean="0">
                <a:solidFill>
                  <a:schemeClr val="tx1"/>
                </a:solidFill>
                <a:latin typeface="Arial" panose="020B0604020202020204" pitchFamily="34" charset="0"/>
                <a:cs typeface="Arial" panose="020B0604020202020204" pitchFamily="34" charset="0"/>
              </a:rPr>
              <a:t>Development Plan DCP</a:t>
            </a:r>
            <a:endParaRPr lang="ja-JP" altLang="en-US" sz="1200" b="1" dirty="0">
              <a:solidFill>
                <a:schemeClr val="tx1"/>
              </a:solidFill>
              <a:latin typeface="Arial" panose="020B0604020202020204" pitchFamily="34" charset="0"/>
              <a:cs typeface="Arial" panose="020B0604020202020204" pitchFamily="34" charset="0"/>
            </a:endParaRPr>
          </a:p>
        </p:txBody>
      </p:sp>
      <p:cxnSp>
        <p:nvCxnSpPr>
          <p:cNvPr id="30" name="直線矢印コネクタ 27"/>
          <p:cNvCxnSpPr/>
          <p:nvPr/>
        </p:nvCxnSpPr>
        <p:spPr>
          <a:xfrm>
            <a:off x="3003631" y="3413258"/>
            <a:ext cx="772" cy="389277"/>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31" name="Content Placeholder 3"/>
          <p:cNvSpPr>
            <a:spLocks noGrp="1"/>
          </p:cNvSpPr>
          <p:nvPr>
            <p:ph idx="1"/>
          </p:nvPr>
        </p:nvSpPr>
        <p:spPr>
          <a:xfrm>
            <a:off x="141713" y="1645276"/>
            <a:ext cx="1970658" cy="2698371"/>
          </a:xfrm>
        </p:spPr>
        <p:txBody>
          <a:bodyPr/>
          <a:lstStyle/>
          <a:p>
            <a:pPr marL="285750" indent="-285750">
              <a:buFont typeface="Arial" panose="020B0604020202020204" pitchFamily="34" charset="0"/>
              <a:buChar char="•"/>
            </a:pPr>
            <a:r>
              <a:rPr lang="en-US" dirty="0" smtClean="0"/>
              <a:t>During Planning Phase, division in charge of development evaluate project from business viewpoint and define the project plan </a:t>
            </a:r>
            <a:endParaRPr lang="en-US" dirty="0"/>
          </a:p>
        </p:txBody>
      </p:sp>
      <p:sp>
        <p:nvSpPr>
          <p:cNvPr id="32" name="Content Placeholder 3"/>
          <p:cNvSpPr txBox="1">
            <a:spLocks/>
          </p:cNvSpPr>
          <p:nvPr/>
        </p:nvSpPr>
        <p:spPr>
          <a:xfrm>
            <a:off x="9712422" y="1590612"/>
            <a:ext cx="2314549" cy="265919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smtClean="0"/>
              <a:t>In Quality evaluation phase, quality department will check whether software quality can be qualified or not. And projects side confirm the completion of the project.</a:t>
            </a:r>
            <a:endParaRPr lang="en-US" dirty="0"/>
          </a:p>
        </p:txBody>
      </p:sp>
      <p:sp>
        <p:nvSpPr>
          <p:cNvPr id="33" name="Content Placeholder 3"/>
          <p:cNvSpPr txBox="1">
            <a:spLocks/>
          </p:cNvSpPr>
          <p:nvPr/>
        </p:nvSpPr>
        <p:spPr>
          <a:xfrm>
            <a:off x="9688596" y="6096000"/>
            <a:ext cx="2362200" cy="22159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sz="1200" dirty="0" smtClean="0"/>
              <a:t>DCP: Decision Check Point</a:t>
            </a:r>
            <a:endParaRPr lang="en-US" sz="1200" dirty="0"/>
          </a:p>
        </p:txBody>
      </p:sp>
    </p:spTree>
    <p:extLst>
      <p:ext uri="{BB962C8B-B14F-4D97-AF65-F5344CB8AC3E}">
        <p14:creationId xmlns:p14="http://schemas.microsoft.com/office/powerpoint/2010/main" val="310553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Basic Definition – Requirement Development</a:t>
            </a:r>
            <a:endParaRPr lang="en-US" dirty="0"/>
          </a:p>
        </p:txBody>
      </p:sp>
      <p:sp>
        <p:nvSpPr>
          <p:cNvPr id="3" name="Content Placeholder 2"/>
          <p:cNvSpPr>
            <a:spLocks noGrp="1"/>
          </p:cNvSpPr>
          <p:nvPr>
            <p:ph idx="1"/>
          </p:nvPr>
        </p:nvSpPr>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Requirement Development is a process to acquire all the requests needed for software development from the requester and decide on requirements for software development under agreement with requester:</a:t>
            </a:r>
          </a:p>
          <a:p>
            <a:pPr lvl="3"/>
            <a:r>
              <a:rPr lang="en-US" dirty="0">
                <a:solidFill>
                  <a:srgbClr val="3C3C3B"/>
                </a:solidFill>
              </a:rPr>
              <a:t>Functional requirement: feature, function, logical, dependency, etc.</a:t>
            </a:r>
          </a:p>
          <a:p>
            <a:pPr lvl="3"/>
            <a:r>
              <a:rPr lang="en-US" dirty="0">
                <a:solidFill>
                  <a:srgbClr val="3C3C3B"/>
                </a:solidFill>
              </a:rPr>
              <a:t>Non-functional requirement: quality, security, maintainability, scalability, usability, reliability, etc.</a:t>
            </a:r>
          </a:p>
          <a:p>
            <a:endParaRPr lang="en-US" dirty="0"/>
          </a:p>
        </p:txBody>
      </p:sp>
      <p:pic>
        <p:nvPicPr>
          <p:cNvPr id="4" name="Picture 4" descr="Business, customer, man, people, user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135" y="3743192"/>
            <a:ext cx="1028783" cy="102878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606043" y="3887208"/>
            <a:ext cx="504056" cy="813835"/>
            <a:chOff x="5504460" y="4365104"/>
            <a:chExt cx="504056" cy="813835"/>
          </a:xfrm>
        </p:grpSpPr>
        <p:sp>
          <p:nvSpPr>
            <p:cNvPr id="6" name="Rounded Rectangle 5"/>
            <p:cNvSpPr/>
            <p:nvPr/>
          </p:nvSpPr>
          <p:spPr>
            <a:xfrm>
              <a:off x="5504460" y="4694632"/>
              <a:ext cx="504056" cy="25268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05271" y="4365104"/>
              <a:ext cx="302434" cy="29909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a:off x="5504460" y="4863513"/>
              <a:ext cx="504056" cy="315426"/>
            </a:xfrm>
            <a:prstGeom prst="flowChartOffpageConnector">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flipV="1">
              <a:off x="5729134" y="4688532"/>
              <a:ext cx="50406" cy="7682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2165135" y="4711684"/>
            <a:ext cx="1010213" cy="307777"/>
          </a:xfrm>
          <a:prstGeom prst="rect">
            <a:avLst/>
          </a:prstGeom>
          <a:noFill/>
        </p:spPr>
        <p:txBody>
          <a:bodyPr wrap="none" rtlCol="0">
            <a:spAutoFit/>
          </a:bodyPr>
          <a:lstStyle/>
          <a:p>
            <a:r>
              <a:rPr lang="en-US" sz="1400" dirty="0" smtClean="0"/>
              <a:t>Requester</a:t>
            </a:r>
            <a:endParaRPr lang="en-US" sz="1400" dirty="0"/>
          </a:p>
        </p:txBody>
      </p:sp>
      <p:sp>
        <p:nvSpPr>
          <p:cNvPr id="11" name="TextBox 10"/>
          <p:cNvSpPr txBox="1"/>
          <p:nvPr/>
        </p:nvSpPr>
        <p:spPr>
          <a:xfrm>
            <a:off x="5105400" y="4810780"/>
            <a:ext cx="1588897" cy="523220"/>
          </a:xfrm>
          <a:prstGeom prst="rect">
            <a:avLst/>
          </a:prstGeom>
          <a:noFill/>
        </p:spPr>
        <p:txBody>
          <a:bodyPr wrap="none" rtlCol="0">
            <a:spAutoFit/>
          </a:bodyPr>
          <a:lstStyle/>
          <a:p>
            <a:r>
              <a:rPr lang="en-US" sz="1400" dirty="0" smtClean="0"/>
              <a:t>Requirement</a:t>
            </a:r>
          </a:p>
          <a:p>
            <a:r>
              <a:rPr lang="en-US" sz="1400" dirty="0" smtClean="0"/>
              <a:t>Development </a:t>
            </a:r>
            <a:r>
              <a:rPr lang="en-US" sz="1400" dirty="0" smtClean="0"/>
              <a:t>PIC</a:t>
            </a:r>
            <a:endParaRPr lang="en-US" sz="1400" dirty="0"/>
          </a:p>
        </p:txBody>
      </p:sp>
      <p:sp>
        <p:nvSpPr>
          <p:cNvPr id="12" name="Curved Up Arrow 11"/>
          <p:cNvSpPr/>
          <p:nvPr/>
        </p:nvSpPr>
        <p:spPr>
          <a:xfrm flipV="1">
            <a:off x="3070658" y="3959216"/>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940999" y="3395529"/>
            <a:ext cx="3009157" cy="307777"/>
          </a:xfrm>
          <a:prstGeom prst="rect">
            <a:avLst/>
          </a:prstGeom>
          <a:noFill/>
        </p:spPr>
        <p:txBody>
          <a:bodyPr wrap="none" rtlCol="0">
            <a:spAutoFit/>
          </a:bodyPr>
          <a:lstStyle/>
          <a:p>
            <a:r>
              <a:rPr lang="en-US" sz="1400" dirty="0" smtClean="0"/>
              <a:t>I want a super car with super speed</a:t>
            </a:r>
            <a:endParaRPr lang="en-US" sz="1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5108" y="5274163"/>
            <a:ext cx="532183" cy="53218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8685" y="3636714"/>
            <a:ext cx="375516" cy="375516"/>
          </a:xfrm>
          <a:prstGeom prst="rect">
            <a:avLst/>
          </a:prstGeom>
        </p:spPr>
      </p:pic>
      <p:sp>
        <p:nvSpPr>
          <p:cNvPr id="16" name="Curved Up Arrow 15"/>
          <p:cNvSpPr/>
          <p:nvPr/>
        </p:nvSpPr>
        <p:spPr>
          <a:xfrm flipH="1">
            <a:off x="3043730" y="4728681"/>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ular Callout 16"/>
          <p:cNvSpPr/>
          <p:nvPr/>
        </p:nvSpPr>
        <p:spPr>
          <a:xfrm>
            <a:off x="940999" y="3321082"/>
            <a:ext cx="2952328" cy="447299"/>
          </a:xfrm>
          <a:prstGeom prst="wedgeRoundRectCallout">
            <a:avLst>
              <a:gd name="adj1" fmla="val -2829"/>
              <a:gd name="adj2" fmla="val 837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6477000" y="3200400"/>
            <a:ext cx="3020467" cy="1118855"/>
          </a:xfrm>
          <a:prstGeom prst="wedgeRoundRectCallout">
            <a:avLst>
              <a:gd name="adj1" fmla="val -57218"/>
              <a:gd name="adj2" fmla="val 32720"/>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400800" y="3270161"/>
            <a:ext cx="3190297" cy="307777"/>
          </a:xfrm>
          <a:prstGeom prst="rect">
            <a:avLst/>
          </a:prstGeom>
          <a:noFill/>
        </p:spPr>
        <p:txBody>
          <a:bodyPr wrap="none" rtlCol="0">
            <a:spAutoFit/>
          </a:bodyPr>
          <a:lstStyle/>
          <a:p>
            <a:r>
              <a:rPr lang="en-US" sz="1400" dirty="0" smtClean="0"/>
              <a:t>OK, maybe this guy </a:t>
            </a:r>
            <a:r>
              <a:rPr lang="en-US" sz="1400" dirty="0" smtClean="0"/>
              <a:t>wants </a:t>
            </a:r>
            <a:r>
              <a:rPr lang="en-US" sz="1400" dirty="0" smtClean="0"/>
              <a:t>something:</a:t>
            </a:r>
            <a:endParaRPr lang="en-US" sz="1400" dirty="0"/>
          </a:p>
        </p:txBody>
      </p:sp>
      <p:sp>
        <p:nvSpPr>
          <p:cNvPr id="20" name="TextBox 19"/>
          <p:cNvSpPr txBox="1"/>
          <p:nvPr/>
        </p:nvSpPr>
        <p:spPr>
          <a:xfrm>
            <a:off x="6674095" y="3563172"/>
            <a:ext cx="1140056"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Tire</a:t>
            </a:r>
          </a:p>
          <a:p>
            <a:pPr marL="285750" indent="-285750">
              <a:buFont typeface="Arial" panose="020B0604020202020204" pitchFamily="34" charset="0"/>
              <a:buChar char="•"/>
            </a:pPr>
            <a:r>
              <a:rPr lang="en-US" sz="1400" dirty="0" smtClean="0"/>
              <a:t>Wheel</a:t>
            </a:r>
          </a:p>
          <a:p>
            <a:pPr marL="285750" indent="-285750">
              <a:buFont typeface="Arial" panose="020B0604020202020204" pitchFamily="34" charset="0"/>
              <a:buChar char="•"/>
            </a:pPr>
            <a:r>
              <a:rPr lang="en-US" sz="1400" dirty="0" smtClean="0"/>
              <a:t>Steering</a:t>
            </a:r>
          </a:p>
        </p:txBody>
      </p:sp>
      <p:sp>
        <p:nvSpPr>
          <p:cNvPr id="21" name="TextBox 20"/>
          <p:cNvSpPr txBox="1"/>
          <p:nvPr/>
        </p:nvSpPr>
        <p:spPr>
          <a:xfrm>
            <a:off x="7753709" y="3518919"/>
            <a:ext cx="1031051"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Rocket</a:t>
            </a:r>
            <a:endParaRPr lang="en-US" sz="1400" dirty="0"/>
          </a:p>
          <a:p>
            <a:pPr marL="285750" indent="-285750">
              <a:buFont typeface="Arial" panose="020B0604020202020204" pitchFamily="34" charset="0"/>
              <a:buChar char="•"/>
            </a:pPr>
            <a:r>
              <a:rPr lang="en-US" sz="1400" dirty="0"/>
              <a:t>N2O</a:t>
            </a:r>
          </a:p>
          <a:p>
            <a:pPr marL="285750" indent="-285750">
              <a:buFont typeface="Arial" panose="020B0604020202020204" pitchFamily="34" charset="0"/>
              <a:buChar char="•"/>
            </a:pPr>
            <a:r>
              <a:rPr lang="en-US" sz="1400" dirty="0" smtClean="0"/>
              <a:t>…</a:t>
            </a:r>
            <a:endParaRPr lang="en-US" sz="1400" dirty="0"/>
          </a:p>
        </p:txBody>
      </p:sp>
      <p:sp>
        <p:nvSpPr>
          <p:cNvPr id="22" name="Rounded Rectangular Callout 21"/>
          <p:cNvSpPr/>
          <p:nvPr/>
        </p:nvSpPr>
        <p:spPr>
          <a:xfrm>
            <a:off x="6639790" y="4711684"/>
            <a:ext cx="3020467" cy="576381"/>
          </a:xfrm>
          <a:prstGeom prst="wedgeRoundRectCallout">
            <a:avLst>
              <a:gd name="adj1" fmla="val -65102"/>
              <a:gd name="adj2" fmla="val -8724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730976" y="4764845"/>
            <a:ext cx="2850984" cy="523220"/>
          </a:xfrm>
          <a:prstGeom prst="rect">
            <a:avLst/>
          </a:prstGeom>
          <a:noFill/>
        </p:spPr>
        <p:txBody>
          <a:bodyPr wrap="square" rtlCol="0">
            <a:spAutoFit/>
          </a:bodyPr>
          <a:lstStyle/>
          <a:p>
            <a:r>
              <a:rPr lang="en-US" sz="1400" dirty="0" smtClean="0"/>
              <a:t>Here is our requirement specs, please double check?</a:t>
            </a:r>
            <a:endParaRPr lang="en-US" sz="1400" dirty="0"/>
          </a:p>
        </p:txBody>
      </p:sp>
      <p:sp>
        <p:nvSpPr>
          <p:cNvPr id="24" name="TextBox 23"/>
          <p:cNvSpPr txBox="1"/>
          <p:nvPr/>
        </p:nvSpPr>
        <p:spPr>
          <a:xfrm>
            <a:off x="4325375" y="5283126"/>
            <a:ext cx="1208985" cy="523220"/>
          </a:xfrm>
          <a:prstGeom prst="rect">
            <a:avLst/>
          </a:prstGeom>
          <a:noFill/>
        </p:spPr>
        <p:txBody>
          <a:bodyPr wrap="none" rtlCol="0">
            <a:spAutoFit/>
          </a:bodyPr>
          <a:lstStyle/>
          <a:p>
            <a:r>
              <a:rPr lang="en-US" sz="1400" dirty="0" smtClean="0"/>
              <a:t>Requirement</a:t>
            </a:r>
          </a:p>
          <a:p>
            <a:r>
              <a:rPr lang="en-US" sz="1400" dirty="0" smtClean="0"/>
              <a:t>Specs</a:t>
            </a:r>
            <a:endParaRPr lang="en-US" sz="1400" dirty="0"/>
          </a:p>
        </p:txBody>
      </p:sp>
      <p:sp>
        <p:nvSpPr>
          <p:cNvPr id="25" name="TextBox 24"/>
          <p:cNvSpPr txBox="1"/>
          <p:nvPr/>
        </p:nvSpPr>
        <p:spPr>
          <a:xfrm>
            <a:off x="7791539" y="6010536"/>
            <a:ext cx="1686680" cy="276999"/>
          </a:xfrm>
          <a:prstGeom prst="rect">
            <a:avLst/>
          </a:prstGeom>
          <a:noFill/>
        </p:spPr>
        <p:txBody>
          <a:bodyPr wrap="none" rtlCol="0">
            <a:spAutoFit/>
          </a:bodyPr>
          <a:lstStyle/>
          <a:p>
            <a:r>
              <a:rPr lang="en-US" sz="1200" dirty="0" smtClean="0"/>
              <a:t>PIC: Person in charge</a:t>
            </a:r>
            <a:endParaRPr lang="en-US" sz="1200" dirty="0"/>
          </a:p>
        </p:txBody>
      </p:sp>
    </p:spTree>
    <p:extLst>
      <p:ext uri="{BB962C8B-B14F-4D97-AF65-F5344CB8AC3E}">
        <p14:creationId xmlns:p14="http://schemas.microsoft.com/office/powerpoint/2010/main" val="25381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Basic Definition – Architecture Design</a:t>
            </a:r>
            <a:endParaRPr lang="en-US" dirty="0"/>
          </a:p>
        </p:txBody>
      </p:sp>
      <p:sp>
        <p:nvSpPr>
          <p:cNvPr id="3" name="Content Placeholder 2"/>
          <p:cNvSpPr>
            <a:spLocks noGrp="1"/>
          </p:cNvSpPr>
          <p:nvPr>
            <p:ph idx="1"/>
          </p:nvPr>
        </p:nvSpPr>
        <p:spPr>
          <a:xfrm>
            <a:off x="468000" y="1424991"/>
            <a:ext cx="11244574" cy="1938992"/>
          </a:xfrm>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Architecture Design is a step to transform the requirements into basic ideas of the software. Usually these basic ideas will be written down as design diagram: block diagram, component diagram, sequence diagram, etc.</a:t>
            </a:r>
          </a:p>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And during Architecture Design, the interfaces between components, data flow from outside to inside, timing of processing, etc. also need to be </a:t>
            </a:r>
            <a:r>
              <a:rPr lang="en-US" dirty="0" smtClean="0">
                <a:solidFill>
                  <a:srgbClr val="3C3C3B"/>
                </a:solidFill>
              </a:rPr>
              <a:t>considered </a:t>
            </a:r>
            <a:r>
              <a:rPr lang="en-US" dirty="0">
                <a:solidFill>
                  <a:srgbClr val="3C3C3B"/>
                </a:solidFill>
              </a:rPr>
              <a:t>and </a:t>
            </a:r>
            <a:r>
              <a:rPr lang="en-US" dirty="0" smtClean="0">
                <a:solidFill>
                  <a:srgbClr val="3C3C3B"/>
                </a:solidFill>
              </a:rPr>
              <a:t>written </a:t>
            </a:r>
            <a:r>
              <a:rPr lang="en-US" dirty="0">
                <a:solidFill>
                  <a:srgbClr val="3C3C3B"/>
                </a:solidFill>
              </a:rPr>
              <a:t>down in design specs</a:t>
            </a:r>
          </a:p>
          <a:p>
            <a:endParaRPr lang="en-US" dirty="0"/>
          </a:p>
        </p:txBody>
      </p:sp>
      <p:grpSp>
        <p:nvGrpSpPr>
          <p:cNvPr id="4" name="Group 3"/>
          <p:cNvGrpSpPr/>
          <p:nvPr/>
        </p:nvGrpSpPr>
        <p:grpSpPr>
          <a:xfrm>
            <a:off x="2913722" y="3997980"/>
            <a:ext cx="504056" cy="813835"/>
            <a:chOff x="5504460" y="4365104"/>
            <a:chExt cx="504056" cy="813835"/>
          </a:xfrm>
        </p:grpSpPr>
        <p:sp>
          <p:nvSpPr>
            <p:cNvPr id="5" name="Rounded Rectangle 4"/>
            <p:cNvSpPr/>
            <p:nvPr/>
          </p:nvSpPr>
          <p:spPr>
            <a:xfrm>
              <a:off x="5504460" y="4694632"/>
              <a:ext cx="504056" cy="25268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05271" y="4365104"/>
              <a:ext cx="302434" cy="29909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Off-page Connector 6"/>
            <p:cNvSpPr/>
            <p:nvPr/>
          </p:nvSpPr>
          <p:spPr>
            <a:xfrm>
              <a:off x="5504460" y="4863513"/>
              <a:ext cx="504056" cy="315426"/>
            </a:xfrm>
            <a:prstGeom prst="flowChartOffpageConnector">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p:cNvSpPr/>
            <p:nvPr/>
          </p:nvSpPr>
          <p:spPr>
            <a:xfrm flipV="1">
              <a:off x="5729134" y="4688532"/>
              <a:ext cx="50406" cy="7682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880225" y="3989035"/>
            <a:ext cx="489881" cy="818389"/>
            <a:chOff x="2892942" y="4337654"/>
            <a:chExt cx="720080" cy="1218721"/>
          </a:xfrm>
        </p:grpSpPr>
        <p:sp>
          <p:nvSpPr>
            <p:cNvPr id="10" name="Rounded Rectangle 9"/>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Off-page Connector 11"/>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12"/>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2584309" y="4862790"/>
            <a:ext cx="1208985" cy="523220"/>
          </a:xfrm>
          <a:prstGeom prst="rect">
            <a:avLst/>
          </a:prstGeom>
          <a:noFill/>
        </p:spPr>
        <p:txBody>
          <a:bodyPr wrap="none" rtlCol="0">
            <a:spAutoFit/>
          </a:bodyPr>
          <a:lstStyle/>
          <a:p>
            <a:r>
              <a:rPr lang="en-US" sz="1400" dirty="0" smtClean="0"/>
              <a:t>Requirement</a:t>
            </a:r>
          </a:p>
          <a:p>
            <a:r>
              <a:rPr lang="en-US" sz="1400" dirty="0" smtClean="0"/>
              <a:t>Develop PIC</a:t>
            </a:r>
            <a:endParaRPr lang="en-US" sz="1400" dirty="0"/>
          </a:p>
        </p:txBody>
      </p:sp>
      <p:sp>
        <p:nvSpPr>
          <p:cNvPr id="15" name="Curved Up Arrow 14"/>
          <p:cNvSpPr/>
          <p:nvPr/>
        </p:nvSpPr>
        <p:spPr>
          <a:xfrm flipV="1">
            <a:off x="3642452" y="4016709"/>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ular Callout 15"/>
          <p:cNvSpPr/>
          <p:nvPr/>
        </p:nvSpPr>
        <p:spPr>
          <a:xfrm>
            <a:off x="615990" y="3441034"/>
            <a:ext cx="2528930" cy="447299"/>
          </a:xfrm>
          <a:prstGeom prst="wedgeRoundRectCallout">
            <a:avLst>
              <a:gd name="adj1" fmla="val 39857"/>
              <a:gd name="adj2" fmla="val 837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9348" y="3403073"/>
            <a:ext cx="2575978" cy="523220"/>
          </a:xfrm>
          <a:prstGeom prst="rect">
            <a:avLst/>
          </a:prstGeom>
          <a:noFill/>
        </p:spPr>
        <p:txBody>
          <a:bodyPr wrap="square" rtlCol="0">
            <a:spAutoFit/>
          </a:bodyPr>
          <a:lstStyle/>
          <a:p>
            <a:r>
              <a:rPr lang="en-US" sz="1400" dirty="0" smtClean="0"/>
              <a:t>Here is the requirement specs</a:t>
            </a:r>
          </a:p>
          <a:p>
            <a:r>
              <a:rPr lang="en-US" sz="1400" dirty="0" smtClean="0"/>
              <a:t>Please start the design!</a:t>
            </a:r>
            <a:endParaRPr lang="en-US" sz="1400"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3842" y="3425167"/>
            <a:ext cx="532183" cy="532183"/>
          </a:xfrm>
          <a:prstGeom prst="rect">
            <a:avLst/>
          </a:prstGeom>
        </p:spPr>
      </p:pic>
      <p:sp>
        <p:nvSpPr>
          <p:cNvPr id="19" name="TextBox 18"/>
          <p:cNvSpPr txBox="1"/>
          <p:nvPr/>
        </p:nvSpPr>
        <p:spPr>
          <a:xfrm>
            <a:off x="4491621" y="3434130"/>
            <a:ext cx="1208985" cy="523220"/>
          </a:xfrm>
          <a:prstGeom prst="rect">
            <a:avLst/>
          </a:prstGeom>
          <a:noFill/>
        </p:spPr>
        <p:txBody>
          <a:bodyPr wrap="none" rtlCol="0">
            <a:spAutoFit/>
          </a:bodyPr>
          <a:lstStyle/>
          <a:p>
            <a:r>
              <a:rPr lang="en-US" sz="1400" dirty="0" smtClean="0"/>
              <a:t>Requirement</a:t>
            </a:r>
          </a:p>
          <a:p>
            <a:r>
              <a:rPr lang="en-US" sz="1400" dirty="0" smtClean="0"/>
              <a:t>Specs</a:t>
            </a:r>
            <a:endParaRPr lang="en-US" sz="1400" dirty="0"/>
          </a:p>
        </p:txBody>
      </p:sp>
      <p:sp>
        <p:nvSpPr>
          <p:cNvPr id="20" name="Rounded Rectangular Callout 19"/>
          <p:cNvSpPr/>
          <p:nvPr/>
        </p:nvSpPr>
        <p:spPr>
          <a:xfrm>
            <a:off x="6652495" y="3464470"/>
            <a:ext cx="1105635" cy="489162"/>
          </a:xfrm>
          <a:prstGeom prst="wedgeRoundRectCallout">
            <a:avLst>
              <a:gd name="adj1" fmla="val -72843"/>
              <a:gd name="adj2" fmla="val 5465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722608" y="3553154"/>
            <a:ext cx="981359" cy="307777"/>
          </a:xfrm>
          <a:prstGeom prst="rect">
            <a:avLst/>
          </a:prstGeom>
          <a:noFill/>
        </p:spPr>
        <p:txBody>
          <a:bodyPr wrap="none" rtlCol="0">
            <a:spAutoFit/>
          </a:bodyPr>
          <a:lstStyle/>
          <a:p>
            <a:r>
              <a:rPr lang="en-US" sz="1400" dirty="0" smtClean="0"/>
              <a:t>OK, got it!</a:t>
            </a:r>
            <a:endParaRPr lang="en-US" sz="1400" dirty="0"/>
          </a:p>
        </p:txBody>
      </p:sp>
      <p:sp>
        <p:nvSpPr>
          <p:cNvPr id="22" name="Curved Up Arrow 21"/>
          <p:cNvSpPr/>
          <p:nvPr/>
        </p:nvSpPr>
        <p:spPr>
          <a:xfrm>
            <a:off x="6202771" y="5198296"/>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le 22"/>
          <p:cNvSpPr/>
          <p:nvPr/>
        </p:nvSpPr>
        <p:spPr>
          <a:xfrm>
            <a:off x="8393223" y="3238265"/>
            <a:ext cx="216024" cy="11164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Rounded Rectangle 23"/>
          <p:cNvSpPr/>
          <p:nvPr/>
        </p:nvSpPr>
        <p:spPr>
          <a:xfrm>
            <a:off x="8646628" y="3238265"/>
            <a:ext cx="250651" cy="11164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Rounded Rectangle 24"/>
          <p:cNvSpPr/>
          <p:nvPr/>
        </p:nvSpPr>
        <p:spPr>
          <a:xfrm>
            <a:off x="8935738" y="3230069"/>
            <a:ext cx="249573" cy="11984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Rounded Rectangle 25"/>
          <p:cNvSpPr/>
          <p:nvPr/>
        </p:nvSpPr>
        <p:spPr>
          <a:xfrm>
            <a:off x="8398133" y="3378308"/>
            <a:ext cx="499145" cy="18762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Rounded Rectangle 26"/>
          <p:cNvSpPr/>
          <p:nvPr/>
        </p:nvSpPr>
        <p:spPr>
          <a:xfrm>
            <a:off x="8935738" y="3380636"/>
            <a:ext cx="249573" cy="18762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Rounded Rectangle 27"/>
          <p:cNvSpPr/>
          <p:nvPr/>
        </p:nvSpPr>
        <p:spPr>
          <a:xfrm>
            <a:off x="8398133" y="3598517"/>
            <a:ext cx="787178" cy="11143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ounded Rectangle 28"/>
          <p:cNvSpPr/>
          <p:nvPr/>
        </p:nvSpPr>
        <p:spPr>
          <a:xfrm>
            <a:off x="9226225" y="3228635"/>
            <a:ext cx="189788" cy="48131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ounded Rectangle 29"/>
          <p:cNvSpPr/>
          <p:nvPr/>
        </p:nvSpPr>
        <p:spPr>
          <a:xfrm>
            <a:off x="8386330" y="3089443"/>
            <a:ext cx="1029683" cy="1205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Rounded Rectangle 30"/>
          <p:cNvSpPr/>
          <p:nvPr/>
        </p:nvSpPr>
        <p:spPr>
          <a:xfrm>
            <a:off x="8419972" y="4015857"/>
            <a:ext cx="216024" cy="11164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2" name="Rounded Rectangle 31"/>
          <p:cNvSpPr/>
          <p:nvPr/>
        </p:nvSpPr>
        <p:spPr>
          <a:xfrm>
            <a:off x="8747229" y="4015857"/>
            <a:ext cx="216024" cy="11164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3" name="Rounded Rectangle 32"/>
          <p:cNvSpPr/>
          <p:nvPr/>
        </p:nvSpPr>
        <p:spPr>
          <a:xfrm>
            <a:off x="9083586" y="4015857"/>
            <a:ext cx="216024" cy="11164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4" name="Straight Connector 33"/>
          <p:cNvCxnSpPr>
            <a:stCxn id="32" idx="2"/>
          </p:cNvCxnSpPr>
          <p:nvPr/>
        </p:nvCxnSpPr>
        <p:spPr>
          <a:xfrm>
            <a:off x="8855241" y="4127501"/>
            <a:ext cx="0" cy="585726"/>
          </a:xfrm>
          <a:prstGeom prst="line">
            <a:avLst/>
          </a:prstGeom>
          <a:ln>
            <a:solidFill>
              <a:schemeClr val="accent2">
                <a:lumMod val="60000"/>
                <a:lumOff val="40000"/>
              </a:schemeClr>
            </a:solidFill>
            <a:prstDash val="sysDash"/>
          </a:ln>
        </p:spPr>
        <p:style>
          <a:lnRef idx="1">
            <a:schemeClr val="accent2"/>
          </a:lnRef>
          <a:fillRef idx="0">
            <a:schemeClr val="accent2"/>
          </a:fillRef>
          <a:effectRef idx="0">
            <a:schemeClr val="accent2"/>
          </a:effectRef>
          <a:fontRef idx="minor">
            <a:schemeClr val="tx1"/>
          </a:fontRef>
        </p:style>
      </p:cxnSp>
      <p:sp>
        <p:nvSpPr>
          <p:cNvPr id="35" name="Rounded Rectangle 34"/>
          <p:cNvSpPr/>
          <p:nvPr/>
        </p:nvSpPr>
        <p:spPr>
          <a:xfrm>
            <a:off x="8824553" y="4179528"/>
            <a:ext cx="61376" cy="2743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6" name="Straight Connector 35"/>
          <p:cNvCxnSpPr/>
          <p:nvPr/>
        </p:nvCxnSpPr>
        <p:spPr>
          <a:xfrm>
            <a:off x="9195356" y="4127501"/>
            <a:ext cx="0" cy="585726"/>
          </a:xfrm>
          <a:prstGeom prst="line">
            <a:avLst/>
          </a:prstGeom>
          <a:ln>
            <a:solidFill>
              <a:schemeClr val="accent2">
                <a:lumMod val="60000"/>
                <a:lumOff val="40000"/>
              </a:schemeClr>
            </a:solidFill>
            <a:prstDash val="sysDash"/>
          </a:ln>
        </p:spPr>
        <p:style>
          <a:lnRef idx="1">
            <a:schemeClr val="accent2"/>
          </a:lnRef>
          <a:fillRef idx="0">
            <a:schemeClr val="accent2"/>
          </a:fillRef>
          <a:effectRef idx="0">
            <a:schemeClr val="accent2"/>
          </a:effectRef>
          <a:fontRef idx="minor">
            <a:schemeClr val="tx1"/>
          </a:fontRef>
        </p:style>
      </p:cxnSp>
      <p:sp>
        <p:nvSpPr>
          <p:cNvPr id="37" name="Rounded Rectangle 36"/>
          <p:cNvSpPr/>
          <p:nvPr/>
        </p:nvSpPr>
        <p:spPr>
          <a:xfrm>
            <a:off x="9164668" y="4493932"/>
            <a:ext cx="61376" cy="13716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8" name="Straight Connector 37"/>
          <p:cNvCxnSpPr/>
          <p:nvPr/>
        </p:nvCxnSpPr>
        <p:spPr>
          <a:xfrm>
            <a:off x="8537239" y="4127501"/>
            <a:ext cx="0" cy="585726"/>
          </a:xfrm>
          <a:prstGeom prst="line">
            <a:avLst/>
          </a:prstGeom>
          <a:ln>
            <a:solidFill>
              <a:schemeClr val="accent2">
                <a:lumMod val="60000"/>
                <a:lumOff val="40000"/>
              </a:schemeClr>
            </a:solidFill>
            <a:prstDash val="sysDash"/>
          </a:ln>
        </p:spPr>
        <p:style>
          <a:lnRef idx="1">
            <a:schemeClr val="accent2"/>
          </a:lnRef>
          <a:fillRef idx="0">
            <a:schemeClr val="accent2"/>
          </a:fillRef>
          <a:effectRef idx="0">
            <a:schemeClr val="accent2"/>
          </a:effectRef>
          <a:fontRef idx="minor">
            <a:schemeClr val="tx1"/>
          </a:fontRef>
        </p:style>
      </p:cxnSp>
      <p:sp>
        <p:nvSpPr>
          <p:cNvPr id="39" name="Rounded Rectangle 38"/>
          <p:cNvSpPr/>
          <p:nvPr/>
        </p:nvSpPr>
        <p:spPr>
          <a:xfrm>
            <a:off x="8506551" y="4189036"/>
            <a:ext cx="61376" cy="457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40" name="Straight Arrow Connector 39"/>
          <p:cNvCxnSpPr/>
          <p:nvPr/>
        </p:nvCxnSpPr>
        <p:spPr>
          <a:xfrm>
            <a:off x="8567927" y="4216006"/>
            <a:ext cx="256032"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8567927" y="4519849"/>
            <a:ext cx="59436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8570308" y="4596438"/>
            <a:ext cx="594360" cy="0"/>
          </a:xfrm>
          <a:prstGeom prst="straightConnector1">
            <a:avLst/>
          </a:prstGeom>
          <a:ln>
            <a:prstDash val="dash"/>
            <a:tailEnd type="arrow" w="sm" len="sm"/>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8567927" y="4417636"/>
            <a:ext cx="256032" cy="0"/>
          </a:xfrm>
          <a:prstGeom prst="straightConnector1">
            <a:avLst/>
          </a:prstGeom>
          <a:ln>
            <a:prstDash val="dash"/>
            <a:tailEnd type="arrow" w="sm" len="sm"/>
          </a:ln>
        </p:spPr>
        <p:style>
          <a:lnRef idx="1">
            <a:schemeClr val="dk1"/>
          </a:lnRef>
          <a:fillRef idx="0">
            <a:schemeClr val="dk1"/>
          </a:fillRef>
          <a:effectRef idx="0">
            <a:schemeClr val="dk1"/>
          </a:effectRef>
          <a:fontRef idx="minor">
            <a:schemeClr val="tx1"/>
          </a:fontRef>
        </p:style>
      </p:cxnSp>
      <p:sp>
        <p:nvSpPr>
          <p:cNvPr id="44" name="Oval 43"/>
          <p:cNvSpPr/>
          <p:nvPr/>
        </p:nvSpPr>
        <p:spPr>
          <a:xfrm>
            <a:off x="9967789" y="4100454"/>
            <a:ext cx="289110" cy="244866"/>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965744" y="4481265"/>
            <a:ext cx="289110" cy="244866"/>
          </a:xfrm>
          <a:prstGeom prst="ellipse">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970506" y="4862076"/>
            <a:ext cx="289110" cy="244866"/>
          </a:xfrm>
          <a:prstGeom prst="ellipse">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p:cNvCxnSpPr>
            <a:stCxn id="44" idx="2"/>
            <a:endCxn id="45" idx="2"/>
          </p:cNvCxnSpPr>
          <p:nvPr/>
        </p:nvCxnSpPr>
        <p:spPr>
          <a:xfrm rot="10800000" flipV="1">
            <a:off x="9965745" y="4222886"/>
            <a:ext cx="2045" cy="380811"/>
          </a:xfrm>
          <a:prstGeom prst="curvedConnector3">
            <a:avLst>
              <a:gd name="adj1" fmla="val 112784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45" idx="3"/>
            <a:endCxn id="46" idx="1"/>
          </p:cNvCxnSpPr>
          <p:nvPr/>
        </p:nvCxnSpPr>
        <p:spPr>
          <a:xfrm rot="16200000" flipH="1">
            <a:off x="9906632" y="4791722"/>
            <a:ext cx="207665" cy="4762"/>
          </a:xfrm>
          <a:prstGeom prst="curvedConnector3">
            <a:avLst>
              <a:gd name="adj1" fmla="val 500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6" idx="7"/>
            <a:endCxn id="45" idx="5"/>
          </p:cNvCxnSpPr>
          <p:nvPr/>
        </p:nvCxnSpPr>
        <p:spPr>
          <a:xfrm rot="16200000" flipV="1">
            <a:off x="10111064" y="4791723"/>
            <a:ext cx="207665" cy="476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5" idx="6"/>
            <a:endCxn id="44" idx="6"/>
          </p:cNvCxnSpPr>
          <p:nvPr/>
        </p:nvCxnSpPr>
        <p:spPr>
          <a:xfrm flipV="1">
            <a:off x="10254854" y="4222887"/>
            <a:ext cx="2045" cy="380811"/>
          </a:xfrm>
          <a:prstGeom prst="curvedConnector3">
            <a:avLst>
              <a:gd name="adj1" fmla="val 11278484"/>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6929" y="4862076"/>
            <a:ext cx="901209" cy="307777"/>
          </a:xfrm>
          <a:prstGeom prst="rect">
            <a:avLst/>
          </a:prstGeom>
          <a:noFill/>
        </p:spPr>
        <p:txBody>
          <a:bodyPr wrap="none" rtlCol="0">
            <a:spAutoFit/>
          </a:bodyPr>
          <a:lstStyle/>
          <a:p>
            <a:r>
              <a:rPr lang="en-US" sz="1400" dirty="0" smtClean="0"/>
              <a:t>Designer</a:t>
            </a:r>
            <a:endParaRPr lang="en-US" sz="1400" dirty="0"/>
          </a:p>
        </p:txBody>
      </p:sp>
      <p:pic>
        <p:nvPicPr>
          <p:cNvPr id="52" name="Picture 2" descr="Edit Document Icon of Line style - Available in SVG, PNG, EPS, AI &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1797" y="3076079"/>
            <a:ext cx="842842" cy="842842"/>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10480691" y="3043873"/>
            <a:ext cx="1229824" cy="954107"/>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Speed</a:t>
            </a:r>
          </a:p>
          <a:p>
            <a:pPr marL="285750" indent="-285750">
              <a:buFont typeface="Arial" panose="020B0604020202020204" pitchFamily="34" charset="0"/>
              <a:buChar char="•"/>
            </a:pPr>
            <a:r>
              <a:rPr lang="en-US" sz="1400" dirty="0" err="1" smtClean="0"/>
              <a:t>api_Init</a:t>
            </a:r>
            <a:r>
              <a:rPr lang="en-US" sz="1400" dirty="0" smtClean="0"/>
              <a:t>()</a:t>
            </a:r>
          </a:p>
          <a:p>
            <a:pPr marL="285750" indent="-285750">
              <a:buFont typeface="Arial" panose="020B0604020202020204" pitchFamily="34" charset="0"/>
              <a:buChar char="•"/>
            </a:pPr>
            <a:r>
              <a:rPr lang="en-US" sz="1400" dirty="0" err="1" smtClean="0"/>
              <a:t>api_Exit</a:t>
            </a:r>
            <a:r>
              <a:rPr lang="en-US" sz="1400" dirty="0" smtClean="0"/>
              <a:t>()</a:t>
            </a:r>
          </a:p>
          <a:p>
            <a:pPr marL="285750" indent="-285750">
              <a:buFont typeface="Arial" panose="020B0604020202020204" pitchFamily="34" charset="0"/>
              <a:buChar char="•"/>
            </a:pPr>
            <a:r>
              <a:rPr lang="en-US" sz="1400" dirty="0" smtClean="0"/>
              <a:t>…</a:t>
            </a:r>
          </a:p>
        </p:txBody>
      </p:sp>
      <p:sp>
        <p:nvSpPr>
          <p:cNvPr id="54" name="Rectangle 53"/>
          <p:cNvSpPr/>
          <p:nvPr/>
        </p:nvSpPr>
        <p:spPr>
          <a:xfrm>
            <a:off x="8506551" y="5079659"/>
            <a:ext cx="1247931" cy="790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Rounded Rectangle 54"/>
          <p:cNvSpPr/>
          <p:nvPr/>
        </p:nvSpPr>
        <p:spPr>
          <a:xfrm>
            <a:off x="8609247" y="5198296"/>
            <a:ext cx="497163" cy="2077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6" name="Rounded Rectangle 55"/>
          <p:cNvSpPr/>
          <p:nvPr/>
        </p:nvSpPr>
        <p:spPr>
          <a:xfrm>
            <a:off x="8609247" y="5535688"/>
            <a:ext cx="497164" cy="298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7" name="Rounded Rectangle 56"/>
          <p:cNvSpPr/>
          <p:nvPr/>
        </p:nvSpPr>
        <p:spPr>
          <a:xfrm>
            <a:off x="9193035" y="5190900"/>
            <a:ext cx="497164" cy="6437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8" name="Straight Connector 57"/>
          <p:cNvCxnSpPr/>
          <p:nvPr/>
        </p:nvCxnSpPr>
        <p:spPr>
          <a:xfrm>
            <a:off x="9106410" y="5294124"/>
            <a:ext cx="86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098686" y="5726172"/>
            <a:ext cx="86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55" idx="1"/>
          </p:cNvCxnSpPr>
          <p:nvPr/>
        </p:nvCxnSpPr>
        <p:spPr>
          <a:xfrm flipV="1">
            <a:off x="8437800" y="5302151"/>
            <a:ext cx="171447" cy="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8433938" y="5625412"/>
            <a:ext cx="171447" cy="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687496" y="5412586"/>
            <a:ext cx="171447" cy="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9691078" y="5623595"/>
            <a:ext cx="171447" cy="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8433938" y="5755094"/>
            <a:ext cx="171447" cy="3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261788" y="5645389"/>
            <a:ext cx="1887055" cy="307777"/>
          </a:xfrm>
          <a:prstGeom prst="rect">
            <a:avLst/>
          </a:prstGeom>
          <a:noFill/>
        </p:spPr>
        <p:txBody>
          <a:bodyPr wrap="none" rtlCol="0">
            <a:spAutoFit/>
          </a:bodyPr>
          <a:lstStyle/>
          <a:p>
            <a:pPr algn="ctr"/>
            <a:r>
              <a:rPr lang="en-US" sz="1400" dirty="0" smtClean="0"/>
              <a:t>Specification creation</a:t>
            </a:r>
            <a:endParaRPr lang="en-US" sz="1400" dirty="0"/>
          </a:p>
        </p:txBody>
      </p:sp>
      <p:sp>
        <p:nvSpPr>
          <p:cNvPr id="66" name="TextBox 65"/>
          <p:cNvSpPr txBox="1"/>
          <p:nvPr/>
        </p:nvSpPr>
        <p:spPr>
          <a:xfrm>
            <a:off x="762000" y="6019800"/>
            <a:ext cx="1686680" cy="276999"/>
          </a:xfrm>
          <a:prstGeom prst="rect">
            <a:avLst/>
          </a:prstGeom>
          <a:noFill/>
        </p:spPr>
        <p:txBody>
          <a:bodyPr wrap="none" rtlCol="0">
            <a:spAutoFit/>
          </a:bodyPr>
          <a:lstStyle/>
          <a:p>
            <a:r>
              <a:rPr lang="en-US" sz="1200" dirty="0" smtClean="0"/>
              <a:t>PIC: Person in charge</a:t>
            </a:r>
            <a:endParaRPr lang="en-US" sz="1200" dirty="0"/>
          </a:p>
        </p:txBody>
      </p:sp>
    </p:spTree>
    <p:extLst>
      <p:ext uri="{BB962C8B-B14F-4D97-AF65-F5344CB8AC3E}">
        <p14:creationId xmlns:p14="http://schemas.microsoft.com/office/powerpoint/2010/main" val="28443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Basic Definition – Unit Design</a:t>
            </a:r>
            <a:endParaRPr lang="en-US" dirty="0"/>
          </a:p>
        </p:txBody>
      </p:sp>
      <p:sp>
        <p:nvSpPr>
          <p:cNvPr id="3" name="Content Placeholder 2"/>
          <p:cNvSpPr>
            <a:spLocks noGrp="1"/>
          </p:cNvSpPr>
          <p:nvPr>
            <p:ph idx="1"/>
          </p:nvPr>
        </p:nvSpPr>
        <p:spPr>
          <a:xfrm>
            <a:off x="468000" y="1424991"/>
            <a:ext cx="11244574" cy="1643527"/>
          </a:xfrm>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Unit Design process is when the designer </a:t>
            </a:r>
            <a:r>
              <a:rPr lang="en-US" dirty="0" smtClean="0">
                <a:solidFill>
                  <a:srgbClr val="3C3C3B"/>
                </a:solidFill>
              </a:rPr>
              <a:t>clarifies </a:t>
            </a:r>
            <a:r>
              <a:rPr lang="en-US" dirty="0">
                <a:solidFill>
                  <a:srgbClr val="3C3C3B"/>
                </a:solidFill>
              </a:rPr>
              <a:t>more detail from Architecture Design specs into more detail level of Unit.</a:t>
            </a:r>
          </a:p>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Usually, Unit design </a:t>
            </a:r>
            <a:r>
              <a:rPr lang="en-US" dirty="0" smtClean="0">
                <a:solidFill>
                  <a:srgbClr val="3C3C3B"/>
                </a:solidFill>
              </a:rPr>
              <a:t>consists </a:t>
            </a:r>
            <a:r>
              <a:rPr lang="en-US" dirty="0">
                <a:solidFill>
                  <a:srgbClr val="3C3C3B"/>
                </a:solidFill>
              </a:rPr>
              <a:t>of state transition diagram, flowchart or activity diagram, data I/O, unit interface, configuration diagram, etc.</a:t>
            </a:r>
          </a:p>
          <a:p>
            <a:endParaRPr lang="en-US" dirty="0"/>
          </a:p>
        </p:txBody>
      </p:sp>
      <p:cxnSp>
        <p:nvCxnSpPr>
          <p:cNvPr id="4" name="Straight Connector 3"/>
          <p:cNvCxnSpPr/>
          <p:nvPr/>
        </p:nvCxnSpPr>
        <p:spPr>
          <a:xfrm>
            <a:off x="8949687" y="3640224"/>
            <a:ext cx="954920" cy="1105722"/>
          </a:xfrm>
          <a:prstGeom prst="line">
            <a:avLst/>
          </a:prstGeom>
          <a:ln>
            <a:prstDash val="dash"/>
          </a:ln>
        </p:spPr>
        <p:style>
          <a:lnRef idx="1">
            <a:schemeClr val="accent2"/>
          </a:lnRef>
          <a:fillRef idx="0">
            <a:schemeClr val="accent2"/>
          </a:fillRef>
          <a:effectRef idx="0">
            <a:schemeClr val="accent2"/>
          </a:effectRef>
          <a:fontRef idx="minor">
            <a:schemeClr val="tx1"/>
          </a:fontRef>
        </p:style>
      </p:cxnSp>
      <p:grpSp>
        <p:nvGrpSpPr>
          <p:cNvPr id="5" name="Group 4"/>
          <p:cNvGrpSpPr/>
          <p:nvPr/>
        </p:nvGrpSpPr>
        <p:grpSpPr>
          <a:xfrm>
            <a:off x="3679195" y="3854669"/>
            <a:ext cx="334443" cy="503274"/>
            <a:chOff x="2892942" y="4337654"/>
            <a:chExt cx="720080" cy="1218721"/>
          </a:xfrm>
        </p:grpSpPr>
        <p:sp>
          <p:nvSpPr>
            <p:cNvPr id="6" name="Rounded Rectangle 5"/>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350205" y="4156428"/>
            <a:ext cx="334443" cy="503274"/>
            <a:chOff x="2892942" y="4337654"/>
            <a:chExt cx="720080" cy="1218721"/>
          </a:xfrm>
        </p:grpSpPr>
        <p:sp>
          <p:nvSpPr>
            <p:cNvPr id="11" name="Rounded Rectangle 10"/>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Off-page Connector 12"/>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998277" y="4136764"/>
            <a:ext cx="334443" cy="503274"/>
            <a:chOff x="2892942" y="4337654"/>
            <a:chExt cx="720080" cy="1218721"/>
          </a:xfrm>
        </p:grpSpPr>
        <p:sp>
          <p:nvSpPr>
            <p:cNvPr id="16" name="Rounded Rectangle 15"/>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Off-page Connector 17"/>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2115410" y="3024111"/>
            <a:ext cx="1712857" cy="830997"/>
          </a:xfrm>
          <a:prstGeom prst="rect">
            <a:avLst/>
          </a:prstGeom>
          <a:noFill/>
        </p:spPr>
        <p:txBody>
          <a:bodyPr wrap="square" rtlCol="0">
            <a:spAutoFit/>
          </a:bodyPr>
          <a:lstStyle/>
          <a:p>
            <a:r>
              <a:rPr lang="en-US" sz="1200" dirty="0" smtClean="0"/>
              <a:t>Hey, we have completed basic design idea. What’s next?</a:t>
            </a:r>
            <a:endParaRPr lang="en-US" sz="1200" dirty="0"/>
          </a:p>
        </p:txBody>
      </p:sp>
      <p:sp>
        <p:nvSpPr>
          <p:cNvPr id="21" name="Rounded Rectangular Callout 20"/>
          <p:cNvSpPr/>
          <p:nvPr/>
        </p:nvSpPr>
        <p:spPr>
          <a:xfrm>
            <a:off x="2112052" y="3062072"/>
            <a:ext cx="1433636" cy="808082"/>
          </a:xfrm>
          <a:prstGeom prst="wedgeRoundRectCallout">
            <a:avLst>
              <a:gd name="adj1" fmla="val 58937"/>
              <a:gd name="adj2" fmla="val 3943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Edit Document Icon of Line style - Available in SVG, PNG, EPS, AI &amp; Icon  fo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8335" y="3379190"/>
            <a:ext cx="440409" cy="440409"/>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ular Callout 22"/>
          <p:cNvSpPr/>
          <p:nvPr/>
        </p:nvSpPr>
        <p:spPr>
          <a:xfrm>
            <a:off x="1812440" y="4659702"/>
            <a:ext cx="1433636" cy="808082"/>
          </a:xfrm>
          <a:prstGeom prst="wedgeRoundRectCallout">
            <a:avLst>
              <a:gd name="adj1" fmla="val 55121"/>
              <a:gd name="adj2" fmla="val -833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20635" y="4678154"/>
            <a:ext cx="1503973" cy="830997"/>
          </a:xfrm>
          <a:prstGeom prst="rect">
            <a:avLst/>
          </a:prstGeom>
          <a:noFill/>
        </p:spPr>
        <p:txBody>
          <a:bodyPr wrap="square" rtlCol="0">
            <a:spAutoFit/>
          </a:bodyPr>
          <a:lstStyle/>
          <a:p>
            <a:r>
              <a:rPr lang="en-US" sz="1200" dirty="0" smtClean="0"/>
              <a:t>How about we make it more detail so that even a new coder can code it?</a:t>
            </a:r>
            <a:endParaRPr lang="en-US" sz="1200" dirty="0"/>
          </a:p>
        </p:txBody>
      </p:sp>
      <p:sp>
        <p:nvSpPr>
          <p:cNvPr id="25" name="Rounded Rectangular Callout 24"/>
          <p:cNvSpPr/>
          <p:nvPr/>
        </p:nvSpPr>
        <p:spPr>
          <a:xfrm>
            <a:off x="4100140" y="4921025"/>
            <a:ext cx="1168684" cy="475165"/>
          </a:xfrm>
          <a:prstGeom prst="wedgeRoundRectCallout">
            <a:avLst>
              <a:gd name="adj1" fmla="val -34305"/>
              <a:gd name="adj2" fmla="val -9490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108335" y="4939477"/>
            <a:ext cx="1304505" cy="461665"/>
          </a:xfrm>
          <a:prstGeom prst="rect">
            <a:avLst/>
          </a:prstGeom>
          <a:noFill/>
        </p:spPr>
        <p:txBody>
          <a:bodyPr wrap="square" rtlCol="0">
            <a:spAutoFit/>
          </a:bodyPr>
          <a:lstStyle/>
          <a:p>
            <a:r>
              <a:rPr lang="en-US" sz="1200" dirty="0" smtClean="0"/>
              <a:t>What!? Are you serious?</a:t>
            </a:r>
            <a:endParaRPr lang="en-US" sz="1200" dirty="0"/>
          </a:p>
        </p:txBody>
      </p:sp>
      <p:sp>
        <p:nvSpPr>
          <p:cNvPr id="27" name="TextBox 26"/>
          <p:cNvSpPr txBox="1"/>
          <p:nvPr/>
        </p:nvSpPr>
        <p:spPr>
          <a:xfrm>
            <a:off x="4511482" y="3343286"/>
            <a:ext cx="1130438" cy="461665"/>
          </a:xfrm>
          <a:prstGeom prst="rect">
            <a:avLst/>
          </a:prstGeom>
          <a:noFill/>
        </p:spPr>
        <p:txBody>
          <a:bodyPr wrap="none" rtlCol="0">
            <a:spAutoFit/>
          </a:bodyPr>
          <a:lstStyle/>
          <a:p>
            <a:r>
              <a:rPr lang="en-US" sz="1200" dirty="0" smtClean="0"/>
              <a:t>Architecture</a:t>
            </a:r>
          </a:p>
          <a:p>
            <a:r>
              <a:rPr lang="en-US" sz="1200" dirty="0" smtClean="0"/>
              <a:t>Design Specs</a:t>
            </a:r>
            <a:endParaRPr lang="en-US" sz="1200" dirty="0"/>
          </a:p>
        </p:txBody>
      </p:sp>
      <p:sp>
        <p:nvSpPr>
          <p:cNvPr id="28" name="TextBox 27"/>
          <p:cNvSpPr txBox="1"/>
          <p:nvPr/>
        </p:nvSpPr>
        <p:spPr>
          <a:xfrm>
            <a:off x="3731059" y="3631655"/>
            <a:ext cx="468398" cy="276999"/>
          </a:xfrm>
          <a:prstGeom prst="rect">
            <a:avLst/>
          </a:prstGeom>
          <a:noFill/>
        </p:spPr>
        <p:txBody>
          <a:bodyPr wrap="none" rtlCol="0">
            <a:spAutoFit/>
          </a:bodyPr>
          <a:lstStyle/>
          <a:p>
            <a:r>
              <a:rPr lang="en-US" sz="1200" dirty="0" smtClean="0">
                <a:latin typeface="Arial Black" panose="020B0A04020102020204" pitchFamily="34" charset="0"/>
              </a:rPr>
              <a:t>???</a:t>
            </a:r>
            <a:endParaRPr lang="en-US" dirty="0">
              <a:latin typeface="Arial Black" panose="020B0A04020102020204" pitchFamily="34" charset="0"/>
            </a:endParaRPr>
          </a:p>
        </p:txBody>
      </p:sp>
      <p:sp>
        <p:nvSpPr>
          <p:cNvPr id="29" name="TextBox 28"/>
          <p:cNvSpPr txBox="1"/>
          <p:nvPr/>
        </p:nvSpPr>
        <p:spPr>
          <a:xfrm>
            <a:off x="4182600" y="3983414"/>
            <a:ext cx="338554" cy="276999"/>
          </a:xfrm>
          <a:prstGeom prst="rect">
            <a:avLst/>
          </a:prstGeom>
          <a:noFill/>
        </p:spPr>
        <p:txBody>
          <a:bodyPr wrap="none" rtlCol="0">
            <a:spAutoFit/>
          </a:bodyPr>
          <a:lstStyle/>
          <a:p>
            <a:r>
              <a:rPr lang="en-US" sz="1200" dirty="0" smtClean="0">
                <a:latin typeface="Arial Black" panose="020B0A04020102020204" pitchFamily="34" charset="0"/>
              </a:rPr>
              <a:t>!!!</a:t>
            </a:r>
            <a:endParaRPr lang="en-US" dirty="0">
              <a:latin typeface="Arial Black" panose="020B0A04020102020204" pitchFamily="34" charset="0"/>
            </a:endParaRPr>
          </a:p>
        </p:txBody>
      </p:sp>
      <p:sp>
        <p:nvSpPr>
          <p:cNvPr id="30" name="Right Arrow 29"/>
          <p:cNvSpPr/>
          <p:nvPr/>
        </p:nvSpPr>
        <p:spPr>
          <a:xfrm>
            <a:off x="5412840" y="4260413"/>
            <a:ext cx="936104" cy="256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105028" y="2990064"/>
            <a:ext cx="360040"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Oval 31"/>
          <p:cNvSpPr/>
          <p:nvPr/>
        </p:nvSpPr>
        <p:spPr>
          <a:xfrm>
            <a:off x="7105028" y="2700839"/>
            <a:ext cx="360040" cy="1804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3" name="Diamond 32"/>
          <p:cNvSpPr/>
          <p:nvPr/>
        </p:nvSpPr>
        <p:spPr>
          <a:xfrm>
            <a:off x="7069024" y="3240560"/>
            <a:ext cx="432048" cy="194928"/>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Parallelogram 33"/>
          <p:cNvSpPr/>
          <p:nvPr/>
        </p:nvSpPr>
        <p:spPr>
          <a:xfrm>
            <a:off x="7069024" y="3525025"/>
            <a:ext cx="432048" cy="21326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5" name="Rounded Rectangle 34"/>
          <p:cNvSpPr/>
          <p:nvPr/>
        </p:nvSpPr>
        <p:spPr>
          <a:xfrm>
            <a:off x="7105028" y="3839398"/>
            <a:ext cx="360040"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ounded Rectangle 35"/>
          <p:cNvSpPr/>
          <p:nvPr/>
        </p:nvSpPr>
        <p:spPr>
          <a:xfrm>
            <a:off x="7609481" y="3259836"/>
            <a:ext cx="298159"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Oval 36"/>
          <p:cNvSpPr/>
          <p:nvPr/>
        </p:nvSpPr>
        <p:spPr>
          <a:xfrm>
            <a:off x="7245563" y="4088041"/>
            <a:ext cx="78970" cy="789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Arrow Connector 37"/>
          <p:cNvCxnSpPr/>
          <p:nvPr/>
        </p:nvCxnSpPr>
        <p:spPr>
          <a:xfrm>
            <a:off x="7285048" y="2881314"/>
            <a:ext cx="0" cy="108750"/>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285048" y="3134080"/>
            <a:ext cx="0" cy="106480"/>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34" idx="0"/>
          </p:cNvCxnSpPr>
          <p:nvPr/>
        </p:nvCxnSpPr>
        <p:spPr>
          <a:xfrm>
            <a:off x="7285048" y="3435488"/>
            <a:ext cx="0" cy="89537"/>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3"/>
            <a:endCxn id="36" idx="1"/>
          </p:cNvCxnSpPr>
          <p:nvPr/>
        </p:nvCxnSpPr>
        <p:spPr>
          <a:xfrm flipV="1">
            <a:off x="7501072" y="3331844"/>
            <a:ext cx="108409" cy="6180"/>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a:endCxn id="35" idx="0"/>
          </p:cNvCxnSpPr>
          <p:nvPr/>
        </p:nvCxnSpPr>
        <p:spPr>
          <a:xfrm>
            <a:off x="7285048" y="3738285"/>
            <a:ext cx="0" cy="101113"/>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2"/>
            <a:endCxn id="37" idx="0"/>
          </p:cNvCxnSpPr>
          <p:nvPr/>
        </p:nvCxnSpPr>
        <p:spPr>
          <a:xfrm>
            <a:off x="7285048" y="3983414"/>
            <a:ext cx="0" cy="104627"/>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6" idx="2"/>
            <a:endCxn id="34" idx="2"/>
          </p:cNvCxnSpPr>
          <p:nvPr/>
        </p:nvCxnSpPr>
        <p:spPr>
          <a:xfrm rot="5400000">
            <a:off x="7502587" y="3375680"/>
            <a:ext cx="227803" cy="284146"/>
          </a:xfrm>
          <a:prstGeom prst="bentConnector2">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6997016" y="4307956"/>
            <a:ext cx="216024" cy="11164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6" name="Rounded Rectangle 45"/>
          <p:cNvSpPr/>
          <p:nvPr/>
        </p:nvSpPr>
        <p:spPr>
          <a:xfrm>
            <a:off x="7324273" y="4307956"/>
            <a:ext cx="216024" cy="11164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Rounded Rectangle 46"/>
          <p:cNvSpPr/>
          <p:nvPr/>
        </p:nvSpPr>
        <p:spPr>
          <a:xfrm>
            <a:off x="7660630" y="4307956"/>
            <a:ext cx="216024" cy="11164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48" name="Straight Connector 47"/>
          <p:cNvCxnSpPr>
            <a:stCxn id="46" idx="2"/>
          </p:cNvCxnSpPr>
          <p:nvPr/>
        </p:nvCxnSpPr>
        <p:spPr>
          <a:xfrm>
            <a:off x="7432285" y="4419600"/>
            <a:ext cx="0" cy="585726"/>
          </a:xfrm>
          <a:prstGeom prst="line">
            <a:avLst/>
          </a:prstGeom>
          <a:ln>
            <a:solidFill>
              <a:schemeClr val="accent2">
                <a:lumMod val="60000"/>
                <a:lumOff val="40000"/>
              </a:schemeClr>
            </a:solidFill>
            <a:prstDash val="sysDash"/>
          </a:ln>
        </p:spPr>
        <p:style>
          <a:lnRef idx="1">
            <a:schemeClr val="accent2"/>
          </a:lnRef>
          <a:fillRef idx="0">
            <a:schemeClr val="accent2"/>
          </a:fillRef>
          <a:effectRef idx="0">
            <a:schemeClr val="accent2"/>
          </a:effectRef>
          <a:fontRef idx="minor">
            <a:schemeClr val="tx1"/>
          </a:fontRef>
        </p:style>
      </p:cxnSp>
      <p:sp>
        <p:nvSpPr>
          <p:cNvPr id="49" name="Rounded Rectangle 48"/>
          <p:cNvSpPr/>
          <p:nvPr/>
        </p:nvSpPr>
        <p:spPr>
          <a:xfrm>
            <a:off x="7401597" y="4471627"/>
            <a:ext cx="61376" cy="2743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0" name="Straight Connector 49"/>
          <p:cNvCxnSpPr/>
          <p:nvPr/>
        </p:nvCxnSpPr>
        <p:spPr>
          <a:xfrm>
            <a:off x="7772400" y="4419600"/>
            <a:ext cx="0" cy="585726"/>
          </a:xfrm>
          <a:prstGeom prst="line">
            <a:avLst/>
          </a:prstGeom>
          <a:ln>
            <a:solidFill>
              <a:schemeClr val="accent2">
                <a:lumMod val="60000"/>
                <a:lumOff val="40000"/>
              </a:schemeClr>
            </a:solidFill>
            <a:prstDash val="sysDash"/>
          </a:ln>
        </p:spPr>
        <p:style>
          <a:lnRef idx="1">
            <a:schemeClr val="accent2"/>
          </a:lnRef>
          <a:fillRef idx="0">
            <a:schemeClr val="accent2"/>
          </a:fillRef>
          <a:effectRef idx="0">
            <a:schemeClr val="accent2"/>
          </a:effectRef>
          <a:fontRef idx="minor">
            <a:schemeClr val="tx1"/>
          </a:fontRef>
        </p:style>
      </p:cxnSp>
      <p:sp>
        <p:nvSpPr>
          <p:cNvPr id="51" name="Rounded Rectangle 50"/>
          <p:cNvSpPr/>
          <p:nvPr/>
        </p:nvSpPr>
        <p:spPr>
          <a:xfrm>
            <a:off x="7741712" y="4786031"/>
            <a:ext cx="61376" cy="13716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2" name="Straight Connector 51"/>
          <p:cNvCxnSpPr/>
          <p:nvPr/>
        </p:nvCxnSpPr>
        <p:spPr>
          <a:xfrm>
            <a:off x="7114283" y="4419600"/>
            <a:ext cx="0" cy="585726"/>
          </a:xfrm>
          <a:prstGeom prst="line">
            <a:avLst/>
          </a:prstGeom>
          <a:ln>
            <a:solidFill>
              <a:schemeClr val="accent2">
                <a:lumMod val="60000"/>
                <a:lumOff val="40000"/>
              </a:schemeClr>
            </a:solidFill>
            <a:prstDash val="sysDash"/>
          </a:ln>
        </p:spPr>
        <p:style>
          <a:lnRef idx="1">
            <a:schemeClr val="accent2"/>
          </a:lnRef>
          <a:fillRef idx="0">
            <a:schemeClr val="accent2"/>
          </a:fillRef>
          <a:effectRef idx="0">
            <a:schemeClr val="accent2"/>
          </a:effectRef>
          <a:fontRef idx="minor">
            <a:schemeClr val="tx1"/>
          </a:fontRef>
        </p:style>
      </p:cxnSp>
      <p:sp>
        <p:nvSpPr>
          <p:cNvPr id="53" name="Rounded Rectangle 52"/>
          <p:cNvSpPr/>
          <p:nvPr/>
        </p:nvSpPr>
        <p:spPr>
          <a:xfrm>
            <a:off x="7083595" y="4481135"/>
            <a:ext cx="61376" cy="457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p:nvPr/>
        </p:nvCxnSpPr>
        <p:spPr>
          <a:xfrm>
            <a:off x="7144971" y="4508105"/>
            <a:ext cx="256032"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7144971" y="4811948"/>
            <a:ext cx="59436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H="1">
            <a:off x="7147352" y="4888537"/>
            <a:ext cx="594360" cy="0"/>
          </a:xfrm>
          <a:prstGeom prst="straightConnector1">
            <a:avLst/>
          </a:prstGeom>
          <a:ln>
            <a:prstDash val="dash"/>
            <a:tailEnd type="arrow"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7144971" y="4709735"/>
            <a:ext cx="256032" cy="0"/>
          </a:xfrm>
          <a:prstGeom prst="straightConnector1">
            <a:avLst/>
          </a:prstGeom>
          <a:ln>
            <a:prstDash val="dash"/>
            <a:tailEnd type="arrow" w="sm" len="sm"/>
          </a:ln>
        </p:spPr>
        <p:style>
          <a:lnRef idx="1">
            <a:schemeClr val="dk1"/>
          </a:lnRef>
          <a:fillRef idx="0">
            <a:schemeClr val="dk1"/>
          </a:fillRef>
          <a:effectRef idx="0">
            <a:schemeClr val="dk1"/>
          </a:effectRef>
          <a:fontRef idx="minor">
            <a:schemeClr val="tx1"/>
          </a:fontRef>
        </p:style>
      </p:cxnSp>
      <p:sp>
        <p:nvSpPr>
          <p:cNvPr id="58" name="Folded Corner 57"/>
          <p:cNvSpPr/>
          <p:nvPr/>
        </p:nvSpPr>
        <p:spPr>
          <a:xfrm rot="16200000">
            <a:off x="8275234" y="2934700"/>
            <a:ext cx="786366" cy="607544"/>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8346818" y="2903175"/>
            <a:ext cx="611065" cy="738664"/>
          </a:xfrm>
          <a:prstGeom prst="rect">
            <a:avLst/>
          </a:prstGeom>
          <a:noFill/>
        </p:spPr>
        <p:txBody>
          <a:bodyPr wrap="none" rtlCol="0">
            <a:spAutoFit/>
          </a:bodyPr>
          <a:lstStyle/>
          <a:p>
            <a:pPr marL="117475" indent="-117475">
              <a:buFont typeface="Arial" panose="020B0604020202020204" pitchFamily="34" charset="0"/>
              <a:buChar char="•"/>
            </a:pPr>
            <a:r>
              <a:rPr lang="en-US" sz="1050" b="1" dirty="0" err="1" smtClean="0"/>
              <a:t>f_A</a:t>
            </a:r>
            <a:r>
              <a:rPr lang="en-US" sz="1050" b="1" dirty="0" smtClean="0"/>
              <a:t>()</a:t>
            </a:r>
          </a:p>
          <a:p>
            <a:pPr marL="117475" indent="-117475">
              <a:buFont typeface="Arial" panose="020B0604020202020204" pitchFamily="34" charset="0"/>
              <a:buChar char="•"/>
            </a:pPr>
            <a:r>
              <a:rPr lang="en-US" sz="1050" b="1" dirty="0" err="1" smtClean="0"/>
              <a:t>f_B</a:t>
            </a:r>
            <a:r>
              <a:rPr lang="en-US" sz="1050" b="1" dirty="0" smtClean="0"/>
              <a:t>()</a:t>
            </a:r>
          </a:p>
          <a:p>
            <a:pPr marL="117475" indent="-117475">
              <a:buFont typeface="Arial" panose="020B0604020202020204" pitchFamily="34" charset="0"/>
              <a:buChar char="•"/>
            </a:pPr>
            <a:r>
              <a:rPr lang="en-US" sz="1050" b="1" dirty="0" err="1" smtClean="0"/>
              <a:t>f_C</a:t>
            </a:r>
            <a:r>
              <a:rPr lang="en-US" sz="1050" b="1" dirty="0" smtClean="0"/>
              <a:t>()</a:t>
            </a:r>
          </a:p>
          <a:p>
            <a:pPr marL="117475"/>
            <a:r>
              <a:rPr lang="en-US" sz="1050" b="1" dirty="0" smtClean="0"/>
              <a:t>…</a:t>
            </a:r>
            <a:endParaRPr lang="en-US" sz="1050" b="1" dirty="0"/>
          </a:p>
        </p:txBody>
      </p:sp>
      <p:sp>
        <p:nvSpPr>
          <p:cNvPr id="60" name="Folded Corner 59"/>
          <p:cNvSpPr/>
          <p:nvPr/>
        </p:nvSpPr>
        <p:spPr>
          <a:xfrm rot="16200000">
            <a:off x="9145914" y="3066418"/>
            <a:ext cx="784829" cy="66881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TextBox 60"/>
          <p:cNvSpPr txBox="1"/>
          <p:nvPr/>
        </p:nvSpPr>
        <p:spPr>
          <a:xfrm>
            <a:off x="9147854" y="3008408"/>
            <a:ext cx="665567" cy="784830"/>
          </a:xfrm>
          <a:prstGeom prst="rect">
            <a:avLst/>
          </a:prstGeom>
          <a:noFill/>
        </p:spPr>
        <p:txBody>
          <a:bodyPr wrap="none" rtlCol="0">
            <a:spAutoFit/>
          </a:bodyPr>
          <a:lstStyle/>
          <a:p>
            <a:r>
              <a:rPr lang="en-US" sz="900" b="1" dirty="0" err="1" smtClean="0"/>
              <a:t>f_A</a:t>
            </a:r>
            <a:r>
              <a:rPr lang="en-US" sz="900" b="1" dirty="0" smtClean="0"/>
              <a:t>()</a:t>
            </a:r>
          </a:p>
          <a:p>
            <a:pPr marL="117475" indent="-117475">
              <a:buFont typeface="Arial" panose="020B0604020202020204" pitchFamily="34" charset="0"/>
              <a:buChar char="•"/>
            </a:pPr>
            <a:r>
              <a:rPr lang="en-US" sz="900" b="1" dirty="0" smtClean="0"/>
              <a:t>if s &gt; 0</a:t>
            </a:r>
          </a:p>
          <a:p>
            <a:pPr marL="227013" lvl="1" indent="-117475">
              <a:buFont typeface="Arial" panose="020B0604020202020204" pitchFamily="34" charset="0"/>
              <a:buChar char="•"/>
            </a:pPr>
            <a:r>
              <a:rPr lang="en-US" sz="900" b="1" dirty="0" smtClean="0"/>
              <a:t>stop</a:t>
            </a:r>
          </a:p>
          <a:p>
            <a:pPr indent="117475">
              <a:buFont typeface="Arial" panose="020B0604020202020204" pitchFamily="34" charset="0"/>
              <a:buChar char="•"/>
            </a:pPr>
            <a:r>
              <a:rPr lang="en-US" sz="900" b="1" dirty="0" smtClean="0"/>
              <a:t>else</a:t>
            </a:r>
          </a:p>
          <a:p>
            <a:pPr marL="117475" lvl="1" indent="117475">
              <a:buFont typeface="Arial" panose="020B0604020202020204" pitchFamily="34" charset="0"/>
              <a:buChar char="•"/>
            </a:pPr>
            <a:r>
              <a:rPr lang="en-US" sz="900" b="1" dirty="0" smtClean="0"/>
              <a:t>run</a:t>
            </a:r>
          </a:p>
        </p:txBody>
      </p:sp>
      <p:sp>
        <p:nvSpPr>
          <p:cNvPr id="62" name="Folded Corner 61"/>
          <p:cNvSpPr/>
          <p:nvPr/>
        </p:nvSpPr>
        <p:spPr>
          <a:xfrm rot="16200000">
            <a:off x="9168998" y="4042207"/>
            <a:ext cx="738663" cy="668813"/>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p:cNvSpPr txBox="1"/>
          <p:nvPr/>
        </p:nvSpPr>
        <p:spPr>
          <a:xfrm>
            <a:off x="9147854" y="4007282"/>
            <a:ext cx="866496" cy="646331"/>
          </a:xfrm>
          <a:prstGeom prst="rect">
            <a:avLst/>
          </a:prstGeom>
          <a:noFill/>
        </p:spPr>
        <p:txBody>
          <a:bodyPr wrap="square" rtlCol="0">
            <a:spAutoFit/>
          </a:bodyPr>
          <a:lstStyle/>
          <a:p>
            <a:r>
              <a:rPr lang="en-US" sz="900" b="1" dirty="0" err="1" smtClean="0"/>
              <a:t>f_B</a:t>
            </a:r>
            <a:r>
              <a:rPr lang="en-US" sz="900" b="1" dirty="0" smtClean="0"/>
              <a:t>()</a:t>
            </a:r>
          </a:p>
          <a:p>
            <a:pPr marL="117475" indent="-117475">
              <a:buFont typeface="Arial" panose="020B0604020202020204" pitchFamily="34" charset="0"/>
              <a:buChar char="•"/>
            </a:pPr>
            <a:r>
              <a:rPr lang="en-US" sz="900" b="1" dirty="0" smtClean="0"/>
              <a:t>loop </a:t>
            </a:r>
            <a:r>
              <a:rPr lang="en-US" sz="900" b="1" dirty="0" err="1" smtClean="0"/>
              <a:t>i</a:t>
            </a:r>
            <a:r>
              <a:rPr lang="en-US" sz="900" b="1" dirty="0" smtClean="0"/>
              <a:t> in 10</a:t>
            </a:r>
          </a:p>
          <a:p>
            <a:pPr marL="227013" lvl="1" indent="-117475">
              <a:buFont typeface="Arial" panose="020B0604020202020204" pitchFamily="34" charset="0"/>
              <a:buChar char="•"/>
            </a:pPr>
            <a:r>
              <a:rPr lang="en-US" sz="900" b="1" dirty="0" smtClean="0"/>
              <a:t>launch</a:t>
            </a:r>
          </a:p>
        </p:txBody>
      </p:sp>
      <p:sp>
        <p:nvSpPr>
          <p:cNvPr id="64" name="Folded Corner 63"/>
          <p:cNvSpPr/>
          <p:nvPr/>
        </p:nvSpPr>
        <p:spPr>
          <a:xfrm rot="16200000">
            <a:off x="9173094" y="4912041"/>
            <a:ext cx="738663" cy="66881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9151951" y="4877114"/>
            <a:ext cx="713657" cy="646331"/>
          </a:xfrm>
          <a:prstGeom prst="rect">
            <a:avLst/>
          </a:prstGeom>
          <a:noFill/>
        </p:spPr>
        <p:txBody>
          <a:bodyPr wrap="none" rtlCol="0">
            <a:spAutoFit/>
          </a:bodyPr>
          <a:lstStyle/>
          <a:p>
            <a:r>
              <a:rPr lang="en-US" sz="900" b="1" dirty="0" err="1" smtClean="0"/>
              <a:t>f_C</a:t>
            </a:r>
            <a:r>
              <a:rPr lang="en-US" sz="900" b="1" dirty="0" smtClean="0"/>
              <a:t>()</a:t>
            </a:r>
          </a:p>
          <a:p>
            <a:pPr marL="117475" indent="-117475">
              <a:buFont typeface="Arial" panose="020B0604020202020204" pitchFamily="34" charset="0"/>
              <a:buChar char="•"/>
            </a:pPr>
            <a:r>
              <a:rPr lang="en-US" sz="900" b="1" dirty="0"/>
              <a:t>c</a:t>
            </a:r>
            <a:r>
              <a:rPr lang="en-US" sz="900" b="1" dirty="0" smtClean="0"/>
              <a:t>all </a:t>
            </a:r>
            <a:r>
              <a:rPr lang="en-US" sz="900" b="1" dirty="0" err="1" smtClean="0"/>
              <a:t>f_A</a:t>
            </a:r>
            <a:endParaRPr lang="en-US" sz="900" b="1" dirty="0" smtClean="0"/>
          </a:p>
          <a:p>
            <a:pPr indent="117475">
              <a:buFont typeface="Arial" panose="020B0604020202020204" pitchFamily="34" charset="0"/>
              <a:buChar char="•"/>
            </a:pPr>
            <a:r>
              <a:rPr lang="en-US" sz="900" b="1" dirty="0" smtClean="0"/>
              <a:t>call </a:t>
            </a:r>
            <a:r>
              <a:rPr lang="en-US" sz="900" b="1" dirty="0" err="1" smtClean="0"/>
              <a:t>f_B</a:t>
            </a:r>
            <a:endParaRPr lang="en-US" sz="900" b="1" dirty="0" smtClean="0"/>
          </a:p>
          <a:p>
            <a:pPr indent="117475">
              <a:buFont typeface="Arial" panose="020B0604020202020204" pitchFamily="34" charset="0"/>
              <a:buChar char="•"/>
            </a:pPr>
            <a:r>
              <a:rPr lang="en-US" sz="900" b="1" dirty="0" smtClean="0"/>
              <a:t>exit</a:t>
            </a:r>
          </a:p>
        </p:txBody>
      </p:sp>
      <p:cxnSp>
        <p:nvCxnSpPr>
          <p:cNvPr id="66" name="Straight Connector 65"/>
          <p:cNvCxnSpPr/>
          <p:nvPr/>
        </p:nvCxnSpPr>
        <p:spPr>
          <a:xfrm>
            <a:off x="8972189" y="2903175"/>
            <a:ext cx="231733" cy="105233"/>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a:off x="8387863" y="3747072"/>
            <a:ext cx="764088" cy="1868706"/>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68" name="Parallelogram 67"/>
          <p:cNvSpPr/>
          <p:nvPr/>
        </p:nvSpPr>
        <p:spPr>
          <a:xfrm>
            <a:off x="7047153" y="5155319"/>
            <a:ext cx="203326" cy="72008"/>
          </a:xfrm>
          <a:prstGeom prst="parallelogram">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9" name="Straight Connector 68"/>
          <p:cNvCxnSpPr/>
          <p:nvPr/>
        </p:nvCxnSpPr>
        <p:spPr>
          <a:xfrm>
            <a:off x="7141675" y="5233677"/>
            <a:ext cx="0" cy="585726"/>
          </a:xfrm>
          <a:prstGeom prst="line">
            <a:avLst/>
          </a:prstGeom>
          <a:ln>
            <a:solidFill>
              <a:schemeClr val="accent2">
                <a:lumMod val="60000"/>
                <a:lumOff val="40000"/>
              </a:schemeClr>
            </a:solidFill>
            <a:prstDash val="solid"/>
          </a:ln>
        </p:spPr>
        <p:style>
          <a:lnRef idx="1">
            <a:schemeClr val="accent2"/>
          </a:lnRef>
          <a:fillRef idx="0">
            <a:schemeClr val="accent2"/>
          </a:fillRef>
          <a:effectRef idx="0">
            <a:schemeClr val="accent2"/>
          </a:effectRef>
          <a:fontRef idx="minor">
            <a:schemeClr val="tx1"/>
          </a:fontRef>
        </p:style>
      </p:cxnSp>
      <p:cxnSp>
        <p:nvCxnSpPr>
          <p:cNvPr id="70" name="Straight Connector 69"/>
          <p:cNvCxnSpPr/>
          <p:nvPr/>
        </p:nvCxnSpPr>
        <p:spPr>
          <a:xfrm>
            <a:off x="7141675" y="5330390"/>
            <a:ext cx="10880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1" name="Straight Connector 70"/>
          <p:cNvCxnSpPr/>
          <p:nvPr/>
        </p:nvCxnSpPr>
        <p:spPr>
          <a:xfrm>
            <a:off x="7141675" y="5659375"/>
            <a:ext cx="10880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2" name="Rectangle 71"/>
          <p:cNvSpPr/>
          <p:nvPr/>
        </p:nvSpPr>
        <p:spPr>
          <a:xfrm>
            <a:off x="7250479" y="5299335"/>
            <a:ext cx="214717" cy="7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3" name="Rectangle 72"/>
          <p:cNvSpPr/>
          <p:nvPr/>
        </p:nvSpPr>
        <p:spPr>
          <a:xfrm>
            <a:off x="7250479" y="5618123"/>
            <a:ext cx="214717" cy="7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4" name="Straight Connector 73"/>
          <p:cNvCxnSpPr/>
          <p:nvPr/>
        </p:nvCxnSpPr>
        <p:spPr>
          <a:xfrm>
            <a:off x="7357837" y="5371343"/>
            <a:ext cx="0" cy="178635"/>
          </a:xfrm>
          <a:prstGeom prst="line">
            <a:avLst/>
          </a:prstGeom>
          <a:ln>
            <a:solidFill>
              <a:schemeClr val="accent2">
                <a:lumMod val="60000"/>
                <a:lumOff val="40000"/>
              </a:schemeClr>
            </a:solidFill>
            <a:prstDash val="solid"/>
          </a:ln>
        </p:spPr>
        <p:style>
          <a:lnRef idx="1">
            <a:schemeClr val="accent2"/>
          </a:lnRef>
          <a:fillRef idx="0">
            <a:schemeClr val="accent2"/>
          </a:fillRef>
          <a:effectRef idx="0">
            <a:schemeClr val="accent2"/>
          </a:effectRef>
          <a:fontRef idx="minor">
            <a:schemeClr val="tx1"/>
          </a:fontRef>
        </p:style>
      </p:cxnSp>
      <p:cxnSp>
        <p:nvCxnSpPr>
          <p:cNvPr id="75" name="Straight Connector 74"/>
          <p:cNvCxnSpPr/>
          <p:nvPr/>
        </p:nvCxnSpPr>
        <p:spPr>
          <a:xfrm>
            <a:off x="7357837" y="5443351"/>
            <a:ext cx="10880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6" name="Straight Connector 75"/>
          <p:cNvCxnSpPr/>
          <p:nvPr/>
        </p:nvCxnSpPr>
        <p:spPr>
          <a:xfrm>
            <a:off x="7355615" y="5540800"/>
            <a:ext cx="10880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7" name="Rectangle 76"/>
          <p:cNvSpPr/>
          <p:nvPr/>
        </p:nvSpPr>
        <p:spPr>
          <a:xfrm>
            <a:off x="7471890" y="5401984"/>
            <a:ext cx="214717" cy="7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8" name="Rectangle 77"/>
          <p:cNvSpPr/>
          <p:nvPr/>
        </p:nvSpPr>
        <p:spPr>
          <a:xfrm>
            <a:off x="7471890" y="5504796"/>
            <a:ext cx="214717" cy="7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9" name="Straight Connector 78"/>
          <p:cNvCxnSpPr/>
          <p:nvPr/>
        </p:nvCxnSpPr>
        <p:spPr>
          <a:xfrm>
            <a:off x="7142466" y="5813053"/>
            <a:ext cx="10880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80" name="Rectangle 79"/>
          <p:cNvSpPr/>
          <p:nvPr/>
        </p:nvSpPr>
        <p:spPr>
          <a:xfrm>
            <a:off x="7248256" y="5783399"/>
            <a:ext cx="214717" cy="720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1" name="Oval 80"/>
          <p:cNvSpPr/>
          <p:nvPr/>
        </p:nvSpPr>
        <p:spPr>
          <a:xfrm>
            <a:off x="8198349" y="4897768"/>
            <a:ext cx="289110" cy="244866"/>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196304" y="5278579"/>
            <a:ext cx="289110" cy="244866"/>
          </a:xfrm>
          <a:prstGeom prst="ellipse">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201066" y="5659390"/>
            <a:ext cx="289110" cy="244866"/>
          </a:xfrm>
          <a:prstGeom prst="ellipse">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a:stCxn id="81" idx="2"/>
            <a:endCxn id="82" idx="2"/>
          </p:cNvCxnSpPr>
          <p:nvPr/>
        </p:nvCxnSpPr>
        <p:spPr>
          <a:xfrm rot="10800000" flipV="1">
            <a:off x="8196305" y="5020200"/>
            <a:ext cx="2045" cy="380811"/>
          </a:xfrm>
          <a:prstGeom prst="curvedConnector3">
            <a:avLst>
              <a:gd name="adj1" fmla="val 112784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82" idx="3"/>
            <a:endCxn id="83" idx="1"/>
          </p:cNvCxnSpPr>
          <p:nvPr/>
        </p:nvCxnSpPr>
        <p:spPr>
          <a:xfrm rot="16200000" flipH="1">
            <a:off x="8137192" y="5589036"/>
            <a:ext cx="207665" cy="4762"/>
          </a:xfrm>
          <a:prstGeom prst="curvedConnector3">
            <a:avLst>
              <a:gd name="adj1" fmla="val 500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83" idx="7"/>
            <a:endCxn id="82" idx="5"/>
          </p:cNvCxnSpPr>
          <p:nvPr/>
        </p:nvCxnSpPr>
        <p:spPr>
          <a:xfrm rot="16200000" flipV="1">
            <a:off x="8341624" y="5589037"/>
            <a:ext cx="207665" cy="476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82" idx="6"/>
            <a:endCxn id="81" idx="6"/>
          </p:cNvCxnSpPr>
          <p:nvPr/>
        </p:nvCxnSpPr>
        <p:spPr>
          <a:xfrm flipV="1">
            <a:off x="8485414" y="5020201"/>
            <a:ext cx="2045" cy="380811"/>
          </a:xfrm>
          <a:prstGeom prst="curvedConnector3">
            <a:avLst>
              <a:gd name="adj1" fmla="val 11278484"/>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22677" y="4120608"/>
            <a:ext cx="386644" cy="276999"/>
          </a:xfrm>
          <a:prstGeom prst="rect">
            <a:avLst/>
          </a:prstGeom>
          <a:noFill/>
        </p:spPr>
        <p:txBody>
          <a:bodyPr wrap="none" rtlCol="0">
            <a:spAutoFit/>
          </a:bodyPr>
          <a:lstStyle/>
          <a:p>
            <a:r>
              <a:rPr lang="en-US" sz="1200" dirty="0" smtClean="0">
                <a:latin typeface="Arial Black" panose="020B0A04020102020204" pitchFamily="34" charset="0"/>
              </a:rPr>
              <a:t>^^</a:t>
            </a:r>
            <a:endParaRPr lang="en-US" dirty="0">
              <a:latin typeface="Arial Black" panose="020B0A04020102020204" pitchFamily="34" charset="0"/>
            </a:endParaRPr>
          </a:p>
        </p:txBody>
      </p:sp>
    </p:spTree>
    <p:extLst>
      <p:ext uri="{BB962C8B-B14F-4D97-AF65-F5344CB8AC3E}">
        <p14:creationId xmlns:p14="http://schemas.microsoft.com/office/powerpoint/2010/main" val="237157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Basic Definition – Coding</a:t>
            </a:r>
            <a:endParaRPr lang="en-US" dirty="0"/>
          </a:p>
        </p:txBody>
      </p:sp>
      <p:sp>
        <p:nvSpPr>
          <p:cNvPr id="3" name="Content Placeholder 2"/>
          <p:cNvSpPr>
            <a:spLocks noGrp="1"/>
          </p:cNvSpPr>
          <p:nvPr>
            <p:ph idx="1"/>
          </p:nvPr>
        </p:nvSpPr>
        <p:spPr>
          <a:xfrm>
            <a:off x="468000" y="1424991"/>
            <a:ext cx="11244574" cy="1385507"/>
          </a:xfrm>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Coding is the process to generate the source code and object binary of the product. The coder will receive the design specs (AD, UD) and implement it into the source code. Then he/she will do the compilation step to generate the object binary of the Software product.</a:t>
            </a:r>
          </a:p>
          <a:p>
            <a:endParaRPr lang="en-US" dirty="0"/>
          </a:p>
        </p:txBody>
      </p:sp>
      <p:cxnSp>
        <p:nvCxnSpPr>
          <p:cNvPr id="4" name="Elbow Connector 3"/>
          <p:cNvCxnSpPr>
            <a:endCxn id="39" idx="3"/>
          </p:cNvCxnSpPr>
          <p:nvPr/>
        </p:nvCxnSpPr>
        <p:spPr>
          <a:xfrm flipV="1">
            <a:off x="9018872" y="4726561"/>
            <a:ext cx="1935997" cy="85549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a:stCxn id="30" idx="3"/>
            <a:endCxn id="39" idx="2"/>
          </p:cNvCxnSpPr>
          <p:nvPr/>
        </p:nvCxnSpPr>
        <p:spPr>
          <a:xfrm>
            <a:off x="9048104" y="4300347"/>
            <a:ext cx="1510721" cy="13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28" idx="3"/>
            <a:endCxn id="39" idx="1"/>
          </p:cNvCxnSpPr>
          <p:nvPr/>
        </p:nvCxnSpPr>
        <p:spPr>
          <a:xfrm>
            <a:off x="9018872" y="3027872"/>
            <a:ext cx="1935997" cy="87304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5264103" y="3656410"/>
            <a:ext cx="485342" cy="818389"/>
            <a:chOff x="1461233" y="5098911"/>
            <a:chExt cx="334443" cy="503274"/>
          </a:xfrm>
        </p:grpSpPr>
        <p:sp>
          <p:nvSpPr>
            <p:cNvPr id="8" name="Rounded Rectangle 7"/>
            <p:cNvSpPr/>
            <p:nvPr/>
          </p:nvSpPr>
          <p:spPr>
            <a:xfrm>
              <a:off x="1461233" y="5302691"/>
              <a:ext cx="334443" cy="15625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28122" y="5098911"/>
              <a:ext cx="200666" cy="18496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Off-page Connector 9"/>
            <p:cNvSpPr/>
            <p:nvPr/>
          </p:nvSpPr>
          <p:spPr>
            <a:xfrm>
              <a:off x="1461233" y="5407126"/>
              <a:ext cx="334443" cy="195059"/>
            </a:xfrm>
            <a:prstGeom prst="flowChartOffpage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p:cNvSpPr/>
            <p:nvPr/>
          </p:nvSpPr>
          <p:spPr>
            <a:xfrm flipV="1">
              <a:off x="1610305" y="5298918"/>
              <a:ext cx="33444" cy="47506"/>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89776" y="3611077"/>
            <a:ext cx="489881" cy="818389"/>
            <a:chOff x="2892942" y="4337654"/>
            <a:chExt cx="720080" cy="1218721"/>
          </a:xfrm>
        </p:grpSpPr>
        <p:sp>
          <p:nvSpPr>
            <p:cNvPr id="13" name="Rounded Rectangle 12"/>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Off-page Connector 14"/>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urved Up Arrow 16"/>
          <p:cNvSpPr/>
          <p:nvPr/>
        </p:nvSpPr>
        <p:spPr>
          <a:xfrm flipV="1">
            <a:off x="2947327" y="3584165"/>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2" descr="Edit Document Icon of Line style - Available in SVG, PNG, EPS, AI &amp; Icon  fo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788" y="3017456"/>
            <a:ext cx="440409" cy="44040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789197" y="3114363"/>
            <a:ext cx="1130438" cy="276999"/>
          </a:xfrm>
          <a:prstGeom prst="rect">
            <a:avLst/>
          </a:prstGeom>
          <a:noFill/>
        </p:spPr>
        <p:txBody>
          <a:bodyPr wrap="none" rtlCol="0">
            <a:spAutoFit/>
          </a:bodyPr>
          <a:lstStyle/>
          <a:p>
            <a:r>
              <a:rPr lang="en-US" sz="1200" dirty="0" smtClean="0"/>
              <a:t>Design Specs</a:t>
            </a:r>
            <a:endParaRPr lang="en-US" sz="1200" dirty="0"/>
          </a:p>
        </p:txBody>
      </p:sp>
      <p:sp>
        <p:nvSpPr>
          <p:cNvPr id="20" name="TextBox 19"/>
          <p:cNvSpPr txBox="1"/>
          <p:nvPr/>
        </p:nvSpPr>
        <p:spPr>
          <a:xfrm>
            <a:off x="693729" y="2862537"/>
            <a:ext cx="1715877" cy="830997"/>
          </a:xfrm>
          <a:prstGeom prst="rect">
            <a:avLst/>
          </a:prstGeom>
          <a:noFill/>
        </p:spPr>
        <p:txBody>
          <a:bodyPr wrap="square" rtlCol="0">
            <a:spAutoFit/>
          </a:bodyPr>
          <a:lstStyle/>
          <a:p>
            <a:r>
              <a:rPr lang="en-US" sz="1200" dirty="0" smtClean="0"/>
              <a:t>We have completed the perfect Design specs for you guys, please code</a:t>
            </a:r>
            <a:endParaRPr lang="en-US" sz="1200" dirty="0"/>
          </a:p>
        </p:txBody>
      </p:sp>
      <p:sp>
        <p:nvSpPr>
          <p:cNvPr id="21" name="Rounded Rectangular Callout 20"/>
          <p:cNvSpPr/>
          <p:nvPr/>
        </p:nvSpPr>
        <p:spPr>
          <a:xfrm>
            <a:off x="728992" y="2873995"/>
            <a:ext cx="1433636" cy="808082"/>
          </a:xfrm>
          <a:prstGeom prst="wedgeRoundRectCallout">
            <a:avLst>
              <a:gd name="adj1" fmla="val 58937"/>
              <a:gd name="adj2" fmla="val 3943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ular Callout 21"/>
          <p:cNvSpPr/>
          <p:nvPr/>
        </p:nvSpPr>
        <p:spPr>
          <a:xfrm>
            <a:off x="5749445" y="2839365"/>
            <a:ext cx="1242850" cy="669503"/>
          </a:xfrm>
          <a:prstGeom prst="wedgeRoundRectCallout">
            <a:avLst>
              <a:gd name="adj1" fmla="val -66721"/>
              <a:gd name="adj2" fmla="val 54908"/>
              <a:gd name="adj3" fmla="val 16667"/>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743766" y="2862537"/>
            <a:ext cx="1320537" cy="646331"/>
          </a:xfrm>
          <a:prstGeom prst="rect">
            <a:avLst/>
          </a:prstGeom>
          <a:noFill/>
        </p:spPr>
        <p:txBody>
          <a:bodyPr wrap="square" rtlCol="0">
            <a:spAutoFit/>
          </a:bodyPr>
          <a:lstStyle/>
          <a:p>
            <a:r>
              <a:rPr lang="en-US" sz="1200" dirty="0" smtClean="0"/>
              <a:t>Did he just said ‘perfect’?</a:t>
            </a:r>
          </a:p>
          <a:p>
            <a:r>
              <a:rPr lang="en-US" sz="1200" dirty="0" smtClean="0"/>
              <a:t>Really?!</a:t>
            </a:r>
            <a:endParaRPr lang="en-US" sz="1200" dirty="0"/>
          </a:p>
        </p:txBody>
      </p:sp>
      <p:sp>
        <p:nvSpPr>
          <p:cNvPr id="24" name="Rounded Rectangular Callout 23"/>
          <p:cNvSpPr/>
          <p:nvPr/>
        </p:nvSpPr>
        <p:spPr>
          <a:xfrm>
            <a:off x="5255908" y="4882547"/>
            <a:ext cx="1168684" cy="358039"/>
          </a:xfrm>
          <a:prstGeom prst="wedgeRoundRectCallout">
            <a:avLst>
              <a:gd name="adj1" fmla="val -26886"/>
              <a:gd name="adj2" fmla="val -11692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264103" y="4900999"/>
            <a:ext cx="1304505" cy="276999"/>
          </a:xfrm>
          <a:prstGeom prst="rect">
            <a:avLst/>
          </a:prstGeom>
          <a:noFill/>
        </p:spPr>
        <p:txBody>
          <a:bodyPr wrap="square" rtlCol="0">
            <a:spAutoFit/>
          </a:bodyPr>
          <a:lstStyle/>
          <a:p>
            <a:r>
              <a:rPr lang="en-US" sz="1200" dirty="0" smtClean="0"/>
              <a:t>Yep, thank you</a:t>
            </a:r>
            <a:endParaRPr lang="en-US" sz="1200" dirty="0"/>
          </a:p>
        </p:txBody>
      </p:sp>
      <p:sp>
        <p:nvSpPr>
          <p:cNvPr id="26" name="Curved Up Arrow 25"/>
          <p:cNvSpPr/>
          <p:nvPr/>
        </p:nvSpPr>
        <p:spPr>
          <a:xfrm>
            <a:off x="5840250" y="4436099"/>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olded Corner 26"/>
          <p:cNvSpPr/>
          <p:nvPr/>
        </p:nvSpPr>
        <p:spPr>
          <a:xfrm rot="16200000">
            <a:off x="7957786" y="2490865"/>
            <a:ext cx="1159880" cy="96229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7996428" y="2496957"/>
            <a:ext cx="1022444" cy="1061829"/>
          </a:xfrm>
          <a:prstGeom prst="rect">
            <a:avLst/>
          </a:prstGeom>
          <a:noFill/>
        </p:spPr>
        <p:txBody>
          <a:bodyPr wrap="square" rtlCol="0">
            <a:spAutoFit/>
          </a:bodyPr>
          <a:lstStyle/>
          <a:p>
            <a:r>
              <a:rPr lang="en-US" sz="900" b="1" dirty="0" smtClean="0"/>
              <a:t>void </a:t>
            </a:r>
            <a:r>
              <a:rPr lang="en-US" sz="900" b="1" dirty="0" err="1" smtClean="0"/>
              <a:t>f_A</a:t>
            </a:r>
            <a:r>
              <a:rPr lang="en-US" sz="900" b="1" dirty="0" smtClean="0"/>
              <a:t>(</a:t>
            </a:r>
            <a:r>
              <a:rPr lang="en-US" sz="900" b="1" dirty="0" err="1" smtClean="0"/>
              <a:t>int</a:t>
            </a:r>
            <a:r>
              <a:rPr lang="en-US" sz="900" b="1" dirty="0" smtClean="0"/>
              <a:t> s)</a:t>
            </a:r>
          </a:p>
          <a:p>
            <a:r>
              <a:rPr lang="en-US" sz="900" b="1" dirty="0" smtClean="0"/>
              <a:t>{</a:t>
            </a:r>
          </a:p>
          <a:p>
            <a:pPr>
              <a:tabLst>
                <a:tab pos="117475" algn="l"/>
              </a:tabLst>
            </a:pPr>
            <a:r>
              <a:rPr lang="en-US" sz="900" b="1" dirty="0"/>
              <a:t>	</a:t>
            </a:r>
            <a:r>
              <a:rPr lang="en-US" sz="900" b="1" dirty="0" smtClean="0"/>
              <a:t>if(s &gt; 0)</a:t>
            </a:r>
          </a:p>
          <a:p>
            <a:pPr>
              <a:tabLst>
                <a:tab pos="117475" algn="l"/>
                <a:tab pos="228600" algn="l"/>
              </a:tabLst>
            </a:pPr>
            <a:r>
              <a:rPr lang="en-US" sz="900" b="1" dirty="0"/>
              <a:t>	</a:t>
            </a:r>
            <a:r>
              <a:rPr lang="en-US" sz="900" b="1" dirty="0" smtClean="0"/>
              <a:t>	stop();</a:t>
            </a:r>
          </a:p>
          <a:p>
            <a:pPr>
              <a:tabLst>
                <a:tab pos="117475" algn="l"/>
                <a:tab pos="228600" algn="l"/>
              </a:tabLst>
            </a:pPr>
            <a:r>
              <a:rPr lang="en-US" sz="900" b="1" dirty="0"/>
              <a:t>	</a:t>
            </a:r>
            <a:r>
              <a:rPr lang="en-US" sz="900" b="1" dirty="0" smtClean="0"/>
              <a:t>else</a:t>
            </a:r>
          </a:p>
          <a:p>
            <a:pPr>
              <a:tabLst>
                <a:tab pos="117475" algn="l"/>
                <a:tab pos="228600" algn="l"/>
              </a:tabLst>
            </a:pPr>
            <a:r>
              <a:rPr lang="en-US" sz="900" b="1" dirty="0"/>
              <a:t>	</a:t>
            </a:r>
            <a:r>
              <a:rPr lang="en-US" sz="900" b="1" dirty="0" smtClean="0"/>
              <a:t>	run();</a:t>
            </a:r>
          </a:p>
          <a:p>
            <a:pPr>
              <a:tabLst>
                <a:tab pos="117475" algn="l"/>
                <a:tab pos="228600" algn="l"/>
              </a:tabLst>
            </a:pPr>
            <a:r>
              <a:rPr lang="en-US" sz="900" b="1" dirty="0"/>
              <a:t>}</a:t>
            </a:r>
            <a:endParaRPr lang="en-US" sz="900" b="1" dirty="0" smtClean="0"/>
          </a:p>
        </p:txBody>
      </p:sp>
      <p:sp>
        <p:nvSpPr>
          <p:cNvPr id="29" name="Folded Corner 28"/>
          <p:cNvSpPr/>
          <p:nvPr/>
        </p:nvSpPr>
        <p:spPr>
          <a:xfrm rot="16200000">
            <a:off x="7968096" y="3842904"/>
            <a:ext cx="1159880" cy="94167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8017053" y="3838682"/>
            <a:ext cx="1031051" cy="923330"/>
          </a:xfrm>
          <a:prstGeom prst="rect">
            <a:avLst/>
          </a:prstGeom>
          <a:noFill/>
        </p:spPr>
        <p:txBody>
          <a:bodyPr wrap="none" rtlCol="0">
            <a:spAutoFit/>
          </a:bodyPr>
          <a:lstStyle/>
          <a:p>
            <a:r>
              <a:rPr lang="en-US" sz="900" b="1" dirty="0" smtClean="0"/>
              <a:t>void </a:t>
            </a:r>
            <a:r>
              <a:rPr lang="en-US" sz="900" b="1" dirty="0" err="1" smtClean="0"/>
              <a:t>f_B</a:t>
            </a:r>
            <a:r>
              <a:rPr lang="en-US" sz="900" b="1" dirty="0" smtClean="0"/>
              <a:t>()</a:t>
            </a:r>
          </a:p>
          <a:p>
            <a:r>
              <a:rPr lang="en-US" sz="900" b="1" dirty="0" smtClean="0"/>
              <a:t>{</a:t>
            </a:r>
          </a:p>
          <a:p>
            <a:pPr>
              <a:tabLst>
                <a:tab pos="117475" algn="l"/>
                <a:tab pos="228600" algn="l"/>
              </a:tabLst>
            </a:pPr>
            <a:r>
              <a:rPr lang="en-US" sz="900" b="1" dirty="0" smtClean="0"/>
              <a:t>	</a:t>
            </a:r>
            <a:r>
              <a:rPr lang="en-US" sz="900" b="1" dirty="0" err="1" smtClean="0"/>
              <a:t>int</a:t>
            </a:r>
            <a:r>
              <a:rPr lang="en-US" sz="900" b="1" dirty="0" smtClean="0"/>
              <a:t> </a:t>
            </a:r>
            <a:r>
              <a:rPr lang="en-US" sz="900" b="1" dirty="0" err="1" smtClean="0"/>
              <a:t>i</a:t>
            </a:r>
            <a:r>
              <a:rPr lang="en-US" sz="900" b="1" dirty="0" smtClean="0"/>
              <a:t> = 0;</a:t>
            </a:r>
          </a:p>
          <a:p>
            <a:pPr>
              <a:tabLst>
                <a:tab pos="117475" algn="l"/>
                <a:tab pos="228600" algn="l"/>
              </a:tabLst>
            </a:pPr>
            <a:r>
              <a:rPr lang="en-US" sz="900" b="1" dirty="0" smtClean="0"/>
              <a:t>	while(</a:t>
            </a:r>
            <a:r>
              <a:rPr lang="en-US" sz="900" b="1" dirty="0" err="1" smtClean="0"/>
              <a:t>i</a:t>
            </a:r>
            <a:r>
              <a:rPr lang="en-US" sz="900" b="1" dirty="0" smtClean="0"/>
              <a:t>++&lt;10)</a:t>
            </a:r>
          </a:p>
          <a:p>
            <a:pPr>
              <a:tabLst>
                <a:tab pos="117475" algn="l"/>
                <a:tab pos="228600" algn="l"/>
              </a:tabLst>
            </a:pPr>
            <a:r>
              <a:rPr lang="en-US" sz="900" b="1" dirty="0"/>
              <a:t>	</a:t>
            </a:r>
            <a:r>
              <a:rPr lang="en-US" sz="900" b="1" dirty="0" smtClean="0"/>
              <a:t>	launch();</a:t>
            </a:r>
          </a:p>
          <a:p>
            <a:pPr>
              <a:tabLst>
                <a:tab pos="117475" algn="l"/>
                <a:tab pos="228600" algn="l"/>
              </a:tabLst>
            </a:pPr>
            <a:r>
              <a:rPr lang="en-US" sz="900" b="1" dirty="0" smtClean="0"/>
              <a:t>}</a:t>
            </a:r>
          </a:p>
        </p:txBody>
      </p:sp>
      <p:sp>
        <p:nvSpPr>
          <p:cNvPr id="31" name="Folded Corner 30"/>
          <p:cNvSpPr/>
          <p:nvPr/>
        </p:nvSpPr>
        <p:spPr>
          <a:xfrm rot="16200000">
            <a:off x="8033930" y="5067832"/>
            <a:ext cx="1028212" cy="94167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p:cNvSpPr txBox="1"/>
          <p:nvPr/>
        </p:nvSpPr>
        <p:spPr>
          <a:xfrm>
            <a:off x="8017053" y="5129444"/>
            <a:ext cx="771365" cy="923330"/>
          </a:xfrm>
          <a:prstGeom prst="rect">
            <a:avLst/>
          </a:prstGeom>
          <a:noFill/>
        </p:spPr>
        <p:txBody>
          <a:bodyPr wrap="none" rtlCol="0">
            <a:spAutoFit/>
          </a:bodyPr>
          <a:lstStyle/>
          <a:p>
            <a:r>
              <a:rPr lang="en-US" sz="900" b="1" dirty="0" err="1" smtClean="0"/>
              <a:t>int</a:t>
            </a:r>
            <a:r>
              <a:rPr lang="en-US" sz="900" b="1" dirty="0" smtClean="0"/>
              <a:t> </a:t>
            </a:r>
            <a:r>
              <a:rPr lang="en-US" sz="900" b="1" dirty="0" err="1" smtClean="0"/>
              <a:t>f_C</a:t>
            </a:r>
            <a:r>
              <a:rPr lang="en-US" sz="900" b="1" dirty="0" smtClean="0"/>
              <a:t>()</a:t>
            </a:r>
          </a:p>
          <a:p>
            <a:r>
              <a:rPr lang="en-US" sz="900" b="1" dirty="0" smtClean="0"/>
              <a:t>{</a:t>
            </a:r>
          </a:p>
          <a:p>
            <a:pPr>
              <a:tabLst>
                <a:tab pos="117475" algn="l"/>
                <a:tab pos="228600" algn="l"/>
              </a:tabLst>
            </a:pPr>
            <a:r>
              <a:rPr lang="en-US" sz="900" b="1" dirty="0" smtClean="0"/>
              <a:t>	</a:t>
            </a:r>
            <a:r>
              <a:rPr lang="en-US" sz="900" b="1" dirty="0" err="1" smtClean="0"/>
              <a:t>f_A</a:t>
            </a:r>
            <a:r>
              <a:rPr lang="en-US" sz="900" b="1" dirty="0" smtClean="0"/>
              <a:t>(0);</a:t>
            </a:r>
          </a:p>
          <a:p>
            <a:pPr>
              <a:tabLst>
                <a:tab pos="117475" algn="l"/>
                <a:tab pos="228600" algn="l"/>
              </a:tabLst>
            </a:pPr>
            <a:r>
              <a:rPr lang="en-US" sz="900" b="1" dirty="0"/>
              <a:t>	</a:t>
            </a:r>
            <a:r>
              <a:rPr lang="en-US" sz="900" b="1" dirty="0" err="1" smtClean="0"/>
              <a:t>f_B</a:t>
            </a:r>
            <a:r>
              <a:rPr lang="en-US" sz="900" b="1" dirty="0" smtClean="0"/>
              <a:t>();</a:t>
            </a:r>
          </a:p>
          <a:p>
            <a:pPr>
              <a:tabLst>
                <a:tab pos="117475" algn="l"/>
                <a:tab pos="228600" algn="l"/>
              </a:tabLst>
            </a:pPr>
            <a:r>
              <a:rPr lang="en-US" sz="900" b="1" dirty="0"/>
              <a:t>	</a:t>
            </a:r>
            <a:r>
              <a:rPr lang="en-US" sz="900" b="1" dirty="0" smtClean="0"/>
              <a:t>return 0;</a:t>
            </a:r>
          </a:p>
          <a:p>
            <a:pPr>
              <a:tabLst>
                <a:tab pos="117475" algn="l"/>
                <a:tab pos="228600" algn="l"/>
              </a:tabLst>
            </a:pPr>
            <a:r>
              <a:rPr lang="en-US" sz="900" b="1" dirty="0" smtClean="0"/>
              <a:t>}</a:t>
            </a:r>
          </a:p>
        </p:txBody>
      </p:sp>
      <p:sp>
        <p:nvSpPr>
          <p:cNvPr id="33" name="Rectangle 32"/>
          <p:cNvSpPr/>
          <p:nvPr/>
        </p:nvSpPr>
        <p:spPr>
          <a:xfrm>
            <a:off x="9478705" y="2648298"/>
            <a:ext cx="576064" cy="675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9427541" y="2616337"/>
            <a:ext cx="678391" cy="707886"/>
          </a:xfrm>
          <a:prstGeom prst="rect">
            <a:avLst/>
          </a:prstGeom>
          <a:noFill/>
        </p:spPr>
        <p:txBody>
          <a:bodyPr wrap="none" rtlCol="0">
            <a:spAutoFit/>
          </a:bodyPr>
          <a:lstStyle/>
          <a:p>
            <a:r>
              <a:rPr lang="en-US" sz="1000" dirty="0" smtClean="0"/>
              <a:t>.</a:t>
            </a:r>
            <a:r>
              <a:rPr lang="en-US" sz="1000" dirty="0" err="1" smtClean="0"/>
              <a:t>obj</a:t>
            </a:r>
            <a:endParaRPr lang="en-US" sz="1000" dirty="0" smtClean="0"/>
          </a:p>
          <a:p>
            <a:r>
              <a:rPr lang="en-US" sz="1000" dirty="0" smtClean="0"/>
              <a:t>0101011</a:t>
            </a:r>
          </a:p>
          <a:p>
            <a:r>
              <a:rPr lang="en-US" sz="1000" dirty="0" smtClean="0"/>
              <a:t>0001101</a:t>
            </a:r>
          </a:p>
          <a:p>
            <a:r>
              <a:rPr lang="en-US" sz="1000" dirty="0" smtClean="0"/>
              <a:t>1010010</a:t>
            </a:r>
          </a:p>
        </p:txBody>
      </p:sp>
      <p:sp>
        <p:nvSpPr>
          <p:cNvPr id="35" name="Rectangle 34"/>
          <p:cNvSpPr/>
          <p:nvPr/>
        </p:nvSpPr>
        <p:spPr>
          <a:xfrm>
            <a:off x="9529869" y="3966557"/>
            <a:ext cx="576064" cy="675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TextBox 35"/>
          <p:cNvSpPr txBox="1"/>
          <p:nvPr/>
        </p:nvSpPr>
        <p:spPr>
          <a:xfrm>
            <a:off x="9478705" y="3934596"/>
            <a:ext cx="678391" cy="707886"/>
          </a:xfrm>
          <a:prstGeom prst="rect">
            <a:avLst/>
          </a:prstGeom>
          <a:noFill/>
        </p:spPr>
        <p:txBody>
          <a:bodyPr wrap="none" rtlCol="0">
            <a:spAutoFit/>
          </a:bodyPr>
          <a:lstStyle/>
          <a:p>
            <a:r>
              <a:rPr lang="en-US" sz="1000" dirty="0" smtClean="0"/>
              <a:t>.</a:t>
            </a:r>
            <a:r>
              <a:rPr lang="en-US" sz="1000" dirty="0" err="1" smtClean="0"/>
              <a:t>obj</a:t>
            </a:r>
            <a:endParaRPr lang="en-US" sz="1000" dirty="0" smtClean="0"/>
          </a:p>
          <a:p>
            <a:r>
              <a:rPr lang="en-US" sz="1000" dirty="0" smtClean="0"/>
              <a:t>1100010</a:t>
            </a:r>
          </a:p>
          <a:p>
            <a:r>
              <a:rPr lang="en-US" sz="1000" dirty="0" smtClean="0"/>
              <a:t>1011101</a:t>
            </a:r>
          </a:p>
          <a:p>
            <a:r>
              <a:rPr lang="en-US" sz="1000" dirty="0" smtClean="0"/>
              <a:t>0000110</a:t>
            </a:r>
          </a:p>
        </p:txBody>
      </p:sp>
      <p:sp>
        <p:nvSpPr>
          <p:cNvPr id="37" name="Rectangle 36"/>
          <p:cNvSpPr/>
          <p:nvPr/>
        </p:nvSpPr>
        <p:spPr>
          <a:xfrm>
            <a:off x="9575443" y="5209959"/>
            <a:ext cx="576064" cy="675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TextBox 37"/>
          <p:cNvSpPr txBox="1"/>
          <p:nvPr/>
        </p:nvSpPr>
        <p:spPr>
          <a:xfrm>
            <a:off x="9524279" y="5177998"/>
            <a:ext cx="678391" cy="707886"/>
          </a:xfrm>
          <a:prstGeom prst="rect">
            <a:avLst/>
          </a:prstGeom>
          <a:noFill/>
        </p:spPr>
        <p:txBody>
          <a:bodyPr wrap="none" rtlCol="0">
            <a:spAutoFit/>
          </a:bodyPr>
          <a:lstStyle/>
          <a:p>
            <a:r>
              <a:rPr lang="en-US" sz="1000" dirty="0" smtClean="0"/>
              <a:t>.</a:t>
            </a:r>
            <a:r>
              <a:rPr lang="en-US" sz="1000" dirty="0" err="1" smtClean="0"/>
              <a:t>obj</a:t>
            </a:r>
            <a:endParaRPr lang="en-US" sz="1000" dirty="0" smtClean="0"/>
          </a:p>
          <a:p>
            <a:r>
              <a:rPr lang="en-US" sz="1000" dirty="0" smtClean="0"/>
              <a:t>0100001</a:t>
            </a:r>
          </a:p>
          <a:p>
            <a:r>
              <a:rPr lang="en-US" sz="1000" dirty="0"/>
              <a:t>1</a:t>
            </a:r>
            <a:r>
              <a:rPr lang="en-US" sz="1000" dirty="0" smtClean="0"/>
              <a:t>011101</a:t>
            </a:r>
          </a:p>
          <a:p>
            <a:r>
              <a:rPr lang="en-US" sz="1000" dirty="0" smtClean="0"/>
              <a:t>0100001</a:t>
            </a:r>
          </a:p>
        </p:txBody>
      </p:sp>
      <p:sp>
        <p:nvSpPr>
          <p:cNvPr id="39" name="Flowchart: Magnetic Disk 38"/>
          <p:cNvSpPr/>
          <p:nvPr/>
        </p:nvSpPr>
        <p:spPr>
          <a:xfrm>
            <a:off x="10558825" y="3900919"/>
            <a:ext cx="792088" cy="82564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10780783" y="4270363"/>
            <a:ext cx="348172" cy="246221"/>
          </a:xfrm>
          <a:prstGeom prst="rect">
            <a:avLst/>
          </a:prstGeom>
          <a:noFill/>
        </p:spPr>
        <p:txBody>
          <a:bodyPr wrap="none" rtlCol="0">
            <a:spAutoFit/>
          </a:bodyPr>
          <a:lstStyle/>
          <a:p>
            <a:r>
              <a:rPr lang="en-US" sz="1000" dirty="0" smtClean="0"/>
              <a:t>.lib</a:t>
            </a:r>
          </a:p>
        </p:txBody>
      </p:sp>
    </p:spTree>
    <p:extLst>
      <p:ext uri="{BB962C8B-B14F-4D97-AF65-F5344CB8AC3E}">
        <p14:creationId xmlns:p14="http://schemas.microsoft.com/office/powerpoint/2010/main" val="333475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Basic Definition – Testing</a:t>
            </a:r>
            <a:endParaRPr lang="en-US" dirty="0"/>
          </a:p>
        </p:txBody>
      </p:sp>
      <p:sp>
        <p:nvSpPr>
          <p:cNvPr id="3" name="Content Placeholder 2"/>
          <p:cNvSpPr>
            <a:spLocks noGrp="1"/>
          </p:cNvSpPr>
          <p:nvPr>
            <p:ph idx="1"/>
          </p:nvPr>
        </p:nvSpPr>
        <p:spPr>
          <a:xfrm>
            <a:off x="468000" y="1424991"/>
            <a:ext cx="11244574" cy="1385507"/>
          </a:xfrm>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Testing process is where the tester will verify the product software work according to design &amp; requirement specification. He/she will confirm the white-box and black-box test to check the functionality, the coverage, the performance, memory usage, etc. of the software.</a:t>
            </a:r>
          </a:p>
          <a:p>
            <a:endParaRPr lang="en-US" dirty="0"/>
          </a:p>
        </p:txBody>
      </p:sp>
      <p:grpSp>
        <p:nvGrpSpPr>
          <p:cNvPr id="4" name="Group 3"/>
          <p:cNvGrpSpPr/>
          <p:nvPr/>
        </p:nvGrpSpPr>
        <p:grpSpPr>
          <a:xfrm>
            <a:off x="2639616" y="3426394"/>
            <a:ext cx="489881" cy="818389"/>
            <a:chOff x="2892942" y="4337654"/>
            <a:chExt cx="720080" cy="1218721"/>
          </a:xfrm>
        </p:grpSpPr>
        <p:sp>
          <p:nvSpPr>
            <p:cNvPr id="5" name="Rounded Rectangle 4"/>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Off-page Connector 6"/>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016523" y="3791388"/>
            <a:ext cx="485342" cy="818389"/>
            <a:chOff x="1461233" y="5098911"/>
            <a:chExt cx="334443" cy="503274"/>
          </a:xfrm>
        </p:grpSpPr>
        <p:sp>
          <p:nvSpPr>
            <p:cNvPr id="10" name="Rounded Rectangle 9"/>
            <p:cNvSpPr/>
            <p:nvPr/>
          </p:nvSpPr>
          <p:spPr>
            <a:xfrm>
              <a:off x="1461233" y="5302691"/>
              <a:ext cx="334443" cy="15625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8122" y="5098911"/>
              <a:ext cx="200666" cy="18496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Off-page Connector 11"/>
            <p:cNvSpPr/>
            <p:nvPr/>
          </p:nvSpPr>
          <p:spPr>
            <a:xfrm>
              <a:off x="1461233" y="5407126"/>
              <a:ext cx="334443" cy="195059"/>
            </a:xfrm>
            <a:prstGeom prst="flowChartOffpage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12"/>
            <p:cNvSpPr/>
            <p:nvPr/>
          </p:nvSpPr>
          <p:spPr>
            <a:xfrm flipV="1">
              <a:off x="1610305" y="5298918"/>
              <a:ext cx="33444" cy="47506"/>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2639616" y="4027569"/>
            <a:ext cx="504056" cy="813835"/>
            <a:chOff x="5504460" y="4365104"/>
            <a:chExt cx="504056" cy="813835"/>
          </a:xfrm>
        </p:grpSpPr>
        <p:sp>
          <p:nvSpPr>
            <p:cNvPr id="15" name="Rounded Rectangle 14"/>
            <p:cNvSpPr/>
            <p:nvPr/>
          </p:nvSpPr>
          <p:spPr>
            <a:xfrm>
              <a:off x="5504460" y="4694632"/>
              <a:ext cx="504056" cy="25268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05271" y="4365104"/>
              <a:ext cx="302434" cy="29909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Off-page Connector 16"/>
            <p:cNvSpPr/>
            <p:nvPr/>
          </p:nvSpPr>
          <p:spPr>
            <a:xfrm>
              <a:off x="5504460" y="4863513"/>
              <a:ext cx="504056" cy="315426"/>
            </a:xfrm>
            <a:prstGeom prst="flowChartOffpageConnector">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flipV="1">
              <a:off x="5729134" y="4688532"/>
              <a:ext cx="50406" cy="7682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610779" y="2969993"/>
            <a:ext cx="1715877" cy="1015663"/>
          </a:xfrm>
          <a:prstGeom prst="rect">
            <a:avLst/>
          </a:prstGeom>
          <a:noFill/>
        </p:spPr>
        <p:txBody>
          <a:bodyPr wrap="square" rtlCol="0">
            <a:spAutoFit/>
          </a:bodyPr>
          <a:lstStyle/>
          <a:p>
            <a:r>
              <a:rPr lang="en-US" sz="1200" dirty="0" smtClean="0"/>
              <a:t>We have completed all creation work, can Tester team start checking if any errors occur?</a:t>
            </a:r>
            <a:endParaRPr lang="en-US" sz="1200" dirty="0"/>
          </a:p>
        </p:txBody>
      </p:sp>
      <p:sp>
        <p:nvSpPr>
          <p:cNvPr id="20" name="Rounded Rectangular Callout 19"/>
          <p:cNvSpPr/>
          <p:nvPr/>
        </p:nvSpPr>
        <p:spPr>
          <a:xfrm>
            <a:off x="646042" y="2981450"/>
            <a:ext cx="1561526" cy="1030409"/>
          </a:xfrm>
          <a:prstGeom prst="wedgeRoundRectCallout">
            <a:avLst>
              <a:gd name="adj1" fmla="val 63347"/>
              <a:gd name="adj2" fmla="val 713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5851867" y="3727165"/>
            <a:ext cx="504056" cy="813835"/>
            <a:chOff x="5504460" y="4365104"/>
            <a:chExt cx="504056" cy="813835"/>
          </a:xfrm>
        </p:grpSpPr>
        <p:sp>
          <p:nvSpPr>
            <p:cNvPr id="22" name="Rounded Rectangle 21"/>
            <p:cNvSpPr/>
            <p:nvPr/>
          </p:nvSpPr>
          <p:spPr>
            <a:xfrm>
              <a:off x="5504460" y="4694632"/>
              <a:ext cx="504056" cy="2526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605271" y="4365104"/>
              <a:ext cx="302434" cy="2990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Off-page Connector 23"/>
            <p:cNvSpPr/>
            <p:nvPr/>
          </p:nvSpPr>
          <p:spPr>
            <a:xfrm>
              <a:off x="5504460" y="4863513"/>
              <a:ext cx="504056" cy="315426"/>
            </a:xfrm>
            <a:prstGeom prst="flowChartOffpage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apezoid 24"/>
            <p:cNvSpPr/>
            <p:nvPr/>
          </p:nvSpPr>
          <p:spPr>
            <a:xfrm flipV="1">
              <a:off x="5729134" y="4688532"/>
              <a:ext cx="50406" cy="7682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ular Callout 25"/>
          <p:cNvSpPr/>
          <p:nvPr/>
        </p:nvSpPr>
        <p:spPr>
          <a:xfrm>
            <a:off x="6430334" y="2958278"/>
            <a:ext cx="1242850" cy="669503"/>
          </a:xfrm>
          <a:prstGeom prst="wedgeRoundRectCallout">
            <a:avLst>
              <a:gd name="adj1" fmla="val -66721"/>
              <a:gd name="adj2" fmla="val 54908"/>
              <a:gd name="adj3" fmla="val 16667"/>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425317" y="2981450"/>
            <a:ext cx="1320537" cy="646331"/>
          </a:xfrm>
          <a:prstGeom prst="rect">
            <a:avLst/>
          </a:prstGeom>
          <a:noFill/>
        </p:spPr>
        <p:txBody>
          <a:bodyPr wrap="square" rtlCol="0">
            <a:spAutoFit/>
          </a:bodyPr>
          <a:lstStyle/>
          <a:p>
            <a:r>
              <a:rPr lang="en-US" sz="1200" dirty="0" smtClean="0"/>
              <a:t>I am 100% sure that all test will Fail as last time</a:t>
            </a:r>
            <a:endParaRPr lang="en-US" sz="1200" dirty="0"/>
          </a:p>
        </p:txBody>
      </p:sp>
      <p:sp>
        <p:nvSpPr>
          <p:cNvPr id="28" name="Rounded Rectangular Callout 27"/>
          <p:cNvSpPr/>
          <p:nvPr/>
        </p:nvSpPr>
        <p:spPr>
          <a:xfrm>
            <a:off x="6154837" y="4841404"/>
            <a:ext cx="1558501" cy="526936"/>
          </a:xfrm>
          <a:prstGeom prst="wedgeRoundRectCallout">
            <a:avLst>
              <a:gd name="adj1" fmla="val -43151"/>
              <a:gd name="adj2" fmla="val -9288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163033" y="4859855"/>
            <a:ext cx="1550305" cy="461665"/>
          </a:xfrm>
          <a:prstGeom prst="rect">
            <a:avLst/>
          </a:prstGeom>
          <a:noFill/>
        </p:spPr>
        <p:txBody>
          <a:bodyPr wrap="square" rtlCol="0">
            <a:spAutoFit/>
          </a:bodyPr>
          <a:lstStyle/>
          <a:p>
            <a:r>
              <a:rPr lang="en-US" sz="1200" dirty="0" smtClean="0"/>
              <a:t>OK guys, no problem for sure!!!</a:t>
            </a:r>
            <a:endParaRPr lang="en-US" sz="1200" dirty="0"/>
          </a:p>
        </p:txBody>
      </p:sp>
      <p:sp>
        <p:nvSpPr>
          <p:cNvPr id="30" name="Curved Up Arrow 29"/>
          <p:cNvSpPr/>
          <p:nvPr/>
        </p:nvSpPr>
        <p:spPr>
          <a:xfrm flipV="1">
            <a:off x="3541920" y="3683117"/>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flipH="1">
            <a:off x="3514992" y="4452582"/>
            <a:ext cx="2205971" cy="383860"/>
          </a:xfrm>
          <a:prstGeom prst="curvedUpArrow">
            <a:avLst>
              <a:gd name="adj1" fmla="val 73811"/>
              <a:gd name="adj2" fmla="val 128442"/>
              <a:gd name="adj3" fmla="val 49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2" name="Picture 2" descr="Edit Document Icon of Line style - Available in SVG, PNG, EPS, AI &amp; Icon  fo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7772" y="3167674"/>
            <a:ext cx="440409" cy="4404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0250" y="3121786"/>
            <a:ext cx="532183" cy="532183"/>
          </a:xfrm>
          <a:prstGeom prst="rect">
            <a:avLst/>
          </a:prstGeom>
        </p:spPr>
      </p:pic>
      <p:sp>
        <p:nvSpPr>
          <p:cNvPr id="34" name="Flowchart: Magnetic Disk 33"/>
          <p:cNvSpPr/>
          <p:nvPr/>
        </p:nvSpPr>
        <p:spPr>
          <a:xfrm>
            <a:off x="4877308" y="3160027"/>
            <a:ext cx="462692" cy="47125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Folded Corner 34"/>
          <p:cNvSpPr/>
          <p:nvPr/>
        </p:nvSpPr>
        <p:spPr>
          <a:xfrm rot="16200000">
            <a:off x="4445962" y="4989788"/>
            <a:ext cx="490321" cy="447008"/>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TextBox 35"/>
          <p:cNvSpPr txBox="1"/>
          <p:nvPr/>
        </p:nvSpPr>
        <p:spPr>
          <a:xfrm>
            <a:off x="4422433" y="4968131"/>
            <a:ext cx="578703" cy="507831"/>
          </a:xfrm>
          <a:prstGeom prst="rect">
            <a:avLst/>
          </a:prstGeom>
          <a:noFill/>
        </p:spPr>
        <p:txBody>
          <a:bodyPr wrap="square" rtlCol="0">
            <a:spAutoFit/>
          </a:bodyPr>
          <a:lstStyle/>
          <a:p>
            <a:r>
              <a:rPr lang="en-US" sz="900" b="1" dirty="0" smtClean="0"/>
              <a:t>Bug A</a:t>
            </a:r>
          </a:p>
          <a:p>
            <a:r>
              <a:rPr lang="en-US" sz="900" b="1" dirty="0" smtClean="0"/>
              <a:t>Bug B</a:t>
            </a:r>
          </a:p>
          <a:p>
            <a:r>
              <a:rPr lang="en-US" sz="900" b="1" dirty="0" smtClean="0"/>
              <a:t>Bug C</a:t>
            </a: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5396" y="3719716"/>
            <a:ext cx="501198" cy="501198"/>
          </a:xfrm>
          <a:prstGeom prst="rect">
            <a:avLst/>
          </a:prstGeom>
        </p:spPr>
      </p:pic>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1240" y="3990231"/>
            <a:ext cx="482274" cy="482274"/>
          </a:xfrm>
          <a:prstGeom prst="rect">
            <a:avLst/>
          </a:prstGeom>
        </p:spPr>
      </p:pic>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2372" y="4836442"/>
            <a:ext cx="550746" cy="550746"/>
          </a:xfrm>
          <a:prstGeom prst="rect">
            <a:avLst/>
          </a:prstGeom>
        </p:spPr>
      </p:pic>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36098" y="4395233"/>
            <a:ext cx="474040" cy="474040"/>
          </a:xfrm>
          <a:prstGeom prst="rect">
            <a:avLst/>
          </a:prstGeom>
        </p:spPr>
      </p:pic>
      <p:sp>
        <p:nvSpPr>
          <p:cNvPr id="41" name="Right Arrow 40"/>
          <p:cNvSpPr/>
          <p:nvPr/>
        </p:nvSpPr>
        <p:spPr>
          <a:xfrm>
            <a:off x="7248128" y="4116625"/>
            <a:ext cx="1080120" cy="409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8608080" y="3751631"/>
            <a:ext cx="504056" cy="813835"/>
            <a:chOff x="5504460" y="4365104"/>
            <a:chExt cx="504056" cy="813835"/>
          </a:xfrm>
        </p:grpSpPr>
        <p:sp>
          <p:nvSpPr>
            <p:cNvPr id="43" name="Rounded Rectangle 42"/>
            <p:cNvSpPr/>
            <p:nvPr/>
          </p:nvSpPr>
          <p:spPr>
            <a:xfrm>
              <a:off x="5504460" y="4694632"/>
              <a:ext cx="504056" cy="2526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605271" y="4365104"/>
              <a:ext cx="302434" cy="29909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Off-page Connector 44"/>
            <p:cNvSpPr/>
            <p:nvPr/>
          </p:nvSpPr>
          <p:spPr>
            <a:xfrm>
              <a:off x="5504460" y="4863513"/>
              <a:ext cx="504056" cy="315426"/>
            </a:xfrm>
            <a:prstGeom prst="flowChartOffpage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p:cNvSpPr/>
            <p:nvPr/>
          </p:nvSpPr>
          <p:spPr>
            <a:xfrm flipV="1">
              <a:off x="5729134" y="4688532"/>
              <a:ext cx="50406" cy="7682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lowchart: Magnetic Disk 46"/>
          <p:cNvSpPr/>
          <p:nvPr/>
        </p:nvSpPr>
        <p:spPr>
          <a:xfrm>
            <a:off x="9890948" y="3509991"/>
            <a:ext cx="415748" cy="406207"/>
          </a:xfrm>
          <a:prstGeom prst="flowChartMagneticDisk">
            <a:avLst/>
          </a:prstGeom>
          <a:ln>
            <a:solidFill>
              <a:srgbClr val="2A289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8" name="Picture 2" descr="Edit Document Icon of Line style - Available in SVG, PNG, EPS, AI &amp; Icon  fonts"/>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18441" y="2978696"/>
            <a:ext cx="440409" cy="440409"/>
          </a:xfrm>
          <a:prstGeom prst="rect">
            <a:avLst/>
          </a:prstGeom>
          <a:noFill/>
          <a:extLst>
            <a:ext uri="{909E8E84-426E-40DD-AFC4-6F175D3DCCD1}">
              <a14:hiddenFill xmlns:a14="http://schemas.microsoft.com/office/drawing/2010/main">
                <a:solidFill>
                  <a:srgbClr val="FFFFFF"/>
                </a:solidFill>
              </a14:hiddenFill>
            </a:ext>
          </a:extLst>
        </p:spPr>
      </p:pic>
      <p:sp>
        <p:nvSpPr>
          <p:cNvPr id="49" name="Rounded Rectangular Callout 48"/>
          <p:cNvSpPr/>
          <p:nvPr/>
        </p:nvSpPr>
        <p:spPr>
          <a:xfrm>
            <a:off x="8565906" y="2796165"/>
            <a:ext cx="1558501" cy="646501"/>
          </a:xfrm>
          <a:prstGeom prst="wedgeRoundRectCallout">
            <a:avLst>
              <a:gd name="adj1" fmla="val -34437"/>
              <a:gd name="adj2" fmla="val 8763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8574102" y="2796249"/>
            <a:ext cx="1550305" cy="646331"/>
          </a:xfrm>
          <a:prstGeom prst="rect">
            <a:avLst/>
          </a:prstGeom>
          <a:noFill/>
        </p:spPr>
        <p:txBody>
          <a:bodyPr wrap="square" rtlCol="0">
            <a:spAutoFit/>
          </a:bodyPr>
          <a:lstStyle/>
          <a:p>
            <a:r>
              <a:rPr lang="en-US" sz="1200" dirty="0" smtClean="0"/>
              <a:t>Let’s define a plan how we will test it and then do it</a:t>
            </a:r>
            <a:endParaRPr lang="en-US" sz="1200" dirty="0"/>
          </a:p>
        </p:txBody>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86848" y="5251806"/>
            <a:ext cx="502151" cy="502151"/>
          </a:xfrm>
          <a:prstGeom prst="rect">
            <a:avLst/>
          </a:prstGeom>
        </p:spPr>
      </p:pic>
    </p:spTree>
    <p:extLst>
      <p:ext uri="{BB962C8B-B14F-4D97-AF65-F5344CB8AC3E}">
        <p14:creationId xmlns:p14="http://schemas.microsoft.com/office/powerpoint/2010/main" val="97496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Basic Definition – review</a:t>
            </a:r>
            <a:endParaRPr lang="en-US" dirty="0"/>
          </a:p>
        </p:txBody>
      </p:sp>
      <p:graphicFrame>
        <p:nvGraphicFramePr>
          <p:cNvPr id="4" name="Diagram 3"/>
          <p:cNvGraphicFramePr/>
          <p:nvPr>
            <p:extLst>
              <p:ext uri="{D42A27DB-BD31-4B8C-83A1-F6EECF244321}">
                <p14:modId xmlns:p14="http://schemas.microsoft.com/office/powerpoint/2010/main" val="2441457290"/>
              </p:ext>
            </p:extLst>
          </p:nvPr>
        </p:nvGraphicFramePr>
        <p:xfrm>
          <a:off x="4367808" y="1096901"/>
          <a:ext cx="8539735" cy="5240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p:cNvSpPr>
            <a:spLocks noGrp="1"/>
          </p:cNvSpPr>
          <p:nvPr>
            <p:ph idx="1"/>
          </p:nvPr>
        </p:nvSpPr>
        <p:spPr>
          <a:xfrm>
            <a:off x="1080000" y="1800000"/>
            <a:ext cx="4583952" cy="1181862"/>
          </a:xfrm>
        </p:spPr>
        <p:txBody>
          <a:bodyPr/>
          <a:lstStyle/>
          <a:p>
            <a:pPr marL="285750" indent="-285750">
              <a:buFont typeface="Wingdings" panose="05000000000000000000" pitchFamily="2" charset="2"/>
              <a:buChar char="§"/>
            </a:pPr>
            <a:r>
              <a:rPr lang="en-US" dirty="0" smtClean="0"/>
              <a:t>Review is the activity where development team will hold </a:t>
            </a:r>
            <a:r>
              <a:rPr lang="en-US" dirty="0" smtClean="0"/>
              <a:t>an </a:t>
            </a:r>
            <a:r>
              <a:rPr lang="en-US" dirty="0" smtClean="0"/>
              <a:t>event to check the quality of small work product, process activity, or whole release package before moving on to next steps.</a:t>
            </a:r>
            <a:endParaRPr lang="en-US" dirty="0"/>
          </a:p>
        </p:txBody>
      </p:sp>
      <p:grpSp>
        <p:nvGrpSpPr>
          <p:cNvPr id="6" name="Group 5"/>
          <p:cNvGrpSpPr/>
          <p:nvPr/>
        </p:nvGrpSpPr>
        <p:grpSpPr>
          <a:xfrm>
            <a:off x="2735288" y="3996963"/>
            <a:ext cx="572693" cy="863406"/>
            <a:chOff x="2892942" y="4337654"/>
            <a:chExt cx="720080" cy="1218721"/>
          </a:xfrm>
        </p:grpSpPr>
        <p:sp>
          <p:nvSpPr>
            <p:cNvPr id="7" name="Rounded Rectangle 6"/>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Off-page Connector 8"/>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171932" y="4514654"/>
            <a:ext cx="572693" cy="863406"/>
            <a:chOff x="1461233" y="5098911"/>
            <a:chExt cx="334443" cy="503274"/>
          </a:xfrm>
        </p:grpSpPr>
        <p:sp>
          <p:nvSpPr>
            <p:cNvPr id="12" name="Rounded Rectangle 11"/>
            <p:cNvSpPr/>
            <p:nvPr/>
          </p:nvSpPr>
          <p:spPr>
            <a:xfrm>
              <a:off x="1461233" y="5302691"/>
              <a:ext cx="334443" cy="15625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528122" y="5098911"/>
              <a:ext cx="200666" cy="18496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Off-page Connector 13"/>
            <p:cNvSpPr/>
            <p:nvPr/>
          </p:nvSpPr>
          <p:spPr>
            <a:xfrm>
              <a:off x="1461233" y="5407126"/>
              <a:ext cx="334443" cy="195059"/>
            </a:xfrm>
            <a:prstGeom prst="flowChartOffpage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apezoid 14"/>
            <p:cNvSpPr/>
            <p:nvPr/>
          </p:nvSpPr>
          <p:spPr>
            <a:xfrm flipV="1">
              <a:off x="1610305" y="5298918"/>
              <a:ext cx="33444" cy="47506"/>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281678" y="4480919"/>
            <a:ext cx="572693" cy="863406"/>
            <a:chOff x="2109305" y="5079247"/>
            <a:chExt cx="334443" cy="503274"/>
          </a:xfrm>
        </p:grpSpPr>
        <p:sp>
          <p:nvSpPr>
            <p:cNvPr id="17" name="Rounded Rectangle 16"/>
            <p:cNvSpPr/>
            <p:nvPr/>
          </p:nvSpPr>
          <p:spPr>
            <a:xfrm>
              <a:off x="2109305" y="5283027"/>
              <a:ext cx="334443" cy="156257"/>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76194" y="5079247"/>
              <a:ext cx="200666" cy="18496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Off-page Connector 18"/>
            <p:cNvSpPr/>
            <p:nvPr/>
          </p:nvSpPr>
          <p:spPr>
            <a:xfrm>
              <a:off x="2109305" y="5387462"/>
              <a:ext cx="334443" cy="195059"/>
            </a:xfrm>
            <a:prstGeom prst="flowChartOffpage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p:cNvSpPr/>
            <p:nvPr/>
          </p:nvSpPr>
          <p:spPr>
            <a:xfrm flipV="1">
              <a:off x="2258377" y="5279254"/>
              <a:ext cx="33444" cy="47506"/>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127937" y="3367998"/>
            <a:ext cx="1712857" cy="830997"/>
          </a:xfrm>
          <a:prstGeom prst="rect">
            <a:avLst/>
          </a:prstGeom>
          <a:noFill/>
        </p:spPr>
        <p:txBody>
          <a:bodyPr wrap="square" rtlCol="0">
            <a:spAutoFit/>
          </a:bodyPr>
          <a:lstStyle/>
          <a:p>
            <a:r>
              <a:rPr lang="en-US" sz="1200" dirty="0" smtClean="0"/>
              <a:t>Hey, we have completed many things, let’s start </a:t>
            </a:r>
            <a:r>
              <a:rPr lang="en-US" sz="1200" dirty="0" smtClean="0"/>
              <a:t>reviewing </a:t>
            </a:r>
            <a:r>
              <a:rPr lang="en-US" sz="1200" dirty="0" smtClean="0"/>
              <a:t>it. OK?!</a:t>
            </a:r>
            <a:endParaRPr lang="en-US" sz="1200" dirty="0"/>
          </a:p>
        </p:txBody>
      </p:sp>
      <p:sp>
        <p:nvSpPr>
          <p:cNvPr id="22" name="Rounded Rectangular Callout 21"/>
          <p:cNvSpPr/>
          <p:nvPr/>
        </p:nvSpPr>
        <p:spPr>
          <a:xfrm>
            <a:off x="1124579" y="3405959"/>
            <a:ext cx="1433636" cy="808082"/>
          </a:xfrm>
          <a:prstGeom prst="wedgeRoundRectCallout">
            <a:avLst>
              <a:gd name="adj1" fmla="val 58937"/>
              <a:gd name="adj2" fmla="val 3943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2889399" y="5509131"/>
            <a:ext cx="468714" cy="316416"/>
          </a:xfrm>
          <a:prstGeom prst="wedgeRoundRectCallout">
            <a:avLst>
              <a:gd name="adj1" fmla="val 44947"/>
              <a:gd name="adj2" fmla="val -9790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89399" y="5548548"/>
            <a:ext cx="532924" cy="276999"/>
          </a:xfrm>
          <a:prstGeom prst="rect">
            <a:avLst/>
          </a:prstGeom>
          <a:noFill/>
        </p:spPr>
        <p:txBody>
          <a:bodyPr wrap="square" rtlCol="0">
            <a:spAutoFit/>
          </a:bodyPr>
          <a:lstStyle/>
          <a:p>
            <a:r>
              <a:rPr lang="en-US" sz="1200" dirty="0" smtClean="0"/>
              <a:t>OK</a:t>
            </a:r>
            <a:endParaRPr lang="en-US" sz="1200" dirty="0"/>
          </a:p>
        </p:txBody>
      </p:sp>
      <p:sp>
        <p:nvSpPr>
          <p:cNvPr id="25" name="Rounded Rectangular Callout 24"/>
          <p:cNvSpPr/>
          <p:nvPr/>
        </p:nvSpPr>
        <p:spPr>
          <a:xfrm>
            <a:off x="1464935" y="4328348"/>
            <a:ext cx="468714" cy="316416"/>
          </a:xfrm>
          <a:prstGeom prst="wedgeRoundRectCallout">
            <a:avLst>
              <a:gd name="adj1" fmla="val 85509"/>
              <a:gd name="adj2" fmla="val 823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464935" y="4367765"/>
            <a:ext cx="532924" cy="276999"/>
          </a:xfrm>
          <a:prstGeom prst="rect">
            <a:avLst/>
          </a:prstGeom>
          <a:noFill/>
        </p:spPr>
        <p:txBody>
          <a:bodyPr wrap="square" rtlCol="0">
            <a:spAutoFit/>
          </a:bodyPr>
          <a:lstStyle/>
          <a:p>
            <a:r>
              <a:rPr lang="en-US" sz="1200" dirty="0" smtClean="0"/>
              <a:t>Fine</a:t>
            </a:r>
            <a:endParaRPr lang="en-US" sz="1200" dirty="0"/>
          </a:p>
        </p:txBody>
      </p:sp>
      <p:sp>
        <p:nvSpPr>
          <p:cNvPr id="27" name="TextBox 26"/>
          <p:cNvSpPr txBox="1"/>
          <p:nvPr/>
        </p:nvSpPr>
        <p:spPr>
          <a:xfrm>
            <a:off x="3886200" y="3810000"/>
            <a:ext cx="1399468" cy="646331"/>
          </a:xfrm>
          <a:prstGeom prst="rect">
            <a:avLst/>
          </a:prstGeom>
          <a:noFill/>
        </p:spPr>
        <p:txBody>
          <a:bodyPr wrap="square" rtlCol="0">
            <a:spAutoFit/>
          </a:bodyPr>
          <a:lstStyle/>
          <a:p>
            <a:r>
              <a:rPr lang="en-US" sz="1200" dirty="0" smtClean="0"/>
              <a:t>Red output is dangerous so I need to be careful </a:t>
            </a:r>
            <a:endParaRPr lang="en-US" sz="1200" dirty="0"/>
          </a:p>
        </p:txBody>
      </p:sp>
      <p:sp>
        <p:nvSpPr>
          <p:cNvPr id="28" name="Rounded Rectangular Callout 27"/>
          <p:cNvSpPr/>
          <p:nvPr/>
        </p:nvSpPr>
        <p:spPr>
          <a:xfrm>
            <a:off x="3862619" y="3722678"/>
            <a:ext cx="1433636" cy="808082"/>
          </a:xfrm>
          <a:prstGeom prst="wedgeRoundRectCallout">
            <a:avLst>
              <a:gd name="adj1" fmla="val -65470"/>
              <a:gd name="adj2" fmla="val 41674"/>
              <a:gd name="adj3" fmla="val 16667"/>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7804" y="5308114"/>
            <a:ext cx="1584128" cy="830997"/>
          </a:xfrm>
          <a:prstGeom prst="rect">
            <a:avLst/>
          </a:prstGeom>
          <a:noFill/>
        </p:spPr>
        <p:txBody>
          <a:bodyPr wrap="square" rtlCol="0">
            <a:spAutoFit/>
          </a:bodyPr>
          <a:lstStyle/>
          <a:p>
            <a:r>
              <a:rPr lang="en-US" sz="1200" dirty="0" smtClean="0"/>
              <a:t>PL Green will be surprise about the beautifulness of my code, </a:t>
            </a:r>
            <a:r>
              <a:rPr lang="en-US" sz="1200" dirty="0" err="1" smtClean="0"/>
              <a:t>Haha</a:t>
            </a:r>
            <a:endParaRPr lang="en-US" sz="1200" dirty="0"/>
          </a:p>
        </p:txBody>
      </p:sp>
      <p:sp>
        <p:nvSpPr>
          <p:cNvPr id="30" name="Rounded Rectangular Callout 29"/>
          <p:cNvSpPr/>
          <p:nvPr/>
        </p:nvSpPr>
        <p:spPr>
          <a:xfrm>
            <a:off x="564223" y="5272763"/>
            <a:ext cx="1433636" cy="808082"/>
          </a:xfrm>
          <a:prstGeom prst="wedgeRoundRectCallout">
            <a:avLst>
              <a:gd name="adj1" fmla="val 55147"/>
              <a:gd name="adj2" fmla="val -81566"/>
              <a:gd name="adj3" fmla="val 16667"/>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30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Basic Definition – management</a:t>
            </a:r>
            <a:endParaRPr lang="en-US" dirty="0"/>
          </a:p>
        </p:txBody>
      </p:sp>
      <p:graphicFrame>
        <p:nvGraphicFramePr>
          <p:cNvPr id="4" name="Diagram 3"/>
          <p:cNvGraphicFramePr/>
          <p:nvPr>
            <p:extLst>
              <p:ext uri="{D42A27DB-BD31-4B8C-83A1-F6EECF244321}">
                <p14:modId xmlns:p14="http://schemas.microsoft.com/office/powerpoint/2010/main" val="3088288553"/>
              </p:ext>
            </p:extLst>
          </p:nvPr>
        </p:nvGraphicFramePr>
        <p:xfrm>
          <a:off x="2743200" y="1752600"/>
          <a:ext cx="6480720" cy="3868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327376" y="1308100"/>
            <a:ext cx="3360212" cy="461665"/>
          </a:xfrm>
          <a:prstGeom prst="rect">
            <a:avLst/>
          </a:prstGeom>
          <a:noFill/>
        </p:spPr>
        <p:txBody>
          <a:bodyPr wrap="square" rtlCol="0">
            <a:spAutoFit/>
          </a:bodyPr>
          <a:lstStyle/>
          <a:p>
            <a:pPr algn="ctr"/>
            <a:r>
              <a:rPr lang="en-US" sz="1200" dirty="0" smtClean="0"/>
              <a:t>Mitigate &amp; eliminate impact of potential problem that hinder the achievement of project</a:t>
            </a:r>
            <a:endParaRPr lang="en-US" sz="1200" dirty="0"/>
          </a:p>
        </p:txBody>
      </p:sp>
      <p:sp>
        <p:nvSpPr>
          <p:cNvPr id="6" name="TextBox 5"/>
          <p:cNvSpPr txBox="1"/>
          <p:nvPr/>
        </p:nvSpPr>
        <p:spPr>
          <a:xfrm>
            <a:off x="7639744" y="2423984"/>
            <a:ext cx="3240360" cy="646331"/>
          </a:xfrm>
          <a:prstGeom prst="rect">
            <a:avLst/>
          </a:prstGeom>
          <a:noFill/>
        </p:spPr>
        <p:txBody>
          <a:bodyPr wrap="square" rtlCol="0">
            <a:spAutoFit/>
          </a:bodyPr>
          <a:lstStyle/>
          <a:p>
            <a:r>
              <a:rPr lang="en-US" sz="1200" dirty="0" smtClean="0"/>
              <a:t>Perform the work related to requirement change and manage impact of these </a:t>
            </a:r>
            <a:r>
              <a:rPr lang="en-US" sz="1200" dirty="0" smtClean="0"/>
              <a:t>changes when project is on-going</a:t>
            </a:r>
            <a:endParaRPr lang="en-US" sz="1200" dirty="0"/>
          </a:p>
        </p:txBody>
      </p:sp>
      <p:sp>
        <p:nvSpPr>
          <p:cNvPr id="7" name="TextBox 6"/>
          <p:cNvSpPr txBox="1"/>
          <p:nvPr/>
        </p:nvSpPr>
        <p:spPr>
          <a:xfrm>
            <a:off x="7975620" y="3833402"/>
            <a:ext cx="3240360" cy="830997"/>
          </a:xfrm>
          <a:prstGeom prst="rect">
            <a:avLst/>
          </a:prstGeom>
          <a:noFill/>
        </p:spPr>
        <p:txBody>
          <a:bodyPr wrap="square" rtlCol="0">
            <a:spAutoFit/>
          </a:bodyPr>
          <a:lstStyle/>
          <a:p>
            <a:r>
              <a:rPr lang="en-US" sz="1200" dirty="0" smtClean="0"/>
              <a:t>Identify &amp; analyze abnormalities or errors detected in reviews and test then implement corrective action on work products to resolve abnormalities</a:t>
            </a:r>
            <a:endParaRPr lang="en-US" sz="1200" dirty="0"/>
          </a:p>
        </p:txBody>
      </p:sp>
      <p:sp>
        <p:nvSpPr>
          <p:cNvPr id="8" name="TextBox 7"/>
          <p:cNvSpPr txBox="1"/>
          <p:nvPr/>
        </p:nvSpPr>
        <p:spPr>
          <a:xfrm>
            <a:off x="7099684" y="5046843"/>
            <a:ext cx="3240360" cy="646331"/>
          </a:xfrm>
          <a:prstGeom prst="rect">
            <a:avLst/>
          </a:prstGeom>
          <a:noFill/>
        </p:spPr>
        <p:txBody>
          <a:bodyPr wrap="square" rtlCol="0">
            <a:spAutoFit/>
          </a:bodyPr>
          <a:lstStyle/>
          <a:p>
            <a:r>
              <a:rPr lang="en-US" sz="1200" dirty="0" smtClean="0"/>
              <a:t>Update &amp; maintain work product to enable right versions of work product to be retrieved when necessary</a:t>
            </a:r>
            <a:endParaRPr lang="en-US" sz="1200" dirty="0"/>
          </a:p>
        </p:txBody>
      </p:sp>
      <p:sp>
        <p:nvSpPr>
          <p:cNvPr id="9" name="TextBox 8"/>
          <p:cNvSpPr txBox="1"/>
          <p:nvPr/>
        </p:nvSpPr>
        <p:spPr>
          <a:xfrm>
            <a:off x="1087016" y="4975161"/>
            <a:ext cx="3672408" cy="646331"/>
          </a:xfrm>
          <a:prstGeom prst="rect">
            <a:avLst/>
          </a:prstGeom>
          <a:noFill/>
        </p:spPr>
        <p:txBody>
          <a:bodyPr wrap="square" rtlCol="0">
            <a:spAutoFit/>
          </a:bodyPr>
          <a:lstStyle/>
          <a:p>
            <a:pPr algn="r"/>
            <a:r>
              <a:rPr lang="en-US" sz="1200" dirty="0" smtClean="0"/>
              <a:t>Measure &amp; analyze the items of the quality and also the items related to progress scope and effort to monitor and adapt the plan according to situation</a:t>
            </a:r>
          </a:p>
        </p:txBody>
      </p:sp>
      <p:sp>
        <p:nvSpPr>
          <p:cNvPr id="10" name="TextBox 9"/>
          <p:cNvSpPr txBox="1"/>
          <p:nvPr/>
        </p:nvSpPr>
        <p:spPr>
          <a:xfrm>
            <a:off x="366936" y="3833401"/>
            <a:ext cx="3672408" cy="646331"/>
          </a:xfrm>
          <a:prstGeom prst="rect">
            <a:avLst/>
          </a:prstGeom>
          <a:noFill/>
        </p:spPr>
        <p:txBody>
          <a:bodyPr wrap="square" rtlCol="0">
            <a:spAutoFit/>
          </a:bodyPr>
          <a:lstStyle/>
          <a:p>
            <a:pPr algn="r"/>
            <a:r>
              <a:rPr lang="en-US" sz="1200" dirty="0" smtClean="0"/>
              <a:t>Follow up the status of project according to project plan with measurement data and adjust the plan </a:t>
            </a:r>
            <a:r>
              <a:rPr lang="en-US" sz="1200" dirty="0" smtClean="0"/>
              <a:t>following </a:t>
            </a:r>
            <a:r>
              <a:rPr lang="en-US" sz="1200" dirty="0" smtClean="0"/>
              <a:t>specific situation</a:t>
            </a:r>
          </a:p>
        </p:txBody>
      </p:sp>
      <p:sp>
        <p:nvSpPr>
          <p:cNvPr id="11" name="TextBox 10"/>
          <p:cNvSpPr txBox="1"/>
          <p:nvPr/>
        </p:nvSpPr>
        <p:spPr>
          <a:xfrm>
            <a:off x="654968" y="2367297"/>
            <a:ext cx="3672408" cy="646331"/>
          </a:xfrm>
          <a:prstGeom prst="rect">
            <a:avLst/>
          </a:prstGeom>
          <a:noFill/>
        </p:spPr>
        <p:txBody>
          <a:bodyPr wrap="square" rtlCol="0">
            <a:spAutoFit/>
          </a:bodyPr>
          <a:lstStyle/>
          <a:p>
            <a:pPr algn="r"/>
            <a:r>
              <a:rPr lang="en-US" sz="1200" dirty="0" smtClean="0"/>
              <a:t>Objectively assess process &amp; product of project follow RCT-JB5001 standard to ensure the quality of product can achieve software qualification</a:t>
            </a:r>
          </a:p>
        </p:txBody>
      </p:sp>
    </p:spTree>
    <p:extLst>
      <p:ext uri="{BB962C8B-B14F-4D97-AF65-F5344CB8AC3E}">
        <p14:creationId xmlns:p14="http://schemas.microsoft.com/office/powerpoint/2010/main" val="17612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1874359"/>
          </a:xfrm>
        </p:spPr>
        <p:txBody>
          <a:bodyPr/>
          <a:lstStyle/>
          <a:p>
            <a:r>
              <a:rPr lang="de-DE" dirty="0"/>
              <a:t>Introduction </a:t>
            </a:r>
            <a:r>
              <a:rPr lang="en-US" dirty="0"/>
              <a:t>	</a:t>
            </a:r>
            <a:r>
              <a:rPr lang="en-US" b="1" dirty="0"/>
              <a:t>Page </a:t>
            </a:r>
            <a:r>
              <a:rPr lang="en-US" b="1" dirty="0" smtClean="0"/>
              <a:t>03</a:t>
            </a:r>
            <a:endParaRPr lang="en-US" b="1" dirty="0"/>
          </a:p>
          <a:p>
            <a:r>
              <a:rPr lang="de-DE" dirty="0"/>
              <a:t>RCT-JB5001 standards structure </a:t>
            </a:r>
            <a:r>
              <a:rPr lang="en-US" dirty="0"/>
              <a:t>	</a:t>
            </a:r>
            <a:r>
              <a:rPr lang="en-US" b="1" dirty="0"/>
              <a:t>Page </a:t>
            </a:r>
            <a:r>
              <a:rPr lang="en-US" b="1" dirty="0" smtClean="0"/>
              <a:t>06</a:t>
            </a:r>
            <a:endParaRPr lang="en-US" dirty="0"/>
          </a:p>
          <a:p>
            <a:r>
              <a:rPr lang="de-DE" dirty="0"/>
              <a:t>RCT-JB5001 project organization </a:t>
            </a:r>
            <a:r>
              <a:rPr lang="en-US" dirty="0"/>
              <a:t>	</a:t>
            </a:r>
            <a:r>
              <a:rPr lang="en-US" b="1" dirty="0"/>
              <a:t>Page </a:t>
            </a:r>
            <a:r>
              <a:rPr lang="en-US" b="1" dirty="0" smtClean="0"/>
              <a:t>09</a:t>
            </a:r>
            <a:endParaRPr lang="en-US" b="1" dirty="0"/>
          </a:p>
          <a:p>
            <a:r>
              <a:rPr lang="de-DE" dirty="0"/>
              <a:t>RCT-JB5001 development flow </a:t>
            </a:r>
            <a:r>
              <a:rPr lang="en-US" dirty="0"/>
              <a:t>	</a:t>
            </a:r>
            <a:r>
              <a:rPr lang="en-US" b="1" dirty="0"/>
              <a:t>Page </a:t>
            </a:r>
            <a:r>
              <a:rPr lang="en-US" b="1" dirty="0" smtClean="0"/>
              <a:t>11</a:t>
            </a:r>
            <a:endParaRPr lang="en-US" b="1" dirty="0"/>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Waterfall Style</a:t>
            </a:r>
            <a:endParaRPr lang="en-US" dirty="0"/>
          </a:p>
        </p:txBody>
      </p:sp>
      <p:sp>
        <p:nvSpPr>
          <p:cNvPr id="4" name="Content Placeholder 3"/>
          <p:cNvSpPr>
            <a:spLocks noGrp="1"/>
          </p:cNvSpPr>
          <p:nvPr>
            <p:ph idx="1"/>
          </p:nvPr>
        </p:nvSpPr>
        <p:spPr>
          <a:xfrm>
            <a:off x="436309" y="4038600"/>
            <a:ext cx="5791607" cy="1579920"/>
          </a:xfrm>
        </p:spPr>
        <p:txBody>
          <a:bodyPr/>
          <a:lstStyle/>
          <a:p>
            <a:pPr marL="285750" indent="-285750">
              <a:buFont typeface="Wingdings" panose="05000000000000000000" pitchFamily="2" charset="2"/>
              <a:buChar char="§"/>
            </a:pPr>
            <a:r>
              <a:rPr lang="en-US" dirty="0" smtClean="0"/>
              <a:t>In waterfall style, all development </a:t>
            </a:r>
            <a:r>
              <a:rPr lang="en-US" dirty="0" smtClean="0"/>
              <a:t>steps </a:t>
            </a:r>
            <a:r>
              <a:rPr lang="en-US" dirty="0" smtClean="0"/>
              <a:t>follow a trending sequence. Each step complete will lead to open of next step. And it will going on until completion.</a:t>
            </a:r>
          </a:p>
          <a:p>
            <a:pPr marL="285750" indent="-285750">
              <a:buFont typeface="Wingdings" panose="05000000000000000000" pitchFamily="2" charset="2"/>
              <a:buChar char="§"/>
            </a:pPr>
            <a:r>
              <a:rPr lang="en-US" dirty="0" smtClean="0"/>
              <a:t>The DR events can be merged into smaller number of events according to DR Tailoring during Project Plan process.</a:t>
            </a:r>
            <a:endParaRPr lang="en-US" dirty="0"/>
          </a:p>
        </p:txBody>
      </p:sp>
      <p:sp>
        <p:nvSpPr>
          <p:cNvPr id="5" name="Rounded Rectangle 4"/>
          <p:cNvSpPr/>
          <p:nvPr/>
        </p:nvSpPr>
        <p:spPr>
          <a:xfrm>
            <a:off x="1766061" y="1558299"/>
            <a:ext cx="1008112"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RD</a:t>
            </a:r>
            <a:endParaRPr lang="en-US" dirty="0"/>
          </a:p>
        </p:txBody>
      </p:sp>
      <p:sp>
        <p:nvSpPr>
          <p:cNvPr id="6" name="Rounded Rectangle 5"/>
          <p:cNvSpPr/>
          <p:nvPr/>
        </p:nvSpPr>
        <p:spPr>
          <a:xfrm>
            <a:off x="3062205" y="2085734"/>
            <a:ext cx="1008112"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a:t>
            </a:r>
            <a:r>
              <a:rPr lang="en-US" dirty="0" smtClean="0"/>
              <a:t>D</a:t>
            </a:r>
            <a:endParaRPr lang="en-US" dirty="0"/>
          </a:p>
        </p:txBody>
      </p:sp>
      <p:sp>
        <p:nvSpPr>
          <p:cNvPr id="7" name="Rounded Rectangle 6"/>
          <p:cNvSpPr/>
          <p:nvPr/>
        </p:nvSpPr>
        <p:spPr>
          <a:xfrm>
            <a:off x="4358349" y="2626870"/>
            <a:ext cx="1008112"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UD</a:t>
            </a:r>
            <a:endParaRPr lang="en-US" dirty="0"/>
          </a:p>
        </p:txBody>
      </p:sp>
      <p:sp>
        <p:nvSpPr>
          <p:cNvPr id="8" name="Rounded Rectangle 7"/>
          <p:cNvSpPr/>
          <p:nvPr/>
        </p:nvSpPr>
        <p:spPr>
          <a:xfrm>
            <a:off x="5624363" y="3130926"/>
            <a:ext cx="1008112"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t>
            </a:r>
            <a:r>
              <a:rPr lang="en-US" dirty="0" smtClean="0"/>
              <a:t>D</a:t>
            </a:r>
            <a:endParaRPr lang="en-US" dirty="0"/>
          </a:p>
        </p:txBody>
      </p:sp>
      <p:sp>
        <p:nvSpPr>
          <p:cNvPr id="9" name="Rounded Rectangle 8"/>
          <p:cNvSpPr/>
          <p:nvPr/>
        </p:nvSpPr>
        <p:spPr>
          <a:xfrm>
            <a:off x="6950637" y="3666408"/>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UT</a:t>
            </a:r>
            <a:endParaRPr lang="en-US" dirty="0"/>
          </a:p>
        </p:txBody>
      </p:sp>
      <p:sp>
        <p:nvSpPr>
          <p:cNvPr id="10" name="Rounded Rectangle 9"/>
          <p:cNvSpPr/>
          <p:nvPr/>
        </p:nvSpPr>
        <p:spPr>
          <a:xfrm>
            <a:off x="8246781" y="4211046"/>
            <a:ext cx="1008112" cy="43204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IT</a:t>
            </a:r>
            <a:endParaRPr lang="en-US" dirty="0"/>
          </a:p>
        </p:txBody>
      </p:sp>
      <p:sp>
        <p:nvSpPr>
          <p:cNvPr id="11" name="Rounded Rectangle 10"/>
          <p:cNvSpPr/>
          <p:nvPr/>
        </p:nvSpPr>
        <p:spPr>
          <a:xfrm>
            <a:off x="9633855" y="4746287"/>
            <a:ext cx="1008112"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VT</a:t>
            </a:r>
            <a:endParaRPr lang="en-US" dirty="0"/>
          </a:p>
        </p:txBody>
      </p:sp>
      <p:sp>
        <p:nvSpPr>
          <p:cNvPr id="12" name="Bent Arrow 11"/>
          <p:cNvSpPr/>
          <p:nvPr/>
        </p:nvSpPr>
        <p:spPr>
          <a:xfrm rot="5400000">
            <a:off x="3052123" y="1487163"/>
            <a:ext cx="335848" cy="861300"/>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3" name="Bent Arrow 12"/>
          <p:cNvSpPr/>
          <p:nvPr/>
        </p:nvSpPr>
        <p:spPr>
          <a:xfrm rot="5400000">
            <a:off x="4349227" y="2028296"/>
            <a:ext cx="335848" cy="861300"/>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4" name="Bent Arrow 13"/>
          <p:cNvSpPr/>
          <p:nvPr/>
        </p:nvSpPr>
        <p:spPr>
          <a:xfrm rot="5400000">
            <a:off x="5645371" y="2532352"/>
            <a:ext cx="335848" cy="861300"/>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5" name="Bent Arrow 14"/>
          <p:cNvSpPr/>
          <p:nvPr/>
        </p:nvSpPr>
        <p:spPr>
          <a:xfrm rot="5400000">
            <a:off x="6908229" y="3051362"/>
            <a:ext cx="335848" cy="861300"/>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6" name="Bent Arrow 15"/>
          <p:cNvSpPr/>
          <p:nvPr/>
        </p:nvSpPr>
        <p:spPr>
          <a:xfrm rot="5400000">
            <a:off x="8219139" y="3607950"/>
            <a:ext cx="335848" cy="861300"/>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7" name="Bent Arrow 16"/>
          <p:cNvSpPr/>
          <p:nvPr/>
        </p:nvSpPr>
        <p:spPr>
          <a:xfrm rot="5400000">
            <a:off x="9539337" y="4147713"/>
            <a:ext cx="335848" cy="861300"/>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cxnSp>
        <p:nvCxnSpPr>
          <p:cNvPr id="18" name="Elbow Connector 17"/>
          <p:cNvCxnSpPr>
            <a:stCxn id="11" idx="1"/>
            <a:endCxn id="10" idx="2"/>
          </p:cNvCxnSpPr>
          <p:nvPr/>
        </p:nvCxnSpPr>
        <p:spPr>
          <a:xfrm rot="10800000">
            <a:off x="8750837" y="4643095"/>
            <a:ext cx="883018" cy="319217"/>
          </a:xfrm>
          <a:prstGeom prst="bentConnector2">
            <a:avLst/>
          </a:prstGeom>
          <a:ln w="28575">
            <a:solidFill>
              <a:schemeClr val="accent2">
                <a:lumMod val="40000"/>
                <a:lumOff val="6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9" name="Elbow Connector 18"/>
          <p:cNvCxnSpPr>
            <a:stCxn id="10" idx="1"/>
            <a:endCxn id="9" idx="2"/>
          </p:cNvCxnSpPr>
          <p:nvPr/>
        </p:nvCxnSpPr>
        <p:spPr>
          <a:xfrm rot="10800000">
            <a:off x="7454693" y="4098456"/>
            <a:ext cx="792088" cy="328614"/>
          </a:xfrm>
          <a:prstGeom prst="bentConnector2">
            <a:avLst/>
          </a:prstGeom>
          <a:ln w="28575">
            <a:solidFill>
              <a:schemeClr val="accent2">
                <a:lumMod val="40000"/>
                <a:lumOff val="6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0" name="Elbow Connector 19"/>
          <p:cNvCxnSpPr>
            <a:stCxn id="9" idx="1"/>
            <a:endCxn id="8" idx="2"/>
          </p:cNvCxnSpPr>
          <p:nvPr/>
        </p:nvCxnSpPr>
        <p:spPr>
          <a:xfrm rot="10800000">
            <a:off x="6128419" y="3562974"/>
            <a:ext cx="822218" cy="319458"/>
          </a:xfrm>
          <a:prstGeom prst="bentConnector2">
            <a:avLst/>
          </a:prstGeom>
          <a:ln w="28575">
            <a:solidFill>
              <a:schemeClr val="accent2">
                <a:lumMod val="40000"/>
                <a:lumOff val="6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1" name="Elbow Connector 20"/>
          <p:cNvCxnSpPr>
            <a:stCxn id="8" idx="1"/>
            <a:endCxn id="7" idx="2"/>
          </p:cNvCxnSpPr>
          <p:nvPr/>
        </p:nvCxnSpPr>
        <p:spPr>
          <a:xfrm rot="10800000">
            <a:off x="4862405" y="3058918"/>
            <a:ext cx="761958" cy="288032"/>
          </a:xfrm>
          <a:prstGeom prst="bentConnector2">
            <a:avLst/>
          </a:prstGeom>
          <a:ln w="28575">
            <a:solidFill>
              <a:schemeClr val="accent2">
                <a:lumMod val="40000"/>
                <a:lumOff val="6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2" name="Elbow Connector 21"/>
          <p:cNvCxnSpPr>
            <a:stCxn id="7" idx="1"/>
            <a:endCxn id="6" idx="2"/>
          </p:cNvCxnSpPr>
          <p:nvPr/>
        </p:nvCxnSpPr>
        <p:spPr>
          <a:xfrm rot="10800000">
            <a:off x="3566261" y="2517782"/>
            <a:ext cx="792088" cy="325112"/>
          </a:xfrm>
          <a:prstGeom prst="bentConnector2">
            <a:avLst/>
          </a:prstGeom>
          <a:ln w="28575">
            <a:solidFill>
              <a:schemeClr val="accent2">
                <a:lumMod val="40000"/>
                <a:lumOff val="6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Elbow Connector 22"/>
          <p:cNvCxnSpPr>
            <a:stCxn id="6" idx="1"/>
            <a:endCxn id="5" idx="2"/>
          </p:cNvCxnSpPr>
          <p:nvPr/>
        </p:nvCxnSpPr>
        <p:spPr>
          <a:xfrm rot="10800000">
            <a:off x="2270117" y="1990348"/>
            <a:ext cx="792088" cy="311411"/>
          </a:xfrm>
          <a:prstGeom prst="bentConnector2">
            <a:avLst/>
          </a:prstGeom>
          <a:ln w="28575">
            <a:solidFill>
              <a:schemeClr val="accent2">
                <a:lumMod val="40000"/>
                <a:lumOff val="60000"/>
              </a:schemeClr>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24" name="Rectangle 23"/>
          <p:cNvSpPr/>
          <p:nvPr/>
        </p:nvSpPr>
        <p:spPr>
          <a:xfrm>
            <a:off x="2990197" y="1618758"/>
            <a:ext cx="490230" cy="2411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t>DR</a:t>
            </a:r>
            <a:endParaRPr lang="en-US" sz="1200" b="1" dirty="0"/>
          </a:p>
        </p:txBody>
      </p:sp>
      <p:sp>
        <p:nvSpPr>
          <p:cNvPr id="25" name="Rectangle 24"/>
          <p:cNvSpPr/>
          <p:nvPr/>
        </p:nvSpPr>
        <p:spPr>
          <a:xfrm>
            <a:off x="4328158" y="2159649"/>
            <a:ext cx="490230" cy="2411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t>DR</a:t>
            </a:r>
            <a:endParaRPr lang="en-US" sz="1200" b="1" dirty="0"/>
          </a:p>
        </p:txBody>
      </p:sp>
      <p:sp>
        <p:nvSpPr>
          <p:cNvPr id="26" name="Rectangle 25"/>
          <p:cNvSpPr/>
          <p:nvPr/>
        </p:nvSpPr>
        <p:spPr>
          <a:xfrm>
            <a:off x="5591410" y="2661227"/>
            <a:ext cx="490230" cy="2411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t>DR</a:t>
            </a:r>
            <a:endParaRPr lang="en-US" sz="1200" b="1" dirty="0"/>
          </a:p>
        </p:txBody>
      </p:sp>
      <p:sp>
        <p:nvSpPr>
          <p:cNvPr id="27" name="Rectangle 26"/>
          <p:cNvSpPr/>
          <p:nvPr/>
        </p:nvSpPr>
        <p:spPr>
          <a:xfrm>
            <a:off x="6831038" y="3185290"/>
            <a:ext cx="490230" cy="2411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t>DR</a:t>
            </a:r>
            <a:endParaRPr lang="en-US" sz="1200" b="1" dirty="0"/>
          </a:p>
        </p:txBody>
      </p:sp>
      <p:sp>
        <p:nvSpPr>
          <p:cNvPr id="28" name="Rectangle 27"/>
          <p:cNvSpPr/>
          <p:nvPr/>
        </p:nvSpPr>
        <p:spPr>
          <a:xfrm>
            <a:off x="8143116" y="3743695"/>
            <a:ext cx="490230" cy="2411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t>DR</a:t>
            </a:r>
            <a:endParaRPr lang="en-US" sz="1200" b="1" dirty="0"/>
          </a:p>
        </p:txBody>
      </p:sp>
      <p:sp>
        <p:nvSpPr>
          <p:cNvPr id="29" name="Rectangle 28"/>
          <p:cNvSpPr/>
          <p:nvPr/>
        </p:nvSpPr>
        <p:spPr>
          <a:xfrm>
            <a:off x="9462146" y="4271875"/>
            <a:ext cx="490230" cy="2411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t>DR</a:t>
            </a:r>
            <a:endParaRPr lang="en-US" sz="1200" b="1" dirty="0"/>
          </a:p>
        </p:txBody>
      </p:sp>
      <p:sp>
        <p:nvSpPr>
          <p:cNvPr id="30" name="Bent Arrow 29"/>
          <p:cNvSpPr/>
          <p:nvPr/>
        </p:nvSpPr>
        <p:spPr>
          <a:xfrm rot="5400000">
            <a:off x="10777687" y="4790844"/>
            <a:ext cx="571397" cy="861300"/>
          </a:xfrm>
          <a:prstGeom prst="bentArrow">
            <a:avLst>
              <a:gd name="adj1" fmla="val 14938"/>
              <a:gd name="adj2" fmla="val 14310"/>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1" name="Rectangle 30"/>
          <p:cNvSpPr/>
          <p:nvPr/>
        </p:nvSpPr>
        <p:spPr>
          <a:xfrm>
            <a:off x="10754096" y="4787110"/>
            <a:ext cx="490230" cy="2411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t>DR</a:t>
            </a:r>
            <a:endParaRPr lang="en-US" sz="1200" b="1" dirty="0"/>
          </a:p>
        </p:txBody>
      </p:sp>
      <p:sp>
        <p:nvSpPr>
          <p:cNvPr id="32" name="Oval 31"/>
          <p:cNvSpPr/>
          <p:nvPr/>
        </p:nvSpPr>
        <p:spPr>
          <a:xfrm>
            <a:off x="11213057" y="5533129"/>
            <a:ext cx="386831" cy="3868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endCxn id="40" idx="1"/>
          </p:cNvCxnSpPr>
          <p:nvPr/>
        </p:nvCxnSpPr>
        <p:spPr>
          <a:xfrm>
            <a:off x="3566261" y="1702918"/>
            <a:ext cx="5809012" cy="355017"/>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a:endCxn id="40" idx="1"/>
          </p:cNvCxnSpPr>
          <p:nvPr/>
        </p:nvCxnSpPr>
        <p:spPr>
          <a:xfrm flipV="1">
            <a:off x="4862405" y="2057935"/>
            <a:ext cx="4512868" cy="200661"/>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5" name="Straight Connector 34"/>
          <p:cNvCxnSpPr>
            <a:endCxn id="40" idx="1"/>
          </p:cNvCxnSpPr>
          <p:nvPr/>
        </p:nvCxnSpPr>
        <p:spPr>
          <a:xfrm flipV="1">
            <a:off x="6158549" y="2057935"/>
            <a:ext cx="3216724" cy="64545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6" name="Straight Connector 35"/>
          <p:cNvCxnSpPr>
            <a:endCxn id="40" idx="1"/>
          </p:cNvCxnSpPr>
          <p:nvPr/>
        </p:nvCxnSpPr>
        <p:spPr>
          <a:xfrm flipV="1">
            <a:off x="7377784" y="2057935"/>
            <a:ext cx="1997489" cy="1138873"/>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a:endCxn id="40" idx="1"/>
          </p:cNvCxnSpPr>
          <p:nvPr/>
        </p:nvCxnSpPr>
        <p:spPr>
          <a:xfrm flipV="1">
            <a:off x="8540503" y="2057935"/>
            <a:ext cx="834770" cy="1645751"/>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a:endCxn id="40" idx="1"/>
          </p:cNvCxnSpPr>
          <p:nvPr/>
        </p:nvCxnSpPr>
        <p:spPr>
          <a:xfrm flipH="1" flipV="1">
            <a:off x="9375273" y="2057935"/>
            <a:ext cx="313228" cy="2136479"/>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a:endCxn id="40" idx="1"/>
          </p:cNvCxnSpPr>
          <p:nvPr/>
        </p:nvCxnSpPr>
        <p:spPr>
          <a:xfrm flipH="1" flipV="1">
            <a:off x="9375273" y="2057935"/>
            <a:ext cx="1589866" cy="2687721"/>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9375273" y="1642436"/>
            <a:ext cx="2312587" cy="830997"/>
          </a:xfrm>
          <a:prstGeom prst="rect">
            <a:avLst/>
          </a:prstGeom>
          <a:solidFill>
            <a:schemeClr val="bg1"/>
          </a:solidFill>
          <a:ln w="19050">
            <a:solidFill>
              <a:schemeClr val="accent2"/>
            </a:solidFill>
            <a:prstDash val="sysDash"/>
          </a:ln>
        </p:spPr>
        <p:txBody>
          <a:bodyPr wrap="square" rtlCol="0">
            <a:spAutoFit/>
          </a:bodyPr>
          <a:lstStyle/>
          <a:p>
            <a:r>
              <a:rPr lang="en-US" sz="1600" dirty="0" smtClean="0"/>
              <a:t>Can be merged to reduce the </a:t>
            </a:r>
            <a:r>
              <a:rPr lang="en-US" sz="1600" dirty="0" smtClean="0"/>
              <a:t>number of DRs</a:t>
            </a:r>
            <a:endParaRPr lang="en-US" sz="1600" dirty="0"/>
          </a:p>
        </p:txBody>
      </p:sp>
    </p:spTree>
    <p:extLst>
      <p:ext uri="{BB962C8B-B14F-4D97-AF65-F5344CB8AC3E}">
        <p14:creationId xmlns:p14="http://schemas.microsoft.com/office/powerpoint/2010/main" val="37511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development flow</a:t>
            </a:r>
            <a:br>
              <a:rPr lang="en-US" dirty="0">
                <a:solidFill>
                  <a:srgbClr val="06418C"/>
                </a:solidFill>
              </a:rPr>
            </a:br>
            <a:r>
              <a:rPr lang="en-US" sz="2000" dirty="0">
                <a:solidFill>
                  <a:srgbClr val="06418C"/>
                </a:solidFill>
              </a:rPr>
              <a:t>Milestone Style</a:t>
            </a:r>
            <a:endParaRPr lang="en-US" dirty="0"/>
          </a:p>
        </p:txBody>
      </p:sp>
      <p:sp>
        <p:nvSpPr>
          <p:cNvPr id="4" name="Content Placeholder 3"/>
          <p:cNvSpPr>
            <a:spLocks noGrp="1"/>
          </p:cNvSpPr>
          <p:nvPr>
            <p:ph idx="1"/>
          </p:nvPr>
        </p:nvSpPr>
        <p:spPr>
          <a:xfrm>
            <a:off x="523668" y="4117798"/>
            <a:ext cx="5208616" cy="590931"/>
          </a:xfrm>
        </p:spPr>
        <p:txBody>
          <a:bodyPr/>
          <a:lstStyle/>
          <a:p>
            <a:pPr marL="285750" indent="-285750">
              <a:buFont typeface="Wingdings" panose="05000000000000000000" pitchFamily="2" charset="2"/>
              <a:buChar char="§"/>
            </a:pPr>
            <a:r>
              <a:rPr lang="en-US" dirty="0" smtClean="0"/>
              <a:t>In Milestone style, the requirements </a:t>
            </a:r>
            <a:r>
              <a:rPr lang="en-US" dirty="0" smtClean="0"/>
              <a:t>are </a:t>
            </a:r>
            <a:r>
              <a:rPr lang="en-US" dirty="0" smtClean="0"/>
              <a:t>divided into sets and are considered in each release </a:t>
            </a:r>
            <a:r>
              <a:rPr lang="en-US" dirty="0" smtClean="0"/>
              <a:t>milestone.</a:t>
            </a:r>
            <a:endParaRPr lang="en-US" dirty="0" smtClean="0"/>
          </a:p>
        </p:txBody>
      </p:sp>
      <p:sp>
        <p:nvSpPr>
          <p:cNvPr id="5" name="Rounded Rectangle 4"/>
          <p:cNvSpPr/>
          <p:nvPr/>
        </p:nvSpPr>
        <p:spPr>
          <a:xfrm>
            <a:off x="267712" y="1440583"/>
            <a:ext cx="479496" cy="2160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RD</a:t>
            </a:r>
            <a:endParaRPr lang="en-US" dirty="0"/>
          </a:p>
        </p:txBody>
      </p:sp>
      <p:sp>
        <p:nvSpPr>
          <p:cNvPr id="6" name="Rounded Rectangle 5"/>
          <p:cNvSpPr/>
          <p:nvPr/>
        </p:nvSpPr>
        <p:spPr>
          <a:xfrm>
            <a:off x="675200" y="1710541"/>
            <a:ext cx="479496" cy="2160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AD</a:t>
            </a:r>
            <a:endParaRPr lang="en-US" dirty="0"/>
          </a:p>
        </p:txBody>
      </p:sp>
      <p:sp>
        <p:nvSpPr>
          <p:cNvPr id="7" name="Rounded Rectangle 6"/>
          <p:cNvSpPr/>
          <p:nvPr/>
        </p:nvSpPr>
        <p:spPr>
          <a:xfrm>
            <a:off x="1059800" y="1980499"/>
            <a:ext cx="479496" cy="2160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U</a:t>
            </a:r>
            <a:r>
              <a:rPr lang="en-US" sz="1400" dirty="0" smtClean="0"/>
              <a:t>D</a:t>
            </a:r>
            <a:endParaRPr lang="en-US" dirty="0"/>
          </a:p>
        </p:txBody>
      </p:sp>
      <p:sp>
        <p:nvSpPr>
          <p:cNvPr id="8" name="Rounded Rectangle 7"/>
          <p:cNvSpPr/>
          <p:nvPr/>
        </p:nvSpPr>
        <p:spPr>
          <a:xfrm>
            <a:off x="1467288" y="2250457"/>
            <a:ext cx="47949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a:t>
            </a:r>
            <a:r>
              <a:rPr lang="en-US" sz="1400" dirty="0" smtClean="0"/>
              <a:t>D</a:t>
            </a:r>
            <a:endParaRPr lang="en-US" dirty="0"/>
          </a:p>
        </p:txBody>
      </p:sp>
      <p:sp>
        <p:nvSpPr>
          <p:cNvPr id="9" name="Rounded Rectangle 8"/>
          <p:cNvSpPr/>
          <p:nvPr/>
        </p:nvSpPr>
        <p:spPr>
          <a:xfrm>
            <a:off x="1851888" y="2536810"/>
            <a:ext cx="479496" cy="216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UT</a:t>
            </a:r>
            <a:endParaRPr lang="en-US" sz="1400" dirty="0"/>
          </a:p>
        </p:txBody>
      </p:sp>
      <p:sp>
        <p:nvSpPr>
          <p:cNvPr id="10" name="Rounded Rectangle 9"/>
          <p:cNvSpPr/>
          <p:nvPr/>
        </p:nvSpPr>
        <p:spPr>
          <a:xfrm>
            <a:off x="2259376" y="2819933"/>
            <a:ext cx="479496" cy="2160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IT</a:t>
            </a:r>
            <a:endParaRPr lang="en-US" dirty="0"/>
          </a:p>
        </p:txBody>
      </p:sp>
      <p:sp>
        <p:nvSpPr>
          <p:cNvPr id="11" name="Rounded Rectangle 10"/>
          <p:cNvSpPr/>
          <p:nvPr/>
        </p:nvSpPr>
        <p:spPr>
          <a:xfrm>
            <a:off x="2691424" y="3103056"/>
            <a:ext cx="479496"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VT</a:t>
            </a:r>
            <a:endParaRPr lang="en-US" dirty="0"/>
          </a:p>
        </p:txBody>
      </p:sp>
      <p:grpSp>
        <p:nvGrpSpPr>
          <p:cNvPr id="12" name="Group 11"/>
          <p:cNvGrpSpPr/>
          <p:nvPr/>
        </p:nvGrpSpPr>
        <p:grpSpPr>
          <a:xfrm>
            <a:off x="2863992" y="3429185"/>
            <a:ext cx="1099981" cy="432048"/>
            <a:chOff x="3647728" y="3717032"/>
            <a:chExt cx="1099981" cy="432048"/>
          </a:xfrm>
        </p:grpSpPr>
        <p:sp>
          <p:nvSpPr>
            <p:cNvPr id="13" name="Oval 12"/>
            <p:cNvSpPr/>
            <p:nvPr/>
          </p:nvSpPr>
          <p:spPr>
            <a:xfrm>
              <a:off x="3647728" y="3717032"/>
              <a:ext cx="1080120" cy="43204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50" dirty="0"/>
            </a:p>
          </p:txBody>
        </p:sp>
        <p:sp>
          <p:nvSpPr>
            <p:cNvPr id="14" name="TextBox 13"/>
            <p:cNvSpPr txBox="1"/>
            <p:nvPr/>
          </p:nvSpPr>
          <p:spPr>
            <a:xfrm>
              <a:off x="3647728" y="3779167"/>
              <a:ext cx="1099981" cy="307777"/>
            </a:xfrm>
            <a:prstGeom prst="rect">
              <a:avLst/>
            </a:prstGeom>
            <a:noFill/>
          </p:spPr>
          <p:txBody>
            <a:bodyPr wrap="none" rtlCol="0">
              <a:spAutoFit/>
            </a:bodyPr>
            <a:lstStyle/>
            <a:p>
              <a:r>
                <a:rPr lang="en-US" sz="1400" dirty="0" smtClean="0"/>
                <a:t>Milestone 1</a:t>
              </a:r>
              <a:endParaRPr lang="en-US" sz="1400" dirty="0"/>
            </a:p>
          </p:txBody>
        </p:sp>
      </p:grpSp>
      <p:cxnSp>
        <p:nvCxnSpPr>
          <p:cNvPr id="15" name="Elbow Connector 14"/>
          <p:cNvCxnSpPr>
            <a:stCxn id="5" idx="3"/>
            <a:endCxn id="6" idx="0"/>
          </p:cNvCxnSpPr>
          <p:nvPr/>
        </p:nvCxnSpPr>
        <p:spPr>
          <a:xfrm>
            <a:off x="747208" y="1548595"/>
            <a:ext cx="167740"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3"/>
            <a:endCxn id="7" idx="0"/>
          </p:cNvCxnSpPr>
          <p:nvPr/>
        </p:nvCxnSpPr>
        <p:spPr>
          <a:xfrm>
            <a:off x="1154696" y="1818553"/>
            <a:ext cx="144852"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3"/>
            <a:endCxn id="8" idx="0"/>
          </p:cNvCxnSpPr>
          <p:nvPr/>
        </p:nvCxnSpPr>
        <p:spPr>
          <a:xfrm>
            <a:off x="1539296" y="2088511"/>
            <a:ext cx="167740"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3"/>
            <a:endCxn id="9" idx="0"/>
          </p:cNvCxnSpPr>
          <p:nvPr/>
        </p:nvCxnSpPr>
        <p:spPr>
          <a:xfrm>
            <a:off x="1946784" y="2358469"/>
            <a:ext cx="144852" cy="17834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3"/>
            <a:endCxn id="10" idx="0"/>
          </p:cNvCxnSpPr>
          <p:nvPr/>
        </p:nvCxnSpPr>
        <p:spPr>
          <a:xfrm>
            <a:off x="2331384" y="2644822"/>
            <a:ext cx="167740" cy="17511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3"/>
            <a:endCxn id="11" idx="0"/>
          </p:cNvCxnSpPr>
          <p:nvPr/>
        </p:nvCxnSpPr>
        <p:spPr>
          <a:xfrm>
            <a:off x="2738872" y="2927945"/>
            <a:ext cx="192300" cy="17511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3"/>
            <a:endCxn id="13" idx="0"/>
          </p:cNvCxnSpPr>
          <p:nvPr/>
        </p:nvCxnSpPr>
        <p:spPr>
          <a:xfrm>
            <a:off x="3170920" y="3211068"/>
            <a:ext cx="233132" cy="2181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521224" y="2180373"/>
            <a:ext cx="479496" cy="2160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RD</a:t>
            </a:r>
            <a:endParaRPr lang="en-US" dirty="0"/>
          </a:p>
        </p:txBody>
      </p:sp>
      <p:sp>
        <p:nvSpPr>
          <p:cNvPr id="23" name="Rounded Rectangle 22"/>
          <p:cNvSpPr/>
          <p:nvPr/>
        </p:nvSpPr>
        <p:spPr>
          <a:xfrm>
            <a:off x="3928712" y="2450331"/>
            <a:ext cx="479496" cy="2160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AD</a:t>
            </a:r>
            <a:endParaRPr lang="en-US" dirty="0"/>
          </a:p>
        </p:txBody>
      </p:sp>
      <p:sp>
        <p:nvSpPr>
          <p:cNvPr id="24" name="Rounded Rectangle 23"/>
          <p:cNvSpPr/>
          <p:nvPr/>
        </p:nvSpPr>
        <p:spPr>
          <a:xfrm>
            <a:off x="4313312" y="2720289"/>
            <a:ext cx="479496" cy="2160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U</a:t>
            </a:r>
            <a:r>
              <a:rPr lang="en-US" sz="1400" dirty="0" smtClean="0"/>
              <a:t>D</a:t>
            </a:r>
            <a:endParaRPr lang="en-US" dirty="0"/>
          </a:p>
        </p:txBody>
      </p:sp>
      <p:sp>
        <p:nvSpPr>
          <p:cNvPr id="25" name="Rounded Rectangle 24"/>
          <p:cNvSpPr/>
          <p:nvPr/>
        </p:nvSpPr>
        <p:spPr>
          <a:xfrm>
            <a:off x="4720800" y="2990247"/>
            <a:ext cx="47949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a:t>
            </a:r>
            <a:r>
              <a:rPr lang="en-US" sz="1400" dirty="0" smtClean="0"/>
              <a:t>D</a:t>
            </a:r>
            <a:endParaRPr lang="en-US" dirty="0"/>
          </a:p>
        </p:txBody>
      </p:sp>
      <p:sp>
        <p:nvSpPr>
          <p:cNvPr id="26" name="Rounded Rectangle 25"/>
          <p:cNvSpPr/>
          <p:nvPr/>
        </p:nvSpPr>
        <p:spPr>
          <a:xfrm>
            <a:off x="5105400" y="3276600"/>
            <a:ext cx="479496" cy="216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UT</a:t>
            </a:r>
            <a:endParaRPr lang="en-US" sz="1400" dirty="0"/>
          </a:p>
        </p:txBody>
      </p:sp>
      <p:sp>
        <p:nvSpPr>
          <p:cNvPr id="27" name="Rounded Rectangle 26"/>
          <p:cNvSpPr/>
          <p:nvPr/>
        </p:nvSpPr>
        <p:spPr>
          <a:xfrm>
            <a:off x="5512888" y="3559723"/>
            <a:ext cx="479496" cy="2160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IT</a:t>
            </a:r>
            <a:endParaRPr lang="en-US" dirty="0"/>
          </a:p>
        </p:txBody>
      </p:sp>
      <p:sp>
        <p:nvSpPr>
          <p:cNvPr id="28" name="Rounded Rectangle 27"/>
          <p:cNvSpPr/>
          <p:nvPr/>
        </p:nvSpPr>
        <p:spPr>
          <a:xfrm>
            <a:off x="5944936" y="3842846"/>
            <a:ext cx="479496"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VT</a:t>
            </a:r>
            <a:endParaRPr lang="en-US" dirty="0"/>
          </a:p>
        </p:txBody>
      </p:sp>
      <p:grpSp>
        <p:nvGrpSpPr>
          <p:cNvPr id="29" name="Group 28"/>
          <p:cNvGrpSpPr/>
          <p:nvPr/>
        </p:nvGrpSpPr>
        <p:grpSpPr>
          <a:xfrm>
            <a:off x="6117504" y="4168975"/>
            <a:ext cx="1099981" cy="432048"/>
            <a:chOff x="3647728" y="3717032"/>
            <a:chExt cx="1099981" cy="432048"/>
          </a:xfrm>
        </p:grpSpPr>
        <p:sp>
          <p:nvSpPr>
            <p:cNvPr id="30" name="Oval 29"/>
            <p:cNvSpPr/>
            <p:nvPr/>
          </p:nvSpPr>
          <p:spPr>
            <a:xfrm>
              <a:off x="3647728" y="3717032"/>
              <a:ext cx="1080120" cy="43204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dirty="0"/>
            </a:p>
          </p:txBody>
        </p:sp>
        <p:sp>
          <p:nvSpPr>
            <p:cNvPr id="31" name="TextBox 30"/>
            <p:cNvSpPr txBox="1"/>
            <p:nvPr/>
          </p:nvSpPr>
          <p:spPr>
            <a:xfrm>
              <a:off x="3647728" y="3779167"/>
              <a:ext cx="1099981" cy="307777"/>
            </a:xfrm>
            <a:prstGeom prst="rect">
              <a:avLst/>
            </a:prstGeom>
            <a:noFill/>
          </p:spPr>
          <p:txBody>
            <a:bodyPr wrap="none" rtlCol="0">
              <a:spAutoFit/>
            </a:bodyPr>
            <a:lstStyle/>
            <a:p>
              <a:r>
                <a:rPr lang="en-US" sz="1400" dirty="0" smtClean="0"/>
                <a:t>Milestone 2</a:t>
              </a:r>
              <a:endParaRPr lang="en-US" sz="1400" dirty="0"/>
            </a:p>
          </p:txBody>
        </p:sp>
      </p:grpSp>
      <p:cxnSp>
        <p:nvCxnSpPr>
          <p:cNvPr id="32" name="Elbow Connector 31"/>
          <p:cNvCxnSpPr>
            <a:stCxn id="22" idx="3"/>
            <a:endCxn id="23" idx="0"/>
          </p:cNvCxnSpPr>
          <p:nvPr/>
        </p:nvCxnSpPr>
        <p:spPr>
          <a:xfrm>
            <a:off x="4000720" y="2288385"/>
            <a:ext cx="167740"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3" idx="3"/>
            <a:endCxn id="24" idx="0"/>
          </p:cNvCxnSpPr>
          <p:nvPr/>
        </p:nvCxnSpPr>
        <p:spPr>
          <a:xfrm>
            <a:off x="4408208" y="2558343"/>
            <a:ext cx="144852"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4" idx="3"/>
            <a:endCxn id="25" idx="0"/>
          </p:cNvCxnSpPr>
          <p:nvPr/>
        </p:nvCxnSpPr>
        <p:spPr>
          <a:xfrm>
            <a:off x="4792808" y="2828301"/>
            <a:ext cx="167740"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5" idx="3"/>
            <a:endCxn id="26" idx="0"/>
          </p:cNvCxnSpPr>
          <p:nvPr/>
        </p:nvCxnSpPr>
        <p:spPr>
          <a:xfrm>
            <a:off x="5200296" y="3098259"/>
            <a:ext cx="144852" cy="17834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3"/>
            <a:endCxn id="27" idx="0"/>
          </p:cNvCxnSpPr>
          <p:nvPr/>
        </p:nvCxnSpPr>
        <p:spPr>
          <a:xfrm>
            <a:off x="5584896" y="3384612"/>
            <a:ext cx="167740" cy="17511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7" idx="3"/>
            <a:endCxn id="28" idx="0"/>
          </p:cNvCxnSpPr>
          <p:nvPr/>
        </p:nvCxnSpPr>
        <p:spPr>
          <a:xfrm>
            <a:off x="5992384" y="3667735"/>
            <a:ext cx="192300" cy="17511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8" idx="3"/>
            <a:endCxn id="30" idx="0"/>
          </p:cNvCxnSpPr>
          <p:nvPr/>
        </p:nvCxnSpPr>
        <p:spPr>
          <a:xfrm>
            <a:off x="6424432" y="3950858"/>
            <a:ext cx="233132" cy="2181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304832" y="3252437"/>
            <a:ext cx="479496" cy="2160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RD</a:t>
            </a:r>
            <a:endParaRPr lang="en-US" dirty="0"/>
          </a:p>
        </p:txBody>
      </p:sp>
      <p:sp>
        <p:nvSpPr>
          <p:cNvPr id="40" name="Rounded Rectangle 39"/>
          <p:cNvSpPr/>
          <p:nvPr/>
        </p:nvSpPr>
        <p:spPr>
          <a:xfrm>
            <a:off x="8712320" y="3522395"/>
            <a:ext cx="479496" cy="2160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AD</a:t>
            </a:r>
            <a:endParaRPr lang="en-US" dirty="0"/>
          </a:p>
        </p:txBody>
      </p:sp>
      <p:sp>
        <p:nvSpPr>
          <p:cNvPr id="41" name="Rounded Rectangle 40"/>
          <p:cNvSpPr/>
          <p:nvPr/>
        </p:nvSpPr>
        <p:spPr>
          <a:xfrm>
            <a:off x="9096920" y="3792353"/>
            <a:ext cx="479496" cy="2160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U</a:t>
            </a:r>
            <a:r>
              <a:rPr lang="en-US" sz="1400" dirty="0" smtClean="0"/>
              <a:t>D</a:t>
            </a:r>
            <a:endParaRPr lang="en-US" dirty="0"/>
          </a:p>
        </p:txBody>
      </p:sp>
      <p:sp>
        <p:nvSpPr>
          <p:cNvPr id="42" name="Rounded Rectangle 41"/>
          <p:cNvSpPr/>
          <p:nvPr/>
        </p:nvSpPr>
        <p:spPr>
          <a:xfrm>
            <a:off x="9504408" y="4062311"/>
            <a:ext cx="47949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a:t>
            </a:r>
            <a:r>
              <a:rPr lang="en-US" sz="1400" dirty="0" smtClean="0"/>
              <a:t>D</a:t>
            </a:r>
            <a:endParaRPr lang="en-US" dirty="0"/>
          </a:p>
        </p:txBody>
      </p:sp>
      <p:sp>
        <p:nvSpPr>
          <p:cNvPr id="43" name="Rounded Rectangle 42"/>
          <p:cNvSpPr/>
          <p:nvPr/>
        </p:nvSpPr>
        <p:spPr>
          <a:xfrm>
            <a:off x="9889008" y="4348664"/>
            <a:ext cx="479496" cy="216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UT</a:t>
            </a:r>
            <a:endParaRPr lang="en-US" sz="1400" dirty="0"/>
          </a:p>
        </p:txBody>
      </p:sp>
      <p:sp>
        <p:nvSpPr>
          <p:cNvPr id="44" name="Rounded Rectangle 43"/>
          <p:cNvSpPr/>
          <p:nvPr/>
        </p:nvSpPr>
        <p:spPr>
          <a:xfrm>
            <a:off x="10296496" y="4631787"/>
            <a:ext cx="479496" cy="2160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IT</a:t>
            </a:r>
            <a:endParaRPr lang="en-US" dirty="0"/>
          </a:p>
        </p:txBody>
      </p:sp>
      <p:sp>
        <p:nvSpPr>
          <p:cNvPr id="45" name="Rounded Rectangle 44"/>
          <p:cNvSpPr/>
          <p:nvPr/>
        </p:nvSpPr>
        <p:spPr>
          <a:xfrm>
            <a:off x="10728544" y="4914910"/>
            <a:ext cx="479496"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VT</a:t>
            </a:r>
            <a:endParaRPr lang="en-US" dirty="0"/>
          </a:p>
        </p:txBody>
      </p:sp>
      <p:grpSp>
        <p:nvGrpSpPr>
          <p:cNvPr id="46" name="Group 45"/>
          <p:cNvGrpSpPr/>
          <p:nvPr/>
        </p:nvGrpSpPr>
        <p:grpSpPr>
          <a:xfrm>
            <a:off x="10901112" y="5241039"/>
            <a:ext cx="1130438" cy="432048"/>
            <a:chOff x="3647728" y="3717032"/>
            <a:chExt cx="1130438" cy="432048"/>
          </a:xfrm>
        </p:grpSpPr>
        <p:sp>
          <p:nvSpPr>
            <p:cNvPr id="47" name="Oval 46"/>
            <p:cNvSpPr/>
            <p:nvPr/>
          </p:nvSpPr>
          <p:spPr>
            <a:xfrm>
              <a:off x="3647728" y="3717032"/>
              <a:ext cx="1080120"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50" dirty="0"/>
            </a:p>
          </p:txBody>
        </p:sp>
        <p:sp>
          <p:nvSpPr>
            <p:cNvPr id="48" name="TextBox 47"/>
            <p:cNvSpPr txBox="1"/>
            <p:nvPr/>
          </p:nvSpPr>
          <p:spPr>
            <a:xfrm>
              <a:off x="3647728" y="3779167"/>
              <a:ext cx="1130438" cy="307777"/>
            </a:xfrm>
            <a:prstGeom prst="rect">
              <a:avLst/>
            </a:prstGeom>
            <a:noFill/>
          </p:spPr>
          <p:txBody>
            <a:bodyPr wrap="none" rtlCol="0">
              <a:spAutoFit/>
            </a:bodyPr>
            <a:lstStyle/>
            <a:p>
              <a:r>
                <a:rPr lang="en-US" sz="1400" dirty="0" smtClean="0"/>
                <a:t>Milestone N</a:t>
              </a:r>
              <a:endParaRPr lang="en-US" sz="1400" dirty="0"/>
            </a:p>
          </p:txBody>
        </p:sp>
      </p:grpSp>
      <p:cxnSp>
        <p:nvCxnSpPr>
          <p:cNvPr id="49" name="Elbow Connector 48"/>
          <p:cNvCxnSpPr>
            <a:stCxn id="39" idx="3"/>
            <a:endCxn id="40" idx="0"/>
          </p:cNvCxnSpPr>
          <p:nvPr/>
        </p:nvCxnSpPr>
        <p:spPr>
          <a:xfrm>
            <a:off x="8784328" y="3360449"/>
            <a:ext cx="167740"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 idx="3"/>
            <a:endCxn id="41" idx="0"/>
          </p:cNvCxnSpPr>
          <p:nvPr/>
        </p:nvCxnSpPr>
        <p:spPr>
          <a:xfrm>
            <a:off x="9191816" y="3630407"/>
            <a:ext cx="144852"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1" idx="3"/>
            <a:endCxn id="42" idx="0"/>
          </p:cNvCxnSpPr>
          <p:nvPr/>
        </p:nvCxnSpPr>
        <p:spPr>
          <a:xfrm>
            <a:off x="9576416" y="3900365"/>
            <a:ext cx="167740" cy="161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2" idx="3"/>
            <a:endCxn id="43" idx="0"/>
          </p:cNvCxnSpPr>
          <p:nvPr/>
        </p:nvCxnSpPr>
        <p:spPr>
          <a:xfrm>
            <a:off x="9983904" y="4170323"/>
            <a:ext cx="144852" cy="17834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3" idx="3"/>
            <a:endCxn id="44" idx="0"/>
          </p:cNvCxnSpPr>
          <p:nvPr/>
        </p:nvCxnSpPr>
        <p:spPr>
          <a:xfrm>
            <a:off x="10368504" y="4456676"/>
            <a:ext cx="167740" cy="17511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4" idx="3"/>
            <a:endCxn id="45" idx="0"/>
          </p:cNvCxnSpPr>
          <p:nvPr/>
        </p:nvCxnSpPr>
        <p:spPr>
          <a:xfrm>
            <a:off x="10775992" y="4739799"/>
            <a:ext cx="192300" cy="17511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5" idx="3"/>
            <a:endCxn id="47" idx="0"/>
          </p:cNvCxnSpPr>
          <p:nvPr/>
        </p:nvCxnSpPr>
        <p:spPr>
          <a:xfrm>
            <a:off x="11208040" y="5022922"/>
            <a:ext cx="233132" cy="2181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79317" y="3621971"/>
            <a:ext cx="543739" cy="523220"/>
          </a:xfrm>
          <a:prstGeom prst="rect">
            <a:avLst/>
          </a:prstGeom>
          <a:noFill/>
        </p:spPr>
        <p:txBody>
          <a:bodyPr wrap="none" rtlCol="0">
            <a:spAutoFit/>
          </a:bodyPr>
          <a:lstStyle/>
          <a:p>
            <a:r>
              <a:rPr lang="en-US" sz="2800" dirty="0" smtClean="0"/>
              <a:t>…</a:t>
            </a:r>
            <a:endParaRPr lang="en-US" sz="2800" dirty="0"/>
          </a:p>
        </p:txBody>
      </p:sp>
      <p:sp>
        <p:nvSpPr>
          <p:cNvPr id="57" name="Content Placeholder 3"/>
          <p:cNvSpPr txBox="1">
            <a:spLocks/>
          </p:cNvSpPr>
          <p:nvPr/>
        </p:nvSpPr>
        <p:spPr>
          <a:xfrm>
            <a:off x="523668" y="4738683"/>
            <a:ext cx="5421268" cy="59093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a:t>Each round of milestone, all </a:t>
            </a:r>
            <a:r>
              <a:rPr lang="en-US" dirty="0" smtClean="0"/>
              <a:t>activities </a:t>
            </a:r>
            <a:r>
              <a:rPr lang="en-US" dirty="0"/>
              <a:t>from RD → VT will be performed according to milestone criteria</a:t>
            </a:r>
            <a:r>
              <a:rPr lang="en-US" dirty="0" smtClean="0"/>
              <a:t>.</a:t>
            </a:r>
            <a:endParaRPr lang="en-US" dirty="0"/>
          </a:p>
        </p:txBody>
      </p:sp>
      <p:sp>
        <p:nvSpPr>
          <p:cNvPr id="58" name="Content Placeholder 3"/>
          <p:cNvSpPr txBox="1">
            <a:spLocks/>
          </p:cNvSpPr>
          <p:nvPr/>
        </p:nvSpPr>
        <p:spPr>
          <a:xfrm>
            <a:off x="523668" y="5356171"/>
            <a:ext cx="8813000" cy="693523"/>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smtClean="0"/>
              <a:t>Activities </a:t>
            </a:r>
            <a:r>
              <a:rPr lang="en-US" dirty="0"/>
              <a:t>in each round can be performed concurrently with activities of other rounds</a:t>
            </a:r>
          </a:p>
          <a:p>
            <a:pPr marL="285750" indent="-285750">
              <a:buFont typeface="Wingdings" panose="05000000000000000000" pitchFamily="2" charset="2"/>
              <a:buChar char="§"/>
            </a:pPr>
            <a:r>
              <a:rPr lang="en-US" dirty="0" smtClean="0"/>
              <a:t>DR will be conducted for one or more rounds </a:t>
            </a:r>
            <a:r>
              <a:rPr lang="en-US" dirty="0" smtClean="0"/>
              <a:t>at a </a:t>
            </a:r>
            <a:r>
              <a:rPr lang="en-US" dirty="0" smtClean="0"/>
              <a:t>specific milestone according to Project Plan</a:t>
            </a:r>
            <a:endParaRPr lang="en-US" dirty="0"/>
          </a:p>
        </p:txBody>
      </p:sp>
    </p:spTree>
    <p:extLst>
      <p:ext uri="{BB962C8B-B14F-4D97-AF65-F5344CB8AC3E}">
        <p14:creationId xmlns:p14="http://schemas.microsoft.com/office/powerpoint/2010/main" val="340305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t>RCT-JB5001 Development Flow</a:t>
            </a:r>
            <a:br>
              <a:rPr lang="en-US" dirty="0"/>
            </a:br>
            <a:r>
              <a:rPr lang="en-US" sz="2000" dirty="0"/>
              <a:t>Sprint Style</a:t>
            </a:r>
            <a:endParaRPr lang="en-US" dirty="0"/>
          </a:p>
        </p:txBody>
      </p:sp>
      <p:grpSp>
        <p:nvGrpSpPr>
          <p:cNvPr id="4" name="Group 3"/>
          <p:cNvGrpSpPr/>
          <p:nvPr/>
        </p:nvGrpSpPr>
        <p:grpSpPr>
          <a:xfrm>
            <a:off x="7514559" y="3793799"/>
            <a:ext cx="632969" cy="529966"/>
            <a:chOff x="6594131" y="2754925"/>
            <a:chExt cx="632969" cy="529966"/>
          </a:xfrm>
        </p:grpSpPr>
        <p:sp>
          <p:nvSpPr>
            <p:cNvPr id="5" name="Donut 4"/>
            <p:cNvSpPr/>
            <p:nvPr/>
          </p:nvSpPr>
          <p:spPr>
            <a:xfrm rot="1361517">
              <a:off x="6697134" y="2754925"/>
              <a:ext cx="529966" cy="529966"/>
            </a:xfrm>
            <a:prstGeom prst="donut">
              <a:avLst>
                <a:gd name="adj" fmla="val 1776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rot="2518770">
              <a:off x="6756651" y="2920253"/>
              <a:ext cx="161011" cy="314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11860854">
              <a:off x="6594131" y="2930245"/>
              <a:ext cx="252065" cy="182773"/>
            </a:xfrm>
            <a:prstGeom prst="upArrow">
              <a:avLst>
                <a:gd name="adj1" fmla="val 29379"/>
                <a:gd name="adj2" fmla="val 10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Donut 7"/>
          <p:cNvSpPr/>
          <p:nvPr/>
        </p:nvSpPr>
        <p:spPr>
          <a:xfrm>
            <a:off x="6152332" y="3923143"/>
            <a:ext cx="1728192" cy="1728192"/>
          </a:xfrm>
          <a:prstGeom prst="donut">
            <a:avLst>
              <a:gd name="adj" fmla="val 10263"/>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6571132" y="4407433"/>
            <a:ext cx="952569" cy="835388"/>
            <a:chOff x="2623151" y="4433541"/>
            <a:chExt cx="1816665" cy="1703055"/>
          </a:xfrm>
        </p:grpSpPr>
        <p:grpSp>
          <p:nvGrpSpPr>
            <p:cNvPr id="10" name="Group 9"/>
            <p:cNvGrpSpPr/>
            <p:nvPr/>
          </p:nvGrpSpPr>
          <p:grpSpPr>
            <a:xfrm>
              <a:off x="2623151" y="4433541"/>
              <a:ext cx="720080" cy="1218721"/>
              <a:chOff x="1199456" y="4463143"/>
              <a:chExt cx="720080" cy="1218721"/>
            </a:xfrm>
          </p:grpSpPr>
          <p:sp>
            <p:nvSpPr>
              <p:cNvPr id="21" name="Rounded Rectangle 20"/>
              <p:cNvSpPr/>
              <p:nvPr/>
            </p:nvSpPr>
            <p:spPr>
              <a:xfrm>
                <a:off x="1199456" y="4956613"/>
                <a:ext cx="720080" cy="378389"/>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343472" y="4463143"/>
                <a:ext cx="432048" cy="4479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Off-page Connector 22"/>
              <p:cNvSpPr/>
              <p:nvPr/>
            </p:nvSpPr>
            <p:spPr>
              <a:xfrm>
                <a:off x="1199456" y="5209513"/>
                <a:ext cx="720080" cy="472351"/>
              </a:xfrm>
              <a:prstGeom prst="flowChartOffpage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apezoid 23"/>
              <p:cNvSpPr/>
              <p:nvPr/>
            </p:nvSpPr>
            <p:spPr>
              <a:xfrm flipV="1">
                <a:off x="1520419" y="4947477"/>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719736" y="4433541"/>
              <a:ext cx="720080" cy="1218721"/>
              <a:chOff x="2892942" y="4337654"/>
              <a:chExt cx="720080" cy="1218721"/>
            </a:xfrm>
          </p:grpSpPr>
          <p:sp>
            <p:nvSpPr>
              <p:cNvPr id="17" name="Rounded Rectangle 16"/>
              <p:cNvSpPr/>
              <p:nvPr/>
            </p:nvSpPr>
            <p:spPr>
              <a:xfrm>
                <a:off x="2892942" y="4831124"/>
                <a:ext cx="720080" cy="378389"/>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36958" y="4337654"/>
                <a:ext cx="432048" cy="4479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Off-page Connector 18"/>
              <p:cNvSpPr/>
              <p:nvPr/>
            </p:nvSpPr>
            <p:spPr>
              <a:xfrm>
                <a:off x="2892942" y="5084024"/>
                <a:ext cx="720080" cy="472351"/>
              </a:xfrm>
              <a:prstGeom prst="flowChartOffpageConnector">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p:cNvSpPr/>
              <p:nvPr/>
            </p:nvSpPr>
            <p:spPr>
              <a:xfrm flipV="1">
                <a:off x="3213905" y="4821988"/>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168370" y="4917875"/>
              <a:ext cx="720080" cy="1218721"/>
              <a:chOff x="3292059" y="2164726"/>
              <a:chExt cx="720080" cy="1218721"/>
            </a:xfrm>
          </p:grpSpPr>
          <p:sp>
            <p:nvSpPr>
              <p:cNvPr id="13" name="Rounded Rectangle 12"/>
              <p:cNvSpPr/>
              <p:nvPr/>
            </p:nvSpPr>
            <p:spPr>
              <a:xfrm>
                <a:off x="3292059" y="2658196"/>
                <a:ext cx="720080" cy="37838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36075" y="2164726"/>
                <a:ext cx="432048" cy="4479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Off-page Connector 14"/>
              <p:cNvSpPr/>
              <p:nvPr/>
            </p:nvSpPr>
            <p:spPr>
              <a:xfrm>
                <a:off x="3292059" y="2911096"/>
                <a:ext cx="720080" cy="472351"/>
              </a:xfrm>
              <a:prstGeom prst="flowChartOffpage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p:cNvSpPr/>
              <p:nvPr/>
            </p:nvSpPr>
            <p:spPr>
              <a:xfrm flipV="1">
                <a:off x="3613022" y="2649060"/>
                <a:ext cx="72008" cy="115041"/>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5" name="Content Placeholder 110"/>
          <p:cNvPicPr>
            <a:picLocks noGrp="1" noChangeAspect="1"/>
          </p:cNvPicPr>
          <p:nvPr>
            <p:ph idx="1"/>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98134" y="4218124"/>
            <a:ext cx="1138229" cy="1138229"/>
          </a:xfrm>
        </p:spPr>
      </p:pic>
      <p:sp>
        <p:nvSpPr>
          <p:cNvPr id="26" name="Rounded Rectangle 25"/>
          <p:cNvSpPr/>
          <p:nvPr/>
        </p:nvSpPr>
        <p:spPr>
          <a:xfrm>
            <a:off x="226648" y="3373678"/>
            <a:ext cx="1368152" cy="2469361"/>
          </a:xfrm>
          <a:prstGeom prst="roundRect">
            <a:avLst>
              <a:gd name="adj" fmla="val 770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0664" y="3501718"/>
            <a:ext cx="1080120" cy="22132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70664" y="3504705"/>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0664" y="3525913"/>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0664" y="3548138"/>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0664" y="3576713"/>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0664" y="3620146"/>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70664" y="3670946"/>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0664" y="3730254"/>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0664" y="3799087"/>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0664" y="3864745"/>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70664" y="3949453"/>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3839" y="4029969"/>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0664" y="4152777"/>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0664" y="4324224"/>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0664" y="4512817"/>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0664" y="4746383"/>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70664" y="4983960"/>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0664" y="5232897"/>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120875" y="4404010"/>
            <a:ext cx="858301" cy="978077"/>
          </a:xfrm>
          <a:prstGeom prst="roundRect">
            <a:avLst>
              <a:gd name="adj" fmla="val 468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193060" y="4480451"/>
            <a:ext cx="713929" cy="812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4193060" y="4608358"/>
            <a:ext cx="713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193059" y="4778581"/>
            <a:ext cx="713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93059" y="5016873"/>
            <a:ext cx="713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193059" y="4689953"/>
            <a:ext cx="713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197820" y="4529814"/>
            <a:ext cx="713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35160" y="4456913"/>
            <a:ext cx="1116" cy="14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761856" y="4454204"/>
            <a:ext cx="1" cy="234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685960" y="4448938"/>
            <a:ext cx="1" cy="234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610066" y="4439371"/>
            <a:ext cx="2378" cy="347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10167" y="4434899"/>
            <a:ext cx="7138" cy="586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36465" y="4407938"/>
            <a:ext cx="11580" cy="908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91664" y="5171914"/>
            <a:ext cx="713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191664" y="4886590"/>
            <a:ext cx="713929"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2314880" y="4529814"/>
            <a:ext cx="1152128" cy="6421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Sprint Planning</a:t>
            </a:r>
            <a:endParaRPr lang="en-US" dirty="0"/>
          </a:p>
        </p:txBody>
      </p:sp>
      <p:sp>
        <p:nvSpPr>
          <p:cNvPr id="61" name="Right Arrow 60"/>
          <p:cNvSpPr/>
          <p:nvPr/>
        </p:nvSpPr>
        <p:spPr>
          <a:xfrm>
            <a:off x="1738816" y="4656833"/>
            <a:ext cx="432048" cy="326295"/>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3585956" y="4656833"/>
            <a:ext cx="432048" cy="326295"/>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a:off x="5118965" y="4673225"/>
            <a:ext cx="874118" cy="326295"/>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8690483" y="4529814"/>
            <a:ext cx="1152128" cy="6421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Sprint Review</a:t>
            </a:r>
            <a:endParaRPr lang="en-US" dirty="0"/>
          </a:p>
        </p:txBody>
      </p:sp>
      <p:sp>
        <p:nvSpPr>
          <p:cNvPr id="65" name="Rounded Rectangle 64"/>
          <p:cNvSpPr/>
          <p:nvPr/>
        </p:nvSpPr>
        <p:spPr>
          <a:xfrm>
            <a:off x="4560702" y="2185494"/>
            <a:ext cx="1714617" cy="6421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Sprint Retrospective</a:t>
            </a:r>
            <a:endParaRPr lang="en-US" dirty="0"/>
          </a:p>
        </p:txBody>
      </p:sp>
      <p:sp>
        <p:nvSpPr>
          <p:cNvPr id="66" name="Right Arrow 65"/>
          <p:cNvSpPr/>
          <p:nvPr/>
        </p:nvSpPr>
        <p:spPr>
          <a:xfrm>
            <a:off x="8024540" y="4653578"/>
            <a:ext cx="550996" cy="326295"/>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Bent Arrow 66"/>
          <p:cNvSpPr/>
          <p:nvPr/>
        </p:nvSpPr>
        <p:spPr>
          <a:xfrm flipH="1">
            <a:off x="6434568" y="2261303"/>
            <a:ext cx="2926356" cy="2151889"/>
          </a:xfrm>
          <a:prstGeom prst="bentArrow">
            <a:avLst>
              <a:gd name="adj1" fmla="val 9065"/>
              <a:gd name="adj2" fmla="val 8799"/>
              <a:gd name="adj3" fmla="val 11544"/>
              <a:gd name="adj4" fmla="val 21176"/>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Bent Arrow 67"/>
          <p:cNvSpPr/>
          <p:nvPr/>
        </p:nvSpPr>
        <p:spPr>
          <a:xfrm rot="16200000" flipH="1">
            <a:off x="2555626" y="2505951"/>
            <a:ext cx="2048244" cy="1809656"/>
          </a:xfrm>
          <a:prstGeom prst="bentArrow">
            <a:avLst>
              <a:gd name="adj1" fmla="val 8897"/>
              <a:gd name="adj2" fmla="val 8799"/>
              <a:gd name="adj3" fmla="val 11544"/>
              <a:gd name="adj4" fmla="val 21176"/>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Right Arrow 68"/>
          <p:cNvSpPr/>
          <p:nvPr/>
        </p:nvSpPr>
        <p:spPr>
          <a:xfrm>
            <a:off x="9957558" y="4653578"/>
            <a:ext cx="350210" cy="326295"/>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148401" y="3003861"/>
            <a:ext cx="1489510" cy="307777"/>
          </a:xfrm>
          <a:prstGeom prst="rect">
            <a:avLst/>
          </a:prstGeom>
          <a:noFill/>
        </p:spPr>
        <p:txBody>
          <a:bodyPr wrap="none" rtlCol="0">
            <a:spAutoFit/>
          </a:bodyPr>
          <a:lstStyle/>
          <a:p>
            <a:r>
              <a:rPr lang="en-US" sz="1400" dirty="0" smtClean="0"/>
              <a:t>Product Backlog</a:t>
            </a:r>
            <a:endParaRPr lang="en-US" sz="1400" dirty="0"/>
          </a:p>
        </p:txBody>
      </p:sp>
      <p:sp>
        <p:nvSpPr>
          <p:cNvPr id="71" name="TextBox 70"/>
          <p:cNvSpPr txBox="1"/>
          <p:nvPr/>
        </p:nvSpPr>
        <p:spPr>
          <a:xfrm>
            <a:off x="3852863" y="4052506"/>
            <a:ext cx="1340432" cy="307777"/>
          </a:xfrm>
          <a:prstGeom prst="rect">
            <a:avLst/>
          </a:prstGeom>
          <a:noFill/>
        </p:spPr>
        <p:txBody>
          <a:bodyPr wrap="none" rtlCol="0">
            <a:spAutoFit/>
          </a:bodyPr>
          <a:lstStyle/>
          <a:p>
            <a:r>
              <a:rPr lang="en-US" sz="1400" dirty="0" smtClean="0"/>
              <a:t>Sprint Backlog</a:t>
            </a:r>
            <a:endParaRPr lang="en-US" sz="1400" dirty="0"/>
          </a:p>
        </p:txBody>
      </p:sp>
      <p:sp>
        <p:nvSpPr>
          <p:cNvPr id="72" name="TextBox 71"/>
          <p:cNvSpPr txBox="1"/>
          <p:nvPr/>
        </p:nvSpPr>
        <p:spPr>
          <a:xfrm>
            <a:off x="10477370" y="3935157"/>
            <a:ext cx="979755" cy="307777"/>
          </a:xfrm>
          <a:prstGeom prst="rect">
            <a:avLst/>
          </a:prstGeom>
          <a:noFill/>
        </p:spPr>
        <p:txBody>
          <a:bodyPr wrap="none" rtlCol="0">
            <a:spAutoFit/>
          </a:bodyPr>
          <a:lstStyle/>
          <a:p>
            <a:r>
              <a:rPr lang="en-US" sz="1400" dirty="0" smtClean="0"/>
              <a:t>Increment</a:t>
            </a:r>
            <a:endParaRPr lang="en-US" sz="1400" dirty="0"/>
          </a:p>
        </p:txBody>
      </p:sp>
      <p:sp>
        <p:nvSpPr>
          <p:cNvPr id="73" name="Left Brace 72"/>
          <p:cNvSpPr/>
          <p:nvPr/>
        </p:nvSpPr>
        <p:spPr>
          <a:xfrm rot="16200000">
            <a:off x="5968968" y="2032032"/>
            <a:ext cx="276742" cy="7642678"/>
          </a:xfrm>
          <a:prstGeom prst="leftBrace">
            <a:avLst>
              <a:gd name="adj1" fmla="val 19356"/>
              <a:gd name="adj2" fmla="val 4962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a:off x="5570537" y="5964277"/>
            <a:ext cx="1000595" cy="307777"/>
          </a:xfrm>
          <a:prstGeom prst="rect">
            <a:avLst/>
          </a:prstGeom>
          <a:noFill/>
        </p:spPr>
        <p:txBody>
          <a:bodyPr wrap="none" rtlCol="0">
            <a:spAutoFit/>
          </a:bodyPr>
          <a:lstStyle/>
          <a:p>
            <a:r>
              <a:rPr lang="en-US" sz="1400" dirty="0"/>
              <a:t>1</a:t>
            </a:r>
            <a:r>
              <a:rPr lang="en-US" sz="1400" dirty="0" smtClean="0"/>
              <a:t>-4 weeks</a:t>
            </a:r>
            <a:endParaRPr lang="en-US" sz="1400" dirty="0"/>
          </a:p>
        </p:txBody>
      </p:sp>
      <p:sp>
        <p:nvSpPr>
          <p:cNvPr id="75" name="Content Placeholder 3"/>
          <p:cNvSpPr txBox="1">
            <a:spLocks/>
          </p:cNvSpPr>
          <p:nvPr/>
        </p:nvSpPr>
        <p:spPr>
          <a:xfrm>
            <a:off x="8990486" y="1202910"/>
            <a:ext cx="2973768" cy="1181862"/>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smtClean="0"/>
              <a:t>DR can be conducted with Sprint Review with QA department. DR intervals is up to 3 months.</a:t>
            </a:r>
            <a:endParaRPr lang="en-US" dirty="0"/>
          </a:p>
        </p:txBody>
      </p:sp>
      <p:sp>
        <p:nvSpPr>
          <p:cNvPr id="76" name="TextBox 75"/>
          <p:cNvSpPr txBox="1"/>
          <p:nvPr/>
        </p:nvSpPr>
        <p:spPr>
          <a:xfrm>
            <a:off x="7592645" y="3443854"/>
            <a:ext cx="1151277" cy="307777"/>
          </a:xfrm>
          <a:prstGeom prst="rect">
            <a:avLst/>
          </a:prstGeom>
          <a:noFill/>
        </p:spPr>
        <p:txBody>
          <a:bodyPr wrap="none" rtlCol="0">
            <a:spAutoFit/>
          </a:bodyPr>
          <a:lstStyle/>
          <a:p>
            <a:r>
              <a:rPr lang="en-US" sz="1400" dirty="0" smtClean="0"/>
              <a:t>Daily Scrum</a:t>
            </a:r>
            <a:endParaRPr lang="en-US" sz="1400" dirty="0"/>
          </a:p>
        </p:txBody>
      </p:sp>
    </p:spTree>
    <p:extLst>
      <p:ext uri="{BB962C8B-B14F-4D97-AF65-F5344CB8AC3E}">
        <p14:creationId xmlns:p14="http://schemas.microsoft.com/office/powerpoint/2010/main" val="3528025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en-US" dirty="0" smtClean="0"/>
              <a:t>Q&amp;A</a:t>
            </a:r>
            <a:endParaRPr lang="en-US" dirty="0"/>
          </a:p>
        </p:txBody>
      </p:sp>
    </p:spTree>
    <p:extLst>
      <p:ext uri="{BB962C8B-B14F-4D97-AF65-F5344CB8AC3E}">
        <p14:creationId xmlns:p14="http://schemas.microsoft.com/office/powerpoint/2010/main" val="20963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8"/>
            <p:extLst>
              <p:ext uri="{D42A27DB-BD31-4B8C-83A1-F6EECF244321}">
                <p14:modId xmlns:p14="http://schemas.microsoft.com/office/powerpoint/2010/main" val="3975567307"/>
              </p:ext>
            </p:extLst>
          </p:nvPr>
        </p:nvGraphicFramePr>
        <p:xfrm>
          <a:off x="460375" y="539750"/>
          <a:ext cx="7997825" cy="1483360"/>
        </p:xfrm>
        <a:graphic>
          <a:graphicData uri="http://schemas.openxmlformats.org/drawingml/2006/table">
            <a:tbl>
              <a:tblPr firstRow="1" bandRow="1">
                <a:tableStyleId>{5940675A-B579-460E-94D1-54222C63F5DA}</a:tableStyleId>
              </a:tblPr>
              <a:tblGrid>
                <a:gridCol w="1063625">
                  <a:extLst>
                    <a:ext uri="{9D8B030D-6E8A-4147-A177-3AD203B41FA5}">
                      <a16:colId xmlns:a16="http://schemas.microsoft.com/office/drawing/2014/main" val="3613344866"/>
                    </a:ext>
                  </a:extLst>
                </a:gridCol>
                <a:gridCol w="3276600">
                  <a:extLst>
                    <a:ext uri="{9D8B030D-6E8A-4147-A177-3AD203B41FA5}">
                      <a16:colId xmlns:a16="http://schemas.microsoft.com/office/drawing/2014/main" val="3175798801"/>
                    </a:ext>
                  </a:extLst>
                </a:gridCol>
                <a:gridCol w="1828800">
                  <a:extLst>
                    <a:ext uri="{9D8B030D-6E8A-4147-A177-3AD203B41FA5}">
                      <a16:colId xmlns:a16="http://schemas.microsoft.com/office/drawing/2014/main" val="2623864641"/>
                    </a:ext>
                  </a:extLst>
                </a:gridCol>
                <a:gridCol w="1828800">
                  <a:extLst>
                    <a:ext uri="{9D8B030D-6E8A-4147-A177-3AD203B41FA5}">
                      <a16:colId xmlns:a16="http://schemas.microsoft.com/office/drawing/2014/main" val="2209821350"/>
                    </a:ext>
                  </a:extLst>
                </a:gridCol>
              </a:tblGrid>
              <a:tr h="370840">
                <a:tc>
                  <a:txBody>
                    <a:bodyPr/>
                    <a:lstStyle/>
                    <a:p>
                      <a:r>
                        <a:rPr lang="en-US" dirty="0" smtClean="0">
                          <a:solidFill>
                            <a:schemeClr val="bg1"/>
                          </a:solidFill>
                        </a:rPr>
                        <a:t>Revision</a:t>
                      </a:r>
                      <a:endParaRPr lang="en-US" dirty="0">
                        <a:solidFill>
                          <a:schemeClr val="bg1"/>
                        </a:solidFill>
                      </a:endParaRPr>
                    </a:p>
                  </a:txBody>
                  <a:tcPr>
                    <a:solidFill>
                      <a:schemeClr val="accent1"/>
                    </a:solidFill>
                  </a:tcPr>
                </a:tc>
                <a:tc>
                  <a:txBody>
                    <a:bodyPr/>
                    <a:lstStyle/>
                    <a:p>
                      <a:r>
                        <a:rPr lang="en-US" dirty="0" smtClean="0">
                          <a:solidFill>
                            <a:schemeClr val="bg1"/>
                          </a:solidFill>
                        </a:rPr>
                        <a:t>Description</a:t>
                      </a:r>
                      <a:endParaRPr lang="en-US" dirty="0">
                        <a:solidFill>
                          <a:schemeClr val="bg1"/>
                        </a:solidFill>
                      </a:endParaRPr>
                    </a:p>
                  </a:txBody>
                  <a:tcPr>
                    <a:solidFill>
                      <a:schemeClr val="accent1"/>
                    </a:solidFill>
                  </a:tcPr>
                </a:tc>
                <a:tc>
                  <a:txBody>
                    <a:bodyPr/>
                    <a:lstStyle/>
                    <a:p>
                      <a:r>
                        <a:rPr lang="en-US" dirty="0" smtClean="0">
                          <a:solidFill>
                            <a:schemeClr val="bg1"/>
                          </a:solidFill>
                        </a:rPr>
                        <a:t>Creator</a:t>
                      </a:r>
                      <a:endParaRPr lang="en-US" dirty="0">
                        <a:solidFill>
                          <a:schemeClr val="bg1"/>
                        </a:solidFill>
                      </a:endParaRPr>
                    </a:p>
                  </a:txBody>
                  <a:tcPr>
                    <a:solidFill>
                      <a:schemeClr val="accent1"/>
                    </a:solidFill>
                  </a:tcPr>
                </a:tc>
                <a:tc>
                  <a:txBody>
                    <a:bodyPr/>
                    <a:lstStyle/>
                    <a:p>
                      <a:r>
                        <a:rPr lang="en-US" dirty="0" smtClean="0">
                          <a:solidFill>
                            <a:schemeClr val="bg1"/>
                          </a:solidFill>
                        </a:rPr>
                        <a:t>Check</a:t>
                      </a:r>
                      <a:endParaRPr lang="en-US" dirty="0">
                        <a:solidFill>
                          <a:schemeClr val="bg1"/>
                        </a:solidFill>
                      </a:endParaRPr>
                    </a:p>
                  </a:txBody>
                  <a:tcPr>
                    <a:solidFill>
                      <a:schemeClr val="accent1"/>
                    </a:solidFill>
                  </a:tcPr>
                </a:tc>
                <a:extLst>
                  <a:ext uri="{0D108BD9-81ED-4DB2-BD59-A6C34878D82A}">
                    <a16:rowId xmlns:a16="http://schemas.microsoft.com/office/drawing/2014/main" val="2873734628"/>
                  </a:ext>
                </a:extLst>
              </a:tr>
              <a:tr h="370840">
                <a:tc>
                  <a:txBody>
                    <a:bodyPr/>
                    <a:lstStyle/>
                    <a:p>
                      <a:pPr algn="ctr"/>
                      <a:r>
                        <a:rPr lang="en-US" dirty="0" smtClean="0"/>
                        <a:t>1.0</a:t>
                      </a:r>
                      <a:endParaRPr lang="en-US" dirty="0"/>
                    </a:p>
                  </a:txBody>
                  <a:tcPr/>
                </a:tc>
                <a:tc>
                  <a:txBody>
                    <a:bodyPr/>
                    <a:lstStyle/>
                    <a:p>
                      <a:r>
                        <a:rPr lang="en-US" dirty="0" smtClean="0"/>
                        <a:t>First version</a:t>
                      </a:r>
                      <a:endParaRPr lang="en-US" dirty="0"/>
                    </a:p>
                  </a:txBody>
                  <a:tcPr/>
                </a:tc>
                <a:tc>
                  <a:txBody>
                    <a:bodyPr/>
                    <a:lstStyle/>
                    <a:p>
                      <a:r>
                        <a:rPr lang="en-US" dirty="0" smtClean="0"/>
                        <a:t>Nguyen </a:t>
                      </a:r>
                      <a:r>
                        <a:rPr lang="en-US" dirty="0" err="1" smtClean="0"/>
                        <a:t>Nguyen</a:t>
                      </a:r>
                      <a:endParaRPr lang="en-US" dirty="0"/>
                    </a:p>
                  </a:txBody>
                  <a:tcPr/>
                </a:tc>
                <a:tc>
                  <a:txBody>
                    <a:bodyPr/>
                    <a:lstStyle/>
                    <a:p>
                      <a:r>
                        <a:rPr lang="en-US" dirty="0" smtClean="0"/>
                        <a:t>Quynh Tran</a:t>
                      </a:r>
                      <a:endParaRPr lang="en-US" dirty="0"/>
                    </a:p>
                  </a:txBody>
                  <a:tcPr/>
                </a:tc>
                <a:extLst>
                  <a:ext uri="{0D108BD9-81ED-4DB2-BD59-A6C34878D82A}">
                    <a16:rowId xmlns:a16="http://schemas.microsoft.com/office/drawing/2014/main" val="377320480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379124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28818931"/>
                  </a:ext>
                </a:extLst>
              </a:tr>
            </a:tbl>
          </a:graphicData>
        </a:graphic>
      </p:graphicFrame>
    </p:spTree>
    <p:extLst>
      <p:ext uri="{BB962C8B-B14F-4D97-AF65-F5344CB8AC3E}">
        <p14:creationId xmlns:p14="http://schemas.microsoft.com/office/powerpoint/2010/main" val="246975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en-US" dirty="0" smtClean="0"/>
              <a:t>Introduction</a:t>
            </a:r>
            <a:endParaRPr lang="en-US" dirty="0"/>
          </a:p>
        </p:txBody>
      </p:sp>
    </p:spTree>
    <p:extLst>
      <p:ext uri="{BB962C8B-B14F-4D97-AF65-F5344CB8AC3E}">
        <p14:creationId xmlns:p14="http://schemas.microsoft.com/office/powerpoint/2010/main" val="253831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999" y="332539"/>
            <a:ext cx="11244575" cy="720197"/>
          </a:xfrm>
        </p:spPr>
        <p:txBody>
          <a:bodyPr/>
          <a:lstStyle/>
          <a:p>
            <a:r>
              <a:rPr lang="en-US" dirty="0">
                <a:solidFill>
                  <a:srgbClr val="06418C"/>
                </a:solidFill>
              </a:rPr>
              <a:t>Introduction</a:t>
            </a:r>
            <a:br>
              <a:rPr lang="en-US" dirty="0">
                <a:solidFill>
                  <a:srgbClr val="06418C"/>
                </a:solidFill>
              </a:rPr>
            </a:br>
            <a:r>
              <a:rPr lang="en-US" sz="2000" dirty="0">
                <a:solidFill>
                  <a:srgbClr val="06418C"/>
                </a:solidFill>
              </a:rPr>
              <a:t>reason for RCT-JB5001</a:t>
            </a:r>
            <a:endParaRPr lang="en-US" dirty="0"/>
          </a:p>
        </p:txBody>
      </p:sp>
      <p:sp>
        <p:nvSpPr>
          <p:cNvPr id="4" name="Content Placeholder 3"/>
          <p:cNvSpPr>
            <a:spLocks noGrp="1"/>
          </p:cNvSpPr>
          <p:nvPr>
            <p:ph idx="1"/>
          </p:nvPr>
        </p:nvSpPr>
        <p:spPr>
          <a:xfrm>
            <a:off x="468000" y="1424991"/>
            <a:ext cx="11244574" cy="5205015"/>
          </a:xfrm>
        </p:spPr>
        <p:txBody>
          <a:bodyPr/>
          <a:lstStyle/>
          <a:p>
            <a:pPr lvl="1"/>
            <a:r>
              <a:rPr lang="en-US" sz="2400" b="1" dirty="0"/>
              <a:t>One unified SW development standard</a:t>
            </a:r>
          </a:p>
          <a:p>
            <a:pPr marL="177800" lvl="2" indent="0">
              <a:buClr>
                <a:srgbClr val="06418C"/>
              </a:buClr>
              <a:buNone/>
            </a:pPr>
            <a:r>
              <a:rPr lang="en-US" sz="1800" dirty="0">
                <a:solidFill>
                  <a:srgbClr val="3C3C3B"/>
                </a:solidFill>
              </a:rPr>
              <a:t>Renesas had developed </a:t>
            </a:r>
            <a:r>
              <a:rPr lang="en-US" sz="1800" b="1" dirty="0">
                <a:solidFill>
                  <a:srgbClr val="C00000"/>
                </a:solidFill>
              </a:rPr>
              <a:t>different</a:t>
            </a:r>
            <a:r>
              <a:rPr lang="en-US" sz="1800" dirty="0">
                <a:solidFill>
                  <a:srgbClr val="3C3C3B"/>
                </a:solidFill>
              </a:rPr>
              <a:t> standards for SW development for each region in a long time. RCT-JB5001 is a </a:t>
            </a:r>
            <a:r>
              <a:rPr lang="en-US" sz="1800" b="1" dirty="0">
                <a:solidFill>
                  <a:srgbClr val="C00000"/>
                </a:solidFill>
              </a:rPr>
              <a:t>common unified </a:t>
            </a:r>
            <a:r>
              <a:rPr lang="en-US" sz="1800" dirty="0">
                <a:solidFill>
                  <a:srgbClr val="3C3C3B"/>
                </a:solidFill>
              </a:rPr>
              <a:t>SW development standard for all Renesas group Software development project.</a:t>
            </a:r>
            <a:endParaRPr lang="en-US" sz="2400" b="1" dirty="0"/>
          </a:p>
          <a:p>
            <a:pPr lvl="1"/>
            <a:r>
              <a:rPr lang="en-US" sz="2400" b="1" dirty="0"/>
              <a:t>Simplify the standard</a:t>
            </a:r>
          </a:p>
          <a:p>
            <a:pPr marL="177800" lvl="2" indent="0">
              <a:buNone/>
            </a:pPr>
            <a:r>
              <a:rPr lang="en-US" sz="1800" dirty="0"/>
              <a:t>Renesas has repeatedly integrated the standards of each organization for several organization changes. As a result, our standard has become more </a:t>
            </a:r>
            <a:r>
              <a:rPr lang="en-US" sz="1800" b="1" dirty="0">
                <a:solidFill>
                  <a:srgbClr val="C00000"/>
                </a:solidFill>
              </a:rPr>
              <a:t>redundant</a:t>
            </a:r>
            <a:r>
              <a:rPr lang="en-US" sz="1800" dirty="0"/>
              <a:t>, more </a:t>
            </a:r>
            <a:r>
              <a:rPr lang="en-US" sz="1800" b="1" dirty="0">
                <a:solidFill>
                  <a:srgbClr val="C00000"/>
                </a:solidFill>
              </a:rPr>
              <a:t>complex</a:t>
            </a:r>
            <a:r>
              <a:rPr lang="en-US" sz="1800" dirty="0"/>
              <a:t>, and the cost of operation </a:t>
            </a:r>
            <a:r>
              <a:rPr lang="en-US" sz="1800" dirty="0" smtClean="0"/>
              <a:t>seems </a:t>
            </a:r>
            <a:r>
              <a:rPr lang="en-US" sz="1800" dirty="0"/>
              <a:t>to be getting bigger. </a:t>
            </a:r>
            <a:endParaRPr lang="en-US" dirty="0"/>
          </a:p>
          <a:p>
            <a:pPr lvl="1"/>
            <a:r>
              <a:rPr lang="en-US" sz="2400" b="1" dirty="0"/>
              <a:t>Correspond to the standard model of the automotive field</a:t>
            </a:r>
          </a:p>
          <a:p>
            <a:pPr marL="177800" lvl="2" indent="0">
              <a:buNone/>
            </a:pPr>
            <a:r>
              <a:rPr lang="en-US" sz="1800" dirty="0"/>
              <a:t>Business in the </a:t>
            </a:r>
            <a:r>
              <a:rPr lang="en-US" sz="1800" b="1" dirty="0">
                <a:solidFill>
                  <a:srgbClr val="C00000"/>
                </a:solidFill>
              </a:rPr>
              <a:t>automotive</a:t>
            </a:r>
            <a:r>
              <a:rPr lang="en-US" sz="1800" dirty="0"/>
              <a:t> field is expanding.</a:t>
            </a:r>
            <a:r>
              <a:rPr lang="en-US" altLang="ja-JP" sz="1800" dirty="0"/>
              <a:t> Therefore, Renesas has increased opportunities to be inspected by Automotive-SPICE based assessment from such customers. It is necessary for us to deal with the A-SPICE model in the future.</a:t>
            </a:r>
            <a:endParaRPr lang="en-US" sz="1800" dirty="0"/>
          </a:p>
          <a:p>
            <a:endParaRPr lang="en-US" dirty="0"/>
          </a:p>
        </p:txBody>
      </p:sp>
    </p:spTree>
    <p:extLst>
      <p:ext uri="{BB962C8B-B14F-4D97-AF65-F5344CB8AC3E}">
        <p14:creationId xmlns:p14="http://schemas.microsoft.com/office/powerpoint/2010/main" val="283386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Introduction</a:t>
            </a:r>
            <a:br>
              <a:rPr lang="en-US" dirty="0">
                <a:solidFill>
                  <a:srgbClr val="06418C"/>
                </a:solidFill>
              </a:rPr>
            </a:br>
            <a:r>
              <a:rPr lang="en-US" sz="2000" dirty="0">
                <a:solidFill>
                  <a:srgbClr val="06418C"/>
                </a:solidFill>
              </a:rPr>
              <a:t>reason for RCT-JB5001</a:t>
            </a:r>
            <a:endParaRPr lang="en-US" dirty="0"/>
          </a:p>
        </p:txBody>
      </p:sp>
      <p:sp>
        <p:nvSpPr>
          <p:cNvPr id="3" name="Content Placeholder 2"/>
          <p:cNvSpPr>
            <a:spLocks noGrp="1"/>
          </p:cNvSpPr>
          <p:nvPr>
            <p:ph idx="1"/>
          </p:nvPr>
        </p:nvSpPr>
        <p:spPr>
          <a:xfrm>
            <a:off x="468000" y="1424991"/>
            <a:ext cx="11244574" cy="3559436"/>
          </a:xfrm>
        </p:spPr>
        <p:txBody>
          <a:bodyPr/>
          <a:lstStyle/>
          <a:p>
            <a:pPr lvl="1"/>
            <a:r>
              <a:rPr lang="en-US" sz="2400" b="1" dirty="0"/>
              <a:t>Organize the composition of standards</a:t>
            </a:r>
          </a:p>
          <a:p>
            <a:pPr marL="177800" lvl="2" indent="0">
              <a:buNone/>
            </a:pPr>
            <a:r>
              <a:rPr lang="en-US" sz="1800" dirty="0"/>
              <a:t>Sub-standards of RCT-JB5001 are divided into 16 primarily standard areas. This increases the amount of standards definition, which is also a cause of </a:t>
            </a:r>
            <a:r>
              <a:rPr lang="en-US" sz="1800" b="1" dirty="0">
                <a:solidFill>
                  <a:srgbClr val="C00000"/>
                </a:solidFill>
              </a:rPr>
              <a:t>difficulty in understanding the standard process</a:t>
            </a:r>
            <a:r>
              <a:rPr lang="en-US" sz="1800" dirty="0"/>
              <a:t>. To make the standard process more easy to understand, </a:t>
            </a:r>
            <a:r>
              <a:rPr lang="en-US" sz="1800" b="1" dirty="0">
                <a:solidFill>
                  <a:srgbClr val="C00000"/>
                </a:solidFill>
              </a:rPr>
              <a:t>simplify the structure of the standard</a:t>
            </a:r>
            <a:r>
              <a:rPr lang="en-US" sz="1800" dirty="0"/>
              <a:t>.</a:t>
            </a:r>
            <a:endParaRPr lang="en-US" dirty="0"/>
          </a:p>
          <a:p>
            <a:pPr lvl="1"/>
            <a:r>
              <a:rPr lang="en-US" sz="2400" b="1" dirty="0"/>
              <a:t>Reduce ritual work and </a:t>
            </a:r>
            <a:r>
              <a:rPr lang="en-US" altLang="ja-JP" sz="2400" b="1" dirty="0"/>
              <a:t>emphasize more practical process</a:t>
            </a:r>
            <a:endParaRPr lang="en-US" sz="2400" b="1" dirty="0"/>
          </a:p>
          <a:p>
            <a:pPr marL="177800" lvl="2" indent="0">
              <a:buNone/>
            </a:pPr>
            <a:r>
              <a:rPr lang="en-US" sz="1800" dirty="0"/>
              <a:t>Customer assessment tends to be more verified focusing on actual work and process utilization. The practical process is useful and important to maintain the quality of our deliverables. </a:t>
            </a:r>
            <a:r>
              <a:rPr lang="en-US" sz="1800" b="1" dirty="0">
                <a:solidFill>
                  <a:srgbClr val="C00000"/>
                </a:solidFill>
              </a:rPr>
              <a:t>Ensure that the standard process is more effectively utilized by improving practical management.</a:t>
            </a:r>
            <a:endParaRPr lang="en-US" altLang="ja-JP" sz="1800" b="1" dirty="0">
              <a:solidFill>
                <a:srgbClr val="C00000"/>
              </a:solidFill>
            </a:endParaRPr>
          </a:p>
          <a:p>
            <a:endParaRPr lang="en-US" dirty="0"/>
          </a:p>
        </p:txBody>
      </p:sp>
    </p:spTree>
    <p:extLst>
      <p:ext uri="{BB962C8B-B14F-4D97-AF65-F5344CB8AC3E}">
        <p14:creationId xmlns:p14="http://schemas.microsoft.com/office/powerpoint/2010/main" val="377460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de-DE" dirty="0"/>
              <a:t>RCT-JB5001 standards </a:t>
            </a:r>
            <a:r>
              <a:rPr lang="de-DE" dirty="0" smtClean="0"/>
              <a:t>structure</a:t>
            </a:r>
            <a:endParaRPr lang="en-US" dirty="0"/>
          </a:p>
        </p:txBody>
      </p:sp>
    </p:spTree>
    <p:extLst>
      <p:ext uri="{BB962C8B-B14F-4D97-AF65-F5344CB8AC3E}">
        <p14:creationId xmlns:p14="http://schemas.microsoft.com/office/powerpoint/2010/main" val="165713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999" y="332539"/>
            <a:ext cx="11244575" cy="720197"/>
          </a:xfrm>
        </p:spPr>
        <p:txBody>
          <a:bodyPr/>
          <a:lstStyle/>
          <a:p>
            <a:r>
              <a:rPr lang="en-US" dirty="0">
                <a:solidFill>
                  <a:srgbClr val="06418C"/>
                </a:solidFill>
              </a:rPr>
              <a:t>RCT-JB5001 Standards Structure</a:t>
            </a:r>
            <a:br>
              <a:rPr lang="en-US" dirty="0">
                <a:solidFill>
                  <a:srgbClr val="06418C"/>
                </a:solidFill>
              </a:rPr>
            </a:br>
            <a:r>
              <a:rPr lang="en-US" sz="2000" dirty="0">
                <a:solidFill>
                  <a:srgbClr val="06418C"/>
                </a:solidFill>
              </a:rPr>
              <a:t>overview</a:t>
            </a:r>
            <a:endParaRPr lang="en-US" dirty="0"/>
          </a:p>
        </p:txBody>
      </p:sp>
      <p:sp>
        <p:nvSpPr>
          <p:cNvPr id="4" name="Content Placeholder 3"/>
          <p:cNvSpPr>
            <a:spLocks noGrp="1"/>
          </p:cNvSpPr>
          <p:nvPr>
            <p:ph idx="1"/>
          </p:nvPr>
        </p:nvSpPr>
        <p:spPr>
          <a:xfrm>
            <a:off x="468000" y="1424991"/>
            <a:ext cx="11244574" cy="821763"/>
          </a:xfrm>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a:solidFill>
                  <a:srgbClr val="3C3C3B"/>
                </a:solidFill>
              </a:rPr>
              <a:t>Below is the structure of current RCT-JB5001 </a:t>
            </a:r>
            <a:r>
              <a:rPr lang="en-US" dirty="0" smtClean="0">
                <a:solidFill>
                  <a:srgbClr val="3C3C3B"/>
                </a:solidFill>
              </a:rPr>
              <a:t>standards</a:t>
            </a:r>
            <a:endParaRPr lang="en-US" dirty="0">
              <a:solidFill>
                <a:srgbClr val="3C3C3B"/>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73175707"/>
              </p:ext>
            </p:extLst>
          </p:nvPr>
        </p:nvGraphicFramePr>
        <p:xfrm>
          <a:off x="609600" y="2133600"/>
          <a:ext cx="7613147" cy="2571522"/>
        </p:xfrm>
        <a:graphic>
          <a:graphicData uri="http://schemas.openxmlformats.org/drawingml/2006/table">
            <a:tbl>
              <a:tblPr firstRow="1" firstCol="1" bandRow="1"/>
              <a:tblGrid>
                <a:gridCol w="255904">
                  <a:extLst>
                    <a:ext uri="{9D8B030D-6E8A-4147-A177-3AD203B41FA5}">
                      <a16:colId xmlns:a16="http://schemas.microsoft.com/office/drawing/2014/main" val="515357978"/>
                    </a:ext>
                  </a:extLst>
                </a:gridCol>
                <a:gridCol w="5405569">
                  <a:extLst>
                    <a:ext uri="{9D8B030D-6E8A-4147-A177-3AD203B41FA5}">
                      <a16:colId xmlns:a16="http://schemas.microsoft.com/office/drawing/2014/main" val="3318948218"/>
                    </a:ext>
                  </a:extLst>
                </a:gridCol>
                <a:gridCol w="1951674">
                  <a:extLst>
                    <a:ext uri="{9D8B030D-6E8A-4147-A177-3AD203B41FA5}">
                      <a16:colId xmlns:a16="http://schemas.microsoft.com/office/drawing/2014/main" val="3875625933"/>
                    </a:ext>
                  </a:extLst>
                </a:gridCol>
              </a:tblGrid>
              <a:tr h="252329">
                <a:tc gridSpan="2">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Operation Standard for Software Development Process</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(RCT-JB5001)</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18566602"/>
                  </a:ext>
                </a:extLst>
              </a:tr>
              <a:tr h="353951">
                <a:tc>
                  <a:txBody>
                    <a:bodyPr/>
                    <a:lstStyle/>
                    <a:p>
                      <a:pPr marL="0" marR="0" algn="ctr" fontAlgn="base">
                        <a:lnSpc>
                          <a:spcPts val="1200"/>
                        </a:lnSpc>
                        <a:spcBef>
                          <a:spcPts val="0"/>
                        </a:spcBef>
                        <a:spcAft>
                          <a:spcPts val="0"/>
                        </a:spcAft>
                      </a:pPr>
                      <a:r>
                        <a:rPr lang="ja-JP" sz="1400" kern="100" dirty="0">
                          <a:effectLst/>
                          <a:latin typeface="Arial" panose="020B0604020202020204" pitchFamily="34" charset="0"/>
                          <a:ea typeface="Arial" panose="020B0604020202020204" pitchFamily="34" charset="0"/>
                          <a:cs typeface="Arial" panose="020B0604020202020204" pitchFamily="34" charset="0"/>
                        </a:rPr>
                        <a: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Software Development: Implementation Standard for Review</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a:noFill/>
                    </a:lnR>
                    <a:lnT>
                      <a:noFill/>
                    </a:lnT>
                    <a:lnB>
                      <a:noFill/>
                    </a:lnB>
                  </a:tcPr>
                </a:tc>
                <a:tc>
                  <a:txBody>
                    <a:bodyPr/>
                    <a:lstStyle/>
                    <a:p>
                      <a:pPr marL="0" marR="0" algn="l" fontAlgn="base">
                        <a:lnSpc>
                          <a:spcPts val="1200"/>
                        </a:lnSpc>
                        <a:spcBef>
                          <a:spcPts val="0"/>
                        </a:spcBef>
                        <a:spcAft>
                          <a:spcPts val="0"/>
                        </a:spcAft>
                      </a:pPr>
                      <a:r>
                        <a:rPr lang="en-US" sz="1400" kern="100">
                          <a:effectLst/>
                          <a:latin typeface="Arial" panose="020B0604020202020204" pitchFamily="34" charset="0"/>
                          <a:ea typeface="Arial" panose="020B0604020202020204" pitchFamily="34" charset="0"/>
                          <a:cs typeface="Arial" panose="020B0604020202020204" pitchFamily="34" charset="0"/>
                        </a:rPr>
                        <a:t>(RCT-JB5001-002)</a:t>
                      </a:r>
                      <a:endParaRPr lang="en-US" sz="1800" kern="10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28002871"/>
                  </a:ext>
                </a:extLst>
              </a:tr>
              <a:tr h="504659">
                <a:tc>
                  <a:txBody>
                    <a:bodyPr/>
                    <a:lstStyle/>
                    <a:p>
                      <a:pPr marL="0" marR="0" algn="ctr" fontAlgn="base">
                        <a:lnSpc>
                          <a:spcPts val="1200"/>
                        </a:lnSpc>
                        <a:spcBef>
                          <a:spcPts val="0"/>
                        </a:spcBef>
                        <a:spcAft>
                          <a:spcPts val="0"/>
                        </a:spcAft>
                      </a:pPr>
                      <a:r>
                        <a:rPr lang="ja-JP" sz="1400" kern="100" dirty="0">
                          <a:effectLst/>
                          <a:latin typeface="Arial" panose="020B0604020202020204" pitchFamily="34" charset="0"/>
                          <a:ea typeface="Arial" panose="020B0604020202020204" pitchFamily="34" charset="0"/>
                          <a:cs typeface="Arial" panose="020B0604020202020204" pitchFamily="34" charset="0"/>
                        </a:rPr>
                        <a: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Software Development: Implementation Standard for Requirement Development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a:noFill/>
                    </a:lnR>
                    <a:lnT>
                      <a:noFill/>
                    </a:lnT>
                    <a:lnB>
                      <a:noFill/>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(RCT-JB5001-003)</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25410216"/>
                  </a:ext>
                </a:extLst>
              </a:tr>
              <a:tr h="476240">
                <a:tc>
                  <a:txBody>
                    <a:bodyPr/>
                    <a:lstStyle/>
                    <a:p>
                      <a:pPr marL="0" marR="0" algn="ctr" fontAlgn="base">
                        <a:lnSpc>
                          <a:spcPts val="1200"/>
                        </a:lnSpc>
                        <a:spcBef>
                          <a:spcPts val="0"/>
                        </a:spcBef>
                        <a:spcAft>
                          <a:spcPts val="0"/>
                        </a:spcAft>
                      </a:pPr>
                      <a:r>
                        <a:rPr lang="ja-JP" sz="1400" kern="100" dirty="0">
                          <a:effectLst/>
                          <a:latin typeface="Arial" panose="020B0604020202020204" pitchFamily="34" charset="0"/>
                          <a:ea typeface="Arial" panose="020B0604020202020204" pitchFamily="34" charset="0"/>
                          <a:cs typeface="Arial" panose="020B0604020202020204" pitchFamily="34" charset="0"/>
                        </a:rPr>
                        <a: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Software Development: Implementation Standard for Design, Coding and Testing</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a:noFill/>
                    </a:lnR>
                    <a:lnT>
                      <a:noFill/>
                    </a:lnT>
                    <a:lnB>
                      <a:noFill/>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(RCT-JB5001-005)</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80927333"/>
                  </a:ext>
                </a:extLst>
              </a:tr>
              <a:tr h="494325">
                <a:tc>
                  <a:txBody>
                    <a:bodyPr/>
                    <a:lstStyle/>
                    <a:p>
                      <a:pPr marL="0" marR="0" algn="ctr" fontAlgn="base">
                        <a:lnSpc>
                          <a:spcPts val="1200"/>
                        </a:lnSpc>
                        <a:spcBef>
                          <a:spcPts val="0"/>
                        </a:spcBef>
                        <a:spcAft>
                          <a:spcPts val="0"/>
                        </a:spcAft>
                      </a:pPr>
                      <a:r>
                        <a:rPr lang="ja-JP" sz="1400" kern="100" dirty="0">
                          <a:effectLst/>
                          <a:latin typeface="Arial" panose="020B0604020202020204" pitchFamily="34" charset="0"/>
                          <a:ea typeface="Arial" panose="020B0604020202020204" pitchFamily="34" charset="0"/>
                          <a:cs typeface="Arial" panose="020B0604020202020204" pitchFamily="34" charset="0"/>
                        </a:rPr>
                        <a: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Software Development: Implementation Standard for Risk and Defect Management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a:noFill/>
                    </a:lnR>
                    <a:lnT>
                      <a:noFill/>
                    </a:lnT>
                    <a:lnB>
                      <a:noFill/>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(RCT-JB5001-007)</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34017664"/>
                  </a:ext>
                </a:extLst>
              </a:tr>
              <a:tr h="490018">
                <a:tc>
                  <a:txBody>
                    <a:bodyPr/>
                    <a:lstStyle/>
                    <a:p>
                      <a:pPr marL="0" marR="0" algn="ctr" fontAlgn="base">
                        <a:lnSpc>
                          <a:spcPts val="1200"/>
                        </a:lnSpc>
                        <a:spcBef>
                          <a:spcPts val="0"/>
                        </a:spcBef>
                        <a:spcAft>
                          <a:spcPts val="0"/>
                        </a:spcAft>
                      </a:pPr>
                      <a:r>
                        <a:rPr lang="ja-JP" sz="1400" kern="100" dirty="0">
                          <a:effectLst/>
                          <a:latin typeface="Arial" panose="020B0604020202020204" pitchFamily="34" charset="0"/>
                          <a:ea typeface="Arial" panose="020B0604020202020204" pitchFamily="34" charset="0"/>
                          <a:cs typeface="Arial" panose="020B0604020202020204" pitchFamily="34" charset="0"/>
                        </a:rPr>
                        <a: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l" fontAlgn="base">
                        <a:lnSpc>
                          <a:spcPts val="1200"/>
                        </a:lnSpc>
                        <a:spcBef>
                          <a:spcPts val="0"/>
                        </a:spcBef>
                        <a:spcAft>
                          <a:spcPts val="0"/>
                        </a:spcAft>
                      </a:pPr>
                      <a:r>
                        <a:rPr lang="en-US" sz="1400" kern="100">
                          <a:effectLst/>
                          <a:latin typeface="Arial" panose="020B0604020202020204" pitchFamily="34" charset="0"/>
                          <a:ea typeface="Arial" panose="020B0604020202020204" pitchFamily="34" charset="0"/>
                          <a:cs typeface="Arial" panose="020B0604020202020204" pitchFamily="34" charset="0"/>
                        </a:rPr>
                        <a:t>Software Development: Implementation Standard for Configuration Management and Change Management</a:t>
                      </a:r>
                      <a:endParaRPr lang="en-US" sz="1800" kern="10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(RCT-JB5001-011)</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955088"/>
                  </a:ext>
                </a:extLst>
              </a:tr>
            </a:tbl>
          </a:graphicData>
        </a:graphic>
      </p:graphicFrame>
      <p:sp>
        <p:nvSpPr>
          <p:cNvPr id="6" name="Right Brace 5"/>
          <p:cNvSpPr/>
          <p:nvPr/>
        </p:nvSpPr>
        <p:spPr>
          <a:xfrm>
            <a:off x="8386464" y="2133600"/>
            <a:ext cx="144016" cy="29184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8386464" y="2497455"/>
            <a:ext cx="144016" cy="216024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8675785" y="2110246"/>
            <a:ext cx="1656223" cy="338554"/>
          </a:xfrm>
          <a:prstGeom prst="rect">
            <a:avLst/>
          </a:prstGeom>
          <a:noFill/>
        </p:spPr>
        <p:txBody>
          <a:bodyPr wrap="none" rtlCol="0">
            <a:spAutoFit/>
          </a:bodyPr>
          <a:lstStyle/>
          <a:p>
            <a:r>
              <a:rPr lang="en-US" sz="1600" dirty="0" smtClean="0"/>
              <a:t>1 main standard</a:t>
            </a:r>
            <a:endParaRPr lang="en-US" sz="1600" dirty="0"/>
          </a:p>
        </p:txBody>
      </p:sp>
      <p:sp>
        <p:nvSpPr>
          <p:cNvPr id="9" name="TextBox 8"/>
          <p:cNvSpPr txBox="1"/>
          <p:nvPr/>
        </p:nvSpPr>
        <p:spPr>
          <a:xfrm>
            <a:off x="8675785" y="2792745"/>
            <a:ext cx="2830415" cy="1815882"/>
          </a:xfrm>
          <a:prstGeom prst="rect">
            <a:avLst/>
          </a:prstGeom>
          <a:noFill/>
        </p:spPr>
        <p:txBody>
          <a:bodyPr wrap="square" rtlCol="0">
            <a:spAutoFit/>
          </a:bodyPr>
          <a:lstStyle/>
          <a:p>
            <a:r>
              <a:rPr lang="en-US" sz="1600" dirty="0" smtClean="0"/>
              <a:t>5 </a:t>
            </a:r>
            <a:r>
              <a:rPr lang="en-US" sz="1600" dirty="0" smtClean="0"/>
              <a:t>sub-standards </a:t>
            </a:r>
            <a:r>
              <a:rPr lang="en-US" sz="1600" dirty="0" smtClean="0"/>
              <a:t>to support about: </a:t>
            </a:r>
            <a:r>
              <a:rPr lang="en-US" sz="1600" dirty="0" smtClean="0"/>
              <a:t>“Review”, “Requirement Development”, “Design/ Code/Test”, “Risk/Defect”, </a:t>
            </a:r>
            <a:r>
              <a:rPr lang="en-US" sz="1600" dirty="0" smtClean="0"/>
              <a:t>and </a:t>
            </a:r>
            <a:r>
              <a:rPr lang="en-US" sz="1600" dirty="0" smtClean="0"/>
              <a:t>“Configuration/Change” management</a:t>
            </a:r>
            <a:endParaRPr lang="en-US" sz="1600" dirty="0"/>
          </a:p>
        </p:txBody>
      </p:sp>
      <p:sp>
        <p:nvSpPr>
          <p:cNvPr id="2" name="TextBox 1"/>
          <p:cNvSpPr txBox="1"/>
          <p:nvPr/>
        </p:nvSpPr>
        <p:spPr>
          <a:xfrm>
            <a:off x="494772" y="5867400"/>
            <a:ext cx="8634095" cy="461665"/>
          </a:xfrm>
          <a:prstGeom prst="rect">
            <a:avLst/>
          </a:prstGeom>
          <a:noFill/>
        </p:spPr>
        <p:txBody>
          <a:bodyPr wrap="none" rtlCol="0">
            <a:spAutoFit/>
          </a:bodyPr>
          <a:lstStyle/>
          <a:p>
            <a:r>
              <a:rPr lang="en-US" sz="1200" dirty="0" smtClean="0"/>
              <a:t>You can refer RCT-JB5001 standard official page:</a:t>
            </a:r>
          </a:p>
          <a:p>
            <a:r>
              <a:rPr lang="en-US" sz="1200" dirty="0">
                <a:hlinkClick r:id="rId2"/>
              </a:rPr>
              <a:t>https://renesasgroup.sharepoint.com/sites/REL-portal/dqiportal-en/SitePages/Software%20Development%20Standards.aspx</a:t>
            </a:r>
            <a:endParaRPr lang="en-US" sz="1200" dirty="0" smtClean="0">
              <a:hlinkClick r:id="rId2"/>
            </a:endParaRPr>
          </a:p>
        </p:txBody>
      </p:sp>
      <p:graphicFrame>
        <p:nvGraphicFramePr>
          <p:cNvPr id="10" name="Table 9"/>
          <p:cNvGraphicFramePr>
            <a:graphicFrameLocks noGrp="1"/>
          </p:cNvGraphicFramePr>
          <p:nvPr>
            <p:extLst>
              <p:ext uri="{D42A27DB-BD31-4B8C-83A1-F6EECF244321}">
                <p14:modId xmlns:p14="http://schemas.microsoft.com/office/powerpoint/2010/main" val="648433375"/>
              </p:ext>
            </p:extLst>
          </p:nvPr>
        </p:nvGraphicFramePr>
        <p:xfrm>
          <a:off x="605481" y="4800600"/>
          <a:ext cx="4191001" cy="391385"/>
        </p:xfrm>
        <a:graphic>
          <a:graphicData uri="http://schemas.openxmlformats.org/drawingml/2006/table">
            <a:tbl>
              <a:tblPr firstRow="1" firstCol="1" bandRow="1"/>
              <a:tblGrid>
                <a:gridCol w="2747319">
                  <a:extLst>
                    <a:ext uri="{9D8B030D-6E8A-4147-A177-3AD203B41FA5}">
                      <a16:colId xmlns:a16="http://schemas.microsoft.com/office/drawing/2014/main" val="515357978"/>
                    </a:ext>
                  </a:extLst>
                </a:gridCol>
                <a:gridCol w="1443682">
                  <a:extLst>
                    <a:ext uri="{9D8B030D-6E8A-4147-A177-3AD203B41FA5}">
                      <a16:colId xmlns:a16="http://schemas.microsoft.com/office/drawing/2014/main" val="3875625933"/>
                    </a:ext>
                  </a:extLst>
                </a:gridCol>
              </a:tblGrid>
              <a:tr h="391385">
                <a:tc>
                  <a:txBody>
                    <a:bodyPr/>
                    <a:lstStyle/>
                    <a:p>
                      <a:pPr marL="0" marR="0" algn="l" fontAlgn="base">
                        <a:lnSpc>
                          <a:spcPts val="1200"/>
                        </a:lnSpc>
                        <a:spcBef>
                          <a:spcPts val="0"/>
                        </a:spcBef>
                        <a:spcAft>
                          <a:spcPts val="0"/>
                        </a:spcAft>
                      </a:pPr>
                      <a:r>
                        <a:rPr lang="en-US" sz="1400" kern="100" dirty="0" smtClean="0">
                          <a:effectLst/>
                          <a:latin typeface="Arial" panose="020B0604020202020204" pitchFamily="34" charset="0"/>
                          <a:ea typeface="Arial" panose="020B0604020202020204" pitchFamily="34" charset="0"/>
                          <a:cs typeface="Arial" panose="020B0604020202020204" pitchFamily="34" charset="0"/>
                        </a:rPr>
                        <a:t>Operation Standard for Software Qualification</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a:t>
                      </a:r>
                      <a:r>
                        <a:rPr lang="en-US" sz="1400" kern="100" dirty="0" smtClean="0">
                          <a:effectLst/>
                          <a:latin typeface="Arial" panose="020B0604020202020204" pitchFamily="34" charset="0"/>
                          <a:ea typeface="Arial" panose="020B0604020202020204" pitchFamily="34" charset="0"/>
                          <a:cs typeface="Arial" panose="020B0604020202020204" pitchFamily="34" charset="0"/>
                        </a:rPr>
                        <a:t>RCT-JF1001)</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5666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75628108"/>
              </p:ext>
            </p:extLst>
          </p:nvPr>
        </p:nvGraphicFramePr>
        <p:xfrm>
          <a:off x="605481" y="5303939"/>
          <a:ext cx="4191001" cy="391385"/>
        </p:xfrm>
        <a:graphic>
          <a:graphicData uri="http://schemas.openxmlformats.org/drawingml/2006/table">
            <a:tbl>
              <a:tblPr firstRow="1" firstCol="1" bandRow="1"/>
              <a:tblGrid>
                <a:gridCol w="2747319">
                  <a:extLst>
                    <a:ext uri="{9D8B030D-6E8A-4147-A177-3AD203B41FA5}">
                      <a16:colId xmlns:a16="http://schemas.microsoft.com/office/drawing/2014/main" val="515357978"/>
                    </a:ext>
                  </a:extLst>
                </a:gridCol>
                <a:gridCol w="1443682">
                  <a:extLst>
                    <a:ext uri="{9D8B030D-6E8A-4147-A177-3AD203B41FA5}">
                      <a16:colId xmlns:a16="http://schemas.microsoft.com/office/drawing/2014/main" val="3875625933"/>
                    </a:ext>
                  </a:extLst>
                </a:gridCol>
              </a:tblGrid>
              <a:tr h="391385">
                <a:tc>
                  <a:txBody>
                    <a:bodyPr/>
                    <a:lstStyle/>
                    <a:p>
                      <a:pPr marL="0" marR="0" algn="l" fontAlgn="base">
                        <a:lnSpc>
                          <a:spcPts val="1200"/>
                        </a:lnSpc>
                        <a:spcBef>
                          <a:spcPts val="0"/>
                        </a:spcBef>
                        <a:spcAft>
                          <a:spcPts val="0"/>
                        </a:spcAft>
                      </a:pPr>
                      <a:r>
                        <a:rPr lang="en-US" sz="1400" kern="100" dirty="0" smtClean="0">
                          <a:effectLst/>
                          <a:latin typeface="Arial" panose="020B0604020202020204" pitchFamily="34" charset="0"/>
                          <a:ea typeface="Arial" panose="020B0604020202020204" pitchFamily="34" charset="0"/>
                          <a:cs typeface="Arial" panose="020B0604020202020204" pitchFamily="34" charset="0"/>
                        </a:rPr>
                        <a:t>Operation Standard for Quality Grade</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a:t>
                      </a:r>
                      <a:r>
                        <a:rPr lang="en-US" sz="1400" kern="100" dirty="0" smtClean="0">
                          <a:effectLst/>
                          <a:latin typeface="Arial" panose="020B0604020202020204" pitchFamily="34" charset="0"/>
                          <a:ea typeface="Arial" panose="020B0604020202020204" pitchFamily="34" charset="0"/>
                          <a:cs typeface="Arial" panose="020B0604020202020204" pitchFamily="34" charset="0"/>
                        </a:rPr>
                        <a:t>RCT-JF0025)</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5666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41849626"/>
              </p:ext>
            </p:extLst>
          </p:nvPr>
        </p:nvGraphicFramePr>
        <p:xfrm>
          <a:off x="4876800" y="4800600"/>
          <a:ext cx="4191001" cy="391385"/>
        </p:xfrm>
        <a:graphic>
          <a:graphicData uri="http://schemas.openxmlformats.org/drawingml/2006/table">
            <a:tbl>
              <a:tblPr firstRow="1" firstCol="1" bandRow="1"/>
              <a:tblGrid>
                <a:gridCol w="2747319">
                  <a:extLst>
                    <a:ext uri="{9D8B030D-6E8A-4147-A177-3AD203B41FA5}">
                      <a16:colId xmlns:a16="http://schemas.microsoft.com/office/drawing/2014/main" val="515357978"/>
                    </a:ext>
                  </a:extLst>
                </a:gridCol>
                <a:gridCol w="1443682">
                  <a:extLst>
                    <a:ext uri="{9D8B030D-6E8A-4147-A177-3AD203B41FA5}">
                      <a16:colId xmlns:a16="http://schemas.microsoft.com/office/drawing/2014/main" val="3875625933"/>
                    </a:ext>
                  </a:extLst>
                </a:gridCol>
              </a:tblGrid>
              <a:tr h="391385">
                <a:tc>
                  <a:txBody>
                    <a:bodyPr/>
                    <a:lstStyle/>
                    <a:p>
                      <a:pPr marL="0" marR="0" algn="l" fontAlgn="base">
                        <a:lnSpc>
                          <a:spcPts val="1200"/>
                        </a:lnSpc>
                        <a:spcBef>
                          <a:spcPts val="0"/>
                        </a:spcBef>
                        <a:spcAft>
                          <a:spcPts val="0"/>
                        </a:spcAft>
                      </a:pPr>
                      <a:r>
                        <a:rPr lang="en-US" sz="1400" kern="100" dirty="0" smtClean="0">
                          <a:effectLst/>
                          <a:latin typeface="Arial" panose="020B0604020202020204" pitchFamily="34" charset="0"/>
                          <a:ea typeface="Arial" panose="020B0604020202020204" pitchFamily="34" charset="0"/>
                          <a:cs typeface="Arial" panose="020B0604020202020204" pitchFamily="34" charset="0"/>
                        </a:rPr>
                        <a:t>Operation Standard for Software Release</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a:t>
                      </a:r>
                      <a:r>
                        <a:rPr lang="en-US" sz="1400" kern="100" dirty="0" smtClean="0">
                          <a:effectLst/>
                          <a:latin typeface="Arial" panose="020B0604020202020204" pitchFamily="34" charset="0"/>
                          <a:ea typeface="Arial" panose="020B0604020202020204" pitchFamily="34" charset="0"/>
                          <a:cs typeface="Arial" panose="020B0604020202020204" pitchFamily="34" charset="0"/>
                        </a:rPr>
                        <a:t>RCT-JF5003)</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5666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31707515"/>
              </p:ext>
            </p:extLst>
          </p:nvPr>
        </p:nvGraphicFramePr>
        <p:xfrm>
          <a:off x="4876800" y="5303938"/>
          <a:ext cx="4191001" cy="563462"/>
        </p:xfrm>
        <a:graphic>
          <a:graphicData uri="http://schemas.openxmlformats.org/drawingml/2006/table">
            <a:tbl>
              <a:tblPr firstRow="1" firstCol="1" bandRow="1"/>
              <a:tblGrid>
                <a:gridCol w="2747319">
                  <a:extLst>
                    <a:ext uri="{9D8B030D-6E8A-4147-A177-3AD203B41FA5}">
                      <a16:colId xmlns:a16="http://schemas.microsoft.com/office/drawing/2014/main" val="515357978"/>
                    </a:ext>
                  </a:extLst>
                </a:gridCol>
                <a:gridCol w="1443682">
                  <a:extLst>
                    <a:ext uri="{9D8B030D-6E8A-4147-A177-3AD203B41FA5}">
                      <a16:colId xmlns:a16="http://schemas.microsoft.com/office/drawing/2014/main" val="3875625933"/>
                    </a:ext>
                  </a:extLst>
                </a:gridCol>
              </a:tblGrid>
              <a:tr h="563462">
                <a:tc>
                  <a:txBody>
                    <a:bodyPr/>
                    <a:lstStyle/>
                    <a:p>
                      <a:pPr marL="0" marR="0" algn="l" fontAlgn="base">
                        <a:lnSpc>
                          <a:spcPts val="1200"/>
                        </a:lnSpc>
                        <a:spcBef>
                          <a:spcPts val="0"/>
                        </a:spcBef>
                        <a:spcAft>
                          <a:spcPts val="0"/>
                        </a:spcAft>
                      </a:pPr>
                      <a:r>
                        <a:rPr lang="en-US" sz="1400" kern="100" dirty="0" smtClean="0">
                          <a:effectLst/>
                          <a:latin typeface="Arial" panose="020B0604020202020204" pitchFamily="34" charset="0"/>
                          <a:ea typeface="Arial" panose="020B0604020202020204" pitchFamily="34" charset="0"/>
                          <a:cs typeface="Arial" panose="020B0604020202020204" pitchFamily="34" charset="0"/>
                        </a:rPr>
                        <a:t>Operation Standard for Design Defect Correcting Process for Software Product</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base">
                        <a:lnSpc>
                          <a:spcPts val="1200"/>
                        </a:lnSpc>
                        <a:spcBef>
                          <a:spcPts val="0"/>
                        </a:spcBef>
                        <a:spcAft>
                          <a:spcPts val="0"/>
                        </a:spcAft>
                      </a:pPr>
                      <a:r>
                        <a:rPr lang="en-US" sz="1400" kern="100" dirty="0">
                          <a:effectLst/>
                          <a:latin typeface="Arial" panose="020B0604020202020204" pitchFamily="34" charset="0"/>
                          <a:ea typeface="Arial" panose="020B0604020202020204" pitchFamily="34" charset="0"/>
                          <a:cs typeface="Arial" panose="020B0604020202020204" pitchFamily="34" charset="0"/>
                        </a:rPr>
                        <a:t>(</a:t>
                      </a:r>
                      <a:r>
                        <a:rPr lang="en-US" sz="1400" kern="100" dirty="0" smtClean="0">
                          <a:effectLst/>
                          <a:latin typeface="Arial" panose="020B0604020202020204" pitchFamily="34" charset="0"/>
                          <a:ea typeface="Arial" panose="020B0604020202020204" pitchFamily="34" charset="0"/>
                          <a:cs typeface="Arial" panose="020B0604020202020204" pitchFamily="34" charset="0"/>
                        </a:rPr>
                        <a:t>RCT-JB5009)</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0870" marR="60870" marT="0" marB="0" anchor="ctr">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566602"/>
                  </a:ext>
                </a:extLst>
              </a:tr>
            </a:tbl>
          </a:graphicData>
        </a:graphic>
      </p:graphicFrame>
      <p:sp>
        <p:nvSpPr>
          <p:cNvPr id="14" name="Right Brace 13"/>
          <p:cNvSpPr/>
          <p:nvPr/>
        </p:nvSpPr>
        <p:spPr>
          <a:xfrm>
            <a:off x="9185189" y="4800600"/>
            <a:ext cx="115831" cy="105788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418408" y="5037152"/>
            <a:ext cx="1834479" cy="584775"/>
          </a:xfrm>
          <a:prstGeom prst="rect">
            <a:avLst/>
          </a:prstGeom>
          <a:noFill/>
        </p:spPr>
        <p:txBody>
          <a:bodyPr wrap="square" rtlCol="0">
            <a:spAutoFit/>
          </a:bodyPr>
          <a:lstStyle/>
          <a:p>
            <a:r>
              <a:rPr lang="en-US" sz="1600" dirty="0" smtClean="0"/>
              <a:t>Several support standards</a:t>
            </a:r>
            <a:endParaRPr lang="en-US" sz="1600" dirty="0"/>
          </a:p>
        </p:txBody>
      </p:sp>
    </p:spTree>
    <p:extLst>
      <p:ext uri="{BB962C8B-B14F-4D97-AF65-F5344CB8AC3E}">
        <p14:creationId xmlns:p14="http://schemas.microsoft.com/office/powerpoint/2010/main" val="190574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RCT-JB5001 Standards Structure</a:t>
            </a:r>
            <a:br>
              <a:rPr lang="en-US" dirty="0">
                <a:solidFill>
                  <a:srgbClr val="06418C"/>
                </a:solidFill>
              </a:rPr>
            </a:br>
            <a:r>
              <a:rPr lang="en-US" sz="2000" dirty="0">
                <a:solidFill>
                  <a:srgbClr val="06418C"/>
                </a:solidFill>
              </a:rPr>
              <a:t>overview</a:t>
            </a:r>
            <a:endParaRPr lang="en-US" dirty="0"/>
          </a:p>
        </p:txBody>
      </p:sp>
      <p:sp>
        <p:nvSpPr>
          <p:cNvPr id="3" name="Content Placeholder 2"/>
          <p:cNvSpPr>
            <a:spLocks noGrp="1"/>
          </p:cNvSpPr>
          <p:nvPr>
            <p:ph idx="1"/>
          </p:nvPr>
        </p:nvSpPr>
        <p:spPr>
          <a:xfrm>
            <a:off x="468000" y="1424991"/>
            <a:ext cx="11244574" cy="821763"/>
          </a:xfrm>
        </p:spPr>
        <p:txBody>
          <a:bodyPr/>
          <a:lstStyle/>
          <a:p>
            <a:pPr marL="177800" lvl="0" indent="-177800">
              <a:spcAft>
                <a:spcPts val="1800"/>
              </a:spcAft>
              <a:buClr>
                <a:srgbClr val="06418C"/>
              </a:buClr>
              <a:buFont typeface="Wingdings" panose="05000000000000000000" pitchFamily="2" charset="2"/>
              <a:buChar char="§"/>
              <a:tabLst>
                <a:tab pos="7177088" algn="r"/>
              </a:tabLst>
            </a:pPr>
            <a:r>
              <a:rPr lang="en-US" dirty="0" smtClean="0">
                <a:solidFill>
                  <a:srgbClr val="3C3C3B"/>
                </a:solidFill>
              </a:rPr>
              <a:t>Structure of RCT-JB5001 templates</a:t>
            </a:r>
            <a:endParaRPr lang="en-US" dirty="0">
              <a:solidFill>
                <a:srgbClr val="3C3C3B"/>
              </a:solidFill>
            </a:endParaRPr>
          </a:p>
          <a:p>
            <a:endParaRPr lang="en-US" dirty="0"/>
          </a:p>
        </p:txBody>
      </p:sp>
      <p:sp>
        <p:nvSpPr>
          <p:cNvPr id="4" name="Rectangle 3"/>
          <p:cNvSpPr/>
          <p:nvPr/>
        </p:nvSpPr>
        <p:spPr>
          <a:xfrm>
            <a:off x="838200" y="2133600"/>
            <a:ext cx="6336704" cy="129614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r>
              <a:rPr lang="en-US" sz="1200" b="1" i="1" dirty="0" smtClean="0">
                <a:solidFill>
                  <a:srgbClr val="FF0000"/>
                </a:solidFill>
              </a:rPr>
              <a:t>RCT-JB5001: </a:t>
            </a:r>
            <a:r>
              <a:rPr lang="en-US" sz="1200" b="1" dirty="0" smtClean="0"/>
              <a:t>S/W Development Process</a:t>
            </a:r>
          </a:p>
          <a:p>
            <a:pPr>
              <a:tabLst>
                <a:tab pos="114300" algn="l"/>
                <a:tab pos="3028950" algn="l"/>
              </a:tabLst>
            </a:pPr>
            <a:r>
              <a:rPr lang="en-US" sz="1200" b="1" dirty="0" smtClean="0"/>
              <a:t>	</a:t>
            </a:r>
            <a:r>
              <a:rPr lang="en-US" sz="1200" dirty="0" smtClean="0"/>
              <a:t>Appendix1: Glossary	Template1: Project Plan</a:t>
            </a:r>
          </a:p>
          <a:p>
            <a:pPr>
              <a:tabLst>
                <a:tab pos="114300" algn="l"/>
                <a:tab pos="3028950" algn="l"/>
              </a:tabLst>
            </a:pPr>
            <a:r>
              <a:rPr lang="en-US" sz="1200" dirty="0"/>
              <a:t>	</a:t>
            </a:r>
            <a:r>
              <a:rPr lang="en-US" sz="1200" dirty="0" smtClean="0"/>
              <a:t>Appendix2: Work Product Definition	Template4: Project Completion Report</a:t>
            </a:r>
          </a:p>
          <a:p>
            <a:pPr>
              <a:tabLst>
                <a:tab pos="114300" algn="l"/>
                <a:tab pos="3028950" algn="l"/>
              </a:tabLst>
            </a:pPr>
            <a:r>
              <a:rPr lang="en-US" sz="1200" dirty="0"/>
              <a:t>	</a:t>
            </a:r>
            <a:r>
              <a:rPr lang="en-US" sz="1200" dirty="0" smtClean="0"/>
              <a:t>Appendix3: Tailoring Criteria for DR in	Template6: Stakeholders</a:t>
            </a:r>
          </a:p>
          <a:p>
            <a:pPr>
              <a:tabLst>
                <a:tab pos="914400" algn="l"/>
                <a:tab pos="3028950" algn="l"/>
              </a:tabLst>
            </a:pPr>
            <a:r>
              <a:rPr lang="en-US" sz="1200" dirty="0"/>
              <a:t>	</a:t>
            </a:r>
            <a:r>
              <a:rPr lang="en-US" sz="1200" dirty="0" smtClean="0"/>
              <a:t>Waterfall development style</a:t>
            </a:r>
            <a:r>
              <a:rPr lang="en-US" sz="1200" dirty="0" smtClean="0"/>
              <a:t>	Template10: Standard Value and Measured</a:t>
            </a:r>
          </a:p>
          <a:p>
            <a:pPr>
              <a:tabLst>
                <a:tab pos="914400" algn="l"/>
                <a:tab pos="3886200" algn="l"/>
              </a:tabLst>
            </a:pPr>
            <a:r>
              <a:rPr lang="en-US" sz="1200" dirty="0" smtClean="0"/>
              <a:t> 		Value Regarding Quality Grade</a:t>
            </a:r>
            <a:endParaRPr lang="en-US" sz="1200" dirty="0"/>
          </a:p>
        </p:txBody>
      </p:sp>
      <p:sp>
        <p:nvSpPr>
          <p:cNvPr id="5" name="Rectangle 4"/>
          <p:cNvSpPr/>
          <p:nvPr/>
        </p:nvSpPr>
        <p:spPr>
          <a:xfrm>
            <a:off x="838200" y="4118779"/>
            <a:ext cx="5040560" cy="52520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r>
              <a:rPr lang="en-US" sz="1200" b="1" i="1" dirty="0" smtClean="0">
                <a:solidFill>
                  <a:srgbClr val="FF0000"/>
                </a:solidFill>
              </a:rPr>
              <a:t>RCT-JB5001-007: </a:t>
            </a:r>
            <a:r>
              <a:rPr lang="en-US" sz="1200" b="1" dirty="0" smtClean="0"/>
              <a:t>Risk </a:t>
            </a:r>
            <a:r>
              <a:rPr lang="en-US" sz="1200" b="1" dirty="0" smtClean="0"/>
              <a:t>and Defect Management</a:t>
            </a:r>
          </a:p>
        </p:txBody>
      </p:sp>
      <p:sp>
        <p:nvSpPr>
          <p:cNvPr id="6" name="Rectangle 5"/>
          <p:cNvSpPr/>
          <p:nvPr/>
        </p:nvSpPr>
        <p:spPr>
          <a:xfrm>
            <a:off x="838200" y="4776748"/>
            <a:ext cx="5040560" cy="52520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r>
              <a:rPr lang="en-US" sz="1200" b="1" i="1" dirty="0" smtClean="0">
                <a:solidFill>
                  <a:srgbClr val="FF0000"/>
                </a:solidFill>
              </a:rPr>
              <a:t>RCT-JB5001-011: </a:t>
            </a:r>
            <a:r>
              <a:rPr lang="en-US" sz="1200" b="1" dirty="0" smtClean="0"/>
              <a:t>Configuration &amp; Change </a:t>
            </a:r>
            <a:r>
              <a:rPr lang="en-US" sz="1200" b="1" dirty="0" smtClean="0"/>
              <a:t>Management</a:t>
            </a:r>
          </a:p>
          <a:p>
            <a:pPr>
              <a:tabLst>
                <a:tab pos="114300" algn="l"/>
              </a:tabLst>
            </a:pPr>
            <a:r>
              <a:rPr lang="en-US" sz="1200" dirty="0"/>
              <a:t>	</a:t>
            </a:r>
            <a:r>
              <a:rPr lang="en-US" sz="1200" dirty="0" smtClean="0"/>
              <a:t>Appendix1: Concept of traceability</a:t>
            </a:r>
          </a:p>
        </p:txBody>
      </p:sp>
      <p:sp>
        <p:nvSpPr>
          <p:cNvPr id="7" name="Rectangle 6"/>
          <p:cNvSpPr/>
          <p:nvPr/>
        </p:nvSpPr>
        <p:spPr>
          <a:xfrm>
            <a:off x="838200" y="3527193"/>
            <a:ext cx="5040560" cy="52520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r>
              <a:rPr lang="en-US" sz="1200" b="1" i="1" dirty="0" smtClean="0">
                <a:solidFill>
                  <a:srgbClr val="FF0000"/>
                </a:solidFill>
              </a:rPr>
              <a:t>RCT-JB5001-002: </a:t>
            </a:r>
            <a:r>
              <a:rPr lang="en-US" sz="1200" b="1" dirty="0" smtClean="0"/>
              <a:t>Review</a:t>
            </a:r>
          </a:p>
        </p:txBody>
      </p:sp>
      <p:sp>
        <p:nvSpPr>
          <p:cNvPr id="8" name="Rectangle 7"/>
          <p:cNvSpPr/>
          <p:nvPr/>
        </p:nvSpPr>
        <p:spPr>
          <a:xfrm>
            <a:off x="6094784" y="3527193"/>
            <a:ext cx="3600400" cy="52520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r>
              <a:rPr lang="en-US" sz="1200" b="1" i="1" dirty="0" smtClean="0">
                <a:solidFill>
                  <a:srgbClr val="FF0000"/>
                </a:solidFill>
              </a:rPr>
              <a:t>RCT-JB5001-003: </a:t>
            </a:r>
            <a:r>
              <a:rPr lang="en-US" sz="1200" b="1" dirty="0" smtClean="0"/>
              <a:t>Requirement Development</a:t>
            </a:r>
          </a:p>
        </p:txBody>
      </p:sp>
      <p:sp>
        <p:nvSpPr>
          <p:cNvPr id="9" name="Rectangle 8"/>
          <p:cNvSpPr/>
          <p:nvPr/>
        </p:nvSpPr>
        <p:spPr>
          <a:xfrm>
            <a:off x="6094784" y="4149824"/>
            <a:ext cx="3600400" cy="52520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r>
              <a:rPr lang="en-US" sz="1200" b="1" i="1" dirty="0" smtClean="0">
                <a:solidFill>
                  <a:srgbClr val="FF0000"/>
                </a:solidFill>
              </a:rPr>
              <a:t>RCT-JB5001-005: </a:t>
            </a:r>
            <a:r>
              <a:rPr lang="en-US" sz="1200" b="1" dirty="0" smtClean="0"/>
              <a:t>Design, Coding, and Testing</a:t>
            </a:r>
          </a:p>
        </p:txBody>
      </p:sp>
      <p:sp>
        <p:nvSpPr>
          <p:cNvPr id="10" name="Rectangle 9"/>
          <p:cNvSpPr/>
          <p:nvPr/>
        </p:nvSpPr>
        <p:spPr>
          <a:xfrm>
            <a:off x="7294528" y="2191890"/>
            <a:ext cx="3600400" cy="1237853"/>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r>
              <a:rPr lang="en-US" sz="1200" b="1" i="1" dirty="0" smtClean="0">
                <a:solidFill>
                  <a:srgbClr val="FF0000"/>
                </a:solidFill>
              </a:rPr>
              <a:t>Other templates</a:t>
            </a:r>
          </a:p>
          <a:p>
            <a:pPr>
              <a:tabLst>
                <a:tab pos="114300" algn="l"/>
              </a:tabLst>
            </a:pPr>
            <a:r>
              <a:rPr lang="en-US" sz="1200" dirty="0">
                <a:solidFill>
                  <a:schemeClr val="tx1"/>
                </a:solidFill>
              </a:rPr>
              <a:t>	</a:t>
            </a:r>
            <a:r>
              <a:rPr lang="en-US" sz="1200" dirty="0" smtClean="0">
                <a:solidFill>
                  <a:schemeClr val="tx1"/>
                </a:solidFill>
              </a:rPr>
              <a:t>0102: S/W </a:t>
            </a:r>
            <a:r>
              <a:rPr lang="en-US" sz="1200" dirty="0" err="1" smtClean="0">
                <a:solidFill>
                  <a:schemeClr val="tx1"/>
                </a:solidFill>
              </a:rPr>
              <a:t>Std</a:t>
            </a:r>
            <a:r>
              <a:rPr lang="en-US" sz="1200" dirty="0" smtClean="0">
                <a:solidFill>
                  <a:schemeClr val="tx1"/>
                </a:solidFill>
              </a:rPr>
              <a:t> Dev </a:t>
            </a:r>
            <a:r>
              <a:rPr lang="en-US" sz="1200" dirty="0" err="1" smtClean="0">
                <a:solidFill>
                  <a:schemeClr val="tx1"/>
                </a:solidFill>
              </a:rPr>
              <a:t>Proc</a:t>
            </a:r>
            <a:r>
              <a:rPr lang="en-US" sz="1200" dirty="0" smtClean="0">
                <a:solidFill>
                  <a:schemeClr val="tx1"/>
                </a:solidFill>
              </a:rPr>
              <a:t> Management Table</a:t>
            </a:r>
          </a:p>
          <a:p>
            <a:pPr>
              <a:tabLst>
                <a:tab pos="114300" algn="l"/>
              </a:tabLst>
            </a:pPr>
            <a:r>
              <a:rPr lang="en-US" sz="1200" dirty="0">
                <a:solidFill>
                  <a:schemeClr val="tx1"/>
                </a:solidFill>
              </a:rPr>
              <a:t>	</a:t>
            </a:r>
            <a:r>
              <a:rPr lang="en-US" sz="1200" dirty="0" smtClean="0">
                <a:solidFill>
                  <a:schemeClr val="tx1"/>
                </a:solidFill>
              </a:rPr>
              <a:t>0405: OSS Checklist</a:t>
            </a:r>
          </a:p>
          <a:p>
            <a:pPr>
              <a:tabLst>
                <a:tab pos="114300" algn="l"/>
              </a:tabLst>
            </a:pPr>
            <a:r>
              <a:rPr lang="en-US" sz="1200" dirty="0">
                <a:solidFill>
                  <a:schemeClr val="tx1"/>
                </a:solidFill>
              </a:rPr>
              <a:t>	</a:t>
            </a:r>
            <a:r>
              <a:rPr lang="en-US" sz="1200" dirty="0" smtClean="0">
                <a:solidFill>
                  <a:schemeClr val="tx1"/>
                </a:solidFill>
              </a:rPr>
              <a:t>0406: IPR Quick Chart</a:t>
            </a:r>
          </a:p>
          <a:p>
            <a:pPr>
              <a:tabLst>
                <a:tab pos="114300" algn="l"/>
              </a:tabLst>
            </a:pPr>
            <a:r>
              <a:rPr lang="en-US" sz="1200" dirty="0">
                <a:solidFill>
                  <a:schemeClr val="tx1"/>
                </a:solidFill>
              </a:rPr>
              <a:t>	</a:t>
            </a:r>
            <a:r>
              <a:rPr lang="en-US" sz="1200" dirty="0" smtClean="0">
                <a:solidFill>
                  <a:schemeClr val="tx1"/>
                </a:solidFill>
              </a:rPr>
              <a:t>0802: QA Data</a:t>
            </a:r>
          </a:p>
          <a:p>
            <a:pPr>
              <a:tabLst>
                <a:tab pos="114300" algn="l"/>
              </a:tabLst>
            </a:pPr>
            <a:r>
              <a:rPr lang="en-US" sz="1200" dirty="0">
                <a:solidFill>
                  <a:schemeClr val="tx1"/>
                </a:solidFill>
              </a:rPr>
              <a:t>	</a:t>
            </a:r>
            <a:r>
              <a:rPr lang="en-US" sz="1200" dirty="0" smtClean="0">
                <a:solidFill>
                  <a:schemeClr val="tx1"/>
                </a:solidFill>
              </a:rPr>
              <a:t>0901: Master Data Checklist</a:t>
            </a:r>
          </a:p>
        </p:txBody>
      </p:sp>
    </p:spTree>
    <p:extLst>
      <p:ext uri="{BB962C8B-B14F-4D97-AF65-F5344CB8AC3E}">
        <p14:creationId xmlns:p14="http://schemas.microsoft.com/office/powerpoint/2010/main" val="40138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en-US" dirty="0"/>
              <a:t>RCT-JB5001 Project organization </a:t>
            </a:r>
          </a:p>
        </p:txBody>
      </p:sp>
    </p:spTree>
    <p:extLst>
      <p:ext uri="{BB962C8B-B14F-4D97-AF65-F5344CB8AC3E}">
        <p14:creationId xmlns:p14="http://schemas.microsoft.com/office/powerpoint/2010/main" val="3863210656"/>
      </p:ext>
    </p:extLst>
  </p:cSld>
  <p:clrMapOvr>
    <a:masterClrMapping/>
  </p:clrMapOvr>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A0E97DC7-DCA1-45CA-821D-C946BF9914B5}" vid="{AB18EBEA-1FBB-42CE-9807-BDCBD8924AB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A4AEB292C7F940AC7C75BCBC9D5238" ma:contentTypeVersion="14" ma:contentTypeDescription="Create a new document." ma:contentTypeScope="" ma:versionID="ae20845751e76d65d4e3197368506a0a">
  <xsd:schema xmlns:xsd="http://www.w3.org/2001/XMLSchema" xmlns:xs="http://www.w3.org/2001/XMLSchema" xmlns:p="http://schemas.microsoft.com/office/2006/metadata/properties" xmlns:ns1="http://schemas.microsoft.com/sharepoint/v3" xmlns:ns2="a5cf9098-95d1-4643-bcd4-c3673cd0cbbe" xmlns:ns3="ef34c839-cd0a-494a-bd11-799dc90ee3f6" targetNamespace="http://schemas.microsoft.com/office/2006/metadata/properties" ma:root="true" ma:fieldsID="fd9b75169e828aaeba541622eca9db90" ns1:_="" ns2:_="" ns3:_="">
    <xsd:import namespace="http://schemas.microsoft.com/sharepoint/v3"/>
    <xsd:import namespace="a5cf9098-95d1-4643-bcd4-c3673cd0cbbe"/>
    <xsd:import namespace="ef34c839-cd0a-494a-bd11-799dc90ee3f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cf9098-95d1-4643-bcd4-c3673cd0cb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34c839-cd0a-494a-bd11-799dc90ee3f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EE71853E-0EF3-4973-AB23-17AA5798BB66}">
  <ds:schemaRefs>
    <ds:schemaRef ds:uri="084dd9f6-50cb-4ac1-978b-315f52073de3"/>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4AE164-E4DB-48A8-BEBF-BE40E2AD25CA}"/>
</file>

<file path=docProps/app.xml><?xml version="1.0" encoding="utf-8"?>
<Properties xmlns="http://schemas.openxmlformats.org/officeDocument/2006/extended-properties" xmlns:vt="http://schemas.openxmlformats.org/officeDocument/2006/docPropsVTypes">
  <Template>EN_conf_2021_Renesas_PPTtemp</Template>
  <TotalTime>138</TotalTime>
  <Words>1877</Words>
  <Application>Microsoft Office PowerPoint</Application>
  <PresentationFormat>Widescreen</PresentationFormat>
  <Paragraphs>326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メイリオ</vt:lpstr>
      <vt:lpstr>Arial</vt:lpstr>
      <vt:lpstr>Arial Black</vt:lpstr>
      <vt:lpstr>Arial Narrow</vt:lpstr>
      <vt:lpstr>Calibri</vt:lpstr>
      <vt:lpstr>Symbol</vt:lpstr>
      <vt:lpstr>Times New Roman</vt:lpstr>
      <vt:lpstr>Wingdings</vt:lpstr>
      <vt:lpstr>Renesas Template 2021 - EN Confidential</vt:lpstr>
      <vt:lpstr>PowerPoint Presentation</vt:lpstr>
      <vt:lpstr>Agenda</vt:lpstr>
      <vt:lpstr>PowerPoint Presentation</vt:lpstr>
      <vt:lpstr>Introduction reason for RCT-JB5001</vt:lpstr>
      <vt:lpstr>Introduction reason for RCT-JB5001</vt:lpstr>
      <vt:lpstr>PowerPoint Presentation</vt:lpstr>
      <vt:lpstr>RCT-JB5001 Standards Structure overview</vt:lpstr>
      <vt:lpstr>RCT-JB5001 Standards Structure overview</vt:lpstr>
      <vt:lpstr>PowerPoint Presentation</vt:lpstr>
      <vt:lpstr>RCT-JB5001 PROJECT ORGANIZATION DEVELOPMENT TEAM STRUCTURE</vt:lpstr>
      <vt:lpstr>PowerPoint Presentation</vt:lpstr>
      <vt:lpstr>RCT-JB5001 workflow General software workflow</vt:lpstr>
      <vt:lpstr>RCT-JB5001 Development Flow Basic Definition – Requirement Development</vt:lpstr>
      <vt:lpstr>RCT-JB5001 Development Flow Basic Definition – Architecture Design</vt:lpstr>
      <vt:lpstr>RCT-JB5001 Development Flow Basic Definition – Unit Design</vt:lpstr>
      <vt:lpstr>RCT-JB5001 Development Flow Basic Definition – Coding</vt:lpstr>
      <vt:lpstr>RCT-JB5001 Development Flow Basic Definition – Testing</vt:lpstr>
      <vt:lpstr>RCT-JB5001 Development Flow Basic Definition – review</vt:lpstr>
      <vt:lpstr>RCT-JB5001 Development Flow Basic Definition – management</vt:lpstr>
      <vt:lpstr>Rct-JB5001 Development Flow Waterfall Style</vt:lpstr>
      <vt:lpstr>Rct-JB5001 development flow Milestone Style</vt:lpstr>
      <vt:lpstr>RCT-JB5001 Development Flow Sprint Style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Nguyen</dc:creator>
  <cp:lastModifiedBy>Nguyen Nguyen</cp:lastModifiedBy>
  <cp:revision>25</cp:revision>
  <dcterms:created xsi:type="dcterms:W3CDTF">2021-02-01T02:53:43Z</dcterms:created>
  <dcterms:modified xsi:type="dcterms:W3CDTF">2021-02-18T03:30:16Z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0x01010016A4AEB292C7F940AC7C75BCBC9D5238</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ies>
</file>