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28"/>
  </p:notesMasterIdLst>
  <p:sldIdLst>
    <p:sldId id="442" r:id="rId5"/>
    <p:sldId id="385" r:id="rId6"/>
    <p:sldId id="478" r:id="rId7"/>
    <p:sldId id="479" r:id="rId8"/>
    <p:sldId id="480" r:id="rId9"/>
    <p:sldId id="481" r:id="rId10"/>
    <p:sldId id="482" r:id="rId11"/>
    <p:sldId id="463" r:id="rId12"/>
    <p:sldId id="363" r:id="rId13"/>
    <p:sldId id="476" r:id="rId14"/>
    <p:sldId id="477" r:id="rId15"/>
    <p:sldId id="443" r:id="rId16"/>
    <p:sldId id="444" r:id="rId17"/>
    <p:sldId id="467" r:id="rId18"/>
    <p:sldId id="465" r:id="rId19"/>
    <p:sldId id="466" r:id="rId20"/>
    <p:sldId id="471" r:id="rId21"/>
    <p:sldId id="469" r:id="rId22"/>
    <p:sldId id="470" r:id="rId23"/>
    <p:sldId id="474" r:id="rId24"/>
    <p:sldId id="468" r:id="rId25"/>
    <p:sldId id="473" r:id="rId26"/>
    <p:sldId id="475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276" autoAdjust="0"/>
  </p:normalViewPr>
  <p:slideViewPr>
    <p:cSldViewPr showGuides="1">
      <p:cViewPr varScale="1">
        <p:scale>
          <a:sx n="103" d="100"/>
          <a:sy n="103" d="100"/>
        </p:scale>
        <p:origin x="828" y="96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A2DD1-FCBB-4831-BFDE-E4D6DD390CA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A0D2B6-961E-434C-B8A3-44D04AFC7D70}">
      <dgm:prSet phldrT="[Text]" custT="1"/>
      <dgm:spPr/>
      <dgm:t>
        <a:bodyPr/>
        <a:lstStyle/>
        <a:p>
          <a:r>
            <a:rPr lang="en-US" sz="1600" dirty="0"/>
            <a:t>Repository and storage locations</a:t>
          </a:r>
        </a:p>
      </dgm:t>
    </dgm:pt>
    <dgm:pt modelId="{84125164-92E7-4DBB-A31E-503125A0B6CE}" type="parTrans" cxnId="{2D6F5250-12A4-43EF-AC55-416A769409F4}">
      <dgm:prSet/>
      <dgm:spPr/>
      <dgm:t>
        <a:bodyPr/>
        <a:lstStyle/>
        <a:p>
          <a:endParaRPr lang="en-US"/>
        </a:p>
      </dgm:t>
    </dgm:pt>
    <dgm:pt modelId="{F0D8A030-7D5F-49B8-BF09-CCB0725BCCE8}" type="sibTrans" cxnId="{2D6F5250-12A4-43EF-AC55-416A769409F4}">
      <dgm:prSet/>
      <dgm:spPr/>
      <dgm:t>
        <a:bodyPr/>
        <a:lstStyle/>
        <a:p>
          <a:endParaRPr lang="en-US"/>
        </a:p>
      </dgm:t>
    </dgm:pt>
    <dgm:pt modelId="{F2308E98-09C7-4EE6-9BC9-329E52842FE8}">
      <dgm:prSet custT="1"/>
      <dgm:spPr/>
      <dgm:t>
        <a:bodyPr/>
        <a:lstStyle/>
        <a:p>
          <a:r>
            <a:rPr lang="en-US" sz="1600" dirty="0"/>
            <a:t>Baseline establishing and branch/merge procedures</a:t>
          </a:r>
        </a:p>
      </dgm:t>
    </dgm:pt>
    <dgm:pt modelId="{C4CB181E-59A5-4829-86AA-742ECBAA227A}" type="parTrans" cxnId="{663BA915-1FAA-4883-B2B8-054941B31720}">
      <dgm:prSet/>
      <dgm:spPr/>
      <dgm:t>
        <a:bodyPr/>
        <a:lstStyle/>
        <a:p>
          <a:endParaRPr lang="en-US"/>
        </a:p>
      </dgm:t>
    </dgm:pt>
    <dgm:pt modelId="{37866FD3-3DBC-4C66-8669-6E5A5E3A4C0A}" type="sibTrans" cxnId="{663BA915-1FAA-4883-B2B8-054941B31720}">
      <dgm:prSet/>
      <dgm:spPr/>
      <dgm:t>
        <a:bodyPr/>
        <a:lstStyle/>
        <a:p>
          <a:endParaRPr lang="en-US"/>
        </a:p>
      </dgm:t>
    </dgm:pt>
    <dgm:pt modelId="{7B9B57DD-11D8-40D1-B1A8-7028B7B1C1D6}">
      <dgm:prSet custT="1"/>
      <dgm:spPr/>
      <dgm:t>
        <a:bodyPr/>
        <a:lstStyle/>
        <a:p>
          <a:r>
            <a:rPr lang="en-US" sz="1600" dirty="0"/>
            <a:t>Naming conventions for tags and labels</a:t>
          </a:r>
        </a:p>
      </dgm:t>
    </dgm:pt>
    <dgm:pt modelId="{05910D32-78CE-48F3-8FD5-24E616A6A192}" type="parTrans" cxnId="{A19A69AE-B673-44DA-A5B0-7D3B528E4269}">
      <dgm:prSet/>
      <dgm:spPr/>
      <dgm:t>
        <a:bodyPr/>
        <a:lstStyle/>
        <a:p>
          <a:endParaRPr lang="en-US"/>
        </a:p>
      </dgm:t>
    </dgm:pt>
    <dgm:pt modelId="{88AD0D78-DBF9-498C-9464-35FD00D04983}" type="sibTrans" cxnId="{A19A69AE-B673-44DA-A5B0-7D3B528E4269}">
      <dgm:prSet/>
      <dgm:spPr/>
      <dgm:t>
        <a:bodyPr/>
        <a:lstStyle/>
        <a:p>
          <a:endParaRPr lang="en-US"/>
        </a:p>
      </dgm:t>
    </dgm:pt>
    <dgm:pt modelId="{098AFBE1-3579-4400-8ACB-78C9C26D095C}">
      <dgm:prSet custT="1"/>
      <dgm:spPr/>
      <dgm:t>
        <a:bodyPr/>
        <a:lstStyle/>
        <a:p>
          <a:r>
            <a:rPr lang="en-US" sz="1600" dirty="0"/>
            <a:t>History keeping</a:t>
          </a:r>
        </a:p>
      </dgm:t>
    </dgm:pt>
    <dgm:pt modelId="{BC4CF371-4FCB-4FA7-BEB3-D4EE4ABA4229}" type="parTrans" cxnId="{B39B81A1-308C-45DF-94D2-AC263CC77508}">
      <dgm:prSet/>
      <dgm:spPr/>
      <dgm:t>
        <a:bodyPr/>
        <a:lstStyle/>
        <a:p>
          <a:endParaRPr lang="en-US"/>
        </a:p>
      </dgm:t>
    </dgm:pt>
    <dgm:pt modelId="{97949033-27F1-4DFA-A801-48D0D090247C}" type="sibTrans" cxnId="{B39B81A1-308C-45DF-94D2-AC263CC77508}">
      <dgm:prSet/>
      <dgm:spPr/>
      <dgm:t>
        <a:bodyPr/>
        <a:lstStyle/>
        <a:p>
          <a:endParaRPr lang="en-US"/>
        </a:p>
      </dgm:t>
    </dgm:pt>
    <dgm:pt modelId="{E521D216-FB89-4127-899C-102F9F15FA03}">
      <dgm:prSet custT="1"/>
      <dgm:spPr/>
      <dgm:t>
        <a:bodyPr/>
        <a:lstStyle/>
        <a:p>
          <a:r>
            <a:rPr lang="en-US" sz="1600" dirty="0"/>
            <a:t>etc.</a:t>
          </a:r>
        </a:p>
      </dgm:t>
    </dgm:pt>
    <dgm:pt modelId="{32FFE0FD-BC0B-4C7D-B6AE-54A18BD5A990}" type="parTrans" cxnId="{51061503-B3F3-40BA-A5C3-363FB011BE0B}">
      <dgm:prSet/>
      <dgm:spPr/>
      <dgm:t>
        <a:bodyPr/>
        <a:lstStyle/>
        <a:p>
          <a:endParaRPr lang="en-US"/>
        </a:p>
      </dgm:t>
    </dgm:pt>
    <dgm:pt modelId="{4B1598E4-CE4A-455F-AFFE-E5296A8DDFE9}" type="sibTrans" cxnId="{51061503-B3F3-40BA-A5C3-363FB011BE0B}">
      <dgm:prSet/>
      <dgm:spPr/>
      <dgm:t>
        <a:bodyPr/>
        <a:lstStyle/>
        <a:p>
          <a:endParaRPr lang="en-US"/>
        </a:p>
      </dgm:t>
    </dgm:pt>
    <dgm:pt modelId="{6501FE61-67FB-4A9A-A1F0-0B5D6A4D808C}">
      <dgm:prSet phldrT="[Text]" custT="1"/>
      <dgm:spPr/>
      <dgm:t>
        <a:bodyPr/>
        <a:lstStyle/>
        <a:p>
          <a:r>
            <a:rPr lang="en-US" sz="2800" dirty="0"/>
            <a:t>specify</a:t>
          </a:r>
        </a:p>
      </dgm:t>
    </dgm:pt>
    <dgm:pt modelId="{4BBABC1D-23FF-478D-9C87-5A38A17AC21C}" type="sibTrans" cxnId="{280E9A93-835D-4741-A620-F0E888C81C5B}">
      <dgm:prSet/>
      <dgm:spPr/>
      <dgm:t>
        <a:bodyPr/>
        <a:lstStyle/>
        <a:p>
          <a:endParaRPr lang="en-US"/>
        </a:p>
      </dgm:t>
    </dgm:pt>
    <dgm:pt modelId="{4427E9D8-DB41-4DC1-8F13-1919DCC348D9}" type="parTrans" cxnId="{280E9A93-835D-4741-A620-F0E888C81C5B}">
      <dgm:prSet/>
      <dgm:spPr/>
      <dgm:t>
        <a:bodyPr/>
        <a:lstStyle/>
        <a:p>
          <a:endParaRPr lang="en-US"/>
        </a:p>
      </dgm:t>
    </dgm:pt>
    <dgm:pt modelId="{7AACF3A3-74F1-4FAF-B6DE-DF3DF2D53584}" type="pres">
      <dgm:prSet presAssocID="{AE9A2DD1-FCBB-4831-BFDE-E4D6DD390CAA}" presName="Name0" presStyleCnt="0">
        <dgm:presLayoutVars>
          <dgm:dir/>
          <dgm:animLvl val="lvl"/>
          <dgm:resizeHandles val="exact"/>
        </dgm:presLayoutVars>
      </dgm:prSet>
      <dgm:spPr/>
    </dgm:pt>
    <dgm:pt modelId="{D3778F86-B84F-49D2-A67E-19150839D69A}" type="pres">
      <dgm:prSet presAssocID="{6501FE61-67FB-4A9A-A1F0-0B5D6A4D808C}" presName="linNode" presStyleCnt="0"/>
      <dgm:spPr/>
    </dgm:pt>
    <dgm:pt modelId="{A09CD8E9-A3E2-4883-83DD-150D7DBB1C45}" type="pres">
      <dgm:prSet presAssocID="{6501FE61-67FB-4A9A-A1F0-0B5D6A4D808C}" presName="parTx" presStyleLbl="revTx" presStyleIdx="0" presStyleCnt="1" custScaleX="2000000">
        <dgm:presLayoutVars>
          <dgm:chMax val="1"/>
          <dgm:bulletEnabled val="1"/>
        </dgm:presLayoutVars>
      </dgm:prSet>
      <dgm:spPr/>
    </dgm:pt>
    <dgm:pt modelId="{F81AB6F2-98FA-4021-BF54-4E2E897955BF}" type="pres">
      <dgm:prSet presAssocID="{6501FE61-67FB-4A9A-A1F0-0B5D6A4D808C}" presName="bracket" presStyleLbl="parChTrans1D1" presStyleIdx="0" presStyleCnt="1" custScaleX="2000000"/>
      <dgm:spPr/>
    </dgm:pt>
    <dgm:pt modelId="{008ABC6F-5EC1-4CEB-963D-660ED6DCB966}" type="pres">
      <dgm:prSet presAssocID="{6501FE61-67FB-4A9A-A1F0-0B5D6A4D808C}" presName="spH" presStyleCnt="0"/>
      <dgm:spPr/>
    </dgm:pt>
    <dgm:pt modelId="{ED1A8DF1-3C14-48C7-83D2-C1AE0512D9C5}" type="pres">
      <dgm:prSet presAssocID="{6501FE61-67FB-4A9A-A1F0-0B5D6A4D808C}" presName="desTx" presStyleLbl="node1" presStyleIdx="0" presStyleCnt="1" custScaleX="2000000">
        <dgm:presLayoutVars>
          <dgm:bulletEnabled val="1"/>
        </dgm:presLayoutVars>
      </dgm:prSet>
      <dgm:spPr/>
    </dgm:pt>
  </dgm:ptLst>
  <dgm:cxnLst>
    <dgm:cxn modelId="{51061503-B3F3-40BA-A5C3-363FB011BE0B}" srcId="{6501FE61-67FB-4A9A-A1F0-0B5D6A4D808C}" destId="{E521D216-FB89-4127-899C-102F9F15FA03}" srcOrd="4" destOrd="0" parTransId="{32FFE0FD-BC0B-4C7D-B6AE-54A18BD5A990}" sibTransId="{4B1598E4-CE4A-455F-AFFE-E5296A8DDFE9}"/>
    <dgm:cxn modelId="{79678C04-D607-4082-8E24-C93177E931B8}" type="presOf" srcId="{AE9A2DD1-FCBB-4831-BFDE-E4D6DD390CAA}" destId="{7AACF3A3-74F1-4FAF-B6DE-DF3DF2D53584}" srcOrd="0" destOrd="0" presId="urn:diagrams.loki3.com/BracketList"/>
    <dgm:cxn modelId="{663BA915-1FAA-4883-B2B8-054941B31720}" srcId="{6501FE61-67FB-4A9A-A1F0-0B5D6A4D808C}" destId="{F2308E98-09C7-4EE6-9BC9-329E52842FE8}" srcOrd="1" destOrd="0" parTransId="{C4CB181E-59A5-4829-86AA-742ECBAA227A}" sibTransId="{37866FD3-3DBC-4C66-8669-6E5A5E3A4C0A}"/>
    <dgm:cxn modelId="{FE59372E-8D69-4FE4-9477-3F563E95EC0B}" type="presOf" srcId="{E521D216-FB89-4127-899C-102F9F15FA03}" destId="{ED1A8DF1-3C14-48C7-83D2-C1AE0512D9C5}" srcOrd="0" destOrd="4" presId="urn:diagrams.loki3.com/BracketList"/>
    <dgm:cxn modelId="{E2DFEA66-D784-4B4C-A215-8765293B09B9}" type="presOf" srcId="{C3A0D2B6-961E-434C-B8A3-44D04AFC7D70}" destId="{ED1A8DF1-3C14-48C7-83D2-C1AE0512D9C5}" srcOrd="0" destOrd="0" presId="urn:diagrams.loki3.com/BracketList"/>
    <dgm:cxn modelId="{2D6F5250-12A4-43EF-AC55-416A769409F4}" srcId="{6501FE61-67FB-4A9A-A1F0-0B5D6A4D808C}" destId="{C3A0D2B6-961E-434C-B8A3-44D04AFC7D70}" srcOrd="0" destOrd="0" parTransId="{84125164-92E7-4DBB-A31E-503125A0B6CE}" sibTransId="{F0D8A030-7D5F-49B8-BF09-CCB0725BCCE8}"/>
    <dgm:cxn modelId="{280E9A93-835D-4741-A620-F0E888C81C5B}" srcId="{AE9A2DD1-FCBB-4831-BFDE-E4D6DD390CAA}" destId="{6501FE61-67FB-4A9A-A1F0-0B5D6A4D808C}" srcOrd="0" destOrd="0" parTransId="{4427E9D8-DB41-4DC1-8F13-1919DCC348D9}" sibTransId="{4BBABC1D-23FF-478D-9C87-5A38A17AC21C}"/>
    <dgm:cxn modelId="{0CD38C97-7243-453D-AFB3-3C6EDEC9BCBA}" type="presOf" srcId="{F2308E98-09C7-4EE6-9BC9-329E52842FE8}" destId="{ED1A8DF1-3C14-48C7-83D2-C1AE0512D9C5}" srcOrd="0" destOrd="1" presId="urn:diagrams.loki3.com/BracketList"/>
    <dgm:cxn modelId="{184B9CA0-382F-4087-A886-0418EF3B997C}" type="presOf" srcId="{098AFBE1-3579-4400-8ACB-78C9C26D095C}" destId="{ED1A8DF1-3C14-48C7-83D2-C1AE0512D9C5}" srcOrd="0" destOrd="3" presId="urn:diagrams.loki3.com/BracketList"/>
    <dgm:cxn modelId="{B39B81A1-308C-45DF-94D2-AC263CC77508}" srcId="{6501FE61-67FB-4A9A-A1F0-0B5D6A4D808C}" destId="{098AFBE1-3579-4400-8ACB-78C9C26D095C}" srcOrd="3" destOrd="0" parTransId="{BC4CF371-4FCB-4FA7-BEB3-D4EE4ABA4229}" sibTransId="{97949033-27F1-4DFA-A801-48D0D090247C}"/>
    <dgm:cxn modelId="{C3EA94A6-723E-4FA7-8E3C-9F2BBEBC005D}" type="presOf" srcId="{7B9B57DD-11D8-40D1-B1A8-7028B7B1C1D6}" destId="{ED1A8DF1-3C14-48C7-83D2-C1AE0512D9C5}" srcOrd="0" destOrd="2" presId="urn:diagrams.loki3.com/BracketList"/>
    <dgm:cxn modelId="{A19A69AE-B673-44DA-A5B0-7D3B528E4269}" srcId="{6501FE61-67FB-4A9A-A1F0-0B5D6A4D808C}" destId="{7B9B57DD-11D8-40D1-B1A8-7028B7B1C1D6}" srcOrd="2" destOrd="0" parTransId="{05910D32-78CE-48F3-8FD5-24E616A6A192}" sibTransId="{88AD0D78-DBF9-498C-9464-35FD00D04983}"/>
    <dgm:cxn modelId="{A017E2FA-200A-4F18-A5F8-8C1F99ABE78F}" type="presOf" srcId="{6501FE61-67FB-4A9A-A1F0-0B5D6A4D808C}" destId="{A09CD8E9-A3E2-4883-83DD-150D7DBB1C45}" srcOrd="0" destOrd="0" presId="urn:diagrams.loki3.com/BracketList"/>
    <dgm:cxn modelId="{943C0171-6752-4E8B-BF38-7DC06B69A81D}" type="presParOf" srcId="{7AACF3A3-74F1-4FAF-B6DE-DF3DF2D53584}" destId="{D3778F86-B84F-49D2-A67E-19150839D69A}" srcOrd="0" destOrd="0" presId="urn:diagrams.loki3.com/BracketList"/>
    <dgm:cxn modelId="{6803BF98-DD3C-4ABB-8049-BFFAD079A5F9}" type="presParOf" srcId="{D3778F86-B84F-49D2-A67E-19150839D69A}" destId="{A09CD8E9-A3E2-4883-83DD-150D7DBB1C45}" srcOrd="0" destOrd="0" presId="urn:diagrams.loki3.com/BracketList"/>
    <dgm:cxn modelId="{E38DA368-00C5-402B-9788-6313D728E8CD}" type="presParOf" srcId="{D3778F86-B84F-49D2-A67E-19150839D69A}" destId="{F81AB6F2-98FA-4021-BF54-4E2E897955BF}" srcOrd="1" destOrd="0" presId="urn:diagrams.loki3.com/BracketList"/>
    <dgm:cxn modelId="{7FC771CF-23F1-4FDD-B69B-3CBE596B8DD3}" type="presParOf" srcId="{D3778F86-B84F-49D2-A67E-19150839D69A}" destId="{008ABC6F-5EC1-4CEB-963D-660ED6DCB966}" srcOrd="2" destOrd="0" presId="urn:diagrams.loki3.com/BracketList"/>
    <dgm:cxn modelId="{FFDE5804-DC2A-4814-A877-A92C0BA82FB5}" type="presParOf" srcId="{D3778F86-B84F-49D2-A67E-19150839D69A}" destId="{ED1A8DF1-3C14-48C7-83D2-C1AE0512D9C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A2DD1-FCBB-4831-BFDE-E4D6DD390CA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A0D2B6-961E-434C-B8A3-44D04AFC7D70}">
      <dgm:prSet phldrT="[Text]" custT="1"/>
      <dgm:spPr/>
      <dgm:t>
        <a:bodyPr/>
        <a:lstStyle/>
        <a:p>
          <a:r>
            <a:rPr lang="en-US" sz="1600" dirty="0"/>
            <a:t>No omission</a:t>
          </a:r>
        </a:p>
      </dgm:t>
    </dgm:pt>
    <dgm:pt modelId="{84125164-92E7-4DBB-A31E-503125A0B6CE}" type="parTrans" cxnId="{2D6F5250-12A4-43EF-AC55-416A769409F4}">
      <dgm:prSet/>
      <dgm:spPr/>
      <dgm:t>
        <a:bodyPr/>
        <a:lstStyle/>
        <a:p>
          <a:endParaRPr lang="en-US"/>
        </a:p>
      </dgm:t>
    </dgm:pt>
    <dgm:pt modelId="{F0D8A030-7D5F-49B8-BF09-CCB0725BCCE8}" type="sibTrans" cxnId="{2D6F5250-12A4-43EF-AC55-416A769409F4}">
      <dgm:prSet/>
      <dgm:spPr/>
      <dgm:t>
        <a:bodyPr/>
        <a:lstStyle/>
        <a:p>
          <a:endParaRPr lang="en-US"/>
        </a:p>
      </dgm:t>
    </dgm:pt>
    <dgm:pt modelId="{6501FE61-67FB-4A9A-A1F0-0B5D6A4D808C}">
      <dgm:prSet phldrT="[Text]" custT="1"/>
      <dgm:spPr/>
      <dgm:t>
        <a:bodyPr/>
        <a:lstStyle/>
        <a:p>
          <a:r>
            <a:rPr lang="en-US" sz="2800" dirty="0"/>
            <a:t>confirm</a:t>
          </a:r>
        </a:p>
      </dgm:t>
    </dgm:pt>
    <dgm:pt modelId="{4BBABC1D-23FF-478D-9C87-5A38A17AC21C}" type="sibTrans" cxnId="{280E9A93-835D-4741-A620-F0E888C81C5B}">
      <dgm:prSet/>
      <dgm:spPr/>
      <dgm:t>
        <a:bodyPr/>
        <a:lstStyle/>
        <a:p>
          <a:endParaRPr lang="en-US"/>
        </a:p>
      </dgm:t>
    </dgm:pt>
    <dgm:pt modelId="{4427E9D8-DB41-4DC1-8F13-1919DCC348D9}" type="parTrans" cxnId="{280E9A93-835D-4741-A620-F0E888C81C5B}">
      <dgm:prSet/>
      <dgm:spPr/>
      <dgm:t>
        <a:bodyPr/>
        <a:lstStyle/>
        <a:p>
          <a:endParaRPr lang="en-US"/>
        </a:p>
      </dgm:t>
    </dgm:pt>
    <dgm:pt modelId="{6E0151C0-2264-4F53-8365-25458103B3ED}">
      <dgm:prSet phldrT="[Text]" custT="1"/>
      <dgm:spPr/>
      <dgm:t>
        <a:bodyPr/>
        <a:lstStyle/>
        <a:p>
          <a:r>
            <a:rPr lang="en-US" sz="1600" dirty="0"/>
            <a:t>No inconsistencies in the baseline management objects</a:t>
          </a:r>
        </a:p>
      </dgm:t>
    </dgm:pt>
    <dgm:pt modelId="{1BC20C57-0C4E-4A54-9C08-76227EB2A4E7}" type="parTrans" cxnId="{518DAC3B-EBF1-4FC8-88C4-4D5B70BAA64C}">
      <dgm:prSet/>
      <dgm:spPr/>
      <dgm:t>
        <a:bodyPr/>
        <a:lstStyle/>
        <a:p>
          <a:endParaRPr lang="en-US"/>
        </a:p>
      </dgm:t>
    </dgm:pt>
    <dgm:pt modelId="{77E3648E-60E2-4EAB-9A25-76911DD3E1C5}" type="sibTrans" cxnId="{518DAC3B-EBF1-4FC8-88C4-4D5B70BAA64C}">
      <dgm:prSet/>
      <dgm:spPr/>
      <dgm:t>
        <a:bodyPr/>
        <a:lstStyle/>
        <a:p>
          <a:endParaRPr lang="en-US"/>
        </a:p>
      </dgm:t>
    </dgm:pt>
    <dgm:pt modelId="{7AACF3A3-74F1-4FAF-B6DE-DF3DF2D53584}" type="pres">
      <dgm:prSet presAssocID="{AE9A2DD1-FCBB-4831-BFDE-E4D6DD390CAA}" presName="Name0" presStyleCnt="0">
        <dgm:presLayoutVars>
          <dgm:dir/>
          <dgm:animLvl val="lvl"/>
          <dgm:resizeHandles val="exact"/>
        </dgm:presLayoutVars>
      </dgm:prSet>
      <dgm:spPr/>
    </dgm:pt>
    <dgm:pt modelId="{D3778F86-B84F-49D2-A67E-19150839D69A}" type="pres">
      <dgm:prSet presAssocID="{6501FE61-67FB-4A9A-A1F0-0B5D6A4D808C}" presName="linNode" presStyleCnt="0"/>
      <dgm:spPr/>
    </dgm:pt>
    <dgm:pt modelId="{A09CD8E9-A3E2-4883-83DD-150D7DBB1C45}" type="pres">
      <dgm:prSet presAssocID="{6501FE61-67FB-4A9A-A1F0-0B5D6A4D808C}" presName="parTx" presStyleLbl="revTx" presStyleIdx="0" presStyleCnt="1" custScaleX="2000000">
        <dgm:presLayoutVars>
          <dgm:chMax val="1"/>
          <dgm:bulletEnabled val="1"/>
        </dgm:presLayoutVars>
      </dgm:prSet>
      <dgm:spPr/>
    </dgm:pt>
    <dgm:pt modelId="{F81AB6F2-98FA-4021-BF54-4E2E897955BF}" type="pres">
      <dgm:prSet presAssocID="{6501FE61-67FB-4A9A-A1F0-0B5D6A4D808C}" presName="bracket" presStyleLbl="parChTrans1D1" presStyleIdx="0" presStyleCnt="1" custScaleX="2000000"/>
      <dgm:spPr/>
    </dgm:pt>
    <dgm:pt modelId="{008ABC6F-5EC1-4CEB-963D-660ED6DCB966}" type="pres">
      <dgm:prSet presAssocID="{6501FE61-67FB-4A9A-A1F0-0B5D6A4D808C}" presName="spH" presStyleCnt="0"/>
      <dgm:spPr/>
    </dgm:pt>
    <dgm:pt modelId="{ED1A8DF1-3C14-48C7-83D2-C1AE0512D9C5}" type="pres">
      <dgm:prSet presAssocID="{6501FE61-67FB-4A9A-A1F0-0B5D6A4D808C}" presName="desTx" presStyleLbl="node1" presStyleIdx="0" presStyleCnt="1" custScaleX="2000000">
        <dgm:presLayoutVars>
          <dgm:bulletEnabled val="1"/>
        </dgm:presLayoutVars>
      </dgm:prSet>
      <dgm:spPr/>
    </dgm:pt>
  </dgm:ptLst>
  <dgm:cxnLst>
    <dgm:cxn modelId="{79678C04-D607-4082-8E24-C93177E931B8}" type="presOf" srcId="{AE9A2DD1-FCBB-4831-BFDE-E4D6DD390CAA}" destId="{7AACF3A3-74F1-4FAF-B6DE-DF3DF2D53584}" srcOrd="0" destOrd="0" presId="urn:diagrams.loki3.com/BracketList"/>
    <dgm:cxn modelId="{518DAC3B-EBF1-4FC8-88C4-4D5B70BAA64C}" srcId="{6501FE61-67FB-4A9A-A1F0-0B5D6A4D808C}" destId="{6E0151C0-2264-4F53-8365-25458103B3ED}" srcOrd="1" destOrd="0" parTransId="{1BC20C57-0C4E-4A54-9C08-76227EB2A4E7}" sibTransId="{77E3648E-60E2-4EAB-9A25-76911DD3E1C5}"/>
    <dgm:cxn modelId="{E2DFEA66-D784-4B4C-A215-8765293B09B9}" type="presOf" srcId="{C3A0D2B6-961E-434C-B8A3-44D04AFC7D70}" destId="{ED1A8DF1-3C14-48C7-83D2-C1AE0512D9C5}" srcOrd="0" destOrd="0" presId="urn:diagrams.loki3.com/BracketList"/>
    <dgm:cxn modelId="{2D6F5250-12A4-43EF-AC55-416A769409F4}" srcId="{6501FE61-67FB-4A9A-A1F0-0B5D6A4D808C}" destId="{C3A0D2B6-961E-434C-B8A3-44D04AFC7D70}" srcOrd="0" destOrd="0" parTransId="{84125164-92E7-4DBB-A31E-503125A0B6CE}" sibTransId="{F0D8A030-7D5F-49B8-BF09-CCB0725BCCE8}"/>
    <dgm:cxn modelId="{280E9A93-835D-4741-A620-F0E888C81C5B}" srcId="{AE9A2DD1-FCBB-4831-BFDE-E4D6DD390CAA}" destId="{6501FE61-67FB-4A9A-A1F0-0B5D6A4D808C}" srcOrd="0" destOrd="0" parTransId="{4427E9D8-DB41-4DC1-8F13-1919DCC348D9}" sibTransId="{4BBABC1D-23FF-478D-9C87-5A38A17AC21C}"/>
    <dgm:cxn modelId="{09C363CD-58F4-4BC0-AED4-669D40A21394}" type="presOf" srcId="{6E0151C0-2264-4F53-8365-25458103B3ED}" destId="{ED1A8DF1-3C14-48C7-83D2-C1AE0512D9C5}" srcOrd="0" destOrd="1" presId="urn:diagrams.loki3.com/BracketList"/>
    <dgm:cxn modelId="{A017E2FA-200A-4F18-A5F8-8C1F99ABE78F}" type="presOf" srcId="{6501FE61-67FB-4A9A-A1F0-0B5D6A4D808C}" destId="{A09CD8E9-A3E2-4883-83DD-150D7DBB1C45}" srcOrd="0" destOrd="0" presId="urn:diagrams.loki3.com/BracketList"/>
    <dgm:cxn modelId="{943C0171-6752-4E8B-BF38-7DC06B69A81D}" type="presParOf" srcId="{7AACF3A3-74F1-4FAF-B6DE-DF3DF2D53584}" destId="{D3778F86-B84F-49D2-A67E-19150839D69A}" srcOrd="0" destOrd="0" presId="urn:diagrams.loki3.com/BracketList"/>
    <dgm:cxn modelId="{6803BF98-DD3C-4ABB-8049-BFFAD079A5F9}" type="presParOf" srcId="{D3778F86-B84F-49D2-A67E-19150839D69A}" destId="{A09CD8E9-A3E2-4883-83DD-150D7DBB1C45}" srcOrd="0" destOrd="0" presId="urn:diagrams.loki3.com/BracketList"/>
    <dgm:cxn modelId="{E38DA368-00C5-402B-9788-6313D728E8CD}" type="presParOf" srcId="{D3778F86-B84F-49D2-A67E-19150839D69A}" destId="{F81AB6F2-98FA-4021-BF54-4E2E897955BF}" srcOrd="1" destOrd="0" presId="urn:diagrams.loki3.com/BracketList"/>
    <dgm:cxn modelId="{7FC771CF-23F1-4FDD-B69B-3CBE596B8DD3}" type="presParOf" srcId="{D3778F86-B84F-49D2-A67E-19150839D69A}" destId="{008ABC6F-5EC1-4CEB-963D-660ED6DCB966}" srcOrd="2" destOrd="0" presId="urn:diagrams.loki3.com/BracketList"/>
    <dgm:cxn modelId="{FFDE5804-DC2A-4814-A877-A92C0BA82FB5}" type="presParOf" srcId="{D3778F86-B84F-49D2-A67E-19150839D69A}" destId="{ED1A8DF1-3C14-48C7-83D2-C1AE0512D9C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9A2DD1-FCBB-4831-BFDE-E4D6DD390CA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A0D2B6-961E-434C-B8A3-44D04AFC7D70}">
      <dgm:prSet phldrT="[Text]" custT="1"/>
      <dgm:spPr/>
      <dgm:t>
        <a:bodyPr/>
        <a:lstStyle/>
        <a:p>
          <a:r>
            <a:rPr lang="en-US" sz="1600" dirty="0"/>
            <a:t>The status at a progress confirmation meeting</a:t>
          </a:r>
        </a:p>
      </dgm:t>
    </dgm:pt>
    <dgm:pt modelId="{84125164-92E7-4DBB-A31E-503125A0B6CE}" type="parTrans" cxnId="{2D6F5250-12A4-43EF-AC55-416A769409F4}">
      <dgm:prSet/>
      <dgm:spPr/>
      <dgm:t>
        <a:bodyPr/>
        <a:lstStyle/>
        <a:p>
          <a:endParaRPr lang="en-US"/>
        </a:p>
      </dgm:t>
    </dgm:pt>
    <dgm:pt modelId="{F0D8A030-7D5F-49B8-BF09-CCB0725BCCE8}" type="sibTrans" cxnId="{2D6F5250-12A4-43EF-AC55-416A769409F4}">
      <dgm:prSet/>
      <dgm:spPr/>
      <dgm:t>
        <a:bodyPr/>
        <a:lstStyle/>
        <a:p>
          <a:endParaRPr lang="en-US"/>
        </a:p>
      </dgm:t>
    </dgm:pt>
    <dgm:pt modelId="{6501FE61-67FB-4A9A-A1F0-0B5D6A4D808C}">
      <dgm:prSet phldrT="[Text]" custT="1"/>
      <dgm:spPr/>
      <dgm:t>
        <a:bodyPr/>
        <a:lstStyle/>
        <a:p>
          <a:r>
            <a:rPr lang="en-US" sz="2800" dirty="0"/>
            <a:t>report</a:t>
          </a:r>
        </a:p>
      </dgm:t>
    </dgm:pt>
    <dgm:pt modelId="{4BBABC1D-23FF-478D-9C87-5A38A17AC21C}" type="sibTrans" cxnId="{280E9A93-835D-4741-A620-F0E888C81C5B}">
      <dgm:prSet/>
      <dgm:spPr/>
      <dgm:t>
        <a:bodyPr/>
        <a:lstStyle/>
        <a:p>
          <a:endParaRPr lang="en-US"/>
        </a:p>
      </dgm:t>
    </dgm:pt>
    <dgm:pt modelId="{4427E9D8-DB41-4DC1-8F13-1919DCC348D9}" type="parTrans" cxnId="{280E9A93-835D-4741-A620-F0E888C81C5B}">
      <dgm:prSet/>
      <dgm:spPr/>
      <dgm:t>
        <a:bodyPr/>
        <a:lstStyle/>
        <a:p>
          <a:endParaRPr lang="en-US"/>
        </a:p>
      </dgm:t>
    </dgm:pt>
    <dgm:pt modelId="{7AACF3A3-74F1-4FAF-B6DE-DF3DF2D53584}" type="pres">
      <dgm:prSet presAssocID="{AE9A2DD1-FCBB-4831-BFDE-E4D6DD390CAA}" presName="Name0" presStyleCnt="0">
        <dgm:presLayoutVars>
          <dgm:dir/>
          <dgm:animLvl val="lvl"/>
          <dgm:resizeHandles val="exact"/>
        </dgm:presLayoutVars>
      </dgm:prSet>
      <dgm:spPr/>
    </dgm:pt>
    <dgm:pt modelId="{D3778F86-B84F-49D2-A67E-19150839D69A}" type="pres">
      <dgm:prSet presAssocID="{6501FE61-67FB-4A9A-A1F0-0B5D6A4D808C}" presName="linNode" presStyleCnt="0"/>
      <dgm:spPr/>
    </dgm:pt>
    <dgm:pt modelId="{A09CD8E9-A3E2-4883-83DD-150D7DBB1C45}" type="pres">
      <dgm:prSet presAssocID="{6501FE61-67FB-4A9A-A1F0-0B5D6A4D808C}" presName="parTx" presStyleLbl="revTx" presStyleIdx="0" presStyleCnt="1" custScaleX="2000000">
        <dgm:presLayoutVars>
          <dgm:chMax val="1"/>
          <dgm:bulletEnabled val="1"/>
        </dgm:presLayoutVars>
      </dgm:prSet>
      <dgm:spPr/>
    </dgm:pt>
    <dgm:pt modelId="{F81AB6F2-98FA-4021-BF54-4E2E897955BF}" type="pres">
      <dgm:prSet presAssocID="{6501FE61-67FB-4A9A-A1F0-0B5D6A4D808C}" presName="bracket" presStyleLbl="parChTrans1D1" presStyleIdx="0" presStyleCnt="1" custScaleX="2000000"/>
      <dgm:spPr/>
    </dgm:pt>
    <dgm:pt modelId="{008ABC6F-5EC1-4CEB-963D-660ED6DCB966}" type="pres">
      <dgm:prSet presAssocID="{6501FE61-67FB-4A9A-A1F0-0B5D6A4D808C}" presName="spH" presStyleCnt="0"/>
      <dgm:spPr/>
    </dgm:pt>
    <dgm:pt modelId="{ED1A8DF1-3C14-48C7-83D2-C1AE0512D9C5}" type="pres">
      <dgm:prSet presAssocID="{6501FE61-67FB-4A9A-A1F0-0B5D6A4D808C}" presName="desTx" presStyleLbl="node1" presStyleIdx="0" presStyleCnt="1" custScaleX="2000000">
        <dgm:presLayoutVars>
          <dgm:bulletEnabled val="1"/>
        </dgm:presLayoutVars>
      </dgm:prSet>
      <dgm:spPr/>
    </dgm:pt>
  </dgm:ptLst>
  <dgm:cxnLst>
    <dgm:cxn modelId="{79678C04-D607-4082-8E24-C93177E931B8}" type="presOf" srcId="{AE9A2DD1-FCBB-4831-BFDE-E4D6DD390CAA}" destId="{7AACF3A3-74F1-4FAF-B6DE-DF3DF2D53584}" srcOrd="0" destOrd="0" presId="urn:diagrams.loki3.com/BracketList"/>
    <dgm:cxn modelId="{E2DFEA66-D784-4B4C-A215-8765293B09B9}" type="presOf" srcId="{C3A0D2B6-961E-434C-B8A3-44D04AFC7D70}" destId="{ED1A8DF1-3C14-48C7-83D2-C1AE0512D9C5}" srcOrd="0" destOrd="0" presId="urn:diagrams.loki3.com/BracketList"/>
    <dgm:cxn modelId="{2D6F5250-12A4-43EF-AC55-416A769409F4}" srcId="{6501FE61-67FB-4A9A-A1F0-0B5D6A4D808C}" destId="{C3A0D2B6-961E-434C-B8A3-44D04AFC7D70}" srcOrd="0" destOrd="0" parTransId="{84125164-92E7-4DBB-A31E-503125A0B6CE}" sibTransId="{F0D8A030-7D5F-49B8-BF09-CCB0725BCCE8}"/>
    <dgm:cxn modelId="{280E9A93-835D-4741-A620-F0E888C81C5B}" srcId="{AE9A2DD1-FCBB-4831-BFDE-E4D6DD390CAA}" destId="{6501FE61-67FB-4A9A-A1F0-0B5D6A4D808C}" srcOrd="0" destOrd="0" parTransId="{4427E9D8-DB41-4DC1-8F13-1919DCC348D9}" sibTransId="{4BBABC1D-23FF-478D-9C87-5A38A17AC21C}"/>
    <dgm:cxn modelId="{A017E2FA-200A-4F18-A5F8-8C1F99ABE78F}" type="presOf" srcId="{6501FE61-67FB-4A9A-A1F0-0B5D6A4D808C}" destId="{A09CD8E9-A3E2-4883-83DD-150D7DBB1C45}" srcOrd="0" destOrd="0" presId="urn:diagrams.loki3.com/BracketList"/>
    <dgm:cxn modelId="{943C0171-6752-4E8B-BF38-7DC06B69A81D}" type="presParOf" srcId="{7AACF3A3-74F1-4FAF-B6DE-DF3DF2D53584}" destId="{D3778F86-B84F-49D2-A67E-19150839D69A}" srcOrd="0" destOrd="0" presId="urn:diagrams.loki3.com/BracketList"/>
    <dgm:cxn modelId="{6803BF98-DD3C-4ABB-8049-BFFAD079A5F9}" type="presParOf" srcId="{D3778F86-B84F-49D2-A67E-19150839D69A}" destId="{A09CD8E9-A3E2-4883-83DD-150D7DBB1C45}" srcOrd="0" destOrd="0" presId="urn:diagrams.loki3.com/BracketList"/>
    <dgm:cxn modelId="{E38DA368-00C5-402B-9788-6313D728E8CD}" type="presParOf" srcId="{D3778F86-B84F-49D2-A67E-19150839D69A}" destId="{F81AB6F2-98FA-4021-BF54-4E2E897955BF}" srcOrd="1" destOrd="0" presId="urn:diagrams.loki3.com/BracketList"/>
    <dgm:cxn modelId="{7FC771CF-23F1-4FDD-B69B-3CBE596B8DD3}" type="presParOf" srcId="{D3778F86-B84F-49D2-A67E-19150839D69A}" destId="{008ABC6F-5EC1-4CEB-963D-660ED6DCB966}" srcOrd="2" destOrd="0" presId="urn:diagrams.loki3.com/BracketList"/>
    <dgm:cxn modelId="{FFDE5804-DC2A-4814-A877-A92C0BA82FB5}" type="presParOf" srcId="{D3778F86-B84F-49D2-A67E-19150839D69A}" destId="{ED1A8DF1-3C14-48C7-83D2-C1AE0512D9C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CD8E9-A3E2-4883-83DD-150D7DBB1C45}">
      <dsp:nvSpPr>
        <dsp:cNvPr id="0" name=""/>
        <dsp:cNvSpPr/>
      </dsp:nvSpPr>
      <dsp:spPr>
        <a:xfrm>
          <a:off x="277" y="489033"/>
          <a:ext cx="1779929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specify</a:t>
          </a:r>
        </a:p>
      </dsp:txBody>
      <dsp:txXfrm>
        <a:off x="277" y="489033"/>
        <a:ext cx="1779929" cy="554400"/>
      </dsp:txXfrm>
    </dsp:sp>
    <dsp:sp modelId="{F81AB6F2-98FA-4021-BF54-4E2E897955BF}">
      <dsp:nvSpPr>
        <dsp:cNvPr id="0" name=""/>
        <dsp:cNvSpPr/>
      </dsp:nvSpPr>
      <dsp:spPr>
        <a:xfrm>
          <a:off x="1780206" y="3933"/>
          <a:ext cx="355985" cy="1524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A8DF1-3C14-48C7-83D2-C1AE0512D9C5}">
      <dsp:nvSpPr>
        <dsp:cNvPr id="0" name=""/>
        <dsp:cNvSpPr/>
      </dsp:nvSpPr>
      <dsp:spPr>
        <a:xfrm>
          <a:off x="2143312" y="3933"/>
          <a:ext cx="4841409" cy="1524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Repository and storage locations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Baseline establishing and branch/merge procedures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Naming conventions for tags and labels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History keeping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etc.</a:t>
          </a:r>
        </a:p>
      </dsp:txBody>
      <dsp:txXfrm>
        <a:off x="2143312" y="3933"/>
        <a:ext cx="4841409" cy="1524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CD8E9-A3E2-4883-83DD-150D7DBB1C45}">
      <dsp:nvSpPr>
        <dsp:cNvPr id="0" name=""/>
        <dsp:cNvSpPr/>
      </dsp:nvSpPr>
      <dsp:spPr>
        <a:xfrm>
          <a:off x="297" y="123042"/>
          <a:ext cx="1913100" cy="1286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confirm</a:t>
          </a:r>
        </a:p>
      </dsp:txBody>
      <dsp:txXfrm>
        <a:off x="297" y="123042"/>
        <a:ext cx="1913100" cy="1286381"/>
      </dsp:txXfrm>
    </dsp:sp>
    <dsp:sp modelId="{F81AB6F2-98FA-4021-BF54-4E2E897955BF}">
      <dsp:nvSpPr>
        <dsp:cNvPr id="0" name=""/>
        <dsp:cNvSpPr/>
      </dsp:nvSpPr>
      <dsp:spPr>
        <a:xfrm>
          <a:off x="1913398" y="122733"/>
          <a:ext cx="382620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A8DF1-3C14-48C7-83D2-C1AE0512D9C5}">
      <dsp:nvSpPr>
        <dsp:cNvPr id="0" name=""/>
        <dsp:cNvSpPr/>
      </dsp:nvSpPr>
      <dsp:spPr>
        <a:xfrm>
          <a:off x="2303670" y="122733"/>
          <a:ext cx="5203632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omission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inconsistencies in the baseline management objects</a:t>
          </a:r>
        </a:p>
      </dsp:txBody>
      <dsp:txXfrm>
        <a:off x="2303670" y="122733"/>
        <a:ext cx="5203632" cy="1287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CD8E9-A3E2-4883-83DD-150D7DBB1C45}">
      <dsp:nvSpPr>
        <dsp:cNvPr id="0" name=""/>
        <dsp:cNvSpPr/>
      </dsp:nvSpPr>
      <dsp:spPr>
        <a:xfrm>
          <a:off x="297" y="489033"/>
          <a:ext cx="1913100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report</a:t>
          </a:r>
        </a:p>
      </dsp:txBody>
      <dsp:txXfrm>
        <a:off x="297" y="489033"/>
        <a:ext cx="1913100" cy="554400"/>
      </dsp:txXfrm>
    </dsp:sp>
    <dsp:sp modelId="{F81AB6F2-98FA-4021-BF54-4E2E897955BF}">
      <dsp:nvSpPr>
        <dsp:cNvPr id="0" name=""/>
        <dsp:cNvSpPr/>
      </dsp:nvSpPr>
      <dsp:spPr>
        <a:xfrm>
          <a:off x="1913398" y="480371"/>
          <a:ext cx="382620" cy="5717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A8DF1-3C14-48C7-83D2-C1AE0512D9C5}">
      <dsp:nvSpPr>
        <dsp:cNvPr id="0" name=""/>
        <dsp:cNvSpPr/>
      </dsp:nvSpPr>
      <dsp:spPr>
        <a:xfrm>
          <a:off x="2303670" y="480371"/>
          <a:ext cx="5203632" cy="571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status at a progress confirmation meeting</a:t>
          </a:r>
        </a:p>
      </dsp:txBody>
      <dsp:txXfrm>
        <a:off x="2303670" y="480371"/>
        <a:ext cx="5203632" cy="571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In addition, when using design assets of products that were suspended or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canceled </a:t>
            </a:r>
            <a:r>
              <a:rPr lang="en-US" sz="1800" b="0" i="0" u="none" strike="noStrike" baseline="0" dirty="0">
                <a:latin typeface="ArialMT"/>
              </a:rPr>
              <a:t>during development, the quality grade should be equal or higher, the baseline of the design assets should be properly established, and software qualification activities (PQA/QGC) should be implemented and corrective actions should be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2021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nesasgroup.sharepoint.com/sites/REL-portal/dqiportal-en/SitePages/Software%20Development%20Standards(Japanese)(190629-200805).aspx" TargetMode="External"/><Relationship Id="rId2" Type="http://schemas.openxmlformats.org/officeDocument/2006/relationships/hyperlink" Target="https://renesasgroup.sharepoint.com/sites/REL-portal/dqiportal-en/SitePages/Software%20Development%20Standards(180514-190628).aspx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nesasgroup.sharepoint.com/sites/REL-portal/dqiportal-en/SitePages/Software%20Development%20Standards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nesasgroup.sharepoint.com/sites/REL-portal/dqiportal-en/SitePages/Software%20Development%20Standards.aspx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背景パターン&#10;&#10;自動的に生成された説明">
            <a:extLst>
              <a:ext uri="{FF2B5EF4-FFF2-40B4-BE49-F238E27FC236}">
                <a16:creationId xmlns:a16="http://schemas.microsoft.com/office/drawing/2014/main" id="{267CF6A5-1B09-4794-B4F5-E2CB71C18AF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Change points of </a:t>
            </a:r>
          </a:p>
          <a:p>
            <a:r>
              <a:rPr lang="en-US" altLang="ja-JP" dirty="0"/>
              <a:t>RCT-JB5001 from rev.10</a:t>
            </a:r>
          </a:p>
          <a:p>
            <a:pPr lvl="1">
              <a:buClr>
                <a:srgbClr val="06418C"/>
              </a:buClr>
            </a:pPr>
            <a:r>
              <a:rPr lang="en-US" altLang="ja-JP" dirty="0">
                <a:solidFill>
                  <a:prstClr val="white"/>
                </a:solidFill>
              </a:rPr>
              <a:t>Development process training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/>
          <a:lstStyle/>
          <a:p>
            <a:r>
              <a:rPr lang="en-US" altLang="ja-JP" dirty="0" err="1"/>
              <a:t>aug.</a:t>
            </a:r>
            <a:r>
              <a:rPr lang="en-US" altLang="ja-JP" dirty="0"/>
              <a:t> 2021</a:t>
            </a:r>
          </a:p>
          <a:p>
            <a:r>
              <a:rPr lang="en-US" altLang="ja-JP" dirty="0"/>
              <a:t>Rev 2.00</a:t>
            </a:r>
          </a:p>
          <a:p>
            <a:r>
              <a:rPr lang="en-US" altLang="ja-JP" dirty="0" err="1"/>
              <a:t>Sw</a:t>
            </a:r>
            <a:r>
              <a:rPr lang="en-US" altLang="ja-JP" dirty="0"/>
              <a:t> division &amp; </a:t>
            </a:r>
            <a:r>
              <a:rPr lang="en-US" altLang="ja-JP" dirty="0" err="1"/>
              <a:t>qa</a:t>
            </a:r>
            <a:r>
              <a:rPr lang="en-US" altLang="ja-JP" dirty="0"/>
              <a:t> division</a:t>
            </a:r>
          </a:p>
          <a:p>
            <a:r>
              <a:rPr lang="en-US" altLang="ja-JP" dirty="0"/>
              <a:t>Renesas design </a:t>
            </a:r>
            <a:r>
              <a:rPr lang="en-US" altLang="ja-JP" dirty="0" err="1"/>
              <a:t>vietnam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533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205796018"/>
              </p:ext>
            </p:extLst>
          </p:nvPr>
        </p:nvGraphicFramePr>
        <p:xfrm>
          <a:off x="460375" y="539750"/>
          <a:ext cx="111220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867">
                  <a:extLst>
                    <a:ext uri="{9D8B030D-6E8A-4147-A177-3AD203B41FA5}">
                      <a16:colId xmlns:a16="http://schemas.microsoft.com/office/drawing/2014/main" val="3613344866"/>
                    </a:ext>
                  </a:extLst>
                </a:gridCol>
                <a:gridCol w="5798558">
                  <a:extLst>
                    <a:ext uri="{9D8B030D-6E8A-4147-A177-3AD203B41FA5}">
                      <a16:colId xmlns:a16="http://schemas.microsoft.com/office/drawing/2014/main" val="31757988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2386464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0982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Revision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Creator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Checker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3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New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Qui 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Nguyen </a:t>
                      </a:r>
                      <a:r>
                        <a:rPr lang="en-US" dirty="0" err="1"/>
                        <a:t>Nguyen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0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Added the change points from Rev.10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Qui 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Nguyen </a:t>
                      </a:r>
                      <a:r>
                        <a:rPr lang="en-US"/>
                        <a:t>Nguyen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81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43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FB3F27-27F8-4E41-80FD-5116D4496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464586"/>
          </a:xfrm>
        </p:spPr>
        <p:txBody>
          <a:bodyPr/>
          <a:lstStyle/>
          <a:p>
            <a:r>
              <a:rPr lang="en-US" dirty="0"/>
              <a:t>Appendix</a:t>
            </a:r>
          </a:p>
          <a:p>
            <a:r>
              <a:rPr lang="en-US" sz="2000" dirty="0"/>
              <a:t>(change points from rev.9)</a:t>
            </a:r>
          </a:p>
        </p:txBody>
      </p:sp>
    </p:spTree>
    <p:extLst>
      <p:ext uri="{BB962C8B-B14F-4D97-AF65-F5344CB8AC3E}">
        <p14:creationId xmlns:p14="http://schemas.microsoft.com/office/powerpoint/2010/main" val="10622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de-DE" dirty="0"/>
              <a:t>List of change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3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999" y="55541"/>
            <a:ext cx="11244575" cy="997196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List of change points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(</a:t>
            </a:r>
            <a:r>
              <a:rPr lang="en-US" sz="2000" dirty="0">
                <a:solidFill>
                  <a:srgbClr val="06418C"/>
                </a:solidFill>
                <a:hlinkClick r:id="rId2"/>
              </a:rPr>
              <a:t>rev.7</a:t>
            </a:r>
            <a:r>
              <a:rPr lang="en-US" sz="2000" dirty="0">
                <a:solidFill>
                  <a:srgbClr val="06418C"/>
                </a:solidFill>
              </a:rPr>
              <a:t>: </a:t>
            </a:r>
            <a:r>
              <a:rPr lang="en-US" sz="2000" dirty="0"/>
              <a:t>14/5/2018 – 28/6/2019 &amp; </a:t>
            </a:r>
            <a:r>
              <a:rPr lang="en-US" sz="2000" dirty="0">
                <a:hlinkClick r:id="rId3"/>
              </a:rPr>
              <a:t>rev.8</a:t>
            </a:r>
            <a:r>
              <a:rPr lang="en-US" sz="2000" dirty="0"/>
              <a:t>: 01/7/2019 – 31/7/2020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REV.9</a:t>
            </a:r>
            <a:r>
              <a:rPr lang="en-US" sz="2000" dirty="0"/>
              <a:t>: from 06/8/2020)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67998" y="1219200"/>
          <a:ext cx="11647801" cy="51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099">
                  <a:extLst>
                    <a:ext uri="{9D8B030D-6E8A-4147-A177-3AD203B41FA5}">
                      <a16:colId xmlns:a16="http://schemas.microsoft.com/office/drawing/2014/main" val="731751495"/>
                    </a:ext>
                  </a:extLst>
                </a:gridCol>
                <a:gridCol w="10195103">
                  <a:extLst>
                    <a:ext uri="{9D8B030D-6E8A-4147-A177-3AD203B41FA5}">
                      <a16:colId xmlns:a16="http://schemas.microsoft.com/office/drawing/2014/main" val="165904073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72712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Change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2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Newly defined 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Milestone Style Development and Sprint Style Development as the development style in the Design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8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Added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one more peer review type – online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3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Added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restriction that only qualified software can be reused for developing software subject to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4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Transferred 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audit process to Quality </a:t>
                      </a:r>
                      <a:r>
                        <a:rPr kumimoji="1" lang="en-US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Department process</a:t>
                      </a:r>
                      <a:endParaRPr kumimoji="1" lang="en-US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Rev.8</a:t>
                      </a:r>
                      <a:endParaRPr kumimoji="1" lang="en-US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8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table of input and output for each process from the standard contents, </a:t>
                      </a:r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added 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table showing required / tool for each development style to Appendix 2 (Work Products Definition)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Changed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names of some design activities and work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1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Added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description of Quality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3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descriptions and Form 9 (Software Design Qualification Report) regarding Software Design Qualification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2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Added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fields for filling in the selected development style and execution plan of DR to Form 1 (Project Plan)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7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Merged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Problem management to Risk management. And change the name to "Risk and Defect management"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Changed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many Forms from Template to Sample</a:t>
                      </a:r>
                      <a:endParaRPr kumimoji="1" lang="en-US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Rev.8, 9</a:t>
                      </a:r>
                      <a:endParaRPr kumimoji="1" lang="en-US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0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2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de-DE" dirty="0"/>
              <a:t>Major change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314373"/>
            <a:ext cx="11244575" cy="738363"/>
          </a:xfrm>
        </p:spPr>
        <p:txBody>
          <a:bodyPr/>
          <a:lstStyle/>
          <a:p>
            <a:br>
              <a:rPr lang="en-US" dirty="0">
                <a:solidFill>
                  <a:srgbClr val="06418C"/>
                </a:solidFill>
              </a:rPr>
            </a:br>
            <a:r>
              <a:rPr lang="en-US" dirty="0">
                <a:solidFill>
                  <a:srgbClr val="06418C"/>
                </a:solidFill>
              </a:rPr>
              <a:t>major changes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development flow - Milestone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3668" y="4360748"/>
            <a:ext cx="5900764" cy="8863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Milestone style, the requirements are divided into sets (Rounds) and are considered in each release milestones.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94739" y="1440583"/>
            <a:ext cx="3696261" cy="2420650"/>
            <a:chOff x="267712" y="1440583"/>
            <a:chExt cx="3696261" cy="2420650"/>
          </a:xfrm>
        </p:grpSpPr>
        <p:sp>
          <p:nvSpPr>
            <p:cNvPr id="5" name="Rounded Rectangle 4"/>
            <p:cNvSpPr/>
            <p:nvPr/>
          </p:nvSpPr>
          <p:spPr>
            <a:xfrm>
              <a:off x="267712" y="1440583"/>
              <a:ext cx="479496" cy="2160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5200" y="1710541"/>
              <a:ext cx="479496" cy="21602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9800" y="1980499"/>
              <a:ext cx="479496" cy="2160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UD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467288" y="2250457"/>
              <a:ext cx="479496" cy="21602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CD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51888" y="2536810"/>
              <a:ext cx="479496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59376" y="2819933"/>
              <a:ext cx="479496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IT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691424" y="3103056"/>
              <a:ext cx="479496" cy="21602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VT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63992" y="3429185"/>
              <a:ext cx="1099981" cy="432048"/>
              <a:chOff x="3647728" y="3717032"/>
              <a:chExt cx="1099981" cy="43204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647728" y="3717032"/>
                <a:ext cx="1080120" cy="4320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47728" y="3779167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Milestone 1</a:t>
                </a:r>
              </a:p>
            </p:txBody>
          </p:sp>
        </p:grp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747208" y="1548595"/>
              <a:ext cx="167740" cy="1619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3"/>
              <a:endCxn id="7" idx="0"/>
            </p:cNvCxnSpPr>
            <p:nvPr/>
          </p:nvCxnSpPr>
          <p:spPr>
            <a:xfrm>
              <a:off x="1154696" y="1818553"/>
              <a:ext cx="144852" cy="1619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7" idx="3"/>
              <a:endCxn id="8" idx="0"/>
            </p:cNvCxnSpPr>
            <p:nvPr/>
          </p:nvCxnSpPr>
          <p:spPr>
            <a:xfrm>
              <a:off x="1539296" y="2088511"/>
              <a:ext cx="167740" cy="1619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3"/>
              <a:endCxn id="9" idx="0"/>
            </p:cNvCxnSpPr>
            <p:nvPr/>
          </p:nvCxnSpPr>
          <p:spPr>
            <a:xfrm>
              <a:off x="1946784" y="2358469"/>
              <a:ext cx="144852" cy="17834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9" idx="3"/>
              <a:endCxn id="10" idx="0"/>
            </p:cNvCxnSpPr>
            <p:nvPr/>
          </p:nvCxnSpPr>
          <p:spPr>
            <a:xfrm>
              <a:off x="2331384" y="2644822"/>
              <a:ext cx="167740" cy="17511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0" idx="3"/>
              <a:endCxn id="11" idx="0"/>
            </p:cNvCxnSpPr>
            <p:nvPr/>
          </p:nvCxnSpPr>
          <p:spPr>
            <a:xfrm>
              <a:off x="2738872" y="2927945"/>
              <a:ext cx="192300" cy="17511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1" idx="3"/>
              <a:endCxn id="13" idx="0"/>
            </p:cNvCxnSpPr>
            <p:nvPr/>
          </p:nvCxnSpPr>
          <p:spPr>
            <a:xfrm>
              <a:off x="3170920" y="3211068"/>
              <a:ext cx="233132" cy="21811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521224" y="1439424"/>
            <a:ext cx="3696261" cy="2420650"/>
            <a:chOff x="3521224" y="2180373"/>
            <a:chExt cx="3696261" cy="2420650"/>
          </a:xfrm>
        </p:grpSpPr>
        <p:sp>
          <p:nvSpPr>
            <p:cNvPr id="22" name="Rounded Rectangle 21"/>
            <p:cNvSpPr/>
            <p:nvPr/>
          </p:nvSpPr>
          <p:spPr>
            <a:xfrm>
              <a:off x="3521224" y="2180373"/>
              <a:ext cx="479496" cy="2160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28712" y="2450331"/>
              <a:ext cx="479496" cy="21602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3312" y="2720289"/>
              <a:ext cx="479496" cy="2160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UD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720800" y="2990247"/>
              <a:ext cx="479496" cy="21602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CD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105400" y="3276600"/>
              <a:ext cx="479496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512888" y="3559723"/>
              <a:ext cx="479496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IT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4936" y="3842846"/>
              <a:ext cx="479496" cy="21602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VT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17504" y="4168975"/>
              <a:ext cx="1099981" cy="432048"/>
              <a:chOff x="3647728" y="3717032"/>
              <a:chExt cx="1099981" cy="43204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647728" y="3717032"/>
                <a:ext cx="1080120" cy="4320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47728" y="3779167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Milestone 2</a:t>
                </a:r>
              </a:p>
            </p:txBody>
          </p:sp>
        </p:grpSp>
        <p:cxnSp>
          <p:nvCxnSpPr>
            <p:cNvPr id="32" name="Elbow Connector 31"/>
            <p:cNvCxnSpPr>
              <a:stCxn id="22" idx="3"/>
              <a:endCxn id="23" idx="0"/>
            </p:cNvCxnSpPr>
            <p:nvPr/>
          </p:nvCxnSpPr>
          <p:spPr>
            <a:xfrm>
              <a:off x="4000720" y="2288385"/>
              <a:ext cx="167740" cy="1619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3" idx="3"/>
              <a:endCxn id="24" idx="0"/>
            </p:cNvCxnSpPr>
            <p:nvPr/>
          </p:nvCxnSpPr>
          <p:spPr>
            <a:xfrm>
              <a:off x="4408208" y="2558343"/>
              <a:ext cx="144852" cy="1619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4" idx="3"/>
              <a:endCxn id="25" idx="0"/>
            </p:cNvCxnSpPr>
            <p:nvPr/>
          </p:nvCxnSpPr>
          <p:spPr>
            <a:xfrm>
              <a:off x="4792808" y="2828301"/>
              <a:ext cx="167740" cy="1619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5" idx="3"/>
              <a:endCxn id="26" idx="0"/>
            </p:cNvCxnSpPr>
            <p:nvPr/>
          </p:nvCxnSpPr>
          <p:spPr>
            <a:xfrm>
              <a:off x="5200296" y="3098259"/>
              <a:ext cx="144852" cy="17834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6" idx="3"/>
              <a:endCxn id="27" idx="0"/>
            </p:cNvCxnSpPr>
            <p:nvPr/>
          </p:nvCxnSpPr>
          <p:spPr>
            <a:xfrm>
              <a:off x="5584896" y="3384612"/>
              <a:ext cx="167740" cy="17511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27" idx="3"/>
              <a:endCxn id="28" idx="0"/>
            </p:cNvCxnSpPr>
            <p:nvPr/>
          </p:nvCxnSpPr>
          <p:spPr>
            <a:xfrm>
              <a:off x="5992384" y="3667735"/>
              <a:ext cx="192300" cy="17511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8" idx="3"/>
              <a:endCxn id="30" idx="0"/>
            </p:cNvCxnSpPr>
            <p:nvPr/>
          </p:nvCxnSpPr>
          <p:spPr>
            <a:xfrm>
              <a:off x="6424432" y="3950858"/>
              <a:ext cx="233132" cy="21811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931882" y="1434737"/>
            <a:ext cx="3726718" cy="2420650"/>
            <a:chOff x="8304832" y="3252437"/>
            <a:chExt cx="3726718" cy="2420650"/>
          </a:xfrm>
        </p:grpSpPr>
        <p:sp>
          <p:nvSpPr>
            <p:cNvPr id="39" name="Rounded Rectangle 38"/>
            <p:cNvSpPr/>
            <p:nvPr/>
          </p:nvSpPr>
          <p:spPr>
            <a:xfrm>
              <a:off x="8304832" y="3252437"/>
              <a:ext cx="479496" cy="2160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712320" y="3522395"/>
              <a:ext cx="479496" cy="21602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096920" y="3792353"/>
              <a:ext cx="479496" cy="2160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UD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504408" y="4062311"/>
              <a:ext cx="479496" cy="21602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CD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889008" y="4348664"/>
              <a:ext cx="479496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UT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296496" y="4631787"/>
              <a:ext cx="479496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IT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728544" y="4914910"/>
              <a:ext cx="479496" cy="21602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VT</a:t>
              </a:r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0901112" y="5241039"/>
              <a:ext cx="1130438" cy="432048"/>
              <a:chOff x="3647728" y="3717032"/>
              <a:chExt cx="1130438" cy="43204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647728" y="3717032"/>
                <a:ext cx="1080120" cy="4320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47728" y="3779167"/>
                <a:ext cx="11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Milestone N</a:t>
                </a:r>
              </a:p>
            </p:txBody>
          </p:sp>
        </p:grpSp>
        <p:cxnSp>
          <p:nvCxnSpPr>
            <p:cNvPr id="49" name="Elbow Connector 48"/>
            <p:cNvCxnSpPr>
              <a:stCxn id="39" idx="3"/>
              <a:endCxn id="40" idx="0"/>
            </p:cNvCxnSpPr>
            <p:nvPr/>
          </p:nvCxnSpPr>
          <p:spPr>
            <a:xfrm>
              <a:off x="8784328" y="3360449"/>
              <a:ext cx="167740" cy="1619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0" idx="3"/>
              <a:endCxn id="41" idx="0"/>
            </p:cNvCxnSpPr>
            <p:nvPr/>
          </p:nvCxnSpPr>
          <p:spPr>
            <a:xfrm>
              <a:off x="9191816" y="3630407"/>
              <a:ext cx="144852" cy="1619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1" idx="3"/>
              <a:endCxn id="42" idx="0"/>
            </p:cNvCxnSpPr>
            <p:nvPr/>
          </p:nvCxnSpPr>
          <p:spPr>
            <a:xfrm>
              <a:off x="9576416" y="3900365"/>
              <a:ext cx="167740" cy="1619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2" idx="3"/>
              <a:endCxn id="43" idx="0"/>
            </p:cNvCxnSpPr>
            <p:nvPr/>
          </p:nvCxnSpPr>
          <p:spPr>
            <a:xfrm>
              <a:off x="9983904" y="4170323"/>
              <a:ext cx="144852" cy="17834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3" idx="3"/>
              <a:endCxn id="44" idx="0"/>
            </p:cNvCxnSpPr>
            <p:nvPr/>
          </p:nvCxnSpPr>
          <p:spPr>
            <a:xfrm>
              <a:off x="10368504" y="4456676"/>
              <a:ext cx="167740" cy="17511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44" idx="3"/>
              <a:endCxn id="45" idx="0"/>
            </p:cNvCxnSpPr>
            <p:nvPr/>
          </p:nvCxnSpPr>
          <p:spPr>
            <a:xfrm>
              <a:off x="10775992" y="4739799"/>
              <a:ext cx="192300" cy="17511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5" idx="3"/>
              <a:endCxn id="47" idx="0"/>
            </p:cNvCxnSpPr>
            <p:nvPr/>
          </p:nvCxnSpPr>
          <p:spPr>
            <a:xfrm>
              <a:off x="11208040" y="5022922"/>
              <a:ext cx="233132" cy="21811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228661" y="23723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57" name="Content Placeholder 3"/>
          <p:cNvSpPr txBox="1">
            <a:spLocks/>
          </p:cNvSpPr>
          <p:nvPr/>
        </p:nvSpPr>
        <p:spPr>
          <a:xfrm>
            <a:off x="523668" y="4981633"/>
            <a:ext cx="8055450" cy="59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each Round, all activities from RD → VT will be performed according to the milestone criteria and can be performed concurrently with activities of other Rounds</a:t>
            </a:r>
          </a:p>
        </p:txBody>
      </p:sp>
      <p:sp>
        <p:nvSpPr>
          <p:cNvPr id="58" name="Content Placeholder 3"/>
          <p:cNvSpPr txBox="1">
            <a:spLocks/>
          </p:cNvSpPr>
          <p:nvPr/>
        </p:nvSpPr>
        <p:spPr>
          <a:xfrm>
            <a:off x="523668" y="5599121"/>
            <a:ext cx="8668148" cy="59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DR will be conducted for one or more Rounds at specific milestone according to Project Plan. The interval for holding DR is up to 3 months </a:t>
            </a:r>
          </a:p>
        </p:txBody>
      </p:sp>
    </p:spTree>
    <p:extLst>
      <p:ext uri="{BB962C8B-B14F-4D97-AF65-F5344CB8AC3E}">
        <p14:creationId xmlns:p14="http://schemas.microsoft.com/office/powerpoint/2010/main" val="65794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14559" y="3512441"/>
            <a:ext cx="632969" cy="529966"/>
            <a:chOff x="6594131" y="2754925"/>
            <a:chExt cx="632969" cy="529966"/>
          </a:xfrm>
        </p:grpSpPr>
        <p:sp>
          <p:nvSpPr>
            <p:cNvPr id="5" name="Donut 4"/>
            <p:cNvSpPr/>
            <p:nvPr/>
          </p:nvSpPr>
          <p:spPr>
            <a:xfrm rot="1361517">
              <a:off x="6697134" y="2754925"/>
              <a:ext cx="529966" cy="529966"/>
            </a:xfrm>
            <a:prstGeom prst="donut">
              <a:avLst>
                <a:gd name="adj" fmla="val 17764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518770">
              <a:off x="6756651" y="2920253"/>
              <a:ext cx="161011" cy="3142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 rot="11860854">
              <a:off x="6594131" y="2930245"/>
              <a:ext cx="252065" cy="182773"/>
            </a:xfrm>
            <a:prstGeom prst="upArrow">
              <a:avLst>
                <a:gd name="adj1" fmla="val 29379"/>
                <a:gd name="adj2" fmla="val 10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onut 7"/>
          <p:cNvSpPr/>
          <p:nvPr/>
        </p:nvSpPr>
        <p:spPr>
          <a:xfrm>
            <a:off x="6152332" y="3641785"/>
            <a:ext cx="1728192" cy="1728192"/>
          </a:xfrm>
          <a:prstGeom prst="donut">
            <a:avLst>
              <a:gd name="adj" fmla="val 1026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71132" y="4126075"/>
            <a:ext cx="952569" cy="835388"/>
            <a:chOff x="2623151" y="4433541"/>
            <a:chExt cx="1816665" cy="1703055"/>
          </a:xfrm>
        </p:grpSpPr>
        <p:grpSp>
          <p:nvGrpSpPr>
            <p:cNvPr id="10" name="Group 9"/>
            <p:cNvGrpSpPr/>
            <p:nvPr/>
          </p:nvGrpSpPr>
          <p:grpSpPr>
            <a:xfrm>
              <a:off x="2623151" y="4433541"/>
              <a:ext cx="720080" cy="1218721"/>
              <a:chOff x="1199456" y="4463143"/>
              <a:chExt cx="720080" cy="1218721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199456" y="4956613"/>
                <a:ext cx="720080" cy="378389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43472" y="4463143"/>
                <a:ext cx="432048" cy="4479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Off-page Connector 22"/>
              <p:cNvSpPr/>
              <p:nvPr/>
            </p:nvSpPr>
            <p:spPr>
              <a:xfrm>
                <a:off x="1199456" y="5209513"/>
                <a:ext cx="720080" cy="472351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apezoid 23"/>
              <p:cNvSpPr/>
              <p:nvPr/>
            </p:nvSpPr>
            <p:spPr>
              <a:xfrm flipV="1">
                <a:off x="1520419" y="4947477"/>
                <a:ext cx="72008" cy="115041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19736" y="4433541"/>
              <a:ext cx="720080" cy="1218721"/>
              <a:chOff x="2892942" y="4337654"/>
              <a:chExt cx="720080" cy="1218721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892942" y="4831124"/>
                <a:ext cx="720080" cy="378389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036958" y="4337654"/>
                <a:ext cx="432048" cy="4479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Off-page Connector 18"/>
              <p:cNvSpPr/>
              <p:nvPr/>
            </p:nvSpPr>
            <p:spPr>
              <a:xfrm>
                <a:off x="2892942" y="5084024"/>
                <a:ext cx="720080" cy="472351"/>
              </a:xfrm>
              <a:prstGeom prst="flowChartOffpageConnector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rapezoid 19"/>
              <p:cNvSpPr/>
              <p:nvPr/>
            </p:nvSpPr>
            <p:spPr>
              <a:xfrm flipV="1">
                <a:off x="3213905" y="4821988"/>
                <a:ext cx="72008" cy="115041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168370" y="4917875"/>
              <a:ext cx="720080" cy="1218721"/>
              <a:chOff x="3292059" y="2164726"/>
              <a:chExt cx="720080" cy="121872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292059" y="2658196"/>
                <a:ext cx="720080" cy="378389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36075" y="2164726"/>
                <a:ext cx="432048" cy="4479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Off-page Connector 14"/>
              <p:cNvSpPr/>
              <p:nvPr/>
            </p:nvSpPr>
            <p:spPr>
              <a:xfrm>
                <a:off x="3292059" y="2911096"/>
                <a:ext cx="720080" cy="472351"/>
              </a:xfrm>
              <a:prstGeom prst="flowChartOffpageConnector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/>
              <p:cNvSpPr/>
              <p:nvPr/>
            </p:nvSpPr>
            <p:spPr>
              <a:xfrm flipV="1">
                <a:off x="3613022" y="2649060"/>
                <a:ext cx="72008" cy="115041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" name="Content Placeholder 1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34" y="3936766"/>
            <a:ext cx="1138229" cy="1138229"/>
          </a:xfrm>
        </p:spPr>
      </p:pic>
      <p:sp>
        <p:nvSpPr>
          <p:cNvPr id="26" name="Rounded Rectangle 25"/>
          <p:cNvSpPr/>
          <p:nvPr/>
        </p:nvSpPr>
        <p:spPr>
          <a:xfrm>
            <a:off x="226648" y="3092320"/>
            <a:ext cx="1368152" cy="2469361"/>
          </a:xfrm>
          <a:prstGeom prst="roundRect">
            <a:avLst>
              <a:gd name="adj" fmla="val 770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0664" y="3220360"/>
            <a:ext cx="1080120" cy="2213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70664" y="3223347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0664" y="324455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0664" y="32667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0664" y="329535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0664" y="3338788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0664" y="3389588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0664" y="344889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0664" y="3517729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0664" y="3583387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0664" y="366809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839" y="3748611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0664" y="3871419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0664" y="404286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0664" y="4231459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0664" y="446502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0664" y="470260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0664" y="4951539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120875" y="4122652"/>
            <a:ext cx="858301" cy="978077"/>
          </a:xfrm>
          <a:prstGeom prst="roundRect">
            <a:avLst>
              <a:gd name="adj" fmla="val 468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93060" y="4199093"/>
            <a:ext cx="713929" cy="812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4193060" y="4327000"/>
            <a:ext cx="71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93059" y="4497223"/>
            <a:ext cx="71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93059" y="4735515"/>
            <a:ext cx="71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93059" y="4408595"/>
            <a:ext cx="71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197820" y="4248456"/>
            <a:ext cx="71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35160" y="4175555"/>
            <a:ext cx="1116" cy="14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761856" y="4172846"/>
            <a:ext cx="1" cy="23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685960" y="4167580"/>
            <a:ext cx="1" cy="23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10066" y="4158013"/>
            <a:ext cx="2378" cy="34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510167" y="4153541"/>
            <a:ext cx="7138" cy="58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36465" y="4126580"/>
            <a:ext cx="11580" cy="90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91664" y="4890556"/>
            <a:ext cx="71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191664" y="4605232"/>
            <a:ext cx="71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314880" y="4248456"/>
            <a:ext cx="1152128" cy="6421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Planning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1738816" y="4375475"/>
            <a:ext cx="432048" cy="32629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3585956" y="4375475"/>
            <a:ext cx="432048" cy="32629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5118965" y="4391867"/>
            <a:ext cx="874118" cy="32629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8690483" y="4248456"/>
            <a:ext cx="1152128" cy="6421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Review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526934" y="1824184"/>
            <a:ext cx="1873866" cy="7101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Retrospective ?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8024540" y="4372220"/>
            <a:ext cx="550996" cy="32629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Bent Arrow 66"/>
          <p:cNvSpPr/>
          <p:nvPr/>
        </p:nvSpPr>
        <p:spPr>
          <a:xfrm flipH="1">
            <a:off x="6560048" y="1979945"/>
            <a:ext cx="2800875" cy="2151889"/>
          </a:xfrm>
          <a:prstGeom prst="bentArrow">
            <a:avLst>
              <a:gd name="adj1" fmla="val 9065"/>
              <a:gd name="adj2" fmla="val 8799"/>
              <a:gd name="adj3" fmla="val 11544"/>
              <a:gd name="adj4" fmla="val 2117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/>
          <p:nvPr/>
        </p:nvSpPr>
        <p:spPr>
          <a:xfrm rot="16200000" flipH="1">
            <a:off x="2487361" y="2292858"/>
            <a:ext cx="2048244" cy="1673125"/>
          </a:xfrm>
          <a:prstGeom prst="bentArrow">
            <a:avLst>
              <a:gd name="adj1" fmla="val 8897"/>
              <a:gd name="adj2" fmla="val 8799"/>
              <a:gd name="adj3" fmla="val 11544"/>
              <a:gd name="adj4" fmla="val 2117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9957558" y="4372220"/>
            <a:ext cx="350210" cy="32629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48401" y="2722503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Backlog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52863" y="3771148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Sprint Backlog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477370" y="365379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Increment</a:t>
            </a:r>
          </a:p>
        </p:txBody>
      </p:sp>
      <p:sp>
        <p:nvSpPr>
          <p:cNvPr id="73" name="Left Brace 72"/>
          <p:cNvSpPr/>
          <p:nvPr/>
        </p:nvSpPr>
        <p:spPr>
          <a:xfrm rot="16200000">
            <a:off x="5968968" y="1983890"/>
            <a:ext cx="276742" cy="7642678"/>
          </a:xfrm>
          <a:prstGeom prst="leftBrace">
            <a:avLst>
              <a:gd name="adj1" fmla="val 19356"/>
              <a:gd name="adj2" fmla="val 4962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257800" y="5964277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usually 2-4 weeks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67999" y="292229"/>
            <a:ext cx="11244575" cy="760507"/>
          </a:xfrm>
        </p:spPr>
        <p:txBody>
          <a:bodyPr/>
          <a:lstStyle/>
          <a:p>
            <a:br>
              <a:rPr lang="en-US" dirty="0">
                <a:solidFill>
                  <a:srgbClr val="06418C"/>
                </a:solidFill>
              </a:rPr>
            </a:br>
            <a:r>
              <a:rPr lang="en-US" dirty="0">
                <a:solidFill>
                  <a:srgbClr val="06418C"/>
                </a:solidFill>
              </a:rPr>
              <a:t>major changes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development flow - sprint Style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034950" y="2727503"/>
            <a:ext cx="2086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Daily scrum</a:t>
            </a:r>
          </a:p>
          <a:p>
            <a:r>
              <a:rPr lang="en-US" sz="1600" dirty="0"/>
              <a:t>what has been done and what to do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80520" y="5113847"/>
            <a:ext cx="33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Design activities to be performed</a:t>
            </a:r>
          </a:p>
          <a:p>
            <a:r>
              <a:rPr lang="en-US" sz="1600" dirty="0"/>
              <a:t>(Requirements to be implemented)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17667" y="1219200"/>
            <a:ext cx="350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any improvement points and</a:t>
            </a:r>
            <a:br>
              <a:rPr lang="en-US" sz="1600" dirty="0"/>
            </a:br>
            <a:r>
              <a:rPr lang="en-US" sz="1600" dirty="0"/>
              <a:t>what to be improved in next Sprint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881120" y="4897059"/>
            <a:ext cx="33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hold as the DR with QA</a:t>
            </a:r>
            <a:br>
              <a:rPr lang="en-US" sz="1600" dirty="0"/>
            </a:br>
            <a:r>
              <a:rPr lang="en-US" sz="1600" dirty="0"/>
              <a:t>The DR interval is up to 3 months</a:t>
            </a:r>
          </a:p>
        </p:txBody>
      </p:sp>
    </p:spTree>
    <p:extLst>
      <p:ext uri="{BB962C8B-B14F-4D97-AF65-F5344CB8AC3E}">
        <p14:creationId xmlns:p14="http://schemas.microsoft.com/office/powerpoint/2010/main" val="211672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67999" y="-110659"/>
            <a:ext cx="11244575" cy="1163395"/>
          </a:xfrm>
        </p:spPr>
        <p:txBody>
          <a:bodyPr/>
          <a:lstStyle/>
          <a:p>
            <a:br>
              <a:rPr lang="en-US" dirty="0">
                <a:solidFill>
                  <a:srgbClr val="06418C"/>
                </a:solidFill>
              </a:rPr>
            </a:br>
            <a:r>
              <a:rPr lang="en-US" dirty="0">
                <a:solidFill>
                  <a:srgbClr val="06418C"/>
                </a:solidFill>
              </a:rPr>
              <a:t>major changes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peer review (newly added: online review)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034" y="2727990"/>
          <a:ext cx="1059180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410">
                  <a:extLst>
                    <a:ext uri="{9D8B030D-6E8A-4147-A177-3AD203B41FA5}">
                      <a16:colId xmlns:a16="http://schemas.microsoft.com/office/drawing/2014/main" val="1426825386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2726378720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592109741"/>
                    </a:ext>
                  </a:extLst>
                </a:gridCol>
                <a:gridCol w="1711071">
                  <a:extLst>
                    <a:ext uri="{9D8B030D-6E8A-4147-A177-3AD203B41FA5}">
                      <a16:colId xmlns:a16="http://schemas.microsoft.com/office/drawing/2014/main" val="106665084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3220333042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9318856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 sharing of peer review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type of peer review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725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Inspection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Walk-through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Pass-around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rgbClr val="FF0000"/>
                          </a:solidFill>
                        </a:rPr>
                        <a:t>Online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76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author (*)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Not author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required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63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</a:t>
                      </a:r>
                      <a:r>
                        <a:rPr lang="en-US" baseline="0" dirty="0"/>
                        <a:t>author (*)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author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</a:t>
                      </a:r>
                      <a:r>
                        <a:rPr lang="en-US" baseline="0" dirty="0"/>
                        <a:t>author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</a:t>
                      </a:r>
                      <a:r>
                        <a:rPr lang="en-US" baseline="0" dirty="0"/>
                        <a:t>author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author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6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</a:t>
                      </a:r>
                      <a:r>
                        <a:rPr lang="en-US" baseline="0" dirty="0"/>
                        <a:t>author (*)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author (*)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74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</a:t>
                      </a:r>
                      <a:r>
                        <a:rPr lang="en-US" baseline="0" dirty="0"/>
                        <a:t>author (*)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required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6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participants</a:t>
                      </a:r>
                      <a:r>
                        <a:rPr lang="en-US" baseline="0" dirty="0"/>
                        <a:t> including author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 </a:t>
                      </a:r>
                      <a:r>
                        <a:rPr lang="en-US" baseline="0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r>
                        <a:rPr lang="en-US" baseline="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 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&gt;=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&gt;= 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23839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546478" y="5552182"/>
            <a:ext cx="2288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Confluence, </a:t>
            </a:r>
            <a:r>
              <a:rPr lang="en-US" sz="1600" dirty="0" err="1"/>
              <a:t>Redmine</a:t>
            </a:r>
            <a:r>
              <a:rPr lang="en-US" sz="1600" dirty="0"/>
              <a:t>.</a:t>
            </a:r>
          </a:p>
          <a:p>
            <a:r>
              <a:rPr lang="en-US" sz="1600" dirty="0"/>
              <a:t>Recorded in the </a:t>
            </a:r>
            <a:r>
              <a:rPr lang="en-US" sz="1600" dirty="0">
                <a:solidFill>
                  <a:srgbClr val="FF0000"/>
                </a:solidFill>
              </a:rPr>
              <a:t>bulletin board</a:t>
            </a:r>
          </a:p>
          <a:p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5525944"/>
            <a:ext cx="289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(*): cannot hold another role concurrently </a:t>
            </a:r>
          </a:p>
        </p:txBody>
      </p:sp>
      <p:sp>
        <p:nvSpPr>
          <p:cNvPr id="16" name="Left Brace 15"/>
          <p:cNvSpPr/>
          <p:nvPr/>
        </p:nvSpPr>
        <p:spPr>
          <a:xfrm rot="5400000">
            <a:off x="6814292" y="-2000629"/>
            <a:ext cx="429142" cy="8088000"/>
          </a:xfrm>
          <a:prstGeom prst="leftBrace">
            <a:avLst>
              <a:gd name="adj1" fmla="val 19356"/>
              <a:gd name="adj2" fmla="val 4962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5347063" y="78149"/>
            <a:ext cx="228600" cy="4953000"/>
          </a:xfrm>
          <a:prstGeom prst="leftBrace">
            <a:avLst>
              <a:gd name="adj1" fmla="val 19356"/>
              <a:gd name="adj2" fmla="val 4962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609600" y="1219200"/>
            <a:ext cx="2133600" cy="829209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grade</a:t>
            </a:r>
          </a:p>
        </p:txBody>
      </p:sp>
      <p:cxnSp>
        <p:nvCxnSpPr>
          <p:cNvPr id="4" name="Elbow Connector 3"/>
          <p:cNvCxnSpPr>
            <a:stCxn id="19" idx="2"/>
            <a:endCxn id="17" idx="1"/>
          </p:cNvCxnSpPr>
          <p:nvPr/>
        </p:nvCxnSpPr>
        <p:spPr>
          <a:xfrm rot="16200000" flipH="1">
            <a:off x="3382173" y="342635"/>
            <a:ext cx="391940" cy="3803487"/>
          </a:xfrm>
          <a:prstGeom prst="bentConnector5">
            <a:avLst>
              <a:gd name="adj1" fmla="val 71050"/>
              <a:gd name="adj2" fmla="val 62278"/>
              <a:gd name="adj3" fmla="val 713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9" idx="3"/>
            <a:endCxn id="16" idx="1"/>
          </p:cNvCxnSpPr>
          <p:nvPr/>
        </p:nvCxnSpPr>
        <p:spPr>
          <a:xfrm>
            <a:off x="2743200" y="1633805"/>
            <a:ext cx="4315912" cy="194995"/>
          </a:xfrm>
          <a:prstGeom prst="bentConnector4">
            <a:avLst>
              <a:gd name="adj1" fmla="val 46586"/>
              <a:gd name="adj2" fmla="val 12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5449" y="2304916"/>
            <a:ext cx="97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Q1S/Q1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9400" y="1311002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Others or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Q1S/Q1 but with </a:t>
            </a:r>
            <a:r>
              <a:rPr lang="en-US" sz="1600" dirty="0" err="1"/>
              <a:t>stakeholders’s</a:t>
            </a:r>
            <a:r>
              <a:rPr lang="en-US" sz="1600" dirty="0"/>
              <a:t> agreement</a:t>
            </a:r>
          </a:p>
        </p:txBody>
      </p:sp>
    </p:spTree>
    <p:extLst>
      <p:ext uri="{BB962C8B-B14F-4D97-AF65-F5344CB8AC3E}">
        <p14:creationId xmlns:p14="http://schemas.microsoft.com/office/powerpoint/2010/main" val="213918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914400" y="1547889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products to be reused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67999" y="-110659"/>
            <a:ext cx="11244575" cy="1163395"/>
          </a:xfrm>
        </p:spPr>
        <p:txBody>
          <a:bodyPr/>
          <a:lstStyle/>
          <a:p>
            <a:br>
              <a:rPr lang="en-US" dirty="0">
                <a:solidFill>
                  <a:srgbClr val="06418C"/>
                </a:solidFill>
              </a:rPr>
            </a:br>
            <a:r>
              <a:rPr lang="en-US" dirty="0">
                <a:solidFill>
                  <a:srgbClr val="06418C"/>
                </a:solidFill>
              </a:rPr>
              <a:t>major changes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the project subject to software qualification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908713" y="5443670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be reused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074967" y="1547889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product to be reused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147454" y="3637294"/>
            <a:ext cx="60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08" name="Diamond 107"/>
          <p:cNvSpPr/>
          <p:nvPr/>
        </p:nvSpPr>
        <p:spPr>
          <a:xfrm>
            <a:off x="6080654" y="2823883"/>
            <a:ext cx="2133600" cy="829209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qualified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9509654" y="4222650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NOT be reused</a:t>
            </a:r>
          </a:p>
        </p:txBody>
      </p:sp>
      <p:sp>
        <p:nvSpPr>
          <p:cNvPr id="110" name="Diamond 109"/>
          <p:cNvSpPr/>
          <p:nvPr/>
        </p:nvSpPr>
        <p:spPr>
          <a:xfrm>
            <a:off x="5952699" y="4145257"/>
            <a:ext cx="2396334" cy="807116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&gt;= quality grade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6090286" y="5443670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be reused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08567" y="2887249"/>
            <a:ext cx="60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122" name="Right Arrow 121"/>
          <p:cNvSpPr/>
          <p:nvPr/>
        </p:nvSpPr>
        <p:spPr>
          <a:xfrm>
            <a:off x="3733800" y="3632510"/>
            <a:ext cx="1407518" cy="512747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06" idx="2"/>
          </p:cNvCxnSpPr>
          <p:nvPr/>
        </p:nvCxnSpPr>
        <p:spPr>
          <a:xfrm>
            <a:off x="7141767" y="2200219"/>
            <a:ext cx="5687" cy="62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8" idx="2"/>
          </p:cNvCxnSpPr>
          <p:nvPr/>
        </p:nvCxnSpPr>
        <p:spPr>
          <a:xfrm flipH="1">
            <a:off x="7147453" y="3653092"/>
            <a:ext cx="1" cy="49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0" idx="2"/>
            <a:endCxn id="85" idx="0"/>
          </p:cNvCxnSpPr>
          <p:nvPr/>
        </p:nvCxnSpPr>
        <p:spPr>
          <a:xfrm flipH="1">
            <a:off x="1975513" y="2200219"/>
            <a:ext cx="5687" cy="324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0" idx="2"/>
            <a:endCxn id="111" idx="0"/>
          </p:cNvCxnSpPr>
          <p:nvPr/>
        </p:nvCxnSpPr>
        <p:spPr>
          <a:xfrm>
            <a:off x="7150866" y="4952373"/>
            <a:ext cx="6220" cy="4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8" idx="3"/>
            <a:endCxn id="109" idx="0"/>
          </p:cNvCxnSpPr>
          <p:nvPr/>
        </p:nvCxnSpPr>
        <p:spPr>
          <a:xfrm>
            <a:off x="8214254" y="3238488"/>
            <a:ext cx="2362200" cy="98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0" idx="3"/>
            <a:endCxn id="109" idx="1"/>
          </p:cNvCxnSpPr>
          <p:nvPr/>
        </p:nvCxnSpPr>
        <p:spPr>
          <a:xfrm>
            <a:off x="8349033" y="4548815"/>
            <a:ext cx="1160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4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914400" y="1938470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Management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67999" y="-110659"/>
            <a:ext cx="11244575" cy="1163395"/>
          </a:xfrm>
        </p:spPr>
        <p:txBody>
          <a:bodyPr/>
          <a:lstStyle/>
          <a:p>
            <a:br>
              <a:rPr lang="en-US" dirty="0">
                <a:solidFill>
                  <a:srgbClr val="06418C"/>
                </a:solidFill>
              </a:rPr>
            </a:br>
            <a:r>
              <a:rPr lang="en-US" dirty="0">
                <a:solidFill>
                  <a:srgbClr val="06418C"/>
                </a:solidFill>
              </a:rPr>
              <a:t>major changes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configuration audit will be done by </a:t>
            </a:r>
            <a:r>
              <a:rPr lang="en-US" sz="2000" dirty="0" err="1">
                <a:solidFill>
                  <a:srgbClr val="06418C"/>
                </a:solidFill>
              </a:rPr>
              <a:t>qa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908713" y="5105400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Audit</a:t>
            </a:r>
          </a:p>
        </p:txBody>
      </p:sp>
      <p:cxnSp>
        <p:nvCxnSpPr>
          <p:cNvPr id="76" name="Straight Connector 75"/>
          <p:cNvCxnSpPr>
            <a:stCxn id="60" idx="2"/>
            <a:endCxn id="85" idx="0"/>
          </p:cNvCxnSpPr>
          <p:nvPr/>
        </p:nvCxnSpPr>
        <p:spPr>
          <a:xfrm flipH="1">
            <a:off x="1975513" y="2590800"/>
            <a:ext cx="5687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8976281" y="1938470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Management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8991600" y="5105400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Audit</a:t>
            </a:r>
          </a:p>
        </p:txBody>
      </p:sp>
      <p:cxnSp>
        <p:nvCxnSpPr>
          <p:cNvPr id="112" name="Straight Connector 111"/>
          <p:cNvCxnSpPr>
            <a:stCxn id="106" idx="2"/>
            <a:endCxn id="111" idx="0"/>
          </p:cNvCxnSpPr>
          <p:nvPr/>
        </p:nvCxnSpPr>
        <p:spPr>
          <a:xfrm>
            <a:off x="10043081" y="2590800"/>
            <a:ext cx="15319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ight Arrow 121"/>
          <p:cNvSpPr/>
          <p:nvPr/>
        </p:nvSpPr>
        <p:spPr>
          <a:xfrm>
            <a:off x="6226450" y="5175189"/>
            <a:ext cx="1622150" cy="512747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22178" y="5139176"/>
            <a:ext cx="289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 the project</a:t>
            </a:r>
          </a:p>
          <a:p>
            <a:r>
              <a:rPr lang="en-US" sz="1600" dirty="0"/>
              <a:t>(but NOT the project member)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53400" y="526228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By QA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3505200" y="1938470"/>
            <a:ext cx="5029200" cy="65233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leader</a:t>
            </a:r>
          </a:p>
        </p:txBody>
      </p:sp>
    </p:spTree>
    <p:extLst>
      <p:ext uri="{BB962C8B-B14F-4D97-AF65-F5344CB8AC3E}">
        <p14:creationId xmlns:p14="http://schemas.microsoft.com/office/powerpoint/2010/main" val="281426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794576"/>
          </a:xfrm>
        </p:spPr>
        <p:txBody>
          <a:bodyPr/>
          <a:lstStyle/>
          <a:p>
            <a:r>
              <a:rPr lang="de-DE" dirty="0"/>
              <a:t>List of change points </a:t>
            </a:r>
            <a:r>
              <a:rPr lang="en-US" dirty="0"/>
              <a:t>	</a:t>
            </a:r>
            <a:r>
              <a:rPr lang="en-US" b="1" dirty="0"/>
              <a:t>Page 03</a:t>
            </a:r>
          </a:p>
          <a:p>
            <a:r>
              <a:rPr lang="de-DE" dirty="0"/>
              <a:t>Appendix </a:t>
            </a:r>
            <a:r>
              <a:rPr lang="en-US" dirty="0"/>
              <a:t>	</a:t>
            </a:r>
            <a:r>
              <a:rPr lang="en-US" b="1" dirty="0"/>
              <a:t>Page 11</a:t>
            </a:r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67999" y="-110659"/>
            <a:ext cx="11244575" cy="1163395"/>
          </a:xfrm>
        </p:spPr>
        <p:txBody>
          <a:bodyPr/>
          <a:lstStyle/>
          <a:p>
            <a:br>
              <a:rPr lang="en-US" dirty="0">
                <a:solidFill>
                  <a:srgbClr val="06418C"/>
                </a:solidFill>
              </a:rPr>
            </a:br>
            <a:r>
              <a:rPr lang="en-US" dirty="0">
                <a:solidFill>
                  <a:srgbClr val="06418C"/>
                </a:solidFill>
              </a:rPr>
              <a:t>major changes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removed software design qualification report</a:t>
            </a:r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467999" y="1524000"/>
            <a:ext cx="2423081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design qualification report</a:t>
            </a:r>
          </a:p>
        </p:txBody>
      </p:sp>
      <p:sp>
        <p:nvSpPr>
          <p:cNvPr id="122" name="Right Arrow 121"/>
          <p:cNvSpPr/>
          <p:nvPr/>
        </p:nvSpPr>
        <p:spPr>
          <a:xfrm>
            <a:off x="6150250" y="3341224"/>
            <a:ext cx="1622150" cy="512747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5400000">
            <a:off x="1518166" y="343409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performed by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7999" y="5029200"/>
            <a:ext cx="2423081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(PL/PM)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48000" y="1518833"/>
            <a:ext cx="2423081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qualification process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48000" y="5024033"/>
            <a:ext cx="2423081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Department</a:t>
            </a:r>
          </a:p>
        </p:txBody>
      </p:sp>
      <p:cxnSp>
        <p:nvCxnSpPr>
          <p:cNvPr id="6" name="Straight Arrow Connector 5"/>
          <p:cNvCxnSpPr>
            <a:stCxn id="106" idx="2"/>
            <a:endCxn id="15" idx="0"/>
          </p:cNvCxnSpPr>
          <p:nvPr/>
        </p:nvCxnSpPr>
        <p:spPr>
          <a:xfrm>
            <a:off x="1679540" y="2176330"/>
            <a:ext cx="0" cy="285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17" idx="0"/>
          </p:cNvCxnSpPr>
          <p:nvPr/>
        </p:nvCxnSpPr>
        <p:spPr>
          <a:xfrm>
            <a:off x="4259541" y="2171163"/>
            <a:ext cx="0" cy="285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289493" y="1526729"/>
            <a:ext cx="2423081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qualification process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289493" y="5031929"/>
            <a:ext cx="2423081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Department</a:t>
            </a:r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10501034" y="2179059"/>
            <a:ext cx="0" cy="285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921234" y="38158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performed by</a:t>
            </a:r>
          </a:p>
        </p:txBody>
      </p:sp>
    </p:spTree>
    <p:extLst>
      <p:ext uri="{BB962C8B-B14F-4D97-AF65-F5344CB8AC3E}">
        <p14:creationId xmlns:p14="http://schemas.microsoft.com/office/powerpoint/2010/main" val="3561705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de-DE" dirty="0"/>
              <a:t>minor change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8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999" y="332540"/>
            <a:ext cx="11244575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minor changes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work product definition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999" y="2170430"/>
          <a:ext cx="11244576" cy="278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98">
                  <a:extLst>
                    <a:ext uri="{9D8B030D-6E8A-4147-A177-3AD203B41FA5}">
                      <a16:colId xmlns:a16="http://schemas.microsoft.com/office/drawing/2014/main" val="4279981557"/>
                    </a:ext>
                  </a:extLst>
                </a:gridCol>
                <a:gridCol w="3095203">
                  <a:extLst>
                    <a:ext uri="{9D8B030D-6E8A-4147-A177-3AD203B41FA5}">
                      <a16:colId xmlns:a16="http://schemas.microsoft.com/office/drawing/2014/main" val="2245889210"/>
                    </a:ext>
                  </a:extLst>
                </a:gridCol>
                <a:gridCol w="1569624">
                  <a:extLst>
                    <a:ext uri="{9D8B030D-6E8A-4147-A177-3AD203B41FA5}">
                      <a16:colId xmlns:a16="http://schemas.microsoft.com/office/drawing/2014/main" val="2786388901"/>
                    </a:ext>
                  </a:extLst>
                </a:gridCol>
                <a:gridCol w="2242536">
                  <a:extLst>
                    <a:ext uri="{9D8B030D-6E8A-4147-A177-3AD203B41FA5}">
                      <a16:colId xmlns:a16="http://schemas.microsoft.com/office/drawing/2014/main" val="1829697456"/>
                    </a:ext>
                  </a:extLst>
                </a:gridCol>
                <a:gridCol w="1296299">
                  <a:extLst>
                    <a:ext uri="{9D8B030D-6E8A-4147-A177-3AD203B41FA5}">
                      <a16:colId xmlns:a16="http://schemas.microsoft.com/office/drawing/2014/main" val="229226704"/>
                    </a:ext>
                  </a:extLst>
                </a:gridCol>
                <a:gridCol w="1096905">
                  <a:extLst>
                    <a:ext uri="{9D8B030D-6E8A-4147-A177-3AD203B41FA5}">
                      <a16:colId xmlns:a16="http://schemas.microsoft.com/office/drawing/2014/main" val="3201763789"/>
                    </a:ext>
                  </a:extLst>
                </a:gridCol>
                <a:gridCol w="1392411">
                  <a:extLst>
                    <a:ext uri="{9D8B030D-6E8A-4147-A177-3AD203B41FA5}">
                      <a16:colId xmlns:a16="http://schemas.microsoft.com/office/drawing/2014/main" val="36401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Work product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Created by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Approved by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Outputted from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Waterfall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Milestone / Sprint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97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Development Start DCP Minutes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leader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manager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53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Development Plan DCP Minutes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leader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manager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586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Planning DR Minutes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leader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manager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582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Plan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leader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Vice president class (*)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327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Measurement and Analysis Item Table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leader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member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 / AD / UD / CD / UT / IT / VT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890385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999" y="4977751"/>
            <a:ext cx="4343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(*):</a:t>
            </a:r>
          </a:p>
          <a:p>
            <a:r>
              <a:rPr lang="en-US" sz="1400" dirty="0"/>
              <a:t>    - Q2 (Tools etc.): Manager</a:t>
            </a:r>
            <a:br>
              <a:rPr lang="en-US" sz="1400" dirty="0"/>
            </a:br>
            <a:r>
              <a:rPr lang="en-US" sz="1400" dirty="0"/>
              <a:t>    - Q1 (Automotive etc.): Senior Manager</a:t>
            </a:r>
            <a:br>
              <a:rPr lang="en-US" sz="1400" dirty="0"/>
            </a:br>
            <a:r>
              <a:rPr lang="en-US" sz="1400" dirty="0"/>
              <a:t>    - Q1S/</a:t>
            </a:r>
            <a:r>
              <a:rPr lang="en-US" sz="1400" dirty="0" err="1"/>
              <a:t>FuSa</a:t>
            </a:r>
            <a:r>
              <a:rPr lang="en-US" sz="1400" dirty="0"/>
              <a:t>: Director</a:t>
            </a:r>
          </a:p>
          <a:p>
            <a:r>
              <a:rPr lang="en-US" sz="1400" dirty="0"/>
              <a:t>(confirmed with REL/QAD)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8174" y="1248007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cs typeface="Arial" panose="020B0604020202020204" pitchFamily="34" charset="0"/>
              </a:rPr>
              <a:t>R</a:t>
            </a:r>
            <a:r>
              <a:rPr kumimoji="1" lang="en-US" altLang="ja-JP" sz="1200" dirty="0">
                <a:cs typeface="Arial" panose="020B0604020202020204" pitchFamily="34" charset="0"/>
              </a:rPr>
              <a:t>: Required but tools that manage similar information may be used.</a:t>
            </a:r>
          </a:p>
          <a:p>
            <a:r>
              <a:rPr kumimoji="1" lang="en-US" altLang="ja-JP" sz="1200" b="1" dirty="0">
                <a:cs typeface="Arial" panose="020B0604020202020204" pitchFamily="34" charset="0"/>
              </a:rPr>
              <a:t>R(Tool)</a:t>
            </a:r>
            <a:r>
              <a:rPr kumimoji="1" lang="en-US" altLang="ja-JP" sz="1200" dirty="0">
                <a:cs typeface="Arial" panose="020B0604020202020204" pitchFamily="34" charset="0"/>
              </a:rPr>
              <a:t>: Required using tools to manage similar information.</a:t>
            </a:r>
          </a:p>
          <a:p>
            <a:r>
              <a:rPr kumimoji="1" lang="en-US" altLang="ja-JP" sz="1200" b="1" dirty="0">
                <a:cs typeface="Arial" panose="020B0604020202020204" pitchFamily="34" charset="0"/>
              </a:rPr>
              <a:t>*</a:t>
            </a:r>
            <a:r>
              <a:rPr kumimoji="1" lang="en-US" altLang="ja-JP" sz="1200" dirty="0">
                <a:cs typeface="Arial" panose="020B0604020202020204" pitchFamily="34" charset="0"/>
              </a:rPr>
              <a:t> : Perform the relevant activity, although the creation of the work product is optional.</a:t>
            </a:r>
            <a:endParaRPr kumimoji="1" lang="ja-JP" altLang="en-US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64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999" y="332540"/>
            <a:ext cx="11244575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minor changes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change name of some design activities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7999" y="1737526"/>
          <a:ext cx="33166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3932074647"/>
                    </a:ext>
                  </a:extLst>
                </a:gridCol>
                <a:gridCol w="1228721">
                  <a:extLst>
                    <a:ext uri="{9D8B030D-6E8A-4147-A177-3AD203B41FA5}">
                      <a16:colId xmlns:a16="http://schemas.microsoft.com/office/drawing/2014/main" val="1045758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7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DCP, 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37764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sz="16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960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94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198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595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7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02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Quality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SQ,</a:t>
                      </a:r>
                      <a:r>
                        <a:rPr lang="en-US" sz="1600" baseline="0" dirty="0"/>
                        <a:t> DCP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329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84414" y="1737526"/>
          <a:ext cx="43281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3932074647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1045758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7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DCP, 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37764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sz="16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960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Architecture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94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Unit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198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595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7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402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Validation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Quality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SQ,</a:t>
                      </a:r>
                      <a:r>
                        <a:rPr lang="en-US" sz="1600" baseline="0" dirty="0"/>
                        <a:t> DCP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3298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773432" y="3429000"/>
            <a:ext cx="1622150" cy="512747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999" y="332540"/>
            <a:ext cx="11244575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List of change points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(</a:t>
            </a:r>
            <a:r>
              <a:rPr lang="en-US" sz="2000" dirty="0">
                <a:hlinkClick r:id="rId2"/>
              </a:rPr>
              <a:t>REV.9</a:t>
            </a:r>
            <a:r>
              <a:rPr lang="en-US" sz="2000" dirty="0"/>
              <a:t>: </a:t>
            </a:r>
            <a:r>
              <a:rPr lang="en-US" sz="2000" dirty="0" err="1"/>
              <a:t>aug</a:t>
            </a:r>
            <a:r>
              <a:rPr lang="en-US" sz="2000" dirty="0"/>
              <a:t> 06, 2020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>
                <a:sym typeface="Wingdings" panose="05000000000000000000" pitchFamily="2" charset="2"/>
                <a:hlinkClick r:id="rId2"/>
              </a:rPr>
              <a:t>rev.10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r>
              <a:rPr lang="en-US" sz="2000" dirty="0" err="1">
                <a:sym typeface="Wingdings" panose="05000000000000000000" pitchFamily="2" charset="2"/>
              </a:rPr>
              <a:t>jul</a:t>
            </a:r>
            <a:r>
              <a:rPr lang="en-US" sz="2000" dirty="0">
                <a:sym typeface="Wingdings" panose="05000000000000000000" pitchFamily="2" charset="2"/>
              </a:rPr>
              <a:t> 09, 2021</a:t>
            </a:r>
            <a:r>
              <a:rPr lang="en-US" sz="2000" dirty="0"/>
              <a:t>)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441973"/>
              </p:ext>
            </p:extLst>
          </p:nvPr>
        </p:nvGraphicFramePr>
        <p:xfrm>
          <a:off x="467998" y="1788160"/>
          <a:ext cx="10657202" cy="2860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099">
                  <a:extLst>
                    <a:ext uri="{9D8B030D-6E8A-4147-A177-3AD203B41FA5}">
                      <a16:colId xmlns:a16="http://schemas.microsoft.com/office/drawing/2014/main" val="731751495"/>
                    </a:ext>
                  </a:extLst>
                </a:gridCol>
                <a:gridCol w="10195103">
                  <a:extLst>
                    <a:ext uri="{9D8B030D-6E8A-4147-A177-3AD203B41FA5}">
                      <a16:colId xmlns:a16="http://schemas.microsoft.com/office/drawing/2014/main" val="1659040734"/>
                    </a:ext>
                  </a:extLst>
                </a:gridCol>
              </a:tblGrid>
              <a:tr h="5035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Change 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22087"/>
                  </a:ext>
                </a:extLst>
              </a:tr>
              <a:tr h="47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burden on the quality department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983735"/>
                  </a:ext>
                </a:extLst>
              </a:tr>
              <a:tr h="47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Clarify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which development styles can be carried out the development processes concurrently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635276"/>
                  </a:ext>
                </a:extLst>
              </a:tr>
              <a:tr h="47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 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DR timing for the Change and Cancellation of the project plan (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within 2 weeks)</a:t>
                      </a:r>
                      <a:endParaRPr kumimoji="1" lang="en-US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49016"/>
                  </a:ext>
                </a:extLst>
              </a:tr>
              <a:tr h="47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 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widely reuse of the design assets</a:t>
                      </a:r>
                      <a:endParaRPr kumimoji="1" lang="en-US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183070"/>
                  </a:ext>
                </a:extLst>
              </a:tr>
              <a:tr h="47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</a:t>
                      </a:r>
                      <a:r>
                        <a:rPr kumimoji="1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“must have” operation rules and their monitoring of configuration management</a:t>
                      </a:r>
                      <a:endParaRPr kumimoji="1" lang="en-US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334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67999" y="304800"/>
            <a:ext cx="11244575" cy="74793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planning </a:t>
            </a:r>
            <a:r>
              <a:rPr lang="en-US" dirty="0" err="1">
                <a:solidFill>
                  <a:srgbClr val="06418C"/>
                </a:solidFill>
              </a:rPr>
              <a:t>dr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Reduce the burden on the quality department</a:t>
            </a:r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1318126" y="2038707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 DR</a:t>
            </a:r>
          </a:p>
        </p:txBody>
      </p:sp>
      <p:sp>
        <p:nvSpPr>
          <p:cNvPr id="108" name="Diamond 107"/>
          <p:cNvSpPr/>
          <p:nvPr/>
        </p:nvSpPr>
        <p:spPr>
          <a:xfrm>
            <a:off x="4118205" y="2038707"/>
            <a:ext cx="1684922" cy="65233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B2D2-C53E-4455-8E39-B5BA3DF0CC11}"/>
              </a:ext>
            </a:extLst>
          </p:cNvPr>
          <p:cNvSpPr txBox="1"/>
          <p:nvPr/>
        </p:nvSpPr>
        <p:spPr>
          <a:xfrm>
            <a:off x="9829800" y="6096000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SQ: Software Qualification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332C0-F0C2-4954-B20B-20F8930739C6}"/>
              </a:ext>
            </a:extLst>
          </p:cNvPr>
          <p:cNvCxnSpPr>
            <a:stCxn id="106" idx="3"/>
            <a:endCxn id="108" idx="1"/>
          </p:cNvCxnSpPr>
          <p:nvPr/>
        </p:nvCxnSpPr>
        <p:spPr>
          <a:xfrm>
            <a:off x="3451726" y="2364872"/>
            <a:ext cx="666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105">
            <a:extLst>
              <a:ext uri="{FF2B5EF4-FFF2-40B4-BE49-F238E27FC236}">
                <a16:creationId xmlns:a16="http://schemas.microsoft.com/office/drawing/2014/main" id="{75C8CDD0-AEE7-4178-A8D7-105814F0621C}"/>
              </a:ext>
            </a:extLst>
          </p:cNvPr>
          <p:cNvSpPr/>
          <p:nvPr/>
        </p:nvSpPr>
        <p:spPr>
          <a:xfrm>
            <a:off x="6400800" y="1421805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/>
              <a:t>equire</a:t>
            </a:r>
          </a:p>
          <a:p>
            <a:pPr algn="ctr"/>
            <a:r>
              <a:rPr lang="en-US" dirty="0"/>
              <a:t>QA participation</a:t>
            </a:r>
          </a:p>
        </p:txBody>
      </p:sp>
      <p:sp>
        <p:nvSpPr>
          <p:cNvPr id="30" name="Rounded Rectangle 105">
            <a:extLst>
              <a:ext uri="{FF2B5EF4-FFF2-40B4-BE49-F238E27FC236}">
                <a16:creationId xmlns:a16="http://schemas.microsoft.com/office/drawing/2014/main" id="{5BFDE163-FC14-4160-9C5A-F1B968B123C7}"/>
              </a:ext>
            </a:extLst>
          </p:cNvPr>
          <p:cNvSpPr/>
          <p:nvPr/>
        </p:nvSpPr>
        <p:spPr>
          <a:xfrm>
            <a:off x="6400800" y="2691037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</a:t>
            </a:r>
          </a:p>
          <a:p>
            <a:pPr algn="ctr"/>
            <a:r>
              <a:rPr lang="en-US" dirty="0"/>
              <a:t>QA participation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1014F2F-11BC-4ACC-85EB-E9BA5F75E8E0}"/>
              </a:ext>
            </a:extLst>
          </p:cNvPr>
          <p:cNvCxnSpPr>
            <a:stCxn id="108" idx="0"/>
            <a:endCxn id="29" idx="1"/>
          </p:cNvCxnSpPr>
          <p:nvPr/>
        </p:nvCxnSpPr>
        <p:spPr>
          <a:xfrm rot="5400000" flipH="1" flipV="1">
            <a:off x="5535365" y="1173272"/>
            <a:ext cx="290737" cy="14401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668976B-4EFD-4211-92AB-6A7337CDBEB3}"/>
              </a:ext>
            </a:extLst>
          </p:cNvPr>
          <p:cNvCxnSpPr>
            <a:stCxn id="108" idx="2"/>
            <a:endCxn id="30" idx="1"/>
          </p:cNvCxnSpPr>
          <p:nvPr/>
        </p:nvCxnSpPr>
        <p:spPr>
          <a:xfrm rot="16200000" flipH="1">
            <a:off x="5517651" y="2134052"/>
            <a:ext cx="326165" cy="14401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47F2AE-9F21-4BB6-A589-CF1D8AC83015}"/>
              </a:ext>
            </a:extLst>
          </p:cNvPr>
          <p:cNvSpPr txBox="1"/>
          <p:nvPr/>
        </p:nvSpPr>
        <p:spPr>
          <a:xfrm>
            <a:off x="5410200" y="147560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DA70F-E208-4B31-8B89-1F329990EBE2}"/>
              </a:ext>
            </a:extLst>
          </p:cNvPr>
          <p:cNvSpPr txBox="1"/>
          <p:nvPr/>
        </p:nvSpPr>
        <p:spPr>
          <a:xfrm>
            <a:off x="5377799" y="2743200"/>
            <a:ext cx="43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3" name="Rounded Rectangle 105">
            <a:extLst>
              <a:ext uri="{FF2B5EF4-FFF2-40B4-BE49-F238E27FC236}">
                <a16:creationId xmlns:a16="http://schemas.microsoft.com/office/drawing/2014/main" id="{65B6C03A-5B7D-43BE-A2BE-BD312FAEDA69}"/>
              </a:ext>
            </a:extLst>
          </p:cNvPr>
          <p:cNvSpPr/>
          <p:nvPr/>
        </p:nvSpPr>
        <p:spPr>
          <a:xfrm>
            <a:off x="1306199" y="4764469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QA check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84BC401-603E-45ED-8E64-D8B73579F8FE}"/>
              </a:ext>
            </a:extLst>
          </p:cNvPr>
          <p:cNvSpPr/>
          <p:nvPr/>
        </p:nvSpPr>
        <p:spPr>
          <a:xfrm>
            <a:off x="3893866" y="4703459"/>
            <a:ext cx="2133600" cy="77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grade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F03D36-215E-4BE6-A8A9-7F00B43C08F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439799" y="5090634"/>
            <a:ext cx="454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05">
            <a:extLst>
              <a:ext uri="{FF2B5EF4-FFF2-40B4-BE49-F238E27FC236}">
                <a16:creationId xmlns:a16="http://schemas.microsoft.com/office/drawing/2014/main" id="{8A4DD68D-2300-4B38-AD48-024E32061673}"/>
              </a:ext>
            </a:extLst>
          </p:cNvPr>
          <p:cNvSpPr/>
          <p:nvPr/>
        </p:nvSpPr>
        <p:spPr>
          <a:xfrm>
            <a:off x="6388873" y="4051129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Once a month</a:t>
            </a:r>
          </a:p>
        </p:txBody>
      </p:sp>
      <p:sp>
        <p:nvSpPr>
          <p:cNvPr id="19" name="Rounded Rectangle 105">
            <a:extLst>
              <a:ext uri="{FF2B5EF4-FFF2-40B4-BE49-F238E27FC236}">
                <a16:creationId xmlns:a16="http://schemas.microsoft.com/office/drawing/2014/main" id="{5DD3ABF4-B66B-4D9A-8F14-4CE167896CA2}"/>
              </a:ext>
            </a:extLst>
          </p:cNvPr>
          <p:cNvSpPr/>
          <p:nvPr/>
        </p:nvSpPr>
        <p:spPr>
          <a:xfrm>
            <a:off x="6388873" y="5519870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every </a:t>
            </a:r>
            <a:r>
              <a:rPr lang="en-US" dirty="0">
                <a:solidFill>
                  <a:srgbClr val="FF0000"/>
                </a:solidFill>
              </a:rPr>
              <a:t>two months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B021657-BE5C-46DF-B967-FDBB1874244D}"/>
              </a:ext>
            </a:extLst>
          </p:cNvPr>
          <p:cNvCxnSpPr>
            <a:cxnSpLocks/>
            <a:stCxn id="15" idx="0"/>
            <a:endCxn id="18" idx="1"/>
          </p:cNvCxnSpPr>
          <p:nvPr/>
        </p:nvCxnSpPr>
        <p:spPr>
          <a:xfrm rot="5400000" flipH="1" flipV="1">
            <a:off x="5511687" y="3826274"/>
            <a:ext cx="326165" cy="14282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9BC8C2-E63C-4569-B7AC-3A0261B0EE12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 rot="16200000" flipH="1">
            <a:off x="5490656" y="4947817"/>
            <a:ext cx="368227" cy="14282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47917A-57D7-42FB-865F-4D5310006271}"/>
              </a:ext>
            </a:extLst>
          </p:cNvPr>
          <p:cNvSpPr txBox="1"/>
          <p:nvPr/>
        </p:nvSpPr>
        <p:spPr>
          <a:xfrm>
            <a:off x="5365872" y="5562600"/>
            <a:ext cx="43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655449-D5C5-42F6-8D09-1601B3434449}"/>
              </a:ext>
            </a:extLst>
          </p:cNvPr>
          <p:cNvSpPr txBox="1"/>
          <p:nvPr/>
        </p:nvSpPr>
        <p:spPr>
          <a:xfrm>
            <a:off x="5181600" y="4100294"/>
            <a:ext cx="840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Q1/Q1S</a:t>
            </a:r>
          </a:p>
        </p:txBody>
      </p:sp>
    </p:spTree>
    <p:extLst>
      <p:ext uri="{BB962C8B-B14F-4D97-AF65-F5344CB8AC3E}">
        <p14:creationId xmlns:p14="http://schemas.microsoft.com/office/powerpoint/2010/main" val="88303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development processes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can do concurrently (except waterfall)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431865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RD</a:t>
            </a:r>
            <a:endParaRPr lang="en-US" dirty="0"/>
          </a:p>
        </p:txBody>
      </p:sp>
      <p:sp>
        <p:nvSpPr>
          <p:cNvPr id="72" name="Rounded Rectangle 4">
            <a:extLst>
              <a:ext uri="{FF2B5EF4-FFF2-40B4-BE49-F238E27FC236}">
                <a16:creationId xmlns:a16="http://schemas.microsoft.com/office/drawing/2014/main" id="{4FE1BC0C-1772-41D0-B1D9-7F71669D10E7}"/>
              </a:ext>
            </a:extLst>
          </p:cNvPr>
          <p:cNvSpPr/>
          <p:nvPr/>
        </p:nvSpPr>
        <p:spPr>
          <a:xfrm>
            <a:off x="2743200" y="1763520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</a:t>
            </a:r>
            <a:endParaRPr lang="en-US" dirty="0"/>
          </a:p>
        </p:txBody>
      </p:sp>
      <p:sp>
        <p:nvSpPr>
          <p:cNvPr id="73" name="Rounded Rectangle 4">
            <a:extLst>
              <a:ext uri="{FF2B5EF4-FFF2-40B4-BE49-F238E27FC236}">
                <a16:creationId xmlns:a16="http://schemas.microsoft.com/office/drawing/2014/main" id="{9BC25EF0-A4C4-42F3-9364-CB5BB028384D}"/>
              </a:ext>
            </a:extLst>
          </p:cNvPr>
          <p:cNvSpPr/>
          <p:nvPr/>
        </p:nvSpPr>
        <p:spPr>
          <a:xfrm>
            <a:off x="3276600" y="2095175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UD</a:t>
            </a:r>
            <a:endParaRPr lang="en-US" dirty="0"/>
          </a:p>
        </p:txBody>
      </p:sp>
      <p:sp>
        <p:nvSpPr>
          <p:cNvPr id="74" name="Rounded Rectangle 4">
            <a:extLst>
              <a:ext uri="{FF2B5EF4-FFF2-40B4-BE49-F238E27FC236}">
                <a16:creationId xmlns:a16="http://schemas.microsoft.com/office/drawing/2014/main" id="{D64F11B9-EE99-4C84-91FA-9F38C0312EC8}"/>
              </a:ext>
            </a:extLst>
          </p:cNvPr>
          <p:cNvSpPr/>
          <p:nvPr/>
        </p:nvSpPr>
        <p:spPr>
          <a:xfrm>
            <a:off x="3810000" y="2424078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CD</a:t>
            </a:r>
            <a:endParaRPr lang="en-US" dirty="0"/>
          </a:p>
        </p:txBody>
      </p:sp>
      <p:sp>
        <p:nvSpPr>
          <p:cNvPr id="75" name="Rounded Rectangle 4">
            <a:extLst>
              <a:ext uri="{FF2B5EF4-FFF2-40B4-BE49-F238E27FC236}">
                <a16:creationId xmlns:a16="http://schemas.microsoft.com/office/drawing/2014/main" id="{67CA5B8B-A99A-4BCD-9730-FF3060ACCCFE}"/>
              </a:ext>
            </a:extLst>
          </p:cNvPr>
          <p:cNvSpPr/>
          <p:nvPr/>
        </p:nvSpPr>
        <p:spPr>
          <a:xfrm>
            <a:off x="4343400" y="2755348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UT</a:t>
            </a:r>
            <a:endParaRPr lang="en-US" dirty="0"/>
          </a:p>
        </p:txBody>
      </p:sp>
      <p:sp>
        <p:nvSpPr>
          <p:cNvPr id="76" name="Rounded Rectangle 4">
            <a:extLst>
              <a:ext uri="{FF2B5EF4-FFF2-40B4-BE49-F238E27FC236}">
                <a16:creationId xmlns:a16="http://schemas.microsoft.com/office/drawing/2014/main" id="{B8254279-01BA-4EF0-B83F-201F2DCEF710}"/>
              </a:ext>
            </a:extLst>
          </p:cNvPr>
          <p:cNvSpPr/>
          <p:nvPr/>
        </p:nvSpPr>
        <p:spPr>
          <a:xfrm>
            <a:off x="4876800" y="3086618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IT</a:t>
            </a:r>
            <a:endParaRPr lang="en-US" dirty="0"/>
          </a:p>
        </p:txBody>
      </p:sp>
      <p:sp>
        <p:nvSpPr>
          <p:cNvPr id="79" name="Rounded Rectangle 4">
            <a:extLst>
              <a:ext uri="{FF2B5EF4-FFF2-40B4-BE49-F238E27FC236}">
                <a16:creationId xmlns:a16="http://schemas.microsoft.com/office/drawing/2014/main" id="{9E16B904-A6A6-4AA4-90FB-B28A6C782838}"/>
              </a:ext>
            </a:extLst>
          </p:cNvPr>
          <p:cNvSpPr/>
          <p:nvPr/>
        </p:nvSpPr>
        <p:spPr>
          <a:xfrm>
            <a:off x="5410200" y="3417888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VT</a:t>
            </a:r>
            <a:endParaRPr lang="en-US" dirty="0"/>
          </a:p>
        </p:txBody>
      </p:sp>
      <p:sp>
        <p:nvSpPr>
          <p:cNvPr id="83" name="Rounded Rectangle 4">
            <a:extLst>
              <a:ext uri="{FF2B5EF4-FFF2-40B4-BE49-F238E27FC236}">
                <a16:creationId xmlns:a16="http://schemas.microsoft.com/office/drawing/2014/main" id="{C2D8BF63-C083-4762-AB33-4AE9289EF095}"/>
              </a:ext>
            </a:extLst>
          </p:cNvPr>
          <p:cNvSpPr/>
          <p:nvPr/>
        </p:nvSpPr>
        <p:spPr>
          <a:xfrm>
            <a:off x="2209800" y="4865414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RD</a:t>
            </a:r>
            <a:endParaRPr lang="en-US" dirty="0"/>
          </a:p>
        </p:txBody>
      </p:sp>
      <p:sp>
        <p:nvSpPr>
          <p:cNvPr id="84" name="Rounded Rectangle 4">
            <a:extLst>
              <a:ext uri="{FF2B5EF4-FFF2-40B4-BE49-F238E27FC236}">
                <a16:creationId xmlns:a16="http://schemas.microsoft.com/office/drawing/2014/main" id="{F23BF5DD-7B1F-4A5E-B7BC-73CD836689AF}"/>
              </a:ext>
            </a:extLst>
          </p:cNvPr>
          <p:cNvSpPr/>
          <p:nvPr/>
        </p:nvSpPr>
        <p:spPr>
          <a:xfrm>
            <a:off x="3505200" y="4865414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</a:t>
            </a:r>
            <a:endParaRPr lang="en-US" dirty="0"/>
          </a:p>
        </p:txBody>
      </p:sp>
      <p:sp>
        <p:nvSpPr>
          <p:cNvPr id="85" name="Rounded Rectangle 4">
            <a:extLst>
              <a:ext uri="{FF2B5EF4-FFF2-40B4-BE49-F238E27FC236}">
                <a16:creationId xmlns:a16="http://schemas.microsoft.com/office/drawing/2014/main" id="{9E815D9F-3DBB-4B55-83AB-151209FDF345}"/>
              </a:ext>
            </a:extLst>
          </p:cNvPr>
          <p:cNvSpPr/>
          <p:nvPr/>
        </p:nvSpPr>
        <p:spPr>
          <a:xfrm>
            <a:off x="4800600" y="4865414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UD</a:t>
            </a:r>
            <a:endParaRPr lang="en-US" dirty="0"/>
          </a:p>
        </p:txBody>
      </p:sp>
      <p:sp>
        <p:nvSpPr>
          <p:cNvPr id="86" name="Rounded Rectangle 4">
            <a:extLst>
              <a:ext uri="{FF2B5EF4-FFF2-40B4-BE49-F238E27FC236}">
                <a16:creationId xmlns:a16="http://schemas.microsoft.com/office/drawing/2014/main" id="{33A75E2D-2B8E-44DC-B14A-9B50B3EF0685}"/>
              </a:ext>
            </a:extLst>
          </p:cNvPr>
          <p:cNvSpPr/>
          <p:nvPr/>
        </p:nvSpPr>
        <p:spPr>
          <a:xfrm>
            <a:off x="6096000" y="4868639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CD</a:t>
            </a:r>
            <a:endParaRPr lang="en-US" dirty="0"/>
          </a:p>
        </p:txBody>
      </p:sp>
      <p:sp>
        <p:nvSpPr>
          <p:cNvPr id="87" name="Rounded Rectangle 4">
            <a:extLst>
              <a:ext uri="{FF2B5EF4-FFF2-40B4-BE49-F238E27FC236}">
                <a16:creationId xmlns:a16="http://schemas.microsoft.com/office/drawing/2014/main" id="{D9186770-76B4-4550-B0A8-91B38942AD2E}"/>
              </a:ext>
            </a:extLst>
          </p:cNvPr>
          <p:cNvSpPr/>
          <p:nvPr/>
        </p:nvSpPr>
        <p:spPr>
          <a:xfrm>
            <a:off x="7391400" y="4865414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UT</a:t>
            </a:r>
            <a:endParaRPr lang="en-US" dirty="0"/>
          </a:p>
        </p:txBody>
      </p:sp>
      <p:sp>
        <p:nvSpPr>
          <p:cNvPr id="88" name="Rounded Rectangle 4">
            <a:extLst>
              <a:ext uri="{FF2B5EF4-FFF2-40B4-BE49-F238E27FC236}">
                <a16:creationId xmlns:a16="http://schemas.microsoft.com/office/drawing/2014/main" id="{9A777E1F-1A1D-45E9-92D7-880789E0F4CB}"/>
              </a:ext>
            </a:extLst>
          </p:cNvPr>
          <p:cNvSpPr/>
          <p:nvPr/>
        </p:nvSpPr>
        <p:spPr>
          <a:xfrm>
            <a:off x="8689383" y="4865414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IT</a:t>
            </a:r>
            <a:endParaRPr lang="en-US" dirty="0"/>
          </a:p>
        </p:txBody>
      </p:sp>
      <p:sp>
        <p:nvSpPr>
          <p:cNvPr id="89" name="Rounded Rectangle 4">
            <a:extLst>
              <a:ext uri="{FF2B5EF4-FFF2-40B4-BE49-F238E27FC236}">
                <a16:creationId xmlns:a16="http://schemas.microsoft.com/office/drawing/2014/main" id="{36ED4A7A-DE33-4D73-9BE9-ED5FA24F04C7}"/>
              </a:ext>
            </a:extLst>
          </p:cNvPr>
          <p:cNvSpPr/>
          <p:nvPr/>
        </p:nvSpPr>
        <p:spPr>
          <a:xfrm>
            <a:off x="9982200" y="4865414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VT</a:t>
            </a:r>
            <a:endParaRPr lang="en-US" dirty="0"/>
          </a:p>
        </p:txBody>
      </p:sp>
      <p:sp>
        <p:nvSpPr>
          <p:cNvPr id="90" name="Rounded Rectangle 4">
            <a:extLst>
              <a:ext uri="{FF2B5EF4-FFF2-40B4-BE49-F238E27FC236}">
                <a16:creationId xmlns:a16="http://schemas.microsoft.com/office/drawing/2014/main" id="{EA6071B6-2725-4C72-B343-A84FB4B98BB5}"/>
              </a:ext>
            </a:extLst>
          </p:cNvPr>
          <p:cNvSpPr/>
          <p:nvPr/>
        </p:nvSpPr>
        <p:spPr>
          <a:xfrm>
            <a:off x="914400" y="4865414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Planning</a:t>
            </a:r>
            <a:endParaRPr lang="en-US" dirty="0"/>
          </a:p>
        </p:txBody>
      </p:sp>
      <p:sp>
        <p:nvSpPr>
          <p:cNvPr id="91" name="Rounded Rectangle 4">
            <a:extLst>
              <a:ext uri="{FF2B5EF4-FFF2-40B4-BE49-F238E27FC236}">
                <a16:creationId xmlns:a16="http://schemas.microsoft.com/office/drawing/2014/main" id="{F61D91B7-16C2-4861-90EC-ABFE3D24D65C}"/>
              </a:ext>
            </a:extLst>
          </p:cNvPr>
          <p:cNvSpPr/>
          <p:nvPr/>
        </p:nvSpPr>
        <p:spPr>
          <a:xfrm>
            <a:off x="914400" y="1428816"/>
            <a:ext cx="106680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Planning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3A05BE9-5AAF-4391-8C37-76985669D0AB}"/>
              </a:ext>
            </a:extLst>
          </p:cNvPr>
          <p:cNvCxnSpPr>
            <a:stCxn id="5" idx="3"/>
          </p:cNvCxnSpPr>
          <p:nvPr/>
        </p:nvCxnSpPr>
        <p:spPr>
          <a:xfrm>
            <a:off x="3276600" y="1539877"/>
            <a:ext cx="152400" cy="223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CF0CA41-4B49-4BC4-9B3C-07E4F75FF1B4}"/>
              </a:ext>
            </a:extLst>
          </p:cNvPr>
          <p:cNvCxnSpPr>
            <a:stCxn id="91" idx="3"/>
            <a:endCxn id="5" idx="1"/>
          </p:cNvCxnSpPr>
          <p:nvPr/>
        </p:nvCxnSpPr>
        <p:spPr>
          <a:xfrm>
            <a:off x="1981200" y="1536828"/>
            <a:ext cx="228600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056F1EA-DA4B-4F99-9FC1-18833515E2D2}"/>
              </a:ext>
            </a:extLst>
          </p:cNvPr>
          <p:cNvCxnSpPr>
            <a:cxnSpLocks/>
            <a:stCxn id="90" idx="3"/>
            <a:endCxn id="83" idx="1"/>
          </p:cNvCxnSpPr>
          <p:nvPr/>
        </p:nvCxnSpPr>
        <p:spPr>
          <a:xfrm>
            <a:off x="1981200" y="497342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485D6C-947B-4A22-9DEF-EDACA77B7EDF}"/>
              </a:ext>
            </a:extLst>
          </p:cNvPr>
          <p:cNvCxnSpPr>
            <a:stCxn id="83" idx="3"/>
            <a:endCxn id="84" idx="1"/>
          </p:cNvCxnSpPr>
          <p:nvPr/>
        </p:nvCxnSpPr>
        <p:spPr>
          <a:xfrm>
            <a:off x="3276600" y="497342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BD6BEA-E79C-42A2-A92B-0CD833450249}"/>
              </a:ext>
            </a:extLst>
          </p:cNvPr>
          <p:cNvCxnSpPr>
            <a:stCxn id="84" idx="3"/>
            <a:endCxn id="85" idx="1"/>
          </p:cNvCxnSpPr>
          <p:nvPr/>
        </p:nvCxnSpPr>
        <p:spPr>
          <a:xfrm>
            <a:off x="4572000" y="497342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6AB565D-4874-49E3-B294-17F1F3176CFF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5867400" y="4973426"/>
            <a:ext cx="228600" cy="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E9146F5-45D0-4917-B5AB-A0431DCA6687}"/>
              </a:ext>
            </a:extLst>
          </p:cNvPr>
          <p:cNvCxnSpPr>
            <a:stCxn id="86" idx="3"/>
            <a:endCxn id="87" idx="1"/>
          </p:cNvCxnSpPr>
          <p:nvPr/>
        </p:nvCxnSpPr>
        <p:spPr>
          <a:xfrm flipV="1">
            <a:off x="7162800" y="4973426"/>
            <a:ext cx="228600" cy="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2684C6-19A2-4DCD-B8FB-152C2A693585}"/>
              </a:ext>
            </a:extLst>
          </p:cNvPr>
          <p:cNvCxnSpPr>
            <a:stCxn id="87" idx="3"/>
            <a:endCxn id="88" idx="1"/>
          </p:cNvCxnSpPr>
          <p:nvPr/>
        </p:nvCxnSpPr>
        <p:spPr>
          <a:xfrm>
            <a:off x="8458200" y="4973426"/>
            <a:ext cx="23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DF3D20B-ECD6-4339-BA7E-05B77B2058DE}"/>
              </a:ext>
            </a:extLst>
          </p:cNvPr>
          <p:cNvCxnSpPr>
            <a:stCxn id="88" idx="3"/>
            <a:endCxn id="89" idx="1"/>
          </p:cNvCxnSpPr>
          <p:nvPr/>
        </p:nvCxnSpPr>
        <p:spPr>
          <a:xfrm>
            <a:off x="9756183" y="4973426"/>
            <a:ext cx="226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F3605FE-1FB9-4D46-8C6D-3D8595DFB487}"/>
              </a:ext>
            </a:extLst>
          </p:cNvPr>
          <p:cNvCxnSpPr/>
          <p:nvPr/>
        </p:nvCxnSpPr>
        <p:spPr>
          <a:xfrm>
            <a:off x="4343400" y="2203187"/>
            <a:ext cx="152400" cy="223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D79B247-99C0-49DB-A187-03D3E536CEBA}"/>
              </a:ext>
            </a:extLst>
          </p:cNvPr>
          <p:cNvCxnSpPr/>
          <p:nvPr/>
        </p:nvCxnSpPr>
        <p:spPr>
          <a:xfrm>
            <a:off x="4878092" y="2533611"/>
            <a:ext cx="152400" cy="223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AE52EEDD-4204-4765-B70A-DD2412B341F4}"/>
              </a:ext>
            </a:extLst>
          </p:cNvPr>
          <p:cNvCxnSpPr/>
          <p:nvPr/>
        </p:nvCxnSpPr>
        <p:spPr>
          <a:xfrm>
            <a:off x="3811292" y="1882764"/>
            <a:ext cx="152400" cy="223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430EA23-D612-48ED-998F-94817A5C0867}"/>
              </a:ext>
            </a:extLst>
          </p:cNvPr>
          <p:cNvCxnSpPr/>
          <p:nvPr/>
        </p:nvCxnSpPr>
        <p:spPr>
          <a:xfrm>
            <a:off x="5410200" y="2876129"/>
            <a:ext cx="152400" cy="223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A69B8AA-789D-4DA0-B39D-79B75BFA8D7E}"/>
              </a:ext>
            </a:extLst>
          </p:cNvPr>
          <p:cNvCxnSpPr/>
          <p:nvPr/>
        </p:nvCxnSpPr>
        <p:spPr>
          <a:xfrm>
            <a:off x="5937886" y="3200684"/>
            <a:ext cx="152400" cy="223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5012A6C-D558-412A-A9AE-22841A9A9F62}"/>
              </a:ext>
            </a:extLst>
          </p:cNvPr>
          <p:cNvSpPr/>
          <p:nvPr/>
        </p:nvSpPr>
        <p:spPr>
          <a:xfrm>
            <a:off x="467999" y="1295401"/>
            <a:ext cx="11244575" cy="261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C0BDC9-359A-4BEF-8C33-3B6F4A154D22}"/>
              </a:ext>
            </a:extLst>
          </p:cNvPr>
          <p:cNvSpPr txBox="1"/>
          <p:nvPr/>
        </p:nvSpPr>
        <p:spPr>
          <a:xfrm>
            <a:off x="7920655" y="1295401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Round/Sprint style</a:t>
            </a:r>
          </a:p>
          <a:p>
            <a:r>
              <a:rPr lang="en-US" dirty="0"/>
              <a:t>(e.g., AD and UD can be performed simultaneously)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C157732-2D4C-42CF-B09D-A2933297325B}"/>
              </a:ext>
            </a:extLst>
          </p:cNvPr>
          <p:cNvSpPr/>
          <p:nvPr/>
        </p:nvSpPr>
        <p:spPr>
          <a:xfrm>
            <a:off x="467998" y="4585592"/>
            <a:ext cx="11244575" cy="1586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E902EF2-A618-456C-B545-98F2ED3C1168}"/>
              </a:ext>
            </a:extLst>
          </p:cNvPr>
          <p:cNvSpPr txBox="1"/>
          <p:nvPr/>
        </p:nvSpPr>
        <p:spPr>
          <a:xfrm>
            <a:off x="7920655" y="524887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Waterfall style</a:t>
            </a:r>
          </a:p>
          <a:p>
            <a:r>
              <a:rPr lang="en-US" dirty="0"/>
              <a:t>(e.g., AD and UD can NOT be performed simultaneously)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3501D-96C8-4EDC-9A37-808EA0819902}"/>
              </a:ext>
            </a:extLst>
          </p:cNvPr>
          <p:cNvSpPr/>
          <p:nvPr/>
        </p:nvSpPr>
        <p:spPr>
          <a:xfrm>
            <a:off x="2133600" y="1383527"/>
            <a:ext cx="4491655" cy="23058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91B094-1F46-4915-B9F4-C3DA53EDA505}"/>
              </a:ext>
            </a:extLst>
          </p:cNvPr>
          <p:cNvSpPr txBox="1"/>
          <p:nvPr/>
        </p:nvSpPr>
        <p:spPr>
          <a:xfrm>
            <a:off x="2115520" y="2564249"/>
            <a:ext cx="23745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Design activities</a:t>
            </a:r>
          </a:p>
          <a:p>
            <a:r>
              <a:rPr lang="en-US" sz="1400" dirty="0"/>
              <a:t>(it’s </a:t>
            </a:r>
            <a:r>
              <a:rPr lang="en-US" sz="1400" dirty="0">
                <a:solidFill>
                  <a:srgbClr val="FF0000"/>
                </a:solidFill>
              </a:rPr>
              <a:t>not essential </a:t>
            </a:r>
            <a:r>
              <a:rPr lang="en-US" sz="1400" dirty="0"/>
              <a:t>to</a:t>
            </a:r>
          </a:p>
          <a:p>
            <a:r>
              <a:rPr lang="en-US" sz="1400" dirty="0"/>
              <a:t>define </a:t>
            </a:r>
            <a:r>
              <a:rPr lang="en-US" sz="1400" b="1" dirty="0"/>
              <a:t>processes</a:t>
            </a:r>
            <a:r>
              <a:rPr lang="en-US" sz="1400" dirty="0"/>
              <a:t> and</a:t>
            </a:r>
          </a:p>
          <a:p>
            <a:r>
              <a:rPr lang="en-US" sz="1400" dirty="0"/>
              <a:t>their approval/quality check</a:t>
            </a:r>
          </a:p>
          <a:p>
            <a:r>
              <a:rPr lang="en-US" sz="1400" dirty="0"/>
              <a:t>as Waterfall style)</a:t>
            </a:r>
          </a:p>
        </p:txBody>
      </p:sp>
    </p:spTree>
    <p:extLst>
      <p:ext uri="{BB962C8B-B14F-4D97-AF65-F5344CB8AC3E}">
        <p14:creationId xmlns:p14="http://schemas.microsoft.com/office/powerpoint/2010/main" val="6626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reuse of the design assets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suspended/canceled project</a:t>
            </a:r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731868" y="1295400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product to be reused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8064" y="2719390"/>
            <a:ext cx="60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08" name="Diamond 107"/>
          <p:cNvSpPr/>
          <p:nvPr/>
        </p:nvSpPr>
        <p:spPr>
          <a:xfrm>
            <a:off x="3763554" y="2644922"/>
            <a:ext cx="2230833" cy="84415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Qualified SQ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9578974" y="5564359"/>
            <a:ext cx="2133600" cy="6523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be reused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384109" y="3898770"/>
            <a:ext cx="582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DFFC9B3-EB9E-40EE-A0F5-98D4086A37A4}"/>
              </a:ext>
            </a:extLst>
          </p:cNvPr>
          <p:cNvSpPr/>
          <p:nvPr/>
        </p:nvSpPr>
        <p:spPr>
          <a:xfrm>
            <a:off x="609600" y="2644922"/>
            <a:ext cx="2388815" cy="84415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&gt;= quality grade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32311-06BB-4D8E-96EC-68DDF28D54E4}"/>
              </a:ext>
            </a:extLst>
          </p:cNvPr>
          <p:cNvSpPr txBox="1"/>
          <p:nvPr/>
        </p:nvSpPr>
        <p:spPr>
          <a:xfrm>
            <a:off x="5994387" y="1767302"/>
            <a:ext cx="60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D450A4-B97C-4309-A6A2-095BA1AB0768}"/>
              </a:ext>
            </a:extLst>
          </p:cNvPr>
          <p:cNvSpPr txBox="1"/>
          <p:nvPr/>
        </p:nvSpPr>
        <p:spPr>
          <a:xfrm>
            <a:off x="6114036" y="2722253"/>
            <a:ext cx="582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2AEDFBFC-2A4D-4E7E-92D5-A956054ACA88}"/>
              </a:ext>
            </a:extLst>
          </p:cNvPr>
          <p:cNvSpPr/>
          <p:nvPr/>
        </p:nvSpPr>
        <p:spPr>
          <a:xfrm>
            <a:off x="5736030" y="3905668"/>
            <a:ext cx="4474411" cy="1442417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Established baseline, corrected actions of PQA/QGC</a:t>
            </a:r>
          </a:p>
        </p:txBody>
      </p:sp>
      <p:sp>
        <p:nvSpPr>
          <p:cNvPr id="30" name="Rounded Rectangle 105">
            <a:extLst>
              <a:ext uri="{FF2B5EF4-FFF2-40B4-BE49-F238E27FC236}">
                <a16:creationId xmlns:a16="http://schemas.microsoft.com/office/drawing/2014/main" id="{9D716EE8-DB94-4FB7-A6F3-EF730ED42160}"/>
              </a:ext>
            </a:extLst>
          </p:cNvPr>
          <p:cNvSpPr/>
          <p:nvPr/>
        </p:nvSpPr>
        <p:spPr>
          <a:xfrm>
            <a:off x="6906794" y="2740836"/>
            <a:ext cx="2133600" cy="652330"/>
          </a:xfrm>
          <a:prstGeom prst="round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Suspended / Canceled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775F73CD-E647-4311-BC4D-49D9F3DE4491}"/>
              </a:ext>
            </a:extLst>
          </p:cNvPr>
          <p:cNvSpPr/>
          <p:nvPr/>
        </p:nvSpPr>
        <p:spPr>
          <a:xfrm>
            <a:off x="479426" y="4755101"/>
            <a:ext cx="2514600" cy="145556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NOT be reused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FD953-E19D-4A2B-A357-B4B20F8A9474}"/>
              </a:ext>
            </a:extLst>
          </p:cNvPr>
          <p:cNvCxnSpPr>
            <a:stCxn id="106" idx="2"/>
          </p:cNvCxnSpPr>
          <p:nvPr/>
        </p:nvCxnSpPr>
        <p:spPr>
          <a:xfrm>
            <a:off x="1798668" y="1947730"/>
            <a:ext cx="0" cy="79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9564DD-4BDC-4365-A29C-9D3ED40C863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767834" y="3067001"/>
            <a:ext cx="113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B9721E-8E78-4C0F-B45C-F3C63527DDCF}"/>
              </a:ext>
            </a:extLst>
          </p:cNvPr>
          <p:cNvCxnSpPr/>
          <p:nvPr/>
        </p:nvCxnSpPr>
        <p:spPr>
          <a:xfrm>
            <a:off x="2865468" y="3067001"/>
            <a:ext cx="1020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AF43D8-810F-4607-A524-404153FC78A8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 flipH="1">
            <a:off x="7973236" y="3393166"/>
            <a:ext cx="358" cy="51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2A5613D-6E51-4313-A5B3-79101B1CE369}"/>
              </a:ext>
            </a:extLst>
          </p:cNvPr>
          <p:cNvCxnSpPr>
            <a:stCxn id="29" idx="2"/>
            <a:endCxn id="109" idx="1"/>
          </p:cNvCxnSpPr>
          <p:nvPr/>
        </p:nvCxnSpPr>
        <p:spPr>
          <a:xfrm rot="16200000" flipH="1">
            <a:off x="8504886" y="4816435"/>
            <a:ext cx="542439" cy="16057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FBA9136-89CB-4E43-A7DB-EC549EA5446F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rot="10800000" flipV="1">
            <a:off x="2994026" y="4626876"/>
            <a:ext cx="2742004" cy="1023803"/>
          </a:xfrm>
          <a:prstGeom prst="bentConnector3">
            <a:avLst>
              <a:gd name="adj1" fmla="val 4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4640EB8-AD93-40BC-AC7D-345ED0B4C2C1}"/>
              </a:ext>
            </a:extLst>
          </p:cNvPr>
          <p:cNvCxnSpPr>
            <a:stCxn id="22" idx="2"/>
          </p:cNvCxnSpPr>
          <p:nvPr/>
        </p:nvCxnSpPr>
        <p:spPr>
          <a:xfrm flipH="1">
            <a:off x="1798668" y="3489080"/>
            <a:ext cx="5340" cy="161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DF8BB66-9950-48B1-8B95-97AB95C6F638}"/>
              </a:ext>
            </a:extLst>
          </p:cNvPr>
          <p:cNvCxnSpPr>
            <a:stCxn id="108" idx="0"/>
            <a:endCxn id="109" idx="0"/>
          </p:cNvCxnSpPr>
          <p:nvPr/>
        </p:nvCxnSpPr>
        <p:spPr>
          <a:xfrm rot="16200000" flipH="1">
            <a:off x="6302653" y="1221239"/>
            <a:ext cx="2919437" cy="5766803"/>
          </a:xfrm>
          <a:prstGeom prst="bentConnector3">
            <a:avLst>
              <a:gd name="adj1" fmla="val -20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C44FD52-E939-4F36-A6AE-E94A6AEEEAF0}"/>
              </a:ext>
            </a:extLst>
          </p:cNvPr>
          <p:cNvSpPr txBox="1"/>
          <p:nvPr/>
        </p:nvSpPr>
        <p:spPr>
          <a:xfrm>
            <a:off x="8052311" y="5563098"/>
            <a:ext cx="60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E8BBE7-A078-47DB-9AFE-DB3F669F8BF0}"/>
              </a:ext>
            </a:extLst>
          </p:cNvPr>
          <p:cNvSpPr txBox="1"/>
          <p:nvPr/>
        </p:nvSpPr>
        <p:spPr>
          <a:xfrm>
            <a:off x="4558812" y="5313608"/>
            <a:ext cx="582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769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FB4844-F32C-4E15-8AFB-31211248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Configuration management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>
                <a:solidFill>
                  <a:srgbClr val="06418C"/>
                </a:solidFill>
              </a:rPr>
              <a:t>operation rules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EE5718A-147D-470C-81FF-F6B5DEEDB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660787"/>
              </p:ext>
            </p:extLst>
          </p:nvPr>
        </p:nvGraphicFramePr>
        <p:xfrm>
          <a:off x="533400" y="1371600"/>
          <a:ext cx="6984999" cy="1532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BAA8BB0-9001-42F9-963C-E4C5495994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749751"/>
              </p:ext>
            </p:extLst>
          </p:nvPr>
        </p:nvGraphicFramePr>
        <p:xfrm>
          <a:off x="1788799" y="3336616"/>
          <a:ext cx="7507601" cy="1532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AF34176-83B1-4090-BDC9-5096FF2E5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078492"/>
              </p:ext>
            </p:extLst>
          </p:nvPr>
        </p:nvGraphicFramePr>
        <p:xfrm>
          <a:off x="2931799" y="4793161"/>
          <a:ext cx="7507601" cy="1532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5851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963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1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A0E97DC7-DCA1-45CA-821D-C946BF9914B5}" vid="{AB18EBEA-1FBB-42CE-9807-BDCBD8924AB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4AEB292C7F940AC7C75BCBC9D5238" ma:contentTypeVersion="14" ma:contentTypeDescription="Create a new document." ma:contentTypeScope="" ma:versionID="ae20845751e76d65d4e3197368506a0a">
  <xsd:schema xmlns:xsd="http://www.w3.org/2001/XMLSchema" xmlns:xs="http://www.w3.org/2001/XMLSchema" xmlns:p="http://schemas.microsoft.com/office/2006/metadata/properties" xmlns:ns1="http://schemas.microsoft.com/sharepoint/v3" xmlns:ns2="a5cf9098-95d1-4643-bcd4-c3673cd0cbbe" xmlns:ns3="ef34c839-cd0a-494a-bd11-799dc90ee3f6" targetNamespace="http://schemas.microsoft.com/office/2006/metadata/properties" ma:root="true" ma:fieldsID="fd9b75169e828aaeba541622eca9db90" ns1:_="" ns2:_="" ns3:_="">
    <xsd:import namespace="http://schemas.microsoft.com/sharepoint/v3"/>
    <xsd:import namespace="a5cf9098-95d1-4643-bcd4-c3673cd0cbbe"/>
    <xsd:import namespace="ef34c839-cd0a-494a-bd11-799dc90ee3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f9098-95d1-4643-bcd4-c3673cd0c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4c839-cd0a-494a-bd11-799dc90ee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084dd9f6-50cb-4ac1-978b-315f52073de3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BB2F0B1-77B5-4C81-BFE8-81A820F4E0A7}"/>
</file>

<file path=docProps/app.xml><?xml version="1.0" encoding="utf-8"?>
<Properties xmlns="http://schemas.openxmlformats.org/officeDocument/2006/extended-properties" xmlns:vt="http://schemas.openxmlformats.org/officeDocument/2006/docPropsVTypes">
  <Template>EN_conf_2021_Renesas_PPTtemp</Template>
  <TotalTime>4032</TotalTime>
  <Words>1314</Words>
  <Application>Microsoft Office PowerPoint</Application>
  <PresentationFormat>Widescreen</PresentationFormat>
  <Paragraphs>343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ArialMT</vt:lpstr>
      <vt:lpstr>Arial</vt:lpstr>
      <vt:lpstr>Arial Narrow</vt:lpstr>
      <vt:lpstr>Calibri</vt:lpstr>
      <vt:lpstr>Symbol</vt:lpstr>
      <vt:lpstr>Wingdings</vt:lpstr>
      <vt:lpstr>Renesas Template 2021 - EN Confidential</vt:lpstr>
      <vt:lpstr>PowerPoint Presentation</vt:lpstr>
      <vt:lpstr>Agenda</vt:lpstr>
      <vt:lpstr>List of change points (REV.9: aug 06, 2020  rev.10: jul 09, 2021)</vt:lpstr>
      <vt:lpstr>planning dr Reduce the burden on the quality department</vt:lpstr>
      <vt:lpstr>development processes can do concurrently (except waterfall)</vt:lpstr>
      <vt:lpstr>reuse of the design assets suspended/canceled project</vt:lpstr>
      <vt:lpstr>Configuration management operation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change points (rev.7: 14/5/2018 – 28/6/2019 &amp; rev.8: 01/7/2019 – 31/7/2020  REV.9: from 06/8/2020)</vt:lpstr>
      <vt:lpstr>PowerPoint Presentation</vt:lpstr>
      <vt:lpstr> major changes development flow - Milestone Style</vt:lpstr>
      <vt:lpstr> major changes development flow - sprint Style</vt:lpstr>
      <vt:lpstr> major changes peer review (newly added: online review)</vt:lpstr>
      <vt:lpstr> major changes the project subject to software qualification</vt:lpstr>
      <vt:lpstr> major changes configuration audit will be done by qa</vt:lpstr>
      <vt:lpstr> major changes removed software design qualification report</vt:lpstr>
      <vt:lpstr>PowerPoint Presentation</vt:lpstr>
      <vt:lpstr>minor changes work product definition</vt:lpstr>
      <vt:lpstr>minor changes change name of some design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Nguyen</dc:creator>
  <cp:lastModifiedBy>Nguyen Nguyen</cp:lastModifiedBy>
  <cp:revision>87</cp:revision>
  <dcterms:created xsi:type="dcterms:W3CDTF">2021-02-01T02:53:43Z</dcterms:created>
  <dcterms:modified xsi:type="dcterms:W3CDTF">2021-08-30T01:49:13Z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0x01010016A4AEB292C7F940AC7C75BCBC9D5238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