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7"/>
  </p:notesMasterIdLst>
  <p:sldIdLst>
    <p:sldId id="442" r:id="rId5"/>
    <p:sldId id="385" r:id="rId6"/>
    <p:sldId id="443" r:id="rId7"/>
    <p:sldId id="444" r:id="rId8"/>
    <p:sldId id="479" r:id="rId9"/>
    <p:sldId id="446" r:id="rId10"/>
    <p:sldId id="464" r:id="rId11"/>
    <p:sldId id="465" r:id="rId12"/>
    <p:sldId id="466" r:id="rId13"/>
    <p:sldId id="467" r:id="rId14"/>
    <p:sldId id="468" r:id="rId15"/>
    <p:sldId id="470" r:id="rId16"/>
    <p:sldId id="471" r:id="rId17"/>
    <p:sldId id="472" r:id="rId18"/>
    <p:sldId id="474" r:id="rId19"/>
    <p:sldId id="475" r:id="rId20"/>
    <p:sldId id="476" r:id="rId21"/>
    <p:sldId id="473" r:id="rId22"/>
    <p:sldId id="477" r:id="rId23"/>
    <p:sldId id="463" r:id="rId24"/>
    <p:sldId id="363" r:id="rId25"/>
    <p:sldId id="47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4D6"/>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27" autoAdjust="0"/>
  </p:normalViewPr>
  <p:slideViewPr>
    <p:cSldViewPr showGuides="1">
      <p:cViewPr varScale="1">
        <p:scale>
          <a:sx n="116" d="100"/>
          <a:sy n="116" d="100"/>
        </p:scale>
        <p:origin x="138" y="390"/>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3/9/2021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smtClean="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smtClean="0"/>
              <a:t>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smtClean="0"/>
              <a:t>Edit Master text styles</a:t>
            </a:r>
          </a:p>
          <a:p>
            <a:pPr lvl="1"/>
            <a:r>
              <a:rPr kumimoji="1" lang="en-US" altLang="ja-JP" noProof="0" smtClean="0"/>
              <a:t>Second level</a:t>
            </a:r>
          </a:p>
          <a:p>
            <a:pPr lvl="2"/>
            <a:r>
              <a:rPr kumimoji="1" lang="en-US" altLang="ja-JP" noProof="0" smtClean="0"/>
              <a:t>Third level</a:t>
            </a:r>
          </a:p>
          <a:p>
            <a:pPr lvl="3"/>
            <a:r>
              <a:rPr kumimoji="1" lang="en-US" altLang="ja-JP" noProof="0" smtClean="0"/>
              <a:t>Fourth level</a:t>
            </a:r>
          </a:p>
          <a:p>
            <a:pPr lvl="4"/>
            <a:r>
              <a:rPr kumimoji="1" lang="en-US" altLang="ja-JP" noProof="0" smtClean="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smtClean="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a:p>
            <a:pPr lvl="1"/>
            <a:r>
              <a:rPr lang="en-US" altLang="ja-JP" noProof="0" smtClean="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a:p>
            <a:pPr lvl="1"/>
            <a:r>
              <a:rPr lang="en-US" altLang="ja-JP" noProof="0" smtClean="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smtClean="0"/>
              <a:t>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smtClean="0"/>
              <a:t>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smtClean="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Edit Master text styles</a:t>
            </a:r>
          </a:p>
          <a:p>
            <a:pPr lvl="1"/>
            <a:r>
              <a:rPr lang="en-US" altLang="ja-JP" noProof="0" smtClean="0"/>
              <a:t>Second level</a:t>
            </a:r>
          </a:p>
          <a:p>
            <a:pPr lvl="2"/>
            <a:r>
              <a:rPr lang="en-US" altLang="ja-JP" noProof="0" smtClean="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smtClean="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smtClean="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smtClean="0"/>
              <a:t>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背景パターン&#10;&#10;自動的に生成された説明">
            <a:extLst>
              <a:ext uri="{FF2B5EF4-FFF2-40B4-BE49-F238E27FC236}">
                <a16:creationId xmlns:a16="http://schemas.microsoft.com/office/drawing/2014/main" id="{267CF6A5-1B09-4794-B4F5-E2CB71C18AF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dirty="0" smtClean="0"/>
              <a:t>Project Plan process</a:t>
            </a:r>
          </a:p>
          <a:p>
            <a:pPr lvl="1">
              <a:buClr>
                <a:srgbClr val="06418C"/>
              </a:buClr>
            </a:pPr>
            <a:r>
              <a:rPr lang="en-US" altLang="ja-JP" dirty="0">
                <a:solidFill>
                  <a:prstClr val="white"/>
                </a:solidFill>
              </a:rPr>
              <a:t>Development process </a:t>
            </a:r>
            <a:r>
              <a:rPr lang="en-US" altLang="ja-JP" dirty="0" smtClean="0">
                <a:solidFill>
                  <a:prstClr val="white"/>
                </a:solidFill>
              </a:rPr>
              <a:t>training</a:t>
            </a:r>
            <a:endParaRPr lang="en-US" altLang="ja-JP" dirty="0">
              <a:solidFill>
                <a:prstClr val="white"/>
              </a:solidFill>
            </a:endParaRP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348401"/>
          </a:xfrm>
        </p:spPr>
        <p:txBody>
          <a:bodyPr/>
          <a:lstStyle/>
          <a:p>
            <a:r>
              <a:rPr lang="en-US" altLang="ja-JP" dirty="0" smtClean="0"/>
              <a:t>Mar</a:t>
            </a:r>
            <a:r>
              <a:rPr lang="en-US" altLang="ja-JP" dirty="0" smtClean="0"/>
              <a:t>. </a:t>
            </a:r>
            <a:r>
              <a:rPr lang="en-US" altLang="ja-JP" dirty="0" smtClean="0"/>
              <a:t>2021</a:t>
            </a:r>
          </a:p>
          <a:p>
            <a:r>
              <a:rPr lang="en-US" altLang="ja-JP" dirty="0" smtClean="0"/>
              <a:t>Rev </a:t>
            </a:r>
            <a:r>
              <a:rPr lang="en-US" altLang="ja-JP" dirty="0" smtClean="0"/>
              <a:t>1.00</a:t>
            </a:r>
            <a:endParaRPr lang="en-US" altLang="ja-JP" dirty="0"/>
          </a:p>
          <a:p>
            <a:r>
              <a:rPr lang="en-US" altLang="ja-JP" dirty="0" err="1"/>
              <a:t>Sw</a:t>
            </a:r>
            <a:r>
              <a:rPr lang="en-US" altLang="ja-JP" dirty="0"/>
              <a:t> division &amp; </a:t>
            </a:r>
            <a:r>
              <a:rPr lang="en-US" altLang="ja-JP" dirty="0" err="1"/>
              <a:t>qa</a:t>
            </a:r>
            <a:r>
              <a:rPr lang="en-US" altLang="ja-JP" dirty="0"/>
              <a:t> division</a:t>
            </a:r>
          </a:p>
          <a:p>
            <a:r>
              <a:rPr lang="en-US" altLang="ja-JP" dirty="0"/>
              <a:t>Renesas design </a:t>
            </a:r>
            <a:r>
              <a:rPr lang="en-US" altLang="ja-JP" dirty="0" err="1"/>
              <a:t>vietnam</a:t>
            </a:r>
            <a:endParaRPr lang="en-US" altLang="ja-JP" dirty="0"/>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a:solidFill>
                  <a:srgbClr val="06418C"/>
                </a:solidFill>
              </a:rPr>
              <a:t>Basic Information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2976180"/>
              </p:ext>
            </p:extLst>
          </p:nvPr>
        </p:nvGraphicFramePr>
        <p:xfrm>
          <a:off x="496830" y="1901672"/>
          <a:ext cx="6894570" cy="3813328"/>
        </p:xfrm>
        <a:graphic>
          <a:graphicData uri="http://schemas.openxmlformats.org/drawingml/2006/table">
            <a:tbl>
              <a:tblPr/>
              <a:tblGrid>
                <a:gridCol w="288635">
                  <a:extLst>
                    <a:ext uri="{9D8B030D-6E8A-4147-A177-3AD203B41FA5}">
                      <a16:colId xmlns:a16="http://schemas.microsoft.com/office/drawing/2014/main" val="2925589632"/>
                    </a:ext>
                  </a:extLst>
                </a:gridCol>
                <a:gridCol w="1542706">
                  <a:extLst>
                    <a:ext uri="{9D8B030D-6E8A-4147-A177-3AD203B41FA5}">
                      <a16:colId xmlns:a16="http://schemas.microsoft.com/office/drawing/2014/main" val="2672115442"/>
                    </a:ext>
                  </a:extLst>
                </a:gridCol>
                <a:gridCol w="915672">
                  <a:extLst>
                    <a:ext uri="{9D8B030D-6E8A-4147-A177-3AD203B41FA5}">
                      <a16:colId xmlns:a16="http://schemas.microsoft.com/office/drawing/2014/main" val="2491895376"/>
                    </a:ext>
                  </a:extLst>
                </a:gridCol>
                <a:gridCol w="798725">
                  <a:extLst>
                    <a:ext uri="{9D8B030D-6E8A-4147-A177-3AD203B41FA5}">
                      <a16:colId xmlns:a16="http://schemas.microsoft.com/office/drawing/2014/main" val="3402298724"/>
                    </a:ext>
                  </a:extLst>
                </a:gridCol>
                <a:gridCol w="1139032">
                  <a:extLst>
                    <a:ext uri="{9D8B030D-6E8A-4147-A177-3AD203B41FA5}">
                      <a16:colId xmlns:a16="http://schemas.microsoft.com/office/drawing/2014/main" val="3760576414"/>
                    </a:ext>
                  </a:extLst>
                </a:gridCol>
                <a:gridCol w="990600">
                  <a:extLst>
                    <a:ext uri="{9D8B030D-6E8A-4147-A177-3AD203B41FA5}">
                      <a16:colId xmlns:a16="http://schemas.microsoft.com/office/drawing/2014/main" val="1179160079"/>
                    </a:ext>
                  </a:extLst>
                </a:gridCol>
                <a:gridCol w="1219200">
                  <a:extLst>
                    <a:ext uri="{9D8B030D-6E8A-4147-A177-3AD203B41FA5}">
                      <a16:colId xmlns:a16="http://schemas.microsoft.com/office/drawing/2014/main" val="3297904160"/>
                    </a:ext>
                  </a:extLst>
                </a:gridCol>
              </a:tblGrid>
              <a:tr h="302576">
                <a:tc gridSpan="7">
                  <a:txBody>
                    <a:bodyPr/>
                    <a:lstStyle/>
                    <a:p>
                      <a:pPr algn="l" fontAlgn="ctr"/>
                      <a:r>
                        <a:rPr lang="en-US" sz="1050" b="0" i="0" u="none" strike="noStrike" dirty="0">
                          <a:solidFill>
                            <a:srgbClr val="000000"/>
                          </a:solidFill>
                          <a:effectLst/>
                          <a:latin typeface="Arial" panose="020B0604020202020204" pitchFamily="34" charset="0"/>
                        </a:rPr>
                        <a:t>Development environment such as tool, evaluation board etc., and its scheduled date for acquisition</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480506"/>
                  </a:ext>
                </a:extLst>
              </a:tr>
              <a:tr h="190847">
                <a:tc gridSpan="2">
                  <a:txBody>
                    <a:bodyPr/>
                    <a:lstStyle/>
                    <a:p>
                      <a:pPr algn="l" fontAlgn="t"/>
                      <a:r>
                        <a:rPr lang="en-US" sz="1000" b="0" i="0" u="none" strike="noStrike" dirty="0">
                          <a:solidFill>
                            <a:srgbClr val="000000"/>
                          </a:solidFill>
                          <a:effectLst/>
                          <a:latin typeface="Arial" panose="020B0604020202020204" pitchFamily="34" charset="0"/>
                        </a:rPr>
                        <a:t>Development Environment</a:t>
                      </a: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01180565"/>
                  </a:ext>
                </a:extLst>
              </a:tr>
              <a:tr h="453865">
                <a:tc>
                  <a:txBody>
                    <a:bodyPr/>
                    <a:lstStyle/>
                    <a:p>
                      <a:pPr algn="ctr" fontAlgn="t"/>
                      <a:r>
                        <a:rPr lang="en-US" sz="100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Name of Development Environment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US" sz="1000" b="0" i="0" u="none" strike="noStrike" dirty="0">
                          <a:solidFill>
                            <a:srgbClr val="000000"/>
                          </a:solidFill>
                          <a:effectLst/>
                          <a:latin typeface="Arial" panose="020B0604020202020204" pitchFamily="34" charset="0"/>
                        </a:rPr>
                        <a:t>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US" sz="1000" b="0" i="0" u="none" strike="noStrike" dirty="0">
                          <a:solidFill>
                            <a:srgbClr val="000000"/>
                          </a:solidFill>
                          <a:effectLst/>
                          <a:latin typeface="Arial" panose="020B0604020202020204" pitchFamily="34" charset="0"/>
                        </a:rPr>
                        <a:t>Quantity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US" sz="1000" b="0" i="0" u="none" strike="noStrike">
                          <a:solidFill>
                            <a:srgbClr val="000000"/>
                          </a:solidFill>
                          <a:effectLst/>
                          <a:latin typeface="Arial" panose="020B0604020202020204" pitchFamily="34" charset="0"/>
                        </a:rPr>
                        <a:t>Person in charge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US" sz="1000" b="0" i="0" u="none" strike="noStrike">
                          <a:solidFill>
                            <a:srgbClr val="000000"/>
                          </a:solidFill>
                          <a:effectLst/>
                          <a:latin typeface="Arial" panose="020B0604020202020204" pitchFamily="34" charset="0"/>
                        </a:rPr>
                        <a:t>Acquisition</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date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US" sz="1000" b="0" i="0" u="none" strike="noStrike">
                          <a:solidFill>
                            <a:srgbClr val="000000"/>
                          </a:solidFill>
                          <a:effectLst/>
                          <a:latin typeface="Arial" panose="020B0604020202020204" pitchFamily="34" charset="0"/>
                        </a:rPr>
                        <a:t>Reference information for Tool Qualification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441174105"/>
                  </a:ext>
                </a:extLst>
              </a:tr>
              <a:tr h="190847">
                <a:tc>
                  <a:txBody>
                    <a:bodyPr/>
                    <a:lstStyle/>
                    <a:p>
                      <a:pPr algn="ctr" fontAlgn="t"/>
                      <a:r>
                        <a:rPr lang="en-US" sz="1000" b="0" i="0" u="none" strike="noStrike">
                          <a:solidFill>
                            <a:srgbClr val="000000"/>
                          </a:solidFill>
                          <a:effectLst/>
                          <a:latin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E2 emulator)</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v1.00)</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smtClean="0">
                          <a:solidFill>
                            <a:schemeClr val="bg1">
                              <a:lumMod val="65000"/>
                            </a:schemeClr>
                          </a:solidFill>
                          <a:effectLst/>
                          <a:latin typeface="Arial" panose="020B0604020202020204" pitchFamily="34" charset="0"/>
                        </a:rPr>
                        <a:t>(i.e.</a:t>
                      </a:r>
                      <a:r>
                        <a:rPr lang="en-US" sz="1000" b="0" i="0" u="none" strike="noStrike" baseline="0" dirty="0" smtClean="0">
                          <a:solidFill>
                            <a:schemeClr val="bg1">
                              <a:lumMod val="65000"/>
                            </a:schemeClr>
                          </a:solidFill>
                          <a:effectLst/>
                          <a:latin typeface="Arial" panose="020B0604020202020204" pitchFamily="34" charset="0"/>
                        </a:rPr>
                        <a:t> 2)</a:t>
                      </a:r>
                      <a:r>
                        <a:rPr lang="en-US" sz="1000" b="0" i="0" u="none" strike="noStrike" dirty="0">
                          <a:solidFill>
                            <a:schemeClr val="bg1">
                              <a:lumMod val="65000"/>
                            </a:schemeClr>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Project leader)</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smtClean="0">
                          <a:solidFill>
                            <a:schemeClr val="bg1">
                              <a:lumMod val="65000"/>
                            </a:schemeClr>
                          </a:solidFill>
                          <a:effectLst/>
                          <a:latin typeface="Arial" panose="020B0604020202020204" pitchFamily="34" charset="0"/>
                        </a:rPr>
                        <a:t>(i.e. 2021/01/01)</a:t>
                      </a:r>
                      <a:r>
                        <a:rPr lang="en-US" sz="1000" b="0" i="0" u="none" strike="noStrike" dirty="0">
                          <a:solidFill>
                            <a:schemeClr val="bg1">
                              <a:lumMod val="65000"/>
                            </a:schemeClr>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smtClean="0">
                          <a:solidFill>
                            <a:schemeClr val="bg1">
                              <a:lumMod val="65000"/>
                            </a:schemeClr>
                          </a:solidFill>
                          <a:effectLst/>
                          <a:latin typeface="Arial" panose="020B0604020202020204" pitchFamily="34" charset="0"/>
                        </a:rPr>
                        <a:t>(i.e.</a:t>
                      </a:r>
                      <a:r>
                        <a:rPr lang="en-US" sz="1000" b="0" i="0" u="none" strike="noStrike" baseline="0" dirty="0" smtClean="0">
                          <a:solidFill>
                            <a:schemeClr val="bg1">
                              <a:lumMod val="65000"/>
                            </a:schemeClr>
                          </a:solidFill>
                          <a:effectLst/>
                          <a:latin typeface="Arial" panose="020B0604020202020204" pitchFamily="34" charset="0"/>
                        </a:rPr>
                        <a:t> None)</a:t>
                      </a:r>
                      <a:r>
                        <a:rPr lang="en-US" sz="1000" b="0" i="0" u="none" strike="noStrike" dirty="0">
                          <a:solidFill>
                            <a:schemeClr val="bg1">
                              <a:lumMod val="65000"/>
                            </a:schemeClr>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645913"/>
                  </a:ext>
                </a:extLst>
              </a:tr>
              <a:tr h="190847">
                <a:tc>
                  <a:txBody>
                    <a:bodyPr/>
                    <a:lstStyle/>
                    <a:p>
                      <a:pPr algn="ctr" fontAlgn="t"/>
                      <a:r>
                        <a:rPr lang="en-US" sz="1000" b="0" i="0" u="none" strike="noStrike">
                          <a:solidFill>
                            <a:srgbClr val="000000"/>
                          </a:solidFill>
                          <a:effectLst/>
                          <a:latin typeface="Arial" panose="020B060402020202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70245"/>
                  </a:ext>
                </a:extLst>
              </a:tr>
              <a:tr h="190847">
                <a:tc>
                  <a:txBody>
                    <a:bodyPr/>
                    <a:lstStyle/>
                    <a:p>
                      <a:pPr algn="ctr" fontAlgn="t"/>
                      <a:r>
                        <a:rPr lang="en-US" sz="1000" b="0"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586042"/>
                  </a:ext>
                </a:extLst>
              </a:tr>
              <a:tr h="190847">
                <a:tc>
                  <a:txBody>
                    <a:bodyPr/>
                    <a:lstStyle/>
                    <a:p>
                      <a:pPr algn="ctr" fontAlgn="t"/>
                      <a:r>
                        <a:rPr lang="en-US" sz="1000" b="0"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260376"/>
                  </a:ext>
                </a:extLst>
              </a:tr>
              <a:tr h="190847">
                <a:tc>
                  <a:txBody>
                    <a:bodyPr/>
                    <a:lstStyle/>
                    <a:p>
                      <a:pPr algn="ctr" fontAlgn="t"/>
                      <a:r>
                        <a:rPr lang="en-US" sz="1000" b="0"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4261282"/>
                  </a:ext>
                </a:extLst>
              </a:tr>
              <a:tr h="190847">
                <a:tc>
                  <a:txBody>
                    <a:bodyPr/>
                    <a:lstStyle/>
                    <a:p>
                      <a:pPr algn="ctr" fontAlgn="t"/>
                      <a:r>
                        <a:rPr lang="en-US" sz="1000" b="0" i="0" u="none" strike="noStrike">
                          <a:solidFill>
                            <a:srgbClr val="000000"/>
                          </a:solidFill>
                          <a:effectLst/>
                          <a:latin typeface="Arial" panose="020B0604020202020204" pitchFamily="34" charset="0"/>
                        </a:rPr>
                        <a:t>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871900"/>
                  </a:ext>
                </a:extLst>
              </a:tr>
              <a:tr h="190847">
                <a:tc>
                  <a:txBody>
                    <a:bodyPr/>
                    <a:lstStyle/>
                    <a:p>
                      <a:pPr algn="ctr" fontAlgn="t"/>
                      <a:r>
                        <a:rPr lang="en-US" sz="1000" b="0" i="0" u="none" strike="noStrike">
                          <a:solidFill>
                            <a:srgbClr val="000000"/>
                          </a:solidFill>
                          <a:effectLst/>
                          <a:latin typeface="Arial" panose="020B0604020202020204" pitchFamily="34" charset="0"/>
                        </a:rPr>
                        <a:t>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875613"/>
                  </a:ext>
                </a:extLst>
              </a:tr>
              <a:tr h="190847">
                <a:tc>
                  <a:txBody>
                    <a:bodyPr/>
                    <a:lstStyle/>
                    <a:p>
                      <a:pPr algn="ctr" fontAlgn="t"/>
                      <a:r>
                        <a:rPr lang="en-US" sz="1000" b="0" i="0" u="none" strike="noStrike">
                          <a:solidFill>
                            <a:srgbClr val="000000"/>
                          </a:solidFill>
                          <a:effectLst/>
                          <a:latin typeface="Arial" panose="020B0604020202020204" pitchFamily="34" charset="0"/>
                        </a:rPr>
                        <a:t>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658059"/>
                  </a:ext>
                </a:extLst>
              </a:tr>
              <a:tr h="190847">
                <a:tc>
                  <a:txBody>
                    <a:bodyPr/>
                    <a:lstStyle/>
                    <a:p>
                      <a:pPr algn="ctr" fontAlgn="t"/>
                      <a:r>
                        <a:rPr lang="en-US" sz="1000" b="0" i="0" u="none" strike="noStrike">
                          <a:solidFill>
                            <a:srgbClr val="000000"/>
                          </a:solidFill>
                          <a:effectLst/>
                          <a:latin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622026"/>
                  </a:ext>
                </a:extLst>
              </a:tr>
              <a:tr h="190847">
                <a:tc>
                  <a:txBody>
                    <a:bodyPr/>
                    <a:lstStyle/>
                    <a:p>
                      <a:pPr algn="ctr" fontAlgn="t"/>
                      <a:r>
                        <a:rPr lang="en-US" sz="1000" b="0" i="0" u="none" strike="noStrike">
                          <a:solidFill>
                            <a:srgbClr val="000000"/>
                          </a:solidFill>
                          <a:effectLst/>
                          <a:latin typeface="Arial" panose="020B0604020202020204" pitchFamily="34" charset="0"/>
                        </a:rPr>
                        <a:t>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830081"/>
                  </a:ext>
                </a:extLst>
              </a:tr>
              <a:tr h="190847">
                <a:tc>
                  <a:txBody>
                    <a:bodyPr/>
                    <a:lstStyle/>
                    <a:p>
                      <a:pPr algn="ctr" fontAlgn="t"/>
                      <a:r>
                        <a:rPr lang="en-US" sz="1000" b="0" i="0" u="none" strike="noStrike">
                          <a:solidFill>
                            <a:srgbClr val="000000"/>
                          </a:solidFill>
                          <a:effectLst/>
                          <a:latin typeface="Arial" panose="020B0604020202020204" pitchFamily="34" charset="0"/>
                        </a:rPr>
                        <a:t>11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28971"/>
                  </a:ext>
                </a:extLst>
              </a:tr>
              <a:tr h="190847">
                <a:tc>
                  <a:txBody>
                    <a:bodyPr/>
                    <a:lstStyle/>
                    <a:p>
                      <a:pPr algn="ctr" fontAlgn="t"/>
                      <a:r>
                        <a:rPr lang="en-US" sz="1000" b="0" i="0" u="none" strike="noStrike">
                          <a:solidFill>
                            <a:srgbClr val="000000"/>
                          </a:solidFill>
                          <a:effectLst/>
                          <a:latin typeface="Arial" panose="020B0604020202020204" pitchFamily="34" charset="0"/>
                        </a:rPr>
                        <a:t>12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527044"/>
                  </a:ext>
                </a:extLst>
              </a:tr>
              <a:tr h="190847">
                <a:tc>
                  <a:txBody>
                    <a:bodyPr/>
                    <a:lstStyle/>
                    <a:p>
                      <a:pPr algn="ctr" fontAlgn="t"/>
                      <a:r>
                        <a:rPr lang="en-US" sz="1000" b="0" i="0" u="none" strike="noStrike">
                          <a:solidFill>
                            <a:srgbClr val="000000"/>
                          </a:solidFill>
                          <a:effectLst/>
                          <a:latin typeface="Arial" panose="020B0604020202020204" pitchFamily="34" charset="0"/>
                        </a:rPr>
                        <a:t>13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630921"/>
                  </a:ext>
                </a:extLst>
              </a:tr>
              <a:tr h="190847">
                <a:tc>
                  <a:txBody>
                    <a:bodyPr/>
                    <a:lstStyle/>
                    <a:p>
                      <a:pPr algn="ctr" fontAlgn="t"/>
                      <a:r>
                        <a:rPr lang="en-US" sz="1000" b="0" i="0" u="none" strike="noStrike">
                          <a:solidFill>
                            <a:srgbClr val="000000"/>
                          </a:solidFill>
                          <a:effectLst/>
                          <a:latin typeface="Arial" panose="020B0604020202020204" pitchFamily="34" charset="0"/>
                        </a:rPr>
                        <a:t>14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02123"/>
                  </a:ext>
                </a:extLst>
              </a:tr>
              <a:tr h="190847">
                <a:tc>
                  <a:txBody>
                    <a:bodyPr/>
                    <a:lstStyle/>
                    <a:p>
                      <a:pPr algn="ctr" fontAlgn="t"/>
                      <a:r>
                        <a:rPr lang="en-US" sz="1000" b="0" i="0" u="none" strike="noStrike">
                          <a:solidFill>
                            <a:srgbClr val="000000"/>
                          </a:solidFill>
                          <a:effectLst/>
                          <a:latin typeface="Arial" panose="020B0604020202020204" pitchFamily="34" charset="0"/>
                        </a:rPr>
                        <a:t>15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196010"/>
                  </a:ext>
                </a:extLst>
              </a:tr>
            </a:tbl>
          </a:graphicData>
        </a:graphic>
      </p:graphicFrame>
      <p:grpSp>
        <p:nvGrpSpPr>
          <p:cNvPr id="8" name="Group 7"/>
          <p:cNvGrpSpPr/>
          <p:nvPr/>
        </p:nvGrpSpPr>
        <p:grpSpPr>
          <a:xfrm>
            <a:off x="7663249" y="2358872"/>
            <a:ext cx="2077813" cy="533400"/>
            <a:chOff x="8501448" y="3048000"/>
            <a:chExt cx="2077813" cy="533400"/>
          </a:xfrm>
        </p:grpSpPr>
        <p:sp>
          <p:nvSpPr>
            <p:cNvPr id="6" name="Rectangle 5"/>
            <p:cNvSpPr/>
            <p:nvPr/>
          </p:nvSpPr>
          <p:spPr>
            <a:xfrm>
              <a:off x="8534399" y="3048000"/>
              <a:ext cx="1959191" cy="53340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501448" y="3111497"/>
              <a:ext cx="2077813" cy="461665"/>
            </a:xfrm>
            <a:prstGeom prst="rect">
              <a:avLst/>
            </a:prstGeom>
            <a:noFill/>
          </p:spPr>
          <p:txBody>
            <a:bodyPr wrap="none" rtlCol="0">
              <a:spAutoFit/>
            </a:bodyPr>
            <a:lstStyle/>
            <a:p>
              <a:r>
                <a:rPr lang="en-US" sz="1200" dirty="0" smtClean="0"/>
                <a:t>Only required for </a:t>
              </a:r>
              <a:r>
                <a:rPr lang="en-US" sz="1200" dirty="0" smtClean="0"/>
                <a:t>Functional</a:t>
              </a:r>
              <a:endParaRPr lang="en-US" sz="1200" dirty="0" smtClean="0"/>
            </a:p>
            <a:p>
              <a:r>
                <a:rPr lang="en-US" sz="1200" dirty="0" smtClean="0"/>
                <a:t>Safety project</a:t>
              </a:r>
              <a:endParaRPr lang="en-US" sz="1200" dirty="0"/>
            </a:p>
          </p:txBody>
        </p:sp>
      </p:grpSp>
      <p:cxnSp>
        <p:nvCxnSpPr>
          <p:cNvPr id="10" name="Straight Connector 9"/>
          <p:cNvCxnSpPr/>
          <p:nvPr/>
        </p:nvCxnSpPr>
        <p:spPr>
          <a:xfrm flipV="1">
            <a:off x="7239000" y="2511272"/>
            <a:ext cx="457200" cy="228600"/>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3265" y="1396416"/>
            <a:ext cx="7141699" cy="369332"/>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Using below table to input Development environment information:</a:t>
            </a:r>
            <a:endParaRPr lang="en-US" dirty="0"/>
          </a:p>
        </p:txBody>
      </p:sp>
      <p:sp>
        <p:nvSpPr>
          <p:cNvPr id="9" name="Rectangle 8"/>
          <p:cNvSpPr/>
          <p:nvPr/>
        </p:nvSpPr>
        <p:spPr>
          <a:xfrm>
            <a:off x="8744465" y="5967800"/>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6400" y="5943600"/>
            <a:ext cx="2289858" cy="276999"/>
          </a:xfrm>
          <a:prstGeom prst="rect">
            <a:avLst/>
          </a:prstGeom>
          <a:noFill/>
        </p:spPr>
        <p:txBody>
          <a:bodyPr wrap="none" rtlCol="0">
            <a:spAutoFit/>
          </a:bodyPr>
          <a:lstStyle/>
          <a:p>
            <a:r>
              <a:rPr lang="en-US" sz="1200" dirty="0" smtClean="0"/>
              <a:t>Can be completed after PP DR</a:t>
            </a:r>
            <a:endParaRPr lang="en-US" sz="1200" dirty="0"/>
          </a:p>
        </p:txBody>
      </p:sp>
    </p:spTree>
    <p:extLst>
      <p:ext uri="{BB962C8B-B14F-4D97-AF65-F5344CB8AC3E}">
        <p14:creationId xmlns:p14="http://schemas.microsoft.com/office/powerpoint/2010/main" val="346255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a:solidFill>
                  <a:srgbClr val="06418C"/>
                </a:solidFill>
              </a:rPr>
              <a:t>Basic Information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9830420"/>
              </p:ext>
            </p:extLst>
          </p:nvPr>
        </p:nvGraphicFramePr>
        <p:xfrm>
          <a:off x="494772" y="1957920"/>
          <a:ext cx="6972827" cy="2766480"/>
        </p:xfrm>
        <a:graphic>
          <a:graphicData uri="http://schemas.openxmlformats.org/drawingml/2006/table">
            <a:tbl>
              <a:tblPr/>
              <a:tblGrid>
                <a:gridCol w="326852">
                  <a:extLst>
                    <a:ext uri="{9D8B030D-6E8A-4147-A177-3AD203B41FA5}">
                      <a16:colId xmlns:a16="http://schemas.microsoft.com/office/drawing/2014/main" val="923866983"/>
                    </a:ext>
                  </a:extLst>
                </a:gridCol>
                <a:gridCol w="1777612">
                  <a:extLst>
                    <a:ext uri="{9D8B030D-6E8A-4147-A177-3AD203B41FA5}">
                      <a16:colId xmlns:a16="http://schemas.microsoft.com/office/drawing/2014/main" val="4193818237"/>
                    </a:ext>
                  </a:extLst>
                </a:gridCol>
                <a:gridCol w="1055099">
                  <a:extLst>
                    <a:ext uri="{9D8B030D-6E8A-4147-A177-3AD203B41FA5}">
                      <a16:colId xmlns:a16="http://schemas.microsoft.com/office/drawing/2014/main" val="3415932106"/>
                    </a:ext>
                  </a:extLst>
                </a:gridCol>
                <a:gridCol w="920344">
                  <a:extLst>
                    <a:ext uri="{9D8B030D-6E8A-4147-A177-3AD203B41FA5}">
                      <a16:colId xmlns:a16="http://schemas.microsoft.com/office/drawing/2014/main" val="185251095"/>
                    </a:ext>
                  </a:extLst>
                </a:gridCol>
                <a:gridCol w="920344">
                  <a:extLst>
                    <a:ext uri="{9D8B030D-6E8A-4147-A177-3AD203B41FA5}">
                      <a16:colId xmlns:a16="http://schemas.microsoft.com/office/drawing/2014/main" val="3414726313"/>
                    </a:ext>
                  </a:extLst>
                </a:gridCol>
                <a:gridCol w="940414">
                  <a:extLst>
                    <a:ext uri="{9D8B030D-6E8A-4147-A177-3AD203B41FA5}">
                      <a16:colId xmlns:a16="http://schemas.microsoft.com/office/drawing/2014/main" val="3334287184"/>
                    </a:ext>
                  </a:extLst>
                </a:gridCol>
                <a:gridCol w="1032162">
                  <a:extLst>
                    <a:ext uri="{9D8B030D-6E8A-4147-A177-3AD203B41FA5}">
                      <a16:colId xmlns:a16="http://schemas.microsoft.com/office/drawing/2014/main" val="2890854605"/>
                    </a:ext>
                  </a:extLst>
                </a:gridCol>
              </a:tblGrid>
              <a:tr h="246832">
                <a:tc gridSpan="2">
                  <a:txBody>
                    <a:bodyPr/>
                    <a:lstStyle/>
                    <a:p>
                      <a:pPr algn="l" fontAlgn="ctr"/>
                      <a:r>
                        <a:rPr lang="en-US" sz="1050" b="0" i="0" u="none" strike="noStrike" dirty="0">
                          <a:solidFill>
                            <a:srgbClr val="000000"/>
                          </a:solidFill>
                          <a:effectLst/>
                          <a:latin typeface="Arial" panose="020B0604020202020204" pitchFamily="34" charset="0"/>
                        </a:rPr>
                        <a:t>Development Cost &amp; evidence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080256"/>
                  </a:ext>
                </a:extLst>
              </a:tr>
              <a:tr h="819032">
                <a:tc gridSpan="2">
                  <a:txBody>
                    <a:bodyPr/>
                    <a:lstStyle/>
                    <a:p>
                      <a:pPr algn="l" fontAlgn="t"/>
                      <a:r>
                        <a:rPr lang="en-US" sz="1050" b="0" i="0" u="none" strike="noStrike">
                          <a:solidFill>
                            <a:srgbClr val="000000"/>
                          </a:solidFill>
                          <a:effectLst/>
                          <a:latin typeface="Arial" panose="020B0604020202020204" pitchFamily="34" charset="0"/>
                        </a:rPr>
                        <a:t>Development Cost &amp; evidence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5">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a:t>
                      </a:r>
                      <a:r>
                        <a:rPr lang="en-US" sz="1050" b="0" i="0" u="none" strike="noStrike" dirty="0" err="1" smtClean="0">
                          <a:solidFill>
                            <a:schemeClr val="bg1">
                              <a:lumMod val="65000"/>
                            </a:schemeClr>
                          </a:solidFill>
                          <a:effectLst/>
                          <a:latin typeface="Arial" panose="020B0604020202020204" pitchFamily="34" charset="0"/>
                        </a:rPr>
                        <a:t>i.e</a:t>
                      </a:r>
                      <a:r>
                        <a:rPr lang="en-US" sz="1050" b="0" i="0" u="none" strike="noStrike" baseline="0" dirty="0" smtClean="0">
                          <a:solidFill>
                            <a:schemeClr val="bg1">
                              <a:lumMod val="65000"/>
                            </a:schemeClr>
                          </a:solidFill>
                          <a:effectLst/>
                          <a:latin typeface="Arial" panose="020B0604020202020204" pitchFamily="34" charset="0"/>
                        </a:rPr>
                        <a:t> 4500 KLOC, 640 man-hours, 2000 test cases, etc. with detail estimation described in Sheet “Estimation”)</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8651868"/>
                  </a:ext>
                </a:extLst>
              </a:tr>
              <a:tr h="246832">
                <a:tc>
                  <a:txBody>
                    <a:bodyPr/>
                    <a:lstStyle/>
                    <a:p>
                      <a:pPr algn="l" fontAlgn="ctr"/>
                      <a:endParaRPr lang="en-US" sz="1050" b="0" i="0" u="none" strike="noStrike">
                        <a:solidFill>
                          <a:srgbClr val="000000"/>
                        </a:solidFill>
                        <a:effectLst/>
                        <a:latin typeface="Arial" panose="020B060402020202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87933979"/>
                  </a:ext>
                </a:extLst>
              </a:tr>
              <a:tr h="246832">
                <a:tc>
                  <a:txBody>
                    <a:bodyPr/>
                    <a:lstStyle/>
                    <a:p>
                      <a:pPr algn="l" fontAlgn="ctr"/>
                      <a:endParaRPr lang="en-US" sz="1050" b="0" i="0" u="none" strike="noStrike" dirty="0">
                        <a:solidFill>
                          <a:srgbClr val="000000"/>
                        </a:solidFill>
                        <a:effectLst/>
                        <a:latin typeface="Arial" panose="020B0604020202020204" pitchFamily="34" charset="0"/>
                      </a:endParaRPr>
                    </a:p>
                  </a:txBody>
                  <a:tcPr marL="0" marR="0" marT="0" marB="0" anchor="ctr">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625584171"/>
                  </a:ext>
                </a:extLst>
              </a:tr>
              <a:tr h="246832">
                <a:tc gridSpan="2">
                  <a:txBody>
                    <a:bodyPr/>
                    <a:lstStyle/>
                    <a:p>
                      <a:pPr algn="l" fontAlgn="ctr"/>
                      <a:r>
                        <a:rPr lang="en-US" sz="1050" b="0" i="0" u="none" strike="noStrike">
                          <a:solidFill>
                            <a:srgbClr val="000000"/>
                          </a:solidFill>
                          <a:effectLst/>
                          <a:latin typeface="Arial" panose="020B0604020202020204" pitchFamily="34" charset="0"/>
                        </a:rPr>
                        <a:t>Criteria of deviations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763919"/>
                  </a:ext>
                </a:extLst>
              </a:tr>
              <a:tr h="830252">
                <a:tc gridSpan="2">
                  <a:txBody>
                    <a:bodyPr/>
                    <a:lstStyle/>
                    <a:p>
                      <a:pPr algn="l" fontAlgn="t"/>
                      <a:r>
                        <a:rPr lang="en-US" sz="1050" b="0" i="0" u="none" strike="noStrike">
                          <a:solidFill>
                            <a:srgbClr val="000000"/>
                          </a:solidFill>
                          <a:effectLst/>
                          <a:latin typeface="Arial" panose="020B0604020202020204" pitchFamily="34" charset="0"/>
                        </a:rPr>
                        <a:t>Criteria of deviations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5">
                  <a:txBody>
                    <a:bodyPr/>
                    <a:lstStyle/>
                    <a:p>
                      <a:pPr algn="l" fontAlgn="t"/>
                      <a:r>
                        <a:rPr lang="en-US" sz="1050" b="0" i="0" u="none" strike="noStrike" dirty="0" smtClean="0">
                          <a:solidFill>
                            <a:srgbClr val="000000"/>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The criteria of deviation are below.</a:t>
                      </a:r>
                    </a:p>
                    <a:p>
                      <a:pPr marL="288925" indent="0" algn="l" fontAlgn="t"/>
                      <a:r>
                        <a:rPr lang="en-US" sz="1050" b="0" i="0" u="none" strike="noStrike" dirty="0" smtClean="0">
                          <a:solidFill>
                            <a:schemeClr val="bg1">
                              <a:lumMod val="65000"/>
                            </a:schemeClr>
                          </a:solidFill>
                          <a:effectLst/>
                          <a:latin typeface="Arial" panose="020B0604020202020204" pitchFamily="34" charset="0"/>
                        </a:rPr>
                        <a:t>1. In case the actual man-hour in that process measured at the end of each process is higher than planned effort by 30% or more.</a:t>
                      </a:r>
                    </a:p>
                    <a:p>
                      <a:pPr marL="288925" indent="0" algn="l" fontAlgn="t"/>
                      <a:r>
                        <a:rPr lang="en-US" sz="1050" b="0" i="0" u="none" strike="noStrike" dirty="0" smtClean="0">
                          <a:solidFill>
                            <a:schemeClr val="bg1">
                              <a:lumMod val="65000"/>
                            </a:schemeClr>
                          </a:solidFill>
                          <a:effectLst/>
                          <a:latin typeface="Arial" panose="020B0604020202020204" pitchFamily="34" charset="0"/>
                        </a:rPr>
                        <a:t>2. In case the actual end of date of each process is delayed than planned date by 1 month or more.)</a:t>
                      </a:r>
                    </a:p>
                    <a:p>
                      <a:pPr algn="l" fontAlgn="t"/>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02146662"/>
                  </a:ext>
                </a:extLst>
              </a:tr>
            </a:tbl>
          </a:graphicData>
        </a:graphic>
      </p:graphicFrame>
      <p:sp>
        <p:nvSpPr>
          <p:cNvPr id="5" name="Right Brace 4"/>
          <p:cNvSpPr/>
          <p:nvPr/>
        </p:nvSpPr>
        <p:spPr>
          <a:xfrm>
            <a:off x="7593227" y="2218786"/>
            <a:ext cx="228600" cy="80593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848600" y="2262720"/>
            <a:ext cx="4134465" cy="646331"/>
          </a:xfrm>
          <a:prstGeom prst="rect">
            <a:avLst/>
          </a:prstGeom>
          <a:noFill/>
        </p:spPr>
        <p:txBody>
          <a:bodyPr wrap="none" rtlCol="0">
            <a:spAutoFit/>
          </a:bodyPr>
          <a:lstStyle/>
          <a:p>
            <a:r>
              <a:rPr lang="en-US" dirty="0" smtClean="0"/>
              <a:t>① Estimated development cost/effort</a:t>
            </a:r>
          </a:p>
          <a:p>
            <a:r>
              <a:rPr lang="en-US" dirty="0" smtClean="0"/>
              <a:t>with </a:t>
            </a:r>
            <a:r>
              <a:rPr lang="en-US" b="1" dirty="0" smtClean="0"/>
              <a:t>evidence</a:t>
            </a:r>
            <a:r>
              <a:rPr lang="en-US" dirty="0" smtClean="0"/>
              <a:t> to show your estimation</a:t>
            </a:r>
            <a:endParaRPr lang="en-US" dirty="0"/>
          </a:p>
        </p:txBody>
      </p:sp>
      <p:sp>
        <p:nvSpPr>
          <p:cNvPr id="7" name="Right Brace 6"/>
          <p:cNvSpPr/>
          <p:nvPr/>
        </p:nvSpPr>
        <p:spPr>
          <a:xfrm>
            <a:off x="7593227" y="3742786"/>
            <a:ext cx="228600" cy="98161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848599" y="3910427"/>
            <a:ext cx="4070345" cy="646331"/>
          </a:xfrm>
          <a:prstGeom prst="rect">
            <a:avLst/>
          </a:prstGeom>
          <a:noFill/>
        </p:spPr>
        <p:txBody>
          <a:bodyPr wrap="square" rtlCol="0">
            <a:spAutoFit/>
          </a:bodyPr>
          <a:lstStyle/>
          <a:p>
            <a:r>
              <a:rPr lang="en-US" dirty="0" smtClean="0"/>
              <a:t>② Defined criteria when the deviation from Project Plan occurs </a:t>
            </a:r>
            <a:endParaRPr lang="en-US" dirty="0"/>
          </a:p>
        </p:txBody>
      </p:sp>
      <p:sp>
        <p:nvSpPr>
          <p:cNvPr id="9" name="TextBox 8"/>
          <p:cNvSpPr txBox="1"/>
          <p:nvPr/>
        </p:nvSpPr>
        <p:spPr>
          <a:xfrm>
            <a:off x="373265" y="1396416"/>
            <a:ext cx="5397631" cy="369332"/>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Besides that, there are also another information:</a:t>
            </a:r>
            <a:endParaRPr lang="en-US" dirty="0"/>
          </a:p>
        </p:txBody>
      </p:sp>
      <p:sp>
        <p:nvSpPr>
          <p:cNvPr id="10" name="Rectangle 9"/>
          <p:cNvSpPr/>
          <p:nvPr/>
        </p:nvSpPr>
        <p:spPr>
          <a:xfrm>
            <a:off x="8744465" y="6044000"/>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6400" y="6019800"/>
            <a:ext cx="2289858" cy="276999"/>
          </a:xfrm>
          <a:prstGeom prst="rect">
            <a:avLst/>
          </a:prstGeom>
          <a:noFill/>
        </p:spPr>
        <p:txBody>
          <a:bodyPr wrap="none" rtlCol="0">
            <a:spAutoFit/>
          </a:bodyPr>
          <a:lstStyle/>
          <a:p>
            <a:r>
              <a:rPr lang="en-US" sz="1200" dirty="0" smtClean="0"/>
              <a:t>Can be completed after PP DR</a:t>
            </a:r>
            <a:endParaRPr lang="en-US" sz="1200" dirty="0"/>
          </a:p>
        </p:txBody>
      </p:sp>
      <p:sp>
        <p:nvSpPr>
          <p:cNvPr id="12" name="TextBox 11"/>
          <p:cNvSpPr txBox="1"/>
          <p:nvPr/>
        </p:nvSpPr>
        <p:spPr>
          <a:xfrm>
            <a:off x="8413744" y="2981372"/>
            <a:ext cx="3505200" cy="430887"/>
          </a:xfrm>
          <a:prstGeom prst="rect">
            <a:avLst/>
          </a:prstGeom>
          <a:noFill/>
        </p:spPr>
        <p:txBody>
          <a:bodyPr wrap="square" rtlCol="0">
            <a:spAutoFit/>
          </a:bodyPr>
          <a:lstStyle/>
          <a:p>
            <a:r>
              <a:rPr lang="en-US" sz="1100" dirty="0" smtClean="0"/>
              <a:t>Note: Evidences </a:t>
            </a:r>
            <a:r>
              <a:rPr lang="en-US" sz="1100" dirty="0" smtClean="0"/>
              <a:t>are very important for other parties to judge your estimation are correct.</a:t>
            </a:r>
            <a:endParaRPr lang="en-US" sz="1100" dirty="0"/>
          </a:p>
        </p:txBody>
      </p:sp>
      <p:sp>
        <p:nvSpPr>
          <p:cNvPr id="13" name="TextBox 12"/>
          <p:cNvSpPr txBox="1"/>
          <p:nvPr/>
        </p:nvSpPr>
        <p:spPr>
          <a:xfrm>
            <a:off x="8413744" y="4654048"/>
            <a:ext cx="3505200" cy="938719"/>
          </a:xfrm>
          <a:prstGeom prst="rect">
            <a:avLst/>
          </a:prstGeom>
          <a:noFill/>
        </p:spPr>
        <p:txBody>
          <a:bodyPr wrap="square" rtlCol="0">
            <a:spAutoFit/>
          </a:bodyPr>
          <a:lstStyle/>
          <a:p>
            <a:r>
              <a:rPr lang="en-US" sz="1100" dirty="0" smtClean="0"/>
              <a:t>Note: If the defined criteria condition are met, Project Plan has to be updated, re-reviewed, re-approved by Project manager, then informed to relevant stakeholders. Sometimes, re Planning DR must be conducted.</a:t>
            </a:r>
            <a:endParaRPr lang="en-US" sz="1100" dirty="0"/>
          </a:p>
        </p:txBody>
      </p:sp>
    </p:spTree>
    <p:extLst>
      <p:ext uri="{BB962C8B-B14F-4D97-AF65-F5344CB8AC3E}">
        <p14:creationId xmlns:p14="http://schemas.microsoft.com/office/powerpoint/2010/main" val="372904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idx="1"/>
          </p:nvPr>
        </p:nvSpPr>
        <p:spPr>
          <a:xfrm>
            <a:off x="468000" y="1424991"/>
            <a:ext cx="11244574" cy="3081869"/>
          </a:xfrm>
        </p:spPr>
        <p:txBody>
          <a:bodyPr/>
          <a:lstStyle/>
          <a:p>
            <a:r>
              <a:rPr lang="en-US" dirty="0" smtClean="0"/>
              <a:t>Project leader will need to describe the management policy like below:</a:t>
            </a:r>
          </a:p>
          <a:p>
            <a:pPr marL="285750" indent="-285750">
              <a:buFont typeface="Wingdings" panose="05000000000000000000" pitchFamily="2" charset="2"/>
              <a:buChar char="§"/>
            </a:pPr>
            <a:r>
              <a:rPr lang="en-US" dirty="0" smtClean="0"/>
              <a:t>Development style &amp; reason</a:t>
            </a:r>
          </a:p>
          <a:p>
            <a:pPr marL="285750" indent="-285750">
              <a:buFont typeface="Wingdings" panose="05000000000000000000" pitchFamily="2" charset="2"/>
              <a:buChar char="§"/>
            </a:pPr>
            <a:r>
              <a:rPr lang="en-US" dirty="0" smtClean="0"/>
              <a:t>Configuration &amp; Change management</a:t>
            </a:r>
          </a:p>
          <a:p>
            <a:pPr marL="285750" indent="-285750">
              <a:buFont typeface="Wingdings" panose="05000000000000000000" pitchFamily="2" charset="2"/>
              <a:buChar char="§"/>
            </a:pPr>
            <a:r>
              <a:rPr lang="en-US" dirty="0" smtClean="0"/>
              <a:t>Progress management</a:t>
            </a:r>
          </a:p>
          <a:p>
            <a:pPr marL="285750" indent="-285750">
              <a:buFont typeface="Wingdings" panose="05000000000000000000" pitchFamily="2" charset="2"/>
              <a:buChar char="§"/>
            </a:pPr>
            <a:r>
              <a:rPr lang="en-US" dirty="0" smtClean="0"/>
              <a:t>Risk &amp; Defect </a:t>
            </a:r>
            <a:r>
              <a:rPr lang="en-US" dirty="0" smtClean="0"/>
              <a:t>management</a:t>
            </a:r>
          </a:p>
          <a:p>
            <a:pPr marL="285750" indent="-285750">
              <a:buFont typeface="Wingdings" panose="05000000000000000000" pitchFamily="2" charset="2"/>
              <a:buChar char="§"/>
            </a:pPr>
            <a:r>
              <a:rPr lang="en-US" dirty="0" smtClean="0"/>
              <a:t>Traceability management</a:t>
            </a:r>
          </a:p>
          <a:p>
            <a:pPr marL="285750" indent="-285750">
              <a:buFont typeface="Wingdings" panose="05000000000000000000" pitchFamily="2" charset="2"/>
              <a:buChar char="§"/>
            </a:pPr>
            <a:r>
              <a:rPr lang="en-US" dirty="0" smtClean="0"/>
              <a:t>Branch &amp; Merge management</a:t>
            </a:r>
            <a:endParaRPr lang="en-US" dirty="0" smtClean="0"/>
          </a:p>
          <a:p>
            <a:pPr marL="285750" indent="-285750">
              <a:buFont typeface="Wingdings" panose="05000000000000000000" pitchFamily="2" charset="2"/>
              <a:buChar char="§"/>
            </a:pPr>
            <a:endParaRPr lang="en-US" dirty="0"/>
          </a:p>
        </p:txBody>
      </p:sp>
      <p:sp>
        <p:nvSpPr>
          <p:cNvPr id="3" name="Title 2"/>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Management Policy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22047041"/>
              </p:ext>
            </p:extLst>
          </p:nvPr>
        </p:nvGraphicFramePr>
        <p:xfrm>
          <a:off x="4038600" y="2567868"/>
          <a:ext cx="6811373" cy="3272664"/>
        </p:xfrm>
        <a:graphic>
          <a:graphicData uri="http://schemas.openxmlformats.org/drawingml/2006/table">
            <a:tbl>
              <a:tblPr/>
              <a:tblGrid>
                <a:gridCol w="2051821">
                  <a:extLst>
                    <a:ext uri="{9D8B030D-6E8A-4147-A177-3AD203B41FA5}">
                      <a16:colId xmlns:a16="http://schemas.microsoft.com/office/drawing/2014/main" val="198105053"/>
                    </a:ext>
                  </a:extLst>
                </a:gridCol>
                <a:gridCol w="1031516">
                  <a:extLst>
                    <a:ext uri="{9D8B030D-6E8A-4147-A177-3AD203B41FA5}">
                      <a16:colId xmlns:a16="http://schemas.microsoft.com/office/drawing/2014/main" val="532600239"/>
                    </a:ext>
                  </a:extLst>
                </a:gridCol>
                <a:gridCol w="899774">
                  <a:extLst>
                    <a:ext uri="{9D8B030D-6E8A-4147-A177-3AD203B41FA5}">
                      <a16:colId xmlns:a16="http://schemas.microsoft.com/office/drawing/2014/main" val="2808051923"/>
                    </a:ext>
                  </a:extLst>
                </a:gridCol>
                <a:gridCol w="899774">
                  <a:extLst>
                    <a:ext uri="{9D8B030D-6E8A-4147-A177-3AD203B41FA5}">
                      <a16:colId xmlns:a16="http://schemas.microsoft.com/office/drawing/2014/main" val="3461769117"/>
                    </a:ext>
                  </a:extLst>
                </a:gridCol>
                <a:gridCol w="919395">
                  <a:extLst>
                    <a:ext uri="{9D8B030D-6E8A-4147-A177-3AD203B41FA5}">
                      <a16:colId xmlns:a16="http://schemas.microsoft.com/office/drawing/2014/main" val="523184999"/>
                    </a:ext>
                  </a:extLst>
                </a:gridCol>
                <a:gridCol w="1009093">
                  <a:extLst>
                    <a:ext uri="{9D8B030D-6E8A-4147-A177-3AD203B41FA5}">
                      <a16:colId xmlns:a16="http://schemas.microsoft.com/office/drawing/2014/main" val="4245435551"/>
                    </a:ext>
                  </a:extLst>
                </a:gridCol>
              </a:tblGrid>
              <a:tr h="294751">
                <a:tc>
                  <a:txBody>
                    <a:bodyPr/>
                    <a:lstStyle/>
                    <a:p>
                      <a:pPr algn="l" fontAlgn="ctr"/>
                      <a:r>
                        <a:rPr lang="en-US" sz="1050" b="0" i="0" u="none" strike="noStrike">
                          <a:solidFill>
                            <a:srgbClr val="000000"/>
                          </a:solidFill>
                          <a:effectLst/>
                          <a:latin typeface="Arial" panose="020B0604020202020204" pitchFamily="34" charset="0"/>
                        </a:rPr>
                        <a:t>Development Strategy</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058413"/>
                  </a:ext>
                </a:extLst>
              </a:tr>
              <a:tr h="1709381">
                <a:tc>
                  <a:txBody>
                    <a:bodyPr/>
                    <a:lstStyle/>
                    <a:p>
                      <a:pPr algn="l" fontAlgn="t"/>
                      <a:r>
                        <a:rPr lang="en-US" sz="1050" b="0" i="0" u="none" strike="noStrike">
                          <a:solidFill>
                            <a:srgbClr val="000000"/>
                          </a:solidFill>
                          <a:effectLst/>
                          <a:latin typeface="Arial" panose="020B0604020202020204" pitchFamily="34" charset="0"/>
                        </a:rPr>
                        <a:t>Development Strategy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5">
                  <a:txBody>
                    <a:bodyPr/>
                    <a:lstStyle/>
                    <a:p>
                      <a:pPr algn="l"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We</a:t>
                      </a:r>
                      <a:r>
                        <a:rPr lang="en-US" sz="1050" b="0" i="0" u="none" strike="noStrike" baseline="0" dirty="0" smtClean="0">
                          <a:solidFill>
                            <a:schemeClr val="bg1">
                              <a:lumMod val="65000"/>
                            </a:schemeClr>
                          </a:solidFill>
                          <a:effectLst/>
                          <a:latin typeface="Arial" panose="020B0604020202020204" pitchFamily="34" charset="0"/>
                        </a:rPr>
                        <a:t> select Sprint style development for this project development because this technology is new and customer requirements are likely to change frequently base on their feedback. Also we select Sprint </a:t>
                      </a:r>
                      <a:r>
                        <a:rPr lang="en-US" sz="1050" b="0" i="0" u="none" strike="noStrike" baseline="0" dirty="0" err="1" smtClean="0">
                          <a:solidFill>
                            <a:schemeClr val="bg1">
                              <a:lumMod val="65000"/>
                            </a:schemeClr>
                          </a:solidFill>
                          <a:effectLst/>
                          <a:latin typeface="Arial" panose="020B0604020202020204" pitchFamily="34" charset="0"/>
                        </a:rPr>
                        <a:t>timebox</a:t>
                      </a:r>
                      <a:r>
                        <a:rPr lang="en-US" sz="1050" b="0" i="0" u="none" strike="noStrike" baseline="0" dirty="0" smtClean="0">
                          <a:solidFill>
                            <a:schemeClr val="bg1">
                              <a:lumMod val="65000"/>
                            </a:schemeClr>
                          </a:solidFill>
                          <a:effectLst/>
                          <a:latin typeface="Arial" panose="020B0604020202020204" pitchFamily="34" charset="0"/>
                        </a:rPr>
                        <a:t> is 2 weeks to acquire feedbacks from customer as early as possible.</a:t>
                      </a:r>
                    </a:p>
                    <a:p>
                      <a:pPr marL="0" indent="288925" algn="l" fontAlgn="t"/>
                      <a:r>
                        <a:rPr lang="en-US" sz="1050" b="0" i="0" u="none" strike="noStrike" baseline="0" dirty="0" smtClean="0">
                          <a:solidFill>
                            <a:schemeClr val="bg1">
                              <a:lumMod val="65000"/>
                            </a:schemeClr>
                          </a:solidFill>
                          <a:effectLst/>
                          <a:latin typeface="Arial" panose="020B0604020202020204" pitchFamily="34" charset="0"/>
                        </a:rPr>
                        <a:t>Configuration management will use Subversion as tool to control the version of documentation and source code. For every release, we will setup a new baseline and control it with tag feature of Subversion.</a:t>
                      </a:r>
                    </a:p>
                    <a:p>
                      <a:pPr marL="0" indent="288925" algn="l" fontAlgn="t"/>
                      <a:r>
                        <a:rPr lang="en-US" sz="1050" b="0" i="0" u="none" strike="noStrike" baseline="0" dirty="0" smtClean="0">
                          <a:solidFill>
                            <a:schemeClr val="bg1">
                              <a:lumMod val="65000"/>
                            </a:schemeClr>
                          </a:solidFill>
                          <a:effectLst/>
                          <a:latin typeface="Arial" panose="020B0604020202020204" pitchFamily="34" charset="0"/>
                        </a:rPr>
                        <a:t>We will use Burn-down chart to monitor the progress with indicator is Story point values sum up from each task</a:t>
                      </a:r>
                      <a:r>
                        <a:rPr lang="en-US" sz="1050" b="0" i="0" u="none" strike="noStrike" baseline="0" dirty="0" smtClean="0">
                          <a:solidFill>
                            <a:schemeClr val="bg1">
                              <a:lumMod val="65000"/>
                            </a:schemeClr>
                          </a:solidFill>
                          <a:effectLst/>
                          <a:latin typeface="Arial" panose="020B0604020202020204" pitchFamily="34" charset="0"/>
                        </a:rPr>
                        <a:t>.</a:t>
                      </a:r>
                    </a:p>
                    <a:p>
                      <a:pPr marL="0" indent="288925" algn="l" fontAlgn="t"/>
                      <a:r>
                        <a:rPr lang="en-US" sz="1050" b="0" i="0" u="none" strike="noStrike" baseline="0" dirty="0" smtClean="0">
                          <a:solidFill>
                            <a:schemeClr val="bg1">
                              <a:lumMod val="65000"/>
                            </a:schemeClr>
                          </a:solidFill>
                          <a:effectLst/>
                          <a:latin typeface="Arial" panose="020B0604020202020204" pitchFamily="34" charset="0"/>
                        </a:rPr>
                        <a:t>Because our project are required to use tool rather than Excel to Traceability management so we will use </a:t>
                      </a:r>
                      <a:r>
                        <a:rPr lang="en-US" sz="1050" b="0" i="0" u="none" strike="noStrike" baseline="0" dirty="0" err="1" smtClean="0">
                          <a:solidFill>
                            <a:schemeClr val="bg1">
                              <a:lumMod val="65000"/>
                            </a:schemeClr>
                          </a:solidFill>
                          <a:effectLst/>
                          <a:latin typeface="Arial" panose="020B0604020202020204" pitchFamily="34" charset="0"/>
                        </a:rPr>
                        <a:t>Reqtify</a:t>
                      </a:r>
                      <a:r>
                        <a:rPr lang="en-US" sz="1050" b="0" i="0" u="none" strike="noStrike" baseline="0" dirty="0" smtClean="0">
                          <a:solidFill>
                            <a:schemeClr val="bg1">
                              <a:lumMod val="65000"/>
                            </a:schemeClr>
                          </a:solidFill>
                          <a:effectLst/>
                          <a:latin typeface="Arial" panose="020B0604020202020204" pitchFamily="34" charset="0"/>
                        </a:rPr>
                        <a:t> to conduct it</a:t>
                      </a:r>
                    </a:p>
                    <a:p>
                      <a:pPr marL="0" indent="288925" algn="l" fontAlgn="t"/>
                      <a:r>
                        <a:rPr lang="en-US" sz="1050" b="0" i="0" u="none" strike="noStrike" baseline="0" dirty="0" smtClean="0">
                          <a:solidFill>
                            <a:schemeClr val="bg1">
                              <a:lumMod val="65000"/>
                            </a:schemeClr>
                          </a:solidFill>
                          <a:effectLst/>
                          <a:latin typeface="Arial" panose="020B0604020202020204" pitchFamily="34" charset="0"/>
                        </a:rPr>
                        <a:t>Branch &amp; Merge management can be refer to sheet “</a:t>
                      </a:r>
                      <a:r>
                        <a:rPr lang="en-US" sz="1050" b="0" i="0" u="none" strike="noStrike" baseline="0" dirty="0" err="1" smtClean="0">
                          <a:solidFill>
                            <a:schemeClr val="bg1">
                              <a:lumMod val="65000"/>
                            </a:schemeClr>
                          </a:solidFill>
                          <a:effectLst/>
                          <a:latin typeface="Arial" panose="020B0604020202020204" pitchFamily="34" charset="0"/>
                        </a:rPr>
                        <a:t>Branch_Merge_management</a:t>
                      </a:r>
                      <a:r>
                        <a:rPr lang="en-US" sz="1050" b="0" i="0" u="none" strike="noStrike" baseline="0" dirty="0" smtClean="0">
                          <a:solidFill>
                            <a:schemeClr val="bg1">
                              <a:lumMod val="65000"/>
                            </a:schemeClr>
                          </a:solidFill>
                          <a:effectLst/>
                          <a:latin typeface="Arial" panose="020B0604020202020204" pitchFamily="34" charset="0"/>
                        </a:rPr>
                        <a:t>”)</a:t>
                      </a:r>
                      <a:endParaRPr lang="en-US" sz="1050" b="0" i="0" u="none" strike="noStrike" baseline="0" dirty="0" smtClean="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3008738"/>
                  </a:ext>
                </a:extLst>
              </a:tr>
              <a:tr h="897653">
                <a:tc>
                  <a:txBody>
                    <a:bodyPr/>
                    <a:lstStyle/>
                    <a:p>
                      <a:pPr algn="l" fontAlgn="t"/>
                      <a:r>
                        <a:rPr lang="en-US" sz="1050" b="0" i="0" u="none" strike="noStrike">
                          <a:solidFill>
                            <a:srgbClr val="000000"/>
                          </a:solidFill>
                          <a:effectLst/>
                          <a:latin typeface="Arial" panose="020B0604020202020204" pitchFamily="34" charset="0"/>
                        </a:rPr>
                        <a:t>Product development history/Related Plan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5">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 (i.e.</a:t>
                      </a:r>
                      <a:r>
                        <a:rPr lang="en-US" sz="1050" b="0" i="0" u="none" strike="noStrike" baseline="0" dirty="0" smtClean="0">
                          <a:solidFill>
                            <a:schemeClr val="bg1">
                              <a:lumMod val="65000"/>
                            </a:schemeClr>
                          </a:solidFill>
                          <a:effectLst/>
                          <a:latin typeface="Arial" panose="020B0604020202020204" pitchFamily="34" charset="0"/>
                        </a:rPr>
                        <a:t> New product development)</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3631119"/>
                  </a:ext>
                </a:extLst>
              </a:tr>
            </a:tbl>
          </a:graphicData>
        </a:graphic>
      </p:graphicFrame>
    </p:spTree>
    <p:extLst>
      <p:ext uri="{BB962C8B-B14F-4D97-AF65-F5344CB8AC3E}">
        <p14:creationId xmlns:p14="http://schemas.microsoft.com/office/powerpoint/2010/main" val="29591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Testing policy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6390753"/>
              </p:ext>
            </p:extLst>
          </p:nvPr>
        </p:nvGraphicFramePr>
        <p:xfrm>
          <a:off x="2667000" y="1828800"/>
          <a:ext cx="5334000" cy="3249930"/>
        </p:xfrm>
        <a:graphic>
          <a:graphicData uri="http://schemas.openxmlformats.org/drawingml/2006/table">
            <a:tbl>
              <a:tblPr/>
              <a:tblGrid>
                <a:gridCol w="2057399">
                  <a:extLst>
                    <a:ext uri="{9D8B030D-6E8A-4147-A177-3AD203B41FA5}">
                      <a16:colId xmlns:a16="http://schemas.microsoft.com/office/drawing/2014/main" val="216027863"/>
                    </a:ext>
                  </a:extLst>
                </a:gridCol>
                <a:gridCol w="357169">
                  <a:extLst>
                    <a:ext uri="{9D8B030D-6E8A-4147-A177-3AD203B41FA5}">
                      <a16:colId xmlns:a16="http://schemas.microsoft.com/office/drawing/2014/main" val="3818870745"/>
                    </a:ext>
                  </a:extLst>
                </a:gridCol>
                <a:gridCol w="704615">
                  <a:extLst>
                    <a:ext uri="{9D8B030D-6E8A-4147-A177-3AD203B41FA5}">
                      <a16:colId xmlns:a16="http://schemas.microsoft.com/office/drawing/2014/main" val="3867567993"/>
                    </a:ext>
                  </a:extLst>
                </a:gridCol>
                <a:gridCol w="704615">
                  <a:extLst>
                    <a:ext uri="{9D8B030D-6E8A-4147-A177-3AD203B41FA5}">
                      <a16:colId xmlns:a16="http://schemas.microsoft.com/office/drawing/2014/main" val="1305096009"/>
                    </a:ext>
                  </a:extLst>
                </a:gridCol>
                <a:gridCol w="719980">
                  <a:extLst>
                    <a:ext uri="{9D8B030D-6E8A-4147-A177-3AD203B41FA5}">
                      <a16:colId xmlns:a16="http://schemas.microsoft.com/office/drawing/2014/main" val="1588387214"/>
                    </a:ext>
                  </a:extLst>
                </a:gridCol>
                <a:gridCol w="790222">
                  <a:extLst>
                    <a:ext uri="{9D8B030D-6E8A-4147-A177-3AD203B41FA5}">
                      <a16:colId xmlns:a16="http://schemas.microsoft.com/office/drawing/2014/main" val="613054680"/>
                    </a:ext>
                  </a:extLst>
                </a:gridCol>
              </a:tblGrid>
              <a:tr h="209550">
                <a:tc>
                  <a:txBody>
                    <a:bodyPr/>
                    <a:lstStyle/>
                    <a:p>
                      <a:pPr algn="l" fontAlgn="ctr"/>
                      <a:r>
                        <a:rPr lang="en-US" sz="1050" b="0" i="0" u="none" strike="noStrike">
                          <a:solidFill>
                            <a:srgbClr val="000000"/>
                          </a:solidFill>
                          <a:effectLst/>
                          <a:latin typeface="Arial" panose="020B0604020202020204" pitchFamily="34" charset="0"/>
                        </a:rPr>
                        <a:t>Test Strategy</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678299"/>
                  </a:ext>
                </a:extLst>
              </a:tr>
              <a:tr h="2152650">
                <a:tc>
                  <a:txBody>
                    <a:bodyPr/>
                    <a:lstStyle/>
                    <a:p>
                      <a:pPr algn="l" fontAlgn="t"/>
                      <a:r>
                        <a:rPr lang="en-US" sz="1050" b="0" i="0" u="none" strike="noStrike">
                          <a:solidFill>
                            <a:srgbClr val="000000"/>
                          </a:solidFill>
                          <a:effectLst/>
                          <a:latin typeface="Arial" panose="020B0604020202020204" pitchFamily="34" charset="0"/>
                        </a:rPr>
                        <a:t>Test strategy (Unit Test, Integration Test, Validation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5">
                  <a:txBody>
                    <a:bodyPr/>
                    <a:lstStyle/>
                    <a:p>
                      <a:pPr algn="l"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a:t>
                      </a:r>
                    </a:p>
                    <a:p>
                      <a:pPr algn="l" fontAlgn="t"/>
                      <a:r>
                        <a:rPr lang="en-US" sz="1050" b="0" i="0" u="none" strike="noStrike" dirty="0" smtClean="0">
                          <a:solidFill>
                            <a:schemeClr val="bg1">
                              <a:lumMod val="65000"/>
                            </a:schemeClr>
                          </a:solidFill>
                          <a:effectLst/>
                          <a:latin typeface="Arial" panose="020B0604020202020204" pitchFamily="34" charset="0"/>
                        </a:rPr>
                        <a:t>Unit test:</a:t>
                      </a:r>
                    </a:p>
                    <a:p>
                      <a:pPr marL="171450" indent="-171450" algn="l" fontAlgn="t">
                        <a:buFontTx/>
                        <a:buChar char="-"/>
                      </a:pPr>
                      <a:r>
                        <a:rPr lang="en-US" sz="1050" b="0" i="0" u="none" strike="noStrike" dirty="0" smtClean="0">
                          <a:solidFill>
                            <a:schemeClr val="bg1">
                              <a:lumMod val="65000"/>
                            </a:schemeClr>
                          </a:solidFill>
                          <a:effectLst/>
                          <a:latin typeface="Arial" panose="020B0604020202020204" pitchFamily="34" charset="0"/>
                        </a:rPr>
                        <a:t>Code coverage: 100% C0/C1 coverage</a:t>
                      </a:r>
                    </a:p>
                    <a:p>
                      <a:pPr marL="171450" indent="-171450" algn="l" fontAlgn="t">
                        <a:buFontTx/>
                        <a:buChar char="-"/>
                      </a:pPr>
                      <a:r>
                        <a:rPr lang="en-US" sz="1050" b="0" i="0" u="none" strike="noStrike" dirty="0" smtClean="0">
                          <a:solidFill>
                            <a:schemeClr val="bg1">
                              <a:lumMod val="65000"/>
                            </a:schemeClr>
                          </a:solidFill>
                          <a:effectLst/>
                          <a:latin typeface="Arial" panose="020B0604020202020204" pitchFamily="34" charset="0"/>
                        </a:rPr>
                        <a:t>Black</a:t>
                      </a:r>
                      <a:r>
                        <a:rPr lang="en-US" sz="1050" b="0" i="0" u="none" strike="noStrike" baseline="0" dirty="0" smtClean="0">
                          <a:solidFill>
                            <a:schemeClr val="bg1">
                              <a:lumMod val="65000"/>
                            </a:schemeClr>
                          </a:solidFill>
                          <a:effectLst/>
                          <a:latin typeface="Arial" panose="020B0604020202020204" pitchFamily="34" charset="0"/>
                        </a:rPr>
                        <a:t>-box test: check all input/output and status code for each functions</a:t>
                      </a:r>
                    </a:p>
                    <a:p>
                      <a:pPr marL="0" indent="0" algn="l" fontAlgn="t">
                        <a:buFontTx/>
                        <a:buNone/>
                      </a:pPr>
                      <a:r>
                        <a:rPr lang="en-US" sz="1050" b="0" i="0" u="none" strike="noStrike" baseline="0" dirty="0" smtClean="0">
                          <a:solidFill>
                            <a:schemeClr val="bg1">
                              <a:lumMod val="65000"/>
                            </a:schemeClr>
                          </a:solidFill>
                          <a:effectLst/>
                          <a:latin typeface="Arial" panose="020B0604020202020204" pitchFamily="34" charset="0"/>
                        </a:rPr>
                        <a:t>Integration test:</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Conformance test: test base on H264 decoder conformance test suite</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Robustness test: test to ensure the robustness of decoder so that no abnormal behavior happen even with abnormal data</a:t>
                      </a:r>
                    </a:p>
                    <a:p>
                      <a:pPr marL="0" indent="0" algn="l" fontAlgn="t">
                        <a:buFontTx/>
                        <a:buNone/>
                      </a:pPr>
                      <a:r>
                        <a:rPr lang="en-US" sz="1050" b="0" i="0" u="none" strike="noStrike" baseline="0" dirty="0" smtClean="0">
                          <a:solidFill>
                            <a:schemeClr val="bg1">
                              <a:lumMod val="65000"/>
                            </a:schemeClr>
                          </a:solidFill>
                          <a:effectLst/>
                          <a:latin typeface="Arial" panose="020B0604020202020204" pitchFamily="34" charset="0"/>
                        </a:rPr>
                        <a:t>Validation test:</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Performance test: check performance when integrate with overall system to ensure achieve 60 FPS</a:t>
                      </a:r>
                      <a:r>
                        <a:rPr lang="en-US" sz="1050" b="0" i="0" u="none" strike="noStrike" baseline="0" dirty="0" smtClean="0">
                          <a:solidFill>
                            <a:schemeClr val="bg1">
                              <a:lumMod val="65000"/>
                            </a:schemeClr>
                          </a:solidFill>
                          <a:effectLst/>
                          <a:latin typeface="Arial" panose="020B0604020202020204" pitchFamily="34" charset="0"/>
                        </a:rPr>
                        <a:t>)</a:t>
                      </a:r>
                    </a:p>
                    <a:p>
                      <a:pPr marL="0" indent="0" algn="l" fontAlgn="t">
                        <a:buFontTx/>
                        <a:buNone/>
                      </a:pPr>
                      <a:r>
                        <a:rPr lang="en-US" sz="1050" b="0" i="0" u="none" strike="noStrike" baseline="0" dirty="0" smtClean="0">
                          <a:solidFill>
                            <a:schemeClr val="bg1">
                              <a:lumMod val="65000"/>
                            </a:schemeClr>
                          </a:solidFill>
                          <a:effectLst/>
                          <a:latin typeface="Arial" panose="020B0604020202020204" pitchFamily="34" charset="0"/>
                        </a:rPr>
                        <a:t>Regression test:</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When source code/object code was updated for any reason Regression test for current Test process and previous Test processes will be conducted.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598504"/>
                  </a:ext>
                </a:extLst>
              </a:tr>
            </a:tbl>
          </a:graphicData>
        </a:graphic>
      </p:graphicFrame>
      <p:sp>
        <p:nvSpPr>
          <p:cNvPr id="5" name="Content Placeholder 3"/>
          <p:cNvSpPr>
            <a:spLocks noGrp="1"/>
          </p:cNvSpPr>
          <p:nvPr>
            <p:ph idx="1"/>
          </p:nvPr>
        </p:nvSpPr>
        <p:spPr>
          <a:xfrm>
            <a:off x="468000" y="1424991"/>
            <a:ext cx="11244574" cy="2285754"/>
          </a:xfrm>
        </p:spPr>
        <p:txBody>
          <a:bodyPr/>
          <a:lstStyle/>
          <a:p>
            <a:r>
              <a:rPr lang="en-US" dirty="0" smtClean="0"/>
              <a:t>Project leader will define Testing policy/strategy and test constraint for below items:</a:t>
            </a:r>
          </a:p>
          <a:p>
            <a:pPr marL="285750" indent="-285750">
              <a:buFont typeface="Wingdings" panose="05000000000000000000" pitchFamily="2" charset="2"/>
              <a:buChar char="§"/>
            </a:pPr>
            <a:r>
              <a:rPr lang="en-US" dirty="0" smtClean="0"/>
              <a:t>Unit test</a:t>
            </a:r>
          </a:p>
          <a:p>
            <a:pPr marL="285750" indent="-285750">
              <a:buFont typeface="Wingdings" panose="05000000000000000000" pitchFamily="2" charset="2"/>
              <a:buChar char="§"/>
            </a:pPr>
            <a:r>
              <a:rPr lang="en-US" dirty="0" smtClean="0"/>
              <a:t>Integration test</a:t>
            </a:r>
          </a:p>
          <a:p>
            <a:pPr marL="285750" indent="-285750">
              <a:buFont typeface="Wingdings" panose="05000000000000000000" pitchFamily="2" charset="2"/>
              <a:buChar char="§"/>
            </a:pPr>
            <a:r>
              <a:rPr lang="en-US" dirty="0" smtClean="0"/>
              <a:t>Validation </a:t>
            </a:r>
            <a:r>
              <a:rPr lang="en-US" dirty="0" smtClean="0"/>
              <a:t>test</a:t>
            </a:r>
          </a:p>
          <a:p>
            <a:pPr marL="285750" indent="-285750">
              <a:buFont typeface="Wingdings" panose="05000000000000000000" pitchFamily="2" charset="2"/>
              <a:buChar char="§"/>
            </a:pPr>
            <a:r>
              <a:rPr lang="en-US" dirty="0" smtClean="0"/>
              <a:t>Regression test</a:t>
            </a:r>
            <a:endParaRPr lang="en-US" dirty="0" smtClean="0"/>
          </a:p>
          <a:p>
            <a:pPr marL="285750" indent="-285750">
              <a:buFont typeface="Wingdings" panose="05000000000000000000" pitchFamily="2" charset="2"/>
              <a:buChar char="§"/>
            </a:pPr>
            <a:endParaRPr lang="en-US" dirty="0"/>
          </a:p>
        </p:txBody>
      </p:sp>
      <p:sp>
        <p:nvSpPr>
          <p:cNvPr id="6" name="Rectangle 5"/>
          <p:cNvSpPr/>
          <p:nvPr/>
        </p:nvSpPr>
        <p:spPr>
          <a:xfrm>
            <a:off x="8592065" y="6044000"/>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44000" y="6019800"/>
            <a:ext cx="2289858" cy="276999"/>
          </a:xfrm>
          <a:prstGeom prst="rect">
            <a:avLst/>
          </a:prstGeom>
          <a:noFill/>
        </p:spPr>
        <p:txBody>
          <a:bodyPr wrap="none" rtlCol="0">
            <a:spAutoFit/>
          </a:bodyPr>
          <a:lstStyle/>
          <a:p>
            <a:r>
              <a:rPr lang="en-US" sz="1200" dirty="0" smtClean="0"/>
              <a:t>Can be completed after PP DR</a:t>
            </a:r>
            <a:endParaRPr lang="en-US" sz="1200" dirty="0"/>
          </a:p>
        </p:txBody>
      </p:sp>
    </p:spTree>
    <p:extLst>
      <p:ext uri="{BB962C8B-B14F-4D97-AF65-F5344CB8AC3E}">
        <p14:creationId xmlns:p14="http://schemas.microsoft.com/office/powerpoint/2010/main" val="458218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468000" y="1424991"/>
            <a:ext cx="11244574" cy="1887696"/>
          </a:xfrm>
        </p:spPr>
        <p:txBody>
          <a:bodyPr/>
          <a:lstStyle/>
          <a:p>
            <a:r>
              <a:rPr lang="en-US" dirty="0" smtClean="0"/>
              <a:t>Project leader will describe the schedule or evidence for following item:</a:t>
            </a:r>
          </a:p>
          <a:p>
            <a:pPr marL="285750" indent="-285750">
              <a:buFont typeface="Wingdings" panose="05000000000000000000" pitchFamily="2" charset="2"/>
              <a:buChar char="§"/>
            </a:pPr>
            <a:r>
              <a:rPr lang="en-US" dirty="0" smtClean="0"/>
              <a:t>Master schedule</a:t>
            </a:r>
          </a:p>
          <a:p>
            <a:pPr marL="285750" indent="-285750">
              <a:buFont typeface="Wingdings" panose="05000000000000000000" pitchFamily="2" charset="2"/>
              <a:buChar char="§"/>
            </a:pPr>
            <a:r>
              <a:rPr lang="en-US" dirty="0" smtClean="0"/>
              <a:t>Peer review plan/schedule (needed for Waterfall Style development)</a:t>
            </a:r>
          </a:p>
          <a:p>
            <a:pPr marL="285750" indent="-285750">
              <a:buFont typeface="Wingdings" panose="05000000000000000000" pitchFamily="2" charset="2"/>
              <a:buChar char="§"/>
            </a:pPr>
            <a:r>
              <a:rPr lang="en-US" dirty="0" smtClean="0"/>
              <a:t>Design review plan/schedule</a:t>
            </a:r>
          </a:p>
          <a:p>
            <a:pPr marL="285750" indent="-285750">
              <a:buFont typeface="Wingdings" panose="05000000000000000000" pitchFamily="2" charset="2"/>
              <a:buChar char="§"/>
            </a:pPr>
            <a:endParaRPr lang="en-US" dirty="0"/>
          </a:p>
        </p:txBody>
      </p:sp>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Master Schedule &amp; Review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8298824"/>
              </p:ext>
            </p:extLst>
          </p:nvPr>
        </p:nvGraphicFramePr>
        <p:xfrm>
          <a:off x="685800" y="2895600"/>
          <a:ext cx="6324601" cy="1329690"/>
        </p:xfrm>
        <a:graphic>
          <a:graphicData uri="http://schemas.openxmlformats.org/drawingml/2006/table">
            <a:tbl>
              <a:tblPr/>
              <a:tblGrid>
                <a:gridCol w="2666999">
                  <a:extLst>
                    <a:ext uri="{9D8B030D-6E8A-4147-A177-3AD203B41FA5}">
                      <a16:colId xmlns:a16="http://schemas.microsoft.com/office/drawing/2014/main" val="3775154414"/>
                    </a:ext>
                  </a:extLst>
                </a:gridCol>
                <a:gridCol w="195989">
                  <a:extLst>
                    <a:ext uri="{9D8B030D-6E8A-4147-A177-3AD203B41FA5}">
                      <a16:colId xmlns:a16="http://schemas.microsoft.com/office/drawing/2014/main" val="1791750188"/>
                    </a:ext>
                  </a:extLst>
                </a:gridCol>
                <a:gridCol w="835472">
                  <a:extLst>
                    <a:ext uri="{9D8B030D-6E8A-4147-A177-3AD203B41FA5}">
                      <a16:colId xmlns:a16="http://schemas.microsoft.com/office/drawing/2014/main" val="1257265592"/>
                    </a:ext>
                  </a:extLst>
                </a:gridCol>
                <a:gridCol w="835472">
                  <a:extLst>
                    <a:ext uri="{9D8B030D-6E8A-4147-A177-3AD203B41FA5}">
                      <a16:colId xmlns:a16="http://schemas.microsoft.com/office/drawing/2014/main" val="1122368428"/>
                    </a:ext>
                  </a:extLst>
                </a:gridCol>
                <a:gridCol w="853691">
                  <a:extLst>
                    <a:ext uri="{9D8B030D-6E8A-4147-A177-3AD203B41FA5}">
                      <a16:colId xmlns:a16="http://schemas.microsoft.com/office/drawing/2014/main" val="1563329652"/>
                    </a:ext>
                  </a:extLst>
                </a:gridCol>
                <a:gridCol w="936978">
                  <a:extLst>
                    <a:ext uri="{9D8B030D-6E8A-4147-A177-3AD203B41FA5}">
                      <a16:colId xmlns:a16="http://schemas.microsoft.com/office/drawing/2014/main" val="421149426"/>
                    </a:ext>
                  </a:extLst>
                </a:gridCol>
              </a:tblGrid>
              <a:tr h="209550">
                <a:tc>
                  <a:txBody>
                    <a:bodyPr/>
                    <a:lstStyle/>
                    <a:p>
                      <a:pPr algn="l" fontAlgn="ctr"/>
                      <a:r>
                        <a:rPr lang="en-US" sz="1050" b="0" i="0" u="none" strike="noStrike">
                          <a:solidFill>
                            <a:srgbClr val="000000"/>
                          </a:solidFill>
                          <a:effectLst/>
                          <a:latin typeface="Arial" panose="020B0604020202020204" pitchFamily="34" charset="0"/>
                        </a:rPr>
                        <a:t>Development schedule &amp; evidence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231480"/>
                  </a:ext>
                </a:extLst>
              </a:tr>
              <a:tr h="657225">
                <a:tc>
                  <a:txBody>
                    <a:bodyPr/>
                    <a:lstStyle/>
                    <a:p>
                      <a:pPr algn="l" fontAlgn="t"/>
                      <a:r>
                        <a:rPr lang="en-US" sz="1050" b="0" i="0" u="none" strike="noStrike">
                          <a:solidFill>
                            <a:srgbClr val="000000"/>
                          </a:solidFill>
                          <a:effectLst/>
                          <a:latin typeface="Arial" panose="020B0604020202020204" pitchFamily="34" charset="0"/>
                        </a:rPr>
                        <a:t>Development schedule &amp; evidence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5">
                  <a:txBody>
                    <a:bodyPr/>
                    <a:lstStyle/>
                    <a:p>
                      <a:pPr algn="l"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For Master schedule please refer sheet “</a:t>
                      </a:r>
                      <a:r>
                        <a:rPr lang="en-US" sz="1050" b="0" i="0" u="none" strike="noStrike" dirty="0" err="1" smtClean="0">
                          <a:solidFill>
                            <a:schemeClr val="bg1">
                              <a:lumMod val="65000"/>
                            </a:schemeClr>
                          </a:solidFill>
                          <a:effectLst/>
                          <a:latin typeface="Arial" panose="020B0604020202020204" pitchFamily="34" charset="0"/>
                        </a:rPr>
                        <a:t>Master_Schedule</a:t>
                      </a:r>
                      <a:r>
                        <a:rPr lang="en-US" sz="1050" b="0" i="0" u="none" strike="noStrike" dirty="0" smtClean="0">
                          <a:solidFill>
                            <a:schemeClr val="bg1">
                              <a:lumMod val="65000"/>
                            </a:schemeClr>
                          </a:solidFill>
                          <a:effectLst/>
                          <a:latin typeface="Arial" panose="020B0604020202020204" pitchFamily="34" charset="0"/>
                        </a:rPr>
                        <a:t>”.</a:t>
                      </a:r>
                      <a:endParaRPr lang="en-US" sz="1050" b="0" i="0" u="none" strike="noStrike" baseline="0" dirty="0" smtClean="0">
                        <a:solidFill>
                          <a:schemeClr val="bg1">
                            <a:lumMod val="65000"/>
                          </a:schemeClr>
                        </a:solidFill>
                        <a:effectLst/>
                        <a:latin typeface="Arial" panose="020B0604020202020204" pitchFamily="34" charset="0"/>
                      </a:endParaRPr>
                    </a:p>
                    <a:p>
                      <a:pPr algn="l" fontAlgn="t"/>
                      <a:r>
                        <a:rPr lang="en-US" sz="1050" b="0" i="0" u="none" strike="noStrike" baseline="0" dirty="0" smtClean="0">
                          <a:solidFill>
                            <a:schemeClr val="bg1">
                              <a:lumMod val="65000"/>
                            </a:schemeClr>
                          </a:solidFill>
                          <a:effectLst/>
                          <a:latin typeface="Arial" panose="020B0604020202020204" pitchFamily="34" charset="0"/>
                        </a:rPr>
                        <a:t>Design Review plan is defined as below:</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PP DR: 2021/03/01</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RD DR: 2021/04/15</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AD/UD/CD DR: 2021/05/30</a:t>
                      </a:r>
                    </a:p>
                    <a:p>
                      <a:pPr marL="171450" indent="-171450" algn="l" fontAlgn="t">
                        <a:buFontTx/>
                        <a:buChar char="-"/>
                      </a:pPr>
                      <a:r>
                        <a:rPr lang="en-US" sz="1050" b="0" i="0" u="none" strike="noStrike" baseline="0" dirty="0" smtClean="0">
                          <a:solidFill>
                            <a:schemeClr val="bg1">
                              <a:lumMod val="65000"/>
                            </a:schemeClr>
                          </a:solidFill>
                          <a:effectLst/>
                          <a:latin typeface="Arial" panose="020B0604020202020204" pitchFamily="34" charset="0"/>
                        </a:rPr>
                        <a:t>UT/IT/VT DR: 2021/08/30)</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4088385"/>
                  </a:ext>
                </a:extLst>
              </a:tr>
            </a:tbl>
          </a:graphicData>
        </a:graphic>
      </p:graphicFrame>
      <p:pic>
        <p:nvPicPr>
          <p:cNvPr id="6" name="Picture 5"/>
          <p:cNvPicPr>
            <a:picLocks noChangeAspect="1"/>
          </p:cNvPicPr>
          <p:nvPr/>
        </p:nvPicPr>
        <p:blipFill>
          <a:blip r:embed="rId2"/>
          <a:stretch>
            <a:fillRect/>
          </a:stretch>
        </p:blipFill>
        <p:spPr>
          <a:xfrm>
            <a:off x="7209102" y="2895600"/>
            <a:ext cx="4721272" cy="2057400"/>
          </a:xfrm>
          <a:prstGeom prst="rect">
            <a:avLst/>
          </a:prstGeom>
        </p:spPr>
      </p:pic>
      <p:sp>
        <p:nvSpPr>
          <p:cNvPr id="7" name="Rectangle 6"/>
          <p:cNvSpPr/>
          <p:nvPr/>
        </p:nvSpPr>
        <p:spPr>
          <a:xfrm>
            <a:off x="8870781" y="6044000"/>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22716" y="6019800"/>
            <a:ext cx="2289858" cy="276999"/>
          </a:xfrm>
          <a:prstGeom prst="rect">
            <a:avLst/>
          </a:prstGeom>
          <a:noFill/>
        </p:spPr>
        <p:txBody>
          <a:bodyPr wrap="none" rtlCol="0">
            <a:spAutoFit/>
          </a:bodyPr>
          <a:lstStyle/>
          <a:p>
            <a:r>
              <a:rPr lang="en-US" sz="1200" dirty="0" smtClean="0"/>
              <a:t>Can be completed after PP DR</a:t>
            </a:r>
            <a:endParaRPr lang="en-US" sz="1200" dirty="0"/>
          </a:p>
        </p:txBody>
      </p:sp>
      <p:sp>
        <p:nvSpPr>
          <p:cNvPr id="9" name="TextBox 8"/>
          <p:cNvSpPr txBox="1"/>
          <p:nvPr/>
        </p:nvSpPr>
        <p:spPr>
          <a:xfrm>
            <a:off x="609600" y="4191000"/>
            <a:ext cx="5867400" cy="430887"/>
          </a:xfrm>
          <a:prstGeom prst="rect">
            <a:avLst/>
          </a:prstGeom>
          <a:noFill/>
        </p:spPr>
        <p:txBody>
          <a:bodyPr wrap="square" rtlCol="0">
            <a:spAutoFit/>
          </a:bodyPr>
          <a:lstStyle/>
          <a:p>
            <a:r>
              <a:rPr lang="en-US" sz="1100" dirty="0" smtClean="0"/>
              <a:t>Note: For merging DR of multiple Processes into one DR meeting, PL need to </a:t>
            </a:r>
            <a:r>
              <a:rPr lang="en-US" sz="1100" dirty="0"/>
              <a:t>follow “Appendix 3 Tailoring criteria for DR in Waterfall Style </a:t>
            </a:r>
            <a:r>
              <a:rPr lang="en-US" sz="1100" dirty="0" smtClean="0"/>
              <a:t>Development” policy</a:t>
            </a:r>
            <a:endParaRPr lang="en-US" sz="1100" dirty="0"/>
          </a:p>
        </p:txBody>
      </p:sp>
      <p:pic>
        <p:nvPicPr>
          <p:cNvPr id="12" name="Picture 11"/>
          <p:cNvPicPr>
            <a:picLocks noChangeAspect="1"/>
          </p:cNvPicPr>
          <p:nvPr/>
        </p:nvPicPr>
        <p:blipFill>
          <a:blip r:embed="rId3"/>
          <a:stretch>
            <a:fillRect/>
          </a:stretch>
        </p:blipFill>
        <p:spPr>
          <a:xfrm>
            <a:off x="1143000" y="4648200"/>
            <a:ext cx="3733800" cy="1646039"/>
          </a:xfrm>
          <a:prstGeom prst="rect">
            <a:avLst/>
          </a:prstGeom>
        </p:spPr>
      </p:pic>
    </p:spTree>
    <p:extLst>
      <p:ext uri="{BB962C8B-B14F-4D97-AF65-F5344CB8AC3E}">
        <p14:creationId xmlns:p14="http://schemas.microsoft.com/office/powerpoint/2010/main" val="3403018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Tailoring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9104420"/>
              </p:ext>
            </p:extLst>
          </p:nvPr>
        </p:nvGraphicFramePr>
        <p:xfrm>
          <a:off x="533400" y="1295400"/>
          <a:ext cx="8610600" cy="4432990"/>
        </p:xfrm>
        <a:graphic>
          <a:graphicData uri="http://schemas.openxmlformats.org/drawingml/2006/table">
            <a:tbl>
              <a:tblPr/>
              <a:tblGrid>
                <a:gridCol w="410364">
                  <a:extLst>
                    <a:ext uri="{9D8B030D-6E8A-4147-A177-3AD203B41FA5}">
                      <a16:colId xmlns:a16="http://schemas.microsoft.com/office/drawing/2014/main" val="3649169580"/>
                    </a:ext>
                  </a:extLst>
                </a:gridCol>
                <a:gridCol w="2193333">
                  <a:extLst>
                    <a:ext uri="{9D8B030D-6E8A-4147-A177-3AD203B41FA5}">
                      <a16:colId xmlns:a16="http://schemas.microsoft.com/office/drawing/2014/main" val="1198721576"/>
                    </a:ext>
                  </a:extLst>
                </a:gridCol>
                <a:gridCol w="1301849">
                  <a:extLst>
                    <a:ext uri="{9D8B030D-6E8A-4147-A177-3AD203B41FA5}">
                      <a16:colId xmlns:a16="http://schemas.microsoft.com/office/drawing/2014/main" val="233345338"/>
                    </a:ext>
                  </a:extLst>
                </a:gridCol>
                <a:gridCol w="1135581">
                  <a:extLst>
                    <a:ext uri="{9D8B030D-6E8A-4147-A177-3AD203B41FA5}">
                      <a16:colId xmlns:a16="http://schemas.microsoft.com/office/drawing/2014/main" val="2366158820"/>
                    </a:ext>
                  </a:extLst>
                </a:gridCol>
                <a:gridCol w="1135581">
                  <a:extLst>
                    <a:ext uri="{9D8B030D-6E8A-4147-A177-3AD203B41FA5}">
                      <a16:colId xmlns:a16="http://schemas.microsoft.com/office/drawing/2014/main" val="303707550"/>
                    </a:ext>
                  </a:extLst>
                </a:gridCol>
                <a:gridCol w="1160343">
                  <a:extLst>
                    <a:ext uri="{9D8B030D-6E8A-4147-A177-3AD203B41FA5}">
                      <a16:colId xmlns:a16="http://schemas.microsoft.com/office/drawing/2014/main" val="2632317267"/>
                    </a:ext>
                  </a:extLst>
                </a:gridCol>
                <a:gridCol w="1273549">
                  <a:extLst>
                    <a:ext uri="{9D8B030D-6E8A-4147-A177-3AD203B41FA5}">
                      <a16:colId xmlns:a16="http://schemas.microsoft.com/office/drawing/2014/main" val="2719168533"/>
                    </a:ext>
                  </a:extLst>
                </a:gridCol>
              </a:tblGrid>
              <a:tr h="147976">
                <a:tc gridSpan="6">
                  <a:txBody>
                    <a:bodyPr/>
                    <a:lstStyle/>
                    <a:p>
                      <a:pPr algn="l" fontAlgn="t"/>
                      <a:r>
                        <a:rPr lang="en-US" sz="1000" b="0" i="0" u="none" strike="noStrike" dirty="0">
                          <a:solidFill>
                            <a:srgbClr val="000000"/>
                          </a:solidFill>
                          <a:effectLst/>
                          <a:latin typeface="Arial" panose="020B0604020202020204" pitchFamily="34" charset="0"/>
                        </a:rPr>
                        <a:t>Design activities to be performed</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1723682280"/>
                  </a:ext>
                </a:extLst>
              </a:tr>
              <a:tr h="147976">
                <a:tc>
                  <a:txBody>
                    <a:bodyPr/>
                    <a:lstStyle/>
                    <a:p>
                      <a:pPr algn="ctr" fontAlgn="t"/>
                      <a:r>
                        <a:rPr lang="en-US" sz="100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Process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2840918202"/>
                  </a:ext>
                </a:extLst>
              </a:tr>
              <a:tr h="147976">
                <a:tc>
                  <a:txBody>
                    <a:bodyPr/>
                    <a:lstStyle/>
                    <a:p>
                      <a:pPr algn="ctr" fontAlgn="ctr"/>
                      <a:r>
                        <a:rPr lang="en-US" sz="1000" b="0" i="0" u="none" strike="noStrike">
                          <a:solidFill>
                            <a:srgbClr val="000000"/>
                          </a:solidFill>
                          <a:effectLst/>
                          <a:latin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Requirement Development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Performed</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3929361366"/>
                  </a:ext>
                </a:extLst>
              </a:tr>
              <a:tr h="147976">
                <a:tc>
                  <a:txBody>
                    <a:bodyPr/>
                    <a:lstStyle/>
                    <a:p>
                      <a:pPr algn="ctr" fontAlgn="ctr"/>
                      <a:r>
                        <a:rPr lang="en-US" sz="1000" b="0"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Architecture Design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N/A</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1105077794"/>
                  </a:ext>
                </a:extLst>
              </a:tr>
              <a:tr h="147976">
                <a:tc>
                  <a:txBody>
                    <a:bodyPr/>
                    <a:lstStyle/>
                    <a:p>
                      <a:pPr algn="ctr" fontAlgn="ctr"/>
                      <a:r>
                        <a:rPr lang="en-US" sz="1000" b="0"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Unit Design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N/A</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2471758336"/>
                  </a:ext>
                </a:extLst>
              </a:tr>
              <a:tr h="147976">
                <a:tc>
                  <a:txBody>
                    <a:bodyPr/>
                    <a:lstStyle/>
                    <a:p>
                      <a:pPr algn="ctr" fontAlgn="ctr"/>
                      <a:r>
                        <a:rPr lang="en-US" sz="1000" b="0"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Coding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Performed</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4131210040"/>
                  </a:ext>
                </a:extLst>
              </a:tr>
              <a:tr h="147976">
                <a:tc>
                  <a:txBody>
                    <a:bodyPr/>
                    <a:lstStyle/>
                    <a:p>
                      <a:pPr algn="ctr" fontAlgn="ctr"/>
                      <a:r>
                        <a:rPr lang="en-US" sz="1000" b="0"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Unit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N/A</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3745051880"/>
                  </a:ext>
                </a:extLst>
              </a:tr>
              <a:tr h="147976">
                <a:tc>
                  <a:txBody>
                    <a:bodyPr/>
                    <a:lstStyle/>
                    <a:p>
                      <a:pPr algn="ctr" fontAlgn="ctr"/>
                      <a:r>
                        <a:rPr lang="en-US" sz="1000" b="0" i="0" u="none" strike="noStrike">
                          <a:solidFill>
                            <a:srgbClr val="000000"/>
                          </a:solidFill>
                          <a:effectLst/>
                          <a:latin typeface="Arial" panose="020B060402020202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Integration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N/A</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3907963232"/>
                  </a:ext>
                </a:extLst>
              </a:tr>
              <a:tr h="147976">
                <a:tc>
                  <a:txBody>
                    <a:bodyPr/>
                    <a:lstStyle/>
                    <a:p>
                      <a:pPr algn="ctr" fontAlgn="ctr"/>
                      <a:r>
                        <a:rPr lang="en-US" sz="1000" b="0" i="0" u="none" strike="noStrike">
                          <a:solidFill>
                            <a:srgbClr val="000000"/>
                          </a:solidFill>
                          <a:effectLst/>
                          <a:latin typeface="Arial" panose="020B060402020202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Validation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Performed</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1541605999"/>
                  </a:ext>
                </a:extLst>
              </a:tr>
              <a:tr h="147976">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811145304"/>
                  </a:ext>
                </a:extLst>
              </a:tr>
              <a:tr h="228600">
                <a:tc gridSpan="7">
                  <a:txBody>
                    <a:bodyPr/>
                    <a:lstStyle/>
                    <a:p>
                      <a:pPr algn="l" fontAlgn="t"/>
                      <a:r>
                        <a:rPr lang="en-US" sz="1000" b="0" i="0" u="none" strike="noStrike" dirty="0">
                          <a:solidFill>
                            <a:srgbClr val="000000"/>
                          </a:solidFill>
                          <a:effectLst/>
                          <a:latin typeface="Arial" panose="020B0604020202020204" pitchFamily="34" charset="0"/>
                        </a:rPr>
                        <a:t>Tailoring of Measurement and </a:t>
                      </a:r>
                      <a:r>
                        <a:rPr lang="en-US" sz="1000" b="0" i="0" u="none" strike="noStrike" dirty="0" smtClean="0">
                          <a:solidFill>
                            <a:srgbClr val="000000"/>
                          </a:solidFill>
                          <a:effectLst/>
                          <a:latin typeface="Arial" panose="020B0604020202020204" pitchFamily="34" charset="0"/>
                        </a:rPr>
                        <a:t>Analysis</a:t>
                      </a:r>
                      <a:r>
                        <a:rPr lang="en-US" sz="1000" b="0" i="0" u="none" strike="noStrike" dirty="0">
                          <a:solidFill>
                            <a:srgbClr val="000000"/>
                          </a:solidFill>
                          <a:effectLst/>
                          <a:latin typeface="Arial" panose="020B0604020202020204"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1000" b="0" i="0" u="none" strike="noStrike" dirty="0">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10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710511"/>
                  </a:ext>
                </a:extLst>
              </a:tr>
              <a:tr h="442765">
                <a:tc>
                  <a:txBody>
                    <a:bodyPr/>
                    <a:lstStyle/>
                    <a:p>
                      <a:pPr algn="ctr" fontAlgn="t"/>
                      <a:r>
                        <a:rPr lang="en-US" sz="100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00" b="0" i="0" u="none" strike="noStrike">
                          <a:solidFill>
                            <a:srgbClr val="000000"/>
                          </a:solidFill>
                          <a:effectLst/>
                          <a:latin typeface="Arial" panose="020B0604020202020204" pitchFamily="34" charset="0"/>
                        </a:rPr>
                        <a:t>Standard process description (The operation description before tailoring.)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
                  <a:txBody>
                    <a:bodyPr/>
                    <a:lstStyle/>
                    <a:p>
                      <a:pPr algn="ctr" fontAlgn="t"/>
                      <a:r>
                        <a:rPr lang="en-US" sz="1000" b="0" i="0" u="none" strike="noStrike">
                          <a:solidFill>
                            <a:srgbClr val="000000"/>
                          </a:solidFill>
                          <a:effectLst/>
                          <a:latin typeface="Arial" panose="020B0604020202020204" pitchFamily="34" charset="0"/>
                        </a:rPr>
                        <a:t>Tailoring description (The operation description after tailoring.)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gridSpan="3">
                  <a:txBody>
                    <a:bodyPr/>
                    <a:lstStyle/>
                    <a:p>
                      <a:pPr algn="ctr" fontAlgn="t"/>
                      <a:r>
                        <a:rPr lang="en-US" sz="1000" b="0" i="0" u="none" strike="noStrike">
                          <a:solidFill>
                            <a:srgbClr val="000000"/>
                          </a:solidFill>
                          <a:effectLst/>
                          <a:latin typeface="Arial" panose="020B0604020202020204" pitchFamily="34" charset="0"/>
                        </a:rPr>
                        <a:t>Reason for tailoring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3197671"/>
                  </a:ext>
                </a:extLst>
              </a:tr>
              <a:tr h="339475">
                <a:tc>
                  <a:txBody>
                    <a:bodyPr/>
                    <a:lstStyle/>
                    <a:p>
                      <a:pPr algn="ctr" fontAlgn="ctr"/>
                      <a:r>
                        <a:rPr lang="en-US" sz="1000" b="0" i="0" u="none" strike="noStrike">
                          <a:solidFill>
                            <a:srgbClr val="000000"/>
                          </a:solidFill>
                          <a:effectLst/>
                          <a:latin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00" b="0" i="0" u="none" strike="noStrike" dirty="0">
                          <a:solidFill>
                            <a:srgbClr val="808080"/>
                          </a:solidFill>
                          <a:effectLst/>
                          <a:latin typeface="Arial" panose="020B0604020202020204" pitchFamily="34" charset="0"/>
                        </a:rPr>
                        <a:t> </a:t>
                      </a:r>
                      <a:r>
                        <a:rPr lang="en-US" sz="1000" b="0" i="0" u="none" strike="noStrike" dirty="0" smtClean="0">
                          <a:solidFill>
                            <a:srgbClr val="808080"/>
                          </a:solidFill>
                          <a:effectLst/>
                          <a:latin typeface="Arial" panose="020B0604020202020204" pitchFamily="34" charset="0"/>
                        </a:rPr>
                        <a:t>(i.e. In addition, measurement and analysis of Efforts(man-hours), review time(hours) and number of defects are performed to confirm the discrepancy between the actual performance and the project plan, and to make estimates and basic data for process improvement issues in future projects.)</a:t>
                      </a:r>
                      <a:endParaRPr lang="en-US" sz="1000" b="0" i="0" u="none" strike="noStrike" dirty="0">
                        <a:solidFill>
                          <a:srgbClr val="80808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dirty="0">
                          <a:solidFill>
                            <a:srgbClr val="808080"/>
                          </a:solidFill>
                          <a:effectLst/>
                          <a:latin typeface="Arial" panose="020B0604020202020204" pitchFamily="34" charset="0"/>
                        </a:rPr>
                        <a:t> </a:t>
                      </a:r>
                      <a:r>
                        <a:rPr lang="en-US" sz="1000" b="0" i="0" u="none" strike="noStrike" dirty="0" smtClean="0">
                          <a:solidFill>
                            <a:srgbClr val="808080"/>
                          </a:solidFill>
                          <a:effectLst/>
                          <a:latin typeface="Arial" panose="020B0604020202020204" pitchFamily="34" charset="0"/>
                        </a:rPr>
                        <a:t>(i.e. In addition, measurement and analysis of Efforts(man-hours) and number of defects are performed to confirm the discrepancy between the actual performance and the project plan, and to make estimates and basic data for process improvement issues in future projects.)</a:t>
                      </a:r>
                      <a:endParaRPr lang="en-US" sz="1000" b="0" i="0" u="none" strike="noStrike" dirty="0">
                        <a:solidFill>
                          <a:srgbClr val="80808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l" fontAlgn="t"/>
                      <a:r>
                        <a:rPr lang="en-US" sz="1000" b="0" i="0" u="none" strike="noStrike" dirty="0">
                          <a:solidFill>
                            <a:srgbClr val="808080"/>
                          </a:solidFill>
                          <a:effectLst/>
                          <a:latin typeface="Arial" panose="020B0604020202020204" pitchFamily="34" charset="0"/>
                        </a:rPr>
                        <a:t> </a:t>
                      </a:r>
                      <a:r>
                        <a:rPr lang="en-US" sz="1000" b="0" i="0" u="none" strike="noStrike" dirty="0" smtClean="0">
                          <a:solidFill>
                            <a:srgbClr val="808080"/>
                          </a:solidFill>
                          <a:effectLst/>
                          <a:latin typeface="Arial" panose="020B0604020202020204" pitchFamily="34" charset="0"/>
                        </a:rPr>
                        <a:t>(i.e. We decide</a:t>
                      </a:r>
                      <a:r>
                        <a:rPr lang="en-US" sz="1000" b="0" i="0" u="none" strike="noStrike" baseline="0" dirty="0" smtClean="0">
                          <a:solidFill>
                            <a:srgbClr val="808080"/>
                          </a:solidFill>
                          <a:effectLst/>
                          <a:latin typeface="Arial" panose="020B0604020202020204" pitchFamily="34" charset="0"/>
                        </a:rPr>
                        <a:t> to tailor out review time due to project decide to use Online review for all review time so it is unnecessary to measure and analysis this indicator)</a:t>
                      </a:r>
                      <a:endParaRPr lang="en-US" sz="1000" b="0" i="0" u="none" strike="noStrike" dirty="0">
                        <a:solidFill>
                          <a:srgbClr val="80808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6911957"/>
                  </a:ext>
                </a:extLst>
              </a:tr>
              <a:tr h="339475">
                <a:tc>
                  <a:txBody>
                    <a:bodyPr/>
                    <a:lstStyle/>
                    <a:p>
                      <a:pPr algn="ctr" fontAlgn="ctr"/>
                      <a:r>
                        <a:rPr lang="en-US" sz="1000" b="0"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00" b="0" i="0" u="none" strike="noStrike" dirty="0">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224474"/>
                  </a:ext>
                </a:extLst>
              </a:tr>
              <a:tr h="339475">
                <a:tc>
                  <a:txBody>
                    <a:bodyPr/>
                    <a:lstStyle/>
                    <a:p>
                      <a:pPr algn="ctr" fontAlgn="ctr"/>
                      <a:r>
                        <a:rPr lang="en-US" sz="1000" b="0"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1519430"/>
                  </a:ext>
                </a:extLst>
              </a:tr>
              <a:tr h="339475">
                <a:tc>
                  <a:txBody>
                    <a:bodyPr/>
                    <a:lstStyle/>
                    <a:p>
                      <a:pPr algn="ctr" fontAlgn="ctr"/>
                      <a:r>
                        <a:rPr lang="en-US" sz="1000" b="0" i="0" u="none" strike="noStrike" dirty="0">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00" b="0" i="0" u="none" strike="noStrike" dirty="0">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000" b="0" i="0" u="none" strike="noStrike">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algn="l" fontAlgn="t"/>
                      <a:r>
                        <a:rPr lang="en-US" sz="1000" b="0" i="0" u="none" strike="noStrike" dirty="0">
                          <a:solidFill>
                            <a:srgbClr val="80808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3322983"/>
                  </a:ext>
                </a:extLst>
              </a:tr>
            </a:tbl>
          </a:graphicData>
        </a:graphic>
      </p:graphicFrame>
      <p:sp>
        <p:nvSpPr>
          <p:cNvPr id="5" name="Right Brace 4"/>
          <p:cNvSpPr/>
          <p:nvPr/>
        </p:nvSpPr>
        <p:spPr>
          <a:xfrm>
            <a:off x="4724400" y="1447800"/>
            <a:ext cx="228600" cy="1219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53000" y="1734234"/>
            <a:ext cx="3886200" cy="646331"/>
          </a:xfrm>
          <a:prstGeom prst="rect">
            <a:avLst/>
          </a:prstGeom>
          <a:noFill/>
        </p:spPr>
        <p:txBody>
          <a:bodyPr wrap="square" rtlCol="0">
            <a:spAutoFit/>
          </a:bodyPr>
          <a:lstStyle/>
          <a:p>
            <a:r>
              <a:rPr lang="en-US" dirty="0" smtClean="0"/>
              <a:t>① Select which Design phase process activities will be performed</a:t>
            </a:r>
            <a:endParaRPr lang="en-US" dirty="0"/>
          </a:p>
        </p:txBody>
      </p:sp>
      <p:sp>
        <p:nvSpPr>
          <p:cNvPr id="7" name="Right Brace 6"/>
          <p:cNvSpPr/>
          <p:nvPr/>
        </p:nvSpPr>
        <p:spPr>
          <a:xfrm>
            <a:off x="9296400" y="3066366"/>
            <a:ext cx="228600" cy="26620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525000" y="3658714"/>
            <a:ext cx="2438400" cy="1477328"/>
          </a:xfrm>
          <a:prstGeom prst="rect">
            <a:avLst/>
          </a:prstGeom>
          <a:noFill/>
        </p:spPr>
        <p:txBody>
          <a:bodyPr wrap="square" rtlCol="0">
            <a:spAutoFit/>
          </a:bodyPr>
          <a:lstStyle/>
          <a:p>
            <a:r>
              <a:rPr lang="en-US" dirty="0" smtClean="0"/>
              <a:t>② Tailoring the measurement &amp; analysis items depend on project situation</a:t>
            </a:r>
            <a:endParaRPr lang="en-US" dirty="0"/>
          </a:p>
        </p:txBody>
      </p:sp>
      <p:sp>
        <p:nvSpPr>
          <p:cNvPr id="9" name="TextBox 8"/>
          <p:cNvSpPr txBox="1"/>
          <p:nvPr/>
        </p:nvSpPr>
        <p:spPr>
          <a:xfrm>
            <a:off x="5169243" y="2380565"/>
            <a:ext cx="5867400" cy="430887"/>
          </a:xfrm>
          <a:prstGeom prst="rect">
            <a:avLst/>
          </a:prstGeom>
          <a:noFill/>
        </p:spPr>
        <p:txBody>
          <a:bodyPr wrap="square" rtlCol="0">
            <a:spAutoFit/>
          </a:bodyPr>
          <a:lstStyle/>
          <a:p>
            <a:r>
              <a:rPr lang="en-US" sz="1100" dirty="0" smtClean="0"/>
              <a:t>Note: For merging DR of multiple Processes into one DR meeting, PL need to </a:t>
            </a:r>
            <a:r>
              <a:rPr lang="en-US" sz="1100" dirty="0"/>
              <a:t>follow “Appendix 3 Tailoring criteria for DR in Waterfall Style </a:t>
            </a:r>
            <a:r>
              <a:rPr lang="en-US" sz="1100" dirty="0" smtClean="0"/>
              <a:t>Development” policy</a:t>
            </a:r>
            <a:endParaRPr lang="en-US" sz="1100" dirty="0"/>
          </a:p>
        </p:txBody>
      </p:sp>
    </p:spTree>
    <p:extLst>
      <p:ext uri="{BB962C8B-B14F-4D97-AF65-F5344CB8AC3E}">
        <p14:creationId xmlns:p14="http://schemas.microsoft.com/office/powerpoint/2010/main" val="1563731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Selection item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94076166"/>
              </p:ext>
            </p:extLst>
          </p:nvPr>
        </p:nvGraphicFramePr>
        <p:xfrm>
          <a:off x="492713" y="1371601"/>
          <a:ext cx="6289086" cy="2057401"/>
        </p:xfrm>
        <a:graphic>
          <a:graphicData uri="http://schemas.openxmlformats.org/drawingml/2006/table">
            <a:tbl>
              <a:tblPr/>
              <a:tblGrid>
                <a:gridCol w="299726">
                  <a:extLst>
                    <a:ext uri="{9D8B030D-6E8A-4147-A177-3AD203B41FA5}">
                      <a16:colId xmlns:a16="http://schemas.microsoft.com/office/drawing/2014/main" val="1974326675"/>
                    </a:ext>
                  </a:extLst>
                </a:gridCol>
                <a:gridCol w="1601985">
                  <a:extLst>
                    <a:ext uri="{9D8B030D-6E8A-4147-A177-3AD203B41FA5}">
                      <a16:colId xmlns:a16="http://schemas.microsoft.com/office/drawing/2014/main" val="2406411466"/>
                    </a:ext>
                  </a:extLst>
                </a:gridCol>
                <a:gridCol w="1780272">
                  <a:extLst>
                    <a:ext uri="{9D8B030D-6E8A-4147-A177-3AD203B41FA5}">
                      <a16:colId xmlns:a16="http://schemas.microsoft.com/office/drawing/2014/main" val="2109737910"/>
                    </a:ext>
                  </a:extLst>
                </a:gridCol>
                <a:gridCol w="1676918">
                  <a:extLst>
                    <a:ext uri="{9D8B030D-6E8A-4147-A177-3AD203B41FA5}">
                      <a16:colId xmlns:a16="http://schemas.microsoft.com/office/drawing/2014/main" val="915748534"/>
                    </a:ext>
                  </a:extLst>
                </a:gridCol>
                <a:gridCol w="930185">
                  <a:extLst>
                    <a:ext uri="{9D8B030D-6E8A-4147-A177-3AD203B41FA5}">
                      <a16:colId xmlns:a16="http://schemas.microsoft.com/office/drawing/2014/main" val="4129565209"/>
                    </a:ext>
                  </a:extLst>
                </a:gridCol>
              </a:tblGrid>
              <a:tr h="233203">
                <a:tc gridSpan="5">
                  <a:txBody>
                    <a:bodyPr/>
                    <a:lstStyle/>
                    <a:p>
                      <a:pPr algn="l" fontAlgn="t"/>
                      <a:r>
                        <a:rPr lang="en-US" sz="1050" b="0" i="0" u="none" strike="noStrike" dirty="0">
                          <a:solidFill>
                            <a:srgbClr val="000000"/>
                          </a:solidFill>
                          <a:effectLst/>
                          <a:latin typeface="Arial" panose="020B0604020202020204" pitchFamily="34" charset="0"/>
                        </a:rPr>
                        <a:t>Prior consideration for Selection </a:t>
                      </a:r>
                      <a:r>
                        <a:rPr lang="en-US" sz="1050" b="0" i="0" u="none" strike="noStrike" dirty="0" smtClean="0">
                          <a:solidFill>
                            <a:srgbClr val="000000"/>
                          </a:solidFill>
                          <a:effectLst/>
                          <a:latin typeface="Arial" panose="020B0604020202020204" pitchFamily="34" charset="0"/>
                        </a:rPr>
                        <a:t>Item</a:t>
                      </a:r>
                      <a:r>
                        <a:rPr lang="en-US" sz="1050" b="0" i="0" u="none" strike="noStrike" dirty="0">
                          <a:solidFill>
                            <a:srgbClr val="000000"/>
                          </a:solidFill>
                          <a:effectLst/>
                          <a:latin typeface="Arial" panose="020B0604020202020204"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700" b="0" i="0" u="none" strike="noStrike" dirty="0">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8185635"/>
                  </a:ext>
                </a:extLst>
              </a:tr>
              <a:tr h="209023">
                <a:tc>
                  <a:txBody>
                    <a:bodyPr/>
                    <a:lstStyle/>
                    <a:p>
                      <a:pPr algn="ctr" fontAlgn="t"/>
                      <a:r>
                        <a:rPr lang="en-US" sz="105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Selection Item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Selection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Condition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Timing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70862586"/>
                  </a:ext>
                </a:extLst>
              </a:tr>
              <a:tr h="323035">
                <a:tc>
                  <a:txBody>
                    <a:bodyPr/>
                    <a:lstStyle/>
                    <a:p>
                      <a:pPr algn="ctr" fontAlgn="ctr"/>
                      <a:r>
                        <a:rPr lang="en-US" sz="1050" b="0" i="0" u="none" strike="noStrike">
                          <a:solidFill>
                            <a:srgbClr val="000000"/>
                          </a:solidFill>
                          <a:effectLst/>
                          <a:latin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selection for method of sound verification)</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chemeClr val="bg1">
                              <a:lumMod val="65000"/>
                            </a:schemeClr>
                          </a:solidFill>
                          <a:effectLst/>
                          <a:latin typeface="Arial" panose="020B0604020202020204" pitchFamily="34" charset="0"/>
                        </a:rPr>
                        <a:t> (i.e. Pulse Generator/ Model Sim)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chemeClr val="bg1">
                              <a:lumMod val="65000"/>
                            </a:schemeClr>
                          </a:solidFill>
                          <a:effectLst/>
                          <a:latin typeface="Arial" panose="020B0604020202020204" pitchFamily="34" charset="0"/>
                        </a:rPr>
                        <a:t> (i.e. Initial cost within 3 man-days.)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CD process)</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052789"/>
                  </a:ext>
                </a:extLst>
              </a:tr>
              <a:tr h="323035">
                <a:tc>
                  <a:txBody>
                    <a:bodyPr/>
                    <a:lstStyle/>
                    <a:p>
                      <a:pPr algn="ctr" fontAlgn="ctr"/>
                      <a:r>
                        <a:rPr lang="en-US" sz="1050" b="0"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338851"/>
                  </a:ext>
                </a:extLst>
              </a:tr>
              <a:tr h="323035">
                <a:tc>
                  <a:txBody>
                    <a:bodyPr/>
                    <a:lstStyle/>
                    <a:p>
                      <a:pPr algn="ctr" fontAlgn="ctr"/>
                      <a:r>
                        <a:rPr lang="en-US" sz="1050" b="0"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534641"/>
                  </a:ext>
                </a:extLst>
              </a:tr>
              <a:tr h="323035">
                <a:tc>
                  <a:txBody>
                    <a:bodyPr/>
                    <a:lstStyle/>
                    <a:p>
                      <a:pPr algn="ctr" fontAlgn="ctr"/>
                      <a:r>
                        <a:rPr lang="en-US" sz="1050" b="0"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550937"/>
                  </a:ext>
                </a:extLst>
              </a:tr>
              <a:tr h="323035">
                <a:tc>
                  <a:txBody>
                    <a:bodyPr/>
                    <a:lstStyle/>
                    <a:p>
                      <a:pPr algn="ctr" fontAlgn="ctr"/>
                      <a:r>
                        <a:rPr lang="en-US" sz="1050" b="0"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421034"/>
                  </a:ext>
                </a:extLst>
              </a:tr>
            </a:tbl>
          </a:graphicData>
        </a:graphic>
      </p:graphicFrame>
      <p:sp>
        <p:nvSpPr>
          <p:cNvPr id="5" name="Right Brace 4"/>
          <p:cNvSpPr/>
          <p:nvPr/>
        </p:nvSpPr>
        <p:spPr>
          <a:xfrm>
            <a:off x="7010400" y="1618566"/>
            <a:ext cx="228600" cy="181043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239000" y="2062119"/>
            <a:ext cx="4572000" cy="923330"/>
          </a:xfrm>
          <a:prstGeom prst="rect">
            <a:avLst/>
          </a:prstGeom>
          <a:noFill/>
        </p:spPr>
        <p:txBody>
          <a:bodyPr wrap="square" rtlCol="0">
            <a:spAutoFit/>
          </a:bodyPr>
          <a:lstStyle/>
          <a:p>
            <a:r>
              <a:rPr lang="en-US" dirty="0"/>
              <a:t>Describe the items to be considered in advance for the options </a:t>
            </a:r>
            <a:r>
              <a:rPr lang="en-US" dirty="0" smtClean="0"/>
              <a:t>that </a:t>
            </a:r>
            <a:r>
              <a:rPr lang="en-US" dirty="0"/>
              <a:t>have a large impact on the project </a:t>
            </a:r>
            <a:r>
              <a:rPr lang="en-US" dirty="0" smtClean="0"/>
              <a:t>goal</a:t>
            </a:r>
            <a:endParaRPr lang="en-US" dirty="0"/>
          </a:p>
        </p:txBody>
      </p:sp>
    </p:spTree>
    <p:extLst>
      <p:ext uri="{BB962C8B-B14F-4D97-AF65-F5344CB8AC3E}">
        <p14:creationId xmlns:p14="http://schemas.microsoft.com/office/powerpoint/2010/main" val="135726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Measurement &amp;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1298452"/>
              </p:ext>
            </p:extLst>
          </p:nvPr>
        </p:nvGraphicFramePr>
        <p:xfrm>
          <a:off x="494772" y="1371601"/>
          <a:ext cx="6972828" cy="2626509"/>
        </p:xfrm>
        <a:graphic>
          <a:graphicData uri="http://schemas.openxmlformats.org/drawingml/2006/table">
            <a:tbl>
              <a:tblPr/>
              <a:tblGrid>
                <a:gridCol w="332312">
                  <a:extLst>
                    <a:ext uri="{9D8B030D-6E8A-4147-A177-3AD203B41FA5}">
                      <a16:colId xmlns:a16="http://schemas.microsoft.com/office/drawing/2014/main" val="3945978702"/>
                    </a:ext>
                  </a:extLst>
                </a:gridCol>
                <a:gridCol w="1776151">
                  <a:extLst>
                    <a:ext uri="{9D8B030D-6E8A-4147-A177-3AD203B41FA5}">
                      <a16:colId xmlns:a16="http://schemas.microsoft.com/office/drawing/2014/main" val="72491678"/>
                    </a:ext>
                  </a:extLst>
                </a:gridCol>
                <a:gridCol w="1973820">
                  <a:extLst>
                    <a:ext uri="{9D8B030D-6E8A-4147-A177-3AD203B41FA5}">
                      <a16:colId xmlns:a16="http://schemas.microsoft.com/office/drawing/2014/main" val="2294061754"/>
                    </a:ext>
                  </a:extLst>
                </a:gridCol>
                <a:gridCol w="1859230">
                  <a:extLst>
                    <a:ext uri="{9D8B030D-6E8A-4147-A177-3AD203B41FA5}">
                      <a16:colId xmlns:a16="http://schemas.microsoft.com/office/drawing/2014/main" val="2510873870"/>
                    </a:ext>
                  </a:extLst>
                </a:gridCol>
                <a:gridCol w="1031315">
                  <a:extLst>
                    <a:ext uri="{9D8B030D-6E8A-4147-A177-3AD203B41FA5}">
                      <a16:colId xmlns:a16="http://schemas.microsoft.com/office/drawing/2014/main" val="3671525588"/>
                    </a:ext>
                  </a:extLst>
                </a:gridCol>
              </a:tblGrid>
              <a:tr h="228599">
                <a:tc gridSpan="5">
                  <a:txBody>
                    <a:bodyPr/>
                    <a:lstStyle/>
                    <a:p>
                      <a:pPr algn="l" fontAlgn="t"/>
                      <a:r>
                        <a:rPr lang="en-US" sz="1050" b="0" i="0" u="none" strike="noStrike" dirty="0">
                          <a:solidFill>
                            <a:srgbClr val="000000"/>
                          </a:solidFill>
                          <a:effectLst/>
                          <a:latin typeface="Arial" panose="020B0604020202020204" pitchFamily="34" charset="0"/>
                        </a:rPr>
                        <a:t>Measurement and Analysis </a:t>
                      </a:r>
                      <a:r>
                        <a:rPr lang="en-US" sz="1050" b="0" i="0" u="none" strike="noStrike" dirty="0" smtClean="0">
                          <a:solidFill>
                            <a:srgbClr val="000000"/>
                          </a:solidFill>
                          <a:effectLst/>
                          <a:latin typeface="Arial" panose="020B0604020202020204" pitchFamily="34" charset="0"/>
                        </a:rPr>
                        <a:t>item</a:t>
                      </a:r>
                      <a:endParaRPr lang="en-US" sz="105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en-US" sz="700" b="0" i="0" u="none" strike="noStrike" dirty="0">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7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756087"/>
                  </a:ext>
                </a:extLst>
              </a:tr>
              <a:tr h="267042">
                <a:tc>
                  <a:txBody>
                    <a:bodyPr/>
                    <a:lstStyle/>
                    <a:p>
                      <a:pPr algn="ctr" fontAlgn="t"/>
                      <a:r>
                        <a:rPr lang="en-US" sz="105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Objective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Measurement Item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Analysis Item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Timing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31036065"/>
                  </a:ext>
                </a:extLst>
              </a:tr>
              <a:tr h="412702">
                <a:tc>
                  <a:txBody>
                    <a:bodyPr/>
                    <a:lstStyle/>
                    <a:p>
                      <a:pPr algn="ctr" fontAlgn="ctr"/>
                      <a:r>
                        <a:rPr lang="en-US" sz="1050" b="0" i="0" u="none" strike="noStrike">
                          <a:solidFill>
                            <a:srgbClr val="000000"/>
                          </a:solidFill>
                          <a:effectLst/>
                          <a:latin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Confirming sufficiency of peer review for man-hours of process.)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a:t>
                      </a:r>
                      <a:r>
                        <a:rPr lang="en-US" sz="1050" b="0" i="0" u="none" strike="noStrike" baseline="0" dirty="0" smtClean="0">
                          <a:solidFill>
                            <a:schemeClr val="bg1">
                              <a:lumMod val="65000"/>
                            </a:schemeClr>
                          </a:solidFill>
                          <a:effectLst/>
                          <a:latin typeface="Arial" panose="020B0604020202020204" pitchFamily="34" charset="0"/>
                        </a:rPr>
                        <a:t> Review time(man-hours), Efforts(man-hours) of process.)</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Review engagement rate = Review time / Effort of process)</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Before DR)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653273"/>
                  </a:ext>
                </a:extLst>
              </a:tr>
              <a:tr h="412702">
                <a:tc>
                  <a:txBody>
                    <a:bodyPr/>
                    <a:lstStyle/>
                    <a:p>
                      <a:pPr algn="ctr" fontAlgn="ctr"/>
                      <a:r>
                        <a:rPr lang="en-US" sz="1050" b="0"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204830"/>
                  </a:ext>
                </a:extLst>
              </a:tr>
              <a:tr h="412702">
                <a:tc>
                  <a:txBody>
                    <a:bodyPr/>
                    <a:lstStyle/>
                    <a:p>
                      <a:pPr algn="ctr" fontAlgn="ctr"/>
                      <a:r>
                        <a:rPr lang="en-US" sz="1050" b="0"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221384"/>
                  </a:ext>
                </a:extLst>
              </a:tr>
              <a:tr h="412702">
                <a:tc>
                  <a:txBody>
                    <a:bodyPr/>
                    <a:lstStyle/>
                    <a:p>
                      <a:pPr algn="ctr" fontAlgn="ctr"/>
                      <a:r>
                        <a:rPr lang="en-US" sz="1050" b="0"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765662"/>
                  </a:ext>
                </a:extLst>
              </a:tr>
              <a:tr h="412702">
                <a:tc>
                  <a:txBody>
                    <a:bodyPr/>
                    <a:lstStyle/>
                    <a:p>
                      <a:pPr algn="ctr" fontAlgn="ctr"/>
                      <a:r>
                        <a:rPr lang="en-US" sz="1050" b="0"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40854"/>
                  </a:ext>
                </a:extLst>
              </a:tr>
            </a:tbl>
          </a:graphicData>
        </a:graphic>
      </p:graphicFrame>
      <p:sp>
        <p:nvSpPr>
          <p:cNvPr id="5" name="Right Brace 4"/>
          <p:cNvSpPr/>
          <p:nvPr/>
        </p:nvSpPr>
        <p:spPr>
          <a:xfrm>
            <a:off x="7543800" y="1603550"/>
            <a:ext cx="228600" cy="231690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772400" y="2362200"/>
            <a:ext cx="4572000" cy="646331"/>
          </a:xfrm>
          <a:prstGeom prst="rect">
            <a:avLst/>
          </a:prstGeom>
          <a:noFill/>
        </p:spPr>
        <p:txBody>
          <a:bodyPr wrap="square" rtlCol="0">
            <a:spAutoFit/>
          </a:bodyPr>
          <a:lstStyle/>
          <a:p>
            <a:r>
              <a:rPr lang="en-US" dirty="0"/>
              <a:t>Describe the items </a:t>
            </a:r>
            <a:r>
              <a:rPr lang="en-US" dirty="0" smtClean="0"/>
              <a:t>and timing of measurement and analysis for each items</a:t>
            </a:r>
            <a:endParaRPr lang="en-US" dirty="0"/>
          </a:p>
        </p:txBody>
      </p:sp>
    </p:spTree>
    <p:extLst>
      <p:ext uri="{BB962C8B-B14F-4D97-AF65-F5344CB8AC3E}">
        <p14:creationId xmlns:p14="http://schemas.microsoft.com/office/powerpoint/2010/main" val="2495296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Build Project Organization &amp; Training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4428455"/>
              </p:ext>
            </p:extLst>
          </p:nvPr>
        </p:nvGraphicFramePr>
        <p:xfrm>
          <a:off x="467999" y="1239059"/>
          <a:ext cx="10275887" cy="2723341"/>
        </p:xfrm>
        <a:graphic>
          <a:graphicData uri="http://schemas.openxmlformats.org/drawingml/2006/table">
            <a:tbl>
              <a:tblPr/>
              <a:tblGrid>
                <a:gridCol w="293687">
                  <a:extLst>
                    <a:ext uri="{9D8B030D-6E8A-4147-A177-3AD203B41FA5}">
                      <a16:colId xmlns:a16="http://schemas.microsoft.com/office/drawing/2014/main" val="495757788"/>
                    </a:ext>
                  </a:extLst>
                </a:gridCol>
                <a:gridCol w="1447800">
                  <a:extLst>
                    <a:ext uri="{9D8B030D-6E8A-4147-A177-3AD203B41FA5}">
                      <a16:colId xmlns:a16="http://schemas.microsoft.com/office/drawing/2014/main" val="2274527755"/>
                    </a:ext>
                  </a:extLst>
                </a:gridCol>
                <a:gridCol w="1295400">
                  <a:extLst>
                    <a:ext uri="{9D8B030D-6E8A-4147-A177-3AD203B41FA5}">
                      <a16:colId xmlns:a16="http://schemas.microsoft.com/office/drawing/2014/main" val="4075242558"/>
                    </a:ext>
                  </a:extLst>
                </a:gridCol>
                <a:gridCol w="2100214">
                  <a:extLst>
                    <a:ext uri="{9D8B030D-6E8A-4147-A177-3AD203B41FA5}">
                      <a16:colId xmlns:a16="http://schemas.microsoft.com/office/drawing/2014/main" val="3755852223"/>
                    </a:ext>
                  </a:extLst>
                </a:gridCol>
                <a:gridCol w="1481186">
                  <a:extLst>
                    <a:ext uri="{9D8B030D-6E8A-4147-A177-3AD203B41FA5}">
                      <a16:colId xmlns:a16="http://schemas.microsoft.com/office/drawing/2014/main" val="3765220932"/>
                    </a:ext>
                  </a:extLst>
                </a:gridCol>
                <a:gridCol w="209310">
                  <a:extLst>
                    <a:ext uri="{9D8B030D-6E8A-4147-A177-3AD203B41FA5}">
                      <a16:colId xmlns:a16="http://schemas.microsoft.com/office/drawing/2014/main" val="2202309005"/>
                    </a:ext>
                  </a:extLst>
                </a:gridCol>
                <a:gridCol w="532622">
                  <a:extLst>
                    <a:ext uri="{9D8B030D-6E8A-4147-A177-3AD203B41FA5}">
                      <a16:colId xmlns:a16="http://schemas.microsoft.com/office/drawing/2014/main" val="737928004"/>
                    </a:ext>
                  </a:extLst>
                </a:gridCol>
                <a:gridCol w="477268">
                  <a:extLst>
                    <a:ext uri="{9D8B030D-6E8A-4147-A177-3AD203B41FA5}">
                      <a16:colId xmlns:a16="http://schemas.microsoft.com/office/drawing/2014/main" val="928963809"/>
                    </a:ext>
                  </a:extLst>
                </a:gridCol>
                <a:gridCol w="990600">
                  <a:extLst>
                    <a:ext uri="{9D8B030D-6E8A-4147-A177-3AD203B41FA5}">
                      <a16:colId xmlns:a16="http://schemas.microsoft.com/office/drawing/2014/main" val="1637874383"/>
                    </a:ext>
                  </a:extLst>
                </a:gridCol>
                <a:gridCol w="1447800">
                  <a:extLst>
                    <a:ext uri="{9D8B030D-6E8A-4147-A177-3AD203B41FA5}">
                      <a16:colId xmlns:a16="http://schemas.microsoft.com/office/drawing/2014/main" val="165201507"/>
                    </a:ext>
                  </a:extLst>
                </a:gridCol>
              </a:tblGrid>
              <a:tr h="154522">
                <a:tc gridSpan="3">
                  <a:txBody>
                    <a:bodyPr/>
                    <a:lstStyle/>
                    <a:p>
                      <a:pPr algn="l" fontAlgn="b"/>
                      <a:r>
                        <a:rPr lang="en-US" sz="1050" b="0" i="0" u="none" strike="noStrike">
                          <a:solidFill>
                            <a:srgbClr val="000000"/>
                          </a:solidFill>
                          <a:effectLst/>
                          <a:latin typeface="Arial" panose="020B0604020202020204" pitchFamily="34" charset="0"/>
                        </a:rPr>
                        <a:t>Project member &amp; Training plan</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ctr"/>
                      <a:endParaRPr lang="en-US" sz="1050" b="0" i="0" u="none" strike="noStrike">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endParaRPr lang="en-US" sz="1050" b="0" i="0" u="none" strike="noStrike">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ctr"/>
                      <a:endParaRPr lang="en-US" sz="1050" b="0" i="0" u="none" strike="noStrike">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endParaRPr lang="en-US" sz="1050" b="0" i="0" u="none" strike="noStrike">
                        <a:solidFill>
                          <a:srgbClr val="000000"/>
                        </a:solidFill>
                        <a:effectLst/>
                        <a:latin typeface="Arial" panose="020B0604020202020204" pitchFamily="34" charset="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961297"/>
                  </a:ext>
                </a:extLst>
              </a:tr>
              <a:tr h="133450">
                <a:tc rowSpan="2">
                  <a:txBody>
                    <a:bodyPr/>
                    <a:lstStyle/>
                    <a:p>
                      <a:pPr algn="ctr" fontAlgn="ctr"/>
                      <a:r>
                        <a:rPr lang="en-US" sz="1050" b="0" i="0" u="none" strike="noStrike">
                          <a:solidFill>
                            <a:srgbClr val="000000"/>
                          </a:solidFill>
                          <a:effectLs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US" sz="1050" b="0" i="0" u="none" strike="noStrike">
                          <a:solidFill>
                            <a:srgbClr val="000000"/>
                          </a:solidFill>
                          <a:effectLst/>
                          <a:latin typeface="Arial" panose="020B0604020202020204" pitchFamily="34" charset="0"/>
                        </a:rPr>
                        <a:t>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US" sz="1050" b="0" i="0" u="none" strike="noStrike">
                          <a:solidFill>
                            <a:srgbClr val="000000"/>
                          </a:solidFill>
                          <a:effectLst/>
                          <a:latin typeface="Arial" panose="020B0604020202020204" pitchFamily="34" charset="0"/>
                        </a:rPr>
                        <a:t>Department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ctr"/>
                      <a:r>
                        <a:rPr lang="en-US" sz="1050" b="0" i="0" u="none" strike="noStrike">
                          <a:solidFill>
                            <a:srgbClr val="000000"/>
                          </a:solidFill>
                          <a:effectLst/>
                          <a:latin typeface="Arial" panose="020B0604020202020204" pitchFamily="34" charset="0"/>
                        </a:rPr>
                        <a:t>Role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5">
                  <a:txBody>
                    <a:bodyPr/>
                    <a:lstStyle/>
                    <a:p>
                      <a:pPr algn="ctr" fontAlgn="ctr"/>
                      <a:r>
                        <a:rPr lang="en-US" sz="1050" b="0" i="0" u="none" strike="noStrike">
                          <a:solidFill>
                            <a:srgbClr val="000000"/>
                          </a:solidFill>
                          <a:effectLst/>
                          <a:latin typeface="Arial" panose="020B0604020202020204" pitchFamily="34" charset="0"/>
                        </a:rPr>
                        <a:t>Training Plan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050" b="0" i="0" u="none" strike="noStrike">
                          <a:solidFill>
                            <a:srgbClr val="000000"/>
                          </a:solidFill>
                          <a:effectLst/>
                          <a:latin typeface="Arial" panose="020B0604020202020204" pitchFamily="34" charset="0"/>
                        </a:rPr>
                        <a:t>Notes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65279840"/>
                  </a:ext>
                </a:extLst>
              </a:tr>
              <a:tr h="32304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50" b="0" i="0" u="none" strike="noStrike">
                          <a:solidFill>
                            <a:srgbClr val="000000"/>
                          </a:solidFill>
                          <a:effectLst/>
                          <a:latin typeface="Arial" panose="020B0604020202020204" pitchFamily="34" charset="0"/>
                        </a:rPr>
                        <a:t>Training Contents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3">
                  <a:txBody>
                    <a:bodyPr/>
                    <a:lstStyle/>
                    <a:p>
                      <a:pPr algn="ctr" fontAlgn="ctr"/>
                      <a:r>
                        <a:rPr lang="en-US" sz="1050" b="0" i="0" u="none" strike="noStrike">
                          <a:solidFill>
                            <a:srgbClr val="000000"/>
                          </a:solidFill>
                          <a:effectLst/>
                          <a:latin typeface="Arial" panose="020B0604020202020204" pitchFamily="34" charset="0"/>
                        </a:rPr>
                        <a:t>Scheduled completion 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ctr"/>
                      <a:endParaRPr lang="en-US" sz="105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ctr"/>
                      <a:endParaRPr lang="en-US" sz="1050" b="0" i="0" u="none" strike="noStrike">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050" b="0" i="0" u="none" strike="noStrike">
                          <a:solidFill>
                            <a:srgbClr val="000000"/>
                          </a:solidFill>
                          <a:effectLst/>
                          <a:latin typeface="Arial" panose="020B0604020202020204" pitchFamily="34" charset="0"/>
                        </a:rPr>
                        <a:t>Actual</a:t>
                      </a:r>
                      <a:br>
                        <a:rPr lang="en-US" sz="1050" b="0" i="0" u="none" strike="noStrike">
                          <a:solidFill>
                            <a:srgbClr val="000000"/>
                          </a:solidFill>
                          <a:effectLst/>
                          <a:latin typeface="Arial" panose="020B0604020202020204" pitchFamily="34" charset="0"/>
                        </a:rPr>
                      </a:br>
                      <a:r>
                        <a:rPr lang="en-US" sz="1050" b="0" i="0" u="none" strike="noStrike">
                          <a:solidFill>
                            <a:srgbClr val="000000"/>
                          </a:solidFill>
                          <a:effectLst/>
                          <a:latin typeface="Arial" panose="020B0604020202020204" pitchFamily="34" charset="0"/>
                        </a:rPr>
                        <a:t>completion 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extLst>
                  <a:ext uri="{0D108BD9-81ED-4DB2-BD59-A6C34878D82A}">
                    <a16:rowId xmlns:a16="http://schemas.microsoft.com/office/drawing/2014/main" val="4075935656"/>
                  </a:ext>
                </a:extLst>
              </a:tr>
              <a:tr h="119402">
                <a:tc>
                  <a:txBody>
                    <a:bodyPr/>
                    <a:lstStyle/>
                    <a:p>
                      <a:pPr algn="ctr" fontAlgn="t"/>
                      <a:r>
                        <a:rPr lang="en-US" sz="1050" b="0" i="0" u="none" strike="noStrike">
                          <a:solidFill>
                            <a:srgbClr val="000000"/>
                          </a:solidFill>
                          <a:effectLst/>
                          <a:latin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baseline="0" dirty="0" smtClean="0">
                          <a:solidFill>
                            <a:srgbClr val="000000"/>
                          </a:solidFill>
                          <a:effectLst/>
                          <a:latin typeface="Arial" panose="020B0604020202020204" pitchFamily="34" charset="0"/>
                        </a:rPr>
                        <a:t>Nguyen Van A</a:t>
                      </a:r>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SoC SW</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Project leader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rgbClr val="000000"/>
                          </a:solidFill>
                          <a:effectLst/>
                          <a:latin typeface="Arial" panose="020B0604020202020204" pitchFamily="34" charset="0"/>
                        </a:rPr>
                        <a:t>-</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dirty="0" smtClean="0">
                          <a:solidFill>
                            <a:srgbClr val="000000"/>
                          </a:solidFill>
                          <a:effectLst/>
                          <a:latin typeface="Arial" panose="020B0604020202020204" pitchFamily="34" charset="0"/>
                        </a:rPr>
                        <a:t>-</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394784"/>
                  </a:ext>
                </a:extLst>
              </a:tr>
              <a:tr h="119402">
                <a:tc>
                  <a:txBody>
                    <a:bodyPr/>
                    <a:lstStyle/>
                    <a:p>
                      <a:pPr algn="ctr" fontAlgn="t"/>
                      <a:r>
                        <a:rPr lang="en-US" sz="1050" b="0" i="0" u="none" strike="noStrike">
                          <a:solidFill>
                            <a:srgbClr val="000000"/>
                          </a:solidFill>
                          <a:effectLst/>
                          <a:latin typeface="Arial" panose="020B060402020202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dirty="0" smtClean="0">
                          <a:solidFill>
                            <a:srgbClr val="000000"/>
                          </a:solidFill>
                          <a:effectLst/>
                          <a:latin typeface="Arial" panose="020B0604020202020204" pitchFamily="34" charset="0"/>
                        </a:rPr>
                        <a:t>Tran Van B</a:t>
                      </a:r>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SoC SW</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rgbClr val="000000"/>
                          </a:solidFill>
                          <a:effectLst/>
                          <a:latin typeface="Arial" panose="020B0604020202020204" pitchFamily="34" charset="0"/>
                        </a:rPr>
                        <a:t>Project member –</a:t>
                      </a:r>
                      <a:r>
                        <a:rPr lang="en-US" sz="1050" b="0" i="0" u="none" strike="noStrike" baseline="0" dirty="0" smtClean="0">
                          <a:solidFill>
                            <a:srgbClr val="000000"/>
                          </a:solidFill>
                          <a:effectLst/>
                          <a:latin typeface="Arial" panose="020B0604020202020204" pitchFamily="34" charset="0"/>
                        </a:rPr>
                        <a:t> Person in charge of design and coding</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rgbClr val="000000"/>
                          </a:solidFill>
                          <a:effectLst/>
                          <a:latin typeface="Arial" panose="020B0604020202020204" pitchFamily="34" charset="0"/>
                        </a:rPr>
                        <a:t>ARM Optimization</a:t>
                      </a:r>
                      <a:r>
                        <a:rPr lang="en-US" sz="1050" b="0" i="0" u="none" strike="noStrike" baseline="0" dirty="0" smtClean="0">
                          <a:solidFill>
                            <a:srgbClr val="000000"/>
                          </a:solidFill>
                          <a:effectLst/>
                          <a:latin typeface="Arial" panose="020B0604020202020204" pitchFamily="34" charset="0"/>
                        </a:rPr>
                        <a:t> skill</a:t>
                      </a:r>
                      <a:endParaRPr lang="en-US" sz="105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dirty="0" smtClean="0">
                          <a:solidFill>
                            <a:srgbClr val="000000"/>
                          </a:solidFill>
                          <a:effectLst/>
                          <a:latin typeface="Arial" panose="020B0604020202020204" pitchFamily="34" charset="0"/>
                        </a:rPr>
                        <a:t>2021/01/31</a:t>
                      </a:r>
                      <a:endParaRPr lang="en-US" sz="105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2021/01/31</a:t>
                      </a:r>
                      <a:endParaRPr lang="en-US" sz="1050" b="0" i="0" u="none" strike="noStrike" dirty="0">
                        <a:solidFill>
                          <a:srgbClr val="00000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103205"/>
                  </a:ext>
                </a:extLst>
              </a:tr>
              <a:tr h="119402">
                <a:tc>
                  <a:txBody>
                    <a:bodyPr/>
                    <a:lstStyle/>
                    <a:p>
                      <a:pPr algn="ctr" fontAlgn="t"/>
                      <a:r>
                        <a:rPr lang="en-US" sz="1050" b="0"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rgbClr val="000000"/>
                          </a:solidFill>
                          <a:effectLst/>
                          <a:latin typeface="Arial" panose="020B0604020202020204" pitchFamily="34" charset="0"/>
                        </a:rPr>
                        <a:t>Le Thi C</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SoC</a:t>
                      </a:r>
                      <a:r>
                        <a:rPr lang="en-US" sz="1050" b="0" i="0" u="none" strike="noStrike" baseline="0" dirty="0" smtClean="0">
                          <a:solidFill>
                            <a:srgbClr val="000000"/>
                          </a:solidFill>
                          <a:effectLst/>
                          <a:latin typeface="Arial" panose="020B0604020202020204" pitchFamily="34" charset="0"/>
                        </a:rPr>
                        <a:t> SW</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rgbClr val="000000"/>
                          </a:solidFill>
                          <a:effectLst/>
                          <a:latin typeface="Arial" panose="020B0604020202020204" pitchFamily="34" charset="0"/>
                        </a:rPr>
                        <a:t>Project member – Person</a:t>
                      </a:r>
                      <a:r>
                        <a:rPr lang="en-US" sz="1050" b="0" i="0" u="none" strike="noStrike" baseline="0" dirty="0" smtClean="0">
                          <a:solidFill>
                            <a:srgbClr val="000000"/>
                          </a:solidFill>
                          <a:effectLst/>
                          <a:latin typeface="Arial" panose="020B0604020202020204" pitchFamily="34" charset="0"/>
                        </a:rPr>
                        <a:t> in charge of testing</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r>
                        <a:rPr lang="en-US" sz="1050" b="0" i="0" u="none" strike="noStrike" dirty="0" smtClean="0">
                          <a:solidFill>
                            <a:srgbClr val="000000"/>
                          </a:solidFill>
                          <a:effectLst/>
                          <a:latin typeface="Arial" panose="020B0604020202020204" pitchFamily="34" charset="0"/>
                        </a:rPr>
                        <a:t>R-Car</a:t>
                      </a:r>
                      <a:r>
                        <a:rPr lang="en-US" sz="1050" b="0" i="0" u="none" strike="noStrike" baseline="0" dirty="0" smtClean="0">
                          <a:solidFill>
                            <a:srgbClr val="000000"/>
                          </a:solidFill>
                          <a:effectLst/>
                          <a:latin typeface="Arial" panose="020B0604020202020204" pitchFamily="34" charset="0"/>
                        </a:rPr>
                        <a:t> Linux test environment construction skill</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dirty="0" smtClean="0">
                          <a:solidFill>
                            <a:srgbClr val="000000"/>
                          </a:solidFill>
                          <a:effectLst/>
                          <a:latin typeface="Arial" panose="020B0604020202020204" pitchFamily="34" charset="0"/>
                        </a:rPr>
                        <a:t>2021/01/31</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2021/01/31</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888805"/>
                  </a:ext>
                </a:extLst>
              </a:tr>
              <a:tr h="119402">
                <a:tc>
                  <a:txBody>
                    <a:bodyPr/>
                    <a:lstStyle/>
                    <a:p>
                      <a:pPr algn="ctr" fontAlgn="t"/>
                      <a:r>
                        <a:rPr lang="en-US" sz="1050" b="0"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528658"/>
                  </a:ext>
                </a:extLst>
              </a:tr>
              <a:tr h="119402">
                <a:tc>
                  <a:txBody>
                    <a:bodyPr/>
                    <a:lstStyle/>
                    <a:p>
                      <a:pPr algn="ctr" fontAlgn="t"/>
                      <a:r>
                        <a:rPr lang="en-US" sz="1050" b="0"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489043"/>
                  </a:ext>
                </a:extLst>
              </a:tr>
              <a:tr h="119402">
                <a:tc>
                  <a:txBody>
                    <a:bodyPr/>
                    <a:lstStyle/>
                    <a:p>
                      <a:pPr algn="ctr" fontAlgn="t"/>
                      <a:r>
                        <a:rPr lang="en-US" sz="1050" b="0" i="0" u="none" strike="noStrike">
                          <a:solidFill>
                            <a:srgbClr val="000000"/>
                          </a:solidFill>
                          <a:effectLst/>
                          <a:latin typeface="Arial" panose="020B0604020202020204" pitchFamily="34" charset="0"/>
                        </a:rPr>
                        <a:t>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2932236"/>
                  </a:ext>
                </a:extLst>
              </a:tr>
              <a:tr h="119402">
                <a:tc>
                  <a:txBody>
                    <a:bodyPr/>
                    <a:lstStyle/>
                    <a:p>
                      <a:pPr algn="ctr" fontAlgn="t"/>
                      <a:r>
                        <a:rPr lang="en-US" sz="1050" b="0" i="0" u="none" strike="noStrike">
                          <a:solidFill>
                            <a:srgbClr val="000000"/>
                          </a:solidFill>
                          <a:effectLst/>
                          <a:latin typeface="Arial" panose="020B0604020202020204" pitchFamily="34" charset="0"/>
                        </a:rPr>
                        <a:t>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0346208"/>
                  </a:ext>
                </a:extLst>
              </a:tr>
              <a:tr h="119402">
                <a:tc>
                  <a:txBody>
                    <a:bodyPr/>
                    <a:lstStyle/>
                    <a:p>
                      <a:pPr algn="ctr" fontAlgn="t"/>
                      <a:r>
                        <a:rPr lang="en-US" sz="1050" b="0" i="0" u="none" strike="noStrike">
                          <a:solidFill>
                            <a:srgbClr val="000000"/>
                          </a:solidFill>
                          <a:effectLst/>
                          <a:latin typeface="Arial" panose="020B0604020202020204" pitchFamily="34" charset="0"/>
                        </a:rPr>
                        <a:t>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38785"/>
                  </a:ext>
                </a:extLst>
              </a:tr>
              <a:tr h="119402">
                <a:tc>
                  <a:txBody>
                    <a:bodyPr/>
                    <a:lstStyle/>
                    <a:p>
                      <a:pPr algn="ctr" fontAlgn="t"/>
                      <a:r>
                        <a:rPr lang="en-US" sz="1050" b="0" i="0" u="none" strike="noStrike">
                          <a:solidFill>
                            <a:srgbClr val="000000"/>
                          </a:solidFill>
                          <a:effectLst/>
                          <a:latin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327396"/>
                  </a:ext>
                </a:extLst>
              </a:tr>
              <a:tr h="119402">
                <a:tc>
                  <a:txBody>
                    <a:bodyPr/>
                    <a:lstStyle/>
                    <a:p>
                      <a:pPr algn="ctr" fontAlgn="t"/>
                      <a:r>
                        <a:rPr lang="en-US" sz="1050" b="0" i="0" u="none" strike="noStrike">
                          <a:solidFill>
                            <a:srgbClr val="000000"/>
                          </a:solidFill>
                          <a:effectLst/>
                          <a:latin typeface="Arial" panose="020B0604020202020204" pitchFamily="34" charset="0"/>
                        </a:rPr>
                        <a:t>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02091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7963334"/>
              </p:ext>
            </p:extLst>
          </p:nvPr>
        </p:nvGraphicFramePr>
        <p:xfrm>
          <a:off x="467998" y="4114800"/>
          <a:ext cx="8218801" cy="2067909"/>
        </p:xfrm>
        <a:graphic>
          <a:graphicData uri="http://schemas.openxmlformats.org/drawingml/2006/table">
            <a:tbl>
              <a:tblPr/>
              <a:tblGrid>
                <a:gridCol w="251413">
                  <a:extLst>
                    <a:ext uri="{9D8B030D-6E8A-4147-A177-3AD203B41FA5}">
                      <a16:colId xmlns:a16="http://schemas.microsoft.com/office/drawing/2014/main" val="811061827"/>
                    </a:ext>
                  </a:extLst>
                </a:gridCol>
                <a:gridCol w="1337989">
                  <a:extLst>
                    <a:ext uri="{9D8B030D-6E8A-4147-A177-3AD203B41FA5}">
                      <a16:colId xmlns:a16="http://schemas.microsoft.com/office/drawing/2014/main" val="153951129"/>
                    </a:ext>
                  </a:extLst>
                </a:gridCol>
                <a:gridCol w="1371600">
                  <a:extLst>
                    <a:ext uri="{9D8B030D-6E8A-4147-A177-3AD203B41FA5}">
                      <a16:colId xmlns:a16="http://schemas.microsoft.com/office/drawing/2014/main" val="1325737075"/>
                    </a:ext>
                  </a:extLst>
                </a:gridCol>
                <a:gridCol w="3581400">
                  <a:extLst>
                    <a:ext uri="{9D8B030D-6E8A-4147-A177-3AD203B41FA5}">
                      <a16:colId xmlns:a16="http://schemas.microsoft.com/office/drawing/2014/main" val="1889869119"/>
                    </a:ext>
                  </a:extLst>
                </a:gridCol>
                <a:gridCol w="1676399">
                  <a:extLst>
                    <a:ext uri="{9D8B030D-6E8A-4147-A177-3AD203B41FA5}">
                      <a16:colId xmlns:a16="http://schemas.microsoft.com/office/drawing/2014/main" val="3249266131"/>
                    </a:ext>
                  </a:extLst>
                </a:gridCol>
              </a:tblGrid>
              <a:tr h="183743">
                <a:tc gridSpan="4">
                  <a:txBody>
                    <a:bodyPr/>
                    <a:lstStyle/>
                    <a:p>
                      <a:pPr algn="l" fontAlgn="t"/>
                      <a:r>
                        <a:rPr lang="en-US" sz="1050" b="0" i="0" u="none" strike="noStrike">
                          <a:solidFill>
                            <a:srgbClr val="000000"/>
                          </a:solidFill>
                          <a:effectLst/>
                          <a:latin typeface="Arial" panose="020B0604020202020204" pitchFamily="34" charset="0"/>
                        </a:rPr>
                        <a:t>Stakeholders other than project members</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5723918"/>
                  </a:ext>
                </a:extLst>
              </a:tr>
              <a:tr h="283966">
                <a:tc>
                  <a:txBody>
                    <a:bodyPr/>
                    <a:lstStyle/>
                    <a:p>
                      <a:pPr algn="ctr" fontAlgn="t"/>
                      <a:r>
                        <a:rPr lang="en-US" sz="105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Company/Department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Role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Notes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93672880"/>
                  </a:ext>
                </a:extLst>
              </a:tr>
              <a:tr h="141983">
                <a:tc>
                  <a:txBody>
                    <a:bodyPr/>
                    <a:lstStyle/>
                    <a:p>
                      <a:pPr algn="ctr" fontAlgn="t"/>
                      <a:r>
                        <a:rPr lang="en-US" sz="1050" b="0" i="0" u="none" strike="noStrike">
                          <a:solidFill>
                            <a:srgbClr val="000000"/>
                          </a:solidFill>
                          <a:effectLst/>
                          <a:latin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dirty="0" smtClean="0">
                          <a:solidFill>
                            <a:srgbClr val="000000"/>
                          </a:solidFill>
                          <a:effectLst/>
                          <a:latin typeface="Arial" panose="020B0604020202020204" pitchFamily="34" charset="0"/>
                        </a:rPr>
                        <a:t>Pham</a:t>
                      </a:r>
                      <a:r>
                        <a:rPr lang="en-US" sz="1050" b="0" i="0" u="none" strike="noStrike" baseline="0" dirty="0" smtClean="0">
                          <a:solidFill>
                            <a:srgbClr val="000000"/>
                          </a:solidFill>
                          <a:effectLst/>
                          <a:latin typeface="Arial" panose="020B0604020202020204" pitchFamily="34" charset="0"/>
                        </a:rPr>
                        <a:t> Van D</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SoC SW</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Project manager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595444"/>
                  </a:ext>
                </a:extLst>
              </a:tr>
              <a:tr h="141983">
                <a:tc>
                  <a:txBody>
                    <a:bodyPr/>
                    <a:lstStyle/>
                    <a:p>
                      <a:pPr algn="ctr" fontAlgn="t"/>
                      <a:r>
                        <a:rPr lang="en-US" sz="1050" b="0" i="0" u="none" strike="noStrike">
                          <a:solidFill>
                            <a:srgbClr val="000000"/>
                          </a:solidFill>
                          <a:effectLst/>
                          <a:latin typeface="Arial" panose="020B060402020202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dirty="0" smtClean="0">
                          <a:solidFill>
                            <a:srgbClr val="000000"/>
                          </a:solidFill>
                          <a:effectLst/>
                          <a:latin typeface="Arial" panose="020B0604020202020204" pitchFamily="34" charset="0"/>
                        </a:rPr>
                        <a:t>Bui Van E</a:t>
                      </a:r>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effectLst/>
                          <a:latin typeface="Arial" panose="020B0604020202020204" pitchFamily="34" charset="0"/>
                        </a:rPr>
                        <a:t>QA</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rgbClr val="000000"/>
                          </a:solidFill>
                          <a:effectLst/>
                          <a:latin typeface="Arial" panose="020B0604020202020204" pitchFamily="34" charset="0"/>
                        </a:rPr>
                        <a:t>Quality Assurance department representative</a:t>
                      </a: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0891196"/>
                  </a:ext>
                </a:extLst>
              </a:tr>
              <a:tr h="141983">
                <a:tc>
                  <a:txBody>
                    <a:bodyPr/>
                    <a:lstStyle/>
                    <a:p>
                      <a:pPr algn="ctr" fontAlgn="t"/>
                      <a:r>
                        <a:rPr lang="en-US" sz="1050" b="0"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95356"/>
                  </a:ext>
                </a:extLst>
              </a:tr>
              <a:tr h="141983">
                <a:tc>
                  <a:txBody>
                    <a:bodyPr/>
                    <a:lstStyle/>
                    <a:p>
                      <a:pPr algn="ctr" fontAlgn="t"/>
                      <a:r>
                        <a:rPr lang="en-US" sz="1050" b="0"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377070"/>
                  </a:ext>
                </a:extLst>
              </a:tr>
              <a:tr h="141983">
                <a:tc>
                  <a:txBody>
                    <a:bodyPr/>
                    <a:lstStyle/>
                    <a:p>
                      <a:pPr algn="ctr" fontAlgn="t"/>
                      <a:r>
                        <a:rPr lang="en-US" sz="1050" b="0"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90938"/>
                  </a:ext>
                </a:extLst>
              </a:tr>
              <a:tr h="141983">
                <a:tc>
                  <a:txBody>
                    <a:bodyPr/>
                    <a:lstStyle/>
                    <a:p>
                      <a:pPr algn="ctr" fontAlgn="t"/>
                      <a:r>
                        <a:rPr lang="en-US" sz="1050" b="0" i="0" u="none" strike="noStrike">
                          <a:solidFill>
                            <a:srgbClr val="000000"/>
                          </a:solidFill>
                          <a:effectLst/>
                          <a:latin typeface="Arial" panose="020B0604020202020204" pitchFamily="34" charset="0"/>
                        </a:rPr>
                        <a:t>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595797"/>
                  </a:ext>
                </a:extLst>
              </a:tr>
              <a:tr h="141983">
                <a:tc>
                  <a:txBody>
                    <a:bodyPr/>
                    <a:lstStyle/>
                    <a:p>
                      <a:pPr algn="ctr" fontAlgn="t"/>
                      <a:r>
                        <a:rPr lang="en-US" sz="1050" b="0" i="0" u="none" strike="noStrike">
                          <a:solidFill>
                            <a:srgbClr val="000000"/>
                          </a:solidFill>
                          <a:effectLst/>
                          <a:latin typeface="Arial" panose="020B0604020202020204" pitchFamily="34" charset="0"/>
                        </a:rPr>
                        <a:t>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347151"/>
                  </a:ext>
                </a:extLst>
              </a:tr>
              <a:tr h="141983">
                <a:tc>
                  <a:txBody>
                    <a:bodyPr/>
                    <a:lstStyle/>
                    <a:p>
                      <a:pPr algn="ctr" fontAlgn="t"/>
                      <a:r>
                        <a:rPr lang="en-US" sz="1050" b="0" i="0" u="none" strike="noStrike">
                          <a:solidFill>
                            <a:srgbClr val="000000"/>
                          </a:solidFill>
                          <a:effectLst/>
                          <a:latin typeface="Arial" panose="020B0604020202020204" pitchFamily="34" charset="0"/>
                        </a:rPr>
                        <a:t>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8603813"/>
                  </a:ext>
                </a:extLst>
              </a:tr>
              <a:tr h="141983">
                <a:tc>
                  <a:txBody>
                    <a:bodyPr/>
                    <a:lstStyle/>
                    <a:p>
                      <a:pPr algn="ctr" fontAlgn="t"/>
                      <a:r>
                        <a:rPr lang="en-US" sz="1050" b="0" i="0" u="none" strike="noStrike">
                          <a:solidFill>
                            <a:srgbClr val="000000"/>
                          </a:solidFill>
                          <a:effectLst/>
                          <a:latin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388866"/>
                  </a:ext>
                </a:extLst>
              </a:tr>
              <a:tr h="141983">
                <a:tc>
                  <a:txBody>
                    <a:bodyPr/>
                    <a:lstStyle/>
                    <a:p>
                      <a:pPr algn="ctr" fontAlgn="t"/>
                      <a:r>
                        <a:rPr lang="en-US" sz="1050" b="0" i="0" u="none" strike="noStrike">
                          <a:solidFill>
                            <a:srgbClr val="000000"/>
                          </a:solidFill>
                          <a:effectLst/>
                          <a:latin typeface="Arial" panose="020B0604020202020204" pitchFamily="34" charset="0"/>
                        </a:rPr>
                        <a:t>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875287"/>
                  </a:ext>
                </a:extLst>
              </a:tr>
            </a:tbl>
          </a:graphicData>
        </a:graphic>
      </p:graphicFrame>
    </p:spTree>
    <p:extLst>
      <p:ext uri="{BB962C8B-B14F-4D97-AF65-F5344CB8AC3E}">
        <p14:creationId xmlns:p14="http://schemas.microsoft.com/office/powerpoint/2010/main" val="267044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smtClean="0">
                <a:solidFill>
                  <a:srgbClr val="06418C"/>
                </a:solidFill>
              </a:rPr>
              <a:t>Build Project Organization &amp; Training Plan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67031525"/>
              </p:ext>
            </p:extLst>
          </p:nvPr>
        </p:nvGraphicFramePr>
        <p:xfrm>
          <a:off x="609600" y="1600200"/>
          <a:ext cx="8712200" cy="1181100"/>
        </p:xfrm>
        <a:graphic>
          <a:graphicData uri="http://schemas.openxmlformats.org/drawingml/2006/table">
            <a:tbl>
              <a:tblPr/>
              <a:tblGrid>
                <a:gridCol w="266603">
                  <a:extLst>
                    <a:ext uri="{9D8B030D-6E8A-4147-A177-3AD203B41FA5}">
                      <a16:colId xmlns:a16="http://schemas.microsoft.com/office/drawing/2014/main" val="3790846454"/>
                    </a:ext>
                  </a:extLst>
                </a:gridCol>
                <a:gridCol w="1980478">
                  <a:extLst>
                    <a:ext uri="{9D8B030D-6E8A-4147-A177-3AD203B41FA5}">
                      <a16:colId xmlns:a16="http://schemas.microsoft.com/office/drawing/2014/main" val="3009727142"/>
                    </a:ext>
                  </a:extLst>
                </a:gridCol>
                <a:gridCol w="3684832">
                  <a:extLst>
                    <a:ext uri="{9D8B030D-6E8A-4147-A177-3AD203B41FA5}">
                      <a16:colId xmlns:a16="http://schemas.microsoft.com/office/drawing/2014/main" val="1740575974"/>
                    </a:ext>
                  </a:extLst>
                </a:gridCol>
                <a:gridCol w="2780287">
                  <a:extLst>
                    <a:ext uri="{9D8B030D-6E8A-4147-A177-3AD203B41FA5}">
                      <a16:colId xmlns:a16="http://schemas.microsoft.com/office/drawing/2014/main" val="1142285909"/>
                    </a:ext>
                  </a:extLst>
                </a:gridCol>
              </a:tblGrid>
              <a:tr h="209550">
                <a:tc gridSpan="2">
                  <a:txBody>
                    <a:bodyPr/>
                    <a:lstStyle/>
                    <a:p>
                      <a:pPr algn="l" fontAlgn="t"/>
                      <a:r>
                        <a:rPr lang="en-US" sz="1050" b="0" i="0" u="none" strike="noStrike">
                          <a:solidFill>
                            <a:srgbClr val="000000"/>
                          </a:solidFill>
                          <a:effectLst/>
                          <a:latin typeface="Arial" panose="020B0604020202020204" pitchFamily="34" charset="0"/>
                        </a:rPr>
                        <a:t>Mailing List and Escalation Route</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3525"/>
                  </a:ext>
                </a:extLst>
              </a:tr>
              <a:tr h="161925">
                <a:tc>
                  <a:txBody>
                    <a:bodyPr/>
                    <a:lstStyle/>
                    <a:p>
                      <a:pPr algn="ctr" fontAlgn="t"/>
                      <a:r>
                        <a:rPr lang="en-US" sz="1050" b="0" i="0" u="none" strike="noStrike">
                          <a:solidFill>
                            <a:srgbClr val="000000"/>
                          </a:solidFill>
                          <a:effectLst/>
                          <a:latin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Title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Mailing List / Route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US" sz="1050" b="0" i="0" u="none" strike="noStrike">
                          <a:solidFill>
                            <a:srgbClr val="000000"/>
                          </a:solidFill>
                          <a:effectLst/>
                          <a:latin typeface="Arial" panose="020B0604020202020204" pitchFamily="34" charset="0"/>
                        </a:rPr>
                        <a:t>Notes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98777412"/>
                  </a:ext>
                </a:extLst>
              </a:tr>
              <a:tr h="161925">
                <a:tc>
                  <a:txBody>
                    <a:bodyPr/>
                    <a:lstStyle/>
                    <a:p>
                      <a:pPr algn="ctr" fontAlgn="t"/>
                      <a:r>
                        <a:rPr lang="en-US" sz="1050" b="0" i="0" u="none" strike="noStrike">
                          <a:solidFill>
                            <a:srgbClr val="000000"/>
                          </a:solidFill>
                          <a:effectLst/>
                          <a:latin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Project mailing list</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prj-h264-codec@renesas.com</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917672"/>
                  </a:ext>
                </a:extLst>
              </a:tr>
              <a:tr h="161925">
                <a:tc>
                  <a:txBody>
                    <a:bodyPr/>
                    <a:lstStyle/>
                    <a:p>
                      <a:pPr algn="ctr" fontAlgn="t"/>
                      <a:r>
                        <a:rPr lang="en-US" sz="1050" b="0" i="0" u="none" strike="noStrike" dirty="0">
                          <a:solidFill>
                            <a:srgbClr val="000000"/>
                          </a:solidFill>
                          <a:effectLst/>
                          <a:latin typeface="Arial" panose="020B0604020202020204" pitchFamily="34" charset="0"/>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QA department mailing list</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prj-qat-rvc@rvc.renesas.com</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486759"/>
                  </a:ext>
                </a:extLst>
              </a:tr>
              <a:tr h="161925">
                <a:tc>
                  <a:txBody>
                    <a:bodyPr/>
                    <a:lstStyle/>
                    <a:p>
                      <a:pPr algn="ctr" fontAlgn="t"/>
                      <a:r>
                        <a:rPr lang="en-US" sz="1050" b="0" i="0" u="none" strike="noStrike">
                          <a:solidFill>
                            <a:srgbClr val="000000"/>
                          </a:solidFill>
                          <a:effectLst/>
                          <a:latin typeface="Arial" panose="020B0604020202020204" pitchFamily="34" charset="0"/>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711710"/>
                  </a:ext>
                </a:extLst>
              </a:tr>
              <a:tr h="161925">
                <a:tc>
                  <a:txBody>
                    <a:bodyPr/>
                    <a:lstStyle/>
                    <a:p>
                      <a:pPr algn="ctr" fontAlgn="t"/>
                      <a:r>
                        <a:rPr lang="en-US" sz="1050" b="0" i="0" u="none" strike="noStrike">
                          <a:solidFill>
                            <a:srgbClr val="000000"/>
                          </a:solidFill>
                          <a:effectLst/>
                          <a:latin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115207"/>
                  </a:ext>
                </a:extLst>
              </a:tr>
              <a:tr h="161925">
                <a:tc>
                  <a:txBody>
                    <a:bodyPr/>
                    <a:lstStyle/>
                    <a:p>
                      <a:pPr algn="ctr" fontAlgn="t"/>
                      <a:r>
                        <a:rPr lang="en-US" sz="1050" b="0"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81454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30029605"/>
              </p:ext>
            </p:extLst>
          </p:nvPr>
        </p:nvGraphicFramePr>
        <p:xfrm>
          <a:off x="619897" y="3310229"/>
          <a:ext cx="5517870" cy="1887537"/>
        </p:xfrm>
        <a:graphic>
          <a:graphicData uri="http://schemas.openxmlformats.org/drawingml/2006/table">
            <a:tbl>
              <a:tblPr/>
              <a:tblGrid>
                <a:gridCol w="2090236">
                  <a:extLst>
                    <a:ext uri="{9D8B030D-6E8A-4147-A177-3AD203B41FA5}">
                      <a16:colId xmlns:a16="http://schemas.microsoft.com/office/drawing/2014/main" val="3500062598"/>
                    </a:ext>
                  </a:extLst>
                </a:gridCol>
                <a:gridCol w="3427634">
                  <a:extLst>
                    <a:ext uri="{9D8B030D-6E8A-4147-A177-3AD203B41FA5}">
                      <a16:colId xmlns:a16="http://schemas.microsoft.com/office/drawing/2014/main" val="2387093633"/>
                    </a:ext>
                  </a:extLst>
                </a:gridCol>
              </a:tblGrid>
              <a:tr h="194957">
                <a:tc>
                  <a:txBody>
                    <a:bodyPr/>
                    <a:lstStyle/>
                    <a:p>
                      <a:pPr algn="l" fontAlgn="t"/>
                      <a:r>
                        <a:rPr lang="en-US" sz="900" b="0" i="0" u="none" strike="noStrike">
                          <a:solidFill>
                            <a:srgbClr val="000000"/>
                          </a:solidFill>
                          <a:effectLst/>
                          <a:latin typeface="Arial" panose="020B0604020202020204" pitchFamily="34" charset="0"/>
                        </a:rPr>
                        <a:t>Plan for meetings with stakeholders</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9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051838"/>
                  </a:ext>
                </a:extLst>
              </a:tr>
              <a:tr h="1692580">
                <a:tc gridSpan="2">
                  <a:txBody>
                    <a:bodyPr/>
                    <a:lstStyle/>
                    <a:p>
                      <a:pPr algn="l" fontAlgn="t"/>
                      <a:r>
                        <a:rPr lang="en-US" sz="900" b="0" i="0" u="none" strike="noStrike" dirty="0">
                          <a:solidFill>
                            <a:schemeClr val="bg1">
                              <a:lumMod val="65000"/>
                            </a:schemeClr>
                          </a:solidFill>
                          <a:effectLst/>
                          <a:latin typeface="Arial" panose="020B0604020202020204" pitchFamily="34" charset="0"/>
                        </a:rPr>
                        <a:t> </a:t>
                      </a:r>
                      <a:r>
                        <a:rPr lang="en-US" sz="900" b="0" i="0" u="none" strike="noStrike" dirty="0" smtClean="0">
                          <a:solidFill>
                            <a:schemeClr val="bg1">
                              <a:lumMod val="65000"/>
                            </a:schemeClr>
                          </a:solidFill>
                          <a:effectLst/>
                          <a:latin typeface="Arial" panose="020B0604020202020204" pitchFamily="34" charset="0"/>
                        </a:rPr>
                        <a:t>(i.e.</a:t>
                      </a:r>
                      <a:r>
                        <a:rPr lang="en-US" sz="900" b="0" i="0" u="none" strike="noStrike" baseline="0" dirty="0" smtClean="0">
                          <a:solidFill>
                            <a:schemeClr val="bg1">
                              <a:lumMod val="65000"/>
                            </a:schemeClr>
                          </a:solidFill>
                          <a:effectLst/>
                          <a:latin typeface="Arial" panose="020B0604020202020204" pitchFamily="34" charset="0"/>
                        </a:rPr>
                        <a:t> Title: Meeting with project member to monitor progress status</a:t>
                      </a:r>
                    </a:p>
                    <a:p>
                      <a:pPr algn="l" fontAlgn="t"/>
                      <a:r>
                        <a:rPr lang="en-US" sz="900" b="0" i="0" u="none" strike="noStrike" dirty="0" smtClean="0">
                          <a:solidFill>
                            <a:schemeClr val="bg1">
                              <a:lumMod val="65000"/>
                            </a:schemeClr>
                          </a:solidFill>
                          <a:effectLst/>
                          <a:latin typeface="Arial" panose="020B0604020202020204" pitchFamily="34" charset="0"/>
                        </a:rPr>
                        <a:t> Frequency: every week</a:t>
                      </a:r>
                    </a:p>
                    <a:p>
                      <a:pPr algn="l" fontAlgn="t"/>
                      <a:r>
                        <a:rPr lang="en-US" sz="900" b="0" i="0" u="none" strike="noStrike" dirty="0" smtClean="0">
                          <a:solidFill>
                            <a:schemeClr val="bg1">
                              <a:lumMod val="65000"/>
                            </a:schemeClr>
                          </a:solidFill>
                          <a:effectLst/>
                          <a:latin typeface="Arial" panose="020B0604020202020204" pitchFamily="34" charset="0"/>
                        </a:rPr>
                        <a:t> Participants: Project</a:t>
                      </a:r>
                      <a:r>
                        <a:rPr lang="en-US" sz="900" b="0" i="0" u="none" strike="noStrike" baseline="0" dirty="0" smtClean="0">
                          <a:solidFill>
                            <a:schemeClr val="bg1">
                              <a:lumMod val="65000"/>
                            </a:schemeClr>
                          </a:solidFill>
                          <a:effectLst/>
                          <a:latin typeface="Arial" panose="020B0604020202020204" pitchFamily="34" charset="0"/>
                        </a:rPr>
                        <a:t> leader with all project members</a:t>
                      </a:r>
                    </a:p>
                    <a:p>
                      <a:pPr algn="l" fontAlgn="t"/>
                      <a:r>
                        <a:rPr lang="en-US" sz="900" b="0" i="0" u="none" strike="noStrike" baseline="0" dirty="0" smtClean="0">
                          <a:solidFill>
                            <a:schemeClr val="bg1">
                              <a:lumMod val="65000"/>
                            </a:schemeClr>
                          </a:solidFill>
                          <a:effectLst/>
                          <a:latin typeface="Arial" panose="020B0604020202020204" pitchFamily="34" charset="0"/>
                        </a:rPr>
                        <a:t> Record: a project member will record a meeting minutes and distribute it to Project leader and all project members)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40227463"/>
                  </a:ext>
                </a:extLst>
              </a:tr>
            </a:tbl>
          </a:graphicData>
        </a:graphic>
      </p:graphicFrame>
    </p:spTree>
    <p:extLst>
      <p:ext uri="{BB962C8B-B14F-4D97-AF65-F5344CB8AC3E}">
        <p14:creationId xmlns:p14="http://schemas.microsoft.com/office/powerpoint/2010/main" val="110176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4134465"/>
          </a:xfrm>
        </p:spPr>
        <p:txBody>
          <a:bodyPr/>
          <a:lstStyle/>
          <a:p>
            <a:pPr>
              <a:tabLst>
                <a:tab pos="7199313" algn="r"/>
              </a:tabLst>
            </a:pPr>
            <a:r>
              <a:rPr lang="de-DE" dirty="0"/>
              <a:t>Introduction </a:t>
            </a:r>
            <a:r>
              <a:rPr lang="en-US" dirty="0"/>
              <a:t>	</a:t>
            </a:r>
            <a:r>
              <a:rPr lang="en-US" b="1" dirty="0"/>
              <a:t>Page </a:t>
            </a:r>
            <a:r>
              <a:rPr lang="en-US" b="1" dirty="0" smtClean="0"/>
              <a:t>03</a:t>
            </a:r>
            <a:endParaRPr lang="en-US" b="1" dirty="0"/>
          </a:p>
          <a:p>
            <a:pPr>
              <a:tabLst>
                <a:tab pos="7199313" algn="r"/>
              </a:tabLst>
            </a:pPr>
            <a:r>
              <a:rPr lang="de-DE" dirty="0" smtClean="0"/>
              <a:t>Formulate Project Plan</a:t>
            </a:r>
            <a:r>
              <a:rPr lang="en-US" dirty="0"/>
              <a:t>	</a:t>
            </a:r>
            <a:r>
              <a:rPr lang="en-US" b="1" dirty="0"/>
              <a:t>Page </a:t>
            </a:r>
            <a:r>
              <a:rPr lang="en-US" b="1" dirty="0" smtClean="0"/>
              <a:t>06</a:t>
            </a:r>
            <a:endParaRPr lang="en-US" dirty="0"/>
          </a:p>
          <a:p>
            <a:pPr lvl="2">
              <a:tabLst>
                <a:tab pos="7199313" algn="r"/>
              </a:tabLst>
            </a:pPr>
            <a:r>
              <a:rPr lang="de-DE" dirty="0" smtClean="0"/>
              <a:t>Basic information</a:t>
            </a:r>
            <a:r>
              <a:rPr lang="en-US" dirty="0"/>
              <a:t>	</a:t>
            </a:r>
            <a:r>
              <a:rPr lang="en-US" b="1" dirty="0" smtClean="0"/>
              <a:t>Page </a:t>
            </a:r>
            <a:r>
              <a:rPr lang="en-US" b="1" dirty="0" smtClean="0"/>
              <a:t>07</a:t>
            </a:r>
            <a:endParaRPr lang="en-US" b="1" dirty="0"/>
          </a:p>
          <a:p>
            <a:pPr lvl="2">
              <a:tabLst>
                <a:tab pos="7199313" algn="r"/>
              </a:tabLst>
            </a:pPr>
            <a:r>
              <a:rPr lang="de-DE" dirty="0" smtClean="0"/>
              <a:t>Management policies </a:t>
            </a:r>
            <a:r>
              <a:rPr lang="en-US" dirty="0"/>
              <a:t>	</a:t>
            </a:r>
            <a:r>
              <a:rPr lang="en-US" b="1" dirty="0"/>
              <a:t>Page </a:t>
            </a:r>
            <a:r>
              <a:rPr lang="en-US" b="1" dirty="0" smtClean="0"/>
              <a:t>12</a:t>
            </a:r>
            <a:endParaRPr lang="en-US" b="1" dirty="0" smtClean="0"/>
          </a:p>
          <a:p>
            <a:pPr lvl="2">
              <a:tabLst>
                <a:tab pos="7199313" algn="r"/>
              </a:tabLst>
            </a:pPr>
            <a:r>
              <a:rPr lang="en-US" dirty="0" smtClean="0"/>
              <a:t>Testing policies	</a:t>
            </a:r>
            <a:r>
              <a:rPr lang="en-US" b="1" dirty="0" smtClean="0"/>
              <a:t>Page </a:t>
            </a:r>
            <a:r>
              <a:rPr lang="en-US" b="1" dirty="0" smtClean="0"/>
              <a:t>13</a:t>
            </a:r>
            <a:endParaRPr lang="en-US" b="1" dirty="0" smtClean="0"/>
          </a:p>
          <a:p>
            <a:pPr lvl="2">
              <a:tabLst>
                <a:tab pos="7199313" algn="r"/>
              </a:tabLst>
            </a:pPr>
            <a:r>
              <a:rPr lang="en-US" dirty="0" smtClean="0"/>
              <a:t>Master schedule &amp; Review plan	</a:t>
            </a:r>
            <a:r>
              <a:rPr lang="en-US" b="1" dirty="0" smtClean="0"/>
              <a:t>Page </a:t>
            </a:r>
            <a:r>
              <a:rPr lang="en-US" b="1" dirty="0" smtClean="0"/>
              <a:t>14</a:t>
            </a:r>
            <a:endParaRPr lang="en-US" b="1" dirty="0" smtClean="0"/>
          </a:p>
          <a:p>
            <a:pPr lvl="2">
              <a:tabLst>
                <a:tab pos="7199313" algn="r"/>
              </a:tabLst>
            </a:pPr>
            <a:r>
              <a:rPr lang="en-US" dirty="0" smtClean="0"/>
              <a:t>Tailoring</a:t>
            </a:r>
            <a:r>
              <a:rPr lang="en-US" b="1" dirty="0" smtClean="0"/>
              <a:t>	Page </a:t>
            </a:r>
            <a:r>
              <a:rPr lang="en-US" b="1" dirty="0" smtClean="0"/>
              <a:t>15</a:t>
            </a:r>
            <a:endParaRPr lang="en-US" b="1" dirty="0" smtClean="0"/>
          </a:p>
          <a:p>
            <a:pPr lvl="2">
              <a:tabLst>
                <a:tab pos="7199313" algn="r"/>
              </a:tabLst>
            </a:pPr>
            <a:r>
              <a:rPr lang="en-US" dirty="0" smtClean="0"/>
              <a:t>Selection item</a:t>
            </a:r>
            <a:r>
              <a:rPr lang="en-US" b="1" dirty="0" smtClean="0"/>
              <a:t>	Page </a:t>
            </a:r>
            <a:r>
              <a:rPr lang="en-US" b="1" dirty="0" smtClean="0"/>
              <a:t>16</a:t>
            </a:r>
            <a:endParaRPr lang="en-US" b="1" dirty="0" smtClean="0"/>
          </a:p>
          <a:p>
            <a:pPr lvl="2">
              <a:tabLst>
                <a:tab pos="7199313" algn="r"/>
              </a:tabLst>
            </a:pPr>
            <a:r>
              <a:rPr lang="en-US" dirty="0" smtClean="0"/>
              <a:t>Measurement &amp; Analysis</a:t>
            </a:r>
            <a:r>
              <a:rPr lang="en-US" b="1" dirty="0" smtClean="0"/>
              <a:t>	Page </a:t>
            </a:r>
            <a:r>
              <a:rPr lang="en-US" b="1" dirty="0" smtClean="0"/>
              <a:t>17</a:t>
            </a:r>
            <a:endParaRPr lang="en-US" b="1" dirty="0" smtClean="0"/>
          </a:p>
          <a:p>
            <a:pPr lvl="2">
              <a:tabLst>
                <a:tab pos="7199313" algn="r"/>
              </a:tabLst>
            </a:pPr>
            <a:r>
              <a:rPr lang="en-US" dirty="0" smtClean="0"/>
              <a:t>Build project organization &amp; Training plan	</a:t>
            </a:r>
            <a:r>
              <a:rPr lang="en-US" b="1" dirty="0" smtClean="0"/>
              <a:t>Page </a:t>
            </a:r>
            <a:r>
              <a:rPr lang="en-US" b="1" dirty="0" smtClean="0"/>
              <a:t>18</a:t>
            </a:r>
            <a:endParaRPr lang="en-US" b="1" dirty="0" smtClean="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smtClean="0"/>
              <a:t>Q&amp;A</a:t>
            </a:r>
            <a:endParaRPr lang="en-US" dirty="0"/>
          </a:p>
        </p:txBody>
      </p:sp>
    </p:spTree>
    <p:extLst>
      <p:ext uri="{BB962C8B-B14F-4D97-AF65-F5344CB8AC3E}">
        <p14:creationId xmlns:p14="http://schemas.microsoft.com/office/powerpoint/2010/main" val="20963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8"/>
            <p:extLst>
              <p:ext uri="{D42A27DB-BD31-4B8C-83A1-F6EECF244321}">
                <p14:modId xmlns:p14="http://schemas.microsoft.com/office/powerpoint/2010/main" val="964374239"/>
              </p:ext>
            </p:extLst>
          </p:nvPr>
        </p:nvGraphicFramePr>
        <p:xfrm>
          <a:off x="460375" y="539750"/>
          <a:ext cx="7997825" cy="1483360"/>
        </p:xfrm>
        <a:graphic>
          <a:graphicData uri="http://schemas.openxmlformats.org/drawingml/2006/table">
            <a:tbl>
              <a:tblPr firstRow="1" bandRow="1">
                <a:tableStyleId>{5940675A-B579-460E-94D1-54222C63F5DA}</a:tableStyleId>
              </a:tblPr>
              <a:tblGrid>
                <a:gridCol w="1063625">
                  <a:extLst>
                    <a:ext uri="{9D8B030D-6E8A-4147-A177-3AD203B41FA5}">
                      <a16:colId xmlns:a16="http://schemas.microsoft.com/office/drawing/2014/main" val="3613344866"/>
                    </a:ext>
                  </a:extLst>
                </a:gridCol>
                <a:gridCol w="3276600">
                  <a:extLst>
                    <a:ext uri="{9D8B030D-6E8A-4147-A177-3AD203B41FA5}">
                      <a16:colId xmlns:a16="http://schemas.microsoft.com/office/drawing/2014/main" val="3175798801"/>
                    </a:ext>
                  </a:extLst>
                </a:gridCol>
                <a:gridCol w="1828800">
                  <a:extLst>
                    <a:ext uri="{9D8B030D-6E8A-4147-A177-3AD203B41FA5}">
                      <a16:colId xmlns:a16="http://schemas.microsoft.com/office/drawing/2014/main" val="2623864641"/>
                    </a:ext>
                  </a:extLst>
                </a:gridCol>
                <a:gridCol w="1828800">
                  <a:extLst>
                    <a:ext uri="{9D8B030D-6E8A-4147-A177-3AD203B41FA5}">
                      <a16:colId xmlns:a16="http://schemas.microsoft.com/office/drawing/2014/main" val="2209821350"/>
                    </a:ext>
                  </a:extLst>
                </a:gridCol>
              </a:tblGrid>
              <a:tr h="370840">
                <a:tc>
                  <a:txBody>
                    <a:bodyPr/>
                    <a:lstStyle/>
                    <a:p>
                      <a:r>
                        <a:rPr lang="en-US" dirty="0" smtClean="0">
                          <a:solidFill>
                            <a:schemeClr val="bg1"/>
                          </a:solidFill>
                        </a:rPr>
                        <a:t>Revision</a:t>
                      </a:r>
                      <a:endParaRPr lang="en-US" dirty="0">
                        <a:solidFill>
                          <a:schemeClr val="bg1"/>
                        </a:solidFill>
                      </a:endParaRPr>
                    </a:p>
                  </a:txBody>
                  <a:tcPr>
                    <a:solidFill>
                      <a:schemeClr val="accent1"/>
                    </a:solidFill>
                  </a:tcPr>
                </a:tc>
                <a:tc>
                  <a:txBody>
                    <a:bodyPr/>
                    <a:lstStyle/>
                    <a:p>
                      <a:r>
                        <a:rPr lang="en-US" dirty="0" smtClean="0">
                          <a:solidFill>
                            <a:schemeClr val="bg1"/>
                          </a:solidFill>
                        </a:rPr>
                        <a:t>Description</a:t>
                      </a:r>
                      <a:endParaRPr lang="en-US" dirty="0">
                        <a:solidFill>
                          <a:schemeClr val="bg1"/>
                        </a:solidFill>
                      </a:endParaRPr>
                    </a:p>
                  </a:txBody>
                  <a:tcPr>
                    <a:solidFill>
                      <a:schemeClr val="accent1"/>
                    </a:solidFill>
                  </a:tcPr>
                </a:tc>
                <a:tc>
                  <a:txBody>
                    <a:bodyPr/>
                    <a:lstStyle/>
                    <a:p>
                      <a:r>
                        <a:rPr lang="en-US" dirty="0" smtClean="0">
                          <a:solidFill>
                            <a:schemeClr val="bg1"/>
                          </a:solidFill>
                        </a:rPr>
                        <a:t>Creator</a:t>
                      </a:r>
                      <a:endParaRPr lang="en-US" dirty="0">
                        <a:solidFill>
                          <a:schemeClr val="bg1"/>
                        </a:solidFill>
                      </a:endParaRPr>
                    </a:p>
                  </a:txBody>
                  <a:tcPr>
                    <a:solidFill>
                      <a:schemeClr val="accent1"/>
                    </a:solidFill>
                  </a:tcPr>
                </a:tc>
                <a:tc>
                  <a:txBody>
                    <a:bodyPr/>
                    <a:lstStyle/>
                    <a:p>
                      <a:r>
                        <a:rPr lang="en-US" dirty="0" smtClean="0">
                          <a:solidFill>
                            <a:schemeClr val="bg1"/>
                          </a:solidFill>
                        </a:rPr>
                        <a:t>Check</a:t>
                      </a:r>
                      <a:endParaRPr lang="en-US" dirty="0">
                        <a:solidFill>
                          <a:schemeClr val="bg1"/>
                        </a:solidFill>
                      </a:endParaRPr>
                    </a:p>
                  </a:txBody>
                  <a:tcPr>
                    <a:solidFill>
                      <a:schemeClr val="accent1"/>
                    </a:solidFill>
                  </a:tcPr>
                </a:tc>
                <a:extLst>
                  <a:ext uri="{0D108BD9-81ED-4DB2-BD59-A6C34878D82A}">
                    <a16:rowId xmlns:a16="http://schemas.microsoft.com/office/drawing/2014/main" val="2873734628"/>
                  </a:ext>
                </a:extLst>
              </a:tr>
              <a:tr h="370840">
                <a:tc>
                  <a:txBody>
                    <a:bodyPr/>
                    <a:lstStyle/>
                    <a:p>
                      <a:pPr algn="ctr"/>
                      <a:r>
                        <a:rPr lang="en-US" dirty="0" smtClean="0"/>
                        <a:t>1.0</a:t>
                      </a:r>
                      <a:endParaRPr lang="en-US" dirty="0"/>
                    </a:p>
                  </a:txBody>
                  <a:tcPr/>
                </a:tc>
                <a:tc>
                  <a:txBody>
                    <a:bodyPr/>
                    <a:lstStyle/>
                    <a:p>
                      <a:r>
                        <a:rPr lang="en-US" dirty="0" smtClean="0"/>
                        <a:t>First version</a:t>
                      </a:r>
                      <a:endParaRPr lang="en-US" dirty="0"/>
                    </a:p>
                  </a:txBody>
                  <a:tcPr/>
                </a:tc>
                <a:tc>
                  <a:txBody>
                    <a:bodyPr/>
                    <a:lstStyle/>
                    <a:p>
                      <a:r>
                        <a:rPr lang="en-US" dirty="0" smtClean="0"/>
                        <a:t>Nguyen </a:t>
                      </a:r>
                      <a:r>
                        <a:rPr lang="en-US" dirty="0" err="1" smtClean="0"/>
                        <a:t>Nguyen</a:t>
                      </a:r>
                      <a:endParaRPr lang="en-US" dirty="0"/>
                    </a:p>
                  </a:txBody>
                  <a:tcPr/>
                </a:tc>
                <a:tc>
                  <a:txBody>
                    <a:bodyPr/>
                    <a:lstStyle/>
                    <a:p>
                      <a:r>
                        <a:rPr lang="en-US" dirty="0" smtClean="0"/>
                        <a:t>Quynh Tran</a:t>
                      </a:r>
                      <a:endParaRPr lang="en-US" dirty="0"/>
                    </a:p>
                  </a:txBody>
                  <a:tcPr/>
                </a:tc>
                <a:extLst>
                  <a:ext uri="{0D108BD9-81ED-4DB2-BD59-A6C34878D82A}">
                    <a16:rowId xmlns:a16="http://schemas.microsoft.com/office/drawing/2014/main" val="377320480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379124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28818931"/>
                  </a:ext>
                </a:extLst>
              </a:tr>
            </a:tbl>
          </a:graphicData>
        </a:graphic>
      </p:graphicFrame>
    </p:spTree>
    <p:extLst>
      <p:ext uri="{BB962C8B-B14F-4D97-AF65-F5344CB8AC3E}">
        <p14:creationId xmlns:p14="http://schemas.microsoft.com/office/powerpoint/2010/main" val="46072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smtClean="0"/>
              <a:t>Introduction</a:t>
            </a:r>
            <a:endParaRPr lang="en-US" dirty="0"/>
          </a:p>
        </p:txBody>
      </p:sp>
    </p:spTree>
    <p:extLst>
      <p:ext uri="{BB962C8B-B14F-4D97-AF65-F5344CB8AC3E}">
        <p14:creationId xmlns:p14="http://schemas.microsoft.com/office/powerpoint/2010/main" val="253831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Introduction</a:t>
            </a:r>
            <a:br>
              <a:rPr lang="en-US" dirty="0">
                <a:solidFill>
                  <a:srgbClr val="06418C"/>
                </a:solidFill>
              </a:rPr>
            </a:br>
            <a:r>
              <a:rPr lang="en-US" sz="2000" dirty="0" smtClean="0">
                <a:solidFill>
                  <a:srgbClr val="06418C"/>
                </a:solidFill>
              </a:rPr>
              <a:t>Project plan</a:t>
            </a:r>
            <a:endParaRPr lang="en-US" dirty="0"/>
          </a:p>
        </p:txBody>
      </p:sp>
      <p:sp>
        <p:nvSpPr>
          <p:cNvPr id="4" name="Content Placeholder 3"/>
          <p:cNvSpPr>
            <a:spLocks noGrp="1"/>
          </p:cNvSpPr>
          <p:nvPr>
            <p:ph idx="1"/>
          </p:nvPr>
        </p:nvSpPr>
        <p:spPr>
          <a:xfrm>
            <a:off x="468000" y="1421495"/>
            <a:ext cx="11244574" cy="3132652"/>
          </a:xfrm>
        </p:spPr>
        <p:txBody>
          <a:bodyPr/>
          <a:lstStyle/>
          <a:p>
            <a:pPr lvl="1"/>
            <a:r>
              <a:rPr lang="en-US" sz="1800" dirty="0" smtClean="0"/>
              <a:t>In RCT-JB5001, Project plan process is a stage within Planning phase where development division will evaluate the feasibility of development project </a:t>
            </a:r>
            <a:r>
              <a:rPr lang="en-US" sz="1800" dirty="0" smtClean="0"/>
              <a:t>based </a:t>
            </a:r>
            <a:r>
              <a:rPr lang="en-US" sz="1800" dirty="0" smtClean="0"/>
              <a:t>on business viewpoint. Some of important items the development division must </a:t>
            </a:r>
            <a:r>
              <a:rPr lang="en-US" sz="1800" dirty="0" smtClean="0"/>
              <a:t>consider </a:t>
            </a:r>
            <a:r>
              <a:rPr lang="en-US" sz="1800" dirty="0" smtClean="0"/>
              <a:t>are investment cost, return on investment (ROI), available development resource, current technology, etc.</a:t>
            </a:r>
          </a:p>
          <a:p>
            <a:pPr lvl="1"/>
            <a:r>
              <a:rPr lang="en-US" sz="1800" dirty="0" smtClean="0"/>
              <a:t>During Project plan process, project leader will formulate the project plan based on the result of Development start DCP and confirm the feasibility of quality, effort, schedule, resources, etc. And project leaders need to get the confirmation and agreement with all </a:t>
            </a:r>
            <a:r>
              <a:rPr lang="en-US" sz="1800" dirty="0" smtClean="0"/>
              <a:t>stakeholders </a:t>
            </a:r>
            <a:r>
              <a:rPr lang="en-US" sz="1800" dirty="0" smtClean="0"/>
              <a:t>for the formulated project plan before moving to Development Phase.</a:t>
            </a:r>
            <a:endParaRPr lang="en-US" sz="1400" dirty="0" smtClean="0"/>
          </a:p>
          <a:p>
            <a:endParaRPr lang="en-US" sz="1400" dirty="0"/>
          </a:p>
        </p:txBody>
      </p:sp>
      <p:pic>
        <p:nvPicPr>
          <p:cNvPr id="2" name="Picture 1"/>
          <p:cNvPicPr>
            <a:picLocks noChangeAspect="1"/>
          </p:cNvPicPr>
          <p:nvPr/>
        </p:nvPicPr>
        <p:blipFill>
          <a:blip r:embed="rId2"/>
          <a:stretch>
            <a:fillRect/>
          </a:stretch>
        </p:blipFill>
        <p:spPr>
          <a:xfrm>
            <a:off x="4177748" y="4038600"/>
            <a:ext cx="4128052" cy="2209800"/>
          </a:xfrm>
          <a:prstGeom prst="rect">
            <a:avLst/>
          </a:prstGeom>
        </p:spPr>
      </p:pic>
      <p:sp>
        <p:nvSpPr>
          <p:cNvPr id="5" name="Rectangle 4"/>
          <p:cNvSpPr/>
          <p:nvPr/>
        </p:nvSpPr>
        <p:spPr>
          <a:xfrm>
            <a:off x="4267200" y="4777946"/>
            <a:ext cx="825843" cy="3274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7107" y="5478959"/>
            <a:ext cx="3505200" cy="769441"/>
          </a:xfrm>
          <a:prstGeom prst="rect">
            <a:avLst/>
          </a:prstGeom>
          <a:noFill/>
          <a:ln w="28575">
            <a:solidFill>
              <a:schemeClr val="accent2"/>
            </a:solidFill>
            <a:prstDash val="lgDash"/>
          </a:ln>
        </p:spPr>
        <p:txBody>
          <a:bodyPr wrap="square" rtlCol="0">
            <a:spAutoFit/>
          </a:bodyPr>
          <a:lstStyle/>
          <a:p>
            <a:r>
              <a:rPr lang="en-US" sz="1100" dirty="0" smtClean="0"/>
              <a:t>Note: Very important that Project plan need to be completed before project team can start any activity in Design Phase. Otherwise, </a:t>
            </a:r>
            <a:r>
              <a:rPr lang="en-US" sz="1100" dirty="0" smtClean="0"/>
              <a:t>that will be a big violation in JB5001</a:t>
            </a:r>
            <a:endParaRPr lang="en-US" sz="1100" dirty="0"/>
          </a:p>
        </p:txBody>
      </p:sp>
    </p:spTree>
    <p:extLst>
      <p:ext uri="{BB962C8B-B14F-4D97-AF65-F5344CB8AC3E}">
        <p14:creationId xmlns:p14="http://schemas.microsoft.com/office/powerpoint/2010/main" val="283386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a:solidFill>
                  <a:srgbClr val="06418C"/>
                </a:solidFill>
              </a:rPr>
              <a:t>Introduction</a:t>
            </a:r>
            <a:br>
              <a:rPr lang="en-US" dirty="0">
                <a:solidFill>
                  <a:srgbClr val="06418C"/>
                </a:solidFill>
              </a:rPr>
            </a:br>
            <a:r>
              <a:rPr lang="en-US" sz="2000" dirty="0" smtClean="0">
                <a:solidFill>
                  <a:srgbClr val="06418C"/>
                </a:solidFill>
              </a:rPr>
              <a:t>Project plan</a:t>
            </a:r>
            <a:endParaRPr lang="en-US" dirty="0"/>
          </a:p>
        </p:txBody>
      </p:sp>
      <p:sp>
        <p:nvSpPr>
          <p:cNvPr id="4" name="Content Placeholder 3"/>
          <p:cNvSpPr>
            <a:spLocks noGrp="1"/>
          </p:cNvSpPr>
          <p:nvPr>
            <p:ph idx="1"/>
          </p:nvPr>
        </p:nvSpPr>
        <p:spPr>
          <a:xfrm>
            <a:off x="468000" y="1421495"/>
            <a:ext cx="11244574" cy="5035225"/>
          </a:xfrm>
        </p:spPr>
        <p:txBody>
          <a:bodyPr/>
          <a:lstStyle/>
          <a:p>
            <a:pPr lvl="1"/>
            <a:r>
              <a:rPr lang="en-US" sz="1800" dirty="0" smtClean="0"/>
              <a:t>During the Project Planning process, project leaders to complete following forms for completing Project Plan:</a:t>
            </a:r>
          </a:p>
          <a:p>
            <a:pPr marL="463550" lvl="1" indent="-285750">
              <a:buFont typeface="Courier New" panose="02070309020205020404" pitchFamily="49" charset="0"/>
              <a:buChar char="o"/>
            </a:pPr>
            <a:r>
              <a:rPr lang="en-US" dirty="0"/>
              <a:t>Project Plan </a:t>
            </a:r>
            <a:r>
              <a:rPr lang="en-US" dirty="0" smtClean="0"/>
              <a:t>template</a:t>
            </a:r>
            <a:endParaRPr lang="en-US" baseline="30000" dirty="0"/>
          </a:p>
          <a:p>
            <a:pPr marL="463550" lvl="1" indent="-285750">
              <a:buFont typeface="Courier New" panose="02070309020205020404" pitchFamily="49" charset="0"/>
              <a:buChar char="o"/>
            </a:pPr>
            <a:r>
              <a:rPr lang="en-US" dirty="0"/>
              <a:t>Stakeholders </a:t>
            </a:r>
            <a:r>
              <a:rPr lang="en-US" dirty="0" smtClean="0"/>
              <a:t>table</a:t>
            </a:r>
            <a:endParaRPr lang="en-US" baseline="30000" dirty="0"/>
          </a:p>
          <a:p>
            <a:pPr marL="463550" lvl="1" indent="-285750">
              <a:buFont typeface="Courier New" panose="02070309020205020404" pitchFamily="49" charset="0"/>
              <a:buChar char="o"/>
            </a:pPr>
            <a:r>
              <a:rPr lang="en-US" dirty="0"/>
              <a:t>Standard value &amp; measured value regarding quality grade (short name: SVMVR table)</a:t>
            </a:r>
          </a:p>
          <a:p>
            <a:pPr marL="463550" lvl="1" indent="-285750">
              <a:buFont typeface="Courier New" panose="02070309020205020404" pitchFamily="49" charset="0"/>
              <a:buChar char="o"/>
            </a:pPr>
            <a:r>
              <a:rPr lang="en-US" dirty="0" smtClean="0"/>
              <a:t>Open </a:t>
            </a:r>
            <a:r>
              <a:rPr lang="en-US" dirty="0"/>
              <a:t>Source SW checklist (short name: OSS checklist)</a:t>
            </a:r>
          </a:p>
          <a:p>
            <a:pPr marL="463550" lvl="1" indent="-285750">
              <a:buFont typeface="Courier New" panose="02070309020205020404" pitchFamily="49" charset="0"/>
              <a:buChar char="o"/>
            </a:pPr>
            <a:r>
              <a:rPr lang="en-US" dirty="0" smtClean="0"/>
              <a:t>IPR (Intellectual Property Rights) </a:t>
            </a:r>
            <a:r>
              <a:rPr lang="en-US" dirty="0"/>
              <a:t>Quick </a:t>
            </a:r>
            <a:r>
              <a:rPr lang="en-US" dirty="0" smtClean="0"/>
              <a:t>chart</a:t>
            </a:r>
          </a:p>
          <a:p>
            <a:pPr marL="463550" lvl="1" indent="-285750">
              <a:buFont typeface="Courier New" panose="02070309020205020404" pitchFamily="49" charset="0"/>
              <a:buChar char="o"/>
            </a:pPr>
            <a:r>
              <a:rPr lang="en-US" dirty="0" smtClean="0"/>
              <a:t>QA Data responsibility confirmation with REL (i.e. is it necessary to create </a:t>
            </a:r>
            <a:r>
              <a:rPr lang="en-US" dirty="0" err="1" smtClean="0"/>
              <a:t>QAData</a:t>
            </a:r>
            <a:r>
              <a:rPr lang="en-US" dirty="0" smtClean="0"/>
              <a:t>, who will create </a:t>
            </a:r>
            <a:r>
              <a:rPr lang="en-US" dirty="0" err="1" smtClean="0"/>
              <a:t>QAData</a:t>
            </a:r>
            <a:r>
              <a:rPr lang="en-US" dirty="0" smtClean="0"/>
              <a:t> table, etc.)</a:t>
            </a:r>
          </a:p>
          <a:p>
            <a:pPr marL="463550" lvl="1" indent="-285750">
              <a:buFont typeface="Courier New" panose="02070309020205020404" pitchFamily="49" charset="0"/>
              <a:buChar char="o"/>
            </a:pPr>
            <a:r>
              <a:rPr lang="en-US" dirty="0" smtClean="0"/>
              <a:t>Standard </a:t>
            </a:r>
            <a:r>
              <a:rPr lang="en-US" dirty="0"/>
              <a:t>Development Procedure Management Table (short name: SDPMT</a:t>
            </a:r>
            <a:r>
              <a:rPr lang="en-US" dirty="0" smtClean="0"/>
              <a:t>)</a:t>
            </a:r>
          </a:p>
          <a:p>
            <a:pPr marL="463550" lvl="1" indent="-285750">
              <a:buFont typeface="Courier New" panose="02070309020205020404" pitchFamily="49" charset="0"/>
              <a:buChar char="o"/>
            </a:pPr>
            <a:r>
              <a:rPr lang="en-US" dirty="0"/>
              <a:t>Measurement &amp; Analysis Item table </a:t>
            </a:r>
            <a:r>
              <a:rPr lang="en-US" dirty="0" smtClean="0"/>
              <a:t>(if it will be used. Some projects might use tools like Redmine, Jira, </a:t>
            </a:r>
            <a:r>
              <a:rPr lang="en-US" dirty="0" err="1" smtClean="0"/>
              <a:t>Gerrit</a:t>
            </a:r>
            <a:r>
              <a:rPr lang="en-US" dirty="0" smtClean="0"/>
              <a:t>, etc.)</a:t>
            </a:r>
            <a:endParaRPr lang="en-US" dirty="0"/>
          </a:p>
          <a:p>
            <a:pPr marL="463550" lvl="1" indent="-285750">
              <a:buFont typeface="Courier New" panose="02070309020205020404" pitchFamily="49" charset="0"/>
              <a:buChar char="o"/>
            </a:pPr>
            <a:r>
              <a:rPr lang="en-US" dirty="0" smtClean="0"/>
              <a:t>Risk </a:t>
            </a:r>
            <a:r>
              <a:rPr lang="en-US" dirty="0"/>
              <a:t>Management Table (if it will be used. Some projects might </a:t>
            </a:r>
            <a:r>
              <a:rPr lang="en-US" dirty="0" smtClean="0"/>
              <a:t>use tools like </a:t>
            </a:r>
            <a:r>
              <a:rPr lang="en-US" dirty="0"/>
              <a:t>Redmine, </a:t>
            </a:r>
            <a:r>
              <a:rPr lang="en-US" dirty="0" smtClean="0"/>
              <a:t>Jira, etc.)</a:t>
            </a:r>
            <a:endParaRPr lang="en-US" dirty="0"/>
          </a:p>
          <a:p>
            <a:pPr marL="463550" lvl="1" indent="-285750">
              <a:buFont typeface="Courier New" panose="02070309020205020404" pitchFamily="49" charset="0"/>
              <a:buChar char="o"/>
            </a:pPr>
            <a:r>
              <a:rPr lang="en-US" dirty="0"/>
              <a:t>Defect Management Table (if it will be used. Some projects </a:t>
            </a:r>
            <a:r>
              <a:rPr lang="en-US"/>
              <a:t>might </a:t>
            </a:r>
            <a:r>
              <a:rPr lang="en-US" smtClean="0"/>
              <a:t>use tools </a:t>
            </a:r>
            <a:r>
              <a:rPr lang="en-US" dirty="0"/>
              <a:t>Redmine, </a:t>
            </a:r>
            <a:r>
              <a:rPr lang="en-US" dirty="0" smtClean="0"/>
              <a:t>Jira, etc.)</a:t>
            </a:r>
            <a:endParaRPr lang="en-US" dirty="0"/>
          </a:p>
          <a:p>
            <a:pPr lvl="1"/>
            <a:endParaRPr lang="en-US" sz="1400" dirty="0" smtClean="0"/>
          </a:p>
          <a:p>
            <a:endParaRPr lang="en-US" sz="1400" dirty="0"/>
          </a:p>
        </p:txBody>
      </p:sp>
    </p:spTree>
    <p:extLst>
      <p:ext uri="{BB962C8B-B14F-4D97-AF65-F5344CB8AC3E}">
        <p14:creationId xmlns:p14="http://schemas.microsoft.com/office/powerpoint/2010/main" val="9048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de-DE" dirty="0" smtClean="0"/>
              <a:t>Formulate Project Plan</a:t>
            </a:r>
            <a:endParaRPr lang="en-US" dirty="0"/>
          </a:p>
        </p:txBody>
      </p:sp>
    </p:spTree>
    <p:extLst>
      <p:ext uri="{BB962C8B-B14F-4D97-AF65-F5344CB8AC3E}">
        <p14:creationId xmlns:p14="http://schemas.microsoft.com/office/powerpoint/2010/main" val="165713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999" y="332539"/>
            <a:ext cx="11244575" cy="720197"/>
          </a:xfrm>
        </p:spPr>
        <p:txBody>
          <a:bodyPr/>
          <a:lstStyle/>
          <a:p>
            <a:r>
              <a:rPr lang="en-US" dirty="0" smtClean="0">
                <a:solidFill>
                  <a:srgbClr val="06418C"/>
                </a:solidFill>
              </a:rPr>
              <a:t>Formulate Project Plan</a:t>
            </a:r>
            <a:r>
              <a:rPr lang="en-US" dirty="0">
                <a:solidFill>
                  <a:srgbClr val="06418C"/>
                </a:solidFill>
              </a:rPr>
              <a:t/>
            </a:r>
            <a:br>
              <a:rPr lang="en-US" dirty="0">
                <a:solidFill>
                  <a:srgbClr val="06418C"/>
                </a:solidFill>
              </a:rPr>
            </a:br>
            <a:r>
              <a:rPr lang="en-US" sz="2000" dirty="0" smtClean="0">
                <a:solidFill>
                  <a:srgbClr val="06418C"/>
                </a:solidFill>
              </a:rPr>
              <a:t>Basic Information</a:t>
            </a:r>
            <a:endParaRPr lang="en-US" sz="2000" dirty="0"/>
          </a:p>
        </p:txBody>
      </p:sp>
      <p:sp>
        <p:nvSpPr>
          <p:cNvPr id="4" name="Content Placeholder 3"/>
          <p:cNvSpPr>
            <a:spLocks noGrp="1"/>
          </p:cNvSpPr>
          <p:nvPr>
            <p:ph idx="1"/>
          </p:nvPr>
        </p:nvSpPr>
        <p:spPr>
          <a:xfrm>
            <a:off x="468000" y="1424991"/>
            <a:ext cx="11244574" cy="3877985"/>
          </a:xfrm>
        </p:spPr>
        <p:txBody>
          <a:bodyPr/>
          <a:lstStyle/>
          <a:p>
            <a:r>
              <a:rPr lang="en-US" dirty="0" smtClean="0"/>
              <a:t>In Project Plan document, PL need to describe following basic information below:</a:t>
            </a:r>
          </a:p>
          <a:p>
            <a:pPr marL="285750" indent="-285750">
              <a:buFont typeface="Wingdings" panose="05000000000000000000" pitchFamily="2" charset="2"/>
              <a:buChar char="§"/>
            </a:pPr>
            <a:r>
              <a:rPr lang="en-US" dirty="0" smtClean="0"/>
              <a:t>Name of developed software, product type name</a:t>
            </a:r>
          </a:p>
          <a:p>
            <a:pPr marL="285750" indent="-285750">
              <a:buFont typeface="Wingdings" panose="05000000000000000000" pitchFamily="2" charset="2"/>
              <a:buChar char="§"/>
            </a:pPr>
            <a:r>
              <a:rPr lang="en-US" dirty="0" smtClean="0"/>
              <a:t>Development overview, requirement overview</a:t>
            </a:r>
          </a:p>
          <a:p>
            <a:pPr marL="285750" indent="-285750">
              <a:buFont typeface="Wingdings" panose="05000000000000000000" pitchFamily="2" charset="2"/>
              <a:buChar char="§"/>
            </a:pPr>
            <a:r>
              <a:rPr lang="en-US" dirty="0" smtClean="0"/>
              <a:t>Investment development budget</a:t>
            </a:r>
          </a:p>
          <a:p>
            <a:pPr marL="285750" indent="-285750">
              <a:buFont typeface="Wingdings" panose="05000000000000000000" pitchFamily="2" charset="2"/>
              <a:buChar char="§"/>
            </a:pPr>
            <a:r>
              <a:rPr lang="en-US" dirty="0" smtClean="0"/>
              <a:t>Master schedule</a:t>
            </a:r>
          </a:p>
          <a:p>
            <a:pPr marL="285750" indent="-285750">
              <a:buFont typeface="Wingdings" panose="05000000000000000000" pitchFamily="2" charset="2"/>
              <a:buChar char="§"/>
            </a:pPr>
            <a:r>
              <a:rPr lang="en-US" dirty="0" smtClean="0"/>
              <a:t>Development style in Design phase</a:t>
            </a:r>
          </a:p>
          <a:p>
            <a:pPr marL="285750" indent="-285750">
              <a:buFont typeface="Wingdings" panose="05000000000000000000" pitchFamily="2" charset="2"/>
              <a:buChar char="§"/>
            </a:pPr>
            <a:r>
              <a:rPr lang="en-US" dirty="0" smtClean="0"/>
              <a:t>Design Review implementation plan</a:t>
            </a:r>
          </a:p>
          <a:p>
            <a:pPr marL="285750" indent="-285750">
              <a:buFont typeface="Wingdings" panose="05000000000000000000" pitchFamily="2" charset="2"/>
              <a:buChar char="§"/>
            </a:pPr>
            <a:r>
              <a:rPr lang="en-US" dirty="0"/>
              <a:t>Development target (quality and performance)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5" name="Content Placeholder 3"/>
          <p:cNvSpPr txBox="1">
            <a:spLocks/>
          </p:cNvSpPr>
          <p:nvPr/>
        </p:nvSpPr>
        <p:spPr>
          <a:xfrm>
            <a:off x="5479092" y="1798334"/>
            <a:ext cx="6245839" cy="3377335"/>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dirty="0" smtClean="0"/>
              <a:t>Software qualification, Quality grade, Development Level, legal regulation</a:t>
            </a:r>
          </a:p>
          <a:p>
            <a:pPr marL="285750" indent="-285750">
              <a:buFont typeface="Wingdings" panose="05000000000000000000" pitchFamily="2" charset="2"/>
              <a:buChar char="§"/>
            </a:pPr>
            <a:r>
              <a:rPr lang="en-US" dirty="0" smtClean="0"/>
              <a:t>Tools are used for development</a:t>
            </a:r>
          </a:p>
          <a:p>
            <a:pPr marL="285750" indent="-285750">
              <a:buFont typeface="Wingdings" panose="05000000000000000000" pitchFamily="2" charset="2"/>
              <a:buChar char="§"/>
            </a:pPr>
            <a:r>
              <a:rPr lang="en-US" dirty="0" smtClean="0"/>
              <a:t>Coding guideline</a:t>
            </a:r>
          </a:p>
          <a:p>
            <a:pPr marL="285750" indent="-285750">
              <a:buFont typeface="Wingdings" panose="05000000000000000000" pitchFamily="2" charset="2"/>
              <a:buChar char="§"/>
            </a:pPr>
            <a:r>
              <a:rPr lang="en-US" dirty="0" smtClean="0"/>
              <a:t>Release media</a:t>
            </a:r>
          </a:p>
          <a:p>
            <a:pPr marL="285750" indent="-285750">
              <a:buFont typeface="Wingdings" panose="05000000000000000000" pitchFamily="2" charset="2"/>
              <a:buChar char="§"/>
            </a:pPr>
            <a:r>
              <a:rPr lang="en-US" dirty="0" smtClean="0"/>
              <a:t>Whether reuse IP</a:t>
            </a:r>
          </a:p>
          <a:p>
            <a:pPr marL="285750" indent="-285750">
              <a:buFont typeface="Wingdings" panose="05000000000000000000" pitchFamily="2" charset="2"/>
              <a:buChar char="§"/>
            </a:pPr>
            <a:r>
              <a:rPr lang="en-US" dirty="0" smtClean="0"/>
              <a:t>Use of IPR Quick </a:t>
            </a:r>
            <a:r>
              <a:rPr lang="en-US" dirty="0" smtClean="0"/>
              <a:t>chart</a:t>
            </a:r>
          </a:p>
          <a:p>
            <a:pPr marL="285750" indent="-285750">
              <a:buFont typeface="Wingdings" panose="05000000000000000000" pitchFamily="2" charset="2"/>
              <a:buChar char="§"/>
            </a:pPr>
            <a:r>
              <a:rPr lang="en-US" dirty="0" smtClean="0"/>
              <a:t>Open Source Software checklist</a:t>
            </a:r>
            <a:endParaRPr lang="en-US"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51885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a:solidFill>
                  <a:srgbClr val="06418C"/>
                </a:solidFill>
              </a:rPr>
              <a:t>Basic Information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06370936"/>
              </p:ext>
            </p:extLst>
          </p:nvPr>
        </p:nvGraphicFramePr>
        <p:xfrm>
          <a:off x="838200" y="1523995"/>
          <a:ext cx="5736759" cy="4035133"/>
        </p:xfrm>
        <a:graphic>
          <a:graphicData uri="http://schemas.openxmlformats.org/drawingml/2006/table">
            <a:tbl>
              <a:tblPr/>
              <a:tblGrid>
                <a:gridCol w="2743200">
                  <a:extLst>
                    <a:ext uri="{9D8B030D-6E8A-4147-A177-3AD203B41FA5}">
                      <a16:colId xmlns:a16="http://schemas.microsoft.com/office/drawing/2014/main" val="3718433625"/>
                    </a:ext>
                  </a:extLst>
                </a:gridCol>
                <a:gridCol w="1175764">
                  <a:extLst>
                    <a:ext uri="{9D8B030D-6E8A-4147-A177-3AD203B41FA5}">
                      <a16:colId xmlns:a16="http://schemas.microsoft.com/office/drawing/2014/main" val="3750224388"/>
                    </a:ext>
                  </a:extLst>
                </a:gridCol>
                <a:gridCol w="886532">
                  <a:extLst>
                    <a:ext uri="{9D8B030D-6E8A-4147-A177-3AD203B41FA5}">
                      <a16:colId xmlns:a16="http://schemas.microsoft.com/office/drawing/2014/main" val="3996973616"/>
                    </a:ext>
                  </a:extLst>
                </a:gridCol>
                <a:gridCol w="905863">
                  <a:extLst>
                    <a:ext uri="{9D8B030D-6E8A-4147-A177-3AD203B41FA5}">
                      <a16:colId xmlns:a16="http://schemas.microsoft.com/office/drawing/2014/main" val="1279936822"/>
                    </a:ext>
                  </a:extLst>
                </a:gridCol>
                <a:gridCol w="25400">
                  <a:extLst>
                    <a:ext uri="{9D8B030D-6E8A-4147-A177-3AD203B41FA5}">
                      <a16:colId xmlns:a16="http://schemas.microsoft.com/office/drawing/2014/main" val="659895808"/>
                    </a:ext>
                  </a:extLst>
                </a:gridCol>
              </a:tblGrid>
              <a:tr h="242407">
                <a:tc gridSpan="2">
                  <a:txBody>
                    <a:bodyPr/>
                    <a:lstStyle/>
                    <a:p>
                      <a:pPr algn="l" fontAlgn="ctr"/>
                      <a:r>
                        <a:rPr lang="en-US" sz="1000" b="0" i="0" u="none" strike="noStrike" dirty="0">
                          <a:solidFill>
                            <a:srgbClr val="000000"/>
                          </a:solidFill>
                          <a:effectLst/>
                          <a:latin typeface="Arial" panose="020B0604020202020204" pitchFamily="34" charset="0"/>
                        </a:rPr>
                        <a:t>Name, Product type name, Development overview, Request overview</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6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6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6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001150"/>
                  </a:ext>
                </a:extLst>
              </a:tr>
              <a:tr h="498771">
                <a:tc>
                  <a:txBody>
                    <a:bodyPr/>
                    <a:lstStyle/>
                    <a:p>
                      <a:pPr algn="l" fontAlgn="t"/>
                      <a:r>
                        <a:rPr lang="en-US" sz="1200" b="0" i="0" u="none" strike="noStrike" dirty="0">
                          <a:solidFill>
                            <a:srgbClr val="000000"/>
                          </a:solidFill>
                          <a:effectLst/>
                          <a:latin typeface="Arial" panose="020B0604020202020204" pitchFamily="34" charset="0"/>
                        </a:rPr>
                        <a:t>Project name / Project ID </a:t>
                      </a:r>
                      <a:br>
                        <a:rPr lang="en-US" sz="1200" b="0" i="0" u="none" strike="noStrike" dirty="0">
                          <a:solidFill>
                            <a:srgbClr val="000000"/>
                          </a:solidFill>
                          <a:effectLst/>
                          <a:latin typeface="Arial" panose="020B0604020202020204" pitchFamily="34" charset="0"/>
                        </a:rPr>
                      </a:br>
                      <a:endParaRPr lang="en-US" sz="12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smtClean="0">
                          <a:solidFill>
                            <a:schemeClr val="bg1">
                              <a:lumMod val="65000"/>
                            </a:schemeClr>
                          </a:solidFill>
                          <a:effectLst/>
                          <a:latin typeface="Arial" panose="020B0604020202020204" pitchFamily="34" charset="0"/>
                        </a:rPr>
                        <a:t> (i.e.</a:t>
                      </a:r>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R-Car H264 Decoder)</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1866757"/>
                  </a:ext>
                </a:extLst>
              </a:tr>
              <a:tr h="498771">
                <a:tc>
                  <a:txBody>
                    <a:bodyPr/>
                    <a:lstStyle/>
                    <a:p>
                      <a:pPr algn="l" fontAlgn="t"/>
                      <a:r>
                        <a:rPr lang="en-US" sz="1200" b="0" i="0" u="none" strike="noStrike" dirty="0">
                          <a:solidFill>
                            <a:srgbClr val="000000"/>
                          </a:solidFill>
                          <a:effectLst/>
                          <a:latin typeface="Arial" panose="020B0604020202020204" pitchFamily="34" charset="0"/>
                        </a:rPr>
                        <a:t>Department responsible for design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SoC</a:t>
                      </a:r>
                      <a:r>
                        <a:rPr lang="en-US" sz="1050" b="0" i="0" u="none" strike="noStrike" baseline="0" dirty="0" smtClean="0">
                          <a:solidFill>
                            <a:schemeClr val="bg1">
                              <a:lumMod val="65000"/>
                            </a:schemeClr>
                          </a:solidFill>
                          <a:effectLst/>
                          <a:latin typeface="Arial" panose="020B0604020202020204" pitchFamily="34" charset="0"/>
                        </a:rPr>
                        <a:t> Software Department / R-Car Middleware Group)</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9431491"/>
                  </a:ext>
                </a:extLst>
              </a:tr>
              <a:tr h="498771">
                <a:tc>
                  <a:txBody>
                    <a:bodyPr/>
                    <a:lstStyle/>
                    <a:p>
                      <a:pPr algn="l" fontAlgn="t"/>
                      <a:r>
                        <a:rPr lang="en-US" sz="1200" b="0" i="0" u="none" strike="noStrike" dirty="0">
                          <a:solidFill>
                            <a:srgbClr val="000000"/>
                          </a:solidFill>
                          <a:effectLst/>
                          <a:latin typeface="Arial" panose="020B0604020202020204" pitchFamily="34" charset="0"/>
                        </a:rPr>
                        <a:t>Name of product, Version  (include target CPU/OS)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smtClean="0">
                          <a:solidFill>
                            <a:schemeClr val="bg1">
                              <a:lumMod val="65000"/>
                            </a:schemeClr>
                          </a:solidFill>
                          <a:effectLst/>
                          <a:latin typeface="Arial" panose="020B0604020202020204" pitchFamily="34" charset="0"/>
                        </a:rPr>
                        <a:t> (i.e. R-Car Video</a:t>
                      </a:r>
                      <a:r>
                        <a:rPr lang="en-US" sz="1050" b="0" i="0" u="none" strike="noStrike" baseline="0" dirty="0" smtClean="0">
                          <a:solidFill>
                            <a:schemeClr val="bg1">
                              <a:lumMod val="65000"/>
                            </a:schemeClr>
                          </a:solidFill>
                          <a:effectLst/>
                          <a:latin typeface="Arial" panose="020B0604020202020204" pitchFamily="34" charset="0"/>
                        </a:rPr>
                        <a:t> Codec </a:t>
                      </a:r>
                      <a:r>
                        <a:rPr lang="en-US" sz="1050" b="0" i="0" u="none" strike="noStrike" baseline="0" dirty="0" err="1" smtClean="0">
                          <a:solidFill>
                            <a:schemeClr val="bg1">
                              <a:lumMod val="65000"/>
                            </a:schemeClr>
                          </a:solidFill>
                          <a:effectLst/>
                          <a:latin typeface="Arial" panose="020B0604020202020204" pitchFamily="34" charset="0"/>
                        </a:rPr>
                        <a:t>Ver</a:t>
                      </a:r>
                      <a:r>
                        <a:rPr lang="en-US" sz="1050" b="0" i="0" u="none" strike="noStrike" baseline="0" dirty="0" smtClean="0">
                          <a:solidFill>
                            <a:schemeClr val="bg1">
                              <a:lumMod val="65000"/>
                            </a:schemeClr>
                          </a:solidFill>
                          <a:effectLst/>
                          <a:latin typeface="Arial" panose="020B0604020202020204" pitchFamily="34" charset="0"/>
                        </a:rPr>
                        <a:t> 1.0)</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3953413"/>
                  </a:ext>
                </a:extLst>
              </a:tr>
              <a:tr h="498771">
                <a:tc>
                  <a:txBody>
                    <a:bodyPr/>
                    <a:lstStyle/>
                    <a:p>
                      <a:pPr algn="l" fontAlgn="t"/>
                      <a:r>
                        <a:rPr lang="en-US" sz="1200" b="0" i="0" u="none" strike="noStrike" dirty="0">
                          <a:solidFill>
                            <a:srgbClr val="000000"/>
                          </a:solidFill>
                          <a:effectLst/>
                          <a:latin typeface="Arial" panose="020B0604020202020204" pitchFamily="34" charset="0"/>
                        </a:rPr>
                        <a:t>Product type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4">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a:t>
                      </a:r>
                      <a:r>
                        <a:rPr lang="en-US" sz="1050" b="0" i="0" u="none" strike="noStrike" baseline="0" dirty="0" smtClean="0">
                          <a:solidFill>
                            <a:schemeClr val="bg1">
                              <a:lumMod val="65000"/>
                            </a:schemeClr>
                          </a:solidFill>
                          <a:effectLst/>
                          <a:latin typeface="Arial" panose="020B0604020202020204" pitchFamily="34" charset="0"/>
                        </a:rPr>
                        <a:t> RTM0AC0000XV264D30SL41C)</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3457552"/>
                  </a:ext>
                </a:extLst>
              </a:tr>
              <a:tr h="498771">
                <a:tc>
                  <a:txBody>
                    <a:bodyPr/>
                    <a:lstStyle/>
                    <a:p>
                      <a:pPr algn="l" fontAlgn="t"/>
                      <a:r>
                        <a:rPr lang="en-US" sz="1200" b="0" i="0" u="none" strike="noStrike" dirty="0">
                          <a:solidFill>
                            <a:srgbClr val="000000"/>
                          </a:solidFill>
                          <a:effectLst/>
                          <a:latin typeface="Arial" panose="020B0604020202020204" pitchFamily="34" charset="0"/>
                        </a:rPr>
                        <a:t>Customer [who provides development requests]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BOSCH)</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1581020"/>
                  </a:ext>
                </a:extLst>
              </a:tr>
              <a:tr h="498771">
                <a:tc>
                  <a:txBody>
                    <a:bodyPr/>
                    <a:lstStyle/>
                    <a:p>
                      <a:pPr algn="l" fontAlgn="t"/>
                      <a:r>
                        <a:rPr lang="en-US" sz="1200" b="0" i="0" u="none" strike="noStrike" dirty="0">
                          <a:solidFill>
                            <a:srgbClr val="000000"/>
                          </a:solidFill>
                          <a:effectLst/>
                          <a:latin typeface="Arial" panose="020B0604020202020204" pitchFamily="34" charset="0"/>
                        </a:rPr>
                        <a:t>Requirement overview</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(i.e. New function for H264 decoder: improve MPEG4</a:t>
                      </a:r>
                      <a:r>
                        <a:rPr lang="en-US" sz="1050" b="0" i="0" u="none" strike="noStrike" baseline="0" dirty="0" smtClean="0">
                          <a:solidFill>
                            <a:schemeClr val="bg1">
                              <a:lumMod val="65000"/>
                            </a:schemeClr>
                          </a:solidFill>
                          <a:effectLst/>
                          <a:latin typeface="Arial" panose="020B0604020202020204" pitchFamily="34" charset="0"/>
                        </a:rPr>
                        <a:t> decoding standard compatibility. Performance: Improve 50% of decoding speed compare with previous product. Maintainability: All API can support 3 year compatible)</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3295611"/>
                  </a:ext>
                </a:extLst>
              </a:tr>
              <a:tr h="498771">
                <a:tc>
                  <a:txBody>
                    <a:bodyPr/>
                    <a:lstStyle/>
                    <a:p>
                      <a:pPr algn="l" fontAlgn="t"/>
                      <a:r>
                        <a:rPr lang="en-US" sz="1200" b="0" i="0" u="none" strike="noStrike" dirty="0">
                          <a:solidFill>
                            <a:srgbClr val="000000"/>
                          </a:solidFill>
                          <a:effectLst/>
                          <a:latin typeface="Arial" panose="020B0604020202020204" pitchFamily="34" charset="0"/>
                        </a:rPr>
                        <a:t>Development overview </a:t>
                      </a:r>
                      <a:br>
                        <a:rPr lang="en-US" sz="1200" b="0" i="0" u="none" strike="noStrike" dirty="0">
                          <a:solidFill>
                            <a:srgbClr val="000000"/>
                          </a:solidFill>
                          <a:effectLst/>
                          <a:latin typeface="Arial" panose="020B0604020202020204" pitchFamily="34" charset="0"/>
                        </a:rPr>
                      </a:br>
                      <a:endParaRPr lang="en-US" sz="12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l" fontAlgn="t"/>
                      <a:r>
                        <a:rPr lang="en-US" sz="1050" b="0" i="0" u="none" strike="noStrike" dirty="0" smtClean="0">
                          <a:solidFill>
                            <a:schemeClr val="bg1">
                              <a:lumMod val="65000"/>
                            </a:schemeClr>
                          </a:solidFill>
                          <a:effectLst/>
                          <a:latin typeface="Arial" panose="020B0604020202020204" pitchFamily="34" charset="0"/>
                        </a:rPr>
                        <a:t> (i.e. Develop SW</a:t>
                      </a:r>
                      <a:r>
                        <a:rPr lang="en-US" sz="1050" b="0" i="0" u="none" strike="noStrike" baseline="0" dirty="0" smtClean="0">
                          <a:solidFill>
                            <a:schemeClr val="bg1">
                              <a:lumMod val="65000"/>
                            </a:schemeClr>
                          </a:solidFill>
                          <a:effectLst/>
                          <a:latin typeface="Arial" panose="020B0604020202020204" pitchFamily="34" charset="0"/>
                        </a:rPr>
                        <a:t> product which perform H264 decoding. H264 decoding application will run on Linux OS platform.</a:t>
                      </a:r>
                      <a:r>
                        <a:rPr lang="en-US" sz="1050" b="0" i="0" u="none" strike="noStrike" dirty="0" smtClean="0">
                          <a:solidFill>
                            <a:schemeClr val="bg1">
                              <a:lumMod val="65000"/>
                            </a:schemeClr>
                          </a:solidFill>
                          <a:effectLst/>
                          <a:latin typeface="Arial" panose="020B0604020202020204" pitchFamily="34" charset="0"/>
                        </a:rPr>
                        <a:t>)</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686511"/>
                  </a:ext>
                </a:extLst>
              </a:tr>
            </a:tbl>
          </a:graphicData>
        </a:graphic>
      </p:graphicFrame>
      <p:sp>
        <p:nvSpPr>
          <p:cNvPr id="6" name="Right Brace 5"/>
          <p:cNvSpPr/>
          <p:nvPr/>
        </p:nvSpPr>
        <p:spPr>
          <a:xfrm>
            <a:off x="6781800" y="1777314"/>
            <a:ext cx="228600" cy="1447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6777681" y="3258066"/>
            <a:ext cx="228600" cy="47573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777681" y="3766750"/>
            <a:ext cx="228600" cy="49221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777681" y="4291910"/>
            <a:ext cx="228600" cy="12672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8935" y="2316548"/>
            <a:ext cx="4044697" cy="369332"/>
          </a:xfrm>
          <a:prstGeom prst="rect">
            <a:avLst/>
          </a:prstGeom>
          <a:noFill/>
        </p:spPr>
        <p:txBody>
          <a:bodyPr wrap="none" rtlCol="0">
            <a:spAutoFit/>
          </a:bodyPr>
          <a:lstStyle/>
          <a:p>
            <a:r>
              <a:rPr lang="en-US" dirty="0" smtClean="0"/>
              <a:t>① Project name &amp; Project information</a:t>
            </a:r>
            <a:endParaRPr lang="en-US" dirty="0"/>
          </a:p>
        </p:txBody>
      </p:sp>
      <p:sp>
        <p:nvSpPr>
          <p:cNvPr id="11" name="TextBox 10"/>
          <p:cNvSpPr txBox="1"/>
          <p:nvPr/>
        </p:nvSpPr>
        <p:spPr>
          <a:xfrm>
            <a:off x="7006281" y="3300969"/>
            <a:ext cx="2416046" cy="369332"/>
          </a:xfrm>
          <a:prstGeom prst="rect">
            <a:avLst/>
          </a:prstGeom>
          <a:noFill/>
        </p:spPr>
        <p:txBody>
          <a:bodyPr wrap="none" rtlCol="0">
            <a:spAutoFit/>
          </a:bodyPr>
          <a:lstStyle/>
          <a:p>
            <a:r>
              <a:rPr lang="en-US" dirty="0" smtClean="0"/>
              <a:t>② Product type </a:t>
            </a:r>
            <a:r>
              <a:rPr lang="en-US" dirty="0" smtClean="0"/>
              <a:t>name</a:t>
            </a:r>
            <a:endParaRPr lang="en-US" dirty="0"/>
          </a:p>
        </p:txBody>
      </p:sp>
      <p:sp>
        <p:nvSpPr>
          <p:cNvPr id="12" name="TextBox 11"/>
          <p:cNvSpPr txBox="1"/>
          <p:nvPr/>
        </p:nvSpPr>
        <p:spPr>
          <a:xfrm>
            <a:off x="7028935" y="3828189"/>
            <a:ext cx="2685351" cy="369332"/>
          </a:xfrm>
          <a:prstGeom prst="rect">
            <a:avLst/>
          </a:prstGeom>
          <a:noFill/>
        </p:spPr>
        <p:txBody>
          <a:bodyPr wrap="none" rtlCol="0">
            <a:spAutoFit/>
          </a:bodyPr>
          <a:lstStyle/>
          <a:p>
            <a:r>
              <a:rPr lang="en-US" dirty="0" smtClean="0"/>
              <a:t>③ Customer information</a:t>
            </a:r>
            <a:endParaRPr lang="en-US" dirty="0"/>
          </a:p>
        </p:txBody>
      </p:sp>
      <p:sp>
        <p:nvSpPr>
          <p:cNvPr id="13" name="TextBox 12"/>
          <p:cNvSpPr txBox="1"/>
          <p:nvPr/>
        </p:nvSpPr>
        <p:spPr>
          <a:xfrm>
            <a:off x="7028935" y="4740852"/>
            <a:ext cx="4929555" cy="369332"/>
          </a:xfrm>
          <a:prstGeom prst="rect">
            <a:avLst/>
          </a:prstGeom>
          <a:noFill/>
        </p:spPr>
        <p:txBody>
          <a:bodyPr wrap="none" rtlCol="0">
            <a:spAutoFit/>
          </a:bodyPr>
          <a:lstStyle/>
          <a:p>
            <a:r>
              <a:rPr lang="en-US" dirty="0" smtClean="0"/>
              <a:t>④ Request overview &amp; Development overview</a:t>
            </a:r>
            <a:endParaRPr lang="en-US" dirty="0"/>
          </a:p>
        </p:txBody>
      </p:sp>
      <p:sp>
        <p:nvSpPr>
          <p:cNvPr id="3" name="Rectangle 2"/>
          <p:cNvSpPr/>
          <p:nvPr/>
        </p:nvSpPr>
        <p:spPr>
          <a:xfrm>
            <a:off x="8104910" y="5918534"/>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56845" y="5894334"/>
            <a:ext cx="2289858" cy="276999"/>
          </a:xfrm>
          <a:prstGeom prst="rect">
            <a:avLst/>
          </a:prstGeom>
          <a:noFill/>
        </p:spPr>
        <p:txBody>
          <a:bodyPr wrap="none" rtlCol="0">
            <a:spAutoFit/>
          </a:bodyPr>
          <a:lstStyle/>
          <a:p>
            <a:r>
              <a:rPr lang="en-US" sz="1200" dirty="0" smtClean="0"/>
              <a:t>Can be completed after PP DR</a:t>
            </a:r>
            <a:endParaRPr lang="en-US" sz="1200" dirty="0"/>
          </a:p>
        </p:txBody>
      </p:sp>
    </p:spTree>
    <p:extLst>
      <p:ext uri="{BB962C8B-B14F-4D97-AF65-F5344CB8AC3E}">
        <p14:creationId xmlns:p14="http://schemas.microsoft.com/office/powerpoint/2010/main" val="355770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en-US" dirty="0">
                <a:solidFill>
                  <a:srgbClr val="06418C"/>
                </a:solidFill>
              </a:rPr>
              <a:t>Formulate Project Plan</a:t>
            </a:r>
            <a:br>
              <a:rPr lang="en-US" dirty="0">
                <a:solidFill>
                  <a:srgbClr val="06418C"/>
                </a:solidFill>
              </a:rPr>
            </a:br>
            <a:r>
              <a:rPr lang="en-US" sz="2000" dirty="0">
                <a:solidFill>
                  <a:srgbClr val="06418C"/>
                </a:solidFill>
              </a:rPr>
              <a:t>Basic Information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8735537"/>
              </p:ext>
            </p:extLst>
          </p:nvPr>
        </p:nvGraphicFramePr>
        <p:xfrm>
          <a:off x="685800" y="1219200"/>
          <a:ext cx="4419600" cy="4981757"/>
        </p:xfrm>
        <a:graphic>
          <a:graphicData uri="http://schemas.openxmlformats.org/drawingml/2006/table">
            <a:tbl>
              <a:tblPr/>
              <a:tblGrid>
                <a:gridCol w="207169">
                  <a:extLst>
                    <a:ext uri="{9D8B030D-6E8A-4147-A177-3AD203B41FA5}">
                      <a16:colId xmlns:a16="http://schemas.microsoft.com/office/drawing/2014/main" val="355396288"/>
                    </a:ext>
                  </a:extLst>
                </a:gridCol>
                <a:gridCol w="1770063">
                  <a:extLst>
                    <a:ext uri="{9D8B030D-6E8A-4147-A177-3AD203B41FA5}">
                      <a16:colId xmlns:a16="http://schemas.microsoft.com/office/drawing/2014/main" val="1216959414"/>
                    </a:ext>
                  </a:extLst>
                </a:gridCol>
                <a:gridCol w="25400">
                  <a:extLst>
                    <a:ext uri="{9D8B030D-6E8A-4147-A177-3AD203B41FA5}">
                      <a16:colId xmlns:a16="http://schemas.microsoft.com/office/drawing/2014/main" val="1095997150"/>
                    </a:ext>
                  </a:extLst>
                </a:gridCol>
                <a:gridCol w="583343">
                  <a:extLst>
                    <a:ext uri="{9D8B030D-6E8A-4147-A177-3AD203B41FA5}">
                      <a16:colId xmlns:a16="http://schemas.microsoft.com/office/drawing/2014/main" val="3966867156"/>
                    </a:ext>
                  </a:extLst>
                </a:gridCol>
                <a:gridCol w="583343">
                  <a:extLst>
                    <a:ext uri="{9D8B030D-6E8A-4147-A177-3AD203B41FA5}">
                      <a16:colId xmlns:a16="http://schemas.microsoft.com/office/drawing/2014/main" val="952841281"/>
                    </a:ext>
                  </a:extLst>
                </a:gridCol>
                <a:gridCol w="596065">
                  <a:extLst>
                    <a:ext uri="{9D8B030D-6E8A-4147-A177-3AD203B41FA5}">
                      <a16:colId xmlns:a16="http://schemas.microsoft.com/office/drawing/2014/main" val="413258220"/>
                    </a:ext>
                  </a:extLst>
                </a:gridCol>
                <a:gridCol w="654217">
                  <a:extLst>
                    <a:ext uri="{9D8B030D-6E8A-4147-A177-3AD203B41FA5}">
                      <a16:colId xmlns:a16="http://schemas.microsoft.com/office/drawing/2014/main" val="3243897202"/>
                    </a:ext>
                  </a:extLst>
                </a:gridCol>
              </a:tblGrid>
              <a:tr h="174195">
                <a:tc gridSpan="4">
                  <a:txBody>
                    <a:bodyPr/>
                    <a:lstStyle/>
                    <a:p>
                      <a:pPr algn="l" fontAlgn="ctr"/>
                      <a:r>
                        <a:rPr lang="en-US" sz="1000" b="0" i="0" u="none" strike="noStrike" dirty="0">
                          <a:solidFill>
                            <a:srgbClr val="000000"/>
                          </a:solidFill>
                          <a:effectLst/>
                          <a:latin typeface="Arial" panose="020B0604020202020204" pitchFamily="34" charset="0"/>
                        </a:rPr>
                        <a:t>Investment amount and Payback plan</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t"/>
                      <a:endParaRPr lang="en-US" sz="3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dirty="0">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858047"/>
                  </a:ext>
                </a:extLst>
              </a:tr>
              <a:tr h="427570">
                <a:tc gridSpan="2">
                  <a:txBody>
                    <a:bodyPr/>
                    <a:lstStyle/>
                    <a:p>
                      <a:pPr algn="l" fontAlgn="t"/>
                      <a:r>
                        <a:rPr lang="en-US" sz="1050" b="0" i="0" u="none" strike="noStrike" dirty="0">
                          <a:solidFill>
                            <a:srgbClr val="000000"/>
                          </a:solidFill>
                          <a:effectLst/>
                          <a:latin typeface="Arial" panose="020B0604020202020204" pitchFamily="34" charset="0"/>
                        </a:rPr>
                        <a:t>Investment development budget (estimated)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gridSpan="5">
                  <a:txBody>
                    <a:bodyPr/>
                    <a:lstStyle/>
                    <a:p>
                      <a:pPr algn="l" fontAlgn="t"/>
                      <a:r>
                        <a:rPr lang="en-US" sz="1050" b="0" i="0" u="none" strike="noStrike" dirty="0" smtClean="0">
                          <a:solidFill>
                            <a:schemeClr val="bg1">
                              <a:lumMod val="65000"/>
                            </a:schemeClr>
                          </a:solidFill>
                          <a:effectLst/>
                          <a:latin typeface="Arial" panose="020B0604020202020204" pitchFamily="34" charset="0"/>
                        </a:rPr>
                        <a:t> (i.e. </a:t>
                      </a:r>
                      <a:r>
                        <a:rPr lang="en-US" sz="1050" b="0" i="0" u="none" strike="noStrike" dirty="0">
                          <a:solidFill>
                            <a:schemeClr val="bg1">
                              <a:lumMod val="65000"/>
                            </a:schemeClr>
                          </a:solidFill>
                          <a:effectLst/>
                          <a:latin typeface="Arial" panose="020B0604020202020204" pitchFamily="34" charset="0"/>
                        </a:rPr>
                        <a:t> </a:t>
                      </a:r>
                      <a:r>
                        <a:rPr lang="en-US" sz="1050" b="0" i="0" u="none" strike="noStrike" dirty="0" smtClean="0">
                          <a:solidFill>
                            <a:schemeClr val="bg1">
                              <a:lumMod val="65000"/>
                            </a:schemeClr>
                          </a:solidFill>
                          <a:effectLst/>
                          <a:latin typeface="Arial" panose="020B0604020202020204" pitchFamily="34" charset="0"/>
                        </a:rPr>
                        <a:t>500000 USD)</a:t>
                      </a:r>
                      <a:endParaRPr lang="en-US" sz="105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214353"/>
                  </a:ext>
                </a:extLst>
              </a:tr>
              <a:tr h="174195">
                <a:tc>
                  <a:txBody>
                    <a:bodyPr/>
                    <a:lstStyle/>
                    <a:p>
                      <a:pPr algn="l" fontAlgn="ctr"/>
                      <a:endParaRPr lang="en-US" sz="300" b="0" i="0" u="none" strike="noStrike">
                        <a:solidFill>
                          <a:srgbClr val="000000"/>
                        </a:solidFill>
                        <a:effectLst/>
                        <a:latin typeface="Arial" panose="020B060402020202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34642285"/>
                  </a:ext>
                </a:extLst>
              </a:tr>
              <a:tr h="174195">
                <a:tc gridSpan="6">
                  <a:txBody>
                    <a:bodyPr/>
                    <a:lstStyle/>
                    <a:p>
                      <a:pPr algn="l" fontAlgn="ctr"/>
                      <a:r>
                        <a:rPr lang="en-US" sz="1000" b="0" i="0" u="none" strike="noStrike" dirty="0">
                          <a:solidFill>
                            <a:srgbClr val="000000"/>
                          </a:solidFill>
                          <a:effectLst/>
                          <a:latin typeface="Arial" panose="020B0604020202020204" pitchFamily="34" charset="0"/>
                        </a:rPr>
                        <a:t>Software Qualification, Quality grade, Software development level, Legal Regulations/Standards (e.g., ISO/TS)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3626099963"/>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Chargeable/Free of charge</a:t>
                      </a:r>
                      <a:br>
                        <a:rPr lang="en-US" sz="1050" b="0" i="0" u="none" strike="noStrike" dirty="0">
                          <a:solidFill>
                            <a:srgbClr val="000000"/>
                          </a:solidFill>
                          <a:effectLst/>
                          <a:latin typeface="Arial" panose="020B0604020202020204" pitchFamily="34" charset="0"/>
                        </a:rPr>
                      </a:b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2">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(i.e. Chargeable)</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037614"/>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Quality Assurance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(i.e. Necessary)</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1114586"/>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Quality Grade</a:t>
                      </a:r>
                      <a:br>
                        <a:rPr lang="en-US" sz="1050" b="0" i="0" u="none" strike="noStrike" dirty="0">
                          <a:solidFill>
                            <a:srgbClr val="000000"/>
                          </a:solidFill>
                          <a:effectLst/>
                          <a:latin typeface="Arial" panose="020B0604020202020204" pitchFamily="34" charset="0"/>
                        </a:rPr>
                      </a:b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2">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(i.e. Q1)</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71115646"/>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Development level</a:t>
                      </a:r>
                      <a:br>
                        <a:rPr lang="en-US" sz="1050" b="0" i="0" u="none" strike="noStrike" dirty="0">
                          <a:solidFill>
                            <a:srgbClr val="000000"/>
                          </a:solidFill>
                          <a:effectLst/>
                          <a:latin typeface="Arial" panose="020B0604020202020204" pitchFamily="34" charset="0"/>
                        </a:rPr>
                      </a:br>
                      <a:endParaRPr lang="en-US" sz="1050" b="0"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2">
                  <a:txBody>
                    <a:bodyPr/>
                    <a:lstStyle/>
                    <a:p>
                      <a:pPr algn="ctr" fontAlgn="ctr"/>
                      <a:r>
                        <a:rPr lang="en-US" sz="1000" b="0" i="0" u="none" strike="noStrike" dirty="0" smtClean="0">
                          <a:solidFill>
                            <a:schemeClr val="bg1">
                              <a:lumMod val="65000"/>
                            </a:schemeClr>
                          </a:solidFill>
                          <a:effectLst/>
                          <a:latin typeface="Arial" panose="020B0604020202020204" pitchFamily="34" charset="0"/>
                        </a:rPr>
                        <a:t>(i.e. Level 2)</a:t>
                      </a:r>
                      <a:endParaRPr lang="en-US" sz="1000" b="0" i="0" u="none" strike="noStrike" dirty="0">
                        <a:solidFill>
                          <a:schemeClr val="bg1">
                            <a:lumMod val="65000"/>
                          </a:schemeClr>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300" b="0" i="0" u="none" strike="noStrike">
                        <a:solidFill>
                          <a:srgbClr val="000000"/>
                        </a:solidFill>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473599"/>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Person responsible for export control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Project</a:t>
                      </a:r>
                      <a:r>
                        <a:rPr lang="en-US" sz="1000" b="0" i="0" u="none" strike="noStrike" baseline="0" dirty="0" smtClean="0">
                          <a:solidFill>
                            <a:schemeClr val="bg1">
                              <a:lumMod val="65000"/>
                            </a:schemeClr>
                          </a:solidFill>
                          <a:effectLst/>
                          <a:latin typeface="Arial" panose="020B0604020202020204" pitchFamily="34" charset="0"/>
                        </a:rPr>
                        <a:t> leader)</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7526415"/>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Export control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EC-0990)</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3171926"/>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Classification result (CP)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a:t>
                      </a:r>
                      <a:r>
                        <a:rPr lang="en-US" sz="1000" b="0" i="0" u="none" strike="noStrike" baseline="0" dirty="0" smtClean="0">
                          <a:solidFill>
                            <a:schemeClr val="bg1">
                              <a:lumMod val="65000"/>
                            </a:schemeClr>
                          </a:solidFill>
                          <a:effectLst/>
                          <a:latin typeface="Arial" panose="020B0604020202020204" pitchFamily="34" charset="0"/>
                        </a:rPr>
                        <a:t> Not applicable)</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6953343"/>
                  </a:ext>
                </a:extLst>
              </a:tr>
              <a:tr h="453436">
                <a:tc gridSpan="3">
                  <a:txBody>
                    <a:bodyPr/>
                    <a:lstStyle/>
                    <a:p>
                      <a:pPr algn="l" fontAlgn="t"/>
                      <a:r>
                        <a:rPr lang="en-US" sz="1050" b="0" i="0" u="none" strike="noStrike" dirty="0">
                          <a:solidFill>
                            <a:srgbClr val="000000"/>
                          </a:solidFill>
                          <a:effectLst/>
                          <a:latin typeface="Arial" panose="020B0604020202020204" pitchFamily="34" charset="0"/>
                        </a:rPr>
                        <a:t>legal regulations and standards to comply with</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(e.g., ISO/TS)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This product will comply with ISO26262:2018 standard)</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8682301"/>
                  </a:ext>
                </a:extLst>
              </a:tr>
              <a:tr h="453436">
                <a:tc gridSpan="3">
                  <a:txBody>
                    <a:bodyPr/>
                    <a:lstStyle/>
                    <a:p>
                      <a:pPr algn="l" fontAlgn="t"/>
                      <a:r>
                        <a:rPr lang="en-US" sz="1050" b="0" i="0" u="none" strike="noStrike" dirty="0">
                          <a:solidFill>
                            <a:srgbClr val="000000"/>
                          </a:solidFill>
                          <a:effectLst/>
                          <a:latin typeface="Arial" panose="020B0604020202020204" pitchFamily="34" charset="0"/>
                        </a:rPr>
                        <a:t>local rules to comply with</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(e.g., Coding rules)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This</a:t>
                      </a:r>
                      <a:r>
                        <a:rPr lang="en-US" sz="1000" b="0" i="0" u="none" strike="noStrike" baseline="0" dirty="0" smtClean="0">
                          <a:solidFill>
                            <a:schemeClr val="bg1">
                              <a:lumMod val="65000"/>
                            </a:schemeClr>
                          </a:solidFill>
                          <a:effectLst/>
                          <a:latin typeface="Arial" panose="020B0604020202020204" pitchFamily="34" charset="0"/>
                        </a:rPr>
                        <a:t> product will comply with Renesas coding standard)</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5243329"/>
                  </a:ext>
                </a:extLst>
              </a:tr>
              <a:tr h="358422">
                <a:tc gridSpan="3">
                  <a:txBody>
                    <a:bodyPr/>
                    <a:lstStyle/>
                    <a:p>
                      <a:pPr algn="l" fontAlgn="t"/>
                      <a:r>
                        <a:rPr lang="en-US" sz="1050" b="0" i="0" u="none" strike="noStrike" dirty="0">
                          <a:solidFill>
                            <a:srgbClr val="000000"/>
                          </a:solidFill>
                          <a:effectLst/>
                          <a:latin typeface="Arial" panose="020B0604020202020204" pitchFamily="34" charset="0"/>
                        </a:rPr>
                        <a:t>Contract matters related to product liability/guarantee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gridSpan="4">
                  <a:txBody>
                    <a:bodyPr/>
                    <a:lstStyle/>
                    <a:p>
                      <a:pPr algn="l" fontAlgn="t"/>
                      <a:r>
                        <a:rPr lang="en-US" sz="1000" b="0" i="0" u="none" strike="noStrike" dirty="0">
                          <a:solidFill>
                            <a:schemeClr val="bg1">
                              <a:lumMod val="65000"/>
                            </a:schemeClr>
                          </a:solidFill>
                          <a:effectLst/>
                          <a:latin typeface="Arial" panose="020B0604020202020204" pitchFamily="34" charset="0"/>
                        </a:rPr>
                        <a:t> </a:t>
                      </a:r>
                      <a:r>
                        <a:rPr lang="en-US" sz="1000" b="0" i="0" u="none" strike="noStrike" dirty="0" smtClean="0">
                          <a:solidFill>
                            <a:schemeClr val="bg1">
                              <a:lumMod val="65000"/>
                            </a:schemeClr>
                          </a:solidFill>
                          <a:effectLst/>
                          <a:latin typeface="Arial" panose="020B0604020202020204" pitchFamily="34" charset="0"/>
                        </a:rPr>
                        <a:t>(i.e. This project using Outsourcing which comply with contact XXXXXXX)</a:t>
                      </a:r>
                      <a:endParaRPr lang="en-US" sz="1000" b="0" i="0" u="none" strike="noStrike" dirty="0">
                        <a:solidFill>
                          <a:schemeClr val="bg1">
                            <a:lumMod val="65000"/>
                          </a:schemeClr>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92063997"/>
                  </a:ext>
                </a:extLst>
              </a:tr>
            </a:tbl>
          </a:graphicData>
        </a:graphic>
      </p:graphicFrame>
      <p:sp>
        <p:nvSpPr>
          <p:cNvPr id="5" name="Right Brace 4"/>
          <p:cNvSpPr/>
          <p:nvPr/>
        </p:nvSpPr>
        <p:spPr>
          <a:xfrm>
            <a:off x="5486400" y="1371600"/>
            <a:ext cx="228600" cy="457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5486400" y="2362200"/>
            <a:ext cx="228600" cy="1447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5486400" y="3830595"/>
            <a:ext cx="228600" cy="237036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741773" y="1415534"/>
            <a:ext cx="3506088" cy="369332"/>
          </a:xfrm>
          <a:prstGeom prst="rect">
            <a:avLst/>
          </a:prstGeom>
          <a:noFill/>
        </p:spPr>
        <p:txBody>
          <a:bodyPr wrap="none" rtlCol="0">
            <a:spAutoFit/>
          </a:bodyPr>
          <a:lstStyle/>
          <a:p>
            <a:r>
              <a:rPr lang="en-US" dirty="0" smtClean="0"/>
              <a:t>① Investment and Payback plan</a:t>
            </a:r>
            <a:endParaRPr lang="en-US" dirty="0"/>
          </a:p>
        </p:txBody>
      </p:sp>
      <p:sp>
        <p:nvSpPr>
          <p:cNvPr id="9" name="TextBox 8"/>
          <p:cNvSpPr txBox="1"/>
          <p:nvPr/>
        </p:nvSpPr>
        <p:spPr>
          <a:xfrm>
            <a:off x="5741773" y="2901434"/>
            <a:ext cx="3441968" cy="369332"/>
          </a:xfrm>
          <a:prstGeom prst="rect">
            <a:avLst/>
          </a:prstGeom>
          <a:noFill/>
        </p:spPr>
        <p:txBody>
          <a:bodyPr wrap="none" rtlCol="0">
            <a:spAutoFit/>
          </a:bodyPr>
          <a:lstStyle/>
          <a:p>
            <a:r>
              <a:rPr lang="en-US" dirty="0" smtClean="0"/>
              <a:t>② Software Quality information</a:t>
            </a:r>
            <a:endParaRPr lang="en-US" dirty="0"/>
          </a:p>
        </p:txBody>
      </p:sp>
      <p:sp>
        <p:nvSpPr>
          <p:cNvPr id="10" name="TextBox 9"/>
          <p:cNvSpPr txBox="1"/>
          <p:nvPr/>
        </p:nvSpPr>
        <p:spPr>
          <a:xfrm>
            <a:off x="5747951" y="4831110"/>
            <a:ext cx="3416320" cy="369332"/>
          </a:xfrm>
          <a:prstGeom prst="rect">
            <a:avLst/>
          </a:prstGeom>
          <a:noFill/>
        </p:spPr>
        <p:txBody>
          <a:bodyPr wrap="none" rtlCol="0">
            <a:spAutoFit/>
          </a:bodyPr>
          <a:lstStyle/>
          <a:p>
            <a:r>
              <a:rPr lang="en-US" dirty="0" smtClean="0"/>
              <a:t>③ Legal Regulation information</a:t>
            </a:r>
            <a:endParaRPr lang="en-US" dirty="0"/>
          </a:p>
        </p:txBody>
      </p:sp>
      <p:sp>
        <p:nvSpPr>
          <p:cNvPr id="11" name="Rectangle 10"/>
          <p:cNvSpPr/>
          <p:nvPr/>
        </p:nvSpPr>
        <p:spPr>
          <a:xfrm>
            <a:off x="8104910" y="5918534"/>
            <a:ext cx="533400" cy="228600"/>
          </a:xfrm>
          <a:prstGeom prst="rect">
            <a:avLst/>
          </a:prstGeom>
          <a:solidFill>
            <a:srgbClr val="FCE4D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56845" y="5894334"/>
            <a:ext cx="2289858" cy="276999"/>
          </a:xfrm>
          <a:prstGeom prst="rect">
            <a:avLst/>
          </a:prstGeom>
          <a:noFill/>
        </p:spPr>
        <p:txBody>
          <a:bodyPr wrap="none" rtlCol="0">
            <a:spAutoFit/>
          </a:bodyPr>
          <a:lstStyle/>
          <a:p>
            <a:r>
              <a:rPr lang="en-US" sz="1200" dirty="0" smtClean="0"/>
              <a:t>Can be completed after PP DR</a:t>
            </a:r>
            <a:endParaRPr lang="en-US" sz="1200" dirty="0"/>
          </a:p>
        </p:txBody>
      </p:sp>
    </p:spTree>
    <p:extLst>
      <p:ext uri="{BB962C8B-B14F-4D97-AF65-F5344CB8AC3E}">
        <p14:creationId xmlns:p14="http://schemas.microsoft.com/office/powerpoint/2010/main" val="1965154847"/>
      </p:ext>
    </p:extLst>
  </p:cSld>
  <p:clrMapOvr>
    <a:masterClrMapping/>
  </p:clrMapOvr>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A0E97DC7-DCA1-45CA-821D-C946BF9914B5}" vid="{AB18EBEA-1FBB-42CE-9807-BDCBD8924AB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1853E-0EF3-4973-AB23-17AA5798BB66}">
  <ds:schemaRefs>
    <ds:schemaRef ds:uri="http://schemas.openxmlformats.org/package/2006/metadata/core-properties"/>
    <ds:schemaRef ds:uri="http://schemas.microsoft.com/office/2006/documentManagement/types"/>
    <ds:schemaRef ds:uri="http://schemas.microsoft.com/office/infopath/2007/PartnerControls"/>
    <ds:schemaRef ds:uri="084dd9f6-50cb-4ac1-978b-315f52073de3"/>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2B4967A4-2D4D-4F34-8ACB-87B5950B8BA6}"/>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EN_conf_2021_Renesas_PPTtemp</Template>
  <TotalTime>3397</TotalTime>
  <Words>1330</Words>
  <Application>Microsoft Office PowerPoint</Application>
  <PresentationFormat>Widescreen</PresentationFormat>
  <Paragraphs>597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メイリオ</vt:lpstr>
      <vt:lpstr>Arial</vt:lpstr>
      <vt:lpstr>Arial Narrow</vt:lpstr>
      <vt:lpstr>Calibri</vt:lpstr>
      <vt:lpstr>Courier New</vt:lpstr>
      <vt:lpstr>Symbol</vt:lpstr>
      <vt:lpstr>Wingdings</vt:lpstr>
      <vt:lpstr>Renesas Template 2021 - EN Confidential</vt:lpstr>
      <vt:lpstr>PowerPoint Presentation</vt:lpstr>
      <vt:lpstr>Agenda</vt:lpstr>
      <vt:lpstr>PowerPoint Presentation</vt:lpstr>
      <vt:lpstr>Introduction Project plan</vt:lpstr>
      <vt:lpstr>Introduction Project plan</vt:lpstr>
      <vt:lpstr>PowerPoint Presentation</vt:lpstr>
      <vt:lpstr>Formulate Project Plan Basic Information</vt:lpstr>
      <vt:lpstr>Formulate Project Plan Basic Information</vt:lpstr>
      <vt:lpstr>Formulate Project Plan Basic Information</vt:lpstr>
      <vt:lpstr>Formulate Project Plan Basic Information</vt:lpstr>
      <vt:lpstr>Formulate Project Plan Basic Information</vt:lpstr>
      <vt:lpstr>Formulate Project Plan Management Policy</vt:lpstr>
      <vt:lpstr>Formulate Project Plan Testing policy</vt:lpstr>
      <vt:lpstr>Formulate Project Plan Master Schedule &amp; Review Plan</vt:lpstr>
      <vt:lpstr>Formulate Project Plan Tailoring</vt:lpstr>
      <vt:lpstr>Formulate Project Plan Selection item</vt:lpstr>
      <vt:lpstr>Formulate Project Plan Measurement &amp; Analysis</vt:lpstr>
      <vt:lpstr>Formulate Project Plan Build Project Organization &amp; Training Plan</vt:lpstr>
      <vt:lpstr>Formulate Project Plan Build Project Organization &amp; Training Plan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Nguyen</dc:creator>
  <cp:lastModifiedBy>Nguyen Nguyen</cp:lastModifiedBy>
  <cp:revision>66</cp:revision>
  <dcterms:created xsi:type="dcterms:W3CDTF">2021-02-01T02:53:43Z</dcterms:created>
  <dcterms:modified xsi:type="dcterms:W3CDTF">2021-03-09T06:53:15Z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