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36"/>
  </p:notesMasterIdLst>
  <p:sldIdLst>
    <p:sldId id="442" r:id="rId5"/>
    <p:sldId id="385" r:id="rId6"/>
    <p:sldId id="504" r:id="rId7"/>
    <p:sldId id="477" r:id="rId8"/>
    <p:sldId id="500" r:id="rId9"/>
    <p:sldId id="505" r:id="rId10"/>
    <p:sldId id="506" r:id="rId11"/>
    <p:sldId id="507" r:id="rId12"/>
    <p:sldId id="508" r:id="rId13"/>
    <p:sldId id="509" r:id="rId14"/>
    <p:sldId id="510" r:id="rId15"/>
    <p:sldId id="511" r:id="rId16"/>
    <p:sldId id="512" r:id="rId17"/>
    <p:sldId id="482" r:id="rId18"/>
    <p:sldId id="499" r:id="rId19"/>
    <p:sldId id="484" r:id="rId20"/>
    <p:sldId id="485" r:id="rId21"/>
    <p:sldId id="493" r:id="rId22"/>
    <p:sldId id="486" r:id="rId23"/>
    <p:sldId id="487" r:id="rId24"/>
    <p:sldId id="494" r:id="rId25"/>
    <p:sldId id="495" r:id="rId26"/>
    <p:sldId id="496" r:id="rId27"/>
    <p:sldId id="497" r:id="rId28"/>
    <p:sldId id="498" r:id="rId29"/>
    <p:sldId id="501" r:id="rId30"/>
    <p:sldId id="502" r:id="rId31"/>
    <p:sldId id="503" r:id="rId32"/>
    <p:sldId id="463" r:id="rId33"/>
    <p:sldId id="363" r:id="rId34"/>
    <p:sldId id="476"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91" autoAdjust="0"/>
  </p:normalViewPr>
  <p:slideViewPr>
    <p:cSldViewPr showGuides="1">
      <p:cViewPr varScale="1">
        <p:scale>
          <a:sx n="97" d="100"/>
          <a:sy n="97" d="100"/>
        </p:scale>
        <p:origin x="1032" y="84"/>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806EF-453D-4AA2-8577-0B455E8AF1EC}" type="doc">
      <dgm:prSet loTypeId="urn:microsoft.com/office/officeart/2005/8/layout/cycle8" loCatId="cycle" qsTypeId="urn:microsoft.com/office/officeart/2005/8/quickstyle/simple1" qsCatId="simple" csTypeId="urn:microsoft.com/office/officeart/2005/8/colors/accent2_2" csCatId="accent2" phldr="1"/>
      <dgm:spPr/>
      <dgm:t>
        <a:bodyPr/>
        <a:lstStyle/>
        <a:p>
          <a:endParaRPr lang="en-US"/>
        </a:p>
      </dgm:t>
    </dgm:pt>
    <dgm:pt modelId="{82BB3CF8-42C0-4CCC-8D71-49240A92DC7F}">
      <dgm:prSet phldrT="[Text]"/>
      <dgm:spPr/>
      <dgm:t>
        <a:bodyPr/>
        <a:lstStyle/>
        <a:p>
          <a:r>
            <a:rPr lang="en-US" dirty="0"/>
            <a:t>Evaluate</a:t>
          </a:r>
        </a:p>
      </dgm:t>
    </dgm:pt>
    <dgm:pt modelId="{5E432992-6167-4683-ADF8-810693ED23BA}" type="parTrans" cxnId="{4A7C680B-FA36-4443-9515-3A06901CAB9F}">
      <dgm:prSet/>
      <dgm:spPr/>
      <dgm:t>
        <a:bodyPr/>
        <a:lstStyle/>
        <a:p>
          <a:endParaRPr lang="en-US"/>
        </a:p>
      </dgm:t>
    </dgm:pt>
    <dgm:pt modelId="{B915BE24-EAF9-4F1F-88A5-DB40D64D91A1}" type="sibTrans" cxnId="{4A7C680B-FA36-4443-9515-3A06901CAB9F}">
      <dgm:prSet/>
      <dgm:spPr/>
      <dgm:t>
        <a:bodyPr/>
        <a:lstStyle/>
        <a:p>
          <a:endParaRPr lang="en-US"/>
        </a:p>
      </dgm:t>
    </dgm:pt>
    <dgm:pt modelId="{D8D6D459-8501-4D88-A366-2F4A741FEB0C}">
      <dgm:prSet phldrT="[Text]"/>
      <dgm:spPr/>
      <dgm:t>
        <a:bodyPr/>
        <a:lstStyle/>
        <a:p>
          <a:r>
            <a:rPr lang="en-US" dirty="0"/>
            <a:t>Treat</a:t>
          </a:r>
        </a:p>
      </dgm:t>
    </dgm:pt>
    <dgm:pt modelId="{3EEB339F-47E7-4B43-86FC-D91C3A54BC4E}" type="parTrans" cxnId="{B1E169A9-D61F-45D6-8DB8-08497455E148}">
      <dgm:prSet/>
      <dgm:spPr/>
      <dgm:t>
        <a:bodyPr/>
        <a:lstStyle/>
        <a:p>
          <a:endParaRPr lang="en-US"/>
        </a:p>
      </dgm:t>
    </dgm:pt>
    <dgm:pt modelId="{92A69A4A-F07E-4668-A4CD-8282D62F151A}" type="sibTrans" cxnId="{B1E169A9-D61F-45D6-8DB8-08497455E148}">
      <dgm:prSet/>
      <dgm:spPr/>
      <dgm:t>
        <a:bodyPr/>
        <a:lstStyle/>
        <a:p>
          <a:endParaRPr lang="en-US"/>
        </a:p>
      </dgm:t>
    </dgm:pt>
    <dgm:pt modelId="{8A0E985B-3A7B-4CEF-A8E8-92B96F115DDE}">
      <dgm:prSet phldrT="[Text]"/>
      <dgm:spPr/>
      <dgm:t>
        <a:bodyPr/>
        <a:lstStyle/>
        <a:p>
          <a:r>
            <a:rPr lang="en-US" dirty="0"/>
            <a:t>Monitor</a:t>
          </a:r>
        </a:p>
      </dgm:t>
    </dgm:pt>
    <dgm:pt modelId="{15E2DD88-93A2-4CFA-B719-3F340E62D7FA}" type="parTrans" cxnId="{F54344E9-8E64-40E3-84CD-12BFA6D6A36F}">
      <dgm:prSet/>
      <dgm:spPr/>
      <dgm:t>
        <a:bodyPr/>
        <a:lstStyle/>
        <a:p>
          <a:endParaRPr lang="en-US"/>
        </a:p>
      </dgm:t>
    </dgm:pt>
    <dgm:pt modelId="{83CFF6E0-023C-487C-9DA0-B0E4EEA95373}" type="sibTrans" cxnId="{F54344E9-8E64-40E3-84CD-12BFA6D6A36F}">
      <dgm:prSet/>
      <dgm:spPr/>
      <dgm:t>
        <a:bodyPr/>
        <a:lstStyle/>
        <a:p>
          <a:endParaRPr lang="en-US"/>
        </a:p>
      </dgm:t>
    </dgm:pt>
    <dgm:pt modelId="{344F78FC-BE46-4FA2-8286-0F32779E858F}">
      <dgm:prSet phldrT="[Text]"/>
      <dgm:spPr/>
      <dgm:t>
        <a:bodyPr/>
        <a:lstStyle/>
        <a:p>
          <a:r>
            <a:rPr lang="en-US" dirty="0"/>
            <a:t>Identify</a:t>
          </a:r>
        </a:p>
      </dgm:t>
    </dgm:pt>
    <dgm:pt modelId="{7D3F2B49-6CF5-4750-9BE4-41A9A5D38554}" type="parTrans" cxnId="{2B9E092C-3186-4305-B386-B281164B66BE}">
      <dgm:prSet/>
      <dgm:spPr/>
      <dgm:t>
        <a:bodyPr/>
        <a:lstStyle/>
        <a:p>
          <a:endParaRPr lang="en-US"/>
        </a:p>
      </dgm:t>
    </dgm:pt>
    <dgm:pt modelId="{C9050C4B-9FF7-4935-9DE8-62DF72A37C3F}" type="sibTrans" cxnId="{2B9E092C-3186-4305-B386-B281164B66BE}">
      <dgm:prSet/>
      <dgm:spPr/>
      <dgm:t>
        <a:bodyPr/>
        <a:lstStyle/>
        <a:p>
          <a:endParaRPr lang="en-US"/>
        </a:p>
      </dgm:t>
    </dgm:pt>
    <dgm:pt modelId="{9842C857-3AC9-4135-94D4-246AAFB0021F}" type="pres">
      <dgm:prSet presAssocID="{D1F806EF-453D-4AA2-8577-0B455E8AF1EC}" presName="compositeShape" presStyleCnt="0">
        <dgm:presLayoutVars>
          <dgm:chMax val="7"/>
          <dgm:dir/>
          <dgm:resizeHandles val="exact"/>
        </dgm:presLayoutVars>
      </dgm:prSet>
      <dgm:spPr/>
    </dgm:pt>
    <dgm:pt modelId="{87E89062-9563-493A-AC9A-3E60FDAE3C62}" type="pres">
      <dgm:prSet presAssocID="{D1F806EF-453D-4AA2-8577-0B455E8AF1EC}" presName="wedge1" presStyleLbl="node1" presStyleIdx="0" presStyleCnt="4"/>
      <dgm:spPr/>
    </dgm:pt>
    <dgm:pt modelId="{CF512064-9928-490D-8A18-89CAC9B5FF6A}" type="pres">
      <dgm:prSet presAssocID="{D1F806EF-453D-4AA2-8577-0B455E8AF1EC}" presName="dummy1a" presStyleCnt="0"/>
      <dgm:spPr/>
    </dgm:pt>
    <dgm:pt modelId="{BB00C602-48A1-4A27-A807-C7872958590D}" type="pres">
      <dgm:prSet presAssocID="{D1F806EF-453D-4AA2-8577-0B455E8AF1EC}" presName="dummy1b" presStyleCnt="0"/>
      <dgm:spPr/>
    </dgm:pt>
    <dgm:pt modelId="{0271FAB0-D58A-4AE0-A155-B9FC798C8550}" type="pres">
      <dgm:prSet presAssocID="{D1F806EF-453D-4AA2-8577-0B455E8AF1EC}" presName="wedge1Tx" presStyleLbl="node1" presStyleIdx="0" presStyleCnt="4">
        <dgm:presLayoutVars>
          <dgm:chMax val="0"/>
          <dgm:chPref val="0"/>
          <dgm:bulletEnabled val="1"/>
        </dgm:presLayoutVars>
      </dgm:prSet>
      <dgm:spPr/>
    </dgm:pt>
    <dgm:pt modelId="{69A0424A-B527-43A3-B342-2A921E131712}" type="pres">
      <dgm:prSet presAssocID="{D1F806EF-453D-4AA2-8577-0B455E8AF1EC}" presName="wedge2" presStyleLbl="node1" presStyleIdx="1" presStyleCnt="4"/>
      <dgm:spPr/>
    </dgm:pt>
    <dgm:pt modelId="{282FD7DD-2D86-4EF3-B231-CC8CE086963F}" type="pres">
      <dgm:prSet presAssocID="{D1F806EF-453D-4AA2-8577-0B455E8AF1EC}" presName="dummy2a" presStyleCnt="0"/>
      <dgm:spPr/>
    </dgm:pt>
    <dgm:pt modelId="{723BCA76-E368-4274-B271-0D41BA588123}" type="pres">
      <dgm:prSet presAssocID="{D1F806EF-453D-4AA2-8577-0B455E8AF1EC}" presName="dummy2b" presStyleCnt="0"/>
      <dgm:spPr/>
    </dgm:pt>
    <dgm:pt modelId="{B062AC6A-CF73-4C72-AD26-0A435306BD25}" type="pres">
      <dgm:prSet presAssocID="{D1F806EF-453D-4AA2-8577-0B455E8AF1EC}" presName="wedge2Tx" presStyleLbl="node1" presStyleIdx="1" presStyleCnt="4">
        <dgm:presLayoutVars>
          <dgm:chMax val="0"/>
          <dgm:chPref val="0"/>
          <dgm:bulletEnabled val="1"/>
        </dgm:presLayoutVars>
      </dgm:prSet>
      <dgm:spPr/>
    </dgm:pt>
    <dgm:pt modelId="{D46CF4D5-9D5F-4B60-9131-4EDEA51020FA}" type="pres">
      <dgm:prSet presAssocID="{D1F806EF-453D-4AA2-8577-0B455E8AF1EC}" presName="wedge3" presStyleLbl="node1" presStyleIdx="2" presStyleCnt="4"/>
      <dgm:spPr/>
    </dgm:pt>
    <dgm:pt modelId="{CA5C8261-504F-4682-87FD-5D63C61C5F6E}" type="pres">
      <dgm:prSet presAssocID="{D1F806EF-453D-4AA2-8577-0B455E8AF1EC}" presName="dummy3a" presStyleCnt="0"/>
      <dgm:spPr/>
    </dgm:pt>
    <dgm:pt modelId="{22949E1E-9CA8-4D20-B830-E59587BDF170}" type="pres">
      <dgm:prSet presAssocID="{D1F806EF-453D-4AA2-8577-0B455E8AF1EC}" presName="dummy3b" presStyleCnt="0"/>
      <dgm:spPr/>
    </dgm:pt>
    <dgm:pt modelId="{BA62A3CE-3F09-4516-8FA0-C0FFEC53D8D2}" type="pres">
      <dgm:prSet presAssocID="{D1F806EF-453D-4AA2-8577-0B455E8AF1EC}" presName="wedge3Tx" presStyleLbl="node1" presStyleIdx="2" presStyleCnt="4">
        <dgm:presLayoutVars>
          <dgm:chMax val="0"/>
          <dgm:chPref val="0"/>
          <dgm:bulletEnabled val="1"/>
        </dgm:presLayoutVars>
      </dgm:prSet>
      <dgm:spPr/>
    </dgm:pt>
    <dgm:pt modelId="{A61F7E2F-2C11-49CE-AF28-1F03F2B65648}" type="pres">
      <dgm:prSet presAssocID="{D1F806EF-453D-4AA2-8577-0B455E8AF1EC}" presName="wedge4" presStyleLbl="node1" presStyleIdx="3" presStyleCnt="4"/>
      <dgm:spPr/>
    </dgm:pt>
    <dgm:pt modelId="{43B0139E-BC0C-4935-995B-4F465C79C521}" type="pres">
      <dgm:prSet presAssocID="{D1F806EF-453D-4AA2-8577-0B455E8AF1EC}" presName="dummy4a" presStyleCnt="0"/>
      <dgm:spPr/>
    </dgm:pt>
    <dgm:pt modelId="{F83484B5-4B75-490F-BB03-980E7278663E}" type="pres">
      <dgm:prSet presAssocID="{D1F806EF-453D-4AA2-8577-0B455E8AF1EC}" presName="dummy4b" presStyleCnt="0"/>
      <dgm:spPr/>
    </dgm:pt>
    <dgm:pt modelId="{40423D30-F043-4630-93FD-FB36E731A876}" type="pres">
      <dgm:prSet presAssocID="{D1F806EF-453D-4AA2-8577-0B455E8AF1EC}" presName="wedge4Tx" presStyleLbl="node1" presStyleIdx="3" presStyleCnt="4">
        <dgm:presLayoutVars>
          <dgm:chMax val="0"/>
          <dgm:chPref val="0"/>
          <dgm:bulletEnabled val="1"/>
        </dgm:presLayoutVars>
      </dgm:prSet>
      <dgm:spPr/>
    </dgm:pt>
    <dgm:pt modelId="{61BC2665-4D7E-4B53-9591-725834A83054}" type="pres">
      <dgm:prSet presAssocID="{B915BE24-EAF9-4F1F-88A5-DB40D64D91A1}" presName="arrowWedge1" presStyleLbl="fgSibTrans2D1" presStyleIdx="0" presStyleCnt="4"/>
      <dgm:spPr/>
    </dgm:pt>
    <dgm:pt modelId="{3C542E3B-917A-427F-89E1-496A11E42D37}" type="pres">
      <dgm:prSet presAssocID="{92A69A4A-F07E-4668-A4CD-8282D62F151A}" presName="arrowWedge2" presStyleLbl="fgSibTrans2D1" presStyleIdx="1" presStyleCnt="4"/>
      <dgm:spPr/>
    </dgm:pt>
    <dgm:pt modelId="{44DFF119-012E-428C-A52C-6C8A32A6C04C}" type="pres">
      <dgm:prSet presAssocID="{83CFF6E0-023C-487C-9DA0-B0E4EEA95373}" presName="arrowWedge3" presStyleLbl="fgSibTrans2D1" presStyleIdx="2" presStyleCnt="4"/>
      <dgm:spPr/>
    </dgm:pt>
    <dgm:pt modelId="{7D14429A-43CD-425B-A96A-A959974B7963}" type="pres">
      <dgm:prSet presAssocID="{C9050C4B-9FF7-4935-9DE8-62DF72A37C3F}" presName="arrowWedge4" presStyleLbl="fgSibTrans2D1" presStyleIdx="3" presStyleCnt="4"/>
      <dgm:spPr/>
    </dgm:pt>
  </dgm:ptLst>
  <dgm:cxnLst>
    <dgm:cxn modelId="{4A7C680B-FA36-4443-9515-3A06901CAB9F}" srcId="{D1F806EF-453D-4AA2-8577-0B455E8AF1EC}" destId="{82BB3CF8-42C0-4CCC-8D71-49240A92DC7F}" srcOrd="0" destOrd="0" parTransId="{5E432992-6167-4683-ADF8-810693ED23BA}" sibTransId="{B915BE24-EAF9-4F1F-88A5-DB40D64D91A1}"/>
    <dgm:cxn modelId="{2B9E092C-3186-4305-B386-B281164B66BE}" srcId="{D1F806EF-453D-4AA2-8577-0B455E8AF1EC}" destId="{344F78FC-BE46-4FA2-8286-0F32779E858F}" srcOrd="3" destOrd="0" parTransId="{7D3F2B49-6CF5-4750-9BE4-41A9A5D38554}" sibTransId="{C9050C4B-9FF7-4935-9DE8-62DF72A37C3F}"/>
    <dgm:cxn modelId="{F6CD4A61-A2C9-4774-9318-A82B4FCD3177}" type="presOf" srcId="{D1F806EF-453D-4AA2-8577-0B455E8AF1EC}" destId="{9842C857-3AC9-4135-94D4-246AAFB0021F}" srcOrd="0" destOrd="0" presId="urn:microsoft.com/office/officeart/2005/8/layout/cycle8"/>
    <dgm:cxn modelId="{1091A161-5A1A-4259-9B59-650AD4C257F0}" type="presOf" srcId="{344F78FC-BE46-4FA2-8286-0F32779E858F}" destId="{A61F7E2F-2C11-49CE-AF28-1F03F2B65648}" srcOrd="0" destOrd="0" presId="urn:microsoft.com/office/officeart/2005/8/layout/cycle8"/>
    <dgm:cxn modelId="{A5AC3E55-0A81-456A-B0BD-06102D22895C}" type="presOf" srcId="{82BB3CF8-42C0-4CCC-8D71-49240A92DC7F}" destId="{0271FAB0-D58A-4AE0-A155-B9FC798C8550}" srcOrd="1" destOrd="0" presId="urn:microsoft.com/office/officeart/2005/8/layout/cycle8"/>
    <dgm:cxn modelId="{C5E8307A-1688-4416-8696-5EE44480BC38}" type="presOf" srcId="{D8D6D459-8501-4D88-A366-2F4A741FEB0C}" destId="{B062AC6A-CF73-4C72-AD26-0A435306BD25}" srcOrd="1" destOrd="0" presId="urn:microsoft.com/office/officeart/2005/8/layout/cycle8"/>
    <dgm:cxn modelId="{4DE2637A-1A7E-4F4E-9330-CAE8D4D864FE}" type="presOf" srcId="{82BB3CF8-42C0-4CCC-8D71-49240A92DC7F}" destId="{87E89062-9563-493A-AC9A-3E60FDAE3C62}" srcOrd="0" destOrd="0" presId="urn:microsoft.com/office/officeart/2005/8/layout/cycle8"/>
    <dgm:cxn modelId="{9C94977D-95BD-457A-995D-38A8B352D832}" type="presOf" srcId="{344F78FC-BE46-4FA2-8286-0F32779E858F}" destId="{40423D30-F043-4630-93FD-FB36E731A876}" srcOrd="1" destOrd="0" presId="urn:microsoft.com/office/officeart/2005/8/layout/cycle8"/>
    <dgm:cxn modelId="{B1E169A9-D61F-45D6-8DB8-08497455E148}" srcId="{D1F806EF-453D-4AA2-8577-0B455E8AF1EC}" destId="{D8D6D459-8501-4D88-A366-2F4A741FEB0C}" srcOrd="1" destOrd="0" parTransId="{3EEB339F-47E7-4B43-86FC-D91C3A54BC4E}" sibTransId="{92A69A4A-F07E-4668-A4CD-8282D62F151A}"/>
    <dgm:cxn modelId="{F54344E9-8E64-40E3-84CD-12BFA6D6A36F}" srcId="{D1F806EF-453D-4AA2-8577-0B455E8AF1EC}" destId="{8A0E985B-3A7B-4CEF-A8E8-92B96F115DDE}" srcOrd="2" destOrd="0" parTransId="{15E2DD88-93A2-4CFA-B719-3F340E62D7FA}" sibTransId="{83CFF6E0-023C-487C-9DA0-B0E4EEA95373}"/>
    <dgm:cxn modelId="{2E0563EB-434E-4FA4-8CE1-9FAF4BBFC8F7}" type="presOf" srcId="{8A0E985B-3A7B-4CEF-A8E8-92B96F115DDE}" destId="{D46CF4D5-9D5F-4B60-9131-4EDEA51020FA}" srcOrd="0" destOrd="0" presId="urn:microsoft.com/office/officeart/2005/8/layout/cycle8"/>
    <dgm:cxn modelId="{6EC641EF-1A2B-4D85-8B92-C8B39CCE99ED}" type="presOf" srcId="{D8D6D459-8501-4D88-A366-2F4A741FEB0C}" destId="{69A0424A-B527-43A3-B342-2A921E131712}" srcOrd="0" destOrd="0" presId="urn:microsoft.com/office/officeart/2005/8/layout/cycle8"/>
    <dgm:cxn modelId="{A6DF3BFE-1268-45BA-97C1-955B9F4EE79A}" type="presOf" srcId="{8A0E985B-3A7B-4CEF-A8E8-92B96F115DDE}" destId="{BA62A3CE-3F09-4516-8FA0-C0FFEC53D8D2}" srcOrd="1" destOrd="0" presId="urn:microsoft.com/office/officeart/2005/8/layout/cycle8"/>
    <dgm:cxn modelId="{75744A8A-9ADF-4936-9F2D-F19E68911F58}" type="presParOf" srcId="{9842C857-3AC9-4135-94D4-246AAFB0021F}" destId="{87E89062-9563-493A-AC9A-3E60FDAE3C62}" srcOrd="0" destOrd="0" presId="urn:microsoft.com/office/officeart/2005/8/layout/cycle8"/>
    <dgm:cxn modelId="{79FE3446-F994-47B7-A72C-6EA8777A9681}" type="presParOf" srcId="{9842C857-3AC9-4135-94D4-246AAFB0021F}" destId="{CF512064-9928-490D-8A18-89CAC9B5FF6A}" srcOrd="1" destOrd="0" presId="urn:microsoft.com/office/officeart/2005/8/layout/cycle8"/>
    <dgm:cxn modelId="{0659586C-8470-4DFA-ACAE-976B87D4BF13}" type="presParOf" srcId="{9842C857-3AC9-4135-94D4-246AAFB0021F}" destId="{BB00C602-48A1-4A27-A807-C7872958590D}" srcOrd="2" destOrd="0" presId="urn:microsoft.com/office/officeart/2005/8/layout/cycle8"/>
    <dgm:cxn modelId="{A629C8CD-927A-4E53-ADB6-CD1662212717}" type="presParOf" srcId="{9842C857-3AC9-4135-94D4-246AAFB0021F}" destId="{0271FAB0-D58A-4AE0-A155-B9FC798C8550}" srcOrd="3" destOrd="0" presId="urn:microsoft.com/office/officeart/2005/8/layout/cycle8"/>
    <dgm:cxn modelId="{33DE344C-D5B2-4143-8B03-0B08084ECA6B}" type="presParOf" srcId="{9842C857-3AC9-4135-94D4-246AAFB0021F}" destId="{69A0424A-B527-43A3-B342-2A921E131712}" srcOrd="4" destOrd="0" presId="urn:microsoft.com/office/officeart/2005/8/layout/cycle8"/>
    <dgm:cxn modelId="{9A667E8C-F1EE-4BD7-B31C-F7DC33258490}" type="presParOf" srcId="{9842C857-3AC9-4135-94D4-246AAFB0021F}" destId="{282FD7DD-2D86-4EF3-B231-CC8CE086963F}" srcOrd="5" destOrd="0" presId="urn:microsoft.com/office/officeart/2005/8/layout/cycle8"/>
    <dgm:cxn modelId="{213B0189-58B5-44B4-BD19-53D5E4335116}" type="presParOf" srcId="{9842C857-3AC9-4135-94D4-246AAFB0021F}" destId="{723BCA76-E368-4274-B271-0D41BA588123}" srcOrd="6" destOrd="0" presId="urn:microsoft.com/office/officeart/2005/8/layout/cycle8"/>
    <dgm:cxn modelId="{639BF055-10EB-40E1-861A-49934A401B74}" type="presParOf" srcId="{9842C857-3AC9-4135-94D4-246AAFB0021F}" destId="{B062AC6A-CF73-4C72-AD26-0A435306BD25}" srcOrd="7" destOrd="0" presId="urn:microsoft.com/office/officeart/2005/8/layout/cycle8"/>
    <dgm:cxn modelId="{D0856C11-0435-47A5-9EB5-734E8F9798CD}" type="presParOf" srcId="{9842C857-3AC9-4135-94D4-246AAFB0021F}" destId="{D46CF4D5-9D5F-4B60-9131-4EDEA51020FA}" srcOrd="8" destOrd="0" presId="urn:microsoft.com/office/officeart/2005/8/layout/cycle8"/>
    <dgm:cxn modelId="{76ABFD9A-5141-4F9A-B254-4FD08C3C8F73}" type="presParOf" srcId="{9842C857-3AC9-4135-94D4-246AAFB0021F}" destId="{CA5C8261-504F-4682-87FD-5D63C61C5F6E}" srcOrd="9" destOrd="0" presId="urn:microsoft.com/office/officeart/2005/8/layout/cycle8"/>
    <dgm:cxn modelId="{63807EFE-C018-4062-BFE4-A838C577282B}" type="presParOf" srcId="{9842C857-3AC9-4135-94D4-246AAFB0021F}" destId="{22949E1E-9CA8-4D20-B830-E59587BDF170}" srcOrd="10" destOrd="0" presId="urn:microsoft.com/office/officeart/2005/8/layout/cycle8"/>
    <dgm:cxn modelId="{709767BF-52E0-41C1-B890-4C9FDB2CBAA6}" type="presParOf" srcId="{9842C857-3AC9-4135-94D4-246AAFB0021F}" destId="{BA62A3CE-3F09-4516-8FA0-C0FFEC53D8D2}" srcOrd="11" destOrd="0" presId="urn:microsoft.com/office/officeart/2005/8/layout/cycle8"/>
    <dgm:cxn modelId="{1E868988-DE47-4340-A804-0ED98252F006}" type="presParOf" srcId="{9842C857-3AC9-4135-94D4-246AAFB0021F}" destId="{A61F7E2F-2C11-49CE-AF28-1F03F2B65648}" srcOrd="12" destOrd="0" presId="urn:microsoft.com/office/officeart/2005/8/layout/cycle8"/>
    <dgm:cxn modelId="{65B69A42-9B91-4F15-8D67-30C277486CC1}" type="presParOf" srcId="{9842C857-3AC9-4135-94D4-246AAFB0021F}" destId="{43B0139E-BC0C-4935-995B-4F465C79C521}" srcOrd="13" destOrd="0" presId="urn:microsoft.com/office/officeart/2005/8/layout/cycle8"/>
    <dgm:cxn modelId="{296E5F3B-B028-420A-A435-57508BDD4F14}" type="presParOf" srcId="{9842C857-3AC9-4135-94D4-246AAFB0021F}" destId="{F83484B5-4B75-490F-BB03-980E7278663E}" srcOrd="14" destOrd="0" presId="urn:microsoft.com/office/officeart/2005/8/layout/cycle8"/>
    <dgm:cxn modelId="{CB1CF069-23C6-4928-B808-BE17034A23C6}" type="presParOf" srcId="{9842C857-3AC9-4135-94D4-246AAFB0021F}" destId="{40423D30-F043-4630-93FD-FB36E731A876}" srcOrd="15" destOrd="0" presId="urn:microsoft.com/office/officeart/2005/8/layout/cycle8"/>
    <dgm:cxn modelId="{B0BA0A35-41EE-429D-99C1-22D74DE45C1C}" type="presParOf" srcId="{9842C857-3AC9-4135-94D4-246AAFB0021F}" destId="{61BC2665-4D7E-4B53-9591-725834A83054}" srcOrd="16" destOrd="0" presId="urn:microsoft.com/office/officeart/2005/8/layout/cycle8"/>
    <dgm:cxn modelId="{3BC222FE-8E8B-4D57-8FC0-7069E3E7D406}" type="presParOf" srcId="{9842C857-3AC9-4135-94D4-246AAFB0021F}" destId="{3C542E3B-917A-427F-89E1-496A11E42D37}" srcOrd="17" destOrd="0" presId="urn:microsoft.com/office/officeart/2005/8/layout/cycle8"/>
    <dgm:cxn modelId="{216BDAF7-6AD1-4BF6-B876-AFBF9BF82974}" type="presParOf" srcId="{9842C857-3AC9-4135-94D4-246AAFB0021F}" destId="{44DFF119-012E-428C-A52C-6C8A32A6C04C}" srcOrd="18" destOrd="0" presId="urn:microsoft.com/office/officeart/2005/8/layout/cycle8"/>
    <dgm:cxn modelId="{561144DF-3141-479F-AA50-0DF4A8EDE42B}" type="presParOf" srcId="{9842C857-3AC9-4135-94D4-246AAFB0021F}" destId="{7D14429A-43CD-425B-A96A-A959974B7963}"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89062-9563-493A-AC9A-3E60FDAE3C62}">
      <dsp:nvSpPr>
        <dsp:cNvPr id="0" name=""/>
        <dsp:cNvSpPr/>
      </dsp:nvSpPr>
      <dsp:spPr>
        <a:xfrm>
          <a:off x="867404" y="204636"/>
          <a:ext cx="2837860" cy="2837860"/>
        </a:xfrm>
        <a:prstGeom prst="pie">
          <a:avLst>
            <a:gd name="adj1" fmla="val 162000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Evaluate</a:t>
          </a:r>
        </a:p>
      </dsp:txBody>
      <dsp:txXfrm>
        <a:off x="2373835" y="792817"/>
        <a:ext cx="1047305" cy="777033"/>
      </dsp:txXfrm>
    </dsp:sp>
    <dsp:sp modelId="{69A0424A-B527-43A3-B342-2A921E131712}">
      <dsp:nvSpPr>
        <dsp:cNvPr id="0" name=""/>
        <dsp:cNvSpPr/>
      </dsp:nvSpPr>
      <dsp:spPr>
        <a:xfrm>
          <a:off x="867404" y="299907"/>
          <a:ext cx="2837860" cy="2837860"/>
        </a:xfrm>
        <a:prstGeom prst="pie">
          <a:avLst>
            <a:gd name="adj1" fmla="val 0"/>
            <a:gd name="adj2" fmla="val 54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Treat</a:t>
          </a:r>
        </a:p>
      </dsp:txBody>
      <dsp:txXfrm>
        <a:off x="2373835" y="1772554"/>
        <a:ext cx="1047305" cy="777033"/>
      </dsp:txXfrm>
    </dsp:sp>
    <dsp:sp modelId="{D46CF4D5-9D5F-4B60-9131-4EDEA51020FA}">
      <dsp:nvSpPr>
        <dsp:cNvPr id="0" name=""/>
        <dsp:cNvSpPr/>
      </dsp:nvSpPr>
      <dsp:spPr>
        <a:xfrm>
          <a:off x="772133" y="299907"/>
          <a:ext cx="2837860" cy="2837860"/>
        </a:xfrm>
        <a:prstGeom prst="pie">
          <a:avLst>
            <a:gd name="adj1" fmla="val 5400000"/>
            <a:gd name="adj2" fmla="val 10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Monitor</a:t>
          </a:r>
        </a:p>
      </dsp:txBody>
      <dsp:txXfrm>
        <a:off x="1056257" y="1772554"/>
        <a:ext cx="1047305" cy="777033"/>
      </dsp:txXfrm>
    </dsp:sp>
    <dsp:sp modelId="{A61F7E2F-2C11-49CE-AF28-1F03F2B65648}">
      <dsp:nvSpPr>
        <dsp:cNvPr id="0" name=""/>
        <dsp:cNvSpPr/>
      </dsp:nvSpPr>
      <dsp:spPr>
        <a:xfrm>
          <a:off x="772133" y="204636"/>
          <a:ext cx="2837860" cy="2837860"/>
        </a:xfrm>
        <a:prstGeom prst="pie">
          <a:avLst>
            <a:gd name="adj1" fmla="val 108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Identify</a:t>
          </a:r>
        </a:p>
      </dsp:txBody>
      <dsp:txXfrm>
        <a:off x="1056257" y="792817"/>
        <a:ext cx="1047305" cy="777033"/>
      </dsp:txXfrm>
    </dsp:sp>
    <dsp:sp modelId="{61BC2665-4D7E-4B53-9591-725834A83054}">
      <dsp:nvSpPr>
        <dsp:cNvPr id="0" name=""/>
        <dsp:cNvSpPr/>
      </dsp:nvSpPr>
      <dsp:spPr>
        <a:xfrm>
          <a:off x="691727" y="28959"/>
          <a:ext cx="3189214" cy="3189214"/>
        </a:xfrm>
        <a:prstGeom prst="circularArrow">
          <a:avLst>
            <a:gd name="adj1" fmla="val 5085"/>
            <a:gd name="adj2" fmla="val 327528"/>
            <a:gd name="adj3" fmla="val 21272472"/>
            <a:gd name="adj4" fmla="val 16200000"/>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542E3B-917A-427F-89E1-496A11E42D37}">
      <dsp:nvSpPr>
        <dsp:cNvPr id="0" name=""/>
        <dsp:cNvSpPr/>
      </dsp:nvSpPr>
      <dsp:spPr>
        <a:xfrm>
          <a:off x="691727" y="124230"/>
          <a:ext cx="3189214" cy="3189214"/>
        </a:xfrm>
        <a:prstGeom prst="circularArrow">
          <a:avLst>
            <a:gd name="adj1" fmla="val 5085"/>
            <a:gd name="adj2" fmla="val 327528"/>
            <a:gd name="adj3" fmla="val 5072472"/>
            <a:gd name="adj4" fmla="val 0"/>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DFF119-012E-428C-A52C-6C8A32A6C04C}">
      <dsp:nvSpPr>
        <dsp:cNvPr id="0" name=""/>
        <dsp:cNvSpPr/>
      </dsp:nvSpPr>
      <dsp:spPr>
        <a:xfrm>
          <a:off x="596456" y="124230"/>
          <a:ext cx="3189214" cy="3189214"/>
        </a:xfrm>
        <a:prstGeom prst="circularArrow">
          <a:avLst>
            <a:gd name="adj1" fmla="val 5085"/>
            <a:gd name="adj2" fmla="val 327528"/>
            <a:gd name="adj3" fmla="val 10472472"/>
            <a:gd name="adj4" fmla="val 5400000"/>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14429A-43CD-425B-A96A-A959974B7963}">
      <dsp:nvSpPr>
        <dsp:cNvPr id="0" name=""/>
        <dsp:cNvSpPr/>
      </dsp:nvSpPr>
      <dsp:spPr>
        <a:xfrm>
          <a:off x="596456" y="28959"/>
          <a:ext cx="3189214" cy="3189214"/>
        </a:xfrm>
        <a:prstGeom prst="circularArrow">
          <a:avLst>
            <a:gd name="adj1" fmla="val 5085"/>
            <a:gd name="adj2" fmla="val 327528"/>
            <a:gd name="adj3" fmla="val 15872472"/>
            <a:gd name="adj4" fmla="val 10800000"/>
            <a:gd name="adj5" fmla="val 5932"/>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8/30/2021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a:t>
            </a:r>
            <a:r>
              <a:rPr kumimoji="0" lang="ja-JP"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Example】 </a:t>
            </a: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criteria of deviation are below.</a:t>
            </a:r>
          </a:p>
          <a:p>
            <a:pPr marL="457200" marR="0" lvl="1"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1. In case the actual man-hour in that process measured at the end of each process is higher than planned effort by 30% or more.</a:t>
            </a:r>
          </a:p>
          <a:p>
            <a:pPr marL="457200" marR="0" lvl="1"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2. In case the actual end of date of each process is delayed than planned date by 1 month or more.</a:t>
            </a:r>
          </a:p>
        </p:txBody>
      </p:sp>
      <p:sp>
        <p:nvSpPr>
          <p:cNvPr id="4" name="Slide Number Placeholder 3"/>
          <p:cNvSpPr>
            <a:spLocks noGrp="1"/>
          </p:cNvSpPr>
          <p:nvPr>
            <p:ph type="sldNum" sz="quarter" idx="10"/>
          </p:nvPr>
        </p:nvSpPr>
        <p:spPr/>
        <p:txBody>
          <a:bodyPr/>
          <a:lstStyle/>
          <a:p>
            <a:fld id="{A425D16B-934A-4DDA-AA9D-F9317AC24A5D}" type="slidenum">
              <a:rPr lang="en-US" smtClean="0"/>
              <a:t>4</a:t>
            </a:fld>
            <a:endParaRPr lang="en-US" dirty="0"/>
          </a:p>
        </p:txBody>
      </p:sp>
    </p:spTree>
    <p:extLst>
      <p:ext uri="{BB962C8B-B14F-4D97-AF65-F5344CB8AC3E}">
        <p14:creationId xmlns:p14="http://schemas.microsoft.com/office/powerpoint/2010/main" val="43260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15</a:t>
            </a:fld>
            <a:endParaRPr lang="en-US" dirty="0"/>
          </a:p>
        </p:txBody>
      </p:sp>
    </p:spTree>
    <p:extLst>
      <p:ext uri="{BB962C8B-B14F-4D97-AF65-F5344CB8AC3E}">
        <p14:creationId xmlns:p14="http://schemas.microsoft.com/office/powerpoint/2010/main" val="96163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100" b="0" i="0" dirty="0">
                <a:effectLst/>
                <a:latin typeface="Segoe UI" panose="020B0502040204020203" pitchFamily="34" charset="0"/>
              </a:rPr>
              <a:t>level &lt; 6: ko cần monitor. (còn việc "confirm before each DR" thì trong DR checklist có 1 checkpoint liên quan tới này)</a:t>
            </a:r>
            <a:endParaRPr lang="en-US" sz="11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100" b="0" i="0" dirty="0">
                <a:effectLst/>
                <a:latin typeface="Segoe UI" panose="020B0502040204020203" pitchFamily="34" charset="0"/>
              </a:rPr>
              <a:t>6 &lt;= level &lt; 12: cái risk này cần đc monitor và confirm status trong buổi progress confirmation meeting</a:t>
            </a:r>
            <a:endParaRPr lang="en-US" sz="11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100" b="0" i="0" dirty="0">
                <a:effectLst/>
                <a:latin typeface="Segoe UI" panose="020B0502040204020203" pitchFamily="34" charset="0"/>
              </a:rPr>
              <a:t>12 &lt;= level &lt; 15: </a:t>
            </a:r>
            <a:r>
              <a:rPr lang="vi-VN" sz="1100" b="1" i="0" dirty="0">
                <a:effectLst/>
                <a:latin typeface="Segoe UI" panose="020B0502040204020203" pitchFamily="34" charset="0"/>
              </a:rPr>
              <a:t>plan</a:t>
            </a:r>
            <a:r>
              <a:rPr lang="vi-VN" sz="1100" b="0" i="0" dirty="0">
                <a:effectLst/>
                <a:latin typeface="Segoe UI" panose="020B0502040204020203" pitchFamily="34" charset="0"/>
              </a:rPr>
              <a:t> cái measure(s) để giảm thiểu cái risk này</a:t>
            </a:r>
            <a:endParaRPr lang="en-US" sz="11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100" b="0" i="0" dirty="0">
                <a:effectLst/>
                <a:latin typeface="Segoe UI" panose="020B0502040204020203" pitchFamily="34" charset="0"/>
              </a:rPr>
              <a:t>15 &lt;= level &lt; 20: đặt trường hợp cái risk này trở thành vấn đề thì measure(s) để giải quyết là gì (</a:t>
            </a:r>
            <a:r>
              <a:rPr lang="vi-VN" sz="1100" b="1" i="0" dirty="0">
                <a:effectLst/>
                <a:latin typeface="Segoe UI" panose="020B0502040204020203" pitchFamily="34" charset="0"/>
              </a:rPr>
              <a:t>plan </a:t>
            </a:r>
            <a:r>
              <a:rPr lang="vi-VN" sz="1100" b="0" i="0" dirty="0">
                <a:effectLst/>
                <a:latin typeface="Segoe UI" panose="020B0502040204020203" pitchFamily="34" charset="0"/>
              </a:rPr>
              <a:t>cái measure(s) giải quyết vấn đề)</a:t>
            </a:r>
            <a:endParaRPr lang="en-US" sz="11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100" b="0" i="0" dirty="0">
                <a:effectLst/>
                <a:latin typeface="Segoe UI" panose="020B0502040204020203" pitchFamily="34" charset="0"/>
              </a:rPr>
              <a:t>level &gt;= 20: </a:t>
            </a:r>
            <a:r>
              <a:rPr lang="vi-VN" sz="1100" b="1" i="0" dirty="0">
                <a:effectLst/>
                <a:latin typeface="Segoe UI" panose="020B0502040204020203" pitchFamily="34" charset="0"/>
              </a:rPr>
              <a:t>thực hiện</a:t>
            </a:r>
            <a:r>
              <a:rPr lang="vi-VN" sz="1100" b="0" i="0" dirty="0">
                <a:effectLst/>
                <a:latin typeface="Segoe UI" panose="020B0502040204020203" pitchFamily="34" charset="0"/>
              </a:rPr>
              <a:t> cái measure(s) ngay và luôn để giảm thiểu cái risk này.</a:t>
            </a:r>
            <a:endParaRPr lang="en-US" sz="11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endParaRPr lang="en-US" sz="11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600" b="0" i="0" dirty="0">
                <a:effectLst/>
                <a:latin typeface="Segoe UI" panose="020B0502040204020203" pitchFamily="34" charset="0"/>
              </a:rPr>
              <a:t>level 15: nôm na chỉ mới dừng lại ở bước </a:t>
            </a:r>
            <a:r>
              <a:rPr lang="vi-VN" sz="1600" b="1" i="0" dirty="0">
                <a:effectLst/>
                <a:latin typeface="Segoe UI" panose="020B0502040204020203" pitchFamily="34" charset="0"/>
              </a:rPr>
              <a:t>planning</a:t>
            </a:r>
            <a:r>
              <a:rPr lang="vi-VN" sz="1600" b="0" i="0" dirty="0">
                <a:effectLst/>
                <a:latin typeface="Segoe UI" panose="020B0502040204020203" pitchFamily="34" charset="0"/>
              </a:rPr>
              <a:t> (và đương nhiên chú ý planning này là planning measure(s) giải quyết vấn đề, ko phải planning giảm thiểu risk) (kiểu kiểu giống như </a:t>
            </a:r>
            <a:r>
              <a:rPr lang="vi-VN" sz="1600" b="1" i="0" dirty="0">
                <a:effectLst/>
                <a:latin typeface="Segoe UI" panose="020B0502040204020203" pitchFamily="34" charset="0"/>
              </a:rPr>
              <a:t>tương lai</a:t>
            </a:r>
            <a:r>
              <a:rPr lang="vi-VN" sz="1600" b="0" i="0" dirty="0">
                <a:effectLst/>
                <a:latin typeface="Segoe UI" panose="020B0502040204020203" pitchFamily="34" charset="0"/>
              </a:rPr>
              <a:t> sẽ làm nếu có xảy ra)</a:t>
            </a:r>
            <a:endParaRPr lang="en-US" sz="1600" b="0" i="0" dirty="0">
              <a:effectLst/>
              <a:latin typeface="Segoe UI" panose="020B0502040204020203" pitchFamily="34" charset="0"/>
            </a:endParaRPr>
          </a:p>
          <a:p>
            <a:pPr marL="171450" marR="0" lvl="0" indent="-171450" algn="l" defTabSz="914400" rtl="0" eaLnBrk="1" fontAlgn="auto" latinLnBrk="0" hangingPunct="1">
              <a:lnSpc>
                <a:spcPts val="1200"/>
              </a:lnSpc>
              <a:spcBef>
                <a:spcPts val="0"/>
              </a:spcBef>
              <a:spcAft>
                <a:spcPts val="0"/>
              </a:spcAft>
              <a:buClrTx/>
              <a:buSzTx/>
              <a:buFontTx/>
              <a:buChar char="-"/>
              <a:tabLst/>
              <a:defRPr/>
            </a:pPr>
            <a:r>
              <a:rPr lang="vi-VN" sz="1600" b="0" i="0" dirty="0">
                <a:effectLst/>
                <a:latin typeface="Segoe UI" panose="020B0502040204020203" pitchFamily="34" charset="0"/>
              </a:rPr>
              <a:t>level 20: </a:t>
            </a:r>
            <a:r>
              <a:rPr lang="vi-VN" sz="1600" b="1" i="0" dirty="0">
                <a:effectLst/>
                <a:latin typeface="Segoe UI" panose="020B0502040204020203" pitchFamily="34" charset="0"/>
              </a:rPr>
              <a:t>làm ngay</a:t>
            </a:r>
            <a:r>
              <a:rPr lang="vi-VN" sz="1600" b="0" i="0" dirty="0">
                <a:effectLst/>
                <a:latin typeface="Segoe UI" panose="020B0502040204020203" pitchFamily="34" charset="0"/>
              </a:rPr>
              <a:t> cái measure(s) để giảm thiểu cái risk này (kiểu kiểu giống như </a:t>
            </a:r>
            <a:r>
              <a:rPr lang="vi-VN" sz="1600" b="1" i="0" dirty="0">
                <a:effectLst/>
                <a:latin typeface="Segoe UI" panose="020B0502040204020203" pitchFamily="34" charset="0"/>
              </a:rPr>
              <a:t>hiện tại</a:t>
            </a:r>
            <a:r>
              <a:rPr lang="vi-VN" sz="1600" b="0" i="0" dirty="0">
                <a:effectLst/>
                <a:latin typeface="Segoe UI" panose="020B0502040204020203" pitchFamily="34" charset="0"/>
              </a:rPr>
              <a:t> cái risk nguy cơ quá cao rồi... phải làm ngay (những) cái gì đó (measure(s)) để giảm thiểu cái risk này xuống (giảm xuống 15 hoặc nhỏ hơn nữa chẳng hạn thì chỉ cần planning thôi).</a:t>
            </a:r>
            <a:endParaRPr lang="vi-VN" sz="1100" b="0" i="0" dirty="0">
              <a:effectLst/>
              <a:latin typeface="Segoe UI" panose="020B0502040204020203" pitchFamily="34" charset="0"/>
            </a:endParaRPr>
          </a:p>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16</a:t>
            </a:fld>
            <a:endParaRPr lang="en-US" dirty="0"/>
          </a:p>
        </p:txBody>
      </p:sp>
    </p:spTree>
    <p:extLst>
      <p:ext uri="{BB962C8B-B14F-4D97-AF65-F5344CB8AC3E}">
        <p14:creationId xmlns:p14="http://schemas.microsoft.com/office/powerpoint/2010/main" val="1697619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18</a:t>
            </a:fld>
            <a:endParaRPr lang="en-US" dirty="0"/>
          </a:p>
        </p:txBody>
      </p:sp>
    </p:spTree>
    <p:extLst>
      <p:ext uri="{BB962C8B-B14F-4D97-AF65-F5344CB8AC3E}">
        <p14:creationId xmlns:p14="http://schemas.microsoft.com/office/powerpoint/2010/main" val="116817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19</a:t>
            </a:fld>
            <a:endParaRPr lang="en-US" dirty="0"/>
          </a:p>
        </p:txBody>
      </p:sp>
    </p:spTree>
    <p:extLst>
      <p:ext uri="{BB962C8B-B14F-4D97-AF65-F5344CB8AC3E}">
        <p14:creationId xmlns:p14="http://schemas.microsoft.com/office/powerpoint/2010/main" val="3841501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20</a:t>
            </a:fld>
            <a:endParaRPr lang="en-US" dirty="0"/>
          </a:p>
        </p:txBody>
      </p:sp>
    </p:spTree>
    <p:extLst>
      <p:ext uri="{BB962C8B-B14F-4D97-AF65-F5344CB8AC3E}">
        <p14:creationId xmlns:p14="http://schemas.microsoft.com/office/powerpoint/2010/main" val="2588436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21</a:t>
            </a:fld>
            <a:endParaRPr lang="en-US" dirty="0"/>
          </a:p>
        </p:txBody>
      </p:sp>
    </p:spTree>
    <p:extLst>
      <p:ext uri="{BB962C8B-B14F-4D97-AF65-F5344CB8AC3E}">
        <p14:creationId xmlns:p14="http://schemas.microsoft.com/office/powerpoint/2010/main" val="3632363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22</a:t>
            </a:fld>
            <a:endParaRPr lang="en-US" dirty="0"/>
          </a:p>
        </p:txBody>
      </p:sp>
    </p:spTree>
    <p:extLst>
      <p:ext uri="{BB962C8B-B14F-4D97-AF65-F5344CB8AC3E}">
        <p14:creationId xmlns:p14="http://schemas.microsoft.com/office/powerpoint/2010/main" val="2173038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23</a:t>
            </a:fld>
            <a:endParaRPr lang="en-US" dirty="0"/>
          </a:p>
        </p:txBody>
      </p:sp>
    </p:spTree>
    <p:extLst>
      <p:ext uri="{BB962C8B-B14F-4D97-AF65-F5344CB8AC3E}">
        <p14:creationId xmlns:p14="http://schemas.microsoft.com/office/powerpoint/2010/main" val="778238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24</a:t>
            </a:fld>
            <a:endParaRPr lang="en-US" dirty="0"/>
          </a:p>
        </p:txBody>
      </p:sp>
    </p:spTree>
    <p:extLst>
      <p:ext uri="{BB962C8B-B14F-4D97-AF65-F5344CB8AC3E}">
        <p14:creationId xmlns:p14="http://schemas.microsoft.com/office/powerpoint/2010/main" val="2909187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25</a:t>
            </a:fld>
            <a:endParaRPr lang="en-US" dirty="0"/>
          </a:p>
        </p:txBody>
      </p:sp>
    </p:spTree>
    <p:extLst>
      <p:ext uri="{BB962C8B-B14F-4D97-AF65-F5344CB8AC3E}">
        <p14:creationId xmlns:p14="http://schemas.microsoft.com/office/powerpoint/2010/main" val="194887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Configuration management to be introduced at the training of topic #5.</a:t>
            </a:r>
          </a:p>
        </p:txBody>
      </p:sp>
      <p:sp>
        <p:nvSpPr>
          <p:cNvPr id="4" name="Slide Number Placeholder 3"/>
          <p:cNvSpPr>
            <a:spLocks noGrp="1"/>
          </p:cNvSpPr>
          <p:nvPr>
            <p:ph type="sldNum" sz="quarter" idx="10"/>
          </p:nvPr>
        </p:nvSpPr>
        <p:spPr/>
        <p:txBody>
          <a:bodyPr/>
          <a:lstStyle/>
          <a:p>
            <a:fld id="{A425D16B-934A-4DDA-AA9D-F9317AC24A5D}" type="slidenum">
              <a:rPr lang="en-US" smtClean="0"/>
              <a:t>5</a:t>
            </a:fld>
            <a:endParaRPr lang="en-US" dirty="0"/>
          </a:p>
        </p:txBody>
      </p:sp>
    </p:spTree>
    <p:extLst>
      <p:ext uri="{BB962C8B-B14F-4D97-AF65-F5344CB8AC3E}">
        <p14:creationId xmlns:p14="http://schemas.microsoft.com/office/powerpoint/2010/main" val="1251579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136289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114868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change of the work product caused by defect correction is managed in accordance with “Procedure for Defect Management” in “Software Development Implementation Standard for Risk and Defect Management”.</a:t>
            </a:r>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311249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change of the work product caused by defect correction is managed in accordance with “Procedure for Defect Management” in “Software Development Implementation Standard for Risk and Defect Management”.</a:t>
            </a:r>
          </a:p>
        </p:txBody>
      </p:sp>
      <p:sp>
        <p:nvSpPr>
          <p:cNvPr id="4" name="Slide Number Placeholder 3"/>
          <p:cNvSpPr>
            <a:spLocks noGrp="1"/>
          </p:cNvSpPr>
          <p:nvPr>
            <p:ph type="sldNum" sz="quarter" idx="10"/>
          </p:nvPr>
        </p:nvSpPr>
        <p:spPr/>
        <p:txBody>
          <a:bodyPr/>
          <a:lstStyle/>
          <a:p>
            <a:fld id="{A425D16B-934A-4DDA-AA9D-F9317AC24A5D}" type="slidenum">
              <a:rPr lang="en-US" smtClean="0"/>
              <a:t>8</a:t>
            </a:fld>
            <a:endParaRPr lang="en-US" dirty="0"/>
          </a:p>
        </p:txBody>
      </p:sp>
    </p:spTree>
    <p:extLst>
      <p:ext uri="{BB962C8B-B14F-4D97-AF65-F5344CB8AC3E}">
        <p14:creationId xmlns:p14="http://schemas.microsoft.com/office/powerpoint/2010/main" val="4897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change of the work product caused by defect correction is managed in accordance with “Procedure for Defect Management” in “Software Development Implementation Standard for Risk and Defect Management”.</a:t>
            </a:r>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dirty="0"/>
          </a:p>
        </p:txBody>
      </p:sp>
    </p:spTree>
    <p:extLst>
      <p:ext uri="{BB962C8B-B14F-4D97-AF65-F5344CB8AC3E}">
        <p14:creationId xmlns:p14="http://schemas.microsoft.com/office/powerpoint/2010/main" val="395007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lang="en-US" sz="1800" b="0" i="0" u="none" strike="noStrike" baseline="0" dirty="0">
                <a:solidFill>
                  <a:srgbClr val="000000"/>
                </a:solidFill>
                <a:latin typeface="Arial" panose="020B0604020202020204" pitchFamily="34" charset="0"/>
              </a:rPr>
              <a:t>The mechanism of traceability is used to specify </a:t>
            </a:r>
            <a:r>
              <a:rPr lang="en-US" sz="1800" b="1" i="0" u="none" strike="noStrike" baseline="0" dirty="0">
                <a:solidFill>
                  <a:srgbClr val="FF0000"/>
                </a:solidFill>
                <a:latin typeface="Arial" panose="020B0604020202020204" pitchFamily="34" charset="0"/>
              </a:rPr>
              <a:t>the range of the impact on work products</a:t>
            </a:r>
            <a:r>
              <a:rPr lang="en-US" sz="1800" b="0" i="0" u="none" strike="noStrike" baseline="0" dirty="0">
                <a:solidFill>
                  <a:srgbClr val="000000"/>
                </a:solidFill>
                <a:latin typeface="Arial" panose="020B0604020202020204" pitchFamily="34" charset="0"/>
              </a:rPr>
              <a:t>. For the use of traceability, see "8. Traceability Management Procedure". </a:t>
            </a:r>
          </a:p>
          <a:p>
            <a:pPr marL="0" marR="0" lvl="0" indent="0" algn="l" defTabSz="914400" eaLnBrk="1" fontAlgn="auto" latinLnBrk="0" hangingPunct="1">
              <a:lnSpc>
                <a:spcPts val="1200"/>
              </a:lnSpc>
              <a:spcBef>
                <a:spcPts val="0"/>
              </a:spcBef>
              <a:spcAft>
                <a:spcPts val="0"/>
              </a:spcAft>
              <a:buClrTx/>
              <a:buSzTx/>
              <a:buFontTx/>
              <a:buNone/>
              <a:tabLst/>
              <a:defRPr/>
            </a:pPr>
            <a:endParaRPr lang="en-US" sz="1800" b="0" i="0" u="none" strike="noStrike" baseline="0" dirty="0">
              <a:solidFill>
                <a:srgbClr val="000000"/>
              </a:solidFill>
              <a:latin typeface="Arial" panose="020B0604020202020204" pitchFamily="34" charset="0"/>
            </a:endParaRPr>
          </a:p>
          <a:p>
            <a:pPr marL="0" marR="0" lvl="0" indent="0" algn="l" defTabSz="914400" eaLnBrk="1" fontAlgn="auto" latinLnBrk="0" hangingPunct="1">
              <a:lnSpc>
                <a:spcPts val="1200"/>
              </a:lnSpc>
              <a:spcBef>
                <a:spcPts val="0"/>
              </a:spcBef>
              <a:spcAft>
                <a:spcPts val="0"/>
              </a:spcAft>
              <a:buClrTx/>
              <a:buSzTx/>
              <a:buFontTx/>
              <a:buNone/>
              <a:tabLst/>
              <a:defRPr/>
            </a:pPr>
            <a:r>
              <a:rPr lang="en-US" sz="1800" b="0" i="0" u="none" strike="noStrike" baseline="0" dirty="0">
                <a:solidFill>
                  <a:srgbClr val="000000"/>
                </a:solidFill>
                <a:latin typeface="Arial" panose="020B0604020202020204" pitchFamily="34" charset="0"/>
              </a:rPr>
              <a:t>Note that the role and appointment of the person responsible for requirement/change management are in accordance with "16. Formulation of the Project Plan", in "Operation Standard for Software Development Process" (RCT-JB5001). </a:t>
            </a:r>
            <a:endPar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dirty="0"/>
          </a:p>
        </p:txBody>
      </p:sp>
    </p:spTree>
    <p:extLst>
      <p:ext uri="{BB962C8B-B14F-4D97-AF65-F5344CB8AC3E}">
        <p14:creationId xmlns:p14="http://schemas.microsoft.com/office/powerpoint/2010/main" val="328717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change of the work product caused by defect correction is managed in accordance with “Procedure for Defect Management” in “Software Development Implementation Standard for Risk and Defect Management”.</a:t>
            </a:r>
          </a:p>
        </p:txBody>
      </p:sp>
      <p:sp>
        <p:nvSpPr>
          <p:cNvPr id="4" name="Slide Number Placeholder 3"/>
          <p:cNvSpPr>
            <a:spLocks noGrp="1"/>
          </p:cNvSpPr>
          <p:nvPr>
            <p:ph type="sldNum" sz="quarter" idx="10"/>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40915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change of the work product caused by defect correction is managed in accordance with “Procedure for Defect Management” in “Software Development Implementation Standard for Risk and Defect Management”.</a:t>
            </a:r>
          </a:p>
        </p:txBody>
      </p:sp>
      <p:sp>
        <p:nvSpPr>
          <p:cNvPr id="4" name="Slide Number Placeholder 3"/>
          <p:cNvSpPr>
            <a:spLocks noGrp="1"/>
          </p:cNvSpPr>
          <p:nvPr>
            <p:ph type="sldNum" sz="quarter" idx="10"/>
          </p:nvPr>
        </p:nvSpPr>
        <p:spPr/>
        <p:txBody>
          <a:bodyPr/>
          <a:lstStyle/>
          <a:p>
            <a:fld id="{A425D16B-934A-4DDA-AA9D-F9317AC24A5D}" type="slidenum">
              <a:rPr lang="en-US" smtClean="0"/>
              <a:t>12</a:t>
            </a:fld>
            <a:endParaRPr lang="en-US" dirty="0"/>
          </a:p>
        </p:txBody>
      </p:sp>
    </p:spTree>
    <p:extLst>
      <p:ext uri="{BB962C8B-B14F-4D97-AF65-F5344CB8AC3E}">
        <p14:creationId xmlns:p14="http://schemas.microsoft.com/office/powerpoint/2010/main" val="128162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ts val="12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white">
                    <a:lumMod val="50000"/>
                  </a:prstClr>
                </a:solidFill>
                <a:effectLst/>
                <a:uLnTx/>
                <a:uFillTx/>
                <a:latin typeface="+mn-lt"/>
                <a:ea typeface="+mn-ea"/>
                <a:cs typeface="Arial" panose="020B0604020202020204" pitchFamily="34" charset="0"/>
              </a:rPr>
              <a:t>The change of the work product caused by defect correction is managed in accordance with “Procedure for Defect Management” in “Software Development Implementation Standard for Risk and Defect Management”.</a:t>
            </a:r>
          </a:p>
        </p:txBody>
      </p:sp>
      <p:sp>
        <p:nvSpPr>
          <p:cNvPr id="4" name="Slide Number Placeholder 3"/>
          <p:cNvSpPr>
            <a:spLocks noGrp="1"/>
          </p:cNvSpPr>
          <p:nvPr>
            <p:ph type="sldNum" sz="quarter" idx="10"/>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1522672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7" descr="背景パターン&#10;&#10;自動的に生成された説明">
            <a:extLst>
              <a:ext uri="{FF2B5EF4-FFF2-40B4-BE49-F238E27FC236}">
                <a16:creationId xmlns:a16="http://schemas.microsoft.com/office/drawing/2014/main" id="{267CF6A5-1B09-4794-B4F5-E2CB71C18AF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p:txBody>
          <a:bodyPr/>
          <a:lstStyle/>
          <a:p>
            <a:r>
              <a:rPr lang="en-US" altLang="ja-JP" dirty="0"/>
              <a:t>Project Monitoring &amp; Control</a:t>
            </a:r>
          </a:p>
          <a:p>
            <a:pPr lvl="1">
              <a:buClr>
                <a:srgbClr val="06418C"/>
              </a:buClr>
            </a:pPr>
            <a:r>
              <a:rPr lang="en-US" altLang="ja-JP" dirty="0">
                <a:solidFill>
                  <a:prstClr val="white"/>
                </a:solidFill>
              </a:rPr>
              <a:t>Development process training</a:t>
            </a:r>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040000" cy="1348401"/>
          </a:xfrm>
        </p:spPr>
        <p:txBody>
          <a:bodyPr/>
          <a:lstStyle/>
          <a:p>
            <a:r>
              <a:rPr lang="en-US" altLang="ja-JP" dirty="0" err="1"/>
              <a:t>aug.</a:t>
            </a:r>
            <a:r>
              <a:rPr lang="en-US" altLang="ja-JP" dirty="0"/>
              <a:t> 2021</a:t>
            </a:r>
          </a:p>
          <a:p>
            <a:r>
              <a:rPr lang="en-US" altLang="ja-JP" dirty="0"/>
              <a:t>Rev 2.00</a:t>
            </a:r>
          </a:p>
          <a:p>
            <a:r>
              <a:rPr lang="en-US" altLang="ja-JP" dirty="0" err="1"/>
              <a:t>Sw</a:t>
            </a:r>
            <a:r>
              <a:rPr lang="en-US" altLang="ja-JP" dirty="0"/>
              <a:t> division &amp; </a:t>
            </a:r>
            <a:r>
              <a:rPr lang="en-US" altLang="ja-JP" dirty="0" err="1"/>
              <a:t>qa</a:t>
            </a:r>
            <a:r>
              <a:rPr lang="en-US" altLang="ja-JP" dirty="0"/>
              <a:t> division</a:t>
            </a:r>
          </a:p>
          <a:p>
            <a:r>
              <a:rPr lang="en-US" altLang="ja-JP" dirty="0"/>
              <a:t>Renesas design </a:t>
            </a:r>
            <a:r>
              <a:rPr lang="en-US" altLang="ja-JP" dirty="0" err="1"/>
              <a:t>vietnam</a:t>
            </a:r>
            <a:endParaRPr lang="en-US" altLang="ja-JP" dirty="0"/>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r>
              <a:rPr lang="en-US" sz="2000" dirty="0"/>
              <a:t>analysis the impact</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responsible for requirement/change management</a:t>
            </a:r>
          </a:p>
        </p:txBody>
      </p:sp>
      <p:sp>
        <p:nvSpPr>
          <p:cNvPr id="64" name="Freeform 63"/>
          <p:cNvSpPr/>
          <p:nvPr/>
        </p:nvSpPr>
        <p:spPr>
          <a:xfrm>
            <a:off x="5160442" y="2344805"/>
            <a:ext cx="207012" cy="1399650"/>
          </a:xfrm>
          <a:custGeom>
            <a:avLst/>
            <a:gdLst/>
            <a:ahLst/>
            <a:cxnLst/>
            <a:rect l="0" t="0" r="0" b="0"/>
            <a:pathLst>
              <a:path>
                <a:moveTo>
                  <a:pt x="0" y="0"/>
                </a:moveTo>
                <a:lnTo>
                  <a:pt x="0" y="1399650"/>
                </a:lnTo>
                <a:lnTo>
                  <a:pt x="207012"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5" name="Freeform 64"/>
          <p:cNvSpPr/>
          <p:nvPr/>
        </p:nvSpPr>
        <p:spPr>
          <a:xfrm>
            <a:off x="5367454" y="3394543"/>
            <a:ext cx="2234088" cy="699825"/>
          </a:xfrm>
          <a:custGeom>
            <a:avLst/>
            <a:gdLst>
              <a:gd name="connsiteX0" fmla="*/ 0 w 2234088"/>
              <a:gd name="connsiteY0" fmla="*/ 69983 h 699825"/>
              <a:gd name="connsiteX1" fmla="*/ 69983 w 2234088"/>
              <a:gd name="connsiteY1" fmla="*/ 0 h 699825"/>
              <a:gd name="connsiteX2" fmla="*/ 2164106 w 2234088"/>
              <a:gd name="connsiteY2" fmla="*/ 0 h 699825"/>
              <a:gd name="connsiteX3" fmla="*/ 2234089 w 2234088"/>
              <a:gd name="connsiteY3" fmla="*/ 69983 h 699825"/>
              <a:gd name="connsiteX4" fmla="*/ 2234088 w 2234088"/>
              <a:gd name="connsiteY4" fmla="*/ 629843 h 699825"/>
              <a:gd name="connsiteX5" fmla="*/ 2164105 w 2234088"/>
              <a:gd name="connsiteY5" fmla="*/ 699826 h 699825"/>
              <a:gd name="connsiteX6" fmla="*/ 69983 w 2234088"/>
              <a:gd name="connsiteY6" fmla="*/ 699825 h 699825"/>
              <a:gd name="connsiteX7" fmla="*/ 0 w 2234088"/>
              <a:gd name="connsiteY7" fmla="*/ 629842 h 699825"/>
              <a:gd name="connsiteX8" fmla="*/ 0 w 2234088"/>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088" h="699825">
                <a:moveTo>
                  <a:pt x="0" y="69983"/>
                </a:moveTo>
                <a:cubicBezTo>
                  <a:pt x="0" y="31332"/>
                  <a:pt x="31332" y="0"/>
                  <a:pt x="69983" y="0"/>
                </a:cubicBezTo>
                <a:lnTo>
                  <a:pt x="2164106" y="0"/>
                </a:lnTo>
                <a:cubicBezTo>
                  <a:pt x="2202757" y="0"/>
                  <a:pt x="2234089" y="31332"/>
                  <a:pt x="2234089" y="69983"/>
                </a:cubicBezTo>
                <a:cubicBezTo>
                  <a:pt x="2234089" y="256603"/>
                  <a:pt x="2234088" y="443223"/>
                  <a:pt x="2234088" y="629843"/>
                </a:cubicBezTo>
                <a:cubicBezTo>
                  <a:pt x="2234088" y="668494"/>
                  <a:pt x="2202756" y="699826"/>
                  <a:pt x="2164105" y="699826"/>
                </a:cubicBezTo>
                <a:lnTo>
                  <a:pt x="69983" y="699825"/>
                </a:lnTo>
                <a:cubicBezTo>
                  <a:pt x="31332" y="699825"/>
                  <a:pt x="0" y="668493"/>
                  <a:pt x="0" y="629842"/>
                </a:cubicBezTo>
                <a:lnTo>
                  <a:pt x="0" y="69983"/>
                </a:lnTo>
                <a:close/>
              </a:path>
            </a:pathLst>
          </a:custGeom>
        </p:spPr>
        <p:style>
          <a:lnRef idx="1">
            <a:schemeClr val="accent4">
              <a:hueOff val="2520015"/>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development-related persons and other interested persons</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4"/>
            <a:ext cx="207013" cy="931795"/>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dirty="0"/>
              <a:t>Analyze the impact the change has on work products and the development plan</a:t>
            </a:r>
            <a:endParaRPr lang="en-US" sz="1500" kern="1200" dirty="0"/>
          </a:p>
        </p:txBody>
      </p:sp>
      <p:sp>
        <p:nvSpPr>
          <p:cNvPr id="20" name="Rectangle 19">
            <a:extLst>
              <a:ext uri="{FF2B5EF4-FFF2-40B4-BE49-F238E27FC236}">
                <a16:creationId xmlns:a16="http://schemas.microsoft.com/office/drawing/2014/main" id="{8453E7A2-BDAC-47EE-A553-EBE329D835CF}"/>
              </a:ext>
            </a:extLst>
          </p:cNvPr>
          <p:cNvSpPr/>
          <p:nvPr/>
        </p:nvSpPr>
        <p:spPr>
          <a:xfrm>
            <a:off x="937510" y="3861048"/>
            <a:ext cx="3816424" cy="244797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89593C2-48D4-4ED5-92F9-361694D1EF5B}"/>
              </a:ext>
            </a:extLst>
          </p:cNvPr>
          <p:cNvSpPr/>
          <p:nvPr/>
        </p:nvSpPr>
        <p:spPr>
          <a:xfrm>
            <a:off x="937510" y="1556791"/>
            <a:ext cx="3816424" cy="151216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7">
            <a:extLst>
              <a:ext uri="{FF2B5EF4-FFF2-40B4-BE49-F238E27FC236}">
                <a16:creationId xmlns:a16="http://schemas.microsoft.com/office/drawing/2014/main" id="{12053CDE-58E6-4DF1-A8F6-27CCE62C273C}"/>
              </a:ext>
            </a:extLst>
          </p:cNvPr>
          <p:cNvSpPr/>
          <p:nvPr/>
        </p:nvSpPr>
        <p:spPr>
          <a:xfrm>
            <a:off x="7951456" y="3394542"/>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dirty="0"/>
              <a:t>Record the analysis result to Change Management Table</a:t>
            </a:r>
            <a:endParaRPr lang="en-US" sz="1500" kern="1200" dirty="0"/>
          </a:p>
        </p:txBody>
      </p:sp>
      <p:sp>
        <p:nvSpPr>
          <p:cNvPr id="25" name="Freeform 68">
            <a:extLst>
              <a:ext uri="{FF2B5EF4-FFF2-40B4-BE49-F238E27FC236}">
                <a16:creationId xmlns:a16="http://schemas.microsoft.com/office/drawing/2014/main" id="{2EC750FB-5DC8-4654-9E18-3B65EE2BF802}"/>
              </a:ext>
            </a:extLst>
          </p:cNvPr>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 name="Star: 5 Points 3">
            <a:extLst>
              <a:ext uri="{FF2B5EF4-FFF2-40B4-BE49-F238E27FC236}">
                <a16:creationId xmlns:a16="http://schemas.microsoft.com/office/drawing/2014/main" id="{FE98CA6E-208A-4B5D-8850-2EE03BA4AFE9}"/>
              </a:ext>
            </a:extLst>
          </p:cNvPr>
          <p:cNvSpPr/>
          <p:nvPr/>
        </p:nvSpPr>
        <p:spPr>
          <a:xfrm>
            <a:off x="7239000" y="4277712"/>
            <a:ext cx="2136152" cy="194798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traceability</a:t>
            </a:r>
          </a:p>
        </p:txBody>
      </p:sp>
    </p:spTree>
    <p:extLst>
      <p:ext uri="{BB962C8B-B14F-4D97-AF65-F5344CB8AC3E}">
        <p14:creationId xmlns:p14="http://schemas.microsoft.com/office/powerpoint/2010/main" val="14057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80">
                                          <p:stCondLst>
                                            <p:cond delay="0"/>
                                          </p:stCondLst>
                                        </p:cTn>
                                        <p:tgtEl>
                                          <p:spTgt spid="4"/>
                                        </p:tgtEl>
                                      </p:cBhvr>
                                    </p:animEffect>
                                    <p:anim calcmode="lin" valueType="num">
                                      <p:cBhvr>
                                        <p:cTn id="3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1" dur="26">
                                          <p:stCondLst>
                                            <p:cond delay="650"/>
                                          </p:stCondLst>
                                        </p:cTn>
                                        <p:tgtEl>
                                          <p:spTgt spid="4"/>
                                        </p:tgtEl>
                                      </p:cBhvr>
                                      <p:to x="100000" y="60000"/>
                                    </p:animScale>
                                    <p:animScale>
                                      <p:cBhvr>
                                        <p:cTn id="42" dur="166" decel="50000">
                                          <p:stCondLst>
                                            <p:cond delay="676"/>
                                          </p:stCondLst>
                                        </p:cTn>
                                        <p:tgtEl>
                                          <p:spTgt spid="4"/>
                                        </p:tgtEl>
                                      </p:cBhvr>
                                      <p:to x="100000" y="100000"/>
                                    </p:animScale>
                                    <p:animScale>
                                      <p:cBhvr>
                                        <p:cTn id="43" dur="26">
                                          <p:stCondLst>
                                            <p:cond delay="1312"/>
                                          </p:stCondLst>
                                        </p:cTn>
                                        <p:tgtEl>
                                          <p:spTgt spid="4"/>
                                        </p:tgtEl>
                                      </p:cBhvr>
                                      <p:to x="100000" y="80000"/>
                                    </p:animScale>
                                    <p:animScale>
                                      <p:cBhvr>
                                        <p:cTn id="44" dur="166" decel="50000">
                                          <p:stCondLst>
                                            <p:cond delay="1338"/>
                                          </p:stCondLst>
                                        </p:cTn>
                                        <p:tgtEl>
                                          <p:spTgt spid="4"/>
                                        </p:tgtEl>
                                      </p:cBhvr>
                                      <p:to x="100000" y="100000"/>
                                    </p:animScale>
                                    <p:animScale>
                                      <p:cBhvr>
                                        <p:cTn id="45" dur="26">
                                          <p:stCondLst>
                                            <p:cond delay="1642"/>
                                          </p:stCondLst>
                                        </p:cTn>
                                        <p:tgtEl>
                                          <p:spTgt spid="4"/>
                                        </p:tgtEl>
                                      </p:cBhvr>
                                      <p:to x="100000" y="90000"/>
                                    </p:animScale>
                                    <p:animScale>
                                      <p:cBhvr>
                                        <p:cTn id="46" dur="166" decel="50000">
                                          <p:stCondLst>
                                            <p:cond delay="1668"/>
                                          </p:stCondLst>
                                        </p:cTn>
                                        <p:tgtEl>
                                          <p:spTgt spid="4"/>
                                        </p:tgtEl>
                                      </p:cBhvr>
                                      <p:to x="100000" y="100000"/>
                                    </p:animScale>
                                    <p:animScale>
                                      <p:cBhvr>
                                        <p:cTn id="47" dur="26">
                                          <p:stCondLst>
                                            <p:cond delay="1808"/>
                                          </p:stCondLst>
                                        </p:cTn>
                                        <p:tgtEl>
                                          <p:spTgt spid="4"/>
                                        </p:tgtEl>
                                      </p:cBhvr>
                                      <p:to x="100000" y="95000"/>
                                    </p:animScale>
                                    <p:animScale>
                                      <p:cBhvr>
                                        <p:cTn id="4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8" grpId="0" animBg="1"/>
      <p:bldP spid="2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r>
              <a:rPr lang="en-US" sz="2000" dirty="0"/>
              <a:t>evaluation and planning</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project leader</a:t>
            </a:r>
          </a:p>
        </p:txBody>
      </p:sp>
      <p:sp>
        <p:nvSpPr>
          <p:cNvPr id="64" name="Freeform 63"/>
          <p:cNvSpPr/>
          <p:nvPr/>
        </p:nvSpPr>
        <p:spPr>
          <a:xfrm>
            <a:off x="5160442" y="2344805"/>
            <a:ext cx="207012" cy="1399650"/>
          </a:xfrm>
          <a:custGeom>
            <a:avLst/>
            <a:gdLst/>
            <a:ahLst/>
            <a:cxnLst/>
            <a:rect l="0" t="0" r="0" b="0"/>
            <a:pathLst>
              <a:path>
                <a:moveTo>
                  <a:pt x="0" y="0"/>
                </a:moveTo>
                <a:lnTo>
                  <a:pt x="0" y="1399650"/>
                </a:lnTo>
                <a:lnTo>
                  <a:pt x="207012"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5" name="Freeform 64"/>
          <p:cNvSpPr/>
          <p:nvPr/>
        </p:nvSpPr>
        <p:spPr>
          <a:xfrm>
            <a:off x="5367454" y="3394543"/>
            <a:ext cx="2234088" cy="699825"/>
          </a:xfrm>
          <a:custGeom>
            <a:avLst/>
            <a:gdLst>
              <a:gd name="connsiteX0" fmla="*/ 0 w 2234088"/>
              <a:gd name="connsiteY0" fmla="*/ 69983 h 699825"/>
              <a:gd name="connsiteX1" fmla="*/ 69983 w 2234088"/>
              <a:gd name="connsiteY1" fmla="*/ 0 h 699825"/>
              <a:gd name="connsiteX2" fmla="*/ 2164106 w 2234088"/>
              <a:gd name="connsiteY2" fmla="*/ 0 h 699825"/>
              <a:gd name="connsiteX3" fmla="*/ 2234089 w 2234088"/>
              <a:gd name="connsiteY3" fmla="*/ 69983 h 699825"/>
              <a:gd name="connsiteX4" fmla="*/ 2234088 w 2234088"/>
              <a:gd name="connsiteY4" fmla="*/ 629843 h 699825"/>
              <a:gd name="connsiteX5" fmla="*/ 2164105 w 2234088"/>
              <a:gd name="connsiteY5" fmla="*/ 699826 h 699825"/>
              <a:gd name="connsiteX6" fmla="*/ 69983 w 2234088"/>
              <a:gd name="connsiteY6" fmla="*/ 699825 h 699825"/>
              <a:gd name="connsiteX7" fmla="*/ 0 w 2234088"/>
              <a:gd name="connsiteY7" fmla="*/ 629842 h 699825"/>
              <a:gd name="connsiteX8" fmla="*/ 0 w 2234088"/>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088" h="699825">
                <a:moveTo>
                  <a:pt x="0" y="69983"/>
                </a:moveTo>
                <a:cubicBezTo>
                  <a:pt x="0" y="31332"/>
                  <a:pt x="31332" y="0"/>
                  <a:pt x="69983" y="0"/>
                </a:cubicBezTo>
                <a:lnTo>
                  <a:pt x="2164106" y="0"/>
                </a:lnTo>
                <a:cubicBezTo>
                  <a:pt x="2202757" y="0"/>
                  <a:pt x="2234089" y="31332"/>
                  <a:pt x="2234089" y="69983"/>
                </a:cubicBezTo>
                <a:cubicBezTo>
                  <a:pt x="2234089" y="256603"/>
                  <a:pt x="2234088" y="443223"/>
                  <a:pt x="2234088" y="629843"/>
                </a:cubicBezTo>
                <a:cubicBezTo>
                  <a:pt x="2234088" y="668494"/>
                  <a:pt x="2202756" y="699826"/>
                  <a:pt x="2164105" y="699826"/>
                </a:cubicBezTo>
                <a:lnTo>
                  <a:pt x="69983" y="699825"/>
                </a:lnTo>
                <a:cubicBezTo>
                  <a:pt x="31332" y="699825"/>
                  <a:pt x="0" y="668493"/>
                  <a:pt x="0" y="629842"/>
                </a:cubicBezTo>
                <a:lnTo>
                  <a:pt x="0" y="69983"/>
                </a:lnTo>
                <a:close/>
              </a:path>
            </a:pathLst>
          </a:custGeom>
        </p:spPr>
        <p:style>
          <a:lnRef idx="1">
            <a:schemeClr val="accent4">
              <a:hueOff val="2520015"/>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responsible for requirement/change management</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4"/>
            <a:ext cx="207013" cy="931795"/>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Determine the feasibility: to be implemented or escalated the issue to the PL/PM for resolution</a:t>
            </a:r>
          </a:p>
        </p:txBody>
      </p:sp>
      <p:sp>
        <p:nvSpPr>
          <p:cNvPr id="20" name="Rectangle 19">
            <a:extLst>
              <a:ext uri="{FF2B5EF4-FFF2-40B4-BE49-F238E27FC236}">
                <a16:creationId xmlns:a16="http://schemas.microsoft.com/office/drawing/2014/main" id="{8453E7A2-BDAC-47EE-A553-EBE329D835CF}"/>
              </a:ext>
            </a:extLst>
          </p:cNvPr>
          <p:cNvSpPr/>
          <p:nvPr/>
        </p:nvSpPr>
        <p:spPr>
          <a:xfrm>
            <a:off x="937510" y="4571999"/>
            <a:ext cx="3816424" cy="17370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E48B9A0-E4E9-44BC-AFD4-9EED95F18933}"/>
              </a:ext>
            </a:extLst>
          </p:cNvPr>
          <p:cNvSpPr/>
          <p:nvPr/>
        </p:nvSpPr>
        <p:spPr>
          <a:xfrm>
            <a:off x="937510" y="1556791"/>
            <a:ext cx="3816424" cy="234081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67">
            <a:extLst>
              <a:ext uri="{FF2B5EF4-FFF2-40B4-BE49-F238E27FC236}">
                <a16:creationId xmlns:a16="http://schemas.microsoft.com/office/drawing/2014/main" id="{B5585D62-A6CA-425B-A432-14D02587A424}"/>
              </a:ext>
            </a:extLst>
          </p:cNvPr>
          <p:cNvSpPr/>
          <p:nvPr/>
        </p:nvSpPr>
        <p:spPr>
          <a:xfrm>
            <a:off x="7951456" y="3394542"/>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dirty="0"/>
              <a:t>Decide and record: implementation schedule, content and PIC of the change</a:t>
            </a:r>
            <a:endParaRPr lang="en-US" sz="1500" kern="1200" dirty="0"/>
          </a:p>
        </p:txBody>
      </p:sp>
      <p:sp>
        <p:nvSpPr>
          <p:cNvPr id="23" name="Freeform 68">
            <a:extLst>
              <a:ext uri="{FF2B5EF4-FFF2-40B4-BE49-F238E27FC236}">
                <a16:creationId xmlns:a16="http://schemas.microsoft.com/office/drawing/2014/main" id="{8E9D1C23-0238-408B-A64A-CA6B8B041B84}"/>
              </a:ext>
            </a:extLst>
          </p:cNvPr>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864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8"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r>
              <a:rPr lang="en-US" sz="2000" dirty="0"/>
              <a:t>implementation</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responsible for requirement/change management</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4"/>
            <a:ext cx="207013" cy="931795"/>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Implemen</a:t>
            </a:r>
            <a:r>
              <a:rPr lang="en-US" sz="1500" dirty="0"/>
              <a:t>t the change</a:t>
            </a:r>
            <a:endParaRPr lang="en-US" sz="1500" kern="1200" dirty="0"/>
          </a:p>
        </p:txBody>
      </p:sp>
      <p:sp>
        <p:nvSpPr>
          <p:cNvPr id="20" name="Rectangle 19">
            <a:extLst>
              <a:ext uri="{FF2B5EF4-FFF2-40B4-BE49-F238E27FC236}">
                <a16:creationId xmlns:a16="http://schemas.microsoft.com/office/drawing/2014/main" id="{8453E7A2-BDAC-47EE-A553-EBE329D835CF}"/>
              </a:ext>
            </a:extLst>
          </p:cNvPr>
          <p:cNvSpPr/>
          <p:nvPr/>
        </p:nvSpPr>
        <p:spPr>
          <a:xfrm>
            <a:off x="937510" y="5301209"/>
            <a:ext cx="3816424" cy="100781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139710-0BFB-4ECA-BC62-199172C097EA}"/>
              </a:ext>
            </a:extLst>
          </p:cNvPr>
          <p:cNvSpPr/>
          <p:nvPr/>
        </p:nvSpPr>
        <p:spPr>
          <a:xfrm>
            <a:off x="937510" y="1556791"/>
            <a:ext cx="3816424" cy="30517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67">
            <a:extLst>
              <a:ext uri="{FF2B5EF4-FFF2-40B4-BE49-F238E27FC236}">
                <a16:creationId xmlns:a16="http://schemas.microsoft.com/office/drawing/2014/main" id="{0BD6C774-F92E-4810-886C-0F3657B79F23}"/>
              </a:ext>
            </a:extLst>
          </p:cNvPr>
          <p:cNvSpPr/>
          <p:nvPr/>
        </p:nvSpPr>
        <p:spPr>
          <a:xfrm>
            <a:off x="7951456" y="3394542"/>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dirty="0"/>
              <a:t>Hold peer review, record the result to Change Management Table and obtain approval from the PL</a:t>
            </a:r>
            <a:endParaRPr lang="en-US" sz="1500" kern="1200" dirty="0"/>
          </a:p>
        </p:txBody>
      </p:sp>
      <p:sp>
        <p:nvSpPr>
          <p:cNvPr id="23" name="Freeform 68">
            <a:extLst>
              <a:ext uri="{FF2B5EF4-FFF2-40B4-BE49-F238E27FC236}">
                <a16:creationId xmlns:a16="http://schemas.microsoft.com/office/drawing/2014/main" id="{764CD8D9-F599-43C4-8072-926902C7B78E}"/>
              </a:ext>
            </a:extLst>
          </p:cNvPr>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87485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r>
              <a:rPr lang="en-US" sz="2000" dirty="0"/>
              <a:t>monitoring and control</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project leader</a:t>
            </a:r>
          </a:p>
        </p:txBody>
      </p:sp>
      <p:sp>
        <p:nvSpPr>
          <p:cNvPr id="64" name="Freeform 63"/>
          <p:cNvSpPr/>
          <p:nvPr/>
        </p:nvSpPr>
        <p:spPr>
          <a:xfrm>
            <a:off x="5160442" y="2344805"/>
            <a:ext cx="207012" cy="1399650"/>
          </a:xfrm>
          <a:custGeom>
            <a:avLst/>
            <a:gdLst/>
            <a:ahLst/>
            <a:cxnLst/>
            <a:rect l="0" t="0" r="0" b="0"/>
            <a:pathLst>
              <a:path>
                <a:moveTo>
                  <a:pt x="0" y="0"/>
                </a:moveTo>
                <a:lnTo>
                  <a:pt x="0" y="1399650"/>
                </a:lnTo>
                <a:lnTo>
                  <a:pt x="207012"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5" name="Freeform 64"/>
          <p:cNvSpPr/>
          <p:nvPr/>
        </p:nvSpPr>
        <p:spPr>
          <a:xfrm>
            <a:off x="5367454" y="3394543"/>
            <a:ext cx="2234088" cy="699825"/>
          </a:xfrm>
          <a:custGeom>
            <a:avLst/>
            <a:gdLst>
              <a:gd name="connsiteX0" fmla="*/ 0 w 2234088"/>
              <a:gd name="connsiteY0" fmla="*/ 69983 h 699825"/>
              <a:gd name="connsiteX1" fmla="*/ 69983 w 2234088"/>
              <a:gd name="connsiteY1" fmla="*/ 0 h 699825"/>
              <a:gd name="connsiteX2" fmla="*/ 2164106 w 2234088"/>
              <a:gd name="connsiteY2" fmla="*/ 0 h 699825"/>
              <a:gd name="connsiteX3" fmla="*/ 2234089 w 2234088"/>
              <a:gd name="connsiteY3" fmla="*/ 69983 h 699825"/>
              <a:gd name="connsiteX4" fmla="*/ 2234088 w 2234088"/>
              <a:gd name="connsiteY4" fmla="*/ 629843 h 699825"/>
              <a:gd name="connsiteX5" fmla="*/ 2164105 w 2234088"/>
              <a:gd name="connsiteY5" fmla="*/ 699826 h 699825"/>
              <a:gd name="connsiteX6" fmla="*/ 69983 w 2234088"/>
              <a:gd name="connsiteY6" fmla="*/ 699825 h 699825"/>
              <a:gd name="connsiteX7" fmla="*/ 0 w 2234088"/>
              <a:gd name="connsiteY7" fmla="*/ 629842 h 699825"/>
              <a:gd name="connsiteX8" fmla="*/ 0 w 2234088"/>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088" h="699825">
                <a:moveTo>
                  <a:pt x="0" y="69983"/>
                </a:moveTo>
                <a:cubicBezTo>
                  <a:pt x="0" y="31332"/>
                  <a:pt x="31332" y="0"/>
                  <a:pt x="69983" y="0"/>
                </a:cubicBezTo>
                <a:lnTo>
                  <a:pt x="2164106" y="0"/>
                </a:lnTo>
                <a:cubicBezTo>
                  <a:pt x="2202757" y="0"/>
                  <a:pt x="2234089" y="31332"/>
                  <a:pt x="2234089" y="69983"/>
                </a:cubicBezTo>
                <a:cubicBezTo>
                  <a:pt x="2234089" y="256603"/>
                  <a:pt x="2234088" y="443223"/>
                  <a:pt x="2234088" y="629843"/>
                </a:cubicBezTo>
                <a:cubicBezTo>
                  <a:pt x="2234088" y="668494"/>
                  <a:pt x="2202756" y="699826"/>
                  <a:pt x="2164105" y="699826"/>
                </a:cubicBezTo>
                <a:lnTo>
                  <a:pt x="69983" y="699825"/>
                </a:lnTo>
                <a:cubicBezTo>
                  <a:pt x="31332" y="699825"/>
                  <a:pt x="0" y="668493"/>
                  <a:pt x="0" y="629842"/>
                </a:cubicBezTo>
                <a:lnTo>
                  <a:pt x="0" y="69983"/>
                </a:lnTo>
                <a:close/>
              </a:path>
            </a:pathLst>
          </a:custGeom>
        </p:spPr>
        <p:style>
          <a:lnRef idx="1">
            <a:schemeClr val="accent4">
              <a:hueOff val="2520015"/>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responsible for requirement/change management</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4"/>
            <a:ext cx="207013" cy="931795"/>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Check the change in request and the status of change request (investigating, ongoing, verifying, completed, or rejected)</a:t>
            </a:r>
          </a:p>
        </p:txBody>
      </p:sp>
      <p:sp>
        <p:nvSpPr>
          <p:cNvPr id="20" name="Rectangle 19">
            <a:extLst>
              <a:ext uri="{FF2B5EF4-FFF2-40B4-BE49-F238E27FC236}">
                <a16:creationId xmlns:a16="http://schemas.microsoft.com/office/drawing/2014/main" id="{8453E7A2-BDAC-47EE-A553-EBE329D835CF}"/>
              </a:ext>
            </a:extLst>
          </p:cNvPr>
          <p:cNvSpPr/>
          <p:nvPr/>
        </p:nvSpPr>
        <p:spPr>
          <a:xfrm>
            <a:off x="937510" y="1371600"/>
            <a:ext cx="3816424" cy="392960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7">
            <a:extLst>
              <a:ext uri="{FF2B5EF4-FFF2-40B4-BE49-F238E27FC236}">
                <a16:creationId xmlns:a16="http://schemas.microsoft.com/office/drawing/2014/main" id="{83D4ECA5-B7EF-4DBA-A5C2-51D2500E2180}"/>
              </a:ext>
            </a:extLst>
          </p:cNvPr>
          <p:cNvSpPr/>
          <p:nvPr/>
        </p:nvSpPr>
        <p:spPr>
          <a:xfrm>
            <a:off x="7951456" y="3394542"/>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dirty="0"/>
              <a:t>Make the appropriate correction if the change is not implemented as planned</a:t>
            </a:r>
            <a:endParaRPr lang="en-US" sz="1500" kern="1200" dirty="0"/>
          </a:p>
        </p:txBody>
      </p:sp>
      <p:sp>
        <p:nvSpPr>
          <p:cNvPr id="25" name="Freeform 68">
            <a:extLst>
              <a:ext uri="{FF2B5EF4-FFF2-40B4-BE49-F238E27FC236}">
                <a16:creationId xmlns:a16="http://schemas.microsoft.com/office/drawing/2014/main" id="{ECDA003C-EA2F-46BE-ABA9-4B1D7B81C5E8}"/>
              </a:ext>
            </a:extLst>
          </p:cNvPr>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72066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8"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1628862"/>
          </a:xfrm>
        </p:spPr>
        <p:txBody>
          <a:bodyPr/>
          <a:lstStyle/>
          <a:p>
            <a:r>
              <a:rPr lang="de-DE" dirty="0"/>
              <a:t>Risk and problem management procedure</a:t>
            </a:r>
            <a:endParaRPr lang="en-US" dirty="0"/>
          </a:p>
        </p:txBody>
      </p:sp>
    </p:spTree>
    <p:extLst>
      <p:ext uri="{BB962C8B-B14F-4D97-AF65-F5344CB8AC3E}">
        <p14:creationId xmlns:p14="http://schemas.microsoft.com/office/powerpoint/2010/main" val="400446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0"/>
            <a:ext cx="11244575" cy="720197"/>
          </a:xfrm>
        </p:spPr>
        <p:txBody>
          <a:bodyPr/>
          <a:lstStyle/>
          <a:p>
            <a:r>
              <a:rPr lang="en-US" dirty="0"/>
              <a:t>risk and problem management procedure</a:t>
            </a:r>
            <a:br>
              <a:rPr lang="en-US" dirty="0"/>
            </a:br>
            <a:r>
              <a:rPr lang="en-US" sz="2000" dirty="0"/>
              <a:t>identify and monitor</a:t>
            </a:r>
          </a:p>
        </p:txBody>
      </p:sp>
      <p:graphicFrame>
        <p:nvGraphicFramePr>
          <p:cNvPr id="8" name="Diagram 7"/>
          <p:cNvGraphicFramePr/>
          <p:nvPr/>
        </p:nvGraphicFramePr>
        <p:xfrm>
          <a:off x="764553" y="2243329"/>
          <a:ext cx="4513398" cy="3378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7056664" y="2736283"/>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dirty="0"/>
              <a:t>Evaluate risk level</a:t>
            </a:r>
          </a:p>
        </p:txBody>
      </p:sp>
      <p:sp>
        <p:nvSpPr>
          <p:cNvPr id="11" name="Rectangle 10"/>
          <p:cNvSpPr/>
          <p:nvPr/>
        </p:nvSpPr>
        <p:spPr>
          <a:xfrm>
            <a:off x="7060490" y="3591357"/>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000" dirty="0">
                <a:ea typeface="メイリオ" panose="020B0604030504040204" pitchFamily="50" charset="-128"/>
              </a:rPr>
              <a:t>Define </a:t>
            </a:r>
          </a:p>
          <a:p>
            <a:pPr algn="ctr"/>
            <a:r>
              <a:rPr lang="en-US" altLang="ja-JP" sz="1000" dirty="0">
                <a:ea typeface="メイリオ" panose="020B0604030504040204" pitchFamily="50" charset="-128"/>
              </a:rPr>
              <a:t>mitigation plan</a:t>
            </a:r>
            <a:endParaRPr kumimoji="1" lang="en-US" sz="1000" dirty="0"/>
          </a:p>
        </p:txBody>
      </p:sp>
      <p:sp>
        <p:nvSpPr>
          <p:cNvPr id="12" name="Rectangle 11"/>
          <p:cNvSpPr/>
          <p:nvPr/>
        </p:nvSpPr>
        <p:spPr>
          <a:xfrm>
            <a:off x="7056664" y="4470093"/>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dirty="0"/>
              <a:t>Conduct review</a:t>
            </a:r>
          </a:p>
        </p:txBody>
      </p:sp>
      <p:sp>
        <p:nvSpPr>
          <p:cNvPr id="13" name="Flowchart: Decision 12"/>
          <p:cNvSpPr/>
          <p:nvPr/>
        </p:nvSpPr>
        <p:spPr>
          <a:xfrm>
            <a:off x="6957022" y="5251051"/>
            <a:ext cx="1567435" cy="425028"/>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sz="1000" dirty="0"/>
              <a:t>Agree?</a:t>
            </a:r>
          </a:p>
        </p:txBody>
      </p:sp>
      <p:sp>
        <p:nvSpPr>
          <p:cNvPr id="14" name="TextBox 13"/>
          <p:cNvSpPr txBox="1"/>
          <p:nvPr/>
        </p:nvSpPr>
        <p:spPr>
          <a:xfrm>
            <a:off x="6611484" y="5218324"/>
            <a:ext cx="356188" cy="246221"/>
          </a:xfrm>
          <a:prstGeom prst="rect">
            <a:avLst/>
          </a:prstGeom>
          <a:noFill/>
        </p:spPr>
        <p:txBody>
          <a:bodyPr wrap="none" rtlCol="0">
            <a:spAutoFit/>
          </a:bodyPr>
          <a:lstStyle/>
          <a:p>
            <a:r>
              <a:rPr lang="en-US" sz="1000" dirty="0"/>
              <a:t>No</a:t>
            </a:r>
          </a:p>
        </p:txBody>
      </p:sp>
      <p:sp>
        <p:nvSpPr>
          <p:cNvPr id="16" name="TextBox 15"/>
          <p:cNvSpPr txBox="1"/>
          <p:nvPr/>
        </p:nvSpPr>
        <p:spPr>
          <a:xfrm>
            <a:off x="8472264" y="5200491"/>
            <a:ext cx="402674" cy="246221"/>
          </a:xfrm>
          <a:prstGeom prst="rect">
            <a:avLst/>
          </a:prstGeom>
          <a:noFill/>
        </p:spPr>
        <p:txBody>
          <a:bodyPr wrap="none" rtlCol="0">
            <a:spAutoFit/>
          </a:bodyPr>
          <a:lstStyle/>
          <a:p>
            <a:r>
              <a:rPr lang="en-US" sz="1000" dirty="0"/>
              <a:t>Yes</a:t>
            </a:r>
          </a:p>
        </p:txBody>
      </p:sp>
      <p:sp>
        <p:nvSpPr>
          <p:cNvPr id="17" name="Flowchart: Document 16"/>
          <p:cNvSpPr/>
          <p:nvPr/>
        </p:nvSpPr>
        <p:spPr>
          <a:xfrm>
            <a:off x="4709538" y="1658355"/>
            <a:ext cx="1820754" cy="850716"/>
          </a:xfrm>
          <a:prstGeom prst="flowChartDocumen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marL="171450" indent="-171450">
              <a:lnSpc>
                <a:spcPct val="100000"/>
              </a:lnSpc>
              <a:buFontTx/>
              <a:buChar char="-"/>
            </a:pPr>
            <a:r>
              <a:rPr lang="en-US" altLang="ja-JP" sz="1000" b="1" dirty="0">
                <a:solidFill>
                  <a:srgbClr val="0070C0"/>
                </a:solidFill>
                <a:ea typeface="メイリオ" panose="020B0604030504040204" pitchFamily="50" charset="-128"/>
              </a:rPr>
              <a:t>Process asset</a:t>
            </a:r>
          </a:p>
          <a:p>
            <a:pPr marL="171450" indent="-171450">
              <a:lnSpc>
                <a:spcPct val="100000"/>
              </a:lnSpc>
              <a:buFontTx/>
              <a:buChar char="-"/>
            </a:pPr>
            <a:r>
              <a:rPr lang="en-US" altLang="ja-JP" sz="1000" b="1" dirty="0">
                <a:solidFill>
                  <a:srgbClr val="0070C0"/>
                </a:solidFill>
                <a:ea typeface="メイリオ" panose="020B0604030504040204" pitchFamily="50" charset="-128"/>
              </a:rPr>
              <a:t>Project context</a:t>
            </a:r>
          </a:p>
          <a:p>
            <a:pPr marL="171450" indent="-171450">
              <a:lnSpc>
                <a:spcPct val="100000"/>
              </a:lnSpc>
              <a:buFontTx/>
              <a:buChar char="-"/>
            </a:pPr>
            <a:r>
              <a:rPr lang="en-US" altLang="ja-JP" sz="1000" b="1" dirty="0">
                <a:solidFill>
                  <a:srgbClr val="0070C0"/>
                </a:solidFill>
                <a:ea typeface="メイリオ" panose="020B0604030504040204" pitchFamily="50" charset="-128"/>
              </a:rPr>
              <a:t>Common risk/problem assessment</a:t>
            </a:r>
          </a:p>
        </p:txBody>
      </p:sp>
      <p:sp>
        <p:nvSpPr>
          <p:cNvPr id="18" name="Rectangle 17"/>
          <p:cNvSpPr/>
          <p:nvPr/>
        </p:nvSpPr>
        <p:spPr>
          <a:xfrm>
            <a:off x="8976320" y="5211537"/>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dirty="0"/>
              <a:t>Implement and regularly check</a:t>
            </a:r>
          </a:p>
        </p:txBody>
      </p:sp>
      <p:sp>
        <p:nvSpPr>
          <p:cNvPr id="19" name="Rectangle 18"/>
          <p:cNvSpPr/>
          <p:nvPr/>
        </p:nvSpPr>
        <p:spPr>
          <a:xfrm>
            <a:off x="7056907" y="1828800"/>
            <a:ext cx="136815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000" dirty="0"/>
              <a:t>Identify risks/problems</a:t>
            </a:r>
          </a:p>
        </p:txBody>
      </p:sp>
      <p:cxnSp>
        <p:nvCxnSpPr>
          <p:cNvPr id="20" name="Straight Arrow Connector 19"/>
          <p:cNvCxnSpPr>
            <a:stCxn id="17" idx="3"/>
            <a:endCxn id="19" idx="1"/>
          </p:cNvCxnSpPr>
          <p:nvPr/>
        </p:nvCxnSpPr>
        <p:spPr>
          <a:xfrm flipV="1">
            <a:off x="6530292" y="2080828"/>
            <a:ext cx="526615" cy="288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2"/>
            <a:endCxn id="10" idx="0"/>
          </p:cNvCxnSpPr>
          <p:nvPr/>
        </p:nvCxnSpPr>
        <p:spPr>
          <a:xfrm flipH="1">
            <a:off x="7740740" y="2332856"/>
            <a:ext cx="243" cy="40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11" idx="0"/>
          </p:cNvCxnSpPr>
          <p:nvPr/>
        </p:nvCxnSpPr>
        <p:spPr>
          <a:xfrm>
            <a:off x="7740740" y="3240339"/>
            <a:ext cx="3826" cy="35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2" idx="0"/>
          </p:cNvCxnSpPr>
          <p:nvPr/>
        </p:nvCxnSpPr>
        <p:spPr>
          <a:xfrm flipH="1">
            <a:off x="7740740" y="4095413"/>
            <a:ext cx="3826" cy="37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3" idx="0"/>
          </p:cNvCxnSpPr>
          <p:nvPr/>
        </p:nvCxnSpPr>
        <p:spPr>
          <a:xfrm>
            <a:off x="7740740" y="4974149"/>
            <a:ext cx="0" cy="276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8" idx="1"/>
          </p:cNvCxnSpPr>
          <p:nvPr/>
        </p:nvCxnSpPr>
        <p:spPr>
          <a:xfrm>
            <a:off x="8524457" y="5463565"/>
            <a:ext cx="451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30" idx="1"/>
          </p:cNvCxnSpPr>
          <p:nvPr/>
        </p:nvCxnSpPr>
        <p:spPr>
          <a:xfrm>
            <a:off x="8428642" y="3843385"/>
            <a:ext cx="547678"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1"/>
            <a:endCxn id="10" idx="1"/>
          </p:cNvCxnSpPr>
          <p:nvPr/>
        </p:nvCxnSpPr>
        <p:spPr>
          <a:xfrm rot="10800000" flipH="1">
            <a:off x="6957022" y="2988311"/>
            <a:ext cx="99642" cy="2475254"/>
          </a:xfrm>
          <a:prstGeom prst="bentConnector3">
            <a:avLst>
              <a:gd name="adj1" fmla="val -4222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8" idx="0"/>
            <a:endCxn id="10" idx="3"/>
          </p:cNvCxnSpPr>
          <p:nvPr/>
        </p:nvCxnSpPr>
        <p:spPr>
          <a:xfrm rot="16200000" flipV="1">
            <a:off x="7930993" y="3482134"/>
            <a:ext cx="2223226" cy="1235580"/>
          </a:xfrm>
          <a:prstGeom prst="bentConnector2">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30" name="Flowchart: Document 29"/>
          <p:cNvSpPr/>
          <p:nvPr/>
        </p:nvSpPr>
        <p:spPr>
          <a:xfrm>
            <a:off x="8976320" y="3451038"/>
            <a:ext cx="1296144" cy="784693"/>
          </a:xfrm>
          <a:prstGeom prst="flowChartDocumen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nSpc>
                <a:spcPct val="100000"/>
              </a:lnSpc>
            </a:pPr>
            <a:r>
              <a:rPr lang="en-US" altLang="ja-JP" sz="1000" dirty="0">
                <a:solidFill>
                  <a:srgbClr val="FF0000"/>
                </a:solidFill>
              </a:rPr>
              <a:t>Risk and Problem Management Table / </a:t>
            </a:r>
            <a:r>
              <a:rPr lang="en-US" altLang="ja-JP" sz="1000" dirty="0" err="1">
                <a:solidFill>
                  <a:srgbClr val="FF0000"/>
                </a:solidFill>
              </a:rPr>
              <a:t>Redmine</a:t>
            </a:r>
            <a:endParaRPr lang="en-US" altLang="ja-JP" sz="1000" dirty="0">
              <a:solidFill>
                <a:srgbClr val="FF0000"/>
              </a:solidFill>
            </a:endParaRPr>
          </a:p>
        </p:txBody>
      </p:sp>
      <p:sp>
        <p:nvSpPr>
          <p:cNvPr id="31" name="TextBox 30"/>
          <p:cNvSpPr txBox="1"/>
          <p:nvPr/>
        </p:nvSpPr>
        <p:spPr>
          <a:xfrm>
            <a:off x="9677400" y="1345049"/>
            <a:ext cx="1908212" cy="1477328"/>
          </a:xfrm>
          <a:prstGeom prst="rect">
            <a:avLst/>
          </a:prstGeom>
          <a:noFill/>
        </p:spPr>
        <p:txBody>
          <a:bodyPr wrap="square" rtlCol="0">
            <a:spAutoFit/>
          </a:bodyPr>
          <a:lstStyle/>
          <a:p>
            <a:r>
              <a:rPr lang="en-US" sz="1000" dirty="0"/>
              <a:t>When implement risk management, project should regularly check (</a:t>
            </a:r>
            <a:r>
              <a:rPr lang="en-US" sz="1000" dirty="0">
                <a:solidFill>
                  <a:srgbClr val="FF0000"/>
                </a:solidFill>
              </a:rPr>
              <a:t>at the progress confirmation meeting or another opportunity</a:t>
            </a:r>
            <a:r>
              <a:rPr lang="en-US" sz="1000" dirty="0"/>
              <a:t>) and re-evaluate risk level. After that, mitigation plan can change to be suitable with risk level at determined time.</a:t>
            </a:r>
          </a:p>
        </p:txBody>
      </p:sp>
      <p:cxnSp>
        <p:nvCxnSpPr>
          <p:cNvPr id="32" name="Curved Connector 31"/>
          <p:cNvCxnSpPr>
            <a:stCxn id="31" idx="1"/>
          </p:cNvCxnSpPr>
          <p:nvPr/>
        </p:nvCxnSpPr>
        <p:spPr>
          <a:xfrm rot="10800000" flipV="1">
            <a:off x="8874938" y="2083713"/>
            <a:ext cx="802462" cy="81188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5301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6" grpId="0"/>
      <p:bldP spid="17" grpId="0" animBg="1"/>
      <p:bldP spid="18" grpId="0" animBg="1"/>
      <p:bldP spid="19" grpId="0" animBg="1"/>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0"/>
            <a:ext cx="11244575" cy="720197"/>
          </a:xfrm>
        </p:spPr>
        <p:txBody>
          <a:bodyPr/>
          <a:lstStyle/>
          <a:p>
            <a:r>
              <a:rPr lang="en-US" dirty="0"/>
              <a:t>risk and problem management procedure</a:t>
            </a:r>
            <a:br>
              <a:rPr lang="en-US" dirty="0"/>
            </a:br>
            <a:r>
              <a:rPr lang="en-US" sz="2000" dirty="0"/>
              <a:t>evaluate and treat</a:t>
            </a:r>
            <a:endParaRPr lang="en-US" dirty="0"/>
          </a:p>
        </p:txBody>
      </p:sp>
      <p:graphicFrame>
        <p:nvGraphicFramePr>
          <p:cNvPr id="37" name="Content Placeholder 14"/>
          <p:cNvGraphicFramePr>
            <a:graphicFrameLocks noGrp="1"/>
          </p:cNvGraphicFramePr>
          <p:nvPr>
            <p:ph idx="1"/>
            <p:extLst>
              <p:ext uri="{D42A27DB-BD31-4B8C-83A1-F6EECF244321}">
                <p14:modId xmlns:p14="http://schemas.microsoft.com/office/powerpoint/2010/main" val="1140911129"/>
              </p:ext>
            </p:extLst>
          </p:nvPr>
        </p:nvGraphicFramePr>
        <p:xfrm>
          <a:off x="477524" y="1468120"/>
          <a:ext cx="4572000" cy="1742440"/>
        </p:xfrm>
        <a:graphic>
          <a:graphicData uri="http://schemas.openxmlformats.org/drawingml/2006/table">
            <a:tbl>
              <a:tblPr firstRow="1" bandRow="1">
                <a:tableStyleId>{5C22544A-7EE6-4342-B048-85BDC9FD1C3A}</a:tableStyleId>
              </a:tblPr>
              <a:tblGrid>
                <a:gridCol w="1024758">
                  <a:extLst>
                    <a:ext uri="{9D8B030D-6E8A-4147-A177-3AD203B41FA5}">
                      <a16:colId xmlns:a16="http://schemas.microsoft.com/office/drawing/2014/main" val="1871050243"/>
                    </a:ext>
                  </a:extLst>
                </a:gridCol>
                <a:gridCol w="3547242">
                  <a:extLst>
                    <a:ext uri="{9D8B030D-6E8A-4147-A177-3AD203B41FA5}">
                      <a16:colId xmlns:a16="http://schemas.microsoft.com/office/drawing/2014/main" val="4061632884"/>
                    </a:ext>
                  </a:extLst>
                </a:gridCol>
              </a:tblGrid>
              <a:tr h="370840">
                <a:tc>
                  <a:txBody>
                    <a:bodyPr/>
                    <a:lstStyle/>
                    <a:p>
                      <a:pPr algn="ctr"/>
                      <a:r>
                        <a:rPr lang="en-US" sz="1200" dirty="0"/>
                        <a:t>Degree of impact</a:t>
                      </a:r>
                    </a:p>
                  </a:txBody>
                  <a:tcPr/>
                </a:tc>
                <a:tc>
                  <a:txBody>
                    <a:bodyPr/>
                    <a:lstStyle/>
                    <a:p>
                      <a:pPr algn="ctr"/>
                      <a:r>
                        <a:rPr lang="en-US" sz="1200" dirty="0"/>
                        <a:t>Description</a:t>
                      </a:r>
                    </a:p>
                  </a:txBody>
                  <a:tcPr anchor="ctr"/>
                </a:tc>
                <a:extLst>
                  <a:ext uri="{0D108BD9-81ED-4DB2-BD59-A6C34878D82A}">
                    <a16:rowId xmlns:a16="http://schemas.microsoft.com/office/drawing/2014/main" val="1186255748"/>
                  </a:ext>
                </a:extLst>
              </a:tr>
              <a:tr h="370840">
                <a:tc>
                  <a:txBody>
                    <a:bodyPr/>
                    <a:lstStyle/>
                    <a:p>
                      <a:r>
                        <a:rPr lang="en-US" sz="1200" dirty="0"/>
                        <a:t>Large (5)</a:t>
                      </a:r>
                    </a:p>
                  </a:txBody>
                  <a:tcPr/>
                </a:tc>
                <a:tc>
                  <a:txBody>
                    <a:bodyPr/>
                    <a:lstStyle/>
                    <a:p>
                      <a:r>
                        <a:rPr lang="en-US" sz="1200" dirty="0"/>
                        <a:t>Impact of the problem</a:t>
                      </a:r>
                      <a:r>
                        <a:rPr lang="en-US" sz="1200" baseline="0" dirty="0"/>
                        <a:t> reaches the customers outside the Renesas Electronics group</a:t>
                      </a:r>
                      <a:endParaRPr lang="en-US" sz="1200" dirty="0"/>
                    </a:p>
                  </a:txBody>
                  <a:tcPr/>
                </a:tc>
                <a:extLst>
                  <a:ext uri="{0D108BD9-81ED-4DB2-BD59-A6C34878D82A}">
                    <a16:rowId xmlns:a16="http://schemas.microsoft.com/office/drawing/2014/main" val="1490543062"/>
                  </a:ext>
                </a:extLst>
              </a:tr>
              <a:tr h="370840">
                <a:tc>
                  <a:txBody>
                    <a:bodyPr/>
                    <a:lstStyle/>
                    <a:p>
                      <a:r>
                        <a:rPr lang="en-US" sz="1200" dirty="0"/>
                        <a:t>Medium (4)</a:t>
                      </a:r>
                    </a:p>
                  </a:txBody>
                  <a:tcPr/>
                </a:tc>
                <a:tc>
                  <a:txBody>
                    <a:bodyPr/>
                    <a:lstStyle/>
                    <a:p>
                      <a:r>
                        <a:rPr lang="en-US" sz="1200" dirty="0"/>
                        <a:t>Impact of the problem</a:t>
                      </a:r>
                      <a:r>
                        <a:rPr lang="en-US" sz="1200" baseline="0" dirty="0"/>
                        <a:t> reaches the release destinations within the Renesas Electronics group</a:t>
                      </a:r>
                      <a:endParaRPr lang="en-US" sz="1200" dirty="0"/>
                    </a:p>
                  </a:txBody>
                  <a:tcPr/>
                </a:tc>
                <a:extLst>
                  <a:ext uri="{0D108BD9-81ED-4DB2-BD59-A6C34878D82A}">
                    <a16:rowId xmlns:a16="http://schemas.microsoft.com/office/drawing/2014/main" val="189985151"/>
                  </a:ext>
                </a:extLst>
              </a:tr>
              <a:tr h="370840">
                <a:tc>
                  <a:txBody>
                    <a:bodyPr/>
                    <a:lstStyle/>
                    <a:p>
                      <a:r>
                        <a:rPr lang="en-US" sz="1200" dirty="0"/>
                        <a:t>Small (2)</a:t>
                      </a:r>
                    </a:p>
                  </a:txBody>
                  <a:tcPr/>
                </a:tc>
                <a:tc>
                  <a:txBody>
                    <a:bodyPr/>
                    <a:lstStyle/>
                    <a:p>
                      <a:r>
                        <a:rPr lang="en-US" sz="1200" dirty="0"/>
                        <a:t>Impact of the problem reaches inside the project</a:t>
                      </a:r>
                    </a:p>
                  </a:txBody>
                  <a:tcPr/>
                </a:tc>
                <a:extLst>
                  <a:ext uri="{0D108BD9-81ED-4DB2-BD59-A6C34878D82A}">
                    <a16:rowId xmlns:a16="http://schemas.microsoft.com/office/drawing/2014/main" val="3232758562"/>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085571981"/>
              </p:ext>
            </p:extLst>
          </p:nvPr>
        </p:nvGraphicFramePr>
        <p:xfrm>
          <a:off x="1925324" y="3886200"/>
          <a:ext cx="8361676" cy="2225040"/>
        </p:xfrm>
        <a:graphic>
          <a:graphicData uri="http://schemas.openxmlformats.org/drawingml/2006/table">
            <a:tbl>
              <a:tblPr firstRow="1" bandRow="1">
                <a:tableStyleId>{5C22544A-7EE6-4342-B048-85BDC9FD1C3A}</a:tableStyleId>
              </a:tblPr>
              <a:tblGrid>
                <a:gridCol w="1802987">
                  <a:extLst>
                    <a:ext uri="{9D8B030D-6E8A-4147-A177-3AD203B41FA5}">
                      <a16:colId xmlns:a16="http://schemas.microsoft.com/office/drawing/2014/main" val="1905264064"/>
                    </a:ext>
                  </a:extLst>
                </a:gridCol>
                <a:gridCol w="6558689">
                  <a:extLst>
                    <a:ext uri="{9D8B030D-6E8A-4147-A177-3AD203B41FA5}">
                      <a16:colId xmlns:a16="http://schemas.microsoft.com/office/drawing/2014/main" val="3412742117"/>
                    </a:ext>
                  </a:extLst>
                </a:gridCol>
              </a:tblGrid>
              <a:tr h="370840">
                <a:tc>
                  <a:txBody>
                    <a:bodyPr/>
                    <a:lstStyle/>
                    <a:p>
                      <a:pPr algn="ctr"/>
                      <a:r>
                        <a:rPr lang="en-US" sz="1600" b="1" dirty="0"/>
                        <a:t>Severity</a:t>
                      </a:r>
                    </a:p>
                  </a:txBody>
                  <a:tcPr/>
                </a:tc>
                <a:tc>
                  <a:txBody>
                    <a:bodyPr/>
                    <a:lstStyle/>
                    <a:p>
                      <a:pPr algn="ctr"/>
                      <a:r>
                        <a:rPr lang="en-US" sz="1600" b="1" dirty="0"/>
                        <a:t>Action</a:t>
                      </a:r>
                    </a:p>
                  </a:txBody>
                  <a:tcPr/>
                </a:tc>
                <a:extLst>
                  <a:ext uri="{0D108BD9-81ED-4DB2-BD59-A6C34878D82A}">
                    <a16:rowId xmlns:a16="http://schemas.microsoft.com/office/drawing/2014/main" val="799377285"/>
                  </a:ext>
                </a:extLst>
              </a:tr>
              <a:tr h="370840">
                <a:tc>
                  <a:txBody>
                    <a:bodyPr/>
                    <a:lstStyle/>
                    <a:p>
                      <a:r>
                        <a:rPr lang="en-US" sz="1600" dirty="0">
                          <a:solidFill>
                            <a:schemeClr val="bg1"/>
                          </a:solidFill>
                        </a:rPr>
                        <a:t>&gt;= 20</a:t>
                      </a:r>
                    </a:p>
                  </a:txBody>
                  <a:tcPr>
                    <a:solidFill>
                      <a:schemeClr val="accent2"/>
                    </a:solidFill>
                  </a:tcPr>
                </a:tc>
                <a:tc>
                  <a:txBody>
                    <a:bodyPr/>
                    <a:lstStyle/>
                    <a:p>
                      <a:r>
                        <a:rPr lang="en-US" sz="1600" dirty="0">
                          <a:solidFill>
                            <a:schemeClr val="bg1"/>
                          </a:solidFill>
                        </a:rPr>
                        <a:t>Taking a risk mitigation</a:t>
                      </a:r>
                      <a:r>
                        <a:rPr lang="en-US" sz="1600" baseline="0" dirty="0">
                          <a:solidFill>
                            <a:schemeClr val="bg1"/>
                          </a:solidFill>
                        </a:rPr>
                        <a:t> measure</a:t>
                      </a:r>
                      <a:endParaRPr lang="en-US" sz="1600" dirty="0">
                        <a:solidFill>
                          <a:schemeClr val="bg1"/>
                        </a:solidFill>
                      </a:endParaRPr>
                    </a:p>
                  </a:txBody>
                  <a:tcPr>
                    <a:solidFill>
                      <a:schemeClr val="accent2"/>
                    </a:solidFill>
                  </a:tcPr>
                </a:tc>
                <a:extLst>
                  <a:ext uri="{0D108BD9-81ED-4DB2-BD59-A6C34878D82A}">
                    <a16:rowId xmlns:a16="http://schemas.microsoft.com/office/drawing/2014/main" val="1837370891"/>
                  </a:ext>
                </a:extLst>
              </a:tr>
              <a:tr h="370840">
                <a:tc>
                  <a:txBody>
                    <a:bodyPr/>
                    <a:lstStyle/>
                    <a:p>
                      <a:r>
                        <a:rPr lang="en-US" sz="1600" dirty="0">
                          <a:solidFill>
                            <a:schemeClr val="bg1"/>
                          </a:solidFill>
                        </a:rPr>
                        <a:t>&gt;= 15</a:t>
                      </a:r>
                    </a:p>
                  </a:txBody>
                  <a:tcPr>
                    <a:solidFill>
                      <a:schemeClr val="accent2">
                        <a:lumMod val="60000"/>
                        <a:lumOff val="40000"/>
                      </a:schemeClr>
                    </a:solidFill>
                  </a:tcPr>
                </a:tc>
                <a:tc>
                  <a:txBody>
                    <a:bodyPr/>
                    <a:lstStyle/>
                    <a:p>
                      <a:r>
                        <a:rPr lang="en-US" sz="1600" dirty="0">
                          <a:solidFill>
                            <a:schemeClr val="bg1"/>
                          </a:solidFill>
                        </a:rPr>
                        <a:t>Planning a problem-solving</a:t>
                      </a:r>
                      <a:r>
                        <a:rPr lang="en-US" sz="1600" baseline="0" dirty="0">
                          <a:solidFill>
                            <a:schemeClr val="bg1"/>
                          </a:solidFill>
                        </a:rPr>
                        <a:t> measure</a:t>
                      </a:r>
                      <a:endParaRPr lang="en-US" sz="1600" dirty="0">
                        <a:solidFill>
                          <a:schemeClr val="bg1"/>
                        </a:solidFill>
                      </a:endParaRPr>
                    </a:p>
                  </a:txBody>
                  <a:tcPr>
                    <a:solidFill>
                      <a:schemeClr val="accent2">
                        <a:lumMod val="60000"/>
                        <a:lumOff val="40000"/>
                      </a:schemeClr>
                    </a:solidFill>
                  </a:tcPr>
                </a:tc>
                <a:extLst>
                  <a:ext uri="{0D108BD9-81ED-4DB2-BD59-A6C34878D82A}">
                    <a16:rowId xmlns:a16="http://schemas.microsoft.com/office/drawing/2014/main" val="1826178598"/>
                  </a:ext>
                </a:extLst>
              </a:tr>
              <a:tr h="370840">
                <a:tc>
                  <a:txBody>
                    <a:bodyPr/>
                    <a:lstStyle/>
                    <a:p>
                      <a:r>
                        <a:rPr lang="en-US" sz="1600" dirty="0">
                          <a:solidFill>
                            <a:schemeClr val="bg1"/>
                          </a:solidFill>
                        </a:rPr>
                        <a:t>&gt;=</a:t>
                      </a:r>
                      <a:r>
                        <a:rPr lang="en-US" sz="1600" baseline="0" dirty="0">
                          <a:solidFill>
                            <a:schemeClr val="bg1"/>
                          </a:solidFill>
                        </a:rPr>
                        <a:t> 12</a:t>
                      </a:r>
                      <a:endParaRPr lang="en-US" sz="1600" dirty="0">
                        <a:solidFill>
                          <a:schemeClr val="bg1"/>
                        </a:solidFill>
                      </a:endParaRPr>
                    </a:p>
                  </a:txBody>
                  <a:tcPr>
                    <a:solidFill>
                      <a:schemeClr val="accent2">
                        <a:lumMod val="40000"/>
                        <a:lumOff val="60000"/>
                      </a:schemeClr>
                    </a:solidFill>
                  </a:tcPr>
                </a:tc>
                <a:tc>
                  <a:txBody>
                    <a:bodyPr/>
                    <a:lstStyle/>
                    <a:p>
                      <a:r>
                        <a:rPr lang="en-US" sz="1600" dirty="0">
                          <a:solidFill>
                            <a:schemeClr val="bg1"/>
                          </a:solidFill>
                        </a:rPr>
                        <a:t>Planning</a:t>
                      </a:r>
                      <a:r>
                        <a:rPr lang="en-US" sz="1600" baseline="0" dirty="0">
                          <a:solidFill>
                            <a:schemeClr val="bg1"/>
                          </a:solidFill>
                        </a:rPr>
                        <a:t> a risk mitigation measure</a:t>
                      </a:r>
                      <a:endParaRPr lang="en-US" sz="1600" dirty="0">
                        <a:solidFill>
                          <a:schemeClr val="bg1"/>
                        </a:solidFill>
                      </a:endParaRPr>
                    </a:p>
                  </a:txBody>
                  <a:tcPr>
                    <a:solidFill>
                      <a:schemeClr val="accent2">
                        <a:lumMod val="40000"/>
                        <a:lumOff val="60000"/>
                      </a:schemeClr>
                    </a:solidFill>
                  </a:tcPr>
                </a:tc>
                <a:extLst>
                  <a:ext uri="{0D108BD9-81ED-4DB2-BD59-A6C34878D82A}">
                    <a16:rowId xmlns:a16="http://schemas.microsoft.com/office/drawing/2014/main" val="648040731"/>
                  </a:ext>
                </a:extLst>
              </a:tr>
              <a:tr h="370840">
                <a:tc>
                  <a:txBody>
                    <a:bodyPr/>
                    <a:lstStyle/>
                    <a:p>
                      <a:r>
                        <a:rPr lang="en-US" sz="1600" dirty="0">
                          <a:solidFill>
                            <a:schemeClr val="bg1"/>
                          </a:solidFill>
                        </a:rPr>
                        <a:t>&gt;= 6</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Monitoring the risk in the progress confirmation</a:t>
                      </a:r>
                      <a:r>
                        <a:rPr lang="en-US" sz="1600" baseline="0" dirty="0">
                          <a:solidFill>
                            <a:schemeClr val="bg1"/>
                          </a:solidFill>
                        </a:rPr>
                        <a:t> meeting</a:t>
                      </a:r>
                      <a:endParaRPr lang="en-US" sz="1600" dirty="0">
                        <a:solidFill>
                          <a:schemeClr val="bg1"/>
                        </a:solidFill>
                      </a:endParaRPr>
                    </a:p>
                  </a:txBody>
                  <a:tcPr>
                    <a:solidFill>
                      <a:schemeClr val="accent2">
                        <a:lumMod val="20000"/>
                        <a:lumOff val="80000"/>
                      </a:schemeClr>
                    </a:solidFill>
                  </a:tcPr>
                </a:tc>
                <a:extLst>
                  <a:ext uri="{0D108BD9-81ED-4DB2-BD59-A6C34878D82A}">
                    <a16:rowId xmlns:a16="http://schemas.microsoft.com/office/drawing/2014/main" val="2067682169"/>
                  </a:ext>
                </a:extLst>
              </a:tr>
              <a:tr h="370840">
                <a:tc>
                  <a:txBody>
                    <a:bodyPr/>
                    <a:lstStyle/>
                    <a:p>
                      <a:r>
                        <a:rPr lang="en-US" sz="1600" dirty="0">
                          <a:solidFill>
                            <a:schemeClr val="bg1"/>
                          </a:solidFill>
                        </a:rPr>
                        <a:t>&lt; 6</a:t>
                      </a:r>
                    </a:p>
                  </a:txBody>
                  <a:tcPr/>
                </a:tc>
                <a:tc>
                  <a:txBody>
                    <a:bodyPr/>
                    <a:lstStyle/>
                    <a:p>
                      <a:r>
                        <a:rPr lang="en-US" sz="1600" dirty="0">
                          <a:solidFill>
                            <a:schemeClr val="bg1"/>
                          </a:solidFill>
                        </a:rPr>
                        <a:t>No monitoring.</a:t>
                      </a:r>
                      <a:r>
                        <a:rPr lang="en-US" sz="1600" baseline="0" dirty="0">
                          <a:solidFill>
                            <a:schemeClr val="bg1"/>
                          </a:solidFill>
                        </a:rPr>
                        <a:t> But confirm before each design review (DR checklist)</a:t>
                      </a:r>
                      <a:endParaRPr lang="en-US" sz="1600" dirty="0">
                        <a:solidFill>
                          <a:schemeClr val="bg1"/>
                        </a:solidFill>
                      </a:endParaRPr>
                    </a:p>
                  </a:txBody>
                  <a:tcPr/>
                </a:tc>
                <a:extLst>
                  <a:ext uri="{0D108BD9-81ED-4DB2-BD59-A6C34878D82A}">
                    <a16:rowId xmlns:a16="http://schemas.microsoft.com/office/drawing/2014/main" val="3216461779"/>
                  </a:ext>
                </a:extLst>
              </a:tr>
            </a:tbl>
          </a:graphicData>
        </a:graphic>
      </p:graphicFrame>
      <p:graphicFrame>
        <p:nvGraphicFramePr>
          <p:cNvPr id="39" name="Content Placeholder 14"/>
          <p:cNvGraphicFramePr>
            <a:graphicFrameLocks/>
          </p:cNvGraphicFramePr>
          <p:nvPr>
            <p:extLst>
              <p:ext uri="{D42A27DB-BD31-4B8C-83A1-F6EECF244321}">
                <p14:modId xmlns:p14="http://schemas.microsoft.com/office/powerpoint/2010/main" val="382249579"/>
              </p:ext>
            </p:extLst>
          </p:nvPr>
        </p:nvGraphicFramePr>
        <p:xfrm>
          <a:off x="6268724" y="1447800"/>
          <a:ext cx="4800600" cy="1940560"/>
        </p:xfrm>
        <a:graphic>
          <a:graphicData uri="http://schemas.openxmlformats.org/drawingml/2006/table">
            <a:tbl>
              <a:tblPr firstRow="1" bandRow="1">
                <a:tableStyleId>{5C22544A-7EE6-4342-B048-85BDC9FD1C3A}</a:tableStyleId>
              </a:tblPr>
              <a:tblGrid>
                <a:gridCol w="1316294">
                  <a:extLst>
                    <a:ext uri="{9D8B030D-6E8A-4147-A177-3AD203B41FA5}">
                      <a16:colId xmlns:a16="http://schemas.microsoft.com/office/drawing/2014/main" val="1871050243"/>
                    </a:ext>
                  </a:extLst>
                </a:gridCol>
                <a:gridCol w="3484306">
                  <a:extLst>
                    <a:ext uri="{9D8B030D-6E8A-4147-A177-3AD203B41FA5}">
                      <a16:colId xmlns:a16="http://schemas.microsoft.com/office/drawing/2014/main" val="4061632884"/>
                    </a:ext>
                  </a:extLst>
                </a:gridCol>
              </a:tblGrid>
              <a:tr h="370840">
                <a:tc>
                  <a:txBody>
                    <a:bodyPr/>
                    <a:lstStyle/>
                    <a:p>
                      <a:pPr algn="ctr"/>
                      <a:r>
                        <a:rPr lang="en-US" sz="1200" dirty="0"/>
                        <a:t>Potentiality of being problem</a:t>
                      </a:r>
                    </a:p>
                  </a:txBody>
                  <a:tcPr/>
                </a:tc>
                <a:tc>
                  <a:txBody>
                    <a:bodyPr/>
                    <a:lstStyle/>
                    <a:p>
                      <a:pPr algn="ctr"/>
                      <a:r>
                        <a:rPr lang="en-US" sz="1200" dirty="0"/>
                        <a:t>Description</a:t>
                      </a:r>
                    </a:p>
                  </a:txBody>
                  <a:tcPr anchor="ctr"/>
                </a:tc>
                <a:extLst>
                  <a:ext uri="{0D108BD9-81ED-4DB2-BD59-A6C34878D82A}">
                    <a16:rowId xmlns:a16="http://schemas.microsoft.com/office/drawing/2014/main" val="1186255748"/>
                  </a:ext>
                </a:extLst>
              </a:tr>
              <a:tr h="370840">
                <a:tc>
                  <a:txBody>
                    <a:bodyPr/>
                    <a:lstStyle/>
                    <a:p>
                      <a:r>
                        <a:rPr lang="en-US" sz="1200" dirty="0"/>
                        <a:t>High</a:t>
                      </a:r>
                      <a:r>
                        <a:rPr lang="en-US" sz="1200" baseline="0" dirty="0"/>
                        <a:t> (5)</a:t>
                      </a:r>
                      <a:endParaRPr lang="en-US" sz="1200" dirty="0"/>
                    </a:p>
                  </a:txBody>
                  <a:tcPr/>
                </a:tc>
                <a:tc>
                  <a:txBody>
                    <a:bodyPr/>
                    <a:lstStyle/>
                    <a:p>
                      <a:r>
                        <a:rPr lang="en-US" sz="1200" dirty="0"/>
                        <a:t>The risk is highly likely to develop into a problem</a:t>
                      </a:r>
                    </a:p>
                  </a:txBody>
                  <a:tcPr/>
                </a:tc>
                <a:extLst>
                  <a:ext uri="{0D108BD9-81ED-4DB2-BD59-A6C34878D82A}">
                    <a16:rowId xmlns:a16="http://schemas.microsoft.com/office/drawing/2014/main" val="1490543062"/>
                  </a:ext>
                </a:extLst>
              </a:tr>
              <a:tr h="370840">
                <a:tc>
                  <a:txBody>
                    <a:bodyPr/>
                    <a:lstStyle/>
                    <a:p>
                      <a:r>
                        <a:rPr lang="en-US" sz="1200" dirty="0"/>
                        <a:t>Medium (3)</a:t>
                      </a:r>
                    </a:p>
                  </a:txBody>
                  <a:tcPr/>
                </a:tc>
                <a:tc>
                  <a:txBody>
                    <a:bodyPr/>
                    <a:lstStyle/>
                    <a:p>
                      <a:r>
                        <a:rPr lang="en-US" sz="1200" dirty="0"/>
                        <a:t>The risk is likely</a:t>
                      </a:r>
                      <a:r>
                        <a:rPr lang="en-US" sz="1200" baseline="0" dirty="0"/>
                        <a:t> to develop into a problem</a:t>
                      </a:r>
                      <a:endParaRPr lang="en-US" sz="1200" dirty="0"/>
                    </a:p>
                  </a:txBody>
                  <a:tcPr/>
                </a:tc>
                <a:extLst>
                  <a:ext uri="{0D108BD9-81ED-4DB2-BD59-A6C34878D82A}">
                    <a16:rowId xmlns:a16="http://schemas.microsoft.com/office/drawing/2014/main" val="189985151"/>
                  </a:ext>
                </a:extLst>
              </a:tr>
              <a:tr h="370840">
                <a:tc>
                  <a:txBody>
                    <a:bodyPr/>
                    <a:lstStyle/>
                    <a:p>
                      <a:r>
                        <a:rPr lang="en-US" sz="1200" dirty="0"/>
                        <a:t>Low (2)</a:t>
                      </a:r>
                    </a:p>
                  </a:txBody>
                  <a:tcPr/>
                </a:tc>
                <a:tc>
                  <a:txBody>
                    <a:bodyPr/>
                    <a:lstStyle/>
                    <a:p>
                      <a:r>
                        <a:rPr lang="en-US" sz="1200" dirty="0"/>
                        <a:t>The risk</a:t>
                      </a:r>
                      <a:r>
                        <a:rPr lang="en-US" sz="1200" baseline="0" dirty="0"/>
                        <a:t> is not likely to develop into a problem</a:t>
                      </a:r>
                      <a:endParaRPr lang="en-US" sz="1200" dirty="0"/>
                    </a:p>
                  </a:txBody>
                  <a:tcPr/>
                </a:tc>
                <a:extLst>
                  <a:ext uri="{0D108BD9-81ED-4DB2-BD59-A6C34878D82A}">
                    <a16:rowId xmlns:a16="http://schemas.microsoft.com/office/drawing/2014/main" val="3232758562"/>
                  </a:ext>
                </a:extLst>
              </a:tr>
              <a:tr h="370840">
                <a:tc>
                  <a:txBody>
                    <a:bodyPr/>
                    <a:lstStyle/>
                    <a:p>
                      <a:r>
                        <a:rPr lang="en-US" sz="1200" dirty="0"/>
                        <a:t>Problem (15)</a:t>
                      </a:r>
                    </a:p>
                  </a:txBody>
                  <a:tcPr/>
                </a:tc>
                <a:tc>
                  <a:txBody>
                    <a:bodyPr/>
                    <a:lstStyle/>
                    <a:p>
                      <a:r>
                        <a:rPr lang="en-US" sz="1200" dirty="0"/>
                        <a:t>The risk has developed</a:t>
                      </a:r>
                      <a:r>
                        <a:rPr lang="en-US" sz="1200" baseline="0" dirty="0"/>
                        <a:t> into a problem</a:t>
                      </a:r>
                      <a:endParaRPr lang="en-US" sz="1200" dirty="0"/>
                    </a:p>
                  </a:txBody>
                  <a:tcPr/>
                </a:tc>
                <a:extLst>
                  <a:ext uri="{0D108BD9-81ED-4DB2-BD59-A6C34878D82A}">
                    <a16:rowId xmlns:a16="http://schemas.microsoft.com/office/drawing/2014/main" val="1811203132"/>
                  </a:ext>
                </a:extLst>
              </a:tr>
            </a:tbl>
          </a:graphicData>
        </a:graphic>
      </p:graphicFrame>
      <p:sp>
        <p:nvSpPr>
          <p:cNvPr id="40" name="Down Arrow Callout 39"/>
          <p:cNvSpPr/>
          <p:nvPr/>
        </p:nvSpPr>
        <p:spPr>
          <a:xfrm>
            <a:off x="5153432" y="1981200"/>
            <a:ext cx="990600" cy="18288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multiply</a:t>
            </a:r>
          </a:p>
        </p:txBody>
      </p:sp>
    </p:spTree>
    <p:extLst>
      <p:ext uri="{BB962C8B-B14F-4D97-AF65-F5344CB8AC3E}">
        <p14:creationId xmlns:p14="http://schemas.microsoft.com/office/powerpoint/2010/main" val="253367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randombar(horizontal)">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de-DE" dirty="0"/>
              <a:t>Defect management procedure</a:t>
            </a:r>
            <a:endParaRPr lang="en-US" dirty="0"/>
          </a:p>
        </p:txBody>
      </p:sp>
    </p:spTree>
    <p:extLst>
      <p:ext uri="{BB962C8B-B14F-4D97-AF65-F5344CB8AC3E}">
        <p14:creationId xmlns:p14="http://schemas.microsoft.com/office/powerpoint/2010/main" val="3003829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609539"/>
            <a:ext cx="11244575" cy="443198"/>
          </a:xfrm>
        </p:spPr>
        <p:txBody>
          <a:bodyPr/>
          <a:lstStyle/>
          <a:p>
            <a:r>
              <a:rPr lang="de-DE" dirty="0"/>
              <a:t>Definition of defect</a:t>
            </a:r>
            <a:endParaRPr lang="en-US" dirty="0"/>
          </a:p>
        </p:txBody>
      </p:sp>
      <p:sp>
        <p:nvSpPr>
          <p:cNvPr id="7" name="Rectangle 6"/>
          <p:cNvSpPr/>
          <p:nvPr/>
        </p:nvSpPr>
        <p:spPr>
          <a:xfrm>
            <a:off x="1487488" y="3883261"/>
            <a:ext cx="9145016" cy="1323862"/>
          </a:xfrm>
          <a:prstGeom prst="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87488" y="2712534"/>
            <a:ext cx="9145016" cy="1033265"/>
          </a:xfrm>
          <a:prstGeom prst="rect">
            <a:avLst/>
          </a:prstGeom>
          <a:solidFill>
            <a:schemeClr val="accent4">
              <a:lumMod val="20000"/>
              <a:lumOff val="80000"/>
            </a:schemeClr>
          </a:solidFill>
          <a:ln>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27"/>
          <p:cNvCxnSpPr/>
          <p:nvPr/>
        </p:nvCxnSpPr>
        <p:spPr>
          <a:xfrm>
            <a:off x="4369480" y="3916714"/>
            <a:ext cx="1950981" cy="256760"/>
          </a:xfrm>
          <a:prstGeom prst="bentConnector3">
            <a:avLst>
              <a:gd name="adj1" fmla="val 99798"/>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27"/>
          <p:cNvCxnSpPr/>
          <p:nvPr/>
        </p:nvCxnSpPr>
        <p:spPr>
          <a:xfrm rot="5400000" flipH="1" flipV="1">
            <a:off x="4233687" y="3780920"/>
            <a:ext cx="271584" cy="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27"/>
          <p:cNvCxnSpPr/>
          <p:nvPr/>
        </p:nvCxnSpPr>
        <p:spPr>
          <a:xfrm>
            <a:off x="9622280" y="3645128"/>
            <a:ext cx="0" cy="543168"/>
          </a:xfrm>
          <a:prstGeom prst="straightConnector1">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6256465" y="1524000"/>
            <a:ext cx="1693488" cy="846744"/>
          </a:xfrm>
          <a:custGeom>
            <a:avLst/>
            <a:gdLst>
              <a:gd name="connsiteX0" fmla="*/ 0 w 1693488"/>
              <a:gd name="connsiteY0" fmla="*/ 0 h 846744"/>
              <a:gd name="connsiteX1" fmla="*/ 1693488 w 1693488"/>
              <a:gd name="connsiteY1" fmla="*/ 0 h 846744"/>
              <a:gd name="connsiteX2" fmla="*/ 1693488 w 1693488"/>
              <a:gd name="connsiteY2" fmla="*/ 846744 h 846744"/>
              <a:gd name="connsiteX3" fmla="*/ 0 w 1693488"/>
              <a:gd name="connsiteY3" fmla="*/ 846744 h 846744"/>
              <a:gd name="connsiteX4" fmla="*/ 0 w 1693488"/>
              <a:gd name="connsiteY4" fmla="*/ 0 h 84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488" h="846744">
                <a:moveTo>
                  <a:pt x="0" y="0"/>
                </a:moveTo>
                <a:lnTo>
                  <a:pt x="1693488" y="0"/>
                </a:lnTo>
                <a:lnTo>
                  <a:pt x="1693488" y="846744"/>
                </a:lnTo>
                <a:lnTo>
                  <a:pt x="0" y="846744"/>
                </a:lnTo>
                <a:lnTo>
                  <a:pt x="0" y="0"/>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kern="1200" dirty="0"/>
              <a:t>Defect</a:t>
            </a:r>
          </a:p>
        </p:txBody>
      </p:sp>
      <p:sp>
        <p:nvSpPr>
          <p:cNvPr id="18" name="Freeform 17"/>
          <p:cNvSpPr/>
          <p:nvPr/>
        </p:nvSpPr>
        <p:spPr>
          <a:xfrm>
            <a:off x="3538416" y="2798385"/>
            <a:ext cx="1693488" cy="846744"/>
          </a:xfrm>
          <a:custGeom>
            <a:avLst/>
            <a:gdLst>
              <a:gd name="connsiteX0" fmla="*/ 0 w 1693488"/>
              <a:gd name="connsiteY0" fmla="*/ 0 h 846744"/>
              <a:gd name="connsiteX1" fmla="*/ 1693488 w 1693488"/>
              <a:gd name="connsiteY1" fmla="*/ 0 h 846744"/>
              <a:gd name="connsiteX2" fmla="*/ 1693488 w 1693488"/>
              <a:gd name="connsiteY2" fmla="*/ 846744 h 846744"/>
              <a:gd name="connsiteX3" fmla="*/ 0 w 1693488"/>
              <a:gd name="connsiteY3" fmla="*/ 846744 h 846744"/>
              <a:gd name="connsiteX4" fmla="*/ 0 w 1693488"/>
              <a:gd name="connsiteY4" fmla="*/ 0 h 84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488" h="846744">
                <a:moveTo>
                  <a:pt x="0" y="0"/>
                </a:moveTo>
                <a:lnTo>
                  <a:pt x="1693488" y="0"/>
                </a:lnTo>
                <a:lnTo>
                  <a:pt x="1693488" y="846744"/>
                </a:lnTo>
                <a:lnTo>
                  <a:pt x="0" y="846744"/>
                </a:lnTo>
                <a:lnTo>
                  <a:pt x="0" y="0"/>
                </a:lnTo>
                <a:close/>
              </a:path>
            </a:pathLst>
          </a:custGeom>
        </p:spPr>
        <p:style>
          <a:lnRef idx="3">
            <a:schemeClr val="lt1">
              <a:shade val="80000"/>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kern="1200" dirty="0"/>
              <a:t>Document</a:t>
            </a:r>
          </a:p>
        </p:txBody>
      </p:sp>
      <p:sp>
        <p:nvSpPr>
          <p:cNvPr id="19" name="Freeform 18"/>
          <p:cNvSpPr/>
          <p:nvPr/>
        </p:nvSpPr>
        <p:spPr>
          <a:xfrm>
            <a:off x="8795000" y="2798385"/>
            <a:ext cx="1693488" cy="846744"/>
          </a:xfrm>
          <a:custGeom>
            <a:avLst/>
            <a:gdLst>
              <a:gd name="connsiteX0" fmla="*/ 0 w 1693488"/>
              <a:gd name="connsiteY0" fmla="*/ 0 h 846744"/>
              <a:gd name="connsiteX1" fmla="*/ 1693488 w 1693488"/>
              <a:gd name="connsiteY1" fmla="*/ 0 h 846744"/>
              <a:gd name="connsiteX2" fmla="*/ 1693488 w 1693488"/>
              <a:gd name="connsiteY2" fmla="*/ 846744 h 846744"/>
              <a:gd name="connsiteX3" fmla="*/ 0 w 1693488"/>
              <a:gd name="connsiteY3" fmla="*/ 846744 h 846744"/>
              <a:gd name="connsiteX4" fmla="*/ 0 w 1693488"/>
              <a:gd name="connsiteY4" fmla="*/ 0 h 84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488" h="846744">
                <a:moveTo>
                  <a:pt x="0" y="0"/>
                </a:moveTo>
                <a:lnTo>
                  <a:pt x="1693488" y="0"/>
                </a:lnTo>
                <a:lnTo>
                  <a:pt x="1693488" y="846744"/>
                </a:lnTo>
                <a:lnTo>
                  <a:pt x="0" y="846744"/>
                </a:lnTo>
                <a:lnTo>
                  <a:pt x="0" y="0"/>
                </a:lnTo>
                <a:close/>
              </a:path>
            </a:pathLst>
          </a:custGeom>
        </p:spPr>
        <p:style>
          <a:lnRef idx="3">
            <a:schemeClr val="lt1">
              <a:shade val="80000"/>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kern="1200" dirty="0"/>
              <a:t>Source code</a:t>
            </a:r>
          </a:p>
        </p:txBody>
      </p:sp>
      <p:sp>
        <p:nvSpPr>
          <p:cNvPr id="24" name="Freeform 23"/>
          <p:cNvSpPr/>
          <p:nvPr/>
        </p:nvSpPr>
        <p:spPr>
          <a:xfrm>
            <a:off x="1562801" y="4174611"/>
            <a:ext cx="3381072" cy="946279"/>
          </a:xfrm>
          <a:custGeom>
            <a:avLst/>
            <a:gdLst>
              <a:gd name="connsiteX0" fmla="*/ 0 w 1711389"/>
              <a:gd name="connsiteY0" fmla="*/ 0 h 523662"/>
              <a:gd name="connsiteX1" fmla="*/ 1711389 w 1711389"/>
              <a:gd name="connsiteY1" fmla="*/ 0 h 523662"/>
              <a:gd name="connsiteX2" fmla="*/ 1711389 w 1711389"/>
              <a:gd name="connsiteY2" fmla="*/ 523662 h 523662"/>
              <a:gd name="connsiteX3" fmla="*/ 0 w 1711389"/>
              <a:gd name="connsiteY3" fmla="*/ 523662 h 523662"/>
              <a:gd name="connsiteX4" fmla="*/ 0 w 1711389"/>
              <a:gd name="connsiteY4" fmla="*/ 0 h 523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89" h="523662">
                <a:moveTo>
                  <a:pt x="0" y="0"/>
                </a:moveTo>
                <a:lnTo>
                  <a:pt x="1711389" y="0"/>
                </a:lnTo>
                <a:lnTo>
                  <a:pt x="1711389" y="523662"/>
                </a:lnTo>
                <a:lnTo>
                  <a:pt x="0" y="523662"/>
                </a:lnTo>
                <a:lnTo>
                  <a:pt x="0" y="0"/>
                </a:lnTo>
                <a:close/>
              </a:path>
            </a:pathLst>
          </a:custGeom>
          <a:ln w="38100">
            <a:solidFill>
              <a:schemeClr val="tx1">
                <a:lumMod val="20000"/>
                <a:lumOff val="80000"/>
              </a:schemeClr>
            </a:solidFill>
          </a:ln>
        </p:spPr>
        <p:style>
          <a:lnRef idx="1">
            <a:schemeClr val="dk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200" dirty="0"/>
              <a:t>Item or description that does not comply with or meet a request, requirement (functional or non-functional requirement) and design specification for previous process.</a:t>
            </a:r>
            <a:endParaRPr lang="en-US" sz="1200" kern="1200" dirty="0"/>
          </a:p>
        </p:txBody>
      </p:sp>
      <p:sp>
        <p:nvSpPr>
          <p:cNvPr id="25" name="Freeform 24"/>
          <p:cNvSpPr/>
          <p:nvPr/>
        </p:nvSpPr>
        <p:spPr>
          <a:xfrm>
            <a:off x="5464768" y="4174611"/>
            <a:ext cx="1999384" cy="946279"/>
          </a:xfrm>
          <a:custGeom>
            <a:avLst/>
            <a:gdLst>
              <a:gd name="connsiteX0" fmla="*/ 0 w 1711389"/>
              <a:gd name="connsiteY0" fmla="*/ 0 h 523662"/>
              <a:gd name="connsiteX1" fmla="*/ 1711389 w 1711389"/>
              <a:gd name="connsiteY1" fmla="*/ 0 h 523662"/>
              <a:gd name="connsiteX2" fmla="*/ 1711389 w 1711389"/>
              <a:gd name="connsiteY2" fmla="*/ 523662 h 523662"/>
              <a:gd name="connsiteX3" fmla="*/ 0 w 1711389"/>
              <a:gd name="connsiteY3" fmla="*/ 523662 h 523662"/>
              <a:gd name="connsiteX4" fmla="*/ 0 w 1711389"/>
              <a:gd name="connsiteY4" fmla="*/ 0 h 523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89" h="523662">
                <a:moveTo>
                  <a:pt x="0" y="0"/>
                </a:moveTo>
                <a:lnTo>
                  <a:pt x="1711389" y="0"/>
                </a:lnTo>
                <a:lnTo>
                  <a:pt x="1711389" y="523662"/>
                </a:lnTo>
                <a:lnTo>
                  <a:pt x="0" y="523662"/>
                </a:lnTo>
                <a:lnTo>
                  <a:pt x="0" y="0"/>
                </a:lnTo>
                <a:close/>
              </a:path>
            </a:pathLst>
          </a:custGeom>
          <a:ln w="38100">
            <a:solidFill>
              <a:schemeClr val="tx1">
                <a:lumMod val="20000"/>
                <a:lumOff val="80000"/>
              </a:schemeClr>
            </a:solidFill>
          </a:ln>
        </p:spPr>
        <p:style>
          <a:lnRef idx="1">
            <a:schemeClr val="dk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200" dirty="0"/>
              <a:t>Unclear description subject to misinterpretation by other people</a:t>
            </a:r>
            <a:endParaRPr lang="en-US" sz="1200" kern="1200" dirty="0"/>
          </a:p>
        </p:txBody>
      </p:sp>
      <p:sp>
        <p:nvSpPr>
          <p:cNvPr id="21" name="Freeform 20"/>
          <p:cNvSpPr/>
          <p:nvPr/>
        </p:nvSpPr>
        <p:spPr>
          <a:xfrm>
            <a:off x="8688289" y="4173474"/>
            <a:ext cx="1872208" cy="947416"/>
          </a:xfrm>
          <a:custGeom>
            <a:avLst/>
            <a:gdLst>
              <a:gd name="connsiteX0" fmla="*/ 0 w 1711389"/>
              <a:gd name="connsiteY0" fmla="*/ 0 h 523662"/>
              <a:gd name="connsiteX1" fmla="*/ 1711389 w 1711389"/>
              <a:gd name="connsiteY1" fmla="*/ 0 h 523662"/>
              <a:gd name="connsiteX2" fmla="*/ 1711389 w 1711389"/>
              <a:gd name="connsiteY2" fmla="*/ 523662 h 523662"/>
              <a:gd name="connsiteX3" fmla="*/ 0 w 1711389"/>
              <a:gd name="connsiteY3" fmla="*/ 523662 h 523662"/>
              <a:gd name="connsiteX4" fmla="*/ 0 w 1711389"/>
              <a:gd name="connsiteY4" fmla="*/ 0 h 523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89" h="523662">
                <a:moveTo>
                  <a:pt x="0" y="0"/>
                </a:moveTo>
                <a:lnTo>
                  <a:pt x="1711389" y="0"/>
                </a:lnTo>
                <a:lnTo>
                  <a:pt x="1711389" y="523662"/>
                </a:lnTo>
                <a:lnTo>
                  <a:pt x="0" y="523662"/>
                </a:lnTo>
                <a:lnTo>
                  <a:pt x="0" y="0"/>
                </a:lnTo>
                <a:close/>
              </a:path>
            </a:pathLst>
          </a:custGeom>
          <a:ln w="38100">
            <a:solidFill>
              <a:schemeClr val="tx1">
                <a:lumMod val="20000"/>
                <a:lumOff val="80000"/>
              </a:schemeClr>
            </a:solidFill>
          </a:ln>
        </p:spPr>
        <p:style>
          <a:lnRef idx="1">
            <a:schemeClr val="dk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200" dirty="0"/>
              <a:t>Coding inconsistent with the Design Document and Coding convention</a:t>
            </a:r>
            <a:endParaRPr lang="en-US" sz="1200" kern="1200" dirty="0"/>
          </a:p>
        </p:txBody>
      </p:sp>
      <p:cxnSp>
        <p:nvCxnSpPr>
          <p:cNvPr id="22" name="Gerade Verbindung mit Pfeil 99"/>
          <p:cNvCxnSpPr>
            <a:cxnSpLocks/>
            <a:stCxn id="17" idx="3"/>
          </p:cNvCxnSpPr>
          <p:nvPr/>
        </p:nvCxnSpPr>
        <p:spPr>
          <a:xfrm flipH="1">
            <a:off x="5231905" y="2370744"/>
            <a:ext cx="1024560" cy="42764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99"/>
          <p:cNvCxnSpPr>
            <a:cxnSpLocks/>
            <a:stCxn id="17" idx="2"/>
            <a:endCxn id="19" idx="0"/>
          </p:cNvCxnSpPr>
          <p:nvPr/>
        </p:nvCxnSpPr>
        <p:spPr>
          <a:xfrm>
            <a:off x="7949953" y="2370744"/>
            <a:ext cx="845047" cy="42764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hteck 39"/>
          <p:cNvSpPr/>
          <p:nvPr/>
        </p:nvSpPr>
        <p:spPr>
          <a:xfrm>
            <a:off x="1487488" y="5411102"/>
            <a:ext cx="9145016" cy="717899"/>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en-US" sz="1200" dirty="0"/>
              <a:t>Duplicate defects (defects that require correction in several places due to use of same description and same methods) will be treated as a single defect.</a:t>
            </a:r>
          </a:p>
          <a:p>
            <a:r>
              <a:rPr lang="en-US" sz="1200" dirty="0"/>
              <a:t>Errors such as typo or omitted characters are not counted.</a:t>
            </a:r>
          </a:p>
          <a:p>
            <a:endParaRPr lang="en-US" sz="1050" dirty="0"/>
          </a:p>
        </p:txBody>
      </p:sp>
      <p:cxnSp>
        <p:nvCxnSpPr>
          <p:cNvPr id="27" name="Straight Connector 27"/>
          <p:cNvCxnSpPr/>
          <p:nvPr/>
        </p:nvCxnSpPr>
        <p:spPr>
          <a:xfrm rot="10800000" flipV="1">
            <a:off x="3256984" y="3916712"/>
            <a:ext cx="1112495" cy="271583"/>
          </a:xfrm>
          <a:prstGeom prst="bentConnector3">
            <a:avLst>
              <a:gd name="adj1" fmla="val 99658"/>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81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7" grpId="0" animBg="1"/>
      <p:bldP spid="18" grpId="0" animBg="1"/>
      <p:bldP spid="19" grpId="0" animBg="1"/>
      <p:bldP spid="24" grpId="0" animBg="1"/>
      <p:bldP spid="25" grpId="0" animBg="1"/>
      <p:bldP spid="21"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609539"/>
            <a:ext cx="11244575" cy="443198"/>
          </a:xfrm>
        </p:spPr>
        <p:txBody>
          <a:bodyPr/>
          <a:lstStyle/>
          <a:p>
            <a:r>
              <a:rPr lang="de-DE" dirty="0"/>
              <a:t>Defect management Target</a:t>
            </a:r>
            <a:endParaRPr lang="en-US" dirty="0"/>
          </a:p>
        </p:txBody>
      </p:sp>
      <p:sp>
        <p:nvSpPr>
          <p:cNvPr id="16" name="Block Arc 15"/>
          <p:cNvSpPr/>
          <p:nvPr/>
        </p:nvSpPr>
        <p:spPr>
          <a:xfrm>
            <a:off x="-1111664" y="1440819"/>
            <a:ext cx="4813488" cy="4813488"/>
          </a:xfrm>
          <a:prstGeom prst="blockArc">
            <a:avLst>
              <a:gd name="adj1" fmla="val 18900000"/>
              <a:gd name="adj2" fmla="val 2700000"/>
              <a:gd name="adj3" fmla="val 449"/>
            </a:avLst>
          </a:prstGeom>
        </p:spPr>
        <p:style>
          <a:lnRef idx="2">
            <a:schemeClr val="accent5">
              <a:hueOff val="0"/>
              <a:satOff val="0"/>
              <a:lumOff val="0"/>
              <a:alphaOff val="0"/>
            </a:schemeClr>
          </a:lnRef>
          <a:fillRef idx="0">
            <a:schemeClr val="accent4">
              <a:tint val="90000"/>
              <a:hueOff val="0"/>
              <a:satOff val="0"/>
              <a:lumOff val="0"/>
              <a:alphaOff val="0"/>
            </a:schemeClr>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7" name="Freeform 16"/>
          <p:cNvSpPr/>
          <p:nvPr/>
        </p:nvSpPr>
        <p:spPr>
          <a:xfrm>
            <a:off x="3425514" y="2418190"/>
            <a:ext cx="5966966" cy="714685"/>
          </a:xfrm>
          <a:custGeom>
            <a:avLst/>
            <a:gdLst>
              <a:gd name="connsiteX0" fmla="*/ 0 w 5966966"/>
              <a:gd name="connsiteY0" fmla="*/ 0 h 714685"/>
              <a:gd name="connsiteX1" fmla="*/ 5966966 w 5966966"/>
              <a:gd name="connsiteY1" fmla="*/ 0 h 714685"/>
              <a:gd name="connsiteX2" fmla="*/ 5966966 w 5966966"/>
              <a:gd name="connsiteY2" fmla="*/ 714685 h 714685"/>
              <a:gd name="connsiteX3" fmla="*/ 0 w 5966966"/>
              <a:gd name="connsiteY3" fmla="*/ 714685 h 714685"/>
              <a:gd name="connsiteX4" fmla="*/ 0 w 5966966"/>
              <a:gd name="connsiteY4" fmla="*/ 0 h 714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6966" h="714685">
                <a:moveTo>
                  <a:pt x="0" y="0"/>
                </a:moveTo>
                <a:lnTo>
                  <a:pt x="5966966" y="0"/>
                </a:lnTo>
                <a:lnTo>
                  <a:pt x="5966966" y="714685"/>
                </a:lnTo>
                <a:lnTo>
                  <a:pt x="0" y="714685"/>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567282" tIns="55880" rIns="55880" bIns="55880" numCol="1" spcCol="1270" anchor="ctr" anchorCtr="0">
            <a:noAutofit/>
          </a:bodyPr>
          <a:lstStyle/>
          <a:p>
            <a:pPr lvl="0" algn="l" defTabSz="977900">
              <a:lnSpc>
                <a:spcPct val="90000"/>
              </a:lnSpc>
              <a:spcBef>
                <a:spcPct val="0"/>
              </a:spcBef>
              <a:spcAft>
                <a:spcPct val="35000"/>
              </a:spcAft>
            </a:pPr>
            <a:r>
              <a:rPr lang="en-US" sz="2200" kern="1200" dirty="0"/>
              <a:t>Implement analysis and management for detected defects</a:t>
            </a:r>
          </a:p>
        </p:txBody>
      </p:sp>
      <p:sp>
        <p:nvSpPr>
          <p:cNvPr id="18" name="Oval 17"/>
          <p:cNvSpPr/>
          <p:nvPr/>
        </p:nvSpPr>
        <p:spPr>
          <a:xfrm>
            <a:off x="2978836" y="2328855"/>
            <a:ext cx="893357" cy="893357"/>
          </a:xfrm>
          <a:prstGeom prst="ellipse">
            <a:avLst/>
          </a:prstGeom>
        </p:spPr>
        <p:style>
          <a:lnRef idx="1">
            <a:schemeClr val="accent4">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3685303" y="3490219"/>
            <a:ext cx="5707178" cy="714685"/>
          </a:xfrm>
          <a:custGeom>
            <a:avLst/>
            <a:gdLst>
              <a:gd name="connsiteX0" fmla="*/ 0 w 5707178"/>
              <a:gd name="connsiteY0" fmla="*/ 0 h 714685"/>
              <a:gd name="connsiteX1" fmla="*/ 5707178 w 5707178"/>
              <a:gd name="connsiteY1" fmla="*/ 0 h 714685"/>
              <a:gd name="connsiteX2" fmla="*/ 5707178 w 5707178"/>
              <a:gd name="connsiteY2" fmla="*/ 714685 h 714685"/>
              <a:gd name="connsiteX3" fmla="*/ 0 w 5707178"/>
              <a:gd name="connsiteY3" fmla="*/ 714685 h 714685"/>
              <a:gd name="connsiteX4" fmla="*/ 0 w 5707178"/>
              <a:gd name="connsiteY4" fmla="*/ 0 h 714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178" h="714685">
                <a:moveTo>
                  <a:pt x="0" y="0"/>
                </a:moveTo>
                <a:lnTo>
                  <a:pt x="5707178" y="0"/>
                </a:lnTo>
                <a:lnTo>
                  <a:pt x="5707178" y="714685"/>
                </a:lnTo>
                <a:lnTo>
                  <a:pt x="0" y="714685"/>
                </a:lnTo>
                <a:lnTo>
                  <a:pt x="0" y="0"/>
                </a:lnTo>
                <a:close/>
              </a:path>
            </a:pathLst>
          </a:custGeom>
        </p:spPr>
        <p:style>
          <a:lnRef idx="0">
            <a:schemeClr val="lt1">
              <a:hueOff val="0"/>
              <a:satOff val="0"/>
              <a:lumOff val="0"/>
              <a:alphaOff val="0"/>
            </a:schemeClr>
          </a:lnRef>
          <a:fillRef idx="3">
            <a:schemeClr val="accent4">
              <a:hueOff val="6300038"/>
              <a:satOff val="0"/>
              <a:lumOff val="0"/>
              <a:alphaOff val="0"/>
            </a:schemeClr>
          </a:fillRef>
          <a:effectRef idx="3">
            <a:schemeClr val="accent4">
              <a:hueOff val="6300038"/>
              <a:satOff val="0"/>
              <a:lumOff val="0"/>
              <a:alphaOff val="0"/>
            </a:schemeClr>
          </a:effectRef>
          <a:fontRef idx="minor">
            <a:schemeClr val="lt1"/>
          </a:fontRef>
        </p:style>
        <p:txBody>
          <a:bodyPr spcFirstLastPara="0" vert="horz" wrap="square" lIns="567282" tIns="55880" rIns="55880" bIns="55880" numCol="1" spcCol="1270" anchor="ctr" anchorCtr="0">
            <a:noAutofit/>
          </a:bodyPr>
          <a:lstStyle/>
          <a:p>
            <a:pPr lvl="0" algn="l" defTabSz="977900">
              <a:lnSpc>
                <a:spcPct val="90000"/>
              </a:lnSpc>
              <a:spcBef>
                <a:spcPct val="0"/>
              </a:spcBef>
              <a:spcAft>
                <a:spcPct val="35000"/>
              </a:spcAft>
            </a:pPr>
            <a:r>
              <a:rPr lang="en-US" sz="2200" kern="1200" dirty="0"/>
              <a:t>Ensure quality of the work products</a:t>
            </a:r>
          </a:p>
        </p:txBody>
      </p:sp>
      <p:sp>
        <p:nvSpPr>
          <p:cNvPr id="20" name="Oval 19"/>
          <p:cNvSpPr/>
          <p:nvPr/>
        </p:nvSpPr>
        <p:spPr>
          <a:xfrm>
            <a:off x="3238624" y="3400883"/>
            <a:ext cx="893357" cy="893357"/>
          </a:xfrm>
          <a:prstGeom prst="ellipse">
            <a:avLst/>
          </a:prstGeom>
        </p:spPr>
        <p:style>
          <a:lnRef idx="1">
            <a:schemeClr val="accent4">
              <a:hueOff val="6300038"/>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3425514" y="4562248"/>
            <a:ext cx="5966966" cy="714685"/>
          </a:xfrm>
          <a:custGeom>
            <a:avLst/>
            <a:gdLst>
              <a:gd name="connsiteX0" fmla="*/ 0 w 5966966"/>
              <a:gd name="connsiteY0" fmla="*/ 0 h 714685"/>
              <a:gd name="connsiteX1" fmla="*/ 5966966 w 5966966"/>
              <a:gd name="connsiteY1" fmla="*/ 0 h 714685"/>
              <a:gd name="connsiteX2" fmla="*/ 5966966 w 5966966"/>
              <a:gd name="connsiteY2" fmla="*/ 714685 h 714685"/>
              <a:gd name="connsiteX3" fmla="*/ 0 w 5966966"/>
              <a:gd name="connsiteY3" fmla="*/ 714685 h 714685"/>
              <a:gd name="connsiteX4" fmla="*/ 0 w 5966966"/>
              <a:gd name="connsiteY4" fmla="*/ 0 h 714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6966" h="714685">
                <a:moveTo>
                  <a:pt x="0" y="0"/>
                </a:moveTo>
                <a:lnTo>
                  <a:pt x="5966966" y="0"/>
                </a:lnTo>
                <a:lnTo>
                  <a:pt x="5966966" y="714685"/>
                </a:lnTo>
                <a:lnTo>
                  <a:pt x="0" y="714685"/>
                </a:lnTo>
                <a:lnTo>
                  <a:pt x="0" y="0"/>
                </a:lnTo>
                <a:close/>
              </a:path>
            </a:pathLst>
          </a:custGeom>
        </p:spPr>
        <p:style>
          <a:lnRef idx="0">
            <a:schemeClr val="lt1">
              <a:hueOff val="0"/>
              <a:satOff val="0"/>
              <a:lumOff val="0"/>
              <a:alphaOff val="0"/>
            </a:schemeClr>
          </a:lnRef>
          <a:fillRef idx="3">
            <a:schemeClr val="accent4">
              <a:hueOff val="12600077"/>
              <a:satOff val="0"/>
              <a:lumOff val="0"/>
              <a:alphaOff val="0"/>
            </a:schemeClr>
          </a:fillRef>
          <a:effectRef idx="3">
            <a:schemeClr val="accent4">
              <a:hueOff val="12600077"/>
              <a:satOff val="0"/>
              <a:lumOff val="0"/>
              <a:alphaOff val="0"/>
            </a:schemeClr>
          </a:effectRef>
          <a:fontRef idx="minor">
            <a:schemeClr val="lt1"/>
          </a:fontRef>
        </p:style>
        <p:txBody>
          <a:bodyPr spcFirstLastPara="0" vert="horz" wrap="square" lIns="567282" tIns="55880" rIns="55880" bIns="55880" numCol="1" spcCol="1270" anchor="ctr" anchorCtr="0">
            <a:noAutofit/>
          </a:bodyPr>
          <a:lstStyle/>
          <a:p>
            <a:pPr lvl="0" algn="l" defTabSz="977900">
              <a:lnSpc>
                <a:spcPct val="90000"/>
              </a:lnSpc>
              <a:spcBef>
                <a:spcPct val="0"/>
              </a:spcBef>
              <a:spcAft>
                <a:spcPct val="35000"/>
              </a:spcAft>
            </a:pPr>
            <a:r>
              <a:rPr lang="en-US" sz="2200" kern="1200" dirty="0"/>
              <a:t>Record and utilize defect analysis results as process assets</a:t>
            </a:r>
          </a:p>
        </p:txBody>
      </p:sp>
      <p:sp>
        <p:nvSpPr>
          <p:cNvPr id="22" name="Oval 21"/>
          <p:cNvSpPr/>
          <p:nvPr/>
        </p:nvSpPr>
        <p:spPr>
          <a:xfrm>
            <a:off x="2978836" y="4472912"/>
            <a:ext cx="893357" cy="893357"/>
          </a:xfrm>
          <a:prstGeom prst="ellipse">
            <a:avLst/>
          </a:prstGeom>
        </p:spPr>
        <p:style>
          <a:lnRef idx="1">
            <a:schemeClr val="accent4">
              <a:hueOff val="12600077"/>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3" name="Oval 22"/>
          <p:cNvSpPr/>
          <p:nvPr/>
        </p:nvSpPr>
        <p:spPr>
          <a:xfrm>
            <a:off x="3203272" y="2552322"/>
            <a:ext cx="444484" cy="444484"/>
          </a:xfrm>
          <a:prstGeom prst="ellipse">
            <a:avLst/>
          </a:prstGeom>
          <a:solidFill>
            <a:schemeClr val="accent4"/>
          </a:solidFill>
        </p:spPr>
        <p:style>
          <a:lnRef idx="1">
            <a:schemeClr val="accent4">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4" name="Oval 23"/>
          <p:cNvSpPr/>
          <p:nvPr/>
        </p:nvSpPr>
        <p:spPr>
          <a:xfrm>
            <a:off x="3461274" y="3622156"/>
            <a:ext cx="448056" cy="448056"/>
          </a:xfrm>
          <a:prstGeom prst="ellipse">
            <a:avLst/>
          </a:prstGeom>
          <a:solidFill>
            <a:srgbClr val="2F7E98"/>
          </a:solidFill>
        </p:spPr>
        <p:style>
          <a:lnRef idx="1">
            <a:schemeClr val="accent4">
              <a:hueOff val="6300038"/>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5" name="Oval 24"/>
          <p:cNvSpPr/>
          <p:nvPr/>
        </p:nvSpPr>
        <p:spPr>
          <a:xfrm>
            <a:off x="3197809" y="4701401"/>
            <a:ext cx="448056" cy="448056"/>
          </a:xfrm>
          <a:prstGeom prst="ellipse">
            <a:avLst/>
          </a:prstGeom>
          <a:solidFill>
            <a:schemeClr val="accent5"/>
          </a:solidFill>
          <a:ln>
            <a:noFill/>
          </a:ln>
        </p:spPr>
        <p:style>
          <a:lnRef idx="1">
            <a:schemeClr val="accent4">
              <a:hueOff val="6300038"/>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31521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Agenda</a:t>
            </a:r>
            <a:endParaRPr lang="en-US" dirty="0"/>
          </a:p>
        </p:txBody>
      </p:sp>
      <p:sp>
        <p:nvSpPr>
          <p:cNvPr id="4" name="Inhaltsplatzhalter 3"/>
          <p:cNvSpPr>
            <a:spLocks noGrp="1"/>
          </p:cNvSpPr>
          <p:nvPr>
            <p:ph idx="1"/>
          </p:nvPr>
        </p:nvSpPr>
        <p:spPr>
          <a:xfrm>
            <a:off x="468000" y="1424991"/>
            <a:ext cx="11244574" cy="2373470"/>
          </a:xfrm>
        </p:spPr>
        <p:txBody>
          <a:bodyPr/>
          <a:lstStyle/>
          <a:p>
            <a:r>
              <a:rPr lang="de-DE" dirty="0"/>
              <a:t>Purpose of Monitoring and Control</a:t>
            </a:r>
            <a:r>
              <a:rPr lang="en-US" dirty="0"/>
              <a:t>	Page 03</a:t>
            </a:r>
          </a:p>
          <a:p>
            <a:r>
              <a:rPr lang="de-DE" dirty="0"/>
              <a:t>Change management</a:t>
            </a:r>
            <a:r>
              <a:rPr lang="en-US" dirty="0"/>
              <a:t>	Page 06</a:t>
            </a:r>
            <a:endParaRPr lang="de-DE" dirty="0"/>
          </a:p>
          <a:p>
            <a:r>
              <a:rPr lang="de-DE" dirty="0"/>
              <a:t>Risk and problem management</a:t>
            </a:r>
            <a:r>
              <a:rPr lang="en-US" dirty="0"/>
              <a:t>	Page 14</a:t>
            </a:r>
            <a:endParaRPr lang="de-DE" dirty="0"/>
          </a:p>
          <a:p>
            <a:r>
              <a:rPr lang="de-DE" dirty="0"/>
              <a:t>Defect management</a:t>
            </a:r>
            <a:r>
              <a:rPr lang="en-US" dirty="0"/>
              <a:t>	Page 17</a:t>
            </a:r>
          </a:p>
          <a:p>
            <a:r>
              <a:rPr lang="de-DE" dirty="0"/>
              <a:t>Progress management</a:t>
            </a:r>
            <a:r>
              <a:rPr lang="en-US" dirty="0"/>
              <a:t>	Page 26</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Defect management procedure</a:t>
            </a:r>
            <a:br>
              <a:rPr lang="de-DE" dirty="0"/>
            </a:br>
            <a:r>
              <a:rPr lang="en-US" sz="2000" dirty="0"/>
              <a:t>Report and Record the defect</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Report and Record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Consider and decide defect correction method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Confirm the result of correcting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Correct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urgency of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resolve procedure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59" name="Rectangle 58"/>
          <p:cNvSpPr/>
          <p:nvPr/>
        </p:nvSpPr>
        <p:spPr>
          <a:xfrm>
            <a:off x="937510" y="2344805"/>
            <a:ext cx="3816424" cy="39642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in charge who creates the work product</a:t>
            </a:r>
          </a:p>
        </p:txBody>
      </p:sp>
      <p:sp>
        <p:nvSpPr>
          <p:cNvPr id="64" name="Freeform 63"/>
          <p:cNvSpPr/>
          <p:nvPr/>
        </p:nvSpPr>
        <p:spPr>
          <a:xfrm>
            <a:off x="5160442" y="2344805"/>
            <a:ext cx="207012" cy="1399650"/>
          </a:xfrm>
          <a:custGeom>
            <a:avLst/>
            <a:gdLst/>
            <a:ahLst/>
            <a:cxnLst/>
            <a:rect l="0" t="0" r="0" b="0"/>
            <a:pathLst>
              <a:path>
                <a:moveTo>
                  <a:pt x="0" y="0"/>
                </a:moveTo>
                <a:lnTo>
                  <a:pt x="0" y="1399650"/>
                </a:lnTo>
                <a:lnTo>
                  <a:pt x="207012"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5" name="Freeform 64"/>
          <p:cNvSpPr/>
          <p:nvPr/>
        </p:nvSpPr>
        <p:spPr>
          <a:xfrm>
            <a:off x="5367454" y="3394543"/>
            <a:ext cx="2234088" cy="699825"/>
          </a:xfrm>
          <a:custGeom>
            <a:avLst/>
            <a:gdLst>
              <a:gd name="connsiteX0" fmla="*/ 0 w 2234088"/>
              <a:gd name="connsiteY0" fmla="*/ 69983 h 699825"/>
              <a:gd name="connsiteX1" fmla="*/ 69983 w 2234088"/>
              <a:gd name="connsiteY1" fmla="*/ 0 h 699825"/>
              <a:gd name="connsiteX2" fmla="*/ 2164106 w 2234088"/>
              <a:gd name="connsiteY2" fmla="*/ 0 h 699825"/>
              <a:gd name="connsiteX3" fmla="*/ 2234089 w 2234088"/>
              <a:gd name="connsiteY3" fmla="*/ 69983 h 699825"/>
              <a:gd name="connsiteX4" fmla="*/ 2234088 w 2234088"/>
              <a:gd name="connsiteY4" fmla="*/ 629843 h 699825"/>
              <a:gd name="connsiteX5" fmla="*/ 2164105 w 2234088"/>
              <a:gd name="connsiteY5" fmla="*/ 699826 h 699825"/>
              <a:gd name="connsiteX6" fmla="*/ 69983 w 2234088"/>
              <a:gd name="connsiteY6" fmla="*/ 699825 h 699825"/>
              <a:gd name="connsiteX7" fmla="*/ 0 w 2234088"/>
              <a:gd name="connsiteY7" fmla="*/ 629842 h 699825"/>
              <a:gd name="connsiteX8" fmla="*/ 0 w 2234088"/>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088" h="699825">
                <a:moveTo>
                  <a:pt x="0" y="69983"/>
                </a:moveTo>
                <a:cubicBezTo>
                  <a:pt x="0" y="31332"/>
                  <a:pt x="31332" y="0"/>
                  <a:pt x="69983" y="0"/>
                </a:cubicBezTo>
                <a:lnTo>
                  <a:pt x="2164106" y="0"/>
                </a:lnTo>
                <a:cubicBezTo>
                  <a:pt x="2202757" y="0"/>
                  <a:pt x="2234089" y="31332"/>
                  <a:pt x="2234089" y="69983"/>
                </a:cubicBezTo>
                <a:cubicBezTo>
                  <a:pt x="2234089" y="256603"/>
                  <a:pt x="2234088" y="443223"/>
                  <a:pt x="2234088" y="629843"/>
                </a:cubicBezTo>
                <a:cubicBezTo>
                  <a:pt x="2234088" y="668494"/>
                  <a:pt x="2202756" y="699826"/>
                  <a:pt x="2164105" y="699826"/>
                </a:cubicBezTo>
                <a:lnTo>
                  <a:pt x="69983" y="699825"/>
                </a:lnTo>
                <a:cubicBezTo>
                  <a:pt x="31332" y="699825"/>
                  <a:pt x="0" y="668493"/>
                  <a:pt x="0" y="629842"/>
                </a:cubicBezTo>
                <a:lnTo>
                  <a:pt x="0" y="69983"/>
                </a:lnTo>
                <a:close/>
              </a:path>
            </a:pathLst>
          </a:custGeom>
        </p:spPr>
        <p:style>
          <a:lnRef idx="1">
            <a:schemeClr val="accent4">
              <a:hueOff val="2520015"/>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in charge who performs the test</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5"/>
            <a:ext cx="247291" cy="524868"/>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Report to the defect manager</a:t>
            </a:r>
          </a:p>
        </p:txBody>
      </p:sp>
      <p:sp>
        <p:nvSpPr>
          <p:cNvPr id="69" name="Freeform 68"/>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70" name="Freeform 69"/>
          <p:cNvSpPr/>
          <p:nvPr/>
        </p:nvSpPr>
        <p:spPr>
          <a:xfrm>
            <a:off x="7951456" y="3394543"/>
            <a:ext cx="3758184" cy="699825"/>
          </a:xfrm>
          <a:custGeom>
            <a:avLst/>
            <a:gdLst>
              <a:gd name="connsiteX0" fmla="*/ 0 w 3758184"/>
              <a:gd name="connsiteY0" fmla="*/ 69983 h 699825"/>
              <a:gd name="connsiteX1" fmla="*/ 69983 w 3758184"/>
              <a:gd name="connsiteY1" fmla="*/ 0 h 699825"/>
              <a:gd name="connsiteX2" fmla="*/ 3688202 w 3758184"/>
              <a:gd name="connsiteY2" fmla="*/ 0 h 699825"/>
              <a:gd name="connsiteX3" fmla="*/ 3758185 w 3758184"/>
              <a:gd name="connsiteY3" fmla="*/ 69983 h 699825"/>
              <a:gd name="connsiteX4" fmla="*/ 3758184 w 3758184"/>
              <a:gd name="connsiteY4" fmla="*/ 629843 h 699825"/>
              <a:gd name="connsiteX5" fmla="*/ 3688201 w 3758184"/>
              <a:gd name="connsiteY5" fmla="*/ 699826 h 699825"/>
              <a:gd name="connsiteX6" fmla="*/ 69983 w 3758184"/>
              <a:gd name="connsiteY6" fmla="*/ 699825 h 699825"/>
              <a:gd name="connsiteX7" fmla="*/ 0 w 3758184"/>
              <a:gd name="connsiteY7" fmla="*/ 629842 h 699825"/>
              <a:gd name="connsiteX8" fmla="*/ 0 w 3758184"/>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8184" h="699825">
                <a:moveTo>
                  <a:pt x="0" y="69983"/>
                </a:moveTo>
                <a:cubicBezTo>
                  <a:pt x="0" y="31332"/>
                  <a:pt x="31332" y="0"/>
                  <a:pt x="69983" y="0"/>
                </a:cubicBezTo>
                <a:lnTo>
                  <a:pt x="3688202" y="0"/>
                </a:lnTo>
                <a:cubicBezTo>
                  <a:pt x="3726853" y="0"/>
                  <a:pt x="3758185" y="31332"/>
                  <a:pt x="3758185" y="69983"/>
                </a:cubicBezTo>
                <a:cubicBezTo>
                  <a:pt x="3758185" y="256603"/>
                  <a:pt x="3758184" y="443223"/>
                  <a:pt x="3758184" y="629843"/>
                </a:cubicBezTo>
                <a:cubicBezTo>
                  <a:pt x="3758184" y="668494"/>
                  <a:pt x="3726852" y="699826"/>
                  <a:pt x="3688201"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7560046"/>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Record in the tool or the Defect Management Table</a:t>
            </a:r>
          </a:p>
        </p:txBody>
      </p:sp>
    </p:spTree>
    <p:extLst>
      <p:ext uri="{BB962C8B-B14F-4D97-AF65-F5344CB8AC3E}">
        <p14:creationId xmlns:p14="http://schemas.microsoft.com/office/powerpoint/2010/main" val="184017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par>
                                <p:cTn id="28" presetID="10" presetClass="entr" presetSubtype="0" fill="hold"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P spid="65" grpId="0" animBg="1"/>
      <p:bldP spid="66" grpId="0" animBg="1"/>
      <p:bldP spid="68" grpId="0" animBg="1"/>
      <p:bldP spid="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Defect management procedure</a:t>
            </a:r>
            <a:br>
              <a:rPr lang="de-DE" dirty="0"/>
            </a:br>
            <a:r>
              <a:rPr lang="en-US" sz="2000" dirty="0"/>
              <a:t>Determine the urgency of defect</a:t>
            </a:r>
          </a:p>
        </p:txBody>
      </p:sp>
      <p:grpSp>
        <p:nvGrpSpPr>
          <p:cNvPr id="73" name="Group 72"/>
          <p:cNvGrpSpPr/>
          <p:nvPr/>
        </p:nvGrpSpPr>
        <p:grpSpPr>
          <a:xfrm>
            <a:off x="1089597" y="1556792"/>
            <a:ext cx="3512250" cy="4752229"/>
            <a:chOff x="1089597" y="1556792"/>
            <a:chExt cx="3512250" cy="4752229"/>
          </a:xfrm>
        </p:grpSpPr>
        <p:sp>
          <p:nvSpPr>
            <p:cNvPr id="74"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Report and Record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76"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Consider and decide defect correction method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77"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Confirm the result of correcting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78"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Correct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79"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urgency of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80"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resolve procedure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81" name="Rectangle 80"/>
          <p:cNvSpPr/>
          <p:nvPr/>
        </p:nvSpPr>
        <p:spPr>
          <a:xfrm>
            <a:off x="937510" y="3091880"/>
            <a:ext cx="3816424" cy="321714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84" name="Freeform 83"/>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85" name="Freeform 84"/>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project leader</a:t>
            </a:r>
          </a:p>
        </p:txBody>
      </p:sp>
      <p:sp>
        <p:nvSpPr>
          <p:cNvPr id="86" name="Freeform 8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87" name="Freeform 86"/>
          <p:cNvSpPr/>
          <p:nvPr/>
        </p:nvSpPr>
        <p:spPr>
          <a:xfrm>
            <a:off x="7704164" y="2344805"/>
            <a:ext cx="247291" cy="524868"/>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88" name="Freeform 8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Determine and record the urgency of resolving the defect</a:t>
            </a:r>
          </a:p>
        </p:txBody>
      </p:sp>
      <p:sp>
        <p:nvSpPr>
          <p:cNvPr id="89" name="Rectangle 88"/>
          <p:cNvSpPr/>
          <p:nvPr/>
        </p:nvSpPr>
        <p:spPr>
          <a:xfrm>
            <a:off x="914400" y="1644980"/>
            <a:ext cx="3816424" cy="65355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Decision 89"/>
          <p:cNvSpPr/>
          <p:nvPr/>
        </p:nvSpPr>
        <p:spPr>
          <a:xfrm>
            <a:off x="9042837" y="3689772"/>
            <a:ext cx="1567435" cy="425028"/>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sz="1500" dirty="0"/>
              <a:t>criteria</a:t>
            </a:r>
          </a:p>
        </p:txBody>
      </p:sp>
      <p:cxnSp>
        <p:nvCxnSpPr>
          <p:cNvPr id="91" name="Elbow Connector 90"/>
          <p:cNvCxnSpPr>
            <a:stCxn id="90" idx="0"/>
          </p:cNvCxnSpPr>
          <p:nvPr/>
        </p:nvCxnSpPr>
        <p:spPr>
          <a:xfrm rot="16200000" flipV="1">
            <a:off x="9594936" y="3458152"/>
            <a:ext cx="463239" cy="1"/>
          </a:xfrm>
          <a:prstGeom prst="bentConnector3">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2" name="Freeform 91"/>
          <p:cNvSpPr/>
          <p:nvPr/>
        </p:nvSpPr>
        <p:spPr>
          <a:xfrm>
            <a:off x="7947307" y="4710375"/>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r>
              <a:rPr lang="en-US" sz="1500" dirty="0"/>
              <a:t>Quickly holds a meeting to confirm the validity of the result of the judgment result</a:t>
            </a:r>
            <a:endParaRPr lang="en-US" sz="1500" kern="1200" dirty="0"/>
          </a:p>
        </p:txBody>
      </p:sp>
      <p:cxnSp>
        <p:nvCxnSpPr>
          <p:cNvPr id="93" name="Straight Arrow Connector 92"/>
          <p:cNvCxnSpPr>
            <a:stCxn id="90" idx="2"/>
          </p:cNvCxnSpPr>
          <p:nvPr/>
        </p:nvCxnSpPr>
        <p:spPr>
          <a:xfrm flipH="1">
            <a:off x="9826554" y="4114800"/>
            <a:ext cx="1" cy="59557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826554" y="4159958"/>
            <a:ext cx="550151" cy="323165"/>
          </a:xfrm>
          <a:prstGeom prst="rect">
            <a:avLst/>
          </a:prstGeom>
          <a:noFill/>
        </p:spPr>
        <p:txBody>
          <a:bodyPr wrap="none" rtlCol="0">
            <a:spAutoFit/>
          </a:bodyPr>
          <a:lstStyle/>
          <a:p>
            <a:r>
              <a:rPr lang="en-US" sz="1500" dirty="0"/>
              <a:t>high</a:t>
            </a:r>
          </a:p>
        </p:txBody>
      </p:sp>
      <p:cxnSp>
        <p:nvCxnSpPr>
          <p:cNvPr id="95" name="Elbow Connector 94"/>
          <p:cNvCxnSpPr/>
          <p:nvPr/>
        </p:nvCxnSpPr>
        <p:spPr>
          <a:xfrm rot="10800000">
            <a:off x="8406963" y="3219586"/>
            <a:ext cx="660837" cy="68270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369429" y="3582873"/>
            <a:ext cx="774571" cy="323165"/>
          </a:xfrm>
          <a:prstGeom prst="rect">
            <a:avLst/>
          </a:prstGeom>
          <a:noFill/>
        </p:spPr>
        <p:txBody>
          <a:bodyPr wrap="none" rtlCol="0">
            <a:spAutoFit/>
          </a:bodyPr>
          <a:lstStyle/>
          <a:p>
            <a:r>
              <a:rPr lang="en-US" sz="1500" dirty="0"/>
              <a:t>normal</a:t>
            </a:r>
          </a:p>
        </p:txBody>
      </p:sp>
      <p:sp>
        <p:nvSpPr>
          <p:cNvPr id="97" name="TextBox 96"/>
          <p:cNvSpPr txBox="1"/>
          <p:nvPr/>
        </p:nvSpPr>
        <p:spPr>
          <a:xfrm>
            <a:off x="6636815" y="5867400"/>
            <a:ext cx="5070277" cy="461665"/>
          </a:xfrm>
          <a:prstGeom prst="rect">
            <a:avLst/>
          </a:prstGeom>
          <a:noFill/>
        </p:spPr>
        <p:txBody>
          <a:bodyPr wrap="square" rtlCol="0">
            <a:spAutoFit/>
          </a:bodyPr>
          <a:lstStyle/>
          <a:p>
            <a:r>
              <a:rPr lang="en-US" sz="1200" u="sng" dirty="0"/>
              <a:t>Criteria</a:t>
            </a:r>
            <a:r>
              <a:rPr lang="en-US" sz="1200" dirty="0"/>
              <a:t>: The defect causes a delay in the release of the product to the customer and a large lack for a customer's requirement</a:t>
            </a:r>
          </a:p>
        </p:txBody>
      </p:sp>
    </p:spTree>
    <p:extLst>
      <p:ext uri="{BB962C8B-B14F-4D97-AF65-F5344CB8AC3E}">
        <p14:creationId xmlns:p14="http://schemas.microsoft.com/office/powerpoint/2010/main" val="17485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500"/>
                                        <p:tgtEl>
                                          <p:spTgt spid="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500"/>
                                        <p:tgtEl>
                                          <p:spTgt spid="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50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500"/>
                                        <p:tgtEl>
                                          <p:spTgt spid="94"/>
                                        </p:tgtEl>
                                      </p:cBhvr>
                                    </p:animEffect>
                                  </p:childTnLst>
                                </p:cTn>
                              </p:par>
                              <p:par>
                                <p:cTn id="45" presetID="10"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500"/>
                                        <p:tgtEl>
                                          <p:spTgt spid="9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fade">
                                      <p:cBhvr>
                                        <p:cTn id="5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8" grpId="0" animBg="1"/>
      <p:bldP spid="90" grpId="0" animBg="1"/>
      <p:bldP spid="92" grpId="0" animBg="1"/>
      <p:bldP spid="94" grpId="0"/>
      <p:bldP spid="96" grpId="0"/>
      <p:bldP spid="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Defect management procedure</a:t>
            </a:r>
            <a:br>
              <a:rPr lang="de-DE" dirty="0"/>
            </a:br>
            <a:r>
              <a:rPr lang="en-US" sz="2000" dirty="0"/>
              <a:t>Determine the resolve procedure for defect</a:t>
            </a:r>
          </a:p>
        </p:txBody>
      </p:sp>
      <p:grpSp>
        <p:nvGrpSpPr>
          <p:cNvPr id="31" name="Group 30"/>
          <p:cNvGrpSpPr/>
          <p:nvPr/>
        </p:nvGrpSpPr>
        <p:grpSpPr>
          <a:xfrm>
            <a:off x="1089597" y="1556792"/>
            <a:ext cx="3512250" cy="4752229"/>
            <a:chOff x="1089597" y="1556792"/>
            <a:chExt cx="3512250" cy="4752229"/>
          </a:xfrm>
        </p:grpSpPr>
        <p:sp>
          <p:nvSpPr>
            <p:cNvPr id="3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Report and Record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Consider and decide defect correction method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Confirm the result of correcting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Correct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7" name="正方形/長方形 10"/>
            <p:cNvSpPr>
              <a:spLocks noChangeArrowheads="1"/>
            </p:cNvSpPr>
            <p:nvPr/>
          </p:nvSpPr>
          <p:spPr bwMode="auto">
            <a:xfrm>
              <a:off x="1104076" y="2420888"/>
              <a:ext cx="3467771"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urgency of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resolve procedure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39" name="Rectangle 38"/>
          <p:cNvSpPr/>
          <p:nvPr/>
        </p:nvSpPr>
        <p:spPr>
          <a:xfrm>
            <a:off x="937510" y="3866808"/>
            <a:ext cx="3816424" cy="244221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42" name="Freeform 4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3" name="Freeform 4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The person in charge who creates the work product</a:t>
            </a:r>
          </a:p>
        </p:txBody>
      </p:sp>
      <p:sp>
        <p:nvSpPr>
          <p:cNvPr id="44" name="Freeform 43"/>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45" name="Freeform 44"/>
          <p:cNvSpPr/>
          <p:nvPr/>
        </p:nvSpPr>
        <p:spPr>
          <a:xfrm>
            <a:off x="7704164" y="2344805"/>
            <a:ext cx="247291" cy="524868"/>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6" name="Freeform 45"/>
          <p:cNvSpPr/>
          <p:nvPr/>
        </p:nvSpPr>
        <p:spPr>
          <a:xfrm>
            <a:off x="7951456" y="2519761"/>
            <a:ext cx="3759785" cy="1049737"/>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Follow the procedure described in “Consider and Decide the correction method for defect”, “Correct defect” and “Confirm the result of correcting the defect”</a:t>
            </a:r>
          </a:p>
        </p:txBody>
      </p:sp>
      <p:sp>
        <p:nvSpPr>
          <p:cNvPr id="47" name="Rectangle 46"/>
          <p:cNvSpPr/>
          <p:nvPr/>
        </p:nvSpPr>
        <p:spPr>
          <a:xfrm>
            <a:off x="914400" y="1644980"/>
            <a:ext cx="3816424" cy="14239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16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Defect management procedure</a:t>
            </a:r>
            <a:br>
              <a:rPr lang="de-DE" dirty="0"/>
            </a:br>
            <a:r>
              <a:rPr lang="en-US" sz="2000" dirty="0"/>
              <a:t>Consider and Decide the correction method for defect</a:t>
            </a:r>
          </a:p>
        </p:txBody>
      </p:sp>
      <p:grpSp>
        <p:nvGrpSpPr>
          <p:cNvPr id="31" name="Group 30"/>
          <p:cNvGrpSpPr/>
          <p:nvPr/>
        </p:nvGrpSpPr>
        <p:grpSpPr>
          <a:xfrm>
            <a:off x="1089597" y="1556792"/>
            <a:ext cx="3512250" cy="4752229"/>
            <a:chOff x="1089597" y="1556792"/>
            <a:chExt cx="3512250" cy="4752229"/>
          </a:xfrm>
        </p:grpSpPr>
        <p:sp>
          <p:nvSpPr>
            <p:cNvPr id="3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Report and Record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Consider and Decide the correction method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Confirm the result of correcting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Correct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7" name="正方形/長方形 10"/>
            <p:cNvSpPr>
              <a:spLocks noChangeArrowheads="1"/>
            </p:cNvSpPr>
            <p:nvPr/>
          </p:nvSpPr>
          <p:spPr bwMode="auto">
            <a:xfrm>
              <a:off x="1104076" y="2420888"/>
              <a:ext cx="3467771"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urgency of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resolve procedure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39" name="Rectangle 38"/>
          <p:cNvSpPr/>
          <p:nvPr/>
        </p:nvSpPr>
        <p:spPr>
          <a:xfrm>
            <a:off x="937510" y="4564948"/>
            <a:ext cx="3816424" cy="174407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14400" y="1644980"/>
            <a:ext cx="3816424" cy="21440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43" name="Freeform 42"/>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4" name="Freeform 43"/>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in charge who creates the work product</a:t>
            </a:r>
          </a:p>
        </p:txBody>
      </p:sp>
      <p:sp>
        <p:nvSpPr>
          <p:cNvPr id="45" name="Freeform 44"/>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46" name="Freeform 45"/>
          <p:cNvSpPr/>
          <p:nvPr/>
        </p:nvSpPr>
        <p:spPr>
          <a:xfrm>
            <a:off x="7704164" y="2344805"/>
            <a:ext cx="247291" cy="524868"/>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7" name="Freeform 46"/>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Consider and decide the correction method in view of performance (speed, size) and maintainability</a:t>
            </a:r>
          </a:p>
        </p:txBody>
      </p:sp>
      <p:sp>
        <p:nvSpPr>
          <p:cNvPr id="48" name="Freeform 47"/>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9" name="Freeform 48"/>
          <p:cNvSpPr/>
          <p:nvPr/>
        </p:nvSpPr>
        <p:spPr>
          <a:xfrm>
            <a:off x="7951456" y="3394543"/>
            <a:ext cx="3758184" cy="699825"/>
          </a:xfrm>
          <a:custGeom>
            <a:avLst/>
            <a:gdLst>
              <a:gd name="connsiteX0" fmla="*/ 0 w 3758184"/>
              <a:gd name="connsiteY0" fmla="*/ 69983 h 699825"/>
              <a:gd name="connsiteX1" fmla="*/ 69983 w 3758184"/>
              <a:gd name="connsiteY1" fmla="*/ 0 h 699825"/>
              <a:gd name="connsiteX2" fmla="*/ 3688202 w 3758184"/>
              <a:gd name="connsiteY2" fmla="*/ 0 h 699825"/>
              <a:gd name="connsiteX3" fmla="*/ 3758185 w 3758184"/>
              <a:gd name="connsiteY3" fmla="*/ 69983 h 699825"/>
              <a:gd name="connsiteX4" fmla="*/ 3758184 w 3758184"/>
              <a:gd name="connsiteY4" fmla="*/ 629843 h 699825"/>
              <a:gd name="connsiteX5" fmla="*/ 3688201 w 3758184"/>
              <a:gd name="connsiteY5" fmla="*/ 699826 h 699825"/>
              <a:gd name="connsiteX6" fmla="*/ 69983 w 3758184"/>
              <a:gd name="connsiteY6" fmla="*/ 699825 h 699825"/>
              <a:gd name="connsiteX7" fmla="*/ 0 w 3758184"/>
              <a:gd name="connsiteY7" fmla="*/ 629842 h 699825"/>
              <a:gd name="connsiteX8" fmla="*/ 0 w 3758184"/>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8184" h="699825">
                <a:moveTo>
                  <a:pt x="0" y="69983"/>
                </a:moveTo>
                <a:cubicBezTo>
                  <a:pt x="0" y="31332"/>
                  <a:pt x="31332" y="0"/>
                  <a:pt x="69983" y="0"/>
                </a:cubicBezTo>
                <a:lnTo>
                  <a:pt x="3688202" y="0"/>
                </a:lnTo>
                <a:cubicBezTo>
                  <a:pt x="3726853" y="0"/>
                  <a:pt x="3758185" y="31332"/>
                  <a:pt x="3758185" y="69983"/>
                </a:cubicBezTo>
                <a:cubicBezTo>
                  <a:pt x="3758185" y="256603"/>
                  <a:pt x="3758184" y="443223"/>
                  <a:pt x="3758184" y="629843"/>
                </a:cubicBezTo>
                <a:cubicBezTo>
                  <a:pt x="3758184" y="668494"/>
                  <a:pt x="3726852" y="699826"/>
                  <a:pt x="3688201"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7560046"/>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If the correction method impacts to the work products of other processes, a meeting is held with the </a:t>
            </a:r>
            <a:r>
              <a:rPr lang="en-US" sz="1500"/>
              <a:t>related persons</a:t>
            </a:r>
            <a:endParaRPr lang="en-US" sz="1500" dirty="0"/>
          </a:p>
        </p:txBody>
      </p:sp>
    </p:spTree>
    <p:extLst>
      <p:ext uri="{BB962C8B-B14F-4D97-AF65-F5344CB8AC3E}">
        <p14:creationId xmlns:p14="http://schemas.microsoft.com/office/powerpoint/2010/main" val="73488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Defect management procedure</a:t>
            </a:r>
            <a:br>
              <a:rPr lang="de-DE" dirty="0"/>
            </a:br>
            <a:r>
              <a:rPr lang="de-DE" sz="2000" dirty="0"/>
              <a:t>Correct defect</a:t>
            </a:r>
            <a:endParaRPr lang="en-US" sz="2000" dirty="0"/>
          </a:p>
        </p:txBody>
      </p:sp>
      <p:grpSp>
        <p:nvGrpSpPr>
          <p:cNvPr id="31" name="Group 30"/>
          <p:cNvGrpSpPr/>
          <p:nvPr/>
        </p:nvGrpSpPr>
        <p:grpSpPr>
          <a:xfrm>
            <a:off x="1089597" y="1556792"/>
            <a:ext cx="3512250" cy="4752229"/>
            <a:chOff x="1089597" y="1556792"/>
            <a:chExt cx="3512250" cy="4752229"/>
          </a:xfrm>
        </p:grpSpPr>
        <p:sp>
          <p:nvSpPr>
            <p:cNvPr id="3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Report and Record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Consider and Decide the correction method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Confirm the result of correcting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Correct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7" name="正方形/長方形 10"/>
            <p:cNvSpPr>
              <a:spLocks noChangeArrowheads="1"/>
            </p:cNvSpPr>
            <p:nvPr/>
          </p:nvSpPr>
          <p:spPr bwMode="auto">
            <a:xfrm>
              <a:off x="1104076" y="2420888"/>
              <a:ext cx="3467771"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urgency of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resolve procedure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39" name="Rectangle 38"/>
          <p:cNvSpPr/>
          <p:nvPr/>
        </p:nvSpPr>
        <p:spPr>
          <a:xfrm>
            <a:off x="937510" y="5339876"/>
            <a:ext cx="3816424" cy="9691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14400" y="1644980"/>
            <a:ext cx="3816424" cy="292490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43" name="Freeform 42"/>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4" name="Freeform 43"/>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in charge who creates the work product</a:t>
            </a:r>
          </a:p>
        </p:txBody>
      </p:sp>
      <p:sp>
        <p:nvSpPr>
          <p:cNvPr id="45" name="Freeform 44"/>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46" name="Freeform 45"/>
          <p:cNvSpPr/>
          <p:nvPr/>
        </p:nvSpPr>
        <p:spPr>
          <a:xfrm>
            <a:off x="7704164" y="2344805"/>
            <a:ext cx="247291" cy="524868"/>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7" name="Freeform 46"/>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Correct the defect according to the defect correction method</a:t>
            </a:r>
            <a:endParaRPr lang="en-US" sz="1500" kern="1200" dirty="0"/>
          </a:p>
        </p:txBody>
      </p:sp>
      <p:sp>
        <p:nvSpPr>
          <p:cNvPr id="48" name="Freeform 47"/>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9" name="Freeform 48"/>
          <p:cNvSpPr/>
          <p:nvPr/>
        </p:nvSpPr>
        <p:spPr>
          <a:xfrm>
            <a:off x="7951456" y="3389745"/>
            <a:ext cx="3758184" cy="1054535"/>
          </a:xfrm>
          <a:custGeom>
            <a:avLst/>
            <a:gdLst>
              <a:gd name="connsiteX0" fmla="*/ 0 w 3758184"/>
              <a:gd name="connsiteY0" fmla="*/ 69983 h 699825"/>
              <a:gd name="connsiteX1" fmla="*/ 69983 w 3758184"/>
              <a:gd name="connsiteY1" fmla="*/ 0 h 699825"/>
              <a:gd name="connsiteX2" fmla="*/ 3688202 w 3758184"/>
              <a:gd name="connsiteY2" fmla="*/ 0 h 699825"/>
              <a:gd name="connsiteX3" fmla="*/ 3758185 w 3758184"/>
              <a:gd name="connsiteY3" fmla="*/ 69983 h 699825"/>
              <a:gd name="connsiteX4" fmla="*/ 3758184 w 3758184"/>
              <a:gd name="connsiteY4" fmla="*/ 629843 h 699825"/>
              <a:gd name="connsiteX5" fmla="*/ 3688201 w 3758184"/>
              <a:gd name="connsiteY5" fmla="*/ 699826 h 699825"/>
              <a:gd name="connsiteX6" fmla="*/ 69983 w 3758184"/>
              <a:gd name="connsiteY6" fmla="*/ 699825 h 699825"/>
              <a:gd name="connsiteX7" fmla="*/ 0 w 3758184"/>
              <a:gd name="connsiteY7" fmla="*/ 629842 h 699825"/>
              <a:gd name="connsiteX8" fmla="*/ 0 w 3758184"/>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8184" h="699825">
                <a:moveTo>
                  <a:pt x="0" y="69983"/>
                </a:moveTo>
                <a:cubicBezTo>
                  <a:pt x="0" y="31332"/>
                  <a:pt x="31332" y="0"/>
                  <a:pt x="69983" y="0"/>
                </a:cubicBezTo>
                <a:lnTo>
                  <a:pt x="3688202" y="0"/>
                </a:lnTo>
                <a:cubicBezTo>
                  <a:pt x="3726853" y="0"/>
                  <a:pt x="3758185" y="31332"/>
                  <a:pt x="3758185" y="69983"/>
                </a:cubicBezTo>
                <a:cubicBezTo>
                  <a:pt x="3758185" y="256603"/>
                  <a:pt x="3758184" y="443223"/>
                  <a:pt x="3758184" y="629843"/>
                </a:cubicBezTo>
                <a:cubicBezTo>
                  <a:pt x="3758184" y="668494"/>
                  <a:pt x="3726852" y="699826"/>
                  <a:pt x="3688201"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7560046"/>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Record the category of correction (corrected, unreproducible, falsely recognized, or constrained), version after correction and completion date</a:t>
            </a:r>
            <a:endParaRPr lang="en-US" sz="1500" kern="1200" dirty="0"/>
          </a:p>
        </p:txBody>
      </p:sp>
    </p:spTree>
    <p:extLst>
      <p:ext uri="{BB962C8B-B14F-4D97-AF65-F5344CB8AC3E}">
        <p14:creationId xmlns:p14="http://schemas.microsoft.com/office/powerpoint/2010/main" val="257827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Defect management procedure</a:t>
            </a:r>
            <a:br>
              <a:rPr lang="de-DE" dirty="0"/>
            </a:br>
            <a:r>
              <a:rPr lang="en-US" sz="2000" dirty="0"/>
              <a:t>Confirm the result of correcting the defect</a:t>
            </a:r>
          </a:p>
        </p:txBody>
      </p:sp>
      <p:grpSp>
        <p:nvGrpSpPr>
          <p:cNvPr id="31" name="Group 30"/>
          <p:cNvGrpSpPr/>
          <p:nvPr/>
        </p:nvGrpSpPr>
        <p:grpSpPr>
          <a:xfrm>
            <a:off x="1089597" y="1556792"/>
            <a:ext cx="3512250" cy="4752229"/>
            <a:chOff x="1089597" y="1556792"/>
            <a:chExt cx="3512250" cy="4752229"/>
          </a:xfrm>
        </p:grpSpPr>
        <p:sp>
          <p:nvSpPr>
            <p:cNvPr id="3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Report and Record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Consider and Decide the correction method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Confirm the result of correcting the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Correct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7" name="正方形/長方形 10"/>
            <p:cNvSpPr>
              <a:spLocks noChangeArrowheads="1"/>
            </p:cNvSpPr>
            <p:nvPr/>
          </p:nvSpPr>
          <p:spPr bwMode="auto">
            <a:xfrm>
              <a:off x="1104076" y="2420888"/>
              <a:ext cx="3467771"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urgency of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3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Determine the resolve procedure for defect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39" name="Rectangle 38"/>
          <p:cNvSpPr/>
          <p:nvPr/>
        </p:nvSpPr>
        <p:spPr>
          <a:xfrm>
            <a:off x="914400" y="1644980"/>
            <a:ext cx="3816424" cy="358422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42" name="Freeform 4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3" name="Freeform 4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in charge who creates the work product</a:t>
            </a:r>
          </a:p>
        </p:txBody>
      </p:sp>
      <p:sp>
        <p:nvSpPr>
          <p:cNvPr id="44" name="Freeform 43"/>
          <p:cNvSpPr/>
          <p:nvPr/>
        </p:nvSpPr>
        <p:spPr>
          <a:xfrm>
            <a:off x="5160442" y="2344805"/>
            <a:ext cx="207012" cy="1399650"/>
          </a:xfrm>
          <a:custGeom>
            <a:avLst/>
            <a:gdLst/>
            <a:ahLst/>
            <a:cxnLst/>
            <a:rect l="0" t="0" r="0" b="0"/>
            <a:pathLst>
              <a:path>
                <a:moveTo>
                  <a:pt x="0" y="0"/>
                </a:moveTo>
                <a:lnTo>
                  <a:pt x="0" y="1399650"/>
                </a:lnTo>
                <a:lnTo>
                  <a:pt x="207012"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5" name="Freeform 44"/>
          <p:cNvSpPr/>
          <p:nvPr/>
        </p:nvSpPr>
        <p:spPr>
          <a:xfrm>
            <a:off x="5367454" y="3394543"/>
            <a:ext cx="2234088" cy="699825"/>
          </a:xfrm>
          <a:custGeom>
            <a:avLst/>
            <a:gdLst>
              <a:gd name="connsiteX0" fmla="*/ 0 w 2234088"/>
              <a:gd name="connsiteY0" fmla="*/ 69983 h 699825"/>
              <a:gd name="connsiteX1" fmla="*/ 69983 w 2234088"/>
              <a:gd name="connsiteY1" fmla="*/ 0 h 699825"/>
              <a:gd name="connsiteX2" fmla="*/ 2164106 w 2234088"/>
              <a:gd name="connsiteY2" fmla="*/ 0 h 699825"/>
              <a:gd name="connsiteX3" fmla="*/ 2234089 w 2234088"/>
              <a:gd name="connsiteY3" fmla="*/ 69983 h 699825"/>
              <a:gd name="connsiteX4" fmla="*/ 2234088 w 2234088"/>
              <a:gd name="connsiteY4" fmla="*/ 629843 h 699825"/>
              <a:gd name="connsiteX5" fmla="*/ 2164105 w 2234088"/>
              <a:gd name="connsiteY5" fmla="*/ 699826 h 699825"/>
              <a:gd name="connsiteX6" fmla="*/ 69983 w 2234088"/>
              <a:gd name="connsiteY6" fmla="*/ 699825 h 699825"/>
              <a:gd name="connsiteX7" fmla="*/ 0 w 2234088"/>
              <a:gd name="connsiteY7" fmla="*/ 629842 h 699825"/>
              <a:gd name="connsiteX8" fmla="*/ 0 w 2234088"/>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088" h="699825">
                <a:moveTo>
                  <a:pt x="0" y="69983"/>
                </a:moveTo>
                <a:cubicBezTo>
                  <a:pt x="0" y="31332"/>
                  <a:pt x="31332" y="0"/>
                  <a:pt x="69983" y="0"/>
                </a:cubicBezTo>
                <a:lnTo>
                  <a:pt x="2164106" y="0"/>
                </a:lnTo>
                <a:cubicBezTo>
                  <a:pt x="2202757" y="0"/>
                  <a:pt x="2234089" y="31332"/>
                  <a:pt x="2234089" y="69983"/>
                </a:cubicBezTo>
                <a:cubicBezTo>
                  <a:pt x="2234089" y="256603"/>
                  <a:pt x="2234088" y="443223"/>
                  <a:pt x="2234088" y="629843"/>
                </a:cubicBezTo>
                <a:cubicBezTo>
                  <a:pt x="2234088" y="668494"/>
                  <a:pt x="2202756" y="699826"/>
                  <a:pt x="2164105" y="699826"/>
                </a:cubicBezTo>
                <a:lnTo>
                  <a:pt x="69983" y="699825"/>
                </a:lnTo>
                <a:cubicBezTo>
                  <a:pt x="31332" y="699825"/>
                  <a:pt x="0" y="668493"/>
                  <a:pt x="0" y="629842"/>
                </a:cubicBezTo>
                <a:lnTo>
                  <a:pt x="0" y="69983"/>
                </a:lnTo>
                <a:close/>
              </a:path>
            </a:pathLst>
          </a:custGeom>
        </p:spPr>
        <p:style>
          <a:lnRef idx="1">
            <a:schemeClr val="accent4">
              <a:hueOff val="2520015"/>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project </a:t>
            </a:r>
            <a:r>
              <a:rPr lang="en-US" sz="1500" dirty="0"/>
              <a:t>l</a:t>
            </a:r>
            <a:r>
              <a:rPr lang="en-US" sz="1500" kern="1200" dirty="0"/>
              <a:t>eader</a:t>
            </a:r>
          </a:p>
        </p:txBody>
      </p:sp>
      <p:sp>
        <p:nvSpPr>
          <p:cNvPr id="46" name="Freeform 4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47" name="Freeform 46"/>
          <p:cNvSpPr/>
          <p:nvPr/>
        </p:nvSpPr>
        <p:spPr>
          <a:xfrm>
            <a:off x="7704164" y="2344805"/>
            <a:ext cx="247291" cy="524868"/>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8" name="Freeform 47"/>
          <p:cNvSpPr/>
          <p:nvPr/>
        </p:nvSpPr>
        <p:spPr>
          <a:xfrm>
            <a:off x="7951456" y="2519761"/>
            <a:ext cx="3759785" cy="703730"/>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defTabSz="666750">
              <a:lnSpc>
                <a:spcPct val="90000"/>
              </a:lnSpc>
              <a:spcBef>
                <a:spcPct val="0"/>
              </a:spcBef>
              <a:spcAft>
                <a:spcPct val="35000"/>
              </a:spcAft>
            </a:pPr>
            <a:r>
              <a:rPr lang="en-US" sz="1500" dirty="0"/>
              <a:t>Hold a progress confirmation meeting to confirm that all defects have been resolved according to the defect correction method</a:t>
            </a:r>
            <a:endParaRPr lang="en-US" sz="1500" kern="1200" dirty="0"/>
          </a:p>
        </p:txBody>
      </p:sp>
      <p:sp>
        <p:nvSpPr>
          <p:cNvPr id="49" name="Freeform 48"/>
          <p:cNvSpPr/>
          <p:nvPr/>
        </p:nvSpPr>
        <p:spPr>
          <a:xfrm>
            <a:off x="7704164" y="2344805"/>
            <a:ext cx="247291" cy="1399650"/>
          </a:xfrm>
          <a:custGeom>
            <a:avLst/>
            <a:gdLst/>
            <a:ahLst/>
            <a:cxnLst/>
            <a:rect l="0" t="0" r="0" b="0"/>
            <a:pathLst>
              <a:path>
                <a:moveTo>
                  <a:pt x="0" y="0"/>
                </a:moveTo>
                <a:lnTo>
                  <a:pt x="0" y="1399650"/>
                </a:lnTo>
                <a:lnTo>
                  <a:pt x="247291"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50" name="Freeform 49"/>
          <p:cNvSpPr/>
          <p:nvPr/>
        </p:nvSpPr>
        <p:spPr>
          <a:xfrm>
            <a:off x="7951456" y="3394543"/>
            <a:ext cx="3758184" cy="699825"/>
          </a:xfrm>
          <a:custGeom>
            <a:avLst/>
            <a:gdLst>
              <a:gd name="connsiteX0" fmla="*/ 0 w 3758184"/>
              <a:gd name="connsiteY0" fmla="*/ 69983 h 699825"/>
              <a:gd name="connsiteX1" fmla="*/ 69983 w 3758184"/>
              <a:gd name="connsiteY1" fmla="*/ 0 h 699825"/>
              <a:gd name="connsiteX2" fmla="*/ 3688202 w 3758184"/>
              <a:gd name="connsiteY2" fmla="*/ 0 h 699825"/>
              <a:gd name="connsiteX3" fmla="*/ 3758185 w 3758184"/>
              <a:gd name="connsiteY3" fmla="*/ 69983 h 699825"/>
              <a:gd name="connsiteX4" fmla="*/ 3758184 w 3758184"/>
              <a:gd name="connsiteY4" fmla="*/ 629843 h 699825"/>
              <a:gd name="connsiteX5" fmla="*/ 3688201 w 3758184"/>
              <a:gd name="connsiteY5" fmla="*/ 699826 h 699825"/>
              <a:gd name="connsiteX6" fmla="*/ 69983 w 3758184"/>
              <a:gd name="connsiteY6" fmla="*/ 699825 h 699825"/>
              <a:gd name="connsiteX7" fmla="*/ 0 w 3758184"/>
              <a:gd name="connsiteY7" fmla="*/ 629842 h 699825"/>
              <a:gd name="connsiteX8" fmla="*/ 0 w 3758184"/>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8184" h="699825">
                <a:moveTo>
                  <a:pt x="0" y="69983"/>
                </a:moveTo>
                <a:cubicBezTo>
                  <a:pt x="0" y="31332"/>
                  <a:pt x="31332" y="0"/>
                  <a:pt x="69983" y="0"/>
                </a:cubicBezTo>
                <a:lnTo>
                  <a:pt x="3688202" y="0"/>
                </a:lnTo>
                <a:cubicBezTo>
                  <a:pt x="3726853" y="0"/>
                  <a:pt x="3758185" y="31332"/>
                  <a:pt x="3758185" y="69983"/>
                </a:cubicBezTo>
                <a:cubicBezTo>
                  <a:pt x="3758185" y="256603"/>
                  <a:pt x="3758184" y="443223"/>
                  <a:pt x="3758184" y="629843"/>
                </a:cubicBezTo>
                <a:cubicBezTo>
                  <a:pt x="3758184" y="668494"/>
                  <a:pt x="3726852" y="699826"/>
                  <a:pt x="3688201"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7560046"/>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Record the confirmation date </a:t>
            </a:r>
          </a:p>
        </p:txBody>
      </p:sp>
    </p:spTree>
    <p:extLst>
      <p:ext uri="{BB962C8B-B14F-4D97-AF65-F5344CB8AC3E}">
        <p14:creationId xmlns:p14="http://schemas.microsoft.com/office/powerpoint/2010/main" val="62085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8" grpId="0" animBg="1"/>
      <p:bldP spid="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de-DE" dirty="0"/>
              <a:t>Progress management</a:t>
            </a:r>
            <a:endParaRPr lang="en-US" dirty="0"/>
          </a:p>
        </p:txBody>
      </p:sp>
    </p:spTree>
    <p:extLst>
      <p:ext uri="{BB962C8B-B14F-4D97-AF65-F5344CB8AC3E}">
        <p14:creationId xmlns:p14="http://schemas.microsoft.com/office/powerpoint/2010/main" val="283389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de-DE" dirty="0"/>
              <a:t>Progress management</a:t>
            </a:r>
            <a:br>
              <a:rPr lang="de-DE" dirty="0"/>
            </a:br>
            <a:r>
              <a:rPr lang="de-DE" sz="2000" dirty="0"/>
              <a:t>policy</a:t>
            </a:r>
            <a:endParaRPr lang="en-US" sz="2000" dirty="0"/>
          </a:p>
        </p:txBody>
      </p:sp>
      <p:sp>
        <p:nvSpPr>
          <p:cNvPr id="8" name="Rounded Rectangle 7"/>
          <p:cNvSpPr/>
          <p:nvPr/>
        </p:nvSpPr>
        <p:spPr>
          <a:xfrm>
            <a:off x="685800" y="1981200"/>
            <a:ext cx="3962400" cy="28194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Project Plan</a:t>
            </a:r>
          </a:p>
        </p:txBody>
      </p:sp>
      <p:sp>
        <p:nvSpPr>
          <p:cNvPr id="9" name="Rounded Rectangle 8"/>
          <p:cNvSpPr/>
          <p:nvPr/>
        </p:nvSpPr>
        <p:spPr>
          <a:xfrm>
            <a:off x="1295400" y="4191000"/>
            <a:ext cx="3200400" cy="423730"/>
          </a:xfrm>
          <a:prstGeom prst="round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Progress management policy</a:t>
            </a:r>
          </a:p>
        </p:txBody>
      </p:sp>
      <p:sp>
        <p:nvSpPr>
          <p:cNvPr id="10" name="Line Callout 1 9"/>
          <p:cNvSpPr/>
          <p:nvPr/>
        </p:nvSpPr>
        <p:spPr>
          <a:xfrm>
            <a:off x="6093915" y="2209800"/>
            <a:ext cx="4650285" cy="1828800"/>
          </a:xfrm>
          <a:prstGeom prst="borderCallout1">
            <a:avLst>
              <a:gd name="adj1" fmla="val 51290"/>
              <a:gd name="adj2" fmla="val -123"/>
              <a:gd name="adj3" fmla="val 112500"/>
              <a:gd name="adj4" fmla="val -3833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Timing of execution (daily, weekly, etc.)</a:t>
            </a:r>
          </a:p>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Use of tools or forms</a:t>
            </a:r>
          </a:p>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Update/change/cancellation of the project plan if the progress status has reached the criteria for judging deviations</a:t>
            </a:r>
          </a:p>
        </p:txBody>
      </p:sp>
    </p:spTree>
    <p:extLst>
      <p:ext uri="{BB962C8B-B14F-4D97-AF65-F5344CB8AC3E}">
        <p14:creationId xmlns:p14="http://schemas.microsoft.com/office/powerpoint/2010/main" val="4087958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de-DE" dirty="0"/>
              <a:t>Progress management</a:t>
            </a:r>
            <a:br>
              <a:rPr lang="de-DE" dirty="0"/>
            </a:br>
            <a:r>
              <a:rPr lang="de-DE" sz="2000" dirty="0"/>
              <a:t>control</a:t>
            </a:r>
            <a:endParaRPr lang="en-US" sz="2000" dirty="0"/>
          </a:p>
        </p:txBody>
      </p:sp>
      <p:sp>
        <p:nvSpPr>
          <p:cNvPr id="8" name="Rounded Rectangle 7"/>
          <p:cNvSpPr/>
          <p:nvPr/>
        </p:nvSpPr>
        <p:spPr>
          <a:xfrm>
            <a:off x="467999" y="2590800"/>
            <a:ext cx="5334000" cy="19050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Progress confirmation meeting</a:t>
            </a:r>
          </a:p>
        </p:txBody>
      </p:sp>
      <p:sp>
        <p:nvSpPr>
          <p:cNvPr id="10" name="Line Callout 1 9"/>
          <p:cNvSpPr/>
          <p:nvPr/>
        </p:nvSpPr>
        <p:spPr>
          <a:xfrm>
            <a:off x="6629400" y="1583196"/>
            <a:ext cx="5083174" cy="976536"/>
          </a:xfrm>
          <a:prstGeom prst="borderCallout1">
            <a:avLst>
              <a:gd name="adj1" fmla="val 51290"/>
              <a:gd name="adj2" fmla="val -123"/>
              <a:gd name="adj3" fmla="val 113475"/>
              <a:gd name="adj4" fmla="val -186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In principle, attended by the project members</a:t>
            </a:r>
          </a:p>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If necessary, the project manager or the stakeholders can attend</a:t>
            </a:r>
          </a:p>
        </p:txBody>
      </p:sp>
      <p:sp>
        <p:nvSpPr>
          <p:cNvPr id="6" name="Line Callout 1 5"/>
          <p:cNvSpPr/>
          <p:nvPr/>
        </p:nvSpPr>
        <p:spPr>
          <a:xfrm>
            <a:off x="6629400" y="3029973"/>
            <a:ext cx="5083174" cy="976536"/>
          </a:xfrm>
          <a:prstGeom prst="borderCallout1">
            <a:avLst>
              <a:gd name="adj1" fmla="val 51290"/>
              <a:gd name="adj2" fmla="val -123"/>
              <a:gd name="adj3" fmla="val 52026"/>
              <a:gd name="adj4" fmla="val -171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The progress of the development plan</a:t>
            </a:r>
          </a:p>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The development and management activities</a:t>
            </a:r>
          </a:p>
        </p:txBody>
      </p:sp>
      <p:sp>
        <p:nvSpPr>
          <p:cNvPr id="7" name="Line Callout 1 6"/>
          <p:cNvSpPr/>
          <p:nvPr/>
        </p:nvSpPr>
        <p:spPr>
          <a:xfrm>
            <a:off x="6629400" y="4509864"/>
            <a:ext cx="5083174" cy="1509936"/>
          </a:xfrm>
          <a:prstGeom prst="borderCallout1">
            <a:avLst>
              <a:gd name="adj1" fmla="val 51290"/>
              <a:gd name="adj2" fmla="val -123"/>
              <a:gd name="adj3" fmla="val -7356"/>
              <a:gd name="adj4" fmla="val -1847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The status of implementation of requirement management, change management, and configuration management</a:t>
            </a:r>
          </a:p>
          <a:p>
            <a:pPr marL="285750" indent="-285750">
              <a:buFont typeface="Wingdings" panose="05000000000000000000" pitchFamily="2" charset="2"/>
              <a:buChar char="§"/>
            </a:pPr>
            <a:r>
              <a:rPr lang="en-US" altLang="ja-JP" kern="0" dirty="0">
                <a:solidFill>
                  <a:sysClr val="windowText" lastClr="000000"/>
                </a:solidFill>
                <a:cs typeface="Arial" panose="020B0604020202020204" pitchFamily="34" charset="0"/>
              </a:rPr>
              <a:t>The occurrence of risks, defects and AIs, and its status of correspondence.</a:t>
            </a:r>
          </a:p>
        </p:txBody>
      </p:sp>
    </p:spTree>
    <p:extLst>
      <p:ext uri="{BB962C8B-B14F-4D97-AF65-F5344CB8AC3E}">
        <p14:creationId xmlns:p14="http://schemas.microsoft.com/office/powerpoint/2010/main" val="184400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en-US" dirty="0"/>
              <a:t>Q&amp;A</a:t>
            </a:r>
          </a:p>
        </p:txBody>
      </p:sp>
    </p:spTree>
    <p:extLst>
      <p:ext uri="{BB962C8B-B14F-4D97-AF65-F5344CB8AC3E}">
        <p14:creationId xmlns:p14="http://schemas.microsoft.com/office/powerpoint/2010/main" val="20963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1693110"/>
          </a:xfrm>
        </p:spPr>
        <p:txBody>
          <a:bodyPr/>
          <a:lstStyle/>
          <a:p>
            <a:r>
              <a:rPr lang="de-DE" dirty="0"/>
              <a:t>Purpose of monitoring and control</a:t>
            </a:r>
            <a:endParaRPr lang="en-US" dirty="0"/>
          </a:p>
        </p:txBody>
      </p:sp>
    </p:spTree>
    <p:extLst>
      <p:ext uri="{BB962C8B-B14F-4D97-AF65-F5344CB8AC3E}">
        <p14:creationId xmlns:p14="http://schemas.microsoft.com/office/powerpoint/2010/main" val="714599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8"/>
            <p:extLst>
              <p:ext uri="{D42A27DB-BD31-4B8C-83A1-F6EECF244321}">
                <p14:modId xmlns:p14="http://schemas.microsoft.com/office/powerpoint/2010/main" val="3064898009"/>
              </p:ext>
            </p:extLst>
          </p:nvPr>
        </p:nvGraphicFramePr>
        <p:xfrm>
          <a:off x="460375" y="539750"/>
          <a:ext cx="7997825" cy="1483360"/>
        </p:xfrm>
        <a:graphic>
          <a:graphicData uri="http://schemas.openxmlformats.org/drawingml/2006/table">
            <a:tbl>
              <a:tblPr firstRow="1" bandRow="1">
                <a:tableStyleId>{5940675A-B579-460E-94D1-54222C63F5DA}</a:tableStyleId>
              </a:tblPr>
              <a:tblGrid>
                <a:gridCol w="1063625">
                  <a:extLst>
                    <a:ext uri="{9D8B030D-6E8A-4147-A177-3AD203B41FA5}">
                      <a16:colId xmlns:a16="http://schemas.microsoft.com/office/drawing/2014/main" val="3613344866"/>
                    </a:ext>
                  </a:extLst>
                </a:gridCol>
                <a:gridCol w="3276600">
                  <a:extLst>
                    <a:ext uri="{9D8B030D-6E8A-4147-A177-3AD203B41FA5}">
                      <a16:colId xmlns:a16="http://schemas.microsoft.com/office/drawing/2014/main" val="3175798801"/>
                    </a:ext>
                  </a:extLst>
                </a:gridCol>
                <a:gridCol w="1828800">
                  <a:extLst>
                    <a:ext uri="{9D8B030D-6E8A-4147-A177-3AD203B41FA5}">
                      <a16:colId xmlns:a16="http://schemas.microsoft.com/office/drawing/2014/main" val="2623864641"/>
                    </a:ext>
                  </a:extLst>
                </a:gridCol>
                <a:gridCol w="1828800">
                  <a:extLst>
                    <a:ext uri="{9D8B030D-6E8A-4147-A177-3AD203B41FA5}">
                      <a16:colId xmlns:a16="http://schemas.microsoft.com/office/drawing/2014/main" val="2209821350"/>
                    </a:ext>
                  </a:extLst>
                </a:gridCol>
              </a:tblGrid>
              <a:tr h="370840">
                <a:tc>
                  <a:txBody>
                    <a:bodyPr/>
                    <a:lstStyle/>
                    <a:p>
                      <a:r>
                        <a:rPr lang="en-US" dirty="0">
                          <a:solidFill>
                            <a:schemeClr val="bg1"/>
                          </a:solidFill>
                        </a:rPr>
                        <a:t>Revision</a:t>
                      </a:r>
                    </a:p>
                  </a:txBody>
                  <a:tcPr>
                    <a:solidFill>
                      <a:schemeClr val="accent1"/>
                    </a:solidFill>
                  </a:tcPr>
                </a:tc>
                <a:tc>
                  <a:txBody>
                    <a:bodyPr/>
                    <a:lstStyle/>
                    <a:p>
                      <a:r>
                        <a:rPr lang="en-US" dirty="0">
                          <a:solidFill>
                            <a:schemeClr val="bg1"/>
                          </a:solidFill>
                        </a:rPr>
                        <a:t>Description</a:t>
                      </a:r>
                    </a:p>
                  </a:txBody>
                  <a:tcPr>
                    <a:solidFill>
                      <a:schemeClr val="accent1"/>
                    </a:solidFill>
                  </a:tcPr>
                </a:tc>
                <a:tc>
                  <a:txBody>
                    <a:bodyPr/>
                    <a:lstStyle/>
                    <a:p>
                      <a:r>
                        <a:rPr lang="en-US" dirty="0">
                          <a:solidFill>
                            <a:schemeClr val="bg1"/>
                          </a:solidFill>
                        </a:rPr>
                        <a:t>Creator</a:t>
                      </a:r>
                    </a:p>
                  </a:txBody>
                  <a:tcPr>
                    <a:solidFill>
                      <a:schemeClr val="accent1"/>
                    </a:solidFill>
                  </a:tcPr>
                </a:tc>
                <a:tc>
                  <a:txBody>
                    <a:bodyPr/>
                    <a:lstStyle/>
                    <a:p>
                      <a:r>
                        <a:rPr lang="en-US" dirty="0">
                          <a:solidFill>
                            <a:schemeClr val="bg1"/>
                          </a:solidFill>
                        </a:rPr>
                        <a:t>Checker</a:t>
                      </a:r>
                    </a:p>
                  </a:txBody>
                  <a:tcPr>
                    <a:solidFill>
                      <a:schemeClr val="accent1"/>
                    </a:solidFill>
                  </a:tcPr>
                </a:tc>
                <a:extLst>
                  <a:ext uri="{0D108BD9-81ED-4DB2-BD59-A6C34878D82A}">
                    <a16:rowId xmlns:a16="http://schemas.microsoft.com/office/drawing/2014/main" val="2873734628"/>
                  </a:ext>
                </a:extLst>
              </a:tr>
              <a:tr h="370840">
                <a:tc>
                  <a:txBody>
                    <a:bodyPr/>
                    <a:lstStyle/>
                    <a:p>
                      <a:pPr algn="ctr"/>
                      <a:r>
                        <a:rPr lang="en-US" dirty="0"/>
                        <a:t>1.00</a:t>
                      </a:r>
                    </a:p>
                  </a:txBody>
                  <a:tcPr/>
                </a:tc>
                <a:tc>
                  <a:txBody>
                    <a:bodyPr/>
                    <a:lstStyle/>
                    <a:p>
                      <a:r>
                        <a:rPr lang="en-US" dirty="0"/>
                        <a:t>Newly created</a:t>
                      </a:r>
                    </a:p>
                  </a:txBody>
                  <a:tcPr/>
                </a:tc>
                <a:tc>
                  <a:txBody>
                    <a:bodyPr/>
                    <a:lstStyle/>
                    <a:p>
                      <a:r>
                        <a:rPr lang="en-US" dirty="0"/>
                        <a:t>Qui La</a:t>
                      </a:r>
                    </a:p>
                  </a:txBody>
                  <a:tcPr/>
                </a:tc>
                <a:tc>
                  <a:txBody>
                    <a:bodyPr/>
                    <a:lstStyle/>
                    <a:p>
                      <a:r>
                        <a:rPr lang="en-US" dirty="0"/>
                        <a:t>Nguyen </a:t>
                      </a:r>
                      <a:r>
                        <a:rPr lang="en-US" dirty="0" err="1"/>
                        <a:t>Nguyen</a:t>
                      </a:r>
                      <a:endParaRPr lang="en-US" dirty="0"/>
                    </a:p>
                  </a:txBody>
                  <a:tcPr/>
                </a:tc>
                <a:extLst>
                  <a:ext uri="{0D108BD9-81ED-4DB2-BD59-A6C34878D82A}">
                    <a16:rowId xmlns:a16="http://schemas.microsoft.com/office/drawing/2014/main" val="3773204806"/>
                  </a:ext>
                </a:extLst>
              </a:tr>
              <a:tr h="370840">
                <a:tc>
                  <a:txBody>
                    <a:bodyPr/>
                    <a:lstStyle/>
                    <a:p>
                      <a:pPr algn="ctr"/>
                      <a:r>
                        <a:rPr lang="en-US" dirty="0"/>
                        <a:t>2.00</a:t>
                      </a:r>
                    </a:p>
                  </a:txBody>
                  <a:tcPr/>
                </a:tc>
                <a:tc>
                  <a:txBody>
                    <a:bodyPr/>
                    <a:lstStyle/>
                    <a:p>
                      <a:r>
                        <a:rPr lang="en-US" dirty="0"/>
                        <a:t>Added Change Management</a:t>
                      </a:r>
                    </a:p>
                  </a:txBody>
                  <a:tcPr/>
                </a:tc>
                <a:tc>
                  <a:txBody>
                    <a:bodyPr/>
                    <a:lstStyle/>
                    <a:p>
                      <a:r>
                        <a:rPr lang="en-US" dirty="0"/>
                        <a:t>Qui La</a:t>
                      </a:r>
                    </a:p>
                  </a:txBody>
                  <a:tcPr/>
                </a:tc>
                <a:tc>
                  <a:txBody>
                    <a:bodyPr/>
                    <a:lstStyle/>
                    <a:p>
                      <a:r>
                        <a:rPr lang="en-US" dirty="0"/>
                        <a:t>Nguyen </a:t>
                      </a:r>
                      <a:r>
                        <a:rPr lang="en-US"/>
                        <a:t>Nguyen</a:t>
                      </a:r>
                    </a:p>
                  </a:txBody>
                  <a:tcPr/>
                </a:tc>
                <a:extLst>
                  <a:ext uri="{0D108BD9-81ED-4DB2-BD59-A6C34878D82A}">
                    <a16:rowId xmlns:a16="http://schemas.microsoft.com/office/drawing/2014/main" val="426379124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28818931"/>
                  </a:ext>
                </a:extLst>
              </a:tr>
            </a:tbl>
          </a:graphicData>
        </a:graphic>
      </p:graphicFrame>
    </p:spTree>
    <p:extLst>
      <p:ext uri="{BB962C8B-B14F-4D97-AF65-F5344CB8AC3E}">
        <p14:creationId xmlns:p14="http://schemas.microsoft.com/office/powerpoint/2010/main" val="304343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de-DE" dirty="0"/>
              <a:t>Purpose of Monitoring and Control</a:t>
            </a:r>
            <a:br>
              <a:rPr lang="de-DE" dirty="0"/>
            </a:br>
            <a:r>
              <a:rPr lang="de-DE" sz="2000" dirty="0"/>
              <a:t>purpose and judgement criteria</a:t>
            </a:r>
            <a:endParaRPr lang="en-US" sz="2000" dirty="0"/>
          </a:p>
        </p:txBody>
      </p:sp>
      <p:sp>
        <p:nvSpPr>
          <p:cNvPr id="7" name="Content Placeholder 6"/>
          <p:cNvSpPr>
            <a:spLocks noGrp="1"/>
          </p:cNvSpPr>
          <p:nvPr>
            <p:ph idx="1"/>
          </p:nvPr>
        </p:nvSpPr>
        <p:spPr>
          <a:xfrm>
            <a:off x="468000" y="1424991"/>
            <a:ext cx="11244574" cy="865109"/>
          </a:xfrm>
        </p:spPr>
        <p:txBody>
          <a:bodyPr/>
          <a:lstStyle/>
          <a:p>
            <a:r>
              <a:rPr lang="en-US" sz="1800" dirty="0"/>
              <a:t>Monitor the project status according to the project plan based on the defined criteria</a:t>
            </a:r>
          </a:p>
          <a:p>
            <a:r>
              <a:rPr lang="en-US" sz="1800" dirty="0"/>
              <a:t>Implement measures for a deviation from a project plan on a timely manner</a:t>
            </a:r>
          </a:p>
        </p:txBody>
      </p:sp>
      <p:sp>
        <p:nvSpPr>
          <p:cNvPr id="8" name="Rounded Rectangle 7"/>
          <p:cNvSpPr/>
          <p:nvPr/>
        </p:nvSpPr>
        <p:spPr>
          <a:xfrm>
            <a:off x="685800" y="2971800"/>
            <a:ext cx="3962400" cy="281940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Project Plan</a:t>
            </a:r>
          </a:p>
        </p:txBody>
      </p:sp>
      <p:sp>
        <p:nvSpPr>
          <p:cNvPr id="9" name="Rounded Rectangle 8"/>
          <p:cNvSpPr/>
          <p:nvPr/>
        </p:nvSpPr>
        <p:spPr>
          <a:xfrm>
            <a:off x="2133600" y="5181600"/>
            <a:ext cx="2362200" cy="423730"/>
          </a:xfrm>
          <a:prstGeom prst="round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Criteria of deviations</a:t>
            </a:r>
          </a:p>
        </p:txBody>
      </p:sp>
      <p:sp>
        <p:nvSpPr>
          <p:cNvPr id="10" name="Line Callout 1 9"/>
          <p:cNvSpPr/>
          <p:nvPr/>
        </p:nvSpPr>
        <p:spPr>
          <a:xfrm>
            <a:off x="6093915" y="3200400"/>
            <a:ext cx="3888285" cy="1828800"/>
          </a:xfrm>
          <a:prstGeom prst="borderCallout1">
            <a:avLst>
              <a:gd name="adj1" fmla="val 51290"/>
              <a:gd name="adj2" fmla="val -123"/>
              <a:gd name="adj3" fmla="val 110937"/>
              <a:gd name="adj4" fmla="val -4225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kern="0" dirty="0">
                <a:solidFill>
                  <a:sysClr val="windowText" lastClr="000000"/>
                </a:solidFill>
                <a:cs typeface="Arial" panose="020B0604020202020204" pitchFamily="34" charset="0"/>
              </a:rPr>
              <a:t>Describe the criteria of deviation for judging that it is necessary to carry out the appropriate works</a:t>
            </a:r>
          </a:p>
        </p:txBody>
      </p:sp>
    </p:spTree>
    <p:extLst>
      <p:ext uri="{BB962C8B-B14F-4D97-AF65-F5344CB8AC3E}">
        <p14:creationId xmlns:p14="http://schemas.microsoft.com/office/powerpoint/2010/main" val="402334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39"/>
            <a:ext cx="11244575" cy="720197"/>
          </a:xfrm>
        </p:spPr>
        <p:txBody>
          <a:bodyPr/>
          <a:lstStyle/>
          <a:p>
            <a:r>
              <a:rPr lang="de-DE" dirty="0"/>
              <a:t>Purpose of Monitoring and Control</a:t>
            </a:r>
            <a:br>
              <a:rPr lang="de-DE" dirty="0"/>
            </a:br>
            <a:r>
              <a:rPr lang="de-DE" sz="2000" dirty="0"/>
              <a:t>management items</a:t>
            </a:r>
            <a:endParaRPr lang="en-US" sz="2000" dirty="0"/>
          </a:p>
        </p:txBody>
      </p:sp>
      <p:sp>
        <p:nvSpPr>
          <p:cNvPr id="8" name="Rounded Rectangle 7"/>
          <p:cNvSpPr/>
          <p:nvPr/>
        </p:nvSpPr>
        <p:spPr>
          <a:xfrm>
            <a:off x="467998" y="1555068"/>
            <a:ext cx="4713601" cy="1174068"/>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Configuration &amp; Change Management</a:t>
            </a:r>
          </a:p>
        </p:txBody>
      </p:sp>
      <p:sp>
        <p:nvSpPr>
          <p:cNvPr id="11" name="Rounded Rectangle 10"/>
          <p:cNvSpPr/>
          <p:nvPr/>
        </p:nvSpPr>
        <p:spPr>
          <a:xfrm>
            <a:off x="467998" y="3200400"/>
            <a:ext cx="4713601" cy="1174068"/>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Risk &amp; Defect Management</a:t>
            </a:r>
          </a:p>
        </p:txBody>
      </p:sp>
      <p:sp>
        <p:nvSpPr>
          <p:cNvPr id="12" name="Rounded Rectangle 11"/>
          <p:cNvSpPr/>
          <p:nvPr/>
        </p:nvSpPr>
        <p:spPr>
          <a:xfrm>
            <a:off x="467998" y="4845732"/>
            <a:ext cx="4713601" cy="1174068"/>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Progress Management</a:t>
            </a:r>
          </a:p>
        </p:txBody>
      </p:sp>
      <p:sp>
        <p:nvSpPr>
          <p:cNvPr id="3" name="Line Callout 1 2"/>
          <p:cNvSpPr/>
          <p:nvPr/>
        </p:nvSpPr>
        <p:spPr>
          <a:xfrm>
            <a:off x="6324600" y="1555068"/>
            <a:ext cx="5387974" cy="1174069"/>
          </a:xfrm>
          <a:prstGeom prst="borderCallout1">
            <a:avLst>
              <a:gd name="adj1" fmla="val 50694"/>
              <a:gd name="adj2" fmla="val -240"/>
              <a:gd name="adj3" fmla="val 50473"/>
              <a:gd name="adj4" fmla="val -2163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To ensure that the project requirements and work products are changed, added, and deleted,</a:t>
            </a:r>
          </a:p>
          <a:p>
            <a:r>
              <a:rPr lang="en-US" sz="1600" dirty="0">
                <a:solidFill>
                  <a:schemeClr val="tx1"/>
                </a:solidFill>
              </a:rPr>
              <a:t>and to maintain that there is no excess, deficiency, and inconsistency between requirements and work products</a:t>
            </a:r>
          </a:p>
        </p:txBody>
      </p:sp>
      <p:sp>
        <p:nvSpPr>
          <p:cNvPr id="13" name="Line Callout 1 12"/>
          <p:cNvSpPr/>
          <p:nvPr/>
        </p:nvSpPr>
        <p:spPr>
          <a:xfrm>
            <a:off x="6353175" y="3198355"/>
            <a:ext cx="5387974" cy="1174069"/>
          </a:xfrm>
          <a:prstGeom prst="borderCallout1">
            <a:avLst>
              <a:gd name="adj1" fmla="val 50694"/>
              <a:gd name="adj2" fmla="val -240"/>
              <a:gd name="adj3" fmla="val 50473"/>
              <a:gd name="adj4" fmla="val -21632"/>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To reduce and eliminate impacts that hinder the achievement of the project objectives, to identify and analyze the defects detected in reviews and tests, and to implement corrective actions to resolve the defects</a:t>
            </a:r>
          </a:p>
        </p:txBody>
      </p:sp>
      <p:sp>
        <p:nvSpPr>
          <p:cNvPr id="14" name="Line Callout 1 13"/>
          <p:cNvSpPr/>
          <p:nvPr/>
        </p:nvSpPr>
        <p:spPr>
          <a:xfrm>
            <a:off x="6353175" y="4874756"/>
            <a:ext cx="5387974" cy="1174069"/>
          </a:xfrm>
          <a:prstGeom prst="borderCallout1">
            <a:avLst>
              <a:gd name="adj1" fmla="val 50694"/>
              <a:gd name="adj2" fmla="val -240"/>
              <a:gd name="adj3" fmla="val 50473"/>
              <a:gd name="adj4" fmla="val -21632"/>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To confirm the progress of the project and deviation from the plan and to implement appropriate measures</a:t>
            </a:r>
          </a:p>
        </p:txBody>
      </p:sp>
    </p:spTree>
    <p:extLst>
      <p:ext uri="{BB962C8B-B14F-4D97-AF65-F5344CB8AC3E}">
        <p14:creationId xmlns:p14="http://schemas.microsoft.com/office/powerpoint/2010/main" val="330830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3"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8000" y="1080000"/>
            <a:ext cx="7920000" cy="964065"/>
          </a:xfrm>
        </p:spPr>
        <p:txBody>
          <a:bodyPr/>
          <a:lstStyle/>
          <a:p>
            <a:r>
              <a:rPr lang="de-DE" dirty="0"/>
              <a:t>Change management</a:t>
            </a:r>
            <a:endParaRPr lang="en-US" dirty="0"/>
          </a:p>
        </p:txBody>
      </p:sp>
    </p:spTree>
    <p:extLst>
      <p:ext uri="{BB962C8B-B14F-4D97-AF65-F5344CB8AC3E}">
        <p14:creationId xmlns:p14="http://schemas.microsoft.com/office/powerpoint/2010/main" val="12711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endParaRPr lang="en-US" sz="2000" dirty="0"/>
          </a:p>
        </p:txBody>
      </p:sp>
      <p:sp>
        <p:nvSpPr>
          <p:cNvPr id="52" name="Pfeil nach rechts 87"/>
          <p:cNvSpPr/>
          <p:nvPr/>
        </p:nvSpPr>
        <p:spPr>
          <a:xfrm rot="5400000">
            <a:off x="2868598"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3513794"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3505537"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3510861"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3513754"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3512629"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3498150"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Tree>
    <p:extLst>
      <p:ext uri="{BB962C8B-B14F-4D97-AF65-F5344CB8AC3E}">
        <p14:creationId xmlns:p14="http://schemas.microsoft.com/office/powerpoint/2010/main" val="60172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r>
              <a:rPr lang="en-US" sz="2000" dirty="0"/>
              <a:t>reception</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responsible for requirement/change management</a:t>
            </a:r>
          </a:p>
        </p:txBody>
      </p:sp>
      <p:sp>
        <p:nvSpPr>
          <p:cNvPr id="64" name="Freeform 63"/>
          <p:cNvSpPr/>
          <p:nvPr/>
        </p:nvSpPr>
        <p:spPr>
          <a:xfrm>
            <a:off x="5160442" y="2344805"/>
            <a:ext cx="207012" cy="1399650"/>
          </a:xfrm>
          <a:custGeom>
            <a:avLst/>
            <a:gdLst/>
            <a:ahLst/>
            <a:cxnLst/>
            <a:rect l="0" t="0" r="0" b="0"/>
            <a:pathLst>
              <a:path>
                <a:moveTo>
                  <a:pt x="0" y="0"/>
                </a:moveTo>
                <a:lnTo>
                  <a:pt x="0" y="1399650"/>
                </a:lnTo>
                <a:lnTo>
                  <a:pt x="207012" y="1399650"/>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5" name="Freeform 64"/>
          <p:cNvSpPr/>
          <p:nvPr/>
        </p:nvSpPr>
        <p:spPr>
          <a:xfrm>
            <a:off x="5367454" y="3394543"/>
            <a:ext cx="2234088" cy="699825"/>
          </a:xfrm>
          <a:custGeom>
            <a:avLst/>
            <a:gdLst>
              <a:gd name="connsiteX0" fmla="*/ 0 w 2234088"/>
              <a:gd name="connsiteY0" fmla="*/ 69983 h 699825"/>
              <a:gd name="connsiteX1" fmla="*/ 69983 w 2234088"/>
              <a:gd name="connsiteY1" fmla="*/ 0 h 699825"/>
              <a:gd name="connsiteX2" fmla="*/ 2164106 w 2234088"/>
              <a:gd name="connsiteY2" fmla="*/ 0 h 699825"/>
              <a:gd name="connsiteX3" fmla="*/ 2234089 w 2234088"/>
              <a:gd name="connsiteY3" fmla="*/ 69983 h 699825"/>
              <a:gd name="connsiteX4" fmla="*/ 2234088 w 2234088"/>
              <a:gd name="connsiteY4" fmla="*/ 629843 h 699825"/>
              <a:gd name="connsiteX5" fmla="*/ 2164105 w 2234088"/>
              <a:gd name="connsiteY5" fmla="*/ 699826 h 699825"/>
              <a:gd name="connsiteX6" fmla="*/ 69983 w 2234088"/>
              <a:gd name="connsiteY6" fmla="*/ 699825 h 699825"/>
              <a:gd name="connsiteX7" fmla="*/ 0 w 2234088"/>
              <a:gd name="connsiteY7" fmla="*/ 629842 h 699825"/>
              <a:gd name="connsiteX8" fmla="*/ 0 w 2234088"/>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088" h="699825">
                <a:moveTo>
                  <a:pt x="0" y="69983"/>
                </a:moveTo>
                <a:cubicBezTo>
                  <a:pt x="0" y="31332"/>
                  <a:pt x="31332" y="0"/>
                  <a:pt x="69983" y="0"/>
                </a:cubicBezTo>
                <a:lnTo>
                  <a:pt x="2164106" y="0"/>
                </a:lnTo>
                <a:cubicBezTo>
                  <a:pt x="2202757" y="0"/>
                  <a:pt x="2234089" y="31332"/>
                  <a:pt x="2234089" y="69983"/>
                </a:cubicBezTo>
                <a:cubicBezTo>
                  <a:pt x="2234089" y="256603"/>
                  <a:pt x="2234088" y="443223"/>
                  <a:pt x="2234088" y="629843"/>
                </a:cubicBezTo>
                <a:cubicBezTo>
                  <a:pt x="2234088" y="668494"/>
                  <a:pt x="2202756" y="699826"/>
                  <a:pt x="2164105" y="699826"/>
                </a:cubicBezTo>
                <a:lnTo>
                  <a:pt x="69983" y="699825"/>
                </a:lnTo>
                <a:cubicBezTo>
                  <a:pt x="31332" y="699825"/>
                  <a:pt x="0" y="668493"/>
                  <a:pt x="0" y="629842"/>
                </a:cubicBezTo>
                <a:lnTo>
                  <a:pt x="0" y="69983"/>
                </a:lnTo>
                <a:close/>
              </a:path>
            </a:pathLst>
          </a:custGeom>
        </p:spPr>
        <p:style>
          <a:lnRef idx="1">
            <a:schemeClr val="accent4">
              <a:hueOff val="2520015"/>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Project members</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4"/>
            <a:ext cx="207013" cy="931795"/>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1574607"/>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Apply for addition,</a:t>
            </a:r>
            <a:r>
              <a:rPr lang="en-US" sz="1500" dirty="0"/>
              <a:t> change or deletion according to the management policy of the project plan</a:t>
            </a:r>
            <a:endParaRPr lang="en-US" sz="1500" kern="1200" dirty="0"/>
          </a:p>
        </p:txBody>
      </p:sp>
      <p:sp>
        <p:nvSpPr>
          <p:cNvPr id="20" name="Rectangle 19">
            <a:extLst>
              <a:ext uri="{FF2B5EF4-FFF2-40B4-BE49-F238E27FC236}">
                <a16:creationId xmlns:a16="http://schemas.microsoft.com/office/drawing/2014/main" id="{8453E7A2-BDAC-47EE-A553-EBE329D835CF}"/>
              </a:ext>
            </a:extLst>
          </p:cNvPr>
          <p:cNvSpPr/>
          <p:nvPr/>
        </p:nvSpPr>
        <p:spPr>
          <a:xfrm>
            <a:off x="937510" y="2344805"/>
            <a:ext cx="3816424" cy="39642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61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P spid="65" grpId="0" animBg="1"/>
      <p:bldP spid="66"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9" y="332541"/>
            <a:ext cx="11244575" cy="720197"/>
          </a:xfrm>
        </p:spPr>
        <p:txBody>
          <a:bodyPr/>
          <a:lstStyle/>
          <a:p>
            <a:r>
              <a:rPr lang="de-DE" dirty="0"/>
              <a:t>change management procedure</a:t>
            </a:r>
            <a:br>
              <a:rPr lang="de-DE" dirty="0"/>
            </a:br>
            <a:r>
              <a:rPr lang="en-US" sz="2000" dirty="0"/>
              <a:t>recording</a:t>
            </a:r>
          </a:p>
        </p:txBody>
      </p:sp>
      <p:grpSp>
        <p:nvGrpSpPr>
          <p:cNvPr id="51" name="Group 50"/>
          <p:cNvGrpSpPr/>
          <p:nvPr/>
        </p:nvGrpSpPr>
        <p:grpSpPr>
          <a:xfrm>
            <a:off x="1089597" y="1556792"/>
            <a:ext cx="3512250" cy="4752229"/>
            <a:chOff x="1089597" y="1556792"/>
            <a:chExt cx="3512250" cy="4752229"/>
          </a:xfrm>
        </p:grpSpPr>
        <p:sp>
          <p:nvSpPr>
            <p:cNvPr id="52" name="Pfeil nach rechts 87"/>
            <p:cNvSpPr/>
            <p:nvPr/>
          </p:nvSpPr>
          <p:spPr>
            <a:xfrm rot="5400000">
              <a:off x="460045" y="3713775"/>
              <a:ext cx="4752229" cy="438263"/>
            </a:xfrm>
            <a:prstGeom prst="rightArrow">
              <a:avLst>
                <a:gd name="adj1" fmla="val 100000"/>
                <a:gd name="adj2" fmla="val 6073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正方形/長方形 1"/>
            <p:cNvSpPr>
              <a:spLocks noChangeArrowheads="1"/>
            </p:cNvSpPr>
            <p:nvPr/>
          </p:nvSpPr>
          <p:spPr bwMode="auto">
            <a:xfrm>
              <a:off x="1105241" y="1656224"/>
              <a:ext cx="3461857" cy="548640"/>
            </a:xfrm>
            <a:prstGeom prst="rect">
              <a:avLst/>
            </a:prstGeom>
            <a:solidFill>
              <a:schemeClr val="accent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Reception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4" name="正方形/長方形 4"/>
            <p:cNvSpPr>
              <a:spLocks noChangeArrowheads="1"/>
            </p:cNvSpPr>
            <p:nvPr/>
          </p:nvSpPr>
          <p:spPr bwMode="auto">
            <a:xfrm>
              <a:off x="1096984" y="3960480"/>
              <a:ext cx="3489577" cy="548640"/>
            </a:xfrm>
            <a:prstGeom prst="rect">
              <a:avLst/>
            </a:prstGeom>
            <a:solidFill>
              <a:schemeClr val="accent5"/>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Evaluation and planning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5" name="正方形/長方形 5"/>
            <p:cNvSpPr>
              <a:spLocks noChangeArrowheads="1"/>
            </p:cNvSpPr>
            <p:nvPr/>
          </p:nvSpPr>
          <p:spPr bwMode="auto">
            <a:xfrm>
              <a:off x="1102308" y="5400640"/>
              <a:ext cx="3473745" cy="548640"/>
            </a:xfrm>
            <a:prstGeom prst="rect">
              <a:avLst/>
            </a:prstGeom>
            <a:solidFill>
              <a:srgbClr val="2F7E98"/>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000"/>
                </a:lnSpc>
              </a:pPr>
              <a:r>
                <a:rPr lang="en-US" sz="1200" b="1" dirty="0">
                  <a:solidFill>
                    <a:schemeClr val="bg1"/>
                  </a:solidFill>
                  <a:effectLst/>
                  <a:latin typeface="Arial (Body)"/>
                  <a:ea typeface="MS PGothic" panose="020B0600070205080204" pitchFamily="34" charset="-128"/>
                  <a:cs typeface="MS PGothic" panose="020B0600070205080204" pitchFamily="34" charset="-128"/>
                </a:rPr>
                <a:t>Monitoring and control</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6" name="正方形/長方形 8"/>
            <p:cNvSpPr>
              <a:spLocks noChangeArrowheads="1"/>
            </p:cNvSpPr>
            <p:nvPr/>
          </p:nvSpPr>
          <p:spPr bwMode="auto">
            <a:xfrm>
              <a:off x="1105201" y="4680560"/>
              <a:ext cx="3461922" cy="548640"/>
            </a:xfrm>
            <a:prstGeom prst="rect">
              <a:avLst/>
            </a:prstGeom>
            <a:solidFill>
              <a:schemeClr val="accent3"/>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ts val="12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Implementation</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7" name="正方形/長方形 10"/>
            <p:cNvSpPr>
              <a:spLocks noChangeArrowheads="1"/>
            </p:cNvSpPr>
            <p:nvPr/>
          </p:nvSpPr>
          <p:spPr bwMode="auto">
            <a:xfrm>
              <a:off x="1104076" y="2420888"/>
              <a:ext cx="3467771" cy="548640"/>
            </a:xfrm>
            <a:prstGeom prst="rect">
              <a:avLst/>
            </a:prstGeom>
            <a:solidFill>
              <a:schemeClr val="accent1"/>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Recording</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sp>
          <p:nvSpPr>
            <p:cNvPr id="58" name="正方形/長方形 12"/>
            <p:cNvSpPr>
              <a:spLocks noChangeArrowheads="1"/>
            </p:cNvSpPr>
            <p:nvPr/>
          </p:nvSpPr>
          <p:spPr bwMode="auto">
            <a:xfrm>
              <a:off x="1089597" y="3195816"/>
              <a:ext cx="3512250" cy="548640"/>
            </a:xfrm>
            <a:prstGeom prst="rect">
              <a:avLst/>
            </a:prstGeom>
            <a:solidFill>
              <a:schemeClr val="tx2"/>
            </a:solidFill>
            <a:ln w="1905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200" b="1" dirty="0">
                  <a:solidFill>
                    <a:schemeClr val="bg1"/>
                  </a:solidFill>
                  <a:effectLst/>
                  <a:latin typeface="Arial (Body)"/>
                  <a:ea typeface="MS PGothic" panose="020B0600070205080204" pitchFamily="34" charset="-128"/>
                  <a:cs typeface="MS PGothic" panose="020B0600070205080204" pitchFamily="34" charset="-128"/>
                </a:rPr>
                <a:t>Analysis the impact</a:t>
              </a:r>
              <a:endParaRPr lang="en-US" sz="1200" dirty="0">
                <a:solidFill>
                  <a:schemeClr val="bg1"/>
                </a:solidFill>
                <a:effectLst/>
                <a:latin typeface="Arial (Body)"/>
                <a:ea typeface="MS PGothic" panose="020B0600070205080204" pitchFamily="34" charset="-128"/>
                <a:cs typeface="MS PGothic" panose="020B0600070205080204" pitchFamily="34" charset="-128"/>
              </a:endParaRPr>
            </a:p>
          </p:txBody>
        </p:sp>
      </p:grpSp>
      <p:sp>
        <p:nvSpPr>
          <p:cNvPr id="61" name="Freeform 60"/>
          <p:cNvSpPr/>
          <p:nvPr/>
        </p:nvSpPr>
        <p:spPr>
          <a:xfrm>
            <a:off x="4953429" y="1644980"/>
            <a:ext cx="2070125" cy="699825"/>
          </a:xfrm>
          <a:custGeom>
            <a:avLst/>
            <a:gdLst>
              <a:gd name="connsiteX0" fmla="*/ 0 w 2070125"/>
              <a:gd name="connsiteY0" fmla="*/ 69983 h 699825"/>
              <a:gd name="connsiteX1" fmla="*/ 69983 w 2070125"/>
              <a:gd name="connsiteY1" fmla="*/ 0 h 699825"/>
              <a:gd name="connsiteX2" fmla="*/ 2000143 w 2070125"/>
              <a:gd name="connsiteY2" fmla="*/ 0 h 699825"/>
              <a:gd name="connsiteX3" fmla="*/ 2070126 w 2070125"/>
              <a:gd name="connsiteY3" fmla="*/ 69983 h 699825"/>
              <a:gd name="connsiteX4" fmla="*/ 2070125 w 2070125"/>
              <a:gd name="connsiteY4" fmla="*/ 629843 h 699825"/>
              <a:gd name="connsiteX5" fmla="*/ 2000142 w 2070125"/>
              <a:gd name="connsiteY5" fmla="*/ 699826 h 699825"/>
              <a:gd name="connsiteX6" fmla="*/ 69983 w 2070125"/>
              <a:gd name="connsiteY6" fmla="*/ 699825 h 699825"/>
              <a:gd name="connsiteX7" fmla="*/ 0 w 2070125"/>
              <a:gd name="connsiteY7" fmla="*/ 629842 h 699825"/>
              <a:gd name="connsiteX8" fmla="*/ 0 w 207012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0125" h="699825">
                <a:moveTo>
                  <a:pt x="0" y="69983"/>
                </a:moveTo>
                <a:cubicBezTo>
                  <a:pt x="0" y="31332"/>
                  <a:pt x="31332" y="0"/>
                  <a:pt x="69983" y="0"/>
                </a:cubicBezTo>
                <a:lnTo>
                  <a:pt x="2000143" y="0"/>
                </a:lnTo>
                <a:cubicBezTo>
                  <a:pt x="2038794" y="0"/>
                  <a:pt x="2070126" y="31332"/>
                  <a:pt x="2070126" y="69983"/>
                </a:cubicBezTo>
                <a:cubicBezTo>
                  <a:pt x="2070126" y="256603"/>
                  <a:pt x="2070125" y="443223"/>
                  <a:pt x="2070125" y="629843"/>
                </a:cubicBezTo>
                <a:cubicBezTo>
                  <a:pt x="2070125" y="668494"/>
                  <a:pt x="2038793" y="699826"/>
                  <a:pt x="2000142"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lvl="0" algn="ctr" defTabSz="889000">
              <a:lnSpc>
                <a:spcPct val="90000"/>
              </a:lnSpc>
              <a:spcBef>
                <a:spcPct val="0"/>
              </a:spcBef>
              <a:spcAft>
                <a:spcPct val="35000"/>
              </a:spcAft>
            </a:pPr>
            <a:r>
              <a:rPr lang="en-US" sz="2000" kern="1200" dirty="0"/>
              <a:t>Person in charge</a:t>
            </a:r>
          </a:p>
        </p:txBody>
      </p:sp>
      <p:sp>
        <p:nvSpPr>
          <p:cNvPr id="62" name="Freeform 61"/>
          <p:cNvSpPr/>
          <p:nvPr/>
        </p:nvSpPr>
        <p:spPr>
          <a:xfrm>
            <a:off x="5160442" y="2344805"/>
            <a:ext cx="207012" cy="524868"/>
          </a:xfrm>
          <a:custGeom>
            <a:avLst/>
            <a:gdLst/>
            <a:ahLst/>
            <a:cxnLst/>
            <a:rect l="0" t="0" r="0" b="0"/>
            <a:pathLst>
              <a:path>
                <a:moveTo>
                  <a:pt x="0" y="0"/>
                </a:moveTo>
                <a:lnTo>
                  <a:pt x="0" y="524868"/>
                </a:lnTo>
                <a:lnTo>
                  <a:pt x="207012"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3" name="Freeform 62"/>
          <p:cNvSpPr/>
          <p:nvPr/>
        </p:nvSpPr>
        <p:spPr>
          <a:xfrm>
            <a:off x="5367454" y="2519761"/>
            <a:ext cx="2230539" cy="699825"/>
          </a:xfrm>
          <a:custGeom>
            <a:avLst/>
            <a:gdLst>
              <a:gd name="connsiteX0" fmla="*/ 0 w 2230539"/>
              <a:gd name="connsiteY0" fmla="*/ 69983 h 699825"/>
              <a:gd name="connsiteX1" fmla="*/ 69983 w 2230539"/>
              <a:gd name="connsiteY1" fmla="*/ 0 h 699825"/>
              <a:gd name="connsiteX2" fmla="*/ 2160557 w 2230539"/>
              <a:gd name="connsiteY2" fmla="*/ 0 h 699825"/>
              <a:gd name="connsiteX3" fmla="*/ 2230540 w 2230539"/>
              <a:gd name="connsiteY3" fmla="*/ 69983 h 699825"/>
              <a:gd name="connsiteX4" fmla="*/ 2230539 w 2230539"/>
              <a:gd name="connsiteY4" fmla="*/ 629843 h 699825"/>
              <a:gd name="connsiteX5" fmla="*/ 2160556 w 2230539"/>
              <a:gd name="connsiteY5" fmla="*/ 699826 h 699825"/>
              <a:gd name="connsiteX6" fmla="*/ 69983 w 2230539"/>
              <a:gd name="connsiteY6" fmla="*/ 699825 h 699825"/>
              <a:gd name="connsiteX7" fmla="*/ 0 w 2230539"/>
              <a:gd name="connsiteY7" fmla="*/ 629842 h 699825"/>
              <a:gd name="connsiteX8" fmla="*/ 0 w 2230539"/>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0539" h="699825">
                <a:moveTo>
                  <a:pt x="0" y="69983"/>
                </a:moveTo>
                <a:cubicBezTo>
                  <a:pt x="0" y="31332"/>
                  <a:pt x="31332" y="0"/>
                  <a:pt x="69983" y="0"/>
                </a:cubicBezTo>
                <a:lnTo>
                  <a:pt x="2160557" y="0"/>
                </a:lnTo>
                <a:cubicBezTo>
                  <a:pt x="2199208" y="0"/>
                  <a:pt x="2230540" y="31332"/>
                  <a:pt x="2230540" y="69983"/>
                </a:cubicBezTo>
                <a:cubicBezTo>
                  <a:pt x="2230540" y="256603"/>
                  <a:pt x="2230539" y="443223"/>
                  <a:pt x="2230539" y="629843"/>
                </a:cubicBezTo>
                <a:cubicBezTo>
                  <a:pt x="2230539" y="668494"/>
                  <a:pt x="2199207" y="699826"/>
                  <a:pt x="2160556" y="699826"/>
                </a:cubicBezTo>
                <a:lnTo>
                  <a:pt x="69983" y="699825"/>
                </a:lnTo>
                <a:cubicBezTo>
                  <a:pt x="31332" y="699825"/>
                  <a:pt x="0" y="668493"/>
                  <a:pt x="0" y="629842"/>
                </a:cubicBezTo>
                <a:lnTo>
                  <a:pt x="0" y="69983"/>
                </a:ln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The person responsible for requirement/change management</a:t>
            </a:r>
          </a:p>
        </p:txBody>
      </p:sp>
      <p:sp>
        <p:nvSpPr>
          <p:cNvPr id="66" name="Freeform 65"/>
          <p:cNvSpPr/>
          <p:nvPr/>
        </p:nvSpPr>
        <p:spPr>
          <a:xfrm>
            <a:off x="7456872" y="1644980"/>
            <a:ext cx="2472916" cy="699825"/>
          </a:xfrm>
          <a:custGeom>
            <a:avLst/>
            <a:gdLst>
              <a:gd name="connsiteX0" fmla="*/ 0 w 2472916"/>
              <a:gd name="connsiteY0" fmla="*/ 69983 h 699825"/>
              <a:gd name="connsiteX1" fmla="*/ 69983 w 2472916"/>
              <a:gd name="connsiteY1" fmla="*/ 0 h 699825"/>
              <a:gd name="connsiteX2" fmla="*/ 2402934 w 2472916"/>
              <a:gd name="connsiteY2" fmla="*/ 0 h 699825"/>
              <a:gd name="connsiteX3" fmla="*/ 2472917 w 2472916"/>
              <a:gd name="connsiteY3" fmla="*/ 69983 h 699825"/>
              <a:gd name="connsiteX4" fmla="*/ 2472916 w 2472916"/>
              <a:gd name="connsiteY4" fmla="*/ 629843 h 699825"/>
              <a:gd name="connsiteX5" fmla="*/ 2402933 w 2472916"/>
              <a:gd name="connsiteY5" fmla="*/ 699826 h 699825"/>
              <a:gd name="connsiteX6" fmla="*/ 69983 w 2472916"/>
              <a:gd name="connsiteY6" fmla="*/ 699825 h 699825"/>
              <a:gd name="connsiteX7" fmla="*/ 0 w 2472916"/>
              <a:gd name="connsiteY7" fmla="*/ 629842 h 699825"/>
              <a:gd name="connsiteX8" fmla="*/ 0 w 2472916"/>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16" h="699825">
                <a:moveTo>
                  <a:pt x="0" y="69983"/>
                </a:moveTo>
                <a:cubicBezTo>
                  <a:pt x="0" y="31332"/>
                  <a:pt x="31332" y="0"/>
                  <a:pt x="69983" y="0"/>
                </a:cubicBezTo>
                <a:lnTo>
                  <a:pt x="2402934" y="0"/>
                </a:lnTo>
                <a:cubicBezTo>
                  <a:pt x="2441585" y="0"/>
                  <a:pt x="2472917" y="31332"/>
                  <a:pt x="2472917" y="69983"/>
                </a:cubicBezTo>
                <a:cubicBezTo>
                  <a:pt x="2472917" y="256603"/>
                  <a:pt x="2472916" y="443223"/>
                  <a:pt x="2472916" y="629843"/>
                </a:cubicBezTo>
                <a:cubicBezTo>
                  <a:pt x="2472916" y="668494"/>
                  <a:pt x="2441584" y="699826"/>
                  <a:pt x="2402933" y="699826"/>
                </a:cubicBezTo>
                <a:lnTo>
                  <a:pt x="69983" y="699825"/>
                </a:lnTo>
                <a:cubicBezTo>
                  <a:pt x="31332" y="699825"/>
                  <a:pt x="0" y="668493"/>
                  <a:pt x="0" y="629842"/>
                </a:cubicBezTo>
                <a:lnTo>
                  <a:pt x="0" y="69983"/>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8597" tIns="45897" rIns="58597" bIns="45897" numCol="1" spcCol="1270" anchor="ctr" anchorCtr="0">
            <a:noAutofit/>
          </a:bodyPr>
          <a:lstStyle/>
          <a:p>
            <a:pPr algn="ctr" defTabSz="889000">
              <a:lnSpc>
                <a:spcPct val="90000"/>
              </a:lnSpc>
              <a:spcBef>
                <a:spcPct val="0"/>
              </a:spcBef>
              <a:spcAft>
                <a:spcPct val="35000"/>
              </a:spcAft>
            </a:pPr>
            <a:r>
              <a:rPr lang="en-US" sz="2000" dirty="0"/>
              <a:t>Action</a:t>
            </a:r>
          </a:p>
        </p:txBody>
      </p:sp>
      <p:sp>
        <p:nvSpPr>
          <p:cNvPr id="67" name="Freeform 66"/>
          <p:cNvSpPr/>
          <p:nvPr/>
        </p:nvSpPr>
        <p:spPr>
          <a:xfrm>
            <a:off x="7704164" y="2344804"/>
            <a:ext cx="207013" cy="931795"/>
          </a:xfrm>
          <a:custGeom>
            <a:avLst/>
            <a:gdLst/>
            <a:ahLst/>
            <a:cxnLst/>
            <a:rect l="0" t="0" r="0" b="0"/>
            <a:pathLst>
              <a:path>
                <a:moveTo>
                  <a:pt x="0" y="0"/>
                </a:moveTo>
                <a:lnTo>
                  <a:pt x="0" y="524868"/>
                </a:lnTo>
                <a:lnTo>
                  <a:pt x="247291" y="524868"/>
                </a:lnTo>
              </a:path>
            </a:pathLst>
          </a:custGeom>
          <a:noFill/>
          <a:ln>
            <a:solidFill>
              <a:schemeClr val="accent4"/>
            </a:solidFill>
          </a:ln>
        </p:spPr>
        <p:style>
          <a:lnRef idx="1">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68" name="Freeform 67"/>
          <p:cNvSpPr/>
          <p:nvPr/>
        </p:nvSpPr>
        <p:spPr>
          <a:xfrm>
            <a:off x="7951456" y="2519761"/>
            <a:ext cx="3759785" cy="699825"/>
          </a:xfrm>
          <a:custGeom>
            <a:avLst/>
            <a:gdLst>
              <a:gd name="connsiteX0" fmla="*/ 0 w 3759785"/>
              <a:gd name="connsiteY0" fmla="*/ 69983 h 699825"/>
              <a:gd name="connsiteX1" fmla="*/ 69983 w 3759785"/>
              <a:gd name="connsiteY1" fmla="*/ 0 h 699825"/>
              <a:gd name="connsiteX2" fmla="*/ 3689803 w 3759785"/>
              <a:gd name="connsiteY2" fmla="*/ 0 h 699825"/>
              <a:gd name="connsiteX3" fmla="*/ 3759786 w 3759785"/>
              <a:gd name="connsiteY3" fmla="*/ 69983 h 699825"/>
              <a:gd name="connsiteX4" fmla="*/ 3759785 w 3759785"/>
              <a:gd name="connsiteY4" fmla="*/ 629843 h 699825"/>
              <a:gd name="connsiteX5" fmla="*/ 3689802 w 3759785"/>
              <a:gd name="connsiteY5" fmla="*/ 699826 h 699825"/>
              <a:gd name="connsiteX6" fmla="*/ 69983 w 3759785"/>
              <a:gd name="connsiteY6" fmla="*/ 699825 h 699825"/>
              <a:gd name="connsiteX7" fmla="*/ 0 w 3759785"/>
              <a:gd name="connsiteY7" fmla="*/ 629842 h 699825"/>
              <a:gd name="connsiteX8" fmla="*/ 0 w 3759785"/>
              <a:gd name="connsiteY8" fmla="*/ 69983 h 69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785" h="699825">
                <a:moveTo>
                  <a:pt x="0" y="69983"/>
                </a:moveTo>
                <a:cubicBezTo>
                  <a:pt x="0" y="31332"/>
                  <a:pt x="31332" y="0"/>
                  <a:pt x="69983" y="0"/>
                </a:cubicBezTo>
                <a:lnTo>
                  <a:pt x="3689803" y="0"/>
                </a:lnTo>
                <a:cubicBezTo>
                  <a:pt x="3728454" y="0"/>
                  <a:pt x="3759786" y="31332"/>
                  <a:pt x="3759786" y="69983"/>
                </a:cubicBezTo>
                <a:cubicBezTo>
                  <a:pt x="3759786" y="256603"/>
                  <a:pt x="3759785" y="443223"/>
                  <a:pt x="3759785" y="629843"/>
                </a:cubicBezTo>
                <a:cubicBezTo>
                  <a:pt x="3759785" y="668494"/>
                  <a:pt x="3728453" y="699826"/>
                  <a:pt x="3689802" y="699826"/>
                </a:cubicBezTo>
                <a:lnTo>
                  <a:pt x="69983" y="699825"/>
                </a:lnTo>
                <a:cubicBezTo>
                  <a:pt x="31332" y="699825"/>
                  <a:pt x="0" y="668493"/>
                  <a:pt x="0" y="629842"/>
                </a:cubicBezTo>
                <a:lnTo>
                  <a:pt x="0" y="69983"/>
                </a:lnTo>
                <a:close/>
              </a:path>
            </a:pathLst>
          </a:custGeom>
          <a:ln>
            <a:solidFill>
              <a:schemeClr val="accent4"/>
            </a:solidFill>
          </a:ln>
        </p:spPr>
        <p:style>
          <a:lnRef idx="1">
            <a:schemeClr val="accent4">
              <a:hueOff val="5040031"/>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072" tIns="39547" rIns="49072" bIns="39547" numCol="1" spcCol="1270" anchor="ctr" anchorCtr="0">
            <a:noAutofit/>
          </a:bodyPr>
          <a:lstStyle/>
          <a:p>
            <a:pPr lvl="0" algn="l" defTabSz="666750">
              <a:lnSpc>
                <a:spcPct val="90000"/>
              </a:lnSpc>
              <a:spcBef>
                <a:spcPct val="0"/>
              </a:spcBef>
              <a:spcAft>
                <a:spcPct val="35000"/>
              </a:spcAft>
            </a:pPr>
            <a:r>
              <a:rPr lang="en-US" sz="1500" kern="1200" dirty="0"/>
              <a:t>Record the ID, requester, date and content of change request</a:t>
            </a:r>
          </a:p>
        </p:txBody>
      </p:sp>
      <p:sp>
        <p:nvSpPr>
          <p:cNvPr id="20" name="Rectangle 19">
            <a:extLst>
              <a:ext uri="{FF2B5EF4-FFF2-40B4-BE49-F238E27FC236}">
                <a16:creationId xmlns:a16="http://schemas.microsoft.com/office/drawing/2014/main" id="{8453E7A2-BDAC-47EE-A553-EBE329D835CF}"/>
              </a:ext>
            </a:extLst>
          </p:cNvPr>
          <p:cNvSpPr/>
          <p:nvPr/>
        </p:nvSpPr>
        <p:spPr>
          <a:xfrm>
            <a:off x="937510" y="3124199"/>
            <a:ext cx="3816424" cy="31848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B571998-1B6F-4495-94AB-B2DE4DBEEC1B}"/>
              </a:ext>
            </a:extLst>
          </p:cNvPr>
          <p:cNvSpPr/>
          <p:nvPr/>
        </p:nvSpPr>
        <p:spPr>
          <a:xfrm>
            <a:off x="937510" y="1556791"/>
            <a:ext cx="3816424" cy="74750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86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P spid="66" grpId="0" animBg="1"/>
      <p:bldP spid="68" grpId="0" animBg="1"/>
    </p:bld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A0E97DC7-DCA1-45CA-821D-C946BF9914B5}" vid="{AB18EBEA-1FBB-42CE-9807-BDCBD8924AB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A4AEB292C7F940AC7C75BCBC9D5238" ma:contentTypeVersion="14" ma:contentTypeDescription="Create a new document." ma:contentTypeScope="" ma:versionID="ae20845751e76d65d4e3197368506a0a">
  <xsd:schema xmlns:xsd="http://www.w3.org/2001/XMLSchema" xmlns:xs="http://www.w3.org/2001/XMLSchema" xmlns:p="http://schemas.microsoft.com/office/2006/metadata/properties" xmlns:ns1="http://schemas.microsoft.com/sharepoint/v3" xmlns:ns2="a5cf9098-95d1-4643-bcd4-c3673cd0cbbe" xmlns:ns3="ef34c839-cd0a-494a-bd11-799dc90ee3f6" targetNamespace="http://schemas.microsoft.com/office/2006/metadata/properties" ma:root="true" ma:fieldsID="fd9b75169e828aaeba541622eca9db90" ns1:_="" ns2:_="" ns3:_="">
    <xsd:import namespace="http://schemas.microsoft.com/sharepoint/v3"/>
    <xsd:import namespace="a5cf9098-95d1-4643-bcd4-c3673cd0cbbe"/>
    <xsd:import namespace="ef34c839-cd0a-494a-bd11-799dc90ee3f6"/>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cf9098-95d1-4643-bcd4-c3673cd0cb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34c839-cd0a-494a-bd11-799dc90ee3f6"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EE71853E-0EF3-4973-AB23-17AA5798BB66}">
  <ds:schemaRef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770178-D8D1-43E9-8040-60EABF4CFA39}"/>
</file>

<file path=docProps/app.xml><?xml version="1.0" encoding="utf-8"?>
<Properties xmlns="http://schemas.openxmlformats.org/officeDocument/2006/extended-properties" xmlns:vt="http://schemas.openxmlformats.org/officeDocument/2006/docPropsVTypes">
  <Template>EN_conf_2021_Renesas_PPTtemp</Template>
  <TotalTime>4664</TotalTime>
  <Words>2222</Words>
  <Application>Microsoft Office PowerPoint</Application>
  <PresentationFormat>Widescreen</PresentationFormat>
  <Paragraphs>324</Paragraphs>
  <Slides>31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 (Body)</vt:lpstr>
      <vt:lpstr>Arial</vt:lpstr>
      <vt:lpstr>Arial Narrow</vt:lpstr>
      <vt:lpstr>Calibri</vt:lpstr>
      <vt:lpstr>Segoe UI</vt:lpstr>
      <vt:lpstr>Symbol</vt:lpstr>
      <vt:lpstr>Wingdings</vt:lpstr>
      <vt:lpstr>Renesas Template 2021 - EN Confidential</vt:lpstr>
      <vt:lpstr>PowerPoint Presentation</vt:lpstr>
      <vt:lpstr>Agenda</vt:lpstr>
      <vt:lpstr>PowerPoint Presentation</vt:lpstr>
      <vt:lpstr>Purpose of Monitoring and Control purpose and judgement criteria</vt:lpstr>
      <vt:lpstr>Purpose of Monitoring and Control management items</vt:lpstr>
      <vt:lpstr>PowerPoint Presentation</vt:lpstr>
      <vt:lpstr>change management procedure </vt:lpstr>
      <vt:lpstr>change management procedure reception</vt:lpstr>
      <vt:lpstr>change management procedure recording</vt:lpstr>
      <vt:lpstr>change management procedure analysis the impact</vt:lpstr>
      <vt:lpstr>change management procedure evaluation and planning</vt:lpstr>
      <vt:lpstr>change management procedure implementation</vt:lpstr>
      <vt:lpstr>change management procedure monitoring and control</vt:lpstr>
      <vt:lpstr>PowerPoint Presentation</vt:lpstr>
      <vt:lpstr>risk and problem management procedure identify and monitor</vt:lpstr>
      <vt:lpstr>risk and problem management procedure evaluate and treat</vt:lpstr>
      <vt:lpstr>PowerPoint Presentation</vt:lpstr>
      <vt:lpstr>Definition of defect</vt:lpstr>
      <vt:lpstr>Defect management Target</vt:lpstr>
      <vt:lpstr>Defect management procedure Report and Record the defect</vt:lpstr>
      <vt:lpstr>Defect management procedure Determine the urgency of defect</vt:lpstr>
      <vt:lpstr>Defect management procedure Determine the resolve procedure for defect</vt:lpstr>
      <vt:lpstr>Defect management procedure Consider and Decide the correction method for defect</vt:lpstr>
      <vt:lpstr>Defect management procedure Correct defect</vt:lpstr>
      <vt:lpstr>Defect management procedure Confirm the result of correcting the defect</vt:lpstr>
      <vt:lpstr>PowerPoint Presentation</vt:lpstr>
      <vt:lpstr>Progress management policy</vt:lpstr>
      <vt:lpstr>Progress management control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Nguyen</dc:creator>
  <cp:lastModifiedBy>Nguyen Nguyen</cp:lastModifiedBy>
  <cp:revision>131</cp:revision>
  <dcterms:created xsi:type="dcterms:W3CDTF">2021-02-01T02:53:43Z</dcterms:created>
  <dcterms:modified xsi:type="dcterms:W3CDTF">2021-08-30T01:13:20Z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0x01010016A4AEB292C7F940AC7C75BCBC9D5238</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