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41"/>
  </p:notesMasterIdLst>
  <p:sldIdLst>
    <p:sldId id="257" r:id="rId5"/>
    <p:sldId id="385" r:id="rId6"/>
    <p:sldId id="402" r:id="rId7"/>
    <p:sldId id="482" r:id="rId8"/>
    <p:sldId id="488" r:id="rId9"/>
    <p:sldId id="489" r:id="rId10"/>
    <p:sldId id="490" r:id="rId11"/>
    <p:sldId id="499" r:id="rId12"/>
    <p:sldId id="483" r:id="rId13"/>
    <p:sldId id="495" r:id="rId14"/>
    <p:sldId id="493" r:id="rId15"/>
    <p:sldId id="494" r:id="rId16"/>
    <p:sldId id="496" r:id="rId17"/>
    <p:sldId id="497" r:id="rId18"/>
    <p:sldId id="501" r:id="rId19"/>
    <p:sldId id="502" r:id="rId20"/>
    <p:sldId id="505" r:id="rId21"/>
    <p:sldId id="500" r:id="rId22"/>
    <p:sldId id="503" r:id="rId23"/>
    <p:sldId id="506" r:id="rId24"/>
    <p:sldId id="509" r:id="rId25"/>
    <p:sldId id="508" r:id="rId26"/>
    <p:sldId id="512" r:id="rId27"/>
    <p:sldId id="516" r:id="rId28"/>
    <p:sldId id="517" r:id="rId29"/>
    <p:sldId id="513" r:id="rId30"/>
    <p:sldId id="515" r:id="rId31"/>
    <p:sldId id="504" r:id="rId32"/>
    <p:sldId id="492" r:id="rId33"/>
    <p:sldId id="518" r:id="rId34"/>
    <p:sldId id="484" r:id="rId35"/>
    <p:sldId id="519" r:id="rId36"/>
    <p:sldId id="520" r:id="rId37"/>
    <p:sldId id="395" r:id="rId38"/>
    <p:sldId id="435" r:id="rId39"/>
    <p:sldId id="363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71541F-FDE7-4712-A4A8-50A4AD0DEC2F}">
          <p14:sldIdLst>
            <p14:sldId id="257"/>
            <p14:sldId id="385"/>
            <p14:sldId id="402"/>
          </p14:sldIdLst>
        </p14:section>
        <p14:section name="Common issue in CM" id="{7B5BFB54-9B4C-41A8-851D-9A36C8B0B672}">
          <p14:sldIdLst>
            <p14:sldId id="482"/>
            <p14:sldId id="488"/>
            <p14:sldId id="489"/>
            <p14:sldId id="490"/>
            <p14:sldId id="499"/>
            <p14:sldId id="483"/>
            <p14:sldId id="495"/>
            <p14:sldId id="493"/>
            <p14:sldId id="494"/>
            <p14:sldId id="496"/>
            <p14:sldId id="497"/>
            <p14:sldId id="501"/>
            <p14:sldId id="502"/>
            <p14:sldId id="505"/>
            <p14:sldId id="500"/>
            <p14:sldId id="503"/>
            <p14:sldId id="506"/>
            <p14:sldId id="509"/>
            <p14:sldId id="508"/>
            <p14:sldId id="512"/>
            <p14:sldId id="516"/>
            <p14:sldId id="517"/>
            <p14:sldId id="513"/>
            <p14:sldId id="515"/>
            <p14:sldId id="504"/>
            <p14:sldId id="492"/>
            <p14:sldId id="518"/>
            <p14:sldId id="484"/>
            <p14:sldId id="519"/>
            <p14:sldId id="520"/>
          </p14:sldIdLst>
        </p14:section>
        <p14:section name="Untitled Section" id="{5677B7D7-B43E-4530-B5D1-1B897DE742D5}">
          <p14:sldIdLst>
            <p14:sldId id="395"/>
            <p14:sldId id="435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pos="4203">
          <p15:clr>
            <a:srgbClr val="A4A3A4"/>
          </p15:clr>
        </p15:guide>
        <p15:guide id="7" orient="horz" pos="4186">
          <p15:clr>
            <a:srgbClr val="A4A3A4"/>
          </p15:clr>
        </p15:guide>
        <p15:guide id="8" orient="horz" pos="1117" userDrawn="1">
          <p15:clr>
            <a:srgbClr val="A4A3A4"/>
          </p15:clr>
        </p15:guide>
        <p15:guide id="9" orient="horz" pos="3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800"/>
    <a:srgbClr val="FF9145"/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434" autoAdjust="0"/>
  </p:normalViewPr>
  <p:slideViewPr>
    <p:cSldViewPr showGuides="1">
      <p:cViewPr varScale="1">
        <p:scale>
          <a:sx n="69" d="100"/>
          <a:sy n="69" d="100"/>
        </p:scale>
        <p:origin x="738" y="66"/>
      </p:cViewPr>
      <p:guideLst>
        <p:guide orient="horz"/>
        <p:guide pos="3976"/>
        <p:guide orient="horz" pos="2472"/>
        <p:guide orient="horz" pos="1389"/>
        <p:guide orient="horz" pos="3884"/>
        <p:guide pos="4203"/>
        <p:guide orient="horz" pos="4186"/>
        <p:guide orient="horz" pos="1117"/>
        <p:guide orient="horz" pos="346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complexity of this question is just the same with the question “Why</a:t>
            </a:r>
            <a:r>
              <a:rPr lang="en-US" baseline="0" dirty="0" smtClean="0"/>
              <a:t> do need QA?”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96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53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75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90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95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77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31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95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17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complexity of this question is just the same with the question “Why</a:t>
            </a:r>
            <a:r>
              <a:rPr lang="en-US" baseline="0" dirty="0" smtClean="0"/>
              <a:t> do need QA?”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1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99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26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97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5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30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95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59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6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dirty="0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dirty="0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dirty="0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dirty="0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 smtClean="0"/>
              <a:t>Click to edit Master text styles</a:t>
            </a:r>
          </a:p>
          <a:p>
            <a:pPr lvl="1"/>
            <a:r>
              <a:rPr kumimoji="1" lang="en-US" altLang="ja-JP" noProof="0" smtClean="0"/>
              <a:t>Second level</a:t>
            </a:r>
          </a:p>
          <a:p>
            <a:pPr lvl="2"/>
            <a:r>
              <a:rPr kumimoji="1" lang="en-US" altLang="ja-JP" noProof="0" smtClean="0"/>
              <a:t>Third level</a:t>
            </a:r>
          </a:p>
          <a:p>
            <a:pPr lvl="3"/>
            <a:r>
              <a:rPr kumimoji="1" lang="en-US" altLang="ja-JP" noProof="0" smtClean="0"/>
              <a:t>Fourth level</a:t>
            </a:r>
          </a:p>
          <a:p>
            <a:pPr lvl="4"/>
            <a:r>
              <a:rPr kumimoji="1" lang="en-US" altLang="ja-JP" noProof="0" smtClean="0"/>
              <a:t>Fifth level</a:t>
            </a:r>
            <a:endParaRPr kumimoji="1"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dirty="0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dirty="0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dirty="0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dirty="0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dirty="0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dirty="0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1854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852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83154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dirty="0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dirty="0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dirty="0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dirty="0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51030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</a:t>
            </a:r>
            <a:r>
              <a:rPr lang="en-US" altLang="ja-JP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9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 descr="RENESAS+Tagline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400235"/>
            <a:ext cx="3092559" cy="341133"/>
          </a:xfrm>
          <a:prstGeom prst="rect">
            <a:avLst/>
          </a:prstGeom>
        </p:spPr>
      </p:pic>
      <p:sp>
        <p:nvSpPr>
          <p:cNvPr id="8" name="Rechteck 9">
            <a:extLst>
              <a:ext uri="{FF2B5EF4-FFF2-40B4-BE49-F238E27FC236}">
                <a16:creationId xmlns:a16="http://schemas.microsoft.com/office/drawing/2014/main" id="{29F131B3-70D8-4212-9318-49432C1DE818}"/>
              </a:ext>
            </a:extLst>
          </p:cNvPr>
          <p:cNvSpPr/>
          <p:nvPr userDrawn="1"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package" Target="../embeddings/Microsoft_Excel_Worksheet.xlsx"/><Relationship Id="rId7" Type="http://schemas.openxmlformats.org/officeDocument/2006/relationships/package" Target="../embeddings/Microsoft_PowerPoint_Presentation.ppt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9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Configuration Management</a:t>
            </a:r>
            <a:endParaRPr kumimoji="1" lang="en-US" altLang="ja-JP" cap="all" dirty="0"/>
          </a:p>
          <a:p>
            <a:pPr lvl="1"/>
            <a:r>
              <a:rPr lang="en-US" altLang="ja-JP" dirty="0"/>
              <a:t>W/W Development process </a:t>
            </a:r>
            <a:r>
              <a:rPr lang="en-US" altLang="ja-JP" dirty="0" smtClean="0"/>
              <a:t>Sharing</a:t>
            </a:r>
            <a:endParaRPr lang="en-US" altLang="ja-JP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348401"/>
          </a:xfrm>
        </p:spPr>
        <p:txBody>
          <a:bodyPr>
            <a:spAutoFit/>
          </a:bodyPr>
          <a:lstStyle/>
          <a:p>
            <a:r>
              <a:rPr lang="en-US" dirty="0" smtClean="0"/>
              <a:t>Dec 02, 2019</a:t>
            </a:r>
            <a:endParaRPr lang="en-US" dirty="0"/>
          </a:p>
          <a:p>
            <a:r>
              <a:rPr lang="en-US" dirty="0" smtClean="0"/>
              <a:t>PHUONG NGUYEN</a:t>
            </a:r>
            <a:endParaRPr lang="en-US" dirty="0"/>
          </a:p>
          <a:p>
            <a:r>
              <a:rPr lang="en-US" dirty="0" smtClean="0"/>
              <a:t>QA</a:t>
            </a:r>
            <a:r>
              <a:rPr lang="en-US" dirty="0"/>
              <a:t> </a:t>
            </a:r>
          </a:p>
          <a:p>
            <a:r>
              <a:rPr lang="en-US" dirty="0" smtClean="0"/>
              <a:t>Renesas </a:t>
            </a:r>
            <a:r>
              <a:rPr lang="en-US" dirty="0"/>
              <a:t>Electronics Corporation</a:t>
            </a:r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740400" cy="295466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Cause 1.</a:t>
            </a:r>
            <a:r>
              <a:rPr lang="en-US" dirty="0" smtClean="0"/>
              <a:t> Incorrect </a:t>
            </a:r>
            <a:r>
              <a:rPr lang="en-US" dirty="0"/>
              <a:t>config. audit </a:t>
            </a:r>
            <a:r>
              <a:rPr lang="en-US" dirty="0" smtClean="0"/>
              <a:t>plan: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Cm major issue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sz="2000" dirty="0" smtClean="0"/>
              <a:t>Config. Audit. finding – cause 1</a:t>
            </a:r>
            <a:endParaRPr lang="en-US" sz="2000" cap="all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244028"/>
              </p:ext>
            </p:extLst>
          </p:nvPr>
        </p:nvGraphicFramePr>
        <p:xfrm>
          <a:off x="1080000" y="2209800"/>
          <a:ext cx="5397000" cy="380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7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Issue </a:t>
                      </a:r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Only data management has been implemented. Configuration audit is lacking much, no plan, no items defined.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release milestone is coming and there's no plan for audit the outputs before DR and the release.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 establishment and configuration plan is not defined in project plan.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Beside that, the configuration method defined in project plan is not appropriate.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Config. audit plan is not updated as DR plan changed.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 schedule and Config. audit plan in Project plan are not up-to-dated as Project new schedule due to Beta delay.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Config. audit date is not re-plan as latest Master schedule while the schedule is deviated for 1 month, more than 10% threshold as PP/ Criteria of deviations defined.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re-plan RD Baseline establishment and Re-config for RD in Config audit plan.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2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CD configuration audit implemented for the code change.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Code change is out of plan but PL, PM should inform the Config. auditor to check or define new method of Config. audit for sudden change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6890084" y="3938833"/>
            <a:ext cx="2025316" cy="10276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Root cause 1: Schedule change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6890084" y="5024182"/>
            <a:ext cx="2025316" cy="10276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Root cause 2</a:t>
            </a:r>
            <a:r>
              <a:rPr lang="en-US" sz="1400" smtClean="0"/>
              <a:t>: </a:t>
            </a:r>
            <a:r>
              <a:rPr lang="en-US" sz="1400" smtClean="0"/>
              <a:t>Process </a:t>
            </a:r>
            <a:r>
              <a:rPr lang="en-US" sz="1400" dirty="0" smtClean="0"/>
              <a:t>change</a:t>
            </a:r>
            <a:endParaRPr lang="en-US" sz="1400" dirty="0"/>
          </a:p>
        </p:txBody>
      </p:sp>
      <p:sp>
        <p:nvSpPr>
          <p:cNvPr id="2" name="Right Brace 1"/>
          <p:cNvSpPr/>
          <p:nvPr/>
        </p:nvSpPr>
        <p:spPr>
          <a:xfrm>
            <a:off x="6553200" y="2667000"/>
            <a:ext cx="228600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1800" y="3102155"/>
            <a:ext cx="5123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Please read </a:t>
            </a:r>
            <a:r>
              <a:rPr lang="en-US" sz="1400" i="1" dirty="0" smtClean="0"/>
              <a:t>JB5001_011_CM_20191118.ppt </a:t>
            </a:r>
            <a:r>
              <a:rPr lang="en-US" sz="1400" dirty="0" smtClean="0"/>
              <a:t>in Appendix slide</a:t>
            </a:r>
            <a:endParaRPr lang="en-US" sz="1400" dirty="0"/>
          </a:p>
        </p:txBody>
      </p:sp>
      <p:sp>
        <p:nvSpPr>
          <p:cNvPr id="16" name="Right Brace 15"/>
          <p:cNvSpPr/>
          <p:nvPr/>
        </p:nvSpPr>
        <p:spPr>
          <a:xfrm>
            <a:off x="6553200" y="3881182"/>
            <a:ext cx="228600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Brace 16"/>
          <p:cNvSpPr/>
          <p:nvPr/>
        </p:nvSpPr>
        <p:spPr>
          <a:xfrm>
            <a:off x="6553200" y="5095364"/>
            <a:ext cx="228600" cy="9244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3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4482600" cy="4354012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Cause </a:t>
            </a:r>
            <a:r>
              <a:rPr lang="en-US" dirty="0" smtClean="0">
                <a:solidFill>
                  <a:srgbClr val="FFC000"/>
                </a:solidFill>
              </a:rPr>
              <a:t>1. </a:t>
            </a:r>
            <a:r>
              <a:rPr lang="en-US" dirty="0" smtClean="0"/>
              <a:t>Incorrect config. audit plan</a:t>
            </a:r>
            <a:endParaRPr lang="en-US" dirty="0"/>
          </a:p>
          <a:p>
            <a:r>
              <a:rPr lang="en-US" b="1" dirty="0" smtClean="0"/>
              <a:t>Root cause 1: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C000"/>
                </a:solidFill>
              </a:rPr>
              <a:t>Schedule change</a:t>
            </a:r>
          </a:p>
          <a:p>
            <a:r>
              <a:rPr lang="en-US" dirty="0" smtClean="0"/>
              <a:t>Project schedule frequently changes because of delay or new change request. Project schedule, DR plan are updated but Baseline plan and Config. Audit plan is not.</a:t>
            </a:r>
            <a:endParaRPr lang="en-US" dirty="0"/>
          </a:p>
          <a:p>
            <a:r>
              <a:rPr lang="en-US" b="1" dirty="0" smtClean="0"/>
              <a:t>Solution:</a:t>
            </a:r>
          </a:p>
          <a:p>
            <a:r>
              <a:rPr lang="en-US" b="1" dirty="0" smtClean="0"/>
              <a:t>1.1. </a:t>
            </a:r>
            <a:r>
              <a:rPr lang="en-US" dirty="0" smtClean="0"/>
              <a:t>If </a:t>
            </a:r>
            <a:r>
              <a:rPr lang="en-US" dirty="0"/>
              <a:t>the change schedule meets the required condition in JB5001/ section 10. Change and Cancellation of the project plan, a set of PP work products need to be updated.</a:t>
            </a:r>
          </a:p>
          <a:p>
            <a:r>
              <a:rPr lang="en-US" dirty="0"/>
              <a:t>Project can </a:t>
            </a:r>
            <a:r>
              <a:rPr lang="en-US" dirty="0" smtClean="0"/>
              <a:t>use </a:t>
            </a:r>
            <a:r>
              <a:rPr lang="en-US" dirty="0"/>
              <a:t>SDPMT to check all needed PP work products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00" y="838200"/>
            <a:ext cx="5953125" cy="17767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000" y="2703510"/>
            <a:ext cx="5953125" cy="3585938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9906000" y="1981200"/>
            <a:ext cx="1371600" cy="3048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982200" y="4344079"/>
            <a:ext cx="1371600" cy="3048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Cm major issue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sz="2000" dirty="0" smtClean="0"/>
              <a:t>Config. Audit. finding – cause 1</a:t>
            </a:r>
            <a:endParaRPr lang="en-US" sz="2000" cap="all" dirty="0"/>
          </a:p>
        </p:txBody>
      </p:sp>
    </p:spTree>
    <p:extLst>
      <p:ext uri="{BB962C8B-B14F-4D97-AF65-F5344CB8AC3E}">
        <p14:creationId xmlns:p14="http://schemas.microsoft.com/office/powerpoint/2010/main" val="9240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511800" cy="3467616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Cause 1. </a:t>
            </a:r>
            <a:r>
              <a:rPr lang="en-US" dirty="0"/>
              <a:t>Incorrect config. audit plan</a:t>
            </a:r>
          </a:p>
          <a:p>
            <a:r>
              <a:rPr lang="en-US" b="1" dirty="0"/>
              <a:t>Root cause </a:t>
            </a:r>
            <a:r>
              <a:rPr lang="en-US" b="1" dirty="0" smtClean="0"/>
              <a:t>1 - Solution: </a:t>
            </a:r>
          </a:p>
          <a:p>
            <a:r>
              <a:rPr lang="en-US" b="1" dirty="0" smtClean="0"/>
              <a:t>1.2. </a:t>
            </a:r>
            <a:r>
              <a:rPr lang="en-US" dirty="0" smtClean="0"/>
              <a:t>If the changed schedule </a:t>
            </a:r>
            <a:r>
              <a:rPr lang="en-US" dirty="0"/>
              <a:t>is not over </a:t>
            </a:r>
            <a:r>
              <a:rPr lang="en-US" i="1" dirty="0"/>
              <a:t>Criteria of </a:t>
            </a:r>
            <a:r>
              <a:rPr lang="en-US" i="1" dirty="0" smtClean="0"/>
              <a:t>deviations </a:t>
            </a:r>
            <a:r>
              <a:rPr lang="en-US" dirty="0" smtClean="0"/>
              <a:t>in PP, new </a:t>
            </a:r>
            <a:r>
              <a:rPr lang="en-US" dirty="0"/>
              <a:t>plan </a:t>
            </a:r>
            <a:r>
              <a:rPr lang="en-US" dirty="0" smtClean="0"/>
              <a:t>of Config</a:t>
            </a:r>
            <a:r>
              <a:rPr lang="en-US" dirty="0"/>
              <a:t>. audit date should be considered in Weekly progress meeting minutes as JB5001/ section </a:t>
            </a:r>
            <a:r>
              <a:rPr lang="en-US" dirty="0" smtClean="0"/>
              <a:t>16.2.3. </a:t>
            </a:r>
            <a:r>
              <a:rPr lang="en-US" i="1" dirty="0"/>
              <a:t>Progress management policy</a:t>
            </a:r>
            <a:r>
              <a:rPr lang="en-US" dirty="0" smtClean="0"/>
              <a:t> defines</a:t>
            </a:r>
            <a:r>
              <a:rPr lang="en-US" dirty="0"/>
              <a:t>: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US" dirty="0"/>
              <a:t>The project leader periodically holds a progress confirmation meeting to confirm the progress of the development planning, and the development and management activities required to achieve the objectives of the project plan</a:t>
            </a:r>
            <a:r>
              <a:rPr lang="en-US" dirty="0" smtClean="0"/>
              <a:t>.”</a:t>
            </a:r>
            <a:endParaRPr lang="en-US" dirty="0"/>
          </a:p>
          <a:p>
            <a:endParaRPr lang="en-US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Cm major issue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sz="2000" dirty="0" smtClean="0"/>
              <a:t>Config. Audit. finding – cause 1</a:t>
            </a:r>
            <a:endParaRPr lang="en-US" sz="2000" cap="all" dirty="0"/>
          </a:p>
        </p:txBody>
      </p:sp>
    </p:spTree>
    <p:extLst>
      <p:ext uri="{BB962C8B-B14F-4D97-AF65-F5344CB8AC3E}">
        <p14:creationId xmlns:p14="http://schemas.microsoft.com/office/powerpoint/2010/main" val="130094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511800" cy="4366324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Cause 1. </a:t>
            </a:r>
            <a:r>
              <a:rPr lang="en-US" dirty="0"/>
              <a:t>Incorrect config. audit plan</a:t>
            </a:r>
          </a:p>
          <a:p>
            <a:r>
              <a:rPr lang="en-US" b="1" dirty="0"/>
              <a:t>Root cause </a:t>
            </a:r>
            <a:r>
              <a:rPr lang="en-US" b="1" dirty="0" smtClean="0"/>
              <a:t>2</a:t>
            </a:r>
            <a:r>
              <a:rPr lang="en-US" b="1" smtClean="0"/>
              <a:t>: </a:t>
            </a:r>
            <a:r>
              <a:rPr lang="en-US" b="1" smtClean="0">
                <a:solidFill>
                  <a:srgbClr val="FFC000"/>
                </a:solidFill>
              </a:rPr>
              <a:t>Process </a:t>
            </a:r>
            <a:r>
              <a:rPr lang="en-US" b="1" dirty="0" smtClean="0">
                <a:solidFill>
                  <a:srgbClr val="FFC000"/>
                </a:solidFill>
              </a:rPr>
              <a:t>change</a:t>
            </a:r>
          </a:p>
          <a:p>
            <a:r>
              <a:rPr lang="en-US" dirty="0" smtClean="0"/>
              <a:t>At DR for Milestone, no CD/ RD config. audit provided for the change. Project only planned to do Config. Audit for Testing.</a:t>
            </a:r>
          </a:p>
          <a:p>
            <a:r>
              <a:rPr lang="en-US" b="1" dirty="0" smtClean="0"/>
              <a:t>Solution:</a:t>
            </a:r>
          </a:p>
          <a:p>
            <a:r>
              <a:rPr lang="en-US" dirty="0"/>
              <a:t>Bug from Test, PR defect always happen and can impact to previous </a:t>
            </a:r>
            <a:r>
              <a:rPr lang="en-US" dirty="0" smtClean="0"/>
              <a:t>completed work </a:t>
            </a:r>
            <a:r>
              <a:rPr lang="en-US" dirty="0"/>
              <a:t>product. No plan can provided ahead for such cases from the </a:t>
            </a:r>
            <a:r>
              <a:rPr lang="en-US" dirty="0" smtClean="0"/>
              <a:t>project starting time but it can be defined during Weekly progress monitoring or at baseline time.</a:t>
            </a:r>
            <a:endParaRPr lang="en-US" dirty="0"/>
          </a:p>
          <a:p>
            <a:r>
              <a:rPr lang="en-US" b="1" dirty="0" smtClean="0"/>
              <a:t>To CM PIC</a:t>
            </a:r>
            <a:r>
              <a:rPr lang="en-US" dirty="0" smtClean="0"/>
              <a:t>, the different </a:t>
            </a:r>
            <a:r>
              <a:rPr lang="en-US" dirty="0"/>
              <a:t>information </a:t>
            </a:r>
            <a:r>
              <a:rPr lang="en-US" dirty="0" smtClean="0"/>
              <a:t>between 2 baseline IDs should be described: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Source of change: Requirement/ </a:t>
            </a:r>
            <a:r>
              <a:rPr lang="en-US" dirty="0"/>
              <a:t>Bug from </a:t>
            </a:r>
            <a:r>
              <a:rPr lang="en-US" dirty="0" smtClean="0"/>
              <a:t>Test/ </a:t>
            </a:r>
            <a:r>
              <a:rPr lang="en-US" dirty="0"/>
              <a:t>PR </a:t>
            </a:r>
            <a:r>
              <a:rPr lang="en-US" dirty="0" smtClean="0"/>
              <a:t>minutes/ </a:t>
            </a:r>
            <a:r>
              <a:rPr lang="en-US" dirty="0"/>
              <a:t>Change </a:t>
            </a:r>
            <a:r>
              <a:rPr lang="en-US" dirty="0" smtClean="0"/>
              <a:t>request/ DR minutes.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Which processes: CD, UT, IT,…</a:t>
            </a:r>
          </a:p>
          <a:p>
            <a:r>
              <a:rPr lang="en-US" dirty="0" smtClean="0"/>
              <a:t>If an additional baseline object occurs, it should be notified Config. auditor earlier.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096000" y="381000"/>
            <a:ext cx="5555825" cy="1734446"/>
            <a:chOff x="3606709" y="2971800"/>
            <a:chExt cx="5555825" cy="173444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6709" y="2971800"/>
              <a:ext cx="5088187" cy="173444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465362" y="3254959"/>
              <a:ext cx="18656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PP, RD, CD, Testing phase 1</a:t>
              </a:r>
              <a:endParaRPr 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30909" y="3951359"/>
              <a:ext cx="24316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Testing phase 2 </a:t>
              </a:r>
              <a:r>
                <a:rPr lang="en-US" sz="1000" dirty="0" smtClean="0">
                  <a:solidFill>
                    <a:srgbClr val="FFC000"/>
                  </a:solidFill>
                </a:rPr>
                <a:t>+ CD/RD updated</a:t>
              </a:r>
              <a:endParaRPr lang="en-US" sz="1000" dirty="0">
                <a:solidFill>
                  <a:srgbClr val="FFC000"/>
                </a:solidFill>
              </a:endParaRPr>
            </a:p>
          </p:txBody>
        </p:sp>
      </p:grp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Cm major issue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sz="2000" dirty="0" smtClean="0"/>
              <a:t>Config. Audit. finding – cause 1</a:t>
            </a:r>
            <a:endParaRPr lang="en-US" sz="2000" cap="all" dirty="0"/>
          </a:p>
        </p:txBody>
      </p:sp>
    </p:spTree>
    <p:extLst>
      <p:ext uri="{BB962C8B-B14F-4D97-AF65-F5344CB8AC3E}">
        <p14:creationId xmlns:p14="http://schemas.microsoft.com/office/powerpoint/2010/main" val="15577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/>
          <p:cNvCxnSpPr>
            <a:stCxn id="17" idx="3"/>
            <a:endCxn id="62" idx="0"/>
          </p:cNvCxnSpPr>
          <p:nvPr/>
        </p:nvCxnSpPr>
        <p:spPr>
          <a:xfrm>
            <a:off x="3337079" y="4033868"/>
            <a:ext cx="0" cy="7763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9829800" y="4033867"/>
            <a:ext cx="0" cy="7763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10273800" cy="693523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Cause 1. </a:t>
            </a:r>
            <a:r>
              <a:rPr lang="en-US" dirty="0"/>
              <a:t>Incorrect config. audit plan</a:t>
            </a:r>
          </a:p>
          <a:p>
            <a:r>
              <a:rPr lang="en-US" b="1" dirty="0"/>
              <a:t>Root cause </a:t>
            </a:r>
            <a:r>
              <a:rPr lang="en-US" b="1" dirty="0" smtClean="0"/>
              <a:t>2 - Solution: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14503" y="3981731"/>
            <a:ext cx="8229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0000" y="3383851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Version Management folder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080000" y="4414868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Baseline Management folder</a:t>
            </a:r>
            <a:endParaRPr lang="en-US" sz="1600" dirty="0"/>
          </a:p>
        </p:txBody>
      </p:sp>
      <p:sp>
        <p:nvSpPr>
          <p:cNvPr id="17" name="Isosceles Triangle 16"/>
          <p:cNvSpPr/>
          <p:nvPr/>
        </p:nvSpPr>
        <p:spPr>
          <a:xfrm>
            <a:off x="3276600" y="3929594"/>
            <a:ext cx="120958" cy="10427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Elbow Connector 18"/>
          <p:cNvCxnSpPr>
            <a:endCxn id="17" idx="0"/>
          </p:cNvCxnSpPr>
          <p:nvPr/>
        </p:nvCxnSpPr>
        <p:spPr>
          <a:xfrm>
            <a:off x="2640935" y="3245269"/>
            <a:ext cx="696144" cy="68432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H="1">
            <a:off x="2311806" y="3279839"/>
            <a:ext cx="1031018" cy="372763"/>
          </a:xfrm>
          <a:prstGeom prst="bentConnector3">
            <a:avLst>
              <a:gd name="adj1" fmla="val 98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6200000" flipH="1">
            <a:off x="2583627" y="3441156"/>
            <a:ext cx="597878" cy="483267"/>
          </a:xfrm>
          <a:prstGeom prst="bentConnector3">
            <a:avLst>
              <a:gd name="adj1" fmla="val 170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14503" y="4994890"/>
            <a:ext cx="1524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Milestone 1</a:t>
            </a:r>
            <a:endParaRPr lang="en-US" sz="1400" dirty="0"/>
          </a:p>
        </p:txBody>
      </p:sp>
      <p:sp>
        <p:nvSpPr>
          <p:cNvPr id="36" name="Isosceles Triangle 35"/>
          <p:cNvSpPr/>
          <p:nvPr/>
        </p:nvSpPr>
        <p:spPr>
          <a:xfrm>
            <a:off x="9766506" y="3937019"/>
            <a:ext cx="120958" cy="10427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100440" y="4994890"/>
            <a:ext cx="1400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Milestone 2</a:t>
            </a:r>
            <a:endParaRPr lang="en-US" sz="1400" dirty="0"/>
          </a:p>
        </p:txBody>
      </p:sp>
      <p:cxnSp>
        <p:nvCxnSpPr>
          <p:cNvPr id="41" name="Elbow Connector 40"/>
          <p:cNvCxnSpPr/>
          <p:nvPr/>
        </p:nvCxnSpPr>
        <p:spPr>
          <a:xfrm rot="16200000" flipH="1">
            <a:off x="3380560" y="3202482"/>
            <a:ext cx="948897" cy="609600"/>
          </a:xfrm>
          <a:prstGeom prst="bentConnector3">
            <a:avLst>
              <a:gd name="adj1" fmla="val -46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550208" y="3032834"/>
            <a:ext cx="0" cy="9488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6200000" flipH="1">
            <a:off x="4326153" y="3202482"/>
            <a:ext cx="948897" cy="609600"/>
          </a:xfrm>
          <a:prstGeom prst="bentConnector3">
            <a:avLst>
              <a:gd name="adj1" fmla="val -156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495800" y="3032833"/>
            <a:ext cx="0" cy="9488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3959657" y="2950713"/>
            <a:ext cx="2121164" cy="1031016"/>
          </a:xfrm>
          <a:prstGeom prst="bentConnector3">
            <a:avLst>
              <a:gd name="adj1" fmla="val 9993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962400" y="2950711"/>
            <a:ext cx="0" cy="10310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6300228" y="2950713"/>
            <a:ext cx="2121164" cy="1031016"/>
          </a:xfrm>
          <a:prstGeom prst="bentConnector3">
            <a:avLst>
              <a:gd name="adj1" fmla="val 9993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302971" y="2950711"/>
            <a:ext cx="0" cy="10310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557726" y="2590800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Bug #1: CD, UT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714503" y="4862360"/>
            <a:ext cx="8229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Isosceles Triangle 61"/>
          <p:cNvSpPr/>
          <p:nvPr/>
        </p:nvSpPr>
        <p:spPr>
          <a:xfrm>
            <a:off x="3276600" y="4810223"/>
            <a:ext cx="120958" cy="10427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Isosceles Triangle 62"/>
          <p:cNvSpPr/>
          <p:nvPr/>
        </p:nvSpPr>
        <p:spPr>
          <a:xfrm>
            <a:off x="9766506" y="4810222"/>
            <a:ext cx="120958" cy="10427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527722" y="2648924"/>
            <a:ext cx="983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UT Task 2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077757" y="3081468"/>
            <a:ext cx="983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UT Task 3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3287061" y="2654912"/>
            <a:ext cx="983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UT Task 1</a:t>
            </a:r>
            <a:endParaRPr lang="en-US" sz="1400" dirty="0"/>
          </a:p>
        </p:txBody>
      </p:sp>
      <p:cxnSp>
        <p:nvCxnSpPr>
          <p:cNvPr id="72" name="Elbow Connector 71"/>
          <p:cNvCxnSpPr/>
          <p:nvPr/>
        </p:nvCxnSpPr>
        <p:spPr>
          <a:xfrm rot="16200000" flipH="1">
            <a:off x="7930619" y="3213701"/>
            <a:ext cx="948897" cy="609600"/>
          </a:xfrm>
          <a:prstGeom prst="bentConnector3">
            <a:avLst>
              <a:gd name="adj1" fmla="val -46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100267" y="3044053"/>
            <a:ext cx="0" cy="9488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718607" y="3075846"/>
            <a:ext cx="2233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UT PR Defect #1: CD, UT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080000" y="5486400"/>
            <a:ext cx="990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When establishing baseline, </a:t>
            </a:r>
            <a:r>
              <a:rPr lang="en-US" sz="1600" b="1" dirty="0" smtClean="0"/>
              <a:t>CM PIC </a:t>
            </a:r>
            <a:r>
              <a:rPr lang="en-US" sz="1600" dirty="0" smtClean="0"/>
              <a:t>sends the </a:t>
            </a:r>
            <a:r>
              <a:rPr lang="en-US" sz="1600" dirty="0"/>
              <a:t>different information between 2 baseline IDs to </a:t>
            </a:r>
            <a:r>
              <a:rPr lang="en-US" sz="1600" dirty="0" smtClean="0"/>
              <a:t>Related </a:t>
            </a:r>
            <a:r>
              <a:rPr lang="en-US" sz="1600" dirty="0"/>
              <a:t>stakeholders, included Config. </a:t>
            </a:r>
            <a:r>
              <a:rPr lang="en-US" sz="1600" dirty="0" smtClean="0"/>
              <a:t>Auditor.</a:t>
            </a:r>
            <a:endParaRPr lang="en-US" sz="1600" dirty="0"/>
          </a:p>
        </p:txBody>
      </p:sp>
      <p:sp>
        <p:nvSpPr>
          <p:cNvPr id="44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Cm major issue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sz="2000" dirty="0" smtClean="0"/>
              <a:t>Config. Audit. finding – cause 1</a:t>
            </a:r>
            <a:endParaRPr lang="en-US" sz="2000" cap="all" dirty="0"/>
          </a:p>
        </p:txBody>
      </p:sp>
    </p:spTree>
    <p:extLst>
      <p:ext uri="{BB962C8B-B14F-4D97-AF65-F5344CB8AC3E}">
        <p14:creationId xmlns:p14="http://schemas.microsoft.com/office/powerpoint/2010/main" val="28985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740400" cy="417345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Cause 2.</a:t>
            </a:r>
            <a:r>
              <a:rPr lang="en-US" dirty="0"/>
              <a:t> No Config. Audit at required </a:t>
            </a:r>
            <a:r>
              <a:rPr lang="en-US" dirty="0" smtClean="0"/>
              <a:t>time</a:t>
            </a:r>
          </a:p>
          <a:p>
            <a:r>
              <a:rPr lang="en-US" b="1" dirty="0" smtClean="0"/>
              <a:t>Solution:</a:t>
            </a:r>
          </a:p>
          <a:p>
            <a:r>
              <a:rPr lang="en-US" b="1" dirty="0" smtClean="0"/>
              <a:t>To CM PIC: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Should use </a:t>
            </a:r>
            <a:r>
              <a:rPr lang="en-US" smtClean="0"/>
              <a:t>Tool to </a:t>
            </a:r>
            <a:r>
              <a:rPr lang="en-US" dirty="0" smtClean="0"/>
              <a:t>remind </a:t>
            </a:r>
            <a:r>
              <a:rPr lang="en-US" dirty="0"/>
              <a:t>the Baseline time in Project </a:t>
            </a:r>
            <a:r>
              <a:rPr lang="en-US"/>
              <a:t>plan</a:t>
            </a:r>
            <a:r>
              <a:rPr lang="en-US" smtClean="0"/>
              <a:t>.</a:t>
            </a:r>
          </a:p>
          <a:p>
            <a:pPr marL="463550" lvl="1" indent="-285750">
              <a:buFontTx/>
              <a:buChar char="-"/>
            </a:pPr>
            <a:r>
              <a:rPr lang="en-US" smtClean="0"/>
              <a:t>Outlook's </a:t>
            </a:r>
            <a:r>
              <a:rPr lang="en-US"/>
              <a:t>Task Reminder or Calendar </a:t>
            </a:r>
            <a:r>
              <a:rPr lang="en-US" smtClean="0"/>
              <a:t>event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Should send Baseline ID to Config. Auditor at required time to remind Config. auditor.</a:t>
            </a:r>
          </a:p>
          <a:p>
            <a:r>
              <a:rPr lang="en-US" b="1" dirty="0" smtClean="0"/>
              <a:t>To Config. auditor: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Should know the schedule in Project plan </a:t>
            </a:r>
            <a:r>
              <a:rPr lang="en-US" dirty="0"/>
              <a:t>by </a:t>
            </a:r>
            <a:r>
              <a:rPr lang="en-US" dirty="0" smtClean="0"/>
              <a:t>heart </a:t>
            </a:r>
            <a:r>
              <a:rPr lang="en-US" dirty="0"/>
              <a:t>or by using Tool </a:t>
            </a:r>
            <a:r>
              <a:rPr lang="en-US" dirty="0" smtClean="0"/>
              <a:t>reminder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If the project is not ready to do Config. Audit at planned schedule, Config. Auditor should record the re-planned date in CM table.</a:t>
            </a:r>
          </a:p>
          <a:p>
            <a:endParaRPr lang="en-US" b="1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Cm major issue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sz="2000" dirty="0" smtClean="0"/>
              <a:t>Config. Audit. finding – cause 2</a:t>
            </a:r>
            <a:endParaRPr lang="en-US" sz="2000" cap="all" dirty="0"/>
          </a:p>
        </p:txBody>
      </p:sp>
    </p:spTree>
    <p:extLst>
      <p:ext uri="{BB962C8B-B14F-4D97-AF65-F5344CB8AC3E}">
        <p14:creationId xmlns:p14="http://schemas.microsoft.com/office/powerpoint/2010/main" val="297047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740400" cy="295466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Cause 3.</a:t>
            </a:r>
            <a:r>
              <a:rPr lang="en-US" dirty="0" smtClean="0"/>
              <a:t> Incorrect </a:t>
            </a:r>
            <a:r>
              <a:rPr lang="en-US" dirty="0"/>
              <a:t>config. </a:t>
            </a:r>
            <a:r>
              <a:rPr lang="en-US" dirty="0" smtClean="0"/>
              <a:t>audit: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Cm major issue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sz="2000" dirty="0" smtClean="0"/>
              <a:t>Config. Audit. finding – cause 3</a:t>
            </a:r>
            <a:endParaRPr lang="en-US" sz="2000" cap="all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479438"/>
              </p:ext>
            </p:extLst>
          </p:nvPr>
        </p:nvGraphicFramePr>
        <p:xfrm>
          <a:off x="1080000" y="2209800"/>
          <a:ext cx="5397000" cy="360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0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Issue </a:t>
                      </a:r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There is no evidence to prove that Configuration Audit for Project Planning was performed.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Audit activity was not well implemented. Some recorded information after the audit was not corrected or not enough information (CD/IT/ST).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Each time, config audit implemented but its result has not been separately and correctly recorded.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CM audit activity was not well implemented.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 CM audit activity was not well implemented for work products.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 to be audited was not recorded.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audit was not well implemented. (There’s no test result of #23525. Status of architecture design was not clear and many comments have not been resolved.)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 audit activity was not well implemented. Lacked some design documents in Initial Document checklist but it was not recognized after implementing CM audit.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9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STP baseline to be audited is not matched with actual one.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 audit has not been performed for test results/baseline from combination test before DR.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81800" y="4166733"/>
            <a:ext cx="4557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Should read </a:t>
            </a:r>
            <a:r>
              <a:rPr lang="en-US" sz="1400" i="1" dirty="0" smtClean="0"/>
              <a:t>Config </a:t>
            </a:r>
            <a:r>
              <a:rPr lang="en-US" sz="1400" i="1" dirty="0"/>
              <a:t>audit </a:t>
            </a:r>
            <a:r>
              <a:rPr lang="en-US" sz="1400" i="1" dirty="0" smtClean="0"/>
              <a:t>method.xlsx </a:t>
            </a:r>
            <a:r>
              <a:rPr lang="en-US" sz="1400" dirty="0" smtClean="0"/>
              <a:t>in Appendix slide</a:t>
            </a:r>
            <a:endParaRPr lang="en-US" sz="1400" dirty="0"/>
          </a:p>
        </p:txBody>
      </p:sp>
      <p:sp>
        <p:nvSpPr>
          <p:cNvPr id="16" name="Right Brace 15"/>
          <p:cNvSpPr/>
          <p:nvPr/>
        </p:nvSpPr>
        <p:spPr>
          <a:xfrm>
            <a:off x="6553200" y="2895600"/>
            <a:ext cx="228600" cy="28454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81800" y="2516268"/>
            <a:ext cx="4658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Evidence like Config. Auditor’s confirmation email, commit log on SVN,… should be kept.</a:t>
            </a:r>
            <a:endParaRPr lang="en-US" sz="1400" i="1" dirty="0"/>
          </a:p>
        </p:txBody>
      </p:sp>
      <p:sp>
        <p:nvSpPr>
          <p:cNvPr id="10" name="Right Brace 9"/>
          <p:cNvSpPr/>
          <p:nvPr/>
        </p:nvSpPr>
        <p:spPr>
          <a:xfrm>
            <a:off x="6553200" y="2588327"/>
            <a:ext cx="228600" cy="3072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12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511800" cy="4263731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Cause </a:t>
            </a:r>
            <a:r>
              <a:rPr lang="en-US" dirty="0" smtClean="0">
                <a:solidFill>
                  <a:srgbClr val="FFC000"/>
                </a:solidFill>
              </a:rPr>
              <a:t>3. </a:t>
            </a:r>
            <a:r>
              <a:rPr lang="en-US" dirty="0"/>
              <a:t>Incorrect config. audit </a:t>
            </a:r>
            <a:endParaRPr lang="en-US" dirty="0" smtClean="0"/>
          </a:p>
          <a:p>
            <a:r>
              <a:rPr lang="en-US" b="1" dirty="0" smtClean="0"/>
              <a:t>Solution:</a:t>
            </a:r>
          </a:p>
          <a:p>
            <a:r>
              <a:rPr lang="en-US" b="1" dirty="0" smtClean="0"/>
              <a:t>To Config. Auditor</a:t>
            </a:r>
            <a:r>
              <a:rPr lang="en-US" dirty="0" smtClean="0"/>
              <a:t>, there are 2 checkpoints in Config. Audit table:</a:t>
            </a:r>
          </a:p>
          <a:p>
            <a:r>
              <a:rPr lang="en-US" dirty="0" smtClean="0"/>
              <a:t>“Whether </a:t>
            </a:r>
            <a:r>
              <a:rPr lang="en-US" dirty="0"/>
              <a:t>all necessary changes, additions, and deletion have been implemented during the period from the preceding baseline to the current </a:t>
            </a:r>
            <a:r>
              <a:rPr lang="en-US" dirty="0" smtClean="0"/>
              <a:t>baseline”</a:t>
            </a:r>
          </a:p>
          <a:p>
            <a:r>
              <a:rPr lang="en-US" dirty="0" smtClean="0"/>
              <a:t>“Whether </a:t>
            </a:r>
            <a:r>
              <a:rPr lang="en-US" dirty="0"/>
              <a:t>unnecessary changes, additions, and deletion have been implemented by mistake during the period from the preceding baseline to the current </a:t>
            </a:r>
            <a:r>
              <a:rPr lang="en-US" dirty="0" smtClean="0"/>
              <a:t>baseline”</a:t>
            </a:r>
          </a:p>
          <a:p>
            <a:r>
              <a:rPr lang="en-US" dirty="0" smtClean="0"/>
              <a:t>-&gt; To detect </a:t>
            </a:r>
            <a:r>
              <a:rPr lang="en-US" i="1" dirty="0" smtClean="0"/>
              <a:t>necessary</a:t>
            </a:r>
            <a:r>
              <a:rPr lang="en-US" dirty="0" smtClean="0"/>
              <a:t> or </a:t>
            </a:r>
            <a:r>
              <a:rPr lang="en-US" i="1" dirty="0" smtClean="0"/>
              <a:t>unnecessary</a:t>
            </a:r>
            <a:r>
              <a:rPr lang="en-US" dirty="0" smtClean="0"/>
              <a:t> </a:t>
            </a:r>
            <a:r>
              <a:rPr lang="en-US" i="1" dirty="0" smtClean="0"/>
              <a:t>change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Config</a:t>
            </a:r>
            <a:r>
              <a:rPr lang="en-US" b="1" dirty="0"/>
              <a:t>. Auditor </a:t>
            </a:r>
            <a:r>
              <a:rPr lang="en-US" dirty="0"/>
              <a:t>not only check the baseline establishment information from CM PIC but also verify Requirement table, Defect table, PR minutes, Change request </a:t>
            </a:r>
            <a:r>
              <a:rPr lang="en-US" dirty="0" smtClean="0"/>
              <a:t>table, DR minutes </a:t>
            </a:r>
            <a:r>
              <a:rPr lang="en-US" dirty="0"/>
              <a:t>in Project </a:t>
            </a:r>
            <a:r>
              <a:rPr lang="en-US" dirty="0" smtClean="0"/>
              <a:t>reality to identify which processes should be audited.</a:t>
            </a:r>
            <a:endParaRPr lang="en-US" dirty="0"/>
          </a:p>
          <a:p>
            <a:endParaRPr lang="en-US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Cm major issue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sz="2000" dirty="0" smtClean="0"/>
              <a:t>Config. Audit. finding – cause 3</a:t>
            </a:r>
            <a:endParaRPr lang="en-US" sz="2000" cap="all" dirty="0"/>
          </a:p>
        </p:txBody>
      </p:sp>
    </p:spTree>
    <p:extLst>
      <p:ext uri="{BB962C8B-B14F-4D97-AF65-F5344CB8AC3E}">
        <p14:creationId xmlns:p14="http://schemas.microsoft.com/office/powerpoint/2010/main" val="21027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028313"/>
          </a:xfrm>
        </p:spPr>
        <p:txBody>
          <a:bodyPr/>
          <a:lstStyle/>
          <a:p>
            <a:r>
              <a:rPr lang="en-US" dirty="0" smtClean="0"/>
              <a:t>Cm major issue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8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19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4680000" cy="295466"/>
          </a:xfrm>
        </p:spPr>
        <p:txBody>
          <a:bodyPr/>
          <a:lstStyle/>
          <a:p>
            <a:r>
              <a:rPr lang="en-US" dirty="0" smtClean="0"/>
              <a:t>Total</a:t>
            </a:r>
            <a:r>
              <a:rPr lang="en-US" smtClean="0"/>
              <a:t>: 10 over 73 CM findings</a:t>
            </a:r>
            <a:endParaRPr lang="en-US" dirty="0" smtClean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Cm major issue </a:t>
            </a:r>
            <a:r>
              <a:rPr lang="en-US" dirty="0" smtClean="0"/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Baseline </a:t>
            </a:r>
            <a:r>
              <a:rPr lang="en-US" sz="2000" dirty="0" smtClean="0"/>
              <a:t>creating</a:t>
            </a:r>
            <a:endParaRPr lang="en-US" sz="2000" cap="all" dirty="0"/>
          </a:p>
        </p:txBody>
      </p:sp>
      <p:sp>
        <p:nvSpPr>
          <p:cNvPr id="20" name="TextBox 19"/>
          <p:cNvSpPr txBox="1"/>
          <p:nvPr/>
        </p:nvSpPr>
        <p:spPr>
          <a:xfrm>
            <a:off x="6243717" y="3608601"/>
            <a:ext cx="1631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CM findings</a:t>
            </a:r>
            <a:endParaRPr lang="en-US" dirty="0"/>
          </a:p>
        </p:txBody>
      </p:sp>
      <p:sp>
        <p:nvSpPr>
          <p:cNvPr id="23" name="Arc 22"/>
          <p:cNvSpPr/>
          <p:nvPr/>
        </p:nvSpPr>
        <p:spPr>
          <a:xfrm rot="13500000">
            <a:off x="7513166" y="1798166"/>
            <a:ext cx="4267200" cy="4267200"/>
          </a:xfrm>
          <a:prstGeom prst="arc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7341433" y="3931766"/>
            <a:ext cx="914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408233" y="221437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</a:t>
            </a:r>
            <a:r>
              <a:rPr lang="en-US" dirty="0"/>
              <a:t>.</a:t>
            </a:r>
            <a:r>
              <a:rPr lang="en-US" dirty="0" smtClean="0"/>
              <a:t> audit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402583" y="370376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Baseline creating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402583" y="519315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8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821763"/>
          </a:xfrm>
        </p:spPr>
        <p:txBody>
          <a:bodyPr numCol="1"/>
          <a:lstStyle/>
          <a:p>
            <a:r>
              <a:rPr lang="en-US" dirty="0" smtClean="0"/>
              <a:t>Abbreviation</a:t>
            </a:r>
          </a:p>
          <a:p>
            <a:r>
              <a:rPr lang="en-US" dirty="0" smtClean="0"/>
              <a:t>CM Common issue</a:t>
            </a:r>
            <a:r>
              <a:rPr lang="en-US" dirty="0"/>
              <a:t>	</a:t>
            </a:r>
            <a:endParaRPr lang="en-US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20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511800" cy="268279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Cm major issue </a:t>
            </a:r>
            <a:r>
              <a:rPr lang="en-US" dirty="0" smtClean="0"/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Baseline </a:t>
            </a:r>
            <a:r>
              <a:rPr lang="en-US" sz="2000" dirty="0" smtClean="0"/>
              <a:t>creating</a:t>
            </a:r>
            <a:endParaRPr lang="en-US" sz="2000" cap="all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81138"/>
              </p:ext>
            </p:extLst>
          </p:nvPr>
        </p:nvGraphicFramePr>
        <p:xfrm>
          <a:off x="1080000" y="2209800"/>
          <a:ext cx="5397000" cy="3760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7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Issue </a:t>
                      </a:r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2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 of FD/DD/CD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haven't been made as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defined plan (at the PPQA checking time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21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1. The baseline for WPs of UTP/UT/ITP/IT processes haven't been made. 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2. UT/IT Test reports of some modules &amp; peer review minutes haven't been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approved.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3. Uncovered-list files haven't been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approved.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2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baseline in SDPMT for each WP related to configuration management has not been recorded.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6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 for baseline of v7.5 and 7.6 is missing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2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There were some changes on UT/IT work products, but there is no baselines set in CM table for UT/IT baselines for/before DR.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 made for Project planning documents was not recorded.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initial baseline for Project planning document is not made as planned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baseline for DD hasn't been recorded/made (as defined baseline definition in CM plan)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baseline for CD hasn't been recorded/made as defined baseline definition in CM plan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72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There is no baselines made for UT &amp; IT/test environment, test program which was ported from Linux to Android.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46758" y="3538737"/>
            <a:ext cx="37498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Cause 1</a:t>
            </a:r>
            <a:r>
              <a:rPr lang="en-US" sz="1600" dirty="0" smtClean="0"/>
              <a:t>: Baseline is not creating at required time.</a:t>
            </a:r>
          </a:p>
          <a:p>
            <a:r>
              <a:rPr lang="en-US" sz="1600" dirty="0">
                <a:solidFill>
                  <a:srgbClr val="FFC000"/>
                </a:solidFill>
              </a:rPr>
              <a:t>Cause </a:t>
            </a:r>
            <a:r>
              <a:rPr lang="en-US" sz="1600" dirty="0" smtClean="0">
                <a:solidFill>
                  <a:srgbClr val="FFC000"/>
                </a:solidFill>
              </a:rPr>
              <a:t>2</a:t>
            </a:r>
            <a:r>
              <a:rPr lang="en-US" sz="1600" dirty="0" smtClean="0"/>
              <a:t>: The information of Baseline is not recorded or recorded not enough.</a:t>
            </a:r>
            <a:endParaRPr lang="en-US" sz="1600" dirty="0"/>
          </a:p>
        </p:txBody>
      </p:sp>
      <p:sp>
        <p:nvSpPr>
          <p:cNvPr id="13" name="Right Brace 12"/>
          <p:cNvSpPr/>
          <p:nvPr/>
        </p:nvSpPr>
        <p:spPr>
          <a:xfrm>
            <a:off x="6571247" y="2591447"/>
            <a:ext cx="228600" cy="33783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02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21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511800" cy="1091581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Cause 1</a:t>
            </a:r>
            <a:r>
              <a:rPr lang="en-US" dirty="0" smtClean="0">
                <a:solidFill>
                  <a:srgbClr val="FFC000"/>
                </a:solidFill>
              </a:rPr>
              <a:t>. </a:t>
            </a:r>
            <a:r>
              <a:rPr lang="en-US" dirty="0"/>
              <a:t>Baseline is not creating at required time</a:t>
            </a:r>
            <a:r>
              <a:rPr lang="en-US" dirty="0" smtClean="0"/>
              <a:t>.</a:t>
            </a:r>
          </a:p>
          <a:p>
            <a:r>
              <a:rPr lang="en-US" b="1" smtClean="0"/>
              <a:t>Solution:</a:t>
            </a:r>
          </a:p>
          <a:p>
            <a:r>
              <a:rPr lang="en-US" smtClean="0"/>
              <a:t>(Go to next page)</a:t>
            </a:r>
            <a:endParaRPr lang="en-US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Cm major issue </a:t>
            </a:r>
            <a:r>
              <a:rPr lang="en-US" dirty="0" smtClean="0"/>
              <a:t>2</a:t>
            </a:r>
            <a:br>
              <a:rPr lang="en-US" dirty="0" smtClean="0"/>
            </a:br>
            <a:r>
              <a:rPr lang="en-US" sz="2000" dirty="0"/>
              <a:t>Baseline </a:t>
            </a:r>
            <a:r>
              <a:rPr lang="en-US" sz="2000" dirty="0" smtClean="0"/>
              <a:t>creating – cause </a:t>
            </a:r>
            <a:r>
              <a:rPr lang="en-US" sz="2000" dirty="0"/>
              <a:t>1</a:t>
            </a:r>
            <a:endParaRPr lang="en-US" sz="2000" cap="all" dirty="0"/>
          </a:p>
        </p:txBody>
      </p:sp>
    </p:spTree>
    <p:extLst>
      <p:ext uri="{BB962C8B-B14F-4D97-AF65-F5344CB8AC3E}">
        <p14:creationId xmlns:p14="http://schemas.microsoft.com/office/powerpoint/2010/main" val="301968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22</a:t>
            </a:fld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1676400"/>
            <a:ext cx="6953250" cy="4514850"/>
          </a:xfrm>
          <a:prstGeom prst="rect">
            <a:avLst/>
          </a:prstGeom>
        </p:spPr>
      </p:pic>
      <p:sp>
        <p:nvSpPr>
          <p:cNvPr id="8" name="Multiply 7"/>
          <p:cNvSpPr/>
          <p:nvPr/>
        </p:nvSpPr>
        <p:spPr>
          <a:xfrm>
            <a:off x="5991517" y="2275428"/>
            <a:ext cx="209040" cy="20904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Multiply 8"/>
          <p:cNvSpPr/>
          <p:nvPr/>
        </p:nvSpPr>
        <p:spPr>
          <a:xfrm>
            <a:off x="5991517" y="2743200"/>
            <a:ext cx="209040" cy="20904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Multiply 9"/>
          <p:cNvSpPr/>
          <p:nvPr/>
        </p:nvSpPr>
        <p:spPr>
          <a:xfrm>
            <a:off x="5991517" y="3200400"/>
            <a:ext cx="209040" cy="20904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Multiply 10"/>
          <p:cNvSpPr/>
          <p:nvPr/>
        </p:nvSpPr>
        <p:spPr>
          <a:xfrm>
            <a:off x="5991517" y="3657600"/>
            <a:ext cx="209040" cy="20904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Multiply 11"/>
          <p:cNvSpPr/>
          <p:nvPr/>
        </p:nvSpPr>
        <p:spPr>
          <a:xfrm>
            <a:off x="5991517" y="4191000"/>
            <a:ext cx="209040" cy="20904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Multiply 12"/>
          <p:cNvSpPr/>
          <p:nvPr/>
        </p:nvSpPr>
        <p:spPr>
          <a:xfrm>
            <a:off x="5991517" y="4667760"/>
            <a:ext cx="209040" cy="20904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ultiply 13"/>
          <p:cNvSpPr/>
          <p:nvPr/>
        </p:nvSpPr>
        <p:spPr>
          <a:xfrm>
            <a:off x="5991517" y="5181600"/>
            <a:ext cx="209040" cy="20904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Multiply 17"/>
          <p:cNvSpPr/>
          <p:nvPr/>
        </p:nvSpPr>
        <p:spPr>
          <a:xfrm>
            <a:off x="7012383" y="2638680"/>
            <a:ext cx="209040" cy="209040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Multiply 18"/>
          <p:cNvSpPr/>
          <p:nvPr/>
        </p:nvSpPr>
        <p:spPr>
          <a:xfrm>
            <a:off x="7012383" y="3106452"/>
            <a:ext cx="209040" cy="209040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Multiply 19"/>
          <p:cNvSpPr/>
          <p:nvPr/>
        </p:nvSpPr>
        <p:spPr>
          <a:xfrm>
            <a:off x="7012383" y="3563652"/>
            <a:ext cx="209040" cy="209040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Multiply 20"/>
          <p:cNvSpPr/>
          <p:nvPr/>
        </p:nvSpPr>
        <p:spPr>
          <a:xfrm>
            <a:off x="7012383" y="4058160"/>
            <a:ext cx="209040" cy="209040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Multiply 21"/>
          <p:cNvSpPr/>
          <p:nvPr/>
        </p:nvSpPr>
        <p:spPr>
          <a:xfrm>
            <a:off x="7012383" y="4572000"/>
            <a:ext cx="209040" cy="209040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Multiply 22"/>
          <p:cNvSpPr/>
          <p:nvPr/>
        </p:nvSpPr>
        <p:spPr>
          <a:xfrm>
            <a:off x="7012383" y="5048760"/>
            <a:ext cx="209040" cy="209040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Multiply 23"/>
          <p:cNvSpPr/>
          <p:nvPr/>
        </p:nvSpPr>
        <p:spPr>
          <a:xfrm>
            <a:off x="7012383" y="5582160"/>
            <a:ext cx="209040" cy="209040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24800" y="1828800"/>
            <a:ext cx="2667000" cy="403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77200" y="4215556"/>
            <a:ext cx="2286000" cy="209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Alpha release review</a:t>
            </a:r>
            <a:endParaRPr lang="en-US" sz="1000" dirty="0"/>
          </a:p>
        </p:txBody>
      </p:sp>
      <p:sp>
        <p:nvSpPr>
          <p:cNvPr id="25" name="Multiply 24"/>
          <p:cNvSpPr/>
          <p:nvPr/>
        </p:nvSpPr>
        <p:spPr>
          <a:xfrm>
            <a:off x="9796907" y="4027545"/>
            <a:ext cx="209040" cy="20904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Multiply 25"/>
          <p:cNvSpPr/>
          <p:nvPr/>
        </p:nvSpPr>
        <p:spPr>
          <a:xfrm>
            <a:off x="10154936" y="4439160"/>
            <a:ext cx="209040" cy="209040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077200" y="5206156"/>
            <a:ext cx="2286000" cy="209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Beta release review</a:t>
            </a:r>
            <a:endParaRPr lang="en-US" sz="1000" dirty="0"/>
          </a:p>
        </p:txBody>
      </p:sp>
      <p:sp>
        <p:nvSpPr>
          <p:cNvPr id="28" name="Multiply 27"/>
          <p:cNvSpPr/>
          <p:nvPr/>
        </p:nvSpPr>
        <p:spPr>
          <a:xfrm>
            <a:off x="9796907" y="5018145"/>
            <a:ext cx="209040" cy="20904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Multiply 28"/>
          <p:cNvSpPr/>
          <p:nvPr/>
        </p:nvSpPr>
        <p:spPr>
          <a:xfrm>
            <a:off x="10154936" y="5429760"/>
            <a:ext cx="209040" cy="209040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454781" y="609600"/>
            <a:ext cx="1625567" cy="792894"/>
            <a:chOff x="9454781" y="609600"/>
            <a:chExt cx="1625567" cy="792894"/>
          </a:xfrm>
        </p:grpSpPr>
        <p:sp>
          <p:nvSpPr>
            <p:cNvPr id="16" name="Multiply 15"/>
            <p:cNvSpPr/>
            <p:nvPr/>
          </p:nvSpPr>
          <p:spPr>
            <a:xfrm>
              <a:off x="9454781" y="615658"/>
              <a:ext cx="209040" cy="209040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77400" y="609600"/>
              <a:ext cx="10502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Baseline timing</a:t>
              </a:r>
              <a:endParaRPr lang="en-US" sz="1000" dirty="0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9454781" y="1008442"/>
              <a:ext cx="209040" cy="209040"/>
            </a:xfrm>
            <a:prstGeom prst="mathMultiply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677400" y="1002384"/>
              <a:ext cx="14029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Baseline timing</a:t>
              </a:r>
            </a:p>
            <a:p>
              <a:r>
                <a:rPr lang="en-US" sz="1000" dirty="0" smtClean="0"/>
                <a:t>required Config. audit</a:t>
              </a:r>
              <a:endParaRPr lang="en-US" sz="1000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7924800" y="1838779"/>
            <a:ext cx="2667000" cy="28346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Design Department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Cm major issue </a:t>
            </a:r>
            <a:r>
              <a:rPr lang="en-US" dirty="0" smtClean="0"/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Baseline creating – cause 1</a:t>
            </a:r>
            <a:endParaRPr lang="en-US" sz="2000" cap="all" dirty="0"/>
          </a:p>
        </p:txBody>
      </p:sp>
    </p:spTree>
    <p:extLst>
      <p:ext uri="{BB962C8B-B14F-4D97-AF65-F5344CB8AC3E}">
        <p14:creationId xmlns:p14="http://schemas.microsoft.com/office/powerpoint/2010/main" val="41322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23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511800" cy="1489639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Cause </a:t>
            </a:r>
            <a:r>
              <a:rPr lang="en-US" dirty="0" smtClean="0">
                <a:solidFill>
                  <a:srgbClr val="FFC000"/>
                </a:solidFill>
              </a:rPr>
              <a:t>2. </a:t>
            </a:r>
            <a:r>
              <a:rPr lang="en-US" dirty="0"/>
              <a:t>The information of Baseline is not recorded or recorded not enough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Solution:</a:t>
            </a:r>
          </a:p>
          <a:p>
            <a:r>
              <a:rPr lang="en-US"/>
              <a:t>(Go to next page)</a:t>
            </a:r>
          </a:p>
          <a:p>
            <a:endParaRPr lang="en-US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Cm major issue </a:t>
            </a:r>
            <a:r>
              <a:rPr lang="en-US" dirty="0" smtClean="0"/>
              <a:t>2</a:t>
            </a:r>
            <a:br>
              <a:rPr lang="en-US" dirty="0" smtClean="0"/>
            </a:br>
            <a:r>
              <a:rPr lang="en-US" sz="2000" dirty="0"/>
              <a:t>Baseline </a:t>
            </a:r>
            <a:r>
              <a:rPr lang="en-US" sz="2000" dirty="0" smtClean="0"/>
              <a:t>creating – cause 2</a:t>
            </a:r>
            <a:endParaRPr lang="en-US" sz="2000" cap="all" dirty="0"/>
          </a:p>
        </p:txBody>
      </p:sp>
    </p:spTree>
    <p:extLst>
      <p:ext uri="{BB962C8B-B14F-4D97-AF65-F5344CB8AC3E}">
        <p14:creationId xmlns:p14="http://schemas.microsoft.com/office/powerpoint/2010/main" val="366271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24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80000" y="1795989"/>
            <a:ext cx="2286000" cy="5785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Baseline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618530" y="1795989"/>
            <a:ext cx="3618271" cy="6545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Store a </a:t>
            </a:r>
            <a:r>
              <a:rPr lang="en-US" sz="1200" dirty="0" smtClean="0">
                <a:solidFill>
                  <a:srgbClr val="C00000"/>
                </a:solidFill>
              </a:rPr>
              <a:t>set</a:t>
            </a:r>
            <a:r>
              <a:rPr lang="en-US" sz="1200" dirty="0" smtClean="0">
                <a:solidFill>
                  <a:schemeClr val="accent1"/>
                </a:solidFill>
              </a:rPr>
              <a:t> of objects to the defined place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618530" y="2775742"/>
            <a:ext cx="3618271" cy="6545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The storage version should link to the related requirements/ process/ milestone/ sprints/ findings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94467" y="3755495"/>
            <a:ext cx="3618271" cy="6545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The storage duration should not &gt;3 months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18530" y="4735248"/>
            <a:ext cx="3618271" cy="6545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Baseline ID should be agreed by related stakeholders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36965" y="5715000"/>
            <a:ext cx="35814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Baseline ID should be sent to Config. Auditor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Cm major issue </a:t>
            </a:r>
            <a:r>
              <a:rPr lang="en-US" dirty="0" smtClean="0"/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Baseline creating – cause 2</a:t>
            </a:r>
            <a:endParaRPr lang="en-US" sz="2000" cap="all" dirty="0"/>
          </a:p>
        </p:txBody>
      </p:sp>
    </p:spTree>
    <p:extLst>
      <p:ext uri="{BB962C8B-B14F-4D97-AF65-F5344CB8AC3E}">
        <p14:creationId xmlns:p14="http://schemas.microsoft.com/office/powerpoint/2010/main" val="12445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25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511800" cy="2683812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Cause 2. </a:t>
            </a:r>
            <a:r>
              <a:rPr lang="en-US" dirty="0"/>
              <a:t>The information of Baseline is not recorded or recorded not enough.</a:t>
            </a:r>
          </a:p>
          <a:p>
            <a:r>
              <a:rPr lang="en-US" b="1" dirty="0" smtClean="0"/>
              <a:t>Solution:</a:t>
            </a:r>
          </a:p>
          <a:p>
            <a:r>
              <a:rPr lang="en-US" dirty="0" smtClean="0"/>
              <a:t>Current way: Creating a document to record all Baseline objects’ Revision ID.</a:t>
            </a:r>
          </a:p>
          <a:p>
            <a:r>
              <a:rPr lang="en-US" dirty="0" smtClean="0"/>
              <a:t>Suggestion way: Creating 3 </a:t>
            </a:r>
            <a:r>
              <a:rPr lang="en-US" dirty="0"/>
              <a:t>main </a:t>
            </a:r>
            <a:r>
              <a:rPr lang="en-US" dirty="0" smtClean="0"/>
              <a:t>folders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Version </a:t>
            </a:r>
            <a:r>
              <a:rPr lang="en-US" dirty="0" smtClean="0"/>
              <a:t>Management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Data Management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Baseline </a:t>
            </a:r>
            <a:r>
              <a:rPr lang="en-US" dirty="0"/>
              <a:t>Management: to store a set of work product at “each break</a:t>
            </a:r>
            <a:r>
              <a:rPr lang="en-US" dirty="0" smtClean="0"/>
              <a:t>”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Cm major issue </a:t>
            </a:r>
            <a:r>
              <a:rPr lang="en-US" dirty="0" smtClean="0"/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Baseline </a:t>
            </a:r>
            <a:r>
              <a:rPr lang="en-US" sz="2000" dirty="0" smtClean="0"/>
              <a:t>creating</a:t>
            </a:r>
            <a:endParaRPr lang="en-US" sz="2000" cap="all" dirty="0"/>
          </a:p>
        </p:txBody>
      </p:sp>
    </p:spTree>
    <p:extLst>
      <p:ext uri="{BB962C8B-B14F-4D97-AF65-F5344CB8AC3E}">
        <p14:creationId xmlns:p14="http://schemas.microsoft.com/office/powerpoint/2010/main" val="199747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unded Rectangle 103"/>
          <p:cNvSpPr/>
          <p:nvPr/>
        </p:nvSpPr>
        <p:spPr>
          <a:xfrm>
            <a:off x="3200400" y="2133600"/>
            <a:ext cx="8077200" cy="381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26</a:t>
            </a:fld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Cm major issue </a:t>
            </a:r>
            <a:r>
              <a:rPr lang="en-US" dirty="0" smtClean="0"/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Baseline </a:t>
            </a:r>
            <a:r>
              <a:rPr lang="en-US" sz="2000" dirty="0" smtClean="0"/>
              <a:t>creating</a:t>
            </a:r>
            <a:endParaRPr lang="en-US" sz="2000" cap="all" dirty="0"/>
          </a:p>
        </p:txBody>
      </p:sp>
      <p:sp>
        <p:nvSpPr>
          <p:cNvPr id="2" name="Rounded Rectangle 1"/>
          <p:cNvSpPr/>
          <p:nvPr/>
        </p:nvSpPr>
        <p:spPr>
          <a:xfrm>
            <a:off x="3352800" y="2325802"/>
            <a:ext cx="1828800" cy="341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19100" y="2428995"/>
            <a:ext cx="176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Version Management</a:t>
            </a:r>
          </a:p>
          <a:p>
            <a:pPr algn="ctr"/>
            <a:r>
              <a:rPr lang="en-US" sz="1200" dirty="0" smtClean="0"/>
              <a:t>folder</a:t>
            </a:r>
            <a:endParaRPr lang="en-US" sz="1200" dirty="0"/>
          </a:p>
          <a:p>
            <a:pPr algn="ctr"/>
            <a:endParaRPr lang="en-US" sz="1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702340" y="3164002"/>
            <a:ext cx="1196021" cy="2334685"/>
            <a:chOff x="4563979" y="3505200"/>
            <a:chExt cx="1196021" cy="2334685"/>
          </a:xfrm>
        </p:grpSpPr>
        <p:sp>
          <p:nvSpPr>
            <p:cNvPr id="7" name="Rounded Rectangle 6"/>
            <p:cNvSpPr/>
            <p:nvPr/>
          </p:nvSpPr>
          <p:spPr>
            <a:xfrm>
              <a:off x="4572000" y="3505200"/>
              <a:ext cx="533400" cy="3757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PP</a:t>
              </a:r>
              <a:endParaRPr lang="en-US" sz="16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572000" y="3996440"/>
              <a:ext cx="533400" cy="3757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RD</a:t>
              </a:r>
              <a:endParaRPr lang="en-US" sz="16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572000" y="4487680"/>
              <a:ext cx="533400" cy="3757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AD</a:t>
              </a:r>
              <a:endParaRPr lang="en-US" sz="16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563979" y="5464125"/>
              <a:ext cx="533400" cy="3757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</a:t>
              </a:r>
              <a:r>
                <a:rPr lang="en-US" sz="1600" dirty="0" smtClean="0"/>
                <a:t>D</a:t>
              </a:r>
              <a:endParaRPr lang="en-US" sz="16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572000" y="4978920"/>
              <a:ext cx="533400" cy="3757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UD</a:t>
              </a:r>
              <a:endParaRPr lang="en-US" sz="16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226600" y="4487680"/>
              <a:ext cx="533400" cy="3757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VT</a:t>
              </a:r>
              <a:endParaRPr lang="en-US" sz="16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218579" y="5464125"/>
              <a:ext cx="533400" cy="3757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UT</a:t>
              </a:r>
              <a:endParaRPr lang="en-US" sz="16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226600" y="4978920"/>
              <a:ext cx="533400" cy="3757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IT</a:t>
              </a:r>
              <a:endParaRPr lang="en-US" sz="16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207353" y="3998058"/>
              <a:ext cx="533400" cy="3757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…</a:t>
              </a:r>
              <a:endParaRPr lang="en-US" sz="1600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1090335" y="2325802"/>
            <a:ext cx="1828800" cy="341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23485" y="2428995"/>
            <a:ext cx="176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Progress Management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574498" y="3164002"/>
            <a:ext cx="860474" cy="2314632"/>
            <a:chOff x="1273125" y="3505200"/>
            <a:chExt cx="860474" cy="2314632"/>
          </a:xfrm>
        </p:grpSpPr>
        <p:sp>
          <p:nvSpPr>
            <p:cNvPr id="23" name="Rounded Rectangle 22"/>
            <p:cNvSpPr/>
            <p:nvPr/>
          </p:nvSpPr>
          <p:spPr>
            <a:xfrm>
              <a:off x="1295400" y="3505200"/>
              <a:ext cx="838198" cy="3757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RD</a:t>
              </a:r>
              <a:endParaRPr lang="en-US" sz="16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273125" y="3993618"/>
              <a:ext cx="860473" cy="3757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Task</a:t>
              </a:r>
              <a:endParaRPr lang="en-US" sz="16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293178" y="4478036"/>
              <a:ext cx="840421" cy="3757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Finding</a:t>
              </a:r>
              <a:endParaRPr lang="en-US" sz="12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293178" y="4956097"/>
              <a:ext cx="840421" cy="3757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CR</a:t>
              </a:r>
              <a:endParaRPr lang="en-US" sz="14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283150" y="5444072"/>
              <a:ext cx="840421" cy="3757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Bug from Test</a:t>
              </a:r>
              <a:endParaRPr lang="en-US" sz="12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5604526" y="2320280"/>
            <a:ext cx="1828800" cy="341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7676" y="2423473"/>
            <a:ext cx="1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 Management folder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088689" y="3158480"/>
            <a:ext cx="860474" cy="2314632"/>
            <a:chOff x="5787316" y="3499678"/>
            <a:chExt cx="860474" cy="2314632"/>
          </a:xfrm>
        </p:grpSpPr>
        <p:sp>
          <p:nvSpPr>
            <p:cNvPr id="33" name="Rounded Rectangle 32"/>
            <p:cNvSpPr/>
            <p:nvPr/>
          </p:nvSpPr>
          <p:spPr>
            <a:xfrm>
              <a:off x="5809591" y="3499678"/>
              <a:ext cx="838198" cy="3757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Client input</a:t>
              </a:r>
              <a:endParaRPr lang="en-US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787316" y="3988096"/>
              <a:ext cx="860473" cy="3757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Meeting </a:t>
              </a:r>
              <a:r>
                <a:rPr lang="en-US" sz="1200" dirty="0" smtClean="0"/>
                <a:t>minutes</a:t>
              </a:r>
              <a:endParaRPr lang="en-US" sz="12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807369" y="4472514"/>
              <a:ext cx="840421" cy="3757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 minutes</a:t>
              </a:r>
              <a:endParaRPr lang="en-US" sz="12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807369" y="4950575"/>
              <a:ext cx="840421" cy="3757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DR minutes</a:t>
              </a:r>
              <a:endParaRPr lang="en-US" sz="12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797341" y="5438550"/>
              <a:ext cx="840421" cy="3757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sp>
        <p:nvSpPr>
          <p:cNvPr id="100" name="Curved Down Arrow 99"/>
          <p:cNvSpPr/>
          <p:nvPr/>
        </p:nvSpPr>
        <p:spPr>
          <a:xfrm>
            <a:off x="2004733" y="2004592"/>
            <a:ext cx="2340981" cy="310166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Curved Down Arrow 100"/>
          <p:cNvSpPr/>
          <p:nvPr/>
        </p:nvSpPr>
        <p:spPr>
          <a:xfrm>
            <a:off x="2004733" y="1843557"/>
            <a:ext cx="4624667" cy="471201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Curved Up Arrow 101"/>
          <p:cNvSpPr/>
          <p:nvPr/>
        </p:nvSpPr>
        <p:spPr>
          <a:xfrm flipH="1">
            <a:off x="2004731" y="5756173"/>
            <a:ext cx="4624668" cy="463530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Curved Down Arrow 104"/>
          <p:cNvSpPr/>
          <p:nvPr/>
        </p:nvSpPr>
        <p:spPr>
          <a:xfrm>
            <a:off x="4345714" y="1836792"/>
            <a:ext cx="5484086" cy="471201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863904" y="2314758"/>
            <a:ext cx="3261296" cy="341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803802" y="2417951"/>
            <a:ext cx="1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Baseline Management folder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8218845" y="3137744"/>
            <a:ext cx="1196021" cy="2334685"/>
            <a:chOff x="4563979" y="3505200"/>
            <a:chExt cx="1196021" cy="2334685"/>
          </a:xfrm>
        </p:grpSpPr>
        <p:sp>
          <p:nvSpPr>
            <p:cNvPr id="66" name="Rounded Rectangle 65"/>
            <p:cNvSpPr/>
            <p:nvPr/>
          </p:nvSpPr>
          <p:spPr>
            <a:xfrm>
              <a:off x="4572000" y="3505200"/>
              <a:ext cx="533400" cy="3757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PP</a:t>
              </a:r>
              <a:endParaRPr lang="en-US" sz="1600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572000" y="3996440"/>
              <a:ext cx="533400" cy="3757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RD</a:t>
              </a:r>
              <a:endParaRPr lang="en-US" sz="16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572000" y="4487680"/>
              <a:ext cx="533400" cy="3757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AD</a:t>
              </a:r>
              <a:endParaRPr lang="en-US" sz="16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563979" y="5464125"/>
              <a:ext cx="533400" cy="3757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</a:t>
              </a:r>
              <a:r>
                <a:rPr lang="en-US" sz="1600" dirty="0" smtClean="0"/>
                <a:t>D</a:t>
              </a:r>
              <a:endParaRPr lang="en-US" sz="1600" dirty="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4572000" y="4978920"/>
              <a:ext cx="533400" cy="3757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UD</a:t>
              </a:r>
              <a:endParaRPr lang="en-US" sz="1600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226600" y="4487680"/>
              <a:ext cx="533400" cy="3757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VT</a:t>
              </a:r>
              <a:endParaRPr lang="en-US" sz="1600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218579" y="5464125"/>
              <a:ext cx="533400" cy="3757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UT</a:t>
              </a:r>
              <a:endParaRPr lang="en-US" sz="1600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226600" y="4978920"/>
              <a:ext cx="533400" cy="3757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IT</a:t>
              </a:r>
              <a:endParaRPr lang="en-US" sz="1600" dirty="0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5207353" y="3998058"/>
              <a:ext cx="533400" cy="3757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…</a:t>
              </a:r>
              <a:endParaRPr lang="en-US" sz="1600" dirty="0"/>
            </a:p>
          </p:txBody>
        </p:sp>
      </p:grpSp>
      <p:sp>
        <p:nvSpPr>
          <p:cNvPr id="99" name="Rounded Rectangle 98"/>
          <p:cNvSpPr/>
          <p:nvPr/>
        </p:nvSpPr>
        <p:spPr>
          <a:xfrm>
            <a:off x="8077199" y="2929822"/>
            <a:ext cx="1524001" cy="267258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0038759" y="3045768"/>
            <a:ext cx="10102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1</a:t>
            </a:r>
            <a:r>
              <a:rPr lang="en-US" sz="900" baseline="30000" dirty="0" smtClean="0"/>
              <a:t>st</a:t>
            </a:r>
            <a:r>
              <a:rPr lang="en-US" sz="900" dirty="0" smtClean="0"/>
              <a:t> Baseline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038759" y="3265857"/>
            <a:ext cx="10102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smtClean="0"/>
              <a:t>2</a:t>
            </a:r>
            <a:r>
              <a:rPr lang="en-US" sz="900" baseline="30000" smtClean="0"/>
              <a:t>nd</a:t>
            </a:r>
            <a:r>
              <a:rPr lang="en-US" sz="900" smtClean="0"/>
              <a:t> </a:t>
            </a:r>
            <a:r>
              <a:rPr lang="en-US" sz="900" dirty="0" smtClean="0"/>
              <a:t>Baseline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038759" y="3485945"/>
            <a:ext cx="10102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n</a:t>
            </a:r>
            <a:r>
              <a:rPr lang="en-US" sz="900" smtClean="0"/>
              <a:t> </a:t>
            </a:r>
            <a:r>
              <a:rPr lang="en-US" sz="900" dirty="0" smtClean="0"/>
              <a:t>Baseline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9730725" y="3182203"/>
            <a:ext cx="349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endCxn id="106" idx="1"/>
          </p:cNvCxnSpPr>
          <p:nvPr/>
        </p:nvCxnSpPr>
        <p:spPr>
          <a:xfrm>
            <a:off x="9829800" y="3182203"/>
            <a:ext cx="208959" cy="1990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endCxn id="107" idx="1"/>
          </p:cNvCxnSpPr>
          <p:nvPr/>
        </p:nvCxnSpPr>
        <p:spPr>
          <a:xfrm rot="16200000" flipH="1">
            <a:off x="9879858" y="3442459"/>
            <a:ext cx="213323" cy="1044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765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27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80000" y="1795989"/>
            <a:ext cx="2286000" cy="5785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Baseline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618530" y="1795989"/>
            <a:ext cx="3618271" cy="6545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Store a </a:t>
            </a:r>
            <a:r>
              <a:rPr lang="en-US" sz="1200" dirty="0" smtClean="0">
                <a:solidFill>
                  <a:srgbClr val="C00000"/>
                </a:solidFill>
              </a:rPr>
              <a:t>set</a:t>
            </a:r>
            <a:r>
              <a:rPr lang="en-US" sz="1200" dirty="0" smtClean="0">
                <a:solidFill>
                  <a:schemeClr val="accent1"/>
                </a:solidFill>
              </a:rPr>
              <a:t> of objects to the defined place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618530" y="2775742"/>
            <a:ext cx="3618271" cy="6545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The storage version should link to the related requirements/ process/ milestone/ sprints/ findings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94467" y="3755495"/>
            <a:ext cx="3618271" cy="6545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The storage duration should not &gt;3 months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18530" y="4735248"/>
            <a:ext cx="3618271" cy="6545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Baseline ID should be agreed by related stakeholders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36965" y="5715000"/>
            <a:ext cx="35814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Baseline ID should be sent to Config. Auditor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Cm major issue </a:t>
            </a:r>
            <a:r>
              <a:rPr lang="en-US" dirty="0" smtClean="0"/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Baseline creating – cause 2</a:t>
            </a:r>
            <a:endParaRPr lang="en-US" sz="2000" cap="all" dirty="0"/>
          </a:p>
        </p:txBody>
      </p:sp>
      <p:sp>
        <p:nvSpPr>
          <p:cNvPr id="11" name="Rounded Rectangle 10"/>
          <p:cNvSpPr/>
          <p:nvPr/>
        </p:nvSpPr>
        <p:spPr>
          <a:xfrm>
            <a:off x="7505372" y="1795988"/>
            <a:ext cx="3618271" cy="871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Store all work products of all processes from </a:t>
            </a:r>
            <a:r>
              <a:rPr lang="en-US" sz="1200" i="1" dirty="0" smtClean="0">
                <a:solidFill>
                  <a:schemeClr val="tx1"/>
                </a:solidFill>
              </a:rPr>
              <a:t>Version Management folder </a:t>
            </a:r>
            <a:r>
              <a:rPr lang="en-US" sz="1200" dirty="0" smtClean="0">
                <a:solidFill>
                  <a:schemeClr val="tx1"/>
                </a:solidFill>
              </a:rPr>
              <a:t>to </a:t>
            </a:r>
            <a:r>
              <a:rPr lang="en-US" sz="1200" i="1" dirty="0" smtClean="0">
                <a:solidFill>
                  <a:schemeClr val="tx1"/>
                </a:solidFill>
              </a:rPr>
              <a:t>Baseline Management folder</a:t>
            </a:r>
            <a:r>
              <a:rPr lang="en-US" sz="1200" dirty="0" smtClean="0">
                <a:solidFill>
                  <a:schemeClr val="tx1"/>
                </a:solidFill>
              </a:rPr>
              <a:t> at each Baseline time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505372" y="2760731"/>
            <a:ext cx="3618271" cy="871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 the commit log, </a:t>
            </a:r>
            <a:r>
              <a:rPr lang="en-US" sz="1200" dirty="0"/>
              <a:t>Source of change: Requirement/ Bug from Test/ PR minutes/ Change request/ DR </a:t>
            </a:r>
            <a:r>
              <a:rPr lang="en-US" sz="1200" dirty="0" smtClean="0"/>
              <a:t>minutes</a:t>
            </a:r>
            <a:r>
              <a:rPr lang="en-US" sz="1200" dirty="0"/>
              <a:t> </a:t>
            </a:r>
            <a:r>
              <a:rPr lang="en-US" sz="1200" dirty="0" smtClean="0"/>
              <a:t>should be described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7505372" y="3735316"/>
            <a:ext cx="3618271" cy="871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Baseline timing in Project plan should be checked frequently with Project schedule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505372" y="4709901"/>
            <a:ext cx="3618271" cy="16146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CM PIC send Baseline ID by email to all stakeholders, included Config. auditor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028313"/>
          </a:xfrm>
        </p:spPr>
        <p:txBody>
          <a:bodyPr/>
          <a:lstStyle/>
          <a:p>
            <a:r>
              <a:rPr lang="en-US" dirty="0" smtClean="0"/>
              <a:t>Cm major issue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5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29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r>
              <a:rPr lang="en-US" dirty="0" smtClean="0"/>
              <a:t>CM table finding: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Cm </a:t>
            </a:r>
            <a:r>
              <a:rPr lang="en-US" dirty="0" smtClean="0"/>
              <a:t>major issue 3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CM table</a:t>
            </a:r>
            <a:endParaRPr lang="en-US" sz="2000" cap="al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58598"/>
              </p:ext>
            </p:extLst>
          </p:nvPr>
        </p:nvGraphicFramePr>
        <p:xfrm>
          <a:off x="1080000" y="2434208"/>
          <a:ext cx="8902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0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0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0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6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Root cause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Baseline 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BM, VM, DM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CM object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Data management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SVN structure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Version management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 table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44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dirty="0" smtClean="0"/>
              <a:t>Abbreviation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05723"/>
              </p:ext>
            </p:extLst>
          </p:nvPr>
        </p:nvGraphicFramePr>
        <p:xfrm>
          <a:off x="1079500" y="1800225"/>
          <a:ext cx="47879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Short 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Full word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 Management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Configuration Management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Config. Audit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Configuration Audit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(Request) Management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Management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 In Charge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 Point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Trace. Manage.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Traceability Management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Version Management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Bug After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Release (leakage bug)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595003"/>
              </p:ext>
            </p:extLst>
          </p:nvPr>
        </p:nvGraphicFramePr>
        <p:xfrm>
          <a:off x="6248400" y="1800225"/>
          <a:ext cx="4787900" cy="4205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Short 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Full word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Design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(= Detail Design in WW standard May 2018 version)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30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30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511800" cy="295466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Cause</a:t>
            </a:r>
            <a:r>
              <a:rPr lang="en-US" dirty="0" smtClean="0"/>
              <a:t>: Version management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Cm major issue </a:t>
            </a:r>
            <a:r>
              <a:rPr lang="en-US" dirty="0" smtClean="0"/>
              <a:t>3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CM table</a:t>
            </a:r>
            <a:endParaRPr lang="en-US" sz="2000" cap="all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88277"/>
              </p:ext>
            </p:extLst>
          </p:nvPr>
        </p:nvGraphicFramePr>
        <p:xfrm>
          <a:off x="1080000" y="2209800"/>
          <a:ext cx="5397000" cy="3342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7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Issue </a:t>
                      </a:r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WPs have not been put on defined location (as WP_Appendix list).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Version management of Test result are not implemented as Project CM plan  and CM standard defined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Detailed Plan is not stored with latest version into defined location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contents are not the latest at the time of auditing.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 DR checklist has not been provided in 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SVN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Many tickets haven’t been added to Initial Document List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 management/ Implementation result is not updated for other CM objects like Test spec, test result, Test script.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Incorrect revision provided for CD output in Task ticket. 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Plan (which was reviewed in a preivous DR): At the time of auditing, it was not  "approved" &amp; "authorized" by Manager.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086600" y="2861515"/>
            <a:ext cx="37498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Root Cause: </a:t>
            </a:r>
            <a:r>
              <a:rPr lang="en-US" sz="1600" dirty="0" smtClean="0"/>
              <a:t>Version Management method defined in CM table is not linked to Project reality progress working.</a:t>
            </a:r>
          </a:p>
          <a:p>
            <a:r>
              <a:rPr lang="en-US" sz="1600" dirty="0" smtClean="0"/>
              <a:t>Team member is working in another location and does not aware what PL defined in Project plan, CM table.</a:t>
            </a:r>
            <a:endParaRPr lang="en-US" sz="1600" dirty="0"/>
          </a:p>
        </p:txBody>
      </p:sp>
      <p:sp>
        <p:nvSpPr>
          <p:cNvPr id="13" name="Right Brace 12"/>
          <p:cNvSpPr/>
          <p:nvPr/>
        </p:nvSpPr>
        <p:spPr>
          <a:xfrm>
            <a:off x="6553200" y="2644492"/>
            <a:ext cx="228600" cy="13941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6559769" y="4038600"/>
            <a:ext cx="228600" cy="1514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86600" y="5027947"/>
            <a:ext cx="374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Human mistake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0348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31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183162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Cause</a:t>
            </a:r>
            <a:r>
              <a:rPr lang="en-US" dirty="0"/>
              <a:t>: Version </a:t>
            </a:r>
            <a:r>
              <a:rPr lang="en-US" dirty="0" smtClean="0"/>
              <a:t>management</a:t>
            </a:r>
          </a:p>
          <a:p>
            <a:r>
              <a:rPr lang="en-US" b="1" dirty="0" smtClean="0"/>
              <a:t>Root cause</a:t>
            </a:r>
            <a:r>
              <a:rPr lang="en-US" dirty="0" smtClean="0"/>
              <a:t>: </a:t>
            </a:r>
          </a:p>
          <a:p>
            <a:r>
              <a:rPr lang="en-US" dirty="0" smtClean="0"/>
              <a:t>Some projects only use CM table, SDPMT to define Project storage place, CM objects.</a:t>
            </a:r>
          </a:p>
          <a:p>
            <a:r>
              <a:rPr lang="en-US" dirty="0" smtClean="0"/>
              <a:t>In actual working, team members are working mainly on another location and use Redmine to monitor Task status.</a:t>
            </a:r>
          </a:p>
          <a:p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Cm major issue </a:t>
            </a:r>
            <a:r>
              <a:rPr lang="en-US" dirty="0" smtClean="0"/>
              <a:t>3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CM table</a:t>
            </a:r>
            <a:endParaRPr lang="en-US" sz="2000" cap="al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149"/>
          <a:stretch/>
        </p:blipFill>
        <p:spPr>
          <a:xfrm>
            <a:off x="3442420" y="4267200"/>
            <a:ext cx="8323544" cy="199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18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32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968266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Cause</a:t>
            </a:r>
            <a:r>
              <a:rPr lang="en-US" dirty="0"/>
              <a:t>: Version </a:t>
            </a:r>
            <a:r>
              <a:rPr lang="en-US" dirty="0" smtClean="0"/>
              <a:t>management</a:t>
            </a:r>
          </a:p>
          <a:p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r>
              <a:rPr lang="en-US" b="1" dirty="0" smtClean="0"/>
              <a:t>SDPMT</a:t>
            </a:r>
            <a:r>
              <a:rPr lang="en-US" dirty="0" smtClean="0"/>
              <a:t> </a:t>
            </a:r>
            <a:r>
              <a:rPr lang="en-US" dirty="0"/>
              <a:t>can be used </a:t>
            </a:r>
            <a:r>
              <a:rPr lang="en-US" dirty="0" smtClean="0"/>
              <a:t>to plan Baseline object at each Milestone.</a:t>
            </a:r>
          </a:p>
          <a:p>
            <a:r>
              <a:rPr lang="en-US" b="1" dirty="0" smtClean="0"/>
              <a:t>CM table </a:t>
            </a:r>
            <a:r>
              <a:rPr lang="en-US" dirty="0" smtClean="0"/>
              <a:t>can be used to plan Data Management object, Version Management object, Baseline Management object.</a:t>
            </a:r>
          </a:p>
          <a:p>
            <a:r>
              <a:rPr lang="en-US" dirty="0" smtClean="0"/>
              <a:t>But the </a:t>
            </a:r>
            <a:r>
              <a:rPr lang="en-US" b="1" dirty="0" smtClean="0"/>
              <a:t>Storage structure </a:t>
            </a:r>
            <a:r>
              <a:rPr lang="en-US" dirty="0" smtClean="0"/>
              <a:t>should be clearly defined as Project actual working in a separated </a:t>
            </a:r>
            <a:r>
              <a:rPr lang="en-US" dirty="0"/>
              <a:t>document such as </a:t>
            </a:r>
            <a:r>
              <a:rPr lang="en-US" i="1" dirty="0"/>
              <a:t>SVNstructure_Small scope </a:t>
            </a:r>
            <a:r>
              <a:rPr lang="en-US" i="1" dirty="0" smtClean="0"/>
              <a:t>project.xlsx </a:t>
            </a:r>
            <a:r>
              <a:rPr lang="en-US" dirty="0" smtClean="0"/>
              <a:t>in Appendix slide.</a:t>
            </a:r>
          </a:p>
          <a:p>
            <a:r>
              <a:rPr lang="en-US" b="1" dirty="0" smtClean="0"/>
              <a:t>Version management place </a:t>
            </a:r>
            <a:r>
              <a:rPr lang="en-US" dirty="0" smtClean="0"/>
              <a:t>should be the actual working place of Team member with Committing time defined to Daily or Weekly or After Peer review.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Cm major issue </a:t>
            </a:r>
            <a:r>
              <a:rPr lang="en-US" dirty="0" smtClean="0"/>
              <a:t>3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CM table</a:t>
            </a:r>
            <a:endParaRPr lang="en-US" sz="2000" cap="all" dirty="0"/>
          </a:p>
        </p:txBody>
      </p:sp>
    </p:spTree>
    <p:extLst>
      <p:ext uri="{BB962C8B-B14F-4D97-AF65-F5344CB8AC3E}">
        <p14:creationId xmlns:p14="http://schemas.microsoft.com/office/powerpoint/2010/main" val="3817268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smtClean="0"/>
              <a:t>Appendix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897739"/>
              </p:ext>
            </p:extLst>
          </p:nvPr>
        </p:nvGraphicFramePr>
        <p:xfrm>
          <a:off x="2438400" y="25146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25146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152962"/>
              </p:ext>
            </p:extLst>
          </p:nvPr>
        </p:nvGraphicFramePr>
        <p:xfrm>
          <a:off x="4343400" y="25146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43400" y="25146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983740"/>
              </p:ext>
            </p:extLst>
          </p:nvPr>
        </p:nvGraphicFramePr>
        <p:xfrm>
          <a:off x="1028700" y="254350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Presentation" showAsIcon="1" r:id="rId7" imgW="914400" imgH="771480" progId="PowerPoint.Show.12">
                  <p:embed/>
                </p:oleObj>
              </mc:Choice>
              <mc:Fallback>
                <p:oleObj name="Presentation" showAsIcon="1" r:id="rId7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28700" y="254350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12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0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dirty="0"/>
              <a:t>Revision history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35</a:t>
            </a:fld>
            <a:endParaRPr lang="de-D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979850"/>
              </p:ext>
            </p:extLst>
          </p:nvPr>
        </p:nvGraphicFramePr>
        <p:xfrm>
          <a:off x="1080000" y="1840238"/>
          <a:ext cx="10045202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3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4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Updated</a:t>
                      </a:r>
                      <a:r>
                        <a:rPr lang="en-US" sz="1200" baseline="0" dirty="0" smtClean="0"/>
                        <a:t> by</a:t>
                      </a:r>
                      <a:endParaRPr 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Dec 02, 2019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Init the file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Phuong Nguyen QA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0.2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Dec 30, 2019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Update Appendix’s embedded</a:t>
                      </a:r>
                      <a:r>
                        <a:rPr lang="en-US" sz="1200" baseline="0" smtClean="0"/>
                        <a:t> files, Baseline creating picture as Project reviewers’ comment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Phuong Nguyen QA,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Phong Nguyen PL,</a:t>
                      </a:r>
                    </a:p>
                    <a:p>
                      <a:r>
                        <a:rPr lang="en-US" sz="1200" smtClean="0"/>
                        <a:t>Hoang Bui SE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10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556792"/>
            <a:ext cx="5280000" cy="300339"/>
          </a:xfrm>
        </p:spPr>
        <p:txBody>
          <a:bodyPr/>
          <a:lstStyle/>
          <a:p>
            <a:r>
              <a:rPr lang="en-US" dirty="0"/>
              <a:t>Renesas.com</a:t>
            </a:r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 smtClean="0"/>
              <a:t>Cm Common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3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cap="all" dirty="0" smtClean="0"/>
              <a:t>Cm findin</a:t>
            </a:r>
            <a:r>
              <a:rPr lang="en-US" dirty="0" smtClean="0"/>
              <a:t>g status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sz="2000" cap="all" dirty="0" smtClean="0"/>
              <a:t>rvc </a:t>
            </a:r>
            <a:r>
              <a:rPr lang="en-US" sz="2000" dirty="0" smtClean="0"/>
              <a:t>2019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570205"/>
              </p:ext>
            </p:extLst>
          </p:nvPr>
        </p:nvGraphicFramePr>
        <p:xfrm>
          <a:off x="1079500" y="1800225"/>
          <a:ext cx="19675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19K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19S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 finding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finding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CM finding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92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217832"/>
              </p:ext>
            </p:extLst>
          </p:nvPr>
        </p:nvGraphicFramePr>
        <p:xfrm>
          <a:off x="1078876" y="1800225"/>
          <a:ext cx="85258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8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58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58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58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58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58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58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Finding type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352418"/>
              </p:ext>
            </p:extLst>
          </p:nvPr>
        </p:nvGraphicFramePr>
        <p:xfrm>
          <a:off x="1078876" y="3704612"/>
          <a:ext cx="85258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8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58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58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58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58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58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58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CM finding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 creating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 plan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 table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 audit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cap="all" dirty="0" smtClean="0"/>
              <a:t>Cm findin</a:t>
            </a:r>
            <a:r>
              <a:rPr lang="en-US" dirty="0" smtClean="0"/>
              <a:t>g status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sz="2000" cap="all" dirty="0" smtClean="0"/>
              <a:t>rvc </a:t>
            </a:r>
            <a:r>
              <a:rPr lang="en-US" sz="2000" dirty="0" smtClean="0"/>
              <a:t>2019</a:t>
            </a:r>
            <a:endParaRPr lang="en-US" sz="2000" cap="all" dirty="0"/>
          </a:p>
        </p:txBody>
      </p:sp>
    </p:spTree>
    <p:extLst>
      <p:ext uri="{BB962C8B-B14F-4D97-AF65-F5344CB8AC3E}">
        <p14:creationId xmlns:p14="http://schemas.microsoft.com/office/powerpoint/2010/main" val="16257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cap="all" dirty="0" smtClean="0"/>
              <a:t>Cm findin</a:t>
            </a:r>
            <a:r>
              <a:rPr lang="en-US" dirty="0" smtClean="0"/>
              <a:t>g status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sz="2000" cap="all" dirty="0" smtClean="0"/>
              <a:t>rvc </a:t>
            </a:r>
            <a:r>
              <a:rPr lang="en-US" sz="2000" dirty="0" smtClean="0"/>
              <a:t>2019 - cm major issue</a:t>
            </a:r>
            <a:endParaRPr lang="en-US" sz="2000" cap="al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80000" y="1800000"/>
            <a:ext cx="4939800" cy="2376035"/>
          </a:xfrm>
        </p:spPr>
        <p:txBody>
          <a:bodyPr/>
          <a:lstStyle/>
          <a:p>
            <a:r>
              <a:rPr lang="en-US" dirty="0" smtClean="0"/>
              <a:t>Config. Audit</a:t>
            </a:r>
            <a:r>
              <a:rPr lang="en-US" dirty="0"/>
              <a:t> </a:t>
            </a:r>
            <a:r>
              <a:rPr lang="en-US" dirty="0" smtClean="0"/>
              <a:t>has been marked the highest QA finding amount </a:t>
            </a:r>
            <a:r>
              <a:rPr lang="en-US" smtClean="0"/>
              <a:t>in 2019.</a:t>
            </a:r>
            <a:endParaRPr lang="en-US" dirty="0" smtClean="0"/>
          </a:p>
          <a:p>
            <a:r>
              <a:rPr lang="en-US" smtClean="0"/>
              <a:t>Baseline creating is a small step in Baseline Management but got a significant amount of finding.</a:t>
            </a:r>
            <a:endParaRPr lang="en-US" dirty="0" smtClean="0"/>
          </a:p>
          <a:p>
            <a:r>
              <a:rPr lang="en-US" dirty="0" smtClean="0"/>
              <a:t>CM table is the work product which has got a certain high finding amount </a:t>
            </a:r>
            <a:r>
              <a:rPr lang="en-US" smtClean="0"/>
              <a:t>in 2019.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CM plan’s total finding is in normal range.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29517" y="3314511"/>
            <a:ext cx="1631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CM findings</a:t>
            </a:r>
            <a:endParaRPr lang="en-US" dirty="0"/>
          </a:p>
        </p:txBody>
      </p:sp>
      <p:sp>
        <p:nvSpPr>
          <p:cNvPr id="20" name="Arc 19"/>
          <p:cNvSpPr/>
          <p:nvPr/>
        </p:nvSpPr>
        <p:spPr>
          <a:xfrm rot="13500000">
            <a:off x="8198966" y="1504076"/>
            <a:ext cx="4267200" cy="4267200"/>
          </a:xfrm>
          <a:prstGeom prst="arc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8027233" y="3643341"/>
            <a:ext cx="914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094033" y="192028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</a:t>
            </a:r>
            <a:r>
              <a:rPr lang="en-US" dirty="0"/>
              <a:t>.</a:t>
            </a:r>
            <a:r>
              <a:rPr lang="en-US" dirty="0" smtClean="0"/>
              <a:t> audit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088383" y="340967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Baseline creating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88383" y="489906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028313"/>
          </a:xfrm>
        </p:spPr>
        <p:txBody>
          <a:bodyPr/>
          <a:lstStyle/>
          <a:p>
            <a:r>
              <a:rPr lang="en-US" dirty="0" smtClean="0"/>
              <a:t>Cm major issue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8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r>
              <a:rPr lang="en-US" dirty="0" smtClean="0"/>
              <a:t>Total: 26 over 65 CM findings.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Cm major issue </a:t>
            </a:r>
            <a:r>
              <a:rPr lang="en-US" dirty="0" smtClean="0"/>
              <a:t>1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Config</a:t>
            </a:r>
            <a:r>
              <a:rPr lang="en-US" sz="2000" dirty="0"/>
              <a:t>. Audit. finding </a:t>
            </a:r>
            <a:endParaRPr lang="en-US" sz="2000" cap="all" dirty="0"/>
          </a:p>
        </p:txBody>
      </p:sp>
      <p:sp>
        <p:nvSpPr>
          <p:cNvPr id="20" name="TextBox 19"/>
          <p:cNvSpPr txBox="1"/>
          <p:nvPr/>
        </p:nvSpPr>
        <p:spPr>
          <a:xfrm>
            <a:off x="1112084" y="4203268"/>
            <a:ext cx="1631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CM findings</a:t>
            </a:r>
            <a:endParaRPr lang="en-US" dirty="0"/>
          </a:p>
        </p:txBody>
      </p:sp>
      <p:sp>
        <p:nvSpPr>
          <p:cNvPr id="23" name="Arc 22"/>
          <p:cNvSpPr/>
          <p:nvPr/>
        </p:nvSpPr>
        <p:spPr>
          <a:xfrm rot="13500000">
            <a:off x="2381533" y="2392833"/>
            <a:ext cx="4267200" cy="4267200"/>
          </a:xfrm>
          <a:prstGeom prst="arc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209800" y="4526433"/>
            <a:ext cx="914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76600" y="280903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</a:t>
            </a:r>
            <a:r>
              <a:rPr lang="en-US" dirty="0"/>
              <a:t>.</a:t>
            </a:r>
            <a:r>
              <a:rPr lang="en-US" dirty="0" smtClean="0"/>
              <a:t> audit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70950" y="429842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Baseline creating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70950" y="578781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 table</a:t>
            </a:r>
            <a:endParaRPr lang="en-US" dirty="0"/>
          </a:p>
        </p:txBody>
      </p:sp>
      <p:sp>
        <p:nvSpPr>
          <p:cNvPr id="29" name="Arc 28"/>
          <p:cNvSpPr/>
          <p:nvPr/>
        </p:nvSpPr>
        <p:spPr>
          <a:xfrm rot="13500000">
            <a:off x="5071478" y="2161912"/>
            <a:ext cx="1691115" cy="1691115"/>
          </a:xfrm>
          <a:prstGeom prst="arc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995476" y="3005464"/>
            <a:ext cx="338524" cy="40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87132" y="2244615"/>
            <a:ext cx="655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Incorrect Config. Audit plan</a:t>
            </a:r>
            <a:r>
              <a:rPr lang="en-US" smtClean="0"/>
              <a:t>	</a:t>
            </a:r>
            <a:r>
              <a:rPr lang="en-US"/>
              <a:t>8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C000"/>
                </a:solidFill>
              </a:rPr>
              <a:t>Cause 1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487132" y="3332603"/>
            <a:ext cx="655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Incorrect </a:t>
            </a:r>
            <a:r>
              <a:rPr lang="en-US" dirty="0"/>
              <a:t>Config. </a:t>
            </a:r>
            <a:r>
              <a:rPr lang="en-US" dirty="0" smtClean="0"/>
              <a:t>Audit	</a:t>
            </a:r>
            <a:r>
              <a:rPr lang="en-US" smtClean="0"/>
              <a:t>	10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C000"/>
                </a:solidFill>
              </a:rPr>
              <a:t>Cause 3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87131" y="2788609"/>
            <a:ext cx="655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Config. Audit at required time</a:t>
            </a:r>
            <a:r>
              <a:rPr lang="en-US" smtClean="0"/>
              <a:t>	12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C000"/>
                </a:solidFill>
              </a:rPr>
              <a:t>Cause 2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219116"/>
      </p:ext>
    </p:extLst>
  </p:cSld>
  <p:clrMapOvr>
    <a:masterClrMapping/>
  </p:clrMapOvr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068EA7BC-6224-451D-951B-4433061A38EC}" vid="{3D026645-9CFA-4CD8-9BA1-0A262EAFF8F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A4AEB292C7F940AC7C75BCBC9D5238" ma:contentTypeVersion="14" ma:contentTypeDescription="Create a new document." ma:contentTypeScope="" ma:versionID="ae20845751e76d65d4e3197368506a0a">
  <xsd:schema xmlns:xsd="http://www.w3.org/2001/XMLSchema" xmlns:xs="http://www.w3.org/2001/XMLSchema" xmlns:p="http://schemas.microsoft.com/office/2006/metadata/properties" xmlns:ns1="http://schemas.microsoft.com/sharepoint/v3" xmlns:ns2="a5cf9098-95d1-4643-bcd4-c3673cd0cbbe" xmlns:ns3="ef34c839-cd0a-494a-bd11-799dc90ee3f6" targetNamespace="http://schemas.microsoft.com/office/2006/metadata/properties" ma:root="true" ma:fieldsID="fd9b75169e828aaeba541622eca9db90" ns1:_="" ns2:_="" ns3:_="">
    <xsd:import namespace="http://schemas.microsoft.com/sharepoint/v3"/>
    <xsd:import namespace="a5cf9098-95d1-4643-bcd4-c3673cd0cbbe"/>
    <xsd:import namespace="ef34c839-cd0a-494a-bd11-799dc90ee3f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cf9098-95d1-4643-bcd4-c3673cd0cbb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4c839-cd0a-494a-bd11-799dc90ee3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A4F37F-9C16-419B-85D9-564DFD70CD3A}"/>
</file>

<file path=customXml/itemProps3.xml><?xml version="1.0" encoding="utf-8"?>
<ds:datastoreItem xmlns:ds="http://schemas.openxmlformats.org/officeDocument/2006/customXml" ds:itemID="{EE71853E-0EF3-4973-AB23-17AA5798BB66}">
  <ds:schemaRefs>
    <ds:schemaRef ds:uri="http://purl.org/dc/terms/"/>
    <ds:schemaRef ds:uri="831676e8-2175-4508-9a94-e016e90e03f4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6c86cb8-2f35-49e0-aa8e-b2c37e83a1a2"/>
    <ds:schemaRef ds:uri="84e386f1-648e-4368-a98a-ee35c50d5db6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Renesas_PPT_conf_E_2019</Template>
  <TotalTime>6060</TotalTime>
  <Words>2510</Words>
  <Application>Microsoft Office PowerPoint</Application>
  <PresentationFormat>Widescreen</PresentationFormat>
  <Paragraphs>488</Paragraphs>
  <Slides>36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Arial Narrow</vt:lpstr>
      <vt:lpstr>Calibri</vt:lpstr>
      <vt:lpstr>メイリオ</vt:lpstr>
      <vt:lpstr>Symbol</vt:lpstr>
      <vt:lpstr>Wingdings</vt:lpstr>
      <vt:lpstr>151229_Renesas_Templates_16_9_EN</vt:lpstr>
      <vt:lpstr>Worksheet</vt:lpstr>
      <vt:lpstr>Presentation</vt:lpstr>
      <vt:lpstr>PowerPoint Presentation</vt:lpstr>
      <vt:lpstr>Agenda</vt:lpstr>
      <vt:lpstr>Abbreviation</vt:lpstr>
      <vt:lpstr>PowerPoint Presentation</vt:lpstr>
      <vt:lpstr>Cm finding status rvc 2019</vt:lpstr>
      <vt:lpstr>Cm finding status rvc 2019</vt:lpstr>
      <vt:lpstr>Cm finding status rvc 2019 - cm major issue</vt:lpstr>
      <vt:lpstr>PowerPoint Presentation</vt:lpstr>
      <vt:lpstr>Cm major issue 1 Config. Audit. finding </vt:lpstr>
      <vt:lpstr>Cm major issue 1 Config. Audit. finding – cause 1</vt:lpstr>
      <vt:lpstr>Cm major issue 1 Config. Audit. finding – cause 1</vt:lpstr>
      <vt:lpstr>Cm major issue 1 Config. Audit. finding – cause 1</vt:lpstr>
      <vt:lpstr>Cm major issue 1 Config. Audit. finding – cause 1</vt:lpstr>
      <vt:lpstr>Cm major issue 1 Config. Audit. finding – cause 1</vt:lpstr>
      <vt:lpstr>Cm major issue 1 Config. Audit. finding – cause 2</vt:lpstr>
      <vt:lpstr>Cm major issue 1 Config. Audit. finding – cause 3</vt:lpstr>
      <vt:lpstr>Cm major issue 1 Config. Audit. finding – cause 3</vt:lpstr>
      <vt:lpstr>PowerPoint Presentation</vt:lpstr>
      <vt:lpstr>Cm major issue 2 Baseline creating</vt:lpstr>
      <vt:lpstr>Cm major issue 2 Baseline creating</vt:lpstr>
      <vt:lpstr>Cm major issue 2 Baseline creating – cause 1</vt:lpstr>
      <vt:lpstr>Cm major issue 2 Baseline creating – cause 1</vt:lpstr>
      <vt:lpstr>Cm major issue 2 Baseline creating – cause 2</vt:lpstr>
      <vt:lpstr>Cm major issue 2 Baseline creating – cause 2</vt:lpstr>
      <vt:lpstr>Cm major issue 2 Baseline creating</vt:lpstr>
      <vt:lpstr>Cm major issue 2 Baseline creating</vt:lpstr>
      <vt:lpstr>Cm major issue 2 Baseline creating – cause 2</vt:lpstr>
      <vt:lpstr>PowerPoint Presentation</vt:lpstr>
      <vt:lpstr>Cm major issue 3 CM table</vt:lpstr>
      <vt:lpstr>Cm major issue 3 CM table</vt:lpstr>
      <vt:lpstr>Cm major issue 3 CM table</vt:lpstr>
      <vt:lpstr>Cm major issue 3 CM table</vt:lpstr>
      <vt:lpstr>PowerPoint Presentation</vt:lpstr>
      <vt:lpstr>PowerPoint Presentation</vt:lpstr>
      <vt:lpstr>Revision history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Thy Duong</dc:creator>
  <cp:lastModifiedBy>Phuong Lan Thi. Nguyen</cp:lastModifiedBy>
  <cp:revision>878</cp:revision>
  <dcterms:created xsi:type="dcterms:W3CDTF">2018-12-12T06:28:47Z</dcterms:created>
  <dcterms:modified xsi:type="dcterms:W3CDTF">2020-02-19T07:01:19Z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0x01010016A4AEB292C7F940AC7C75BCBC9D5238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