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 id="2147483787" r:id="rId5"/>
  </p:sldMasterIdLst>
  <p:notesMasterIdLst>
    <p:notesMasterId r:id="rId111"/>
  </p:notesMasterIdLst>
  <p:handoutMasterIdLst>
    <p:handoutMasterId r:id="rId112"/>
  </p:handoutMasterIdLst>
  <p:sldIdLst>
    <p:sldId id="288" r:id="rId6"/>
    <p:sldId id="315" r:id="rId7"/>
    <p:sldId id="291" r:id="rId8"/>
    <p:sldId id="379" r:id="rId9"/>
    <p:sldId id="316" r:id="rId10"/>
    <p:sldId id="376" r:id="rId11"/>
    <p:sldId id="377" r:id="rId12"/>
    <p:sldId id="378" r:id="rId13"/>
    <p:sldId id="422" r:id="rId14"/>
    <p:sldId id="380" r:id="rId15"/>
    <p:sldId id="457" r:id="rId16"/>
    <p:sldId id="353" r:id="rId17"/>
    <p:sldId id="403" r:id="rId18"/>
    <p:sldId id="354" r:id="rId19"/>
    <p:sldId id="394" r:id="rId20"/>
    <p:sldId id="420" r:id="rId21"/>
    <p:sldId id="411" r:id="rId22"/>
    <p:sldId id="456" r:id="rId23"/>
    <p:sldId id="458" r:id="rId24"/>
    <p:sldId id="340" r:id="rId25"/>
    <p:sldId id="352" r:id="rId26"/>
    <p:sldId id="355" r:id="rId27"/>
    <p:sldId id="356" r:id="rId28"/>
    <p:sldId id="357" r:id="rId29"/>
    <p:sldId id="388" r:id="rId30"/>
    <p:sldId id="389" r:id="rId31"/>
    <p:sldId id="402" r:id="rId32"/>
    <p:sldId id="358" r:id="rId33"/>
    <p:sldId id="390" r:id="rId34"/>
    <p:sldId id="341" r:id="rId35"/>
    <p:sldId id="348" r:id="rId36"/>
    <p:sldId id="441" r:id="rId37"/>
    <p:sldId id="423" r:id="rId38"/>
    <p:sldId id="424" r:id="rId39"/>
    <p:sldId id="425" r:id="rId40"/>
    <p:sldId id="427" r:id="rId41"/>
    <p:sldId id="442" r:id="rId42"/>
    <p:sldId id="443" r:id="rId43"/>
    <p:sldId id="444" r:id="rId44"/>
    <p:sldId id="342" r:id="rId45"/>
    <p:sldId id="359" r:id="rId46"/>
    <p:sldId id="433" r:id="rId47"/>
    <p:sldId id="404" r:id="rId48"/>
    <p:sldId id="360" r:id="rId49"/>
    <p:sldId id="407" r:id="rId50"/>
    <p:sldId id="405" r:id="rId51"/>
    <p:sldId id="406" r:id="rId52"/>
    <p:sldId id="445" r:id="rId53"/>
    <p:sldId id="446" r:id="rId54"/>
    <p:sldId id="447" r:id="rId55"/>
    <p:sldId id="343" r:id="rId56"/>
    <p:sldId id="385" r:id="rId57"/>
    <p:sldId id="392" r:id="rId58"/>
    <p:sldId id="387" r:id="rId59"/>
    <p:sldId id="349" r:id="rId60"/>
    <p:sldId id="386" r:id="rId61"/>
    <p:sldId id="393" r:id="rId62"/>
    <p:sldId id="399" r:id="rId63"/>
    <p:sldId id="361" r:id="rId64"/>
    <p:sldId id="383" r:id="rId65"/>
    <p:sldId id="409" r:id="rId66"/>
    <p:sldId id="398" r:id="rId67"/>
    <p:sldId id="397" r:id="rId68"/>
    <p:sldId id="410" r:id="rId69"/>
    <p:sldId id="396" r:id="rId70"/>
    <p:sldId id="395" r:id="rId71"/>
    <p:sldId id="421" r:id="rId72"/>
    <p:sldId id="400" r:id="rId73"/>
    <p:sldId id="362" r:id="rId74"/>
    <p:sldId id="372" r:id="rId75"/>
    <p:sldId id="373" r:id="rId76"/>
    <p:sldId id="401" r:id="rId77"/>
    <p:sldId id="363" r:id="rId78"/>
    <p:sldId id="374" r:id="rId79"/>
    <p:sldId id="375" r:id="rId80"/>
    <p:sldId id="344" r:id="rId81"/>
    <p:sldId id="454" r:id="rId82"/>
    <p:sldId id="412" r:id="rId83"/>
    <p:sldId id="413" r:id="rId84"/>
    <p:sldId id="351" r:id="rId85"/>
    <p:sldId id="364" r:id="rId86"/>
    <p:sldId id="414" r:id="rId87"/>
    <p:sldId id="416" r:id="rId88"/>
    <p:sldId id="417" r:id="rId89"/>
    <p:sldId id="434" r:id="rId90"/>
    <p:sldId id="435" r:id="rId91"/>
    <p:sldId id="418" r:id="rId92"/>
    <p:sldId id="436" r:id="rId93"/>
    <p:sldId id="437" r:id="rId94"/>
    <p:sldId id="419" r:id="rId95"/>
    <p:sldId id="438" r:id="rId96"/>
    <p:sldId id="439" r:id="rId97"/>
    <p:sldId id="440" r:id="rId98"/>
    <p:sldId id="453" r:id="rId99"/>
    <p:sldId id="415" r:id="rId100"/>
    <p:sldId id="450" r:id="rId101"/>
    <p:sldId id="451" r:id="rId102"/>
    <p:sldId id="382" r:id="rId103"/>
    <p:sldId id="448" r:id="rId104"/>
    <p:sldId id="365" r:id="rId105"/>
    <p:sldId id="449" r:id="rId106"/>
    <p:sldId id="459" r:id="rId107"/>
    <p:sldId id="461" r:id="rId108"/>
    <p:sldId id="460" r:id="rId109"/>
    <p:sldId id="455" r:id="rId110"/>
  </p:sldIdLst>
  <p:sldSz cx="12192000" cy="6858000"/>
  <p:notesSz cx="6807200" cy="99393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94707" autoAdjust="0"/>
  </p:normalViewPr>
  <p:slideViewPr>
    <p:cSldViewPr showGuides="1">
      <p:cViewPr varScale="1">
        <p:scale>
          <a:sx n="77" d="100"/>
          <a:sy n="77" d="100"/>
        </p:scale>
        <p:origin x="336" y="78"/>
      </p:cViewPr>
      <p:guideLst>
        <p:guide orient="horz"/>
        <p:guide pos="3976"/>
        <p:guide orient="horz" pos="2472"/>
        <p:guide orient="horz" pos="1389"/>
      </p:guideLst>
    </p:cSldViewPr>
  </p:slideViewPr>
  <p:outlineViewPr>
    <p:cViewPr>
      <p:scale>
        <a:sx n="33" d="100"/>
        <a:sy n="33" d="100"/>
      </p:scale>
      <p:origin x="0" y="-384"/>
    </p:cViewPr>
  </p:outlineViewPr>
  <p:notesTextViewPr>
    <p:cViewPr>
      <p:scale>
        <a:sx n="3" d="2"/>
        <a:sy n="3" d="2"/>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handoutMaster" Target="handoutMasters/handoutMaster1.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presProps" Target="pres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90_work\Renesas\QC\Work\18-2H\ROUTE48\Book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90_work\Renesas\QC\Work\18-2H\ROUTE48\Book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90_work\Renesas\QC\Work\18-2H\ROUTE48\Book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90_work\Renesas\QC\Work\18-2H\ROUTE48\Book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90_work\Renesas\QC\Work\18-2H\ROUTE48\Book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90_work\Renesas\QC\Work\18-2H\ROUTE48\Book2.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D:\90_work\Renesas\QC\Work\18-2H\ROUTE48\Defect_Ratio_Report_Oct2018_r1.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D:\90_work\Renesas\QC\Work\18K\QC-Tools\180703\RSS2\ADSP_0403en_Development_Management.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D:\90_work\Renesas\QC\Work\18K\QC-Tools\180703\RSS2\ADSP_0403en_Development_Management.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D:\90_work\Renesas\QC\Work\18K\QC-Tools\180703\RSS2\ADSP_0403en_Development_Management.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D:\90_work\Renesas\QC\Work\18K\QC-Tools\180703\RSS2\ADSP_0403en_Development_Management.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D:\90_work\Renesas\QC\Work\18K\QC-Tools\180703\RSS2\ADSP_0403en_Development_Management.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33.xml"/><Relationship Id="rId1" Type="http://schemas.microsoft.com/office/2011/relationships/chartStyle" Target="style3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Defect Distribution (15S)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Sheet1!$B$93:$J$93</c:f>
              <c:numCache>
                <c:formatCode>0.00%</c:formatCode>
                <c:ptCount val="6"/>
                <c:pt idx="0">
                  <c:v>2.2452504317789293E-2</c:v>
                </c:pt>
                <c:pt idx="1">
                  <c:v>0.15544041450777202</c:v>
                </c:pt>
                <c:pt idx="2">
                  <c:v>0.21934369602763384</c:v>
                </c:pt>
                <c:pt idx="3">
                  <c:v>0.38169257340241797</c:v>
                </c:pt>
                <c:pt idx="4">
                  <c:v>0.153713298791019</c:v>
                </c:pt>
                <c:pt idx="5">
                  <c:v>6.7357512953367879E-2</c:v>
                </c:pt>
              </c:numCache>
            </c:numRef>
          </c:val>
          <c:extLst>
            <c:ext xmlns:c16="http://schemas.microsoft.com/office/drawing/2014/chart" uri="{C3380CC4-5D6E-409C-BE32-E72D297353CC}">
              <c16:uniqueId val="{00000000-ADE9-4F30-8746-481E5F4E0488}"/>
            </c:ext>
          </c:extLst>
        </c:ser>
        <c:dLbls>
          <c:showLegendKey val="0"/>
          <c:showVal val="0"/>
          <c:showCatName val="0"/>
          <c:showSerName val="0"/>
          <c:showPercent val="0"/>
          <c:showBubbleSize val="0"/>
        </c:dLbls>
        <c:gapWidth val="219"/>
        <c:overlap val="-27"/>
        <c:axId val="392046840"/>
        <c:axId val="392045272"/>
      </c:barChart>
      <c:catAx>
        <c:axId val="392046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5272"/>
        <c:crosses val="autoZero"/>
        <c:auto val="1"/>
        <c:lblAlgn val="ctr"/>
        <c:lblOffset val="100"/>
        <c:noMultiLvlLbl val="0"/>
      </c:catAx>
      <c:valAx>
        <c:axId val="3920452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6840"/>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Bug (Plan)</c:v>
                </c:pt>
              </c:strCache>
            </c:strRef>
          </c:tx>
          <c:spPr>
            <a:ln w="28575" cap="rnd">
              <a:solidFill>
                <a:schemeClr val="accent1"/>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4.3</c:v>
                </c:pt>
                <c:pt idx="1">
                  <c:v>2.5</c:v>
                </c:pt>
                <c:pt idx="2">
                  <c:v>3.5</c:v>
                </c:pt>
                <c:pt idx="3">
                  <c:v>4.5</c:v>
                </c:pt>
                <c:pt idx="4">
                  <c:v>6.1</c:v>
                </c:pt>
                <c:pt idx="5">
                  <c:v>6.7</c:v>
                </c:pt>
                <c:pt idx="6">
                  <c:v>6.9</c:v>
                </c:pt>
                <c:pt idx="7">
                  <c:v>7.4</c:v>
                </c:pt>
              </c:numCache>
            </c:numRef>
          </c:val>
          <c:smooth val="0"/>
          <c:extLst>
            <c:ext xmlns:c16="http://schemas.microsoft.com/office/drawing/2014/chart" uri="{C3380CC4-5D6E-409C-BE32-E72D297353CC}">
              <c16:uniqueId val="{00000000-69D2-4474-85CE-D488828AE86A}"/>
            </c:ext>
          </c:extLst>
        </c:ser>
        <c:ser>
          <c:idx val="1"/>
          <c:order val="1"/>
          <c:tx>
            <c:strRef>
              <c:f>Sheet1!$C$1</c:f>
              <c:strCache>
                <c:ptCount val="1"/>
                <c:pt idx="0">
                  <c:v>Bug (Actual)</c:v>
                </c:pt>
              </c:strCache>
            </c:strRef>
          </c:tx>
          <c:spPr>
            <a:ln w="28575" cap="rnd">
              <a:solidFill>
                <a:schemeClr val="accent2"/>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Sheet1!$C$2:$C$9</c:f>
              <c:numCache>
                <c:formatCode>General</c:formatCode>
                <c:ptCount val="8"/>
                <c:pt idx="0">
                  <c:v>2.4</c:v>
                </c:pt>
                <c:pt idx="1">
                  <c:v>3</c:v>
                </c:pt>
                <c:pt idx="2">
                  <c:v>6.5</c:v>
                </c:pt>
                <c:pt idx="3">
                  <c:v>7.4</c:v>
                </c:pt>
                <c:pt idx="4">
                  <c:v>7.8</c:v>
                </c:pt>
                <c:pt idx="5">
                  <c:v>9</c:v>
                </c:pt>
                <c:pt idx="6">
                  <c:v>9.5</c:v>
                </c:pt>
                <c:pt idx="7">
                  <c:v>10</c:v>
                </c:pt>
              </c:numCache>
            </c:numRef>
          </c:val>
          <c:smooth val="0"/>
          <c:extLst>
            <c:ext xmlns:c16="http://schemas.microsoft.com/office/drawing/2014/chart" uri="{C3380CC4-5D6E-409C-BE32-E72D297353CC}">
              <c16:uniqueId val="{00000001-69D2-4474-85CE-D488828AE86A}"/>
            </c:ext>
          </c:extLst>
        </c:ser>
        <c:ser>
          <c:idx val="2"/>
          <c:order val="2"/>
          <c:tx>
            <c:strRef>
              <c:f>Sheet1!$D$1</c:f>
              <c:strCache>
                <c:ptCount val="1"/>
                <c:pt idx="0">
                  <c:v>Risk</c:v>
                </c:pt>
              </c:strCache>
            </c:strRef>
          </c:tx>
          <c:spPr>
            <a:ln w="28575" cap="rnd">
              <a:solidFill>
                <a:schemeClr val="accent3"/>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Sheet1!$D$2:$D$9</c:f>
              <c:numCache>
                <c:formatCode>General</c:formatCode>
                <c:ptCount val="8"/>
                <c:pt idx="0">
                  <c:v>2</c:v>
                </c:pt>
                <c:pt idx="1">
                  <c:v>2</c:v>
                </c:pt>
                <c:pt idx="2">
                  <c:v>5</c:v>
                </c:pt>
                <c:pt idx="3">
                  <c:v>8</c:v>
                </c:pt>
                <c:pt idx="4">
                  <c:v>9</c:v>
                </c:pt>
                <c:pt idx="5">
                  <c:v>9.5</c:v>
                </c:pt>
                <c:pt idx="6">
                  <c:v>9.8000000000000007</c:v>
                </c:pt>
                <c:pt idx="7">
                  <c:v>10</c:v>
                </c:pt>
              </c:numCache>
            </c:numRef>
          </c:val>
          <c:smooth val="0"/>
          <c:extLst>
            <c:ext xmlns:c16="http://schemas.microsoft.com/office/drawing/2014/chart" uri="{C3380CC4-5D6E-409C-BE32-E72D297353CC}">
              <c16:uniqueId val="{00000002-69D2-4474-85CE-D488828AE86A}"/>
            </c:ext>
          </c:extLst>
        </c:ser>
        <c:dLbls>
          <c:showLegendKey val="0"/>
          <c:showVal val="0"/>
          <c:showCatName val="0"/>
          <c:showSerName val="0"/>
          <c:showPercent val="0"/>
          <c:showBubbleSize val="0"/>
        </c:dLbls>
        <c:smooth val="0"/>
        <c:axId val="470476112"/>
        <c:axId val="470467880"/>
      </c:lineChart>
      <c:catAx>
        <c:axId val="470476112"/>
        <c:scaling>
          <c:orientation val="minMax"/>
        </c:scaling>
        <c:delete val="1"/>
        <c:axPos val="b"/>
        <c:numFmt formatCode="General" sourceLinked="1"/>
        <c:majorTickMark val="none"/>
        <c:minorTickMark val="none"/>
        <c:tickLblPos val="nextTo"/>
        <c:crossAx val="470467880"/>
        <c:crosses val="autoZero"/>
        <c:auto val="1"/>
        <c:lblAlgn val="ctr"/>
        <c:lblOffset val="100"/>
        <c:noMultiLvlLbl val="0"/>
      </c:catAx>
      <c:valAx>
        <c:axId val="470467880"/>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70476112"/>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a:t>Defect Density (CD</a:t>
            </a:r>
            <a:r>
              <a:rPr lang="en-US" sz="1050" b="1" i="0" u="none" strike="noStrike" baseline="0">
                <a:effectLst/>
              </a:rPr>
              <a:t> - Process Database V4.0</a:t>
            </a:r>
            <a:r>
              <a:rPr lang="en-US" sz="1050" b="1"/>
              <a:t>)</a:t>
            </a:r>
          </a:p>
        </c:rich>
      </c:tx>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'CD4.0'!$K$1</c:f>
              <c:strCache>
                <c:ptCount val="1"/>
                <c:pt idx="0">
                  <c:v>Frequency</c:v>
                </c:pt>
              </c:strCache>
            </c:strRef>
          </c:tx>
          <c:spPr>
            <a:ln w="19050" cap="rnd">
              <a:noFill/>
              <a:round/>
            </a:ln>
            <a:effectLst/>
          </c:spPr>
          <c:marker>
            <c:symbol val="none"/>
          </c:marker>
          <c:errBars>
            <c:errDir val="y"/>
            <c:errBarType val="minus"/>
            <c:errValType val="percentage"/>
            <c:noEndCap val="1"/>
            <c:val val="100"/>
            <c:spPr>
              <a:noFill/>
              <a:ln w="190500" cap="flat" cmpd="sng" algn="ctr">
                <a:solidFill>
                  <a:schemeClr val="bg1">
                    <a:lumMod val="65000"/>
                  </a:schemeClr>
                </a:solidFill>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'CD4.0'!$J$2:$J$12</c:f>
              <c:numCache>
                <c:formatCode>0.00</c:formatCode>
                <c:ptCount val="11"/>
                <c:pt idx="0">
                  <c:v>-3.0153064085937968</c:v>
                </c:pt>
                <c:pt idx="1">
                  <c:v>-1.7519985849751516</c:v>
                </c:pt>
                <c:pt idx="2">
                  <c:v>-0.48869076135650602</c:v>
                </c:pt>
                <c:pt idx="3">
                  <c:v>0.77461706226213944</c:v>
                </c:pt>
                <c:pt idx="4">
                  <c:v>2.037924885880785</c:v>
                </c:pt>
                <c:pt idx="5">
                  <c:v>3.30123270949943</c:v>
                </c:pt>
                <c:pt idx="6">
                  <c:v>4.5645405331180751</c:v>
                </c:pt>
                <c:pt idx="7">
                  <c:v>5.8278483567367205</c:v>
                </c:pt>
                <c:pt idx="8">
                  <c:v>7.091156180355366</c:v>
                </c:pt>
                <c:pt idx="9">
                  <c:v>8.3544640039740106</c:v>
                </c:pt>
                <c:pt idx="10">
                  <c:v>9.6177718275926587</c:v>
                </c:pt>
              </c:numCache>
            </c:numRef>
          </c:xVal>
          <c:yVal>
            <c:numRef>
              <c:f>'CD4.0'!$K$2:$K$12</c:f>
              <c:numCache>
                <c:formatCode>General</c:formatCode>
                <c:ptCount val="11"/>
                <c:pt idx="0">
                  <c:v>0</c:v>
                </c:pt>
                <c:pt idx="1">
                  <c:v>0</c:v>
                </c:pt>
                <c:pt idx="2">
                  <c:v>1</c:v>
                </c:pt>
                <c:pt idx="3">
                  <c:v>10</c:v>
                </c:pt>
                <c:pt idx="4">
                  <c:v>8</c:v>
                </c:pt>
                <c:pt idx="5">
                  <c:v>4</c:v>
                </c:pt>
                <c:pt idx="6">
                  <c:v>2</c:v>
                </c:pt>
                <c:pt idx="7">
                  <c:v>0</c:v>
                </c:pt>
                <c:pt idx="8">
                  <c:v>0</c:v>
                </c:pt>
                <c:pt idx="9">
                  <c:v>1</c:v>
                </c:pt>
                <c:pt idx="10">
                  <c:v>2</c:v>
                </c:pt>
              </c:numCache>
            </c:numRef>
          </c:yVal>
          <c:smooth val="1"/>
          <c:extLst>
            <c:ext xmlns:c16="http://schemas.microsoft.com/office/drawing/2014/chart" uri="{C3380CC4-5D6E-409C-BE32-E72D297353CC}">
              <c16:uniqueId val="{00000000-6D6E-4DB7-B735-A2A04CC16110}"/>
            </c:ext>
          </c:extLst>
        </c:ser>
        <c:ser>
          <c:idx val="2"/>
          <c:order val="1"/>
          <c:tx>
            <c:v>norm</c:v>
          </c:tx>
          <c:spPr>
            <a:ln w="19050" cap="rnd">
              <a:solidFill>
                <a:srgbClr val="C00000"/>
              </a:solidFill>
              <a:round/>
            </a:ln>
            <a:effectLst/>
          </c:spPr>
          <c:marker>
            <c:symbol val="none"/>
          </c:marker>
          <c:xVal>
            <c:numRef>
              <c:f>'CD4.0'!$C$2:$C$102</c:f>
              <c:numCache>
                <c:formatCode>General</c:formatCode>
                <c:ptCount val="101"/>
                <c:pt idx="0">
                  <c:v>-4.9102681440217655</c:v>
                </c:pt>
                <c:pt idx="1">
                  <c:v>-4.758671205187528</c:v>
                </c:pt>
                <c:pt idx="2">
                  <c:v>-4.6070742663532913</c:v>
                </c:pt>
                <c:pt idx="3">
                  <c:v>-4.4554773275190538</c:v>
                </c:pt>
                <c:pt idx="4">
                  <c:v>-4.3038803886848163</c:v>
                </c:pt>
                <c:pt idx="5">
                  <c:v>-4.1522834498505796</c:v>
                </c:pt>
                <c:pt idx="6">
                  <c:v>-4.0006865110163421</c:v>
                </c:pt>
                <c:pt idx="7">
                  <c:v>-3.8490895721821046</c:v>
                </c:pt>
                <c:pt idx="8">
                  <c:v>-3.6974926333478675</c:v>
                </c:pt>
                <c:pt idx="9">
                  <c:v>-3.54589569451363</c:v>
                </c:pt>
                <c:pt idx="10">
                  <c:v>-3.3942987556793929</c:v>
                </c:pt>
                <c:pt idx="11">
                  <c:v>-3.2427018168451553</c:v>
                </c:pt>
                <c:pt idx="12">
                  <c:v>-3.0911048780109183</c:v>
                </c:pt>
                <c:pt idx="13">
                  <c:v>-2.9395079391766807</c:v>
                </c:pt>
                <c:pt idx="14">
                  <c:v>-2.7879110003424437</c:v>
                </c:pt>
                <c:pt idx="15">
                  <c:v>-2.6363140615082066</c:v>
                </c:pt>
                <c:pt idx="16">
                  <c:v>-2.484717122673969</c:v>
                </c:pt>
                <c:pt idx="17">
                  <c:v>-2.333120183839732</c:v>
                </c:pt>
                <c:pt idx="18">
                  <c:v>-2.1815232450054944</c:v>
                </c:pt>
                <c:pt idx="19">
                  <c:v>-2.0299263061712574</c:v>
                </c:pt>
                <c:pt idx="20">
                  <c:v>-1.8783293673370198</c:v>
                </c:pt>
                <c:pt idx="21">
                  <c:v>-1.7267324285027823</c:v>
                </c:pt>
                <c:pt idx="22">
                  <c:v>-1.5751354896685448</c:v>
                </c:pt>
                <c:pt idx="23">
                  <c:v>-1.4235385508343072</c:v>
                </c:pt>
                <c:pt idx="24">
                  <c:v>-1.2719416120000697</c:v>
                </c:pt>
                <c:pt idx="25">
                  <c:v>-1.1203446731658322</c:v>
                </c:pt>
                <c:pt idx="26">
                  <c:v>-0.96874773433159467</c:v>
                </c:pt>
                <c:pt idx="27">
                  <c:v>-0.81715079549735725</c:v>
                </c:pt>
                <c:pt idx="28">
                  <c:v>-0.66555385666311973</c:v>
                </c:pt>
                <c:pt idx="29">
                  <c:v>-0.5139569178288822</c:v>
                </c:pt>
                <c:pt idx="30">
                  <c:v>-0.36235997899464478</c:v>
                </c:pt>
                <c:pt idx="31">
                  <c:v>-0.21076304016040731</c:v>
                </c:pt>
                <c:pt idx="32">
                  <c:v>-5.9166101326169875E-2</c:v>
                </c:pt>
                <c:pt idx="33">
                  <c:v>9.2430837508067576E-2</c:v>
                </c:pt>
                <c:pt idx="34">
                  <c:v>0.24402777634230502</c:v>
                </c:pt>
                <c:pt idx="35">
                  <c:v>0.39562471517654246</c:v>
                </c:pt>
                <c:pt idx="36">
                  <c:v>0.54722165401077982</c:v>
                </c:pt>
                <c:pt idx="37">
                  <c:v>0.69881859284501735</c:v>
                </c:pt>
                <c:pt idx="38">
                  <c:v>0.85041553167925488</c:v>
                </c:pt>
                <c:pt idx="39">
                  <c:v>1.0020124705134923</c:v>
                </c:pt>
                <c:pt idx="40">
                  <c:v>1.1536094093477298</c:v>
                </c:pt>
                <c:pt idx="41">
                  <c:v>1.3052063481819673</c:v>
                </c:pt>
                <c:pt idx="42">
                  <c:v>1.4568032870162049</c:v>
                </c:pt>
                <c:pt idx="43">
                  <c:v>1.6084002258504424</c:v>
                </c:pt>
                <c:pt idx="44">
                  <c:v>1.7599971646846799</c:v>
                </c:pt>
                <c:pt idx="45">
                  <c:v>1.9115941035189175</c:v>
                </c:pt>
                <c:pt idx="46">
                  <c:v>2.0631910423531545</c:v>
                </c:pt>
                <c:pt idx="47">
                  <c:v>2.2147879811873921</c:v>
                </c:pt>
                <c:pt idx="48">
                  <c:v>2.3663849200216291</c:v>
                </c:pt>
                <c:pt idx="49">
                  <c:v>2.5179818588558667</c:v>
                </c:pt>
                <c:pt idx="50">
                  <c:v>2.6695787976901038</c:v>
                </c:pt>
                <c:pt idx="51">
                  <c:v>2.8211757365243413</c:v>
                </c:pt>
                <c:pt idx="52">
                  <c:v>2.9727726753585784</c:v>
                </c:pt>
                <c:pt idx="53">
                  <c:v>3.1243696141928154</c:v>
                </c:pt>
                <c:pt idx="54">
                  <c:v>3.275966553027053</c:v>
                </c:pt>
                <c:pt idx="55">
                  <c:v>3.4275634918612901</c:v>
                </c:pt>
                <c:pt idx="56">
                  <c:v>3.5791604306955276</c:v>
                </c:pt>
                <c:pt idx="57">
                  <c:v>3.7307573695297647</c:v>
                </c:pt>
                <c:pt idx="58">
                  <c:v>3.8823543083640022</c:v>
                </c:pt>
                <c:pt idx="59">
                  <c:v>4.0339512471982397</c:v>
                </c:pt>
                <c:pt idx="60">
                  <c:v>4.1855481860324764</c:v>
                </c:pt>
                <c:pt idx="61">
                  <c:v>4.3371451248667139</c:v>
                </c:pt>
                <c:pt idx="62">
                  <c:v>4.4887420637009514</c:v>
                </c:pt>
                <c:pt idx="63">
                  <c:v>4.6403390025351881</c:v>
                </c:pt>
                <c:pt idx="64">
                  <c:v>4.7919359413694256</c:v>
                </c:pt>
                <c:pt idx="65">
                  <c:v>4.9435328802036631</c:v>
                </c:pt>
                <c:pt idx="66">
                  <c:v>5.0951298190379006</c:v>
                </c:pt>
                <c:pt idx="67">
                  <c:v>5.2467267578721373</c:v>
                </c:pt>
                <c:pt idx="68">
                  <c:v>5.3983236967063748</c:v>
                </c:pt>
                <c:pt idx="69">
                  <c:v>5.5499206355406123</c:v>
                </c:pt>
                <c:pt idx="70">
                  <c:v>5.7015175743748499</c:v>
                </c:pt>
                <c:pt idx="71">
                  <c:v>5.8531145132090865</c:v>
                </c:pt>
                <c:pt idx="72">
                  <c:v>6.004711452043324</c:v>
                </c:pt>
                <c:pt idx="73">
                  <c:v>6.1563083908775615</c:v>
                </c:pt>
                <c:pt idx="74">
                  <c:v>6.3079053297117982</c:v>
                </c:pt>
                <c:pt idx="75">
                  <c:v>6.4595022685460357</c:v>
                </c:pt>
                <c:pt idx="76">
                  <c:v>6.6110992073802732</c:v>
                </c:pt>
                <c:pt idx="77">
                  <c:v>6.7626961462145108</c:v>
                </c:pt>
                <c:pt idx="78">
                  <c:v>6.9142930850487474</c:v>
                </c:pt>
                <c:pt idx="79">
                  <c:v>7.0658900238829849</c:v>
                </c:pt>
                <c:pt idx="80">
                  <c:v>7.2174869627172225</c:v>
                </c:pt>
                <c:pt idx="81">
                  <c:v>7.36908390155146</c:v>
                </c:pt>
                <c:pt idx="82">
                  <c:v>7.5206808403856966</c:v>
                </c:pt>
                <c:pt idx="83">
                  <c:v>7.6722777792199341</c:v>
                </c:pt>
                <c:pt idx="84">
                  <c:v>7.8238747180541717</c:v>
                </c:pt>
                <c:pt idx="85">
                  <c:v>7.9754716568884092</c:v>
                </c:pt>
                <c:pt idx="86">
                  <c:v>8.1270685957226476</c:v>
                </c:pt>
                <c:pt idx="87">
                  <c:v>8.278665534556886</c:v>
                </c:pt>
                <c:pt idx="88">
                  <c:v>8.4302624733911244</c:v>
                </c:pt>
                <c:pt idx="89">
                  <c:v>8.5818594122253629</c:v>
                </c:pt>
                <c:pt idx="90">
                  <c:v>8.7334563510595995</c:v>
                </c:pt>
                <c:pt idx="91">
                  <c:v>8.8850532898938379</c:v>
                </c:pt>
                <c:pt idx="92">
                  <c:v>9.0366502287280763</c:v>
                </c:pt>
                <c:pt idx="93">
                  <c:v>9.1882471675623147</c:v>
                </c:pt>
                <c:pt idx="94">
                  <c:v>9.3398441063965532</c:v>
                </c:pt>
                <c:pt idx="95">
                  <c:v>9.4914410452307916</c:v>
                </c:pt>
                <c:pt idx="96">
                  <c:v>9.64303798406503</c:v>
                </c:pt>
                <c:pt idx="97">
                  <c:v>9.7946349228992666</c:v>
                </c:pt>
                <c:pt idx="98">
                  <c:v>9.946231861733505</c:v>
                </c:pt>
                <c:pt idx="99">
                  <c:v>10.097828800567743</c:v>
                </c:pt>
                <c:pt idx="100">
                  <c:v>10.249425739401982</c:v>
                </c:pt>
              </c:numCache>
            </c:numRef>
          </c:xVal>
          <c:yVal>
            <c:numRef>
              <c:f>'CD4.0'!$D$3:$D$102</c:f>
              <c:numCache>
                <c:formatCode>General</c:formatCode>
                <c:ptCount val="100"/>
                <c:pt idx="0">
                  <c:v>0.48518990550199714</c:v>
                </c:pt>
                <c:pt idx="1">
                  <c:v>0.56134762837426122</c:v>
                </c:pt>
                <c:pt idx="2">
                  <c:v>0.64712558035022294</c:v>
                </c:pt>
                <c:pt idx="3">
                  <c:v>0.74333020855149456</c:v>
                </c:pt>
                <c:pt idx="4">
                  <c:v>0.85076876660671863</c:v>
                </c:pt>
                <c:pt idx="5">
                  <c:v>0.97023700046977568</c:v>
                </c:pt>
                <c:pt idx="6">
                  <c:v>1.1025052531095147</c:v>
                </c:pt>
                <c:pt idx="7">
                  <c:v>1.2483030800315444</c:v>
                </c:pt>
                <c:pt idx="8">
                  <c:v>1.408302520621012</c:v>
                </c:pt>
                <c:pt idx="9">
                  <c:v>1.5831002263122387</c:v>
                </c:pt>
                <c:pt idx="10">
                  <c:v>1.773198704081963</c:v>
                </c:pt>
                <c:pt idx="11">
                  <c:v>1.9789869909522169</c:v>
                </c:pt>
                <c:pt idx="12">
                  <c:v>2.2007211300770333</c:v>
                </c:pt>
                <c:pt idx="13">
                  <c:v>2.438504869408268</c:v>
                </c:pt>
                <c:pt idx="14">
                  <c:v>2.6922710476239025</c:v>
                </c:pt>
                <c:pt idx="15">
                  <c:v>2.9617641666763794</c:v>
                </c:pt>
                <c:pt idx="16">
                  <c:v>3.2465246737739113</c:v>
                </c:pt>
                <c:pt idx="17">
                  <c:v>3.545875485816961</c:v>
                </c:pt>
                <c:pt idx="18">
                  <c:v>3.8589112845285207</c:v>
                </c:pt>
                <c:pt idx="19">
                  <c:v>4.1844910893757836</c:v>
                </c:pt>
                <c:pt idx="20">
                  <c:v>4.5212345769960089</c:v>
                </c:pt>
                <c:pt idx="21">
                  <c:v>4.8675225598852068</c:v>
                </c:pt>
                <c:pt idx="22">
                  <c:v>5.2215019638860527</c:v>
                </c:pt>
                <c:pt idx="23">
                  <c:v>5.5810955544941709</c:v>
                </c:pt>
                <c:pt idx="24">
                  <c:v>5.9440165578508184</c:v>
                </c:pt>
                <c:pt idx="25">
                  <c:v>6.3077882058442496</c:v>
                </c:pt>
                <c:pt idx="26">
                  <c:v>6.6697681089759424</c:v>
                </c:pt>
                <c:pt idx="27">
                  <c:v>7.0271772290961394</c:v>
                </c:pt>
                <c:pt idx="28">
                  <c:v>7.3771330907680346</c:v>
                </c:pt>
                <c:pt idx="29">
                  <c:v>7.7166867391978657</c:v>
                </c:pt>
                <c:pt idx="30">
                  <c:v>8.0428628288564781</c:v>
                </c:pt>
                <c:pt idx="31">
                  <c:v>8.3527021146026303</c:v>
                </c:pt>
                <c:pt idx="32">
                  <c:v>8.6433055206028158</c:v>
                </c:pt>
                <c:pt idx="33">
                  <c:v>8.9118788855645548</c:v>
                </c:pt>
                <c:pt idx="34">
                  <c:v>9.1557774291567906</c:v>
                </c:pt>
                <c:pt idx="35">
                  <c:v>9.372548956676507</c:v>
                </c:pt>
                <c:pt idx="36">
                  <c:v>9.5599748188917246</c:v>
                </c:pt>
                <c:pt idx="37">
                  <c:v>9.71610767246111</c:v>
                </c:pt>
                <c:pt idx="38">
                  <c:v>9.8393051433021927</c:v>
                </c:pt>
                <c:pt idx="39">
                  <c:v>9.9282585796204597</c:v>
                </c:pt>
                <c:pt idx="40">
                  <c:v>9.982016190869853</c:v>
                </c:pt>
                <c:pt idx="41">
                  <c:v>10.000000000586537</c:v>
                </c:pt>
                <c:pt idx="42">
                  <c:v>9.9820161908698548</c:v>
                </c:pt>
                <c:pt idx="43">
                  <c:v>9.928258579620465</c:v>
                </c:pt>
                <c:pt idx="44">
                  <c:v>9.8393051433021981</c:v>
                </c:pt>
                <c:pt idx="45">
                  <c:v>9.7161076724611171</c:v>
                </c:pt>
                <c:pt idx="46">
                  <c:v>9.5599748188917335</c:v>
                </c:pt>
                <c:pt idx="47">
                  <c:v>9.3725489566765159</c:v>
                </c:pt>
                <c:pt idx="48">
                  <c:v>9.1557774291568048</c:v>
                </c:pt>
                <c:pt idx="49">
                  <c:v>8.9118788855645672</c:v>
                </c:pt>
                <c:pt idx="50">
                  <c:v>8.6433055206028335</c:v>
                </c:pt>
                <c:pt idx="51">
                  <c:v>8.3527021146026481</c:v>
                </c:pt>
                <c:pt idx="52">
                  <c:v>8.0428628288564958</c:v>
                </c:pt>
                <c:pt idx="53">
                  <c:v>7.7166867391978862</c:v>
                </c:pt>
                <c:pt idx="54">
                  <c:v>7.377133090768055</c:v>
                </c:pt>
                <c:pt idx="55">
                  <c:v>7.0271772290961607</c:v>
                </c:pt>
                <c:pt idx="56">
                  <c:v>6.6697681089759664</c:v>
                </c:pt>
                <c:pt idx="57">
                  <c:v>6.3077882058442745</c:v>
                </c:pt>
                <c:pt idx="58">
                  <c:v>5.9440165578508406</c:v>
                </c:pt>
                <c:pt idx="59">
                  <c:v>5.5810955544941949</c:v>
                </c:pt>
                <c:pt idx="60">
                  <c:v>5.2215019638860758</c:v>
                </c:pt>
                <c:pt idx="61">
                  <c:v>4.8675225598852325</c:v>
                </c:pt>
                <c:pt idx="62">
                  <c:v>4.521234576996032</c:v>
                </c:pt>
                <c:pt idx="63">
                  <c:v>4.1844910893758076</c:v>
                </c:pt>
                <c:pt idx="64">
                  <c:v>3.858911284528546</c:v>
                </c:pt>
                <c:pt idx="65">
                  <c:v>3.545875485816985</c:v>
                </c:pt>
                <c:pt idx="66">
                  <c:v>3.2465246737739335</c:v>
                </c:pt>
                <c:pt idx="67">
                  <c:v>2.9617641666764003</c:v>
                </c:pt>
                <c:pt idx="68">
                  <c:v>2.6922710476239233</c:v>
                </c:pt>
                <c:pt idx="69">
                  <c:v>2.438504869408288</c:v>
                </c:pt>
                <c:pt idx="70">
                  <c:v>2.2007211300770537</c:v>
                </c:pt>
                <c:pt idx="71">
                  <c:v>1.9789869909522342</c:v>
                </c:pt>
                <c:pt idx="72">
                  <c:v>1.7731987040819817</c:v>
                </c:pt>
                <c:pt idx="73">
                  <c:v>1.5831002263122531</c:v>
                </c:pt>
                <c:pt idx="74">
                  <c:v>1.4083025206210276</c:v>
                </c:pt>
                <c:pt idx="75">
                  <c:v>1.2483030800315555</c:v>
                </c:pt>
                <c:pt idx="76">
                  <c:v>1.1025052531095265</c:v>
                </c:pt>
                <c:pt idx="77">
                  <c:v>0.97023700046978434</c:v>
                </c:pt>
                <c:pt idx="78">
                  <c:v>0.85076876660672618</c:v>
                </c:pt>
                <c:pt idx="79">
                  <c:v>0.74333020855149978</c:v>
                </c:pt>
                <c:pt idx="80">
                  <c:v>0.64712558035022816</c:v>
                </c:pt>
                <c:pt idx="81">
                  <c:v>0.56134762837426488</c:v>
                </c:pt>
                <c:pt idx="82">
                  <c:v>0.48518990550200036</c:v>
                </c:pt>
                <c:pt idx="83">
                  <c:v>0.41785746102380317</c:v>
                </c:pt>
                <c:pt idx="84">
                  <c:v>0.35857590678517148</c:v>
                </c:pt>
                <c:pt idx="85">
                  <c:v>0.306598897958059</c:v>
                </c:pt>
                <c:pt idx="86">
                  <c:v>0.261214098554504</c:v>
                </c:pt>
                <c:pt idx="87">
                  <c:v>0.2217477272615585</c:v>
                </c:pt>
                <c:pt idx="88">
                  <c:v>0.18756779849681207</c:v>
                </c:pt>
                <c:pt idx="89">
                  <c:v>0.1580861870616907</c:v>
                </c:pt>
                <c:pt idx="90">
                  <c:v>0.13275965285735708</c:v>
                </c:pt>
                <c:pt idx="91">
                  <c:v>0.11108996538893859</c:v>
                </c:pt>
                <c:pt idx="92">
                  <c:v>0.11108996538893859</c:v>
                </c:pt>
                <c:pt idx="93">
                  <c:v>0.11108996538893859</c:v>
                </c:pt>
                <c:pt idx="94">
                  <c:v>0.11108996538893859</c:v>
                </c:pt>
                <c:pt idx="95">
                  <c:v>0.11108996538893859</c:v>
                </c:pt>
                <c:pt idx="96">
                  <c:v>0.11108996538893859</c:v>
                </c:pt>
                <c:pt idx="97">
                  <c:v>0.11108996538893859</c:v>
                </c:pt>
                <c:pt idx="98">
                  <c:v>0.11108996538893859</c:v>
                </c:pt>
                <c:pt idx="99">
                  <c:v>0.11108996538893859</c:v>
                </c:pt>
              </c:numCache>
            </c:numRef>
          </c:yVal>
          <c:smooth val="1"/>
          <c:extLst>
            <c:ext xmlns:c16="http://schemas.microsoft.com/office/drawing/2014/chart" uri="{C3380CC4-5D6E-409C-BE32-E72D297353CC}">
              <c16:uniqueId val="{00000001-6D6E-4DB7-B735-A2A04CC16110}"/>
            </c:ext>
          </c:extLst>
        </c:ser>
        <c:ser>
          <c:idx val="1"/>
          <c:order val="2"/>
          <c:tx>
            <c:v>limit</c:v>
          </c:tx>
          <c:spPr>
            <a:ln w="25400" cap="rnd">
              <a:noFill/>
              <a:round/>
            </a:ln>
            <a:effectLst/>
          </c:spPr>
          <c:marker>
            <c:symbol val="none"/>
          </c:marker>
          <c:dLbls>
            <c:dLbl>
              <c:idx val="2"/>
              <c:tx>
                <c:rich>
                  <a:bodyPr/>
                  <a:lstStyle/>
                  <a:p>
                    <a:r>
                      <a:rPr lang="en-US"/>
                      <a:t>LSL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6D6E-4DB7-B735-A2A04CC16110}"/>
                </c:ext>
              </c:extLst>
            </c:dLbl>
            <c:dLbl>
              <c:idx val="3"/>
              <c:tx>
                <c:rich>
                  <a:bodyPr/>
                  <a:lstStyle/>
                  <a:p>
                    <a:r>
                      <a:rPr lang="en-US"/>
                      <a:t>LCL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D6E-4DB7-B735-A2A04CC16110}"/>
                </c:ext>
              </c:extLst>
            </c:dLbl>
            <c:dLbl>
              <c:idx val="10"/>
              <c:tx>
                <c:rich>
                  <a:bodyPr/>
                  <a:lstStyle/>
                  <a:p>
                    <a:r>
                      <a:rPr lang="en-US"/>
                      <a:t>USL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6D6E-4DB7-B735-A2A04CC1611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minus"/>
            <c:errValType val="percentage"/>
            <c:noEndCap val="1"/>
            <c:val val="100"/>
            <c:spPr>
              <a:noFill/>
              <a:ln w="9525" cap="flat" cmpd="sng" algn="ctr">
                <a:solidFill>
                  <a:schemeClr val="tx1">
                    <a:lumMod val="65000"/>
                    <a:lumOff val="35000"/>
                  </a:schemeClr>
                </a:solidFill>
                <a:prstDash val="dash"/>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'CD4.0'!$J$2:$J$12</c:f>
              <c:numCache>
                <c:formatCode>0.00</c:formatCode>
                <c:ptCount val="11"/>
                <c:pt idx="0">
                  <c:v>-3.0153064085937968</c:v>
                </c:pt>
                <c:pt idx="1">
                  <c:v>-1.7519985849751516</c:v>
                </c:pt>
                <c:pt idx="2">
                  <c:v>-0.48869076135650602</c:v>
                </c:pt>
                <c:pt idx="3">
                  <c:v>0.77461706226213944</c:v>
                </c:pt>
                <c:pt idx="4">
                  <c:v>2.037924885880785</c:v>
                </c:pt>
                <c:pt idx="5">
                  <c:v>3.30123270949943</c:v>
                </c:pt>
                <c:pt idx="6">
                  <c:v>4.5645405331180751</c:v>
                </c:pt>
                <c:pt idx="7">
                  <c:v>5.8278483567367205</c:v>
                </c:pt>
                <c:pt idx="8">
                  <c:v>7.091156180355366</c:v>
                </c:pt>
                <c:pt idx="9">
                  <c:v>8.3544640039740106</c:v>
                </c:pt>
                <c:pt idx="10">
                  <c:v>9.6177718275926587</c:v>
                </c:pt>
              </c:numCache>
            </c:numRef>
          </c:xVal>
          <c:yVal>
            <c:numRef>
              <c:f>'CD4.0'!$L$2:$L$12</c:f>
              <c:numCache>
                <c:formatCode>General</c:formatCode>
                <c:ptCount val="11"/>
                <c:pt idx="2">
                  <c:v>16</c:v>
                </c:pt>
                <c:pt idx="10">
                  <c:v>16</c:v>
                </c:pt>
              </c:numCache>
            </c:numRef>
          </c:yVal>
          <c:smooth val="1"/>
          <c:extLst>
            <c:ext xmlns:c16="http://schemas.microsoft.com/office/drawing/2014/chart" uri="{C3380CC4-5D6E-409C-BE32-E72D297353CC}">
              <c16:uniqueId val="{00000005-6D6E-4DB7-B735-A2A04CC16110}"/>
            </c:ext>
          </c:extLst>
        </c:ser>
        <c:dLbls>
          <c:showLegendKey val="0"/>
          <c:showVal val="0"/>
          <c:showCatName val="0"/>
          <c:showSerName val="0"/>
          <c:showPercent val="0"/>
          <c:showBubbleSize val="0"/>
        </c:dLbls>
        <c:axId val="392042136"/>
        <c:axId val="392043312"/>
      </c:scatterChart>
      <c:valAx>
        <c:axId val="392042136"/>
        <c:scaling>
          <c:orientation val="minMax"/>
          <c:max val="10"/>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Defect density (defects/kLoC)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3312"/>
        <c:crosses val="autoZero"/>
        <c:crossBetween val="midCat"/>
      </c:valAx>
      <c:valAx>
        <c:axId val="392043312"/>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2136"/>
        <c:crosses val="autoZero"/>
        <c:crossBetween val="midCat"/>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a:t>Defect Density (DD</a:t>
            </a:r>
            <a:r>
              <a:rPr lang="en-US" sz="1050" b="1" i="0" u="none" strike="noStrike" baseline="0">
                <a:effectLst/>
              </a:rPr>
              <a:t> - Process Database V4.0</a:t>
            </a:r>
            <a:r>
              <a:rPr lang="en-US" sz="1050" b="1"/>
              <a:t>)</a:t>
            </a:r>
          </a:p>
        </c:rich>
      </c:tx>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'DD4.0'!$I$1</c:f>
              <c:strCache>
                <c:ptCount val="1"/>
                <c:pt idx="0">
                  <c:v>Frequency</c:v>
                </c:pt>
              </c:strCache>
            </c:strRef>
          </c:tx>
          <c:spPr>
            <a:ln w="19050" cap="rnd">
              <a:noFill/>
              <a:round/>
            </a:ln>
            <a:effectLst/>
          </c:spPr>
          <c:marker>
            <c:symbol val="none"/>
          </c:marker>
          <c:errBars>
            <c:errDir val="y"/>
            <c:errBarType val="minus"/>
            <c:errValType val="percentage"/>
            <c:noEndCap val="1"/>
            <c:val val="100"/>
            <c:spPr>
              <a:noFill/>
              <a:ln w="190500" cap="flat" cmpd="sng" algn="ctr">
                <a:solidFill>
                  <a:schemeClr val="bg1">
                    <a:lumMod val="65000"/>
                  </a:schemeClr>
                </a:solidFill>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'DD4.0'!$H$2:$H$12</c:f>
              <c:numCache>
                <c:formatCode>0.00</c:formatCode>
                <c:ptCount val="11"/>
                <c:pt idx="0">
                  <c:v>-2.8585528956532762E-2</c:v>
                </c:pt>
                <c:pt idx="1">
                  <c:v>-4.4495838548082121E-3</c:v>
                </c:pt>
                <c:pt idx="2">
                  <c:v>1.9686361246916348E-2</c:v>
                </c:pt>
                <c:pt idx="3">
                  <c:v>4.3822306348640906E-2</c:v>
                </c:pt>
                <c:pt idx="4">
                  <c:v>6.7958251450365451E-2</c:v>
                </c:pt>
                <c:pt idx="5">
                  <c:v>9.2094196552090002E-2</c:v>
                </c:pt>
                <c:pt idx="6">
                  <c:v>0.11623014165381457</c:v>
                </c:pt>
                <c:pt idx="7">
                  <c:v>0.14036608675553913</c:v>
                </c:pt>
                <c:pt idx="8">
                  <c:v>0.16450203185726367</c:v>
                </c:pt>
                <c:pt idx="9">
                  <c:v>0.18863797695898821</c:v>
                </c:pt>
                <c:pt idx="10">
                  <c:v>0.21277392206071277</c:v>
                </c:pt>
              </c:numCache>
            </c:numRef>
          </c:xVal>
          <c:yVal>
            <c:numRef>
              <c:f>'DD4.0'!$I$2:$I$12</c:f>
              <c:numCache>
                <c:formatCode>General</c:formatCode>
                <c:ptCount val="11"/>
                <c:pt idx="0">
                  <c:v>0</c:v>
                </c:pt>
                <c:pt idx="1">
                  <c:v>2</c:v>
                </c:pt>
                <c:pt idx="2">
                  <c:v>2</c:v>
                </c:pt>
                <c:pt idx="3">
                  <c:v>6</c:v>
                </c:pt>
                <c:pt idx="4">
                  <c:v>4</c:v>
                </c:pt>
                <c:pt idx="5">
                  <c:v>3</c:v>
                </c:pt>
                <c:pt idx="6">
                  <c:v>4</c:v>
                </c:pt>
                <c:pt idx="7">
                  <c:v>3</c:v>
                </c:pt>
                <c:pt idx="8">
                  <c:v>2</c:v>
                </c:pt>
                <c:pt idx="9">
                  <c:v>0</c:v>
                </c:pt>
                <c:pt idx="10">
                  <c:v>0</c:v>
                </c:pt>
              </c:numCache>
            </c:numRef>
          </c:yVal>
          <c:smooth val="1"/>
          <c:extLst>
            <c:ext xmlns:c16="http://schemas.microsoft.com/office/drawing/2014/chart" uri="{C3380CC4-5D6E-409C-BE32-E72D297353CC}">
              <c16:uniqueId val="{00000000-8543-4E33-98CB-5184006E6347}"/>
            </c:ext>
          </c:extLst>
        </c:ser>
        <c:ser>
          <c:idx val="2"/>
          <c:order val="1"/>
          <c:tx>
            <c:v>norm</c:v>
          </c:tx>
          <c:spPr>
            <a:ln w="19050" cap="rnd">
              <a:solidFill>
                <a:srgbClr val="C00000"/>
              </a:solidFill>
              <a:round/>
            </a:ln>
            <a:effectLst/>
          </c:spPr>
          <c:marker>
            <c:symbol val="none"/>
          </c:marker>
          <c:xVal>
            <c:numRef>
              <c:f>'DD4.0'!$B$2:$B$102</c:f>
              <c:numCache>
                <c:formatCode>General</c:formatCode>
                <c:ptCount val="101"/>
                <c:pt idx="0">
                  <c:v>-6.4789446609119603E-2</c:v>
                </c:pt>
                <c:pt idx="1">
                  <c:v>-6.1893133196912656E-2</c:v>
                </c:pt>
                <c:pt idx="2">
                  <c:v>-5.8996819784705709E-2</c:v>
                </c:pt>
                <c:pt idx="3">
                  <c:v>-5.6100506372498762E-2</c:v>
                </c:pt>
                <c:pt idx="4">
                  <c:v>-5.3204192960291816E-2</c:v>
                </c:pt>
                <c:pt idx="5">
                  <c:v>-5.0307879548084869E-2</c:v>
                </c:pt>
                <c:pt idx="6">
                  <c:v>-4.7411566135877922E-2</c:v>
                </c:pt>
                <c:pt idx="7">
                  <c:v>-4.4515252723670976E-2</c:v>
                </c:pt>
                <c:pt idx="8">
                  <c:v>-4.1618939311464029E-2</c:v>
                </c:pt>
                <c:pt idx="9">
                  <c:v>-3.8722625899257082E-2</c:v>
                </c:pt>
                <c:pt idx="10">
                  <c:v>-3.5826312487050135E-2</c:v>
                </c:pt>
                <c:pt idx="11">
                  <c:v>-3.2929999074843189E-2</c:v>
                </c:pt>
                <c:pt idx="12">
                  <c:v>-3.0033685662636242E-2</c:v>
                </c:pt>
                <c:pt idx="13">
                  <c:v>-2.7137372250429295E-2</c:v>
                </c:pt>
                <c:pt idx="14">
                  <c:v>-2.4241058838222349E-2</c:v>
                </c:pt>
                <c:pt idx="15">
                  <c:v>-2.1344745426015402E-2</c:v>
                </c:pt>
                <c:pt idx="16">
                  <c:v>-1.8448432013808455E-2</c:v>
                </c:pt>
                <c:pt idx="17">
                  <c:v>-1.5552118601601508E-2</c:v>
                </c:pt>
                <c:pt idx="18">
                  <c:v>-1.2655805189394562E-2</c:v>
                </c:pt>
                <c:pt idx="19">
                  <c:v>-9.759491777187615E-3</c:v>
                </c:pt>
                <c:pt idx="20">
                  <c:v>-6.8631783649806682E-3</c:v>
                </c:pt>
                <c:pt idx="21">
                  <c:v>-3.9668649527737215E-3</c:v>
                </c:pt>
                <c:pt idx="22">
                  <c:v>-1.0705515405667748E-3</c:v>
                </c:pt>
                <c:pt idx="23">
                  <c:v>1.8257618716401719E-3</c:v>
                </c:pt>
                <c:pt idx="24">
                  <c:v>4.7220752838471186E-3</c:v>
                </c:pt>
                <c:pt idx="25">
                  <c:v>7.6183886960540653E-3</c:v>
                </c:pt>
                <c:pt idx="26">
                  <c:v>1.0514702108261012E-2</c:v>
                </c:pt>
                <c:pt idx="27">
                  <c:v>1.3411015520467959E-2</c:v>
                </c:pt>
                <c:pt idx="28">
                  <c:v>1.6307328932674905E-2</c:v>
                </c:pt>
                <c:pt idx="29">
                  <c:v>1.9203642344881852E-2</c:v>
                </c:pt>
                <c:pt idx="30">
                  <c:v>2.2099955757088799E-2</c:v>
                </c:pt>
                <c:pt idx="31">
                  <c:v>2.4996269169295746E-2</c:v>
                </c:pt>
                <c:pt idx="32">
                  <c:v>2.7892582581502692E-2</c:v>
                </c:pt>
                <c:pt idx="33">
                  <c:v>3.0788895993709639E-2</c:v>
                </c:pt>
                <c:pt idx="34">
                  <c:v>3.3685209405916586E-2</c:v>
                </c:pt>
                <c:pt idx="35">
                  <c:v>3.6581522818123532E-2</c:v>
                </c:pt>
                <c:pt idx="36">
                  <c:v>3.9477836230330479E-2</c:v>
                </c:pt>
                <c:pt idx="37">
                  <c:v>4.2374149642537426E-2</c:v>
                </c:pt>
                <c:pt idx="38">
                  <c:v>4.5270463054744373E-2</c:v>
                </c:pt>
                <c:pt idx="39">
                  <c:v>4.8166776466951319E-2</c:v>
                </c:pt>
                <c:pt idx="40">
                  <c:v>5.1063089879158266E-2</c:v>
                </c:pt>
                <c:pt idx="41">
                  <c:v>5.3959403291365213E-2</c:v>
                </c:pt>
                <c:pt idx="42">
                  <c:v>5.6855716703572159E-2</c:v>
                </c:pt>
                <c:pt idx="43">
                  <c:v>5.9752030115779106E-2</c:v>
                </c:pt>
                <c:pt idx="44">
                  <c:v>6.2648343527986053E-2</c:v>
                </c:pt>
                <c:pt idx="45">
                  <c:v>6.5544656940193E-2</c:v>
                </c:pt>
                <c:pt idx="46">
                  <c:v>6.8440970352399946E-2</c:v>
                </c:pt>
                <c:pt idx="47">
                  <c:v>7.1337283764606893E-2</c:v>
                </c:pt>
                <c:pt idx="48">
                  <c:v>7.423359717681384E-2</c:v>
                </c:pt>
                <c:pt idx="49">
                  <c:v>7.7129910589020786E-2</c:v>
                </c:pt>
                <c:pt idx="50">
                  <c:v>8.0026224001227733E-2</c:v>
                </c:pt>
                <c:pt idx="51">
                  <c:v>8.292253741343468E-2</c:v>
                </c:pt>
                <c:pt idx="52">
                  <c:v>8.5818850825641627E-2</c:v>
                </c:pt>
                <c:pt idx="53">
                  <c:v>8.8715164237848573E-2</c:v>
                </c:pt>
                <c:pt idx="54">
                  <c:v>9.161147765005552E-2</c:v>
                </c:pt>
                <c:pt idx="55">
                  <c:v>9.4507791062262467E-2</c:v>
                </c:pt>
                <c:pt idx="56">
                  <c:v>9.7404104474469413E-2</c:v>
                </c:pt>
                <c:pt idx="57">
                  <c:v>0.10030041788667636</c:v>
                </c:pt>
                <c:pt idx="58">
                  <c:v>0.10319673129888331</c:v>
                </c:pt>
                <c:pt idx="59">
                  <c:v>0.10609304471109025</c:v>
                </c:pt>
                <c:pt idx="60">
                  <c:v>0.1089893581232972</c:v>
                </c:pt>
                <c:pt idx="61">
                  <c:v>0.11188567153550415</c:v>
                </c:pt>
                <c:pt idx="62">
                  <c:v>0.11478198494771109</c:v>
                </c:pt>
                <c:pt idx="63">
                  <c:v>0.11767829835991804</c:v>
                </c:pt>
                <c:pt idx="64">
                  <c:v>0.12057461177212499</c:v>
                </c:pt>
                <c:pt idx="65">
                  <c:v>0.12347092518433193</c:v>
                </c:pt>
                <c:pt idx="66">
                  <c:v>0.12636723859653887</c:v>
                </c:pt>
                <c:pt idx="67">
                  <c:v>0.12926355200874581</c:v>
                </c:pt>
                <c:pt idx="68">
                  <c:v>0.13215986542095276</c:v>
                </c:pt>
                <c:pt idx="69">
                  <c:v>0.13505617883315971</c:v>
                </c:pt>
                <c:pt idx="70">
                  <c:v>0.13795249224536665</c:v>
                </c:pt>
                <c:pt idx="71">
                  <c:v>0.1408488056575736</c:v>
                </c:pt>
                <c:pt idx="72">
                  <c:v>0.14374511906978055</c:v>
                </c:pt>
                <c:pt idx="73">
                  <c:v>0.14664143248198749</c:v>
                </c:pt>
                <c:pt idx="74">
                  <c:v>0.14953774589419444</c:v>
                </c:pt>
                <c:pt idx="75">
                  <c:v>0.15243405930640139</c:v>
                </c:pt>
                <c:pt idx="76">
                  <c:v>0.15533037271860833</c:v>
                </c:pt>
                <c:pt idx="77">
                  <c:v>0.15822668613081528</c:v>
                </c:pt>
                <c:pt idx="78">
                  <c:v>0.16112299954302223</c:v>
                </c:pt>
                <c:pt idx="79">
                  <c:v>0.16401931295522917</c:v>
                </c:pt>
                <c:pt idx="80">
                  <c:v>0.16691562636743612</c:v>
                </c:pt>
                <c:pt idx="81">
                  <c:v>0.16981193977964307</c:v>
                </c:pt>
                <c:pt idx="82">
                  <c:v>0.17270825319185001</c:v>
                </c:pt>
                <c:pt idx="83">
                  <c:v>0.17560456660405696</c:v>
                </c:pt>
                <c:pt idx="84">
                  <c:v>0.17850088001626391</c:v>
                </c:pt>
                <c:pt idx="85">
                  <c:v>0.18139719342847085</c:v>
                </c:pt>
                <c:pt idx="86">
                  <c:v>0.1842935068406778</c:v>
                </c:pt>
                <c:pt idx="87">
                  <c:v>0.18718982025288475</c:v>
                </c:pt>
                <c:pt idx="88">
                  <c:v>0.19008613366509169</c:v>
                </c:pt>
                <c:pt idx="89">
                  <c:v>0.19298244707729864</c:v>
                </c:pt>
                <c:pt idx="90">
                  <c:v>0.19587876048950559</c:v>
                </c:pt>
                <c:pt idx="91">
                  <c:v>0.19877507390171253</c:v>
                </c:pt>
                <c:pt idx="92">
                  <c:v>0.20167138731391948</c:v>
                </c:pt>
                <c:pt idx="93">
                  <c:v>0.20456770072612643</c:v>
                </c:pt>
                <c:pt idx="94">
                  <c:v>0.20746401413833337</c:v>
                </c:pt>
                <c:pt idx="95">
                  <c:v>0.21036032755054032</c:v>
                </c:pt>
                <c:pt idx="96">
                  <c:v>0.21325664096274727</c:v>
                </c:pt>
                <c:pt idx="97">
                  <c:v>0.21615295437495421</c:v>
                </c:pt>
                <c:pt idx="98">
                  <c:v>0.21904926778716116</c:v>
                </c:pt>
                <c:pt idx="99">
                  <c:v>0.22194558119936811</c:v>
                </c:pt>
                <c:pt idx="100">
                  <c:v>0.22484189461157505</c:v>
                </c:pt>
              </c:numCache>
            </c:numRef>
          </c:xVal>
          <c:yVal>
            <c:numRef>
              <c:f>'DD4.0'!$C$3:$C$102</c:f>
              <c:numCache>
                <c:formatCode>General</c:formatCode>
                <c:ptCount val="100"/>
                <c:pt idx="0">
                  <c:v>7.9655791708581614E-2</c:v>
                </c:pt>
                <c:pt idx="1">
                  <c:v>9.4851712230068913E-2</c:v>
                </c:pt>
                <c:pt idx="2">
                  <c:v>0.11254067908984633</c:v>
                </c:pt>
                <c:pt idx="3">
                  <c:v>0.13304863634719247</c:v>
                </c:pt>
                <c:pt idx="4">
                  <c:v>0.15672845912122566</c:v>
                </c:pt>
                <c:pt idx="5">
                  <c:v>0.18395933876136464</c:v>
                </c:pt>
                <c:pt idx="6">
                  <c:v>0.21514554405534819</c:v>
                </c:pt>
                <c:pt idx="7">
                  <c:v>0.25071447659592255</c:v>
                </c:pt>
                <c:pt idx="8">
                  <c:v>0.29111394327988221</c:v>
                </c:pt>
                <c:pt idx="9">
                  <c:v>0.33680857699989475</c:v>
                </c:pt>
                <c:pt idx="10">
                  <c:v>0.38827534818170312</c:v>
                </c:pt>
                <c:pt idx="11">
                  <c:v>0.44599812509823905</c:v>
                </c:pt>
                <c:pt idx="12">
                  <c:v>0.51046125992665392</c:v>
                </c:pt>
                <c:pt idx="13">
                  <c:v>0.58214220023923957</c:v>
                </c:pt>
                <c:pt idx="14">
                  <c:v>0.66150315181727248</c:v>
                </c:pt>
                <c:pt idx="15">
                  <c:v>0.74898184796408407</c:v>
                </c:pt>
                <c:pt idx="16">
                  <c:v>0.84498151231073582</c:v>
                </c:pt>
                <c:pt idx="17">
                  <c:v>0.94986013571779182</c:v>
                </c:pt>
                <c:pt idx="18">
                  <c:v>1.0639192223712759</c:v>
                </c:pt>
                <c:pt idx="19">
                  <c:v>1.1873921944843868</c:v>
                </c:pt>
                <c:pt idx="20">
                  <c:v>1.3204326779495352</c:v>
                </c:pt>
                <c:pt idx="21">
                  <c:v>1.4631029215378288</c:v>
                </c:pt>
                <c:pt idx="22">
                  <c:v>1.6153626284560598</c:v>
                </c:pt>
                <c:pt idx="23">
                  <c:v>1.7770584998757071</c:v>
                </c:pt>
                <c:pt idx="24">
                  <c:v>1.9479148041217156</c:v>
                </c:pt>
                <c:pt idx="25">
                  <c:v>2.1275252913343934</c:v>
                </c:pt>
                <c:pt idx="26">
                  <c:v>2.3153467705475772</c:v>
                </c:pt>
                <c:pt idx="27">
                  <c:v>2.5106946534416292</c:v>
                </c:pt>
                <c:pt idx="28">
                  <c:v>2.7127407459989699</c:v>
                </c:pt>
                <c:pt idx="29">
                  <c:v>2.9205135357172756</c:v>
                </c:pt>
                <c:pt idx="30">
                  <c:v>3.1329011781022293</c:v>
                </c:pt>
                <c:pt idx="31">
                  <c:v>3.3486573324513027</c:v>
                </c:pt>
                <c:pt idx="32">
                  <c:v>3.5664099344493456</c:v>
                </c:pt>
                <c:pt idx="33">
                  <c:v>3.7846729232294232</c:v>
                </c:pt>
                <c:pt idx="34">
                  <c:v>4.001860865092536</c:v>
                </c:pt>
                <c:pt idx="35">
                  <c:v>4.2163063371489509</c:v>
                </c:pt>
                <c:pt idx="36">
                  <c:v>4.4262798541367125</c:v>
                </c:pt>
                <c:pt idx="37">
                  <c:v>4.6300120431796934</c:v>
                </c:pt>
                <c:pt idx="38">
                  <c:v>4.8257176969605293</c:v>
                </c:pt>
                <c:pt idx="39">
                  <c:v>5.0116212683946086</c:v>
                </c:pt>
                <c:pt idx="40">
                  <c:v>5.1859833119819516</c:v>
                </c:pt>
                <c:pt idx="41">
                  <c:v>5.3471273309471945</c:v>
                </c:pt>
                <c:pt idx="42">
                  <c:v>5.4934664570918201</c:v>
                </c:pt>
                <c:pt idx="43">
                  <c:v>5.623529373594125</c:v>
                </c:pt>
                <c:pt idx="44">
                  <c:v>5.7359848909150211</c:v>
                </c:pt>
                <c:pt idx="45">
                  <c:v>5.8296646030497934</c:v>
                </c:pt>
                <c:pt idx="46">
                  <c:v>5.9035830855490294</c:v>
                </c:pt>
                <c:pt idx="47">
                  <c:v>5.9569551473360836</c:v>
                </c:pt>
                <c:pt idx="48">
                  <c:v>5.9892097140833549</c:v>
                </c:pt>
                <c:pt idx="49">
                  <c:v>5.9999999999125748</c:v>
                </c:pt>
                <c:pt idx="50">
                  <c:v>5.9892097140833549</c:v>
                </c:pt>
                <c:pt idx="51">
                  <c:v>5.9569551473360836</c:v>
                </c:pt>
                <c:pt idx="52">
                  <c:v>5.9035830855490294</c:v>
                </c:pt>
                <c:pt idx="53">
                  <c:v>5.8296646030497934</c:v>
                </c:pt>
                <c:pt idx="54">
                  <c:v>5.7359848909150211</c:v>
                </c:pt>
                <c:pt idx="55">
                  <c:v>5.623529373594125</c:v>
                </c:pt>
                <c:pt idx="56">
                  <c:v>5.4934664570918201</c:v>
                </c:pt>
                <c:pt idx="57">
                  <c:v>5.3471273309471945</c:v>
                </c:pt>
                <c:pt idx="58">
                  <c:v>5.1859833119819516</c:v>
                </c:pt>
                <c:pt idx="59">
                  <c:v>5.0116212683946086</c:v>
                </c:pt>
                <c:pt idx="60">
                  <c:v>4.8257176969605293</c:v>
                </c:pt>
                <c:pt idx="61">
                  <c:v>4.6300120431796934</c:v>
                </c:pt>
                <c:pt idx="62">
                  <c:v>4.4262798541367125</c:v>
                </c:pt>
                <c:pt idx="63">
                  <c:v>4.2163063371489509</c:v>
                </c:pt>
                <c:pt idx="64">
                  <c:v>4.001860865092536</c:v>
                </c:pt>
                <c:pt idx="65">
                  <c:v>3.7846729232294245</c:v>
                </c:pt>
                <c:pt idx="66">
                  <c:v>3.566409934449347</c:v>
                </c:pt>
                <c:pt idx="67">
                  <c:v>3.3486573324513031</c:v>
                </c:pt>
                <c:pt idx="68">
                  <c:v>3.1329011781022311</c:v>
                </c:pt>
                <c:pt idx="69">
                  <c:v>2.9205135357172765</c:v>
                </c:pt>
                <c:pt idx="70">
                  <c:v>2.7127407459989712</c:v>
                </c:pt>
                <c:pt idx="71">
                  <c:v>2.5106946534416301</c:v>
                </c:pt>
                <c:pt idx="72">
                  <c:v>2.3153467705475781</c:v>
                </c:pt>
                <c:pt idx="73">
                  <c:v>2.1275252913343947</c:v>
                </c:pt>
                <c:pt idx="74">
                  <c:v>1.9479148041217162</c:v>
                </c:pt>
                <c:pt idx="75">
                  <c:v>1.7770584998757075</c:v>
                </c:pt>
                <c:pt idx="76">
                  <c:v>1.6153626284560605</c:v>
                </c:pt>
                <c:pt idx="77">
                  <c:v>1.4631029215378297</c:v>
                </c:pt>
                <c:pt idx="78">
                  <c:v>1.3204326779495359</c:v>
                </c:pt>
                <c:pt idx="79">
                  <c:v>1.187392194484387</c:v>
                </c:pt>
                <c:pt idx="80">
                  <c:v>1.0639192223712761</c:v>
                </c:pt>
                <c:pt idx="81">
                  <c:v>0.94986013571779271</c:v>
                </c:pt>
                <c:pt idx="82">
                  <c:v>0.84498151231073659</c:v>
                </c:pt>
                <c:pt idx="83">
                  <c:v>0.74898184796408473</c:v>
                </c:pt>
                <c:pt idx="84">
                  <c:v>0.66150315181727315</c:v>
                </c:pt>
                <c:pt idx="85">
                  <c:v>0.58214220023924013</c:v>
                </c:pt>
                <c:pt idx="86">
                  <c:v>0.51046125992665436</c:v>
                </c:pt>
                <c:pt idx="87">
                  <c:v>0.44599812509823944</c:v>
                </c:pt>
                <c:pt idx="88">
                  <c:v>0.38827534818170362</c:v>
                </c:pt>
                <c:pt idx="89">
                  <c:v>0.33680857699989475</c:v>
                </c:pt>
                <c:pt idx="90">
                  <c:v>0.29111394327988221</c:v>
                </c:pt>
                <c:pt idx="91">
                  <c:v>0.25071447659592255</c:v>
                </c:pt>
                <c:pt idx="92">
                  <c:v>0.21514554405534844</c:v>
                </c:pt>
                <c:pt idx="93">
                  <c:v>0.18395933876136464</c:v>
                </c:pt>
                <c:pt idx="94">
                  <c:v>0.15672845912122588</c:v>
                </c:pt>
                <c:pt idx="95">
                  <c:v>0.13304863634719247</c:v>
                </c:pt>
                <c:pt idx="96">
                  <c:v>0.11254067908984665</c:v>
                </c:pt>
                <c:pt idx="97">
                  <c:v>9.4851712230068913E-2</c:v>
                </c:pt>
                <c:pt idx="98">
                  <c:v>7.9655791708581683E-2</c:v>
                </c:pt>
                <c:pt idx="99">
                  <c:v>6.6653979228482624E-2</c:v>
                </c:pt>
              </c:numCache>
            </c:numRef>
          </c:yVal>
          <c:smooth val="1"/>
          <c:extLst>
            <c:ext xmlns:c16="http://schemas.microsoft.com/office/drawing/2014/chart" uri="{C3380CC4-5D6E-409C-BE32-E72D297353CC}">
              <c16:uniqueId val="{00000001-8543-4E33-98CB-5184006E6347}"/>
            </c:ext>
          </c:extLst>
        </c:ser>
        <c:ser>
          <c:idx val="1"/>
          <c:order val="2"/>
          <c:tx>
            <c:v>limit</c:v>
          </c:tx>
          <c:spPr>
            <a:ln w="25400" cap="rnd">
              <a:noFill/>
              <a:round/>
            </a:ln>
            <a:effectLst/>
          </c:spPr>
          <c:marker>
            <c:symbol val="none"/>
          </c:marker>
          <c:dLbls>
            <c:dLbl>
              <c:idx val="1"/>
              <c:tx>
                <c:rich>
                  <a:bodyPr/>
                  <a:lstStyle/>
                  <a:p>
                    <a:r>
                      <a:rPr lang="en-US"/>
                      <a:t>LSL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543-4E33-98CB-5184006E6347}"/>
                </c:ext>
              </c:extLst>
            </c:dLbl>
            <c:dLbl>
              <c:idx val="3"/>
              <c:tx>
                <c:rich>
                  <a:bodyPr/>
                  <a:lstStyle/>
                  <a:p>
                    <a:r>
                      <a:rPr lang="en-US"/>
                      <a:t>LCL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543-4E33-98CB-5184006E6347}"/>
                </c:ext>
              </c:extLst>
            </c:dLbl>
            <c:dLbl>
              <c:idx val="10"/>
              <c:tx>
                <c:rich>
                  <a:bodyPr/>
                  <a:lstStyle/>
                  <a:p>
                    <a:r>
                      <a:rPr lang="en-US"/>
                      <a:t>USL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543-4E33-98CB-5184006E634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minus"/>
            <c:errValType val="percentage"/>
            <c:noEndCap val="1"/>
            <c:val val="100"/>
            <c:spPr>
              <a:noFill/>
              <a:ln w="9525" cap="flat" cmpd="sng" algn="ctr">
                <a:solidFill>
                  <a:schemeClr val="tx1">
                    <a:lumMod val="65000"/>
                    <a:lumOff val="35000"/>
                  </a:schemeClr>
                </a:solidFill>
                <a:prstDash val="dash"/>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'DD4.0'!$H$2:$H$12</c:f>
              <c:numCache>
                <c:formatCode>0.00</c:formatCode>
                <c:ptCount val="11"/>
                <c:pt idx="0">
                  <c:v>-2.8585528956532762E-2</c:v>
                </c:pt>
                <c:pt idx="1">
                  <c:v>-4.4495838548082121E-3</c:v>
                </c:pt>
                <c:pt idx="2">
                  <c:v>1.9686361246916348E-2</c:v>
                </c:pt>
                <c:pt idx="3">
                  <c:v>4.3822306348640906E-2</c:v>
                </c:pt>
                <c:pt idx="4">
                  <c:v>6.7958251450365451E-2</c:v>
                </c:pt>
                <c:pt idx="5">
                  <c:v>9.2094196552090002E-2</c:v>
                </c:pt>
                <c:pt idx="6">
                  <c:v>0.11623014165381457</c:v>
                </c:pt>
                <c:pt idx="7">
                  <c:v>0.14036608675553913</c:v>
                </c:pt>
                <c:pt idx="8">
                  <c:v>0.16450203185726367</c:v>
                </c:pt>
                <c:pt idx="9">
                  <c:v>0.18863797695898821</c:v>
                </c:pt>
                <c:pt idx="10">
                  <c:v>0.21277392206071277</c:v>
                </c:pt>
              </c:numCache>
            </c:numRef>
          </c:xVal>
          <c:yVal>
            <c:numRef>
              <c:f>'DD4.0'!$J$2:$J$12</c:f>
              <c:numCache>
                <c:formatCode>General</c:formatCode>
                <c:ptCount val="11"/>
                <c:pt idx="1">
                  <c:v>12</c:v>
                </c:pt>
                <c:pt idx="10">
                  <c:v>12</c:v>
                </c:pt>
              </c:numCache>
            </c:numRef>
          </c:yVal>
          <c:smooth val="1"/>
          <c:extLst>
            <c:ext xmlns:c16="http://schemas.microsoft.com/office/drawing/2014/chart" uri="{C3380CC4-5D6E-409C-BE32-E72D297353CC}">
              <c16:uniqueId val="{00000005-8543-4E33-98CB-5184006E6347}"/>
            </c:ext>
          </c:extLst>
        </c:ser>
        <c:dLbls>
          <c:showLegendKey val="0"/>
          <c:showVal val="0"/>
          <c:showCatName val="0"/>
          <c:showSerName val="0"/>
          <c:showPercent val="0"/>
          <c:showBubbleSize val="0"/>
        </c:dLbls>
        <c:axId val="392041352"/>
        <c:axId val="392042920"/>
      </c:scatterChart>
      <c:valAx>
        <c:axId val="392041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Defect density (defects/page)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2920"/>
        <c:crosses val="autoZero"/>
        <c:crossBetween val="midCat"/>
      </c:valAx>
      <c:valAx>
        <c:axId val="392042920"/>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1352"/>
        <c:crosses val="autoZero"/>
        <c:crossBetween val="midCat"/>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a:t>Defect Density (FD</a:t>
            </a:r>
            <a:r>
              <a:rPr lang="en-US" sz="1050" b="1" i="0" u="none" strike="noStrike" baseline="0">
                <a:effectLst/>
              </a:rPr>
              <a:t> - Process Database V4.0</a:t>
            </a:r>
            <a:r>
              <a:rPr lang="en-US" sz="1050" b="1"/>
              <a:t>)</a:t>
            </a:r>
          </a:p>
        </c:rich>
      </c:tx>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'FD4.0'!$I$1</c:f>
              <c:strCache>
                <c:ptCount val="1"/>
                <c:pt idx="0">
                  <c:v>Frequency</c:v>
                </c:pt>
              </c:strCache>
            </c:strRef>
          </c:tx>
          <c:spPr>
            <a:ln w="19050" cap="rnd">
              <a:noFill/>
              <a:round/>
            </a:ln>
            <a:effectLst/>
          </c:spPr>
          <c:marker>
            <c:symbol val="none"/>
          </c:marker>
          <c:errBars>
            <c:errDir val="y"/>
            <c:errBarType val="minus"/>
            <c:errValType val="percentage"/>
            <c:noEndCap val="1"/>
            <c:val val="100"/>
            <c:spPr>
              <a:noFill/>
              <a:ln w="190500" cap="flat" cmpd="sng" algn="ctr">
                <a:solidFill>
                  <a:schemeClr val="bg1">
                    <a:lumMod val="65000"/>
                  </a:schemeClr>
                </a:solidFill>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'FD4.0'!$H$2:$H$12</c:f>
              <c:numCache>
                <c:formatCode>0.00</c:formatCode>
                <c:ptCount val="11"/>
                <c:pt idx="0">
                  <c:v>-5.5748373975877646E-2</c:v>
                </c:pt>
                <c:pt idx="1">
                  <c:v>-2.7899683547899203E-2</c:v>
                </c:pt>
                <c:pt idx="2">
                  <c:v>-5.0993119920777347E-5</c:v>
                </c:pt>
                <c:pt idx="3">
                  <c:v>2.7797697308057655E-2</c:v>
                </c:pt>
                <c:pt idx="4">
                  <c:v>5.5646387736036085E-2</c:v>
                </c:pt>
                <c:pt idx="5">
                  <c:v>8.3495078164014525E-2</c:v>
                </c:pt>
                <c:pt idx="6">
                  <c:v>0.11134376859199296</c:v>
                </c:pt>
                <c:pt idx="7">
                  <c:v>0.13919245901997138</c:v>
                </c:pt>
                <c:pt idx="8">
                  <c:v>0.16704114944794982</c:v>
                </c:pt>
                <c:pt idx="9">
                  <c:v>0.19488983987592826</c:v>
                </c:pt>
                <c:pt idx="10">
                  <c:v>0.22273853030390667</c:v>
                </c:pt>
              </c:numCache>
            </c:numRef>
          </c:xVal>
          <c:yVal>
            <c:numRef>
              <c:f>'FD4.0'!$I$2:$I$12</c:f>
              <c:numCache>
                <c:formatCode>General</c:formatCode>
                <c:ptCount val="11"/>
                <c:pt idx="0">
                  <c:v>0</c:v>
                </c:pt>
                <c:pt idx="1">
                  <c:v>0</c:v>
                </c:pt>
                <c:pt idx="2">
                  <c:v>4</c:v>
                </c:pt>
                <c:pt idx="3">
                  <c:v>2</c:v>
                </c:pt>
                <c:pt idx="4">
                  <c:v>1</c:v>
                </c:pt>
                <c:pt idx="5">
                  <c:v>2</c:v>
                </c:pt>
                <c:pt idx="6">
                  <c:v>6</c:v>
                </c:pt>
                <c:pt idx="7">
                  <c:v>0</c:v>
                </c:pt>
                <c:pt idx="8">
                  <c:v>1</c:v>
                </c:pt>
                <c:pt idx="9">
                  <c:v>0</c:v>
                </c:pt>
                <c:pt idx="10">
                  <c:v>0</c:v>
                </c:pt>
              </c:numCache>
            </c:numRef>
          </c:yVal>
          <c:smooth val="1"/>
          <c:extLst>
            <c:ext xmlns:c16="http://schemas.microsoft.com/office/drawing/2014/chart" uri="{C3380CC4-5D6E-409C-BE32-E72D297353CC}">
              <c16:uniqueId val="{00000000-8771-4C0D-A08D-7BD31D684B1B}"/>
            </c:ext>
          </c:extLst>
        </c:ser>
        <c:ser>
          <c:idx val="2"/>
          <c:order val="1"/>
          <c:tx>
            <c:v>norm</c:v>
          </c:tx>
          <c:spPr>
            <a:ln w="19050" cap="rnd">
              <a:solidFill>
                <a:srgbClr val="C00000"/>
              </a:solidFill>
              <a:round/>
            </a:ln>
            <a:effectLst/>
          </c:spPr>
          <c:marker>
            <c:symbol val="none"/>
          </c:marker>
          <c:xVal>
            <c:numRef>
              <c:f>'FD4.0'!$B$2:$B$102</c:f>
              <c:numCache>
                <c:formatCode>General</c:formatCode>
                <c:ptCount val="101"/>
                <c:pt idx="0">
                  <c:v>-9.7521409617845278E-2</c:v>
                </c:pt>
                <c:pt idx="1">
                  <c:v>-9.4179566766487866E-2</c:v>
                </c:pt>
                <c:pt idx="2">
                  <c:v>-9.0837723915130453E-2</c:v>
                </c:pt>
                <c:pt idx="3">
                  <c:v>-8.749588106377304E-2</c:v>
                </c:pt>
                <c:pt idx="4">
                  <c:v>-8.4154038212415627E-2</c:v>
                </c:pt>
                <c:pt idx="5">
                  <c:v>-8.0812195361058214E-2</c:v>
                </c:pt>
                <c:pt idx="6">
                  <c:v>-7.7470352509700802E-2</c:v>
                </c:pt>
                <c:pt idx="7">
                  <c:v>-7.4128509658343389E-2</c:v>
                </c:pt>
                <c:pt idx="8">
                  <c:v>-7.0786666806985976E-2</c:v>
                </c:pt>
                <c:pt idx="9">
                  <c:v>-6.7444823955628563E-2</c:v>
                </c:pt>
                <c:pt idx="10">
                  <c:v>-6.4102981104271151E-2</c:v>
                </c:pt>
                <c:pt idx="11">
                  <c:v>-6.0761138252913738E-2</c:v>
                </c:pt>
                <c:pt idx="12">
                  <c:v>-5.7419295401556325E-2</c:v>
                </c:pt>
                <c:pt idx="13">
                  <c:v>-5.4077452550198912E-2</c:v>
                </c:pt>
                <c:pt idx="14">
                  <c:v>-5.07356096988415E-2</c:v>
                </c:pt>
                <c:pt idx="15">
                  <c:v>-4.7393766847484087E-2</c:v>
                </c:pt>
                <c:pt idx="16">
                  <c:v>-4.4051923996126674E-2</c:v>
                </c:pt>
                <c:pt idx="17">
                  <c:v>-4.0710081144769261E-2</c:v>
                </c:pt>
                <c:pt idx="18">
                  <c:v>-3.7368238293411848E-2</c:v>
                </c:pt>
                <c:pt idx="19">
                  <c:v>-3.4026395442054436E-2</c:v>
                </c:pt>
                <c:pt idx="20">
                  <c:v>-3.0684552590697023E-2</c:v>
                </c:pt>
                <c:pt idx="21">
                  <c:v>-2.734270973933961E-2</c:v>
                </c:pt>
                <c:pt idx="22">
                  <c:v>-2.4000866887982197E-2</c:v>
                </c:pt>
                <c:pt idx="23">
                  <c:v>-2.0659024036624785E-2</c:v>
                </c:pt>
                <c:pt idx="24">
                  <c:v>-1.7317181185267372E-2</c:v>
                </c:pt>
                <c:pt idx="25">
                  <c:v>-1.3975338333909961E-2</c:v>
                </c:pt>
                <c:pt idx="26">
                  <c:v>-1.063349548255255E-2</c:v>
                </c:pt>
                <c:pt idx="27">
                  <c:v>-7.2916526311951387E-3</c:v>
                </c:pt>
                <c:pt idx="28">
                  <c:v>-3.9498097798377277E-3</c:v>
                </c:pt>
                <c:pt idx="29">
                  <c:v>-6.0796692848031622E-4</c:v>
                </c:pt>
                <c:pt idx="30">
                  <c:v>2.7338759228770953E-3</c:v>
                </c:pt>
                <c:pt idx="31">
                  <c:v>6.0757187742345072E-3</c:v>
                </c:pt>
                <c:pt idx="32">
                  <c:v>9.4175616255919182E-3</c:v>
                </c:pt>
                <c:pt idx="33">
                  <c:v>1.2759404476949329E-2</c:v>
                </c:pt>
                <c:pt idx="34">
                  <c:v>1.6101247328306742E-2</c:v>
                </c:pt>
                <c:pt idx="35">
                  <c:v>1.9443090179664155E-2</c:v>
                </c:pt>
                <c:pt idx="36">
                  <c:v>2.2784933031021568E-2</c:v>
                </c:pt>
                <c:pt idx="37">
                  <c:v>2.612677588237898E-2</c:v>
                </c:pt>
                <c:pt idx="38">
                  <c:v>2.9468618733736393E-2</c:v>
                </c:pt>
                <c:pt idx="39">
                  <c:v>3.2810461585093806E-2</c:v>
                </c:pt>
                <c:pt idx="40">
                  <c:v>3.6152304436451219E-2</c:v>
                </c:pt>
                <c:pt idx="41">
                  <c:v>3.9494147287808631E-2</c:v>
                </c:pt>
                <c:pt idx="42">
                  <c:v>4.2835990139166044E-2</c:v>
                </c:pt>
                <c:pt idx="43">
                  <c:v>4.6177832990523457E-2</c:v>
                </c:pt>
                <c:pt idx="44">
                  <c:v>4.951967584188087E-2</c:v>
                </c:pt>
                <c:pt idx="45">
                  <c:v>5.2861518693238282E-2</c:v>
                </c:pt>
                <c:pt idx="46">
                  <c:v>5.6203361544595695E-2</c:v>
                </c:pt>
                <c:pt idx="47">
                  <c:v>5.9545204395953108E-2</c:v>
                </c:pt>
                <c:pt idx="48">
                  <c:v>6.2887047247310521E-2</c:v>
                </c:pt>
                <c:pt idx="49">
                  <c:v>6.6228890098667934E-2</c:v>
                </c:pt>
                <c:pt idx="50">
                  <c:v>6.9570732950025346E-2</c:v>
                </c:pt>
                <c:pt idx="51">
                  <c:v>7.2912575801382759E-2</c:v>
                </c:pt>
                <c:pt idx="52">
                  <c:v>7.6254418652740172E-2</c:v>
                </c:pt>
                <c:pt idx="53">
                  <c:v>7.9596261504097585E-2</c:v>
                </c:pt>
                <c:pt idx="54">
                  <c:v>8.2938104355454997E-2</c:v>
                </c:pt>
                <c:pt idx="55">
                  <c:v>8.627994720681241E-2</c:v>
                </c:pt>
                <c:pt idx="56">
                  <c:v>8.9621790058169823E-2</c:v>
                </c:pt>
                <c:pt idx="57">
                  <c:v>9.2963632909527236E-2</c:v>
                </c:pt>
                <c:pt idx="58">
                  <c:v>9.6305475760884648E-2</c:v>
                </c:pt>
                <c:pt idx="59">
                  <c:v>9.9647318612242061E-2</c:v>
                </c:pt>
                <c:pt idx="60">
                  <c:v>0.10298916146359947</c:v>
                </c:pt>
                <c:pt idx="61">
                  <c:v>0.10633100431495689</c:v>
                </c:pt>
                <c:pt idx="62">
                  <c:v>0.1096728471663143</c:v>
                </c:pt>
                <c:pt idx="63">
                  <c:v>0.11301469001767171</c:v>
                </c:pt>
                <c:pt idx="64">
                  <c:v>0.11635653286902913</c:v>
                </c:pt>
                <c:pt idx="65">
                  <c:v>0.11969837572038654</c:v>
                </c:pt>
                <c:pt idx="66">
                  <c:v>0.12304021857174395</c:v>
                </c:pt>
                <c:pt idx="67">
                  <c:v>0.12638206142310135</c:v>
                </c:pt>
                <c:pt idx="68">
                  <c:v>0.12972390427445876</c:v>
                </c:pt>
                <c:pt idx="69">
                  <c:v>0.13306574712581618</c:v>
                </c:pt>
                <c:pt idx="70">
                  <c:v>0.13640758997717359</c:v>
                </c:pt>
                <c:pt idx="71">
                  <c:v>0.139749432828531</c:v>
                </c:pt>
                <c:pt idx="72">
                  <c:v>0.14309127567988841</c:v>
                </c:pt>
                <c:pt idx="73">
                  <c:v>0.14643311853124583</c:v>
                </c:pt>
                <c:pt idx="74">
                  <c:v>0.14977496138260324</c:v>
                </c:pt>
                <c:pt idx="75">
                  <c:v>0.15311680423396065</c:v>
                </c:pt>
                <c:pt idx="76">
                  <c:v>0.15645864708531806</c:v>
                </c:pt>
                <c:pt idx="77">
                  <c:v>0.15980048993667548</c:v>
                </c:pt>
                <c:pt idx="78">
                  <c:v>0.16314233278803289</c:v>
                </c:pt>
                <c:pt idx="79">
                  <c:v>0.1664841756393903</c:v>
                </c:pt>
                <c:pt idx="80">
                  <c:v>0.16982601849074772</c:v>
                </c:pt>
                <c:pt idx="81">
                  <c:v>0.17316786134210513</c:v>
                </c:pt>
                <c:pt idx="82">
                  <c:v>0.17650970419346254</c:v>
                </c:pt>
                <c:pt idx="83">
                  <c:v>0.17985154704481995</c:v>
                </c:pt>
                <c:pt idx="84">
                  <c:v>0.18319338989617737</c:v>
                </c:pt>
                <c:pt idx="85">
                  <c:v>0.18653523274753478</c:v>
                </c:pt>
                <c:pt idx="86">
                  <c:v>0.18987707559889219</c:v>
                </c:pt>
                <c:pt idx="87">
                  <c:v>0.1932189184502496</c:v>
                </c:pt>
                <c:pt idx="88">
                  <c:v>0.19656076130160702</c:v>
                </c:pt>
                <c:pt idx="89">
                  <c:v>0.19990260415296443</c:v>
                </c:pt>
                <c:pt idx="90">
                  <c:v>0.20324444700432184</c:v>
                </c:pt>
                <c:pt idx="91">
                  <c:v>0.20658628985567926</c:v>
                </c:pt>
                <c:pt idx="92">
                  <c:v>0.20992813270703667</c:v>
                </c:pt>
                <c:pt idx="93">
                  <c:v>0.21326997555839408</c:v>
                </c:pt>
                <c:pt idx="94">
                  <c:v>0.21661181840975149</c:v>
                </c:pt>
                <c:pt idx="95">
                  <c:v>0.21995366126110891</c:v>
                </c:pt>
                <c:pt idx="96">
                  <c:v>0.22329550411246632</c:v>
                </c:pt>
                <c:pt idx="97">
                  <c:v>0.22663734696382373</c:v>
                </c:pt>
                <c:pt idx="98">
                  <c:v>0.22997918981518115</c:v>
                </c:pt>
                <c:pt idx="99">
                  <c:v>0.23332103266653856</c:v>
                </c:pt>
                <c:pt idx="100">
                  <c:v>0.23666287551789597</c:v>
                </c:pt>
              </c:numCache>
            </c:numRef>
          </c:xVal>
          <c:yVal>
            <c:numRef>
              <c:f>'FD4.0'!$C$3:$C$102</c:f>
              <c:numCache>
                <c:formatCode>General</c:formatCode>
                <c:ptCount val="100"/>
                <c:pt idx="0">
                  <c:v>7.9655791705871448E-2</c:v>
                </c:pt>
                <c:pt idx="1">
                  <c:v>9.4851712226841828E-2</c:v>
                </c:pt>
                <c:pt idx="2">
                  <c:v>0.11254067908601746</c:v>
                </c:pt>
                <c:pt idx="3">
                  <c:v>0.13304863634266589</c:v>
                </c:pt>
                <c:pt idx="4">
                  <c:v>0.15672845911589345</c:v>
                </c:pt>
                <c:pt idx="5">
                  <c:v>0.18395933875510598</c:v>
                </c:pt>
                <c:pt idx="6">
                  <c:v>0.21514554404802846</c:v>
                </c:pt>
                <c:pt idx="7">
                  <c:v>0.25071447658739271</c:v>
                </c:pt>
                <c:pt idx="8">
                  <c:v>0.29111394326997775</c:v>
                </c:pt>
                <c:pt idx="9">
                  <c:v>0.33680857698843586</c:v>
                </c:pt>
                <c:pt idx="10">
                  <c:v>0.38827534816849357</c:v>
                </c:pt>
                <c:pt idx="11">
                  <c:v>0.44599812508306569</c:v>
                </c:pt>
                <c:pt idx="12">
                  <c:v>0.51046125990928681</c:v>
                </c:pt>
                <c:pt idx="13">
                  <c:v>0.58214220021943364</c:v>
                </c:pt>
                <c:pt idx="14">
                  <c:v>0.6615031517947666</c:v>
                </c:pt>
                <c:pt idx="15">
                  <c:v>0.74898184793860167</c:v>
                </c:pt>
                <c:pt idx="16">
                  <c:v>0.84498151228198803</c:v>
                </c:pt>
                <c:pt idx="17">
                  <c:v>0.94986013568547567</c:v>
                </c:pt>
                <c:pt idx="18">
                  <c:v>1.0639192223350791</c:v>
                </c:pt>
                <c:pt idx="19">
                  <c:v>1.1873921944439891</c:v>
                </c:pt>
                <c:pt idx="20">
                  <c:v>1.3204326779046107</c:v>
                </c:pt>
                <c:pt idx="21">
                  <c:v>1.4631029214880507</c:v>
                </c:pt>
                <c:pt idx="22">
                  <c:v>1.6153626284011016</c:v>
                </c:pt>
                <c:pt idx="23">
                  <c:v>1.7770584998152472</c:v>
                </c:pt>
                <c:pt idx="24">
                  <c:v>1.9479148040554426</c:v>
                </c:pt>
                <c:pt idx="25">
                  <c:v>2.12752529126201</c:v>
                </c:pt>
                <c:pt idx="26">
                  <c:v>2.3153467704688029</c:v>
                </c:pt>
                <c:pt idx="27">
                  <c:v>2.5106946533562091</c:v>
                </c:pt>
                <c:pt idx="28">
                  <c:v>2.7127407459066757</c:v>
                </c:pt>
                <c:pt idx="29">
                  <c:v>2.920513535617911</c:v>
                </c:pt>
                <c:pt idx="30">
                  <c:v>3.1329011779956404</c:v>
                </c:pt>
                <c:pt idx="31">
                  <c:v>3.3486573323373716</c:v>
                </c:pt>
                <c:pt idx="32">
                  <c:v>3.5664099343280058</c:v>
                </c:pt>
                <c:pt idx="33">
                  <c:v>3.7846729231006577</c:v>
                </c:pt>
                <c:pt idx="34">
                  <c:v>4.0018608649563809</c:v>
                </c:pt>
                <c:pt idx="35">
                  <c:v>4.2163063370054994</c:v>
                </c:pt>
                <c:pt idx="36">
                  <c:v>4.4262798539861175</c:v>
                </c:pt>
                <c:pt idx="37">
                  <c:v>4.630012043022167</c:v>
                </c:pt>
                <c:pt idx="38">
                  <c:v>4.8257176967963442</c:v>
                </c:pt>
                <c:pt idx="39">
                  <c:v>5.0116212682240979</c:v>
                </c:pt>
                <c:pt idx="40">
                  <c:v>5.1859833118055088</c:v>
                </c:pt>
                <c:pt idx="41">
                  <c:v>5.347127330765268</c:v>
                </c:pt>
                <c:pt idx="42">
                  <c:v>5.4934664569049163</c:v>
                </c:pt>
                <c:pt idx="43">
                  <c:v>5.6235293734027962</c:v>
                </c:pt>
                <c:pt idx="44">
                  <c:v>5.7359848907198634</c:v>
                </c:pt>
                <c:pt idx="45">
                  <c:v>5.8296646028514489</c:v>
                </c:pt>
                <c:pt idx="46">
                  <c:v>5.9035830853481706</c:v>
                </c:pt>
                <c:pt idx="47">
                  <c:v>5.9569551471334066</c:v>
                </c:pt>
                <c:pt idx="48">
                  <c:v>5.9892097138795819</c:v>
                </c:pt>
                <c:pt idx="49">
                  <c:v>5.999999999708435</c:v>
                </c:pt>
                <c:pt idx="50">
                  <c:v>5.9892097138795819</c:v>
                </c:pt>
                <c:pt idx="51">
                  <c:v>5.9569551471334057</c:v>
                </c:pt>
                <c:pt idx="52">
                  <c:v>5.9035830853481697</c:v>
                </c:pt>
                <c:pt idx="53">
                  <c:v>5.8296646028514472</c:v>
                </c:pt>
                <c:pt idx="54">
                  <c:v>5.7359848907198616</c:v>
                </c:pt>
                <c:pt idx="55">
                  <c:v>5.6235293734027927</c:v>
                </c:pt>
                <c:pt idx="56">
                  <c:v>5.4934664569049119</c:v>
                </c:pt>
                <c:pt idx="57">
                  <c:v>5.3471273307652654</c:v>
                </c:pt>
                <c:pt idx="58">
                  <c:v>5.1859833118055043</c:v>
                </c:pt>
                <c:pt idx="59">
                  <c:v>5.0116212682240935</c:v>
                </c:pt>
                <c:pt idx="60">
                  <c:v>4.8257176967963398</c:v>
                </c:pt>
                <c:pt idx="61">
                  <c:v>4.6300120430221616</c:v>
                </c:pt>
                <c:pt idx="62">
                  <c:v>4.426279853986113</c:v>
                </c:pt>
                <c:pt idx="63">
                  <c:v>4.2163063370054941</c:v>
                </c:pt>
                <c:pt idx="64">
                  <c:v>4.0018608649563756</c:v>
                </c:pt>
                <c:pt idx="65">
                  <c:v>3.784672923100652</c:v>
                </c:pt>
                <c:pt idx="66">
                  <c:v>3.5664099343280022</c:v>
                </c:pt>
                <c:pt idx="67">
                  <c:v>3.3486573323373672</c:v>
                </c:pt>
                <c:pt idx="68">
                  <c:v>3.1329011779956355</c:v>
                </c:pt>
                <c:pt idx="69">
                  <c:v>2.9205135356179066</c:v>
                </c:pt>
                <c:pt idx="70">
                  <c:v>2.7127407459066708</c:v>
                </c:pt>
                <c:pt idx="71">
                  <c:v>2.5106946533562047</c:v>
                </c:pt>
                <c:pt idx="72">
                  <c:v>2.3153467704687989</c:v>
                </c:pt>
                <c:pt idx="73">
                  <c:v>2.1275252912620055</c:v>
                </c:pt>
                <c:pt idx="74">
                  <c:v>1.9479148040554384</c:v>
                </c:pt>
                <c:pt idx="75">
                  <c:v>1.7770584998152432</c:v>
                </c:pt>
                <c:pt idx="76">
                  <c:v>1.6153626284010978</c:v>
                </c:pt>
                <c:pt idx="77">
                  <c:v>1.4631029214880478</c:v>
                </c:pt>
                <c:pt idx="78">
                  <c:v>1.3204326779046076</c:v>
                </c:pt>
                <c:pt idx="79">
                  <c:v>1.1873921944439856</c:v>
                </c:pt>
                <c:pt idx="80">
                  <c:v>1.063919222335076</c:v>
                </c:pt>
                <c:pt idx="81">
                  <c:v>0.94986013568547289</c:v>
                </c:pt>
                <c:pt idx="82">
                  <c:v>0.84498151228198537</c:v>
                </c:pt>
                <c:pt idx="83">
                  <c:v>0.74898184793859968</c:v>
                </c:pt>
                <c:pt idx="84">
                  <c:v>0.66150315179476493</c:v>
                </c:pt>
                <c:pt idx="85">
                  <c:v>0.58214220021943186</c:v>
                </c:pt>
                <c:pt idx="86">
                  <c:v>0.51046125990928515</c:v>
                </c:pt>
                <c:pt idx="87">
                  <c:v>0.44599812508306391</c:v>
                </c:pt>
                <c:pt idx="88">
                  <c:v>0.38827534816849202</c:v>
                </c:pt>
                <c:pt idx="89">
                  <c:v>0.33680857698843431</c:v>
                </c:pt>
                <c:pt idx="90">
                  <c:v>0.29111394326997647</c:v>
                </c:pt>
                <c:pt idx="91">
                  <c:v>0.25071447658739177</c:v>
                </c:pt>
                <c:pt idx="92">
                  <c:v>0.21514554404802771</c:v>
                </c:pt>
                <c:pt idx="93">
                  <c:v>0.18395933875510531</c:v>
                </c:pt>
                <c:pt idx="94">
                  <c:v>0.15672845911589287</c:v>
                </c:pt>
                <c:pt idx="95">
                  <c:v>0.13304863634266537</c:v>
                </c:pt>
                <c:pt idx="96">
                  <c:v>0.112540679086017</c:v>
                </c:pt>
                <c:pt idx="97">
                  <c:v>9.4851712226841495E-2</c:v>
                </c:pt>
                <c:pt idx="98">
                  <c:v>7.9655791705871087E-2</c:v>
                </c:pt>
                <c:pt idx="99">
                  <c:v>6.6653979226214591E-2</c:v>
                </c:pt>
              </c:numCache>
            </c:numRef>
          </c:yVal>
          <c:smooth val="1"/>
          <c:extLst>
            <c:ext xmlns:c16="http://schemas.microsoft.com/office/drawing/2014/chart" uri="{C3380CC4-5D6E-409C-BE32-E72D297353CC}">
              <c16:uniqueId val="{00000001-8771-4C0D-A08D-7BD31D684B1B}"/>
            </c:ext>
          </c:extLst>
        </c:ser>
        <c:ser>
          <c:idx val="1"/>
          <c:order val="2"/>
          <c:tx>
            <c:v>limit</c:v>
          </c:tx>
          <c:spPr>
            <a:ln w="25400" cap="rnd">
              <a:noFill/>
              <a:round/>
            </a:ln>
            <a:effectLst/>
          </c:spPr>
          <c:marker>
            <c:symbol val="none"/>
          </c:marker>
          <c:dLbls>
            <c:dLbl>
              <c:idx val="2"/>
              <c:tx>
                <c:rich>
                  <a:bodyPr/>
                  <a:lstStyle/>
                  <a:p>
                    <a:r>
                      <a:rPr lang="en-US"/>
                      <a:t>LSL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771-4C0D-A08D-7BD31D684B1B}"/>
                </c:ext>
              </c:extLst>
            </c:dLbl>
            <c:dLbl>
              <c:idx val="3"/>
              <c:tx>
                <c:rich>
                  <a:bodyPr/>
                  <a:lstStyle/>
                  <a:p>
                    <a:r>
                      <a:rPr lang="en-US"/>
                      <a:t>LCL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771-4C0D-A08D-7BD31D684B1B}"/>
                </c:ext>
              </c:extLst>
            </c:dLbl>
            <c:dLbl>
              <c:idx val="10"/>
              <c:tx>
                <c:rich>
                  <a:bodyPr/>
                  <a:lstStyle/>
                  <a:p>
                    <a:r>
                      <a:rPr lang="en-US"/>
                      <a:t>USL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771-4C0D-A08D-7BD31D684B1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minus"/>
            <c:errValType val="percentage"/>
            <c:noEndCap val="1"/>
            <c:val val="100"/>
            <c:spPr>
              <a:noFill/>
              <a:ln w="9525" cap="flat" cmpd="sng" algn="ctr">
                <a:solidFill>
                  <a:schemeClr val="tx1">
                    <a:lumMod val="65000"/>
                    <a:lumOff val="35000"/>
                  </a:schemeClr>
                </a:solidFill>
                <a:prstDash val="dash"/>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'FD4.0'!$H$2:$H$12</c:f>
              <c:numCache>
                <c:formatCode>0.00</c:formatCode>
                <c:ptCount val="11"/>
                <c:pt idx="0">
                  <c:v>-5.5748373975877646E-2</c:v>
                </c:pt>
                <c:pt idx="1">
                  <c:v>-2.7899683547899203E-2</c:v>
                </c:pt>
                <c:pt idx="2">
                  <c:v>-5.0993119920777347E-5</c:v>
                </c:pt>
                <c:pt idx="3">
                  <c:v>2.7797697308057655E-2</c:v>
                </c:pt>
                <c:pt idx="4">
                  <c:v>5.5646387736036085E-2</c:v>
                </c:pt>
                <c:pt idx="5">
                  <c:v>8.3495078164014525E-2</c:v>
                </c:pt>
                <c:pt idx="6">
                  <c:v>0.11134376859199296</c:v>
                </c:pt>
                <c:pt idx="7">
                  <c:v>0.13919245901997138</c:v>
                </c:pt>
                <c:pt idx="8">
                  <c:v>0.16704114944794982</c:v>
                </c:pt>
                <c:pt idx="9">
                  <c:v>0.19488983987592826</c:v>
                </c:pt>
                <c:pt idx="10">
                  <c:v>0.22273853030390667</c:v>
                </c:pt>
              </c:numCache>
            </c:numRef>
          </c:xVal>
          <c:yVal>
            <c:numRef>
              <c:f>'FD4.0'!$J$2:$J$12</c:f>
              <c:numCache>
                <c:formatCode>General</c:formatCode>
                <c:ptCount val="11"/>
                <c:pt idx="2">
                  <c:v>12</c:v>
                </c:pt>
                <c:pt idx="10">
                  <c:v>12</c:v>
                </c:pt>
              </c:numCache>
            </c:numRef>
          </c:yVal>
          <c:smooth val="1"/>
          <c:extLst>
            <c:ext xmlns:c16="http://schemas.microsoft.com/office/drawing/2014/chart" uri="{C3380CC4-5D6E-409C-BE32-E72D297353CC}">
              <c16:uniqueId val="{00000005-8771-4C0D-A08D-7BD31D684B1B}"/>
            </c:ext>
          </c:extLst>
        </c:ser>
        <c:dLbls>
          <c:showLegendKey val="0"/>
          <c:showVal val="0"/>
          <c:showCatName val="0"/>
          <c:showSerName val="0"/>
          <c:showPercent val="0"/>
          <c:showBubbleSize val="0"/>
        </c:dLbls>
        <c:axId val="392046056"/>
        <c:axId val="392044880"/>
      </c:scatterChart>
      <c:valAx>
        <c:axId val="392046056"/>
        <c:scaling>
          <c:orientation val="minMax"/>
          <c:max val="0.24000000000000002"/>
          <c:min val="-0.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Defect density (defects/page)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4880"/>
        <c:crosses val="autoZero"/>
        <c:crossBetween val="midCat"/>
      </c:valAx>
      <c:valAx>
        <c:axId val="392044880"/>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6056"/>
        <c:crosses val="autoZero"/>
        <c:crossBetween val="midCat"/>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a:t>Defect Density (CD</a:t>
            </a:r>
            <a:r>
              <a:rPr lang="en-US" sz="1050" b="1" i="0" u="none" strike="noStrike" baseline="0">
                <a:effectLst/>
              </a:rPr>
              <a:t> - Process Database V3.2</a:t>
            </a:r>
            <a:r>
              <a:rPr lang="en-US" sz="1050" b="1"/>
              <a:t>)</a:t>
            </a:r>
          </a:p>
        </c:rich>
      </c:tx>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'CD3.2'!$J$1</c:f>
              <c:strCache>
                <c:ptCount val="1"/>
                <c:pt idx="0">
                  <c:v>Frequency</c:v>
                </c:pt>
              </c:strCache>
            </c:strRef>
          </c:tx>
          <c:spPr>
            <a:ln w="19050" cap="rnd">
              <a:noFill/>
              <a:round/>
            </a:ln>
            <a:effectLst/>
          </c:spPr>
          <c:marker>
            <c:symbol val="none"/>
          </c:marker>
          <c:errBars>
            <c:errDir val="y"/>
            <c:errBarType val="minus"/>
            <c:errValType val="percentage"/>
            <c:noEndCap val="1"/>
            <c:val val="100"/>
            <c:spPr>
              <a:noFill/>
              <a:ln w="190500" cap="flat" cmpd="sng" algn="ctr">
                <a:solidFill>
                  <a:schemeClr val="bg1">
                    <a:lumMod val="65000"/>
                  </a:schemeClr>
                </a:solidFill>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'CD3.2'!$I$2:$I$12</c:f>
              <c:numCache>
                <c:formatCode>0.00</c:formatCode>
                <c:ptCount val="11"/>
                <c:pt idx="0">
                  <c:v>-1.5131735157273412</c:v>
                </c:pt>
                <c:pt idx="1">
                  <c:v>-0.79551546937008677</c:v>
                </c:pt>
                <c:pt idx="2">
                  <c:v>-7.7857423012832258E-2</c:v>
                </c:pt>
                <c:pt idx="3">
                  <c:v>0.63980062334442234</c:v>
                </c:pt>
                <c:pt idx="4">
                  <c:v>1.3574586697016766</c:v>
                </c:pt>
                <c:pt idx="5">
                  <c:v>2.0751167160589312</c:v>
                </c:pt>
                <c:pt idx="6">
                  <c:v>2.7927747624161854</c:v>
                </c:pt>
                <c:pt idx="7">
                  <c:v>3.51043280877344</c:v>
                </c:pt>
                <c:pt idx="8">
                  <c:v>4.2280908551306942</c:v>
                </c:pt>
                <c:pt idx="9">
                  <c:v>4.9457489014879483</c:v>
                </c:pt>
                <c:pt idx="10">
                  <c:v>5.6634069478452034</c:v>
                </c:pt>
              </c:numCache>
            </c:numRef>
          </c:xVal>
          <c:yVal>
            <c:numRef>
              <c:f>'CD3.2'!$J$2:$J$12</c:f>
              <c:numCache>
                <c:formatCode>General</c:formatCode>
                <c:ptCount val="11"/>
                <c:pt idx="0">
                  <c:v>0</c:v>
                </c:pt>
                <c:pt idx="1">
                  <c:v>0</c:v>
                </c:pt>
                <c:pt idx="2">
                  <c:v>10</c:v>
                </c:pt>
                <c:pt idx="3">
                  <c:v>9</c:v>
                </c:pt>
                <c:pt idx="4">
                  <c:v>15</c:v>
                </c:pt>
                <c:pt idx="5">
                  <c:v>8</c:v>
                </c:pt>
                <c:pt idx="6">
                  <c:v>7</c:v>
                </c:pt>
                <c:pt idx="7">
                  <c:v>1</c:v>
                </c:pt>
                <c:pt idx="8">
                  <c:v>3</c:v>
                </c:pt>
                <c:pt idx="9">
                  <c:v>1</c:v>
                </c:pt>
                <c:pt idx="10">
                  <c:v>2</c:v>
                </c:pt>
              </c:numCache>
            </c:numRef>
          </c:yVal>
          <c:smooth val="1"/>
          <c:extLst>
            <c:ext xmlns:c16="http://schemas.microsoft.com/office/drawing/2014/chart" uri="{C3380CC4-5D6E-409C-BE32-E72D297353CC}">
              <c16:uniqueId val="{00000000-42D1-44EB-B574-823BDCD406DA}"/>
            </c:ext>
          </c:extLst>
        </c:ser>
        <c:ser>
          <c:idx val="2"/>
          <c:order val="1"/>
          <c:tx>
            <c:v>norm</c:v>
          </c:tx>
          <c:spPr>
            <a:ln w="19050" cap="rnd">
              <a:solidFill>
                <a:srgbClr val="C00000"/>
              </a:solidFill>
              <a:round/>
            </a:ln>
            <a:effectLst/>
          </c:spPr>
          <c:marker>
            <c:symbol val="none"/>
          </c:marker>
          <c:xVal>
            <c:numRef>
              <c:f>'CD3.2'!$C$2:$C$102</c:f>
              <c:numCache>
                <c:formatCode>General</c:formatCode>
                <c:ptCount val="101"/>
                <c:pt idx="0">
                  <c:v>-2.5896605852632231</c:v>
                </c:pt>
                <c:pt idx="1">
                  <c:v>-2.5035416197003526</c:v>
                </c:pt>
                <c:pt idx="2">
                  <c:v>-2.4174226541374817</c:v>
                </c:pt>
                <c:pt idx="3">
                  <c:v>-2.3313036885746112</c:v>
                </c:pt>
                <c:pt idx="4">
                  <c:v>-2.2451847230117408</c:v>
                </c:pt>
                <c:pt idx="5">
                  <c:v>-2.1590657574488699</c:v>
                </c:pt>
                <c:pt idx="6">
                  <c:v>-2.0729467918859994</c:v>
                </c:pt>
                <c:pt idx="7">
                  <c:v>-1.9868278263231289</c:v>
                </c:pt>
                <c:pt idx="8">
                  <c:v>-1.9007088607602582</c:v>
                </c:pt>
                <c:pt idx="9">
                  <c:v>-1.8145898951973878</c:v>
                </c:pt>
                <c:pt idx="10">
                  <c:v>-1.7284709296345171</c:v>
                </c:pt>
                <c:pt idx="11">
                  <c:v>-1.6423519640716466</c:v>
                </c:pt>
                <c:pt idx="12">
                  <c:v>-1.5562329985087759</c:v>
                </c:pt>
                <c:pt idx="13">
                  <c:v>-1.4701140329459053</c:v>
                </c:pt>
                <c:pt idx="14">
                  <c:v>-1.3839950673830348</c:v>
                </c:pt>
                <c:pt idx="15">
                  <c:v>-1.2978761018201641</c:v>
                </c:pt>
                <c:pt idx="16">
                  <c:v>-1.2117571362572936</c:v>
                </c:pt>
                <c:pt idx="17">
                  <c:v>-1.125638170694423</c:v>
                </c:pt>
                <c:pt idx="18">
                  <c:v>-1.0395192051315525</c:v>
                </c:pt>
                <c:pt idx="19">
                  <c:v>-0.95340023956868181</c:v>
                </c:pt>
                <c:pt idx="20">
                  <c:v>-0.86728127400581123</c:v>
                </c:pt>
                <c:pt idx="21">
                  <c:v>-0.78116230844294066</c:v>
                </c:pt>
                <c:pt idx="22">
                  <c:v>-0.69504334288007008</c:v>
                </c:pt>
                <c:pt idx="23">
                  <c:v>-0.60892437731719951</c:v>
                </c:pt>
                <c:pt idx="24">
                  <c:v>-0.52280541175432882</c:v>
                </c:pt>
                <c:pt idx="25">
                  <c:v>-0.43668644619145836</c:v>
                </c:pt>
                <c:pt idx="26">
                  <c:v>-0.35056748062858778</c:v>
                </c:pt>
                <c:pt idx="27">
                  <c:v>-0.26444851506571726</c:v>
                </c:pt>
                <c:pt idx="28">
                  <c:v>-0.17832954950284674</c:v>
                </c:pt>
                <c:pt idx="29">
                  <c:v>-9.2210583939976193E-2</c:v>
                </c:pt>
                <c:pt idx="30">
                  <c:v>-6.0916183771056584E-3</c:v>
                </c:pt>
                <c:pt idx="31">
                  <c:v>8.0027347185764874E-2</c:v>
                </c:pt>
                <c:pt idx="32">
                  <c:v>0.16614631274863542</c:v>
                </c:pt>
                <c:pt idx="33">
                  <c:v>0.25226527831150597</c:v>
                </c:pt>
                <c:pt idx="34">
                  <c:v>0.33838424387437649</c:v>
                </c:pt>
                <c:pt idx="35">
                  <c:v>0.42450320943724701</c:v>
                </c:pt>
                <c:pt idx="36">
                  <c:v>0.51062217500011753</c:v>
                </c:pt>
                <c:pt idx="37">
                  <c:v>0.5967411405629881</c:v>
                </c:pt>
                <c:pt idx="38">
                  <c:v>0.68286010612585868</c:v>
                </c:pt>
                <c:pt idx="39">
                  <c:v>0.76897907168872937</c:v>
                </c:pt>
                <c:pt idx="40">
                  <c:v>0.85509803725159994</c:v>
                </c:pt>
                <c:pt idx="41">
                  <c:v>0.94121700281447052</c:v>
                </c:pt>
                <c:pt idx="42">
                  <c:v>1.0273359683773411</c:v>
                </c:pt>
                <c:pt idx="43">
                  <c:v>1.1134549339402118</c:v>
                </c:pt>
                <c:pt idx="44">
                  <c:v>1.1995738995030822</c:v>
                </c:pt>
                <c:pt idx="45">
                  <c:v>1.2856928650659529</c:v>
                </c:pt>
                <c:pt idx="46">
                  <c:v>1.3718118306288234</c:v>
                </c:pt>
                <c:pt idx="47">
                  <c:v>1.4579307961916941</c:v>
                </c:pt>
                <c:pt idx="48">
                  <c:v>1.5440497617545645</c:v>
                </c:pt>
                <c:pt idx="49">
                  <c:v>1.6301687273174352</c:v>
                </c:pt>
                <c:pt idx="50">
                  <c:v>1.7162876928803057</c:v>
                </c:pt>
                <c:pt idx="51">
                  <c:v>1.8024066584431764</c:v>
                </c:pt>
                <c:pt idx="52">
                  <c:v>1.8885256240060471</c:v>
                </c:pt>
                <c:pt idx="53">
                  <c:v>1.9746445895689173</c:v>
                </c:pt>
                <c:pt idx="54">
                  <c:v>2.0607635551317878</c:v>
                </c:pt>
                <c:pt idx="55">
                  <c:v>2.1468825206946587</c:v>
                </c:pt>
                <c:pt idx="56">
                  <c:v>2.2330014862575291</c:v>
                </c:pt>
                <c:pt idx="57">
                  <c:v>2.3191204518203996</c:v>
                </c:pt>
                <c:pt idx="58">
                  <c:v>2.4052394173832701</c:v>
                </c:pt>
                <c:pt idx="59">
                  <c:v>2.491358382946141</c:v>
                </c:pt>
                <c:pt idx="60">
                  <c:v>2.5774773485090114</c:v>
                </c:pt>
                <c:pt idx="61">
                  <c:v>2.6635963140718819</c:v>
                </c:pt>
                <c:pt idx="62">
                  <c:v>2.7497152796347528</c:v>
                </c:pt>
                <c:pt idx="63">
                  <c:v>2.8358342451976233</c:v>
                </c:pt>
                <c:pt idx="64">
                  <c:v>2.9219532107604937</c:v>
                </c:pt>
                <c:pt idx="65">
                  <c:v>3.0080721763233642</c:v>
                </c:pt>
                <c:pt idx="66">
                  <c:v>3.0941911418862351</c:v>
                </c:pt>
                <c:pt idx="67">
                  <c:v>3.1803101074491056</c:v>
                </c:pt>
                <c:pt idx="68">
                  <c:v>3.266429073011976</c:v>
                </c:pt>
                <c:pt idx="69">
                  <c:v>3.352548038574847</c:v>
                </c:pt>
                <c:pt idx="70">
                  <c:v>3.4386670041377174</c:v>
                </c:pt>
                <c:pt idx="71">
                  <c:v>3.5247859697005879</c:v>
                </c:pt>
                <c:pt idx="72">
                  <c:v>3.6109049352634583</c:v>
                </c:pt>
                <c:pt idx="73">
                  <c:v>3.6970239008263293</c:v>
                </c:pt>
                <c:pt idx="74">
                  <c:v>3.7831428663891997</c:v>
                </c:pt>
                <c:pt idx="75">
                  <c:v>3.8692618319520702</c:v>
                </c:pt>
                <c:pt idx="76">
                  <c:v>3.9553807975149411</c:v>
                </c:pt>
                <c:pt idx="77">
                  <c:v>4.0414997630778116</c:v>
                </c:pt>
                <c:pt idx="78">
                  <c:v>4.127618728640682</c:v>
                </c:pt>
                <c:pt idx="79">
                  <c:v>4.2137376942035525</c:v>
                </c:pt>
                <c:pt idx="80">
                  <c:v>4.299856659766423</c:v>
                </c:pt>
                <c:pt idx="81">
                  <c:v>4.3859756253292934</c:v>
                </c:pt>
                <c:pt idx="82">
                  <c:v>4.4720945908921648</c:v>
                </c:pt>
                <c:pt idx="83">
                  <c:v>4.5582135564550352</c:v>
                </c:pt>
                <c:pt idx="84">
                  <c:v>4.6443325220179057</c:v>
                </c:pt>
                <c:pt idx="85">
                  <c:v>4.7304514875807762</c:v>
                </c:pt>
                <c:pt idx="86">
                  <c:v>4.8165704531436466</c:v>
                </c:pt>
                <c:pt idx="87">
                  <c:v>4.9026894187065171</c:v>
                </c:pt>
                <c:pt idx="88">
                  <c:v>4.9888083842693876</c:v>
                </c:pt>
                <c:pt idx="89">
                  <c:v>5.0749273498322589</c:v>
                </c:pt>
                <c:pt idx="90">
                  <c:v>5.1610463153951294</c:v>
                </c:pt>
                <c:pt idx="91">
                  <c:v>5.2471652809579998</c:v>
                </c:pt>
                <c:pt idx="92">
                  <c:v>5.3332842465208703</c:v>
                </c:pt>
                <c:pt idx="93">
                  <c:v>5.4194032120837408</c:v>
                </c:pt>
                <c:pt idx="94">
                  <c:v>5.5055221776466112</c:v>
                </c:pt>
                <c:pt idx="95">
                  <c:v>5.5916411432094817</c:v>
                </c:pt>
                <c:pt idx="96">
                  <c:v>5.677760108772353</c:v>
                </c:pt>
                <c:pt idx="97">
                  <c:v>5.7638790743352235</c:v>
                </c:pt>
                <c:pt idx="98">
                  <c:v>5.849998039898094</c:v>
                </c:pt>
                <c:pt idx="99">
                  <c:v>5.9361170054609644</c:v>
                </c:pt>
                <c:pt idx="100">
                  <c:v>6.0222359710238349</c:v>
                </c:pt>
              </c:numCache>
            </c:numRef>
          </c:xVal>
          <c:yVal>
            <c:numRef>
              <c:f>'CD3.2'!$D$3:$D$102</c:f>
              <c:numCache>
                <c:formatCode>General</c:formatCode>
                <c:ptCount val="100"/>
                <c:pt idx="0">
                  <c:v>0.19913947926879455</c:v>
                </c:pt>
                <c:pt idx="1">
                  <c:v>0.23712928057200572</c:v>
                </c:pt>
                <c:pt idx="2">
                  <c:v>0.28135169772085877</c:v>
                </c:pt>
                <c:pt idx="3">
                  <c:v>0.33262159086353954</c:v>
                </c:pt>
                <c:pt idx="4">
                  <c:v>0.39182114779783195</c:v>
                </c:pt>
                <c:pt idx="5">
                  <c:v>0.45989834689726972</c:v>
                </c:pt>
                <c:pt idx="6">
                  <c:v>0.53786386013118737</c:v>
                </c:pt>
                <c:pt idx="7">
                  <c:v>0.62678619148143566</c:v>
                </c:pt>
                <c:pt idx="8">
                  <c:v>0.72778485818998606</c:v>
                </c:pt>
                <c:pt idx="9">
                  <c:v>0.84202144248849176</c:v>
                </c:pt>
                <c:pt idx="10">
                  <c:v>0.97068837044129574</c:v>
                </c:pt>
                <c:pt idx="11">
                  <c:v>1.114995312730708</c:v>
                </c:pt>
                <c:pt idx="12">
                  <c:v>1.276153149799593</c:v>
                </c:pt>
                <c:pt idx="13">
                  <c:v>1.455355500578664</c:v>
                </c:pt>
                <c:pt idx="14">
                  <c:v>1.653757879521097</c:v>
                </c:pt>
                <c:pt idx="15">
                  <c:v>1.8724546198852055</c:v>
                </c:pt>
                <c:pt idx="16">
                  <c:v>2.112453780748631</c:v>
                </c:pt>
                <c:pt idx="17">
                  <c:v>2.3746503392627698</c:v>
                </c:pt>
                <c:pt idx="18">
                  <c:v>2.6597980558926717</c:v>
                </c:pt>
                <c:pt idx="19">
                  <c:v>2.9684804861713268</c:v>
                </c:pt>
                <c:pt idx="20">
                  <c:v>3.3010816948297559</c:v>
                </c:pt>
                <c:pt idx="21">
                  <c:v>3.6577573037957296</c:v>
                </c:pt>
                <c:pt idx="22">
                  <c:v>4.0384065710862229</c:v>
                </c:pt>
                <c:pt idx="23">
                  <c:v>4.4426462496299424</c:v>
                </c:pt>
                <c:pt idx="24">
                  <c:v>4.8697870102392598</c:v>
                </c:pt>
                <c:pt idx="25">
                  <c:v>5.3188132282649603</c:v>
                </c:pt>
                <c:pt idx="26">
                  <c:v>5.7883669262916486</c:v>
                </c:pt>
                <c:pt idx="27">
                  <c:v>6.2767366335202555</c:v>
                </c:pt>
                <c:pt idx="28">
                  <c:v>6.7818518649068631</c:v>
                </c:pt>
                <c:pt idx="29">
                  <c:v>7.3012838391956869</c:v>
                </c:pt>
                <c:pt idx="30">
                  <c:v>7.8322529451509837</c:v>
                </c:pt>
                <c:pt idx="31">
                  <c:v>8.3716433310164611</c:v>
                </c:pt>
                <c:pt idx="32">
                  <c:v>8.9160248360042988</c:v>
                </c:pt>
                <c:pt idx="33">
                  <c:v>9.4616823079472088</c:v>
                </c:pt>
                <c:pt idx="34">
                  <c:v>10.004652162597736</c:v>
                </c:pt>
                <c:pt idx="35">
                  <c:v>10.540765842731611</c:v>
                </c:pt>
                <c:pt idx="36">
                  <c:v>11.06569963519401</c:v>
                </c:pt>
                <c:pt idx="37">
                  <c:v>11.575030107794658</c:v>
                </c:pt>
                <c:pt idx="38">
                  <c:v>12.064294242240214</c:v>
                </c:pt>
                <c:pt idx="39">
                  <c:v>12.529053170819207</c:v>
                </c:pt>
                <c:pt idx="40">
                  <c:v>12.964958279781738</c:v>
                </c:pt>
                <c:pt idx="41">
                  <c:v>13.367818327189468</c:v>
                </c:pt>
                <c:pt idx="42">
                  <c:v>13.733666142546147</c:v>
                </c:pt>
                <c:pt idx="43">
                  <c:v>14.058823433797567</c:v>
                </c:pt>
                <c:pt idx="44">
                  <c:v>14.339962227096049</c:v>
                </c:pt>
                <c:pt idx="45">
                  <c:v>14.574161507429851</c:v>
                </c:pt>
                <c:pt idx="46">
                  <c:v>14.758957713675471</c:v>
                </c:pt>
                <c:pt idx="47">
                  <c:v>14.89238786814132</c:v>
                </c:pt>
                <c:pt idx="48">
                  <c:v>14.973024285008425</c:v>
                </c:pt>
                <c:pt idx="49">
                  <c:v>14.999999999581114</c:v>
                </c:pt>
                <c:pt idx="50">
                  <c:v>14.973024285008425</c:v>
                </c:pt>
                <c:pt idx="51">
                  <c:v>14.892387868141316</c:v>
                </c:pt>
                <c:pt idx="52">
                  <c:v>14.758957713675468</c:v>
                </c:pt>
                <c:pt idx="53">
                  <c:v>14.574161507429841</c:v>
                </c:pt>
                <c:pt idx="54">
                  <c:v>14.339962227096036</c:v>
                </c:pt>
                <c:pt idx="55">
                  <c:v>14.058823433797555</c:v>
                </c:pt>
                <c:pt idx="56">
                  <c:v>13.733666142546131</c:v>
                </c:pt>
                <c:pt idx="57">
                  <c:v>13.36781832718945</c:v>
                </c:pt>
                <c:pt idx="58">
                  <c:v>12.964958279781724</c:v>
                </c:pt>
                <c:pt idx="59">
                  <c:v>12.529053170819184</c:v>
                </c:pt>
                <c:pt idx="60">
                  <c:v>12.064294242240193</c:v>
                </c:pt>
                <c:pt idx="61">
                  <c:v>11.575030107794637</c:v>
                </c:pt>
                <c:pt idx="62">
                  <c:v>11.065699635193987</c:v>
                </c:pt>
                <c:pt idx="63">
                  <c:v>10.540765842731592</c:v>
                </c:pt>
                <c:pt idx="64">
                  <c:v>10.004652162597711</c:v>
                </c:pt>
                <c:pt idx="65">
                  <c:v>9.4616823079471803</c:v>
                </c:pt>
                <c:pt idx="66">
                  <c:v>8.9160248360042758</c:v>
                </c:pt>
                <c:pt idx="67">
                  <c:v>8.371643331016438</c:v>
                </c:pt>
                <c:pt idx="68">
                  <c:v>7.8322529451509606</c:v>
                </c:pt>
                <c:pt idx="69">
                  <c:v>7.3012838391956638</c:v>
                </c:pt>
                <c:pt idx="70">
                  <c:v>6.7818518649068382</c:v>
                </c:pt>
                <c:pt idx="71">
                  <c:v>6.2767366335202306</c:v>
                </c:pt>
                <c:pt idx="72">
                  <c:v>5.7883669262916229</c:v>
                </c:pt>
                <c:pt idx="73">
                  <c:v>5.3188132282649363</c:v>
                </c:pt>
                <c:pt idx="74">
                  <c:v>4.8697870102392367</c:v>
                </c:pt>
                <c:pt idx="75">
                  <c:v>4.4426462496299211</c:v>
                </c:pt>
                <c:pt idx="76">
                  <c:v>4.0384065710862025</c:v>
                </c:pt>
                <c:pt idx="77">
                  <c:v>3.6577573037957096</c:v>
                </c:pt>
                <c:pt idx="78">
                  <c:v>3.301081694829739</c:v>
                </c:pt>
                <c:pt idx="79">
                  <c:v>2.9684804861713094</c:v>
                </c:pt>
                <c:pt idx="80">
                  <c:v>2.6597980558926575</c:v>
                </c:pt>
                <c:pt idx="81">
                  <c:v>2.3746503392627565</c:v>
                </c:pt>
                <c:pt idx="82">
                  <c:v>2.112453780748619</c:v>
                </c:pt>
                <c:pt idx="83">
                  <c:v>1.8724546198851935</c:v>
                </c:pt>
                <c:pt idx="84">
                  <c:v>1.6537578795210861</c:v>
                </c:pt>
                <c:pt idx="85">
                  <c:v>1.4553555005786543</c:v>
                </c:pt>
                <c:pt idx="86">
                  <c:v>1.2761531497995844</c:v>
                </c:pt>
                <c:pt idx="87">
                  <c:v>1.1149953127307002</c:v>
                </c:pt>
                <c:pt idx="88">
                  <c:v>0.97068837044128953</c:v>
                </c:pt>
                <c:pt idx="89">
                  <c:v>0.84202144248848665</c:v>
                </c:pt>
                <c:pt idx="90">
                  <c:v>0.7277848581899814</c:v>
                </c:pt>
                <c:pt idx="91">
                  <c:v>0.62678619148143144</c:v>
                </c:pt>
                <c:pt idx="92">
                  <c:v>0.5378638601311837</c:v>
                </c:pt>
                <c:pt idx="93">
                  <c:v>0.4598983468972665</c:v>
                </c:pt>
                <c:pt idx="94">
                  <c:v>0.39182114779782862</c:v>
                </c:pt>
                <c:pt idx="95">
                  <c:v>0.33262159086353654</c:v>
                </c:pt>
                <c:pt idx="96">
                  <c:v>0.28135169772085628</c:v>
                </c:pt>
                <c:pt idx="97">
                  <c:v>0.23712928057200364</c:v>
                </c:pt>
                <c:pt idx="98">
                  <c:v>0.19913947926879261</c:v>
                </c:pt>
                <c:pt idx="99">
                  <c:v>0.16663494806897969</c:v>
                </c:pt>
              </c:numCache>
            </c:numRef>
          </c:yVal>
          <c:smooth val="1"/>
          <c:extLst>
            <c:ext xmlns:c16="http://schemas.microsoft.com/office/drawing/2014/chart" uri="{C3380CC4-5D6E-409C-BE32-E72D297353CC}">
              <c16:uniqueId val="{00000001-42D1-44EB-B574-823BDCD406DA}"/>
            </c:ext>
          </c:extLst>
        </c:ser>
        <c:ser>
          <c:idx val="1"/>
          <c:order val="2"/>
          <c:tx>
            <c:v>limit</c:v>
          </c:tx>
          <c:spPr>
            <a:ln w="25400" cap="rnd">
              <a:noFill/>
              <a:round/>
            </a:ln>
            <a:effectLst/>
          </c:spPr>
          <c:marker>
            <c:symbol val="none"/>
          </c:marker>
          <c:dLbls>
            <c:dLbl>
              <c:idx val="2"/>
              <c:tx>
                <c:rich>
                  <a:bodyPr/>
                  <a:lstStyle/>
                  <a:p>
                    <a:r>
                      <a:rPr lang="en-US"/>
                      <a:t>LSL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42D1-44EB-B574-823BDCD406DA}"/>
                </c:ext>
              </c:extLst>
            </c:dLbl>
            <c:dLbl>
              <c:idx val="3"/>
              <c:tx>
                <c:rich>
                  <a:bodyPr/>
                  <a:lstStyle/>
                  <a:p>
                    <a:r>
                      <a:rPr lang="en-US"/>
                      <a:t>LCL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2D1-44EB-B574-823BDCD406DA}"/>
                </c:ext>
              </c:extLst>
            </c:dLbl>
            <c:dLbl>
              <c:idx val="10"/>
              <c:tx>
                <c:rich>
                  <a:bodyPr/>
                  <a:lstStyle/>
                  <a:p>
                    <a:r>
                      <a:rPr lang="en-US"/>
                      <a:t>USL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42D1-44EB-B574-823BDCD406D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minus"/>
            <c:errValType val="percentage"/>
            <c:noEndCap val="1"/>
            <c:val val="100"/>
            <c:spPr>
              <a:noFill/>
              <a:ln w="9525" cap="flat" cmpd="sng" algn="ctr">
                <a:solidFill>
                  <a:schemeClr val="tx1">
                    <a:lumMod val="65000"/>
                    <a:lumOff val="35000"/>
                  </a:schemeClr>
                </a:solidFill>
                <a:prstDash val="dash"/>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'CD3.2'!$I$2:$I$12</c:f>
              <c:numCache>
                <c:formatCode>0.00</c:formatCode>
                <c:ptCount val="11"/>
                <c:pt idx="0">
                  <c:v>-1.5131735157273412</c:v>
                </c:pt>
                <c:pt idx="1">
                  <c:v>-0.79551546937008677</c:v>
                </c:pt>
                <c:pt idx="2">
                  <c:v>-7.7857423012832258E-2</c:v>
                </c:pt>
                <c:pt idx="3">
                  <c:v>0.63980062334442234</c:v>
                </c:pt>
                <c:pt idx="4">
                  <c:v>1.3574586697016766</c:v>
                </c:pt>
                <c:pt idx="5">
                  <c:v>2.0751167160589312</c:v>
                </c:pt>
                <c:pt idx="6">
                  <c:v>2.7927747624161854</c:v>
                </c:pt>
                <c:pt idx="7">
                  <c:v>3.51043280877344</c:v>
                </c:pt>
                <c:pt idx="8">
                  <c:v>4.2280908551306942</c:v>
                </c:pt>
                <c:pt idx="9">
                  <c:v>4.9457489014879483</c:v>
                </c:pt>
                <c:pt idx="10">
                  <c:v>5.6634069478452034</c:v>
                </c:pt>
              </c:numCache>
            </c:numRef>
          </c:xVal>
          <c:yVal>
            <c:numRef>
              <c:f>'CD3.2'!$K$2:$K$12</c:f>
              <c:numCache>
                <c:formatCode>General</c:formatCode>
                <c:ptCount val="11"/>
                <c:pt idx="2">
                  <c:v>16</c:v>
                </c:pt>
                <c:pt idx="10">
                  <c:v>16</c:v>
                </c:pt>
              </c:numCache>
            </c:numRef>
          </c:yVal>
          <c:smooth val="1"/>
          <c:extLst>
            <c:ext xmlns:c16="http://schemas.microsoft.com/office/drawing/2014/chart" uri="{C3380CC4-5D6E-409C-BE32-E72D297353CC}">
              <c16:uniqueId val="{00000005-42D1-44EB-B574-823BDCD406DA}"/>
            </c:ext>
          </c:extLst>
        </c:ser>
        <c:dLbls>
          <c:showLegendKey val="0"/>
          <c:showVal val="0"/>
          <c:showCatName val="0"/>
          <c:showSerName val="0"/>
          <c:showPercent val="0"/>
          <c:showBubbleSize val="0"/>
        </c:dLbls>
        <c:axId val="392046448"/>
        <c:axId val="392047232"/>
      </c:scatterChart>
      <c:valAx>
        <c:axId val="392046448"/>
        <c:scaling>
          <c:orientation val="minMax"/>
          <c:max val="6"/>
          <c:min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Defect density (defects/kLoC)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7232"/>
        <c:crosses val="autoZero"/>
        <c:crossBetween val="midCat"/>
      </c:valAx>
      <c:valAx>
        <c:axId val="392047232"/>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6448"/>
        <c:crosses val="autoZero"/>
        <c:crossBetween val="midCat"/>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a:t>Defect Density (DD</a:t>
            </a:r>
            <a:r>
              <a:rPr lang="en-US" sz="1050" b="1" i="0" u="none" strike="noStrike" baseline="0">
                <a:effectLst/>
              </a:rPr>
              <a:t> - Process Database V3.2</a:t>
            </a:r>
            <a:r>
              <a:rPr lang="en-US" sz="1050" b="1"/>
              <a:t>)</a:t>
            </a:r>
          </a:p>
        </c:rich>
      </c:tx>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'DD3.2'!$I$1</c:f>
              <c:strCache>
                <c:ptCount val="1"/>
                <c:pt idx="0">
                  <c:v>Frequency</c:v>
                </c:pt>
              </c:strCache>
            </c:strRef>
          </c:tx>
          <c:spPr>
            <a:ln w="19050" cap="rnd">
              <a:noFill/>
              <a:round/>
            </a:ln>
            <a:effectLst/>
          </c:spPr>
          <c:marker>
            <c:symbol val="none"/>
          </c:marker>
          <c:errBars>
            <c:errDir val="y"/>
            <c:errBarType val="minus"/>
            <c:errValType val="percentage"/>
            <c:noEndCap val="1"/>
            <c:val val="100"/>
            <c:spPr>
              <a:noFill/>
              <a:ln w="190500" cap="flat" cmpd="sng" algn="ctr">
                <a:solidFill>
                  <a:schemeClr val="bg1">
                    <a:lumMod val="65000"/>
                  </a:schemeClr>
                </a:solidFill>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'DD3.2'!$H$2:$H$12</c:f>
              <c:numCache>
                <c:formatCode>0.00</c:formatCode>
                <c:ptCount val="11"/>
                <c:pt idx="0">
                  <c:v>-0.21888877948871843</c:v>
                </c:pt>
                <c:pt idx="1">
                  <c:v>-0.14490314931118453</c:v>
                </c:pt>
                <c:pt idx="2">
                  <c:v>-7.0917519133650631E-2</c:v>
                </c:pt>
                <c:pt idx="3">
                  <c:v>3.0681110438832704E-3</c:v>
                </c:pt>
                <c:pt idx="4">
                  <c:v>7.7053741221417171E-2</c:v>
                </c:pt>
                <c:pt idx="5">
                  <c:v>0.15103937139895107</c:v>
                </c:pt>
                <c:pt idx="6">
                  <c:v>0.22502500157648497</c:v>
                </c:pt>
                <c:pt idx="7">
                  <c:v>0.29901063175401887</c:v>
                </c:pt>
                <c:pt idx="8">
                  <c:v>0.37299626193155277</c:v>
                </c:pt>
                <c:pt idx="9">
                  <c:v>0.44698189210908668</c:v>
                </c:pt>
                <c:pt idx="10">
                  <c:v>0.52096752228662058</c:v>
                </c:pt>
              </c:numCache>
            </c:numRef>
          </c:xVal>
          <c:yVal>
            <c:numRef>
              <c:f>'DD3.2'!$I$2:$I$12</c:f>
              <c:numCache>
                <c:formatCode>General</c:formatCode>
                <c:ptCount val="11"/>
                <c:pt idx="0">
                  <c:v>0</c:v>
                </c:pt>
                <c:pt idx="1">
                  <c:v>0</c:v>
                </c:pt>
                <c:pt idx="2">
                  <c:v>0</c:v>
                </c:pt>
                <c:pt idx="3">
                  <c:v>16</c:v>
                </c:pt>
                <c:pt idx="4">
                  <c:v>6</c:v>
                </c:pt>
                <c:pt idx="5">
                  <c:v>8</c:v>
                </c:pt>
                <c:pt idx="6">
                  <c:v>3</c:v>
                </c:pt>
                <c:pt idx="7">
                  <c:v>0</c:v>
                </c:pt>
                <c:pt idx="8">
                  <c:v>1</c:v>
                </c:pt>
                <c:pt idx="9">
                  <c:v>1</c:v>
                </c:pt>
                <c:pt idx="10">
                  <c:v>2</c:v>
                </c:pt>
              </c:numCache>
            </c:numRef>
          </c:yVal>
          <c:smooth val="1"/>
          <c:extLst>
            <c:ext xmlns:c16="http://schemas.microsoft.com/office/drawing/2014/chart" uri="{C3380CC4-5D6E-409C-BE32-E72D297353CC}">
              <c16:uniqueId val="{00000000-9053-4C3B-B3F5-142AFE45B2CC}"/>
            </c:ext>
          </c:extLst>
        </c:ser>
        <c:ser>
          <c:idx val="2"/>
          <c:order val="1"/>
          <c:tx>
            <c:v>norm</c:v>
          </c:tx>
          <c:spPr>
            <a:ln w="19050" cap="rnd">
              <a:solidFill>
                <a:srgbClr val="C00000"/>
              </a:solidFill>
              <a:round/>
            </a:ln>
            <a:effectLst/>
          </c:spPr>
          <c:marker>
            <c:symbol val="none"/>
          </c:marker>
          <c:xVal>
            <c:numRef>
              <c:f>'DD3.2'!$B$2:$B$102</c:f>
              <c:numCache>
                <c:formatCode>General</c:formatCode>
                <c:ptCount val="101"/>
                <c:pt idx="0">
                  <c:v>-0.32986722475501928</c:v>
                </c:pt>
                <c:pt idx="1">
                  <c:v>-0.32098894913371523</c:v>
                </c:pt>
                <c:pt idx="2">
                  <c:v>-0.31211067351241117</c:v>
                </c:pt>
                <c:pt idx="3">
                  <c:v>-0.30323239789110712</c:v>
                </c:pt>
                <c:pt idx="4">
                  <c:v>-0.29435412226980306</c:v>
                </c:pt>
                <c:pt idx="5">
                  <c:v>-0.28547584664849901</c:v>
                </c:pt>
                <c:pt idx="6">
                  <c:v>-0.27659757102719496</c:v>
                </c:pt>
                <c:pt idx="7">
                  <c:v>-0.2677192954058909</c:v>
                </c:pt>
                <c:pt idx="8">
                  <c:v>-0.25884101978458685</c:v>
                </c:pt>
                <c:pt idx="9">
                  <c:v>-0.24996274416328279</c:v>
                </c:pt>
                <c:pt idx="10">
                  <c:v>-0.24108446854197874</c:v>
                </c:pt>
                <c:pt idx="11">
                  <c:v>-0.23220619292067468</c:v>
                </c:pt>
                <c:pt idx="12">
                  <c:v>-0.22332791729937063</c:v>
                </c:pt>
                <c:pt idx="13">
                  <c:v>-0.21444964167806657</c:v>
                </c:pt>
                <c:pt idx="14">
                  <c:v>-0.20557136605676252</c:v>
                </c:pt>
                <c:pt idx="15">
                  <c:v>-0.19669309043545846</c:v>
                </c:pt>
                <c:pt idx="16">
                  <c:v>-0.18781481481415441</c:v>
                </c:pt>
                <c:pt idx="17">
                  <c:v>-0.17893653919285035</c:v>
                </c:pt>
                <c:pt idx="18">
                  <c:v>-0.1700582635715463</c:v>
                </c:pt>
                <c:pt idx="19">
                  <c:v>-0.16117998795024224</c:v>
                </c:pt>
                <c:pt idx="20">
                  <c:v>-0.15230171232893819</c:v>
                </c:pt>
                <c:pt idx="21">
                  <c:v>-0.14342343670763413</c:v>
                </c:pt>
                <c:pt idx="22">
                  <c:v>-0.13454516108633008</c:v>
                </c:pt>
                <c:pt idx="23">
                  <c:v>-0.12566688546502602</c:v>
                </c:pt>
                <c:pt idx="24">
                  <c:v>-0.11678860984372195</c:v>
                </c:pt>
                <c:pt idx="25">
                  <c:v>-0.10791033422241789</c:v>
                </c:pt>
                <c:pt idx="26">
                  <c:v>-9.9032058601113818E-2</c:v>
                </c:pt>
                <c:pt idx="27">
                  <c:v>-9.0153782979809749E-2</c:v>
                </c:pt>
                <c:pt idx="28">
                  <c:v>-8.127550735850568E-2</c:v>
                </c:pt>
                <c:pt idx="29">
                  <c:v>-7.2397231737201612E-2</c:v>
                </c:pt>
                <c:pt idx="30">
                  <c:v>-6.3518956115897543E-2</c:v>
                </c:pt>
                <c:pt idx="31">
                  <c:v>-5.4640680494593474E-2</c:v>
                </c:pt>
                <c:pt idx="32">
                  <c:v>-4.5762404873289406E-2</c:v>
                </c:pt>
                <c:pt idx="33">
                  <c:v>-3.6884129251985337E-2</c:v>
                </c:pt>
                <c:pt idx="34">
                  <c:v>-2.8005853630681268E-2</c:v>
                </c:pt>
                <c:pt idx="35">
                  <c:v>-1.91275780093772E-2</c:v>
                </c:pt>
                <c:pt idx="36">
                  <c:v>-1.0249302388073131E-2</c:v>
                </c:pt>
                <c:pt idx="37">
                  <c:v>-1.3710267667690623E-3</c:v>
                </c:pt>
                <c:pt idx="38">
                  <c:v>7.5072488545350063E-3</c:v>
                </c:pt>
                <c:pt idx="39">
                  <c:v>1.6385524475839075E-2</c:v>
                </c:pt>
                <c:pt idx="40">
                  <c:v>2.5263800097143144E-2</c:v>
                </c:pt>
                <c:pt idx="41">
                  <c:v>3.4142075718447212E-2</c:v>
                </c:pt>
                <c:pt idx="42">
                  <c:v>4.3020351339751281E-2</c:v>
                </c:pt>
                <c:pt idx="43">
                  <c:v>5.189862696105535E-2</c:v>
                </c:pt>
                <c:pt idx="44">
                  <c:v>6.0776902582359418E-2</c:v>
                </c:pt>
                <c:pt idx="45">
                  <c:v>6.9655178203663487E-2</c:v>
                </c:pt>
                <c:pt idx="46">
                  <c:v>7.8533453824967556E-2</c:v>
                </c:pt>
                <c:pt idx="47">
                  <c:v>8.7411729446271624E-2</c:v>
                </c:pt>
                <c:pt idx="48">
                  <c:v>9.6290005067575693E-2</c:v>
                </c:pt>
                <c:pt idx="49">
                  <c:v>0.10516828068887976</c:v>
                </c:pt>
                <c:pt idx="50">
                  <c:v>0.11404655631018383</c:v>
                </c:pt>
                <c:pt idx="51">
                  <c:v>0.1229248319314879</c:v>
                </c:pt>
                <c:pt idx="52">
                  <c:v>0.13180310755279195</c:v>
                </c:pt>
                <c:pt idx="53">
                  <c:v>0.14068138317409601</c:v>
                </c:pt>
                <c:pt idx="54">
                  <c:v>0.14955965879540006</c:v>
                </c:pt>
                <c:pt idx="55">
                  <c:v>0.15843793441670412</c:v>
                </c:pt>
                <c:pt idx="56">
                  <c:v>0.16731621003800817</c:v>
                </c:pt>
                <c:pt idx="57">
                  <c:v>0.17619448565931223</c:v>
                </c:pt>
                <c:pt idx="58">
                  <c:v>0.18507276128061628</c:v>
                </c:pt>
                <c:pt idx="59">
                  <c:v>0.19395103690192034</c:v>
                </c:pt>
                <c:pt idx="60">
                  <c:v>0.20282931252322439</c:v>
                </c:pt>
                <c:pt idx="61">
                  <c:v>0.21170758814452845</c:v>
                </c:pt>
                <c:pt idx="62">
                  <c:v>0.2205858637658325</c:v>
                </c:pt>
                <c:pt idx="63">
                  <c:v>0.22946413938713656</c:v>
                </c:pt>
                <c:pt idx="64">
                  <c:v>0.23834241500844061</c:v>
                </c:pt>
                <c:pt idx="65">
                  <c:v>0.24722069062974467</c:v>
                </c:pt>
                <c:pt idx="66">
                  <c:v>0.25609896625104872</c:v>
                </c:pt>
                <c:pt idx="67">
                  <c:v>0.26497724187235278</c:v>
                </c:pt>
                <c:pt idx="68">
                  <c:v>0.27385551749365683</c:v>
                </c:pt>
                <c:pt idx="69">
                  <c:v>0.28273379311496089</c:v>
                </c:pt>
                <c:pt idx="70">
                  <c:v>0.29161206873626494</c:v>
                </c:pt>
                <c:pt idx="71">
                  <c:v>0.30049034435756899</c:v>
                </c:pt>
                <c:pt idx="72">
                  <c:v>0.30936861997887305</c:v>
                </c:pt>
                <c:pt idx="73">
                  <c:v>0.3182468956001771</c:v>
                </c:pt>
                <c:pt idx="74">
                  <c:v>0.32712517122148116</c:v>
                </c:pt>
                <c:pt idx="75">
                  <c:v>0.33600344684278521</c:v>
                </c:pt>
                <c:pt idx="76">
                  <c:v>0.34488172246408927</c:v>
                </c:pt>
                <c:pt idx="77">
                  <c:v>0.35375999808539332</c:v>
                </c:pt>
                <c:pt idx="78">
                  <c:v>0.36263827370669738</c:v>
                </c:pt>
                <c:pt idx="79">
                  <c:v>0.37151654932800143</c:v>
                </c:pt>
                <c:pt idx="80">
                  <c:v>0.38039482494930549</c:v>
                </c:pt>
                <c:pt idx="81">
                  <c:v>0.38927310057060954</c:v>
                </c:pt>
                <c:pt idx="82">
                  <c:v>0.3981513761919136</c:v>
                </c:pt>
                <c:pt idx="83">
                  <c:v>0.40702965181321765</c:v>
                </c:pt>
                <c:pt idx="84">
                  <c:v>0.41590792743452171</c:v>
                </c:pt>
                <c:pt idx="85">
                  <c:v>0.42478620305582576</c:v>
                </c:pt>
                <c:pt idx="86">
                  <c:v>0.43366447867712982</c:v>
                </c:pt>
                <c:pt idx="87">
                  <c:v>0.44254275429843387</c:v>
                </c:pt>
                <c:pt idx="88">
                  <c:v>0.45142102991973793</c:v>
                </c:pt>
                <c:pt idx="89">
                  <c:v>0.46029930554104198</c:v>
                </c:pt>
                <c:pt idx="90">
                  <c:v>0.46917758116234604</c:v>
                </c:pt>
                <c:pt idx="91">
                  <c:v>0.47805585678365009</c:v>
                </c:pt>
                <c:pt idx="92">
                  <c:v>0.48693413240495415</c:v>
                </c:pt>
                <c:pt idx="93">
                  <c:v>0.4958124080262582</c:v>
                </c:pt>
                <c:pt idx="94">
                  <c:v>0.50469068364756231</c:v>
                </c:pt>
                <c:pt idx="95">
                  <c:v>0.51356895926886637</c:v>
                </c:pt>
                <c:pt idx="96">
                  <c:v>0.52244723489017042</c:v>
                </c:pt>
                <c:pt idx="97">
                  <c:v>0.53132551051147447</c:v>
                </c:pt>
                <c:pt idx="98">
                  <c:v>0.54020378613277853</c:v>
                </c:pt>
                <c:pt idx="99">
                  <c:v>0.54908206175408258</c:v>
                </c:pt>
                <c:pt idx="100">
                  <c:v>0.55796033737538664</c:v>
                </c:pt>
              </c:numCache>
            </c:numRef>
          </c:xVal>
          <c:yVal>
            <c:numRef>
              <c:f>'DD3.2'!$C$3:$C$102</c:f>
              <c:numCache>
                <c:formatCode>General</c:formatCode>
                <c:ptCount val="100"/>
                <c:pt idx="0">
                  <c:v>0.21241544453415018</c:v>
                </c:pt>
                <c:pt idx="1">
                  <c:v>0.25293789925390653</c:v>
                </c:pt>
                <c:pt idx="2">
                  <c:v>0.30010847754174574</c:v>
                </c:pt>
                <c:pt idx="3">
                  <c:v>0.35479636355565408</c:v>
                </c:pt>
                <c:pt idx="4">
                  <c:v>0.41794255761318194</c:v>
                </c:pt>
                <c:pt idx="5">
                  <c:v>0.49055823664600851</c:v>
                </c:pt>
                <c:pt idx="6">
                  <c:v>0.57372145075465841</c:v>
                </c:pt>
                <c:pt idx="7">
                  <c:v>0.66857193751966837</c:v>
                </c:pt>
                <c:pt idx="8">
                  <c:v>0.77630384866570201</c:v>
                </c:pt>
                <c:pt idx="9">
                  <c:v>0.89815620523974282</c:v>
                </c:pt>
                <c:pt idx="10">
                  <c:v>1.0354009283769741</c:v>
                </c:pt>
                <c:pt idx="11">
                  <c:v>1.189328333471745</c:v>
                </c:pt>
                <c:pt idx="12">
                  <c:v>1.3612300263296584</c:v>
                </c:pt>
                <c:pt idx="13">
                  <c:v>1.5523792004766932</c:v>
                </c:pt>
                <c:pt idx="14">
                  <c:v>1.7640084046627951</c:v>
                </c:pt>
                <c:pt idx="15">
                  <c:v>1.9972849276967242</c:v>
                </c:pt>
                <c:pt idx="16">
                  <c:v>2.2532840325945336</c:v>
                </c:pt>
                <c:pt idx="17">
                  <c:v>2.5329603616509595</c:v>
                </c:pt>
                <c:pt idx="18">
                  <c:v>2.8371179260286503</c:v>
                </c:pt>
                <c:pt idx="19">
                  <c:v>3.1663791849627385</c:v>
                </c:pt>
                <c:pt idx="20">
                  <c:v>3.5211538074996094</c:v>
                </c:pt>
                <c:pt idx="21">
                  <c:v>3.9016077903622004</c:v>
                </c:pt>
                <c:pt idx="22">
                  <c:v>4.3076336754353006</c:v>
                </c:pt>
                <c:pt idx="23">
                  <c:v>4.7388226658428971</c:v>
                </c:pt>
                <c:pt idx="24">
                  <c:v>5.1944394771182507</c:v>
                </c:pt>
                <c:pt idx="25">
                  <c:v>5.6734007763023016</c:v>
                </c:pt>
                <c:pt idx="26">
                  <c:v>6.1742580541520882</c:v>
                </c:pt>
                <c:pt idx="27">
                  <c:v>6.6951857418154423</c:v>
                </c:pt>
                <c:pt idx="28">
                  <c:v>7.2339753219123777</c:v>
                </c:pt>
                <c:pt idx="29">
                  <c:v>7.7880360944369631</c:v>
                </c:pt>
                <c:pt idx="30">
                  <c:v>8.3544031407380039</c:v>
                </c:pt>
                <c:pt idx="31">
                  <c:v>8.9297528856090906</c:v>
                </c:pt>
                <c:pt idx="32">
                  <c:v>9.5104264908768812</c:v>
                </c:pt>
                <c:pt idx="33">
                  <c:v>10.092461127563288</c:v>
                </c:pt>
                <c:pt idx="34">
                  <c:v>10.671628972471419</c:v>
                </c:pt>
                <c:pt idx="35">
                  <c:v>11.243483564562451</c:v>
                </c:pt>
                <c:pt idx="36">
                  <c:v>11.803412943138316</c:v>
                </c:pt>
                <c:pt idx="37">
                  <c:v>12.346698780529824</c:v>
                </c:pt>
                <c:pt idx="38">
                  <c:v>12.868580523891168</c:v>
                </c:pt>
                <c:pt idx="39">
                  <c:v>13.36432338099721</c:v>
                </c:pt>
                <c:pt idx="40">
                  <c:v>13.829288830515157</c:v>
                </c:pt>
                <c:pt idx="41">
                  <c:v>14.259006214377827</c:v>
                </c:pt>
                <c:pt idx="42">
                  <c:v>14.649243884056292</c:v>
                </c:pt>
                <c:pt idx="43">
                  <c:v>14.996078328026408</c:v>
                </c:pt>
                <c:pt idx="44">
                  <c:v>15.295959707517643</c:v>
                </c:pt>
                <c:pt idx="45">
                  <c:v>15.545772273184417</c:v>
                </c:pt>
                <c:pt idx="46">
                  <c:v>15.742888226495239</c:v>
                </c:pt>
                <c:pt idx="47">
                  <c:v>15.885213724579263</c:v>
                </c:pt>
                <c:pt idx="48">
                  <c:v>15.971225902563058</c:v>
                </c:pt>
                <c:pt idx="49">
                  <c:v>15.999999998104654</c:v>
                </c:pt>
                <c:pt idx="50">
                  <c:v>15.971225902563059</c:v>
                </c:pt>
                <c:pt idx="51">
                  <c:v>15.885213724579268</c:v>
                </c:pt>
                <c:pt idx="52">
                  <c:v>15.74288822649525</c:v>
                </c:pt>
                <c:pt idx="53">
                  <c:v>15.545772273184433</c:v>
                </c:pt>
                <c:pt idx="54">
                  <c:v>15.295959707517666</c:v>
                </c:pt>
                <c:pt idx="55">
                  <c:v>14.996078328026435</c:v>
                </c:pt>
                <c:pt idx="56">
                  <c:v>14.649243884056318</c:v>
                </c:pt>
                <c:pt idx="57">
                  <c:v>14.259006214377859</c:v>
                </c:pt>
                <c:pt idx="58">
                  <c:v>13.829288830515194</c:v>
                </c:pt>
                <c:pt idx="59">
                  <c:v>13.364323380997247</c:v>
                </c:pt>
                <c:pt idx="60">
                  <c:v>12.868580523891209</c:v>
                </c:pt>
                <c:pt idx="61">
                  <c:v>12.346698780529865</c:v>
                </c:pt>
                <c:pt idx="62">
                  <c:v>11.803412943138362</c:v>
                </c:pt>
                <c:pt idx="63">
                  <c:v>11.243483564562498</c:v>
                </c:pt>
                <c:pt idx="64">
                  <c:v>10.671628972471469</c:v>
                </c:pt>
                <c:pt idx="65">
                  <c:v>10.092461127563341</c:v>
                </c:pt>
                <c:pt idx="66">
                  <c:v>9.5104264908769327</c:v>
                </c:pt>
                <c:pt idx="67">
                  <c:v>8.9297528856091457</c:v>
                </c:pt>
                <c:pt idx="68">
                  <c:v>8.3544031407380572</c:v>
                </c:pt>
                <c:pt idx="69">
                  <c:v>7.7880360944370164</c:v>
                </c:pt>
                <c:pt idx="70">
                  <c:v>7.233975321912431</c:v>
                </c:pt>
                <c:pt idx="71">
                  <c:v>6.6951857418154965</c:v>
                </c:pt>
                <c:pt idx="72">
                  <c:v>6.1742580541521397</c:v>
                </c:pt>
                <c:pt idx="73">
                  <c:v>5.6734007763023504</c:v>
                </c:pt>
                <c:pt idx="74">
                  <c:v>5.1944394771182987</c:v>
                </c:pt>
                <c:pt idx="75">
                  <c:v>4.7388226658429433</c:v>
                </c:pt>
                <c:pt idx="76">
                  <c:v>4.307633675435345</c:v>
                </c:pt>
                <c:pt idx="77">
                  <c:v>3.9016077903622426</c:v>
                </c:pt>
                <c:pt idx="78">
                  <c:v>3.5211538074996485</c:v>
                </c:pt>
                <c:pt idx="79">
                  <c:v>3.1663791849627749</c:v>
                </c:pt>
                <c:pt idx="80">
                  <c:v>2.8371179260286836</c:v>
                </c:pt>
                <c:pt idx="81">
                  <c:v>2.532960361650991</c:v>
                </c:pt>
                <c:pt idx="82">
                  <c:v>2.253284032594562</c:v>
                </c:pt>
                <c:pt idx="83">
                  <c:v>1.9972849276967493</c:v>
                </c:pt>
                <c:pt idx="84">
                  <c:v>1.7640084046628202</c:v>
                </c:pt>
                <c:pt idx="85">
                  <c:v>1.5523792004767161</c:v>
                </c:pt>
                <c:pt idx="86">
                  <c:v>1.3612300263296777</c:v>
                </c:pt>
                <c:pt idx="87">
                  <c:v>1.1893283334717615</c:v>
                </c:pt>
                <c:pt idx="88">
                  <c:v>1.0354009283769898</c:v>
                </c:pt>
                <c:pt idx="89">
                  <c:v>0.89815620523975648</c:v>
                </c:pt>
                <c:pt idx="90">
                  <c:v>0.77630384866571367</c:v>
                </c:pt>
                <c:pt idx="91">
                  <c:v>0.6685719375196798</c:v>
                </c:pt>
                <c:pt idx="92">
                  <c:v>0.57372145075466763</c:v>
                </c:pt>
                <c:pt idx="93">
                  <c:v>0.4905582366460165</c:v>
                </c:pt>
                <c:pt idx="94">
                  <c:v>0.41794255761318894</c:v>
                </c:pt>
                <c:pt idx="95">
                  <c:v>0.35479636355565974</c:v>
                </c:pt>
                <c:pt idx="96">
                  <c:v>0.30010847754175118</c:v>
                </c:pt>
                <c:pt idx="97">
                  <c:v>0.25293789925391102</c:v>
                </c:pt>
                <c:pt idx="98">
                  <c:v>0.21241544453415376</c:v>
                </c:pt>
                <c:pt idx="99">
                  <c:v>0.17774394459082482</c:v>
                </c:pt>
              </c:numCache>
            </c:numRef>
          </c:yVal>
          <c:smooth val="1"/>
          <c:extLst>
            <c:ext xmlns:c16="http://schemas.microsoft.com/office/drawing/2014/chart" uri="{C3380CC4-5D6E-409C-BE32-E72D297353CC}">
              <c16:uniqueId val="{00000001-9053-4C3B-B3F5-142AFE45B2CC}"/>
            </c:ext>
          </c:extLst>
        </c:ser>
        <c:ser>
          <c:idx val="1"/>
          <c:order val="2"/>
          <c:tx>
            <c:v>limit</c:v>
          </c:tx>
          <c:spPr>
            <a:ln w="25400" cap="rnd">
              <a:noFill/>
              <a:round/>
            </a:ln>
            <a:effectLst/>
          </c:spPr>
          <c:marker>
            <c:symbol val="none"/>
          </c:marker>
          <c:dLbls>
            <c:dLbl>
              <c:idx val="3"/>
              <c:tx>
                <c:rich>
                  <a:bodyPr/>
                  <a:lstStyle/>
                  <a:p>
                    <a:r>
                      <a:rPr lang="en-US"/>
                      <a:t>LSL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053-4C3B-B3F5-142AFE45B2CC}"/>
                </c:ext>
              </c:extLst>
            </c:dLbl>
            <c:dLbl>
              <c:idx val="10"/>
              <c:tx>
                <c:rich>
                  <a:bodyPr/>
                  <a:lstStyle/>
                  <a:p>
                    <a:r>
                      <a:rPr lang="en-US"/>
                      <a:t>USL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53-4C3B-B3F5-142AFE45B2C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minus"/>
            <c:errValType val="percentage"/>
            <c:noEndCap val="1"/>
            <c:val val="100"/>
            <c:spPr>
              <a:noFill/>
              <a:ln w="9525" cap="flat" cmpd="sng" algn="ctr">
                <a:solidFill>
                  <a:schemeClr val="tx1">
                    <a:lumMod val="65000"/>
                    <a:lumOff val="35000"/>
                  </a:schemeClr>
                </a:solidFill>
                <a:prstDash val="dash"/>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'DD3.2'!$H$2:$H$12</c:f>
              <c:numCache>
                <c:formatCode>0.00</c:formatCode>
                <c:ptCount val="11"/>
                <c:pt idx="0">
                  <c:v>-0.21888877948871843</c:v>
                </c:pt>
                <c:pt idx="1">
                  <c:v>-0.14490314931118453</c:v>
                </c:pt>
                <c:pt idx="2">
                  <c:v>-7.0917519133650631E-2</c:v>
                </c:pt>
                <c:pt idx="3">
                  <c:v>3.0681110438832704E-3</c:v>
                </c:pt>
                <c:pt idx="4">
                  <c:v>7.7053741221417171E-2</c:v>
                </c:pt>
                <c:pt idx="5">
                  <c:v>0.15103937139895107</c:v>
                </c:pt>
                <c:pt idx="6">
                  <c:v>0.22502500157648497</c:v>
                </c:pt>
                <c:pt idx="7">
                  <c:v>0.29901063175401887</c:v>
                </c:pt>
                <c:pt idx="8">
                  <c:v>0.37299626193155277</c:v>
                </c:pt>
                <c:pt idx="9">
                  <c:v>0.44698189210908668</c:v>
                </c:pt>
                <c:pt idx="10">
                  <c:v>0.52096752228662058</c:v>
                </c:pt>
              </c:numCache>
            </c:numRef>
          </c:xVal>
          <c:yVal>
            <c:numRef>
              <c:f>'DD3.2'!$J$2:$J$12</c:f>
              <c:numCache>
                <c:formatCode>General</c:formatCode>
                <c:ptCount val="11"/>
                <c:pt idx="3">
                  <c:v>18</c:v>
                </c:pt>
                <c:pt idx="10">
                  <c:v>18</c:v>
                </c:pt>
              </c:numCache>
            </c:numRef>
          </c:yVal>
          <c:smooth val="1"/>
          <c:extLst>
            <c:ext xmlns:c16="http://schemas.microsoft.com/office/drawing/2014/chart" uri="{C3380CC4-5D6E-409C-BE32-E72D297353CC}">
              <c16:uniqueId val="{00000004-9053-4C3B-B3F5-142AFE45B2CC}"/>
            </c:ext>
          </c:extLst>
        </c:ser>
        <c:dLbls>
          <c:showLegendKey val="0"/>
          <c:showVal val="0"/>
          <c:showCatName val="0"/>
          <c:showSerName val="0"/>
          <c:showPercent val="0"/>
          <c:showBubbleSize val="0"/>
        </c:dLbls>
        <c:axId val="392762112"/>
        <c:axId val="392759368"/>
      </c:scatterChart>
      <c:valAx>
        <c:axId val="392762112"/>
        <c:scaling>
          <c:orientation val="minMax"/>
          <c:max val="0.55000000000000004"/>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Defect density (defects/page)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759368"/>
        <c:crosses val="autoZero"/>
        <c:crossBetween val="midCat"/>
      </c:valAx>
      <c:valAx>
        <c:axId val="3927593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762112"/>
        <c:crosses val="autoZero"/>
        <c:crossBetween val="midCat"/>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dirty="0"/>
              <a:t>Defect Density (FD -</a:t>
            </a:r>
            <a:r>
              <a:rPr lang="en-US" sz="1050" b="1" baseline="0" dirty="0"/>
              <a:t> </a:t>
            </a:r>
            <a:r>
              <a:rPr lang="en-US" sz="1050" b="1" dirty="0"/>
              <a:t>Process Database V3.2)</a:t>
            </a:r>
          </a:p>
        </c:rich>
      </c:tx>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'FD3.2'!$I$1</c:f>
              <c:strCache>
                <c:ptCount val="1"/>
                <c:pt idx="0">
                  <c:v>Frequency</c:v>
                </c:pt>
              </c:strCache>
            </c:strRef>
          </c:tx>
          <c:spPr>
            <a:ln w="19050" cap="rnd">
              <a:noFill/>
              <a:round/>
            </a:ln>
            <a:effectLst/>
          </c:spPr>
          <c:marker>
            <c:symbol val="none"/>
          </c:marker>
          <c:errBars>
            <c:errDir val="y"/>
            <c:errBarType val="minus"/>
            <c:errValType val="percentage"/>
            <c:noEndCap val="1"/>
            <c:val val="100"/>
            <c:spPr>
              <a:noFill/>
              <a:ln w="190500" cap="flat" cmpd="sng" algn="ctr">
                <a:solidFill>
                  <a:schemeClr val="bg1">
                    <a:lumMod val="65000"/>
                  </a:schemeClr>
                </a:solidFill>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'FD3.2'!$H$2:$H$12</c:f>
              <c:numCache>
                <c:formatCode>0.00</c:formatCode>
                <c:ptCount val="11"/>
                <c:pt idx="0">
                  <c:v>-4.7276422613942611E-2</c:v>
                </c:pt>
                <c:pt idx="1">
                  <c:v>-3.1032566937206206E-2</c:v>
                </c:pt>
                <c:pt idx="2">
                  <c:v>-1.4788711260469807E-2</c:v>
                </c:pt>
                <c:pt idx="3">
                  <c:v>1.4551444162665943E-3</c:v>
                </c:pt>
                <c:pt idx="4">
                  <c:v>1.7699000093002994E-2</c:v>
                </c:pt>
                <c:pt idx="5">
                  <c:v>3.3942855769739398E-2</c:v>
                </c:pt>
                <c:pt idx="6">
                  <c:v>5.0186711446475796E-2</c:v>
                </c:pt>
                <c:pt idx="7">
                  <c:v>6.64305671232122E-2</c:v>
                </c:pt>
                <c:pt idx="8">
                  <c:v>8.2674422799948605E-2</c:v>
                </c:pt>
                <c:pt idx="9">
                  <c:v>9.8918278476685009E-2</c:v>
                </c:pt>
                <c:pt idx="10">
                  <c:v>0.1151621341534214</c:v>
                </c:pt>
              </c:numCache>
            </c:numRef>
          </c:xVal>
          <c:yVal>
            <c:numRef>
              <c:f>'FD3.2'!$I$2:$I$12</c:f>
              <c:numCache>
                <c:formatCode>General</c:formatCode>
                <c:ptCount val="11"/>
                <c:pt idx="0">
                  <c:v>0</c:v>
                </c:pt>
                <c:pt idx="1">
                  <c:v>0</c:v>
                </c:pt>
                <c:pt idx="2">
                  <c:v>0</c:v>
                </c:pt>
                <c:pt idx="3">
                  <c:v>11</c:v>
                </c:pt>
                <c:pt idx="4">
                  <c:v>4</c:v>
                </c:pt>
                <c:pt idx="5">
                  <c:v>5</c:v>
                </c:pt>
                <c:pt idx="6">
                  <c:v>3</c:v>
                </c:pt>
                <c:pt idx="7">
                  <c:v>1</c:v>
                </c:pt>
                <c:pt idx="8">
                  <c:v>0</c:v>
                </c:pt>
                <c:pt idx="9">
                  <c:v>0</c:v>
                </c:pt>
                <c:pt idx="10">
                  <c:v>2</c:v>
                </c:pt>
              </c:numCache>
            </c:numRef>
          </c:yVal>
          <c:smooth val="1"/>
          <c:extLst>
            <c:ext xmlns:c16="http://schemas.microsoft.com/office/drawing/2014/chart" uri="{C3380CC4-5D6E-409C-BE32-E72D297353CC}">
              <c16:uniqueId val="{00000000-CB9F-4338-8D68-0ECEECEAC9BE}"/>
            </c:ext>
          </c:extLst>
        </c:ser>
        <c:ser>
          <c:idx val="2"/>
          <c:order val="1"/>
          <c:tx>
            <c:v>norm</c:v>
          </c:tx>
          <c:spPr>
            <a:ln w="19050" cap="rnd">
              <a:solidFill>
                <a:srgbClr val="C00000"/>
              </a:solidFill>
              <a:round/>
            </a:ln>
            <a:effectLst/>
          </c:spPr>
          <c:marker>
            <c:symbol val="none"/>
          </c:marker>
          <c:xVal>
            <c:numRef>
              <c:f>'FD3.2'!$B$2:$B$102</c:f>
              <c:numCache>
                <c:formatCode>General</c:formatCode>
                <c:ptCount val="101"/>
                <c:pt idx="0">
                  <c:v>-7.1642206129047203E-2</c:v>
                </c:pt>
                <c:pt idx="1">
                  <c:v>-6.9692943447838829E-2</c:v>
                </c:pt>
                <c:pt idx="2">
                  <c:v>-6.7743680766630454E-2</c:v>
                </c:pt>
                <c:pt idx="3">
                  <c:v>-6.5794418085422079E-2</c:v>
                </c:pt>
                <c:pt idx="4">
                  <c:v>-6.3845155404213705E-2</c:v>
                </c:pt>
                <c:pt idx="5">
                  <c:v>-6.1895892723005337E-2</c:v>
                </c:pt>
                <c:pt idx="6">
                  <c:v>-5.9946630041796969E-2</c:v>
                </c:pt>
                <c:pt idx="7">
                  <c:v>-5.7997367360588602E-2</c:v>
                </c:pt>
                <c:pt idx="8">
                  <c:v>-5.6048104679380234E-2</c:v>
                </c:pt>
                <c:pt idx="9">
                  <c:v>-5.4098841998171866E-2</c:v>
                </c:pt>
                <c:pt idx="10">
                  <c:v>-5.2149579316963499E-2</c:v>
                </c:pt>
                <c:pt idx="11">
                  <c:v>-5.0200316635755131E-2</c:v>
                </c:pt>
                <c:pt idx="12">
                  <c:v>-4.8251053954546763E-2</c:v>
                </c:pt>
                <c:pt idx="13">
                  <c:v>-4.6301791273338395E-2</c:v>
                </c:pt>
                <c:pt idx="14">
                  <c:v>-4.4352528592130028E-2</c:v>
                </c:pt>
                <c:pt idx="15">
                  <c:v>-4.240326591092166E-2</c:v>
                </c:pt>
                <c:pt idx="16">
                  <c:v>-4.0454003229713292E-2</c:v>
                </c:pt>
                <c:pt idx="17">
                  <c:v>-3.8504740548504925E-2</c:v>
                </c:pt>
                <c:pt idx="18">
                  <c:v>-3.6555477867296557E-2</c:v>
                </c:pt>
                <c:pt idx="19">
                  <c:v>-3.4606215186088189E-2</c:v>
                </c:pt>
                <c:pt idx="20">
                  <c:v>-3.2656952504879821E-2</c:v>
                </c:pt>
                <c:pt idx="21">
                  <c:v>-3.0707689823671454E-2</c:v>
                </c:pt>
                <c:pt idx="22">
                  <c:v>-2.8758427142463086E-2</c:v>
                </c:pt>
                <c:pt idx="23">
                  <c:v>-2.6809164461254718E-2</c:v>
                </c:pt>
                <c:pt idx="24">
                  <c:v>-2.4859901780046351E-2</c:v>
                </c:pt>
                <c:pt idx="25">
                  <c:v>-2.2910639098837983E-2</c:v>
                </c:pt>
                <c:pt idx="26">
                  <c:v>-2.0961376417629615E-2</c:v>
                </c:pt>
                <c:pt idx="27">
                  <c:v>-1.9012113736421248E-2</c:v>
                </c:pt>
                <c:pt idx="28">
                  <c:v>-1.706285105521288E-2</c:v>
                </c:pt>
                <c:pt idx="29">
                  <c:v>-1.5113588374004512E-2</c:v>
                </c:pt>
                <c:pt idx="30">
                  <c:v>-1.3164325692796144E-2</c:v>
                </c:pt>
                <c:pt idx="31">
                  <c:v>-1.1215063011587777E-2</c:v>
                </c:pt>
                <c:pt idx="32">
                  <c:v>-9.265800330379409E-3</c:v>
                </c:pt>
                <c:pt idx="33">
                  <c:v>-7.3165376491710413E-3</c:v>
                </c:pt>
                <c:pt idx="34">
                  <c:v>-5.3672749679626736E-3</c:v>
                </c:pt>
                <c:pt idx="35">
                  <c:v>-3.4180122867543059E-3</c:v>
                </c:pt>
                <c:pt idx="36">
                  <c:v>-1.4687496055459379E-3</c:v>
                </c:pt>
                <c:pt idx="37">
                  <c:v>4.8051307566243E-4</c:v>
                </c:pt>
                <c:pt idx="38">
                  <c:v>2.4297757568707981E-3</c:v>
                </c:pt>
                <c:pt idx="39">
                  <c:v>4.3790384380791659E-3</c:v>
                </c:pt>
                <c:pt idx="40">
                  <c:v>6.3283011192875336E-3</c:v>
                </c:pt>
                <c:pt idx="41">
                  <c:v>8.2775638004959021E-3</c:v>
                </c:pt>
                <c:pt idx="42">
                  <c:v>1.022682648170427E-2</c:v>
                </c:pt>
                <c:pt idx="43">
                  <c:v>1.2176089162912638E-2</c:v>
                </c:pt>
                <c:pt idx="44">
                  <c:v>1.4125351844121005E-2</c:v>
                </c:pt>
                <c:pt idx="45">
                  <c:v>1.6074614525329375E-2</c:v>
                </c:pt>
                <c:pt idx="46">
                  <c:v>1.8023877206537742E-2</c:v>
                </c:pt>
                <c:pt idx="47">
                  <c:v>1.997313988774611E-2</c:v>
                </c:pt>
                <c:pt idx="48">
                  <c:v>2.1922402568954478E-2</c:v>
                </c:pt>
                <c:pt idx="49">
                  <c:v>2.3871665250162846E-2</c:v>
                </c:pt>
                <c:pt idx="50">
                  <c:v>2.5820927931371213E-2</c:v>
                </c:pt>
                <c:pt idx="51">
                  <c:v>2.7770190612579581E-2</c:v>
                </c:pt>
                <c:pt idx="52">
                  <c:v>2.9719453293787949E-2</c:v>
                </c:pt>
                <c:pt idx="53">
                  <c:v>3.166871597499632E-2</c:v>
                </c:pt>
                <c:pt idx="54">
                  <c:v>3.3617978656204688E-2</c:v>
                </c:pt>
                <c:pt idx="55">
                  <c:v>3.5567241337413055E-2</c:v>
                </c:pt>
                <c:pt idx="56">
                  <c:v>3.7516504018621423E-2</c:v>
                </c:pt>
                <c:pt idx="57">
                  <c:v>3.9465766699829791E-2</c:v>
                </c:pt>
                <c:pt idx="58">
                  <c:v>4.1415029381038158E-2</c:v>
                </c:pt>
                <c:pt idx="59">
                  <c:v>4.3364292062246526E-2</c:v>
                </c:pt>
                <c:pt idx="60">
                  <c:v>4.5313554743454894E-2</c:v>
                </c:pt>
                <c:pt idx="61">
                  <c:v>4.7262817424663262E-2</c:v>
                </c:pt>
                <c:pt idx="62">
                  <c:v>4.9212080105871629E-2</c:v>
                </c:pt>
                <c:pt idx="63">
                  <c:v>5.1161342787079997E-2</c:v>
                </c:pt>
                <c:pt idx="64">
                  <c:v>5.3110605468288365E-2</c:v>
                </c:pt>
                <c:pt idx="65">
                  <c:v>5.5059868149496732E-2</c:v>
                </c:pt>
                <c:pt idx="66">
                  <c:v>5.70091308307051E-2</c:v>
                </c:pt>
                <c:pt idx="67">
                  <c:v>5.8958393511913468E-2</c:v>
                </c:pt>
                <c:pt idx="68">
                  <c:v>6.0907656193121835E-2</c:v>
                </c:pt>
                <c:pt idx="69">
                  <c:v>6.2856918874330203E-2</c:v>
                </c:pt>
                <c:pt idx="70">
                  <c:v>6.4806181555538578E-2</c:v>
                </c:pt>
                <c:pt idx="71">
                  <c:v>6.6755444236746952E-2</c:v>
                </c:pt>
                <c:pt idx="72">
                  <c:v>6.8704706917955327E-2</c:v>
                </c:pt>
                <c:pt idx="73">
                  <c:v>7.0653969599163702E-2</c:v>
                </c:pt>
                <c:pt idx="74">
                  <c:v>7.2603232280372076E-2</c:v>
                </c:pt>
                <c:pt idx="75">
                  <c:v>7.4552494961580451E-2</c:v>
                </c:pt>
                <c:pt idx="76">
                  <c:v>7.6501757642788826E-2</c:v>
                </c:pt>
                <c:pt idx="77">
                  <c:v>7.84510203239972E-2</c:v>
                </c:pt>
                <c:pt idx="78">
                  <c:v>8.0400283005205575E-2</c:v>
                </c:pt>
                <c:pt idx="79">
                  <c:v>8.234954568641395E-2</c:v>
                </c:pt>
                <c:pt idx="80">
                  <c:v>8.4298808367622324E-2</c:v>
                </c:pt>
                <c:pt idx="81">
                  <c:v>8.6248071048830699E-2</c:v>
                </c:pt>
                <c:pt idx="82">
                  <c:v>8.8197333730039074E-2</c:v>
                </c:pt>
                <c:pt idx="83">
                  <c:v>9.0146596411247448E-2</c:v>
                </c:pt>
                <c:pt idx="84">
                  <c:v>9.2095859092455823E-2</c:v>
                </c:pt>
                <c:pt idx="85">
                  <c:v>9.4045121773664198E-2</c:v>
                </c:pt>
                <c:pt idx="86">
                  <c:v>9.5994384454872572E-2</c:v>
                </c:pt>
                <c:pt idx="87">
                  <c:v>9.7943647136080947E-2</c:v>
                </c:pt>
                <c:pt idx="88">
                  <c:v>9.9892909817289322E-2</c:v>
                </c:pt>
                <c:pt idx="89">
                  <c:v>0.1018421724984977</c:v>
                </c:pt>
                <c:pt idx="90">
                  <c:v>0.10379143517970607</c:v>
                </c:pt>
                <c:pt idx="91">
                  <c:v>0.10574069786091445</c:v>
                </c:pt>
                <c:pt idx="92">
                  <c:v>0.10768996054212282</c:v>
                </c:pt>
                <c:pt idx="93">
                  <c:v>0.10963922322333119</c:v>
                </c:pt>
                <c:pt idx="94">
                  <c:v>0.11158848590453957</c:v>
                </c:pt>
                <c:pt idx="95">
                  <c:v>0.11353774858574794</c:v>
                </c:pt>
                <c:pt idx="96">
                  <c:v>0.11548701126695632</c:v>
                </c:pt>
                <c:pt idx="97">
                  <c:v>0.11743627394816469</c:v>
                </c:pt>
                <c:pt idx="98">
                  <c:v>0.11938553662937307</c:v>
                </c:pt>
                <c:pt idx="99">
                  <c:v>0.12133479931058144</c:v>
                </c:pt>
                <c:pt idx="100">
                  <c:v>0.12328406199178982</c:v>
                </c:pt>
              </c:numCache>
            </c:numRef>
          </c:xVal>
          <c:yVal>
            <c:numRef>
              <c:f>'FD3.2'!$C$3:$C$102</c:f>
              <c:numCache>
                <c:formatCode>General</c:formatCode>
                <c:ptCount val="100"/>
                <c:pt idx="0">
                  <c:v>0.14603561810817048</c:v>
                </c:pt>
                <c:pt idx="1">
                  <c:v>0.17389480572627539</c:v>
                </c:pt>
                <c:pt idx="2">
                  <c:v>0.2063245782971535</c:v>
                </c:pt>
                <c:pt idx="3">
                  <c:v>0.24392249992938375</c:v>
                </c:pt>
                <c:pt idx="4">
                  <c:v>0.28733550834124194</c:v>
                </c:pt>
                <c:pt idx="5">
                  <c:v>0.33725878767321399</c:v>
                </c:pt>
                <c:pt idx="6">
                  <c:v>0.39443349736936401</c:v>
                </c:pt>
                <c:pt idx="7">
                  <c:v>0.45964320701626471</c:v>
                </c:pt>
                <c:pt idx="8">
                  <c:v>0.5337088959245696</c:v>
                </c:pt>
                <c:pt idx="9">
                  <c:v>0.61748239106402636</c:v>
                </c:pt>
                <c:pt idx="10">
                  <c:v>0.71183813821502062</c:v>
                </c:pt>
                <c:pt idx="11">
                  <c:v>0.8176632292111129</c:v>
                </c:pt>
                <c:pt idx="12">
                  <c:v>0.93584564304359918</c:v>
                </c:pt>
                <c:pt idx="13">
                  <c:v>1.0672607002615349</c:v>
                </c:pt>
                <c:pt idx="14">
                  <c:v>1.2127557781304561</c:v>
                </c:pt>
                <c:pt idx="15">
                  <c:v>1.3731333877063352</c:v>
                </c:pt>
                <c:pt idx="16">
                  <c:v>1.5491327723126651</c:v>
                </c:pt>
                <c:pt idx="17">
                  <c:v>1.7414102485270313</c:v>
                </c:pt>
                <c:pt idx="18">
                  <c:v>1.950518574023725</c:v>
                </c:pt>
                <c:pt idx="19">
                  <c:v>2.1768856895268711</c:v>
                </c:pt>
                <c:pt idx="20">
                  <c:v>2.4207932425058432</c:v>
                </c:pt>
                <c:pt idx="21">
                  <c:v>2.6823553557076516</c:v>
                </c:pt>
                <c:pt idx="22">
                  <c:v>2.9614981516780956</c:v>
                </c:pt>
                <c:pt idx="23">
                  <c:v>3.257940582564931</c:v>
                </c:pt>
                <c:pt idx="24">
                  <c:v>3.5711771402973089</c:v>
                </c:pt>
                <c:pt idx="25">
                  <c:v>3.90046303346592</c:v>
                </c:pt>
                <c:pt idx="26">
                  <c:v>4.244802411966293</c:v>
                </c:pt>
                <c:pt idx="27">
                  <c:v>4.6029401972126358</c:v>
                </c:pt>
                <c:pt idx="28">
                  <c:v>4.9733580335063028</c:v>
                </c:pt>
                <c:pt idx="29">
                  <c:v>5.3542748145933299</c:v>
                </c:pt>
                <c:pt idx="30">
                  <c:v>5.7436521589011438</c:v>
                </c:pt>
                <c:pt idx="31">
                  <c:v>6.1392051084754824</c:v>
                </c:pt>
                <c:pt idx="32">
                  <c:v>6.538418212072326</c:v>
                </c:pt>
                <c:pt idx="33">
                  <c:v>6.9385670247694131</c:v>
                </c:pt>
                <c:pt idx="34">
                  <c:v>7.3367449181190567</c:v>
                </c:pt>
                <c:pt idx="35">
                  <c:v>7.7298949501572523</c:v>
                </c:pt>
                <c:pt idx="36">
                  <c:v>8.114846397904282</c:v>
                </c:pt>
                <c:pt idx="37">
                  <c:v>8.4883554110877757</c:v>
                </c:pt>
                <c:pt idx="38">
                  <c:v>8.8471491096264447</c:v>
                </c:pt>
                <c:pt idx="39">
                  <c:v>9.1879723238657114</c:v>
                </c:pt>
                <c:pt idx="40">
                  <c:v>9.5076360703894718</c:v>
                </c:pt>
                <c:pt idx="41">
                  <c:v>9.8030667717767326</c:v>
                </c:pt>
                <c:pt idx="42">
                  <c:v>10.071355169664034</c:v>
                </c:pt>
                <c:pt idx="43">
                  <c:v>10.309803849878699</c:v>
                </c:pt>
                <c:pt idx="44">
                  <c:v>10.515972298266133</c:v>
                </c:pt>
                <c:pt idx="45">
                  <c:v>10.687718437151386</c:v>
                </c:pt>
                <c:pt idx="46">
                  <c:v>10.823235655044169</c:v>
                </c:pt>
                <c:pt idx="47">
                  <c:v>10.921084434970862</c:v>
                </c:pt>
                <c:pt idx="48">
                  <c:v>10.980217807331053</c:v>
                </c:pt>
                <c:pt idx="49">
                  <c:v>10.999999998014673</c:v>
                </c:pt>
                <c:pt idx="50">
                  <c:v>10.980217807331051</c:v>
                </c:pt>
                <c:pt idx="51">
                  <c:v>10.921084434970862</c:v>
                </c:pt>
                <c:pt idx="52">
                  <c:v>10.823235655044167</c:v>
                </c:pt>
                <c:pt idx="53">
                  <c:v>10.687718437151382</c:v>
                </c:pt>
                <c:pt idx="54">
                  <c:v>10.515972298266128</c:v>
                </c:pt>
                <c:pt idx="55">
                  <c:v>10.309803849878694</c:v>
                </c:pt>
                <c:pt idx="56">
                  <c:v>10.071355169664031</c:v>
                </c:pt>
                <c:pt idx="57">
                  <c:v>9.8030667717767273</c:v>
                </c:pt>
                <c:pt idx="58">
                  <c:v>9.5076360703894647</c:v>
                </c:pt>
                <c:pt idx="59">
                  <c:v>9.1879723238657043</c:v>
                </c:pt>
                <c:pt idx="60">
                  <c:v>8.8471491096264394</c:v>
                </c:pt>
                <c:pt idx="61">
                  <c:v>8.4883554110877686</c:v>
                </c:pt>
                <c:pt idx="62">
                  <c:v>8.1148463979042766</c:v>
                </c:pt>
                <c:pt idx="63">
                  <c:v>7.729894950157246</c:v>
                </c:pt>
                <c:pt idx="64">
                  <c:v>7.3367449181190487</c:v>
                </c:pt>
                <c:pt idx="65">
                  <c:v>6.9385670247694051</c:v>
                </c:pt>
                <c:pt idx="66">
                  <c:v>6.5384182120723198</c:v>
                </c:pt>
                <c:pt idx="67">
                  <c:v>6.1392051084754753</c:v>
                </c:pt>
                <c:pt idx="68">
                  <c:v>5.7436521589011376</c:v>
                </c:pt>
                <c:pt idx="69">
                  <c:v>5.3542748145933219</c:v>
                </c:pt>
                <c:pt idx="70">
                  <c:v>4.973358033506293</c:v>
                </c:pt>
                <c:pt idx="71">
                  <c:v>4.6029401972126252</c:v>
                </c:pt>
                <c:pt idx="72">
                  <c:v>4.2448024119662815</c:v>
                </c:pt>
                <c:pt idx="73">
                  <c:v>3.9004630334659081</c:v>
                </c:pt>
                <c:pt idx="74">
                  <c:v>3.5711771402972983</c:v>
                </c:pt>
                <c:pt idx="75">
                  <c:v>3.2579405825649181</c:v>
                </c:pt>
                <c:pt idx="76">
                  <c:v>2.9614981516780814</c:v>
                </c:pt>
                <c:pt idx="77">
                  <c:v>2.6823553557076387</c:v>
                </c:pt>
                <c:pt idx="78">
                  <c:v>2.4207932425058289</c:v>
                </c:pt>
                <c:pt idx="79">
                  <c:v>2.1768856895268573</c:v>
                </c:pt>
                <c:pt idx="80">
                  <c:v>1.9505185740237121</c:v>
                </c:pt>
                <c:pt idx="81">
                  <c:v>1.7414102485270193</c:v>
                </c:pt>
                <c:pt idx="82">
                  <c:v>1.5491327723126511</c:v>
                </c:pt>
                <c:pt idx="83">
                  <c:v>1.3731333877063223</c:v>
                </c:pt>
                <c:pt idx="84">
                  <c:v>1.2127557781304448</c:v>
                </c:pt>
                <c:pt idx="85">
                  <c:v>1.0672607002615244</c:v>
                </c:pt>
                <c:pt idx="86">
                  <c:v>0.93584564304358786</c:v>
                </c:pt>
                <c:pt idx="87">
                  <c:v>0.81766322921110302</c:v>
                </c:pt>
                <c:pt idx="88">
                  <c:v>0.71183813821501241</c:v>
                </c:pt>
                <c:pt idx="89">
                  <c:v>0.61748239106401803</c:v>
                </c:pt>
                <c:pt idx="90">
                  <c:v>0.5337088959245615</c:v>
                </c:pt>
                <c:pt idx="91">
                  <c:v>0.45964320701625816</c:v>
                </c:pt>
                <c:pt idx="92">
                  <c:v>0.39443349736935773</c:v>
                </c:pt>
                <c:pt idx="93">
                  <c:v>0.33725878767320794</c:v>
                </c:pt>
                <c:pt idx="94">
                  <c:v>0.28733550834123683</c:v>
                </c:pt>
                <c:pt idx="95">
                  <c:v>0.24392249992937892</c:v>
                </c:pt>
                <c:pt idx="96">
                  <c:v>0.20632457829714956</c:v>
                </c:pt>
                <c:pt idx="97">
                  <c:v>0.17389480572627194</c:v>
                </c:pt>
                <c:pt idx="98">
                  <c:v>0.14603561810816748</c:v>
                </c:pt>
                <c:pt idx="99">
                  <c:v>0.12219896189860797</c:v>
                </c:pt>
              </c:numCache>
            </c:numRef>
          </c:yVal>
          <c:smooth val="1"/>
          <c:extLst>
            <c:ext xmlns:c16="http://schemas.microsoft.com/office/drawing/2014/chart" uri="{C3380CC4-5D6E-409C-BE32-E72D297353CC}">
              <c16:uniqueId val="{00000001-CB9F-4338-8D68-0ECEECEAC9BE}"/>
            </c:ext>
          </c:extLst>
        </c:ser>
        <c:ser>
          <c:idx val="1"/>
          <c:order val="2"/>
          <c:tx>
            <c:v>limit</c:v>
          </c:tx>
          <c:spPr>
            <a:ln w="25400" cap="rnd">
              <a:noFill/>
              <a:round/>
            </a:ln>
            <a:effectLst/>
          </c:spPr>
          <c:marker>
            <c:symbol val="none"/>
          </c:marker>
          <c:dLbls>
            <c:dLbl>
              <c:idx val="3"/>
              <c:tx>
                <c:rich>
                  <a:bodyPr/>
                  <a:lstStyle/>
                  <a:p>
                    <a:r>
                      <a:rPr lang="en-US"/>
                      <a:t>LSL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CB9F-4338-8D68-0ECEECEAC9BE}"/>
                </c:ext>
              </c:extLst>
            </c:dLbl>
            <c:dLbl>
              <c:idx val="10"/>
              <c:tx>
                <c:rich>
                  <a:bodyPr/>
                  <a:lstStyle/>
                  <a:p>
                    <a:r>
                      <a:rPr lang="en-US"/>
                      <a:t>USL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B9F-4338-8D68-0ECEECEAC9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minus"/>
            <c:errValType val="percentage"/>
            <c:noEndCap val="1"/>
            <c:val val="100"/>
            <c:spPr>
              <a:noFill/>
              <a:ln w="9525" cap="flat" cmpd="sng" algn="ctr">
                <a:solidFill>
                  <a:schemeClr val="tx1">
                    <a:lumMod val="65000"/>
                    <a:lumOff val="35000"/>
                  </a:schemeClr>
                </a:solidFill>
                <a:prstDash val="dash"/>
                <a:round/>
              </a:ln>
              <a:effectLst/>
            </c:spPr>
          </c:errBars>
          <c:errBars>
            <c:errDir val="x"/>
            <c:errBarType val="minus"/>
            <c:errValType val="percentage"/>
            <c:noEndCap val="1"/>
            <c:val val="0"/>
            <c:spPr>
              <a:noFill/>
              <a:ln w="9525" cap="flat" cmpd="sng" algn="ctr">
                <a:solidFill>
                  <a:schemeClr val="tx1">
                    <a:lumMod val="65000"/>
                    <a:lumOff val="35000"/>
                  </a:schemeClr>
                </a:solidFill>
                <a:round/>
              </a:ln>
              <a:effectLst/>
            </c:spPr>
          </c:errBars>
          <c:xVal>
            <c:numRef>
              <c:f>'FD3.2'!$H$2:$H$12</c:f>
              <c:numCache>
                <c:formatCode>0.00</c:formatCode>
                <c:ptCount val="11"/>
                <c:pt idx="0">
                  <c:v>-4.7276422613942611E-2</c:v>
                </c:pt>
                <c:pt idx="1">
                  <c:v>-3.1032566937206206E-2</c:v>
                </c:pt>
                <c:pt idx="2">
                  <c:v>-1.4788711260469807E-2</c:v>
                </c:pt>
                <c:pt idx="3">
                  <c:v>1.4551444162665943E-3</c:v>
                </c:pt>
                <c:pt idx="4">
                  <c:v>1.7699000093002994E-2</c:v>
                </c:pt>
                <c:pt idx="5">
                  <c:v>3.3942855769739398E-2</c:v>
                </c:pt>
                <c:pt idx="6">
                  <c:v>5.0186711446475796E-2</c:v>
                </c:pt>
                <c:pt idx="7">
                  <c:v>6.64305671232122E-2</c:v>
                </c:pt>
                <c:pt idx="8">
                  <c:v>8.2674422799948605E-2</c:v>
                </c:pt>
                <c:pt idx="9">
                  <c:v>9.8918278476685009E-2</c:v>
                </c:pt>
                <c:pt idx="10">
                  <c:v>0.1151621341534214</c:v>
                </c:pt>
              </c:numCache>
            </c:numRef>
          </c:xVal>
          <c:yVal>
            <c:numRef>
              <c:f>'FD3.2'!$J$2:$J$12</c:f>
              <c:numCache>
                <c:formatCode>General</c:formatCode>
                <c:ptCount val="11"/>
                <c:pt idx="3">
                  <c:v>12</c:v>
                </c:pt>
                <c:pt idx="10">
                  <c:v>12</c:v>
                </c:pt>
              </c:numCache>
            </c:numRef>
          </c:yVal>
          <c:smooth val="1"/>
          <c:extLst>
            <c:ext xmlns:c16="http://schemas.microsoft.com/office/drawing/2014/chart" uri="{C3380CC4-5D6E-409C-BE32-E72D297353CC}">
              <c16:uniqueId val="{00000004-CB9F-4338-8D68-0ECEECEAC9BE}"/>
            </c:ext>
          </c:extLst>
        </c:ser>
        <c:dLbls>
          <c:showLegendKey val="0"/>
          <c:showVal val="0"/>
          <c:showCatName val="0"/>
          <c:showSerName val="0"/>
          <c:showPercent val="0"/>
          <c:showBubbleSize val="0"/>
        </c:dLbls>
        <c:axId val="392758584"/>
        <c:axId val="392760544"/>
      </c:scatterChart>
      <c:valAx>
        <c:axId val="392758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Defect density (defects/page)</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760544"/>
        <c:crosses val="autoZero"/>
        <c:crossBetween val="midCat"/>
      </c:valAx>
      <c:valAx>
        <c:axId val="392760544"/>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758584"/>
        <c:crosses val="autoZero"/>
        <c:crossBetween val="midCat"/>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a:t>Defect Distribution (18-2H)</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Sheet1!$B$3:$J$3</c:f>
              <c:numCache>
                <c:formatCode>0.00%</c:formatCode>
                <c:ptCount val="6"/>
                <c:pt idx="0">
                  <c:v>0.18825812712275594</c:v>
                </c:pt>
                <c:pt idx="1">
                  <c:v>0.27365356622998543</c:v>
                </c:pt>
                <c:pt idx="2">
                  <c:v>0.28238719068413393</c:v>
                </c:pt>
                <c:pt idx="3">
                  <c:v>0.21300339640950994</c:v>
                </c:pt>
                <c:pt idx="4">
                  <c:v>4.0756914119359534E-2</c:v>
                </c:pt>
                <c:pt idx="5">
                  <c:v>1.9408054342552159E-3</c:v>
                </c:pt>
              </c:numCache>
            </c:numRef>
          </c:val>
          <c:extLst>
            <c:ext xmlns:c16="http://schemas.microsoft.com/office/drawing/2014/chart" uri="{C3380CC4-5D6E-409C-BE32-E72D297353CC}">
              <c16:uniqueId val="{00000000-9BE0-41F2-90BC-8F9D02DFCC92}"/>
            </c:ext>
          </c:extLst>
        </c:ser>
        <c:dLbls>
          <c:showLegendKey val="0"/>
          <c:showVal val="0"/>
          <c:showCatName val="0"/>
          <c:showSerName val="0"/>
          <c:showPercent val="0"/>
          <c:showBubbleSize val="0"/>
        </c:dLbls>
        <c:gapWidth val="219"/>
        <c:overlap val="-27"/>
        <c:axId val="392763680"/>
        <c:axId val="392758976"/>
      </c:barChart>
      <c:catAx>
        <c:axId val="392763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92758976"/>
        <c:crosses val="autoZero"/>
        <c:auto val="1"/>
        <c:lblAlgn val="ctr"/>
        <c:lblOffset val="100"/>
        <c:noMultiLvlLbl val="0"/>
      </c:catAx>
      <c:valAx>
        <c:axId val="3927589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763680"/>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a:t>Defect Distribution (18-1H)</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Sheet1!$B$18:$J$18</c:f>
              <c:numCache>
                <c:formatCode>0.00%</c:formatCode>
                <c:ptCount val="6"/>
                <c:pt idx="0">
                  <c:v>0.20882352941176471</c:v>
                </c:pt>
                <c:pt idx="1">
                  <c:v>0.26372549019607844</c:v>
                </c:pt>
                <c:pt idx="2">
                  <c:v>0.3235294117647059</c:v>
                </c:pt>
                <c:pt idx="3">
                  <c:v>0.13872549019607844</c:v>
                </c:pt>
                <c:pt idx="4">
                  <c:v>5.7843137254901963E-2</c:v>
                </c:pt>
                <c:pt idx="5">
                  <c:v>7.3529411764705881E-3</c:v>
                </c:pt>
              </c:numCache>
            </c:numRef>
          </c:val>
          <c:extLst>
            <c:ext xmlns:c16="http://schemas.microsoft.com/office/drawing/2014/chart" uri="{C3380CC4-5D6E-409C-BE32-E72D297353CC}">
              <c16:uniqueId val="{00000000-04A5-4F49-BEDF-C15456A5F01E}"/>
            </c:ext>
          </c:extLst>
        </c:ser>
        <c:dLbls>
          <c:showLegendKey val="0"/>
          <c:showVal val="0"/>
          <c:showCatName val="0"/>
          <c:showSerName val="0"/>
          <c:showPercent val="0"/>
          <c:showBubbleSize val="0"/>
        </c:dLbls>
        <c:gapWidth val="219"/>
        <c:overlap val="-27"/>
        <c:axId val="392756624"/>
        <c:axId val="392757408"/>
      </c:barChart>
      <c:catAx>
        <c:axId val="39275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92757408"/>
        <c:crosses val="autoZero"/>
        <c:auto val="1"/>
        <c:lblAlgn val="ctr"/>
        <c:lblOffset val="100"/>
        <c:noMultiLvlLbl val="0"/>
      </c:catAx>
      <c:valAx>
        <c:axId val="3927574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756624"/>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a:t>Defect Distribution (17-2H)</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Sheet1!$B$33:$J$33</c:f>
              <c:numCache>
                <c:formatCode>0.00%</c:formatCode>
                <c:ptCount val="6"/>
                <c:pt idx="0">
                  <c:v>0.17740981667652278</c:v>
                </c:pt>
                <c:pt idx="1">
                  <c:v>0.28917800118273213</c:v>
                </c:pt>
                <c:pt idx="2">
                  <c:v>0.27675931401537551</c:v>
                </c:pt>
                <c:pt idx="3">
                  <c:v>0.17031342400946187</c:v>
                </c:pt>
                <c:pt idx="4">
                  <c:v>3.6073329390892965E-2</c:v>
                </c:pt>
                <c:pt idx="5">
                  <c:v>5.0266114725014785E-2</c:v>
                </c:pt>
              </c:numCache>
            </c:numRef>
          </c:val>
          <c:extLst>
            <c:ext xmlns:c16="http://schemas.microsoft.com/office/drawing/2014/chart" uri="{C3380CC4-5D6E-409C-BE32-E72D297353CC}">
              <c16:uniqueId val="{00000000-DCC4-4521-9D6D-541AF618F318}"/>
            </c:ext>
          </c:extLst>
        </c:ser>
        <c:dLbls>
          <c:showLegendKey val="0"/>
          <c:showVal val="0"/>
          <c:showCatName val="0"/>
          <c:showSerName val="0"/>
          <c:showPercent val="0"/>
          <c:showBubbleSize val="0"/>
        </c:dLbls>
        <c:gapWidth val="219"/>
        <c:overlap val="-27"/>
        <c:axId val="392760936"/>
        <c:axId val="392759760"/>
      </c:barChart>
      <c:catAx>
        <c:axId val="39276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92759760"/>
        <c:crosses val="autoZero"/>
        <c:auto val="1"/>
        <c:lblAlgn val="ctr"/>
        <c:lblOffset val="100"/>
        <c:noMultiLvlLbl val="0"/>
      </c:catAx>
      <c:valAx>
        <c:axId val="3927597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760936"/>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Defect Distribution (18-2H)</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Sheet1!$B$3:$J$3</c:f>
              <c:numCache>
                <c:formatCode>0.00%</c:formatCode>
                <c:ptCount val="6"/>
                <c:pt idx="0">
                  <c:v>0.18825812712275594</c:v>
                </c:pt>
                <c:pt idx="1">
                  <c:v>0.27365356622998543</c:v>
                </c:pt>
                <c:pt idx="2">
                  <c:v>0.28238719068413393</c:v>
                </c:pt>
                <c:pt idx="3">
                  <c:v>0.21300339640950994</c:v>
                </c:pt>
                <c:pt idx="4">
                  <c:v>4.0756914119359534E-2</c:v>
                </c:pt>
                <c:pt idx="5">
                  <c:v>1.9408054342552159E-3</c:v>
                </c:pt>
              </c:numCache>
            </c:numRef>
          </c:val>
          <c:extLst>
            <c:ext xmlns:c16="http://schemas.microsoft.com/office/drawing/2014/chart" uri="{C3380CC4-5D6E-409C-BE32-E72D297353CC}">
              <c16:uniqueId val="{00000000-6DC3-47AA-B119-DBFD69A8CE78}"/>
            </c:ext>
          </c:extLst>
        </c:ser>
        <c:dLbls>
          <c:showLegendKey val="0"/>
          <c:showVal val="0"/>
          <c:showCatName val="0"/>
          <c:showSerName val="0"/>
          <c:showPercent val="0"/>
          <c:showBubbleSize val="0"/>
        </c:dLbls>
        <c:gapWidth val="219"/>
        <c:overlap val="-27"/>
        <c:axId val="392041744"/>
        <c:axId val="392040568"/>
      </c:barChart>
      <c:catAx>
        <c:axId val="392041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0568"/>
        <c:crosses val="autoZero"/>
        <c:auto val="1"/>
        <c:lblAlgn val="ctr"/>
        <c:lblOffset val="100"/>
        <c:noMultiLvlLbl val="0"/>
      </c:catAx>
      <c:valAx>
        <c:axId val="3920405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041744"/>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a:t>Defect Distribution (17-1H)</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Sheet1!$B$48:$J$48</c:f>
              <c:numCache>
                <c:formatCode>0.00%</c:formatCode>
                <c:ptCount val="6"/>
                <c:pt idx="0">
                  <c:v>0.11212814645308924</c:v>
                </c:pt>
                <c:pt idx="1">
                  <c:v>0.19908466819221968</c:v>
                </c:pt>
                <c:pt idx="2">
                  <c:v>0.18707093821510298</c:v>
                </c:pt>
                <c:pt idx="3">
                  <c:v>0.32665903890160181</c:v>
                </c:pt>
                <c:pt idx="4">
                  <c:v>0.16018306636155608</c:v>
                </c:pt>
                <c:pt idx="5">
                  <c:v>1.4874141876430207E-2</c:v>
                </c:pt>
              </c:numCache>
            </c:numRef>
          </c:val>
          <c:extLst>
            <c:ext xmlns:c16="http://schemas.microsoft.com/office/drawing/2014/chart" uri="{C3380CC4-5D6E-409C-BE32-E72D297353CC}">
              <c16:uniqueId val="{00000000-287A-4AE0-B7DD-02B19AF3EEA8}"/>
            </c:ext>
          </c:extLst>
        </c:ser>
        <c:dLbls>
          <c:showLegendKey val="0"/>
          <c:showVal val="0"/>
          <c:showCatName val="0"/>
          <c:showSerName val="0"/>
          <c:showPercent val="0"/>
          <c:showBubbleSize val="0"/>
        </c:dLbls>
        <c:gapWidth val="219"/>
        <c:overlap val="-27"/>
        <c:axId val="392762504"/>
        <c:axId val="392757016"/>
      </c:barChart>
      <c:catAx>
        <c:axId val="392762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92757016"/>
        <c:crosses val="autoZero"/>
        <c:auto val="1"/>
        <c:lblAlgn val="ctr"/>
        <c:lblOffset val="100"/>
        <c:noMultiLvlLbl val="0"/>
      </c:catAx>
      <c:valAx>
        <c:axId val="3927570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762504"/>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Defect Distribution (16S)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Sheet1!$B$63:$J$63</c:f>
              <c:numCache>
                <c:formatCode>0.00%</c:formatCode>
                <c:ptCount val="6"/>
                <c:pt idx="0">
                  <c:v>0.10507462686567164</c:v>
                </c:pt>
                <c:pt idx="1">
                  <c:v>0.14567164179104478</c:v>
                </c:pt>
                <c:pt idx="2">
                  <c:v>0.22865671641791044</c:v>
                </c:pt>
                <c:pt idx="3">
                  <c:v>0.12656716417910449</c:v>
                </c:pt>
                <c:pt idx="4">
                  <c:v>0.33910447761194029</c:v>
                </c:pt>
                <c:pt idx="5">
                  <c:v>5.492537313432836E-2</c:v>
                </c:pt>
              </c:numCache>
            </c:numRef>
          </c:val>
          <c:extLst>
            <c:ext xmlns:c16="http://schemas.microsoft.com/office/drawing/2014/chart" uri="{C3380CC4-5D6E-409C-BE32-E72D297353CC}">
              <c16:uniqueId val="{00000000-3CC2-4AEF-8277-A4ACCACE48B0}"/>
            </c:ext>
          </c:extLst>
        </c:ser>
        <c:dLbls>
          <c:showLegendKey val="0"/>
          <c:showVal val="0"/>
          <c:showCatName val="0"/>
          <c:showSerName val="0"/>
          <c:showPercent val="0"/>
          <c:showBubbleSize val="0"/>
        </c:dLbls>
        <c:gapWidth val="219"/>
        <c:overlap val="-27"/>
        <c:axId val="392758192"/>
        <c:axId val="393651992"/>
      </c:barChart>
      <c:catAx>
        <c:axId val="39275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1992"/>
        <c:crosses val="autoZero"/>
        <c:auto val="1"/>
        <c:lblAlgn val="ctr"/>
        <c:lblOffset val="100"/>
        <c:noMultiLvlLbl val="0"/>
      </c:catAx>
      <c:valAx>
        <c:axId val="3936519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758192"/>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Defect Distribution (16K)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Sheet1!$B$78:$J$78</c:f>
              <c:numCache>
                <c:formatCode>0.00%</c:formatCode>
                <c:ptCount val="6"/>
                <c:pt idx="0">
                  <c:v>4.9492385786802033E-2</c:v>
                </c:pt>
                <c:pt idx="1">
                  <c:v>0.16116751269035534</c:v>
                </c:pt>
                <c:pt idx="2">
                  <c:v>0.26776649746192893</c:v>
                </c:pt>
                <c:pt idx="3">
                  <c:v>0.10913705583756345</c:v>
                </c:pt>
                <c:pt idx="4">
                  <c:v>0.26142131979695432</c:v>
                </c:pt>
                <c:pt idx="5">
                  <c:v>0.15101522842639595</c:v>
                </c:pt>
              </c:numCache>
            </c:numRef>
          </c:val>
          <c:extLst>
            <c:ext xmlns:c16="http://schemas.microsoft.com/office/drawing/2014/chart" uri="{C3380CC4-5D6E-409C-BE32-E72D297353CC}">
              <c16:uniqueId val="{00000000-E074-4B88-9F3B-ACC9F115D95B}"/>
            </c:ext>
          </c:extLst>
        </c:ser>
        <c:dLbls>
          <c:showLegendKey val="0"/>
          <c:showVal val="0"/>
          <c:showCatName val="0"/>
          <c:showSerName val="0"/>
          <c:showPercent val="0"/>
          <c:showBubbleSize val="0"/>
        </c:dLbls>
        <c:gapWidth val="219"/>
        <c:overlap val="-27"/>
        <c:axId val="393650424"/>
        <c:axId val="393653952"/>
      </c:barChart>
      <c:catAx>
        <c:axId val="393650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3952"/>
        <c:crosses val="autoZero"/>
        <c:auto val="1"/>
        <c:lblAlgn val="ctr"/>
        <c:lblOffset val="100"/>
        <c:noMultiLvlLbl val="0"/>
      </c:catAx>
      <c:valAx>
        <c:axId val="393653952"/>
        <c:scaling>
          <c:orientation val="minMax"/>
          <c:max val="0.4"/>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0424"/>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Defect Distribution (15S)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Sheet1!$B$93:$J$93</c:f>
              <c:numCache>
                <c:formatCode>0.00%</c:formatCode>
                <c:ptCount val="6"/>
                <c:pt idx="0">
                  <c:v>2.2452504317789293E-2</c:v>
                </c:pt>
                <c:pt idx="1">
                  <c:v>0.15544041450777202</c:v>
                </c:pt>
                <c:pt idx="2">
                  <c:v>0.21934369602763384</c:v>
                </c:pt>
                <c:pt idx="3">
                  <c:v>0.38169257340241797</c:v>
                </c:pt>
                <c:pt idx="4">
                  <c:v>0.153713298791019</c:v>
                </c:pt>
                <c:pt idx="5">
                  <c:v>6.7357512953367879E-2</c:v>
                </c:pt>
              </c:numCache>
            </c:numRef>
          </c:val>
          <c:extLst>
            <c:ext xmlns:c16="http://schemas.microsoft.com/office/drawing/2014/chart" uri="{C3380CC4-5D6E-409C-BE32-E72D297353CC}">
              <c16:uniqueId val="{00000000-7EE9-44A5-BFAA-9900B8F7E6B4}"/>
            </c:ext>
          </c:extLst>
        </c:ser>
        <c:dLbls>
          <c:showLegendKey val="0"/>
          <c:showVal val="0"/>
          <c:showCatName val="0"/>
          <c:showSerName val="0"/>
          <c:showPercent val="0"/>
          <c:showBubbleSize val="0"/>
        </c:dLbls>
        <c:gapWidth val="219"/>
        <c:overlap val="-27"/>
        <c:axId val="393652384"/>
        <c:axId val="393652776"/>
      </c:barChart>
      <c:catAx>
        <c:axId val="393652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2776"/>
        <c:crosses val="autoZero"/>
        <c:auto val="1"/>
        <c:lblAlgn val="ctr"/>
        <c:lblOffset val="100"/>
        <c:noMultiLvlLbl val="0"/>
      </c:catAx>
      <c:valAx>
        <c:axId val="3936527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2384"/>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Defect Distribution (15S)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Sheet1!$B$93:$J$93</c:f>
              <c:numCache>
                <c:formatCode>0.00%</c:formatCode>
                <c:ptCount val="6"/>
                <c:pt idx="0">
                  <c:v>2.2452504317789293E-2</c:v>
                </c:pt>
                <c:pt idx="1">
                  <c:v>0.15544041450777202</c:v>
                </c:pt>
                <c:pt idx="2">
                  <c:v>0.21934369602763384</c:v>
                </c:pt>
                <c:pt idx="3">
                  <c:v>0.38169257340241797</c:v>
                </c:pt>
                <c:pt idx="4">
                  <c:v>0.153713298791019</c:v>
                </c:pt>
                <c:pt idx="5">
                  <c:v>6.7357512953367879E-2</c:v>
                </c:pt>
              </c:numCache>
            </c:numRef>
          </c:val>
          <c:extLst>
            <c:ext xmlns:c16="http://schemas.microsoft.com/office/drawing/2014/chart" uri="{C3380CC4-5D6E-409C-BE32-E72D297353CC}">
              <c16:uniqueId val="{00000000-0757-444D-A54D-081A5347858C}"/>
            </c:ext>
          </c:extLst>
        </c:ser>
        <c:dLbls>
          <c:showLegendKey val="0"/>
          <c:showVal val="0"/>
          <c:showCatName val="0"/>
          <c:showSerName val="0"/>
          <c:showPercent val="0"/>
          <c:showBubbleSize val="0"/>
        </c:dLbls>
        <c:gapWidth val="219"/>
        <c:overlap val="-27"/>
        <c:axId val="393655520"/>
        <c:axId val="393649640"/>
      </c:barChart>
      <c:catAx>
        <c:axId val="39365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49640"/>
        <c:crosses val="autoZero"/>
        <c:auto val="1"/>
        <c:lblAlgn val="ctr"/>
        <c:lblOffset val="100"/>
        <c:noMultiLvlLbl val="0"/>
      </c:catAx>
      <c:valAx>
        <c:axId val="393649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5520"/>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Defect Distribution (18-2H)</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Sheet1!$B$1:$J$1</c:f>
              <c:strCache>
                <c:ptCount val="6"/>
                <c:pt idx="0">
                  <c:v>FD/AD</c:v>
                </c:pt>
                <c:pt idx="1">
                  <c:v>DD/UD</c:v>
                </c:pt>
                <c:pt idx="2">
                  <c:v>CD</c:v>
                </c:pt>
                <c:pt idx="3">
                  <c:v>UT</c:v>
                </c:pt>
                <c:pt idx="4">
                  <c:v>IT</c:v>
                </c:pt>
                <c:pt idx="5">
                  <c:v>ST/VT</c:v>
                </c:pt>
              </c:strCache>
            </c:strRef>
          </c:cat>
          <c:val>
            <c:numRef>
              <c:f>Sheet1!$B$3:$J$3</c:f>
              <c:numCache>
                <c:formatCode>0.00%</c:formatCode>
                <c:ptCount val="6"/>
                <c:pt idx="0">
                  <c:v>0.18825812712275594</c:v>
                </c:pt>
                <c:pt idx="1">
                  <c:v>0.27365356622998543</c:v>
                </c:pt>
                <c:pt idx="2">
                  <c:v>0.28238719068413393</c:v>
                </c:pt>
                <c:pt idx="3">
                  <c:v>0.21300339640950994</c:v>
                </c:pt>
                <c:pt idx="4">
                  <c:v>4.0756914119359534E-2</c:v>
                </c:pt>
                <c:pt idx="5">
                  <c:v>1.9408054342552159E-3</c:v>
                </c:pt>
              </c:numCache>
            </c:numRef>
          </c:val>
          <c:extLst>
            <c:ext xmlns:c16="http://schemas.microsoft.com/office/drawing/2014/chart" uri="{C3380CC4-5D6E-409C-BE32-E72D297353CC}">
              <c16:uniqueId val="{00000000-210D-430E-8962-8161B711741C}"/>
            </c:ext>
          </c:extLst>
        </c:ser>
        <c:dLbls>
          <c:showLegendKey val="0"/>
          <c:showVal val="0"/>
          <c:showCatName val="0"/>
          <c:showSerName val="0"/>
          <c:showPercent val="0"/>
          <c:showBubbleSize val="0"/>
        </c:dLbls>
        <c:gapWidth val="219"/>
        <c:overlap val="-27"/>
        <c:axId val="393655912"/>
        <c:axId val="393651600"/>
      </c:barChart>
      <c:catAx>
        <c:axId val="393655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1600"/>
        <c:crosses val="autoZero"/>
        <c:auto val="1"/>
        <c:lblAlgn val="ctr"/>
        <c:lblOffset val="100"/>
        <c:noMultiLvlLbl val="0"/>
      </c:catAx>
      <c:valAx>
        <c:axId val="3936516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5912"/>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Defect/Issue</a:t>
            </a:r>
            <a:r>
              <a:rPr lang="en-US" baseline="0"/>
              <a:t> density (CD)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QC_indicators!$P$208</c:f>
              <c:strCache>
                <c:ptCount val="1"/>
                <c:pt idx="0">
                  <c:v>Defect density</c:v>
                </c:pt>
              </c:strCache>
            </c:strRef>
          </c:tx>
          <c:spPr>
            <a:solidFill>
              <a:schemeClr val="accent2"/>
            </a:solidFill>
            <a:ln>
              <a:noFill/>
            </a:ln>
            <a:effectLst/>
          </c:spPr>
          <c:invertIfNegative val="0"/>
          <c:val>
            <c:numRef>
              <c:f>QC_indicators!$P$210:$P$225</c:f>
              <c:numCache>
                <c:formatCode>0.0000</c:formatCode>
                <c:ptCount val="16"/>
                <c:pt idx="0">
                  <c:v>1.7301038062283738E-2</c:v>
                </c:pt>
                <c:pt idx="1">
                  <c:v>1.9083969465648856E-2</c:v>
                </c:pt>
                <c:pt idx="2">
                  <c:v>5.5248618784530384E-3</c:v>
                </c:pt>
                <c:pt idx="3">
                  <c:v>2.442002442002442E-3</c:v>
                </c:pt>
                <c:pt idx="4">
                  <c:v>1.3008130081300813E-2</c:v>
                </c:pt>
                <c:pt idx="5">
                  <c:v>0</c:v>
                </c:pt>
                <c:pt idx="6">
                  <c:v>0</c:v>
                </c:pt>
                <c:pt idx="7">
                  <c:v>6.4599483204134363E-3</c:v>
                </c:pt>
                <c:pt idx="8">
                  <c:v>3.875968992248062E-3</c:v>
                </c:pt>
                <c:pt idx="9">
                  <c:v>1.2106537530266344E-3</c:v>
                </c:pt>
                <c:pt idx="10">
                  <c:v>9.557945041816009E-3</c:v>
                </c:pt>
                <c:pt idx="11">
                  <c:v>0</c:v>
                </c:pt>
                <c:pt idx="12">
                  <c:v>0</c:v>
                </c:pt>
                <c:pt idx="13">
                  <c:v>0</c:v>
                </c:pt>
                <c:pt idx="14">
                  <c:v>#N/A</c:v>
                </c:pt>
              </c:numCache>
            </c:numRef>
          </c:val>
          <c:extLst>
            <c:ext xmlns:c16="http://schemas.microsoft.com/office/drawing/2014/chart" uri="{C3380CC4-5D6E-409C-BE32-E72D297353CC}">
              <c16:uniqueId val="{00000000-0984-4FD8-9837-8A60246421D9}"/>
            </c:ext>
          </c:extLst>
        </c:ser>
        <c:ser>
          <c:idx val="1"/>
          <c:order val="1"/>
          <c:tx>
            <c:strRef>
              <c:f>QC_indicators!$Q$208</c:f>
              <c:strCache>
                <c:ptCount val="1"/>
                <c:pt idx="0">
                  <c:v>Issue density</c:v>
                </c:pt>
              </c:strCache>
            </c:strRef>
          </c:tx>
          <c:spPr>
            <a:solidFill>
              <a:schemeClr val="tx2">
                <a:lumMod val="60000"/>
                <a:lumOff val="40000"/>
              </a:schemeClr>
            </a:solidFill>
            <a:ln>
              <a:noFill/>
            </a:ln>
            <a:effectLst/>
          </c:spPr>
          <c:invertIfNegative val="0"/>
          <c:val>
            <c:numRef>
              <c:f>QC_indicators!$Q$210:$Q$225</c:f>
              <c:numCache>
                <c:formatCode>0.0000</c:formatCode>
                <c:ptCount val="16"/>
                <c:pt idx="0">
                  <c:v>3.4602076124567477E-2</c:v>
                </c:pt>
                <c:pt idx="1">
                  <c:v>1.9083969465648856E-2</c:v>
                </c:pt>
                <c:pt idx="2">
                  <c:v>2.7624309392265192E-2</c:v>
                </c:pt>
                <c:pt idx="3">
                  <c:v>4.884004884004884E-3</c:v>
                </c:pt>
                <c:pt idx="4">
                  <c:v>2.6016260162601626E-2</c:v>
                </c:pt>
                <c:pt idx="5">
                  <c:v>0</c:v>
                </c:pt>
                <c:pt idx="6">
                  <c:v>0</c:v>
                </c:pt>
                <c:pt idx="7">
                  <c:v>1.1627906976744186E-2</c:v>
                </c:pt>
                <c:pt idx="8">
                  <c:v>1.5503875968992248E-2</c:v>
                </c:pt>
                <c:pt idx="9">
                  <c:v>1.4527845036319613E-2</c:v>
                </c:pt>
                <c:pt idx="10">
                  <c:v>1.5531660692951015E-2</c:v>
                </c:pt>
                <c:pt idx="11">
                  <c:v>0</c:v>
                </c:pt>
                <c:pt idx="12">
                  <c:v>6.6225165562913907E-3</c:v>
                </c:pt>
                <c:pt idx="13">
                  <c:v>5.772005772005772E-3</c:v>
                </c:pt>
                <c:pt idx="14">
                  <c:v>#N/A</c:v>
                </c:pt>
              </c:numCache>
            </c:numRef>
          </c:val>
          <c:extLst>
            <c:ext xmlns:c16="http://schemas.microsoft.com/office/drawing/2014/chart" uri="{C3380CC4-5D6E-409C-BE32-E72D297353CC}">
              <c16:uniqueId val="{00000001-0984-4FD8-9837-8A60246421D9}"/>
            </c:ext>
          </c:extLst>
        </c:ser>
        <c:dLbls>
          <c:showLegendKey val="0"/>
          <c:showVal val="0"/>
          <c:showCatName val="0"/>
          <c:showSerName val="0"/>
          <c:showPercent val="0"/>
          <c:showBubbleSize val="0"/>
        </c:dLbls>
        <c:gapWidth val="150"/>
        <c:axId val="393656304"/>
        <c:axId val="393655128"/>
      </c:barChart>
      <c:lineChart>
        <c:grouping val="standard"/>
        <c:varyColors val="0"/>
        <c:ser>
          <c:idx val="3"/>
          <c:order val="2"/>
          <c:tx>
            <c:strRef>
              <c:f>QC_indicators!$O$208</c:f>
              <c:strCache>
                <c:ptCount val="1"/>
                <c:pt idx="0">
                  <c:v>Target speed</c:v>
                </c:pt>
              </c:strCache>
            </c:strRef>
          </c:tx>
          <c:spPr>
            <a:ln w="12700" cap="rnd">
              <a:solidFill>
                <a:srgbClr val="7030A0"/>
              </a:solidFill>
              <a:prstDash val="dash"/>
              <a:round/>
            </a:ln>
            <a:effectLst/>
          </c:spPr>
          <c:marker>
            <c:symbol val="none"/>
          </c:marker>
          <c:val>
            <c:numRef>
              <c:f>QC_indicators!$O$210:$O$225</c:f>
              <c:numCache>
                <c:formatCode>0.00</c:formatCode>
                <c:ptCount val="16"/>
                <c:pt idx="0">
                  <c:v>237.858910441771</c:v>
                </c:pt>
                <c:pt idx="1">
                  <c:v>237.858910441771</c:v>
                </c:pt>
                <c:pt idx="2">
                  <c:v>237.858910441771</c:v>
                </c:pt>
                <c:pt idx="3">
                  <c:v>237.858910441771</c:v>
                </c:pt>
                <c:pt idx="4">
                  <c:v>237.858910441771</c:v>
                </c:pt>
                <c:pt idx="5">
                  <c:v>237.858910441771</c:v>
                </c:pt>
                <c:pt idx="6">
                  <c:v>237.858910441771</c:v>
                </c:pt>
                <c:pt idx="7">
                  <c:v>237.858910441771</c:v>
                </c:pt>
                <c:pt idx="8">
                  <c:v>237.858910441771</c:v>
                </c:pt>
                <c:pt idx="9">
                  <c:v>237.858910441771</c:v>
                </c:pt>
                <c:pt idx="10">
                  <c:v>237.858910441771</c:v>
                </c:pt>
                <c:pt idx="11">
                  <c:v>237.858910441771</c:v>
                </c:pt>
                <c:pt idx="12">
                  <c:v>237.858910441771</c:v>
                </c:pt>
                <c:pt idx="13">
                  <c:v>237.858910441771</c:v>
                </c:pt>
                <c:pt idx="14">
                  <c:v>237.858910441771</c:v>
                </c:pt>
              </c:numCache>
            </c:numRef>
          </c:val>
          <c:smooth val="0"/>
          <c:extLst>
            <c:ext xmlns:c16="http://schemas.microsoft.com/office/drawing/2014/chart" uri="{C3380CC4-5D6E-409C-BE32-E72D297353CC}">
              <c16:uniqueId val="{00000002-0984-4FD8-9837-8A60246421D9}"/>
            </c:ext>
          </c:extLst>
        </c:ser>
        <c:ser>
          <c:idx val="2"/>
          <c:order val="3"/>
          <c:tx>
            <c:strRef>
              <c:f>QC_indicators!$R$208</c:f>
              <c:strCache>
                <c:ptCount val="1"/>
                <c:pt idx="0">
                  <c:v>Review speed</c:v>
                </c:pt>
              </c:strCache>
            </c:strRef>
          </c:tx>
          <c:spPr>
            <a:ln w="28575" cap="rnd">
              <a:solidFill>
                <a:srgbClr val="00B050"/>
              </a:solidFill>
              <a:prstDash val="dash"/>
              <a:round/>
            </a:ln>
            <a:effectLst/>
          </c:spPr>
          <c:marker>
            <c:symbol val="none"/>
          </c:marker>
          <c:val>
            <c:numRef>
              <c:f>QC_indicators!$R$210:$R$223</c:f>
              <c:numCache>
                <c:formatCode>0.0000</c:formatCode>
                <c:ptCount val="14"/>
                <c:pt idx="0">
                  <c:v>144.5</c:v>
                </c:pt>
                <c:pt idx="1">
                  <c:v>154.11764705882354</c:v>
                </c:pt>
                <c:pt idx="2">
                  <c:v>181</c:v>
                </c:pt>
                <c:pt idx="3">
                  <c:v>409.5</c:v>
                </c:pt>
                <c:pt idx="4">
                  <c:v>307.5</c:v>
                </c:pt>
                <c:pt idx="5">
                  <c:v>10</c:v>
                </c:pt>
                <c:pt idx="6">
                  <c:v>40</c:v>
                </c:pt>
                <c:pt idx="7">
                  <c:v>309.60000000000002</c:v>
                </c:pt>
                <c:pt idx="8">
                  <c:v>258</c:v>
                </c:pt>
                <c:pt idx="9">
                  <c:v>413</c:v>
                </c:pt>
                <c:pt idx="10">
                  <c:v>418.5</c:v>
                </c:pt>
                <c:pt idx="11">
                  <c:v>13.333333333333334</c:v>
                </c:pt>
                <c:pt idx="12">
                  <c:v>151</c:v>
                </c:pt>
                <c:pt idx="13">
                  <c:v>346.5</c:v>
                </c:pt>
              </c:numCache>
            </c:numRef>
          </c:val>
          <c:smooth val="0"/>
          <c:extLst>
            <c:ext xmlns:c16="http://schemas.microsoft.com/office/drawing/2014/chart" uri="{C3380CC4-5D6E-409C-BE32-E72D297353CC}">
              <c16:uniqueId val="{00000003-0984-4FD8-9837-8A60246421D9}"/>
            </c:ext>
          </c:extLst>
        </c:ser>
        <c:dLbls>
          <c:showLegendKey val="0"/>
          <c:showVal val="0"/>
          <c:showCatName val="0"/>
          <c:showSerName val="0"/>
          <c:showPercent val="0"/>
          <c:showBubbleSize val="0"/>
        </c:dLbls>
        <c:marker val="1"/>
        <c:smooth val="0"/>
        <c:axId val="393650816"/>
        <c:axId val="393656696"/>
      </c:lineChart>
      <c:catAx>
        <c:axId val="3936563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5128"/>
        <c:crosses val="autoZero"/>
        <c:auto val="1"/>
        <c:lblAlgn val="ctr"/>
        <c:lblOffset val="100"/>
        <c:noMultiLvlLbl val="0"/>
      </c:catAx>
      <c:valAx>
        <c:axId val="3936551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Density (item/LoC)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6304"/>
        <c:crosses val="autoZero"/>
        <c:crossBetween val="between"/>
      </c:valAx>
      <c:valAx>
        <c:axId val="393656696"/>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Speed (LoC/hour)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0816"/>
        <c:crosses val="max"/>
        <c:crossBetween val="between"/>
      </c:valAx>
      <c:catAx>
        <c:axId val="393650816"/>
        <c:scaling>
          <c:orientation val="minMax"/>
        </c:scaling>
        <c:delete val="1"/>
        <c:axPos val="b"/>
        <c:majorTickMark val="out"/>
        <c:minorTickMark val="none"/>
        <c:tickLblPos val="nextTo"/>
        <c:crossAx val="39365669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Defect/Issue</a:t>
            </a:r>
            <a:r>
              <a:rPr lang="en-US" baseline="0"/>
              <a:t> density (CD)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QC_indicators!$P$208</c:f>
              <c:strCache>
                <c:ptCount val="1"/>
                <c:pt idx="0">
                  <c:v>Defect density</c:v>
                </c:pt>
              </c:strCache>
            </c:strRef>
          </c:tx>
          <c:spPr>
            <a:solidFill>
              <a:schemeClr val="accent2"/>
            </a:solidFill>
            <a:ln>
              <a:noFill/>
            </a:ln>
            <a:effectLst/>
          </c:spPr>
          <c:invertIfNegative val="0"/>
          <c:val>
            <c:numRef>
              <c:f>QC_indicators!$P$210:$P$225</c:f>
              <c:numCache>
                <c:formatCode>0.0000</c:formatCode>
                <c:ptCount val="16"/>
                <c:pt idx="0">
                  <c:v>1.7301038062283738E-2</c:v>
                </c:pt>
                <c:pt idx="1">
                  <c:v>1.9083969465648856E-2</c:v>
                </c:pt>
                <c:pt idx="2">
                  <c:v>5.5248618784530384E-3</c:v>
                </c:pt>
                <c:pt idx="3">
                  <c:v>2.442002442002442E-3</c:v>
                </c:pt>
                <c:pt idx="4">
                  <c:v>1.3008130081300813E-2</c:v>
                </c:pt>
                <c:pt idx="5">
                  <c:v>0</c:v>
                </c:pt>
                <c:pt idx="6">
                  <c:v>0</c:v>
                </c:pt>
                <c:pt idx="7">
                  <c:v>6.4599483204134363E-3</c:v>
                </c:pt>
                <c:pt idx="8">
                  <c:v>3.875968992248062E-3</c:v>
                </c:pt>
                <c:pt idx="9">
                  <c:v>1.2106537530266344E-3</c:v>
                </c:pt>
                <c:pt idx="10">
                  <c:v>9.557945041816009E-3</c:v>
                </c:pt>
                <c:pt idx="11">
                  <c:v>0</c:v>
                </c:pt>
                <c:pt idx="12">
                  <c:v>0</c:v>
                </c:pt>
                <c:pt idx="13">
                  <c:v>0</c:v>
                </c:pt>
                <c:pt idx="14">
                  <c:v>#N/A</c:v>
                </c:pt>
              </c:numCache>
            </c:numRef>
          </c:val>
          <c:extLst>
            <c:ext xmlns:c16="http://schemas.microsoft.com/office/drawing/2014/chart" uri="{C3380CC4-5D6E-409C-BE32-E72D297353CC}">
              <c16:uniqueId val="{00000000-3260-42B6-BA90-8E7F1521E1A2}"/>
            </c:ext>
          </c:extLst>
        </c:ser>
        <c:ser>
          <c:idx val="1"/>
          <c:order val="1"/>
          <c:tx>
            <c:strRef>
              <c:f>QC_indicators!$Q$208</c:f>
              <c:strCache>
                <c:ptCount val="1"/>
                <c:pt idx="0">
                  <c:v>Issue density</c:v>
                </c:pt>
              </c:strCache>
            </c:strRef>
          </c:tx>
          <c:spPr>
            <a:solidFill>
              <a:schemeClr val="tx2">
                <a:lumMod val="60000"/>
                <a:lumOff val="40000"/>
              </a:schemeClr>
            </a:solidFill>
            <a:ln>
              <a:noFill/>
            </a:ln>
            <a:effectLst/>
          </c:spPr>
          <c:invertIfNegative val="0"/>
          <c:val>
            <c:numRef>
              <c:f>QC_indicators!$Q$210:$Q$225</c:f>
              <c:numCache>
                <c:formatCode>0.0000</c:formatCode>
                <c:ptCount val="16"/>
                <c:pt idx="0">
                  <c:v>3.4602076124567477E-2</c:v>
                </c:pt>
                <c:pt idx="1">
                  <c:v>1.9083969465648856E-2</c:v>
                </c:pt>
                <c:pt idx="2">
                  <c:v>2.7624309392265192E-2</c:v>
                </c:pt>
                <c:pt idx="3">
                  <c:v>4.884004884004884E-3</c:v>
                </c:pt>
                <c:pt idx="4">
                  <c:v>2.6016260162601626E-2</c:v>
                </c:pt>
                <c:pt idx="5">
                  <c:v>0</c:v>
                </c:pt>
                <c:pt idx="6">
                  <c:v>0</c:v>
                </c:pt>
                <c:pt idx="7">
                  <c:v>1.1627906976744186E-2</c:v>
                </c:pt>
                <c:pt idx="8">
                  <c:v>1.5503875968992248E-2</c:v>
                </c:pt>
                <c:pt idx="9">
                  <c:v>1.4527845036319613E-2</c:v>
                </c:pt>
                <c:pt idx="10">
                  <c:v>1.5531660692951015E-2</c:v>
                </c:pt>
                <c:pt idx="11">
                  <c:v>0</c:v>
                </c:pt>
                <c:pt idx="12">
                  <c:v>6.6225165562913907E-3</c:v>
                </c:pt>
                <c:pt idx="13">
                  <c:v>5.772005772005772E-3</c:v>
                </c:pt>
                <c:pt idx="14">
                  <c:v>#N/A</c:v>
                </c:pt>
              </c:numCache>
            </c:numRef>
          </c:val>
          <c:extLst>
            <c:ext xmlns:c16="http://schemas.microsoft.com/office/drawing/2014/chart" uri="{C3380CC4-5D6E-409C-BE32-E72D297353CC}">
              <c16:uniqueId val="{00000001-3260-42B6-BA90-8E7F1521E1A2}"/>
            </c:ext>
          </c:extLst>
        </c:ser>
        <c:dLbls>
          <c:showLegendKey val="0"/>
          <c:showVal val="0"/>
          <c:showCatName val="0"/>
          <c:showSerName val="0"/>
          <c:showPercent val="0"/>
          <c:showBubbleSize val="0"/>
        </c:dLbls>
        <c:gapWidth val="150"/>
        <c:axId val="393651208"/>
        <c:axId val="394483072"/>
      </c:barChart>
      <c:lineChart>
        <c:grouping val="standard"/>
        <c:varyColors val="0"/>
        <c:ser>
          <c:idx val="3"/>
          <c:order val="2"/>
          <c:tx>
            <c:strRef>
              <c:f>QC_indicators!$O$208</c:f>
              <c:strCache>
                <c:ptCount val="1"/>
                <c:pt idx="0">
                  <c:v>Target speed</c:v>
                </c:pt>
              </c:strCache>
            </c:strRef>
          </c:tx>
          <c:spPr>
            <a:ln w="12700" cap="rnd">
              <a:solidFill>
                <a:srgbClr val="7030A0"/>
              </a:solidFill>
              <a:prstDash val="dash"/>
              <a:round/>
            </a:ln>
            <a:effectLst/>
          </c:spPr>
          <c:marker>
            <c:symbol val="none"/>
          </c:marker>
          <c:val>
            <c:numRef>
              <c:f>QC_indicators!$O$210:$O$225</c:f>
              <c:numCache>
                <c:formatCode>0.00</c:formatCode>
                <c:ptCount val="16"/>
                <c:pt idx="0">
                  <c:v>237.858910441771</c:v>
                </c:pt>
                <c:pt idx="1">
                  <c:v>237.858910441771</c:v>
                </c:pt>
                <c:pt idx="2">
                  <c:v>237.858910441771</c:v>
                </c:pt>
                <c:pt idx="3">
                  <c:v>237.858910441771</c:v>
                </c:pt>
                <c:pt idx="4">
                  <c:v>237.858910441771</c:v>
                </c:pt>
                <c:pt idx="5">
                  <c:v>237.858910441771</c:v>
                </c:pt>
                <c:pt idx="6">
                  <c:v>237.858910441771</c:v>
                </c:pt>
                <c:pt idx="7">
                  <c:v>237.858910441771</c:v>
                </c:pt>
                <c:pt idx="8">
                  <c:v>237.858910441771</c:v>
                </c:pt>
                <c:pt idx="9">
                  <c:v>237.858910441771</c:v>
                </c:pt>
                <c:pt idx="10">
                  <c:v>237.858910441771</c:v>
                </c:pt>
                <c:pt idx="11">
                  <c:v>237.858910441771</c:v>
                </c:pt>
                <c:pt idx="12">
                  <c:v>237.858910441771</c:v>
                </c:pt>
                <c:pt idx="13">
                  <c:v>237.858910441771</c:v>
                </c:pt>
                <c:pt idx="14">
                  <c:v>237.858910441771</c:v>
                </c:pt>
              </c:numCache>
            </c:numRef>
          </c:val>
          <c:smooth val="0"/>
          <c:extLst>
            <c:ext xmlns:c16="http://schemas.microsoft.com/office/drawing/2014/chart" uri="{C3380CC4-5D6E-409C-BE32-E72D297353CC}">
              <c16:uniqueId val="{00000002-3260-42B6-BA90-8E7F1521E1A2}"/>
            </c:ext>
          </c:extLst>
        </c:ser>
        <c:ser>
          <c:idx val="2"/>
          <c:order val="3"/>
          <c:tx>
            <c:strRef>
              <c:f>QC_indicators!$R$208</c:f>
              <c:strCache>
                <c:ptCount val="1"/>
                <c:pt idx="0">
                  <c:v>Review speed</c:v>
                </c:pt>
              </c:strCache>
            </c:strRef>
          </c:tx>
          <c:spPr>
            <a:ln w="28575" cap="rnd">
              <a:solidFill>
                <a:srgbClr val="00B050"/>
              </a:solidFill>
              <a:prstDash val="dash"/>
              <a:round/>
            </a:ln>
            <a:effectLst/>
          </c:spPr>
          <c:marker>
            <c:symbol val="none"/>
          </c:marker>
          <c:val>
            <c:numRef>
              <c:f>QC_indicators!$R$210:$R$223</c:f>
              <c:numCache>
                <c:formatCode>0.0000</c:formatCode>
                <c:ptCount val="14"/>
                <c:pt idx="0">
                  <c:v>144.5</c:v>
                </c:pt>
                <c:pt idx="1">
                  <c:v>154.11764705882354</c:v>
                </c:pt>
                <c:pt idx="2">
                  <c:v>181</c:v>
                </c:pt>
                <c:pt idx="3">
                  <c:v>409.5</c:v>
                </c:pt>
                <c:pt idx="4">
                  <c:v>307.5</c:v>
                </c:pt>
                <c:pt idx="5">
                  <c:v>10</c:v>
                </c:pt>
                <c:pt idx="6">
                  <c:v>40</c:v>
                </c:pt>
                <c:pt idx="7">
                  <c:v>309.60000000000002</c:v>
                </c:pt>
                <c:pt idx="8">
                  <c:v>258</c:v>
                </c:pt>
                <c:pt idx="9">
                  <c:v>413</c:v>
                </c:pt>
                <c:pt idx="10">
                  <c:v>418.5</c:v>
                </c:pt>
                <c:pt idx="11">
                  <c:v>13.333333333333334</c:v>
                </c:pt>
                <c:pt idx="12">
                  <c:v>151</c:v>
                </c:pt>
                <c:pt idx="13">
                  <c:v>346.5</c:v>
                </c:pt>
              </c:numCache>
            </c:numRef>
          </c:val>
          <c:smooth val="0"/>
          <c:extLst>
            <c:ext xmlns:c16="http://schemas.microsoft.com/office/drawing/2014/chart" uri="{C3380CC4-5D6E-409C-BE32-E72D297353CC}">
              <c16:uniqueId val="{00000003-3260-42B6-BA90-8E7F1521E1A2}"/>
            </c:ext>
          </c:extLst>
        </c:ser>
        <c:dLbls>
          <c:showLegendKey val="0"/>
          <c:showVal val="0"/>
          <c:showCatName val="0"/>
          <c:showSerName val="0"/>
          <c:showPercent val="0"/>
          <c:showBubbleSize val="0"/>
        </c:dLbls>
        <c:marker val="1"/>
        <c:smooth val="0"/>
        <c:axId val="394477976"/>
        <c:axId val="394480720"/>
      </c:lineChart>
      <c:catAx>
        <c:axId val="3936512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83072"/>
        <c:crosses val="autoZero"/>
        <c:auto val="1"/>
        <c:lblAlgn val="ctr"/>
        <c:lblOffset val="100"/>
        <c:noMultiLvlLbl val="0"/>
      </c:catAx>
      <c:valAx>
        <c:axId val="3944830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Density (item/LoC)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651208"/>
        <c:crosses val="autoZero"/>
        <c:crossBetween val="between"/>
      </c:valAx>
      <c:valAx>
        <c:axId val="39448072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Speed (LoC/hour)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77976"/>
        <c:crosses val="max"/>
        <c:crossBetween val="between"/>
      </c:valAx>
      <c:catAx>
        <c:axId val="394477976"/>
        <c:scaling>
          <c:orientation val="minMax"/>
        </c:scaling>
        <c:delete val="1"/>
        <c:axPos val="b"/>
        <c:majorTickMark val="out"/>
        <c:minorTickMark val="none"/>
        <c:tickLblPos val="nextTo"/>
        <c:crossAx val="3944807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Defect/Issue</a:t>
            </a:r>
            <a:r>
              <a:rPr lang="en-US" baseline="0"/>
              <a:t> density (CD)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QC_indicators!$P$208</c:f>
              <c:strCache>
                <c:ptCount val="1"/>
                <c:pt idx="0">
                  <c:v>Defect density</c:v>
                </c:pt>
              </c:strCache>
            </c:strRef>
          </c:tx>
          <c:spPr>
            <a:solidFill>
              <a:schemeClr val="accent2"/>
            </a:solidFill>
            <a:ln>
              <a:noFill/>
            </a:ln>
            <a:effectLst/>
          </c:spPr>
          <c:invertIfNegative val="0"/>
          <c:val>
            <c:numRef>
              <c:f>QC_indicators!$P$210:$P$225</c:f>
              <c:numCache>
                <c:formatCode>0.0000</c:formatCode>
                <c:ptCount val="16"/>
                <c:pt idx="0">
                  <c:v>1.7301038062283738E-2</c:v>
                </c:pt>
                <c:pt idx="1">
                  <c:v>1.9083969465648856E-2</c:v>
                </c:pt>
                <c:pt idx="2">
                  <c:v>5.5248618784530384E-3</c:v>
                </c:pt>
                <c:pt idx="3">
                  <c:v>2.442002442002442E-3</c:v>
                </c:pt>
                <c:pt idx="4">
                  <c:v>1.3008130081300813E-2</c:v>
                </c:pt>
                <c:pt idx="5">
                  <c:v>0</c:v>
                </c:pt>
                <c:pt idx="6">
                  <c:v>0</c:v>
                </c:pt>
                <c:pt idx="7">
                  <c:v>6.4599483204134363E-3</c:v>
                </c:pt>
                <c:pt idx="8">
                  <c:v>3.875968992248062E-3</c:v>
                </c:pt>
                <c:pt idx="9">
                  <c:v>1.2106537530266344E-3</c:v>
                </c:pt>
                <c:pt idx="10">
                  <c:v>9.557945041816009E-3</c:v>
                </c:pt>
                <c:pt idx="11">
                  <c:v>0</c:v>
                </c:pt>
                <c:pt idx="12">
                  <c:v>0</c:v>
                </c:pt>
                <c:pt idx="13">
                  <c:v>0</c:v>
                </c:pt>
                <c:pt idx="14">
                  <c:v>#N/A</c:v>
                </c:pt>
              </c:numCache>
            </c:numRef>
          </c:val>
          <c:extLst>
            <c:ext xmlns:c16="http://schemas.microsoft.com/office/drawing/2014/chart" uri="{C3380CC4-5D6E-409C-BE32-E72D297353CC}">
              <c16:uniqueId val="{00000000-37FA-43EF-BBC2-412B18DC264B}"/>
            </c:ext>
          </c:extLst>
        </c:ser>
        <c:ser>
          <c:idx val="1"/>
          <c:order val="1"/>
          <c:tx>
            <c:strRef>
              <c:f>QC_indicators!$Q$208</c:f>
              <c:strCache>
                <c:ptCount val="1"/>
                <c:pt idx="0">
                  <c:v>Issue density</c:v>
                </c:pt>
              </c:strCache>
            </c:strRef>
          </c:tx>
          <c:spPr>
            <a:solidFill>
              <a:schemeClr val="tx2">
                <a:lumMod val="60000"/>
                <a:lumOff val="40000"/>
              </a:schemeClr>
            </a:solidFill>
            <a:ln>
              <a:noFill/>
            </a:ln>
            <a:effectLst/>
          </c:spPr>
          <c:invertIfNegative val="0"/>
          <c:val>
            <c:numRef>
              <c:f>QC_indicators!$Q$210:$Q$225</c:f>
              <c:numCache>
                <c:formatCode>0.0000</c:formatCode>
                <c:ptCount val="16"/>
                <c:pt idx="0">
                  <c:v>3.4602076124567477E-2</c:v>
                </c:pt>
                <c:pt idx="1">
                  <c:v>1.9083969465648856E-2</c:v>
                </c:pt>
                <c:pt idx="2">
                  <c:v>2.7624309392265192E-2</c:v>
                </c:pt>
                <c:pt idx="3">
                  <c:v>4.884004884004884E-3</c:v>
                </c:pt>
                <c:pt idx="4">
                  <c:v>2.6016260162601626E-2</c:v>
                </c:pt>
                <c:pt idx="5">
                  <c:v>0</c:v>
                </c:pt>
                <c:pt idx="6">
                  <c:v>0</c:v>
                </c:pt>
                <c:pt idx="7">
                  <c:v>1.1627906976744186E-2</c:v>
                </c:pt>
                <c:pt idx="8">
                  <c:v>1.5503875968992248E-2</c:v>
                </c:pt>
                <c:pt idx="9">
                  <c:v>1.4527845036319613E-2</c:v>
                </c:pt>
                <c:pt idx="10">
                  <c:v>1.5531660692951015E-2</c:v>
                </c:pt>
                <c:pt idx="11">
                  <c:v>0</c:v>
                </c:pt>
                <c:pt idx="12">
                  <c:v>6.6225165562913907E-3</c:v>
                </c:pt>
                <c:pt idx="13">
                  <c:v>5.772005772005772E-3</c:v>
                </c:pt>
                <c:pt idx="14">
                  <c:v>#N/A</c:v>
                </c:pt>
              </c:numCache>
            </c:numRef>
          </c:val>
          <c:extLst>
            <c:ext xmlns:c16="http://schemas.microsoft.com/office/drawing/2014/chart" uri="{C3380CC4-5D6E-409C-BE32-E72D297353CC}">
              <c16:uniqueId val="{00000001-37FA-43EF-BBC2-412B18DC264B}"/>
            </c:ext>
          </c:extLst>
        </c:ser>
        <c:dLbls>
          <c:showLegendKey val="0"/>
          <c:showVal val="0"/>
          <c:showCatName val="0"/>
          <c:showSerName val="0"/>
          <c:showPercent val="0"/>
          <c:showBubbleSize val="0"/>
        </c:dLbls>
        <c:gapWidth val="150"/>
        <c:axId val="394481504"/>
        <c:axId val="394481896"/>
      </c:barChart>
      <c:lineChart>
        <c:grouping val="standard"/>
        <c:varyColors val="0"/>
        <c:ser>
          <c:idx val="3"/>
          <c:order val="2"/>
          <c:tx>
            <c:strRef>
              <c:f>QC_indicators!$O$208</c:f>
              <c:strCache>
                <c:ptCount val="1"/>
                <c:pt idx="0">
                  <c:v>Target speed</c:v>
                </c:pt>
              </c:strCache>
            </c:strRef>
          </c:tx>
          <c:spPr>
            <a:ln w="12700" cap="rnd">
              <a:solidFill>
                <a:srgbClr val="7030A0"/>
              </a:solidFill>
              <a:prstDash val="dash"/>
              <a:round/>
            </a:ln>
            <a:effectLst/>
          </c:spPr>
          <c:marker>
            <c:symbol val="none"/>
          </c:marker>
          <c:val>
            <c:numRef>
              <c:f>QC_indicators!$O$210:$O$225</c:f>
              <c:numCache>
                <c:formatCode>0.00</c:formatCode>
                <c:ptCount val="16"/>
                <c:pt idx="0">
                  <c:v>237.858910441771</c:v>
                </c:pt>
                <c:pt idx="1">
                  <c:v>237.858910441771</c:v>
                </c:pt>
                <c:pt idx="2">
                  <c:v>237.858910441771</c:v>
                </c:pt>
                <c:pt idx="3">
                  <c:v>237.858910441771</c:v>
                </c:pt>
                <c:pt idx="4">
                  <c:v>237.858910441771</c:v>
                </c:pt>
                <c:pt idx="5">
                  <c:v>237.858910441771</c:v>
                </c:pt>
                <c:pt idx="6">
                  <c:v>237.858910441771</c:v>
                </c:pt>
                <c:pt idx="7">
                  <c:v>237.858910441771</c:v>
                </c:pt>
                <c:pt idx="8">
                  <c:v>237.858910441771</c:v>
                </c:pt>
                <c:pt idx="9">
                  <c:v>237.858910441771</c:v>
                </c:pt>
                <c:pt idx="10">
                  <c:v>237.858910441771</c:v>
                </c:pt>
                <c:pt idx="11">
                  <c:v>237.858910441771</c:v>
                </c:pt>
                <c:pt idx="12">
                  <c:v>237.858910441771</c:v>
                </c:pt>
                <c:pt idx="13">
                  <c:v>237.858910441771</c:v>
                </c:pt>
                <c:pt idx="14">
                  <c:v>237.858910441771</c:v>
                </c:pt>
              </c:numCache>
            </c:numRef>
          </c:val>
          <c:smooth val="0"/>
          <c:extLst>
            <c:ext xmlns:c16="http://schemas.microsoft.com/office/drawing/2014/chart" uri="{C3380CC4-5D6E-409C-BE32-E72D297353CC}">
              <c16:uniqueId val="{00000002-37FA-43EF-BBC2-412B18DC264B}"/>
            </c:ext>
          </c:extLst>
        </c:ser>
        <c:ser>
          <c:idx val="2"/>
          <c:order val="3"/>
          <c:tx>
            <c:strRef>
              <c:f>QC_indicators!$R$208</c:f>
              <c:strCache>
                <c:ptCount val="1"/>
                <c:pt idx="0">
                  <c:v>Review speed</c:v>
                </c:pt>
              </c:strCache>
            </c:strRef>
          </c:tx>
          <c:spPr>
            <a:ln w="28575" cap="rnd">
              <a:solidFill>
                <a:srgbClr val="00B050"/>
              </a:solidFill>
              <a:prstDash val="dash"/>
              <a:round/>
            </a:ln>
            <a:effectLst/>
          </c:spPr>
          <c:marker>
            <c:symbol val="none"/>
          </c:marker>
          <c:val>
            <c:numRef>
              <c:f>QC_indicators!$R$210:$R$223</c:f>
              <c:numCache>
                <c:formatCode>0.0000</c:formatCode>
                <c:ptCount val="14"/>
                <c:pt idx="0">
                  <c:v>144.5</c:v>
                </c:pt>
                <c:pt idx="1">
                  <c:v>154.11764705882354</c:v>
                </c:pt>
                <c:pt idx="2">
                  <c:v>181</c:v>
                </c:pt>
                <c:pt idx="3">
                  <c:v>409.5</c:v>
                </c:pt>
                <c:pt idx="4">
                  <c:v>307.5</c:v>
                </c:pt>
                <c:pt idx="5">
                  <c:v>10</c:v>
                </c:pt>
                <c:pt idx="6">
                  <c:v>40</c:v>
                </c:pt>
                <c:pt idx="7">
                  <c:v>309.60000000000002</c:v>
                </c:pt>
                <c:pt idx="8">
                  <c:v>258</c:v>
                </c:pt>
                <c:pt idx="9">
                  <c:v>413</c:v>
                </c:pt>
                <c:pt idx="10">
                  <c:v>418.5</c:v>
                </c:pt>
                <c:pt idx="11">
                  <c:v>13.333333333333334</c:v>
                </c:pt>
                <c:pt idx="12">
                  <c:v>151</c:v>
                </c:pt>
                <c:pt idx="13">
                  <c:v>346.5</c:v>
                </c:pt>
              </c:numCache>
            </c:numRef>
          </c:val>
          <c:smooth val="0"/>
          <c:extLst>
            <c:ext xmlns:c16="http://schemas.microsoft.com/office/drawing/2014/chart" uri="{C3380CC4-5D6E-409C-BE32-E72D297353CC}">
              <c16:uniqueId val="{00000003-37FA-43EF-BBC2-412B18DC264B}"/>
            </c:ext>
          </c:extLst>
        </c:ser>
        <c:dLbls>
          <c:showLegendKey val="0"/>
          <c:showVal val="0"/>
          <c:showCatName val="0"/>
          <c:showSerName val="0"/>
          <c:showPercent val="0"/>
          <c:showBubbleSize val="0"/>
        </c:dLbls>
        <c:marker val="1"/>
        <c:smooth val="0"/>
        <c:axId val="394482288"/>
        <c:axId val="394482680"/>
      </c:lineChart>
      <c:catAx>
        <c:axId val="3944815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81896"/>
        <c:crosses val="autoZero"/>
        <c:auto val="1"/>
        <c:lblAlgn val="ctr"/>
        <c:lblOffset val="100"/>
        <c:noMultiLvlLbl val="0"/>
      </c:catAx>
      <c:valAx>
        <c:axId val="3944818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Density (item/LoC)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81504"/>
        <c:crosses val="autoZero"/>
        <c:crossBetween val="between"/>
      </c:valAx>
      <c:valAx>
        <c:axId val="39448268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Speed (LoC/hour)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82288"/>
        <c:crosses val="max"/>
        <c:crossBetween val="between"/>
      </c:valAx>
      <c:catAx>
        <c:axId val="394482288"/>
        <c:scaling>
          <c:orientation val="minMax"/>
        </c:scaling>
        <c:delete val="1"/>
        <c:axPos val="b"/>
        <c:majorTickMark val="out"/>
        <c:minorTickMark val="none"/>
        <c:tickLblPos val="nextTo"/>
        <c:crossAx val="39448268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Defect/Issue</a:t>
            </a:r>
            <a:r>
              <a:rPr lang="en-US" baseline="0"/>
              <a:t> density (CD)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QC_indicators!$P$208</c:f>
              <c:strCache>
                <c:ptCount val="1"/>
                <c:pt idx="0">
                  <c:v>Defect density</c:v>
                </c:pt>
              </c:strCache>
            </c:strRef>
          </c:tx>
          <c:spPr>
            <a:solidFill>
              <a:schemeClr val="accent2"/>
            </a:solidFill>
            <a:ln>
              <a:noFill/>
            </a:ln>
            <a:effectLst/>
          </c:spPr>
          <c:invertIfNegative val="0"/>
          <c:val>
            <c:numRef>
              <c:f>QC_indicators!$P$210:$P$225</c:f>
              <c:numCache>
                <c:formatCode>0.0000</c:formatCode>
                <c:ptCount val="16"/>
                <c:pt idx="0">
                  <c:v>1.7301038062283738E-2</c:v>
                </c:pt>
                <c:pt idx="1">
                  <c:v>1.9083969465648856E-2</c:v>
                </c:pt>
                <c:pt idx="2">
                  <c:v>5.5248618784530384E-3</c:v>
                </c:pt>
                <c:pt idx="3">
                  <c:v>2.442002442002442E-3</c:v>
                </c:pt>
                <c:pt idx="4">
                  <c:v>1.3008130081300813E-2</c:v>
                </c:pt>
                <c:pt idx="5">
                  <c:v>0</c:v>
                </c:pt>
                <c:pt idx="6">
                  <c:v>0</c:v>
                </c:pt>
                <c:pt idx="7">
                  <c:v>6.4599483204134363E-3</c:v>
                </c:pt>
                <c:pt idx="8">
                  <c:v>3.875968992248062E-3</c:v>
                </c:pt>
                <c:pt idx="9">
                  <c:v>1.2106537530266344E-3</c:v>
                </c:pt>
                <c:pt idx="10">
                  <c:v>9.557945041816009E-3</c:v>
                </c:pt>
                <c:pt idx="11">
                  <c:v>0</c:v>
                </c:pt>
                <c:pt idx="12">
                  <c:v>0</c:v>
                </c:pt>
                <c:pt idx="13">
                  <c:v>0</c:v>
                </c:pt>
                <c:pt idx="14">
                  <c:v>#N/A</c:v>
                </c:pt>
              </c:numCache>
            </c:numRef>
          </c:val>
          <c:extLst>
            <c:ext xmlns:c16="http://schemas.microsoft.com/office/drawing/2014/chart" uri="{C3380CC4-5D6E-409C-BE32-E72D297353CC}">
              <c16:uniqueId val="{00000000-151D-4692-8BD2-B8F0622BCD1A}"/>
            </c:ext>
          </c:extLst>
        </c:ser>
        <c:ser>
          <c:idx val="1"/>
          <c:order val="1"/>
          <c:tx>
            <c:strRef>
              <c:f>QC_indicators!$Q$208</c:f>
              <c:strCache>
                <c:ptCount val="1"/>
                <c:pt idx="0">
                  <c:v>Issue density</c:v>
                </c:pt>
              </c:strCache>
            </c:strRef>
          </c:tx>
          <c:spPr>
            <a:solidFill>
              <a:schemeClr val="tx2">
                <a:lumMod val="60000"/>
                <a:lumOff val="40000"/>
              </a:schemeClr>
            </a:solidFill>
            <a:ln>
              <a:noFill/>
            </a:ln>
            <a:effectLst/>
          </c:spPr>
          <c:invertIfNegative val="0"/>
          <c:val>
            <c:numRef>
              <c:f>QC_indicators!$Q$210:$Q$225</c:f>
              <c:numCache>
                <c:formatCode>0.0000</c:formatCode>
                <c:ptCount val="16"/>
                <c:pt idx="0">
                  <c:v>3.4602076124567477E-2</c:v>
                </c:pt>
                <c:pt idx="1">
                  <c:v>1.9083969465648856E-2</c:v>
                </c:pt>
                <c:pt idx="2">
                  <c:v>2.7624309392265192E-2</c:v>
                </c:pt>
                <c:pt idx="3">
                  <c:v>4.884004884004884E-3</c:v>
                </c:pt>
                <c:pt idx="4">
                  <c:v>2.6016260162601626E-2</c:v>
                </c:pt>
                <c:pt idx="5">
                  <c:v>0</c:v>
                </c:pt>
                <c:pt idx="6">
                  <c:v>0</c:v>
                </c:pt>
                <c:pt idx="7">
                  <c:v>1.1627906976744186E-2</c:v>
                </c:pt>
                <c:pt idx="8">
                  <c:v>1.5503875968992248E-2</c:v>
                </c:pt>
                <c:pt idx="9">
                  <c:v>1.4527845036319613E-2</c:v>
                </c:pt>
                <c:pt idx="10">
                  <c:v>1.5531660692951015E-2</c:v>
                </c:pt>
                <c:pt idx="11">
                  <c:v>0</c:v>
                </c:pt>
                <c:pt idx="12">
                  <c:v>6.6225165562913907E-3</c:v>
                </c:pt>
                <c:pt idx="13">
                  <c:v>5.772005772005772E-3</c:v>
                </c:pt>
                <c:pt idx="14">
                  <c:v>#N/A</c:v>
                </c:pt>
              </c:numCache>
            </c:numRef>
          </c:val>
          <c:extLst>
            <c:ext xmlns:c16="http://schemas.microsoft.com/office/drawing/2014/chart" uri="{C3380CC4-5D6E-409C-BE32-E72D297353CC}">
              <c16:uniqueId val="{00000001-151D-4692-8BD2-B8F0622BCD1A}"/>
            </c:ext>
          </c:extLst>
        </c:ser>
        <c:dLbls>
          <c:showLegendKey val="0"/>
          <c:showVal val="0"/>
          <c:showCatName val="0"/>
          <c:showSerName val="0"/>
          <c:showPercent val="0"/>
          <c:showBubbleSize val="0"/>
        </c:dLbls>
        <c:gapWidth val="150"/>
        <c:axId val="394476408"/>
        <c:axId val="394483464"/>
      </c:barChart>
      <c:lineChart>
        <c:grouping val="standard"/>
        <c:varyColors val="0"/>
        <c:ser>
          <c:idx val="3"/>
          <c:order val="2"/>
          <c:tx>
            <c:strRef>
              <c:f>QC_indicators!$O$208</c:f>
              <c:strCache>
                <c:ptCount val="1"/>
                <c:pt idx="0">
                  <c:v>Target speed</c:v>
                </c:pt>
              </c:strCache>
            </c:strRef>
          </c:tx>
          <c:spPr>
            <a:ln w="12700" cap="rnd">
              <a:solidFill>
                <a:srgbClr val="7030A0"/>
              </a:solidFill>
              <a:prstDash val="dash"/>
              <a:round/>
            </a:ln>
            <a:effectLst/>
          </c:spPr>
          <c:marker>
            <c:symbol val="none"/>
          </c:marker>
          <c:val>
            <c:numRef>
              <c:f>QC_indicators!$O$210:$O$225</c:f>
              <c:numCache>
                <c:formatCode>0.00</c:formatCode>
                <c:ptCount val="16"/>
                <c:pt idx="0">
                  <c:v>237.858910441771</c:v>
                </c:pt>
                <c:pt idx="1">
                  <c:v>237.858910441771</c:v>
                </c:pt>
                <c:pt idx="2">
                  <c:v>237.858910441771</c:v>
                </c:pt>
                <c:pt idx="3">
                  <c:v>237.858910441771</c:v>
                </c:pt>
                <c:pt idx="4">
                  <c:v>237.858910441771</c:v>
                </c:pt>
                <c:pt idx="5">
                  <c:v>237.858910441771</c:v>
                </c:pt>
                <c:pt idx="6">
                  <c:v>237.858910441771</c:v>
                </c:pt>
                <c:pt idx="7">
                  <c:v>237.858910441771</c:v>
                </c:pt>
                <c:pt idx="8">
                  <c:v>237.858910441771</c:v>
                </c:pt>
                <c:pt idx="9">
                  <c:v>237.858910441771</c:v>
                </c:pt>
                <c:pt idx="10">
                  <c:v>237.858910441771</c:v>
                </c:pt>
                <c:pt idx="11">
                  <c:v>237.858910441771</c:v>
                </c:pt>
                <c:pt idx="12">
                  <c:v>237.858910441771</c:v>
                </c:pt>
                <c:pt idx="13">
                  <c:v>237.858910441771</c:v>
                </c:pt>
                <c:pt idx="14">
                  <c:v>237.858910441771</c:v>
                </c:pt>
              </c:numCache>
            </c:numRef>
          </c:val>
          <c:smooth val="0"/>
          <c:extLst>
            <c:ext xmlns:c16="http://schemas.microsoft.com/office/drawing/2014/chart" uri="{C3380CC4-5D6E-409C-BE32-E72D297353CC}">
              <c16:uniqueId val="{00000002-151D-4692-8BD2-B8F0622BCD1A}"/>
            </c:ext>
          </c:extLst>
        </c:ser>
        <c:ser>
          <c:idx val="2"/>
          <c:order val="3"/>
          <c:tx>
            <c:strRef>
              <c:f>QC_indicators!$R$208</c:f>
              <c:strCache>
                <c:ptCount val="1"/>
                <c:pt idx="0">
                  <c:v>Review speed</c:v>
                </c:pt>
              </c:strCache>
            </c:strRef>
          </c:tx>
          <c:spPr>
            <a:ln w="28575" cap="rnd">
              <a:solidFill>
                <a:srgbClr val="00B050"/>
              </a:solidFill>
              <a:prstDash val="dash"/>
              <a:round/>
            </a:ln>
            <a:effectLst/>
          </c:spPr>
          <c:marker>
            <c:symbol val="none"/>
          </c:marker>
          <c:val>
            <c:numRef>
              <c:f>QC_indicators!$R$210:$R$223</c:f>
              <c:numCache>
                <c:formatCode>0.0000</c:formatCode>
                <c:ptCount val="14"/>
                <c:pt idx="0">
                  <c:v>144.5</c:v>
                </c:pt>
                <c:pt idx="1">
                  <c:v>154.11764705882354</c:v>
                </c:pt>
                <c:pt idx="2">
                  <c:v>181</c:v>
                </c:pt>
                <c:pt idx="3">
                  <c:v>409.5</c:v>
                </c:pt>
                <c:pt idx="4">
                  <c:v>307.5</c:v>
                </c:pt>
                <c:pt idx="5">
                  <c:v>10</c:v>
                </c:pt>
                <c:pt idx="6">
                  <c:v>40</c:v>
                </c:pt>
                <c:pt idx="7">
                  <c:v>309.60000000000002</c:v>
                </c:pt>
                <c:pt idx="8">
                  <c:v>258</c:v>
                </c:pt>
                <c:pt idx="9">
                  <c:v>413</c:v>
                </c:pt>
                <c:pt idx="10">
                  <c:v>418.5</c:v>
                </c:pt>
                <c:pt idx="11">
                  <c:v>13.333333333333334</c:v>
                </c:pt>
                <c:pt idx="12">
                  <c:v>151</c:v>
                </c:pt>
                <c:pt idx="13">
                  <c:v>346.5</c:v>
                </c:pt>
              </c:numCache>
            </c:numRef>
          </c:val>
          <c:smooth val="0"/>
          <c:extLst>
            <c:ext xmlns:c16="http://schemas.microsoft.com/office/drawing/2014/chart" uri="{C3380CC4-5D6E-409C-BE32-E72D297353CC}">
              <c16:uniqueId val="{00000003-151D-4692-8BD2-B8F0622BCD1A}"/>
            </c:ext>
          </c:extLst>
        </c:ser>
        <c:dLbls>
          <c:showLegendKey val="0"/>
          <c:showVal val="0"/>
          <c:showCatName val="0"/>
          <c:showSerName val="0"/>
          <c:showPercent val="0"/>
          <c:showBubbleSize val="0"/>
        </c:dLbls>
        <c:marker val="1"/>
        <c:smooth val="0"/>
        <c:axId val="394477584"/>
        <c:axId val="394476800"/>
      </c:lineChart>
      <c:catAx>
        <c:axId val="3944764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83464"/>
        <c:crosses val="autoZero"/>
        <c:auto val="1"/>
        <c:lblAlgn val="ctr"/>
        <c:lblOffset val="100"/>
        <c:noMultiLvlLbl val="0"/>
      </c:catAx>
      <c:valAx>
        <c:axId val="3944834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Density (item/LoC)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76408"/>
        <c:crosses val="autoZero"/>
        <c:crossBetween val="between"/>
      </c:valAx>
      <c:valAx>
        <c:axId val="39447680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Speed (LoC/hour)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77584"/>
        <c:crosses val="max"/>
        <c:crossBetween val="between"/>
      </c:valAx>
      <c:catAx>
        <c:axId val="394477584"/>
        <c:scaling>
          <c:orientation val="minMax"/>
        </c:scaling>
        <c:delete val="1"/>
        <c:axPos val="b"/>
        <c:majorTickMark val="out"/>
        <c:minorTickMark val="none"/>
        <c:tickLblPos val="nextTo"/>
        <c:crossAx val="39447680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Bug (Plan)</c:v>
                </c:pt>
              </c:strCache>
            </c:strRef>
          </c:tx>
          <c:spPr>
            <a:ln w="28575" cap="rnd">
              <a:solidFill>
                <a:schemeClr val="accent1"/>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Sheet1!$B$2:$B$9</c:f>
              <c:numCache>
                <c:formatCode>General</c:formatCode>
                <c:ptCount val="8"/>
                <c:pt idx="0">
                  <c:v>4.3</c:v>
                </c:pt>
                <c:pt idx="1">
                  <c:v>2.5</c:v>
                </c:pt>
                <c:pt idx="2">
                  <c:v>3.5</c:v>
                </c:pt>
                <c:pt idx="3">
                  <c:v>4.5</c:v>
                </c:pt>
              </c:numCache>
            </c:numRef>
          </c:val>
          <c:smooth val="0"/>
          <c:extLst>
            <c:ext xmlns:c16="http://schemas.microsoft.com/office/drawing/2014/chart" uri="{C3380CC4-5D6E-409C-BE32-E72D297353CC}">
              <c16:uniqueId val="{00000000-43BD-4C90-B210-36F139D347A9}"/>
            </c:ext>
          </c:extLst>
        </c:ser>
        <c:ser>
          <c:idx val="1"/>
          <c:order val="1"/>
          <c:tx>
            <c:strRef>
              <c:f>Sheet1!$C$1</c:f>
              <c:strCache>
                <c:ptCount val="1"/>
                <c:pt idx="0">
                  <c:v>Bug (Actual)</c:v>
                </c:pt>
              </c:strCache>
            </c:strRef>
          </c:tx>
          <c:spPr>
            <a:ln w="28575" cap="rnd">
              <a:solidFill>
                <a:schemeClr val="accent2"/>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Sheet1!$C$2:$C$9</c:f>
              <c:numCache>
                <c:formatCode>General</c:formatCode>
                <c:ptCount val="8"/>
                <c:pt idx="0">
                  <c:v>2.4</c:v>
                </c:pt>
                <c:pt idx="1">
                  <c:v>3</c:v>
                </c:pt>
                <c:pt idx="2">
                  <c:v>6.5</c:v>
                </c:pt>
                <c:pt idx="3">
                  <c:v>7.4</c:v>
                </c:pt>
              </c:numCache>
            </c:numRef>
          </c:val>
          <c:smooth val="0"/>
          <c:extLst>
            <c:ext xmlns:c16="http://schemas.microsoft.com/office/drawing/2014/chart" uri="{C3380CC4-5D6E-409C-BE32-E72D297353CC}">
              <c16:uniqueId val="{00000001-43BD-4C90-B210-36F139D347A9}"/>
            </c:ext>
          </c:extLst>
        </c:ser>
        <c:ser>
          <c:idx val="2"/>
          <c:order val="2"/>
          <c:tx>
            <c:strRef>
              <c:f>Sheet1!$D$1</c:f>
              <c:strCache>
                <c:ptCount val="1"/>
                <c:pt idx="0">
                  <c:v>Risk</c:v>
                </c:pt>
              </c:strCache>
            </c:strRef>
          </c:tx>
          <c:spPr>
            <a:ln w="28575" cap="rnd">
              <a:solidFill>
                <a:schemeClr val="accent3"/>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Sheet1!$D$2:$D$9</c:f>
              <c:numCache>
                <c:formatCode>General</c:formatCode>
                <c:ptCount val="8"/>
                <c:pt idx="0">
                  <c:v>2</c:v>
                </c:pt>
                <c:pt idx="1">
                  <c:v>2</c:v>
                </c:pt>
                <c:pt idx="2">
                  <c:v>5</c:v>
                </c:pt>
                <c:pt idx="3">
                  <c:v>8</c:v>
                </c:pt>
              </c:numCache>
            </c:numRef>
          </c:val>
          <c:smooth val="0"/>
          <c:extLst>
            <c:ext xmlns:c16="http://schemas.microsoft.com/office/drawing/2014/chart" uri="{C3380CC4-5D6E-409C-BE32-E72D297353CC}">
              <c16:uniqueId val="{00000002-43BD-4C90-B210-36F139D347A9}"/>
            </c:ext>
          </c:extLst>
        </c:ser>
        <c:dLbls>
          <c:showLegendKey val="0"/>
          <c:showVal val="0"/>
          <c:showCatName val="0"/>
          <c:showSerName val="0"/>
          <c:showPercent val="0"/>
          <c:showBubbleSize val="0"/>
        </c:dLbls>
        <c:smooth val="0"/>
        <c:axId val="370183192"/>
        <c:axId val="370180056"/>
      </c:lineChart>
      <c:catAx>
        <c:axId val="370183192"/>
        <c:scaling>
          <c:orientation val="minMax"/>
        </c:scaling>
        <c:delete val="1"/>
        <c:axPos val="b"/>
        <c:numFmt formatCode="General" sourceLinked="1"/>
        <c:majorTickMark val="none"/>
        <c:minorTickMark val="none"/>
        <c:tickLblPos val="nextTo"/>
        <c:crossAx val="370180056"/>
        <c:crosses val="autoZero"/>
        <c:auto val="1"/>
        <c:lblAlgn val="ctr"/>
        <c:lblOffset val="100"/>
        <c:noMultiLvlLbl val="0"/>
      </c:catAx>
      <c:valAx>
        <c:axId val="370180056"/>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70183192"/>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Defect/Issue</a:t>
            </a:r>
            <a:r>
              <a:rPr lang="en-US" baseline="0"/>
              <a:t> density (CD)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QC_indicators!$P$208</c:f>
              <c:strCache>
                <c:ptCount val="1"/>
                <c:pt idx="0">
                  <c:v>Defect density</c:v>
                </c:pt>
              </c:strCache>
            </c:strRef>
          </c:tx>
          <c:spPr>
            <a:solidFill>
              <a:schemeClr val="accent2"/>
            </a:solidFill>
            <a:ln>
              <a:noFill/>
            </a:ln>
            <a:effectLst/>
          </c:spPr>
          <c:invertIfNegative val="0"/>
          <c:val>
            <c:numRef>
              <c:f>QC_indicators!$P$210:$P$225</c:f>
              <c:numCache>
                <c:formatCode>0.0000</c:formatCode>
                <c:ptCount val="16"/>
                <c:pt idx="0">
                  <c:v>1.7301038062283738E-2</c:v>
                </c:pt>
                <c:pt idx="1">
                  <c:v>1.9083969465648856E-2</c:v>
                </c:pt>
                <c:pt idx="2">
                  <c:v>5.5248618784530384E-3</c:v>
                </c:pt>
                <c:pt idx="3">
                  <c:v>2.442002442002442E-3</c:v>
                </c:pt>
                <c:pt idx="4">
                  <c:v>1.3008130081300813E-2</c:v>
                </c:pt>
                <c:pt idx="5">
                  <c:v>0</c:v>
                </c:pt>
                <c:pt idx="6">
                  <c:v>0</c:v>
                </c:pt>
                <c:pt idx="7">
                  <c:v>6.4599483204134363E-3</c:v>
                </c:pt>
                <c:pt idx="8">
                  <c:v>3.875968992248062E-3</c:v>
                </c:pt>
                <c:pt idx="9">
                  <c:v>1.2106537530266344E-3</c:v>
                </c:pt>
                <c:pt idx="10">
                  <c:v>9.557945041816009E-3</c:v>
                </c:pt>
                <c:pt idx="11">
                  <c:v>0</c:v>
                </c:pt>
                <c:pt idx="12">
                  <c:v>0</c:v>
                </c:pt>
                <c:pt idx="13">
                  <c:v>0</c:v>
                </c:pt>
                <c:pt idx="14">
                  <c:v>#N/A</c:v>
                </c:pt>
              </c:numCache>
            </c:numRef>
          </c:val>
          <c:extLst>
            <c:ext xmlns:c16="http://schemas.microsoft.com/office/drawing/2014/chart" uri="{C3380CC4-5D6E-409C-BE32-E72D297353CC}">
              <c16:uniqueId val="{00000000-216B-48AC-A1A5-DA35B7EB3822}"/>
            </c:ext>
          </c:extLst>
        </c:ser>
        <c:ser>
          <c:idx val="1"/>
          <c:order val="1"/>
          <c:tx>
            <c:strRef>
              <c:f>QC_indicators!$Q$208</c:f>
              <c:strCache>
                <c:ptCount val="1"/>
                <c:pt idx="0">
                  <c:v>Issue density</c:v>
                </c:pt>
              </c:strCache>
            </c:strRef>
          </c:tx>
          <c:spPr>
            <a:solidFill>
              <a:schemeClr val="tx2">
                <a:lumMod val="60000"/>
                <a:lumOff val="40000"/>
              </a:schemeClr>
            </a:solidFill>
            <a:ln>
              <a:noFill/>
            </a:ln>
            <a:effectLst/>
          </c:spPr>
          <c:invertIfNegative val="0"/>
          <c:val>
            <c:numRef>
              <c:f>QC_indicators!$Q$210:$Q$225</c:f>
              <c:numCache>
                <c:formatCode>0.0000</c:formatCode>
                <c:ptCount val="16"/>
                <c:pt idx="0">
                  <c:v>3.4602076124567477E-2</c:v>
                </c:pt>
                <c:pt idx="1">
                  <c:v>1.9083969465648856E-2</c:v>
                </c:pt>
                <c:pt idx="2">
                  <c:v>2.7624309392265192E-2</c:v>
                </c:pt>
                <c:pt idx="3">
                  <c:v>4.884004884004884E-3</c:v>
                </c:pt>
                <c:pt idx="4">
                  <c:v>2.6016260162601626E-2</c:v>
                </c:pt>
                <c:pt idx="5">
                  <c:v>0</c:v>
                </c:pt>
                <c:pt idx="6">
                  <c:v>0</c:v>
                </c:pt>
                <c:pt idx="7">
                  <c:v>1.1627906976744186E-2</c:v>
                </c:pt>
                <c:pt idx="8">
                  <c:v>1.5503875968992248E-2</c:v>
                </c:pt>
                <c:pt idx="9">
                  <c:v>1.4527845036319613E-2</c:v>
                </c:pt>
                <c:pt idx="10">
                  <c:v>1.5531660692951015E-2</c:v>
                </c:pt>
                <c:pt idx="11">
                  <c:v>0</c:v>
                </c:pt>
                <c:pt idx="12">
                  <c:v>6.6225165562913907E-3</c:v>
                </c:pt>
                <c:pt idx="13">
                  <c:v>5.772005772005772E-3</c:v>
                </c:pt>
                <c:pt idx="14">
                  <c:v>#N/A</c:v>
                </c:pt>
              </c:numCache>
            </c:numRef>
          </c:val>
          <c:extLst>
            <c:ext xmlns:c16="http://schemas.microsoft.com/office/drawing/2014/chart" uri="{C3380CC4-5D6E-409C-BE32-E72D297353CC}">
              <c16:uniqueId val="{00000001-216B-48AC-A1A5-DA35B7EB3822}"/>
            </c:ext>
          </c:extLst>
        </c:ser>
        <c:dLbls>
          <c:showLegendKey val="0"/>
          <c:showVal val="0"/>
          <c:showCatName val="0"/>
          <c:showSerName val="0"/>
          <c:showPercent val="0"/>
          <c:showBubbleSize val="0"/>
        </c:dLbls>
        <c:gapWidth val="150"/>
        <c:axId val="394478760"/>
        <c:axId val="394476016"/>
      </c:barChart>
      <c:lineChart>
        <c:grouping val="standard"/>
        <c:varyColors val="0"/>
        <c:ser>
          <c:idx val="3"/>
          <c:order val="2"/>
          <c:tx>
            <c:strRef>
              <c:f>QC_indicators!$O$208</c:f>
              <c:strCache>
                <c:ptCount val="1"/>
                <c:pt idx="0">
                  <c:v>Target speed</c:v>
                </c:pt>
              </c:strCache>
            </c:strRef>
          </c:tx>
          <c:spPr>
            <a:ln w="12700" cap="rnd">
              <a:solidFill>
                <a:srgbClr val="7030A0"/>
              </a:solidFill>
              <a:prstDash val="dash"/>
              <a:round/>
            </a:ln>
            <a:effectLst/>
          </c:spPr>
          <c:marker>
            <c:symbol val="none"/>
          </c:marker>
          <c:val>
            <c:numRef>
              <c:f>QC_indicators!$O$210:$O$225</c:f>
              <c:numCache>
                <c:formatCode>0.00</c:formatCode>
                <c:ptCount val="16"/>
                <c:pt idx="0">
                  <c:v>237.858910441771</c:v>
                </c:pt>
                <c:pt idx="1">
                  <c:v>237.858910441771</c:v>
                </c:pt>
                <c:pt idx="2">
                  <c:v>237.858910441771</c:v>
                </c:pt>
                <c:pt idx="3">
                  <c:v>237.858910441771</c:v>
                </c:pt>
                <c:pt idx="4">
                  <c:v>237.858910441771</c:v>
                </c:pt>
                <c:pt idx="5">
                  <c:v>237.858910441771</c:v>
                </c:pt>
                <c:pt idx="6">
                  <c:v>237.858910441771</c:v>
                </c:pt>
                <c:pt idx="7">
                  <c:v>237.858910441771</c:v>
                </c:pt>
                <c:pt idx="8">
                  <c:v>237.858910441771</c:v>
                </c:pt>
                <c:pt idx="9">
                  <c:v>237.858910441771</c:v>
                </c:pt>
                <c:pt idx="10">
                  <c:v>237.858910441771</c:v>
                </c:pt>
                <c:pt idx="11">
                  <c:v>237.858910441771</c:v>
                </c:pt>
                <c:pt idx="12">
                  <c:v>237.858910441771</c:v>
                </c:pt>
                <c:pt idx="13">
                  <c:v>237.858910441771</c:v>
                </c:pt>
                <c:pt idx="14">
                  <c:v>237.858910441771</c:v>
                </c:pt>
              </c:numCache>
            </c:numRef>
          </c:val>
          <c:smooth val="0"/>
          <c:extLst>
            <c:ext xmlns:c16="http://schemas.microsoft.com/office/drawing/2014/chart" uri="{C3380CC4-5D6E-409C-BE32-E72D297353CC}">
              <c16:uniqueId val="{00000002-216B-48AC-A1A5-DA35B7EB3822}"/>
            </c:ext>
          </c:extLst>
        </c:ser>
        <c:ser>
          <c:idx val="2"/>
          <c:order val="3"/>
          <c:tx>
            <c:strRef>
              <c:f>QC_indicators!$R$208</c:f>
              <c:strCache>
                <c:ptCount val="1"/>
                <c:pt idx="0">
                  <c:v>Review speed</c:v>
                </c:pt>
              </c:strCache>
            </c:strRef>
          </c:tx>
          <c:spPr>
            <a:ln w="28575" cap="rnd">
              <a:solidFill>
                <a:srgbClr val="00B050"/>
              </a:solidFill>
              <a:prstDash val="dash"/>
              <a:round/>
            </a:ln>
            <a:effectLst/>
          </c:spPr>
          <c:marker>
            <c:symbol val="none"/>
          </c:marker>
          <c:val>
            <c:numRef>
              <c:f>QC_indicators!$R$210:$R$223</c:f>
              <c:numCache>
                <c:formatCode>0.0000</c:formatCode>
                <c:ptCount val="14"/>
                <c:pt idx="0">
                  <c:v>144.5</c:v>
                </c:pt>
                <c:pt idx="1">
                  <c:v>154.11764705882354</c:v>
                </c:pt>
                <c:pt idx="2">
                  <c:v>181</c:v>
                </c:pt>
                <c:pt idx="3">
                  <c:v>409.5</c:v>
                </c:pt>
                <c:pt idx="4">
                  <c:v>307.5</c:v>
                </c:pt>
                <c:pt idx="5">
                  <c:v>10</c:v>
                </c:pt>
                <c:pt idx="6">
                  <c:v>40</c:v>
                </c:pt>
                <c:pt idx="7">
                  <c:v>309.60000000000002</c:v>
                </c:pt>
                <c:pt idx="8">
                  <c:v>258</c:v>
                </c:pt>
                <c:pt idx="9">
                  <c:v>413</c:v>
                </c:pt>
                <c:pt idx="10">
                  <c:v>418.5</c:v>
                </c:pt>
                <c:pt idx="11">
                  <c:v>13.333333333333334</c:v>
                </c:pt>
                <c:pt idx="12">
                  <c:v>151</c:v>
                </c:pt>
                <c:pt idx="13">
                  <c:v>346.5</c:v>
                </c:pt>
              </c:numCache>
            </c:numRef>
          </c:val>
          <c:smooth val="0"/>
          <c:extLst>
            <c:ext xmlns:c16="http://schemas.microsoft.com/office/drawing/2014/chart" uri="{C3380CC4-5D6E-409C-BE32-E72D297353CC}">
              <c16:uniqueId val="{00000003-216B-48AC-A1A5-DA35B7EB3822}"/>
            </c:ext>
          </c:extLst>
        </c:ser>
        <c:dLbls>
          <c:showLegendKey val="0"/>
          <c:showVal val="0"/>
          <c:showCatName val="0"/>
          <c:showSerName val="0"/>
          <c:showPercent val="0"/>
          <c:showBubbleSize val="0"/>
        </c:dLbls>
        <c:marker val="1"/>
        <c:smooth val="0"/>
        <c:axId val="394480328"/>
        <c:axId val="394479152"/>
      </c:lineChart>
      <c:catAx>
        <c:axId val="3944787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76016"/>
        <c:crosses val="autoZero"/>
        <c:auto val="1"/>
        <c:lblAlgn val="ctr"/>
        <c:lblOffset val="100"/>
        <c:noMultiLvlLbl val="0"/>
      </c:catAx>
      <c:valAx>
        <c:axId val="3944760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Density (item/LoC)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78760"/>
        <c:crosses val="autoZero"/>
        <c:crossBetween val="between"/>
      </c:valAx>
      <c:valAx>
        <c:axId val="39447915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Speed (LoC/hour)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480328"/>
        <c:crosses val="max"/>
        <c:crossBetween val="between"/>
      </c:valAx>
      <c:catAx>
        <c:axId val="394480328"/>
        <c:scaling>
          <c:orientation val="minMax"/>
        </c:scaling>
        <c:delete val="1"/>
        <c:axPos val="b"/>
        <c:majorTickMark val="out"/>
        <c:minorTickMark val="none"/>
        <c:tickLblPos val="nextTo"/>
        <c:crossAx val="3944791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dirty="0"/>
              <a:t>Bug/Defect</a:t>
            </a:r>
            <a:r>
              <a:rPr lang="en-US" b="1" baseline="0" dirty="0"/>
              <a:t> After Release</a:t>
            </a:r>
            <a:endParaRPr lang="en-US" b="1"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c:v>
                </c:pt>
              </c:strCache>
            </c:strRef>
          </c:tx>
          <c:spPr>
            <a:solidFill>
              <a:schemeClr val="bg1">
                <a:lumMod val="50000"/>
              </a:schemeClr>
            </a:solidFill>
            <a:ln>
              <a:solidFill>
                <a:schemeClr val="bg1">
                  <a:lumMod val="50000"/>
                </a:schemeClr>
              </a:solidFill>
            </a:ln>
            <a:effectLst/>
          </c:spPr>
          <c:invertIfNegative val="0"/>
          <c:cat>
            <c:strRef>
              <c:f>Sheet1!$A$2:$A$12</c:f>
              <c:strCache>
                <c:ptCount val="11"/>
                <c:pt idx="0">
                  <c:v>14K</c:v>
                </c:pt>
                <c:pt idx="1">
                  <c:v>14S</c:v>
                </c:pt>
                <c:pt idx="2">
                  <c:v>15K</c:v>
                </c:pt>
                <c:pt idx="3">
                  <c:v>15S</c:v>
                </c:pt>
                <c:pt idx="4">
                  <c:v>16K</c:v>
                </c:pt>
                <c:pt idx="5">
                  <c:v>16S</c:v>
                </c:pt>
                <c:pt idx="6">
                  <c:v>17-1H</c:v>
                </c:pt>
                <c:pt idx="7">
                  <c:v>17-2H</c:v>
                </c:pt>
                <c:pt idx="8">
                  <c:v>18-1H</c:v>
                </c:pt>
                <c:pt idx="9">
                  <c:v>18-2H</c:v>
                </c:pt>
                <c:pt idx="10">
                  <c:v>19-1H</c:v>
                </c:pt>
              </c:strCache>
            </c:strRef>
          </c:cat>
          <c:val>
            <c:numRef>
              <c:f>Sheet1!$B$2:$B$12</c:f>
              <c:numCache>
                <c:formatCode>General</c:formatCode>
                <c:ptCount val="11"/>
                <c:pt idx="0">
                  <c:v>17</c:v>
                </c:pt>
                <c:pt idx="1">
                  <c:v>17</c:v>
                </c:pt>
                <c:pt idx="2">
                  <c:v>10</c:v>
                </c:pt>
                <c:pt idx="3">
                  <c:v>8</c:v>
                </c:pt>
                <c:pt idx="4">
                  <c:v>6</c:v>
                </c:pt>
                <c:pt idx="5">
                  <c:v>3</c:v>
                </c:pt>
                <c:pt idx="6">
                  <c:v>5</c:v>
                </c:pt>
                <c:pt idx="7">
                  <c:v>4</c:v>
                </c:pt>
                <c:pt idx="8">
                  <c:v>3</c:v>
                </c:pt>
                <c:pt idx="9">
                  <c:v>3</c:v>
                </c:pt>
                <c:pt idx="10">
                  <c:v>2</c:v>
                </c:pt>
              </c:numCache>
            </c:numRef>
          </c:val>
          <c:extLst>
            <c:ext xmlns:c16="http://schemas.microsoft.com/office/drawing/2014/chart" uri="{C3380CC4-5D6E-409C-BE32-E72D297353CC}">
              <c16:uniqueId val="{00000000-BDF5-4D98-A4BE-9278DD36DD6B}"/>
            </c:ext>
          </c:extLst>
        </c:ser>
        <c:ser>
          <c:idx val="1"/>
          <c:order val="1"/>
          <c:tx>
            <c:strRef>
              <c:f>Sheet1!$C$1</c:f>
              <c:strCache>
                <c:ptCount val="1"/>
                <c:pt idx="0">
                  <c:v>Actual</c:v>
                </c:pt>
              </c:strCache>
            </c:strRef>
          </c:tx>
          <c:spPr>
            <a:solidFill>
              <a:schemeClr val="accent2"/>
            </a:solidFill>
            <a:ln>
              <a:noFill/>
            </a:ln>
            <a:effectLst/>
          </c:spPr>
          <c:invertIfNegative val="0"/>
          <c:cat>
            <c:strRef>
              <c:f>Sheet1!$A$2:$A$12</c:f>
              <c:strCache>
                <c:ptCount val="11"/>
                <c:pt idx="0">
                  <c:v>14K</c:v>
                </c:pt>
                <c:pt idx="1">
                  <c:v>14S</c:v>
                </c:pt>
                <c:pt idx="2">
                  <c:v>15K</c:v>
                </c:pt>
                <c:pt idx="3">
                  <c:v>15S</c:v>
                </c:pt>
                <c:pt idx="4">
                  <c:v>16K</c:v>
                </c:pt>
                <c:pt idx="5">
                  <c:v>16S</c:v>
                </c:pt>
                <c:pt idx="6">
                  <c:v>17-1H</c:v>
                </c:pt>
                <c:pt idx="7">
                  <c:v>17-2H</c:v>
                </c:pt>
                <c:pt idx="8">
                  <c:v>18-1H</c:v>
                </c:pt>
                <c:pt idx="9">
                  <c:v>18-2H</c:v>
                </c:pt>
                <c:pt idx="10">
                  <c:v>19-1H</c:v>
                </c:pt>
              </c:strCache>
            </c:strRef>
          </c:cat>
          <c:val>
            <c:numRef>
              <c:f>Sheet1!$C$2:$C$12</c:f>
              <c:numCache>
                <c:formatCode>General</c:formatCode>
                <c:ptCount val="11"/>
                <c:pt idx="0">
                  <c:v>4</c:v>
                </c:pt>
                <c:pt idx="1">
                  <c:v>13</c:v>
                </c:pt>
                <c:pt idx="2">
                  <c:v>6</c:v>
                </c:pt>
                <c:pt idx="3">
                  <c:v>6</c:v>
                </c:pt>
                <c:pt idx="4">
                  <c:v>1</c:v>
                </c:pt>
                <c:pt idx="5">
                  <c:v>1</c:v>
                </c:pt>
                <c:pt idx="6">
                  <c:v>1</c:v>
                </c:pt>
                <c:pt idx="7">
                  <c:v>2</c:v>
                </c:pt>
                <c:pt idx="8">
                  <c:v>2</c:v>
                </c:pt>
                <c:pt idx="9">
                  <c:v>1</c:v>
                </c:pt>
                <c:pt idx="10">
                  <c:v>1</c:v>
                </c:pt>
              </c:numCache>
            </c:numRef>
          </c:val>
          <c:extLst>
            <c:ext xmlns:c16="http://schemas.microsoft.com/office/drawing/2014/chart" uri="{C3380CC4-5D6E-409C-BE32-E72D297353CC}">
              <c16:uniqueId val="{00000001-BDF5-4D98-A4BE-9278DD36DD6B}"/>
            </c:ext>
          </c:extLst>
        </c:ser>
        <c:dLbls>
          <c:showLegendKey val="0"/>
          <c:showVal val="0"/>
          <c:showCatName val="0"/>
          <c:showSerName val="0"/>
          <c:showPercent val="0"/>
          <c:showBubbleSize val="0"/>
        </c:dLbls>
        <c:gapWidth val="219"/>
        <c:overlap val="-27"/>
        <c:axId val="470479248"/>
        <c:axId val="470473760"/>
      </c:barChart>
      <c:catAx>
        <c:axId val="47047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473760"/>
        <c:crosses val="autoZero"/>
        <c:auto val="1"/>
        <c:lblAlgn val="ctr"/>
        <c:lblOffset val="100"/>
        <c:noMultiLvlLbl val="0"/>
      </c:catAx>
      <c:valAx>
        <c:axId val="470473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479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3832501574261"/>
          <c:y val="0.10606103290110623"/>
          <c:w val="0.58873608912376929"/>
          <c:h val="0.7644626787499802"/>
        </c:manualLayout>
      </c:layout>
      <c:barChart>
        <c:barDir val="col"/>
        <c:grouping val="clustered"/>
        <c:varyColors val="0"/>
        <c:ser>
          <c:idx val="3"/>
          <c:order val="3"/>
          <c:tx>
            <c:strRef>
              <c:f>Sheet1!$E$1</c:f>
              <c:strCache>
                <c:ptCount val="1"/>
                <c:pt idx="0">
                  <c:v>Delayed</c:v>
                </c:pt>
              </c:strCache>
            </c:strRef>
          </c:tx>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c:spPr>
          <c:invertIfNegative val="0"/>
          <c:cat>
            <c:strRef>
              <c:f>Sheet1!$A$2:$A$7</c:f>
              <c:strCache>
                <c:ptCount val="6"/>
                <c:pt idx="0">
                  <c:v>Jan</c:v>
                </c:pt>
                <c:pt idx="1">
                  <c:v>Feb</c:v>
                </c:pt>
                <c:pt idx="2">
                  <c:v>Mar</c:v>
                </c:pt>
                <c:pt idx="3">
                  <c:v>Apr</c:v>
                </c:pt>
                <c:pt idx="4">
                  <c:v>May</c:v>
                </c:pt>
                <c:pt idx="5">
                  <c:v>Jun</c:v>
                </c:pt>
              </c:strCache>
            </c:strRef>
          </c:cat>
          <c:val>
            <c:numRef>
              <c:f>Sheet1!$E$2:$E$7</c:f>
              <c:numCache>
                <c:formatCode>General</c:formatCode>
                <c:ptCount val="6"/>
                <c:pt idx="0">
                  <c:v>0.1</c:v>
                </c:pt>
                <c:pt idx="1">
                  <c:v>0.1</c:v>
                </c:pt>
                <c:pt idx="2">
                  <c:v>0.1</c:v>
                </c:pt>
                <c:pt idx="3">
                  <c:v>0.1</c:v>
                </c:pt>
                <c:pt idx="4">
                  <c:v>0.1</c:v>
                </c:pt>
                <c:pt idx="5">
                  <c:v>0.1</c:v>
                </c:pt>
              </c:numCache>
            </c:numRef>
          </c:val>
          <c:extLst>
            <c:ext xmlns:c16="http://schemas.microsoft.com/office/drawing/2014/chart" uri="{C3380CC4-5D6E-409C-BE32-E72D297353CC}">
              <c16:uniqueId val="{00000000-1B45-4EA0-BBEE-5BC40190C7CF}"/>
            </c:ext>
          </c:extLst>
        </c:ser>
        <c:ser>
          <c:idx val="4"/>
          <c:order val="4"/>
          <c:tx>
            <c:strRef>
              <c:f>Sheet1!$F$1</c:f>
              <c:strCache>
                <c:ptCount val="1"/>
                <c:pt idx="0">
                  <c:v>Adjusted</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c:spPr>
          <c:invertIfNegative val="0"/>
          <c:cat>
            <c:strRef>
              <c:f>Sheet1!$A$2:$A$7</c:f>
              <c:strCache>
                <c:ptCount val="6"/>
                <c:pt idx="0">
                  <c:v>Jan</c:v>
                </c:pt>
                <c:pt idx="1">
                  <c:v>Feb</c:v>
                </c:pt>
                <c:pt idx="2">
                  <c:v>Mar</c:v>
                </c:pt>
                <c:pt idx="3">
                  <c:v>Apr</c:v>
                </c:pt>
                <c:pt idx="4">
                  <c:v>May</c:v>
                </c:pt>
                <c:pt idx="5">
                  <c:v>Jun</c:v>
                </c:pt>
              </c:strCache>
            </c:strRef>
          </c:cat>
          <c:val>
            <c:numRef>
              <c:f>Sheet1!$F$2:$F$7</c:f>
              <c:numCache>
                <c:formatCode>General</c:formatCode>
                <c:ptCount val="6"/>
                <c:pt idx="0">
                  <c:v>2</c:v>
                </c:pt>
                <c:pt idx="1">
                  <c:v>1</c:v>
                </c:pt>
                <c:pt idx="2">
                  <c:v>11</c:v>
                </c:pt>
                <c:pt idx="3">
                  <c:v>0.1</c:v>
                </c:pt>
                <c:pt idx="4">
                  <c:v>0.1</c:v>
                </c:pt>
                <c:pt idx="5">
                  <c:v>0.1</c:v>
                </c:pt>
              </c:numCache>
            </c:numRef>
          </c:val>
          <c:extLst>
            <c:ext xmlns:c16="http://schemas.microsoft.com/office/drawing/2014/chart" uri="{C3380CC4-5D6E-409C-BE32-E72D297353CC}">
              <c16:uniqueId val="{00000001-1B45-4EA0-BBEE-5BC40190C7CF}"/>
            </c:ext>
          </c:extLst>
        </c:ser>
        <c:ser>
          <c:idx val="5"/>
          <c:order val="5"/>
          <c:tx>
            <c:strRef>
              <c:f>Sheet1!$G$1</c:f>
              <c:strCache>
                <c:ptCount val="1"/>
                <c:pt idx="0">
                  <c:v>Cancelled</c:v>
                </c:pt>
              </c:strCache>
            </c:strRef>
          </c:tx>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c:spPr>
          <c:invertIfNegative val="0"/>
          <c:cat>
            <c:strRef>
              <c:f>Sheet1!$A$2:$A$7</c:f>
              <c:strCache>
                <c:ptCount val="6"/>
                <c:pt idx="0">
                  <c:v>Jan</c:v>
                </c:pt>
                <c:pt idx="1">
                  <c:v>Feb</c:v>
                </c:pt>
                <c:pt idx="2">
                  <c:v>Mar</c:v>
                </c:pt>
                <c:pt idx="3">
                  <c:v>Apr</c:v>
                </c:pt>
                <c:pt idx="4">
                  <c:v>May</c:v>
                </c:pt>
                <c:pt idx="5">
                  <c:v>Jun</c:v>
                </c:pt>
              </c:strCache>
            </c:strRef>
          </c:cat>
          <c:val>
            <c:numRef>
              <c:f>Sheet1!$G$2:$G$7</c:f>
              <c:numCache>
                <c:formatCode>General</c:formatCode>
                <c:ptCount val="6"/>
                <c:pt idx="0">
                  <c:v>0.1</c:v>
                </c:pt>
                <c:pt idx="1">
                  <c:v>0.1</c:v>
                </c:pt>
                <c:pt idx="2">
                  <c:v>6</c:v>
                </c:pt>
                <c:pt idx="3">
                  <c:v>0.1</c:v>
                </c:pt>
                <c:pt idx="4">
                  <c:v>0.1</c:v>
                </c:pt>
                <c:pt idx="5">
                  <c:v>1</c:v>
                </c:pt>
              </c:numCache>
            </c:numRef>
          </c:val>
          <c:extLst>
            <c:ext xmlns:c16="http://schemas.microsoft.com/office/drawing/2014/chart" uri="{C3380CC4-5D6E-409C-BE32-E72D297353CC}">
              <c16:uniqueId val="{00000002-1B45-4EA0-BBEE-5BC40190C7CF}"/>
            </c:ext>
          </c:extLst>
        </c:ser>
        <c:dLbls>
          <c:showLegendKey val="0"/>
          <c:showVal val="0"/>
          <c:showCatName val="0"/>
          <c:showSerName val="0"/>
          <c:showPercent val="0"/>
          <c:showBubbleSize val="0"/>
        </c:dLbls>
        <c:gapWidth val="300"/>
        <c:axId val="470476896"/>
        <c:axId val="470478464"/>
      </c:barChart>
      <c:lineChart>
        <c:grouping val="standard"/>
        <c:varyColors val="0"/>
        <c:ser>
          <c:idx val="0"/>
          <c:order val="0"/>
          <c:tx>
            <c:strRef>
              <c:f>Sheet1!$B$1</c:f>
              <c:strCache>
                <c:ptCount val="1"/>
                <c:pt idx="0">
                  <c:v>Total</c:v>
                </c:pt>
              </c:strCache>
            </c:strRef>
          </c:tx>
          <c:spPr>
            <a:ln w="28575" cap="rnd">
              <a:solidFill>
                <a:schemeClr val="accent5"/>
              </a:solidFill>
              <a:round/>
            </a:ln>
            <a:effectLst/>
          </c:spPr>
          <c:marker>
            <c:symbol val="none"/>
          </c:marker>
          <c:cat>
            <c:strRef>
              <c:f>Sheet1!$A$2:$A$7</c:f>
              <c:strCache>
                <c:ptCount val="6"/>
                <c:pt idx="0">
                  <c:v>Jan</c:v>
                </c:pt>
                <c:pt idx="1">
                  <c:v>Feb</c:v>
                </c:pt>
                <c:pt idx="2">
                  <c:v>Mar</c:v>
                </c:pt>
                <c:pt idx="3">
                  <c:v>Apr</c:v>
                </c:pt>
                <c:pt idx="4">
                  <c:v>May</c:v>
                </c:pt>
                <c:pt idx="5">
                  <c:v>Jun</c:v>
                </c:pt>
              </c:strCache>
            </c:strRef>
          </c:cat>
          <c:val>
            <c:numRef>
              <c:f>Sheet1!$B$2:$B$7</c:f>
              <c:numCache>
                <c:formatCode>General</c:formatCode>
                <c:ptCount val="6"/>
                <c:pt idx="0">
                  <c:v>107</c:v>
                </c:pt>
                <c:pt idx="1">
                  <c:v>111</c:v>
                </c:pt>
                <c:pt idx="2">
                  <c:v>165</c:v>
                </c:pt>
                <c:pt idx="3">
                  <c:v>174</c:v>
                </c:pt>
                <c:pt idx="4">
                  <c:v>181</c:v>
                </c:pt>
                <c:pt idx="5">
                  <c:v>181</c:v>
                </c:pt>
              </c:numCache>
            </c:numRef>
          </c:val>
          <c:smooth val="0"/>
          <c:extLst>
            <c:ext xmlns:c16="http://schemas.microsoft.com/office/drawing/2014/chart" uri="{C3380CC4-5D6E-409C-BE32-E72D297353CC}">
              <c16:uniqueId val="{00000003-1B45-4EA0-BBEE-5BC40190C7CF}"/>
            </c:ext>
          </c:extLst>
        </c:ser>
        <c:ser>
          <c:idx val="1"/>
          <c:order val="1"/>
          <c:tx>
            <c:strRef>
              <c:f>Sheet1!$C$1</c:f>
              <c:strCache>
                <c:ptCount val="1"/>
                <c:pt idx="0">
                  <c:v>Plan (accumulated)</c:v>
                </c:pt>
              </c:strCache>
            </c:strRef>
          </c:tx>
          <c:spPr>
            <a:ln w="28575" cap="rnd">
              <a:solidFill>
                <a:schemeClr val="accent3"/>
              </a:solidFill>
              <a:round/>
            </a:ln>
            <a:effectLst/>
          </c:spPr>
          <c:marker>
            <c:symbol val="none"/>
          </c:marker>
          <c:dPt>
            <c:idx val="5"/>
            <c:marker>
              <c:symbol val="triangle"/>
              <c:size val="10"/>
              <c:spPr>
                <a:solidFill>
                  <a:schemeClr val="accent5"/>
                </a:solidFill>
                <a:ln w="9525">
                  <a:solidFill>
                    <a:schemeClr val="accent5"/>
                  </a:solidFill>
                </a:ln>
                <a:effectLst/>
              </c:spPr>
            </c:marker>
            <c:bubble3D val="0"/>
            <c:extLst>
              <c:ext xmlns:c16="http://schemas.microsoft.com/office/drawing/2014/chart" uri="{C3380CC4-5D6E-409C-BE32-E72D297353CC}">
                <c16:uniqueId val="{00000004-1B45-4EA0-BBEE-5BC40190C7CF}"/>
              </c:ext>
            </c:extLst>
          </c:dPt>
          <c:cat>
            <c:strRef>
              <c:f>Sheet1!$A$2:$A$7</c:f>
              <c:strCache>
                <c:ptCount val="6"/>
                <c:pt idx="0">
                  <c:v>Jan</c:v>
                </c:pt>
                <c:pt idx="1">
                  <c:v>Feb</c:v>
                </c:pt>
                <c:pt idx="2">
                  <c:v>Mar</c:v>
                </c:pt>
                <c:pt idx="3">
                  <c:v>Apr</c:v>
                </c:pt>
                <c:pt idx="4">
                  <c:v>May</c:v>
                </c:pt>
                <c:pt idx="5">
                  <c:v>Jun</c:v>
                </c:pt>
              </c:strCache>
            </c:strRef>
          </c:cat>
          <c:val>
            <c:numRef>
              <c:f>Sheet1!$C$2:$C$7</c:f>
              <c:numCache>
                <c:formatCode>General</c:formatCode>
                <c:ptCount val="6"/>
                <c:pt idx="0">
                  <c:v>12</c:v>
                </c:pt>
                <c:pt idx="1">
                  <c:v>19</c:v>
                </c:pt>
                <c:pt idx="2">
                  <c:v>85</c:v>
                </c:pt>
                <c:pt idx="3">
                  <c:v>101</c:v>
                </c:pt>
                <c:pt idx="4">
                  <c:v>110</c:v>
                </c:pt>
                <c:pt idx="5">
                  <c:v>170</c:v>
                </c:pt>
              </c:numCache>
            </c:numRef>
          </c:val>
          <c:smooth val="0"/>
          <c:extLst>
            <c:ext xmlns:c16="http://schemas.microsoft.com/office/drawing/2014/chart" uri="{C3380CC4-5D6E-409C-BE32-E72D297353CC}">
              <c16:uniqueId val="{00000005-1B45-4EA0-BBEE-5BC40190C7CF}"/>
            </c:ext>
          </c:extLst>
        </c:ser>
        <c:ser>
          <c:idx val="2"/>
          <c:order val="2"/>
          <c:tx>
            <c:strRef>
              <c:f>Sheet1!$D$1</c:f>
              <c:strCache>
                <c:ptCount val="1"/>
                <c:pt idx="0">
                  <c:v>Achieved (accumulated)</c:v>
                </c:pt>
              </c:strCache>
            </c:strRef>
          </c:tx>
          <c:spPr>
            <a:ln w="28575" cap="rnd">
              <a:solidFill>
                <a:srgbClr val="0070C0"/>
              </a:solidFill>
              <a:round/>
            </a:ln>
            <a:effectLst/>
          </c:spPr>
          <c:marker>
            <c:symbol val="none"/>
          </c:marker>
          <c:cat>
            <c:strRef>
              <c:f>Sheet1!$A$2:$A$7</c:f>
              <c:strCache>
                <c:ptCount val="6"/>
                <c:pt idx="0">
                  <c:v>Jan</c:v>
                </c:pt>
                <c:pt idx="1">
                  <c:v>Feb</c:v>
                </c:pt>
                <c:pt idx="2">
                  <c:v>Mar</c:v>
                </c:pt>
                <c:pt idx="3">
                  <c:v>Apr</c:v>
                </c:pt>
                <c:pt idx="4">
                  <c:v>May</c:v>
                </c:pt>
                <c:pt idx="5">
                  <c:v>Jun</c:v>
                </c:pt>
              </c:strCache>
            </c:strRef>
          </c:cat>
          <c:val>
            <c:numRef>
              <c:f>Sheet1!$D$2:$D$7</c:f>
              <c:numCache>
                <c:formatCode>General</c:formatCode>
                <c:ptCount val="6"/>
                <c:pt idx="0">
                  <c:v>12</c:v>
                </c:pt>
                <c:pt idx="1">
                  <c:v>19</c:v>
                </c:pt>
                <c:pt idx="2">
                  <c:v>85</c:v>
                </c:pt>
                <c:pt idx="3">
                  <c:v>101</c:v>
                </c:pt>
                <c:pt idx="4">
                  <c:v>110</c:v>
                </c:pt>
                <c:pt idx="5">
                  <c:v>170</c:v>
                </c:pt>
              </c:numCache>
            </c:numRef>
          </c:val>
          <c:smooth val="0"/>
          <c:extLst>
            <c:ext xmlns:c16="http://schemas.microsoft.com/office/drawing/2014/chart" uri="{C3380CC4-5D6E-409C-BE32-E72D297353CC}">
              <c16:uniqueId val="{00000006-1B45-4EA0-BBEE-5BC40190C7CF}"/>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marker val="1"/>
        <c:smooth val="0"/>
        <c:axId val="470477680"/>
        <c:axId val="470477288"/>
      </c:lineChart>
      <c:catAx>
        <c:axId val="470476896"/>
        <c:scaling>
          <c:orientation val="minMax"/>
        </c:scaling>
        <c:delete val="0"/>
        <c:axPos val="b"/>
        <c:title>
          <c:tx>
            <c:rich>
              <a:bodyPr rot="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dirty="0"/>
                  <a:t>Month</a:t>
                </a:r>
              </a:p>
            </c:rich>
          </c:tx>
          <c:overlay val="0"/>
          <c:spPr>
            <a:noFill/>
            <a:ln>
              <a:noFill/>
            </a:ln>
            <a:effectLst/>
          </c:spPr>
          <c:txPr>
            <a:bodyPr rot="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478464"/>
        <c:crosses val="autoZero"/>
        <c:auto val="1"/>
        <c:lblAlgn val="ctr"/>
        <c:lblOffset val="100"/>
        <c:noMultiLvlLbl val="0"/>
      </c:catAx>
      <c:valAx>
        <c:axId val="470478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dirty="0"/>
                  <a:t>Number of milestones (Changed)</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476896"/>
        <c:crosses val="autoZero"/>
        <c:crossBetween val="between"/>
      </c:valAx>
      <c:valAx>
        <c:axId val="470477288"/>
        <c:scaling>
          <c:orientation val="minMax"/>
        </c:scaling>
        <c:delete val="0"/>
        <c:axPos val="r"/>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dirty="0"/>
                  <a:t>Number of milestones (Target)</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477680"/>
        <c:crosses val="max"/>
        <c:crossBetween val="between"/>
      </c:valAx>
      <c:catAx>
        <c:axId val="470477680"/>
        <c:scaling>
          <c:orientation val="minMax"/>
        </c:scaling>
        <c:delete val="1"/>
        <c:axPos val="b"/>
        <c:numFmt formatCode="General" sourceLinked="1"/>
        <c:majorTickMark val="out"/>
        <c:minorTickMark val="none"/>
        <c:tickLblPos val="nextTo"/>
        <c:crossAx val="470477288"/>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39018279082633"/>
          <c:y val="0.10606103290110623"/>
          <c:w val="0.58172915649036894"/>
          <c:h val="0.7644626787499802"/>
        </c:manualLayout>
      </c:layout>
      <c:barChart>
        <c:barDir val="col"/>
        <c:grouping val="clustered"/>
        <c:varyColors val="0"/>
        <c:ser>
          <c:idx val="3"/>
          <c:order val="3"/>
          <c:tx>
            <c:strRef>
              <c:f>Sheet1!$E$1</c:f>
              <c:strCache>
                <c:ptCount val="1"/>
                <c:pt idx="0">
                  <c:v>Delayed</c:v>
                </c:pt>
              </c:strCache>
            </c:strRef>
          </c:tx>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c:spPr>
          <c:invertIfNegative val="0"/>
          <c:cat>
            <c:strRef>
              <c:f>Sheet1!$A$2:$A$7</c:f>
              <c:strCache>
                <c:ptCount val="6"/>
                <c:pt idx="0">
                  <c:v>Jul</c:v>
                </c:pt>
                <c:pt idx="1">
                  <c:v>Aug</c:v>
                </c:pt>
                <c:pt idx="2">
                  <c:v>Sep</c:v>
                </c:pt>
                <c:pt idx="3">
                  <c:v>Oct</c:v>
                </c:pt>
                <c:pt idx="4">
                  <c:v>Nov</c:v>
                </c:pt>
                <c:pt idx="5">
                  <c:v>Dec</c:v>
                </c:pt>
              </c:strCache>
            </c:strRef>
          </c:cat>
          <c:val>
            <c:numRef>
              <c:f>Sheet1!$E$2:$E$7</c:f>
              <c:numCache>
                <c:formatCode>General</c:formatCode>
                <c:ptCount val="6"/>
                <c:pt idx="0">
                  <c:v>0.1</c:v>
                </c:pt>
                <c:pt idx="1">
                  <c:v>1</c:v>
                </c:pt>
                <c:pt idx="2">
                  <c:v>0.1</c:v>
                </c:pt>
                <c:pt idx="3">
                  <c:v>0.1</c:v>
                </c:pt>
                <c:pt idx="4">
                  <c:v>0.1</c:v>
                </c:pt>
                <c:pt idx="5">
                  <c:v>0.1</c:v>
                </c:pt>
              </c:numCache>
            </c:numRef>
          </c:val>
          <c:extLst>
            <c:ext xmlns:c16="http://schemas.microsoft.com/office/drawing/2014/chart" uri="{C3380CC4-5D6E-409C-BE32-E72D297353CC}">
              <c16:uniqueId val="{00000000-41AF-4E47-AEC5-212FEE82942C}"/>
            </c:ext>
          </c:extLst>
        </c:ser>
        <c:ser>
          <c:idx val="4"/>
          <c:order val="4"/>
          <c:tx>
            <c:strRef>
              <c:f>Sheet1!$F$1</c:f>
              <c:strCache>
                <c:ptCount val="1"/>
                <c:pt idx="0">
                  <c:v>Adjusted</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c:spPr>
          <c:invertIfNegative val="0"/>
          <c:cat>
            <c:strRef>
              <c:f>Sheet1!$A$2:$A$7</c:f>
              <c:strCache>
                <c:ptCount val="6"/>
                <c:pt idx="0">
                  <c:v>Jul</c:v>
                </c:pt>
                <c:pt idx="1">
                  <c:v>Aug</c:v>
                </c:pt>
                <c:pt idx="2">
                  <c:v>Sep</c:v>
                </c:pt>
                <c:pt idx="3">
                  <c:v>Oct</c:v>
                </c:pt>
                <c:pt idx="4">
                  <c:v>Nov</c:v>
                </c:pt>
                <c:pt idx="5">
                  <c:v>Dec</c:v>
                </c:pt>
              </c:strCache>
            </c:strRef>
          </c:cat>
          <c:val>
            <c:numRef>
              <c:f>Sheet1!$F$2:$F$7</c:f>
              <c:numCache>
                <c:formatCode>General</c:formatCode>
                <c:ptCount val="6"/>
                <c:pt idx="0">
                  <c:v>3</c:v>
                </c:pt>
                <c:pt idx="1">
                  <c:v>0.1</c:v>
                </c:pt>
                <c:pt idx="2">
                  <c:v>7</c:v>
                </c:pt>
                <c:pt idx="3">
                  <c:v>4</c:v>
                </c:pt>
                <c:pt idx="4">
                  <c:v>7</c:v>
                </c:pt>
                <c:pt idx="5">
                  <c:v>6</c:v>
                </c:pt>
              </c:numCache>
            </c:numRef>
          </c:val>
          <c:extLst>
            <c:ext xmlns:c16="http://schemas.microsoft.com/office/drawing/2014/chart" uri="{C3380CC4-5D6E-409C-BE32-E72D297353CC}">
              <c16:uniqueId val="{00000001-41AF-4E47-AEC5-212FEE82942C}"/>
            </c:ext>
          </c:extLst>
        </c:ser>
        <c:ser>
          <c:idx val="5"/>
          <c:order val="5"/>
          <c:tx>
            <c:strRef>
              <c:f>Sheet1!$G$1</c:f>
              <c:strCache>
                <c:ptCount val="1"/>
                <c:pt idx="0">
                  <c:v>Cancelled</c:v>
                </c:pt>
              </c:strCache>
            </c:strRef>
          </c:tx>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c:spPr>
          <c:invertIfNegative val="0"/>
          <c:cat>
            <c:strRef>
              <c:f>Sheet1!$A$2:$A$7</c:f>
              <c:strCache>
                <c:ptCount val="6"/>
                <c:pt idx="0">
                  <c:v>Jul</c:v>
                </c:pt>
                <c:pt idx="1">
                  <c:v>Aug</c:v>
                </c:pt>
                <c:pt idx="2">
                  <c:v>Sep</c:v>
                </c:pt>
                <c:pt idx="3">
                  <c:v>Oct</c:v>
                </c:pt>
                <c:pt idx="4">
                  <c:v>Nov</c:v>
                </c:pt>
                <c:pt idx="5">
                  <c:v>Dec</c:v>
                </c:pt>
              </c:strCache>
            </c:strRef>
          </c:cat>
          <c:val>
            <c:numRef>
              <c:f>Sheet1!$G$2:$G$7</c:f>
              <c:numCache>
                <c:formatCode>General</c:formatCode>
                <c:ptCount val="6"/>
                <c:pt idx="0">
                  <c:v>0.1</c:v>
                </c:pt>
                <c:pt idx="1">
                  <c:v>0.1</c:v>
                </c:pt>
                <c:pt idx="2">
                  <c:v>1</c:v>
                </c:pt>
                <c:pt idx="3">
                  <c:v>0.1</c:v>
                </c:pt>
                <c:pt idx="4">
                  <c:v>0.1</c:v>
                </c:pt>
                <c:pt idx="5">
                  <c:v>0.1</c:v>
                </c:pt>
              </c:numCache>
            </c:numRef>
          </c:val>
          <c:extLst>
            <c:ext xmlns:c16="http://schemas.microsoft.com/office/drawing/2014/chart" uri="{C3380CC4-5D6E-409C-BE32-E72D297353CC}">
              <c16:uniqueId val="{00000002-41AF-4E47-AEC5-212FEE82942C}"/>
            </c:ext>
          </c:extLst>
        </c:ser>
        <c:dLbls>
          <c:showLegendKey val="0"/>
          <c:showVal val="0"/>
          <c:showCatName val="0"/>
          <c:showSerName val="0"/>
          <c:showPercent val="0"/>
          <c:showBubbleSize val="0"/>
        </c:dLbls>
        <c:gapWidth val="300"/>
        <c:axId val="470474936"/>
        <c:axId val="470475328"/>
      </c:barChart>
      <c:lineChart>
        <c:grouping val="standard"/>
        <c:varyColors val="0"/>
        <c:ser>
          <c:idx val="0"/>
          <c:order val="0"/>
          <c:tx>
            <c:strRef>
              <c:f>Sheet1!$B$1</c:f>
              <c:strCache>
                <c:ptCount val="1"/>
                <c:pt idx="0">
                  <c:v>Total</c:v>
                </c:pt>
              </c:strCache>
            </c:strRef>
          </c:tx>
          <c:spPr>
            <a:ln w="28575" cap="rnd">
              <a:solidFill>
                <a:schemeClr val="accent5"/>
              </a:solidFill>
              <a:round/>
            </a:ln>
            <a:effectLst/>
          </c:spPr>
          <c:marker>
            <c:symbol val="none"/>
          </c:marker>
          <c:cat>
            <c:strRef>
              <c:f>Sheet1!$A$2:$A$7</c:f>
              <c:strCache>
                <c:ptCount val="6"/>
                <c:pt idx="0">
                  <c:v>Jul</c:v>
                </c:pt>
                <c:pt idx="1">
                  <c:v>Aug</c:v>
                </c:pt>
                <c:pt idx="2">
                  <c:v>Sep</c:v>
                </c:pt>
                <c:pt idx="3">
                  <c:v>Oct</c:v>
                </c:pt>
                <c:pt idx="4">
                  <c:v>Nov</c:v>
                </c:pt>
                <c:pt idx="5">
                  <c:v>Dec</c:v>
                </c:pt>
              </c:strCache>
            </c:strRef>
          </c:cat>
          <c:val>
            <c:numRef>
              <c:f>Sheet1!$B$2:$B$7</c:f>
              <c:numCache>
                <c:formatCode>General</c:formatCode>
                <c:ptCount val="6"/>
                <c:pt idx="0">
                  <c:v>93</c:v>
                </c:pt>
                <c:pt idx="1">
                  <c:v>93</c:v>
                </c:pt>
                <c:pt idx="2">
                  <c:v>98</c:v>
                </c:pt>
                <c:pt idx="3">
                  <c:v>159</c:v>
                </c:pt>
                <c:pt idx="4">
                  <c:v>163</c:v>
                </c:pt>
                <c:pt idx="5">
                  <c:v>163</c:v>
                </c:pt>
              </c:numCache>
            </c:numRef>
          </c:val>
          <c:smooth val="0"/>
          <c:extLst>
            <c:ext xmlns:c16="http://schemas.microsoft.com/office/drawing/2014/chart" uri="{C3380CC4-5D6E-409C-BE32-E72D297353CC}">
              <c16:uniqueId val="{00000003-41AF-4E47-AEC5-212FEE82942C}"/>
            </c:ext>
          </c:extLst>
        </c:ser>
        <c:ser>
          <c:idx val="1"/>
          <c:order val="1"/>
          <c:tx>
            <c:strRef>
              <c:f>Sheet1!$C$1</c:f>
              <c:strCache>
                <c:ptCount val="1"/>
                <c:pt idx="0">
                  <c:v>Plan (accumulated)</c:v>
                </c:pt>
              </c:strCache>
            </c:strRef>
          </c:tx>
          <c:spPr>
            <a:ln w="28575" cap="rnd">
              <a:solidFill>
                <a:schemeClr val="accent3"/>
              </a:solidFill>
              <a:round/>
            </a:ln>
            <a:effectLst/>
          </c:spPr>
          <c:marker>
            <c:symbol val="none"/>
          </c:marker>
          <c:dPt>
            <c:idx val="5"/>
            <c:marker>
              <c:symbol val="triangle"/>
              <c:size val="10"/>
              <c:spPr>
                <a:solidFill>
                  <a:schemeClr val="accent5"/>
                </a:solidFill>
                <a:ln w="9525">
                  <a:solidFill>
                    <a:schemeClr val="accent5"/>
                  </a:solidFill>
                </a:ln>
                <a:effectLst/>
              </c:spPr>
            </c:marker>
            <c:bubble3D val="0"/>
            <c:extLst>
              <c:ext xmlns:c16="http://schemas.microsoft.com/office/drawing/2014/chart" uri="{C3380CC4-5D6E-409C-BE32-E72D297353CC}">
                <c16:uniqueId val="{00000004-41AF-4E47-AEC5-212FEE82942C}"/>
              </c:ext>
            </c:extLst>
          </c:dPt>
          <c:cat>
            <c:strRef>
              <c:f>Sheet1!$A$2:$A$7</c:f>
              <c:strCache>
                <c:ptCount val="6"/>
                <c:pt idx="0">
                  <c:v>Jul</c:v>
                </c:pt>
                <c:pt idx="1">
                  <c:v>Aug</c:v>
                </c:pt>
                <c:pt idx="2">
                  <c:v>Sep</c:v>
                </c:pt>
                <c:pt idx="3">
                  <c:v>Oct</c:v>
                </c:pt>
                <c:pt idx="4">
                  <c:v>Nov</c:v>
                </c:pt>
                <c:pt idx="5">
                  <c:v>Dec</c:v>
                </c:pt>
              </c:strCache>
            </c:strRef>
          </c:cat>
          <c:val>
            <c:numRef>
              <c:f>Sheet1!$C$2:$C$7</c:f>
              <c:numCache>
                <c:formatCode>General</c:formatCode>
                <c:ptCount val="6"/>
                <c:pt idx="0">
                  <c:v>7</c:v>
                </c:pt>
                <c:pt idx="1">
                  <c:v>25</c:v>
                </c:pt>
                <c:pt idx="2">
                  <c:v>69</c:v>
                </c:pt>
                <c:pt idx="3">
                  <c:v>91</c:v>
                </c:pt>
                <c:pt idx="4">
                  <c:v>109</c:v>
                </c:pt>
                <c:pt idx="5">
                  <c:v>156</c:v>
                </c:pt>
              </c:numCache>
            </c:numRef>
          </c:val>
          <c:smooth val="0"/>
          <c:extLst>
            <c:ext xmlns:c16="http://schemas.microsoft.com/office/drawing/2014/chart" uri="{C3380CC4-5D6E-409C-BE32-E72D297353CC}">
              <c16:uniqueId val="{00000005-41AF-4E47-AEC5-212FEE82942C}"/>
            </c:ext>
          </c:extLst>
        </c:ser>
        <c:ser>
          <c:idx val="2"/>
          <c:order val="2"/>
          <c:tx>
            <c:strRef>
              <c:f>Sheet1!$D$1</c:f>
              <c:strCache>
                <c:ptCount val="1"/>
                <c:pt idx="0">
                  <c:v>Achieved (accumulated)</c:v>
                </c:pt>
              </c:strCache>
            </c:strRef>
          </c:tx>
          <c:spPr>
            <a:ln w="28575" cap="rnd">
              <a:solidFill>
                <a:srgbClr val="0070C0"/>
              </a:solidFill>
              <a:round/>
            </a:ln>
            <a:effectLst/>
          </c:spPr>
          <c:marker>
            <c:symbol val="none"/>
          </c:marker>
          <c:cat>
            <c:strRef>
              <c:f>Sheet1!$A$2:$A$7</c:f>
              <c:strCache>
                <c:ptCount val="6"/>
                <c:pt idx="0">
                  <c:v>Jul</c:v>
                </c:pt>
                <c:pt idx="1">
                  <c:v>Aug</c:v>
                </c:pt>
                <c:pt idx="2">
                  <c:v>Sep</c:v>
                </c:pt>
                <c:pt idx="3">
                  <c:v>Oct</c:v>
                </c:pt>
                <c:pt idx="4">
                  <c:v>Nov</c:v>
                </c:pt>
                <c:pt idx="5">
                  <c:v>Dec</c:v>
                </c:pt>
              </c:strCache>
            </c:strRef>
          </c:cat>
          <c:val>
            <c:numRef>
              <c:f>Sheet1!$D$2:$D$7</c:f>
              <c:numCache>
                <c:formatCode>General</c:formatCode>
                <c:ptCount val="6"/>
                <c:pt idx="0">
                  <c:v>7</c:v>
                </c:pt>
                <c:pt idx="1">
                  <c:v>24</c:v>
                </c:pt>
                <c:pt idx="2">
                  <c:v>69</c:v>
                </c:pt>
                <c:pt idx="3">
                  <c:v>91</c:v>
                </c:pt>
                <c:pt idx="4">
                  <c:v>109</c:v>
                </c:pt>
                <c:pt idx="5">
                  <c:v>156</c:v>
                </c:pt>
              </c:numCache>
            </c:numRef>
          </c:val>
          <c:smooth val="0"/>
          <c:extLst>
            <c:ext xmlns:c16="http://schemas.microsoft.com/office/drawing/2014/chart" uri="{C3380CC4-5D6E-409C-BE32-E72D297353CC}">
              <c16:uniqueId val="{00000006-41AF-4E47-AEC5-212FEE82942C}"/>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marker val="1"/>
        <c:smooth val="0"/>
        <c:axId val="470482776"/>
        <c:axId val="470475720"/>
      </c:lineChart>
      <c:catAx>
        <c:axId val="470474936"/>
        <c:scaling>
          <c:orientation val="minMax"/>
        </c:scaling>
        <c:delete val="0"/>
        <c:axPos val="b"/>
        <c:title>
          <c:tx>
            <c:rich>
              <a:bodyPr rot="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dirty="0"/>
                  <a:t>Month</a:t>
                </a:r>
              </a:p>
            </c:rich>
          </c:tx>
          <c:overlay val="0"/>
          <c:spPr>
            <a:noFill/>
            <a:ln>
              <a:noFill/>
            </a:ln>
            <a:effectLst/>
          </c:spPr>
          <c:txPr>
            <a:bodyPr rot="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475328"/>
        <c:crosses val="autoZero"/>
        <c:auto val="1"/>
        <c:lblAlgn val="ctr"/>
        <c:lblOffset val="100"/>
        <c:noMultiLvlLbl val="0"/>
      </c:catAx>
      <c:valAx>
        <c:axId val="470475328"/>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dirty="0"/>
                  <a:t>Number of milestones (Changed)</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474936"/>
        <c:crosses val="autoZero"/>
        <c:crossBetween val="between"/>
      </c:valAx>
      <c:valAx>
        <c:axId val="470475720"/>
        <c:scaling>
          <c:orientation val="minMax"/>
          <c:max val="200"/>
        </c:scaling>
        <c:delete val="0"/>
        <c:axPos val="r"/>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dirty="0"/>
                  <a:t>Number of milestones (Target)</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482776"/>
        <c:crosses val="max"/>
        <c:crossBetween val="between"/>
      </c:valAx>
      <c:catAx>
        <c:axId val="470482776"/>
        <c:scaling>
          <c:orientation val="minMax"/>
        </c:scaling>
        <c:delete val="1"/>
        <c:axPos val="b"/>
        <c:numFmt formatCode="General" sourceLinked="1"/>
        <c:majorTickMark val="out"/>
        <c:minorTickMark val="none"/>
        <c:tickLblPos val="nextTo"/>
        <c:crossAx val="470475720"/>
        <c:crosses val="autoZero"/>
        <c:auto val="1"/>
        <c:lblAlgn val="ctr"/>
        <c:lblOffset val="100"/>
        <c:noMultiLvlLbl val="0"/>
      </c:catAx>
      <c:spPr>
        <a:noFill/>
        <a:ln>
          <a:noFill/>
        </a:ln>
        <a:effectLst/>
      </c:spPr>
    </c:plotArea>
    <c:legend>
      <c:legendPos val="r"/>
      <c:layout>
        <c:manualLayout>
          <c:xMode val="edge"/>
          <c:yMode val="edge"/>
          <c:x val="0.81639206601891467"/>
          <c:y val="0.67728039245745819"/>
          <c:w val="0.17686141648177683"/>
          <c:h val="0.31633714749574637"/>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Bug (Plan)</c:v>
                </c:pt>
              </c:strCache>
            </c:strRef>
          </c:tx>
          <c:spPr>
            <a:ln w="28575" cap="rnd">
              <a:solidFill>
                <a:schemeClr val="accent1"/>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4.3</c:v>
                </c:pt>
                <c:pt idx="1">
                  <c:v>2.5</c:v>
                </c:pt>
                <c:pt idx="2">
                  <c:v>3.5</c:v>
                </c:pt>
                <c:pt idx="3">
                  <c:v>4.5</c:v>
                </c:pt>
                <c:pt idx="4">
                  <c:v>6.1</c:v>
                </c:pt>
                <c:pt idx="5">
                  <c:v>6.7</c:v>
                </c:pt>
                <c:pt idx="6">
                  <c:v>6.9</c:v>
                </c:pt>
                <c:pt idx="7">
                  <c:v>7.4</c:v>
                </c:pt>
              </c:numCache>
            </c:numRef>
          </c:val>
          <c:smooth val="0"/>
          <c:extLst>
            <c:ext xmlns:c16="http://schemas.microsoft.com/office/drawing/2014/chart" uri="{C3380CC4-5D6E-409C-BE32-E72D297353CC}">
              <c16:uniqueId val="{00000000-38F9-4E9A-BA12-4A7C7DB1904D}"/>
            </c:ext>
          </c:extLst>
        </c:ser>
        <c:ser>
          <c:idx val="1"/>
          <c:order val="1"/>
          <c:tx>
            <c:strRef>
              <c:f>Sheet1!$C$1</c:f>
              <c:strCache>
                <c:ptCount val="1"/>
                <c:pt idx="0">
                  <c:v>Bug (Actual)</c:v>
                </c:pt>
              </c:strCache>
            </c:strRef>
          </c:tx>
          <c:spPr>
            <a:ln w="28575" cap="rnd">
              <a:solidFill>
                <a:schemeClr val="accent2"/>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Sheet1!$C$2:$C$9</c:f>
              <c:numCache>
                <c:formatCode>General</c:formatCode>
                <c:ptCount val="8"/>
                <c:pt idx="0">
                  <c:v>2.4</c:v>
                </c:pt>
                <c:pt idx="1">
                  <c:v>3</c:v>
                </c:pt>
                <c:pt idx="2">
                  <c:v>6.5</c:v>
                </c:pt>
                <c:pt idx="3">
                  <c:v>7.4</c:v>
                </c:pt>
                <c:pt idx="4">
                  <c:v>7.8</c:v>
                </c:pt>
                <c:pt idx="5">
                  <c:v>9</c:v>
                </c:pt>
                <c:pt idx="6">
                  <c:v>9.5</c:v>
                </c:pt>
                <c:pt idx="7">
                  <c:v>10</c:v>
                </c:pt>
              </c:numCache>
            </c:numRef>
          </c:val>
          <c:smooth val="0"/>
          <c:extLst>
            <c:ext xmlns:c16="http://schemas.microsoft.com/office/drawing/2014/chart" uri="{C3380CC4-5D6E-409C-BE32-E72D297353CC}">
              <c16:uniqueId val="{00000001-38F9-4E9A-BA12-4A7C7DB1904D}"/>
            </c:ext>
          </c:extLst>
        </c:ser>
        <c:ser>
          <c:idx val="2"/>
          <c:order val="2"/>
          <c:tx>
            <c:strRef>
              <c:f>Sheet1!$D$1</c:f>
              <c:strCache>
                <c:ptCount val="1"/>
                <c:pt idx="0">
                  <c:v>Risk</c:v>
                </c:pt>
              </c:strCache>
            </c:strRef>
          </c:tx>
          <c:spPr>
            <a:ln w="28575" cap="rnd">
              <a:solidFill>
                <a:schemeClr val="accent3"/>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Sheet1!$D$2:$D$9</c:f>
              <c:numCache>
                <c:formatCode>General</c:formatCode>
                <c:ptCount val="8"/>
                <c:pt idx="0">
                  <c:v>2</c:v>
                </c:pt>
                <c:pt idx="1">
                  <c:v>2</c:v>
                </c:pt>
                <c:pt idx="2">
                  <c:v>5</c:v>
                </c:pt>
                <c:pt idx="3">
                  <c:v>8</c:v>
                </c:pt>
                <c:pt idx="4">
                  <c:v>9</c:v>
                </c:pt>
                <c:pt idx="5">
                  <c:v>9.5</c:v>
                </c:pt>
                <c:pt idx="6">
                  <c:v>9.8000000000000007</c:v>
                </c:pt>
                <c:pt idx="7">
                  <c:v>10</c:v>
                </c:pt>
              </c:numCache>
            </c:numRef>
          </c:val>
          <c:smooth val="0"/>
          <c:extLst>
            <c:ext xmlns:c16="http://schemas.microsoft.com/office/drawing/2014/chart" uri="{C3380CC4-5D6E-409C-BE32-E72D297353CC}">
              <c16:uniqueId val="{00000002-38F9-4E9A-BA12-4A7C7DB1904D}"/>
            </c:ext>
          </c:extLst>
        </c:ser>
        <c:dLbls>
          <c:showLegendKey val="0"/>
          <c:showVal val="0"/>
          <c:showCatName val="0"/>
          <c:showSerName val="0"/>
          <c:showPercent val="0"/>
          <c:showBubbleSize val="0"/>
        </c:dLbls>
        <c:smooth val="0"/>
        <c:axId val="468059184"/>
        <c:axId val="468061144"/>
      </c:lineChart>
      <c:catAx>
        <c:axId val="468059184"/>
        <c:scaling>
          <c:orientation val="minMax"/>
        </c:scaling>
        <c:delete val="1"/>
        <c:axPos val="b"/>
        <c:numFmt formatCode="General" sourceLinked="1"/>
        <c:majorTickMark val="none"/>
        <c:minorTickMark val="none"/>
        <c:tickLblPos val="nextTo"/>
        <c:crossAx val="468061144"/>
        <c:crosses val="autoZero"/>
        <c:auto val="1"/>
        <c:lblAlgn val="ctr"/>
        <c:lblOffset val="100"/>
        <c:noMultiLvlLbl val="0"/>
      </c:catAx>
      <c:valAx>
        <c:axId val="468061144"/>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68059184"/>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Bug (Plan)</c:v>
                </c:pt>
              </c:strCache>
            </c:strRef>
          </c:tx>
          <c:spPr>
            <a:ln w="28575" cap="rnd">
              <a:solidFill>
                <a:schemeClr val="accent1"/>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Sheet1!$B$2:$B$9</c:f>
              <c:numCache>
                <c:formatCode>General</c:formatCode>
                <c:ptCount val="8"/>
                <c:pt idx="0">
                  <c:v>4.3</c:v>
                </c:pt>
                <c:pt idx="1">
                  <c:v>2.5</c:v>
                </c:pt>
              </c:numCache>
            </c:numRef>
          </c:val>
          <c:smooth val="0"/>
          <c:extLst>
            <c:ext xmlns:c16="http://schemas.microsoft.com/office/drawing/2014/chart" uri="{C3380CC4-5D6E-409C-BE32-E72D297353CC}">
              <c16:uniqueId val="{00000000-4411-4663-B71A-81832BEE74A7}"/>
            </c:ext>
          </c:extLst>
        </c:ser>
        <c:ser>
          <c:idx val="1"/>
          <c:order val="1"/>
          <c:tx>
            <c:strRef>
              <c:f>Sheet1!$C$1</c:f>
              <c:strCache>
                <c:ptCount val="1"/>
                <c:pt idx="0">
                  <c:v>Bug (Actual)</c:v>
                </c:pt>
              </c:strCache>
            </c:strRef>
          </c:tx>
          <c:spPr>
            <a:ln w="28575" cap="rnd">
              <a:solidFill>
                <a:schemeClr val="accent2"/>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Sheet1!$C$2:$C$9</c:f>
              <c:numCache>
                <c:formatCode>General</c:formatCode>
                <c:ptCount val="8"/>
                <c:pt idx="0">
                  <c:v>2.4</c:v>
                </c:pt>
                <c:pt idx="1">
                  <c:v>3</c:v>
                </c:pt>
              </c:numCache>
            </c:numRef>
          </c:val>
          <c:smooth val="0"/>
          <c:extLst>
            <c:ext xmlns:c16="http://schemas.microsoft.com/office/drawing/2014/chart" uri="{C3380CC4-5D6E-409C-BE32-E72D297353CC}">
              <c16:uniqueId val="{00000001-4411-4663-B71A-81832BEE74A7}"/>
            </c:ext>
          </c:extLst>
        </c:ser>
        <c:ser>
          <c:idx val="2"/>
          <c:order val="2"/>
          <c:tx>
            <c:strRef>
              <c:f>Sheet1!$D$1</c:f>
              <c:strCache>
                <c:ptCount val="1"/>
                <c:pt idx="0">
                  <c:v>Risk</c:v>
                </c:pt>
              </c:strCache>
            </c:strRef>
          </c:tx>
          <c:spPr>
            <a:ln w="28575" cap="rnd">
              <a:solidFill>
                <a:schemeClr val="accent3"/>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Sheet1!$D$2:$D$9</c:f>
              <c:numCache>
                <c:formatCode>General</c:formatCode>
                <c:ptCount val="8"/>
                <c:pt idx="0">
                  <c:v>2</c:v>
                </c:pt>
                <c:pt idx="1">
                  <c:v>2</c:v>
                </c:pt>
              </c:numCache>
            </c:numRef>
          </c:val>
          <c:smooth val="0"/>
          <c:extLst>
            <c:ext xmlns:c16="http://schemas.microsoft.com/office/drawing/2014/chart" uri="{C3380CC4-5D6E-409C-BE32-E72D297353CC}">
              <c16:uniqueId val="{00000002-4411-4663-B71A-81832BEE74A7}"/>
            </c:ext>
          </c:extLst>
        </c:ser>
        <c:dLbls>
          <c:showLegendKey val="0"/>
          <c:showVal val="0"/>
          <c:showCatName val="0"/>
          <c:showSerName val="0"/>
          <c:showPercent val="0"/>
          <c:showBubbleSize val="0"/>
        </c:dLbls>
        <c:smooth val="0"/>
        <c:axId val="468058008"/>
        <c:axId val="468061536"/>
      </c:lineChart>
      <c:catAx>
        <c:axId val="468058008"/>
        <c:scaling>
          <c:orientation val="minMax"/>
        </c:scaling>
        <c:delete val="1"/>
        <c:axPos val="b"/>
        <c:numFmt formatCode="General" sourceLinked="1"/>
        <c:majorTickMark val="none"/>
        <c:minorTickMark val="none"/>
        <c:tickLblPos val="nextTo"/>
        <c:crossAx val="468061536"/>
        <c:crosses val="autoZero"/>
        <c:auto val="1"/>
        <c:lblAlgn val="ctr"/>
        <c:lblOffset val="100"/>
        <c:noMultiLvlLbl val="0"/>
      </c:catAx>
      <c:valAx>
        <c:axId val="468061536"/>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68058008"/>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Bug (Plan)</c:v>
                </c:pt>
              </c:strCache>
            </c:strRef>
          </c:tx>
          <c:spPr>
            <a:ln w="28575" cap="rnd">
              <a:solidFill>
                <a:schemeClr val="accent1"/>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Sheet1!$B$2:$B$9</c:f>
              <c:numCache>
                <c:formatCode>General</c:formatCode>
                <c:ptCount val="8"/>
                <c:pt idx="0">
                  <c:v>4.3</c:v>
                </c:pt>
                <c:pt idx="1">
                  <c:v>2.5</c:v>
                </c:pt>
                <c:pt idx="2">
                  <c:v>3.5</c:v>
                </c:pt>
                <c:pt idx="3">
                  <c:v>4.5</c:v>
                </c:pt>
              </c:numCache>
            </c:numRef>
          </c:val>
          <c:smooth val="0"/>
          <c:extLst>
            <c:ext xmlns:c16="http://schemas.microsoft.com/office/drawing/2014/chart" uri="{C3380CC4-5D6E-409C-BE32-E72D297353CC}">
              <c16:uniqueId val="{00000000-9798-4903-8590-60F1196537CB}"/>
            </c:ext>
          </c:extLst>
        </c:ser>
        <c:ser>
          <c:idx val="1"/>
          <c:order val="1"/>
          <c:tx>
            <c:strRef>
              <c:f>Sheet1!$C$1</c:f>
              <c:strCache>
                <c:ptCount val="1"/>
                <c:pt idx="0">
                  <c:v>Bug (Actual)</c:v>
                </c:pt>
              </c:strCache>
            </c:strRef>
          </c:tx>
          <c:spPr>
            <a:ln w="28575" cap="rnd">
              <a:solidFill>
                <a:schemeClr val="accent2"/>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Sheet1!$C$2:$C$9</c:f>
              <c:numCache>
                <c:formatCode>General</c:formatCode>
                <c:ptCount val="8"/>
                <c:pt idx="0">
                  <c:v>2.4</c:v>
                </c:pt>
                <c:pt idx="1">
                  <c:v>3</c:v>
                </c:pt>
                <c:pt idx="2">
                  <c:v>1.8</c:v>
                </c:pt>
                <c:pt idx="3">
                  <c:v>2.8</c:v>
                </c:pt>
              </c:numCache>
            </c:numRef>
          </c:val>
          <c:smooth val="0"/>
          <c:extLst>
            <c:ext xmlns:c16="http://schemas.microsoft.com/office/drawing/2014/chart" uri="{C3380CC4-5D6E-409C-BE32-E72D297353CC}">
              <c16:uniqueId val="{00000001-9798-4903-8590-60F1196537CB}"/>
            </c:ext>
          </c:extLst>
        </c:ser>
        <c:ser>
          <c:idx val="2"/>
          <c:order val="2"/>
          <c:tx>
            <c:strRef>
              <c:f>Sheet1!$D$1</c:f>
              <c:strCache>
                <c:ptCount val="1"/>
                <c:pt idx="0">
                  <c:v>Risk</c:v>
                </c:pt>
              </c:strCache>
            </c:strRef>
          </c:tx>
          <c:spPr>
            <a:ln w="28575" cap="rnd">
              <a:solidFill>
                <a:schemeClr val="accent3"/>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Sheet1!$D$2:$D$9</c:f>
              <c:numCache>
                <c:formatCode>General</c:formatCode>
                <c:ptCount val="8"/>
                <c:pt idx="0">
                  <c:v>2</c:v>
                </c:pt>
                <c:pt idx="1">
                  <c:v>2</c:v>
                </c:pt>
                <c:pt idx="2">
                  <c:v>3</c:v>
                </c:pt>
                <c:pt idx="3">
                  <c:v>2</c:v>
                </c:pt>
              </c:numCache>
            </c:numRef>
          </c:val>
          <c:smooth val="0"/>
          <c:extLst>
            <c:ext xmlns:c16="http://schemas.microsoft.com/office/drawing/2014/chart" uri="{C3380CC4-5D6E-409C-BE32-E72D297353CC}">
              <c16:uniqueId val="{00000002-9798-4903-8590-60F1196537CB}"/>
            </c:ext>
          </c:extLst>
        </c:ser>
        <c:dLbls>
          <c:showLegendKey val="0"/>
          <c:showVal val="0"/>
          <c:showCatName val="0"/>
          <c:showSerName val="0"/>
          <c:showPercent val="0"/>
          <c:showBubbleSize val="0"/>
        </c:dLbls>
        <c:smooth val="0"/>
        <c:axId val="468061928"/>
        <c:axId val="468064280"/>
      </c:lineChart>
      <c:catAx>
        <c:axId val="468061928"/>
        <c:scaling>
          <c:orientation val="minMax"/>
        </c:scaling>
        <c:delete val="1"/>
        <c:axPos val="b"/>
        <c:numFmt formatCode="General" sourceLinked="1"/>
        <c:majorTickMark val="none"/>
        <c:minorTickMark val="none"/>
        <c:tickLblPos val="nextTo"/>
        <c:crossAx val="468064280"/>
        <c:crosses val="autoZero"/>
        <c:auto val="1"/>
        <c:lblAlgn val="ctr"/>
        <c:lblOffset val="100"/>
        <c:noMultiLvlLbl val="0"/>
      </c:catAx>
      <c:valAx>
        <c:axId val="468064280"/>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68061928"/>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Bug (Plan)</c:v>
                </c:pt>
              </c:strCache>
            </c:strRef>
          </c:tx>
          <c:spPr>
            <a:ln w="28575" cap="rnd">
              <a:solidFill>
                <a:schemeClr val="accent1"/>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4.3</c:v>
                </c:pt>
                <c:pt idx="1">
                  <c:v>2.5</c:v>
                </c:pt>
                <c:pt idx="2">
                  <c:v>3.5</c:v>
                </c:pt>
                <c:pt idx="3">
                  <c:v>4.5</c:v>
                </c:pt>
                <c:pt idx="4">
                  <c:v>3</c:v>
                </c:pt>
                <c:pt idx="5">
                  <c:v>3</c:v>
                </c:pt>
                <c:pt idx="6">
                  <c:v>3.2</c:v>
                </c:pt>
                <c:pt idx="7">
                  <c:v>3</c:v>
                </c:pt>
              </c:numCache>
            </c:numRef>
          </c:val>
          <c:smooth val="0"/>
          <c:extLst>
            <c:ext xmlns:c16="http://schemas.microsoft.com/office/drawing/2014/chart" uri="{C3380CC4-5D6E-409C-BE32-E72D297353CC}">
              <c16:uniqueId val="{00000000-A02E-4402-827F-EFFA9AC037FF}"/>
            </c:ext>
          </c:extLst>
        </c:ser>
        <c:ser>
          <c:idx val="1"/>
          <c:order val="1"/>
          <c:tx>
            <c:strRef>
              <c:f>Sheet1!$C$1</c:f>
              <c:strCache>
                <c:ptCount val="1"/>
                <c:pt idx="0">
                  <c:v>Bug (Actual)</c:v>
                </c:pt>
              </c:strCache>
            </c:strRef>
          </c:tx>
          <c:spPr>
            <a:ln w="28575" cap="rnd">
              <a:solidFill>
                <a:schemeClr val="accent2"/>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Sheet1!$C$2:$C$9</c:f>
              <c:numCache>
                <c:formatCode>General</c:formatCode>
                <c:ptCount val="8"/>
                <c:pt idx="0">
                  <c:v>2.4</c:v>
                </c:pt>
                <c:pt idx="1">
                  <c:v>3</c:v>
                </c:pt>
                <c:pt idx="2">
                  <c:v>1.8</c:v>
                </c:pt>
                <c:pt idx="3">
                  <c:v>2.8</c:v>
                </c:pt>
                <c:pt idx="4">
                  <c:v>3.1</c:v>
                </c:pt>
                <c:pt idx="5">
                  <c:v>3.4</c:v>
                </c:pt>
                <c:pt idx="6">
                  <c:v>2.7</c:v>
                </c:pt>
                <c:pt idx="7">
                  <c:v>1.4</c:v>
                </c:pt>
              </c:numCache>
            </c:numRef>
          </c:val>
          <c:smooth val="0"/>
          <c:extLst>
            <c:ext xmlns:c16="http://schemas.microsoft.com/office/drawing/2014/chart" uri="{C3380CC4-5D6E-409C-BE32-E72D297353CC}">
              <c16:uniqueId val="{00000001-A02E-4402-827F-EFFA9AC037FF}"/>
            </c:ext>
          </c:extLst>
        </c:ser>
        <c:ser>
          <c:idx val="2"/>
          <c:order val="2"/>
          <c:tx>
            <c:strRef>
              <c:f>Sheet1!$D$1</c:f>
              <c:strCache>
                <c:ptCount val="1"/>
                <c:pt idx="0">
                  <c:v>Risk</c:v>
                </c:pt>
              </c:strCache>
            </c:strRef>
          </c:tx>
          <c:spPr>
            <a:ln w="28575" cap="rnd">
              <a:solidFill>
                <a:schemeClr val="accent3"/>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Sheet1!$D$2:$D$9</c:f>
              <c:numCache>
                <c:formatCode>General</c:formatCode>
                <c:ptCount val="8"/>
                <c:pt idx="0">
                  <c:v>2</c:v>
                </c:pt>
                <c:pt idx="1">
                  <c:v>2</c:v>
                </c:pt>
                <c:pt idx="2">
                  <c:v>3</c:v>
                </c:pt>
                <c:pt idx="3">
                  <c:v>2</c:v>
                </c:pt>
                <c:pt idx="4">
                  <c:v>1.6</c:v>
                </c:pt>
                <c:pt idx="5">
                  <c:v>1.8</c:v>
                </c:pt>
                <c:pt idx="6">
                  <c:v>1.5</c:v>
                </c:pt>
                <c:pt idx="7">
                  <c:v>0.5</c:v>
                </c:pt>
              </c:numCache>
            </c:numRef>
          </c:val>
          <c:smooth val="0"/>
          <c:extLst>
            <c:ext xmlns:c16="http://schemas.microsoft.com/office/drawing/2014/chart" uri="{C3380CC4-5D6E-409C-BE32-E72D297353CC}">
              <c16:uniqueId val="{00000002-A02E-4402-827F-EFFA9AC037FF}"/>
            </c:ext>
          </c:extLst>
        </c:ser>
        <c:dLbls>
          <c:showLegendKey val="0"/>
          <c:showVal val="0"/>
          <c:showCatName val="0"/>
          <c:showSerName val="0"/>
          <c:showPercent val="0"/>
          <c:showBubbleSize val="0"/>
        </c:dLbls>
        <c:smooth val="0"/>
        <c:axId val="468062320"/>
        <c:axId val="468059576"/>
      </c:lineChart>
      <c:catAx>
        <c:axId val="468062320"/>
        <c:scaling>
          <c:orientation val="minMax"/>
        </c:scaling>
        <c:delete val="1"/>
        <c:axPos val="b"/>
        <c:numFmt formatCode="General" sourceLinked="1"/>
        <c:majorTickMark val="none"/>
        <c:minorTickMark val="none"/>
        <c:tickLblPos val="nextTo"/>
        <c:crossAx val="468059576"/>
        <c:crosses val="autoZero"/>
        <c:auto val="1"/>
        <c:lblAlgn val="ctr"/>
        <c:lblOffset val="100"/>
        <c:noMultiLvlLbl val="0"/>
      </c:catAx>
      <c:valAx>
        <c:axId val="468059576"/>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68062320"/>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Bug (Plan)</c:v>
                </c:pt>
              </c:strCache>
            </c:strRef>
          </c:tx>
          <c:spPr>
            <a:ln w="28575" cap="rnd">
              <a:solidFill>
                <a:schemeClr val="accent1"/>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4.3</c:v>
                </c:pt>
                <c:pt idx="1">
                  <c:v>2.5</c:v>
                </c:pt>
                <c:pt idx="2">
                  <c:v>3.5</c:v>
                </c:pt>
                <c:pt idx="3">
                  <c:v>4.5</c:v>
                </c:pt>
                <c:pt idx="4">
                  <c:v>7.5</c:v>
                </c:pt>
                <c:pt idx="5">
                  <c:v>8.8000000000000007</c:v>
                </c:pt>
                <c:pt idx="6">
                  <c:v>6.3</c:v>
                </c:pt>
                <c:pt idx="7">
                  <c:v>3.1</c:v>
                </c:pt>
              </c:numCache>
            </c:numRef>
          </c:val>
          <c:smooth val="0"/>
          <c:extLst>
            <c:ext xmlns:c16="http://schemas.microsoft.com/office/drawing/2014/chart" uri="{C3380CC4-5D6E-409C-BE32-E72D297353CC}">
              <c16:uniqueId val="{00000000-1977-4824-B292-703E352AD678}"/>
            </c:ext>
          </c:extLst>
        </c:ser>
        <c:ser>
          <c:idx val="1"/>
          <c:order val="1"/>
          <c:tx>
            <c:strRef>
              <c:f>Sheet1!$C$1</c:f>
              <c:strCache>
                <c:ptCount val="1"/>
                <c:pt idx="0">
                  <c:v>Bug (Actual)</c:v>
                </c:pt>
              </c:strCache>
            </c:strRef>
          </c:tx>
          <c:spPr>
            <a:ln w="28575" cap="rnd">
              <a:solidFill>
                <a:schemeClr val="accent2"/>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Sheet1!$C$2:$C$9</c:f>
              <c:numCache>
                <c:formatCode>General</c:formatCode>
                <c:ptCount val="8"/>
                <c:pt idx="0">
                  <c:v>2.4</c:v>
                </c:pt>
                <c:pt idx="1">
                  <c:v>3</c:v>
                </c:pt>
                <c:pt idx="2">
                  <c:v>6.5</c:v>
                </c:pt>
                <c:pt idx="3">
                  <c:v>7.4</c:v>
                </c:pt>
                <c:pt idx="4">
                  <c:v>7.8</c:v>
                </c:pt>
                <c:pt idx="5">
                  <c:v>9</c:v>
                </c:pt>
                <c:pt idx="6">
                  <c:v>5.3</c:v>
                </c:pt>
                <c:pt idx="7">
                  <c:v>1.4</c:v>
                </c:pt>
              </c:numCache>
            </c:numRef>
          </c:val>
          <c:smooth val="0"/>
          <c:extLst>
            <c:ext xmlns:c16="http://schemas.microsoft.com/office/drawing/2014/chart" uri="{C3380CC4-5D6E-409C-BE32-E72D297353CC}">
              <c16:uniqueId val="{00000001-1977-4824-B292-703E352AD678}"/>
            </c:ext>
          </c:extLst>
        </c:ser>
        <c:ser>
          <c:idx val="2"/>
          <c:order val="2"/>
          <c:tx>
            <c:strRef>
              <c:f>Sheet1!$D$1</c:f>
              <c:strCache>
                <c:ptCount val="1"/>
                <c:pt idx="0">
                  <c:v>Risk</c:v>
                </c:pt>
              </c:strCache>
            </c:strRef>
          </c:tx>
          <c:spPr>
            <a:ln w="28575" cap="rnd">
              <a:solidFill>
                <a:schemeClr val="accent3"/>
              </a:solidFill>
              <a:round/>
            </a:ln>
            <a:effectLst/>
          </c:spPr>
          <c:marker>
            <c:symbol val="none"/>
          </c:marker>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Sheet1!$D$2:$D$9</c:f>
              <c:numCache>
                <c:formatCode>General</c:formatCode>
                <c:ptCount val="8"/>
                <c:pt idx="0">
                  <c:v>2</c:v>
                </c:pt>
                <c:pt idx="1">
                  <c:v>2</c:v>
                </c:pt>
                <c:pt idx="2">
                  <c:v>5</c:v>
                </c:pt>
                <c:pt idx="3">
                  <c:v>8</c:v>
                </c:pt>
                <c:pt idx="4">
                  <c:v>8</c:v>
                </c:pt>
                <c:pt idx="5">
                  <c:v>4</c:v>
                </c:pt>
                <c:pt idx="6">
                  <c:v>3</c:v>
                </c:pt>
                <c:pt idx="7">
                  <c:v>1</c:v>
                </c:pt>
              </c:numCache>
            </c:numRef>
          </c:val>
          <c:smooth val="0"/>
          <c:extLst>
            <c:ext xmlns:c16="http://schemas.microsoft.com/office/drawing/2014/chart" uri="{C3380CC4-5D6E-409C-BE32-E72D297353CC}">
              <c16:uniqueId val="{00000002-1977-4824-B292-703E352AD678}"/>
            </c:ext>
          </c:extLst>
        </c:ser>
        <c:dLbls>
          <c:showLegendKey val="0"/>
          <c:showVal val="0"/>
          <c:showCatName val="0"/>
          <c:showSerName val="0"/>
          <c:showPercent val="0"/>
          <c:showBubbleSize val="0"/>
        </c:dLbls>
        <c:smooth val="0"/>
        <c:axId val="468057224"/>
        <c:axId val="468058400"/>
      </c:lineChart>
      <c:catAx>
        <c:axId val="468057224"/>
        <c:scaling>
          <c:orientation val="minMax"/>
        </c:scaling>
        <c:delete val="1"/>
        <c:axPos val="b"/>
        <c:numFmt formatCode="General" sourceLinked="1"/>
        <c:majorTickMark val="none"/>
        <c:minorTickMark val="none"/>
        <c:tickLblPos val="nextTo"/>
        <c:crossAx val="468058400"/>
        <c:crosses val="autoZero"/>
        <c:auto val="1"/>
        <c:lblAlgn val="ctr"/>
        <c:lblOffset val="100"/>
        <c:noMultiLvlLbl val="0"/>
      </c:catAx>
      <c:valAx>
        <c:axId val="468058400"/>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68057224"/>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Bug (Plan)</c:v>
                </c:pt>
              </c:strCache>
            </c:strRef>
          </c:tx>
          <c:spPr>
            <a:ln w="28575" cap="rnd">
              <a:solidFill>
                <a:schemeClr val="accent1"/>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Sheet1!$B$2:$B$9</c:f>
              <c:numCache>
                <c:formatCode>General</c:formatCode>
                <c:ptCount val="8"/>
                <c:pt idx="0">
                  <c:v>4.3</c:v>
                </c:pt>
                <c:pt idx="1">
                  <c:v>2.5</c:v>
                </c:pt>
                <c:pt idx="2">
                  <c:v>3.5</c:v>
                </c:pt>
                <c:pt idx="3">
                  <c:v>4.5</c:v>
                </c:pt>
              </c:numCache>
            </c:numRef>
          </c:val>
          <c:smooth val="0"/>
          <c:extLst>
            <c:ext xmlns:c16="http://schemas.microsoft.com/office/drawing/2014/chart" uri="{C3380CC4-5D6E-409C-BE32-E72D297353CC}">
              <c16:uniqueId val="{00000000-0CA5-4CCF-B341-98AB6609645E}"/>
            </c:ext>
          </c:extLst>
        </c:ser>
        <c:ser>
          <c:idx val="1"/>
          <c:order val="1"/>
          <c:tx>
            <c:strRef>
              <c:f>Sheet1!$C$1</c:f>
              <c:strCache>
                <c:ptCount val="1"/>
                <c:pt idx="0">
                  <c:v>Bug (Actual)</c:v>
                </c:pt>
              </c:strCache>
            </c:strRef>
          </c:tx>
          <c:spPr>
            <a:ln w="28575" cap="rnd">
              <a:solidFill>
                <a:schemeClr val="accent2"/>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Sheet1!$C$2:$C$9</c:f>
              <c:numCache>
                <c:formatCode>General</c:formatCode>
                <c:ptCount val="8"/>
                <c:pt idx="0">
                  <c:v>2.4</c:v>
                </c:pt>
                <c:pt idx="1">
                  <c:v>3</c:v>
                </c:pt>
                <c:pt idx="2">
                  <c:v>6.5</c:v>
                </c:pt>
                <c:pt idx="3">
                  <c:v>7.4</c:v>
                </c:pt>
              </c:numCache>
            </c:numRef>
          </c:val>
          <c:smooth val="0"/>
          <c:extLst>
            <c:ext xmlns:c16="http://schemas.microsoft.com/office/drawing/2014/chart" uri="{C3380CC4-5D6E-409C-BE32-E72D297353CC}">
              <c16:uniqueId val="{00000001-0CA5-4CCF-B341-98AB6609645E}"/>
            </c:ext>
          </c:extLst>
        </c:ser>
        <c:ser>
          <c:idx val="2"/>
          <c:order val="2"/>
          <c:tx>
            <c:strRef>
              <c:f>Sheet1!$D$1</c:f>
              <c:strCache>
                <c:ptCount val="1"/>
                <c:pt idx="0">
                  <c:v>Risk</c:v>
                </c:pt>
              </c:strCache>
            </c:strRef>
          </c:tx>
          <c:spPr>
            <a:ln w="28575" cap="rnd">
              <a:solidFill>
                <a:schemeClr val="accent3"/>
              </a:solidFill>
              <a:round/>
            </a:ln>
            <a:effectLst/>
          </c:spPr>
          <c:marker>
            <c:symbol val="none"/>
          </c:marker>
          <c:cat>
            <c:strRef>
              <c:f>Sheet1!$A$2:$A$9</c:f>
              <c:strCache>
                <c:ptCount val="4"/>
                <c:pt idx="0">
                  <c:v>Category 1</c:v>
                </c:pt>
                <c:pt idx="1">
                  <c:v>Category 2</c:v>
                </c:pt>
                <c:pt idx="2">
                  <c:v>Category 3</c:v>
                </c:pt>
                <c:pt idx="3">
                  <c:v>Category 4</c:v>
                </c:pt>
              </c:strCache>
            </c:strRef>
          </c:cat>
          <c:val>
            <c:numRef>
              <c:f>Sheet1!$D$2:$D$9</c:f>
              <c:numCache>
                <c:formatCode>General</c:formatCode>
                <c:ptCount val="8"/>
                <c:pt idx="0">
                  <c:v>2</c:v>
                </c:pt>
                <c:pt idx="1">
                  <c:v>2</c:v>
                </c:pt>
                <c:pt idx="2">
                  <c:v>5</c:v>
                </c:pt>
                <c:pt idx="3">
                  <c:v>8</c:v>
                </c:pt>
              </c:numCache>
            </c:numRef>
          </c:val>
          <c:smooth val="0"/>
          <c:extLst>
            <c:ext xmlns:c16="http://schemas.microsoft.com/office/drawing/2014/chart" uri="{C3380CC4-5D6E-409C-BE32-E72D297353CC}">
              <c16:uniqueId val="{00000002-0CA5-4CCF-B341-98AB6609645E}"/>
            </c:ext>
          </c:extLst>
        </c:ser>
        <c:dLbls>
          <c:showLegendKey val="0"/>
          <c:showVal val="0"/>
          <c:showCatName val="0"/>
          <c:showSerName val="0"/>
          <c:showPercent val="0"/>
          <c:showBubbleSize val="0"/>
        </c:dLbls>
        <c:smooth val="0"/>
        <c:axId val="370183976"/>
        <c:axId val="370186328"/>
      </c:lineChart>
      <c:catAx>
        <c:axId val="370183976"/>
        <c:scaling>
          <c:orientation val="minMax"/>
        </c:scaling>
        <c:delete val="1"/>
        <c:axPos val="b"/>
        <c:numFmt formatCode="General" sourceLinked="1"/>
        <c:majorTickMark val="none"/>
        <c:minorTickMark val="none"/>
        <c:tickLblPos val="nextTo"/>
        <c:crossAx val="370186328"/>
        <c:crosses val="autoZero"/>
        <c:auto val="1"/>
        <c:lblAlgn val="ctr"/>
        <c:lblOffset val="100"/>
        <c:noMultiLvlLbl val="0"/>
      </c:catAx>
      <c:valAx>
        <c:axId val="370186328"/>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70183976"/>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BF9B114-1E19-4002-9454-BDB47A3743E9}" type="datetimeFigureOut">
              <a:rPr lang="en-US" smtClean="0"/>
              <a:t>10/6/2021</a:t>
            </a:fld>
            <a:endParaRPr lang="en-US"/>
          </a:p>
        </p:txBody>
      </p:sp>
      <p:sp>
        <p:nvSpPr>
          <p:cNvPr id="4" name="Footer Placeholder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B5651EB1-582E-46C3-A54A-EE382549DD79}" type="slidenum">
              <a:rPr lang="en-US" smtClean="0"/>
              <a:t>‹#›</a:t>
            </a:fld>
            <a:endParaRPr lang="en-US"/>
          </a:p>
        </p:txBody>
      </p:sp>
    </p:spTree>
    <p:extLst>
      <p:ext uri="{BB962C8B-B14F-4D97-AF65-F5344CB8AC3E}">
        <p14:creationId xmlns:p14="http://schemas.microsoft.com/office/powerpoint/2010/main" val="3150144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6417C3E4-834A-4FDE-8876-3ED4986C368E}" type="datetimeFigureOut">
              <a:rPr lang="en-US" smtClean="0"/>
              <a:t>10/6/2021</a:t>
            </a:fld>
            <a:endParaRPr lang="en-US"/>
          </a:p>
        </p:txBody>
      </p:sp>
      <p:sp>
        <p:nvSpPr>
          <p:cNvPr id="4" name="Folienbildplatzhalter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10</a:t>
            </a:fld>
            <a:endParaRPr lang="en-US"/>
          </a:p>
        </p:txBody>
      </p:sp>
    </p:spTree>
    <p:extLst>
      <p:ext uri="{BB962C8B-B14F-4D97-AF65-F5344CB8AC3E}">
        <p14:creationId xmlns:p14="http://schemas.microsoft.com/office/powerpoint/2010/main" val="2687224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425655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Tree>
    <p:extLst>
      <p:ext uri="{BB962C8B-B14F-4D97-AF65-F5344CB8AC3E}">
        <p14:creationId xmlns:p14="http://schemas.microsoft.com/office/powerpoint/2010/main" val="3268082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Tree>
    <p:extLst>
      <p:ext uri="{BB962C8B-B14F-4D97-AF65-F5344CB8AC3E}">
        <p14:creationId xmlns:p14="http://schemas.microsoft.com/office/powerpoint/2010/main" val="2816994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Tree>
    <p:extLst>
      <p:ext uri="{BB962C8B-B14F-4D97-AF65-F5344CB8AC3E}">
        <p14:creationId xmlns:p14="http://schemas.microsoft.com/office/powerpoint/2010/main" val="2761087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Tree>
    <p:extLst>
      <p:ext uri="{BB962C8B-B14F-4D97-AF65-F5344CB8AC3E}">
        <p14:creationId xmlns:p14="http://schemas.microsoft.com/office/powerpoint/2010/main" val="3384823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Tree>
    <p:extLst>
      <p:ext uri="{BB962C8B-B14F-4D97-AF65-F5344CB8AC3E}">
        <p14:creationId xmlns:p14="http://schemas.microsoft.com/office/powerpoint/2010/main" val="1735039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Tree>
    <p:extLst>
      <p:ext uri="{BB962C8B-B14F-4D97-AF65-F5344CB8AC3E}">
        <p14:creationId xmlns:p14="http://schemas.microsoft.com/office/powerpoint/2010/main" val="3065807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Tree>
    <p:extLst>
      <p:ext uri="{BB962C8B-B14F-4D97-AF65-F5344CB8AC3E}">
        <p14:creationId xmlns:p14="http://schemas.microsoft.com/office/powerpoint/2010/main" val="92589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484784"/>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01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none" baseline="0">
                <a:solidFill>
                  <a:schemeClr val="bg1"/>
                </a:solidFill>
                <a:latin typeface="+mj-lt"/>
              </a:defRPr>
            </a:lvl1pPr>
            <a:lvl2pPr marL="0" indent="0">
              <a:spcBef>
                <a:spcPts val="600"/>
              </a:spcBef>
              <a:spcAft>
                <a:spcPts val="0"/>
              </a:spcAft>
              <a:buNone/>
              <a:defRPr sz="2000" b="1">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none"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a:t>Textmasterformat bearbeiten</a:t>
            </a:r>
          </a:p>
        </p:txBody>
      </p:sp>
    </p:spTree>
    <p:extLst>
      <p:ext uri="{BB962C8B-B14F-4D97-AF65-F5344CB8AC3E}">
        <p14:creationId xmlns:p14="http://schemas.microsoft.com/office/powerpoint/2010/main" val="76442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hapter_picture">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ln w="6350">
            <a:solidFill>
              <a:schemeClr val="tx1">
                <a:lumMod val="20000"/>
                <a:lumOff val="80000"/>
              </a:schemeClr>
            </a:solidFill>
          </a:ln>
        </p:spPr>
        <p:txBody>
          <a:bodyPr lIns="144000" tIns="144000">
            <a:normAutofit/>
          </a:bodyPr>
          <a:lstStyle>
            <a:lvl1pPr>
              <a:defRPr sz="1000"/>
            </a:lvl1pPr>
          </a:lstStyle>
          <a:p>
            <a:r>
              <a:rPr lang="de-DE" dirty="0"/>
              <a:t>Bild durch Klicken auf Symbol hinzufügen</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none" baseline="0">
                <a:solidFill>
                  <a:schemeClr val="bg1"/>
                </a:solidFill>
                <a:latin typeface="+mj-lt"/>
              </a:defRPr>
            </a:lvl1pPr>
            <a:lvl2pPr marL="0" indent="0">
              <a:buNone/>
              <a:defRPr sz="2000" b="1">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 bearbeiten</a:t>
            </a:r>
          </a:p>
          <a:p>
            <a:pPr lvl="1"/>
            <a:r>
              <a:rPr lang="de-DE" dirty="0"/>
              <a:t>Zweite Ebene</a:t>
            </a:r>
          </a:p>
        </p:txBody>
      </p:sp>
    </p:spTree>
    <p:extLst>
      <p:ext uri="{BB962C8B-B14F-4D97-AF65-F5344CB8AC3E}">
        <p14:creationId xmlns:p14="http://schemas.microsoft.com/office/powerpoint/2010/main" val="2893262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de-DE"/>
              <a:t>Bild durch Klicken auf Symbol hinzufügen</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none" baseline="0">
                <a:solidFill>
                  <a:schemeClr val="bg1"/>
                </a:solidFill>
                <a:latin typeface="+mj-lt"/>
              </a:defRPr>
            </a:lvl1pPr>
            <a:lvl2pPr marL="0" indent="0">
              <a:spcBef>
                <a:spcPts val="600"/>
              </a:spcBef>
              <a:spcAft>
                <a:spcPts val="0"/>
              </a:spcAft>
              <a:buNone/>
              <a:defRPr sz="2000" b="1">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none"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a:t>Textmasterformat bearbeiten</a:t>
            </a:r>
          </a:p>
        </p:txBody>
      </p:sp>
    </p:spTree>
    <p:extLst>
      <p:ext uri="{BB962C8B-B14F-4D97-AF65-F5344CB8AC3E}">
        <p14:creationId xmlns:p14="http://schemas.microsoft.com/office/powerpoint/2010/main" val="4141154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a:t>Titelmasterformat durch Klicken bearbeiten</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de-DE"/>
              <a:t>Bild durch Klicken auf Symbol hinzufügen</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de-DE"/>
              <a:t>Bild durch Klicken auf Symbol hinzufügen</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de-DE"/>
              <a:t>Bild durch Klicken auf Symbol hinzufügen</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de-DE" dirty="0"/>
              <a:t>Bild durch Klicken auf Symbol hinzufügen</a:t>
            </a:r>
            <a:endParaRPr lang="en-US" dirty="0"/>
          </a:p>
        </p:txBody>
      </p:sp>
    </p:spTree>
    <p:extLst>
      <p:ext uri="{BB962C8B-B14F-4D97-AF65-F5344CB8AC3E}">
        <p14:creationId xmlns:p14="http://schemas.microsoft.com/office/powerpoint/2010/main" val="1267276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el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a:t>Titelmasterformat durch Klicken bearbeiten</a:t>
            </a:r>
            <a:endParaRPr lang="en-US"/>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de-DE" dirty="0"/>
              <a:t>Textmasterformat bearbeiten</a:t>
            </a:r>
          </a:p>
          <a:p>
            <a:pPr lvl="1"/>
            <a:r>
              <a:rPr lang="de-DE" dirty="0"/>
              <a:t>Zweite Ebene</a:t>
            </a:r>
          </a:p>
          <a:p>
            <a:pPr lvl="2"/>
            <a:r>
              <a:rPr lang="de-DE" dirty="0"/>
              <a:t>Dritte Ebene</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endParaRPr lang="en-US" dirty="0"/>
          </a:p>
        </p:txBody>
      </p:sp>
    </p:spTree>
    <p:extLst>
      <p:ext uri="{BB962C8B-B14F-4D97-AF65-F5344CB8AC3E}">
        <p14:creationId xmlns:p14="http://schemas.microsoft.com/office/powerpoint/2010/main" val="2569966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xt + Graph">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a:t>Titelmasterformat durch Klicken bearbeiten</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2411823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 Graph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a:t>Titelmasterformat durch Klicken bearbeiten</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endParaRPr lang="en-US" dirty="0"/>
          </a:p>
        </p:txBody>
      </p:sp>
    </p:spTree>
    <p:extLst>
      <p:ext uri="{BB962C8B-B14F-4D97-AF65-F5344CB8AC3E}">
        <p14:creationId xmlns:p14="http://schemas.microsoft.com/office/powerpoint/2010/main" val="384025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Graph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a:t>Titelmasterformat durch Klicken bearbeiten</a:t>
            </a:r>
            <a:endParaRPr lang="en-US"/>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de-DE" dirty="0"/>
              <a:t>Textmasterformat bearbeiten</a:t>
            </a:r>
          </a:p>
          <a:p>
            <a:pPr lvl="1"/>
            <a:r>
              <a:rPr lang="de-DE" dirty="0"/>
              <a:t>Zweite Ebene</a:t>
            </a:r>
          </a:p>
          <a:p>
            <a:pPr lvl="2"/>
            <a:r>
              <a:rPr lang="de-DE" dirty="0"/>
              <a:t>Dritte Ebene</a:t>
            </a:r>
          </a:p>
        </p:txBody>
      </p:sp>
    </p:spTree>
    <p:extLst>
      <p:ext uri="{BB962C8B-B14F-4D97-AF65-F5344CB8AC3E}">
        <p14:creationId xmlns:p14="http://schemas.microsoft.com/office/powerpoint/2010/main" val="23659205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 Graph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a:t>Titelmasterformat durch Klicken bearbeiten</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de-DE" dirty="0"/>
              <a:t>Textmasterformat bearbeiten</a:t>
            </a:r>
          </a:p>
          <a:p>
            <a:pPr lvl="1"/>
            <a:r>
              <a:rPr lang="de-DE" dirty="0"/>
              <a:t>Zweite Ebene</a:t>
            </a:r>
          </a:p>
          <a:p>
            <a:pPr lvl="2"/>
            <a:r>
              <a:rPr lang="de-DE" dirty="0"/>
              <a:t>Dritte Ebene</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endParaRPr lang="en-US" dirty="0"/>
          </a:p>
        </p:txBody>
      </p:sp>
    </p:spTree>
    <p:extLst>
      <p:ext uri="{BB962C8B-B14F-4D97-AF65-F5344CB8AC3E}">
        <p14:creationId xmlns:p14="http://schemas.microsoft.com/office/powerpoint/2010/main" val="678378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de-DE"/>
              <a:t>Titelmasterformat durch Klicken bearbeiten</a:t>
            </a:r>
            <a:endParaRPr lang="en-US"/>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de-DE" dirty="0"/>
              <a:t>Textmasterformat bearbeiten</a:t>
            </a:r>
          </a:p>
          <a:p>
            <a:pPr lvl="1"/>
            <a:r>
              <a:rPr lang="de-DE" dirty="0"/>
              <a:t>Zweite Ebene</a:t>
            </a:r>
          </a:p>
          <a:p>
            <a:pPr lvl="2"/>
            <a:r>
              <a:rPr lang="de-DE" dirty="0"/>
              <a:t>Dritte Ebene</a:t>
            </a:r>
          </a:p>
        </p:txBody>
      </p:sp>
      <p:sp>
        <p:nvSpPr>
          <p:cNvPr id="20" name="Tabellenplatzhalter 8"/>
          <p:cNvSpPr>
            <a:spLocks noGrp="1"/>
          </p:cNvSpPr>
          <p:nvPr>
            <p:ph type="tbl" sz="quarter" idx="18"/>
          </p:nvPr>
        </p:nvSpPr>
        <p:spPr>
          <a:xfrm>
            <a:off x="1079997" y="1800000"/>
            <a:ext cx="8100000" cy="4248000"/>
          </a:xfrm>
        </p:spPr>
        <p:txBody>
          <a:bodyPr/>
          <a:lstStyle/>
          <a:p>
            <a:endParaRPr lang="en-US" dirty="0"/>
          </a:p>
        </p:txBody>
      </p:sp>
    </p:spTree>
    <p:extLst>
      <p:ext uri="{BB962C8B-B14F-4D97-AF65-F5344CB8AC3E}">
        <p14:creationId xmlns:p14="http://schemas.microsoft.com/office/powerpoint/2010/main" val="2574048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13959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325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00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79376" y="88745"/>
            <a:ext cx="11305256" cy="443198"/>
          </a:xfrm>
        </p:spPr>
        <p:txBody>
          <a:bodyPr/>
          <a:lstStyle/>
          <a:p>
            <a:r>
              <a:rPr lang="ja-JP" altLang="en-US" dirty="0"/>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479376" y="798179"/>
            <a:ext cx="11305256"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479376" y="620688"/>
            <a:ext cx="3014735"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800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2284752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Tree>
    <p:extLst>
      <p:ext uri="{BB962C8B-B14F-4D97-AF65-F5344CB8AC3E}">
        <p14:creationId xmlns:p14="http://schemas.microsoft.com/office/powerpoint/2010/main" val="2625526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Tree>
    <p:extLst>
      <p:ext uri="{BB962C8B-B14F-4D97-AF65-F5344CB8AC3E}">
        <p14:creationId xmlns:p14="http://schemas.microsoft.com/office/powerpoint/2010/main" val="6296251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Tree>
    <p:extLst>
      <p:ext uri="{BB962C8B-B14F-4D97-AF65-F5344CB8AC3E}">
        <p14:creationId xmlns:p14="http://schemas.microsoft.com/office/powerpoint/2010/main" val="14641857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4109831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Tree>
    <p:extLst>
      <p:ext uri="{BB962C8B-B14F-4D97-AF65-F5344CB8AC3E}">
        <p14:creationId xmlns:p14="http://schemas.microsoft.com/office/powerpoint/2010/main" val="2219417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8458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Tree>
    <p:extLst>
      <p:ext uri="{BB962C8B-B14F-4D97-AF65-F5344CB8AC3E}">
        <p14:creationId xmlns:p14="http://schemas.microsoft.com/office/powerpoint/2010/main" val="17629011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Tree>
    <p:extLst>
      <p:ext uri="{BB962C8B-B14F-4D97-AF65-F5344CB8AC3E}">
        <p14:creationId xmlns:p14="http://schemas.microsoft.com/office/powerpoint/2010/main" val="3848807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Tree>
    <p:extLst>
      <p:ext uri="{BB962C8B-B14F-4D97-AF65-F5344CB8AC3E}">
        <p14:creationId xmlns:p14="http://schemas.microsoft.com/office/powerpoint/2010/main" val="12550777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Tree>
    <p:extLst>
      <p:ext uri="{BB962C8B-B14F-4D97-AF65-F5344CB8AC3E}">
        <p14:creationId xmlns:p14="http://schemas.microsoft.com/office/powerpoint/2010/main" val="8065703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Tree>
    <p:extLst>
      <p:ext uri="{BB962C8B-B14F-4D97-AF65-F5344CB8AC3E}">
        <p14:creationId xmlns:p14="http://schemas.microsoft.com/office/powerpoint/2010/main" val="11157333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Tree>
    <p:extLst>
      <p:ext uri="{BB962C8B-B14F-4D97-AF65-F5344CB8AC3E}">
        <p14:creationId xmlns:p14="http://schemas.microsoft.com/office/powerpoint/2010/main" val="39763663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484784"/>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4023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27868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404664"/>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268664"/>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980664"/>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73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32915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Tree>
    <p:extLst>
      <p:ext uri="{BB962C8B-B14F-4D97-AF65-F5344CB8AC3E}">
        <p14:creationId xmlns:p14="http://schemas.microsoft.com/office/powerpoint/2010/main" val="267631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Tree>
    <p:extLst>
      <p:ext uri="{BB962C8B-B14F-4D97-AF65-F5344CB8AC3E}">
        <p14:creationId xmlns:p14="http://schemas.microsoft.com/office/powerpoint/2010/main" val="300531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Tree>
    <p:extLst>
      <p:ext uri="{BB962C8B-B14F-4D97-AF65-F5344CB8AC3E}">
        <p14:creationId xmlns:p14="http://schemas.microsoft.com/office/powerpoint/2010/main" val="332831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image" Target="../media/image1.pn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2019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a:extLst>
              <a:ext uri="{FF2B5EF4-FFF2-40B4-BE49-F238E27FC236}">
                <a16:creationId xmlns:a16="http://schemas.microsoft.com/office/drawing/2014/main" id="{2ED95B97-971A-4AF3-AC3A-49A908D8F4B7}"/>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816"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2019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9" name="図 8" descr="RENESAS+Tagline.png">
            <a:extLst>
              <a:ext uri="{FF2B5EF4-FFF2-40B4-BE49-F238E27FC236}">
                <a16:creationId xmlns:a16="http://schemas.microsoft.com/office/drawing/2014/main" id="{DF7441AF-DDCA-4DB2-8E29-C65109900F37}"/>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817"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18" r:id="rId19"/>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hyperlink" Target="https://renesasgroup.sharepoint.com/:f:/r/sites/RVC/Shared%20Documents/1.%20General%20Documents/010_ENG/050_Software/2_SW%20Development%20Process/04_Common%20Experiences/06_Process%20Database?csf=1&amp;web=1&amp;e=pgS0Zi" TargetMode="External"/><Relationship Id="rId2" Type="http://schemas.openxmlformats.org/officeDocument/2006/relationships/image" Target="../media/image6.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chart" Target="../charts/chart8.xml"/><Relationship Id="rId2" Type="http://schemas.openxmlformats.org/officeDocument/2006/relationships/chart" Target="../charts/chart3.xml"/><Relationship Id="rId1" Type="http://schemas.openxmlformats.org/officeDocument/2006/relationships/slideLayout" Target="../slideLayouts/slideLayout33.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s://renesasgroup.sharepoint.com/sites/REL-portal/dqiportal-en/SitePages/Software%20Development%20Standards.aspx" TargetMode="External"/><Relationship Id="rId1" Type="http://schemas.openxmlformats.org/officeDocument/2006/relationships/slideLayout" Target="../slideLayouts/slideLayout33.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hyperlink" Target="https://dwheeler.com/sloccount/" TargetMode="External"/><Relationship Id="rId2" Type="http://schemas.openxmlformats.org/officeDocument/2006/relationships/hyperlink" Target="http://ciao-ware.c.ooco.jp/" TargetMode="Externa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33.xml"/><Relationship Id="rId5" Type="http://schemas.openxmlformats.org/officeDocument/2006/relationships/image" Target="../media/image23.emf"/><Relationship Id="rId4" Type="http://schemas.openxmlformats.org/officeDocument/2006/relationships/image" Target="../media/image22.emf"/></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33.xml"/><Relationship Id="rId5" Type="http://schemas.openxmlformats.org/officeDocument/2006/relationships/chart" Target="../charts/chart10.xml"/><Relationship Id="rId4" Type="http://schemas.openxmlformats.org/officeDocument/2006/relationships/chart" Target="../charts/chart9.xml"/></Relationships>
</file>

<file path=ppt/slides/_rels/slide3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3" Type="http://schemas.openxmlformats.org/officeDocument/2006/relationships/chart" Target="../charts/chart12.xml"/><Relationship Id="rId7" Type="http://schemas.openxmlformats.org/officeDocument/2006/relationships/chart" Target="../charts/chart16.xml"/><Relationship Id="rId2" Type="http://schemas.openxmlformats.org/officeDocument/2006/relationships/chart" Target="../charts/chart11.xml"/><Relationship Id="rId1" Type="http://schemas.openxmlformats.org/officeDocument/2006/relationships/slideLayout" Target="../slideLayouts/slideLayout33.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56.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chart" Target="../charts/chart18.xml"/><Relationship Id="rId7" Type="http://schemas.openxmlformats.org/officeDocument/2006/relationships/chart" Target="../charts/chart22.xml"/><Relationship Id="rId2" Type="http://schemas.openxmlformats.org/officeDocument/2006/relationships/chart" Target="../charts/chart17.xml"/><Relationship Id="rId1" Type="http://schemas.openxmlformats.org/officeDocument/2006/relationships/slideLayout" Target="../slideLayouts/slideLayout33.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chart" Target="../charts/chart19.xml"/></Relationships>
</file>

<file path=ppt/slides/_rels/slide57.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3.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3.xml"/><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33.xml"/></Relationships>
</file>

<file path=ppt/slides/_rels/slide62.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33.xml"/></Relationships>
</file>

<file path=ppt/slides/_rels/slide63.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33.xml"/></Relationships>
</file>

<file path=ppt/slides/_rels/slide65.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3.xml"/><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2.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3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3.xml"/><Relationship Id="rId4" Type="http://schemas.openxmlformats.org/officeDocument/2006/relationships/image" Target="../media/image30.png"/></Relationships>
</file>

<file path=ppt/slides/_rels/slide8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3.xml"/><Relationship Id="rId4"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3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thanhvu\Desktop\■★General-Purpose_shutterstock_27350736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514"/>
            <a:ext cx="11277600" cy="615768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1"/>
          </p:nvPr>
        </p:nvSpPr>
        <p:spPr>
          <a:xfrm>
            <a:off x="1080000" y="-1"/>
            <a:ext cx="8832424" cy="2592000"/>
          </a:xfrm>
          <a:solidFill>
            <a:schemeClr val="tx2">
              <a:alpha val="90000"/>
            </a:schemeClr>
          </a:solidFill>
        </p:spPr>
        <p:txBody>
          <a:bodyPr/>
          <a:lstStyle/>
          <a:p>
            <a:r>
              <a:rPr lang="en-US" dirty="0"/>
              <a:t>A Comprehensive Quality control Material for RVC</a:t>
            </a:r>
          </a:p>
          <a:p>
            <a:endParaRPr lang="en-US" sz="2800" dirty="0"/>
          </a:p>
          <a:p>
            <a:r>
              <a:rPr lang="en-US" sz="2000" i="1" dirty="0"/>
              <a:t>(Together with Measurement &amp; Analysis Section for JB5001 Training)</a:t>
            </a:r>
          </a:p>
        </p:txBody>
      </p:sp>
      <p:sp>
        <p:nvSpPr>
          <p:cNvPr id="7" name="Text Placeholder 6"/>
          <p:cNvSpPr>
            <a:spLocks noGrp="1"/>
          </p:cNvSpPr>
          <p:nvPr>
            <p:ph type="body" sz="quarter" idx="13"/>
          </p:nvPr>
        </p:nvSpPr>
        <p:spPr>
          <a:xfrm>
            <a:off x="1080000" y="2700000"/>
            <a:ext cx="8832424" cy="1102179"/>
          </a:xfrm>
          <a:solidFill>
            <a:schemeClr val="bg1">
              <a:alpha val="90000"/>
            </a:schemeClr>
          </a:solidFill>
        </p:spPr>
        <p:txBody>
          <a:bodyPr/>
          <a:lstStyle/>
          <a:p>
            <a:r>
              <a:rPr lang="en-US" dirty="0" err="1"/>
              <a:t>Renesas</a:t>
            </a:r>
            <a:r>
              <a:rPr lang="en-US" dirty="0"/>
              <a:t> Design </a:t>
            </a:r>
            <a:r>
              <a:rPr lang="en-US" dirty="0" err="1"/>
              <a:t>VietNam</a:t>
            </a:r>
            <a:r>
              <a:rPr lang="en-US" dirty="0"/>
              <a:t> Co., Ltd.</a:t>
            </a:r>
            <a:br>
              <a:rPr lang="en-US" dirty="0"/>
            </a:br>
            <a:r>
              <a:rPr lang="en-US" dirty="0"/>
              <a:t>Software engineering division</a:t>
            </a:r>
          </a:p>
          <a:p>
            <a:r>
              <a:rPr lang="en-US" dirty="0"/>
              <a:t>Minh N. Tran	</a:t>
            </a:r>
            <a:r>
              <a:rPr lang="en-US" cap="none" dirty="0"/>
              <a:t>minh.tran.vf@renesas.com</a:t>
            </a:r>
          </a:p>
        </p:txBody>
      </p:sp>
      <p:sp>
        <p:nvSpPr>
          <p:cNvPr id="8" name="Text Placeholder 7"/>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50501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3-stages of quality Control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10</a:t>
            </a:fld>
            <a:endParaRPr lang="de-DE" dirty="0"/>
          </a:p>
        </p:txBody>
      </p:sp>
      <p:sp>
        <p:nvSpPr>
          <p:cNvPr id="5" name="Rectangle 4"/>
          <p:cNvSpPr/>
          <p:nvPr/>
        </p:nvSpPr>
        <p:spPr>
          <a:xfrm>
            <a:off x="4474026" y="1412776"/>
            <a:ext cx="2690288"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CONTROL</a:t>
            </a:r>
            <a:endParaRPr lang="en-US" sz="3600" dirty="0">
              <a:latin typeface="Arial Black" panose="020B0A04020102020204" pitchFamily="34" charset="0"/>
            </a:endParaRPr>
          </a:p>
        </p:txBody>
      </p:sp>
      <p:sp>
        <p:nvSpPr>
          <p:cNvPr id="6" name="Rectangle 5"/>
          <p:cNvSpPr/>
          <p:nvPr/>
        </p:nvSpPr>
        <p:spPr>
          <a:xfrm>
            <a:off x="8273701" y="1412776"/>
            <a:ext cx="2542234"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IMPROVE</a:t>
            </a:r>
            <a:endParaRPr lang="en-US" sz="3600" dirty="0">
              <a:latin typeface="Arial Black" panose="020B0A04020102020204" pitchFamily="34" charset="0"/>
            </a:endParaRPr>
          </a:p>
        </p:txBody>
      </p:sp>
      <p:cxnSp>
        <p:nvCxnSpPr>
          <p:cNvPr id="9" name="Curved Connector 8"/>
          <p:cNvCxnSpPr>
            <a:stCxn id="6" idx="0"/>
            <a:endCxn id="5" idx="0"/>
          </p:cNvCxnSpPr>
          <p:nvPr/>
        </p:nvCxnSpPr>
        <p:spPr>
          <a:xfrm rot="16200000" flipV="1">
            <a:off x="7681994" y="-450048"/>
            <a:ext cx="12700" cy="3725648"/>
          </a:xfrm>
          <a:prstGeom prst="curvedConnector3">
            <a:avLst>
              <a:gd name="adj1" fmla="val 3037496"/>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11" name="Curved Connector 10"/>
          <p:cNvCxnSpPr>
            <a:stCxn id="5" idx="2"/>
            <a:endCxn id="6" idx="2"/>
          </p:cNvCxnSpPr>
          <p:nvPr/>
        </p:nvCxnSpPr>
        <p:spPr>
          <a:xfrm rot="16200000" flipH="1">
            <a:off x="7681994" y="196283"/>
            <a:ext cx="12700" cy="3725648"/>
          </a:xfrm>
          <a:prstGeom prst="curvedConnector3">
            <a:avLst>
              <a:gd name="adj1" fmla="val 3375000"/>
            </a:avLst>
          </a:prstGeom>
          <a:ln>
            <a:tailEnd type="triangle" w="lg" len="lg"/>
          </a:ln>
        </p:spPr>
        <p:style>
          <a:lnRef idx="3">
            <a:schemeClr val="dk1"/>
          </a:lnRef>
          <a:fillRef idx="0">
            <a:schemeClr val="dk1"/>
          </a:fillRef>
          <a:effectRef idx="2">
            <a:schemeClr val="dk1"/>
          </a:effectRef>
          <a:fontRef idx="minor">
            <a:schemeClr val="tx1"/>
          </a:fontRef>
        </p:style>
      </p:cxnSp>
      <p:sp>
        <p:nvSpPr>
          <p:cNvPr id="17" name="Rectangle 16"/>
          <p:cNvSpPr/>
          <p:nvPr/>
        </p:nvSpPr>
        <p:spPr>
          <a:xfrm>
            <a:off x="3897672" y="2711613"/>
            <a:ext cx="3852575" cy="2031325"/>
          </a:xfrm>
          <a:prstGeom prst="rect">
            <a:avLst/>
          </a:prstGeom>
        </p:spPr>
        <p:txBody>
          <a:bodyPr wrap="square">
            <a:spAutoFit/>
          </a:bodyPr>
          <a:lstStyle/>
          <a:p>
            <a:pPr algn="just"/>
            <a:r>
              <a:rPr lang="en-US" dirty="0"/>
              <a:t>Quality control (QC) activity accepts the fact that </a:t>
            </a:r>
            <a:r>
              <a:rPr lang="en-US" b="1" dirty="0">
                <a:solidFill>
                  <a:schemeClr val="tx2"/>
                </a:solidFill>
              </a:rPr>
              <a:t>issues or bugs will occur</a:t>
            </a:r>
            <a:r>
              <a:rPr lang="en-US" dirty="0">
                <a:solidFill>
                  <a:schemeClr val="tx2"/>
                </a:solidFill>
              </a:rPr>
              <a:t> </a:t>
            </a:r>
            <a:r>
              <a:rPr lang="en-US" dirty="0"/>
              <a:t>under a rate control.</a:t>
            </a:r>
          </a:p>
          <a:p>
            <a:pPr algn="just"/>
            <a:r>
              <a:rPr lang="en-US" dirty="0"/>
              <a:t>QC activity </a:t>
            </a:r>
            <a:r>
              <a:rPr lang="en-US" b="1" dirty="0">
                <a:solidFill>
                  <a:schemeClr val="accent4"/>
                </a:solidFill>
              </a:rPr>
              <a:t>proves</a:t>
            </a:r>
            <a:r>
              <a:rPr lang="en-US" dirty="0">
                <a:solidFill>
                  <a:schemeClr val="accent4"/>
                </a:solidFill>
              </a:rPr>
              <a:t> </a:t>
            </a:r>
            <a:r>
              <a:rPr lang="en-US" dirty="0"/>
              <a:t>that </a:t>
            </a:r>
            <a:r>
              <a:rPr lang="en-US" b="1" dirty="0">
                <a:solidFill>
                  <a:srgbClr val="7030A0"/>
                </a:solidFill>
              </a:rPr>
              <a:t>the project will provide a number of issues or bugs </a:t>
            </a:r>
            <a:r>
              <a:rPr lang="en-US" dirty="0"/>
              <a:t>similar to what is being expected for that project.</a:t>
            </a:r>
          </a:p>
        </p:txBody>
      </p:sp>
      <p:sp>
        <p:nvSpPr>
          <p:cNvPr id="19" name="Rectangle 18"/>
          <p:cNvSpPr/>
          <p:nvPr/>
        </p:nvSpPr>
        <p:spPr>
          <a:xfrm>
            <a:off x="407368" y="5088456"/>
            <a:ext cx="11294049" cy="1015663"/>
          </a:xfrm>
          <a:prstGeom prst="rect">
            <a:avLst/>
          </a:prstGeom>
        </p:spPr>
        <p:txBody>
          <a:bodyPr wrap="square">
            <a:spAutoFit/>
          </a:bodyPr>
          <a:lstStyle/>
          <a:p>
            <a:pPr algn="just"/>
            <a:r>
              <a:rPr lang="en-US" sz="2000" dirty="0"/>
              <a:t>QC activity means: (1) </a:t>
            </a:r>
            <a:r>
              <a:rPr lang="en-US" sz="2000" b="1" dirty="0">
                <a:solidFill>
                  <a:schemeClr val="tx2"/>
                </a:solidFill>
              </a:rPr>
              <a:t>collecting data</a:t>
            </a:r>
            <a:r>
              <a:rPr lang="en-US" sz="2000" dirty="0"/>
              <a:t>, (2) </a:t>
            </a:r>
            <a:r>
              <a:rPr lang="en-US" sz="2000" b="1" dirty="0">
                <a:solidFill>
                  <a:schemeClr val="accent4"/>
                </a:solidFill>
              </a:rPr>
              <a:t>analyzing data</a:t>
            </a:r>
            <a:r>
              <a:rPr lang="en-US" sz="2000" dirty="0"/>
              <a:t>, (3) </a:t>
            </a:r>
            <a:r>
              <a:rPr lang="en-US" sz="2000" b="1" dirty="0">
                <a:solidFill>
                  <a:srgbClr val="7030A0"/>
                </a:solidFill>
              </a:rPr>
              <a:t>predicting the future</a:t>
            </a:r>
            <a:r>
              <a:rPr lang="en-US" sz="2000" dirty="0">
                <a:solidFill>
                  <a:srgbClr val="7030A0"/>
                </a:solidFill>
              </a:rPr>
              <a:t> </a:t>
            </a:r>
            <a:r>
              <a:rPr lang="en-US" sz="2000" dirty="0"/>
              <a:t>if the project still do what they did or plan to do, (4) </a:t>
            </a:r>
            <a:r>
              <a:rPr lang="en-US" sz="2000" b="1" dirty="0">
                <a:solidFill>
                  <a:srgbClr val="C00000"/>
                </a:solidFill>
              </a:rPr>
              <a:t>improving the situation</a:t>
            </a:r>
            <a:r>
              <a:rPr lang="en-US" sz="2000" dirty="0"/>
              <a:t> in the future by applying countermeasure.</a:t>
            </a:r>
          </a:p>
        </p:txBody>
      </p:sp>
      <p:sp>
        <p:nvSpPr>
          <p:cNvPr id="22" name="Rectangle 21"/>
          <p:cNvSpPr/>
          <p:nvPr/>
        </p:nvSpPr>
        <p:spPr>
          <a:xfrm>
            <a:off x="7848843" y="2719512"/>
            <a:ext cx="3852575" cy="1754326"/>
          </a:xfrm>
          <a:prstGeom prst="rect">
            <a:avLst/>
          </a:prstGeom>
        </p:spPr>
        <p:txBody>
          <a:bodyPr wrap="square">
            <a:spAutoFit/>
          </a:bodyPr>
          <a:lstStyle/>
          <a:p>
            <a:pPr algn="just"/>
            <a:r>
              <a:rPr lang="en-US" dirty="0"/>
              <a:t>When the development capability was confirmed as stable, it means the </a:t>
            </a:r>
            <a:r>
              <a:rPr lang="en-US" b="1" dirty="0">
                <a:solidFill>
                  <a:srgbClr val="7030A0"/>
                </a:solidFill>
              </a:rPr>
              <a:t>quality status reached to a certain level</a:t>
            </a:r>
            <a:r>
              <a:rPr lang="en-US" dirty="0"/>
              <a:t> and </a:t>
            </a:r>
            <a:r>
              <a:rPr lang="en-US" b="1" dirty="0">
                <a:solidFill>
                  <a:srgbClr val="7030A0"/>
                </a:solidFill>
              </a:rPr>
              <a:t>in-control</a:t>
            </a:r>
            <a:r>
              <a:rPr lang="en-US" dirty="0"/>
              <a:t>. Then a </a:t>
            </a:r>
            <a:r>
              <a:rPr lang="en-US" b="1" dirty="0">
                <a:solidFill>
                  <a:srgbClr val="C00000"/>
                </a:solidFill>
              </a:rPr>
              <a:t>higher demand on quality level</a:t>
            </a:r>
            <a:r>
              <a:rPr lang="en-US" dirty="0"/>
              <a:t> is need as continuous improvement.</a:t>
            </a:r>
          </a:p>
        </p:txBody>
      </p:sp>
      <p:sp>
        <p:nvSpPr>
          <p:cNvPr id="20" name="Rectangle 19"/>
          <p:cNvSpPr/>
          <p:nvPr/>
        </p:nvSpPr>
        <p:spPr>
          <a:xfrm>
            <a:off x="640816" y="1419126"/>
            <a:ext cx="2723823"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MEASURE</a:t>
            </a:r>
            <a:endParaRPr lang="en-US" sz="3600" dirty="0">
              <a:latin typeface="Arial Black" panose="020B0A04020102020204" pitchFamily="34" charset="0"/>
            </a:endParaRPr>
          </a:p>
        </p:txBody>
      </p:sp>
      <p:cxnSp>
        <p:nvCxnSpPr>
          <p:cNvPr id="24" name="Curved Connector 23"/>
          <p:cNvCxnSpPr>
            <a:stCxn id="20" idx="2"/>
            <a:endCxn id="5" idx="2"/>
          </p:cNvCxnSpPr>
          <p:nvPr/>
        </p:nvCxnSpPr>
        <p:spPr>
          <a:xfrm rot="5400000" flipH="1" flipV="1">
            <a:off x="3907774" y="154061"/>
            <a:ext cx="6350" cy="3816442"/>
          </a:xfrm>
          <a:prstGeom prst="curvedConnector3">
            <a:avLst>
              <a:gd name="adj1" fmla="val -6451496"/>
            </a:avLst>
          </a:prstGeom>
          <a:ln>
            <a:tailEnd type="triangle" w="lg" len="lg"/>
          </a:ln>
        </p:spPr>
        <p:style>
          <a:lnRef idx="3">
            <a:schemeClr val="dk1"/>
          </a:lnRef>
          <a:fillRef idx="0">
            <a:schemeClr val="dk1"/>
          </a:fillRef>
          <a:effectRef idx="2">
            <a:schemeClr val="dk1"/>
          </a:effectRef>
          <a:fontRef idx="minor">
            <a:schemeClr val="tx1"/>
          </a:fontRef>
        </p:style>
      </p:cxnSp>
      <p:sp>
        <p:nvSpPr>
          <p:cNvPr id="41" name="Rectangle 40"/>
          <p:cNvSpPr/>
          <p:nvPr/>
        </p:nvSpPr>
        <p:spPr>
          <a:xfrm>
            <a:off x="407368" y="2717963"/>
            <a:ext cx="3338068" cy="1477328"/>
          </a:xfrm>
          <a:prstGeom prst="rect">
            <a:avLst/>
          </a:prstGeom>
        </p:spPr>
        <p:txBody>
          <a:bodyPr wrap="square">
            <a:spAutoFit/>
          </a:bodyPr>
          <a:lstStyle/>
          <a:p>
            <a:pPr algn="just"/>
            <a:r>
              <a:rPr lang="en-US" dirty="0"/>
              <a:t>To build up the </a:t>
            </a:r>
            <a:r>
              <a:rPr lang="en-US" b="1" dirty="0">
                <a:solidFill>
                  <a:schemeClr val="tx2"/>
                </a:solidFill>
              </a:rPr>
              <a:t>quantitative project measurable database </a:t>
            </a:r>
            <a:r>
              <a:rPr lang="en-US" dirty="0"/>
              <a:t>for the </a:t>
            </a:r>
            <a:r>
              <a:rPr lang="en-US" b="1" dirty="0">
                <a:solidFill>
                  <a:schemeClr val="accent4"/>
                </a:solidFill>
              </a:rPr>
              <a:t>statistical analysis</a:t>
            </a:r>
            <a:r>
              <a:rPr lang="en-US" dirty="0"/>
              <a:t>. It’s used to understand the current development performance.</a:t>
            </a:r>
          </a:p>
        </p:txBody>
      </p:sp>
      <p:sp>
        <p:nvSpPr>
          <p:cNvPr id="4" name="TextBox 3"/>
          <p:cNvSpPr txBox="1"/>
          <p:nvPr/>
        </p:nvSpPr>
        <p:spPr>
          <a:xfrm>
            <a:off x="675050" y="1275620"/>
            <a:ext cx="1085554" cy="261610"/>
          </a:xfrm>
          <a:prstGeom prst="rect">
            <a:avLst/>
          </a:prstGeom>
          <a:noFill/>
        </p:spPr>
        <p:txBody>
          <a:bodyPr wrap="none" rtlCol="0">
            <a:spAutoFit/>
          </a:bodyPr>
          <a:lstStyle/>
          <a:p>
            <a:r>
              <a:rPr lang="en-US" sz="1100" i="1" dirty="0"/>
              <a:t>When you can</a:t>
            </a:r>
          </a:p>
        </p:txBody>
      </p:sp>
      <p:sp>
        <p:nvSpPr>
          <p:cNvPr id="15" name="TextBox 14"/>
          <p:cNvSpPr txBox="1"/>
          <p:nvPr/>
        </p:nvSpPr>
        <p:spPr>
          <a:xfrm>
            <a:off x="3391415" y="2181353"/>
            <a:ext cx="1039067" cy="261610"/>
          </a:xfrm>
          <a:prstGeom prst="rect">
            <a:avLst/>
          </a:prstGeom>
          <a:noFill/>
        </p:spPr>
        <p:txBody>
          <a:bodyPr wrap="none" rtlCol="0">
            <a:spAutoFit/>
          </a:bodyPr>
          <a:lstStyle/>
          <a:p>
            <a:r>
              <a:rPr lang="en-US" sz="1100" i="1" dirty="0"/>
              <a:t>Then you can</a:t>
            </a:r>
          </a:p>
        </p:txBody>
      </p:sp>
      <p:sp>
        <p:nvSpPr>
          <p:cNvPr id="16" name="TextBox 15"/>
          <p:cNvSpPr txBox="1"/>
          <p:nvPr/>
        </p:nvSpPr>
        <p:spPr>
          <a:xfrm>
            <a:off x="4506390" y="1275620"/>
            <a:ext cx="1085554" cy="261610"/>
          </a:xfrm>
          <a:prstGeom prst="rect">
            <a:avLst/>
          </a:prstGeom>
          <a:noFill/>
        </p:spPr>
        <p:txBody>
          <a:bodyPr wrap="none" rtlCol="0">
            <a:spAutoFit/>
          </a:bodyPr>
          <a:lstStyle/>
          <a:p>
            <a:r>
              <a:rPr lang="en-US" sz="1100" i="1" dirty="0"/>
              <a:t>When you can</a:t>
            </a:r>
          </a:p>
        </p:txBody>
      </p:sp>
      <p:sp>
        <p:nvSpPr>
          <p:cNvPr id="18" name="TextBox 17"/>
          <p:cNvSpPr txBox="1"/>
          <p:nvPr/>
        </p:nvSpPr>
        <p:spPr>
          <a:xfrm>
            <a:off x="7203865" y="2178527"/>
            <a:ext cx="1039067" cy="261610"/>
          </a:xfrm>
          <a:prstGeom prst="rect">
            <a:avLst/>
          </a:prstGeom>
          <a:noFill/>
        </p:spPr>
        <p:txBody>
          <a:bodyPr wrap="none" rtlCol="0">
            <a:spAutoFit/>
          </a:bodyPr>
          <a:lstStyle/>
          <a:p>
            <a:r>
              <a:rPr lang="en-US" sz="1100" i="1" dirty="0"/>
              <a:t>Then you can</a:t>
            </a:r>
          </a:p>
        </p:txBody>
      </p:sp>
      <p:sp>
        <p:nvSpPr>
          <p:cNvPr id="21" name="TextBox 20"/>
          <p:cNvSpPr txBox="1"/>
          <p:nvPr/>
        </p:nvSpPr>
        <p:spPr>
          <a:xfrm>
            <a:off x="6855611" y="767214"/>
            <a:ext cx="1789272" cy="261610"/>
          </a:xfrm>
          <a:prstGeom prst="rect">
            <a:avLst/>
          </a:prstGeom>
          <a:noFill/>
        </p:spPr>
        <p:txBody>
          <a:bodyPr wrap="none" rtlCol="0">
            <a:spAutoFit/>
          </a:bodyPr>
          <a:lstStyle/>
          <a:p>
            <a:r>
              <a:rPr lang="en-US" sz="1100" i="1" dirty="0"/>
              <a:t>After that </a:t>
            </a:r>
            <a:r>
              <a:rPr lang="en-US" sz="1100" i="1" dirty="0">
                <a:sym typeface="Wingdings" panose="05000000000000000000" pitchFamily="2" charset="2"/>
              </a:rPr>
              <a:t> maintenance</a:t>
            </a:r>
            <a:endParaRPr lang="en-US" sz="1100" i="1" dirty="0"/>
          </a:p>
        </p:txBody>
      </p:sp>
    </p:spTree>
    <p:extLst>
      <p:ext uri="{BB962C8B-B14F-4D97-AF65-F5344CB8AC3E}">
        <p14:creationId xmlns:p14="http://schemas.microsoft.com/office/powerpoint/2010/main" val="355235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Effect transition="in" filter="fade">
                                      <p:cBhvr>
                                        <p:cTn id="28" dur="500"/>
                                        <p:tgtEl>
                                          <p:spTgt spid="1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Effect transition="in" filter="fade">
                                      <p:cBhvr>
                                        <p:cTn id="31" dur="500"/>
                                        <p:tgtEl>
                                          <p:spTgt spid="1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par>
                          <p:cTn id="58" fill="hold">
                            <p:stCondLst>
                              <p:cond delay="500"/>
                            </p:stCondLst>
                            <p:childTnLst>
                              <p:par>
                                <p:cTn id="59" presetID="26" presetClass="emph" presetSubtype="0" fill="hold" grpId="1" nodeType="afterEffect">
                                  <p:stCondLst>
                                    <p:cond delay="0"/>
                                  </p:stCondLst>
                                  <p:childTnLst>
                                    <p:animEffect transition="out" filter="fade">
                                      <p:cBhvr>
                                        <p:cTn id="60" dur="500" tmFilter="0, 0; .2, .5; .8, .5; 1, 0"/>
                                        <p:tgtEl>
                                          <p:spTgt spid="5"/>
                                        </p:tgtEl>
                                      </p:cBhvr>
                                    </p:animEffect>
                                    <p:animScale>
                                      <p:cBhvr>
                                        <p:cTn id="61" dur="250" autoRev="1" fill="hold"/>
                                        <p:tgtEl>
                                          <p:spTgt spid="5"/>
                                        </p:tgtEl>
                                      </p:cBhvr>
                                      <p:by x="105000" y="105000"/>
                                    </p:animScale>
                                  </p:childTnLst>
                                </p:cTn>
                              </p:par>
                              <p:par>
                                <p:cTn id="62" presetID="26" presetClass="emph" presetSubtype="0" fill="hold" nodeType="withEffect">
                                  <p:stCondLst>
                                    <p:cond delay="0"/>
                                  </p:stCondLst>
                                  <p:childTnLst>
                                    <p:animEffect transition="out" filter="fade">
                                      <p:cBhvr>
                                        <p:cTn id="63" dur="500" tmFilter="0, 0; .2, .5; .8, .5; 1, 0"/>
                                        <p:tgtEl>
                                          <p:spTgt spid="17">
                                            <p:txEl>
                                              <p:pRg st="0" end="0"/>
                                            </p:txEl>
                                          </p:spTgt>
                                        </p:tgtEl>
                                      </p:cBhvr>
                                    </p:animEffect>
                                    <p:animScale>
                                      <p:cBhvr>
                                        <p:cTn id="64" dur="250" autoRev="1" fill="hold"/>
                                        <p:tgtEl>
                                          <p:spTgt spid="17">
                                            <p:txEl>
                                              <p:pRg st="0" end="0"/>
                                            </p:txEl>
                                          </p:spTgt>
                                        </p:tgtEl>
                                      </p:cBhvr>
                                      <p:by x="105000" y="105000"/>
                                    </p:animScale>
                                  </p:childTnLst>
                                </p:cTn>
                              </p:par>
                            </p:childTnLst>
                          </p:cTn>
                        </p:par>
                        <p:par>
                          <p:cTn id="65" fill="hold">
                            <p:stCondLst>
                              <p:cond delay="1000"/>
                            </p:stCondLst>
                            <p:childTnLst>
                              <p:par>
                                <p:cTn id="66" presetID="26" presetClass="emph" presetSubtype="0" fill="hold" nodeType="afterEffect">
                                  <p:stCondLst>
                                    <p:cond delay="0"/>
                                  </p:stCondLst>
                                  <p:childTnLst>
                                    <p:animEffect transition="out" filter="fade">
                                      <p:cBhvr>
                                        <p:cTn id="67" dur="500" tmFilter="0, 0; .2, .5; .8, .5; 1, 0"/>
                                        <p:tgtEl>
                                          <p:spTgt spid="17">
                                            <p:txEl>
                                              <p:pRg st="1" end="1"/>
                                            </p:txEl>
                                          </p:spTgt>
                                        </p:tgtEl>
                                      </p:cBhvr>
                                    </p:animEffect>
                                    <p:animScale>
                                      <p:cBhvr>
                                        <p:cTn id="68" dur="250" autoRev="1" fill="hold"/>
                                        <p:tgtEl>
                                          <p:spTgt spid="17">
                                            <p:txEl>
                                              <p:pRg st="1" end="1"/>
                                            </p:txEl>
                                          </p:spTgt>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19" grpId="0"/>
      <p:bldP spid="22" grpId="0"/>
      <p:bldP spid="20" grpId="0"/>
      <p:bldP spid="41" grpId="0"/>
      <p:bldP spid="4" grpId="0"/>
      <p:bldP spid="15" grpId="0"/>
      <p:bldP spid="16" grpId="0"/>
      <p:bldP spid="18" grpId="0"/>
      <p:bldP spid="2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Collection model – Peer review parity</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100</a:t>
            </a:fld>
            <a:endParaRPr lang="de-DE" dirty="0"/>
          </a:p>
        </p:txBody>
      </p:sp>
      <p:sp>
        <p:nvSpPr>
          <p:cNvPr id="6" name="TextBox 5"/>
          <p:cNvSpPr txBox="1"/>
          <p:nvPr/>
        </p:nvSpPr>
        <p:spPr>
          <a:xfrm>
            <a:off x="479375" y="836712"/>
            <a:ext cx="11305257" cy="1200329"/>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Background of situation</a:t>
            </a:r>
            <a:endParaRPr lang="en-US" dirty="0"/>
          </a:p>
          <a:p>
            <a:pPr marL="398463" lvl="1" indent="-173038" algn="just">
              <a:buClr>
                <a:schemeClr val="tx2"/>
              </a:buClr>
              <a:buFont typeface="Wingdings" panose="05000000000000000000" pitchFamily="2" charset="2"/>
              <a:buChar char="§"/>
            </a:pPr>
            <a:r>
              <a:rPr lang="en-US" dirty="0"/>
              <a:t>The review scope and unit are different among development phases and projects </a:t>
            </a:r>
            <a:r>
              <a:rPr lang="en-US" dirty="0">
                <a:sym typeface="Wingdings" panose="05000000000000000000" pitchFamily="2" charset="2"/>
              </a:rPr>
              <a:t> It’s not easy to make a comparison between them to study about quality trend and making a forecast.</a:t>
            </a:r>
          </a:p>
          <a:p>
            <a:pPr marL="398463" lvl="1" indent="-173038" algn="just">
              <a:buClr>
                <a:schemeClr val="tx2"/>
              </a:buClr>
              <a:buFont typeface="Wingdings" panose="05000000000000000000" pitchFamily="2" charset="2"/>
              <a:buChar char="§"/>
            </a:pPr>
            <a:endParaRPr lang="en-US" b="1" dirty="0">
              <a:solidFill>
                <a:schemeClr val="tx2"/>
              </a:solidFill>
            </a:endParaRPr>
          </a:p>
        </p:txBody>
      </p:sp>
      <p:pic>
        <p:nvPicPr>
          <p:cNvPr id="5" name="Picture 4"/>
          <p:cNvPicPr>
            <a:picLocks noChangeAspect="1"/>
          </p:cNvPicPr>
          <p:nvPr/>
        </p:nvPicPr>
        <p:blipFill>
          <a:blip r:embed="rId2"/>
          <a:stretch>
            <a:fillRect/>
          </a:stretch>
        </p:blipFill>
        <p:spPr>
          <a:xfrm>
            <a:off x="1282826" y="1715367"/>
            <a:ext cx="4754880" cy="1532668"/>
          </a:xfrm>
          <a:prstGeom prst="rect">
            <a:avLst/>
          </a:prstGeom>
        </p:spPr>
      </p:pic>
      <p:pic>
        <p:nvPicPr>
          <p:cNvPr id="7" name="Picture 6"/>
          <p:cNvPicPr>
            <a:picLocks noChangeAspect="1"/>
          </p:cNvPicPr>
          <p:nvPr/>
        </p:nvPicPr>
        <p:blipFill>
          <a:blip r:embed="rId3"/>
          <a:stretch>
            <a:fillRect/>
          </a:stretch>
        </p:blipFill>
        <p:spPr>
          <a:xfrm>
            <a:off x="6312024" y="1715366"/>
            <a:ext cx="4754880" cy="1532668"/>
          </a:xfrm>
          <a:prstGeom prst="rect">
            <a:avLst/>
          </a:prstGeom>
        </p:spPr>
      </p:pic>
      <p:pic>
        <p:nvPicPr>
          <p:cNvPr id="8" name="Picture 7"/>
          <p:cNvPicPr>
            <a:picLocks noChangeAspect="1"/>
          </p:cNvPicPr>
          <p:nvPr/>
        </p:nvPicPr>
        <p:blipFill>
          <a:blip r:embed="rId4"/>
          <a:stretch>
            <a:fillRect/>
          </a:stretch>
        </p:blipFill>
        <p:spPr>
          <a:xfrm>
            <a:off x="1282826" y="3248034"/>
            <a:ext cx="4754880" cy="1532668"/>
          </a:xfrm>
          <a:prstGeom prst="rect">
            <a:avLst/>
          </a:prstGeom>
        </p:spPr>
      </p:pic>
      <p:pic>
        <p:nvPicPr>
          <p:cNvPr id="9" name="Picture 8"/>
          <p:cNvPicPr>
            <a:picLocks noChangeAspect="1"/>
          </p:cNvPicPr>
          <p:nvPr/>
        </p:nvPicPr>
        <p:blipFill>
          <a:blip r:embed="rId5"/>
          <a:stretch>
            <a:fillRect/>
          </a:stretch>
        </p:blipFill>
        <p:spPr>
          <a:xfrm>
            <a:off x="1282828" y="4779821"/>
            <a:ext cx="4754880" cy="1533728"/>
          </a:xfrm>
          <a:prstGeom prst="rect">
            <a:avLst/>
          </a:prstGeom>
        </p:spPr>
      </p:pic>
      <p:pic>
        <p:nvPicPr>
          <p:cNvPr id="10" name="Picture 9"/>
          <p:cNvPicPr>
            <a:picLocks noChangeAspect="1"/>
          </p:cNvPicPr>
          <p:nvPr/>
        </p:nvPicPr>
        <p:blipFill>
          <a:blip r:embed="rId6"/>
          <a:stretch>
            <a:fillRect/>
          </a:stretch>
        </p:blipFill>
        <p:spPr>
          <a:xfrm>
            <a:off x="6312026" y="4780702"/>
            <a:ext cx="4754880" cy="1532669"/>
          </a:xfrm>
          <a:prstGeom prst="rect">
            <a:avLst/>
          </a:prstGeom>
        </p:spPr>
      </p:pic>
    </p:spTree>
    <p:extLst>
      <p:ext uri="{BB962C8B-B14F-4D97-AF65-F5344CB8AC3E}">
        <p14:creationId xmlns:p14="http://schemas.microsoft.com/office/powerpoint/2010/main" val="378114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Collection model – Peer review parity</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101</a:t>
            </a:fld>
            <a:endParaRPr lang="de-DE" dirty="0"/>
          </a:p>
        </p:txBody>
      </p:sp>
      <p:sp>
        <p:nvSpPr>
          <p:cNvPr id="6" name="TextBox 5"/>
          <p:cNvSpPr txBox="1"/>
          <p:nvPr/>
        </p:nvSpPr>
        <p:spPr>
          <a:xfrm>
            <a:off x="479375" y="836712"/>
            <a:ext cx="11305257" cy="3139321"/>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Background of situation</a:t>
            </a:r>
            <a:endParaRPr lang="en-US" dirty="0"/>
          </a:p>
          <a:p>
            <a:pPr marL="398463" lvl="1" indent="-173038" algn="just">
              <a:buClr>
                <a:schemeClr val="tx2"/>
              </a:buClr>
              <a:buFont typeface="Wingdings" panose="05000000000000000000" pitchFamily="2" charset="2"/>
              <a:buChar char="§"/>
            </a:pPr>
            <a:r>
              <a:rPr lang="en-US" dirty="0"/>
              <a:t>The review scope and unit are different among development phases and projects </a:t>
            </a:r>
            <a:r>
              <a:rPr lang="en-US" dirty="0">
                <a:sym typeface="Wingdings" panose="05000000000000000000" pitchFamily="2" charset="2"/>
              </a:rPr>
              <a:t> It’s not easy to make a comparison between them to study about quality trend and making a forecast.</a:t>
            </a:r>
          </a:p>
          <a:p>
            <a:pPr marL="398463" lvl="1" indent="-173038" algn="just">
              <a:buClr>
                <a:schemeClr val="tx2"/>
              </a:buClr>
              <a:buFont typeface="Wingdings" panose="05000000000000000000" pitchFamily="2" charset="2"/>
              <a:buChar char="§"/>
            </a:pPr>
            <a:endParaRPr lang="en-US" b="1" dirty="0">
              <a:solidFill>
                <a:schemeClr val="tx2"/>
              </a:solidFill>
            </a:endParaRPr>
          </a:p>
          <a:p>
            <a:pPr marL="285750" indent="-285750" algn="just">
              <a:buClr>
                <a:schemeClr val="tx2"/>
              </a:buClr>
              <a:buFont typeface="Wingdings" panose="05000000000000000000" pitchFamily="2" charset="2"/>
              <a:buChar char="q"/>
            </a:pPr>
            <a:r>
              <a:rPr lang="en-US" b="1" dirty="0">
                <a:solidFill>
                  <a:schemeClr val="tx2"/>
                </a:solidFill>
              </a:rPr>
              <a:t>Assumption for making the parity</a:t>
            </a:r>
            <a:endParaRPr lang="en-US" dirty="0"/>
          </a:p>
          <a:p>
            <a:pPr marL="398463" lvl="1" indent="-173038" algn="just">
              <a:buClr>
                <a:schemeClr val="tx2"/>
              </a:buClr>
              <a:buFont typeface="Wingdings" panose="05000000000000000000" pitchFamily="2" charset="2"/>
              <a:buChar char="§"/>
            </a:pPr>
            <a:r>
              <a:rPr lang="en-US" dirty="0"/>
              <a:t>The review scope and effort spent for reviewing should be stable and can be measured.</a:t>
            </a:r>
          </a:p>
          <a:p>
            <a:pPr marL="398463" lvl="1" indent="-173038" algn="just">
              <a:buClr>
                <a:schemeClr val="tx2"/>
              </a:buClr>
              <a:buFont typeface="Wingdings" panose="05000000000000000000" pitchFamily="2" charset="2"/>
              <a:buChar char="§"/>
            </a:pPr>
            <a:r>
              <a:rPr lang="en-US" dirty="0"/>
              <a:t>When the peer review is stable, then an amount of source code for reviewing can be exchanged for an amount of document for reviewing. That’s what we called “the parity”.</a:t>
            </a:r>
          </a:p>
          <a:p>
            <a:pPr marL="398463" lvl="1" indent="-173038" algn="just">
              <a:buClr>
                <a:schemeClr val="tx2"/>
              </a:buClr>
              <a:buFont typeface="Wingdings" panose="05000000000000000000" pitchFamily="2" charset="2"/>
              <a:buChar char="§"/>
            </a:pPr>
            <a:r>
              <a:rPr lang="en-US" dirty="0"/>
              <a:t>To calculate the parity, average review speed from Process Database V4.1 is used as base of exchange.</a:t>
            </a:r>
          </a:p>
          <a:p>
            <a:pPr marL="398463" lvl="1" indent="-173038" algn="just">
              <a:buClr>
                <a:schemeClr val="tx2"/>
              </a:buClr>
              <a:buFont typeface="Wingdings" panose="05000000000000000000" pitchFamily="2" charset="2"/>
              <a:buChar char="§"/>
            </a:pPr>
            <a:r>
              <a:rPr lang="en-US" dirty="0"/>
              <a:t>The unit of parity is then measured as hour, which means the amount of workload is being expected to review the work items comparing with the average review speed.</a:t>
            </a:r>
          </a:p>
        </p:txBody>
      </p:sp>
      <p:sp>
        <p:nvSpPr>
          <p:cNvPr id="11" name="Rectangle 10"/>
          <p:cNvSpPr/>
          <p:nvPr/>
        </p:nvSpPr>
        <p:spPr>
          <a:xfrm>
            <a:off x="1821781" y="3861048"/>
            <a:ext cx="4610294" cy="2585323"/>
          </a:xfrm>
          <a:prstGeom prst="rect">
            <a:avLst/>
          </a:prstGeom>
        </p:spPr>
        <p:txBody>
          <a:bodyPr wrap="square">
            <a:spAutoFit/>
          </a:bodyPr>
          <a:lstStyle/>
          <a:p>
            <a:r>
              <a:rPr lang="en-US" sz="1200" dirty="0"/>
              <a:t>1. Review speed of FD		: 16.00863 	pages/hour</a:t>
            </a:r>
          </a:p>
          <a:p>
            <a:r>
              <a:rPr lang="en-US" sz="1200" dirty="0"/>
              <a:t>2. Review speed of DD		: 18.72294 	pages/hour</a:t>
            </a:r>
          </a:p>
          <a:p>
            <a:r>
              <a:rPr lang="en-US" sz="1200" dirty="0"/>
              <a:t>3. Review speed of CD		: 610.369 	lines/hour</a:t>
            </a:r>
          </a:p>
          <a:p>
            <a:r>
              <a:rPr lang="en-US" sz="1200" dirty="0"/>
              <a:t>4. Review speed of UTP		: 105.2067 	cases/hour</a:t>
            </a:r>
          </a:p>
          <a:p>
            <a:r>
              <a:rPr lang="en-US" sz="1200" dirty="0"/>
              <a:t>5. Review speed of UT test spec	: 21.12121  	pages/hour</a:t>
            </a:r>
          </a:p>
          <a:p>
            <a:r>
              <a:rPr lang="en-US" sz="1200" dirty="0"/>
              <a:t>6. Review speed of ITP		: 122.6792 	cases/hour</a:t>
            </a:r>
          </a:p>
          <a:p>
            <a:r>
              <a:rPr lang="en-US" sz="1200" dirty="0"/>
              <a:t>7. Review speed of IT test spec	: 30.12908   	pages/hour</a:t>
            </a:r>
          </a:p>
          <a:p>
            <a:r>
              <a:rPr lang="en-US" sz="1200" dirty="0"/>
              <a:t>8. Review speed of STP		: 85.54954 	cases/hour</a:t>
            </a:r>
          </a:p>
          <a:p>
            <a:r>
              <a:rPr lang="en-US" sz="1200" dirty="0"/>
              <a:t>9. Review speed of ST test spec	: 30.9   	pages/hour</a:t>
            </a:r>
          </a:p>
          <a:p>
            <a:r>
              <a:rPr lang="en-US" sz="1200" dirty="0"/>
              <a:t>10. Review speed of test </a:t>
            </a:r>
            <a:r>
              <a:rPr lang="en-US" sz="1200" dirty="0" err="1"/>
              <a:t>env</a:t>
            </a:r>
            <a:r>
              <a:rPr lang="en-US" sz="1200" dirty="0"/>
              <a:t>.	: 243.0224 	lines/hour</a:t>
            </a:r>
          </a:p>
          <a:p>
            <a:r>
              <a:rPr lang="en-US" sz="1200" dirty="0"/>
              <a:t>11. Review speed of test result UT	: 415.8166 	cases/hour</a:t>
            </a:r>
          </a:p>
          <a:p>
            <a:r>
              <a:rPr lang="en-US" sz="1200" dirty="0"/>
              <a:t>12. Review speed of test result IT	: 719.7012 	cases/hour</a:t>
            </a:r>
          </a:p>
          <a:p>
            <a:r>
              <a:rPr lang="en-US" sz="1200" dirty="0"/>
              <a:t>13. Review speed of test result ST	: 207.5466 	cases/hour</a:t>
            </a:r>
          </a:p>
        </p:txBody>
      </p:sp>
      <p:sp>
        <p:nvSpPr>
          <p:cNvPr id="12" name="Rectangle 11"/>
          <p:cNvSpPr/>
          <p:nvPr/>
        </p:nvSpPr>
        <p:spPr>
          <a:xfrm>
            <a:off x="6888088" y="4419301"/>
            <a:ext cx="4608512" cy="1815882"/>
          </a:xfrm>
          <a:prstGeom prst="rect">
            <a:avLst/>
          </a:prstGeom>
        </p:spPr>
        <p:txBody>
          <a:bodyPr wrap="square">
            <a:spAutoFit/>
          </a:bodyPr>
          <a:lstStyle/>
          <a:p>
            <a:pPr algn="just"/>
            <a:r>
              <a:rPr lang="en-US" sz="1400" dirty="0"/>
              <a:t>If the project took a CD peer review for 1000 lines of code, exchange it to the review parity as:</a:t>
            </a:r>
          </a:p>
          <a:p>
            <a:pPr algn="just"/>
            <a:r>
              <a:rPr lang="en-US" sz="1400" dirty="0"/>
              <a:t>	1000 / 610.369 = 1.63.</a:t>
            </a:r>
          </a:p>
          <a:p>
            <a:pPr algn="just"/>
            <a:r>
              <a:rPr lang="en-US" sz="1400" dirty="0"/>
              <a:t>If the project took a UTP peer review for 100 test cases, exchange it to the review parity as:</a:t>
            </a:r>
          </a:p>
          <a:p>
            <a:pPr algn="just"/>
            <a:r>
              <a:rPr lang="en-US" sz="1400" dirty="0"/>
              <a:t>	100 / 105.2067 = 0.95.</a:t>
            </a:r>
          </a:p>
          <a:p>
            <a:pPr algn="just"/>
            <a:r>
              <a:rPr lang="en-US" sz="1400" dirty="0"/>
              <a:t>In total, the accumulated review parity is:</a:t>
            </a:r>
          </a:p>
          <a:p>
            <a:pPr algn="just"/>
            <a:r>
              <a:rPr lang="en-US" sz="1400" dirty="0"/>
              <a:t>	1.63 + 0.95 = 2.58.</a:t>
            </a:r>
          </a:p>
        </p:txBody>
      </p:sp>
      <p:sp>
        <p:nvSpPr>
          <p:cNvPr id="13" name="TextBox 12"/>
          <p:cNvSpPr txBox="1"/>
          <p:nvPr/>
        </p:nvSpPr>
        <p:spPr>
          <a:xfrm>
            <a:off x="6888088" y="4142302"/>
            <a:ext cx="2355132" cy="276999"/>
          </a:xfrm>
          <a:prstGeom prst="rect">
            <a:avLst/>
          </a:prstGeom>
          <a:noFill/>
        </p:spPr>
        <p:txBody>
          <a:bodyPr wrap="none" rtlCol="0">
            <a:spAutoFit/>
          </a:bodyPr>
          <a:lstStyle/>
          <a:p>
            <a:r>
              <a:rPr lang="en-US" sz="1200" b="1" dirty="0"/>
              <a:t>Example of peer review parity</a:t>
            </a:r>
          </a:p>
        </p:txBody>
      </p:sp>
    </p:spTree>
    <p:extLst>
      <p:ext uri="{BB962C8B-B14F-4D97-AF65-F5344CB8AC3E}">
        <p14:creationId xmlns:p14="http://schemas.microsoft.com/office/powerpoint/2010/main" val="62632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37C9-CA89-4BA9-83E8-BED7D45FBD41}"/>
              </a:ext>
            </a:extLst>
          </p:cNvPr>
          <p:cNvSpPr>
            <a:spLocks noGrp="1"/>
          </p:cNvSpPr>
          <p:nvPr>
            <p:ph type="title"/>
          </p:nvPr>
        </p:nvSpPr>
        <p:spPr/>
        <p:txBody>
          <a:bodyPr/>
          <a:lstStyle/>
          <a:p>
            <a:r>
              <a:rPr lang="en-US" dirty="0"/>
              <a:t>(5) Quality management Meeting</a:t>
            </a:r>
          </a:p>
        </p:txBody>
      </p:sp>
      <p:sp>
        <p:nvSpPr>
          <p:cNvPr id="3" name="Slide Number Placeholder 2">
            <a:extLst>
              <a:ext uri="{FF2B5EF4-FFF2-40B4-BE49-F238E27FC236}">
                <a16:creationId xmlns:a16="http://schemas.microsoft.com/office/drawing/2014/main" id="{496B9CB8-3B00-4AD4-AE42-0726E6002101}"/>
              </a:ext>
            </a:extLst>
          </p:cNvPr>
          <p:cNvSpPr>
            <a:spLocks noGrp="1"/>
          </p:cNvSpPr>
          <p:nvPr>
            <p:ph type="sldNum" sz="quarter" idx="10"/>
          </p:nvPr>
        </p:nvSpPr>
        <p:spPr/>
        <p:txBody>
          <a:bodyPr/>
          <a:lstStyle/>
          <a:p>
            <a:pPr algn="l"/>
            <a:r>
              <a:rPr lang="de-DE"/>
              <a:t>Page </a:t>
            </a:r>
            <a:fld id="{3FD030EF-7044-4946-962A-5D7D09BD1B34}" type="slidenum">
              <a:rPr lang="de-DE" smtClean="0"/>
              <a:pPr algn="l"/>
              <a:t>102</a:t>
            </a:fld>
            <a:endParaRPr lang="de-DE" dirty="0"/>
          </a:p>
        </p:txBody>
      </p:sp>
      <p:sp>
        <p:nvSpPr>
          <p:cNvPr id="5" name="Oval 4">
            <a:extLst>
              <a:ext uri="{FF2B5EF4-FFF2-40B4-BE49-F238E27FC236}">
                <a16:creationId xmlns:a16="http://schemas.microsoft.com/office/drawing/2014/main" id="{94224BF7-269E-495A-9EC9-442E8654FE53}"/>
              </a:ext>
            </a:extLst>
          </p:cNvPr>
          <p:cNvSpPr/>
          <p:nvPr/>
        </p:nvSpPr>
        <p:spPr>
          <a:xfrm>
            <a:off x="1559496" y="2742104"/>
            <a:ext cx="3432324" cy="7200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sp>
        <p:nvSpPr>
          <p:cNvPr id="6" name="Oval 5">
            <a:extLst>
              <a:ext uri="{FF2B5EF4-FFF2-40B4-BE49-F238E27FC236}">
                <a16:creationId xmlns:a16="http://schemas.microsoft.com/office/drawing/2014/main" id="{925A9D27-09CD-44F6-8A71-C0171B34DD33}"/>
              </a:ext>
            </a:extLst>
          </p:cNvPr>
          <p:cNvSpPr/>
          <p:nvPr/>
        </p:nvSpPr>
        <p:spPr>
          <a:xfrm>
            <a:off x="4175844" y="2129105"/>
            <a:ext cx="3432324" cy="7200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sp>
        <p:nvSpPr>
          <p:cNvPr id="7" name="Oval 6">
            <a:extLst>
              <a:ext uri="{FF2B5EF4-FFF2-40B4-BE49-F238E27FC236}">
                <a16:creationId xmlns:a16="http://schemas.microsoft.com/office/drawing/2014/main" id="{97835DEF-14D5-44E8-BA9B-0944D09FAD4B}"/>
              </a:ext>
            </a:extLst>
          </p:cNvPr>
          <p:cNvSpPr/>
          <p:nvPr/>
        </p:nvSpPr>
        <p:spPr>
          <a:xfrm>
            <a:off x="4332432" y="4190693"/>
            <a:ext cx="3432324" cy="7200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sp>
        <p:nvSpPr>
          <p:cNvPr id="8" name="Oval 7">
            <a:extLst>
              <a:ext uri="{FF2B5EF4-FFF2-40B4-BE49-F238E27FC236}">
                <a16:creationId xmlns:a16="http://schemas.microsoft.com/office/drawing/2014/main" id="{55B1E283-DC91-437B-AA60-602CF8299471}"/>
              </a:ext>
            </a:extLst>
          </p:cNvPr>
          <p:cNvSpPr/>
          <p:nvPr/>
        </p:nvSpPr>
        <p:spPr>
          <a:xfrm>
            <a:off x="7464152" y="2492896"/>
            <a:ext cx="3432324" cy="7200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cxnSp>
        <p:nvCxnSpPr>
          <p:cNvPr id="9" name="Straight Arrow Connector 8">
            <a:extLst>
              <a:ext uri="{FF2B5EF4-FFF2-40B4-BE49-F238E27FC236}">
                <a16:creationId xmlns:a16="http://schemas.microsoft.com/office/drawing/2014/main" id="{B9B54F08-7A9C-4193-9EA9-7C5C60466BBF}"/>
              </a:ext>
            </a:extLst>
          </p:cNvPr>
          <p:cNvCxnSpPr>
            <a:stCxn id="5" idx="4"/>
            <a:endCxn id="7" idx="0"/>
          </p:cNvCxnSpPr>
          <p:nvPr/>
        </p:nvCxnSpPr>
        <p:spPr>
          <a:xfrm>
            <a:off x="3275658" y="3462184"/>
            <a:ext cx="2772936" cy="72850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6E33BE0-0F0D-4A0F-A7AD-DC2F83365631}"/>
              </a:ext>
            </a:extLst>
          </p:cNvPr>
          <p:cNvCxnSpPr>
            <a:stCxn id="6" idx="4"/>
            <a:endCxn id="7" idx="0"/>
          </p:cNvCxnSpPr>
          <p:nvPr/>
        </p:nvCxnSpPr>
        <p:spPr>
          <a:xfrm>
            <a:off x="5892006" y="2849185"/>
            <a:ext cx="156588" cy="134150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9A6B263-8F63-447F-80C7-CC54900D888A}"/>
              </a:ext>
            </a:extLst>
          </p:cNvPr>
          <p:cNvCxnSpPr>
            <a:stCxn id="8" idx="4"/>
            <a:endCxn id="7" idx="0"/>
          </p:cNvCxnSpPr>
          <p:nvPr/>
        </p:nvCxnSpPr>
        <p:spPr>
          <a:xfrm flipH="1">
            <a:off x="6048594" y="3212976"/>
            <a:ext cx="3131720" cy="97771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1FD898F-8073-4712-9692-9E29E131F904}"/>
              </a:ext>
            </a:extLst>
          </p:cNvPr>
          <p:cNvSpPr txBox="1"/>
          <p:nvPr/>
        </p:nvSpPr>
        <p:spPr>
          <a:xfrm>
            <a:off x="1050557" y="3277518"/>
            <a:ext cx="1018227" cy="369332"/>
          </a:xfrm>
          <a:prstGeom prst="rect">
            <a:avLst/>
          </a:prstGeom>
          <a:noFill/>
        </p:spPr>
        <p:txBody>
          <a:bodyPr wrap="none" rtlCol="0">
            <a:spAutoFit/>
          </a:bodyPr>
          <a:lstStyle/>
          <a:p>
            <a:r>
              <a:rPr lang="en-US" b="1" dirty="0">
                <a:solidFill>
                  <a:schemeClr val="tx2"/>
                </a:solidFill>
              </a:rPr>
              <a:t>Section</a:t>
            </a:r>
            <a:endParaRPr lang="en-GB" b="1" dirty="0">
              <a:solidFill>
                <a:schemeClr val="tx2"/>
              </a:solidFill>
            </a:endParaRPr>
          </a:p>
        </p:txBody>
      </p:sp>
      <p:sp>
        <p:nvSpPr>
          <p:cNvPr id="13" name="TextBox 12">
            <a:extLst>
              <a:ext uri="{FF2B5EF4-FFF2-40B4-BE49-F238E27FC236}">
                <a16:creationId xmlns:a16="http://schemas.microsoft.com/office/drawing/2014/main" id="{D678B3D0-63E4-4796-84A7-2755EB6953FF}"/>
              </a:ext>
            </a:extLst>
          </p:cNvPr>
          <p:cNvSpPr txBox="1"/>
          <p:nvPr/>
        </p:nvSpPr>
        <p:spPr>
          <a:xfrm>
            <a:off x="3105261" y="4771463"/>
            <a:ext cx="710451" cy="369332"/>
          </a:xfrm>
          <a:prstGeom prst="rect">
            <a:avLst/>
          </a:prstGeom>
          <a:noFill/>
        </p:spPr>
        <p:txBody>
          <a:bodyPr wrap="none" rtlCol="0">
            <a:spAutoFit/>
          </a:bodyPr>
          <a:lstStyle/>
          <a:p>
            <a:r>
              <a:rPr lang="en-US" b="1" dirty="0">
                <a:solidFill>
                  <a:srgbClr val="C00000"/>
                </a:solidFill>
              </a:rPr>
              <a:t>ESW</a:t>
            </a:r>
            <a:endParaRPr lang="en-GB" b="1" dirty="0">
              <a:solidFill>
                <a:srgbClr val="C00000"/>
              </a:solidFill>
            </a:endParaRPr>
          </a:p>
        </p:txBody>
      </p:sp>
      <p:sp>
        <p:nvSpPr>
          <p:cNvPr id="14" name="TextBox 13">
            <a:extLst>
              <a:ext uri="{FF2B5EF4-FFF2-40B4-BE49-F238E27FC236}">
                <a16:creationId xmlns:a16="http://schemas.microsoft.com/office/drawing/2014/main" id="{83935F47-085D-4AB0-91B3-491F4806E3C3}"/>
              </a:ext>
            </a:extLst>
          </p:cNvPr>
          <p:cNvSpPr txBox="1"/>
          <p:nvPr/>
        </p:nvSpPr>
        <p:spPr>
          <a:xfrm>
            <a:off x="8738454" y="3331426"/>
            <a:ext cx="3296800" cy="276999"/>
          </a:xfrm>
          <a:prstGeom prst="rect">
            <a:avLst/>
          </a:prstGeom>
          <a:noFill/>
        </p:spPr>
        <p:txBody>
          <a:bodyPr wrap="none" rtlCol="0">
            <a:spAutoFit/>
          </a:bodyPr>
          <a:lstStyle/>
          <a:p>
            <a:r>
              <a:rPr lang="en-US" sz="1200" b="1" dirty="0">
                <a:solidFill>
                  <a:schemeClr val="tx2"/>
                </a:solidFill>
              </a:rPr>
              <a:t>Project Measurement and Analysis reports</a:t>
            </a:r>
            <a:endParaRPr lang="en-GB" sz="1200" b="1" dirty="0">
              <a:solidFill>
                <a:schemeClr val="tx2"/>
              </a:solidFill>
            </a:endParaRPr>
          </a:p>
        </p:txBody>
      </p:sp>
      <p:sp>
        <p:nvSpPr>
          <p:cNvPr id="15" name="TextBox 14">
            <a:extLst>
              <a:ext uri="{FF2B5EF4-FFF2-40B4-BE49-F238E27FC236}">
                <a16:creationId xmlns:a16="http://schemas.microsoft.com/office/drawing/2014/main" id="{C6458768-0316-47E3-97C4-550BDDAF4374}"/>
              </a:ext>
            </a:extLst>
          </p:cNvPr>
          <p:cNvSpPr txBox="1"/>
          <p:nvPr/>
        </p:nvSpPr>
        <p:spPr>
          <a:xfrm>
            <a:off x="8738453" y="3619905"/>
            <a:ext cx="1612942" cy="276999"/>
          </a:xfrm>
          <a:prstGeom prst="rect">
            <a:avLst/>
          </a:prstGeom>
          <a:noFill/>
        </p:spPr>
        <p:txBody>
          <a:bodyPr wrap="none" rtlCol="0">
            <a:spAutoFit/>
          </a:bodyPr>
          <a:lstStyle/>
          <a:p>
            <a:r>
              <a:rPr lang="en-US" sz="1200" b="1" dirty="0">
                <a:solidFill>
                  <a:schemeClr val="tx2"/>
                </a:solidFill>
              </a:rPr>
              <a:t>Internal KPIs report</a:t>
            </a:r>
            <a:endParaRPr lang="en-GB" sz="1200" b="1" dirty="0">
              <a:solidFill>
                <a:schemeClr val="tx2"/>
              </a:solidFill>
            </a:endParaRPr>
          </a:p>
        </p:txBody>
      </p:sp>
      <p:sp>
        <p:nvSpPr>
          <p:cNvPr id="16" name="TextBox 15">
            <a:extLst>
              <a:ext uri="{FF2B5EF4-FFF2-40B4-BE49-F238E27FC236}">
                <a16:creationId xmlns:a16="http://schemas.microsoft.com/office/drawing/2014/main" id="{8E6536D7-8502-42AA-9271-EF6D9EEAE21C}"/>
              </a:ext>
            </a:extLst>
          </p:cNvPr>
          <p:cNvSpPr txBox="1"/>
          <p:nvPr/>
        </p:nvSpPr>
        <p:spPr>
          <a:xfrm>
            <a:off x="8738453" y="3895693"/>
            <a:ext cx="3111749" cy="276999"/>
          </a:xfrm>
          <a:prstGeom prst="rect">
            <a:avLst/>
          </a:prstGeom>
          <a:noFill/>
        </p:spPr>
        <p:txBody>
          <a:bodyPr wrap="none" rtlCol="0">
            <a:spAutoFit/>
          </a:bodyPr>
          <a:lstStyle/>
          <a:p>
            <a:r>
              <a:rPr lang="en-US" sz="1200" b="1" dirty="0">
                <a:solidFill>
                  <a:srgbClr val="C00000"/>
                </a:solidFill>
              </a:rPr>
              <a:t>Organizational KPIs report (self-control)</a:t>
            </a:r>
            <a:endParaRPr lang="en-GB" sz="1200" b="1" dirty="0">
              <a:solidFill>
                <a:srgbClr val="C00000"/>
              </a:solidFill>
            </a:endParaRPr>
          </a:p>
        </p:txBody>
      </p:sp>
      <p:sp>
        <p:nvSpPr>
          <p:cNvPr id="17" name="TextBox 16">
            <a:extLst>
              <a:ext uri="{FF2B5EF4-FFF2-40B4-BE49-F238E27FC236}">
                <a16:creationId xmlns:a16="http://schemas.microsoft.com/office/drawing/2014/main" id="{30BE58F9-7DD4-42B3-9451-EAF65136B3C1}"/>
              </a:ext>
            </a:extLst>
          </p:cNvPr>
          <p:cNvSpPr txBox="1"/>
          <p:nvPr/>
        </p:nvSpPr>
        <p:spPr>
          <a:xfrm>
            <a:off x="5928944" y="4910010"/>
            <a:ext cx="2127505" cy="276999"/>
          </a:xfrm>
          <a:prstGeom prst="rect">
            <a:avLst/>
          </a:prstGeom>
          <a:noFill/>
        </p:spPr>
        <p:txBody>
          <a:bodyPr wrap="none" rtlCol="0">
            <a:spAutoFit/>
          </a:bodyPr>
          <a:lstStyle/>
          <a:p>
            <a:r>
              <a:rPr lang="en-US" sz="1200" b="1" dirty="0">
                <a:solidFill>
                  <a:srgbClr val="C00000"/>
                </a:solidFill>
              </a:rPr>
              <a:t>Organizational KPIs report</a:t>
            </a:r>
            <a:endParaRPr lang="en-GB" sz="1200" b="1" dirty="0">
              <a:solidFill>
                <a:srgbClr val="C00000"/>
              </a:solidFill>
            </a:endParaRPr>
          </a:p>
        </p:txBody>
      </p:sp>
      <p:sp>
        <p:nvSpPr>
          <p:cNvPr id="18" name="TextBox 17">
            <a:extLst>
              <a:ext uri="{FF2B5EF4-FFF2-40B4-BE49-F238E27FC236}">
                <a16:creationId xmlns:a16="http://schemas.microsoft.com/office/drawing/2014/main" id="{1D3E5064-45A6-4B22-BE05-9E2DB6D31D4E}"/>
              </a:ext>
            </a:extLst>
          </p:cNvPr>
          <p:cNvSpPr txBox="1"/>
          <p:nvPr/>
        </p:nvSpPr>
        <p:spPr>
          <a:xfrm>
            <a:off x="5928943" y="6006599"/>
            <a:ext cx="5890459" cy="276999"/>
          </a:xfrm>
          <a:prstGeom prst="rect">
            <a:avLst/>
          </a:prstGeom>
          <a:noFill/>
        </p:spPr>
        <p:txBody>
          <a:bodyPr wrap="none" rtlCol="0">
            <a:spAutoFit/>
          </a:bodyPr>
          <a:lstStyle/>
          <a:p>
            <a:r>
              <a:rPr lang="en-US" sz="1200" b="1" dirty="0">
                <a:solidFill>
                  <a:schemeClr val="tx2"/>
                </a:solidFill>
              </a:rPr>
              <a:t>Measurement and Analysis reports at levels of group projects and department</a:t>
            </a:r>
            <a:endParaRPr lang="en-GB" sz="1200" b="1" dirty="0">
              <a:solidFill>
                <a:schemeClr val="tx2"/>
              </a:solidFill>
            </a:endParaRPr>
          </a:p>
        </p:txBody>
      </p:sp>
      <p:sp>
        <p:nvSpPr>
          <p:cNvPr id="19" name="TextBox 18">
            <a:extLst>
              <a:ext uri="{FF2B5EF4-FFF2-40B4-BE49-F238E27FC236}">
                <a16:creationId xmlns:a16="http://schemas.microsoft.com/office/drawing/2014/main" id="{AE9DC0FB-7A12-49AE-88B2-5E5CEAE84CBA}"/>
              </a:ext>
            </a:extLst>
          </p:cNvPr>
          <p:cNvSpPr txBox="1"/>
          <p:nvPr/>
        </p:nvSpPr>
        <p:spPr>
          <a:xfrm>
            <a:off x="5928942" y="5187124"/>
            <a:ext cx="3491661" cy="276999"/>
          </a:xfrm>
          <a:prstGeom prst="rect">
            <a:avLst/>
          </a:prstGeom>
          <a:noFill/>
        </p:spPr>
        <p:txBody>
          <a:bodyPr wrap="none" rtlCol="0">
            <a:spAutoFit/>
          </a:bodyPr>
          <a:lstStyle/>
          <a:p>
            <a:r>
              <a:rPr lang="en-US" sz="1200" b="1" dirty="0">
                <a:solidFill>
                  <a:srgbClr val="C00000"/>
                </a:solidFill>
              </a:rPr>
              <a:t>Process compliance (PM + SWQA) and SEPG</a:t>
            </a:r>
            <a:endParaRPr lang="en-GB" sz="1200" b="1" dirty="0">
              <a:solidFill>
                <a:srgbClr val="C00000"/>
              </a:solidFill>
            </a:endParaRPr>
          </a:p>
        </p:txBody>
      </p:sp>
      <p:sp>
        <p:nvSpPr>
          <p:cNvPr id="20" name="TextBox 19">
            <a:extLst>
              <a:ext uri="{FF2B5EF4-FFF2-40B4-BE49-F238E27FC236}">
                <a16:creationId xmlns:a16="http://schemas.microsoft.com/office/drawing/2014/main" id="{6373ACAE-E0D2-4CD9-9DE9-D585D94488B1}"/>
              </a:ext>
            </a:extLst>
          </p:cNvPr>
          <p:cNvSpPr txBox="1"/>
          <p:nvPr/>
        </p:nvSpPr>
        <p:spPr>
          <a:xfrm>
            <a:off x="5928942" y="5461358"/>
            <a:ext cx="4474751" cy="276999"/>
          </a:xfrm>
          <a:prstGeom prst="rect">
            <a:avLst/>
          </a:prstGeom>
          <a:noFill/>
        </p:spPr>
        <p:txBody>
          <a:bodyPr wrap="none" rtlCol="0">
            <a:spAutoFit/>
          </a:bodyPr>
          <a:lstStyle/>
          <a:p>
            <a:r>
              <a:rPr lang="en-US" sz="1200" b="1" dirty="0">
                <a:solidFill>
                  <a:srgbClr val="C00000"/>
                </a:solidFill>
              </a:rPr>
              <a:t>Working group of improvement on Quality and ISO activity</a:t>
            </a:r>
            <a:endParaRPr lang="en-GB" sz="1200" b="1" dirty="0">
              <a:solidFill>
                <a:srgbClr val="C00000"/>
              </a:solidFill>
            </a:endParaRPr>
          </a:p>
        </p:txBody>
      </p:sp>
      <p:sp>
        <p:nvSpPr>
          <p:cNvPr id="21" name="Oval 20">
            <a:extLst>
              <a:ext uri="{FF2B5EF4-FFF2-40B4-BE49-F238E27FC236}">
                <a16:creationId xmlns:a16="http://schemas.microsoft.com/office/drawing/2014/main" id="{0EBDD5CF-EFE1-4E87-B568-7AFFB5E179E8}"/>
              </a:ext>
            </a:extLst>
          </p:cNvPr>
          <p:cNvSpPr/>
          <p:nvPr/>
        </p:nvSpPr>
        <p:spPr>
          <a:xfrm>
            <a:off x="3815712" y="874491"/>
            <a:ext cx="3312368" cy="720080"/>
          </a:xfrm>
          <a:prstGeom prst="ellipse">
            <a:avLst/>
          </a:prstGeom>
          <a:ln>
            <a:prstDash val="lgDash"/>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Project measurable data collection</a:t>
            </a:r>
            <a:endParaRPr lang="en-GB" sz="1200" dirty="0"/>
          </a:p>
        </p:txBody>
      </p:sp>
      <p:cxnSp>
        <p:nvCxnSpPr>
          <p:cNvPr id="22" name="Straight Arrow Connector 21">
            <a:extLst>
              <a:ext uri="{FF2B5EF4-FFF2-40B4-BE49-F238E27FC236}">
                <a16:creationId xmlns:a16="http://schemas.microsoft.com/office/drawing/2014/main" id="{39DC31C7-4125-4047-BE83-AF41EF171AE3}"/>
              </a:ext>
            </a:extLst>
          </p:cNvPr>
          <p:cNvCxnSpPr>
            <a:stCxn id="21" idx="4"/>
            <a:endCxn id="5" idx="0"/>
          </p:cNvCxnSpPr>
          <p:nvPr/>
        </p:nvCxnSpPr>
        <p:spPr>
          <a:xfrm flipH="1">
            <a:off x="3275658" y="1594571"/>
            <a:ext cx="2196238" cy="1147533"/>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7C0D65DD-FE90-441A-BC1C-F4B1882E228A}"/>
              </a:ext>
            </a:extLst>
          </p:cNvPr>
          <p:cNvCxnSpPr>
            <a:stCxn id="21" idx="4"/>
            <a:endCxn id="6" idx="0"/>
          </p:cNvCxnSpPr>
          <p:nvPr/>
        </p:nvCxnSpPr>
        <p:spPr>
          <a:xfrm>
            <a:off x="5471896" y="1594571"/>
            <a:ext cx="420110" cy="534534"/>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Arrow Connector 23">
            <a:extLst>
              <a:ext uri="{FF2B5EF4-FFF2-40B4-BE49-F238E27FC236}">
                <a16:creationId xmlns:a16="http://schemas.microsoft.com/office/drawing/2014/main" id="{F6E4AEB6-AEB3-441A-9429-30298B65C2A6}"/>
              </a:ext>
            </a:extLst>
          </p:cNvPr>
          <p:cNvCxnSpPr>
            <a:stCxn id="21" idx="4"/>
            <a:endCxn id="8" idx="0"/>
          </p:cNvCxnSpPr>
          <p:nvPr/>
        </p:nvCxnSpPr>
        <p:spPr>
          <a:xfrm>
            <a:off x="5471896" y="1594571"/>
            <a:ext cx="3708418" cy="898325"/>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sp>
        <p:nvSpPr>
          <p:cNvPr id="25" name="TextBox 24">
            <a:extLst>
              <a:ext uri="{FF2B5EF4-FFF2-40B4-BE49-F238E27FC236}">
                <a16:creationId xmlns:a16="http://schemas.microsoft.com/office/drawing/2014/main" id="{CAF070C5-A586-4127-BFE4-7425B54BE1B3}"/>
              </a:ext>
            </a:extLst>
          </p:cNvPr>
          <p:cNvSpPr txBox="1"/>
          <p:nvPr/>
        </p:nvSpPr>
        <p:spPr>
          <a:xfrm>
            <a:off x="6939732" y="1582633"/>
            <a:ext cx="3542958" cy="276999"/>
          </a:xfrm>
          <a:prstGeom prst="rect">
            <a:avLst/>
          </a:prstGeom>
          <a:noFill/>
        </p:spPr>
        <p:txBody>
          <a:bodyPr wrap="none" rtlCol="0">
            <a:spAutoFit/>
          </a:bodyPr>
          <a:lstStyle/>
          <a:p>
            <a:r>
              <a:rPr lang="en-US" sz="1200" b="1" dirty="0">
                <a:solidFill>
                  <a:schemeClr val="tx2"/>
                </a:solidFill>
              </a:rPr>
              <a:t>Survey on project measurable data (quarterly)</a:t>
            </a:r>
            <a:endParaRPr lang="en-GB" sz="1200" b="1" dirty="0">
              <a:solidFill>
                <a:schemeClr val="tx2"/>
              </a:solidFill>
            </a:endParaRPr>
          </a:p>
        </p:txBody>
      </p:sp>
      <p:sp>
        <p:nvSpPr>
          <p:cNvPr id="26" name="TextBox 25">
            <a:extLst>
              <a:ext uri="{FF2B5EF4-FFF2-40B4-BE49-F238E27FC236}">
                <a16:creationId xmlns:a16="http://schemas.microsoft.com/office/drawing/2014/main" id="{1EE98AB9-72ED-45EE-B050-C9D01F2435AD}"/>
              </a:ext>
            </a:extLst>
          </p:cNvPr>
          <p:cNvSpPr txBox="1"/>
          <p:nvPr/>
        </p:nvSpPr>
        <p:spPr>
          <a:xfrm>
            <a:off x="6939732" y="1335108"/>
            <a:ext cx="4463081" cy="276999"/>
          </a:xfrm>
          <a:prstGeom prst="rect">
            <a:avLst/>
          </a:prstGeom>
          <a:noFill/>
        </p:spPr>
        <p:txBody>
          <a:bodyPr wrap="none" rtlCol="0">
            <a:spAutoFit/>
          </a:bodyPr>
          <a:lstStyle/>
          <a:p>
            <a:r>
              <a:rPr lang="en-US" sz="1200" b="1" dirty="0">
                <a:solidFill>
                  <a:schemeClr val="accent5"/>
                </a:solidFill>
              </a:rPr>
              <a:t>Project development management file collection (monthly)</a:t>
            </a:r>
            <a:endParaRPr lang="en-GB" sz="1200" b="1" dirty="0">
              <a:solidFill>
                <a:schemeClr val="accent5"/>
              </a:solidFill>
            </a:endParaRPr>
          </a:p>
        </p:txBody>
      </p:sp>
      <p:sp>
        <p:nvSpPr>
          <p:cNvPr id="27" name="TextBox 26">
            <a:extLst>
              <a:ext uri="{FF2B5EF4-FFF2-40B4-BE49-F238E27FC236}">
                <a16:creationId xmlns:a16="http://schemas.microsoft.com/office/drawing/2014/main" id="{4E2E6AB4-A54B-4F2D-B3B3-18F121FADAF8}"/>
              </a:ext>
            </a:extLst>
          </p:cNvPr>
          <p:cNvSpPr txBox="1"/>
          <p:nvPr/>
        </p:nvSpPr>
        <p:spPr>
          <a:xfrm>
            <a:off x="1072218" y="3544826"/>
            <a:ext cx="2911374" cy="553998"/>
          </a:xfrm>
          <a:prstGeom prst="rect">
            <a:avLst/>
          </a:prstGeom>
          <a:noFill/>
        </p:spPr>
        <p:txBody>
          <a:bodyPr wrap="none" rtlCol="0">
            <a:spAutoFit/>
          </a:bodyPr>
          <a:lstStyle/>
          <a:p>
            <a:r>
              <a:rPr lang="en-US" sz="1000" b="1" dirty="0"/>
              <a:t>Host</a:t>
            </a:r>
            <a:r>
              <a:rPr lang="en-US" sz="1000" dirty="0"/>
              <a:t>: Manager</a:t>
            </a:r>
          </a:p>
          <a:p>
            <a:r>
              <a:rPr lang="en-US" sz="1000" b="1" dirty="0"/>
              <a:t>Conductor</a:t>
            </a:r>
            <a:r>
              <a:rPr lang="en-US" sz="1000" dirty="0"/>
              <a:t>: QC member</a:t>
            </a:r>
          </a:p>
          <a:p>
            <a:r>
              <a:rPr lang="en-US" sz="1000" b="1" dirty="0"/>
              <a:t>Participants</a:t>
            </a:r>
            <a:r>
              <a:rPr lang="en-US" sz="1000" dirty="0"/>
              <a:t>: PM/PL/Staff and Senior engineers</a:t>
            </a:r>
            <a:endParaRPr lang="en-GB" sz="1000" dirty="0"/>
          </a:p>
        </p:txBody>
      </p:sp>
      <p:sp>
        <p:nvSpPr>
          <p:cNvPr id="28" name="TextBox 27">
            <a:extLst>
              <a:ext uri="{FF2B5EF4-FFF2-40B4-BE49-F238E27FC236}">
                <a16:creationId xmlns:a16="http://schemas.microsoft.com/office/drawing/2014/main" id="{1F18428F-DD04-477C-A5FF-19761393345D}"/>
              </a:ext>
            </a:extLst>
          </p:cNvPr>
          <p:cNvSpPr txBox="1"/>
          <p:nvPr/>
        </p:nvSpPr>
        <p:spPr>
          <a:xfrm>
            <a:off x="3106494" y="5064196"/>
            <a:ext cx="2911374" cy="553998"/>
          </a:xfrm>
          <a:prstGeom prst="rect">
            <a:avLst/>
          </a:prstGeom>
          <a:noFill/>
        </p:spPr>
        <p:txBody>
          <a:bodyPr wrap="none" rtlCol="0">
            <a:spAutoFit/>
          </a:bodyPr>
          <a:lstStyle/>
          <a:p>
            <a:r>
              <a:rPr lang="en-US" sz="1000" b="1" dirty="0"/>
              <a:t>Host</a:t>
            </a:r>
            <a:r>
              <a:rPr lang="en-US" sz="1000" dirty="0"/>
              <a:t>: Director</a:t>
            </a:r>
          </a:p>
          <a:p>
            <a:r>
              <a:rPr lang="en-US" sz="1000" b="1" dirty="0"/>
              <a:t>Conductor</a:t>
            </a:r>
            <a:r>
              <a:rPr lang="en-US" sz="1000" dirty="0"/>
              <a:t>: QC leader, QA leader, WG leader</a:t>
            </a:r>
          </a:p>
          <a:p>
            <a:r>
              <a:rPr lang="en-US" sz="1000" b="1" dirty="0"/>
              <a:t>Participants</a:t>
            </a:r>
            <a:r>
              <a:rPr lang="en-US" sz="1000" dirty="0"/>
              <a:t>: Mangers, PM/PL, key persons</a:t>
            </a:r>
            <a:endParaRPr lang="en-GB" sz="1000" dirty="0"/>
          </a:p>
        </p:txBody>
      </p:sp>
      <p:sp>
        <p:nvSpPr>
          <p:cNvPr id="29" name="TextBox 28">
            <a:extLst>
              <a:ext uri="{FF2B5EF4-FFF2-40B4-BE49-F238E27FC236}">
                <a16:creationId xmlns:a16="http://schemas.microsoft.com/office/drawing/2014/main" id="{38B3F79E-45FC-481F-853E-39BDA4896372}"/>
              </a:ext>
            </a:extLst>
          </p:cNvPr>
          <p:cNvSpPr txBox="1"/>
          <p:nvPr/>
        </p:nvSpPr>
        <p:spPr>
          <a:xfrm>
            <a:off x="5928942" y="5735361"/>
            <a:ext cx="2236510" cy="276999"/>
          </a:xfrm>
          <a:prstGeom prst="rect">
            <a:avLst/>
          </a:prstGeom>
          <a:noFill/>
        </p:spPr>
        <p:txBody>
          <a:bodyPr wrap="none" rtlCol="0">
            <a:spAutoFit/>
          </a:bodyPr>
          <a:lstStyle/>
          <a:p>
            <a:r>
              <a:rPr lang="en-US" sz="1200" b="1" dirty="0">
                <a:solidFill>
                  <a:srgbClr val="C00000"/>
                </a:solidFill>
              </a:rPr>
              <a:t>SWDD Indicators (quarterly)</a:t>
            </a:r>
            <a:endParaRPr lang="en-GB" sz="1200" b="1" dirty="0">
              <a:solidFill>
                <a:srgbClr val="C00000"/>
              </a:solidFill>
            </a:endParaRPr>
          </a:p>
        </p:txBody>
      </p:sp>
      <p:sp>
        <p:nvSpPr>
          <p:cNvPr id="30" name="TextBox 29">
            <a:extLst>
              <a:ext uri="{FF2B5EF4-FFF2-40B4-BE49-F238E27FC236}">
                <a16:creationId xmlns:a16="http://schemas.microsoft.com/office/drawing/2014/main" id="{CB4EEDA6-BCD4-4521-BB0D-5826D8459A3E}"/>
              </a:ext>
            </a:extLst>
          </p:cNvPr>
          <p:cNvSpPr txBox="1"/>
          <p:nvPr/>
        </p:nvSpPr>
        <p:spPr>
          <a:xfrm>
            <a:off x="1992673" y="1233105"/>
            <a:ext cx="2119491" cy="400110"/>
          </a:xfrm>
          <a:prstGeom prst="rect">
            <a:avLst/>
          </a:prstGeom>
          <a:noFill/>
        </p:spPr>
        <p:txBody>
          <a:bodyPr wrap="none" rtlCol="0">
            <a:spAutoFit/>
          </a:bodyPr>
          <a:lstStyle/>
          <a:p>
            <a:r>
              <a:rPr lang="en-US" sz="1000" b="1" dirty="0"/>
              <a:t>Host</a:t>
            </a:r>
            <a:r>
              <a:rPr lang="en-US" sz="1000" dirty="0"/>
              <a:t>: QC leader, QA leader</a:t>
            </a:r>
          </a:p>
          <a:p>
            <a:r>
              <a:rPr lang="en-US" sz="1000" b="1" dirty="0"/>
              <a:t>Conductor</a:t>
            </a:r>
            <a:r>
              <a:rPr lang="en-US" sz="1000" dirty="0"/>
              <a:t>: QC members, PM/PL</a:t>
            </a:r>
            <a:endParaRPr lang="en-GB" sz="1000" dirty="0"/>
          </a:p>
        </p:txBody>
      </p:sp>
      <p:cxnSp>
        <p:nvCxnSpPr>
          <p:cNvPr id="31" name="Straight Connector 30">
            <a:extLst>
              <a:ext uri="{FF2B5EF4-FFF2-40B4-BE49-F238E27FC236}">
                <a16:creationId xmlns:a16="http://schemas.microsoft.com/office/drawing/2014/main" id="{3C8CEF74-FB4C-427A-9B35-186C39528878}"/>
              </a:ext>
            </a:extLst>
          </p:cNvPr>
          <p:cNvCxnSpPr/>
          <p:nvPr/>
        </p:nvCxnSpPr>
        <p:spPr>
          <a:xfrm>
            <a:off x="6948280" y="1433244"/>
            <a:ext cx="0" cy="426388"/>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C6D353-89D8-4412-AF36-190A4AE6F81F}"/>
              </a:ext>
            </a:extLst>
          </p:cNvPr>
          <p:cNvCxnSpPr/>
          <p:nvPr/>
        </p:nvCxnSpPr>
        <p:spPr>
          <a:xfrm>
            <a:off x="8738453" y="3398600"/>
            <a:ext cx="0" cy="82363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2F971A6-3A7C-4CC3-8D32-7A6DF3D899B3}"/>
              </a:ext>
            </a:extLst>
          </p:cNvPr>
          <p:cNvCxnSpPr/>
          <p:nvPr/>
        </p:nvCxnSpPr>
        <p:spPr>
          <a:xfrm>
            <a:off x="5928942" y="4987060"/>
            <a:ext cx="0" cy="1350491"/>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5845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37C9-CA89-4BA9-83E8-BED7D45FBD41}"/>
              </a:ext>
            </a:extLst>
          </p:cNvPr>
          <p:cNvSpPr>
            <a:spLocks noGrp="1"/>
          </p:cNvSpPr>
          <p:nvPr>
            <p:ph type="title"/>
          </p:nvPr>
        </p:nvSpPr>
        <p:spPr/>
        <p:txBody>
          <a:bodyPr/>
          <a:lstStyle/>
          <a:p>
            <a:r>
              <a:rPr lang="en-US" dirty="0"/>
              <a:t>(5) Quality management Meeting</a:t>
            </a:r>
          </a:p>
        </p:txBody>
      </p:sp>
      <p:sp>
        <p:nvSpPr>
          <p:cNvPr id="3" name="Slide Number Placeholder 2">
            <a:extLst>
              <a:ext uri="{FF2B5EF4-FFF2-40B4-BE49-F238E27FC236}">
                <a16:creationId xmlns:a16="http://schemas.microsoft.com/office/drawing/2014/main" id="{496B9CB8-3B00-4AD4-AE42-0726E6002101}"/>
              </a:ext>
            </a:extLst>
          </p:cNvPr>
          <p:cNvSpPr>
            <a:spLocks noGrp="1"/>
          </p:cNvSpPr>
          <p:nvPr>
            <p:ph type="sldNum" sz="quarter" idx="10"/>
          </p:nvPr>
        </p:nvSpPr>
        <p:spPr/>
        <p:txBody>
          <a:bodyPr/>
          <a:lstStyle/>
          <a:p>
            <a:pPr algn="l"/>
            <a:r>
              <a:rPr lang="de-DE"/>
              <a:t>Page </a:t>
            </a:r>
            <a:fld id="{3FD030EF-7044-4946-962A-5D7D09BD1B34}" type="slidenum">
              <a:rPr lang="de-DE" smtClean="0"/>
              <a:pPr algn="l"/>
              <a:t>103</a:t>
            </a:fld>
            <a:endParaRPr lang="de-DE" dirty="0"/>
          </a:p>
        </p:txBody>
      </p:sp>
      <p:sp>
        <p:nvSpPr>
          <p:cNvPr id="34" name="Oval 33">
            <a:extLst>
              <a:ext uri="{FF2B5EF4-FFF2-40B4-BE49-F238E27FC236}">
                <a16:creationId xmlns:a16="http://schemas.microsoft.com/office/drawing/2014/main" id="{5842E138-3BE6-4639-A4F1-CF0205DC9A16}"/>
              </a:ext>
            </a:extLst>
          </p:cNvPr>
          <p:cNvSpPr/>
          <p:nvPr/>
        </p:nvSpPr>
        <p:spPr>
          <a:xfrm>
            <a:off x="4332432" y="4190693"/>
            <a:ext cx="3432324" cy="7200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cxnSp>
        <p:nvCxnSpPr>
          <p:cNvPr id="35" name="Straight Arrow Connector 34">
            <a:extLst>
              <a:ext uri="{FF2B5EF4-FFF2-40B4-BE49-F238E27FC236}">
                <a16:creationId xmlns:a16="http://schemas.microsoft.com/office/drawing/2014/main" id="{465AC97B-6939-4A06-A0C0-B794E6AB7F45}"/>
              </a:ext>
            </a:extLst>
          </p:cNvPr>
          <p:cNvCxnSpPr>
            <a:stCxn id="47" idx="4"/>
            <a:endCxn id="34" idx="0"/>
          </p:cNvCxnSpPr>
          <p:nvPr/>
        </p:nvCxnSpPr>
        <p:spPr>
          <a:xfrm>
            <a:off x="3275658" y="3462184"/>
            <a:ext cx="2772936" cy="72850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5803436-B361-4A48-9B81-B4E2B0B873FE}"/>
              </a:ext>
            </a:extLst>
          </p:cNvPr>
          <p:cNvCxnSpPr>
            <a:stCxn id="48" idx="4"/>
            <a:endCxn id="34" idx="0"/>
          </p:cNvCxnSpPr>
          <p:nvPr/>
        </p:nvCxnSpPr>
        <p:spPr>
          <a:xfrm>
            <a:off x="5892006" y="2849185"/>
            <a:ext cx="156588" cy="134150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BF7A1F4-A2E0-448E-854F-EA9DDB239C82}"/>
              </a:ext>
            </a:extLst>
          </p:cNvPr>
          <p:cNvCxnSpPr>
            <a:stCxn id="49" idx="4"/>
            <a:endCxn id="34" idx="0"/>
          </p:cNvCxnSpPr>
          <p:nvPr/>
        </p:nvCxnSpPr>
        <p:spPr>
          <a:xfrm flipH="1">
            <a:off x="6048594" y="3212976"/>
            <a:ext cx="3131720" cy="97771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78CE32-7496-4192-B571-5D92879CC582}"/>
              </a:ext>
            </a:extLst>
          </p:cNvPr>
          <p:cNvSpPr txBox="1"/>
          <p:nvPr/>
        </p:nvSpPr>
        <p:spPr>
          <a:xfrm>
            <a:off x="3105261" y="4771463"/>
            <a:ext cx="710451" cy="369332"/>
          </a:xfrm>
          <a:prstGeom prst="rect">
            <a:avLst/>
          </a:prstGeom>
          <a:noFill/>
        </p:spPr>
        <p:txBody>
          <a:bodyPr wrap="none" rtlCol="0">
            <a:spAutoFit/>
          </a:bodyPr>
          <a:lstStyle/>
          <a:p>
            <a:r>
              <a:rPr lang="en-US" b="1" dirty="0">
                <a:solidFill>
                  <a:srgbClr val="C00000"/>
                </a:solidFill>
              </a:rPr>
              <a:t>ESW</a:t>
            </a:r>
            <a:endParaRPr lang="en-GB" b="1" dirty="0">
              <a:solidFill>
                <a:srgbClr val="C00000"/>
              </a:solidFill>
            </a:endParaRPr>
          </a:p>
        </p:txBody>
      </p:sp>
      <p:sp>
        <p:nvSpPr>
          <p:cNvPr id="39" name="TextBox 38">
            <a:extLst>
              <a:ext uri="{FF2B5EF4-FFF2-40B4-BE49-F238E27FC236}">
                <a16:creationId xmlns:a16="http://schemas.microsoft.com/office/drawing/2014/main" id="{6BFC356A-E6CE-465A-AD0F-84882C532067}"/>
              </a:ext>
            </a:extLst>
          </p:cNvPr>
          <p:cNvSpPr txBox="1"/>
          <p:nvPr/>
        </p:nvSpPr>
        <p:spPr>
          <a:xfrm>
            <a:off x="5928944" y="4910010"/>
            <a:ext cx="2127505" cy="276999"/>
          </a:xfrm>
          <a:prstGeom prst="rect">
            <a:avLst/>
          </a:prstGeom>
          <a:noFill/>
        </p:spPr>
        <p:txBody>
          <a:bodyPr wrap="none" rtlCol="0">
            <a:spAutoFit/>
          </a:bodyPr>
          <a:lstStyle/>
          <a:p>
            <a:r>
              <a:rPr lang="en-US" sz="1200" b="1" dirty="0">
                <a:solidFill>
                  <a:srgbClr val="C00000"/>
                </a:solidFill>
              </a:rPr>
              <a:t>Organizational KPIs report</a:t>
            </a:r>
            <a:endParaRPr lang="en-GB" sz="1200" b="1" dirty="0">
              <a:solidFill>
                <a:srgbClr val="C00000"/>
              </a:solidFill>
            </a:endParaRPr>
          </a:p>
        </p:txBody>
      </p:sp>
      <p:sp>
        <p:nvSpPr>
          <p:cNvPr id="40" name="TextBox 39">
            <a:extLst>
              <a:ext uri="{FF2B5EF4-FFF2-40B4-BE49-F238E27FC236}">
                <a16:creationId xmlns:a16="http://schemas.microsoft.com/office/drawing/2014/main" id="{3C9DDE89-3E29-47FE-B290-A74F1C625E36}"/>
              </a:ext>
            </a:extLst>
          </p:cNvPr>
          <p:cNvSpPr txBox="1"/>
          <p:nvPr/>
        </p:nvSpPr>
        <p:spPr>
          <a:xfrm>
            <a:off x="5928943" y="6006599"/>
            <a:ext cx="5890459" cy="276999"/>
          </a:xfrm>
          <a:prstGeom prst="rect">
            <a:avLst/>
          </a:prstGeom>
          <a:noFill/>
        </p:spPr>
        <p:txBody>
          <a:bodyPr wrap="none" rtlCol="0">
            <a:spAutoFit/>
          </a:bodyPr>
          <a:lstStyle/>
          <a:p>
            <a:r>
              <a:rPr lang="en-US" sz="1200" b="1" dirty="0">
                <a:solidFill>
                  <a:schemeClr val="tx2"/>
                </a:solidFill>
              </a:rPr>
              <a:t>Measurement and Analysis reports at levels of group projects and department</a:t>
            </a:r>
            <a:endParaRPr lang="en-GB" sz="1200" b="1" dirty="0">
              <a:solidFill>
                <a:schemeClr val="tx2"/>
              </a:solidFill>
            </a:endParaRPr>
          </a:p>
        </p:txBody>
      </p:sp>
      <p:sp>
        <p:nvSpPr>
          <p:cNvPr id="41" name="TextBox 40">
            <a:extLst>
              <a:ext uri="{FF2B5EF4-FFF2-40B4-BE49-F238E27FC236}">
                <a16:creationId xmlns:a16="http://schemas.microsoft.com/office/drawing/2014/main" id="{DB1F805C-6222-4EEE-9847-CA7D67B59E9D}"/>
              </a:ext>
            </a:extLst>
          </p:cNvPr>
          <p:cNvSpPr txBox="1"/>
          <p:nvPr/>
        </p:nvSpPr>
        <p:spPr>
          <a:xfrm>
            <a:off x="5928942" y="5187124"/>
            <a:ext cx="3491661" cy="276999"/>
          </a:xfrm>
          <a:prstGeom prst="rect">
            <a:avLst/>
          </a:prstGeom>
          <a:noFill/>
        </p:spPr>
        <p:txBody>
          <a:bodyPr wrap="none" rtlCol="0">
            <a:spAutoFit/>
          </a:bodyPr>
          <a:lstStyle/>
          <a:p>
            <a:r>
              <a:rPr lang="en-US" sz="1200" b="1" dirty="0">
                <a:solidFill>
                  <a:srgbClr val="C00000"/>
                </a:solidFill>
              </a:rPr>
              <a:t>Process compliance (PM + SWQA) and SEPG</a:t>
            </a:r>
            <a:endParaRPr lang="en-GB" sz="1200" b="1" dirty="0">
              <a:solidFill>
                <a:srgbClr val="C00000"/>
              </a:solidFill>
            </a:endParaRPr>
          </a:p>
        </p:txBody>
      </p:sp>
      <p:sp>
        <p:nvSpPr>
          <p:cNvPr id="42" name="TextBox 41">
            <a:extLst>
              <a:ext uri="{FF2B5EF4-FFF2-40B4-BE49-F238E27FC236}">
                <a16:creationId xmlns:a16="http://schemas.microsoft.com/office/drawing/2014/main" id="{B646A222-1109-4697-8919-9E6F196E3879}"/>
              </a:ext>
            </a:extLst>
          </p:cNvPr>
          <p:cNvSpPr txBox="1"/>
          <p:nvPr/>
        </p:nvSpPr>
        <p:spPr>
          <a:xfrm>
            <a:off x="5928942" y="5461358"/>
            <a:ext cx="4474751" cy="276999"/>
          </a:xfrm>
          <a:prstGeom prst="rect">
            <a:avLst/>
          </a:prstGeom>
          <a:noFill/>
        </p:spPr>
        <p:txBody>
          <a:bodyPr wrap="none" rtlCol="0">
            <a:spAutoFit/>
          </a:bodyPr>
          <a:lstStyle/>
          <a:p>
            <a:r>
              <a:rPr lang="en-US" sz="1200" b="1" dirty="0">
                <a:solidFill>
                  <a:srgbClr val="C00000"/>
                </a:solidFill>
              </a:rPr>
              <a:t>Working group of improvement on Quality and ISO activity</a:t>
            </a:r>
            <a:endParaRPr lang="en-GB" sz="1200" b="1" dirty="0">
              <a:solidFill>
                <a:srgbClr val="C00000"/>
              </a:solidFill>
            </a:endParaRPr>
          </a:p>
        </p:txBody>
      </p:sp>
      <p:sp>
        <p:nvSpPr>
          <p:cNvPr id="43" name="TextBox 42">
            <a:extLst>
              <a:ext uri="{FF2B5EF4-FFF2-40B4-BE49-F238E27FC236}">
                <a16:creationId xmlns:a16="http://schemas.microsoft.com/office/drawing/2014/main" id="{778B6743-DA5B-4425-98B3-B48DAE102710}"/>
              </a:ext>
            </a:extLst>
          </p:cNvPr>
          <p:cNvSpPr txBox="1"/>
          <p:nvPr/>
        </p:nvSpPr>
        <p:spPr>
          <a:xfrm>
            <a:off x="3106494" y="5064196"/>
            <a:ext cx="2911374" cy="553998"/>
          </a:xfrm>
          <a:prstGeom prst="rect">
            <a:avLst/>
          </a:prstGeom>
          <a:noFill/>
        </p:spPr>
        <p:txBody>
          <a:bodyPr wrap="none" rtlCol="0">
            <a:spAutoFit/>
          </a:bodyPr>
          <a:lstStyle/>
          <a:p>
            <a:r>
              <a:rPr lang="en-US" sz="1000" b="1" dirty="0"/>
              <a:t>Host</a:t>
            </a:r>
            <a:r>
              <a:rPr lang="en-US" sz="1000" dirty="0"/>
              <a:t>: Director</a:t>
            </a:r>
          </a:p>
          <a:p>
            <a:r>
              <a:rPr lang="en-US" sz="1000" b="1" dirty="0"/>
              <a:t>Conductor</a:t>
            </a:r>
            <a:r>
              <a:rPr lang="en-US" sz="1000" dirty="0"/>
              <a:t>: QC leader, QA leader, WG leader</a:t>
            </a:r>
          </a:p>
          <a:p>
            <a:r>
              <a:rPr lang="en-US" sz="1000" b="1" dirty="0"/>
              <a:t>Participants</a:t>
            </a:r>
            <a:r>
              <a:rPr lang="en-US" sz="1000" dirty="0"/>
              <a:t>: Mangers, PM/PL, key persons</a:t>
            </a:r>
            <a:endParaRPr lang="en-GB" sz="1000" dirty="0"/>
          </a:p>
        </p:txBody>
      </p:sp>
      <p:sp>
        <p:nvSpPr>
          <p:cNvPr id="44" name="TextBox 43">
            <a:extLst>
              <a:ext uri="{FF2B5EF4-FFF2-40B4-BE49-F238E27FC236}">
                <a16:creationId xmlns:a16="http://schemas.microsoft.com/office/drawing/2014/main" id="{B715F39E-3A9D-4B0C-AFDA-DF08A80E2486}"/>
              </a:ext>
            </a:extLst>
          </p:cNvPr>
          <p:cNvSpPr txBox="1"/>
          <p:nvPr/>
        </p:nvSpPr>
        <p:spPr>
          <a:xfrm>
            <a:off x="5928942" y="5735361"/>
            <a:ext cx="2236510" cy="276999"/>
          </a:xfrm>
          <a:prstGeom prst="rect">
            <a:avLst/>
          </a:prstGeom>
          <a:noFill/>
        </p:spPr>
        <p:txBody>
          <a:bodyPr wrap="none" rtlCol="0">
            <a:spAutoFit/>
          </a:bodyPr>
          <a:lstStyle/>
          <a:p>
            <a:r>
              <a:rPr lang="en-US" sz="1200" b="1" dirty="0">
                <a:solidFill>
                  <a:srgbClr val="C00000"/>
                </a:solidFill>
              </a:rPr>
              <a:t>SWDD Indicators (quarterly)</a:t>
            </a:r>
            <a:endParaRPr lang="en-GB" sz="1200" b="1" dirty="0">
              <a:solidFill>
                <a:srgbClr val="C00000"/>
              </a:solidFill>
            </a:endParaRPr>
          </a:p>
        </p:txBody>
      </p:sp>
      <p:cxnSp>
        <p:nvCxnSpPr>
          <p:cNvPr id="45" name="Straight Connector 44">
            <a:extLst>
              <a:ext uri="{FF2B5EF4-FFF2-40B4-BE49-F238E27FC236}">
                <a16:creationId xmlns:a16="http://schemas.microsoft.com/office/drawing/2014/main" id="{2CDD14B3-A475-4576-87A9-817103E9A775}"/>
              </a:ext>
            </a:extLst>
          </p:cNvPr>
          <p:cNvCxnSpPr/>
          <p:nvPr/>
        </p:nvCxnSpPr>
        <p:spPr>
          <a:xfrm>
            <a:off x="5974690" y="4987060"/>
            <a:ext cx="0" cy="1350491"/>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3EADBAF-336E-4615-9E0C-84D607C976B2}"/>
              </a:ext>
            </a:extLst>
          </p:cNvPr>
          <p:cNvSpPr/>
          <p:nvPr/>
        </p:nvSpPr>
        <p:spPr>
          <a:xfrm>
            <a:off x="0" y="718626"/>
            <a:ext cx="12192000" cy="553333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970AF042-E4FA-4ED3-85FC-2B77B63F5B60}"/>
              </a:ext>
            </a:extLst>
          </p:cNvPr>
          <p:cNvSpPr/>
          <p:nvPr/>
        </p:nvSpPr>
        <p:spPr>
          <a:xfrm>
            <a:off x="1559496" y="2742104"/>
            <a:ext cx="3432324" cy="7200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sp>
        <p:nvSpPr>
          <p:cNvPr id="48" name="Oval 47">
            <a:extLst>
              <a:ext uri="{FF2B5EF4-FFF2-40B4-BE49-F238E27FC236}">
                <a16:creationId xmlns:a16="http://schemas.microsoft.com/office/drawing/2014/main" id="{B182EA06-A137-4849-A12D-0D2A46D52545}"/>
              </a:ext>
            </a:extLst>
          </p:cNvPr>
          <p:cNvSpPr/>
          <p:nvPr/>
        </p:nvSpPr>
        <p:spPr>
          <a:xfrm>
            <a:off x="4175844" y="2129105"/>
            <a:ext cx="3432324" cy="7200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sp>
        <p:nvSpPr>
          <p:cNvPr id="49" name="Oval 48">
            <a:extLst>
              <a:ext uri="{FF2B5EF4-FFF2-40B4-BE49-F238E27FC236}">
                <a16:creationId xmlns:a16="http://schemas.microsoft.com/office/drawing/2014/main" id="{1029F817-BF3C-4751-87A8-A2269E1C3BDE}"/>
              </a:ext>
            </a:extLst>
          </p:cNvPr>
          <p:cNvSpPr/>
          <p:nvPr/>
        </p:nvSpPr>
        <p:spPr>
          <a:xfrm>
            <a:off x="7464152" y="2492896"/>
            <a:ext cx="3432324" cy="7200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sp>
        <p:nvSpPr>
          <p:cNvPr id="50" name="TextBox 49">
            <a:extLst>
              <a:ext uri="{FF2B5EF4-FFF2-40B4-BE49-F238E27FC236}">
                <a16:creationId xmlns:a16="http://schemas.microsoft.com/office/drawing/2014/main" id="{156302C7-B128-43B2-95A8-61AD73D305B4}"/>
              </a:ext>
            </a:extLst>
          </p:cNvPr>
          <p:cNvSpPr txBox="1"/>
          <p:nvPr/>
        </p:nvSpPr>
        <p:spPr>
          <a:xfrm>
            <a:off x="1050557" y="3277518"/>
            <a:ext cx="1018227" cy="369332"/>
          </a:xfrm>
          <a:prstGeom prst="rect">
            <a:avLst/>
          </a:prstGeom>
          <a:noFill/>
        </p:spPr>
        <p:txBody>
          <a:bodyPr wrap="none" rtlCol="0">
            <a:spAutoFit/>
          </a:bodyPr>
          <a:lstStyle/>
          <a:p>
            <a:r>
              <a:rPr lang="en-US" b="1" dirty="0">
                <a:solidFill>
                  <a:schemeClr val="tx2"/>
                </a:solidFill>
              </a:rPr>
              <a:t>Section</a:t>
            </a:r>
            <a:endParaRPr lang="en-GB" b="1" dirty="0">
              <a:solidFill>
                <a:schemeClr val="tx2"/>
              </a:solidFill>
            </a:endParaRPr>
          </a:p>
        </p:txBody>
      </p:sp>
      <p:sp>
        <p:nvSpPr>
          <p:cNvPr id="51" name="TextBox 50">
            <a:extLst>
              <a:ext uri="{FF2B5EF4-FFF2-40B4-BE49-F238E27FC236}">
                <a16:creationId xmlns:a16="http://schemas.microsoft.com/office/drawing/2014/main" id="{57D5B04D-7B07-4698-BBCE-084E29DEFC85}"/>
              </a:ext>
            </a:extLst>
          </p:cNvPr>
          <p:cNvSpPr txBox="1"/>
          <p:nvPr/>
        </p:nvSpPr>
        <p:spPr>
          <a:xfrm>
            <a:off x="8738454" y="3331426"/>
            <a:ext cx="3296800" cy="276999"/>
          </a:xfrm>
          <a:prstGeom prst="rect">
            <a:avLst/>
          </a:prstGeom>
          <a:noFill/>
        </p:spPr>
        <p:txBody>
          <a:bodyPr wrap="none" rtlCol="0">
            <a:spAutoFit/>
          </a:bodyPr>
          <a:lstStyle/>
          <a:p>
            <a:r>
              <a:rPr lang="en-US" sz="1200" b="1" dirty="0">
                <a:solidFill>
                  <a:schemeClr val="tx2"/>
                </a:solidFill>
              </a:rPr>
              <a:t>Project Measurement and Analysis reports</a:t>
            </a:r>
            <a:endParaRPr lang="en-GB" sz="1200" b="1" dirty="0">
              <a:solidFill>
                <a:schemeClr val="tx2"/>
              </a:solidFill>
            </a:endParaRPr>
          </a:p>
        </p:txBody>
      </p:sp>
      <p:sp>
        <p:nvSpPr>
          <p:cNvPr id="52" name="TextBox 51">
            <a:extLst>
              <a:ext uri="{FF2B5EF4-FFF2-40B4-BE49-F238E27FC236}">
                <a16:creationId xmlns:a16="http://schemas.microsoft.com/office/drawing/2014/main" id="{3E97C633-5C1B-4DD9-ADA5-368C2BC6FE1C}"/>
              </a:ext>
            </a:extLst>
          </p:cNvPr>
          <p:cNvSpPr txBox="1"/>
          <p:nvPr/>
        </p:nvSpPr>
        <p:spPr>
          <a:xfrm>
            <a:off x="8738453" y="3619905"/>
            <a:ext cx="1612942" cy="276999"/>
          </a:xfrm>
          <a:prstGeom prst="rect">
            <a:avLst/>
          </a:prstGeom>
          <a:noFill/>
        </p:spPr>
        <p:txBody>
          <a:bodyPr wrap="none" rtlCol="0">
            <a:spAutoFit/>
          </a:bodyPr>
          <a:lstStyle/>
          <a:p>
            <a:r>
              <a:rPr lang="en-US" sz="1200" b="1" dirty="0">
                <a:solidFill>
                  <a:schemeClr val="tx2"/>
                </a:solidFill>
              </a:rPr>
              <a:t>Internal KPIs report</a:t>
            </a:r>
            <a:endParaRPr lang="en-GB" sz="1200" b="1" dirty="0">
              <a:solidFill>
                <a:schemeClr val="tx2"/>
              </a:solidFill>
            </a:endParaRPr>
          </a:p>
        </p:txBody>
      </p:sp>
      <p:sp>
        <p:nvSpPr>
          <p:cNvPr id="53" name="TextBox 52">
            <a:extLst>
              <a:ext uri="{FF2B5EF4-FFF2-40B4-BE49-F238E27FC236}">
                <a16:creationId xmlns:a16="http://schemas.microsoft.com/office/drawing/2014/main" id="{5C17FF08-95AF-455B-BD0F-EE9EEE016CDB}"/>
              </a:ext>
            </a:extLst>
          </p:cNvPr>
          <p:cNvSpPr txBox="1"/>
          <p:nvPr/>
        </p:nvSpPr>
        <p:spPr>
          <a:xfrm>
            <a:off x="8738453" y="3895693"/>
            <a:ext cx="3111749" cy="276999"/>
          </a:xfrm>
          <a:prstGeom prst="rect">
            <a:avLst/>
          </a:prstGeom>
          <a:noFill/>
        </p:spPr>
        <p:txBody>
          <a:bodyPr wrap="none" rtlCol="0">
            <a:spAutoFit/>
          </a:bodyPr>
          <a:lstStyle/>
          <a:p>
            <a:r>
              <a:rPr lang="en-US" sz="1200" b="1" dirty="0">
                <a:solidFill>
                  <a:srgbClr val="C00000"/>
                </a:solidFill>
              </a:rPr>
              <a:t>Organizational KPIs report (self-control)</a:t>
            </a:r>
            <a:endParaRPr lang="en-GB" sz="1200" b="1" dirty="0">
              <a:solidFill>
                <a:srgbClr val="C00000"/>
              </a:solidFill>
            </a:endParaRPr>
          </a:p>
        </p:txBody>
      </p:sp>
      <p:sp>
        <p:nvSpPr>
          <p:cNvPr id="54" name="Oval 53">
            <a:extLst>
              <a:ext uri="{FF2B5EF4-FFF2-40B4-BE49-F238E27FC236}">
                <a16:creationId xmlns:a16="http://schemas.microsoft.com/office/drawing/2014/main" id="{2EDF95A6-05CA-45F8-9E66-679125E8639E}"/>
              </a:ext>
            </a:extLst>
          </p:cNvPr>
          <p:cNvSpPr/>
          <p:nvPr/>
        </p:nvSpPr>
        <p:spPr>
          <a:xfrm>
            <a:off x="3815712" y="874491"/>
            <a:ext cx="3312368" cy="720080"/>
          </a:xfrm>
          <a:prstGeom prst="ellipse">
            <a:avLst/>
          </a:prstGeom>
          <a:ln>
            <a:prstDash val="lgDash"/>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Project measurable data collection</a:t>
            </a:r>
            <a:endParaRPr lang="en-GB" sz="1200" dirty="0"/>
          </a:p>
        </p:txBody>
      </p:sp>
      <p:cxnSp>
        <p:nvCxnSpPr>
          <p:cNvPr id="55" name="Straight Arrow Connector 54">
            <a:extLst>
              <a:ext uri="{FF2B5EF4-FFF2-40B4-BE49-F238E27FC236}">
                <a16:creationId xmlns:a16="http://schemas.microsoft.com/office/drawing/2014/main" id="{0454763A-0E78-4257-B7DD-CF8213AA27CD}"/>
              </a:ext>
            </a:extLst>
          </p:cNvPr>
          <p:cNvCxnSpPr>
            <a:stCxn id="54" idx="4"/>
            <a:endCxn id="47" idx="0"/>
          </p:cNvCxnSpPr>
          <p:nvPr/>
        </p:nvCxnSpPr>
        <p:spPr>
          <a:xfrm flipH="1">
            <a:off x="3275658" y="1594571"/>
            <a:ext cx="2196238" cy="1147533"/>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cxnSp>
        <p:nvCxnSpPr>
          <p:cNvPr id="56" name="Straight Arrow Connector 55">
            <a:extLst>
              <a:ext uri="{FF2B5EF4-FFF2-40B4-BE49-F238E27FC236}">
                <a16:creationId xmlns:a16="http://schemas.microsoft.com/office/drawing/2014/main" id="{DE0DFEBD-BD64-4F18-9AA4-668947FC138C}"/>
              </a:ext>
            </a:extLst>
          </p:cNvPr>
          <p:cNvCxnSpPr>
            <a:stCxn id="54" idx="4"/>
            <a:endCxn id="48" idx="0"/>
          </p:cNvCxnSpPr>
          <p:nvPr/>
        </p:nvCxnSpPr>
        <p:spPr>
          <a:xfrm>
            <a:off x="5471896" y="1594571"/>
            <a:ext cx="420110" cy="534534"/>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cxnSp>
        <p:nvCxnSpPr>
          <p:cNvPr id="57" name="Straight Arrow Connector 56">
            <a:extLst>
              <a:ext uri="{FF2B5EF4-FFF2-40B4-BE49-F238E27FC236}">
                <a16:creationId xmlns:a16="http://schemas.microsoft.com/office/drawing/2014/main" id="{B54F9A60-0862-44AB-976B-2BE88E045B48}"/>
              </a:ext>
            </a:extLst>
          </p:cNvPr>
          <p:cNvCxnSpPr>
            <a:stCxn id="54" idx="4"/>
            <a:endCxn id="49" idx="0"/>
          </p:cNvCxnSpPr>
          <p:nvPr/>
        </p:nvCxnSpPr>
        <p:spPr>
          <a:xfrm>
            <a:off x="5471896" y="1594571"/>
            <a:ext cx="3708418" cy="898325"/>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sp>
        <p:nvSpPr>
          <p:cNvPr id="58" name="TextBox 57">
            <a:extLst>
              <a:ext uri="{FF2B5EF4-FFF2-40B4-BE49-F238E27FC236}">
                <a16:creationId xmlns:a16="http://schemas.microsoft.com/office/drawing/2014/main" id="{4FF5216A-F14F-4C49-9ED3-65769DC78A74}"/>
              </a:ext>
            </a:extLst>
          </p:cNvPr>
          <p:cNvSpPr txBox="1"/>
          <p:nvPr/>
        </p:nvSpPr>
        <p:spPr>
          <a:xfrm>
            <a:off x="6939732" y="1582633"/>
            <a:ext cx="3542958" cy="276999"/>
          </a:xfrm>
          <a:prstGeom prst="rect">
            <a:avLst/>
          </a:prstGeom>
          <a:noFill/>
        </p:spPr>
        <p:txBody>
          <a:bodyPr wrap="none" rtlCol="0">
            <a:spAutoFit/>
          </a:bodyPr>
          <a:lstStyle/>
          <a:p>
            <a:r>
              <a:rPr lang="en-US" sz="1200" b="1" dirty="0">
                <a:solidFill>
                  <a:schemeClr val="tx2"/>
                </a:solidFill>
              </a:rPr>
              <a:t>Survey on project measurable data (quarterly)</a:t>
            </a:r>
            <a:endParaRPr lang="en-GB" sz="1200" b="1" dirty="0">
              <a:solidFill>
                <a:schemeClr val="tx2"/>
              </a:solidFill>
            </a:endParaRPr>
          </a:p>
        </p:txBody>
      </p:sp>
      <p:sp>
        <p:nvSpPr>
          <p:cNvPr id="59" name="TextBox 58">
            <a:extLst>
              <a:ext uri="{FF2B5EF4-FFF2-40B4-BE49-F238E27FC236}">
                <a16:creationId xmlns:a16="http://schemas.microsoft.com/office/drawing/2014/main" id="{49B627C3-C982-429D-8E44-0A88A6B290A0}"/>
              </a:ext>
            </a:extLst>
          </p:cNvPr>
          <p:cNvSpPr txBox="1"/>
          <p:nvPr/>
        </p:nvSpPr>
        <p:spPr>
          <a:xfrm>
            <a:off x="6939732" y="1335108"/>
            <a:ext cx="4463081" cy="276999"/>
          </a:xfrm>
          <a:prstGeom prst="rect">
            <a:avLst/>
          </a:prstGeom>
          <a:noFill/>
        </p:spPr>
        <p:txBody>
          <a:bodyPr wrap="none" rtlCol="0">
            <a:spAutoFit/>
          </a:bodyPr>
          <a:lstStyle/>
          <a:p>
            <a:r>
              <a:rPr lang="en-US" sz="1200" b="1" dirty="0">
                <a:solidFill>
                  <a:schemeClr val="accent5"/>
                </a:solidFill>
              </a:rPr>
              <a:t>Project development management file collection (monthly)</a:t>
            </a:r>
            <a:endParaRPr lang="en-GB" sz="1200" b="1" dirty="0">
              <a:solidFill>
                <a:schemeClr val="accent5"/>
              </a:solidFill>
            </a:endParaRPr>
          </a:p>
        </p:txBody>
      </p:sp>
      <p:sp>
        <p:nvSpPr>
          <p:cNvPr id="60" name="TextBox 59">
            <a:extLst>
              <a:ext uri="{FF2B5EF4-FFF2-40B4-BE49-F238E27FC236}">
                <a16:creationId xmlns:a16="http://schemas.microsoft.com/office/drawing/2014/main" id="{18A987C8-1ECC-46CF-B5D3-27258390EFA5}"/>
              </a:ext>
            </a:extLst>
          </p:cNvPr>
          <p:cNvSpPr txBox="1"/>
          <p:nvPr/>
        </p:nvSpPr>
        <p:spPr>
          <a:xfrm>
            <a:off x="1072218" y="3544826"/>
            <a:ext cx="2911374" cy="553998"/>
          </a:xfrm>
          <a:prstGeom prst="rect">
            <a:avLst/>
          </a:prstGeom>
          <a:noFill/>
        </p:spPr>
        <p:txBody>
          <a:bodyPr wrap="none" rtlCol="0">
            <a:spAutoFit/>
          </a:bodyPr>
          <a:lstStyle/>
          <a:p>
            <a:r>
              <a:rPr lang="en-US" sz="1000" b="1" dirty="0"/>
              <a:t>Host</a:t>
            </a:r>
            <a:r>
              <a:rPr lang="en-US" sz="1000" dirty="0"/>
              <a:t>: Manager</a:t>
            </a:r>
          </a:p>
          <a:p>
            <a:r>
              <a:rPr lang="en-US" sz="1000" b="1" dirty="0"/>
              <a:t>Conductor</a:t>
            </a:r>
            <a:r>
              <a:rPr lang="en-US" sz="1000" dirty="0"/>
              <a:t>: QC member</a:t>
            </a:r>
          </a:p>
          <a:p>
            <a:r>
              <a:rPr lang="en-US" sz="1000" b="1" dirty="0"/>
              <a:t>Participants</a:t>
            </a:r>
            <a:r>
              <a:rPr lang="en-US" sz="1000" dirty="0"/>
              <a:t>: PM/PL/Staff and Senior engineers</a:t>
            </a:r>
            <a:endParaRPr lang="en-GB" sz="1000" dirty="0"/>
          </a:p>
        </p:txBody>
      </p:sp>
      <p:sp>
        <p:nvSpPr>
          <p:cNvPr id="61" name="TextBox 60">
            <a:extLst>
              <a:ext uri="{FF2B5EF4-FFF2-40B4-BE49-F238E27FC236}">
                <a16:creationId xmlns:a16="http://schemas.microsoft.com/office/drawing/2014/main" id="{4BCDF25F-970F-4728-BFEB-73F8CFB2B3F0}"/>
              </a:ext>
            </a:extLst>
          </p:cNvPr>
          <p:cNvSpPr txBox="1"/>
          <p:nvPr/>
        </p:nvSpPr>
        <p:spPr>
          <a:xfrm>
            <a:off x="1992673" y="1233105"/>
            <a:ext cx="2119491" cy="400110"/>
          </a:xfrm>
          <a:prstGeom prst="rect">
            <a:avLst/>
          </a:prstGeom>
          <a:noFill/>
        </p:spPr>
        <p:txBody>
          <a:bodyPr wrap="none" rtlCol="0">
            <a:spAutoFit/>
          </a:bodyPr>
          <a:lstStyle/>
          <a:p>
            <a:r>
              <a:rPr lang="en-US" sz="1000" b="1" dirty="0"/>
              <a:t>Host</a:t>
            </a:r>
            <a:r>
              <a:rPr lang="en-US" sz="1000" dirty="0"/>
              <a:t>: QC leader, QA leader</a:t>
            </a:r>
          </a:p>
          <a:p>
            <a:r>
              <a:rPr lang="en-US" sz="1000" b="1" dirty="0"/>
              <a:t>Conductor</a:t>
            </a:r>
            <a:r>
              <a:rPr lang="en-US" sz="1000" dirty="0"/>
              <a:t>: QC members, PM/PL</a:t>
            </a:r>
            <a:endParaRPr lang="en-GB" sz="1000" dirty="0"/>
          </a:p>
        </p:txBody>
      </p:sp>
      <p:cxnSp>
        <p:nvCxnSpPr>
          <p:cNvPr id="62" name="Straight Connector 61">
            <a:extLst>
              <a:ext uri="{FF2B5EF4-FFF2-40B4-BE49-F238E27FC236}">
                <a16:creationId xmlns:a16="http://schemas.microsoft.com/office/drawing/2014/main" id="{C5166DF0-9CB5-4FB5-8CC7-D96787AA1498}"/>
              </a:ext>
            </a:extLst>
          </p:cNvPr>
          <p:cNvCxnSpPr/>
          <p:nvPr/>
        </p:nvCxnSpPr>
        <p:spPr>
          <a:xfrm>
            <a:off x="6948280" y="1433244"/>
            <a:ext cx="0" cy="426388"/>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CC8D8DC-4423-48F7-BA32-B2E9D93825F5}"/>
              </a:ext>
            </a:extLst>
          </p:cNvPr>
          <p:cNvCxnSpPr/>
          <p:nvPr/>
        </p:nvCxnSpPr>
        <p:spPr>
          <a:xfrm>
            <a:off x="8738453" y="3398600"/>
            <a:ext cx="0" cy="82363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FC604D5-5196-4930-B385-F2CC3E50D76B}"/>
              </a:ext>
            </a:extLst>
          </p:cNvPr>
          <p:cNvSpPr txBox="1"/>
          <p:nvPr/>
        </p:nvSpPr>
        <p:spPr>
          <a:xfrm>
            <a:off x="1106291" y="4690776"/>
            <a:ext cx="6185593"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00000"/>
                </a:solidFill>
              </a:rPr>
              <a:t>Control </a:t>
            </a:r>
            <a:r>
              <a:rPr lang="en-US" sz="1400" dirty="0"/>
              <a:t>quality status via KPIs commitment.</a:t>
            </a:r>
          </a:p>
          <a:p>
            <a:pPr marL="285750" indent="-285750">
              <a:buFont typeface="Arial" panose="020B0604020202020204" pitchFamily="34" charset="0"/>
              <a:buChar char="•"/>
            </a:pPr>
            <a:r>
              <a:rPr lang="en-US" sz="1400" dirty="0">
                <a:solidFill>
                  <a:srgbClr val="C00000"/>
                </a:solidFill>
              </a:rPr>
              <a:t>Focus to analyze </a:t>
            </a:r>
            <a:r>
              <a:rPr lang="en-US" sz="1400" dirty="0"/>
              <a:t>issues and </a:t>
            </a:r>
            <a:r>
              <a:rPr lang="en-US" sz="1400" dirty="0">
                <a:solidFill>
                  <a:srgbClr val="C00000"/>
                </a:solidFill>
              </a:rPr>
              <a:t>share </a:t>
            </a:r>
            <a:r>
              <a:rPr lang="en-US" sz="1400" dirty="0"/>
              <a:t>with the projects the feedback.</a:t>
            </a:r>
          </a:p>
          <a:p>
            <a:pPr marL="285750" indent="-285750">
              <a:buFont typeface="Arial" panose="020B0604020202020204" pitchFamily="34" charset="0"/>
              <a:buChar char="•"/>
            </a:pPr>
            <a:r>
              <a:rPr lang="en-US" sz="1400" dirty="0">
                <a:solidFill>
                  <a:srgbClr val="C00000"/>
                </a:solidFill>
              </a:rPr>
              <a:t>Organize </a:t>
            </a:r>
            <a:r>
              <a:rPr lang="en-US" sz="1400" dirty="0"/>
              <a:t>Quality Management Meeting between Manager, QC member, PM/PL and project key persons.</a:t>
            </a:r>
          </a:p>
          <a:p>
            <a:pPr marL="742950" lvl="1" indent="-285750">
              <a:buFont typeface="Arial" panose="020B0604020202020204" pitchFamily="34" charset="0"/>
              <a:buChar char="•"/>
            </a:pPr>
            <a:r>
              <a:rPr lang="en-US" sz="1400" dirty="0"/>
              <a:t>The meeting is quite similar to the weekly follow-up meeting but scheduled monthly to recognize the effectiveness of improvements on the weakness.</a:t>
            </a:r>
            <a:endParaRPr lang="en-GB" sz="1400" dirty="0"/>
          </a:p>
        </p:txBody>
      </p:sp>
      <p:sp>
        <p:nvSpPr>
          <p:cNvPr id="65" name="Rectangle 64">
            <a:extLst>
              <a:ext uri="{FF2B5EF4-FFF2-40B4-BE49-F238E27FC236}">
                <a16:creationId xmlns:a16="http://schemas.microsoft.com/office/drawing/2014/main" id="{A8E3C961-7C36-4CAF-93C2-0A7CFEE4F13A}"/>
              </a:ext>
            </a:extLst>
          </p:cNvPr>
          <p:cNvSpPr/>
          <p:nvPr/>
        </p:nvSpPr>
        <p:spPr>
          <a:xfrm>
            <a:off x="7502828" y="5313589"/>
            <a:ext cx="3789564" cy="523220"/>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C00000"/>
                </a:solidFill>
              </a:rPr>
              <a:t>React </a:t>
            </a:r>
            <a:r>
              <a:rPr lang="en-US" sz="1400" dirty="0"/>
              <a:t>to the feedback, </a:t>
            </a:r>
            <a:r>
              <a:rPr lang="en-US" sz="1400" dirty="0">
                <a:solidFill>
                  <a:srgbClr val="C00000"/>
                </a:solidFill>
              </a:rPr>
              <a:t>make the plan </a:t>
            </a:r>
            <a:r>
              <a:rPr lang="en-US" sz="1400" dirty="0"/>
              <a:t>to improve and </a:t>
            </a:r>
            <a:r>
              <a:rPr lang="en-US" sz="1400" dirty="0">
                <a:solidFill>
                  <a:srgbClr val="C00000"/>
                </a:solidFill>
              </a:rPr>
              <a:t>share </a:t>
            </a:r>
            <a:r>
              <a:rPr lang="en-US" sz="1400" dirty="0"/>
              <a:t>the status.</a:t>
            </a:r>
          </a:p>
        </p:txBody>
      </p:sp>
      <p:sp>
        <p:nvSpPr>
          <p:cNvPr id="66" name="TextBox 65">
            <a:extLst>
              <a:ext uri="{FF2B5EF4-FFF2-40B4-BE49-F238E27FC236}">
                <a16:creationId xmlns:a16="http://schemas.microsoft.com/office/drawing/2014/main" id="{CDA40E6A-3173-48B5-AE45-9EFDC60865E1}"/>
              </a:ext>
            </a:extLst>
          </p:cNvPr>
          <p:cNvSpPr txBox="1"/>
          <p:nvPr/>
        </p:nvSpPr>
        <p:spPr>
          <a:xfrm>
            <a:off x="1080434" y="4430789"/>
            <a:ext cx="4797429" cy="369332"/>
          </a:xfrm>
          <a:prstGeom prst="rect">
            <a:avLst/>
          </a:prstGeom>
          <a:noFill/>
        </p:spPr>
        <p:txBody>
          <a:bodyPr wrap="square" rtlCol="0">
            <a:spAutoFit/>
          </a:bodyPr>
          <a:lstStyle/>
          <a:p>
            <a:r>
              <a:rPr lang="en-US" b="1" dirty="0">
                <a:solidFill>
                  <a:srgbClr val="C00000"/>
                </a:solidFill>
              </a:rPr>
              <a:t>Section Quality Management Meeting will:</a:t>
            </a:r>
            <a:endParaRPr lang="en-GB" b="1" dirty="0">
              <a:solidFill>
                <a:srgbClr val="C00000"/>
              </a:solidFill>
            </a:endParaRPr>
          </a:p>
        </p:txBody>
      </p:sp>
      <p:sp>
        <p:nvSpPr>
          <p:cNvPr id="67" name="TextBox 66">
            <a:extLst>
              <a:ext uri="{FF2B5EF4-FFF2-40B4-BE49-F238E27FC236}">
                <a16:creationId xmlns:a16="http://schemas.microsoft.com/office/drawing/2014/main" id="{33F5EBEE-3F96-4E2B-832D-F2E88D12BCCB}"/>
              </a:ext>
            </a:extLst>
          </p:cNvPr>
          <p:cNvSpPr txBox="1"/>
          <p:nvPr/>
        </p:nvSpPr>
        <p:spPr>
          <a:xfrm>
            <a:off x="7464152" y="5053975"/>
            <a:ext cx="1656184" cy="369332"/>
          </a:xfrm>
          <a:prstGeom prst="rect">
            <a:avLst/>
          </a:prstGeom>
          <a:noFill/>
        </p:spPr>
        <p:txBody>
          <a:bodyPr wrap="square" rtlCol="0">
            <a:spAutoFit/>
          </a:bodyPr>
          <a:lstStyle/>
          <a:p>
            <a:r>
              <a:rPr lang="en-US" b="1" dirty="0">
                <a:solidFill>
                  <a:srgbClr val="C00000"/>
                </a:solidFill>
              </a:rPr>
              <a:t>Project will:</a:t>
            </a:r>
            <a:endParaRPr lang="en-GB" b="1" dirty="0">
              <a:solidFill>
                <a:srgbClr val="C00000"/>
              </a:solidFill>
            </a:endParaRPr>
          </a:p>
        </p:txBody>
      </p:sp>
      <p:sp>
        <p:nvSpPr>
          <p:cNvPr id="68" name="Left Brace 67">
            <a:extLst>
              <a:ext uri="{FF2B5EF4-FFF2-40B4-BE49-F238E27FC236}">
                <a16:creationId xmlns:a16="http://schemas.microsoft.com/office/drawing/2014/main" id="{E44D55D9-7B14-463D-9ECA-E377C6FFCA10}"/>
              </a:ext>
            </a:extLst>
          </p:cNvPr>
          <p:cNvSpPr/>
          <p:nvPr/>
        </p:nvSpPr>
        <p:spPr>
          <a:xfrm rot="10800000">
            <a:off x="7192897" y="4690775"/>
            <a:ext cx="231007" cy="1561188"/>
          </a:xfrm>
          <a:prstGeom prst="leftBrace">
            <a:avLst>
              <a:gd name="adj1" fmla="val 29092"/>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0204838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37C9-CA89-4BA9-83E8-BED7D45FBD41}"/>
              </a:ext>
            </a:extLst>
          </p:cNvPr>
          <p:cNvSpPr>
            <a:spLocks noGrp="1"/>
          </p:cNvSpPr>
          <p:nvPr>
            <p:ph type="title"/>
          </p:nvPr>
        </p:nvSpPr>
        <p:spPr/>
        <p:txBody>
          <a:bodyPr/>
          <a:lstStyle/>
          <a:p>
            <a:r>
              <a:rPr lang="en-US" dirty="0"/>
              <a:t>(5) Quality management Meeting</a:t>
            </a:r>
          </a:p>
        </p:txBody>
      </p:sp>
      <p:sp>
        <p:nvSpPr>
          <p:cNvPr id="3" name="Slide Number Placeholder 2">
            <a:extLst>
              <a:ext uri="{FF2B5EF4-FFF2-40B4-BE49-F238E27FC236}">
                <a16:creationId xmlns:a16="http://schemas.microsoft.com/office/drawing/2014/main" id="{496B9CB8-3B00-4AD4-AE42-0726E6002101}"/>
              </a:ext>
            </a:extLst>
          </p:cNvPr>
          <p:cNvSpPr>
            <a:spLocks noGrp="1"/>
          </p:cNvSpPr>
          <p:nvPr>
            <p:ph type="sldNum" sz="quarter" idx="10"/>
          </p:nvPr>
        </p:nvSpPr>
        <p:spPr/>
        <p:txBody>
          <a:bodyPr/>
          <a:lstStyle/>
          <a:p>
            <a:pPr algn="l"/>
            <a:r>
              <a:rPr lang="de-DE"/>
              <a:t>Page </a:t>
            </a:r>
            <a:fld id="{3FD030EF-7044-4946-962A-5D7D09BD1B34}" type="slidenum">
              <a:rPr lang="de-DE" smtClean="0"/>
              <a:pPr algn="l"/>
              <a:t>104</a:t>
            </a:fld>
            <a:endParaRPr lang="de-DE" dirty="0"/>
          </a:p>
        </p:txBody>
      </p:sp>
      <p:sp>
        <p:nvSpPr>
          <p:cNvPr id="34" name="Oval 33">
            <a:extLst>
              <a:ext uri="{FF2B5EF4-FFF2-40B4-BE49-F238E27FC236}">
                <a16:creationId xmlns:a16="http://schemas.microsoft.com/office/drawing/2014/main" id="{4103E99C-193E-4A7D-9440-71BE9296CABE}"/>
              </a:ext>
            </a:extLst>
          </p:cNvPr>
          <p:cNvSpPr/>
          <p:nvPr/>
        </p:nvSpPr>
        <p:spPr>
          <a:xfrm>
            <a:off x="1559496" y="2742104"/>
            <a:ext cx="3432324" cy="7200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sp>
        <p:nvSpPr>
          <p:cNvPr id="35" name="Oval 34">
            <a:extLst>
              <a:ext uri="{FF2B5EF4-FFF2-40B4-BE49-F238E27FC236}">
                <a16:creationId xmlns:a16="http://schemas.microsoft.com/office/drawing/2014/main" id="{BC75B93A-7F32-4F5E-AB08-82668E29AAEF}"/>
              </a:ext>
            </a:extLst>
          </p:cNvPr>
          <p:cNvSpPr/>
          <p:nvPr/>
        </p:nvSpPr>
        <p:spPr>
          <a:xfrm>
            <a:off x="4175844" y="2129105"/>
            <a:ext cx="3432324" cy="7200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sp>
        <p:nvSpPr>
          <p:cNvPr id="36" name="Oval 35">
            <a:extLst>
              <a:ext uri="{FF2B5EF4-FFF2-40B4-BE49-F238E27FC236}">
                <a16:creationId xmlns:a16="http://schemas.microsoft.com/office/drawing/2014/main" id="{9C01E9D4-7900-4EFB-A2F5-E0D8482BE7D3}"/>
              </a:ext>
            </a:extLst>
          </p:cNvPr>
          <p:cNvSpPr/>
          <p:nvPr/>
        </p:nvSpPr>
        <p:spPr>
          <a:xfrm>
            <a:off x="7464152" y="2492896"/>
            <a:ext cx="3432324" cy="7200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cxnSp>
        <p:nvCxnSpPr>
          <p:cNvPr id="37" name="Straight Arrow Connector 36">
            <a:extLst>
              <a:ext uri="{FF2B5EF4-FFF2-40B4-BE49-F238E27FC236}">
                <a16:creationId xmlns:a16="http://schemas.microsoft.com/office/drawing/2014/main" id="{225AACA9-B54F-40D6-828E-9BA567DA7050}"/>
              </a:ext>
            </a:extLst>
          </p:cNvPr>
          <p:cNvCxnSpPr>
            <a:stCxn id="34" idx="4"/>
            <a:endCxn id="55" idx="0"/>
          </p:cNvCxnSpPr>
          <p:nvPr/>
        </p:nvCxnSpPr>
        <p:spPr>
          <a:xfrm>
            <a:off x="3275658" y="3462184"/>
            <a:ext cx="2772936" cy="72850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77FA2F1-EA65-44B3-9841-0C2718F3EF64}"/>
              </a:ext>
            </a:extLst>
          </p:cNvPr>
          <p:cNvCxnSpPr>
            <a:stCxn id="35" idx="4"/>
            <a:endCxn id="55" idx="0"/>
          </p:cNvCxnSpPr>
          <p:nvPr/>
        </p:nvCxnSpPr>
        <p:spPr>
          <a:xfrm>
            <a:off x="5892006" y="2849185"/>
            <a:ext cx="156588" cy="134150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7B9FDD4-EBF1-4C6E-B92D-1D12DBDBFBFE}"/>
              </a:ext>
            </a:extLst>
          </p:cNvPr>
          <p:cNvCxnSpPr>
            <a:stCxn id="36" idx="4"/>
            <a:endCxn id="55" idx="0"/>
          </p:cNvCxnSpPr>
          <p:nvPr/>
        </p:nvCxnSpPr>
        <p:spPr>
          <a:xfrm flipH="1">
            <a:off x="6048594" y="3212976"/>
            <a:ext cx="3131720" cy="97771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08769BD-E601-441E-9049-69BF3F2A024F}"/>
              </a:ext>
            </a:extLst>
          </p:cNvPr>
          <p:cNvSpPr txBox="1"/>
          <p:nvPr/>
        </p:nvSpPr>
        <p:spPr>
          <a:xfrm>
            <a:off x="1050557" y="3277518"/>
            <a:ext cx="1018227" cy="369332"/>
          </a:xfrm>
          <a:prstGeom prst="rect">
            <a:avLst/>
          </a:prstGeom>
          <a:noFill/>
        </p:spPr>
        <p:txBody>
          <a:bodyPr wrap="none" rtlCol="0">
            <a:spAutoFit/>
          </a:bodyPr>
          <a:lstStyle/>
          <a:p>
            <a:r>
              <a:rPr lang="en-US" b="1" dirty="0">
                <a:solidFill>
                  <a:schemeClr val="tx2"/>
                </a:solidFill>
              </a:rPr>
              <a:t>Section</a:t>
            </a:r>
            <a:endParaRPr lang="en-GB" b="1" dirty="0">
              <a:solidFill>
                <a:schemeClr val="tx2"/>
              </a:solidFill>
            </a:endParaRPr>
          </a:p>
        </p:txBody>
      </p:sp>
      <p:sp>
        <p:nvSpPr>
          <p:cNvPr id="41" name="TextBox 40">
            <a:extLst>
              <a:ext uri="{FF2B5EF4-FFF2-40B4-BE49-F238E27FC236}">
                <a16:creationId xmlns:a16="http://schemas.microsoft.com/office/drawing/2014/main" id="{5B9942F0-52BB-4B11-9B58-0001375C399F}"/>
              </a:ext>
            </a:extLst>
          </p:cNvPr>
          <p:cNvSpPr txBox="1"/>
          <p:nvPr/>
        </p:nvSpPr>
        <p:spPr>
          <a:xfrm>
            <a:off x="8738454" y="3331426"/>
            <a:ext cx="3296800" cy="276999"/>
          </a:xfrm>
          <a:prstGeom prst="rect">
            <a:avLst/>
          </a:prstGeom>
          <a:noFill/>
        </p:spPr>
        <p:txBody>
          <a:bodyPr wrap="none" rtlCol="0">
            <a:spAutoFit/>
          </a:bodyPr>
          <a:lstStyle/>
          <a:p>
            <a:r>
              <a:rPr lang="en-US" sz="1200" b="1" dirty="0">
                <a:solidFill>
                  <a:schemeClr val="tx2"/>
                </a:solidFill>
              </a:rPr>
              <a:t>Project Measurement and Analysis reports</a:t>
            </a:r>
            <a:endParaRPr lang="en-GB" sz="1200" b="1" dirty="0">
              <a:solidFill>
                <a:schemeClr val="tx2"/>
              </a:solidFill>
            </a:endParaRPr>
          </a:p>
        </p:txBody>
      </p:sp>
      <p:sp>
        <p:nvSpPr>
          <p:cNvPr id="42" name="TextBox 41">
            <a:extLst>
              <a:ext uri="{FF2B5EF4-FFF2-40B4-BE49-F238E27FC236}">
                <a16:creationId xmlns:a16="http://schemas.microsoft.com/office/drawing/2014/main" id="{0F692C3F-E9D9-497B-B013-E200833C894B}"/>
              </a:ext>
            </a:extLst>
          </p:cNvPr>
          <p:cNvSpPr txBox="1"/>
          <p:nvPr/>
        </p:nvSpPr>
        <p:spPr>
          <a:xfrm>
            <a:off x="8738453" y="3619905"/>
            <a:ext cx="1612942" cy="276999"/>
          </a:xfrm>
          <a:prstGeom prst="rect">
            <a:avLst/>
          </a:prstGeom>
          <a:noFill/>
        </p:spPr>
        <p:txBody>
          <a:bodyPr wrap="none" rtlCol="0">
            <a:spAutoFit/>
          </a:bodyPr>
          <a:lstStyle/>
          <a:p>
            <a:r>
              <a:rPr lang="en-US" sz="1200" b="1" dirty="0">
                <a:solidFill>
                  <a:schemeClr val="tx2"/>
                </a:solidFill>
              </a:rPr>
              <a:t>Internal KPIs report</a:t>
            </a:r>
            <a:endParaRPr lang="en-GB" sz="1200" b="1" dirty="0">
              <a:solidFill>
                <a:schemeClr val="tx2"/>
              </a:solidFill>
            </a:endParaRPr>
          </a:p>
        </p:txBody>
      </p:sp>
      <p:sp>
        <p:nvSpPr>
          <p:cNvPr id="43" name="TextBox 42">
            <a:extLst>
              <a:ext uri="{FF2B5EF4-FFF2-40B4-BE49-F238E27FC236}">
                <a16:creationId xmlns:a16="http://schemas.microsoft.com/office/drawing/2014/main" id="{06D2FC32-B503-48FE-BD57-92D13A521CE2}"/>
              </a:ext>
            </a:extLst>
          </p:cNvPr>
          <p:cNvSpPr txBox="1"/>
          <p:nvPr/>
        </p:nvSpPr>
        <p:spPr>
          <a:xfrm>
            <a:off x="8738453" y="3895693"/>
            <a:ext cx="3111749" cy="276999"/>
          </a:xfrm>
          <a:prstGeom prst="rect">
            <a:avLst/>
          </a:prstGeom>
          <a:noFill/>
        </p:spPr>
        <p:txBody>
          <a:bodyPr wrap="none" rtlCol="0">
            <a:spAutoFit/>
          </a:bodyPr>
          <a:lstStyle/>
          <a:p>
            <a:r>
              <a:rPr lang="en-US" sz="1200" b="1" dirty="0">
                <a:solidFill>
                  <a:srgbClr val="C00000"/>
                </a:solidFill>
              </a:rPr>
              <a:t>Organizational KPIs report (self-control)</a:t>
            </a:r>
            <a:endParaRPr lang="en-GB" sz="1200" b="1" dirty="0">
              <a:solidFill>
                <a:srgbClr val="C00000"/>
              </a:solidFill>
            </a:endParaRPr>
          </a:p>
        </p:txBody>
      </p:sp>
      <p:sp>
        <p:nvSpPr>
          <p:cNvPr id="44" name="Oval 43">
            <a:extLst>
              <a:ext uri="{FF2B5EF4-FFF2-40B4-BE49-F238E27FC236}">
                <a16:creationId xmlns:a16="http://schemas.microsoft.com/office/drawing/2014/main" id="{AEAC74E3-290B-4B4F-B1E0-D110076052CE}"/>
              </a:ext>
            </a:extLst>
          </p:cNvPr>
          <p:cNvSpPr/>
          <p:nvPr/>
        </p:nvSpPr>
        <p:spPr>
          <a:xfrm>
            <a:off x="3815712" y="874491"/>
            <a:ext cx="3312368" cy="720080"/>
          </a:xfrm>
          <a:prstGeom prst="ellipse">
            <a:avLst/>
          </a:prstGeom>
          <a:ln>
            <a:prstDash val="lgDash"/>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Project measurable data collection</a:t>
            </a:r>
            <a:endParaRPr lang="en-GB" sz="1200" dirty="0"/>
          </a:p>
        </p:txBody>
      </p:sp>
      <p:cxnSp>
        <p:nvCxnSpPr>
          <p:cNvPr id="45" name="Straight Arrow Connector 44">
            <a:extLst>
              <a:ext uri="{FF2B5EF4-FFF2-40B4-BE49-F238E27FC236}">
                <a16:creationId xmlns:a16="http://schemas.microsoft.com/office/drawing/2014/main" id="{14716792-C4C1-4420-A22E-91D39CCFF785}"/>
              </a:ext>
            </a:extLst>
          </p:cNvPr>
          <p:cNvCxnSpPr>
            <a:stCxn id="44" idx="4"/>
            <a:endCxn id="34" idx="0"/>
          </p:cNvCxnSpPr>
          <p:nvPr/>
        </p:nvCxnSpPr>
        <p:spPr>
          <a:xfrm flipH="1">
            <a:off x="3275658" y="1594571"/>
            <a:ext cx="2196238" cy="1147533"/>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cxnSp>
        <p:nvCxnSpPr>
          <p:cNvPr id="46" name="Straight Arrow Connector 45">
            <a:extLst>
              <a:ext uri="{FF2B5EF4-FFF2-40B4-BE49-F238E27FC236}">
                <a16:creationId xmlns:a16="http://schemas.microsoft.com/office/drawing/2014/main" id="{7143AB81-6F95-4BF9-AE7B-A6D37601701D}"/>
              </a:ext>
            </a:extLst>
          </p:cNvPr>
          <p:cNvCxnSpPr>
            <a:stCxn id="44" idx="4"/>
            <a:endCxn id="35" idx="0"/>
          </p:cNvCxnSpPr>
          <p:nvPr/>
        </p:nvCxnSpPr>
        <p:spPr>
          <a:xfrm>
            <a:off x="5471896" y="1594571"/>
            <a:ext cx="420110" cy="534534"/>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7DAEA4AD-4E57-4FC4-BDFE-AC8352AEF42C}"/>
              </a:ext>
            </a:extLst>
          </p:cNvPr>
          <p:cNvCxnSpPr>
            <a:stCxn id="44" idx="4"/>
            <a:endCxn id="36" idx="0"/>
          </p:cNvCxnSpPr>
          <p:nvPr/>
        </p:nvCxnSpPr>
        <p:spPr>
          <a:xfrm>
            <a:off x="5471896" y="1594571"/>
            <a:ext cx="3708418" cy="898325"/>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sp>
        <p:nvSpPr>
          <p:cNvPr id="48" name="TextBox 47">
            <a:extLst>
              <a:ext uri="{FF2B5EF4-FFF2-40B4-BE49-F238E27FC236}">
                <a16:creationId xmlns:a16="http://schemas.microsoft.com/office/drawing/2014/main" id="{0EF44797-26D7-46C3-80CB-A1ACC921F519}"/>
              </a:ext>
            </a:extLst>
          </p:cNvPr>
          <p:cNvSpPr txBox="1"/>
          <p:nvPr/>
        </p:nvSpPr>
        <p:spPr>
          <a:xfrm>
            <a:off x="6939732" y="1582633"/>
            <a:ext cx="3542958" cy="276999"/>
          </a:xfrm>
          <a:prstGeom prst="rect">
            <a:avLst/>
          </a:prstGeom>
          <a:noFill/>
        </p:spPr>
        <p:txBody>
          <a:bodyPr wrap="none" rtlCol="0">
            <a:spAutoFit/>
          </a:bodyPr>
          <a:lstStyle/>
          <a:p>
            <a:r>
              <a:rPr lang="en-US" sz="1200" b="1" dirty="0">
                <a:solidFill>
                  <a:schemeClr val="tx2"/>
                </a:solidFill>
              </a:rPr>
              <a:t>Survey on project measurable data (quarterly)</a:t>
            </a:r>
            <a:endParaRPr lang="en-GB" sz="1200" b="1" dirty="0">
              <a:solidFill>
                <a:schemeClr val="tx2"/>
              </a:solidFill>
            </a:endParaRPr>
          </a:p>
        </p:txBody>
      </p:sp>
      <p:sp>
        <p:nvSpPr>
          <p:cNvPr id="49" name="TextBox 48">
            <a:extLst>
              <a:ext uri="{FF2B5EF4-FFF2-40B4-BE49-F238E27FC236}">
                <a16:creationId xmlns:a16="http://schemas.microsoft.com/office/drawing/2014/main" id="{5D83FFBB-A299-467D-ADCB-5CE92C7AEA1F}"/>
              </a:ext>
            </a:extLst>
          </p:cNvPr>
          <p:cNvSpPr txBox="1"/>
          <p:nvPr/>
        </p:nvSpPr>
        <p:spPr>
          <a:xfrm>
            <a:off x="6939732" y="1335108"/>
            <a:ext cx="4463081" cy="276999"/>
          </a:xfrm>
          <a:prstGeom prst="rect">
            <a:avLst/>
          </a:prstGeom>
          <a:noFill/>
        </p:spPr>
        <p:txBody>
          <a:bodyPr wrap="none" rtlCol="0">
            <a:spAutoFit/>
          </a:bodyPr>
          <a:lstStyle/>
          <a:p>
            <a:r>
              <a:rPr lang="en-US" sz="1200" b="1" dirty="0">
                <a:solidFill>
                  <a:schemeClr val="accent5"/>
                </a:solidFill>
              </a:rPr>
              <a:t>Project development management file collection (monthly)</a:t>
            </a:r>
            <a:endParaRPr lang="en-GB" sz="1200" b="1" dirty="0">
              <a:solidFill>
                <a:schemeClr val="accent5"/>
              </a:solidFill>
            </a:endParaRPr>
          </a:p>
        </p:txBody>
      </p:sp>
      <p:sp>
        <p:nvSpPr>
          <p:cNvPr id="50" name="TextBox 49">
            <a:extLst>
              <a:ext uri="{FF2B5EF4-FFF2-40B4-BE49-F238E27FC236}">
                <a16:creationId xmlns:a16="http://schemas.microsoft.com/office/drawing/2014/main" id="{ABE88F40-B27D-4EC6-BAC3-A56A74A46B86}"/>
              </a:ext>
            </a:extLst>
          </p:cNvPr>
          <p:cNvSpPr txBox="1"/>
          <p:nvPr/>
        </p:nvSpPr>
        <p:spPr>
          <a:xfrm>
            <a:off x="1072218" y="3544826"/>
            <a:ext cx="2911374" cy="553998"/>
          </a:xfrm>
          <a:prstGeom prst="rect">
            <a:avLst/>
          </a:prstGeom>
          <a:noFill/>
        </p:spPr>
        <p:txBody>
          <a:bodyPr wrap="none" rtlCol="0">
            <a:spAutoFit/>
          </a:bodyPr>
          <a:lstStyle/>
          <a:p>
            <a:r>
              <a:rPr lang="en-US" sz="1000" b="1" dirty="0"/>
              <a:t>Host</a:t>
            </a:r>
            <a:r>
              <a:rPr lang="en-US" sz="1000" dirty="0"/>
              <a:t>: Manager</a:t>
            </a:r>
          </a:p>
          <a:p>
            <a:r>
              <a:rPr lang="en-US" sz="1000" b="1" dirty="0"/>
              <a:t>Conductor</a:t>
            </a:r>
            <a:r>
              <a:rPr lang="en-US" sz="1000" dirty="0"/>
              <a:t>: QC member</a:t>
            </a:r>
          </a:p>
          <a:p>
            <a:r>
              <a:rPr lang="en-US" sz="1000" b="1" dirty="0"/>
              <a:t>Participants</a:t>
            </a:r>
            <a:r>
              <a:rPr lang="en-US" sz="1000" dirty="0"/>
              <a:t>: PM/PL/Staff and Senior engineers</a:t>
            </a:r>
            <a:endParaRPr lang="en-GB" sz="1000" dirty="0"/>
          </a:p>
        </p:txBody>
      </p:sp>
      <p:sp>
        <p:nvSpPr>
          <p:cNvPr id="51" name="TextBox 50">
            <a:extLst>
              <a:ext uri="{FF2B5EF4-FFF2-40B4-BE49-F238E27FC236}">
                <a16:creationId xmlns:a16="http://schemas.microsoft.com/office/drawing/2014/main" id="{6EB5DEC7-8048-4527-B707-BF9B68F9B214}"/>
              </a:ext>
            </a:extLst>
          </p:cNvPr>
          <p:cNvSpPr txBox="1"/>
          <p:nvPr/>
        </p:nvSpPr>
        <p:spPr>
          <a:xfrm>
            <a:off x="1992673" y="1233105"/>
            <a:ext cx="2119491" cy="400110"/>
          </a:xfrm>
          <a:prstGeom prst="rect">
            <a:avLst/>
          </a:prstGeom>
          <a:noFill/>
        </p:spPr>
        <p:txBody>
          <a:bodyPr wrap="none" rtlCol="0">
            <a:spAutoFit/>
          </a:bodyPr>
          <a:lstStyle/>
          <a:p>
            <a:r>
              <a:rPr lang="en-US" sz="1000" b="1" dirty="0"/>
              <a:t>Host</a:t>
            </a:r>
            <a:r>
              <a:rPr lang="en-US" sz="1000" dirty="0"/>
              <a:t>: QC leader, QA leader</a:t>
            </a:r>
          </a:p>
          <a:p>
            <a:r>
              <a:rPr lang="en-US" sz="1000" b="1" dirty="0"/>
              <a:t>Conductor</a:t>
            </a:r>
            <a:r>
              <a:rPr lang="en-US" sz="1000" dirty="0"/>
              <a:t>: QC members, PM/PL</a:t>
            </a:r>
            <a:endParaRPr lang="en-GB" sz="1000" dirty="0"/>
          </a:p>
        </p:txBody>
      </p:sp>
      <p:cxnSp>
        <p:nvCxnSpPr>
          <p:cNvPr id="52" name="Straight Connector 51">
            <a:extLst>
              <a:ext uri="{FF2B5EF4-FFF2-40B4-BE49-F238E27FC236}">
                <a16:creationId xmlns:a16="http://schemas.microsoft.com/office/drawing/2014/main" id="{EEE6871E-F605-4232-8264-5D7FA9761BE4}"/>
              </a:ext>
            </a:extLst>
          </p:cNvPr>
          <p:cNvCxnSpPr/>
          <p:nvPr/>
        </p:nvCxnSpPr>
        <p:spPr>
          <a:xfrm>
            <a:off x="6948280" y="1433244"/>
            <a:ext cx="0" cy="426388"/>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823B37D-63B3-4B4F-AF58-1A25E65A4261}"/>
              </a:ext>
            </a:extLst>
          </p:cNvPr>
          <p:cNvCxnSpPr/>
          <p:nvPr/>
        </p:nvCxnSpPr>
        <p:spPr>
          <a:xfrm>
            <a:off x="8738453" y="3398600"/>
            <a:ext cx="0" cy="82363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FB09F1AC-D46D-4004-9244-825BD46187F0}"/>
              </a:ext>
            </a:extLst>
          </p:cNvPr>
          <p:cNvSpPr/>
          <p:nvPr/>
        </p:nvSpPr>
        <p:spPr>
          <a:xfrm>
            <a:off x="0" y="804211"/>
            <a:ext cx="12192000" cy="553333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E08273A9-0DAD-418C-BEC3-889654A2E083}"/>
              </a:ext>
            </a:extLst>
          </p:cNvPr>
          <p:cNvSpPr/>
          <p:nvPr/>
        </p:nvSpPr>
        <p:spPr>
          <a:xfrm>
            <a:off x="4332432" y="4190693"/>
            <a:ext cx="3432324" cy="7200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Quality Management Meeting </a:t>
            </a:r>
            <a:r>
              <a:rPr lang="en-US" sz="1200" dirty="0"/>
              <a:t>(Monthly)</a:t>
            </a:r>
            <a:endParaRPr lang="en-GB" sz="1200" dirty="0"/>
          </a:p>
        </p:txBody>
      </p:sp>
      <p:sp>
        <p:nvSpPr>
          <p:cNvPr id="56" name="TextBox 55">
            <a:extLst>
              <a:ext uri="{FF2B5EF4-FFF2-40B4-BE49-F238E27FC236}">
                <a16:creationId xmlns:a16="http://schemas.microsoft.com/office/drawing/2014/main" id="{6BECC3CD-6C7B-4429-9B02-7F4C443BA570}"/>
              </a:ext>
            </a:extLst>
          </p:cNvPr>
          <p:cNvSpPr txBox="1"/>
          <p:nvPr/>
        </p:nvSpPr>
        <p:spPr>
          <a:xfrm>
            <a:off x="3105261" y="4771463"/>
            <a:ext cx="710451" cy="369332"/>
          </a:xfrm>
          <a:prstGeom prst="rect">
            <a:avLst/>
          </a:prstGeom>
          <a:noFill/>
        </p:spPr>
        <p:txBody>
          <a:bodyPr wrap="none" rtlCol="0">
            <a:spAutoFit/>
          </a:bodyPr>
          <a:lstStyle/>
          <a:p>
            <a:r>
              <a:rPr lang="en-US" b="1" dirty="0">
                <a:solidFill>
                  <a:srgbClr val="C00000"/>
                </a:solidFill>
              </a:rPr>
              <a:t>ESW</a:t>
            </a:r>
            <a:endParaRPr lang="en-GB" b="1" dirty="0">
              <a:solidFill>
                <a:srgbClr val="C00000"/>
              </a:solidFill>
            </a:endParaRPr>
          </a:p>
        </p:txBody>
      </p:sp>
      <p:sp>
        <p:nvSpPr>
          <p:cNvPr id="57" name="TextBox 56">
            <a:extLst>
              <a:ext uri="{FF2B5EF4-FFF2-40B4-BE49-F238E27FC236}">
                <a16:creationId xmlns:a16="http://schemas.microsoft.com/office/drawing/2014/main" id="{42F11A2B-1D23-4D6B-A726-B9123E9B4ECD}"/>
              </a:ext>
            </a:extLst>
          </p:cNvPr>
          <p:cNvSpPr txBox="1"/>
          <p:nvPr/>
        </p:nvSpPr>
        <p:spPr>
          <a:xfrm>
            <a:off x="5928944" y="4910010"/>
            <a:ext cx="2127505" cy="276999"/>
          </a:xfrm>
          <a:prstGeom prst="rect">
            <a:avLst/>
          </a:prstGeom>
          <a:noFill/>
        </p:spPr>
        <p:txBody>
          <a:bodyPr wrap="none" rtlCol="0">
            <a:spAutoFit/>
          </a:bodyPr>
          <a:lstStyle/>
          <a:p>
            <a:r>
              <a:rPr lang="en-US" sz="1200" b="1" dirty="0">
                <a:solidFill>
                  <a:srgbClr val="C00000"/>
                </a:solidFill>
              </a:rPr>
              <a:t>Organizational KPIs report</a:t>
            </a:r>
            <a:endParaRPr lang="en-GB" sz="1200" b="1" dirty="0">
              <a:solidFill>
                <a:srgbClr val="C00000"/>
              </a:solidFill>
            </a:endParaRPr>
          </a:p>
        </p:txBody>
      </p:sp>
      <p:sp>
        <p:nvSpPr>
          <p:cNvPr id="58" name="TextBox 57">
            <a:extLst>
              <a:ext uri="{FF2B5EF4-FFF2-40B4-BE49-F238E27FC236}">
                <a16:creationId xmlns:a16="http://schemas.microsoft.com/office/drawing/2014/main" id="{302F0CA5-8B4A-492C-AFA7-81BB69194780}"/>
              </a:ext>
            </a:extLst>
          </p:cNvPr>
          <p:cNvSpPr txBox="1"/>
          <p:nvPr/>
        </p:nvSpPr>
        <p:spPr>
          <a:xfrm>
            <a:off x="5928943" y="6006599"/>
            <a:ext cx="5890459" cy="276999"/>
          </a:xfrm>
          <a:prstGeom prst="rect">
            <a:avLst/>
          </a:prstGeom>
          <a:noFill/>
        </p:spPr>
        <p:txBody>
          <a:bodyPr wrap="none" rtlCol="0">
            <a:spAutoFit/>
          </a:bodyPr>
          <a:lstStyle/>
          <a:p>
            <a:r>
              <a:rPr lang="en-US" sz="1200" b="1" dirty="0">
                <a:solidFill>
                  <a:schemeClr val="tx2"/>
                </a:solidFill>
              </a:rPr>
              <a:t>Measurement and Analysis reports at levels of group projects and department</a:t>
            </a:r>
            <a:endParaRPr lang="en-GB" sz="1200" b="1" dirty="0">
              <a:solidFill>
                <a:schemeClr val="tx2"/>
              </a:solidFill>
            </a:endParaRPr>
          </a:p>
        </p:txBody>
      </p:sp>
      <p:sp>
        <p:nvSpPr>
          <p:cNvPr id="59" name="TextBox 58">
            <a:extLst>
              <a:ext uri="{FF2B5EF4-FFF2-40B4-BE49-F238E27FC236}">
                <a16:creationId xmlns:a16="http://schemas.microsoft.com/office/drawing/2014/main" id="{8CB1FC4C-ED87-4AD0-8022-591A8F87EBFE}"/>
              </a:ext>
            </a:extLst>
          </p:cNvPr>
          <p:cNvSpPr txBox="1"/>
          <p:nvPr/>
        </p:nvSpPr>
        <p:spPr>
          <a:xfrm>
            <a:off x="5928942" y="5187124"/>
            <a:ext cx="3491661" cy="276999"/>
          </a:xfrm>
          <a:prstGeom prst="rect">
            <a:avLst/>
          </a:prstGeom>
          <a:noFill/>
        </p:spPr>
        <p:txBody>
          <a:bodyPr wrap="none" rtlCol="0">
            <a:spAutoFit/>
          </a:bodyPr>
          <a:lstStyle/>
          <a:p>
            <a:r>
              <a:rPr lang="en-US" sz="1200" b="1" dirty="0">
                <a:solidFill>
                  <a:srgbClr val="C00000"/>
                </a:solidFill>
              </a:rPr>
              <a:t>Process compliance (PM + SWQA) and SEPG</a:t>
            </a:r>
            <a:endParaRPr lang="en-GB" sz="1200" b="1" dirty="0">
              <a:solidFill>
                <a:srgbClr val="C00000"/>
              </a:solidFill>
            </a:endParaRPr>
          </a:p>
        </p:txBody>
      </p:sp>
      <p:sp>
        <p:nvSpPr>
          <p:cNvPr id="60" name="TextBox 59">
            <a:extLst>
              <a:ext uri="{FF2B5EF4-FFF2-40B4-BE49-F238E27FC236}">
                <a16:creationId xmlns:a16="http://schemas.microsoft.com/office/drawing/2014/main" id="{1BFE087E-C429-437A-857C-613FB3D3BA67}"/>
              </a:ext>
            </a:extLst>
          </p:cNvPr>
          <p:cNvSpPr txBox="1"/>
          <p:nvPr/>
        </p:nvSpPr>
        <p:spPr>
          <a:xfrm>
            <a:off x="5928942" y="5461358"/>
            <a:ext cx="4474751" cy="276999"/>
          </a:xfrm>
          <a:prstGeom prst="rect">
            <a:avLst/>
          </a:prstGeom>
          <a:noFill/>
        </p:spPr>
        <p:txBody>
          <a:bodyPr wrap="none" rtlCol="0">
            <a:spAutoFit/>
          </a:bodyPr>
          <a:lstStyle/>
          <a:p>
            <a:r>
              <a:rPr lang="en-US" sz="1200" b="1" dirty="0">
                <a:solidFill>
                  <a:srgbClr val="C00000"/>
                </a:solidFill>
              </a:rPr>
              <a:t>Working group of improvement on Quality and ISO activity</a:t>
            </a:r>
            <a:endParaRPr lang="en-GB" sz="1200" b="1" dirty="0">
              <a:solidFill>
                <a:srgbClr val="C00000"/>
              </a:solidFill>
            </a:endParaRPr>
          </a:p>
        </p:txBody>
      </p:sp>
      <p:sp>
        <p:nvSpPr>
          <p:cNvPr id="61" name="TextBox 60">
            <a:extLst>
              <a:ext uri="{FF2B5EF4-FFF2-40B4-BE49-F238E27FC236}">
                <a16:creationId xmlns:a16="http://schemas.microsoft.com/office/drawing/2014/main" id="{AAEF5C17-E33A-49B2-94C1-E70F15C3AC20}"/>
              </a:ext>
            </a:extLst>
          </p:cNvPr>
          <p:cNvSpPr txBox="1"/>
          <p:nvPr/>
        </p:nvSpPr>
        <p:spPr>
          <a:xfrm>
            <a:off x="3106494" y="5064196"/>
            <a:ext cx="2911374" cy="553998"/>
          </a:xfrm>
          <a:prstGeom prst="rect">
            <a:avLst/>
          </a:prstGeom>
          <a:noFill/>
        </p:spPr>
        <p:txBody>
          <a:bodyPr wrap="none" rtlCol="0">
            <a:spAutoFit/>
          </a:bodyPr>
          <a:lstStyle/>
          <a:p>
            <a:r>
              <a:rPr lang="en-US" sz="1000" b="1" dirty="0"/>
              <a:t>Host</a:t>
            </a:r>
            <a:r>
              <a:rPr lang="en-US" sz="1000" dirty="0"/>
              <a:t>: Director</a:t>
            </a:r>
          </a:p>
          <a:p>
            <a:r>
              <a:rPr lang="en-US" sz="1000" b="1" dirty="0"/>
              <a:t>Conductor</a:t>
            </a:r>
            <a:r>
              <a:rPr lang="en-US" sz="1000" dirty="0"/>
              <a:t>: QC leader, QA leader, WG leader</a:t>
            </a:r>
          </a:p>
          <a:p>
            <a:r>
              <a:rPr lang="en-US" sz="1000" b="1" dirty="0"/>
              <a:t>Participants</a:t>
            </a:r>
            <a:r>
              <a:rPr lang="en-US" sz="1000" dirty="0"/>
              <a:t>: Mangers, PM/PL, key persons</a:t>
            </a:r>
            <a:endParaRPr lang="en-GB" sz="1000" dirty="0"/>
          </a:p>
        </p:txBody>
      </p:sp>
      <p:sp>
        <p:nvSpPr>
          <p:cNvPr id="62" name="TextBox 61">
            <a:extLst>
              <a:ext uri="{FF2B5EF4-FFF2-40B4-BE49-F238E27FC236}">
                <a16:creationId xmlns:a16="http://schemas.microsoft.com/office/drawing/2014/main" id="{4B062199-3E9F-4D04-862C-F9175E463236}"/>
              </a:ext>
            </a:extLst>
          </p:cNvPr>
          <p:cNvSpPr txBox="1"/>
          <p:nvPr/>
        </p:nvSpPr>
        <p:spPr>
          <a:xfrm>
            <a:off x="5928942" y="5735361"/>
            <a:ext cx="2236510" cy="276999"/>
          </a:xfrm>
          <a:prstGeom prst="rect">
            <a:avLst/>
          </a:prstGeom>
          <a:noFill/>
        </p:spPr>
        <p:txBody>
          <a:bodyPr wrap="none" rtlCol="0">
            <a:spAutoFit/>
          </a:bodyPr>
          <a:lstStyle/>
          <a:p>
            <a:r>
              <a:rPr lang="en-US" sz="1200" b="1" dirty="0">
                <a:solidFill>
                  <a:srgbClr val="C00000"/>
                </a:solidFill>
              </a:rPr>
              <a:t>SWDD Indicators (quarterly)</a:t>
            </a:r>
            <a:endParaRPr lang="en-GB" sz="1200" b="1" dirty="0">
              <a:solidFill>
                <a:srgbClr val="C00000"/>
              </a:solidFill>
            </a:endParaRPr>
          </a:p>
        </p:txBody>
      </p:sp>
      <p:cxnSp>
        <p:nvCxnSpPr>
          <p:cNvPr id="63" name="Straight Connector 62">
            <a:extLst>
              <a:ext uri="{FF2B5EF4-FFF2-40B4-BE49-F238E27FC236}">
                <a16:creationId xmlns:a16="http://schemas.microsoft.com/office/drawing/2014/main" id="{1142E0B7-9D1E-494E-B818-7800C92FC758}"/>
              </a:ext>
            </a:extLst>
          </p:cNvPr>
          <p:cNvCxnSpPr/>
          <p:nvPr/>
        </p:nvCxnSpPr>
        <p:spPr>
          <a:xfrm>
            <a:off x="5974690" y="4987060"/>
            <a:ext cx="0" cy="1350491"/>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74E5CB8-2727-411F-9AD3-BA9F1AE251FA}"/>
              </a:ext>
            </a:extLst>
          </p:cNvPr>
          <p:cNvSpPr txBox="1"/>
          <p:nvPr/>
        </p:nvSpPr>
        <p:spPr>
          <a:xfrm>
            <a:off x="1112793" y="846134"/>
            <a:ext cx="6059665" cy="2954655"/>
          </a:xfrm>
          <a:prstGeom prst="rect">
            <a:avLst/>
          </a:prstGeom>
          <a:noFill/>
        </p:spPr>
        <p:txBody>
          <a:bodyPr wrap="square" rtlCol="0">
            <a:spAutoFit/>
          </a:bodyPr>
          <a:lstStyle/>
          <a:p>
            <a:r>
              <a:rPr lang="en-US" b="1" dirty="0">
                <a:solidFill>
                  <a:srgbClr val="C00000"/>
                </a:solidFill>
              </a:rPr>
              <a:t>ESW Quality Management Meeting:</a:t>
            </a:r>
          </a:p>
          <a:p>
            <a:pPr marL="285750" indent="-285750">
              <a:buFont typeface="Arial" panose="020B0604020202020204" pitchFamily="34" charset="0"/>
              <a:buChar char="•"/>
            </a:pPr>
            <a:r>
              <a:rPr lang="en-US" sz="1400" dirty="0"/>
              <a:t>QC Leader reports about intermediate-status of </a:t>
            </a:r>
            <a:r>
              <a:rPr lang="en-US" sz="1400" dirty="0">
                <a:solidFill>
                  <a:srgbClr val="C00000"/>
                </a:solidFill>
              </a:rPr>
              <a:t>KPIs</a:t>
            </a:r>
            <a:r>
              <a:rPr lang="en-US" sz="1400" dirty="0"/>
              <a:t>, </a:t>
            </a:r>
            <a:r>
              <a:rPr lang="en-US" sz="1400" dirty="0">
                <a:solidFill>
                  <a:srgbClr val="C00000"/>
                </a:solidFill>
              </a:rPr>
              <a:t>general measurement and analysis</a:t>
            </a:r>
            <a:r>
              <a:rPr lang="en-US" sz="1400" dirty="0"/>
              <a:t> to determine the overall quality status.</a:t>
            </a:r>
          </a:p>
          <a:p>
            <a:pPr marL="285750" indent="-285750">
              <a:buFont typeface="Arial" panose="020B0604020202020204" pitchFamily="34" charset="0"/>
              <a:buChar char="•"/>
            </a:pPr>
            <a:r>
              <a:rPr lang="en-US" sz="1400" dirty="0"/>
              <a:t>QA Leader reports the </a:t>
            </a:r>
            <a:r>
              <a:rPr lang="en-US" sz="1400" dirty="0">
                <a:solidFill>
                  <a:srgbClr val="C00000"/>
                </a:solidFill>
              </a:rPr>
              <a:t>process-compliance issues</a:t>
            </a:r>
            <a:r>
              <a:rPr lang="en-US" sz="1400" dirty="0"/>
              <a:t> and their status</a:t>
            </a:r>
          </a:p>
          <a:p>
            <a:pPr marL="742950" lvl="1" indent="-285750">
              <a:buFont typeface="Courier New" panose="02070309020205020404" pitchFamily="49" charset="0"/>
              <a:buChar char="o"/>
            </a:pPr>
            <a:r>
              <a:rPr lang="en-US" sz="1400" dirty="0"/>
              <a:t>PPQA results (number of PPQA audits, number of NC/FC issues)</a:t>
            </a:r>
          </a:p>
          <a:p>
            <a:pPr marL="742950" lvl="1" indent="-285750">
              <a:buFont typeface="Courier New" panose="02070309020205020404" pitchFamily="49" charset="0"/>
              <a:buChar char="o"/>
            </a:pPr>
            <a:r>
              <a:rPr lang="en-US" sz="1400" dirty="0"/>
              <a:t>Highlighted issues (overdue issues, NC type-A, delayed DR events, etc.)</a:t>
            </a:r>
          </a:p>
          <a:p>
            <a:pPr marL="285750" indent="-285750">
              <a:buFont typeface="Arial" panose="020B0604020202020204" pitchFamily="34" charset="0"/>
              <a:buChar char="•"/>
            </a:pPr>
            <a:r>
              <a:rPr lang="en-US" sz="1400" dirty="0"/>
              <a:t>SEPG Leader shares some </a:t>
            </a:r>
            <a:r>
              <a:rPr lang="en-US" sz="1400" dirty="0">
                <a:solidFill>
                  <a:srgbClr val="C00000"/>
                </a:solidFill>
              </a:rPr>
              <a:t>important process-related information</a:t>
            </a:r>
          </a:p>
          <a:p>
            <a:pPr marL="742950" lvl="1" indent="-285750">
              <a:buFont typeface="Courier New" panose="02070309020205020404" pitchFamily="49" charset="0"/>
              <a:buChar char="o"/>
            </a:pPr>
            <a:r>
              <a:rPr lang="en-US" sz="1400" dirty="0"/>
              <a:t>JB5001 standard, Global SEPG guidelines and templates</a:t>
            </a:r>
          </a:p>
          <a:p>
            <a:pPr marL="742950" lvl="1" indent="-285750">
              <a:buFont typeface="Courier New" panose="02070309020205020404" pitchFamily="49" charset="0"/>
              <a:buChar char="o"/>
            </a:pPr>
            <a:r>
              <a:rPr lang="en-US" sz="1400" dirty="0"/>
              <a:t>Good practices and current issues </a:t>
            </a:r>
            <a:r>
              <a:rPr lang="en-US" sz="1400" dirty="0">
                <a:sym typeface="Wingdings" panose="05000000000000000000" pitchFamily="2" charset="2"/>
              </a:rPr>
              <a:t> how to resolve</a:t>
            </a:r>
            <a:endParaRPr lang="en-US" sz="1400" dirty="0"/>
          </a:p>
          <a:p>
            <a:pPr marL="285750" indent="-285750">
              <a:buFont typeface="Arial" panose="020B0604020202020204" pitchFamily="34" charset="0"/>
              <a:buChar char="•"/>
            </a:pPr>
            <a:r>
              <a:rPr lang="en-US" sz="1400" dirty="0"/>
              <a:t>Quality matters </a:t>
            </a:r>
            <a:r>
              <a:rPr lang="en-US" sz="1400" dirty="0">
                <a:solidFill>
                  <a:srgbClr val="C00000"/>
                </a:solidFill>
              </a:rPr>
              <a:t>working group</a:t>
            </a:r>
            <a:r>
              <a:rPr lang="en-US" sz="1400" dirty="0"/>
              <a:t> leaders share the status of AIs.</a:t>
            </a:r>
          </a:p>
          <a:p>
            <a:pPr marL="285750" indent="-285750">
              <a:buFont typeface="Arial" panose="020B0604020202020204" pitchFamily="34" charset="0"/>
              <a:buChar char="•"/>
            </a:pPr>
            <a:r>
              <a:rPr lang="en-US" sz="1400" dirty="0"/>
              <a:t>Some </a:t>
            </a:r>
            <a:r>
              <a:rPr lang="en-US" sz="1400" dirty="0">
                <a:solidFill>
                  <a:srgbClr val="C00000"/>
                </a:solidFill>
              </a:rPr>
              <a:t>special reports</a:t>
            </a:r>
            <a:r>
              <a:rPr lang="en-US" sz="1400" dirty="0"/>
              <a:t> from the Section-level that were chosen to be shared.</a:t>
            </a:r>
            <a:endParaRPr lang="en-GB" sz="1400" dirty="0"/>
          </a:p>
        </p:txBody>
      </p:sp>
      <p:sp>
        <p:nvSpPr>
          <p:cNvPr id="65" name="Rectangle 64">
            <a:extLst>
              <a:ext uri="{FF2B5EF4-FFF2-40B4-BE49-F238E27FC236}">
                <a16:creationId xmlns:a16="http://schemas.microsoft.com/office/drawing/2014/main" id="{D234C508-9FE9-4912-9E8D-F3E28EEF34BD}"/>
              </a:ext>
            </a:extLst>
          </p:cNvPr>
          <p:cNvSpPr/>
          <p:nvPr/>
        </p:nvSpPr>
        <p:spPr>
          <a:xfrm>
            <a:off x="7472020" y="2254194"/>
            <a:ext cx="3789564" cy="523220"/>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C00000"/>
                </a:solidFill>
              </a:rPr>
              <a:t>React </a:t>
            </a:r>
            <a:r>
              <a:rPr lang="en-US" sz="1400" dirty="0"/>
              <a:t>to the feedback, </a:t>
            </a:r>
            <a:r>
              <a:rPr lang="en-US" sz="1400" dirty="0">
                <a:solidFill>
                  <a:srgbClr val="C00000"/>
                </a:solidFill>
              </a:rPr>
              <a:t>make the plan </a:t>
            </a:r>
            <a:r>
              <a:rPr lang="en-US" sz="1400" dirty="0"/>
              <a:t>to improve and </a:t>
            </a:r>
            <a:r>
              <a:rPr lang="en-US" sz="1400" dirty="0">
                <a:solidFill>
                  <a:srgbClr val="C00000"/>
                </a:solidFill>
              </a:rPr>
              <a:t>share </a:t>
            </a:r>
            <a:r>
              <a:rPr lang="en-US" sz="1400" dirty="0"/>
              <a:t>the status.</a:t>
            </a:r>
          </a:p>
        </p:txBody>
      </p:sp>
      <p:sp>
        <p:nvSpPr>
          <p:cNvPr id="66" name="TextBox 65">
            <a:extLst>
              <a:ext uri="{FF2B5EF4-FFF2-40B4-BE49-F238E27FC236}">
                <a16:creationId xmlns:a16="http://schemas.microsoft.com/office/drawing/2014/main" id="{F7CEA8B3-372F-4BEE-8E33-BA37B5805647}"/>
              </a:ext>
            </a:extLst>
          </p:cNvPr>
          <p:cNvSpPr txBox="1"/>
          <p:nvPr/>
        </p:nvSpPr>
        <p:spPr>
          <a:xfrm>
            <a:off x="7433344" y="1994580"/>
            <a:ext cx="4525060" cy="369332"/>
          </a:xfrm>
          <a:prstGeom prst="rect">
            <a:avLst/>
          </a:prstGeom>
          <a:noFill/>
        </p:spPr>
        <p:txBody>
          <a:bodyPr wrap="square" rtlCol="0">
            <a:spAutoFit/>
          </a:bodyPr>
          <a:lstStyle/>
          <a:p>
            <a:r>
              <a:rPr lang="en-US" b="1" dirty="0">
                <a:solidFill>
                  <a:srgbClr val="C00000"/>
                </a:solidFill>
              </a:rPr>
              <a:t>Section will:</a:t>
            </a:r>
            <a:endParaRPr lang="en-GB" b="1" dirty="0">
              <a:solidFill>
                <a:srgbClr val="C00000"/>
              </a:solidFill>
            </a:endParaRPr>
          </a:p>
        </p:txBody>
      </p:sp>
      <p:sp>
        <p:nvSpPr>
          <p:cNvPr id="67" name="Left Brace 66">
            <a:extLst>
              <a:ext uri="{FF2B5EF4-FFF2-40B4-BE49-F238E27FC236}">
                <a16:creationId xmlns:a16="http://schemas.microsoft.com/office/drawing/2014/main" id="{1CC0DB82-8AD4-4453-AB3F-622852EF8F24}"/>
              </a:ext>
            </a:extLst>
          </p:cNvPr>
          <p:cNvSpPr/>
          <p:nvPr/>
        </p:nvSpPr>
        <p:spPr>
          <a:xfrm rot="10800000">
            <a:off x="7162087" y="1061689"/>
            <a:ext cx="231007" cy="2739100"/>
          </a:xfrm>
          <a:prstGeom prst="leftBrace">
            <a:avLst>
              <a:gd name="adj1" fmla="val 29092"/>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2520380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8000" y="1080000"/>
            <a:ext cx="11253600" cy="964065"/>
          </a:xfrm>
        </p:spPr>
        <p:txBody>
          <a:bodyPr/>
          <a:lstStyle/>
          <a:p>
            <a:r>
              <a:rPr lang="en-US" dirty="0"/>
              <a:t>END</a:t>
            </a:r>
          </a:p>
        </p:txBody>
      </p:sp>
    </p:spTree>
    <p:extLst>
      <p:ext uri="{BB962C8B-B14F-4D97-AF65-F5344CB8AC3E}">
        <p14:creationId xmlns:p14="http://schemas.microsoft.com/office/powerpoint/2010/main" val="323391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E334-3663-4A08-A503-58FB9DF513F8}"/>
              </a:ext>
            </a:extLst>
          </p:cNvPr>
          <p:cNvSpPr>
            <a:spLocks noGrp="1"/>
          </p:cNvSpPr>
          <p:nvPr>
            <p:ph type="title"/>
          </p:nvPr>
        </p:nvSpPr>
        <p:spPr/>
        <p:txBody>
          <a:bodyPr/>
          <a:lstStyle/>
          <a:p>
            <a:r>
              <a:rPr lang="en-US" dirty="0"/>
              <a:t>(3-1) Development Capability</a:t>
            </a:r>
          </a:p>
        </p:txBody>
      </p:sp>
      <p:sp>
        <p:nvSpPr>
          <p:cNvPr id="3" name="Slide Number Placeholder 2">
            <a:extLst>
              <a:ext uri="{FF2B5EF4-FFF2-40B4-BE49-F238E27FC236}">
                <a16:creationId xmlns:a16="http://schemas.microsoft.com/office/drawing/2014/main" id="{9C552ECF-E205-4A74-8D2E-0F1A65FFB3F1}"/>
              </a:ext>
            </a:extLst>
          </p:cNvPr>
          <p:cNvSpPr>
            <a:spLocks noGrp="1"/>
          </p:cNvSpPr>
          <p:nvPr>
            <p:ph type="sldNum" sz="quarter" idx="10"/>
          </p:nvPr>
        </p:nvSpPr>
        <p:spPr/>
        <p:txBody>
          <a:bodyPr/>
          <a:lstStyle/>
          <a:p>
            <a:pPr algn="l"/>
            <a:r>
              <a:rPr lang="de-DE"/>
              <a:t>Page </a:t>
            </a:r>
            <a:fld id="{3FD030EF-7044-4946-962A-5D7D09BD1B34}" type="slidenum">
              <a:rPr lang="de-DE" smtClean="0"/>
              <a:pPr algn="l"/>
              <a:t>11</a:t>
            </a:fld>
            <a:endParaRPr lang="de-DE" dirty="0"/>
          </a:p>
        </p:txBody>
      </p:sp>
      <p:sp>
        <p:nvSpPr>
          <p:cNvPr id="4" name="TextBox 3">
            <a:extLst>
              <a:ext uri="{FF2B5EF4-FFF2-40B4-BE49-F238E27FC236}">
                <a16:creationId xmlns:a16="http://schemas.microsoft.com/office/drawing/2014/main" id="{496FAA8B-42CE-46D5-AF61-077629322C2E}"/>
              </a:ext>
            </a:extLst>
          </p:cNvPr>
          <p:cNvSpPr txBox="1"/>
          <p:nvPr/>
        </p:nvSpPr>
        <p:spPr>
          <a:xfrm>
            <a:off x="407368" y="3569069"/>
            <a:ext cx="10886378" cy="369332"/>
          </a:xfrm>
          <a:prstGeom prst="rect">
            <a:avLst/>
          </a:prstGeom>
          <a:noFill/>
        </p:spPr>
        <p:txBody>
          <a:bodyPr wrap="none" rtlCol="0">
            <a:spAutoFit/>
          </a:bodyPr>
          <a:lstStyle/>
          <a:p>
            <a:r>
              <a:rPr lang="en-US" dirty="0"/>
              <a:t>Under the same </a:t>
            </a:r>
            <a:r>
              <a:rPr lang="en-US" b="1" dirty="0">
                <a:solidFill>
                  <a:schemeClr val="tx2"/>
                </a:solidFill>
              </a:rPr>
              <a:t>Process</a:t>
            </a:r>
            <a:r>
              <a:rPr lang="en-US" dirty="0"/>
              <a:t> and the same </a:t>
            </a:r>
            <a:r>
              <a:rPr lang="en-US" b="1" dirty="0">
                <a:solidFill>
                  <a:srgbClr val="00B050"/>
                </a:solidFill>
              </a:rPr>
              <a:t>Training</a:t>
            </a:r>
            <a:r>
              <a:rPr lang="en-US" dirty="0"/>
              <a:t> (knowledge + experience), the </a:t>
            </a:r>
            <a:r>
              <a:rPr lang="en-US" b="1" dirty="0">
                <a:solidFill>
                  <a:srgbClr val="7030A0"/>
                </a:solidFill>
              </a:rPr>
              <a:t>Output</a:t>
            </a:r>
            <a:r>
              <a:rPr lang="en-US" dirty="0"/>
              <a:t> should be </a:t>
            </a:r>
            <a:r>
              <a:rPr lang="en-US" b="1" dirty="0">
                <a:solidFill>
                  <a:srgbClr val="7030A0"/>
                </a:solidFill>
              </a:rPr>
              <a:t>same</a:t>
            </a:r>
            <a:r>
              <a:rPr lang="en-US" dirty="0"/>
              <a:t>.</a:t>
            </a:r>
          </a:p>
        </p:txBody>
      </p:sp>
      <p:sp>
        <p:nvSpPr>
          <p:cNvPr id="5" name="TextBox 4">
            <a:extLst>
              <a:ext uri="{FF2B5EF4-FFF2-40B4-BE49-F238E27FC236}">
                <a16:creationId xmlns:a16="http://schemas.microsoft.com/office/drawing/2014/main" id="{FE0B5A9A-4198-4791-9D7C-3D3976465CCB}"/>
              </a:ext>
            </a:extLst>
          </p:cNvPr>
          <p:cNvSpPr txBox="1"/>
          <p:nvPr/>
        </p:nvSpPr>
        <p:spPr>
          <a:xfrm>
            <a:off x="8184232" y="4160005"/>
            <a:ext cx="2198038" cy="369332"/>
          </a:xfrm>
          <a:prstGeom prst="rect">
            <a:avLst/>
          </a:prstGeom>
          <a:noFill/>
        </p:spPr>
        <p:txBody>
          <a:bodyPr wrap="none" rtlCol="0">
            <a:spAutoFit/>
          </a:bodyPr>
          <a:lstStyle/>
          <a:p>
            <a:r>
              <a:rPr lang="en-US" dirty="0"/>
              <a:t>Also, the </a:t>
            </a:r>
            <a:r>
              <a:rPr lang="en-US" b="1" dirty="0">
                <a:solidFill>
                  <a:srgbClr val="C00000"/>
                </a:solidFill>
              </a:rPr>
              <a:t>Problems</a:t>
            </a:r>
          </a:p>
        </p:txBody>
      </p:sp>
      <p:cxnSp>
        <p:nvCxnSpPr>
          <p:cNvPr id="7" name="Straight Connector 6">
            <a:extLst>
              <a:ext uri="{FF2B5EF4-FFF2-40B4-BE49-F238E27FC236}">
                <a16:creationId xmlns:a16="http://schemas.microsoft.com/office/drawing/2014/main" id="{B2AB4D8C-F60E-4F08-AE4D-0F9448A2749E}"/>
              </a:ext>
            </a:extLst>
          </p:cNvPr>
          <p:cNvCxnSpPr>
            <a:cxnSpLocks/>
          </p:cNvCxnSpPr>
          <p:nvPr/>
        </p:nvCxnSpPr>
        <p:spPr>
          <a:xfrm flipH="1">
            <a:off x="8315078" y="3938401"/>
            <a:ext cx="373210" cy="2216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4127EBD-98C0-4AD1-BE9C-302773CB5AD0}"/>
              </a:ext>
            </a:extLst>
          </p:cNvPr>
          <p:cNvCxnSpPr>
            <a:cxnSpLocks/>
          </p:cNvCxnSpPr>
          <p:nvPr/>
        </p:nvCxnSpPr>
        <p:spPr>
          <a:xfrm>
            <a:off x="9408368" y="3938401"/>
            <a:ext cx="792088" cy="2216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EAEFEC9C-DD64-4927-81C3-2FBABECE2257}"/>
              </a:ext>
            </a:extLst>
          </p:cNvPr>
          <p:cNvSpPr/>
          <p:nvPr/>
        </p:nvSpPr>
        <p:spPr>
          <a:xfrm rot="16200000">
            <a:off x="6162026" y="2673436"/>
            <a:ext cx="432048" cy="3612364"/>
          </a:xfrm>
          <a:prstGeom prst="leftBrace">
            <a:avLst>
              <a:gd name="adj1" fmla="val 5384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9CE1A57-5697-4EEC-A12A-82469A6159EE}"/>
              </a:ext>
            </a:extLst>
          </p:cNvPr>
          <p:cNvCxnSpPr>
            <a:cxnSpLocks/>
          </p:cNvCxnSpPr>
          <p:nvPr/>
        </p:nvCxnSpPr>
        <p:spPr>
          <a:xfrm>
            <a:off x="4578272" y="3938401"/>
            <a:ext cx="0" cy="2216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BF481E-E499-4012-90F9-0B247AFB67B8}"/>
              </a:ext>
            </a:extLst>
          </p:cNvPr>
          <p:cNvCxnSpPr>
            <a:cxnSpLocks/>
          </p:cNvCxnSpPr>
          <p:nvPr/>
        </p:nvCxnSpPr>
        <p:spPr>
          <a:xfrm>
            <a:off x="8184232" y="3938400"/>
            <a:ext cx="0" cy="2216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97E188E-1FE5-44E1-A8C9-50FDA110AFBB}"/>
              </a:ext>
            </a:extLst>
          </p:cNvPr>
          <p:cNvSpPr txBox="1"/>
          <p:nvPr/>
        </p:nvSpPr>
        <p:spPr>
          <a:xfrm>
            <a:off x="2002727" y="4730214"/>
            <a:ext cx="5970680" cy="1477328"/>
          </a:xfrm>
          <a:prstGeom prst="rect">
            <a:avLst/>
          </a:prstGeom>
          <a:noFill/>
        </p:spPr>
        <p:txBody>
          <a:bodyPr wrap="square" rtlCol="0">
            <a:spAutoFit/>
          </a:bodyPr>
          <a:lstStyle/>
          <a:p>
            <a:r>
              <a:rPr lang="en-US" dirty="0"/>
              <a:t>But it is </a:t>
            </a:r>
            <a:r>
              <a:rPr lang="en-US" b="1" dirty="0">
                <a:solidFill>
                  <a:srgbClr val="C00000"/>
                </a:solidFill>
              </a:rPr>
              <a:t>difficult</a:t>
            </a:r>
            <a:r>
              <a:rPr lang="en-US" dirty="0"/>
              <a:t> to maintain the same </a:t>
            </a:r>
            <a:r>
              <a:rPr lang="en-US" b="1" dirty="0">
                <a:solidFill>
                  <a:schemeClr val="tx2"/>
                </a:solidFill>
              </a:rPr>
              <a:t>Process</a:t>
            </a:r>
            <a:r>
              <a:rPr lang="en-US" dirty="0"/>
              <a:t>, because there are always </a:t>
            </a:r>
            <a:r>
              <a:rPr lang="en-US" b="1" dirty="0">
                <a:solidFill>
                  <a:srgbClr val="C00000"/>
                </a:solidFill>
              </a:rPr>
              <a:t>new people </a:t>
            </a:r>
            <a:r>
              <a:rPr lang="en-US" dirty="0"/>
              <a:t>coming with different base-knowledge and experience </a:t>
            </a:r>
            <a:r>
              <a:rPr lang="en-US" dirty="0">
                <a:sym typeface="Wingdings" panose="05000000000000000000" pitchFamily="2" charset="2"/>
              </a:rPr>
              <a:t> Need a </a:t>
            </a:r>
            <a:r>
              <a:rPr lang="en-US" b="1" dirty="0">
                <a:solidFill>
                  <a:srgbClr val="00B050"/>
                </a:solidFill>
                <a:sym typeface="Wingdings" panose="05000000000000000000" pitchFamily="2" charset="2"/>
              </a:rPr>
              <a:t>Training</a:t>
            </a:r>
            <a:r>
              <a:rPr lang="en-US" dirty="0">
                <a:sym typeface="Wingdings" panose="05000000000000000000" pitchFamily="2" charset="2"/>
              </a:rPr>
              <a:t>.</a:t>
            </a:r>
            <a:endParaRPr lang="en-US" dirty="0"/>
          </a:p>
          <a:p>
            <a:r>
              <a:rPr lang="en-US" dirty="0"/>
              <a:t>Additionally, the </a:t>
            </a:r>
            <a:r>
              <a:rPr lang="en-US" b="1" dirty="0">
                <a:solidFill>
                  <a:schemeClr val="tx2"/>
                </a:solidFill>
              </a:rPr>
              <a:t>Process</a:t>
            </a:r>
            <a:r>
              <a:rPr lang="en-US" dirty="0"/>
              <a:t> and </a:t>
            </a:r>
            <a:r>
              <a:rPr lang="en-US" b="1" dirty="0">
                <a:solidFill>
                  <a:srgbClr val="00B050"/>
                </a:solidFill>
              </a:rPr>
              <a:t>Training</a:t>
            </a:r>
            <a:r>
              <a:rPr lang="en-US" dirty="0"/>
              <a:t> (also a part of </a:t>
            </a:r>
            <a:r>
              <a:rPr lang="en-US" b="1" dirty="0">
                <a:solidFill>
                  <a:schemeClr val="tx2"/>
                </a:solidFill>
              </a:rPr>
              <a:t>Process</a:t>
            </a:r>
            <a:r>
              <a:rPr lang="en-US" dirty="0"/>
              <a:t>) may be changed </a:t>
            </a:r>
            <a:r>
              <a:rPr lang="en-US" dirty="0">
                <a:sym typeface="Wingdings" panose="05000000000000000000" pitchFamily="2" charset="2"/>
              </a:rPr>
              <a:t> </a:t>
            </a:r>
            <a:r>
              <a:rPr lang="en-US" b="1" dirty="0">
                <a:solidFill>
                  <a:srgbClr val="7030A0"/>
                </a:solidFill>
                <a:sym typeface="Wingdings" panose="05000000000000000000" pitchFamily="2" charset="2"/>
              </a:rPr>
              <a:t>Output</a:t>
            </a:r>
            <a:r>
              <a:rPr lang="en-US" dirty="0">
                <a:sym typeface="Wingdings" panose="05000000000000000000" pitchFamily="2" charset="2"/>
              </a:rPr>
              <a:t> may be changed.</a:t>
            </a:r>
            <a:endParaRPr lang="en-US" dirty="0"/>
          </a:p>
        </p:txBody>
      </p:sp>
      <p:sp>
        <p:nvSpPr>
          <p:cNvPr id="19" name="TextBox 18">
            <a:extLst>
              <a:ext uri="{FF2B5EF4-FFF2-40B4-BE49-F238E27FC236}">
                <a16:creationId xmlns:a16="http://schemas.microsoft.com/office/drawing/2014/main" id="{9C28A400-93AC-42C9-9BC5-346F5C929095}"/>
              </a:ext>
            </a:extLst>
          </p:cNvPr>
          <p:cNvSpPr txBox="1"/>
          <p:nvPr/>
        </p:nvSpPr>
        <p:spPr>
          <a:xfrm>
            <a:off x="301653" y="2468732"/>
            <a:ext cx="2659702" cy="369332"/>
          </a:xfrm>
          <a:prstGeom prst="rect">
            <a:avLst/>
          </a:prstGeom>
          <a:noFill/>
        </p:spPr>
        <p:txBody>
          <a:bodyPr wrap="none" rtlCol="0">
            <a:spAutoFit/>
          </a:bodyPr>
          <a:lstStyle/>
          <a:p>
            <a:r>
              <a:rPr lang="en-US" b="1" dirty="0">
                <a:solidFill>
                  <a:srgbClr val="7030A0"/>
                </a:solidFill>
              </a:rPr>
              <a:t>Stable and Predictable</a:t>
            </a:r>
          </a:p>
        </p:txBody>
      </p:sp>
      <p:cxnSp>
        <p:nvCxnSpPr>
          <p:cNvPr id="21" name="Straight Arrow Connector 20">
            <a:extLst>
              <a:ext uri="{FF2B5EF4-FFF2-40B4-BE49-F238E27FC236}">
                <a16:creationId xmlns:a16="http://schemas.microsoft.com/office/drawing/2014/main" id="{F333791D-9817-44D1-90DA-D2E9315970DC}"/>
              </a:ext>
            </a:extLst>
          </p:cNvPr>
          <p:cNvCxnSpPr>
            <a:cxnSpLocks/>
          </p:cNvCxnSpPr>
          <p:nvPr/>
        </p:nvCxnSpPr>
        <p:spPr>
          <a:xfrm flipV="1">
            <a:off x="1631504" y="2052756"/>
            <a:ext cx="0" cy="378522"/>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F78C9D7-0598-4972-B0C2-F7BE9F4346D0}"/>
              </a:ext>
            </a:extLst>
          </p:cNvPr>
          <p:cNvSpPr txBox="1"/>
          <p:nvPr/>
        </p:nvSpPr>
        <p:spPr>
          <a:xfrm>
            <a:off x="9908963" y="5838210"/>
            <a:ext cx="1723549" cy="369332"/>
          </a:xfrm>
          <a:prstGeom prst="rect">
            <a:avLst/>
          </a:prstGeom>
          <a:noFill/>
        </p:spPr>
        <p:txBody>
          <a:bodyPr wrap="none" rtlCol="0">
            <a:spAutoFit/>
          </a:bodyPr>
          <a:lstStyle/>
          <a:p>
            <a:r>
              <a:rPr lang="en-US" b="1" dirty="0">
                <a:solidFill>
                  <a:srgbClr val="C00000"/>
                </a:solidFill>
              </a:rPr>
              <a:t>Unpredictable</a:t>
            </a:r>
          </a:p>
        </p:txBody>
      </p:sp>
      <p:cxnSp>
        <p:nvCxnSpPr>
          <p:cNvPr id="23" name="Straight Arrow Connector 22">
            <a:extLst>
              <a:ext uri="{FF2B5EF4-FFF2-40B4-BE49-F238E27FC236}">
                <a16:creationId xmlns:a16="http://schemas.microsoft.com/office/drawing/2014/main" id="{A9030431-609F-436E-A794-00BBA4E0424B}"/>
              </a:ext>
            </a:extLst>
          </p:cNvPr>
          <p:cNvCxnSpPr>
            <a:cxnSpLocks/>
          </p:cNvCxnSpPr>
          <p:nvPr/>
        </p:nvCxnSpPr>
        <p:spPr>
          <a:xfrm>
            <a:off x="7973407" y="6022876"/>
            <a:ext cx="1935556" cy="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E4F0D8A-7B05-4EEE-A583-5A240CFFF467}"/>
              </a:ext>
            </a:extLst>
          </p:cNvPr>
          <p:cNvSpPr/>
          <p:nvPr/>
        </p:nvSpPr>
        <p:spPr>
          <a:xfrm>
            <a:off x="4474026" y="1412776"/>
            <a:ext cx="2690288"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CONTROL</a:t>
            </a:r>
            <a:endParaRPr lang="en-US" sz="3600" dirty="0">
              <a:latin typeface="Arial Black" panose="020B0A04020102020204" pitchFamily="34" charset="0"/>
            </a:endParaRPr>
          </a:p>
        </p:txBody>
      </p:sp>
      <p:sp>
        <p:nvSpPr>
          <p:cNvPr id="30" name="Rectangle 29">
            <a:extLst>
              <a:ext uri="{FF2B5EF4-FFF2-40B4-BE49-F238E27FC236}">
                <a16:creationId xmlns:a16="http://schemas.microsoft.com/office/drawing/2014/main" id="{B298F410-6727-4C20-A7AF-D8B973B91157}"/>
              </a:ext>
            </a:extLst>
          </p:cNvPr>
          <p:cNvSpPr/>
          <p:nvPr/>
        </p:nvSpPr>
        <p:spPr>
          <a:xfrm>
            <a:off x="8273701" y="1412776"/>
            <a:ext cx="2542234"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IMPROVE</a:t>
            </a:r>
            <a:endParaRPr lang="en-US" sz="3600" dirty="0">
              <a:latin typeface="Arial Black" panose="020B0A04020102020204" pitchFamily="34" charset="0"/>
            </a:endParaRPr>
          </a:p>
        </p:txBody>
      </p:sp>
      <p:cxnSp>
        <p:nvCxnSpPr>
          <p:cNvPr id="31" name="Curved Connector 8">
            <a:extLst>
              <a:ext uri="{FF2B5EF4-FFF2-40B4-BE49-F238E27FC236}">
                <a16:creationId xmlns:a16="http://schemas.microsoft.com/office/drawing/2014/main" id="{428B64CD-F29E-438E-843A-EC36F6064AE7}"/>
              </a:ext>
            </a:extLst>
          </p:cNvPr>
          <p:cNvCxnSpPr>
            <a:stCxn id="30" idx="0"/>
            <a:endCxn id="29" idx="0"/>
          </p:cNvCxnSpPr>
          <p:nvPr/>
        </p:nvCxnSpPr>
        <p:spPr>
          <a:xfrm rot="16200000" flipV="1">
            <a:off x="7681994" y="-450048"/>
            <a:ext cx="12700" cy="3725648"/>
          </a:xfrm>
          <a:prstGeom prst="curvedConnector3">
            <a:avLst>
              <a:gd name="adj1" fmla="val 3037496"/>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32" name="Curved Connector 10">
            <a:extLst>
              <a:ext uri="{FF2B5EF4-FFF2-40B4-BE49-F238E27FC236}">
                <a16:creationId xmlns:a16="http://schemas.microsoft.com/office/drawing/2014/main" id="{2B02778F-D314-4818-82BE-6A83C860FE6B}"/>
              </a:ext>
            </a:extLst>
          </p:cNvPr>
          <p:cNvCxnSpPr>
            <a:stCxn id="29" idx="2"/>
            <a:endCxn id="30" idx="2"/>
          </p:cNvCxnSpPr>
          <p:nvPr/>
        </p:nvCxnSpPr>
        <p:spPr>
          <a:xfrm rot="16200000" flipH="1">
            <a:off x="7681994" y="196283"/>
            <a:ext cx="12700" cy="3725648"/>
          </a:xfrm>
          <a:prstGeom prst="curvedConnector3">
            <a:avLst>
              <a:gd name="adj1" fmla="val 3375000"/>
            </a:avLst>
          </a:prstGeom>
          <a:ln>
            <a:tailEnd type="triangle" w="lg" len="lg"/>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1FBB376A-1D40-42EE-8F5B-8B85AAA26693}"/>
              </a:ext>
            </a:extLst>
          </p:cNvPr>
          <p:cNvSpPr/>
          <p:nvPr/>
        </p:nvSpPr>
        <p:spPr>
          <a:xfrm>
            <a:off x="640816" y="1419126"/>
            <a:ext cx="2723823"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MEASURE</a:t>
            </a:r>
            <a:endParaRPr lang="en-US" sz="3600" dirty="0">
              <a:latin typeface="Arial Black" panose="020B0A04020102020204" pitchFamily="34" charset="0"/>
            </a:endParaRPr>
          </a:p>
        </p:txBody>
      </p:sp>
      <p:cxnSp>
        <p:nvCxnSpPr>
          <p:cNvPr id="34" name="Curved Connector 23">
            <a:extLst>
              <a:ext uri="{FF2B5EF4-FFF2-40B4-BE49-F238E27FC236}">
                <a16:creationId xmlns:a16="http://schemas.microsoft.com/office/drawing/2014/main" id="{DE07BEE0-470D-4F7F-ADEA-89D8ECA1D4A8}"/>
              </a:ext>
            </a:extLst>
          </p:cNvPr>
          <p:cNvCxnSpPr>
            <a:stCxn id="33" idx="2"/>
            <a:endCxn id="29" idx="2"/>
          </p:cNvCxnSpPr>
          <p:nvPr/>
        </p:nvCxnSpPr>
        <p:spPr>
          <a:xfrm rot="5400000" flipH="1" flipV="1">
            <a:off x="3907774" y="154061"/>
            <a:ext cx="6350" cy="3816442"/>
          </a:xfrm>
          <a:prstGeom prst="curvedConnector3">
            <a:avLst>
              <a:gd name="adj1" fmla="val -6451496"/>
            </a:avLst>
          </a:prstGeom>
          <a:ln>
            <a:tailEnd type="triangle" w="lg" len="lg"/>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DE5952C3-F83D-4FFD-8F0B-CB98C27CDAE4}"/>
              </a:ext>
            </a:extLst>
          </p:cNvPr>
          <p:cNvSpPr txBox="1"/>
          <p:nvPr/>
        </p:nvSpPr>
        <p:spPr>
          <a:xfrm>
            <a:off x="675050" y="1275620"/>
            <a:ext cx="1085554" cy="261610"/>
          </a:xfrm>
          <a:prstGeom prst="rect">
            <a:avLst/>
          </a:prstGeom>
          <a:noFill/>
        </p:spPr>
        <p:txBody>
          <a:bodyPr wrap="none" rtlCol="0">
            <a:spAutoFit/>
          </a:bodyPr>
          <a:lstStyle/>
          <a:p>
            <a:r>
              <a:rPr lang="en-US" sz="1100" i="1" dirty="0"/>
              <a:t>When you can</a:t>
            </a:r>
          </a:p>
        </p:txBody>
      </p:sp>
      <p:sp>
        <p:nvSpPr>
          <p:cNvPr id="36" name="TextBox 35">
            <a:extLst>
              <a:ext uri="{FF2B5EF4-FFF2-40B4-BE49-F238E27FC236}">
                <a16:creationId xmlns:a16="http://schemas.microsoft.com/office/drawing/2014/main" id="{17494835-E9AE-4047-90BF-457758BB09E2}"/>
              </a:ext>
            </a:extLst>
          </p:cNvPr>
          <p:cNvSpPr txBox="1"/>
          <p:nvPr/>
        </p:nvSpPr>
        <p:spPr>
          <a:xfrm>
            <a:off x="3391415" y="2181353"/>
            <a:ext cx="1039067" cy="261610"/>
          </a:xfrm>
          <a:prstGeom prst="rect">
            <a:avLst/>
          </a:prstGeom>
          <a:noFill/>
        </p:spPr>
        <p:txBody>
          <a:bodyPr wrap="none" rtlCol="0">
            <a:spAutoFit/>
          </a:bodyPr>
          <a:lstStyle/>
          <a:p>
            <a:r>
              <a:rPr lang="en-US" sz="1100" i="1" dirty="0"/>
              <a:t>Then you can</a:t>
            </a:r>
          </a:p>
        </p:txBody>
      </p:sp>
      <p:sp>
        <p:nvSpPr>
          <p:cNvPr id="37" name="TextBox 36">
            <a:extLst>
              <a:ext uri="{FF2B5EF4-FFF2-40B4-BE49-F238E27FC236}">
                <a16:creationId xmlns:a16="http://schemas.microsoft.com/office/drawing/2014/main" id="{D60A09A4-3300-43E3-AA26-83E452736DE0}"/>
              </a:ext>
            </a:extLst>
          </p:cNvPr>
          <p:cNvSpPr txBox="1"/>
          <p:nvPr/>
        </p:nvSpPr>
        <p:spPr>
          <a:xfrm>
            <a:off x="4506390" y="1275620"/>
            <a:ext cx="1085554" cy="261610"/>
          </a:xfrm>
          <a:prstGeom prst="rect">
            <a:avLst/>
          </a:prstGeom>
          <a:noFill/>
        </p:spPr>
        <p:txBody>
          <a:bodyPr wrap="none" rtlCol="0">
            <a:spAutoFit/>
          </a:bodyPr>
          <a:lstStyle/>
          <a:p>
            <a:r>
              <a:rPr lang="en-US" sz="1100" i="1" dirty="0"/>
              <a:t>When you can</a:t>
            </a:r>
          </a:p>
        </p:txBody>
      </p:sp>
      <p:sp>
        <p:nvSpPr>
          <p:cNvPr id="38" name="TextBox 37">
            <a:extLst>
              <a:ext uri="{FF2B5EF4-FFF2-40B4-BE49-F238E27FC236}">
                <a16:creationId xmlns:a16="http://schemas.microsoft.com/office/drawing/2014/main" id="{34E1C969-1407-42DE-B7E2-DE530514C1B5}"/>
              </a:ext>
            </a:extLst>
          </p:cNvPr>
          <p:cNvSpPr txBox="1"/>
          <p:nvPr/>
        </p:nvSpPr>
        <p:spPr>
          <a:xfrm>
            <a:off x="7203865" y="2178527"/>
            <a:ext cx="1039067" cy="261610"/>
          </a:xfrm>
          <a:prstGeom prst="rect">
            <a:avLst/>
          </a:prstGeom>
          <a:noFill/>
        </p:spPr>
        <p:txBody>
          <a:bodyPr wrap="none" rtlCol="0">
            <a:spAutoFit/>
          </a:bodyPr>
          <a:lstStyle/>
          <a:p>
            <a:r>
              <a:rPr lang="en-US" sz="1100" i="1" dirty="0"/>
              <a:t>Then you can</a:t>
            </a:r>
          </a:p>
        </p:txBody>
      </p:sp>
      <p:sp>
        <p:nvSpPr>
          <p:cNvPr id="39" name="TextBox 38">
            <a:extLst>
              <a:ext uri="{FF2B5EF4-FFF2-40B4-BE49-F238E27FC236}">
                <a16:creationId xmlns:a16="http://schemas.microsoft.com/office/drawing/2014/main" id="{699B7AB3-7A56-44CB-AF96-0C5FA081E5DB}"/>
              </a:ext>
            </a:extLst>
          </p:cNvPr>
          <p:cNvSpPr txBox="1"/>
          <p:nvPr/>
        </p:nvSpPr>
        <p:spPr>
          <a:xfrm>
            <a:off x="6855611" y="767214"/>
            <a:ext cx="1789272" cy="261610"/>
          </a:xfrm>
          <a:prstGeom prst="rect">
            <a:avLst/>
          </a:prstGeom>
          <a:noFill/>
        </p:spPr>
        <p:txBody>
          <a:bodyPr wrap="none" rtlCol="0">
            <a:spAutoFit/>
          </a:bodyPr>
          <a:lstStyle/>
          <a:p>
            <a:r>
              <a:rPr lang="en-US" sz="1100" i="1" dirty="0"/>
              <a:t>After that </a:t>
            </a:r>
            <a:r>
              <a:rPr lang="en-US" sz="1100" i="1" dirty="0">
                <a:sym typeface="Wingdings" panose="05000000000000000000" pitchFamily="2" charset="2"/>
              </a:rPr>
              <a:t> maintenance</a:t>
            </a:r>
            <a:endParaRPr lang="en-US" sz="1100" i="1" dirty="0"/>
          </a:p>
        </p:txBody>
      </p:sp>
      <p:cxnSp>
        <p:nvCxnSpPr>
          <p:cNvPr id="43" name="Connector: Elbow 42">
            <a:extLst>
              <a:ext uri="{FF2B5EF4-FFF2-40B4-BE49-F238E27FC236}">
                <a16:creationId xmlns:a16="http://schemas.microsoft.com/office/drawing/2014/main" id="{1356F430-1FDC-4B5F-8A84-352FFF1F9D88}"/>
              </a:ext>
            </a:extLst>
          </p:cNvPr>
          <p:cNvCxnSpPr>
            <a:cxnSpLocks/>
            <a:stCxn id="45" idx="0"/>
            <a:endCxn id="19" idx="2"/>
          </p:cNvCxnSpPr>
          <p:nvPr/>
        </p:nvCxnSpPr>
        <p:spPr>
          <a:xfrm rot="16200000" flipV="1">
            <a:off x="5853407" y="-1383838"/>
            <a:ext cx="724071" cy="9167876"/>
          </a:xfrm>
          <a:prstGeom prst="bent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8E926C2-F747-4969-9286-553147CE9CA0}"/>
              </a:ext>
            </a:extLst>
          </p:cNvPr>
          <p:cNvSpPr/>
          <p:nvPr/>
        </p:nvSpPr>
        <p:spPr>
          <a:xfrm>
            <a:off x="10776520" y="356213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4BE7AD29-7986-49B6-A6EE-F410237899F4}"/>
              </a:ext>
            </a:extLst>
          </p:cNvPr>
          <p:cNvSpPr txBox="1"/>
          <p:nvPr/>
        </p:nvSpPr>
        <p:spPr>
          <a:xfrm>
            <a:off x="1631504" y="2844414"/>
            <a:ext cx="1197764" cy="369332"/>
          </a:xfrm>
          <a:prstGeom prst="rect">
            <a:avLst/>
          </a:prstGeom>
          <a:noFill/>
        </p:spPr>
        <p:txBody>
          <a:bodyPr wrap="none" rtlCol="0">
            <a:spAutoFit/>
          </a:bodyPr>
          <a:lstStyle/>
          <a:p>
            <a:r>
              <a:rPr lang="en-US" i="1" dirty="0">
                <a:solidFill>
                  <a:schemeClr val="tx2"/>
                </a:solidFill>
              </a:rPr>
              <a:t>Capability</a:t>
            </a:r>
          </a:p>
        </p:txBody>
      </p:sp>
      <p:sp>
        <p:nvSpPr>
          <p:cNvPr id="57" name="TextBox 56">
            <a:extLst>
              <a:ext uri="{FF2B5EF4-FFF2-40B4-BE49-F238E27FC236}">
                <a16:creationId xmlns:a16="http://schemas.microsoft.com/office/drawing/2014/main" id="{1B1467ED-E74A-4635-88DB-2CF0749152A7}"/>
              </a:ext>
            </a:extLst>
          </p:cNvPr>
          <p:cNvSpPr txBox="1"/>
          <p:nvPr/>
        </p:nvSpPr>
        <p:spPr>
          <a:xfrm>
            <a:off x="8347054" y="5670241"/>
            <a:ext cx="1197764" cy="369332"/>
          </a:xfrm>
          <a:prstGeom prst="rect">
            <a:avLst/>
          </a:prstGeom>
          <a:noFill/>
        </p:spPr>
        <p:txBody>
          <a:bodyPr wrap="none" rtlCol="0">
            <a:spAutoFit/>
          </a:bodyPr>
          <a:lstStyle/>
          <a:p>
            <a:r>
              <a:rPr lang="en-US" i="1" dirty="0">
                <a:solidFill>
                  <a:schemeClr val="tx2"/>
                </a:solidFill>
              </a:rPr>
              <a:t>Capability</a:t>
            </a:r>
          </a:p>
        </p:txBody>
      </p:sp>
      <p:cxnSp>
        <p:nvCxnSpPr>
          <p:cNvPr id="9" name="Connector: Elbow 8">
            <a:extLst>
              <a:ext uri="{FF2B5EF4-FFF2-40B4-BE49-F238E27FC236}">
                <a16:creationId xmlns:a16="http://schemas.microsoft.com/office/drawing/2014/main" id="{436F75C9-FCC7-4E4A-BE8F-1D551613A16F}"/>
              </a:ext>
            </a:extLst>
          </p:cNvPr>
          <p:cNvCxnSpPr>
            <a:cxnSpLocks/>
            <a:stCxn id="22" idx="3"/>
            <a:endCxn id="13" idx="0"/>
          </p:cNvCxnSpPr>
          <p:nvPr/>
        </p:nvCxnSpPr>
        <p:spPr>
          <a:xfrm flipH="1" flipV="1">
            <a:off x="3852668" y="939680"/>
            <a:ext cx="7779844" cy="5083196"/>
          </a:xfrm>
          <a:prstGeom prst="bentConnector4">
            <a:avLst>
              <a:gd name="adj1" fmla="val -2938"/>
              <a:gd name="adj2" fmla="val 105956"/>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7A93464-CEFD-4BD5-A683-EAD7272750CF}"/>
              </a:ext>
            </a:extLst>
          </p:cNvPr>
          <p:cNvSpPr/>
          <p:nvPr/>
        </p:nvSpPr>
        <p:spPr>
          <a:xfrm>
            <a:off x="3744656" y="9396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6" name="Connector: Elbow 25">
            <a:extLst>
              <a:ext uri="{FF2B5EF4-FFF2-40B4-BE49-F238E27FC236}">
                <a16:creationId xmlns:a16="http://schemas.microsoft.com/office/drawing/2014/main" id="{3594D288-B750-4255-965B-8C09D62006B2}"/>
              </a:ext>
            </a:extLst>
          </p:cNvPr>
          <p:cNvCxnSpPr>
            <a:stCxn id="13" idx="2"/>
            <a:endCxn id="33" idx="0"/>
          </p:cNvCxnSpPr>
          <p:nvPr/>
        </p:nvCxnSpPr>
        <p:spPr>
          <a:xfrm rot="10800000" flipV="1">
            <a:off x="2002728" y="1047692"/>
            <a:ext cx="1741928" cy="371434"/>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E7146F6-AA3D-42BE-890E-5B1CCCA57938}"/>
              </a:ext>
            </a:extLst>
          </p:cNvPr>
          <p:cNvCxnSpPr>
            <a:cxnSpLocks/>
            <a:stCxn id="13" idx="6"/>
            <a:endCxn id="29" idx="0"/>
          </p:cNvCxnSpPr>
          <p:nvPr/>
        </p:nvCxnSpPr>
        <p:spPr>
          <a:xfrm>
            <a:off x="3960680" y="1047692"/>
            <a:ext cx="1858490" cy="365084"/>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4053AB47-6CEE-42F6-8115-58F46E911065}"/>
              </a:ext>
            </a:extLst>
          </p:cNvPr>
          <p:cNvCxnSpPr>
            <a:cxnSpLocks/>
            <a:stCxn id="13" idx="4"/>
            <a:endCxn id="19" idx="3"/>
          </p:cNvCxnSpPr>
          <p:nvPr/>
        </p:nvCxnSpPr>
        <p:spPr>
          <a:xfrm rot="5400000">
            <a:off x="2658165" y="1458895"/>
            <a:ext cx="1497694" cy="891313"/>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66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animBg="1"/>
      <p:bldP spid="17" grpId="0"/>
      <p:bldP spid="19" grpId="0"/>
      <p:bldP spid="22" grpId="0"/>
      <p:bldP spid="54" grpId="0"/>
      <p:bldP spid="57"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Development Capability </a:t>
            </a:r>
            <a:r>
              <a:rPr lang="en-US" dirty="0">
                <a:sym typeface="Wingdings" panose="05000000000000000000" pitchFamily="2" charset="2"/>
              </a:rPr>
              <a:t> </a:t>
            </a:r>
            <a:r>
              <a:rPr lang="en-US" dirty="0"/>
              <a:t>Process Database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12</a:t>
            </a:fld>
            <a:endParaRPr lang="de-DE" dirty="0"/>
          </a:p>
        </p:txBody>
      </p:sp>
      <p:sp>
        <p:nvSpPr>
          <p:cNvPr id="6" name="TextBox 5"/>
          <p:cNvSpPr txBox="1"/>
          <p:nvPr/>
        </p:nvSpPr>
        <p:spPr>
          <a:xfrm>
            <a:off x="479375" y="836712"/>
            <a:ext cx="5112569" cy="5078313"/>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Introduction</a:t>
            </a:r>
            <a:endParaRPr lang="en-US" dirty="0"/>
          </a:p>
          <a:p>
            <a:pPr marL="398463" lvl="1" indent="-173038" algn="just">
              <a:buClr>
                <a:schemeClr val="tx2"/>
              </a:buClr>
              <a:buFont typeface="Wingdings" panose="05000000000000000000" pitchFamily="2" charset="2"/>
              <a:buChar char="§"/>
            </a:pPr>
            <a:r>
              <a:rPr lang="en-US" dirty="0"/>
              <a:t>(Original name) </a:t>
            </a:r>
            <a:r>
              <a:rPr lang="en-US" b="1" dirty="0">
                <a:solidFill>
                  <a:srgbClr val="7030A0"/>
                </a:solidFill>
              </a:rPr>
              <a:t>QC Organization Data</a:t>
            </a:r>
          </a:p>
          <a:p>
            <a:pPr marL="398463" lvl="1" indent="-173038" algn="just">
              <a:buClr>
                <a:schemeClr val="tx2"/>
              </a:buClr>
              <a:buFont typeface="Wingdings" panose="05000000000000000000" pitchFamily="2" charset="2"/>
              <a:buChar char="§"/>
            </a:pPr>
            <a:r>
              <a:rPr lang="en-US" dirty="0"/>
              <a:t>Sometimes it is called as </a:t>
            </a:r>
            <a:r>
              <a:rPr lang="en-US" b="1" dirty="0">
                <a:solidFill>
                  <a:srgbClr val="7030A0"/>
                </a:solidFill>
              </a:rPr>
              <a:t>Historical Data</a:t>
            </a:r>
          </a:p>
          <a:p>
            <a:pPr marL="398463" lvl="1" indent="-173038" algn="just">
              <a:buClr>
                <a:schemeClr val="tx2"/>
              </a:buClr>
              <a:buFont typeface="Wingdings" panose="05000000000000000000" pitchFamily="2" charset="2"/>
              <a:buChar char="§"/>
            </a:pPr>
            <a:r>
              <a:rPr lang="en-US" dirty="0"/>
              <a:t>It is a quantitative statistical database from many projects within a development period.</a:t>
            </a:r>
          </a:p>
          <a:p>
            <a:pPr marL="398463" lvl="1" indent="-173038" algn="just">
              <a:buClr>
                <a:schemeClr val="tx2"/>
              </a:buClr>
              <a:buFont typeface="Wingdings" panose="05000000000000000000" pitchFamily="2" charset="2"/>
              <a:buChar char="§"/>
            </a:pPr>
            <a:endParaRPr lang="en-US" dirty="0"/>
          </a:p>
          <a:p>
            <a:pPr marL="285750" indent="-285750" algn="just">
              <a:buClr>
                <a:schemeClr val="tx2"/>
              </a:buClr>
              <a:buFont typeface="Wingdings" panose="05000000000000000000" pitchFamily="2" charset="2"/>
              <a:buChar char="q"/>
            </a:pPr>
            <a:r>
              <a:rPr lang="en-US" b="1" dirty="0">
                <a:solidFill>
                  <a:schemeClr val="tx2"/>
                </a:solidFill>
              </a:rPr>
              <a:t>Intention of use</a:t>
            </a:r>
            <a:endParaRPr lang="en-US" dirty="0"/>
          </a:p>
          <a:p>
            <a:pPr marL="398463" lvl="1" indent="-173038" algn="just">
              <a:buClr>
                <a:schemeClr val="tx2"/>
              </a:buClr>
              <a:buFont typeface="Wingdings" panose="05000000000000000000" pitchFamily="2" charset="2"/>
              <a:buChar char="§"/>
            </a:pPr>
            <a:r>
              <a:rPr lang="en-US" i="1" dirty="0">
                <a:solidFill>
                  <a:schemeClr val="tx2"/>
                </a:solidFill>
              </a:rPr>
              <a:t>Rich source of reference for project data estimation</a:t>
            </a:r>
            <a:r>
              <a:rPr lang="en-US" i="1" dirty="0"/>
              <a:t>:</a:t>
            </a:r>
          </a:p>
          <a:p>
            <a:pPr marL="855663" lvl="2" indent="-173038" algn="just">
              <a:buClr>
                <a:schemeClr val="tx2"/>
              </a:buClr>
              <a:buFont typeface="Wingdings" panose="05000000000000000000" pitchFamily="2" charset="2"/>
              <a:buChar char="§"/>
            </a:pPr>
            <a:r>
              <a:rPr lang="en-US" dirty="0"/>
              <a:t>Under the </a:t>
            </a:r>
            <a:r>
              <a:rPr lang="en-US" dirty="0">
                <a:solidFill>
                  <a:srgbClr val="7030A0"/>
                </a:solidFill>
              </a:rPr>
              <a:t>same development process and skill level</a:t>
            </a:r>
            <a:r>
              <a:rPr lang="en-US" dirty="0"/>
              <a:t>, projects that have </a:t>
            </a:r>
            <a:r>
              <a:rPr lang="en-US" dirty="0">
                <a:solidFill>
                  <a:srgbClr val="7030A0"/>
                </a:solidFill>
              </a:rPr>
              <a:t>same characteristics</a:t>
            </a:r>
            <a:r>
              <a:rPr lang="en-US" dirty="0"/>
              <a:t> may </a:t>
            </a:r>
            <a:r>
              <a:rPr lang="en-US" dirty="0">
                <a:solidFill>
                  <a:srgbClr val="7030A0"/>
                </a:solidFill>
              </a:rPr>
              <a:t>refer quantitative measurable data</a:t>
            </a:r>
            <a:r>
              <a:rPr lang="en-US" dirty="0"/>
              <a:t> from other projects </a:t>
            </a:r>
            <a:r>
              <a:rPr lang="en-US" dirty="0">
                <a:solidFill>
                  <a:srgbClr val="7030A0"/>
                </a:solidFill>
              </a:rPr>
              <a:t>for the plan estimation and control</a:t>
            </a:r>
            <a:r>
              <a:rPr lang="en-US" dirty="0"/>
              <a:t>.</a:t>
            </a:r>
          </a:p>
          <a:p>
            <a:pPr marL="855663" lvl="2"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i="1" dirty="0">
                <a:solidFill>
                  <a:schemeClr val="tx2"/>
                </a:solidFill>
              </a:rPr>
              <a:t>Rich source of capability evaluation</a:t>
            </a:r>
            <a:r>
              <a:rPr lang="en-US" i="1" dirty="0"/>
              <a:t>:</a:t>
            </a:r>
          </a:p>
          <a:p>
            <a:pPr marL="855663" lvl="2" indent="-173038" algn="just">
              <a:buClr>
                <a:schemeClr val="tx2"/>
              </a:buClr>
              <a:buFont typeface="Wingdings" panose="05000000000000000000" pitchFamily="2" charset="2"/>
              <a:buChar char="§"/>
            </a:pPr>
            <a:r>
              <a:rPr lang="en-US" dirty="0">
                <a:solidFill>
                  <a:srgbClr val="7030A0"/>
                </a:solidFill>
              </a:rPr>
              <a:t>Development capability of organization can be evaluated</a:t>
            </a:r>
            <a:r>
              <a:rPr lang="en-US" dirty="0"/>
              <a:t> by statistical analysis.</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9936" y="836712"/>
            <a:ext cx="6600056" cy="2624238"/>
          </a:xfrm>
          <a:prstGeom prst="rect">
            <a:avLst/>
          </a:prstGeom>
          <a:noFill/>
        </p:spPr>
      </p:pic>
      <p:sp>
        <p:nvSpPr>
          <p:cNvPr id="7" name="Rectangle 6"/>
          <p:cNvSpPr/>
          <p:nvPr/>
        </p:nvSpPr>
        <p:spPr>
          <a:xfrm>
            <a:off x="6538231" y="3460949"/>
            <a:ext cx="5310767" cy="230832"/>
          </a:xfrm>
          <a:prstGeom prst="rect">
            <a:avLst/>
          </a:prstGeom>
        </p:spPr>
        <p:txBody>
          <a:bodyPr wrap="square">
            <a:spAutoFit/>
          </a:bodyPr>
          <a:lstStyle/>
          <a:p>
            <a:r>
              <a:rPr lang="en-US" sz="900" b="1" i="1" dirty="0">
                <a:latin typeface="Arial (Body)"/>
                <a:ea typeface="Calibri" panose="020F0502020204030204" pitchFamily="34" charset="0"/>
              </a:rPr>
              <a:t>Figure: Measurement and analysis (MA) in project integrating with quantitative quality control</a:t>
            </a:r>
            <a:endParaRPr lang="en-US" sz="900" i="1" dirty="0">
              <a:latin typeface="Arial (Body)"/>
            </a:endParaRPr>
          </a:p>
        </p:txBody>
      </p:sp>
      <p:sp>
        <p:nvSpPr>
          <p:cNvPr id="8" name="Oval 7"/>
          <p:cNvSpPr/>
          <p:nvPr/>
        </p:nvSpPr>
        <p:spPr>
          <a:xfrm rot="272776">
            <a:off x="7117092" y="775425"/>
            <a:ext cx="4153046" cy="1271880"/>
          </a:xfrm>
          <a:prstGeom prst="ellipse">
            <a:avLst/>
          </a:prstGeom>
          <a:noFill/>
          <a:ln w="38100">
            <a:solidFill>
              <a:schemeClr val="accent5"/>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Rectangle 3"/>
          <p:cNvSpPr/>
          <p:nvPr/>
        </p:nvSpPr>
        <p:spPr>
          <a:xfrm>
            <a:off x="5591944" y="3806253"/>
            <a:ext cx="2710999" cy="369332"/>
          </a:xfrm>
          <a:prstGeom prst="rect">
            <a:avLst/>
          </a:prstGeom>
        </p:spPr>
        <p:txBody>
          <a:bodyPr wrap="none">
            <a:spAutoFit/>
          </a:bodyPr>
          <a:lstStyle/>
          <a:p>
            <a:r>
              <a:rPr lang="en-US" b="1" dirty="0">
                <a:solidFill>
                  <a:schemeClr val="tx2"/>
                </a:solidFill>
              </a:rPr>
              <a:t>Process Database V1.0</a:t>
            </a:r>
            <a:endParaRPr lang="en-US" dirty="0"/>
          </a:p>
        </p:txBody>
      </p:sp>
      <p:sp>
        <p:nvSpPr>
          <p:cNvPr id="9" name="Rectangle 8"/>
          <p:cNvSpPr/>
          <p:nvPr/>
        </p:nvSpPr>
        <p:spPr>
          <a:xfrm>
            <a:off x="5591944" y="4175585"/>
            <a:ext cx="2710999" cy="369332"/>
          </a:xfrm>
          <a:prstGeom prst="rect">
            <a:avLst/>
          </a:prstGeom>
        </p:spPr>
        <p:txBody>
          <a:bodyPr wrap="none">
            <a:spAutoFit/>
          </a:bodyPr>
          <a:lstStyle/>
          <a:p>
            <a:r>
              <a:rPr lang="en-US" b="1" dirty="0">
                <a:solidFill>
                  <a:schemeClr val="tx2"/>
                </a:solidFill>
              </a:rPr>
              <a:t>Process Database V2.0</a:t>
            </a:r>
            <a:endParaRPr lang="en-US" dirty="0"/>
          </a:p>
        </p:txBody>
      </p:sp>
      <p:sp>
        <p:nvSpPr>
          <p:cNvPr id="10" name="Rectangle 9"/>
          <p:cNvSpPr/>
          <p:nvPr/>
        </p:nvSpPr>
        <p:spPr>
          <a:xfrm>
            <a:off x="5592318" y="4542607"/>
            <a:ext cx="3916457" cy="369332"/>
          </a:xfrm>
          <a:prstGeom prst="rect">
            <a:avLst/>
          </a:prstGeom>
        </p:spPr>
        <p:txBody>
          <a:bodyPr wrap="none">
            <a:spAutoFit/>
          </a:bodyPr>
          <a:lstStyle/>
          <a:p>
            <a:r>
              <a:rPr lang="en-US" b="1" dirty="0">
                <a:solidFill>
                  <a:schemeClr val="tx2"/>
                </a:solidFill>
              </a:rPr>
              <a:t>Process Database V3.0, V3.1, V3.2</a:t>
            </a:r>
            <a:endParaRPr lang="en-US" dirty="0"/>
          </a:p>
        </p:txBody>
      </p:sp>
      <p:sp>
        <p:nvSpPr>
          <p:cNvPr id="11" name="Rectangle 10"/>
          <p:cNvSpPr/>
          <p:nvPr/>
        </p:nvSpPr>
        <p:spPr>
          <a:xfrm>
            <a:off x="5591943" y="4913647"/>
            <a:ext cx="3313728" cy="369332"/>
          </a:xfrm>
          <a:prstGeom prst="rect">
            <a:avLst/>
          </a:prstGeom>
        </p:spPr>
        <p:txBody>
          <a:bodyPr wrap="none">
            <a:spAutoFit/>
          </a:bodyPr>
          <a:lstStyle/>
          <a:p>
            <a:r>
              <a:rPr lang="en-US" b="1" dirty="0">
                <a:solidFill>
                  <a:schemeClr val="tx2"/>
                </a:solidFill>
              </a:rPr>
              <a:t>Process Database V4.0, V4.1</a:t>
            </a:r>
            <a:endParaRPr lang="en-US" dirty="0"/>
          </a:p>
        </p:txBody>
      </p:sp>
      <p:sp>
        <p:nvSpPr>
          <p:cNvPr id="12" name="Rectangle 11"/>
          <p:cNvSpPr/>
          <p:nvPr/>
        </p:nvSpPr>
        <p:spPr>
          <a:xfrm>
            <a:off x="6538232" y="5759604"/>
            <a:ext cx="5288110" cy="577081"/>
          </a:xfrm>
          <a:prstGeom prst="rect">
            <a:avLst/>
          </a:prstGeom>
        </p:spPr>
        <p:txBody>
          <a:bodyPr wrap="square">
            <a:spAutoFit/>
          </a:bodyPr>
          <a:lstStyle/>
          <a:p>
            <a:r>
              <a:rPr lang="en-US" sz="1050" i="1" dirty="0">
                <a:hlinkClick r:id="rId3"/>
              </a:rPr>
              <a:t>https://renesasgroup.sharepoint.com/:f:/r/sites/RVC/Shared%20Documents/1.%20General%20Documents/010_ENG/050_Software/2_SW%20Development%20Process/04_Common%20Experiences/06_Process%20Database?csf=1&amp;web=1&amp;e=pgS0Zi</a:t>
            </a:r>
            <a:r>
              <a:rPr lang="en-US" sz="1050" i="1" dirty="0"/>
              <a:t> </a:t>
            </a:r>
          </a:p>
        </p:txBody>
      </p:sp>
      <p:sp>
        <p:nvSpPr>
          <p:cNvPr id="13" name="Rectangle 12"/>
          <p:cNvSpPr/>
          <p:nvPr/>
        </p:nvSpPr>
        <p:spPr>
          <a:xfrm>
            <a:off x="5591943" y="5757952"/>
            <a:ext cx="928459" cy="276999"/>
          </a:xfrm>
          <a:prstGeom prst="rect">
            <a:avLst/>
          </a:prstGeom>
        </p:spPr>
        <p:txBody>
          <a:bodyPr wrap="none">
            <a:spAutoFit/>
          </a:bodyPr>
          <a:lstStyle/>
          <a:p>
            <a:r>
              <a:rPr lang="en-US" sz="1200" b="1" i="1" dirty="0">
                <a:solidFill>
                  <a:schemeClr val="tx2"/>
                </a:solidFill>
              </a:rPr>
              <a:t>RVC SPO:</a:t>
            </a:r>
            <a:endParaRPr lang="en-US" sz="1200" i="1" dirty="0"/>
          </a:p>
        </p:txBody>
      </p:sp>
      <p:sp>
        <p:nvSpPr>
          <p:cNvPr id="14" name="Rectangle 13"/>
          <p:cNvSpPr/>
          <p:nvPr/>
        </p:nvSpPr>
        <p:spPr>
          <a:xfrm>
            <a:off x="8156688" y="3891687"/>
            <a:ext cx="2250937" cy="261610"/>
          </a:xfrm>
          <a:prstGeom prst="rect">
            <a:avLst/>
          </a:prstGeom>
        </p:spPr>
        <p:txBody>
          <a:bodyPr wrap="none">
            <a:spAutoFit/>
          </a:bodyPr>
          <a:lstStyle/>
          <a:p>
            <a:r>
              <a:rPr lang="en-US" sz="1100" i="1" dirty="0"/>
              <a:t>Period 13S~15K, ~99 projects (*)</a:t>
            </a:r>
          </a:p>
        </p:txBody>
      </p:sp>
      <p:sp>
        <p:nvSpPr>
          <p:cNvPr id="15" name="Rectangle 14"/>
          <p:cNvSpPr/>
          <p:nvPr/>
        </p:nvSpPr>
        <p:spPr>
          <a:xfrm>
            <a:off x="8156688" y="4259438"/>
            <a:ext cx="2329484" cy="261610"/>
          </a:xfrm>
          <a:prstGeom prst="rect">
            <a:avLst/>
          </a:prstGeom>
        </p:spPr>
        <p:txBody>
          <a:bodyPr wrap="none">
            <a:spAutoFit/>
          </a:bodyPr>
          <a:lstStyle/>
          <a:p>
            <a:r>
              <a:rPr lang="en-US" sz="1100" i="1" dirty="0"/>
              <a:t>Period 13S~15S, ~140 projects (*)</a:t>
            </a:r>
          </a:p>
        </p:txBody>
      </p:sp>
      <p:sp>
        <p:nvSpPr>
          <p:cNvPr id="16" name="Rectangle 15"/>
          <p:cNvSpPr/>
          <p:nvPr/>
        </p:nvSpPr>
        <p:spPr>
          <a:xfrm>
            <a:off x="9380824" y="4624879"/>
            <a:ext cx="2247731" cy="261610"/>
          </a:xfrm>
          <a:prstGeom prst="rect">
            <a:avLst/>
          </a:prstGeom>
        </p:spPr>
        <p:txBody>
          <a:bodyPr wrap="none">
            <a:spAutoFit/>
          </a:bodyPr>
          <a:lstStyle/>
          <a:p>
            <a:r>
              <a:rPr lang="en-US" sz="1100" i="1" dirty="0"/>
              <a:t>Period 15S~16S, 133 projects (*)</a:t>
            </a:r>
          </a:p>
        </p:txBody>
      </p:sp>
      <p:sp>
        <p:nvSpPr>
          <p:cNvPr id="17" name="Rectangle 16"/>
          <p:cNvSpPr/>
          <p:nvPr/>
        </p:nvSpPr>
        <p:spPr>
          <a:xfrm>
            <a:off x="8760296" y="4996972"/>
            <a:ext cx="2249334" cy="261610"/>
          </a:xfrm>
          <a:prstGeom prst="rect">
            <a:avLst/>
          </a:prstGeom>
        </p:spPr>
        <p:txBody>
          <a:bodyPr wrap="none">
            <a:spAutoFit/>
          </a:bodyPr>
          <a:lstStyle/>
          <a:p>
            <a:r>
              <a:rPr lang="en-US" sz="1100" i="1" dirty="0"/>
              <a:t>Period 17-1H~18-2H, 48 projects</a:t>
            </a:r>
          </a:p>
        </p:txBody>
      </p:sp>
      <p:sp>
        <p:nvSpPr>
          <p:cNvPr id="18" name="Rectangle 17"/>
          <p:cNvSpPr/>
          <p:nvPr/>
        </p:nvSpPr>
        <p:spPr>
          <a:xfrm>
            <a:off x="6538231" y="5264944"/>
            <a:ext cx="5246401" cy="430887"/>
          </a:xfrm>
          <a:prstGeom prst="rect">
            <a:avLst/>
          </a:prstGeom>
        </p:spPr>
        <p:txBody>
          <a:bodyPr wrap="square">
            <a:spAutoFit/>
          </a:bodyPr>
          <a:lstStyle/>
          <a:p>
            <a:r>
              <a:rPr lang="en-US" sz="1100" i="1" dirty="0"/>
              <a:t>(*) Due to the project management from that period, a long-run project was split to short-term individual projects</a:t>
            </a:r>
          </a:p>
        </p:txBody>
      </p:sp>
    </p:spTree>
    <p:extLst>
      <p:ext uri="{BB962C8B-B14F-4D97-AF65-F5344CB8AC3E}">
        <p14:creationId xmlns:p14="http://schemas.microsoft.com/office/powerpoint/2010/main" val="363612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fade">
                                      <p:cBhvr>
                                        <p:cTn id="40" dur="500"/>
                                        <p:tgtEl>
                                          <p:spTgt spid="6">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fade">
                                      <p:cBhvr>
                                        <p:cTn id="43" dur="500"/>
                                        <p:tgtEl>
                                          <p:spTgt spid="6">
                                            <p:txEl>
                                              <p:pRg st="10" end="10"/>
                                            </p:txEl>
                                          </p:spTgt>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4" grpId="0"/>
      <p:bldP spid="9" grpId="0"/>
      <p:bldP spid="10" grpId="0"/>
      <p:bldP spid="11" grpId="0"/>
      <p:bldP spid="12" grpId="0"/>
      <p:bldP spid="13" grpId="0"/>
      <p:bldP spid="14" grpId="0"/>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1387" y="2238554"/>
            <a:ext cx="4643266" cy="3456384"/>
          </a:xfrm>
          <a:prstGeom prst="rect">
            <a:avLst/>
          </a:prstGeom>
          <a:noFill/>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(3-3) Development capability measurement</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13</a:t>
            </a:fld>
            <a:endParaRPr lang="de-DE" dirty="0"/>
          </a:p>
        </p:txBody>
      </p:sp>
      <p:sp>
        <p:nvSpPr>
          <p:cNvPr id="5" name="Flowchart: Magnetic Disk 4"/>
          <p:cNvSpPr/>
          <p:nvPr/>
        </p:nvSpPr>
        <p:spPr>
          <a:xfrm>
            <a:off x="2965979" y="3248747"/>
            <a:ext cx="1920213" cy="1152128"/>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RVC Process Database</a:t>
            </a:r>
          </a:p>
        </p:txBody>
      </p:sp>
      <p:sp>
        <p:nvSpPr>
          <p:cNvPr id="6" name="Flowchart: Magnetic Disk 5"/>
          <p:cNvSpPr/>
          <p:nvPr/>
        </p:nvSpPr>
        <p:spPr>
          <a:xfrm>
            <a:off x="5294275" y="3248747"/>
            <a:ext cx="1920213" cy="1152128"/>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Outsourcing Process Database</a:t>
            </a:r>
          </a:p>
        </p:txBody>
      </p:sp>
      <p:sp>
        <p:nvSpPr>
          <p:cNvPr id="7" name="Flowchart: Magnetic Disk 6"/>
          <p:cNvSpPr/>
          <p:nvPr/>
        </p:nvSpPr>
        <p:spPr>
          <a:xfrm>
            <a:off x="7866437" y="980728"/>
            <a:ext cx="1920213" cy="1152128"/>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Global Process Database</a:t>
            </a:r>
          </a:p>
        </p:txBody>
      </p:sp>
      <p:sp>
        <p:nvSpPr>
          <p:cNvPr id="8" name="Flowchart: Magnetic Disk 7"/>
          <p:cNvSpPr/>
          <p:nvPr/>
        </p:nvSpPr>
        <p:spPr>
          <a:xfrm>
            <a:off x="667411" y="2548592"/>
            <a:ext cx="1920213" cy="115212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REL Process Database</a:t>
            </a:r>
          </a:p>
        </p:txBody>
      </p:sp>
      <p:sp>
        <p:nvSpPr>
          <p:cNvPr id="11" name="Rectangle 10"/>
          <p:cNvSpPr/>
          <p:nvPr/>
        </p:nvSpPr>
        <p:spPr>
          <a:xfrm>
            <a:off x="2788614" y="2814617"/>
            <a:ext cx="4689865" cy="2468193"/>
          </a:xfrm>
          <a:prstGeom prst="rect">
            <a:avLst/>
          </a:prstGeom>
          <a:noFill/>
          <a:ln>
            <a:solidFill>
              <a:srgbClr val="C00000"/>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451387" y="5345503"/>
            <a:ext cx="2970685" cy="369332"/>
          </a:xfrm>
          <a:prstGeom prst="rect">
            <a:avLst/>
          </a:prstGeom>
        </p:spPr>
        <p:txBody>
          <a:bodyPr wrap="none">
            <a:spAutoFit/>
          </a:bodyPr>
          <a:lstStyle/>
          <a:p>
            <a:r>
              <a:rPr lang="en-US" b="1" dirty="0"/>
              <a:t>Coaching </a:t>
            </a:r>
            <a:r>
              <a:rPr lang="en-US" b="1" dirty="0">
                <a:sym typeface="Wingdings" panose="05000000000000000000" pitchFamily="2" charset="2"/>
              </a:rPr>
              <a:t> </a:t>
            </a:r>
            <a:r>
              <a:rPr lang="en-US" b="1" dirty="0"/>
              <a:t>Cooperation</a:t>
            </a:r>
            <a:endParaRPr lang="en-US" dirty="0"/>
          </a:p>
        </p:txBody>
      </p:sp>
      <p:sp>
        <p:nvSpPr>
          <p:cNvPr id="13" name="Rectangle 12"/>
          <p:cNvSpPr/>
          <p:nvPr/>
        </p:nvSpPr>
        <p:spPr>
          <a:xfrm>
            <a:off x="4353987" y="4842514"/>
            <a:ext cx="1544012" cy="369332"/>
          </a:xfrm>
          <a:prstGeom prst="rect">
            <a:avLst/>
          </a:prstGeom>
          <a:solidFill>
            <a:schemeClr val="bg1"/>
          </a:solidFill>
        </p:spPr>
        <p:txBody>
          <a:bodyPr wrap="none">
            <a:spAutoFit/>
          </a:bodyPr>
          <a:lstStyle/>
          <a:p>
            <a:r>
              <a:rPr lang="en-US" b="1" dirty="0"/>
              <a:t>Cooperation</a:t>
            </a:r>
            <a:endParaRPr lang="en-US" dirty="0"/>
          </a:p>
        </p:txBody>
      </p:sp>
      <p:sp>
        <p:nvSpPr>
          <p:cNvPr id="14" name="Rectangle 13"/>
          <p:cNvSpPr/>
          <p:nvPr/>
        </p:nvSpPr>
        <p:spPr>
          <a:xfrm>
            <a:off x="996183" y="5859546"/>
            <a:ext cx="10080004" cy="400110"/>
          </a:xfrm>
          <a:prstGeom prst="rect">
            <a:avLst/>
          </a:prstGeom>
        </p:spPr>
        <p:txBody>
          <a:bodyPr wrap="none">
            <a:spAutoFit/>
          </a:bodyPr>
          <a:lstStyle/>
          <a:p>
            <a:r>
              <a:rPr lang="en-US" sz="2000" b="1" dirty="0">
                <a:solidFill>
                  <a:schemeClr val="tx2"/>
                </a:solidFill>
              </a:rPr>
              <a:t>Simply speaking, THEIR performance is not OUR performance! </a:t>
            </a:r>
            <a:r>
              <a:rPr lang="en-US" sz="2000" b="1" dirty="0">
                <a:solidFill>
                  <a:srgbClr val="C00000"/>
                </a:solidFill>
              </a:rPr>
              <a:t>Only we know us!</a:t>
            </a:r>
            <a:endParaRPr lang="en-US" sz="2000" dirty="0">
              <a:solidFill>
                <a:srgbClr val="C00000"/>
              </a:solidFill>
            </a:endParaRPr>
          </a:p>
        </p:txBody>
      </p:sp>
      <p:sp>
        <p:nvSpPr>
          <p:cNvPr id="15" name="Rectangle 14"/>
          <p:cNvSpPr/>
          <p:nvPr/>
        </p:nvSpPr>
        <p:spPr>
          <a:xfrm>
            <a:off x="2838620" y="4400258"/>
            <a:ext cx="2186817" cy="523220"/>
          </a:xfrm>
          <a:prstGeom prst="rect">
            <a:avLst/>
          </a:prstGeom>
        </p:spPr>
        <p:txBody>
          <a:bodyPr wrap="none">
            <a:spAutoFit/>
          </a:bodyPr>
          <a:lstStyle/>
          <a:p>
            <a:pPr algn="ctr"/>
            <a:r>
              <a:rPr lang="en-US" sz="1400" b="1" dirty="0"/>
              <a:t>~5 bugs per 10,000 LoC</a:t>
            </a:r>
          </a:p>
          <a:p>
            <a:pPr algn="ctr"/>
            <a:r>
              <a:rPr lang="en-US" sz="1400" b="1" dirty="0"/>
              <a:t>(example)</a:t>
            </a:r>
            <a:endParaRPr lang="en-US" sz="1400" dirty="0"/>
          </a:p>
        </p:txBody>
      </p:sp>
      <p:sp>
        <p:nvSpPr>
          <p:cNvPr id="16" name="Rectangle 15"/>
          <p:cNvSpPr/>
          <p:nvPr/>
        </p:nvSpPr>
        <p:spPr>
          <a:xfrm>
            <a:off x="535478" y="3702981"/>
            <a:ext cx="2186817" cy="523220"/>
          </a:xfrm>
          <a:prstGeom prst="rect">
            <a:avLst/>
          </a:prstGeom>
        </p:spPr>
        <p:txBody>
          <a:bodyPr wrap="none">
            <a:spAutoFit/>
          </a:bodyPr>
          <a:lstStyle/>
          <a:p>
            <a:pPr algn="ctr"/>
            <a:r>
              <a:rPr lang="en-US" sz="1400" b="1" dirty="0"/>
              <a:t>~2 bugs per 10,000 LoC</a:t>
            </a:r>
          </a:p>
          <a:p>
            <a:pPr algn="ctr"/>
            <a:r>
              <a:rPr lang="en-US" sz="1400" b="1" dirty="0"/>
              <a:t>(example)</a:t>
            </a:r>
            <a:endParaRPr lang="en-US" sz="1400" dirty="0"/>
          </a:p>
        </p:txBody>
      </p:sp>
      <p:sp>
        <p:nvSpPr>
          <p:cNvPr id="17" name="Rectangle 16"/>
          <p:cNvSpPr/>
          <p:nvPr/>
        </p:nvSpPr>
        <p:spPr>
          <a:xfrm>
            <a:off x="5160972" y="4400258"/>
            <a:ext cx="2186817" cy="523220"/>
          </a:xfrm>
          <a:prstGeom prst="rect">
            <a:avLst/>
          </a:prstGeom>
        </p:spPr>
        <p:txBody>
          <a:bodyPr wrap="none">
            <a:spAutoFit/>
          </a:bodyPr>
          <a:lstStyle/>
          <a:p>
            <a:pPr algn="ctr"/>
            <a:r>
              <a:rPr lang="en-US" sz="1400" b="1" dirty="0"/>
              <a:t>~8 bugs per 10,000 LoC</a:t>
            </a:r>
          </a:p>
          <a:p>
            <a:pPr algn="ctr"/>
            <a:r>
              <a:rPr lang="en-US" sz="1400" b="1" dirty="0"/>
              <a:t>(example)</a:t>
            </a:r>
            <a:endParaRPr lang="en-US" sz="1400" dirty="0"/>
          </a:p>
        </p:txBody>
      </p:sp>
      <p:sp>
        <p:nvSpPr>
          <p:cNvPr id="18" name="Rectangle 17"/>
          <p:cNvSpPr/>
          <p:nvPr/>
        </p:nvSpPr>
        <p:spPr>
          <a:xfrm>
            <a:off x="7658595" y="2182484"/>
            <a:ext cx="2335896" cy="523220"/>
          </a:xfrm>
          <a:prstGeom prst="rect">
            <a:avLst/>
          </a:prstGeom>
        </p:spPr>
        <p:txBody>
          <a:bodyPr wrap="none">
            <a:spAutoFit/>
          </a:bodyPr>
          <a:lstStyle/>
          <a:p>
            <a:pPr algn="ctr"/>
            <a:r>
              <a:rPr lang="en-US" sz="1400" b="1" dirty="0"/>
              <a:t>~1.8 bugs per 10,000 LoC</a:t>
            </a:r>
          </a:p>
          <a:p>
            <a:pPr algn="ctr"/>
            <a:r>
              <a:rPr lang="en-US" sz="1400" b="1" dirty="0"/>
              <a:t>(example)</a:t>
            </a:r>
            <a:endParaRPr lang="en-US" sz="1400" dirty="0"/>
          </a:p>
        </p:txBody>
      </p:sp>
      <p:sp>
        <p:nvSpPr>
          <p:cNvPr id="19" name="Bent Arrow 18"/>
          <p:cNvSpPr/>
          <p:nvPr/>
        </p:nvSpPr>
        <p:spPr>
          <a:xfrm rot="16200000" flipH="1">
            <a:off x="4767502" y="208278"/>
            <a:ext cx="1668900" cy="4052464"/>
          </a:xfrm>
          <a:prstGeom prst="bentArrow">
            <a:avLst>
              <a:gd name="adj1" fmla="val 17930"/>
              <a:gd name="adj2" fmla="val 21907"/>
              <a:gd name="adj3" fmla="val 25000"/>
              <a:gd name="adj4" fmla="val 4375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4401763" y="1056668"/>
            <a:ext cx="3268844" cy="307777"/>
          </a:xfrm>
          <a:prstGeom prst="rect">
            <a:avLst/>
          </a:prstGeom>
        </p:spPr>
        <p:txBody>
          <a:bodyPr wrap="none">
            <a:spAutoFit/>
          </a:bodyPr>
          <a:lstStyle/>
          <a:p>
            <a:r>
              <a:rPr lang="en-US" sz="1400" b="1" i="1" dirty="0"/>
              <a:t>Only for reference and improvement</a:t>
            </a:r>
            <a:endParaRPr lang="en-US" sz="1400" i="1" dirty="0"/>
          </a:p>
        </p:txBody>
      </p:sp>
      <p:sp>
        <p:nvSpPr>
          <p:cNvPr id="22" name="TextBox 21"/>
          <p:cNvSpPr txBox="1"/>
          <p:nvPr/>
        </p:nvSpPr>
        <p:spPr>
          <a:xfrm>
            <a:off x="7478480" y="2745794"/>
            <a:ext cx="4275038" cy="286232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Some notes:</a:t>
            </a:r>
            <a:endParaRPr lang="en-US" dirty="0"/>
          </a:p>
          <a:p>
            <a:pPr marL="398463" lvl="1" indent="-173038" algn="just">
              <a:buClr>
                <a:schemeClr val="tx2"/>
              </a:buClr>
              <a:buFont typeface="Wingdings" panose="05000000000000000000" pitchFamily="2" charset="2"/>
              <a:buChar char="§"/>
            </a:pPr>
            <a:r>
              <a:rPr lang="en-US" dirty="0"/>
              <a:t>Same training, same skill, same process </a:t>
            </a:r>
            <a:r>
              <a:rPr lang="en-US" dirty="0">
                <a:sym typeface="Wingdings" panose="05000000000000000000" pitchFamily="2" charset="2"/>
              </a:rPr>
              <a:t> </a:t>
            </a:r>
            <a:r>
              <a:rPr lang="en-US" dirty="0">
                <a:solidFill>
                  <a:schemeClr val="tx2"/>
                </a:solidFill>
                <a:sym typeface="Wingdings" panose="05000000000000000000" pitchFamily="2" charset="2"/>
              </a:rPr>
              <a:t>same performance</a:t>
            </a:r>
            <a:r>
              <a:rPr lang="en-US" dirty="0">
                <a:sym typeface="Wingdings" panose="05000000000000000000" pitchFamily="2" charset="2"/>
              </a:rPr>
              <a:t>  </a:t>
            </a:r>
            <a:r>
              <a:rPr lang="en-US" dirty="0">
                <a:solidFill>
                  <a:schemeClr val="tx2"/>
                </a:solidFill>
                <a:sym typeface="Wingdings" panose="05000000000000000000" pitchFamily="2" charset="2"/>
              </a:rPr>
              <a:t>forecast and prediction are possible </a:t>
            </a:r>
            <a:r>
              <a:rPr lang="en-US" dirty="0">
                <a:sym typeface="Wingdings" panose="05000000000000000000" pitchFamily="2" charset="2"/>
              </a:rPr>
              <a:t>(it’s quite difficult to understand why one is different from the crowd!)</a:t>
            </a:r>
          </a:p>
          <a:p>
            <a:pPr marL="398463" lvl="1" indent="-173038" algn="just">
              <a:buClr>
                <a:schemeClr val="tx2"/>
              </a:buClr>
              <a:buFont typeface="Wingdings" panose="05000000000000000000" pitchFamily="2" charset="2"/>
              <a:buChar char="§"/>
            </a:pPr>
            <a:r>
              <a:rPr lang="en-US" dirty="0">
                <a:solidFill>
                  <a:srgbClr val="C00000"/>
                </a:solidFill>
                <a:sym typeface="Wingdings" panose="05000000000000000000" pitchFamily="2" charset="2"/>
              </a:rPr>
              <a:t>Different organizations</a:t>
            </a:r>
            <a:r>
              <a:rPr lang="en-US" dirty="0">
                <a:sym typeface="Wingdings" panose="05000000000000000000" pitchFamily="2" charset="2"/>
              </a:rPr>
              <a:t> usually have </a:t>
            </a:r>
            <a:r>
              <a:rPr lang="en-US" dirty="0">
                <a:solidFill>
                  <a:srgbClr val="C00000"/>
                </a:solidFill>
                <a:sym typeface="Wingdings" panose="05000000000000000000" pitchFamily="2" charset="2"/>
              </a:rPr>
              <a:t>different development capability </a:t>
            </a:r>
            <a:r>
              <a:rPr lang="en-US" dirty="0">
                <a:sym typeface="Wingdings" panose="05000000000000000000" pitchFamily="2" charset="2"/>
              </a:rPr>
              <a:t>and hence need to </a:t>
            </a:r>
            <a:r>
              <a:rPr lang="en-US" dirty="0">
                <a:solidFill>
                  <a:srgbClr val="C00000"/>
                </a:solidFill>
                <a:sym typeface="Wingdings" panose="05000000000000000000" pitchFamily="2" charset="2"/>
              </a:rPr>
              <a:t>separate the Process Database</a:t>
            </a:r>
            <a:r>
              <a:rPr lang="en-US" dirty="0">
                <a:sym typeface="Wingdings" panose="05000000000000000000" pitchFamily="2" charset="2"/>
              </a:rPr>
              <a:t>.</a:t>
            </a:r>
            <a:endParaRPr lang="en-US" dirty="0"/>
          </a:p>
        </p:txBody>
      </p:sp>
      <p:sp>
        <p:nvSpPr>
          <p:cNvPr id="23" name="Rectangle 22"/>
          <p:cNvSpPr/>
          <p:nvPr/>
        </p:nvSpPr>
        <p:spPr>
          <a:xfrm>
            <a:off x="9805014" y="1056668"/>
            <a:ext cx="1912604" cy="954107"/>
          </a:xfrm>
          <a:prstGeom prst="rect">
            <a:avLst/>
          </a:prstGeom>
        </p:spPr>
        <p:txBody>
          <a:bodyPr wrap="square">
            <a:spAutoFit/>
          </a:bodyPr>
          <a:lstStyle/>
          <a:p>
            <a:r>
              <a:rPr lang="en-US" sz="1400" b="1" i="1" dirty="0"/>
              <a:t>From white papers, scientific papers, consulting services, etc.</a:t>
            </a:r>
            <a:endParaRPr lang="en-US" sz="1400" i="1" dirty="0"/>
          </a:p>
        </p:txBody>
      </p:sp>
    </p:spTree>
    <p:extLst>
      <p:ext uri="{BB962C8B-B14F-4D97-AF65-F5344CB8AC3E}">
        <p14:creationId xmlns:p14="http://schemas.microsoft.com/office/powerpoint/2010/main" val="405136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Effect transition="in" filter="fade">
                                      <p:cBhvr>
                                        <p:cTn id="13" dur="500"/>
                                        <p:tgtEl>
                                          <p:spTgt spid="2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25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par>
                          <p:cTn id="63" fill="hold">
                            <p:stCondLst>
                              <p:cond delay="3000"/>
                            </p:stCondLst>
                            <p:childTnLst>
                              <p:par>
                                <p:cTn id="64" presetID="10" presetClass="entr" presetSubtype="0" fill="hold" nodeType="afterEffect">
                                  <p:stCondLst>
                                    <p:cond delay="0"/>
                                  </p:stCondLst>
                                  <p:childTnLst>
                                    <p:set>
                                      <p:cBhvr>
                                        <p:cTn id="65" dur="1" fill="hold">
                                          <p:stCondLst>
                                            <p:cond delay="0"/>
                                          </p:stCondLst>
                                        </p:cTn>
                                        <p:tgtEl>
                                          <p:spTgt spid="22">
                                            <p:txEl>
                                              <p:pRg st="2" end="2"/>
                                            </p:txEl>
                                          </p:spTgt>
                                        </p:tgtEl>
                                        <p:attrNameLst>
                                          <p:attrName>style.visibility</p:attrName>
                                        </p:attrNameLst>
                                      </p:cBhvr>
                                      <p:to>
                                        <p:strVal val="visible"/>
                                      </p:to>
                                    </p:set>
                                    <p:animEffect transition="in" filter="fade">
                                      <p:cBhvr>
                                        <p:cTn id="66" dur="500"/>
                                        <p:tgtEl>
                                          <p:spTgt spid="22">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6" grpId="0" animBg="1"/>
      <p:bldP spid="7" grpId="0" animBg="1"/>
      <p:bldP spid="8" grpId="0" animBg="1"/>
      <p:bldP spid="11" grpId="0" animBg="1"/>
      <p:bldP spid="12" grpId="0"/>
      <p:bldP spid="13" grpId="0" animBg="1"/>
      <p:bldP spid="14" grpId="0"/>
      <p:bldP spid="15" grpId="0"/>
      <p:bldP spid="16" grpId="0"/>
      <p:bldP spid="17" grpId="0"/>
      <p:bldP spid="18" grpId="0"/>
      <p:bldP spid="19" grpId="0" animBg="1"/>
      <p:bldP spid="20"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(3-4) Development Capability Under the Control Chart</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14</a:t>
            </a:fld>
            <a:endParaRPr lang="de-DE" dirty="0"/>
          </a:p>
        </p:txBody>
      </p:sp>
      <p:sp>
        <p:nvSpPr>
          <p:cNvPr id="6" name="TextBox 5"/>
          <p:cNvSpPr txBox="1"/>
          <p:nvPr/>
        </p:nvSpPr>
        <p:spPr>
          <a:xfrm>
            <a:off x="479375" y="836712"/>
            <a:ext cx="11305257" cy="3693319"/>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Control charts</a:t>
            </a:r>
            <a:r>
              <a:rPr lang="en-US" dirty="0"/>
              <a:t>, also known as </a:t>
            </a:r>
            <a:r>
              <a:rPr lang="en-US" dirty="0" err="1"/>
              <a:t>Shewhart</a:t>
            </a:r>
            <a:r>
              <a:rPr lang="en-US" dirty="0"/>
              <a:t> charts or process-behavior charts, are a statistical process control tool used to determine if a manufacturing or business process is in a state of control.</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dirty="0"/>
              <a:t>A control chart always has a </a:t>
            </a:r>
            <a:r>
              <a:rPr lang="en-US" b="1" dirty="0">
                <a:solidFill>
                  <a:schemeClr val="tx2"/>
                </a:solidFill>
              </a:rPr>
              <a:t>central line to show the average (mean)</a:t>
            </a:r>
            <a:r>
              <a:rPr lang="en-US" dirty="0"/>
              <a:t> of process state, an </a:t>
            </a:r>
            <a:r>
              <a:rPr lang="en-US" b="1" dirty="0">
                <a:solidFill>
                  <a:srgbClr val="C00000"/>
                </a:solidFill>
              </a:rPr>
              <a:t>upper line (max) as upper control limit</a:t>
            </a:r>
            <a:r>
              <a:rPr lang="en-US" dirty="0">
                <a:solidFill>
                  <a:srgbClr val="C00000"/>
                </a:solidFill>
              </a:rPr>
              <a:t> </a:t>
            </a:r>
            <a:r>
              <a:rPr lang="en-US" dirty="0"/>
              <a:t>and a </a:t>
            </a:r>
            <a:r>
              <a:rPr lang="en-US" b="1" dirty="0">
                <a:solidFill>
                  <a:srgbClr val="C00000"/>
                </a:solidFill>
              </a:rPr>
              <a:t>lower line (min) as lower control limit</a:t>
            </a:r>
            <a:r>
              <a:rPr lang="en-US" dirty="0"/>
              <a:t>. Upper and lower lines form up to be a </a:t>
            </a:r>
            <a:r>
              <a:rPr lang="en-US" b="1" dirty="0">
                <a:solidFill>
                  <a:srgbClr val="7030A0"/>
                </a:solidFill>
              </a:rPr>
              <a:t>control range</a:t>
            </a:r>
            <a:r>
              <a:rPr lang="en-US" dirty="0"/>
              <a:t> or </a:t>
            </a:r>
            <a:r>
              <a:rPr lang="en-US" b="1" dirty="0">
                <a:solidFill>
                  <a:srgbClr val="7030A0"/>
                </a:solidFill>
              </a:rPr>
              <a:t>acceptance range</a:t>
            </a:r>
            <a:r>
              <a:rPr lang="en-US" dirty="0"/>
              <a:t>.</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dirty="0"/>
              <a:t>Data falling </a:t>
            </a:r>
            <a:r>
              <a:rPr lang="en-US" b="1" dirty="0">
                <a:solidFill>
                  <a:schemeClr val="tx2"/>
                </a:solidFill>
              </a:rPr>
              <a:t>inside the control range</a:t>
            </a:r>
            <a:r>
              <a:rPr lang="en-US" dirty="0"/>
              <a:t> has the same characteristics to build up the </a:t>
            </a:r>
            <a:r>
              <a:rPr lang="en-US" b="1" dirty="0">
                <a:solidFill>
                  <a:schemeClr val="tx2"/>
                </a:solidFill>
              </a:rPr>
              <a:t>general performance</a:t>
            </a:r>
            <a:r>
              <a:rPr lang="en-US" dirty="0"/>
              <a:t>. Data falling </a:t>
            </a:r>
            <a:r>
              <a:rPr lang="en-US" b="1" dirty="0">
                <a:solidFill>
                  <a:srgbClr val="C00000"/>
                </a:solidFill>
              </a:rPr>
              <a:t>outside the control range </a:t>
            </a:r>
            <a:r>
              <a:rPr lang="en-US" dirty="0"/>
              <a:t>will be considered as “</a:t>
            </a:r>
            <a:r>
              <a:rPr lang="en-US" b="1" dirty="0">
                <a:solidFill>
                  <a:srgbClr val="C00000"/>
                </a:solidFill>
              </a:rPr>
              <a:t>abnormal</a:t>
            </a:r>
            <a:r>
              <a:rPr lang="en-US" dirty="0"/>
              <a:t>” which usually means “they’re </a:t>
            </a:r>
            <a:r>
              <a:rPr lang="en-US" b="1" dirty="0">
                <a:solidFill>
                  <a:srgbClr val="C00000"/>
                </a:solidFill>
              </a:rPr>
              <a:t>doing something weird</a:t>
            </a:r>
            <a:r>
              <a:rPr lang="en-US" dirty="0"/>
              <a:t> comparing with others”.</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dirty="0"/>
              <a:t>The control chart is built from </a:t>
            </a:r>
            <a:r>
              <a:rPr lang="en-US" b="1" dirty="0">
                <a:solidFill>
                  <a:srgbClr val="C00000"/>
                </a:solidFill>
              </a:rPr>
              <a:t>historical data</a:t>
            </a:r>
            <a:r>
              <a:rPr lang="en-US" dirty="0"/>
              <a:t>, then is used as </a:t>
            </a:r>
            <a:r>
              <a:rPr lang="en-US" b="1" dirty="0">
                <a:solidFill>
                  <a:schemeClr val="tx2"/>
                </a:solidFill>
              </a:rPr>
              <a:t>reference of performance or capability analysis</a:t>
            </a:r>
            <a:r>
              <a:rPr lang="en-US" dirty="0"/>
              <a:t> for future data.</a:t>
            </a:r>
          </a:p>
        </p:txBody>
      </p:sp>
      <p:pic>
        <p:nvPicPr>
          <p:cNvPr id="11" name="Picture 10"/>
          <p:cNvPicPr>
            <a:picLocks noChangeAspect="1"/>
          </p:cNvPicPr>
          <p:nvPr/>
        </p:nvPicPr>
        <p:blipFill rotWithShape="1">
          <a:blip r:embed="rId2"/>
          <a:srcRect t="22867"/>
          <a:stretch/>
        </p:blipFill>
        <p:spPr>
          <a:xfrm>
            <a:off x="2999655" y="4556595"/>
            <a:ext cx="8791771" cy="1620260"/>
          </a:xfrm>
          <a:prstGeom prst="rect">
            <a:avLst/>
          </a:prstGeom>
        </p:spPr>
      </p:pic>
    </p:spTree>
    <p:extLst>
      <p:ext uri="{BB962C8B-B14F-4D97-AF65-F5344CB8AC3E}">
        <p14:creationId xmlns:p14="http://schemas.microsoft.com/office/powerpoint/2010/main" val="152112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Control Chart in 3-stages of quality management</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15</a:t>
            </a:fld>
            <a:endParaRPr lang="de-DE" dirty="0"/>
          </a:p>
        </p:txBody>
      </p:sp>
      <p:cxnSp>
        <p:nvCxnSpPr>
          <p:cNvPr id="5" name="Straight Connector 4"/>
          <p:cNvCxnSpPr/>
          <p:nvPr/>
        </p:nvCxnSpPr>
        <p:spPr>
          <a:xfrm>
            <a:off x="479376" y="5877272"/>
            <a:ext cx="111612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479376" y="2636912"/>
            <a:ext cx="0" cy="32403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79376" y="3140968"/>
            <a:ext cx="3600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a:off x="479376" y="5877272"/>
            <a:ext cx="3600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4081340" y="3429000"/>
            <a:ext cx="35047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4079776" y="5373216"/>
            <a:ext cx="350626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a:off x="7586040" y="3998763"/>
            <a:ext cx="40545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a:off x="7586040" y="5229200"/>
            <a:ext cx="40545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Straight Connector 36"/>
          <p:cNvCxnSpPr/>
          <p:nvPr/>
        </p:nvCxnSpPr>
        <p:spPr>
          <a:xfrm>
            <a:off x="479376" y="4509120"/>
            <a:ext cx="36004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38" name="Straight Connector 37"/>
          <p:cNvCxnSpPr/>
          <p:nvPr/>
        </p:nvCxnSpPr>
        <p:spPr>
          <a:xfrm>
            <a:off x="4081340" y="4365104"/>
            <a:ext cx="35047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40" name="Straight Connector 39"/>
          <p:cNvCxnSpPr/>
          <p:nvPr/>
        </p:nvCxnSpPr>
        <p:spPr>
          <a:xfrm>
            <a:off x="7586040" y="4653136"/>
            <a:ext cx="4054576" cy="0"/>
          </a:xfrm>
          <a:prstGeom prst="line">
            <a:avLst/>
          </a:prstGeom>
        </p:spPr>
        <p:style>
          <a:lnRef idx="3">
            <a:schemeClr val="accent4"/>
          </a:lnRef>
          <a:fillRef idx="0">
            <a:schemeClr val="accent4"/>
          </a:fillRef>
          <a:effectRef idx="2">
            <a:schemeClr val="accent4"/>
          </a:effectRef>
          <a:fontRef idx="minor">
            <a:schemeClr val="tx1"/>
          </a:fontRef>
        </p:style>
      </p:cxnSp>
      <p:sp>
        <p:nvSpPr>
          <p:cNvPr id="41" name="Oval 40"/>
          <p:cNvSpPr/>
          <p:nvPr/>
        </p:nvSpPr>
        <p:spPr>
          <a:xfrm>
            <a:off x="640816" y="51211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44448" y="536353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487488" y="347301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894715" y="494917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639616" y="41570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999656" y="51571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503712" y="386989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295799" y="372301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667671" y="407533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015880" y="45154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547951" y="42324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895963" y="40547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231991" y="446540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571718" y="37530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866874" y="46867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863353" y="468143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319708" y="425398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776063" y="440912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9188711" y="480811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9682498" y="44424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0054979" y="472514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0423899" y="470682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0809674" y="462915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p:nvPr/>
        </p:nvCxnSpPr>
        <p:spPr>
          <a:xfrm>
            <a:off x="3863752" y="3140968"/>
            <a:ext cx="0" cy="2736304"/>
          </a:xfrm>
          <a:prstGeom prst="straightConnector1">
            <a:avLst/>
          </a:prstGeom>
          <a:ln>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974886" y="3440906"/>
            <a:ext cx="0" cy="1920403"/>
          </a:xfrm>
          <a:prstGeom prst="straightConnector1">
            <a:avLst/>
          </a:prstGeom>
          <a:ln>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11506191" y="4013071"/>
            <a:ext cx="0" cy="1216129"/>
          </a:xfrm>
          <a:prstGeom prst="straightConnector1">
            <a:avLst/>
          </a:prstGeom>
          <a:ln>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9076341" y="5265204"/>
            <a:ext cx="1814962" cy="646331"/>
          </a:xfrm>
          <a:prstGeom prst="rect">
            <a:avLst/>
          </a:prstGeom>
        </p:spPr>
        <p:txBody>
          <a:bodyPr wrap="square">
            <a:spAutoFit/>
          </a:bodyPr>
          <a:lstStyle/>
          <a:p>
            <a:pPr algn="ctr"/>
            <a:r>
              <a:rPr lang="en-US" b="1" i="1" dirty="0">
                <a:solidFill>
                  <a:srgbClr val="7030A0"/>
                </a:solidFill>
                <a:latin typeface="Arial Black" panose="020B0A04020102020204" pitchFamily="34" charset="0"/>
                <a:cs typeface="Aharoni" panose="02010803020104030203" pitchFamily="2" charset="-79"/>
              </a:rPr>
              <a:t>IN CONTROL AGAIN!</a:t>
            </a:r>
            <a:endParaRPr lang="en-US" i="1" dirty="0">
              <a:solidFill>
                <a:srgbClr val="7030A0"/>
              </a:solidFill>
            </a:endParaRPr>
          </a:p>
        </p:txBody>
      </p:sp>
      <p:sp>
        <p:nvSpPr>
          <p:cNvPr id="4" name="Down Arrow 3"/>
          <p:cNvSpPr/>
          <p:nvPr/>
        </p:nvSpPr>
        <p:spPr>
          <a:xfrm>
            <a:off x="4174163" y="2625521"/>
            <a:ext cx="841717" cy="763429"/>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6" name="Down Arrow 65"/>
          <p:cNvSpPr/>
          <p:nvPr/>
        </p:nvSpPr>
        <p:spPr>
          <a:xfrm>
            <a:off x="7625856" y="3848124"/>
            <a:ext cx="841717" cy="763429"/>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TextBox 5"/>
          <p:cNvSpPr txBox="1"/>
          <p:nvPr/>
        </p:nvSpPr>
        <p:spPr>
          <a:xfrm>
            <a:off x="4969932" y="2467511"/>
            <a:ext cx="2984538" cy="646331"/>
          </a:xfrm>
          <a:prstGeom prst="rect">
            <a:avLst/>
          </a:prstGeom>
          <a:noFill/>
        </p:spPr>
        <p:txBody>
          <a:bodyPr wrap="square" rtlCol="0">
            <a:spAutoFit/>
          </a:bodyPr>
          <a:lstStyle/>
          <a:p>
            <a:r>
              <a:rPr lang="en-US" dirty="0">
                <a:solidFill>
                  <a:srgbClr val="C00000"/>
                </a:solidFill>
              </a:rPr>
              <a:t>Target of control is to make a </a:t>
            </a:r>
            <a:r>
              <a:rPr lang="en-US" b="1" dirty="0">
                <a:solidFill>
                  <a:srgbClr val="C00000"/>
                </a:solidFill>
              </a:rPr>
              <a:t>compact</a:t>
            </a:r>
            <a:r>
              <a:rPr lang="en-US" dirty="0">
                <a:solidFill>
                  <a:srgbClr val="C00000"/>
                </a:solidFill>
              </a:rPr>
              <a:t> control range</a:t>
            </a:r>
          </a:p>
        </p:txBody>
      </p:sp>
      <p:sp>
        <p:nvSpPr>
          <p:cNvPr id="67" name="TextBox 66"/>
          <p:cNvSpPr txBox="1"/>
          <p:nvPr/>
        </p:nvSpPr>
        <p:spPr>
          <a:xfrm>
            <a:off x="7074875" y="3072067"/>
            <a:ext cx="4205951" cy="646331"/>
          </a:xfrm>
          <a:prstGeom prst="rect">
            <a:avLst/>
          </a:prstGeom>
          <a:solidFill>
            <a:schemeClr val="bg1"/>
          </a:solidFill>
        </p:spPr>
        <p:txBody>
          <a:bodyPr wrap="square" rtlCol="0">
            <a:spAutoFit/>
          </a:bodyPr>
          <a:lstStyle/>
          <a:p>
            <a:r>
              <a:rPr lang="en-US" dirty="0">
                <a:solidFill>
                  <a:schemeClr val="accent4">
                    <a:lumMod val="75000"/>
                  </a:schemeClr>
                </a:solidFill>
              </a:rPr>
              <a:t>Target of improvement is to </a:t>
            </a:r>
            <a:r>
              <a:rPr lang="en-US" b="1" dirty="0">
                <a:solidFill>
                  <a:schemeClr val="accent4">
                    <a:lumMod val="75000"/>
                  </a:schemeClr>
                </a:solidFill>
              </a:rPr>
              <a:t>improve</a:t>
            </a:r>
            <a:r>
              <a:rPr lang="en-US" dirty="0">
                <a:solidFill>
                  <a:schemeClr val="accent4">
                    <a:lumMod val="75000"/>
                  </a:schemeClr>
                </a:solidFill>
              </a:rPr>
              <a:t> the average line (either </a:t>
            </a:r>
            <a:r>
              <a:rPr lang="en-US" b="1" dirty="0">
                <a:solidFill>
                  <a:schemeClr val="accent4">
                    <a:lumMod val="75000"/>
                  </a:schemeClr>
                </a:solidFill>
              </a:rPr>
              <a:t>UP</a:t>
            </a:r>
            <a:r>
              <a:rPr lang="en-US" dirty="0">
                <a:solidFill>
                  <a:schemeClr val="accent4">
                    <a:lumMod val="75000"/>
                  </a:schemeClr>
                </a:solidFill>
              </a:rPr>
              <a:t> or </a:t>
            </a:r>
            <a:r>
              <a:rPr lang="en-US" b="1" dirty="0">
                <a:solidFill>
                  <a:schemeClr val="accent4">
                    <a:lumMod val="75000"/>
                  </a:schemeClr>
                </a:solidFill>
              </a:rPr>
              <a:t>DOWN</a:t>
            </a:r>
            <a:r>
              <a:rPr lang="en-US" dirty="0">
                <a:solidFill>
                  <a:schemeClr val="accent4">
                    <a:lumMod val="75000"/>
                  </a:schemeClr>
                </a:solidFill>
              </a:rPr>
              <a:t>)</a:t>
            </a:r>
          </a:p>
        </p:txBody>
      </p:sp>
      <p:sp>
        <p:nvSpPr>
          <p:cNvPr id="80" name="Oval 79"/>
          <p:cNvSpPr/>
          <p:nvPr/>
        </p:nvSpPr>
        <p:spPr>
          <a:xfrm rot="19800000">
            <a:off x="9624084" y="3722850"/>
            <a:ext cx="1489161" cy="1827965"/>
          </a:xfrm>
          <a:prstGeom prst="ellipse">
            <a:avLst/>
          </a:prstGeom>
          <a:noFill/>
          <a:ln>
            <a:prstDash val="lg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8" name="Rectangle 67"/>
          <p:cNvSpPr/>
          <p:nvPr/>
        </p:nvSpPr>
        <p:spPr>
          <a:xfrm>
            <a:off x="4474026" y="1412776"/>
            <a:ext cx="2690288"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CONTROL</a:t>
            </a:r>
            <a:endParaRPr lang="en-US" sz="3600" dirty="0">
              <a:latin typeface="Arial Black" panose="020B0A04020102020204" pitchFamily="34" charset="0"/>
            </a:endParaRPr>
          </a:p>
        </p:txBody>
      </p:sp>
      <p:sp>
        <p:nvSpPr>
          <p:cNvPr id="69" name="Rectangle 68"/>
          <p:cNvSpPr/>
          <p:nvPr/>
        </p:nvSpPr>
        <p:spPr>
          <a:xfrm>
            <a:off x="8273701" y="1412776"/>
            <a:ext cx="2542234"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IMPROVE</a:t>
            </a:r>
            <a:endParaRPr lang="en-US" sz="3600" dirty="0">
              <a:latin typeface="Arial Black" panose="020B0A04020102020204" pitchFamily="34" charset="0"/>
            </a:endParaRPr>
          </a:p>
        </p:txBody>
      </p:sp>
      <p:cxnSp>
        <p:nvCxnSpPr>
          <p:cNvPr id="70" name="Curved Connector 69"/>
          <p:cNvCxnSpPr>
            <a:stCxn id="69" idx="0"/>
            <a:endCxn id="68" idx="0"/>
          </p:cNvCxnSpPr>
          <p:nvPr/>
        </p:nvCxnSpPr>
        <p:spPr>
          <a:xfrm rot="16200000" flipV="1">
            <a:off x="7681994" y="-450048"/>
            <a:ext cx="12700" cy="3725648"/>
          </a:xfrm>
          <a:prstGeom prst="curvedConnector3">
            <a:avLst>
              <a:gd name="adj1" fmla="val 3243559"/>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71" name="Curved Connector 70"/>
          <p:cNvCxnSpPr>
            <a:stCxn id="68" idx="2"/>
            <a:endCxn id="69" idx="2"/>
          </p:cNvCxnSpPr>
          <p:nvPr/>
        </p:nvCxnSpPr>
        <p:spPr>
          <a:xfrm rot="16200000" flipH="1">
            <a:off x="7681994" y="196283"/>
            <a:ext cx="12700" cy="3725648"/>
          </a:xfrm>
          <a:prstGeom prst="curvedConnector3">
            <a:avLst>
              <a:gd name="adj1" fmla="val 3487504"/>
            </a:avLst>
          </a:prstGeom>
          <a:ln>
            <a:tailEnd type="triangle" w="lg" len="lg"/>
          </a:ln>
        </p:spPr>
        <p:style>
          <a:lnRef idx="3">
            <a:schemeClr val="dk1"/>
          </a:lnRef>
          <a:fillRef idx="0">
            <a:schemeClr val="dk1"/>
          </a:fillRef>
          <a:effectRef idx="2">
            <a:schemeClr val="dk1"/>
          </a:effectRef>
          <a:fontRef idx="minor">
            <a:schemeClr val="tx1"/>
          </a:fontRef>
        </p:style>
      </p:cxnSp>
      <p:sp>
        <p:nvSpPr>
          <p:cNvPr id="72" name="Rectangle 71"/>
          <p:cNvSpPr/>
          <p:nvPr/>
        </p:nvSpPr>
        <p:spPr>
          <a:xfrm>
            <a:off x="640816" y="1419126"/>
            <a:ext cx="2723823"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MEASURE</a:t>
            </a:r>
            <a:endParaRPr lang="en-US" sz="3600" dirty="0">
              <a:latin typeface="Arial Black" panose="020B0A04020102020204" pitchFamily="34" charset="0"/>
            </a:endParaRPr>
          </a:p>
        </p:txBody>
      </p:sp>
      <p:cxnSp>
        <p:nvCxnSpPr>
          <p:cNvPr id="73" name="Curved Connector 72"/>
          <p:cNvCxnSpPr>
            <a:stCxn id="72" idx="2"/>
            <a:endCxn id="68" idx="2"/>
          </p:cNvCxnSpPr>
          <p:nvPr/>
        </p:nvCxnSpPr>
        <p:spPr>
          <a:xfrm rot="5400000" flipH="1" flipV="1">
            <a:off x="3907774" y="154061"/>
            <a:ext cx="6350" cy="3816442"/>
          </a:xfrm>
          <a:prstGeom prst="curvedConnector3">
            <a:avLst>
              <a:gd name="adj1" fmla="val -6451496"/>
            </a:avLst>
          </a:prstGeom>
          <a:ln>
            <a:tailEnd type="triangle" w="lg" len="lg"/>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83278" y="3836411"/>
            <a:ext cx="1236236" cy="369332"/>
          </a:xfrm>
          <a:prstGeom prst="rect">
            <a:avLst/>
          </a:prstGeom>
          <a:noFill/>
        </p:spPr>
        <p:txBody>
          <a:bodyPr wrap="none" rtlCol="0">
            <a:spAutoFit/>
          </a:bodyPr>
          <a:lstStyle/>
          <a:p>
            <a:r>
              <a:rPr lang="en-US" i="1" dirty="0"/>
              <a:t>Data point</a:t>
            </a:r>
          </a:p>
        </p:txBody>
      </p:sp>
      <p:cxnSp>
        <p:nvCxnSpPr>
          <p:cNvPr id="16" name="Straight Arrow Connector 15"/>
          <p:cNvCxnSpPr>
            <a:stCxn id="11" idx="0"/>
            <a:endCxn id="43" idx="3"/>
          </p:cNvCxnSpPr>
          <p:nvPr/>
        </p:nvCxnSpPr>
        <p:spPr>
          <a:xfrm flipV="1">
            <a:off x="1201396" y="3657399"/>
            <a:ext cx="317728" cy="1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9445" y="2792426"/>
            <a:ext cx="620683" cy="369332"/>
          </a:xfrm>
          <a:prstGeom prst="rect">
            <a:avLst/>
          </a:prstGeom>
          <a:noFill/>
        </p:spPr>
        <p:txBody>
          <a:bodyPr wrap="none" rtlCol="0">
            <a:spAutoFit/>
          </a:bodyPr>
          <a:lstStyle/>
          <a:p>
            <a:r>
              <a:rPr lang="en-US" i="1" dirty="0"/>
              <a:t>Max</a:t>
            </a:r>
          </a:p>
        </p:txBody>
      </p:sp>
      <p:sp>
        <p:nvSpPr>
          <p:cNvPr id="77" name="TextBox 76"/>
          <p:cNvSpPr txBox="1"/>
          <p:nvPr/>
        </p:nvSpPr>
        <p:spPr>
          <a:xfrm>
            <a:off x="495907" y="5535067"/>
            <a:ext cx="556563" cy="369332"/>
          </a:xfrm>
          <a:prstGeom prst="rect">
            <a:avLst/>
          </a:prstGeom>
          <a:noFill/>
        </p:spPr>
        <p:txBody>
          <a:bodyPr wrap="none" rtlCol="0">
            <a:spAutoFit/>
          </a:bodyPr>
          <a:lstStyle/>
          <a:p>
            <a:r>
              <a:rPr lang="en-US" i="1" dirty="0"/>
              <a:t>Min</a:t>
            </a:r>
          </a:p>
        </p:txBody>
      </p:sp>
      <p:sp>
        <p:nvSpPr>
          <p:cNvPr id="79" name="TextBox 78"/>
          <p:cNvSpPr txBox="1"/>
          <p:nvPr/>
        </p:nvSpPr>
        <p:spPr>
          <a:xfrm>
            <a:off x="484181" y="4484482"/>
            <a:ext cx="1039708" cy="369332"/>
          </a:xfrm>
          <a:prstGeom prst="rect">
            <a:avLst/>
          </a:prstGeom>
          <a:noFill/>
        </p:spPr>
        <p:txBody>
          <a:bodyPr wrap="none" rtlCol="0">
            <a:spAutoFit/>
          </a:bodyPr>
          <a:lstStyle/>
          <a:p>
            <a:r>
              <a:rPr lang="en-US" i="1" dirty="0"/>
              <a:t>Average</a:t>
            </a:r>
          </a:p>
        </p:txBody>
      </p:sp>
      <p:sp>
        <p:nvSpPr>
          <p:cNvPr id="82" name="TextBox 81"/>
          <p:cNvSpPr txBox="1"/>
          <p:nvPr/>
        </p:nvSpPr>
        <p:spPr>
          <a:xfrm>
            <a:off x="675050" y="1275620"/>
            <a:ext cx="1085554" cy="261610"/>
          </a:xfrm>
          <a:prstGeom prst="rect">
            <a:avLst/>
          </a:prstGeom>
          <a:noFill/>
        </p:spPr>
        <p:txBody>
          <a:bodyPr wrap="none" rtlCol="0">
            <a:spAutoFit/>
          </a:bodyPr>
          <a:lstStyle/>
          <a:p>
            <a:r>
              <a:rPr lang="en-US" sz="1100" i="1" dirty="0"/>
              <a:t>When you can</a:t>
            </a:r>
          </a:p>
        </p:txBody>
      </p:sp>
      <p:sp>
        <p:nvSpPr>
          <p:cNvPr id="83" name="TextBox 82"/>
          <p:cNvSpPr txBox="1"/>
          <p:nvPr/>
        </p:nvSpPr>
        <p:spPr>
          <a:xfrm>
            <a:off x="3391415" y="2181353"/>
            <a:ext cx="1039067" cy="261610"/>
          </a:xfrm>
          <a:prstGeom prst="rect">
            <a:avLst/>
          </a:prstGeom>
          <a:noFill/>
        </p:spPr>
        <p:txBody>
          <a:bodyPr wrap="none" rtlCol="0">
            <a:spAutoFit/>
          </a:bodyPr>
          <a:lstStyle/>
          <a:p>
            <a:r>
              <a:rPr lang="en-US" sz="1100" i="1" dirty="0"/>
              <a:t>Then you can</a:t>
            </a:r>
          </a:p>
        </p:txBody>
      </p:sp>
      <p:sp>
        <p:nvSpPr>
          <p:cNvPr id="84" name="TextBox 83"/>
          <p:cNvSpPr txBox="1"/>
          <p:nvPr/>
        </p:nvSpPr>
        <p:spPr>
          <a:xfrm>
            <a:off x="4506390" y="1275620"/>
            <a:ext cx="1085554" cy="261610"/>
          </a:xfrm>
          <a:prstGeom prst="rect">
            <a:avLst/>
          </a:prstGeom>
          <a:noFill/>
        </p:spPr>
        <p:txBody>
          <a:bodyPr wrap="none" rtlCol="0">
            <a:spAutoFit/>
          </a:bodyPr>
          <a:lstStyle/>
          <a:p>
            <a:r>
              <a:rPr lang="en-US" sz="1100" i="1" dirty="0"/>
              <a:t>When you can</a:t>
            </a:r>
          </a:p>
        </p:txBody>
      </p:sp>
      <p:sp>
        <p:nvSpPr>
          <p:cNvPr id="85" name="TextBox 84"/>
          <p:cNvSpPr txBox="1"/>
          <p:nvPr/>
        </p:nvSpPr>
        <p:spPr>
          <a:xfrm>
            <a:off x="7203865" y="2178527"/>
            <a:ext cx="1039067" cy="261610"/>
          </a:xfrm>
          <a:prstGeom prst="rect">
            <a:avLst/>
          </a:prstGeom>
          <a:noFill/>
        </p:spPr>
        <p:txBody>
          <a:bodyPr wrap="none" rtlCol="0">
            <a:spAutoFit/>
          </a:bodyPr>
          <a:lstStyle/>
          <a:p>
            <a:r>
              <a:rPr lang="en-US" sz="1100" i="1" dirty="0"/>
              <a:t>Then you can</a:t>
            </a:r>
          </a:p>
        </p:txBody>
      </p:sp>
      <p:sp>
        <p:nvSpPr>
          <p:cNvPr id="86" name="TextBox 85"/>
          <p:cNvSpPr txBox="1"/>
          <p:nvPr/>
        </p:nvSpPr>
        <p:spPr>
          <a:xfrm>
            <a:off x="6855611" y="767214"/>
            <a:ext cx="1789272" cy="261610"/>
          </a:xfrm>
          <a:prstGeom prst="rect">
            <a:avLst/>
          </a:prstGeom>
          <a:noFill/>
        </p:spPr>
        <p:txBody>
          <a:bodyPr wrap="none" rtlCol="0">
            <a:spAutoFit/>
          </a:bodyPr>
          <a:lstStyle/>
          <a:p>
            <a:r>
              <a:rPr lang="en-US" sz="1100" i="1" dirty="0"/>
              <a:t>After that </a:t>
            </a:r>
            <a:r>
              <a:rPr lang="en-US" sz="1100" i="1" dirty="0">
                <a:sym typeface="Wingdings" panose="05000000000000000000" pitchFamily="2" charset="2"/>
              </a:rPr>
              <a:t> maintenance</a:t>
            </a:r>
            <a:endParaRPr lang="en-US" sz="1100" i="1" dirty="0"/>
          </a:p>
        </p:txBody>
      </p:sp>
      <p:sp>
        <p:nvSpPr>
          <p:cNvPr id="87" name="Oval 86">
            <a:extLst>
              <a:ext uri="{FF2B5EF4-FFF2-40B4-BE49-F238E27FC236}">
                <a16:creationId xmlns:a16="http://schemas.microsoft.com/office/drawing/2014/main" id="{D5B123B0-EE25-4689-B08C-10A7BC835508}"/>
              </a:ext>
            </a:extLst>
          </p:cNvPr>
          <p:cNvSpPr/>
          <p:nvPr/>
        </p:nvSpPr>
        <p:spPr>
          <a:xfrm>
            <a:off x="2280723" y="2631209"/>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5F04DA4B-BE97-4B96-8D22-22C7C944EDD4}"/>
              </a:ext>
            </a:extLst>
          </p:cNvPr>
          <p:cNvSpPr/>
          <p:nvPr/>
        </p:nvSpPr>
        <p:spPr>
          <a:xfrm>
            <a:off x="5311307" y="563412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15E7EBE-19B3-4C18-8F0F-4BBC84D0F2DF}"/>
              </a:ext>
            </a:extLst>
          </p:cNvPr>
          <p:cNvSpPr txBox="1"/>
          <p:nvPr/>
        </p:nvSpPr>
        <p:spPr>
          <a:xfrm>
            <a:off x="5447928" y="5563620"/>
            <a:ext cx="3714478" cy="369332"/>
          </a:xfrm>
          <a:prstGeom prst="rect">
            <a:avLst/>
          </a:prstGeom>
          <a:noFill/>
        </p:spPr>
        <p:txBody>
          <a:bodyPr wrap="none" rtlCol="0">
            <a:spAutoFit/>
          </a:bodyPr>
          <a:lstStyle/>
          <a:p>
            <a:r>
              <a:rPr lang="en-US" i="1" dirty="0"/>
              <a:t>Abnormal Data point </a:t>
            </a:r>
            <a:r>
              <a:rPr lang="en-US" i="1" dirty="0">
                <a:sym typeface="Wingdings" panose="05000000000000000000" pitchFamily="2" charset="2"/>
              </a:rPr>
              <a:t> Don’t care</a:t>
            </a:r>
            <a:endParaRPr lang="en-US" i="1" dirty="0"/>
          </a:p>
        </p:txBody>
      </p:sp>
    </p:spTree>
    <p:extLst>
      <p:ext uri="{BB962C8B-B14F-4D97-AF65-F5344CB8AC3E}">
        <p14:creationId xmlns:p14="http://schemas.microsoft.com/office/powerpoint/2010/main" val="424888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fade">
                                      <p:cBhvr>
                                        <p:cTn id="38" dur="500"/>
                                        <p:tgtEl>
                                          <p:spTgt spid="8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500"/>
                                        <p:tgtEl>
                                          <p:spTgt spid="7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500"/>
                                        <p:tgtEl>
                                          <p:spTgt spid="7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fade">
                                      <p:cBhvr>
                                        <p:cTn id="63" dur="500"/>
                                        <p:tgtEl>
                                          <p:spTgt spid="7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fade">
                                      <p:cBhvr>
                                        <p:cTn id="66" dur="500"/>
                                        <p:tgtEl>
                                          <p:spTgt spid="7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500"/>
                                        <p:tgtEl>
                                          <p:spTgt spid="5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88"/>
                                        </p:tgtEl>
                                        <p:attrNameLst>
                                          <p:attrName>style.visibility</p:attrName>
                                        </p:attrNameLst>
                                      </p:cBhvr>
                                      <p:to>
                                        <p:strVal val="visible"/>
                                      </p:to>
                                    </p:set>
                                    <p:animEffect transition="in" filter="fade">
                                      <p:cBhvr>
                                        <p:cTn id="95" dur="500"/>
                                        <p:tgtEl>
                                          <p:spTgt spid="8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9"/>
                                        </p:tgtEl>
                                        <p:attrNameLst>
                                          <p:attrName>style.visibility</p:attrName>
                                        </p:attrNameLst>
                                      </p:cBhvr>
                                      <p:to>
                                        <p:strVal val="visible"/>
                                      </p:to>
                                    </p:set>
                                    <p:animEffect transition="in" filter="fade">
                                      <p:cBhvr>
                                        <p:cTn id="98" dur="500"/>
                                        <p:tgtEl>
                                          <p:spTgt spid="8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2"/>
                                        </p:tgtEl>
                                        <p:attrNameLst>
                                          <p:attrName>style.visibility</p:attrName>
                                        </p:attrNameLst>
                                      </p:cBhvr>
                                      <p:to>
                                        <p:strVal val="visible"/>
                                      </p:to>
                                    </p:set>
                                    <p:animEffect transition="in" filter="fade">
                                      <p:cBhvr>
                                        <p:cTn id="101" dur="500"/>
                                        <p:tgtEl>
                                          <p:spTgt spid="82"/>
                                        </p:tgtEl>
                                      </p:cBhvr>
                                    </p:animEffect>
                                  </p:childTnLst>
                                </p:cTn>
                              </p:par>
                            </p:childTnLst>
                          </p:cTn>
                        </p:par>
                        <p:par>
                          <p:cTn id="102" fill="hold">
                            <p:stCondLst>
                              <p:cond delay="500"/>
                            </p:stCondLst>
                            <p:childTnLst>
                              <p:par>
                                <p:cTn id="103" presetID="10" presetClass="entr" presetSubtype="0" fill="hold" nodeType="afterEffect">
                                  <p:stCondLst>
                                    <p:cond delay="0"/>
                                  </p:stCondLst>
                                  <p:childTnLst>
                                    <p:set>
                                      <p:cBhvr>
                                        <p:cTn id="104" dur="1" fill="hold">
                                          <p:stCondLst>
                                            <p:cond delay="0"/>
                                          </p:stCondLst>
                                        </p:cTn>
                                        <p:tgtEl>
                                          <p:spTgt spid="73"/>
                                        </p:tgtEl>
                                        <p:attrNameLst>
                                          <p:attrName>style.visibility</p:attrName>
                                        </p:attrNameLst>
                                      </p:cBhvr>
                                      <p:to>
                                        <p:strVal val="visible"/>
                                      </p:to>
                                    </p:set>
                                    <p:animEffect transition="in" filter="fade">
                                      <p:cBhvr>
                                        <p:cTn id="105" dur="500"/>
                                        <p:tgtEl>
                                          <p:spTgt spid="7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8"/>
                                        </p:tgtEl>
                                        <p:attrNameLst>
                                          <p:attrName>style.visibility</p:attrName>
                                        </p:attrNameLst>
                                      </p:cBhvr>
                                      <p:to>
                                        <p:strVal val="visible"/>
                                      </p:to>
                                    </p:set>
                                    <p:animEffect transition="in" filter="fade">
                                      <p:cBhvr>
                                        <p:cTn id="108" dur="500"/>
                                        <p:tgtEl>
                                          <p:spTgt spid="6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par>
                          <p:cTn id="112" fill="hold">
                            <p:stCondLst>
                              <p:cond delay="1000"/>
                            </p:stCondLst>
                            <p:childTnLst>
                              <p:par>
                                <p:cTn id="113" presetID="10" presetClass="entr" presetSubtype="0"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fade">
                                      <p:cBhvr>
                                        <p:cTn id="115" dur="500"/>
                                        <p:tgtEl>
                                          <p:spTgt spid="38"/>
                                        </p:tgtEl>
                                      </p:cBhvr>
                                    </p:animEffect>
                                  </p:childTnLst>
                                </p:cTn>
                              </p:par>
                              <p:par>
                                <p:cTn id="116" presetID="10" presetClass="entr" presetSubtype="0" fill="hold" nodeType="withEffect">
                                  <p:stCondLst>
                                    <p:cond delay="0"/>
                                  </p:stCondLst>
                                  <p:childTnLst>
                                    <p:set>
                                      <p:cBhvr>
                                        <p:cTn id="117" dur="1" fill="hold">
                                          <p:stCondLst>
                                            <p:cond delay="0"/>
                                          </p:stCondLst>
                                        </p:cTn>
                                        <p:tgtEl>
                                          <p:spTgt spid="21"/>
                                        </p:tgtEl>
                                        <p:attrNameLst>
                                          <p:attrName>style.visibility</p:attrName>
                                        </p:attrNameLst>
                                      </p:cBhvr>
                                      <p:to>
                                        <p:strVal val="visible"/>
                                      </p:to>
                                    </p:set>
                                    <p:animEffect transition="in" filter="fade">
                                      <p:cBhvr>
                                        <p:cTn id="118" dur="500"/>
                                        <p:tgtEl>
                                          <p:spTgt spid="21"/>
                                        </p:tgtEl>
                                      </p:cBhvr>
                                    </p:animEffect>
                                  </p:childTnLst>
                                </p:cTn>
                              </p:par>
                              <p:par>
                                <p:cTn id="119" presetID="10" presetClass="entr" presetSubtype="0" fill="hold" nodeType="with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fade">
                                      <p:cBhvr>
                                        <p:cTn id="121" dur="500"/>
                                        <p:tgtEl>
                                          <p:spTgt spid="23"/>
                                        </p:tgtEl>
                                      </p:cBhvr>
                                    </p:animEffect>
                                  </p:childTnLst>
                                </p:cTn>
                              </p:par>
                              <p:par>
                                <p:cTn id="122" presetID="10" presetClass="entr" presetSubtype="0" fill="hold" nodeType="with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fade">
                                      <p:cBhvr>
                                        <p:cTn id="124" dur="500"/>
                                        <p:tgtEl>
                                          <p:spTgt spid="76"/>
                                        </p:tgtEl>
                                      </p:cBhvr>
                                    </p:animEffect>
                                  </p:childTnLst>
                                </p:cTn>
                              </p:par>
                            </p:childTnLst>
                          </p:cTn>
                        </p:par>
                        <p:par>
                          <p:cTn id="125" fill="hold">
                            <p:stCondLst>
                              <p:cond delay="1500"/>
                            </p:stCondLst>
                            <p:childTnLst>
                              <p:par>
                                <p:cTn id="126" presetID="10" presetClass="entr" presetSubtype="0" fill="hold" grpId="0" nodeType="afterEffect">
                                  <p:stCondLst>
                                    <p:cond delay="0"/>
                                  </p:stCondLst>
                                  <p:childTnLst>
                                    <p:set>
                                      <p:cBhvr>
                                        <p:cTn id="127" dur="1" fill="hold">
                                          <p:stCondLst>
                                            <p:cond delay="0"/>
                                          </p:stCondLst>
                                        </p:cTn>
                                        <p:tgtEl>
                                          <p:spTgt spid="6"/>
                                        </p:tgtEl>
                                        <p:attrNameLst>
                                          <p:attrName>style.visibility</p:attrName>
                                        </p:attrNameLst>
                                      </p:cBhvr>
                                      <p:to>
                                        <p:strVal val="visible"/>
                                      </p:to>
                                    </p:set>
                                    <p:animEffect transition="in" filter="fade">
                                      <p:cBhvr>
                                        <p:cTn id="128" dur="500"/>
                                        <p:tgtEl>
                                          <p:spTgt spid="6"/>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fade">
                                      <p:cBhvr>
                                        <p:cTn id="131" dur="500"/>
                                        <p:tgtEl>
                                          <p:spTgt spid="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childTnLst>
                                </p:cTn>
                              </p:par>
                            </p:childTnLst>
                          </p:cTn>
                        </p:par>
                        <p:par>
                          <p:cTn id="137" fill="hold">
                            <p:stCondLst>
                              <p:cond delay="500"/>
                            </p:stCondLst>
                            <p:childTnLst>
                              <p:par>
                                <p:cTn id="138" presetID="10" presetClass="entr" presetSubtype="0" fill="hold" nodeType="afterEffect">
                                  <p:stCondLst>
                                    <p:cond delay="0"/>
                                  </p:stCondLst>
                                  <p:childTnLst>
                                    <p:set>
                                      <p:cBhvr>
                                        <p:cTn id="139" dur="1" fill="hold">
                                          <p:stCondLst>
                                            <p:cond delay="0"/>
                                          </p:stCondLst>
                                        </p:cTn>
                                        <p:tgtEl>
                                          <p:spTgt spid="71"/>
                                        </p:tgtEl>
                                        <p:attrNameLst>
                                          <p:attrName>style.visibility</p:attrName>
                                        </p:attrNameLst>
                                      </p:cBhvr>
                                      <p:to>
                                        <p:strVal val="visible"/>
                                      </p:to>
                                    </p:set>
                                    <p:animEffect transition="in" filter="fade">
                                      <p:cBhvr>
                                        <p:cTn id="140" dur="500"/>
                                        <p:tgtEl>
                                          <p:spTgt spid="71"/>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85"/>
                                        </p:tgtEl>
                                        <p:attrNameLst>
                                          <p:attrName>style.visibility</p:attrName>
                                        </p:attrNameLst>
                                      </p:cBhvr>
                                      <p:to>
                                        <p:strVal val="visible"/>
                                      </p:to>
                                    </p:set>
                                    <p:animEffect transition="in" filter="fade">
                                      <p:cBhvr>
                                        <p:cTn id="143" dur="500"/>
                                        <p:tgtEl>
                                          <p:spTgt spid="85"/>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69"/>
                                        </p:tgtEl>
                                        <p:attrNameLst>
                                          <p:attrName>style.visibility</p:attrName>
                                        </p:attrNameLst>
                                      </p:cBhvr>
                                      <p:to>
                                        <p:strVal val="visible"/>
                                      </p:to>
                                    </p:set>
                                    <p:animEffect transition="in" filter="fade">
                                      <p:cBhvr>
                                        <p:cTn id="146" dur="500"/>
                                        <p:tgtEl>
                                          <p:spTgt spid="69"/>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fade">
                                      <p:cBhvr>
                                        <p:cTn id="149" dur="500"/>
                                        <p:tgtEl>
                                          <p:spTgt spid="58"/>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fade">
                                      <p:cBhvr>
                                        <p:cTn id="152" dur="500"/>
                                        <p:tgtEl>
                                          <p:spTgt spid="59"/>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fade">
                                      <p:cBhvr>
                                        <p:cTn id="155" dur="500"/>
                                        <p:tgtEl>
                                          <p:spTgt spid="60"/>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61"/>
                                        </p:tgtEl>
                                        <p:attrNameLst>
                                          <p:attrName>style.visibility</p:attrName>
                                        </p:attrNameLst>
                                      </p:cBhvr>
                                      <p:to>
                                        <p:strVal val="visible"/>
                                      </p:to>
                                    </p:set>
                                    <p:animEffect transition="in" filter="fade">
                                      <p:cBhvr>
                                        <p:cTn id="158" dur="500"/>
                                        <p:tgtEl>
                                          <p:spTgt spid="61"/>
                                        </p:tgtEl>
                                      </p:cBhvr>
                                    </p:animEffect>
                                  </p:childTnLst>
                                </p:cTn>
                              </p:par>
                            </p:childTnLst>
                          </p:cTn>
                        </p:par>
                        <p:par>
                          <p:cTn id="159" fill="hold">
                            <p:stCondLst>
                              <p:cond delay="1000"/>
                            </p:stCondLst>
                            <p:childTnLst>
                              <p:par>
                                <p:cTn id="160" presetID="10" presetClass="entr" presetSubtype="0" fill="hold" nodeType="afterEffect">
                                  <p:stCondLst>
                                    <p:cond delay="0"/>
                                  </p:stCondLst>
                                  <p:childTnLst>
                                    <p:set>
                                      <p:cBhvr>
                                        <p:cTn id="161" dur="1" fill="hold">
                                          <p:stCondLst>
                                            <p:cond delay="0"/>
                                          </p:stCondLst>
                                        </p:cTn>
                                        <p:tgtEl>
                                          <p:spTgt spid="40"/>
                                        </p:tgtEl>
                                        <p:attrNameLst>
                                          <p:attrName>style.visibility</p:attrName>
                                        </p:attrNameLst>
                                      </p:cBhvr>
                                      <p:to>
                                        <p:strVal val="visible"/>
                                      </p:to>
                                    </p:set>
                                    <p:animEffect transition="in" filter="fade">
                                      <p:cBhvr>
                                        <p:cTn id="162" dur="500"/>
                                        <p:tgtEl>
                                          <p:spTgt spid="40"/>
                                        </p:tgtEl>
                                      </p:cBhvr>
                                    </p:animEffect>
                                  </p:childTnLst>
                                </p:cTn>
                              </p:par>
                              <p:par>
                                <p:cTn id="163" presetID="10" presetClass="entr" presetSubtype="0" fill="hold" nodeType="withEffect">
                                  <p:stCondLst>
                                    <p:cond delay="0"/>
                                  </p:stCondLst>
                                  <p:childTnLst>
                                    <p:set>
                                      <p:cBhvr>
                                        <p:cTn id="164" dur="1" fill="hold">
                                          <p:stCondLst>
                                            <p:cond delay="0"/>
                                          </p:stCondLst>
                                        </p:cTn>
                                        <p:tgtEl>
                                          <p:spTgt spid="25"/>
                                        </p:tgtEl>
                                        <p:attrNameLst>
                                          <p:attrName>style.visibility</p:attrName>
                                        </p:attrNameLst>
                                      </p:cBhvr>
                                      <p:to>
                                        <p:strVal val="visible"/>
                                      </p:to>
                                    </p:set>
                                    <p:animEffect transition="in" filter="fade">
                                      <p:cBhvr>
                                        <p:cTn id="165" dur="500"/>
                                        <p:tgtEl>
                                          <p:spTgt spid="25"/>
                                        </p:tgtEl>
                                      </p:cBhvr>
                                    </p:animEffect>
                                  </p:childTnLst>
                                </p:cTn>
                              </p:par>
                              <p:par>
                                <p:cTn id="166" presetID="10" presetClass="entr" presetSubtype="0" fill="hold" nodeType="withEffect">
                                  <p:stCondLst>
                                    <p:cond delay="0"/>
                                  </p:stCondLst>
                                  <p:childTnLst>
                                    <p:set>
                                      <p:cBhvr>
                                        <p:cTn id="167" dur="1" fill="hold">
                                          <p:stCondLst>
                                            <p:cond delay="0"/>
                                          </p:stCondLst>
                                        </p:cTn>
                                        <p:tgtEl>
                                          <p:spTgt spid="26"/>
                                        </p:tgtEl>
                                        <p:attrNameLst>
                                          <p:attrName>style.visibility</p:attrName>
                                        </p:attrNameLst>
                                      </p:cBhvr>
                                      <p:to>
                                        <p:strVal val="visible"/>
                                      </p:to>
                                    </p:set>
                                    <p:animEffect transition="in" filter="fade">
                                      <p:cBhvr>
                                        <p:cTn id="168" dur="500"/>
                                        <p:tgtEl>
                                          <p:spTgt spid="26"/>
                                        </p:tgtEl>
                                      </p:cBhvr>
                                    </p:animEffect>
                                  </p:childTnLst>
                                </p:cTn>
                              </p:par>
                              <p:par>
                                <p:cTn id="169" presetID="10" presetClass="entr" presetSubtype="0" fill="hold" nodeType="withEffect">
                                  <p:stCondLst>
                                    <p:cond delay="0"/>
                                  </p:stCondLst>
                                  <p:childTnLst>
                                    <p:set>
                                      <p:cBhvr>
                                        <p:cTn id="170" dur="1" fill="hold">
                                          <p:stCondLst>
                                            <p:cond delay="0"/>
                                          </p:stCondLst>
                                        </p:cTn>
                                        <p:tgtEl>
                                          <p:spTgt spid="78"/>
                                        </p:tgtEl>
                                        <p:attrNameLst>
                                          <p:attrName>style.visibility</p:attrName>
                                        </p:attrNameLst>
                                      </p:cBhvr>
                                      <p:to>
                                        <p:strVal val="visible"/>
                                      </p:to>
                                    </p:set>
                                    <p:animEffect transition="in" filter="fade">
                                      <p:cBhvr>
                                        <p:cTn id="171" dur="500"/>
                                        <p:tgtEl>
                                          <p:spTgt spid="78"/>
                                        </p:tgtEl>
                                      </p:cBhvr>
                                    </p:animEffect>
                                  </p:childTnLst>
                                </p:cTn>
                              </p:par>
                            </p:childTnLst>
                          </p:cTn>
                        </p:par>
                        <p:par>
                          <p:cTn id="172" fill="hold">
                            <p:stCondLst>
                              <p:cond delay="1500"/>
                            </p:stCondLst>
                            <p:childTnLst>
                              <p:par>
                                <p:cTn id="173" presetID="10" presetClass="entr" presetSubtype="0" fill="hold" grpId="0" nodeType="afterEffect">
                                  <p:stCondLst>
                                    <p:cond delay="0"/>
                                  </p:stCondLst>
                                  <p:childTnLst>
                                    <p:set>
                                      <p:cBhvr>
                                        <p:cTn id="174" dur="1" fill="hold">
                                          <p:stCondLst>
                                            <p:cond delay="0"/>
                                          </p:stCondLst>
                                        </p:cTn>
                                        <p:tgtEl>
                                          <p:spTgt spid="66"/>
                                        </p:tgtEl>
                                        <p:attrNameLst>
                                          <p:attrName>style.visibility</p:attrName>
                                        </p:attrNameLst>
                                      </p:cBhvr>
                                      <p:to>
                                        <p:strVal val="visible"/>
                                      </p:to>
                                    </p:set>
                                    <p:animEffect transition="in" filter="fade">
                                      <p:cBhvr>
                                        <p:cTn id="175" dur="500"/>
                                        <p:tgtEl>
                                          <p:spTgt spid="66"/>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67"/>
                                        </p:tgtEl>
                                        <p:attrNameLst>
                                          <p:attrName>style.visibility</p:attrName>
                                        </p:attrNameLst>
                                      </p:cBhvr>
                                      <p:to>
                                        <p:strVal val="visible"/>
                                      </p:to>
                                    </p:set>
                                    <p:animEffect transition="in" filter="fade">
                                      <p:cBhvr>
                                        <p:cTn id="178" dur="500"/>
                                        <p:tgtEl>
                                          <p:spTgt spid="67"/>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70"/>
                                        </p:tgtEl>
                                        <p:attrNameLst>
                                          <p:attrName>style.visibility</p:attrName>
                                        </p:attrNameLst>
                                      </p:cBhvr>
                                      <p:to>
                                        <p:strVal val="visible"/>
                                      </p:to>
                                    </p:set>
                                    <p:animEffect transition="in" filter="fade">
                                      <p:cBhvr>
                                        <p:cTn id="183" dur="500"/>
                                        <p:tgtEl>
                                          <p:spTgt spid="70"/>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86"/>
                                        </p:tgtEl>
                                        <p:attrNameLst>
                                          <p:attrName>style.visibility</p:attrName>
                                        </p:attrNameLst>
                                      </p:cBhvr>
                                      <p:to>
                                        <p:strVal val="visible"/>
                                      </p:to>
                                    </p:set>
                                    <p:animEffect transition="in" filter="fade">
                                      <p:cBhvr>
                                        <p:cTn id="186" dur="500"/>
                                        <p:tgtEl>
                                          <p:spTgt spid="86"/>
                                        </p:tgtEl>
                                      </p:cBhvr>
                                    </p:animEffect>
                                  </p:childTnLst>
                                </p:cTn>
                              </p:par>
                              <p:par>
                                <p:cTn id="187" presetID="26" presetClass="emph" presetSubtype="0" fill="hold" grpId="1" nodeType="withEffect">
                                  <p:stCondLst>
                                    <p:cond delay="0"/>
                                  </p:stCondLst>
                                  <p:childTnLst>
                                    <p:animEffect transition="out" filter="fade">
                                      <p:cBhvr>
                                        <p:cTn id="188" dur="500" tmFilter="0, 0; .2, .5; .8, .5; 1, 0"/>
                                        <p:tgtEl>
                                          <p:spTgt spid="68"/>
                                        </p:tgtEl>
                                      </p:cBhvr>
                                    </p:animEffect>
                                    <p:animScale>
                                      <p:cBhvr>
                                        <p:cTn id="189" dur="250" autoRev="1" fill="hold"/>
                                        <p:tgtEl>
                                          <p:spTgt spid="68"/>
                                        </p:tgtEl>
                                      </p:cBhvr>
                                      <p:by x="105000" y="105000"/>
                                    </p:animScale>
                                  </p:childTnLst>
                                </p:cTn>
                              </p:par>
                              <p:par>
                                <p:cTn id="190" presetID="10" presetClass="entr" presetSubtype="0" fill="hold" grpId="0" nodeType="withEffect">
                                  <p:stCondLst>
                                    <p:cond delay="0"/>
                                  </p:stCondLst>
                                  <p:childTnLst>
                                    <p:set>
                                      <p:cBhvr>
                                        <p:cTn id="191" dur="1" fill="hold">
                                          <p:stCondLst>
                                            <p:cond delay="0"/>
                                          </p:stCondLst>
                                        </p:cTn>
                                        <p:tgtEl>
                                          <p:spTgt spid="62"/>
                                        </p:tgtEl>
                                        <p:attrNameLst>
                                          <p:attrName>style.visibility</p:attrName>
                                        </p:attrNameLst>
                                      </p:cBhvr>
                                      <p:to>
                                        <p:strVal val="visible"/>
                                      </p:to>
                                    </p:set>
                                    <p:animEffect transition="in" filter="fade">
                                      <p:cBhvr>
                                        <p:cTn id="192" dur="500"/>
                                        <p:tgtEl>
                                          <p:spTgt spid="62"/>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63"/>
                                        </p:tgtEl>
                                        <p:attrNameLst>
                                          <p:attrName>style.visibility</p:attrName>
                                        </p:attrNameLst>
                                      </p:cBhvr>
                                      <p:to>
                                        <p:strVal val="visible"/>
                                      </p:to>
                                    </p:set>
                                    <p:animEffect transition="in" filter="fade">
                                      <p:cBhvr>
                                        <p:cTn id="195" dur="500"/>
                                        <p:tgtEl>
                                          <p:spTgt spid="63"/>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64"/>
                                        </p:tgtEl>
                                        <p:attrNameLst>
                                          <p:attrName>style.visibility</p:attrName>
                                        </p:attrNameLst>
                                      </p:cBhvr>
                                      <p:to>
                                        <p:strVal val="visible"/>
                                      </p:to>
                                    </p:set>
                                    <p:animEffect transition="in" filter="fade">
                                      <p:cBhvr>
                                        <p:cTn id="198" dur="500"/>
                                        <p:tgtEl>
                                          <p:spTgt spid="64"/>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65"/>
                                        </p:tgtEl>
                                        <p:attrNameLst>
                                          <p:attrName>style.visibility</p:attrName>
                                        </p:attrNameLst>
                                      </p:cBhvr>
                                      <p:to>
                                        <p:strVal val="visible"/>
                                      </p:to>
                                    </p:set>
                                    <p:animEffect transition="in" filter="fade">
                                      <p:cBhvr>
                                        <p:cTn id="201" dur="500"/>
                                        <p:tgtEl>
                                          <p:spTgt spid="65"/>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81"/>
                                        </p:tgtEl>
                                        <p:attrNameLst>
                                          <p:attrName>style.visibility</p:attrName>
                                        </p:attrNameLst>
                                      </p:cBhvr>
                                      <p:to>
                                        <p:strVal val="visible"/>
                                      </p:to>
                                    </p:set>
                                    <p:animEffect transition="in" filter="fade">
                                      <p:cBhvr>
                                        <p:cTn id="204" dur="500"/>
                                        <p:tgtEl>
                                          <p:spTgt spid="81"/>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80"/>
                                        </p:tgtEl>
                                        <p:attrNameLst>
                                          <p:attrName>style.visibility</p:attrName>
                                        </p:attrNameLst>
                                      </p:cBhvr>
                                      <p:to>
                                        <p:strVal val="visible"/>
                                      </p:to>
                                    </p:set>
                                    <p:animEffect transition="in" filter="fade">
                                      <p:cBhvr>
                                        <p:cTn id="20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6" grpId="0" animBg="1"/>
      <p:bldP spid="47" grpId="0" animBg="1"/>
      <p:bldP spid="48" grpId="0" animBg="1"/>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81" grpId="0"/>
      <p:bldP spid="4" grpId="0" animBg="1"/>
      <p:bldP spid="66" grpId="0" animBg="1"/>
      <p:bldP spid="6" grpId="0"/>
      <p:bldP spid="67" grpId="0" animBg="1"/>
      <p:bldP spid="80" grpId="0" animBg="1"/>
      <p:bldP spid="68" grpId="0"/>
      <p:bldP spid="68" grpId="1"/>
      <p:bldP spid="69" grpId="0"/>
      <p:bldP spid="72" grpId="0"/>
      <p:bldP spid="11" grpId="0"/>
      <p:bldP spid="74" grpId="0"/>
      <p:bldP spid="77" grpId="0"/>
      <p:bldP spid="79" grpId="0"/>
      <p:bldP spid="82" grpId="0"/>
      <p:bldP spid="83" grpId="0"/>
      <p:bldP spid="84" grpId="0"/>
      <p:bldP spid="85" grpId="0"/>
      <p:bldP spid="86" grpId="0"/>
      <p:bldP spid="87" grpId="0" animBg="1"/>
      <p:bldP spid="88" grpId="0" animBg="1"/>
      <p:bldP spid="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Quality Control Utilizes </a:t>
            </a:r>
            <a:r>
              <a:rPr lang="en-US" dirty="0">
                <a:solidFill>
                  <a:srgbClr val="C00000"/>
                </a:solidFill>
              </a:rPr>
              <a:t>DMAIC</a:t>
            </a:r>
            <a:r>
              <a:rPr lang="en-US" dirty="0"/>
              <a:t> (Six-Sigma)</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16</a:t>
            </a:fld>
            <a:endParaRPr lang="de-DE" dirty="0"/>
          </a:p>
        </p:txBody>
      </p:sp>
      <p:sp>
        <p:nvSpPr>
          <p:cNvPr id="5" name="Rectangle 4"/>
          <p:cNvSpPr/>
          <p:nvPr/>
        </p:nvSpPr>
        <p:spPr>
          <a:xfrm>
            <a:off x="479376" y="3479285"/>
            <a:ext cx="2082621" cy="646331"/>
          </a:xfrm>
          <a:prstGeom prst="rect">
            <a:avLst/>
          </a:prstGeom>
        </p:spPr>
        <p:txBody>
          <a:bodyPr wrap="none">
            <a:spAutoFit/>
          </a:bodyPr>
          <a:lstStyle/>
          <a:p>
            <a:r>
              <a:rPr lang="en-US" sz="3600" b="1" dirty="0">
                <a:solidFill>
                  <a:srgbClr val="C00000"/>
                </a:solidFill>
                <a:latin typeface="Arial Black" panose="020B0A04020102020204" pitchFamily="34" charset="0"/>
                <a:cs typeface="Aharoni" panose="02010803020104030203" pitchFamily="2" charset="-79"/>
              </a:rPr>
              <a:t>D</a:t>
            </a:r>
            <a:r>
              <a:rPr lang="en-US" sz="3600" b="1" dirty="0">
                <a:latin typeface="Arial Black" panose="020B0A04020102020204" pitchFamily="34" charset="0"/>
                <a:cs typeface="Aharoni" panose="02010803020104030203" pitchFamily="2" charset="-79"/>
              </a:rPr>
              <a:t>EFINE</a:t>
            </a:r>
            <a:endParaRPr lang="en-US" sz="3600" dirty="0"/>
          </a:p>
        </p:txBody>
      </p:sp>
      <p:sp>
        <p:nvSpPr>
          <p:cNvPr id="6" name="Rectangle 5"/>
          <p:cNvSpPr/>
          <p:nvPr/>
        </p:nvSpPr>
        <p:spPr>
          <a:xfrm>
            <a:off x="2556945" y="3479285"/>
            <a:ext cx="2723823" cy="646331"/>
          </a:xfrm>
          <a:prstGeom prst="rect">
            <a:avLst/>
          </a:prstGeom>
        </p:spPr>
        <p:txBody>
          <a:bodyPr wrap="none">
            <a:spAutoFit/>
          </a:bodyPr>
          <a:lstStyle/>
          <a:p>
            <a:r>
              <a:rPr lang="en-US" sz="3600" b="1" dirty="0">
                <a:solidFill>
                  <a:srgbClr val="C00000"/>
                </a:solidFill>
                <a:latin typeface="Arial Black" panose="020B0A04020102020204" pitchFamily="34" charset="0"/>
                <a:cs typeface="Aharoni" panose="02010803020104030203" pitchFamily="2" charset="-79"/>
              </a:rPr>
              <a:t>M</a:t>
            </a:r>
            <a:r>
              <a:rPr lang="en-US" sz="3600" b="1" dirty="0">
                <a:latin typeface="Arial Black" panose="020B0A04020102020204" pitchFamily="34" charset="0"/>
                <a:cs typeface="Aharoni" panose="02010803020104030203" pitchFamily="2" charset="-79"/>
              </a:rPr>
              <a:t>EASURE</a:t>
            </a:r>
            <a:endParaRPr lang="en-US" sz="3600" dirty="0"/>
          </a:p>
        </p:txBody>
      </p:sp>
      <p:sp>
        <p:nvSpPr>
          <p:cNvPr id="7" name="Rectangle 6"/>
          <p:cNvSpPr/>
          <p:nvPr/>
        </p:nvSpPr>
        <p:spPr>
          <a:xfrm>
            <a:off x="5280768" y="3476935"/>
            <a:ext cx="2581156" cy="646331"/>
          </a:xfrm>
          <a:prstGeom prst="rect">
            <a:avLst/>
          </a:prstGeom>
        </p:spPr>
        <p:txBody>
          <a:bodyPr wrap="none">
            <a:spAutoFit/>
          </a:bodyPr>
          <a:lstStyle/>
          <a:p>
            <a:r>
              <a:rPr lang="en-US" sz="3600" b="1" dirty="0">
                <a:solidFill>
                  <a:srgbClr val="C00000"/>
                </a:solidFill>
                <a:latin typeface="Arial Black" panose="020B0A04020102020204" pitchFamily="34" charset="0"/>
                <a:cs typeface="Aharoni" panose="02010803020104030203" pitchFamily="2" charset="-79"/>
              </a:rPr>
              <a:t>A</a:t>
            </a:r>
            <a:r>
              <a:rPr lang="en-US" sz="3600" b="1" dirty="0">
                <a:latin typeface="Arial Black" panose="020B0A04020102020204" pitchFamily="34" charset="0"/>
                <a:cs typeface="Aharoni" panose="02010803020104030203" pitchFamily="2" charset="-79"/>
              </a:rPr>
              <a:t>NALYZE</a:t>
            </a:r>
            <a:endParaRPr lang="en-US" sz="3600" dirty="0"/>
          </a:p>
        </p:txBody>
      </p:sp>
      <p:sp>
        <p:nvSpPr>
          <p:cNvPr id="8" name="Rectangle 7"/>
          <p:cNvSpPr/>
          <p:nvPr/>
        </p:nvSpPr>
        <p:spPr>
          <a:xfrm>
            <a:off x="6583018" y="1397986"/>
            <a:ext cx="2542234" cy="646331"/>
          </a:xfrm>
          <a:prstGeom prst="rect">
            <a:avLst/>
          </a:prstGeom>
        </p:spPr>
        <p:txBody>
          <a:bodyPr wrap="none">
            <a:spAutoFit/>
          </a:bodyPr>
          <a:lstStyle/>
          <a:p>
            <a:r>
              <a:rPr lang="en-US" sz="3600" b="1" dirty="0">
                <a:solidFill>
                  <a:srgbClr val="C00000"/>
                </a:solidFill>
                <a:latin typeface="Arial Black" panose="020B0A04020102020204" pitchFamily="34" charset="0"/>
                <a:cs typeface="Aharoni" panose="02010803020104030203" pitchFamily="2" charset="-79"/>
              </a:rPr>
              <a:t>I</a:t>
            </a:r>
            <a:r>
              <a:rPr lang="en-US" sz="3600" b="1" dirty="0">
                <a:latin typeface="Arial Black" panose="020B0A04020102020204" pitchFamily="34" charset="0"/>
                <a:cs typeface="Aharoni" panose="02010803020104030203" pitchFamily="2" charset="-79"/>
              </a:rPr>
              <a:t>MPROVE</a:t>
            </a:r>
            <a:endParaRPr lang="en-US" sz="3600" dirty="0"/>
          </a:p>
        </p:txBody>
      </p:sp>
      <p:sp>
        <p:nvSpPr>
          <p:cNvPr id="9" name="Rectangle 8"/>
          <p:cNvSpPr/>
          <p:nvPr/>
        </p:nvSpPr>
        <p:spPr>
          <a:xfrm>
            <a:off x="9125252" y="1397985"/>
            <a:ext cx="2690288" cy="646331"/>
          </a:xfrm>
          <a:prstGeom prst="rect">
            <a:avLst/>
          </a:prstGeom>
        </p:spPr>
        <p:txBody>
          <a:bodyPr wrap="none">
            <a:spAutoFit/>
          </a:bodyPr>
          <a:lstStyle/>
          <a:p>
            <a:r>
              <a:rPr lang="en-US" sz="3600" b="1" dirty="0">
                <a:solidFill>
                  <a:srgbClr val="C00000"/>
                </a:solidFill>
                <a:latin typeface="Arial Black" panose="020B0A04020102020204" pitchFamily="34" charset="0"/>
                <a:cs typeface="Aharoni" panose="02010803020104030203" pitchFamily="2" charset="-79"/>
              </a:rPr>
              <a:t>C</a:t>
            </a:r>
            <a:r>
              <a:rPr lang="en-US" sz="3600" b="1" dirty="0">
                <a:latin typeface="Arial Black" panose="020B0A04020102020204" pitchFamily="34" charset="0"/>
                <a:cs typeface="Aharoni" panose="02010803020104030203" pitchFamily="2" charset="-79"/>
              </a:rPr>
              <a:t>ONTROL</a:t>
            </a:r>
            <a:endParaRPr lang="en-US" sz="3600" dirty="0"/>
          </a:p>
        </p:txBody>
      </p:sp>
      <p:sp>
        <p:nvSpPr>
          <p:cNvPr id="10" name="Flowchart: Magnetic Disk 9"/>
          <p:cNvSpPr/>
          <p:nvPr/>
        </p:nvSpPr>
        <p:spPr>
          <a:xfrm>
            <a:off x="2958749" y="4437112"/>
            <a:ext cx="1920213" cy="1152128"/>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RVC Process Database</a:t>
            </a:r>
          </a:p>
        </p:txBody>
      </p:sp>
      <p:sp>
        <p:nvSpPr>
          <p:cNvPr id="11" name="TextBox 10"/>
          <p:cNvSpPr txBox="1"/>
          <p:nvPr/>
        </p:nvSpPr>
        <p:spPr>
          <a:xfrm>
            <a:off x="6104212" y="4276936"/>
            <a:ext cx="1165704" cy="369332"/>
          </a:xfrm>
          <a:prstGeom prst="rect">
            <a:avLst/>
          </a:prstGeom>
          <a:noFill/>
        </p:spPr>
        <p:txBody>
          <a:bodyPr wrap="none" rtlCol="0">
            <a:spAutoFit/>
          </a:bodyPr>
          <a:lstStyle/>
          <a:p>
            <a:r>
              <a:rPr lang="en-US" b="1" dirty="0">
                <a:latin typeface="Kristen ITC" panose="03050502040202030202" pitchFamily="66" charset="0"/>
              </a:rPr>
              <a:t>Cause A</a:t>
            </a:r>
          </a:p>
        </p:txBody>
      </p:sp>
      <p:sp>
        <p:nvSpPr>
          <p:cNvPr id="12" name="TextBox 11"/>
          <p:cNvSpPr txBox="1"/>
          <p:nvPr/>
        </p:nvSpPr>
        <p:spPr>
          <a:xfrm>
            <a:off x="6104212" y="4797116"/>
            <a:ext cx="1120820" cy="369332"/>
          </a:xfrm>
          <a:prstGeom prst="rect">
            <a:avLst/>
          </a:prstGeom>
          <a:noFill/>
        </p:spPr>
        <p:txBody>
          <a:bodyPr wrap="none" rtlCol="0">
            <a:spAutoFit/>
          </a:bodyPr>
          <a:lstStyle/>
          <a:p>
            <a:r>
              <a:rPr lang="en-US" b="1" dirty="0">
                <a:latin typeface="Kristen ITC" panose="03050502040202030202" pitchFamily="66" charset="0"/>
              </a:rPr>
              <a:t>Cause B</a:t>
            </a:r>
          </a:p>
        </p:txBody>
      </p:sp>
      <p:sp>
        <p:nvSpPr>
          <p:cNvPr id="13" name="TextBox 12"/>
          <p:cNvSpPr txBox="1"/>
          <p:nvPr/>
        </p:nvSpPr>
        <p:spPr>
          <a:xfrm>
            <a:off x="6104212" y="5317296"/>
            <a:ext cx="1152880" cy="369332"/>
          </a:xfrm>
          <a:prstGeom prst="rect">
            <a:avLst/>
          </a:prstGeom>
          <a:noFill/>
        </p:spPr>
        <p:txBody>
          <a:bodyPr wrap="none" rtlCol="0">
            <a:spAutoFit/>
          </a:bodyPr>
          <a:lstStyle/>
          <a:p>
            <a:r>
              <a:rPr lang="en-US" b="1" dirty="0">
                <a:latin typeface="Kristen ITC" panose="03050502040202030202" pitchFamily="66" charset="0"/>
              </a:rPr>
              <a:t>Cause C</a:t>
            </a:r>
          </a:p>
        </p:txBody>
      </p:sp>
      <p:sp>
        <p:nvSpPr>
          <p:cNvPr id="14" name="TextBox 13"/>
          <p:cNvSpPr txBox="1"/>
          <p:nvPr/>
        </p:nvSpPr>
        <p:spPr>
          <a:xfrm>
            <a:off x="6681697" y="5582417"/>
            <a:ext cx="415498" cy="369332"/>
          </a:xfrm>
          <a:prstGeom prst="rect">
            <a:avLst/>
          </a:prstGeom>
          <a:noFill/>
        </p:spPr>
        <p:txBody>
          <a:bodyPr wrap="none" rtlCol="0">
            <a:spAutoFit/>
          </a:bodyPr>
          <a:lstStyle/>
          <a:p>
            <a:r>
              <a:rPr lang="en-US" b="1" dirty="0">
                <a:latin typeface="Kristen ITC" panose="03050502040202030202" pitchFamily="66" charset="0"/>
              </a:rPr>
              <a:t>…</a:t>
            </a:r>
          </a:p>
        </p:txBody>
      </p:sp>
      <p:sp>
        <p:nvSpPr>
          <p:cNvPr id="15" name="TextBox 14"/>
          <p:cNvSpPr txBox="1"/>
          <p:nvPr/>
        </p:nvSpPr>
        <p:spPr>
          <a:xfrm>
            <a:off x="5991094" y="2545131"/>
            <a:ext cx="2079415" cy="369332"/>
          </a:xfrm>
          <a:prstGeom prst="rect">
            <a:avLst/>
          </a:prstGeom>
          <a:noFill/>
        </p:spPr>
        <p:txBody>
          <a:bodyPr wrap="none" rtlCol="0">
            <a:spAutoFit/>
          </a:bodyPr>
          <a:lstStyle/>
          <a:p>
            <a:r>
              <a:rPr lang="en-US" b="1" dirty="0">
                <a:latin typeface="Kristen ITC" panose="03050502040202030202" pitchFamily="66" charset="0"/>
              </a:rPr>
              <a:t>Countermeasure</a:t>
            </a:r>
          </a:p>
        </p:txBody>
      </p:sp>
      <p:sp>
        <p:nvSpPr>
          <p:cNvPr id="16" name="TextBox 15"/>
          <p:cNvSpPr txBox="1"/>
          <p:nvPr/>
        </p:nvSpPr>
        <p:spPr>
          <a:xfrm>
            <a:off x="8464847" y="2545131"/>
            <a:ext cx="909223" cy="369332"/>
          </a:xfrm>
          <a:prstGeom prst="rect">
            <a:avLst/>
          </a:prstGeom>
          <a:noFill/>
        </p:spPr>
        <p:txBody>
          <a:bodyPr wrap="none" rtlCol="0">
            <a:spAutoFit/>
          </a:bodyPr>
          <a:lstStyle/>
          <a:p>
            <a:r>
              <a:rPr lang="en-US" b="1" dirty="0">
                <a:latin typeface="Kristen ITC" panose="03050502040202030202" pitchFamily="66" charset="0"/>
              </a:rPr>
              <a:t>Result</a:t>
            </a:r>
          </a:p>
        </p:txBody>
      </p:sp>
      <p:sp>
        <p:nvSpPr>
          <p:cNvPr id="17" name="TextBox 16"/>
          <p:cNvSpPr txBox="1"/>
          <p:nvPr/>
        </p:nvSpPr>
        <p:spPr>
          <a:xfrm>
            <a:off x="9768407" y="2404663"/>
            <a:ext cx="1656185" cy="646331"/>
          </a:xfrm>
          <a:prstGeom prst="rect">
            <a:avLst/>
          </a:prstGeom>
          <a:noFill/>
        </p:spPr>
        <p:txBody>
          <a:bodyPr wrap="square" rtlCol="0">
            <a:spAutoFit/>
          </a:bodyPr>
          <a:lstStyle/>
          <a:p>
            <a:pPr algn="ctr"/>
            <a:r>
              <a:rPr lang="en-US" b="1" dirty="0">
                <a:latin typeface="Kristen ITC" panose="03050502040202030202" pitchFamily="66" charset="0"/>
              </a:rPr>
              <a:t>Long-run maintenance</a:t>
            </a:r>
          </a:p>
        </p:txBody>
      </p:sp>
      <p:sp>
        <p:nvSpPr>
          <p:cNvPr id="18" name="Oval 17"/>
          <p:cNvSpPr/>
          <p:nvPr/>
        </p:nvSpPr>
        <p:spPr>
          <a:xfrm>
            <a:off x="7588133" y="4856196"/>
            <a:ext cx="253756" cy="2537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0" name="Curved Connector 19"/>
          <p:cNvCxnSpPr>
            <a:stCxn id="18" idx="6"/>
            <a:endCxn id="15" idx="1"/>
          </p:cNvCxnSpPr>
          <p:nvPr/>
        </p:nvCxnSpPr>
        <p:spPr>
          <a:xfrm flipH="1" flipV="1">
            <a:off x="5991094" y="2729797"/>
            <a:ext cx="1850795" cy="2253277"/>
          </a:xfrm>
          <a:prstGeom prst="curvedConnector5">
            <a:avLst>
              <a:gd name="adj1" fmla="val -44504"/>
              <a:gd name="adj2" fmla="val 75128"/>
              <a:gd name="adj3" fmla="val 130388"/>
            </a:avLst>
          </a:prstGeom>
          <a:ln>
            <a:prstDash val="lgDash"/>
            <a:tailEnd type="triangle" w="lg" len="lg"/>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stCxn id="15" idx="3"/>
            <a:endCxn id="16" idx="1"/>
          </p:cNvCxnSpPr>
          <p:nvPr/>
        </p:nvCxnSpPr>
        <p:spPr>
          <a:xfrm>
            <a:off x="8070509" y="2729797"/>
            <a:ext cx="394338" cy="0"/>
          </a:xfrm>
          <a:prstGeom prst="straightConnector1">
            <a:avLst/>
          </a:prstGeom>
          <a:ln>
            <a:prstDash val="lgDash"/>
            <a:tailEnd type="triangle" w="lg" len="lg"/>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16" idx="3"/>
            <a:endCxn id="17" idx="1"/>
          </p:cNvCxnSpPr>
          <p:nvPr/>
        </p:nvCxnSpPr>
        <p:spPr>
          <a:xfrm flipV="1">
            <a:off x="9374070" y="2727829"/>
            <a:ext cx="394337" cy="1968"/>
          </a:xfrm>
          <a:prstGeom prst="straightConnector1">
            <a:avLst/>
          </a:prstGeom>
          <a:ln>
            <a:prstDash val="lgDash"/>
            <a:tailEnd type="triangle" w="lg" len="lg"/>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a:stCxn id="11" idx="3"/>
            <a:endCxn id="18" idx="1"/>
          </p:cNvCxnSpPr>
          <p:nvPr/>
        </p:nvCxnSpPr>
        <p:spPr>
          <a:xfrm>
            <a:off x="7269916" y="4461602"/>
            <a:ext cx="355379" cy="43175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2" idx="3"/>
            <a:endCxn id="18" idx="2"/>
          </p:cNvCxnSpPr>
          <p:nvPr/>
        </p:nvCxnSpPr>
        <p:spPr>
          <a:xfrm>
            <a:off x="7225032" y="4981782"/>
            <a:ext cx="363101" cy="12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3" idx="3"/>
            <a:endCxn id="18" idx="3"/>
          </p:cNvCxnSpPr>
          <p:nvPr/>
        </p:nvCxnSpPr>
        <p:spPr>
          <a:xfrm flipV="1">
            <a:off x="7257092" y="5072790"/>
            <a:ext cx="368203" cy="42917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5242420" y="4514724"/>
            <a:ext cx="599208" cy="99690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7" name="TextBox 46"/>
          <p:cNvSpPr txBox="1"/>
          <p:nvPr/>
        </p:nvSpPr>
        <p:spPr>
          <a:xfrm>
            <a:off x="587277" y="4749624"/>
            <a:ext cx="1306768" cy="646331"/>
          </a:xfrm>
          <a:prstGeom prst="rect">
            <a:avLst/>
          </a:prstGeom>
          <a:noFill/>
        </p:spPr>
        <p:txBody>
          <a:bodyPr wrap="none" rtlCol="0">
            <a:spAutoFit/>
          </a:bodyPr>
          <a:lstStyle/>
          <a:p>
            <a:pPr algn="ctr"/>
            <a:r>
              <a:rPr lang="en-US" b="1" dirty="0">
                <a:latin typeface="Kristen ITC" panose="03050502040202030202" pitchFamily="66" charset="0"/>
              </a:rPr>
              <a:t>Quality</a:t>
            </a:r>
          </a:p>
          <a:p>
            <a:pPr algn="ctr"/>
            <a:r>
              <a:rPr lang="en-US" b="1" dirty="0">
                <a:latin typeface="Kristen ITC" panose="03050502040202030202" pitchFamily="66" charset="0"/>
              </a:rPr>
              <a:t>Problems?</a:t>
            </a:r>
          </a:p>
        </p:txBody>
      </p:sp>
      <p:grpSp>
        <p:nvGrpSpPr>
          <p:cNvPr id="67" name="Group 66"/>
          <p:cNvGrpSpPr/>
          <p:nvPr/>
        </p:nvGrpSpPr>
        <p:grpSpPr>
          <a:xfrm>
            <a:off x="8664529" y="4828509"/>
            <a:ext cx="1949131" cy="1438371"/>
            <a:chOff x="479376" y="2636912"/>
            <a:chExt cx="4399586" cy="3246696"/>
          </a:xfrm>
        </p:grpSpPr>
        <p:cxnSp>
          <p:nvCxnSpPr>
            <p:cNvPr id="48" name="Straight Connector 47"/>
            <p:cNvCxnSpPr/>
            <p:nvPr/>
          </p:nvCxnSpPr>
          <p:spPr>
            <a:xfrm>
              <a:off x="479376" y="5877272"/>
              <a:ext cx="43995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479376" y="2636912"/>
              <a:ext cx="0" cy="32403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79376" y="3140968"/>
              <a:ext cx="3600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a:off x="479376" y="5877272"/>
              <a:ext cx="3600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a:off x="479376" y="4509120"/>
              <a:ext cx="3600400" cy="0"/>
            </a:xfrm>
            <a:prstGeom prst="line">
              <a:avLst/>
            </a:prstGeom>
          </p:spPr>
          <p:style>
            <a:lnRef idx="3">
              <a:schemeClr val="accent4"/>
            </a:lnRef>
            <a:fillRef idx="0">
              <a:schemeClr val="accent4"/>
            </a:fillRef>
            <a:effectRef idx="2">
              <a:schemeClr val="accent4"/>
            </a:effectRef>
            <a:fontRef idx="minor">
              <a:schemeClr val="tx1"/>
            </a:fontRef>
          </p:style>
        </p:cxnSp>
        <p:sp>
          <p:nvSpPr>
            <p:cNvPr id="53" name="Oval 52"/>
            <p:cNvSpPr/>
            <p:nvPr/>
          </p:nvSpPr>
          <p:spPr>
            <a:xfrm>
              <a:off x="640816" y="51211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4" name="Oval 53"/>
            <p:cNvSpPr/>
            <p:nvPr/>
          </p:nvSpPr>
          <p:spPr>
            <a:xfrm>
              <a:off x="1044448" y="536353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5" name="Oval 54"/>
            <p:cNvSpPr/>
            <p:nvPr/>
          </p:nvSpPr>
          <p:spPr>
            <a:xfrm>
              <a:off x="1487488" y="347301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6" name="Oval 55"/>
            <p:cNvSpPr/>
            <p:nvPr/>
          </p:nvSpPr>
          <p:spPr>
            <a:xfrm>
              <a:off x="1894715" y="494917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7" name="Oval 56"/>
            <p:cNvSpPr/>
            <p:nvPr/>
          </p:nvSpPr>
          <p:spPr>
            <a:xfrm>
              <a:off x="2279576" y="379704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8" name="Oval 57"/>
            <p:cNvSpPr/>
            <p:nvPr/>
          </p:nvSpPr>
          <p:spPr>
            <a:xfrm>
              <a:off x="2639616" y="41570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9" name="Oval 58"/>
            <p:cNvSpPr/>
            <p:nvPr/>
          </p:nvSpPr>
          <p:spPr>
            <a:xfrm>
              <a:off x="2999656" y="51571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0" name="Oval 59"/>
            <p:cNvSpPr/>
            <p:nvPr/>
          </p:nvSpPr>
          <p:spPr>
            <a:xfrm>
              <a:off x="3503712" y="386989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61" name="Straight Arrow Connector 60"/>
            <p:cNvCxnSpPr/>
            <p:nvPr/>
          </p:nvCxnSpPr>
          <p:spPr>
            <a:xfrm>
              <a:off x="3863752" y="3140968"/>
              <a:ext cx="0" cy="2736304"/>
            </a:xfrm>
            <a:prstGeom prst="straightConnector1">
              <a:avLst/>
            </a:prstGeom>
            <a:ln>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3279" y="3836410"/>
              <a:ext cx="1214471" cy="398888"/>
            </a:xfrm>
            <a:prstGeom prst="rect">
              <a:avLst/>
            </a:prstGeom>
            <a:noFill/>
          </p:spPr>
          <p:txBody>
            <a:bodyPr wrap="none" rtlCol="0">
              <a:spAutoFit/>
            </a:bodyPr>
            <a:lstStyle/>
            <a:p>
              <a:r>
                <a:rPr lang="en-US" sz="800" i="1" dirty="0"/>
                <a:t>Data point</a:t>
              </a:r>
            </a:p>
          </p:txBody>
        </p:sp>
        <p:cxnSp>
          <p:nvCxnSpPr>
            <p:cNvPr id="63" name="Straight Arrow Connector 62"/>
            <p:cNvCxnSpPr>
              <a:stCxn id="62" idx="0"/>
              <a:endCxn id="55" idx="3"/>
            </p:cNvCxnSpPr>
            <p:nvPr/>
          </p:nvCxnSpPr>
          <p:spPr>
            <a:xfrm flipV="1">
              <a:off x="1190515" y="3657399"/>
              <a:ext cx="328608" cy="17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9446" y="2742080"/>
              <a:ext cx="701022" cy="398888"/>
            </a:xfrm>
            <a:prstGeom prst="rect">
              <a:avLst/>
            </a:prstGeom>
            <a:noFill/>
          </p:spPr>
          <p:txBody>
            <a:bodyPr wrap="none" rtlCol="0">
              <a:spAutoFit/>
            </a:bodyPr>
            <a:lstStyle/>
            <a:p>
              <a:r>
                <a:rPr lang="en-US" sz="800" i="1" dirty="0"/>
                <a:t>Max</a:t>
              </a:r>
            </a:p>
          </p:txBody>
        </p:sp>
        <p:sp>
          <p:nvSpPr>
            <p:cNvPr id="65" name="TextBox 64"/>
            <p:cNvSpPr txBox="1"/>
            <p:nvPr/>
          </p:nvSpPr>
          <p:spPr>
            <a:xfrm>
              <a:off x="495908" y="5484720"/>
              <a:ext cx="647601" cy="398888"/>
            </a:xfrm>
            <a:prstGeom prst="rect">
              <a:avLst/>
            </a:prstGeom>
            <a:noFill/>
          </p:spPr>
          <p:txBody>
            <a:bodyPr wrap="none" rtlCol="0">
              <a:spAutoFit/>
            </a:bodyPr>
            <a:lstStyle/>
            <a:p>
              <a:r>
                <a:rPr lang="en-US" sz="800" i="1" dirty="0"/>
                <a:t>Min</a:t>
              </a:r>
            </a:p>
          </p:txBody>
        </p:sp>
        <p:sp>
          <p:nvSpPr>
            <p:cNvPr id="66" name="TextBox 65"/>
            <p:cNvSpPr txBox="1"/>
            <p:nvPr/>
          </p:nvSpPr>
          <p:spPr>
            <a:xfrm>
              <a:off x="484181" y="4484482"/>
              <a:ext cx="1054204" cy="398888"/>
            </a:xfrm>
            <a:prstGeom prst="rect">
              <a:avLst/>
            </a:prstGeom>
            <a:noFill/>
          </p:spPr>
          <p:txBody>
            <a:bodyPr wrap="none" rtlCol="0">
              <a:spAutoFit/>
            </a:bodyPr>
            <a:lstStyle/>
            <a:p>
              <a:r>
                <a:rPr lang="en-US" sz="800" i="1" dirty="0"/>
                <a:t>Average</a:t>
              </a:r>
            </a:p>
          </p:txBody>
        </p:sp>
      </p:grpSp>
      <p:pic>
        <p:nvPicPr>
          <p:cNvPr id="74" name="Picture 73"/>
          <p:cNvPicPr>
            <a:picLocks noChangeAspect="1"/>
          </p:cNvPicPr>
          <p:nvPr/>
        </p:nvPicPr>
        <p:blipFill>
          <a:blip r:embed="rId2"/>
          <a:stretch>
            <a:fillRect/>
          </a:stretch>
        </p:blipFill>
        <p:spPr>
          <a:xfrm>
            <a:off x="9337602" y="3442610"/>
            <a:ext cx="2434537" cy="1463879"/>
          </a:xfrm>
          <a:prstGeom prst="rect">
            <a:avLst/>
          </a:prstGeom>
        </p:spPr>
      </p:pic>
      <p:sp>
        <p:nvSpPr>
          <p:cNvPr id="75" name="TextBox 74"/>
          <p:cNvSpPr txBox="1"/>
          <p:nvPr/>
        </p:nvSpPr>
        <p:spPr>
          <a:xfrm>
            <a:off x="10551729" y="4682487"/>
            <a:ext cx="1326004" cy="369332"/>
          </a:xfrm>
          <a:prstGeom prst="rect">
            <a:avLst/>
          </a:prstGeom>
          <a:solidFill>
            <a:schemeClr val="bg1"/>
          </a:solidFill>
        </p:spPr>
        <p:txBody>
          <a:bodyPr wrap="none" rtlCol="0">
            <a:spAutoFit/>
          </a:bodyPr>
          <a:lstStyle/>
          <a:p>
            <a:r>
              <a:rPr lang="en-US" b="1" dirty="0"/>
              <a:t>Histogram</a:t>
            </a:r>
          </a:p>
        </p:txBody>
      </p:sp>
      <p:sp>
        <p:nvSpPr>
          <p:cNvPr id="76" name="TextBox 75"/>
          <p:cNvSpPr txBox="1"/>
          <p:nvPr/>
        </p:nvSpPr>
        <p:spPr>
          <a:xfrm>
            <a:off x="10226789" y="5720798"/>
            <a:ext cx="1633781" cy="369332"/>
          </a:xfrm>
          <a:prstGeom prst="rect">
            <a:avLst/>
          </a:prstGeom>
          <a:solidFill>
            <a:schemeClr val="bg1"/>
          </a:solidFill>
        </p:spPr>
        <p:txBody>
          <a:bodyPr wrap="none" rtlCol="0">
            <a:spAutoFit/>
          </a:bodyPr>
          <a:lstStyle/>
          <a:p>
            <a:r>
              <a:rPr lang="en-US" b="1" dirty="0"/>
              <a:t>Control chart</a:t>
            </a:r>
          </a:p>
        </p:txBody>
      </p:sp>
      <p:sp>
        <p:nvSpPr>
          <p:cNvPr id="77" name="Right Arrow 76"/>
          <p:cNvSpPr/>
          <p:nvPr/>
        </p:nvSpPr>
        <p:spPr>
          <a:xfrm>
            <a:off x="2100675" y="4514724"/>
            <a:ext cx="599208" cy="99690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8" name="TextBox 77"/>
          <p:cNvSpPr txBox="1"/>
          <p:nvPr/>
        </p:nvSpPr>
        <p:spPr>
          <a:xfrm>
            <a:off x="1307374" y="5582417"/>
            <a:ext cx="2403223" cy="646331"/>
          </a:xfrm>
          <a:prstGeom prst="rect">
            <a:avLst/>
          </a:prstGeom>
          <a:noFill/>
        </p:spPr>
        <p:txBody>
          <a:bodyPr wrap="none" rtlCol="0">
            <a:spAutoFit/>
          </a:bodyPr>
          <a:lstStyle/>
          <a:p>
            <a:pPr algn="ctr"/>
            <a:r>
              <a:rPr lang="en-US" b="1" dirty="0"/>
              <a:t>Build up to measure</a:t>
            </a:r>
            <a:br>
              <a:rPr lang="en-US" b="1" dirty="0"/>
            </a:br>
            <a:r>
              <a:rPr lang="en-US" b="1" dirty="0"/>
              <a:t>Looking in database</a:t>
            </a:r>
          </a:p>
        </p:txBody>
      </p:sp>
      <p:sp>
        <p:nvSpPr>
          <p:cNvPr id="79" name="TextBox 78"/>
          <p:cNvSpPr txBox="1"/>
          <p:nvPr/>
        </p:nvSpPr>
        <p:spPr>
          <a:xfrm>
            <a:off x="4910947" y="5575727"/>
            <a:ext cx="1197765" cy="369332"/>
          </a:xfrm>
          <a:prstGeom prst="rect">
            <a:avLst/>
          </a:prstGeom>
          <a:noFill/>
        </p:spPr>
        <p:txBody>
          <a:bodyPr wrap="none" rtlCol="0">
            <a:spAutoFit/>
          </a:bodyPr>
          <a:lstStyle/>
          <a:p>
            <a:pPr algn="ctr"/>
            <a:r>
              <a:rPr lang="en-US" b="1" dirty="0"/>
              <a:t>Point-out</a:t>
            </a:r>
          </a:p>
        </p:txBody>
      </p:sp>
      <p:pic>
        <p:nvPicPr>
          <p:cNvPr id="104" name="Picture 103"/>
          <p:cNvPicPr>
            <a:picLocks noChangeAspect="1"/>
          </p:cNvPicPr>
          <p:nvPr/>
        </p:nvPicPr>
        <p:blipFill>
          <a:blip r:embed="rId3"/>
          <a:stretch>
            <a:fillRect/>
          </a:stretch>
        </p:blipFill>
        <p:spPr>
          <a:xfrm>
            <a:off x="483617" y="672289"/>
            <a:ext cx="5828407" cy="1644051"/>
          </a:xfrm>
          <a:prstGeom prst="rect">
            <a:avLst/>
          </a:prstGeom>
        </p:spPr>
      </p:pic>
      <p:sp>
        <p:nvSpPr>
          <p:cNvPr id="106" name="Rectangle 105"/>
          <p:cNvSpPr/>
          <p:nvPr/>
        </p:nvSpPr>
        <p:spPr>
          <a:xfrm>
            <a:off x="1383731" y="2300277"/>
            <a:ext cx="3984405" cy="2308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A critical to quality (CTQ) tree (Example)</a:t>
            </a:r>
            <a:endParaRPr lang="en-US" sz="900" i="1" dirty="0">
              <a:effectLst/>
              <a:latin typeface="Arial (Body)"/>
              <a:ea typeface="Calibri" panose="020F0502020204030204" pitchFamily="34" charset="0"/>
              <a:cs typeface="Times New Roman" panose="02020603050405020304" pitchFamily="18" charset="0"/>
            </a:endParaRPr>
          </a:p>
        </p:txBody>
      </p:sp>
      <p:sp>
        <p:nvSpPr>
          <p:cNvPr id="68" name="Right Arrow 67"/>
          <p:cNvSpPr/>
          <p:nvPr/>
        </p:nvSpPr>
        <p:spPr>
          <a:xfrm rot="5400000">
            <a:off x="954415" y="3883327"/>
            <a:ext cx="599208" cy="99690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9" name="Right Arrow 68"/>
          <p:cNvSpPr/>
          <p:nvPr/>
        </p:nvSpPr>
        <p:spPr>
          <a:xfrm rot="16200000">
            <a:off x="665231" y="2364000"/>
            <a:ext cx="1177580" cy="996903"/>
          </a:xfrm>
          <a:prstGeom prst="rightArrow">
            <a:avLst>
              <a:gd name="adj1" fmla="val 50000"/>
              <a:gd name="adj2" fmla="val 385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70" name="Curved Connector 69"/>
          <p:cNvCxnSpPr>
            <a:stCxn id="106" idx="3"/>
            <a:endCxn id="6" idx="0"/>
          </p:cNvCxnSpPr>
          <p:nvPr/>
        </p:nvCxnSpPr>
        <p:spPr>
          <a:xfrm flipH="1">
            <a:off x="3918857" y="2415693"/>
            <a:ext cx="1449279" cy="1063592"/>
          </a:xfrm>
          <a:prstGeom prst="curvedConnector4">
            <a:avLst>
              <a:gd name="adj1" fmla="val -258"/>
              <a:gd name="adj2" fmla="val 55426"/>
            </a:avLst>
          </a:prstGeom>
          <a:ln>
            <a:prstDash val="lgDash"/>
            <a:tailEnd type="triangle" w="lg" len="lg"/>
          </a:ln>
        </p:spPr>
        <p:style>
          <a:lnRef idx="3">
            <a:schemeClr val="accent1"/>
          </a:lnRef>
          <a:fillRef idx="0">
            <a:schemeClr val="accent1"/>
          </a:fillRef>
          <a:effectRef idx="2">
            <a:schemeClr val="accent1"/>
          </a:effectRef>
          <a:fontRef idx="minor">
            <a:schemeClr val="tx1"/>
          </a:fontRef>
        </p:style>
      </p:cxnSp>
      <p:sp>
        <p:nvSpPr>
          <p:cNvPr id="39" name="Rounded Rectangle 38"/>
          <p:cNvSpPr/>
          <p:nvPr/>
        </p:nvSpPr>
        <p:spPr>
          <a:xfrm>
            <a:off x="4439816" y="1124744"/>
            <a:ext cx="7375724" cy="1191596"/>
          </a:xfrm>
          <a:prstGeom prst="roundRect">
            <a:avLst>
              <a:gd name="adj" fmla="val 9119"/>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24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fade">
                                      <p:cBhvr>
                                        <p:cTn id="33" dur="500"/>
                                        <p:tgtEl>
                                          <p:spTgt spid="7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500"/>
                                        <p:tgtEl>
                                          <p:spTgt spid="75"/>
                                        </p:tgtEl>
                                      </p:cBhvr>
                                    </p:animEffect>
                                  </p:childTnLst>
                                </p:cTn>
                              </p:par>
                              <p:par>
                                <p:cTn id="54" presetID="10" presetClass="entr" presetSubtype="0"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animEffect transition="in" filter="fade">
                                      <p:cBhvr>
                                        <p:cTn id="63" dur="500"/>
                                        <p:tgtEl>
                                          <p:spTgt spid="79"/>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500"/>
                                        <p:tgtEl>
                                          <p:spTgt spid="1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fade">
                                      <p:cBhvr>
                                        <p:cTn id="91" dur="500"/>
                                        <p:tgtEl>
                                          <p:spTgt spid="4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par>
                          <p:cTn id="95" fill="hold">
                            <p:stCondLst>
                              <p:cond delay="100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fade">
                                      <p:cBhvr>
                                        <p:cTn id="101" dur="500"/>
                                        <p:tgtEl>
                                          <p:spTgt spid="15"/>
                                        </p:tgtEl>
                                      </p:cBhvr>
                                    </p:animEffect>
                                  </p:childTnLst>
                                </p:cTn>
                              </p:par>
                            </p:childTnLst>
                          </p:cTn>
                        </p:par>
                        <p:par>
                          <p:cTn id="102" fill="hold">
                            <p:stCondLst>
                              <p:cond delay="1500"/>
                            </p:stCondLst>
                            <p:childTnLst>
                              <p:par>
                                <p:cTn id="103" presetID="10" presetClass="entr" presetSubtype="0" fill="hold" grpId="0" nodeType="after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500"/>
                                        <p:tgtEl>
                                          <p:spTgt spid="16"/>
                                        </p:tgtEl>
                                      </p:cBhvr>
                                    </p:animEffect>
                                  </p:childTnLst>
                                </p:cTn>
                              </p:par>
                              <p:par>
                                <p:cTn id="106" presetID="10" presetClass="entr" presetSubtype="0" fill="hold"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9"/>
                                        </p:tgtEl>
                                        <p:attrNameLst>
                                          <p:attrName>style.visibility</p:attrName>
                                        </p:attrNameLst>
                                      </p:cBhvr>
                                      <p:to>
                                        <p:strVal val="visible"/>
                                      </p:to>
                                    </p:set>
                                    <p:animEffect transition="in" filter="fade">
                                      <p:cBhvr>
                                        <p:cTn id="113" dur="500"/>
                                        <p:tgtEl>
                                          <p:spTgt spid="9"/>
                                        </p:tgtEl>
                                      </p:cBhvr>
                                    </p:animEffect>
                                  </p:childTnLst>
                                </p:cTn>
                              </p:par>
                              <p:par>
                                <p:cTn id="114" presetID="10" presetClass="entr" presetSubtype="0" fill="hold" nodeType="with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fade">
                                      <p:cBhvr>
                                        <p:cTn id="116" dur="500"/>
                                        <p:tgtEl>
                                          <p:spTgt spid="30"/>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fade">
                                      <p:cBhvr>
                                        <p:cTn id="119" dur="500"/>
                                        <p:tgtEl>
                                          <p:spTgt spid="17"/>
                                        </p:tgtEl>
                                      </p:cBhvr>
                                    </p:animEffect>
                                  </p:childTnLst>
                                </p:cTn>
                              </p:par>
                            </p:childTnLst>
                          </p:cTn>
                        </p:par>
                        <p:par>
                          <p:cTn id="120" fill="hold">
                            <p:stCondLst>
                              <p:cond delay="500"/>
                            </p:stCondLst>
                            <p:childTnLst>
                              <p:par>
                                <p:cTn id="121" presetID="10" presetClass="entr" presetSubtype="0" fill="hold" grpId="0"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fade">
                                      <p:cBhvr>
                                        <p:cTn id="1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p:bldP spid="12" grpId="0"/>
      <p:bldP spid="13" grpId="0"/>
      <p:bldP spid="14" grpId="0"/>
      <p:bldP spid="15" grpId="0"/>
      <p:bldP spid="16" grpId="0"/>
      <p:bldP spid="17" grpId="0"/>
      <p:bldP spid="18" grpId="0" animBg="1"/>
      <p:bldP spid="46" grpId="0" animBg="1"/>
      <p:bldP spid="47" grpId="0"/>
      <p:bldP spid="75" grpId="0" animBg="1"/>
      <p:bldP spid="76" grpId="0" animBg="1"/>
      <p:bldP spid="77" grpId="0" animBg="1"/>
      <p:bldP spid="78" grpId="0"/>
      <p:bldP spid="79" grpId="0"/>
      <p:bldP spid="106" grpId="0"/>
      <p:bldP spid="68" grpId="0" animBg="1"/>
      <p:bldP spid="69" grpId="0" animBg="1"/>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Trending on Quality: A Common Understanding</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17</a:t>
            </a:fld>
            <a:endParaRPr lang="de-DE" dirty="0"/>
          </a:p>
        </p:txBody>
      </p:sp>
      <p:graphicFrame>
        <p:nvGraphicFramePr>
          <p:cNvPr id="14" name="Chart 13"/>
          <p:cNvGraphicFramePr/>
          <p:nvPr>
            <p:extLst>
              <p:ext uri="{D42A27DB-BD31-4B8C-83A1-F6EECF244321}">
                <p14:modId xmlns:p14="http://schemas.microsoft.com/office/powerpoint/2010/main" val="235438732"/>
              </p:ext>
            </p:extLst>
          </p:nvPr>
        </p:nvGraphicFramePr>
        <p:xfrm>
          <a:off x="4268004" y="2564904"/>
          <a:ext cx="3728000" cy="17281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extLst>
              <p:ext uri="{D42A27DB-BD31-4B8C-83A1-F6EECF244321}">
                <p14:modId xmlns:p14="http://schemas.microsoft.com/office/powerpoint/2010/main" val="2339983743"/>
              </p:ext>
            </p:extLst>
          </p:nvPr>
        </p:nvGraphicFramePr>
        <p:xfrm>
          <a:off x="8056632" y="2564904"/>
          <a:ext cx="3728000" cy="1728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extLst>
              <p:ext uri="{D42A27DB-BD31-4B8C-83A1-F6EECF244321}">
                <p14:modId xmlns:p14="http://schemas.microsoft.com/office/powerpoint/2010/main" val="611593678"/>
              </p:ext>
            </p:extLst>
          </p:nvPr>
        </p:nvGraphicFramePr>
        <p:xfrm>
          <a:off x="479376" y="684327"/>
          <a:ext cx="3728000" cy="17281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p:cNvGraphicFramePr/>
          <p:nvPr>
            <p:extLst>
              <p:ext uri="{D42A27DB-BD31-4B8C-83A1-F6EECF244321}">
                <p14:modId xmlns:p14="http://schemas.microsoft.com/office/powerpoint/2010/main" val="2238800342"/>
              </p:ext>
            </p:extLst>
          </p:nvPr>
        </p:nvGraphicFramePr>
        <p:xfrm>
          <a:off x="4268004" y="684327"/>
          <a:ext cx="3728000" cy="17281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Chart 17"/>
          <p:cNvGraphicFramePr/>
          <p:nvPr>
            <p:extLst>
              <p:ext uri="{D42A27DB-BD31-4B8C-83A1-F6EECF244321}">
                <p14:modId xmlns:p14="http://schemas.microsoft.com/office/powerpoint/2010/main" val="4205058302"/>
              </p:ext>
            </p:extLst>
          </p:nvPr>
        </p:nvGraphicFramePr>
        <p:xfrm>
          <a:off x="8056632" y="684327"/>
          <a:ext cx="3728000" cy="1728192"/>
        </p:xfrm>
        <a:graphic>
          <a:graphicData uri="http://schemas.openxmlformats.org/drawingml/2006/chart">
            <c:chart xmlns:c="http://schemas.openxmlformats.org/drawingml/2006/chart" xmlns:r="http://schemas.openxmlformats.org/officeDocument/2006/relationships" r:id="rId6"/>
          </a:graphicData>
        </a:graphic>
      </p:graphicFrame>
      <p:sp>
        <p:nvSpPr>
          <p:cNvPr id="19" name="Bent Arrow 18"/>
          <p:cNvSpPr/>
          <p:nvPr/>
        </p:nvSpPr>
        <p:spPr>
          <a:xfrm flipV="1">
            <a:off x="2135560" y="2708917"/>
            <a:ext cx="1719984" cy="1080122"/>
          </a:xfrm>
          <a:prstGeom prst="bentArrow">
            <a:avLst>
              <a:gd name="adj1" fmla="val 25000"/>
              <a:gd name="adj2" fmla="val 32510"/>
              <a:gd name="adj3" fmla="val 39179"/>
              <a:gd name="adj4" fmla="val 437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651188" y="2329886"/>
            <a:ext cx="3384376" cy="230832"/>
          </a:xfrm>
          <a:prstGeom prst="rect">
            <a:avLst/>
          </a:prstGeom>
        </p:spPr>
        <p:txBody>
          <a:bodyPr wrap="square">
            <a:spAutoFit/>
          </a:bodyPr>
          <a:lstStyle/>
          <a:p>
            <a:pPr algn="ctr" eaLnBrk="0"/>
            <a:r>
              <a:rPr lang="en-US" sz="900" b="1" i="1" dirty="0"/>
              <a:t>Figure: Index chart of capability measurement (Example)</a:t>
            </a:r>
            <a:endParaRPr lang="en-US" sz="900" i="1" dirty="0"/>
          </a:p>
        </p:txBody>
      </p:sp>
      <p:sp>
        <p:nvSpPr>
          <p:cNvPr id="21" name="TextBox 20"/>
          <p:cNvSpPr txBox="1"/>
          <p:nvPr/>
        </p:nvSpPr>
        <p:spPr>
          <a:xfrm>
            <a:off x="4268004" y="511890"/>
            <a:ext cx="2108269" cy="369332"/>
          </a:xfrm>
          <a:prstGeom prst="rect">
            <a:avLst/>
          </a:prstGeom>
          <a:noFill/>
        </p:spPr>
        <p:txBody>
          <a:bodyPr wrap="none" rtlCol="0">
            <a:spAutoFit/>
          </a:bodyPr>
          <a:lstStyle/>
          <a:p>
            <a:r>
              <a:rPr lang="en-US" b="1" dirty="0"/>
              <a:t>Case 1: The good</a:t>
            </a:r>
          </a:p>
        </p:txBody>
      </p:sp>
      <p:sp>
        <p:nvSpPr>
          <p:cNvPr id="22" name="TextBox 21"/>
          <p:cNvSpPr txBox="1"/>
          <p:nvPr/>
        </p:nvSpPr>
        <p:spPr>
          <a:xfrm>
            <a:off x="4268004" y="2390686"/>
            <a:ext cx="1928733" cy="369332"/>
          </a:xfrm>
          <a:prstGeom prst="rect">
            <a:avLst/>
          </a:prstGeom>
          <a:noFill/>
        </p:spPr>
        <p:txBody>
          <a:bodyPr wrap="none" rtlCol="0">
            <a:spAutoFit/>
          </a:bodyPr>
          <a:lstStyle/>
          <a:p>
            <a:r>
              <a:rPr lang="en-US" b="1" dirty="0"/>
              <a:t>Case 2: The evil</a:t>
            </a:r>
          </a:p>
        </p:txBody>
      </p:sp>
      <p:sp>
        <p:nvSpPr>
          <p:cNvPr id="23" name="TextBox 22"/>
          <p:cNvSpPr txBox="1"/>
          <p:nvPr/>
        </p:nvSpPr>
        <p:spPr>
          <a:xfrm>
            <a:off x="9777983" y="3248978"/>
            <a:ext cx="1853392" cy="600164"/>
          </a:xfrm>
          <a:prstGeom prst="rect">
            <a:avLst/>
          </a:prstGeom>
          <a:noFill/>
        </p:spPr>
        <p:txBody>
          <a:bodyPr wrap="none" rtlCol="0">
            <a:spAutoFit/>
          </a:bodyPr>
          <a:lstStyle/>
          <a:p>
            <a:r>
              <a:rPr lang="en-US" sz="1100" i="1" dirty="0"/>
              <a:t>It’s OK.</a:t>
            </a:r>
            <a:br>
              <a:rPr lang="en-US" sz="1100" i="1" dirty="0"/>
            </a:br>
            <a:r>
              <a:rPr lang="en-US" sz="1100" i="1" dirty="0"/>
              <a:t>Risk is just extremely high.</a:t>
            </a:r>
            <a:br>
              <a:rPr lang="en-US" sz="1100" i="1" dirty="0"/>
            </a:br>
            <a:r>
              <a:rPr lang="en-US" sz="1100" i="1" dirty="0"/>
              <a:t>And you will be </a:t>
            </a:r>
            <a:r>
              <a:rPr lang="en-US" sz="1100" i="1" strike="sngStrike" dirty="0"/>
              <a:t>fine</a:t>
            </a:r>
            <a:r>
              <a:rPr lang="en-US" sz="1100" i="1" dirty="0"/>
              <a:t> </a:t>
            </a:r>
            <a:r>
              <a:rPr lang="en-US" sz="1100" i="1" dirty="0">
                <a:solidFill>
                  <a:srgbClr val="C00000"/>
                </a:solidFill>
              </a:rPr>
              <a:t>fired</a:t>
            </a:r>
            <a:r>
              <a:rPr lang="en-US" sz="1100" i="1" dirty="0"/>
              <a:t>!</a:t>
            </a:r>
          </a:p>
        </p:txBody>
      </p:sp>
      <p:sp>
        <p:nvSpPr>
          <p:cNvPr id="24" name="TextBox 23"/>
          <p:cNvSpPr txBox="1"/>
          <p:nvPr/>
        </p:nvSpPr>
        <p:spPr>
          <a:xfrm>
            <a:off x="9634513" y="799046"/>
            <a:ext cx="2039341" cy="600164"/>
          </a:xfrm>
          <a:prstGeom prst="rect">
            <a:avLst/>
          </a:prstGeom>
          <a:noFill/>
        </p:spPr>
        <p:txBody>
          <a:bodyPr wrap="none" rtlCol="0">
            <a:spAutoFit/>
          </a:bodyPr>
          <a:lstStyle/>
          <a:p>
            <a:r>
              <a:rPr lang="en-US" sz="1100" i="1" dirty="0"/>
              <a:t>It’s OK.</a:t>
            </a:r>
            <a:br>
              <a:rPr lang="en-US" sz="1100" i="1" dirty="0"/>
            </a:br>
            <a:r>
              <a:rPr lang="en-US" sz="1100" i="1" dirty="0"/>
              <a:t>Risk is just so small.</a:t>
            </a:r>
            <a:br>
              <a:rPr lang="en-US" sz="1100" i="1" dirty="0"/>
            </a:br>
            <a:r>
              <a:rPr lang="en-US" sz="1100" i="1" dirty="0"/>
              <a:t>And it seems the bug is gone!</a:t>
            </a:r>
          </a:p>
        </p:txBody>
      </p:sp>
      <p:sp>
        <p:nvSpPr>
          <p:cNvPr id="25" name="TextBox 24"/>
          <p:cNvSpPr txBox="1"/>
          <p:nvPr/>
        </p:nvSpPr>
        <p:spPr>
          <a:xfrm>
            <a:off x="6102365" y="3248978"/>
            <a:ext cx="1406154" cy="600164"/>
          </a:xfrm>
          <a:prstGeom prst="rect">
            <a:avLst/>
          </a:prstGeom>
          <a:noFill/>
        </p:spPr>
        <p:txBody>
          <a:bodyPr wrap="none" rtlCol="0">
            <a:spAutoFit/>
          </a:bodyPr>
          <a:lstStyle/>
          <a:p>
            <a:r>
              <a:rPr lang="en-US" sz="1100" i="1" dirty="0"/>
              <a:t>It’s OK.</a:t>
            </a:r>
            <a:br>
              <a:rPr lang="en-US" sz="1100" i="1" dirty="0"/>
            </a:br>
            <a:r>
              <a:rPr lang="en-US" sz="1100" i="1" dirty="0"/>
              <a:t>Risk is just so high.</a:t>
            </a:r>
            <a:br>
              <a:rPr lang="en-US" sz="1100" i="1" dirty="0"/>
            </a:br>
            <a:r>
              <a:rPr lang="en-US" sz="1100" i="1" dirty="0"/>
              <a:t>But you still be fine!</a:t>
            </a:r>
          </a:p>
        </p:txBody>
      </p:sp>
      <p:sp>
        <p:nvSpPr>
          <p:cNvPr id="26" name="TextBox 25"/>
          <p:cNvSpPr txBox="1"/>
          <p:nvPr/>
        </p:nvSpPr>
        <p:spPr>
          <a:xfrm>
            <a:off x="5656730" y="799046"/>
            <a:ext cx="2297424" cy="600164"/>
          </a:xfrm>
          <a:prstGeom prst="rect">
            <a:avLst/>
          </a:prstGeom>
          <a:noFill/>
        </p:spPr>
        <p:txBody>
          <a:bodyPr wrap="none" rtlCol="0">
            <a:spAutoFit/>
          </a:bodyPr>
          <a:lstStyle/>
          <a:p>
            <a:r>
              <a:rPr lang="en-US" sz="1100" i="1" dirty="0"/>
              <a:t>It’s OK.</a:t>
            </a:r>
            <a:br>
              <a:rPr lang="en-US" sz="1100" i="1" dirty="0"/>
            </a:br>
            <a:r>
              <a:rPr lang="en-US" sz="1100" i="1" dirty="0"/>
              <a:t>Risk is just so small.</a:t>
            </a:r>
            <a:br>
              <a:rPr lang="en-US" sz="1100" i="1" dirty="0"/>
            </a:br>
            <a:r>
              <a:rPr lang="en-US" sz="1100" i="1" dirty="0"/>
              <a:t>And it seems the bug is in control!</a:t>
            </a:r>
          </a:p>
        </p:txBody>
      </p:sp>
      <p:sp>
        <p:nvSpPr>
          <p:cNvPr id="27" name="Rectangle 26"/>
          <p:cNvSpPr/>
          <p:nvPr/>
        </p:nvSpPr>
        <p:spPr>
          <a:xfrm>
            <a:off x="391686" y="5648136"/>
            <a:ext cx="7752635" cy="461665"/>
          </a:xfrm>
          <a:prstGeom prst="rect">
            <a:avLst/>
          </a:prstGeom>
        </p:spPr>
        <p:txBody>
          <a:bodyPr wrap="none">
            <a:spAutoFit/>
          </a:bodyPr>
          <a:lstStyle/>
          <a:p>
            <a:r>
              <a:rPr lang="en-US" sz="2400" b="1" dirty="0">
                <a:latin typeface="Arial Black" panose="020B0A04020102020204" pitchFamily="34" charset="0"/>
                <a:cs typeface="Aharoni" panose="02010803020104030203" pitchFamily="2" charset="-79"/>
              </a:rPr>
              <a:t>Judgement is made base on quality trending!</a:t>
            </a:r>
            <a:endParaRPr lang="en-US" sz="2400" dirty="0">
              <a:latin typeface="Arial Black" panose="020B0A04020102020204" pitchFamily="34" charset="0"/>
            </a:endParaRPr>
          </a:p>
        </p:txBody>
      </p:sp>
      <p:sp>
        <p:nvSpPr>
          <p:cNvPr id="28" name="TextBox 27"/>
          <p:cNvSpPr txBox="1"/>
          <p:nvPr/>
        </p:nvSpPr>
        <p:spPr>
          <a:xfrm>
            <a:off x="1411604" y="1283027"/>
            <a:ext cx="1863544" cy="430887"/>
          </a:xfrm>
          <a:prstGeom prst="rect">
            <a:avLst/>
          </a:prstGeom>
          <a:noFill/>
        </p:spPr>
        <p:txBody>
          <a:bodyPr wrap="square" rtlCol="0">
            <a:spAutoFit/>
          </a:bodyPr>
          <a:lstStyle/>
          <a:p>
            <a:r>
              <a:rPr lang="en-US" sz="1100" i="1" dirty="0"/>
              <a:t>With few data, cannot make any conclusion.</a:t>
            </a:r>
          </a:p>
        </p:txBody>
      </p:sp>
      <p:sp>
        <p:nvSpPr>
          <p:cNvPr id="4" name="Oval 3"/>
          <p:cNvSpPr/>
          <p:nvPr/>
        </p:nvSpPr>
        <p:spPr>
          <a:xfrm>
            <a:off x="9408368" y="2708917"/>
            <a:ext cx="369615" cy="1140225"/>
          </a:xfrm>
          <a:prstGeom prst="ellipse">
            <a:avLst/>
          </a:prstGeom>
          <a:noFill/>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TextBox 28"/>
          <p:cNvSpPr txBox="1"/>
          <p:nvPr/>
        </p:nvSpPr>
        <p:spPr>
          <a:xfrm>
            <a:off x="4406011" y="4977170"/>
            <a:ext cx="2313831" cy="600164"/>
          </a:xfrm>
          <a:prstGeom prst="rect">
            <a:avLst/>
          </a:prstGeom>
          <a:noFill/>
        </p:spPr>
        <p:txBody>
          <a:bodyPr wrap="square" rtlCol="0">
            <a:spAutoFit/>
          </a:bodyPr>
          <a:lstStyle/>
          <a:p>
            <a:r>
              <a:rPr lang="en-US" sz="1100" i="1" dirty="0"/>
              <a:t>If we can forecast the next quality at this point, then we can against the evil.</a:t>
            </a:r>
          </a:p>
        </p:txBody>
      </p:sp>
      <p:graphicFrame>
        <p:nvGraphicFramePr>
          <p:cNvPr id="30" name="Chart 29"/>
          <p:cNvGraphicFramePr/>
          <p:nvPr>
            <p:extLst>
              <p:ext uri="{D42A27DB-BD31-4B8C-83A1-F6EECF244321}">
                <p14:modId xmlns:p14="http://schemas.microsoft.com/office/powerpoint/2010/main" val="1862802486"/>
              </p:ext>
            </p:extLst>
          </p:nvPr>
        </p:nvGraphicFramePr>
        <p:xfrm>
          <a:off x="8053652" y="4442346"/>
          <a:ext cx="3728000" cy="1728192"/>
        </p:xfrm>
        <a:graphic>
          <a:graphicData uri="http://schemas.openxmlformats.org/drawingml/2006/chart">
            <c:chart xmlns:c="http://schemas.openxmlformats.org/drawingml/2006/chart" xmlns:r="http://schemas.openxmlformats.org/officeDocument/2006/relationships" r:id="rId7"/>
          </a:graphicData>
        </a:graphic>
      </p:graphicFrame>
      <p:cxnSp>
        <p:nvCxnSpPr>
          <p:cNvPr id="6" name="Curved Connector 5"/>
          <p:cNvCxnSpPr>
            <a:endCxn id="30" idx="1"/>
          </p:cNvCxnSpPr>
          <p:nvPr/>
        </p:nvCxnSpPr>
        <p:spPr>
          <a:xfrm rot="5400000">
            <a:off x="7972309" y="3870382"/>
            <a:ext cx="1517403" cy="1354716"/>
          </a:xfrm>
          <a:prstGeom prst="curvedConnector4">
            <a:avLst>
              <a:gd name="adj1" fmla="val 15303"/>
              <a:gd name="adj2" fmla="val 171492"/>
            </a:avLst>
          </a:prstGeom>
          <a:ln>
            <a:prstDash val="lgDash"/>
            <a:headEnd w="med" len="med"/>
            <a:tailEnd type="triangle" w="lg" len="lg"/>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9387462" y="5228269"/>
            <a:ext cx="1991251" cy="600164"/>
          </a:xfrm>
          <a:prstGeom prst="rect">
            <a:avLst/>
          </a:prstGeom>
          <a:noFill/>
        </p:spPr>
        <p:txBody>
          <a:bodyPr wrap="none" rtlCol="0">
            <a:spAutoFit/>
          </a:bodyPr>
          <a:lstStyle/>
          <a:p>
            <a:r>
              <a:rPr lang="en-US" sz="1100" i="1" dirty="0"/>
              <a:t>It’s OK.</a:t>
            </a:r>
            <a:br>
              <a:rPr lang="en-US" sz="1100" i="1" dirty="0"/>
            </a:br>
            <a:r>
              <a:rPr lang="en-US" sz="1100" i="1" dirty="0"/>
              <a:t>Quality was critical.</a:t>
            </a:r>
            <a:br>
              <a:rPr lang="en-US" sz="1100" i="1" dirty="0"/>
            </a:br>
            <a:r>
              <a:rPr lang="en-US" sz="1100" i="1" dirty="0"/>
              <a:t>But we took back the control!</a:t>
            </a:r>
          </a:p>
        </p:txBody>
      </p:sp>
      <p:cxnSp>
        <p:nvCxnSpPr>
          <p:cNvPr id="12" name="Straight Arrow Connector 11"/>
          <p:cNvCxnSpPr/>
          <p:nvPr/>
        </p:nvCxnSpPr>
        <p:spPr>
          <a:xfrm flipV="1">
            <a:off x="5950716" y="2740319"/>
            <a:ext cx="1434715" cy="256630"/>
          </a:xfrm>
          <a:prstGeom prst="straightConnector1">
            <a:avLst/>
          </a:prstGeom>
          <a:ln>
            <a:prstDash val="lgDash"/>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rot="20953771">
            <a:off x="6218819" y="2700403"/>
            <a:ext cx="780983" cy="215444"/>
          </a:xfrm>
          <a:prstGeom prst="rect">
            <a:avLst/>
          </a:prstGeom>
          <a:noFill/>
        </p:spPr>
        <p:txBody>
          <a:bodyPr wrap="none" rtlCol="0">
            <a:spAutoFit/>
          </a:bodyPr>
          <a:lstStyle/>
          <a:p>
            <a:r>
              <a:rPr lang="en-US" sz="800" i="1" dirty="0"/>
              <a:t>Trending line</a:t>
            </a:r>
          </a:p>
        </p:txBody>
      </p:sp>
      <p:cxnSp>
        <p:nvCxnSpPr>
          <p:cNvPr id="33" name="Straight Arrow Connector 32"/>
          <p:cNvCxnSpPr/>
          <p:nvPr/>
        </p:nvCxnSpPr>
        <p:spPr>
          <a:xfrm flipV="1">
            <a:off x="5923926" y="1492872"/>
            <a:ext cx="1756250" cy="133940"/>
          </a:xfrm>
          <a:prstGeom prst="straightConnector1">
            <a:avLst/>
          </a:prstGeom>
          <a:ln>
            <a:prstDash val="lgDash"/>
            <a:tailEnd type="triangle"/>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rot="21362527">
            <a:off x="6242587" y="1409099"/>
            <a:ext cx="780983" cy="215444"/>
          </a:xfrm>
          <a:prstGeom prst="rect">
            <a:avLst/>
          </a:prstGeom>
          <a:noFill/>
        </p:spPr>
        <p:txBody>
          <a:bodyPr wrap="none" rtlCol="0">
            <a:spAutoFit/>
          </a:bodyPr>
          <a:lstStyle/>
          <a:p>
            <a:r>
              <a:rPr lang="en-US" sz="800" i="1" dirty="0"/>
              <a:t>Trending line</a:t>
            </a:r>
          </a:p>
        </p:txBody>
      </p:sp>
      <p:sp>
        <p:nvSpPr>
          <p:cNvPr id="36" name="Oval 35"/>
          <p:cNvSpPr/>
          <p:nvPr/>
        </p:nvSpPr>
        <p:spPr>
          <a:xfrm>
            <a:off x="5671139" y="2737148"/>
            <a:ext cx="369615" cy="1111994"/>
          </a:xfrm>
          <a:prstGeom prst="ellipse">
            <a:avLst/>
          </a:prstGeom>
          <a:noFill/>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7" name="Curved Connector 36"/>
          <p:cNvCxnSpPr>
            <a:stCxn id="36" idx="4"/>
            <a:endCxn id="30" idx="1"/>
          </p:cNvCxnSpPr>
          <p:nvPr/>
        </p:nvCxnSpPr>
        <p:spPr>
          <a:xfrm rot="16200000" flipH="1">
            <a:off x="6226149" y="3478939"/>
            <a:ext cx="1457300" cy="2197705"/>
          </a:xfrm>
          <a:prstGeom prst="curvedConnector2">
            <a:avLst/>
          </a:prstGeom>
          <a:ln>
            <a:prstDash val="lgDash"/>
            <a:headEnd w="med" len="med"/>
            <a:tailEnd type="triangle" w="lg" len="lg"/>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p:nvPr/>
        </p:nvCxnSpPr>
        <p:spPr>
          <a:xfrm flipV="1">
            <a:off x="5923926" y="1601719"/>
            <a:ext cx="1756250" cy="112195"/>
          </a:xfrm>
          <a:prstGeom prst="straightConnector1">
            <a:avLst/>
          </a:prstGeom>
          <a:ln>
            <a:solidFill>
              <a:srgbClr val="FFC000"/>
            </a:solidFill>
            <a:prstDash val="lgDash"/>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a:xfrm flipV="1">
            <a:off x="5923926" y="2708917"/>
            <a:ext cx="562993" cy="214477"/>
          </a:xfrm>
          <a:prstGeom prst="straightConnector1">
            <a:avLst/>
          </a:prstGeom>
          <a:ln>
            <a:solidFill>
              <a:srgbClr val="FFC000"/>
            </a:solidFill>
            <a:prstDash val="lgDash"/>
            <a:tailEnd type="triangle"/>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8048597" y="4276575"/>
            <a:ext cx="2326278" cy="369332"/>
          </a:xfrm>
          <a:prstGeom prst="rect">
            <a:avLst/>
          </a:prstGeom>
          <a:noFill/>
        </p:spPr>
        <p:txBody>
          <a:bodyPr wrap="none" rtlCol="0">
            <a:spAutoFit/>
          </a:bodyPr>
          <a:lstStyle/>
          <a:p>
            <a:r>
              <a:rPr lang="en-US" b="1" dirty="0"/>
              <a:t>Case 3: The control</a:t>
            </a:r>
          </a:p>
        </p:txBody>
      </p:sp>
    </p:spTree>
    <p:extLst>
      <p:ext uri="{BB962C8B-B14F-4D97-AF65-F5344CB8AC3E}">
        <p14:creationId xmlns:p14="http://schemas.microsoft.com/office/powerpoint/2010/main" val="74001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500"/>
                                        <p:tgtEl>
                                          <p:spTgt spid="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500"/>
                                        <p:tgtEl>
                                          <p:spTgt spid="29"/>
                                        </p:tgtEl>
                                      </p:cBhvr>
                                    </p:animEffect>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500"/>
                                        <p:tgtEl>
                                          <p:spTgt spid="3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15" grpId="0">
        <p:bldAsOne/>
      </p:bldGraphic>
      <p:bldGraphic spid="16" grpId="0">
        <p:bldAsOne/>
      </p:bldGraphic>
      <p:bldGraphic spid="17" grpId="0">
        <p:bldAsOne/>
      </p:bldGraphic>
      <p:bldGraphic spid="18" grpId="0">
        <p:bldAsOne/>
      </p:bldGraphic>
      <p:bldP spid="19" grpId="0" animBg="1"/>
      <p:bldP spid="20" grpId="0"/>
      <p:bldP spid="21" grpId="0"/>
      <p:bldP spid="22" grpId="0"/>
      <p:bldP spid="23" grpId="0"/>
      <p:bldP spid="24" grpId="0"/>
      <p:bldP spid="25" grpId="0"/>
      <p:bldP spid="26" grpId="0"/>
      <p:bldP spid="27" grpId="0"/>
      <p:bldP spid="28" grpId="0"/>
      <p:bldP spid="4" grpId="0" animBg="1"/>
      <p:bldP spid="29" grpId="0"/>
      <p:bldGraphic spid="30" grpId="0">
        <p:bldAsOne/>
      </p:bldGraphic>
      <p:bldP spid="31" grpId="0"/>
      <p:bldP spid="32" grpId="0"/>
      <p:bldP spid="35" grpId="0"/>
      <p:bldP spid="36" grpId="0" animBg="1"/>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BBD4-0EBB-4E89-9565-7976FC962A52}"/>
              </a:ext>
            </a:extLst>
          </p:cNvPr>
          <p:cNvSpPr>
            <a:spLocks noGrp="1"/>
          </p:cNvSpPr>
          <p:nvPr>
            <p:ph type="title"/>
          </p:nvPr>
        </p:nvSpPr>
        <p:spPr/>
        <p:txBody>
          <a:bodyPr/>
          <a:lstStyle/>
          <a:p>
            <a:r>
              <a:rPr lang="en-US" dirty="0"/>
              <a:t>(6) Measurement and Analysis (MA)</a:t>
            </a:r>
          </a:p>
        </p:txBody>
      </p:sp>
      <p:sp>
        <p:nvSpPr>
          <p:cNvPr id="3" name="Slide Number Placeholder 2">
            <a:extLst>
              <a:ext uri="{FF2B5EF4-FFF2-40B4-BE49-F238E27FC236}">
                <a16:creationId xmlns:a16="http://schemas.microsoft.com/office/drawing/2014/main" id="{47CB1767-3218-4F55-BC8B-797540B5F749}"/>
              </a:ext>
            </a:extLst>
          </p:cNvPr>
          <p:cNvSpPr>
            <a:spLocks noGrp="1"/>
          </p:cNvSpPr>
          <p:nvPr>
            <p:ph type="sldNum" sz="quarter" idx="10"/>
          </p:nvPr>
        </p:nvSpPr>
        <p:spPr/>
        <p:txBody>
          <a:bodyPr/>
          <a:lstStyle/>
          <a:p>
            <a:pPr algn="l"/>
            <a:r>
              <a:rPr lang="de-DE"/>
              <a:t>Page </a:t>
            </a:r>
            <a:fld id="{3FD030EF-7044-4946-962A-5D7D09BD1B34}" type="slidenum">
              <a:rPr lang="de-DE" smtClean="0"/>
              <a:pPr algn="l"/>
              <a:t>18</a:t>
            </a:fld>
            <a:endParaRPr lang="de-DE" dirty="0"/>
          </a:p>
        </p:txBody>
      </p:sp>
      <p:sp>
        <p:nvSpPr>
          <p:cNvPr id="19" name="Rectangle 18">
            <a:extLst>
              <a:ext uri="{FF2B5EF4-FFF2-40B4-BE49-F238E27FC236}">
                <a16:creationId xmlns:a16="http://schemas.microsoft.com/office/drawing/2014/main" id="{DB11974B-32C5-459F-81F7-F34A988D13F2}"/>
              </a:ext>
            </a:extLst>
          </p:cNvPr>
          <p:cNvSpPr/>
          <p:nvPr/>
        </p:nvSpPr>
        <p:spPr>
          <a:xfrm>
            <a:off x="4474026" y="1412776"/>
            <a:ext cx="2690288"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CONTROL</a:t>
            </a:r>
            <a:endParaRPr lang="en-US" sz="3600" dirty="0">
              <a:latin typeface="Arial Black" panose="020B0A04020102020204" pitchFamily="34" charset="0"/>
            </a:endParaRPr>
          </a:p>
        </p:txBody>
      </p:sp>
      <p:sp>
        <p:nvSpPr>
          <p:cNvPr id="20" name="Rectangle 19">
            <a:extLst>
              <a:ext uri="{FF2B5EF4-FFF2-40B4-BE49-F238E27FC236}">
                <a16:creationId xmlns:a16="http://schemas.microsoft.com/office/drawing/2014/main" id="{E24C1F08-1B8A-439A-AE8F-8A647960A3E5}"/>
              </a:ext>
            </a:extLst>
          </p:cNvPr>
          <p:cNvSpPr/>
          <p:nvPr/>
        </p:nvSpPr>
        <p:spPr>
          <a:xfrm>
            <a:off x="8273701" y="1412776"/>
            <a:ext cx="2542234" cy="646331"/>
          </a:xfrm>
          <a:prstGeom prst="rect">
            <a:avLst/>
          </a:prstGeom>
        </p:spPr>
        <p:txBody>
          <a:bodyPr wrap="none">
            <a:spAutoFit/>
          </a:bodyPr>
          <a:lstStyle/>
          <a:p>
            <a:r>
              <a:rPr lang="en-US" sz="3600" b="1" dirty="0">
                <a:latin typeface="Arial Black" panose="020B0A04020102020204" pitchFamily="34" charset="0"/>
                <a:cs typeface="Aharoni" panose="02010803020104030203" pitchFamily="2" charset="-79"/>
              </a:rPr>
              <a:t>IMPROVE</a:t>
            </a:r>
            <a:endParaRPr lang="en-US" sz="3600" dirty="0">
              <a:latin typeface="Arial Black" panose="020B0A04020102020204" pitchFamily="34" charset="0"/>
            </a:endParaRPr>
          </a:p>
        </p:txBody>
      </p:sp>
      <p:cxnSp>
        <p:nvCxnSpPr>
          <p:cNvPr id="21" name="Curved Connector 69">
            <a:extLst>
              <a:ext uri="{FF2B5EF4-FFF2-40B4-BE49-F238E27FC236}">
                <a16:creationId xmlns:a16="http://schemas.microsoft.com/office/drawing/2014/main" id="{44B86197-CDA7-423C-94CE-438D50364F82}"/>
              </a:ext>
            </a:extLst>
          </p:cNvPr>
          <p:cNvCxnSpPr>
            <a:stCxn id="20" idx="0"/>
            <a:endCxn id="19" idx="0"/>
          </p:cNvCxnSpPr>
          <p:nvPr/>
        </p:nvCxnSpPr>
        <p:spPr>
          <a:xfrm rot="16200000" flipV="1">
            <a:off x="7681994" y="-450048"/>
            <a:ext cx="12700" cy="3725648"/>
          </a:xfrm>
          <a:prstGeom prst="curvedConnector3">
            <a:avLst>
              <a:gd name="adj1" fmla="val 3243559"/>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22" name="Curved Connector 70">
            <a:extLst>
              <a:ext uri="{FF2B5EF4-FFF2-40B4-BE49-F238E27FC236}">
                <a16:creationId xmlns:a16="http://schemas.microsoft.com/office/drawing/2014/main" id="{95DB55E7-8647-4A52-85C7-FE1251B386BD}"/>
              </a:ext>
            </a:extLst>
          </p:cNvPr>
          <p:cNvCxnSpPr>
            <a:stCxn id="19" idx="2"/>
            <a:endCxn id="20" idx="2"/>
          </p:cNvCxnSpPr>
          <p:nvPr/>
        </p:nvCxnSpPr>
        <p:spPr>
          <a:xfrm rot="16200000" flipH="1">
            <a:off x="7681994" y="196283"/>
            <a:ext cx="12700" cy="3725648"/>
          </a:xfrm>
          <a:prstGeom prst="curvedConnector3">
            <a:avLst>
              <a:gd name="adj1" fmla="val 3487504"/>
            </a:avLst>
          </a:prstGeom>
          <a:ln>
            <a:tailEnd type="triangle" w="lg" len="lg"/>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EE2A438E-CEDD-4D34-BACE-924D12B34FDC}"/>
              </a:ext>
            </a:extLst>
          </p:cNvPr>
          <p:cNvSpPr/>
          <p:nvPr/>
        </p:nvSpPr>
        <p:spPr>
          <a:xfrm>
            <a:off x="640816" y="1419126"/>
            <a:ext cx="3292889" cy="646331"/>
          </a:xfrm>
          <a:prstGeom prst="rect">
            <a:avLst/>
          </a:prstGeom>
        </p:spPr>
        <p:txBody>
          <a:bodyPr wrap="none">
            <a:spAutoFit/>
          </a:bodyPr>
          <a:lstStyle/>
          <a:p>
            <a:r>
              <a:rPr lang="en-US" sz="3600" b="1" dirty="0" err="1">
                <a:solidFill>
                  <a:srgbClr val="C00000"/>
                </a:solidFill>
                <a:latin typeface="Arial Black" panose="020B0A04020102020204" pitchFamily="34" charset="0"/>
                <a:cs typeface="Aharoni" panose="02010803020104030203" pitchFamily="2" charset="-79"/>
              </a:rPr>
              <a:t>MEASURE</a:t>
            </a:r>
            <a:r>
              <a:rPr lang="en-US" sz="1600" b="1" dirty="0" err="1">
                <a:solidFill>
                  <a:srgbClr val="C00000"/>
                </a:solidFill>
                <a:latin typeface="Arial Black" panose="020B0A04020102020204" pitchFamily="34" charset="0"/>
                <a:cs typeface="Aharoni" panose="02010803020104030203" pitchFamily="2" charset="-79"/>
              </a:rPr>
              <a:t>ment</a:t>
            </a:r>
            <a:endParaRPr lang="en-US" sz="3600" dirty="0">
              <a:solidFill>
                <a:srgbClr val="C00000"/>
              </a:solidFill>
              <a:latin typeface="Arial Black" panose="020B0A04020102020204" pitchFamily="34" charset="0"/>
            </a:endParaRPr>
          </a:p>
        </p:txBody>
      </p:sp>
      <p:cxnSp>
        <p:nvCxnSpPr>
          <p:cNvPr id="24" name="Curved Connector 72">
            <a:extLst>
              <a:ext uri="{FF2B5EF4-FFF2-40B4-BE49-F238E27FC236}">
                <a16:creationId xmlns:a16="http://schemas.microsoft.com/office/drawing/2014/main" id="{94F59B9F-13AE-458F-9D8D-89832B19FCC1}"/>
              </a:ext>
            </a:extLst>
          </p:cNvPr>
          <p:cNvCxnSpPr>
            <a:stCxn id="23" idx="2"/>
            <a:endCxn id="19" idx="2"/>
          </p:cNvCxnSpPr>
          <p:nvPr/>
        </p:nvCxnSpPr>
        <p:spPr>
          <a:xfrm rot="5400000" flipH="1" flipV="1">
            <a:off x="4050040" y="296327"/>
            <a:ext cx="6350" cy="3531909"/>
          </a:xfrm>
          <a:prstGeom prst="curvedConnector3">
            <a:avLst>
              <a:gd name="adj1" fmla="val -7102756"/>
            </a:avLst>
          </a:prstGeom>
          <a:ln>
            <a:tailEnd type="triangle" w="lg" len="lg"/>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296707E5-FD47-455B-913B-14BCB801E475}"/>
              </a:ext>
            </a:extLst>
          </p:cNvPr>
          <p:cNvSpPr txBox="1"/>
          <p:nvPr/>
        </p:nvSpPr>
        <p:spPr>
          <a:xfrm>
            <a:off x="675050" y="1275620"/>
            <a:ext cx="1085554" cy="261610"/>
          </a:xfrm>
          <a:prstGeom prst="rect">
            <a:avLst/>
          </a:prstGeom>
          <a:noFill/>
        </p:spPr>
        <p:txBody>
          <a:bodyPr wrap="none" rtlCol="0">
            <a:spAutoFit/>
          </a:bodyPr>
          <a:lstStyle/>
          <a:p>
            <a:r>
              <a:rPr lang="en-US" sz="1100" i="1" dirty="0"/>
              <a:t>When you can</a:t>
            </a:r>
          </a:p>
        </p:txBody>
      </p:sp>
      <p:sp>
        <p:nvSpPr>
          <p:cNvPr id="26" name="TextBox 25">
            <a:extLst>
              <a:ext uri="{FF2B5EF4-FFF2-40B4-BE49-F238E27FC236}">
                <a16:creationId xmlns:a16="http://schemas.microsoft.com/office/drawing/2014/main" id="{819C2DEA-1EB1-482D-89EA-B2711CA2A152}"/>
              </a:ext>
            </a:extLst>
          </p:cNvPr>
          <p:cNvSpPr txBox="1"/>
          <p:nvPr/>
        </p:nvSpPr>
        <p:spPr>
          <a:xfrm>
            <a:off x="3391415" y="2181353"/>
            <a:ext cx="1039067" cy="261610"/>
          </a:xfrm>
          <a:prstGeom prst="rect">
            <a:avLst/>
          </a:prstGeom>
          <a:noFill/>
        </p:spPr>
        <p:txBody>
          <a:bodyPr wrap="none" rtlCol="0">
            <a:spAutoFit/>
          </a:bodyPr>
          <a:lstStyle/>
          <a:p>
            <a:r>
              <a:rPr lang="en-US" sz="1100" i="1" dirty="0"/>
              <a:t>Then you can</a:t>
            </a:r>
          </a:p>
        </p:txBody>
      </p:sp>
      <p:sp>
        <p:nvSpPr>
          <p:cNvPr id="27" name="TextBox 26">
            <a:extLst>
              <a:ext uri="{FF2B5EF4-FFF2-40B4-BE49-F238E27FC236}">
                <a16:creationId xmlns:a16="http://schemas.microsoft.com/office/drawing/2014/main" id="{FEFE4B79-FA0C-467D-9879-5785811E1B21}"/>
              </a:ext>
            </a:extLst>
          </p:cNvPr>
          <p:cNvSpPr txBox="1"/>
          <p:nvPr/>
        </p:nvSpPr>
        <p:spPr>
          <a:xfrm>
            <a:off x="4506390" y="1275620"/>
            <a:ext cx="1085554" cy="261610"/>
          </a:xfrm>
          <a:prstGeom prst="rect">
            <a:avLst/>
          </a:prstGeom>
          <a:noFill/>
        </p:spPr>
        <p:txBody>
          <a:bodyPr wrap="none" rtlCol="0">
            <a:spAutoFit/>
          </a:bodyPr>
          <a:lstStyle/>
          <a:p>
            <a:r>
              <a:rPr lang="en-US" sz="1100" i="1" dirty="0"/>
              <a:t>When you can</a:t>
            </a:r>
          </a:p>
        </p:txBody>
      </p:sp>
      <p:sp>
        <p:nvSpPr>
          <p:cNvPr id="28" name="TextBox 27">
            <a:extLst>
              <a:ext uri="{FF2B5EF4-FFF2-40B4-BE49-F238E27FC236}">
                <a16:creationId xmlns:a16="http://schemas.microsoft.com/office/drawing/2014/main" id="{17A60F4F-8EBC-4722-BFD5-C5752542A994}"/>
              </a:ext>
            </a:extLst>
          </p:cNvPr>
          <p:cNvSpPr txBox="1"/>
          <p:nvPr/>
        </p:nvSpPr>
        <p:spPr>
          <a:xfrm>
            <a:off x="7203865" y="2178527"/>
            <a:ext cx="1039067" cy="261610"/>
          </a:xfrm>
          <a:prstGeom prst="rect">
            <a:avLst/>
          </a:prstGeom>
          <a:noFill/>
        </p:spPr>
        <p:txBody>
          <a:bodyPr wrap="none" rtlCol="0">
            <a:spAutoFit/>
          </a:bodyPr>
          <a:lstStyle/>
          <a:p>
            <a:r>
              <a:rPr lang="en-US" sz="1100" i="1" dirty="0"/>
              <a:t>Then you can</a:t>
            </a:r>
          </a:p>
        </p:txBody>
      </p:sp>
      <p:sp>
        <p:nvSpPr>
          <p:cNvPr id="29" name="TextBox 28">
            <a:extLst>
              <a:ext uri="{FF2B5EF4-FFF2-40B4-BE49-F238E27FC236}">
                <a16:creationId xmlns:a16="http://schemas.microsoft.com/office/drawing/2014/main" id="{66FA9F63-457B-4911-9C44-78732D03AD1A}"/>
              </a:ext>
            </a:extLst>
          </p:cNvPr>
          <p:cNvSpPr txBox="1"/>
          <p:nvPr/>
        </p:nvSpPr>
        <p:spPr>
          <a:xfrm>
            <a:off x="6855611" y="767214"/>
            <a:ext cx="1789272" cy="261610"/>
          </a:xfrm>
          <a:prstGeom prst="rect">
            <a:avLst/>
          </a:prstGeom>
          <a:noFill/>
        </p:spPr>
        <p:txBody>
          <a:bodyPr wrap="none" rtlCol="0">
            <a:spAutoFit/>
          </a:bodyPr>
          <a:lstStyle/>
          <a:p>
            <a:r>
              <a:rPr lang="en-US" sz="1100" i="1" dirty="0"/>
              <a:t>After that </a:t>
            </a:r>
            <a:r>
              <a:rPr lang="en-US" sz="1100" i="1" dirty="0">
                <a:sym typeface="Wingdings" panose="05000000000000000000" pitchFamily="2" charset="2"/>
              </a:rPr>
              <a:t> maintenance</a:t>
            </a:r>
            <a:endParaRPr lang="en-US" sz="1100" i="1" dirty="0"/>
          </a:p>
        </p:txBody>
      </p:sp>
      <p:sp>
        <p:nvSpPr>
          <p:cNvPr id="4" name="TextBox 3">
            <a:extLst>
              <a:ext uri="{FF2B5EF4-FFF2-40B4-BE49-F238E27FC236}">
                <a16:creationId xmlns:a16="http://schemas.microsoft.com/office/drawing/2014/main" id="{9FE39E11-FD2D-4521-BF7E-AB00438342AF}"/>
              </a:ext>
            </a:extLst>
          </p:cNvPr>
          <p:cNvSpPr txBox="1"/>
          <p:nvPr/>
        </p:nvSpPr>
        <p:spPr>
          <a:xfrm>
            <a:off x="885389" y="3790424"/>
            <a:ext cx="2234678" cy="646331"/>
          </a:xfrm>
          <a:prstGeom prst="rect">
            <a:avLst/>
          </a:prstGeom>
          <a:noFill/>
        </p:spPr>
        <p:txBody>
          <a:bodyPr wrap="none" rtlCol="0">
            <a:spAutoFit/>
          </a:bodyPr>
          <a:lstStyle/>
          <a:p>
            <a:r>
              <a:rPr lang="en-US" sz="3600" dirty="0"/>
              <a:t>Compare</a:t>
            </a:r>
          </a:p>
        </p:txBody>
      </p:sp>
      <p:sp>
        <p:nvSpPr>
          <p:cNvPr id="30" name="TextBox 29">
            <a:extLst>
              <a:ext uri="{FF2B5EF4-FFF2-40B4-BE49-F238E27FC236}">
                <a16:creationId xmlns:a16="http://schemas.microsoft.com/office/drawing/2014/main" id="{79012A52-E90D-4A69-ADAF-2E2E586EBB27}"/>
              </a:ext>
            </a:extLst>
          </p:cNvPr>
          <p:cNvSpPr txBox="1"/>
          <p:nvPr/>
        </p:nvSpPr>
        <p:spPr>
          <a:xfrm>
            <a:off x="85634" y="4418674"/>
            <a:ext cx="1561068" cy="646331"/>
          </a:xfrm>
          <a:prstGeom prst="rect">
            <a:avLst/>
          </a:prstGeom>
          <a:noFill/>
        </p:spPr>
        <p:txBody>
          <a:bodyPr wrap="none" rtlCol="0">
            <a:spAutoFit/>
          </a:bodyPr>
          <a:lstStyle/>
          <a:p>
            <a:r>
              <a:rPr lang="en-US" sz="3600" b="1" dirty="0">
                <a:solidFill>
                  <a:schemeClr val="accent5"/>
                </a:solidFill>
              </a:rPr>
              <a:t>Target</a:t>
            </a:r>
          </a:p>
        </p:txBody>
      </p:sp>
      <p:sp>
        <p:nvSpPr>
          <p:cNvPr id="31" name="TextBox 30">
            <a:extLst>
              <a:ext uri="{FF2B5EF4-FFF2-40B4-BE49-F238E27FC236}">
                <a16:creationId xmlns:a16="http://schemas.microsoft.com/office/drawing/2014/main" id="{E3C37BC4-A70E-4CD3-A81C-774853FEA800}"/>
              </a:ext>
            </a:extLst>
          </p:cNvPr>
          <p:cNvSpPr txBox="1"/>
          <p:nvPr/>
        </p:nvSpPr>
        <p:spPr>
          <a:xfrm>
            <a:off x="2297180" y="4416250"/>
            <a:ext cx="1595309" cy="646331"/>
          </a:xfrm>
          <a:prstGeom prst="rect">
            <a:avLst/>
          </a:prstGeom>
          <a:noFill/>
        </p:spPr>
        <p:txBody>
          <a:bodyPr wrap="none" rtlCol="0">
            <a:spAutoFit/>
          </a:bodyPr>
          <a:lstStyle/>
          <a:p>
            <a:r>
              <a:rPr lang="en-US" sz="3600" b="1" dirty="0">
                <a:solidFill>
                  <a:srgbClr val="00B050"/>
                </a:solidFill>
              </a:rPr>
              <a:t>Actual</a:t>
            </a:r>
          </a:p>
        </p:txBody>
      </p:sp>
      <p:sp>
        <p:nvSpPr>
          <p:cNvPr id="32" name="TextBox 31">
            <a:extLst>
              <a:ext uri="{FF2B5EF4-FFF2-40B4-BE49-F238E27FC236}">
                <a16:creationId xmlns:a16="http://schemas.microsoft.com/office/drawing/2014/main" id="{0CE4C769-30E0-41B5-B672-FCE5739C5B42}"/>
              </a:ext>
            </a:extLst>
          </p:cNvPr>
          <p:cNvSpPr txBox="1"/>
          <p:nvPr/>
        </p:nvSpPr>
        <p:spPr>
          <a:xfrm>
            <a:off x="1625598" y="4416250"/>
            <a:ext cx="831124" cy="646331"/>
          </a:xfrm>
          <a:prstGeom prst="rect">
            <a:avLst/>
          </a:prstGeom>
          <a:noFill/>
        </p:spPr>
        <p:txBody>
          <a:bodyPr wrap="none" rtlCol="0">
            <a:spAutoFit/>
          </a:bodyPr>
          <a:lstStyle/>
          <a:p>
            <a:r>
              <a:rPr lang="en-US" sz="3600" dirty="0"/>
              <a:t>vs.</a:t>
            </a:r>
          </a:p>
        </p:txBody>
      </p:sp>
      <p:sp>
        <p:nvSpPr>
          <p:cNvPr id="33" name="TextBox 32">
            <a:extLst>
              <a:ext uri="{FF2B5EF4-FFF2-40B4-BE49-F238E27FC236}">
                <a16:creationId xmlns:a16="http://schemas.microsoft.com/office/drawing/2014/main" id="{3BEE2F1D-66DF-4244-A0C2-207C9FE827C4}"/>
              </a:ext>
            </a:extLst>
          </p:cNvPr>
          <p:cNvSpPr txBox="1"/>
          <p:nvPr/>
        </p:nvSpPr>
        <p:spPr>
          <a:xfrm>
            <a:off x="4946880" y="4416250"/>
            <a:ext cx="1723549" cy="646331"/>
          </a:xfrm>
          <a:prstGeom prst="rect">
            <a:avLst/>
          </a:prstGeom>
          <a:noFill/>
        </p:spPr>
        <p:txBody>
          <a:bodyPr wrap="none" rtlCol="0">
            <a:spAutoFit/>
          </a:bodyPr>
          <a:lstStyle/>
          <a:p>
            <a:r>
              <a:rPr lang="en-US" sz="3600" b="1" dirty="0">
                <a:solidFill>
                  <a:srgbClr val="00B050"/>
                </a:solidFill>
              </a:rPr>
              <a:t>Actual’</a:t>
            </a:r>
          </a:p>
        </p:txBody>
      </p:sp>
      <p:sp>
        <p:nvSpPr>
          <p:cNvPr id="34" name="TextBox 33">
            <a:extLst>
              <a:ext uri="{FF2B5EF4-FFF2-40B4-BE49-F238E27FC236}">
                <a16:creationId xmlns:a16="http://schemas.microsoft.com/office/drawing/2014/main" id="{BE75A05E-EE6D-4050-9A7C-0C17C651681A}"/>
              </a:ext>
            </a:extLst>
          </p:cNvPr>
          <p:cNvSpPr txBox="1"/>
          <p:nvPr/>
        </p:nvSpPr>
        <p:spPr>
          <a:xfrm>
            <a:off x="4085860" y="3788000"/>
            <a:ext cx="3433825" cy="646331"/>
          </a:xfrm>
          <a:prstGeom prst="rect">
            <a:avLst/>
          </a:prstGeom>
          <a:noFill/>
        </p:spPr>
        <p:txBody>
          <a:bodyPr wrap="none" rtlCol="0">
            <a:spAutoFit/>
          </a:bodyPr>
          <a:lstStyle/>
          <a:p>
            <a:r>
              <a:rPr lang="en-US" sz="3600" dirty="0"/>
              <a:t>Monitor / Tweak</a:t>
            </a:r>
          </a:p>
        </p:txBody>
      </p:sp>
      <p:sp>
        <p:nvSpPr>
          <p:cNvPr id="35" name="TextBox 34">
            <a:extLst>
              <a:ext uri="{FF2B5EF4-FFF2-40B4-BE49-F238E27FC236}">
                <a16:creationId xmlns:a16="http://schemas.microsoft.com/office/drawing/2014/main" id="{15F9916C-44E2-4EBD-A67A-A2FC4A7C2EA9}"/>
              </a:ext>
            </a:extLst>
          </p:cNvPr>
          <p:cNvSpPr txBox="1"/>
          <p:nvPr/>
        </p:nvSpPr>
        <p:spPr>
          <a:xfrm>
            <a:off x="7536160" y="4415038"/>
            <a:ext cx="3183307" cy="646331"/>
          </a:xfrm>
          <a:prstGeom prst="rect">
            <a:avLst/>
          </a:prstGeom>
          <a:noFill/>
        </p:spPr>
        <p:txBody>
          <a:bodyPr wrap="none" rtlCol="0">
            <a:spAutoFit/>
          </a:bodyPr>
          <a:lstStyle/>
          <a:p>
            <a:r>
              <a:rPr lang="en-US" sz="3600" b="1" i="1" dirty="0"/>
              <a:t>(next) </a:t>
            </a:r>
            <a:r>
              <a:rPr lang="en-US" sz="3600" b="1" dirty="0">
                <a:solidFill>
                  <a:schemeClr val="accent5"/>
                </a:solidFill>
              </a:rPr>
              <a:t>Target’’</a:t>
            </a:r>
          </a:p>
        </p:txBody>
      </p:sp>
      <p:sp>
        <p:nvSpPr>
          <p:cNvPr id="36" name="TextBox 35">
            <a:extLst>
              <a:ext uri="{FF2B5EF4-FFF2-40B4-BE49-F238E27FC236}">
                <a16:creationId xmlns:a16="http://schemas.microsoft.com/office/drawing/2014/main" id="{32926B80-7C1E-436E-9A54-2B497919E6E2}"/>
              </a:ext>
            </a:extLst>
          </p:cNvPr>
          <p:cNvSpPr txBox="1"/>
          <p:nvPr/>
        </p:nvSpPr>
        <p:spPr>
          <a:xfrm>
            <a:off x="8960250" y="3788000"/>
            <a:ext cx="1629223" cy="646331"/>
          </a:xfrm>
          <a:prstGeom prst="rect">
            <a:avLst/>
          </a:prstGeom>
          <a:noFill/>
        </p:spPr>
        <p:txBody>
          <a:bodyPr wrap="none" rtlCol="0">
            <a:spAutoFit/>
          </a:bodyPr>
          <a:lstStyle/>
          <a:p>
            <a:r>
              <a:rPr lang="en-US" sz="3600" dirty="0"/>
              <a:t>Define</a:t>
            </a:r>
          </a:p>
        </p:txBody>
      </p:sp>
      <p:cxnSp>
        <p:nvCxnSpPr>
          <p:cNvPr id="37" name="Curved Connector 72">
            <a:extLst>
              <a:ext uri="{FF2B5EF4-FFF2-40B4-BE49-F238E27FC236}">
                <a16:creationId xmlns:a16="http://schemas.microsoft.com/office/drawing/2014/main" id="{7E75F59C-2B17-415C-AF9E-B07BAF25090C}"/>
              </a:ext>
            </a:extLst>
          </p:cNvPr>
          <p:cNvCxnSpPr>
            <a:cxnSpLocks/>
            <a:stCxn id="31" idx="2"/>
            <a:endCxn id="33" idx="2"/>
          </p:cNvCxnSpPr>
          <p:nvPr/>
        </p:nvCxnSpPr>
        <p:spPr>
          <a:xfrm rot="16200000" flipH="1">
            <a:off x="4451745" y="3705671"/>
            <a:ext cx="12700" cy="2713820"/>
          </a:xfrm>
          <a:prstGeom prst="curvedConnector3">
            <a:avLst>
              <a:gd name="adj1" fmla="val 3032425"/>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42" name="Curved Connector 72">
            <a:extLst>
              <a:ext uri="{FF2B5EF4-FFF2-40B4-BE49-F238E27FC236}">
                <a16:creationId xmlns:a16="http://schemas.microsoft.com/office/drawing/2014/main" id="{FFD4B433-2FA1-45C6-83FD-06B9934426F7}"/>
              </a:ext>
            </a:extLst>
          </p:cNvPr>
          <p:cNvCxnSpPr>
            <a:cxnSpLocks/>
            <a:stCxn id="33" idx="2"/>
            <a:endCxn id="35" idx="2"/>
          </p:cNvCxnSpPr>
          <p:nvPr/>
        </p:nvCxnSpPr>
        <p:spPr>
          <a:xfrm rot="5400000" flipH="1" flipV="1">
            <a:off x="7467628" y="3402395"/>
            <a:ext cx="1212" cy="3319159"/>
          </a:xfrm>
          <a:prstGeom prst="curvedConnector3">
            <a:avLst>
              <a:gd name="adj1" fmla="val -31775660"/>
            </a:avLst>
          </a:prstGeom>
          <a:ln>
            <a:tailEnd type="triangle" w="lg" len="lg"/>
          </a:ln>
        </p:spPr>
        <p:style>
          <a:lnRef idx="3">
            <a:schemeClr val="dk1"/>
          </a:lnRef>
          <a:fillRef idx="0">
            <a:schemeClr val="dk1"/>
          </a:fillRef>
          <a:effectRef idx="2">
            <a:schemeClr val="dk1"/>
          </a:effectRef>
          <a:fontRef idx="minor">
            <a:schemeClr val="tx1"/>
          </a:fontRef>
        </p:style>
      </p:cxnSp>
      <p:sp>
        <p:nvSpPr>
          <p:cNvPr id="48" name="Arrow: Down 47">
            <a:extLst>
              <a:ext uri="{FF2B5EF4-FFF2-40B4-BE49-F238E27FC236}">
                <a16:creationId xmlns:a16="http://schemas.microsoft.com/office/drawing/2014/main" id="{CAD24A61-A9F8-4BBC-882F-CB9B446C32FF}"/>
              </a:ext>
            </a:extLst>
          </p:cNvPr>
          <p:cNvSpPr/>
          <p:nvPr/>
        </p:nvSpPr>
        <p:spPr>
          <a:xfrm>
            <a:off x="1217827" y="2525900"/>
            <a:ext cx="1296144" cy="108432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Arrow: Down 48">
            <a:extLst>
              <a:ext uri="{FF2B5EF4-FFF2-40B4-BE49-F238E27FC236}">
                <a16:creationId xmlns:a16="http://schemas.microsoft.com/office/drawing/2014/main" id="{AE949A98-1040-437E-87B8-CA795505E76E}"/>
              </a:ext>
            </a:extLst>
          </p:cNvPr>
          <p:cNvSpPr/>
          <p:nvPr/>
        </p:nvSpPr>
        <p:spPr>
          <a:xfrm>
            <a:off x="5135931" y="2525899"/>
            <a:ext cx="1296144" cy="108432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Arrow: Down 49">
            <a:extLst>
              <a:ext uri="{FF2B5EF4-FFF2-40B4-BE49-F238E27FC236}">
                <a16:creationId xmlns:a16="http://schemas.microsoft.com/office/drawing/2014/main" id="{2719847F-A852-4E8C-8C87-A4F5CF543DD9}"/>
              </a:ext>
            </a:extLst>
          </p:cNvPr>
          <p:cNvSpPr/>
          <p:nvPr/>
        </p:nvSpPr>
        <p:spPr>
          <a:xfrm>
            <a:off x="9054035" y="2532249"/>
            <a:ext cx="1296144" cy="108432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ounded Rectangle 38">
            <a:extLst>
              <a:ext uri="{FF2B5EF4-FFF2-40B4-BE49-F238E27FC236}">
                <a16:creationId xmlns:a16="http://schemas.microsoft.com/office/drawing/2014/main" id="{5304696E-F2B7-4895-A4BB-EB060C8AF5CC}"/>
              </a:ext>
            </a:extLst>
          </p:cNvPr>
          <p:cNvSpPr/>
          <p:nvPr/>
        </p:nvSpPr>
        <p:spPr>
          <a:xfrm>
            <a:off x="479376" y="3800700"/>
            <a:ext cx="2912039" cy="633630"/>
          </a:xfrm>
          <a:prstGeom prst="roundRect">
            <a:avLst>
              <a:gd name="adj" fmla="val 9119"/>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D7CD75E-1F46-4011-B53B-D192F3D17EF3}"/>
              </a:ext>
            </a:extLst>
          </p:cNvPr>
          <p:cNvSpPr txBox="1"/>
          <p:nvPr/>
        </p:nvSpPr>
        <p:spPr>
          <a:xfrm>
            <a:off x="371466" y="3455796"/>
            <a:ext cx="1027845" cy="338554"/>
          </a:xfrm>
          <a:prstGeom prst="rect">
            <a:avLst/>
          </a:prstGeom>
          <a:noFill/>
        </p:spPr>
        <p:txBody>
          <a:bodyPr wrap="none" rtlCol="0">
            <a:spAutoFit/>
          </a:bodyPr>
          <a:lstStyle/>
          <a:p>
            <a:r>
              <a:rPr lang="en-US" sz="1600" b="1" i="1" dirty="0">
                <a:solidFill>
                  <a:srgbClr val="C00000"/>
                </a:solidFill>
              </a:rPr>
              <a:t>Analysis</a:t>
            </a:r>
          </a:p>
        </p:txBody>
      </p:sp>
      <p:sp>
        <p:nvSpPr>
          <p:cNvPr id="67" name="TextBox 66">
            <a:extLst>
              <a:ext uri="{FF2B5EF4-FFF2-40B4-BE49-F238E27FC236}">
                <a16:creationId xmlns:a16="http://schemas.microsoft.com/office/drawing/2014/main" id="{C2DF1073-6772-48A0-AACA-EBD359C5817B}"/>
              </a:ext>
            </a:extLst>
          </p:cNvPr>
          <p:cNvSpPr txBox="1"/>
          <p:nvPr/>
        </p:nvSpPr>
        <p:spPr>
          <a:xfrm>
            <a:off x="141654" y="5039240"/>
            <a:ext cx="2467342" cy="769441"/>
          </a:xfrm>
          <a:prstGeom prst="rect">
            <a:avLst/>
          </a:prstGeom>
          <a:noFill/>
        </p:spPr>
        <p:txBody>
          <a:bodyPr wrap="none" rtlCol="0">
            <a:spAutoFit/>
          </a:bodyPr>
          <a:lstStyle/>
          <a:p>
            <a:r>
              <a:rPr lang="en-US" sz="1100" i="1" dirty="0">
                <a:solidFill>
                  <a:schemeClr val="accent5"/>
                </a:solidFill>
              </a:rPr>
              <a:t>can come from:</a:t>
            </a:r>
          </a:p>
          <a:p>
            <a:pPr marL="171450" indent="-171450">
              <a:buFont typeface="Arial" panose="020B0604020202020204" pitchFamily="34" charset="0"/>
              <a:buChar char="•"/>
            </a:pPr>
            <a:r>
              <a:rPr lang="en-US" sz="1100" b="1" i="1" dirty="0">
                <a:solidFill>
                  <a:schemeClr val="accent5"/>
                </a:solidFill>
              </a:rPr>
              <a:t> </a:t>
            </a:r>
            <a:r>
              <a:rPr lang="en-US" sz="1100" b="1" i="1" strike="sngStrike" dirty="0" err="1">
                <a:solidFill>
                  <a:schemeClr val="accent5"/>
                </a:solidFill>
              </a:rPr>
              <a:t>Spyche</a:t>
            </a:r>
            <a:r>
              <a:rPr lang="en-US" sz="1100" i="1" strike="sngStrike" dirty="0">
                <a:solidFill>
                  <a:schemeClr val="accent5"/>
                </a:solidFill>
              </a:rPr>
              <a:t> (random value)</a:t>
            </a:r>
            <a:r>
              <a:rPr lang="en-US" sz="1100" i="1" dirty="0">
                <a:solidFill>
                  <a:schemeClr val="accent5"/>
                </a:solidFill>
              </a:rPr>
              <a:t> </a:t>
            </a:r>
            <a:r>
              <a:rPr lang="en-US" sz="1100" dirty="0">
                <a:solidFill>
                  <a:schemeClr val="accent5"/>
                </a:solidFill>
                <a:sym typeface="Wingdings" panose="05000000000000000000" pitchFamily="2" charset="2"/>
              </a:rPr>
              <a:t></a:t>
            </a:r>
            <a:endParaRPr lang="en-US" sz="1100" dirty="0">
              <a:solidFill>
                <a:schemeClr val="accent5"/>
              </a:solidFill>
            </a:endParaRPr>
          </a:p>
          <a:p>
            <a:pPr marL="171450" indent="-171450">
              <a:buFont typeface="Arial" panose="020B0604020202020204" pitchFamily="34" charset="0"/>
              <a:buChar char="•"/>
            </a:pPr>
            <a:r>
              <a:rPr lang="en-US" sz="1100" b="1" i="1" dirty="0">
                <a:solidFill>
                  <a:schemeClr val="accent5"/>
                </a:solidFill>
              </a:rPr>
              <a:t>Assignment</a:t>
            </a:r>
            <a:r>
              <a:rPr lang="en-US" sz="1100" i="1" dirty="0">
                <a:solidFill>
                  <a:schemeClr val="accent5"/>
                </a:solidFill>
              </a:rPr>
              <a:t> (decision making)</a:t>
            </a:r>
            <a:r>
              <a:rPr lang="en-US" sz="1100" dirty="0">
                <a:solidFill>
                  <a:schemeClr val="accent5"/>
                </a:solidFill>
              </a:rPr>
              <a:t> </a:t>
            </a:r>
            <a:r>
              <a:rPr lang="en-US" sz="1100" dirty="0">
                <a:solidFill>
                  <a:schemeClr val="accent5"/>
                </a:solidFill>
                <a:sym typeface="Wingdings" panose="05000000000000000000" pitchFamily="2" charset="2"/>
              </a:rPr>
              <a:t></a:t>
            </a:r>
            <a:endParaRPr lang="en-US" sz="1100" strike="sngStrike" dirty="0">
              <a:solidFill>
                <a:schemeClr val="accent5"/>
              </a:solidFill>
            </a:endParaRPr>
          </a:p>
          <a:p>
            <a:pPr marL="171450" indent="-171450">
              <a:buFont typeface="Arial" panose="020B0604020202020204" pitchFamily="34" charset="0"/>
              <a:buChar char="•"/>
            </a:pPr>
            <a:r>
              <a:rPr lang="en-US" sz="1100" b="1" i="1" dirty="0">
                <a:solidFill>
                  <a:schemeClr val="accent5"/>
                </a:solidFill>
              </a:rPr>
              <a:t>Reference</a:t>
            </a:r>
            <a:r>
              <a:rPr lang="en-US" sz="1100" i="1" dirty="0">
                <a:solidFill>
                  <a:schemeClr val="accent5"/>
                </a:solidFill>
              </a:rPr>
              <a:t> (process database)</a:t>
            </a:r>
            <a:r>
              <a:rPr lang="en-US" sz="1100" dirty="0">
                <a:solidFill>
                  <a:schemeClr val="accent5"/>
                </a:solidFill>
                <a:sym typeface="Wingdings" panose="05000000000000000000" pitchFamily="2" charset="2"/>
              </a:rPr>
              <a:t> </a:t>
            </a:r>
            <a:endParaRPr lang="en-US" sz="1100" dirty="0">
              <a:solidFill>
                <a:schemeClr val="accent5"/>
              </a:solidFill>
            </a:endParaRPr>
          </a:p>
        </p:txBody>
      </p:sp>
      <p:sp>
        <p:nvSpPr>
          <p:cNvPr id="68" name="TextBox 67">
            <a:extLst>
              <a:ext uri="{FF2B5EF4-FFF2-40B4-BE49-F238E27FC236}">
                <a16:creationId xmlns:a16="http://schemas.microsoft.com/office/drawing/2014/main" id="{AF002FBE-5F5A-4DDE-9546-56024110AE25}"/>
              </a:ext>
            </a:extLst>
          </p:cNvPr>
          <p:cNvSpPr txBox="1"/>
          <p:nvPr/>
        </p:nvSpPr>
        <p:spPr>
          <a:xfrm>
            <a:off x="4045161" y="5517758"/>
            <a:ext cx="825867" cy="261610"/>
          </a:xfrm>
          <a:prstGeom prst="rect">
            <a:avLst/>
          </a:prstGeom>
          <a:noFill/>
        </p:spPr>
        <p:txBody>
          <a:bodyPr wrap="none" rtlCol="0">
            <a:spAutoFit/>
          </a:bodyPr>
          <a:lstStyle/>
          <a:p>
            <a:r>
              <a:rPr lang="en-US" sz="1100" i="1" dirty="0"/>
              <a:t>Transform</a:t>
            </a:r>
          </a:p>
        </p:txBody>
      </p:sp>
      <p:sp>
        <p:nvSpPr>
          <p:cNvPr id="69" name="TextBox 68">
            <a:extLst>
              <a:ext uri="{FF2B5EF4-FFF2-40B4-BE49-F238E27FC236}">
                <a16:creationId xmlns:a16="http://schemas.microsoft.com/office/drawing/2014/main" id="{66013D7F-123B-40C2-A58E-68D803917DE4}"/>
              </a:ext>
            </a:extLst>
          </p:cNvPr>
          <p:cNvSpPr txBox="1"/>
          <p:nvPr/>
        </p:nvSpPr>
        <p:spPr>
          <a:xfrm>
            <a:off x="7055300" y="5517758"/>
            <a:ext cx="825867" cy="261610"/>
          </a:xfrm>
          <a:prstGeom prst="rect">
            <a:avLst/>
          </a:prstGeom>
          <a:noFill/>
        </p:spPr>
        <p:txBody>
          <a:bodyPr wrap="none" rtlCol="0">
            <a:spAutoFit/>
          </a:bodyPr>
          <a:lstStyle/>
          <a:p>
            <a:r>
              <a:rPr lang="en-US" sz="1100" i="1" dirty="0"/>
              <a:t>Transform</a:t>
            </a:r>
          </a:p>
        </p:txBody>
      </p:sp>
    </p:spTree>
    <p:extLst>
      <p:ext uri="{BB962C8B-B14F-4D97-AF65-F5344CB8AC3E}">
        <p14:creationId xmlns:p14="http://schemas.microsoft.com/office/powerpoint/2010/main" val="182988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par>
                                <p:cTn id="91" presetID="10"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fade">
                                      <p:cBhvr>
                                        <p:cTn id="101" dur="500"/>
                                        <p:tgtEl>
                                          <p:spTgt spid="2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par>
                                <p:cTn id="105" presetID="26" presetClass="emph" presetSubtype="0" fill="hold" grpId="1" nodeType="withEffect">
                                  <p:stCondLst>
                                    <p:cond delay="0"/>
                                  </p:stCondLst>
                                  <p:childTnLst>
                                    <p:animEffect transition="out" filter="fade">
                                      <p:cBhvr>
                                        <p:cTn id="106" dur="500" tmFilter="0, 0; .2, .5; .8, .5; 1, 0"/>
                                        <p:tgtEl>
                                          <p:spTgt spid="19"/>
                                        </p:tgtEl>
                                      </p:cBhvr>
                                    </p:animEffect>
                                    <p:animScale>
                                      <p:cBhvr>
                                        <p:cTn id="10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3" grpId="0"/>
      <p:bldP spid="25" grpId="0"/>
      <p:bldP spid="26" grpId="0"/>
      <p:bldP spid="27" grpId="0"/>
      <p:bldP spid="28" grpId="0"/>
      <p:bldP spid="29" grpId="0"/>
      <p:bldP spid="4" grpId="0"/>
      <p:bldP spid="30" grpId="0"/>
      <p:bldP spid="31" grpId="0"/>
      <p:bldP spid="32" grpId="0"/>
      <p:bldP spid="33" grpId="0"/>
      <p:bldP spid="34" grpId="0"/>
      <p:bldP spid="35" grpId="0"/>
      <p:bldP spid="36" grpId="0"/>
      <p:bldP spid="48" grpId="0" animBg="1"/>
      <p:bldP spid="49" grpId="0" animBg="1"/>
      <p:bldP spid="50" grpId="0" animBg="1"/>
      <p:bldP spid="51" grpId="0" animBg="1"/>
      <p:bldP spid="54" grpId="0"/>
      <p:bldP spid="67" grpId="0"/>
      <p:bldP spid="68" grpId="0"/>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BBD4-0EBB-4E89-9565-7976FC962A52}"/>
              </a:ext>
            </a:extLst>
          </p:cNvPr>
          <p:cNvSpPr>
            <a:spLocks noGrp="1"/>
          </p:cNvSpPr>
          <p:nvPr>
            <p:ph type="title"/>
          </p:nvPr>
        </p:nvSpPr>
        <p:spPr/>
        <p:txBody>
          <a:bodyPr/>
          <a:lstStyle/>
          <a:p>
            <a:r>
              <a:rPr lang="en-US" dirty="0"/>
              <a:t>(7) Updated MA Template for JB5001 (Aug 06, 2020)</a:t>
            </a:r>
          </a:p>
        </p:txBody>
      </p:sp>
      <p:sp>
        <p:nvSpPr>
          <p:cNvPr id="3" name="Slide Number Placeholder 2">
            <a:extLst>
              <a:ext uri="{FF2B5EF4-FFF2-40B4-BE49-F238E27FC236}">
                <a16:creationId xmlns:a16="http://schemas.microsoft.com/office/drawing/2014/main" id="{47CB1767-3218-4F55-BC8B-797540B5F749}"/>
              </a:ext>
            </a:extLst>
          </p:cNvPr>
          <p:cNvSpPr>
            <a:spLocks noGrp="1"/>
          </p:cNvSpPr>
          <p:nvPr>
            <p:ph type="sldNum" sz="quarter" idx="10"/>
          </p:nvPr>
        </p:nvSpPr>
        <p:spPr/>
        <p:txBody>
          <a:bodyPr/>
          <a:lstStyle/>
          <a:p>
            <a:pPr algn="l"/>
            <a:r>
              <a:rPr lang="de-DE"/>
              <a:t>Page </a:t>
            </a:r>
            <a:fld id="{3FD030EF-7044-4946-962A-5D7D09BD1B34}" type="slidenum">
              <a:rPr lang="de-DE" smtClean="0"/>
              <a:pPr algn="l"/>
              <a:t>19</a:t>
            </a:fld>
            <a:endParaRPr lang="de-DE" dirty="0"/>
          </a:p>
        </p:txBody>
      </p:sp>
      <p:sp>
        <p:nvSpPr>
          <p:cNvPr id="6" name="TextBox 5">
            <a:extLst>
              <a:ext uri="{FF2B5EF4-FFF2-40B4-BE49-F238E27FC236}">
                <a16:creationId xmlns:a16="http://schemas.microsoft.com/office/drawing/2014/main" id="{889D6532-65CC-473E-8A63-9ECEFC65D2E8}"/>
              </a:ext>
            </a:extLst>
          </p:cNvPr>
          <p:cNvSpPr txBox="1"/>
          <p:nvPr/>
        </p:nvSpPr>
        <p:spPr>
          <a:xfrm>
            <a:off x="3719736" y="431086"/>
            <a:ext cx="7992888" cy="261610"/>
          </a:xfrm>
          <a:prstGeom prst="rect">
            <a:avLst/>
          </a:prstGeom>
          <a:noFill/>
        </p:spPr>
        <p:txBody>
          <a:bodyPr wrap="square">
            <a:spAutoFit/>
          </a:bodyPr>
          <a:lstStyle/>
          <a:p>
            <a:r>
              <a:rPr lang="en-US" sz="1100" i="1" dirty="0">
                <a:hlinkClick r:id="rId2"/>
              </a:rPr>
              <a:t>https://renesasgroup.sharepoint.com/sites/REL-portal/dqiportal-en/SitePages/Software%20Development%20Standards.aspx</a:t>
            </a:r>
            <a:r>
              <a:rPr lang="en-US" sz="1100" i="1" dirty="0"/>
              <a:t> </a:t>
            </a:r>
          </a:p>
        </p:txBody>
      </p:sp>
      <p:sp>
        <p:nvSpPr>
          <p:cNvPr id="9" name="Rectangle 8">
            <a:extLst>
              <a:ext uri="{FF2B5EF4-FFF2-40B4-BE49-F238E27FC236}">
                <a16:creationId xmlns:a16="http://schemas.microsoft.com/office/drawing/2014/main" id="{D3F73A6E-AD66-4021-934D-FF2C8CB37C84}"/>
              </a:ext>
            </a:extLst>
          </p:cNvPr>
          <p:cNvSpPr/>
          <p:nvPr/>
        </p:nvSpPr>
        <p:spPr>
          <a:xfrm>
            <a:off x="0" y="692697"/>
            <a:ext cx="12192000" cy="6165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AAD2EEC-E7B4-468E-A25D-323AE2998304}"/>
              </a:ext>
            </a:extLst>
          </p:cNvPr>
          <p:cNvPicPr>
            <a:picLocks noChangeAspect="1"/>
          </p:cNvPicPr>
          <p:nvPr/>
        </p:nvPicPr>
        <p:blipFill>
          <a:blip r:embed="rId3"/>
          <a:stretch>
            <a:fillRect/>
          </a:stretch>
        </p:blipFill>
        <p:spPr>
          <a:xfrm>
            <a:off x="6135" y="660073"/>
            <a:ext cx="12192000" cy="2287388"/>
          </a:xfrm>
          <a:prstGeom prst="rect">
            <a:avLst/>
          </a:prstGeom>
        </p:spPr>
      </p:pic>
      <p:pic>
        <p:nvPicPr>
          <p:cNvPr id="8" name="Picture 7">
            <a:extLst>
              <a:ext uri="{FF2B5EF4-FFF2-40B4-BE49-F238E27FC236}">
                <a16:creationId xmlns:a16="http://schemas.microsoft.com/office/drawing/2014/main" id="{4EEDAD6B-D81E-49BA-8329-D9DE4B5AA549}"/>
              </a:ext>
            </a:extLst>
          </p:cNvPr>
          <p:cNvPicPr>
            <a:picLocks noChangeAspect="1"/>
          </p:cNvPicPr>
          <p:nvPr/>
        </p:nvPicPr>
        <p:blipFill>
          <a:blip r:embed="rId4"/>
          <a:stretch>
            <a:fillRect/>
          </a:stretch>
        </p:blipFill>
        <p:spPr>
          <a:xfrm>
            <a:off x="6135" y="2956856"/>
            <a:ext cx="12192000" cy="3901144"/>
          </a:xfrm>
          <a:prstGeom prst="rect">
            <a:avLst/>
          </a:prstGeom>
        </p:spPr>
      </p:pic>
    </p:spTree>
    <p:extLst>
      <p:ext uri="{BB962C8B-B14F-4D97-AF65-F5344CB8AC3E}">
        <p14:creationId xmlns:p14="http://schemas.microsoft.com/office/powerpoint/2010/main" val="109528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0"/>
          </p:nvPr>
        </p:nvSpPr>
        <p:spPr/>
        <p:txBody>
          <a:bodyPr/>
          <a:lstStyle/>
          <a:p>
            <a:pPr algn="l"/>
            <a:r>
              <a:rPr lang="de-DE" dirty="0"/>
              <a:t>Page </a:t>
            </a:r>
            <a:fld id="{3FD030EF-7044-4946-962A-5D7D09BD1B34}" type="slidenum">
              <a:rPr lang="de-DE" smtClean="0"/>
              <a:pPr algn="l"/>
              <a:t>2</a:t>
            </a:fld>
            <a:endParaRPr lang="de-DE" dirty="0"/>
          </a:p>
        </p:txBody>
      </p:sp>
      <p:sp>
        <p:nvSpPr>
          <p:cNvPr id="6" name="TextBox 5"/>
          <p:cNvSpPr txBox="1"/>
          <p:nvPr/>
        </p:nvSpPr>
        <p:spPr>
          <a:xfrm>
            <a:off x="479376" y="836712"/>
            <a:ext cx="11233248" cy="2677656"/>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sz="2800" dirty="0"/>
              <a:t>Introduction and Related Work</a:t>
            </a:r>
            <a:r>
              <a:rPr lang="en-US" sz="2800" baseline="30000" dirty="0"/>
              <a:t> (1)</a:t>
            </a:r>
          </a:p>
          <a:p>
            <a:pPr marL="285750" indent="-285750" algn="just">
              <a:buClr>
                <a:schemeClr val="tx2"/>
              </a:buClr>
              <a:buFont typeface="Wingdings" panose="05000000000000000000" pitchFamily="2" charset="2"/>
              <a:buChar char="q"/>
            </a:pPr>
            <a:r>
              <a:rPr lang="en-US" sz="2800" b="1" dirty="0">
                <a:solidFill>
                  <a:srgbClr val="C00000"/>
                </a:solidFill>
              </a:rPr>
              <a:t>Measurement</a:t>
            </a:r>
            <a:r>
              <a:rPr lang="en-US" sz="2800" b="1" baseline="30000" dirty="0">
                <a:solidFill>
                  <a:srgbClr val="C00000"/>
                </a:solidFill>
              </a:rPr>
              <a:t> (2)</a:t>
            </a:r>
          </a:p>
          <a:p>
            <a:pPr marL="285750" indent="-285750" algn="just">
              <a:buClr>
                <a:schemeClr val="tx2"/>
              </a:buClr>
              <a:buFont typeface="Wingdings" panose="05000000000000000000" pitchFamily="2" charset="2"/>
              <a:buChar char="q"/>
            </a:pPr>
            <a:r>
              <a:rPr lang="en-US" sz="2800" b="1" dirty="0">
                <a:solidFill>
                  <a:srgbClr val="C00000"/>
                </a:solidFill>
              </a:rPr>
              <a:t>Analysis</a:t>
            </a:r>
            <a:r>
              <a:rPr lang="en-US" sz="2800" b="1" baseline="30000" dirty="0">
                <a:solidFill>
                  <a:srgbClr val="C00000"/>
                </a:solidFill>
              </a:rPr>
              <a:t> (2)</a:t>
            </a:r>
          </a:p>
          <a:p>
            <a:pPr marL="285750" indent="-285750" algn="just">
              <a:buClr>
                <a:schemeClr val="tx2"/>
              </a:buClr>
              <a:buFont typeface="Wingdings" panose="05000000000000000000" pitchFamily="2" charset="2"/>
              <a:buChar char="q"/>
            </a:pPr>
            <a:r>
              <a:rPr lang="en-US" sz="2800" dirty="0"/>
              <a:t>Defect Management</a:t>
            </a:r>
            <a:r>
              <a:rPr lang="en-US" sz="2800" baseline="30000" dirty="0"/>
              <a:t> (2)</a:t>
            </a:r>
          </a:p>
          <a:p>
            <a:pPr marL="285750" indent="-285750" algn="just">
              <a:buClr>
                <a:schemeClr val="tx2"/>
              </a:buClr>
              <a:buFont typeface="Wingdings" panose="05000000000000000000" pitchFamily="2" charset="2"/>
              <a:buChar char="q"/>
            </a:pPr>
            <a:r>
              <a:rPr lang="en-US" sz="2800" b="1" dirty="0">
                <a:solidFill>
                  <a:srgbClr val="C00000"/>
                </a:solidFill>
              </a:rPr>
              <a:t>Quantitative Quality Control (QQC) Indicators</a:t>
            </a:r>
            <a:r>
              <a:rPr lang="en-US" sz="2800" b="1" baseline="30000" dirty="0">
                <a:solidFill>
                  <a:srgbClr val="C00000"/>
                </a:solidFill>
              </a:rPr>
              <a:t> (3)</a:t>
            </a:r>
          </a:p>
          <a:p>
            <a:pPr marL="285750" indent="-285750" algn="just">
              <a:buClr>
                <a:schemeClr val="tx2"/>
              </a:buClr>
              <a:buFont typeface="Wingdings" panose="05000000000000000000" pitchFamily="2" charset="2"/>
              <a:buChar char="q"/>
            </a:pPr>
            <a:r>
              <a:rPr lang="en-US" sz="2800" dirty="0"/>
              <a:t>QQC under Quality Management System</a:t>
            </a:r>
            <a:r>
              <a:rPr lang="en-US" sz="2800" baseline="30000" dirty="0"/>
              <a:t> (3)</a:t>
            </a:r>
          </a:p>
        </p:txBody>
      </p:sp>
      <p:sp>
        <p:nvSpPr>
          <p:cNvPr id="4" name="TextBox 3"/>
          <p:cNvSpPr txBox="1"/>
          <p:nvPr/>
        </p:nvSpPr>
        <p:spPr>
          <a:xfrm>
            <a:off x="551384" y="5013176"/>
            <a:ext cx="7199769" cy="646331"/>
          </a:xfrm>
          <a:prstGeom prst="rect">
            <a:avLst/>
          </a:prstGeom>
          <a:noFill/>
        </p:spPr>
        <p:txBody>
          <a:bodyPr wrap="square" rtlCol="0">
            <a:spAutoFit/>
          </a:bodyPr>
          <a:lstStyle/>
          <a:p>
            <a:r>
              <a:rPr lang="en-US" b="1" dirty="0"/>
              <a:t>Note</a:t>
            </a:r>
            <a:r>
              <a:rPr lang="en-US" dirty="0"/>
              <a:t>: it is recommended to use the presentation slide show mode, since this material is using animation to handle the presentation flow.</a:t>
            </a:r>
          </a:p>
        </p:txBody>
      </p:sp>
      <p:sp>
        <p:nvSpPr>
          <p:cNvPr id="5" name="Rectangle 4"/>
          <p:cNvSpPr/>
          <p:nvPr/>
        </p:nvSpPr>
        <p:spPr>
          <a:xfrm>
            <a:off x="767408" y="3802107"/>
            <a:ext cx="10007933" cy="923330"/>
          </a:xfrm>
          <a:prstGeom prst="rect">
            <a:avLst/>
          </a:prstGeom>
        </p:spPr>
        <p:txBody>
          <a:bodyPr wrap="none">
            <a:spAutoFit/>
          </a:bodyPr>
          <a:lstStyle/>
          <a:p>
            <a:r>
              <a:rPr lang="en-US" dirty="0"/>
              <a:t>(1): introduction about QC activity and related work</a:t>
            </a:r>
          </a:p>
          <a:p>
            <a:r>
              <a:rPr lang="en-US" dirty="0"/>
              <a:t>(2): target of JB5001 development process training course (Section: Measurement and Analysis)</a:t>
            </a:r>
          </a:p>
          <a:p>
            <a:r>
              <a:rPr lang="en-US" dirty="0"/>
              <a:t>(3): additional works for Project Manager and Project Leader</a:t>
            </a:r>
          </a:p>
        </p:txBody>
      </p:sp>
    </p:spTree>
    <p:extLst>
      <p:ext uri="{BB962C8B-B14F-4D97-AF65-F5344CB8AC3E}">
        <p14:creationId xmlns:p14="http://schemas.microsoft.com/office/powerpoint/2010/main" val="11234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8000" y="1196752"/>
            <a:ext cx="11253600" cy="964065"/>
          </a:xfrm>
        </p:spPr>
        <p:txBody>
          <a:bodyPr/>
          <a:lstStyle/>
          <a:p>
            <a:r>
              <a:rPr lang="en-US" dirty="0"/>
              <a:t>Measurement</a:t>
            </a:r>
          </a:p>
        </p:txBody>
      </p:sp>
      <p:sp>
        <p:nvSpPr>
          <p:cNvPr id="33" name="Slide Number Placeholder 2"/>
          <p:cNvSpPr txBox="1">
            <a:spLocks/>
          </p:cNvSpPr>
          <p:nvPr/>
        </p:nvSpPr>
        <p:spPr>
          <a:xfrm>
            <a:off x="5760000" y="6509924"/>
            <a:ext cx="672075" cy="161583"/>
          </a:xfrm>
          <a:prstGeom prst="rect">
            <a:avLst/>
          </a:prstGeom>
        </p:spPr>
        <p:txBody>
          <a:bodyPr vert="horz" wrap="square" lIns="0" tIns="0" rIns="0" bIns="0" rtlCol="0" anchor="ctr">
            <a:spAutoFit/>
          </a:bodyPr>
          <a:lstStyle>
            <a:defPPr>
              <a:defRPr lang="de-DE"/>
            </a:defPPr>
            <a:lvl1pPr>
              <a:defRPr lang="en-US" sz="1050" b="1" i="0" u="none" strike="noStrike" baseline="0" smtClean="0">
                <a:solidFill>
                  <a:schemeClr val="tx2"/>
                </a:solidFill>
                <a:latin typeface="+mj-lt"/>
              </a:defRPr>
            </a:lvl1pPr>
          </a:lstStyle>
          <a:p>
            <a:r>
              <a:rPr lang="de-DE" dirty="0"/>
              <a:t>Page </a:t>
            </a:r>
            <a:fld id="{3FD030EF-7044-4946-962A-5D7D09BD1B34}" type="slidenum">
              <a:rPr lang="de-DE"/>
              <a:pPr/>
              <a:t>20</a:t>
            </a:fld>
            <a:endParaRPr lang="de-DE" dirty="0"/>
          </a:p>
        </p:txBody>
      </p:sp>
      <p:sp>
        <p:nvSpPr>
          <p:cNvPr id="4" name="TextBox 3"/>
          <p:cNvSpPr txBox="1"/>
          <p:nvPr/>
        </p:nvSpPr>
        <p:spPr>
          <a:xfrm>
            <a:off x="623392" y="2167854"/>
            <a:ext cx="9187130" cy="369332"/>
          </a:xfrm>
          <a:prstGeom prst="rect">
            <a:avLst/>
          </a:prstGeom>
          <a:noFill/>
        </p:spPr>
        <p:txBody>
          <a:bodyPr wrap="none" rtlCol="0">
            <a:spAutoFit/>
          </a:bodyPr>
          <a:lstStyle/>
          <a:p>
            <a:r>
              <a:rPr lang="en-US" dirty="0"/>
              <a:t>Everything Project Leader or person who was assigned to handle MA needs to know…</a:t>
            </a:r>
          </a:p>
        </p:txBody>
      </p:sp>
    </p:spTree>
    <p:extLst>
      <p:ext uri="{BB962C8B-B14F-4D97-AF65-F5344CB8AC3E}">
        <p14:creationId xmlns:p14="http://schemas.microsoft.com/office/powerpoint/2010/main" val="2122415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21</a:t>
            </a:fld>
            <a:endParaRPr lang="de-DE" dirty="0"/>
          </a:p>
        </p:txBody>
      </p:sp>
      <p:sp>
        <p:nvSpPr>
          <p:cNvPr id="6" name="TextBox 5"/>
          <p:cNvSpPr txBox="1"/>
          <p:nvPr/>
        </p:nvSpPr>
        <p:spPr>
          <a:xfrm>
            <a:off x="479375" y="836712"/>
            <a:ext cx="11305257" cy="2585323"/>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of (Data) Measurement</a:t>
            </a:r>
            <a:endParaRPr lang="en-US" dirty="0"/>
          </a:p>
          <a:p>
            <a:pPr marL="398463" lvl="1" indent="-173038" algn="just">
              <a:buClr>
                <a:schemeClr val="tx2"/>
              </a:buClr>
              <a:buFont typeface="Wingdings" panose="05000000000000000000" pitchFamily="2" charset="2"/>
              <a:buChar char="§"/>
            </a:pPr>
            <a:r>
              <a:rPr lang="en-US" dirty="0"/>
              <a:t>A </a:t>
            </a:r>
            <a:r>
              <a:rPr lang="en-US" dirty="0">
                <a:solidFill>
                  <a:srgbClr val="C00000"/>
                </a:solidFill>
              </a:rPr>
              <a:t>quantitative study </a:t>
            </a:r>
            <a:r>
              <a:rPr lang="en-US" dirty="0"/>
              <a:t>in which an object or event is compared with other objects or events.</a:t>
            </a:r>
          </a:p>
          <a:p>
            <a:pPr marL="855663" lvl="2" indent="-173038" algn="just">
              <a:buClr>
                <a:schemeClr val="tx2"/>
              </a:buClr>
              <a:buFont typeface="Wingdings" panose="05000000000000000000" pitchFamily="2" charset="2"/>
              <a:buChar char="§"/>
            </a:pPr>
            <a:r>
              <a:rPr lang="en-US" dirty="0"/>
              <a:t>Providing information that </a:t>
            </a:r>
            <a:r>
              <a:rPr lang="en-US" dirty="0">
                <a:solidFill>
                  <a:schemeClr val="tx2"/>
                </a:solidFill>
              </a:rPr>
              <a:t>identifies and manage risks</a:t>
            </a:r>
            <a:r>
              <a:rPr lang="en-US" dirty="0">
                <a:solidFill>
                  <a:srgbClr val="C00000"/>
                </a:solidFill>
              </a:rPr>
              <a:t>, </a:t>
            </a:r>
            <a:r>
              <a:rPr lang="en-US" dirty="0">
                <a:solidFill>
                  <a:srgbClr val="7030A0"/>
                </a:solidFill>
              </a:rPr>
              <a:t>provides early detection and resolution of problems</a:t>
            </a:r>
            <a:r>
              <a:rPr lang="en-US" dirty="0">
                <a:solidFill>
                  <a:srgbClr val="C00000"/>
                </a:solidFill>
              </a:rPr>
              <a:t>, </a:t>
            </a:r>
            <a:r>
              <a:rPr lang="en-US" dirty="0"/>
              <a:t>and</a:t>
            </a:r>
            <a:r>
              <a:rPr lang="en-US" dirty="0">
                <a:solidFill>
                  <a:schemeClr val="accent4">
                    <a:lumMod val="75000"/>
                  </a:schemeClr>
                </a:solidFill>
              </a:rPr>
              <a:t> improves decision making</a:t>
            </a:r>
            <a:r>
              <a:rPr lang="en-US" dirty="0">
                <a:solidFill>
                  <a:srgbClr val="C00000"/>
                </a:solidFill>
              </a:rPr>
              <a:t> </a:t>
            </a:r>
            <a:r>
              <a:rPr lang="en-US" dirty="0"/>
              <a:t>in time to affect the business or mission outcome.</a:t>
            </a:r>
          </a:p>
          <a:p>
            <a:pPr marL="855663" lvl="2" indent="-173038" algn="just">
              <a:buClr>
                <a:schemeClr val="tx2"/>
              </a:buClr>
              <a:buFont typeface="Wingdings" panose="05000000000000000000" pitchFamily="2" charset="2"/>
              <a:buChar char="§"/>
            </a:pPr>
            <a:r>
              <a:rPr lang="en-US" dirty="0">
                <a:solidFill>
                  <a:schemeClr val="tx2"/>
                </a:solidFill>
              </a:rPr>
              <a:t>Supporting evidence-based team communication</a:t>
            </a:r>
            <a:r>
              <a:rPr lang="en-US" dirty="0">
                <a:solidFill>
                  <a:srgbClr val="C00000"/>
                </a:solidFill>
              </a:rPr>
              <a:t>, </a:t>
            </a:r>
            <a:r>
              <a:rPr lang="en-US" dirty="0">
                <a:solidFill>
                  <a:srgbClr val="7030A0"/>
                </a:solidFill>
              </a:rPr>
              <a:t>enabling objective planning and estimating</a:t>
            </a:r>
            <a:r>
              <a:rPr lang="en-US" dirty="0"/>
              <a:t>, and </a:t>
            </a:r>
            <a:r>
              <a:rPr lang="en-US" dirty="0">
                <a:solidFill>
                  <a:schemeClr val="accent4">
                    <a:lumMod val="75000"/>
                  </a:schemeClr>
                </a:solidFill>
              </a:rPr>
              <a:t>assessing organizational performance</a:t>
            </a:r>
            <a:r>
              <a:rPr lang="en-US" dirty="0">
                <a:solidFill>
                  <a:schemeClr val="accent4"/>
                </a:solidFill>
              </a:rPr>
              <a:t> </a:t>
            </a:r>
            <a:r>
              <a:rPr lang="en-US" dirty="0"/>
              <a:t>in an unbiased and defensible manner.</a:t>
            </a:r>
            <a:endParaRPr lang="en-US" dirty="0">
              <a:solidFill>
                <a:schemeClr val="tx2"/>
              </a:solidFill>
            </a:endParaRPr>
          </a:p>
          <a:p>
            <a:pPr marL="398463" lvl="1" indent="-173038" algn="just">
              <a:buClr>
                <a:schemeClr val="tx2"/>
              </a:buClr>
              <a:buFont typeface="Wingdings" panose="05000000000000000000" pitchFamily="2" charset="2"/>
              <a:buChar char="§"/>
            </a:pPr>
            <a:endParaRPr lang="en-US" b="1" dirty="0">
              <a:solidFill>
                <a:schemeClr val="tx2"/>
              </a:solidFill>
            </a:endParaRPr>
          </a:p>
          <a:p>
            <a:pPr marL="285750" indent="-285750" algn="just">
              <a:buClr>
                <a:schemeClr val="tx2"/>
              </a:buClr>
              <a:buFont typeface="Wingdings" panose="05000000000000000000" pitchFamily="2" charset="2"/>
              <a:buChar char="q"/>
            </a:pPr>
            <a:r>
              <a:rPr lang="en-US" b="1" dirty="0">
                <a:solidFill>
                  <a:schemeClr val="tx2"/>
                </a:solidFill>
              </a:rPr>
              <a:t>Metrics based on Measurement</a:t>
            </a:r>
          </a:p>
          <a:p>
            <a:pPr marL="398463" lvl="1" indent="-173038" algn="just">
              <a:buClr>
                <a:schemeClr val="tx2"/>
              </a:buClr>
              <a:buFont typeface="Wingdings" panose="05000000000000000000" pitchFamily="2" charset="2"/>
              <a:buChar char="§"/>
            </a:pPr>
            <a:endParaRPr lang="en-US" b="1" dirty="0">
              <a:solidFill>
                <a:schemeClr val="tx2"/>
              </a:solidFill>
            </a:endParaRPr>
          </a:p>
        </p:txBody>
      </p:sp>
      <p:sp>
        <p:nvSpPr>
          <p:cNvPr id="5" name="Rectangle 4"/>
          <p:cNvSpPr/>
          <p:nvPr/>
        </p:nvSpPr>
        <p:spPr>
          <a:xfrm>
            <a:off x="1127448" y="3249750"/>
            <a:ext cx="10657184" cy="89255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buFont typeface="Wingdings" panose="05000000000000000000" pitchFamily="2" charset="2"/>
              <a:buChar char="v"/>
            </a:pPr>
            <a:r>
              <a:rPr lang="en-US" b="1" dirty="0">
                <a:solidFill>
                  <a:srgbClr val="7030A0"/>
                </a:solidFill>
              </a:rPr>
              <a:t>Project metrics</a:t>
            </a:r>
            <a:r>
              <a:rPr lang="en-US" dirty="0">
                <a:solidFill>
                  <a:srgbClr val="7030A0"/>
                </a:solidFill>
              </a:rPr>
              <a:t>:</a:t>
            </a:r>
          </a:p>
          <a:p>
            <a:pPr marL="800100" lvl="1" indent="-342900" algn="just">
              <a:buFont typeface="Wingdings" panose="05000000000000000000" pitchFamily="2" charset="2"/>
              <a:buChar char="§"/>
            </a:pPr>
            <a:r>
              <a:rPr lang="en-US" sz="1600" dirty="0"/>
              <a:t>Project plan: original plan vs. actual progress</a:t>
            </a:r>
          </a:p>
          <a:p>
            <a:pPr marL="800100" lvl="1" indent="-342900" algn="just">
              <a:buFont typeface="Wingdings" panose="05000000000000000000" pitchFamily="2" charset="2"/>
              <a:buChar char="§"/>
            </a:pPr>
            <a:r>
              <a:rPr lang="en-US" sz="1600" dirty="0"/>
              <a:t>Project status: on time vs delay</a:t>
            </a:r>
          </a:p>
        </p:txBody>
      </p:sp>
      <p:sp>
        <p:nvSpPr>
          <p:cNvPr id="7" name="Rectangle 6"/>
          <p:cNvSpPr/>
          <p:nvPr/>
        </p:nvSpPr>
        <p:spPr>
          <a:xfrm>
            <a:off x="1127448" y="4202487"/>
            <a:ext cx="10657184" cy="110799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buFont typeface="Wingdings" panose="05000000000000000000" pitchFamily="2" charset="2"/>
              <a:buChar char="v"/>
            </a:pPr>
            <a:r>
              <a:rPr lang="en-US" b="1" dirty="0">
                <a:solidFill>
                  <a:srgbClr val="7030A0"/>
                </a:solidFill>
              </a:rPr>
              <a:t>Product metrics</a:t>
            </a:r>
            <a:r>
              <a:rPr lang="en-US" dirty="0">
                <a:solidFill>
                  <a:srgbClr val="7030A0"/>
                </a:solidFill>
              </a:rPr>
              <a:t>:</a:t>
            </a:r>
          </a:p>
          <a:p>
            <a:pPr marL="800100" lvl="1" indent="-342900" algn="just">
              <a:buFont typeface="Wingdings" panose="05000000000000000000" pitchFamily="2" charset="2"/>
              <a:buChar char="§"/>
            </a:pPr>
            <a:r>
              <a:rPr lang="en-US" sz="1600" dirty="0"/>
              <a:t>Determine product quality level</a:t>
            </a:r>
          </a:p>
          <a:p>
            <a:pPr marL="800100" lvl="1" indent="-342900" algn="just">
              <a:buFont typeface="Wingdings" panose="05000000000000000000" pitchFamily="2" charset="2"/>
              <a:buChar char="§"/>
            </a:pPr>
            <a:r>
              <a:rPr lang="en-US" sz="1600" dirty="0"/>
              <a:t>Identify defects ratio on each phase</a:t>
            </a:r>
          </a:p>
          <a:p>
            <a:pPr marL="800100" lvl="1" indent="-342900" algn="just">
              <a:buFont typeface="Wingdings" panose="05000000000000000000" pitchFamily="2" charset="2"/>
              <a:buChar char="§"/>
            </a:pPr>
            <a:r>
              <a:rPr lang="en-US" sz="1600" dirty="0"/>
              <a:t>Ensure product quality according to the capability</a:t>
            </a:r>
          </a:p>
        </p:txBody>
      </p:sp>
      <p:sp>
        <p:nvSpPr>
          <p:cNvPr id="8" name="Rectangle 7"/>
          <p:cNvSpPr/>
          <p:nvPr/>
        </p:nvSpPr>
        <p:spPr>
          <a:xfrm>
            <a:off x="1127448" y="5372038"/>
            <a:ext cx="10657184" cy="61555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buFont typeface="Wingdings" panose="05000000000000000000" pitchFamily="2" charset="2"/>
              <a:buChar char="v"/>
            </a:pPr>
            <a:r>
              <a:rPr lang="en-US" b="1" dirty="0">
                <a:solidFill>
                  <a:srgbClr val="7030A0"/>
                </a:solidFill>
              </a:rPr>
              <a:t>Process metrics</a:t>
            </a:r>
            <a:r>
              <a:rPr lang="en-US" dirty="0">
                <a:solidFill>
                  <a:srgbClr val="7030A0"/>
                </a:solidFill>
              </a:rPr>
              <a:t>:</a:t>
            </a:r>
          </a:p>
          <a:p>
            <a:pPr marL="800100" lvl="1" indent="-342900" algn="just">
              <a:buFont typeface="Wingdings" panose="05000000000000000000" pitchFamily="2" charset="2"/>
              <a:buChar char="§"/>
            </a:pPr>
            <a:r>
              <a:rPr lang="en-US" sz="1600" dirty="0"/>
              <a:t>Compliance with the defined process</a:t>
            </a:r>
          </a:p>
        </p:txBody>
      </p:sp>
      <p:sp>
        <p:nvSpPr>
          <p:cNvPr id="4" name="Rectangle 3"/>
          <p:cNvSpPr/>
          <p:nvPr/>
        </p:nvSpPr>
        <p:spPr>
          <a:xfrm>
            <a:off x="6200767" y="3438313"/>
            <a:ext cx="5580374" cy="523220"/>
          </a:xfrm>
          <a:prstGeom prst="rect">
            <a:avLst/>
          </a:prstGeom>
        </p:spPr>
        <p:txBody>
          <a:bodyPr wrap="none">
            <a:spAutoFit/>
          </a:bodyPr>
          <a:lstStyle/>
          <a:p>
            <a:r>
              <a:rPr lang="en-US" sz="2800" b="1" dirty="0">
                <a:solidFill>
                  <a:srgbClr val="7030A0"/>
                </a:solidFill>
              </a:rPr>
              <a:t>Status of Project (Management)</a:t>
            </a:r>
            <a:endParaRPr lang="en-US" sz="2800" dirty="0">
              <a:solidFill>
                <a:srgbClr val="7030A0"/>
              </a:solidFill>
            </a:endParaRPr>
          </a:p>
        </p:txBody>
      </p:sp>
      <p:sp>
        <p:nvSpPr>
          <p:cNvPr id="9" name="Rectangle 8"/>
          <p:cNvSpPr/>
          <p:nvPr/>
        </p:nvSpPr>
        <p:spPr>
          <a:xfrm>
            <a:off x="6771436" y="4498011"/>
            <a:ext cx="4439036" cy="523220"/>
          </a:xfrm>
          <a:prstGeom prst="rect">
            <a:avLst/>
          </a:prstGeom>
        </p:spPr>
        <p:txBody>
          <a:bodyPr wrap="none">
            <a:spAutoFit/>
          </a:bodyPr>
          <a:lstStyle/>
          <a:p>
            <a:r>
              <a:rPr lang="en-US" sz="2800" b="1" dirty="0">
                <a:solidFill>
                  <a:srgbClr val="7030A0"/>
                </a:solidFill>
              </a:rPr>
              <a:t>Quality of Product (Cost)</a:t>
            </a:r>
            <a:endParaRPr lang="en-US" sz="2800" dirty="0">
              <a:solidFill>
                <a:srgbClr val="7030A0"/>
              </a:solidFill>
            </a:endParaRPr>
          </a:p>
        </p:txBody>
      </p:sp>
      <p:sp>
        <p:nvSpPr>
          <p:cNvPr id="10" name="Rectangle 9"/>
          <p:cNvSpPr/>
          <p:nvPr/>
        </p:nvSpPr>
        <p:spPr>
          <a:xfrm>
            <a:off x="6250460" y="5418204"/>
            <a:ext cx="5480988" cy="523220"/>
          </a:xfrm>
          <a:prstGeom prst="rect">
            <a:avLst/>
          </a:prstGeom>
        </p:spPr>
        <p:txBody>
          <a:bodyPr wrap="none">
            <a:spAutoFit/>
          </a:bodyPr>
          <a:lstStyle/>
          <a:p>
            <a:r>
              <a:rPr lang="en-US" sz="2800" b="1" dirty="0">
                <a:solidFill>
                  <a:srgbClr val="7030A0"/>
                </a:solidFill>
              </a:rPr>
              <a:t>Healthy of Process (Capability)</a:t>
            </a:r>
            <a:endParaRPr lang="en-US" sz="2800" dirty="0">
              <a:solidFill>
                <a:srgbClr val="7030A0"/>
              </a:solidFill>
            </a:endParaRPr>
          </a:p>
        </p:txBody>
      </p:sp>
    </p:spTree>
    <p:extLst>
      <p:ext uri="{BB962C8B-B14F-4D97-AF65-F5344CB8AC3E}">
        <p14:creationId xmlns:p14="http://schemas.microsoft.com/office/powerpoint/2010/main" val="16950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4"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Effort Management Plan and Actual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22</a:t>
            </a:fld>
            <a:endParaRPr lang="de-DE" dirty="0"/>
          </a:p>
        </p:txBody>
      </p:sp>
      <p:sp>
        <p:nvSpPr>
          <p:cNvPr id="6" name="TextBox 5"/>
          <p:cNvSpPr txBox="1"/>
          <p:nvPr/>
        </p:nvSpPr>
        <p:spPr>
          <a:xfrm>
            <a:off x="479375" y="836712"/>
            <a:ext cx="11305257" cy="5078313"/>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Development effort</a:t>
            </a:r>
            <a:endParaRPr lang="en-US" dirty="0"/>
          </a:p>
          <a:p>
            <a:pPr marL="398463" lvl="1" indent="-173038" algn="just">
              <a:buClr>
                <a:schemeClr val="tx2"/>
              </a:buClr>
              <a:buFont typeface="Wingdings" panose="05000000000000000000" pitchFamily="2" charset="2"/>
              <a:buChar char="§"/>
            </a:pPr>
            <a:r>
              <a:rPr lang="en-US" dirty="0">
                <a:solidFill>
                  <a:schemeClr val="tx2"/>
                </a:solidFill>
              </a:rPr>
              <a:t>Amount of workload (man-hour) required for </a:t>
            </a:r>
            <a:r>
              <a:rPr lang="en-US" b="1" dirty="0">
                <a:solidFill>
                  <a:schemeClr val="tx2"/>
                </a:solidFill>
              </a:rPr>
              <a:t>implementing works</a:t>
            </a:r>
            <a:r>
              <a:rPr lang="en-US" dirty="0">
                <a:solidFill>
                  <a:schemeClr val="tx2"/>
                </a:solidFill>
              </a:rPr>
              <a:t> </a:t>
            </a:r>
            <a:r>
              <a:rPr lang="en-US" dirty="0"/>
              <a:t>such as designing, developing, testing, peer reviewing, investigating, etc.</a:t>
            </a:r>
          </a:p>
          <a:p>
            <a:pPr marL="398463" lvl="1" indent="-173038" algn="just">
              <a:buClr>
                <a:schemeClr val="tx2"/>
              </a:buClr>
              <a:buFont typeface="Wingdings" panose="05000000000000000000" pitchFamily="2" charset="2"/>
              <a:buChar char="§"/>
            </a:pPr>
            <a:r>
              <a:rPr lang="en-US" dirty="0"/>
              <a:t>In general, it is the </a:t>
            </a:r>
            <a:r>
              <a:rPr lang="en-US" dirty="0">
                <a:solidFill>
                  <a:schemeClr val="tx2"/>
                </a:solidFill>
              </a:rPr>
              <a:t>total workload of whole team </a:t>
            </a:r>
            <a:r>
              <a:rPr lang="en-US" dirty="0"/>
              <a:t>connecting to the main work of project </a:t>
            </a:r>
            <a:r>
              <a:rPr lang="en-US" b="1" dirty="0">
                <a:solidFill>
                  <a:schemeClr val="tx2"/>
                </a:solidFill>
              </a:rPr>
              <a:t>to provide the valuable output</a:t>
            </a:r>
            <a:r>
              <a:rPr lang="en-US" dirty="0"/>
              <a:t>.</a:t>
            </a:r>
          </a:p>
          <a:p>
            <a:pPr marL="398463" lvl="1" indent="-173038" algn="just">
              <a:buClr>
                <a:schemeClr val="tx2"/>
              </a:buClr>
              <a:buFont typeface="Wingdings" panose="05000000000000000000" pitchFamily="2" charset="2"/>
              <a:buChar char="§"/>
            </a:pPr>
            <a:endParaRPr lang="en-US" dirty="0"/>
          </a:p>
          <a:p>
            <a:pPr marL="285750" indent="-285750" algn="just">
              <a:buClr>
                <a:schemeClr val="tx2"/>
              </a:buClr>
              <a:buFont typeface="Wingdings" panose="05000000000000000000" pitchFamily="2" charset="2"/>
              <a:buChar char="q"/>
            </a:pPr>
            <a:r>
              <a:rPr lang="en-US" b="1" dirty="0">
                <a:solidFill>
                  <a:schemeClr val="tx2"/>
                </a:solidFill>
              </a:rPr>
              <a:t>Management effort</a:t>
            </a:r>
            <a:endParaRPr lang="en-US" dirty="0"/>
          </a:p>
          <a:p>
            <a:pPr marL="398463" lvl="1" indent="-173038" algn="just">
              <a:buClr>
                <a:schemeClr val="tx2"/>
              </a:buClr>
              <a:buFont typeface="Wingdings" panose="05000000000000000000" pitchFamily="2" charset="2"/>
              <a:buChar char="§"/>
            </a:pPr>
            <a:r>
              <a:rPr lang="en-US" dirty="0">
                <a:solidFill>
                  <a:schemeClr val="tx2"/>
                </a:solidFill>
              </a:rPr>
              <a:t>Amount of workload (man-hour) required for </a:t>
            </a:r>
            <a:r>
              <a:rPr lang="en-US" b="1" dirty="0">
                <a:solidFill>
                  <a:schemeClr val="tx2"/>
                </a:solidFill>
              </a:rPr>
              <a:t>managing works</a:t>
            </a:r>
            <a:r>
              <a:rPr lang="en-US" dirty="0"/>
              <a:t> such as progress management, risk/problem management, configuration management, design reviewing, etc.</a:t>
            </a:r>
            <a:endParaRPr lang="en-US" dirty="0">
              <a:solidFill>
                <a:schemeClr val="tx2"/>
              </a:solidFill>
            </a:endParaRPr>
          </a:p>
          <a:p>
            <a:pPr marL="398463" lvl="1" indent="-173038" algn="just">
              <a:buClr>
                <a:schemeClr val="tx2"/>
              </a:buClr>
              <a:buFont typeface="Wingdings" panose="05000000000000000000" pitchFamily="2" charset="2"/>
              <a:buChar char="§"/>
            </a:pPr>
            <a:r>
              <a:rPr lang="en-US" dirty="0"/>
              <a:t>In general, it is the </a:t>
            </a:r>
            <a:r>
              <a:rPr lang="en-US" dirty="0">
                <a:solidFill>
                  <a:schemeClr val="tx2"/>
                </a:solidFill>
              </a:rPr>
              <a:t>workload counted from Project Manager, Project Leader, Configuration Auditor</a:t>
            </a:r>
            <a:r>
              <a:rPr lang="en-US" dirty="0"/>
              <a:t> who are </a:t>
            </a:r>
            <a:r>
              <a:rPr lang="en-US" b="1" dirty="0">
                <a:solidFill>
                  <a:schemeClr val="tx2"/>
                </a:solidFill>
              </a:rPr>
              <a:t>handling the management tasks on the project</a:t>
            </a:r>
            <a:r>
              <a:rPr lang="en-US" dirty="0"/>
              <a:t>.</a:t>
            </a:r>
          </a:p>
          <a:p>
            <a:pPr marL="398463" lvl="1" indent="-173038" algn="just">
              <a:buClr>
                <a:schemeClr val="tx2"/>
              </a:buClr>
              <a:buFont typeface="Wingdings" panose="05000000000000000000" pitchFamily="2" charset="2"/>
              <a:buChar char="§"/>
            </a:pPr>
            <a:endParaRPr lang="en-US" dirty="0"/>
          </a:p>
          <a:p>
            <a:pPr marL="285750" indent="-285750" algn="just">
              <a:buClr>
                <a:schemeClr val="tx2"/>
              </a:buClr>
              <a:buFont typeface="Wingdings" panose="05000000000000000000" pitchFamily="2" charset="2"/>
              <a:buChar char="q"/>
            </a:pPr>
            <a:r>
              <a:rPr lang="en-US" b="1" dirty="0">
                <a:solidFill>
                  <a:schemeClr val="tx2"/>
                </a:solidFill>
              </a:rPr>
              <a:t>Some notes for effort management</a:t>
            </a:r>
            <a:endParaRPr lang="en-US" dirty="0"/>
          </a:p>
          <a:p>
            <a:pPr marL="398463" lvl="1" indent="-173038" algn="just">
              <a:buClr>
                <a:schemeClr val="tx2"/>
              </a:buClr>
              <a:buFont typeface="Wingdings" panose="05000000000000000000" pitchFamily="2" charset="2"/>
              <a:buChar char="§"/>
            </a:pPr>
            <a:r>
              <a:rPr lang="en-US" dirty="0"/>
              <a:t>Target process for measurement is from </a:t>
            </a:r>
            <a:r>
              <a:rPr lang="en-US" dirty="0">
                <a:solidFill>
                  <a:schemeClr val="accent4">
                    <a:lumMod val="75000"/>
                  </a:schemeClr>
                </a:solidFill>
              </a:rPr>
              <a:t>Requirement Development</a:t>
            </a:r>
            <a:r>
              <a:rPr lang="en-US" dirty="0"/>
              <a:t> to </a:t>
            </a:r>
            <a:r>
              <a:rPr lang="en-US" dirty="0">
                <a:solidFill>
                  <a:schemeClr val="accent5">
                    <a:lumMod val="75000"/>
                  </a:schemeClr>
                </a:solidFill>
              </a:rPr>
              <a:t>Development Completion</a:t>
            </a:r>
            <a:r>
              <a:rPr lang="en-US" dirty="0"/>
              <a:t>.</a:t>
            </a:r>
          </a:p>
          <a:p>
            <a:pPr marL="398463" lvl="1" indent="-173038" algn="just">
              <a:buClr>
                <a:schemeClr val="tx2"/>
              </a:buClr>
              <a:buFont typeface="Wingdings" panose="05000000000000000000" pitchFamily="2" charset="2"/>
              <a:buChar char="§"/>
            </a:pPr>
            <a:r>
              <a:rPr lang="en-US" dirty="0"/>
              <a:t>Development effort is measured in each process.</a:t>
            </a:r>
          </a:p>
          <a:p>
            <a:pPr marL="398463" lvl="1" indent="-173038" algn="just">
              <a:buClr>
                <a:schemeClr val="tx2"/>
              </a:buClr>
              <a:buFont typeface="Wingdings" panose="05000000000000000000" pitchFamily="2" charset="2"/>
              <a:buChar char="§"/>
            </a:pPr>
            <a:r>
              <a:rPr lang="en-US" dirty="0"/>
              <a:t>Management effort is measured in each process or accumulated for all target processes since it’s too small to compare with development effort.</a:t>
            </a:r>
          </a:p>
          <a:p>
            <a:pPr marL="398463" lvl="1" indent="-173038" algn="just">
              <a:buClr>
                <a:schemeClr val="tx2"/>
              </a:buClr>
              <a:buFont typeface="Wingdings" panose="05000000000000000000" pitchFamily="2" charset="2"/>
              <a:buChar char="§"/>
            </a:pPr>
            <a:r>
              <a:rPr lang="en-US" dirty="0">
                <a:solidFill>
                  <a:srgbClr val="C00000"/>
                </a:solidFill>
              </a:rPr>
              <a:t>Total effort of team is the sum of development effort and management effort</a:t>
            </a:r>
            <a:r>
              <a:rPr lang="en-US" b="1" dirty="0"/>
              <a:t>.</a:t>
            </a:r>
          </a:p>
        </p:txBody>
      </p:sp>
    </p:spTree>
    <p:extLst>
      <p:ext uri="{BB962C8B-B14F-4D97-AF65-F5344CB8AC3E}">
        <p14:creationId xmlns:p14="http://schemas.microsoft.com/office/powerpoint/2010/main" val="204459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500"/>
                                        <p:tgtEl>
                                          <p:spTgt spid="6">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500"/>
                                        <p:tgtEl>
                                          <p:spTgt spid="6">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animEffect transition="in" filter="fade">
                                      <p:cBhvr>
                                        <p:cTn id="41"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Defect Estimation-management plan and actual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23</a:t>
            </a:fld>
            <a:endParaRPr lang="de-DE" dirty="0"/>
          </a:p>
        </p:txBody>
      </p:sp>
      <p:sp>
        <p:nvSpPr>
          <p:cNvPr id="6" name="TextBox 5"/>
          <p:cNvSpPr txBox="1"/>
          <p:nvPr/>
        </p:nvSpPr>
        <p:spPr>
          <a:xfrm>
            <a:off x="479375" y="836712"/>
            <a:ext cx="11305257" cy="535531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of defect</a:t>
            </a:r>
            <a:endParaRPr lang="en-US" dirty="0"/>
          </a:p>
          <a:p>
            <a:pPr marL="398463" lvl="1" indent="-173038" algn="just">
              <a:buClr>
                <a:schemeClr val="tx2"/>
              </a:buClr>
              <a:buFont typeface="Wingdings" panose="05000000000000000000" pitchFamily="2" charset="2"/>
              <a:buChar char="§"/>
            </a:pPr>
            <a:r>
              <a:rPr lang="en-US" dirty="0">
                <a:solidFill>
                  <a:srgbClr val="C00000"/>
                </a:solidFill>
              </a:rPr>
              <a:t>A defect is an issue pointed out</a:t>
            </a:r>
            <a:r>
              <a:rPr lang="en-US" dirty="0"/>
              <a:t> by either reviewing or testing activities from development team or reporting by someone else, and </a:t>
            </a:r>
            <a:r>
              <a:rPr lang="en-US" dirty="0">
                <a:solidFill>
                  <a:srgbClr val="C00000"/>
                </a:solidFill>
              </a:rPr>
              <a:t>that issue is classified as </a:t>
            </a:r>
            <a:r>
              <a:rPr lang="en-US" b="1" dirty="0">
                <a:solidFill>
                  <a:srgbClr val="C00000"/>
                </a:solidFill>
              </a:rPr>
              <a:t>serious to impact the quality of work</a:t>
            </a:r>
            <a:r>
              <a:rPr lang="en-US" dirty="0"/>
              <a:t>.</a:t>
            </a:r>
          </a:p>
          <a:p>
            <a:pPr marL="398463" lvl="1" indent="-173038" algn="just">
              <a:buClr>
                <a:schemeClr val="tx2"/>
              </a:buClr>
              <a:buFont typeface="Wingdings" panose="05000000000000000000" pitchFamily="2" charset="2"/>
              <a:buChar char="§"/>
            </a:pPr>
            <a:r>
              <a:rPr lang="en-US" dirty="0"/>
              <a:t>An issue is called a defect when there is </a:t>
            </a:r>
            <a:r>
              <a:rPr lang="en-US" dirty="0">
                <a:solidFill>
                  <a:srgbClr val="C00000"/>
                </a:solidFill>
              </a:rPr>
              <a:t>a </a:t>
            </a:r>
            <a:r>
              <a:rPr lang="en-US" b="1" dirty="0">
                <a:solidFill>
                  <a:srgbClr val="C00000"/>
                </a:solidFill>
              </a:rPr>
              <a:t>violation found </a:t>
            </a:r>
            <a:r>
              <a:rPr lang="en-US" dirty="0">
                <a:solidFill>
                  <a:srgbClr val="C00000"/>
                </a:solidFill>
              </a:rPr>
              <a:t>comparing with previous phases or plan as intention</a:t>
            </a:r>
            <a:r>
              <a:rPr lang="en-US" dirty="0"/>
              <a:t>, such as coding was incorrect comparing to detailed design or redundant code.</a:t>
            </a:r>
          </a:p>
          <a:p>
            <a:pPr marL="398463" lvl="1" indent="-173038" algn="just">
              <a:buClr>
                <a:schemeClr val="tx2"/>
              </a:buClr>
              <a:buFont typeface="Wingdings" panose="05000000000000000000" pitchFamily="2" charset="2"/>
              <a:buChar char="§"/>
            </a:pPr>
            <a:r>
              <a:rPr lang="en-US" dirty="0"/>
              <a:t>In most of cases, issues of coding styles such as violation of coding rule or source code format is poor to read should </a:t>
            </a:r>
            <a:r>
              <a:rPr lang="en-US" b="1" dirty="0"/>
              <a:t>NOT</a:t>
            </a:r>
            <a:r>
              <a:rPr lang="en-US" dirty="0"/>
              <a:t> be counted as defect since they are too small to cause an impact to total quality.</a:t>
            </a:r>
          </a:p>
          <a:p>
            <a:pPr marL="398463" lvl="1" indent="-173038" algn="just">
              <a:buClr>
                <a:schemeClr val="tx2"/>
              </a:buClr>
              <a:buFont typeface="Wingdings" panose="05000000000000000000" pitchFamily="2" charset="2"/>
              <a:buChar char="§"/>
            </a:pPr>
            <a:endParaRPr lang="en-US" b="1" dirty="0">
              <a:solidFill>
                <a:schemeClr val="tx2"/>
              </a:solidFill>
            </a:endParaRPr>
          </a:p>
          <a:p>
            <a:pPr marL="285750" indent="-285750" algn="just">
              <a:buClr>
                <a:schemeClr val="tx2"/>
              </a:buClr>
              <a:buFont typeface="Wingdings" panose="05000000000000000000" pitchFamily="2" charset="2"/>
              <a:buChar char="q"/>
            </a:pPr>
            <a:r>
              <a:rPr lang="en-US" b="1" dirty="0">
                <a:solidFill>
                  <a:schemeClr val="tx2"/>
                </a:solidFill>
              </a:rPr>
              <a:t>Number of defects</a:t>
            </a:r>
            <a:endParaRPr lang="en-US" dirty="0"/>
          </a:p>
          <a:p>
            <a:pPr marL="398463" lvl="1" indent="-173038" algn="just">
              <a:buClr>
                <a:schemeClr val="tx2"/>
              </a:buClr>
              <a:buFont typeface="Wingdings" panose="05000000000000000000" pitchFamily="2" charset="2"/>
              <a:buChar char="§"/>
            </a:pPr>
            <a:r>
              <a:rPr lang="en-US" dirty="0"/>
              <a:t>It is measured in each process, from </a:t>
            </a:r>
            <a:r>
              <a:rPr lang="en-US" dirty="0">
                <a:solidFill>
                  <a:schemeClr val="accent4">
                    <a:lumMod val="75000"/>
                  </a:schemeClr>
                </a:solidFill>
              </a:rPr>
              <a:t>FD/AD</a:t>
            </a:r>
            <a:r>
              <a:rPr lang="en-US" dirty="0"/>
              <a:t> to </a:t>
            </a:r>
            <a:r>
              <a:rPr lang="en-US" dirty="0">
                <a:solidFill>
                  <a:schemeClr val="accent5">
                    <a:lumMod val="75000"/>
                  </a:schemeClr>
                </a:solidFill>
              </a:rPr>
              <a:t>DQ/QQ</a:t>
            </a:r>
            <a:r>
              <a:rPr lang="en-US" dirty="0"/>
              <a:t>.</a:t>
            </a:r>
          </a:p>
          <a:p>
            <a:pPr marL="398463" lvl="1" indent="-173038" algn="just">
              <a:buClr>
                <a:schemeClr val="tx2"/>
              </a:buClr>
              <a:buFont typeface="Wingdings" panose="05000000000000000000" pitchFamily="2" charset="2"/>
              <a:buChar char="§"/>
            </a:pPr>
            <a:r>
              <a:rPr lang="en-US" dirty="0">
                <a:solidFill>
                  <a:schemeClr val="accent4">
                    <a:lumMod val="75000"/>
                  </a:schemeClr>
                </a:solidFill>
              </a:rPr>
              <a:t>PP</a:t>
            </a:r>
            <a:r>
              <a:rPr lang="en-US" dirty="0"/>
              <a:t> is for making the plan and confirming the intention, then </a:t>
            </a:r>
            <a:r>
              <a:rPr lang="en-US" dirty="0">
                <a:solidFill>
                  <a:srgbClr val="C00000"/>
                </a:solidFill>
              </a:rPr>
              <a:t>an issue pointed out violates nothing</a:t>
            </a:r>
            <a:r>
              <a:rPr lang="en-US" dirty="0"/>
              <a:t> and should </a:t>
            </a:r>
            <a:r>
              <a:rPr lang="en-US" b="1" dirty="0"/>
              <a:t>NOT</a:t>
            </a:r>
            <a:r>
              <a:rPr lang="en-US" dirty="0"/>
              <a:t> be counted as defect, unless it was an out-of-expectation defect from the base product.</a:t>
            </a:r>
          </a:p>
          <a:p>
            <a:pPr marL="398463" lvl="1" indent="-173038" algn="just">
              <a:buClr>
                <a:schemeClr val="tx2"/>
              </a:buClr>
              <a:buFont typeface="Wingdings" panose="05000000000000000000" pitchFamily="2" charset="2"/>
              <a:buChar char="§"/>
            </a:pPr>
            <a:endParaRPr lang="en-US" b="1" dirty="0">
              <a:solidFill>
                <a:schemeClr val="tx2"/>
              </a:solidFill>
            </a:endParaRPr>
          </a:p>
          <a:p>
            <a:pPr marL="285750" indent="-285750" algn="just">
              <a:buClr>
                <a:schemeClr val="tx2"/>
              </a:buClr>
              <a:buFont typeface="Wingdings" panose="05000000000000000000" pitchFamily="2" charset="2"/>
              <a:buChar char="q"/>
            </a:pPr>
            <a:r>
              <a:rPr lang="en-US" b="1" dirty="0">
                <a:solidFill>
                  <a:schemeClr val="tx2"/>
                </a:solidFill>
              </a:rPr>
              <a:t>Some notes on defect estimation-management</a:t>
            </a:r>
            <a:endParaRPr lang="en-US" dirty="0"/>
          </a:p>
          <a:p>
            <a:pPr marL="398463" lvl="1" indent="-173038" algn="just">
              <a:buClr>
                <a:schemeClr val="tx2"/>
              </a:buClr>
              <a:buFont typeface="Wingdings" panose="05000000000000000000" pitchFamily="2" charset="2"/>
              <a:buChar char="§"/>
            </a:pPr>
            <a:r>
              <a:rPr lang="en-US" dirty="0"/>
              <a:t>A </a:t>
            </a:r>
            <a:r>
              <a:rPr lang="en-US" b="1" dirty="0">
                <a:solidFill>
                  <a:srgbClr val="C00000"/>
                </a:solidFill>
              </a:rPr>
              <a:t>defect</a:t>
            </a:r>
            <a:r>
              <a:rPr lang="en-US" dirty="0">
                <a:solidFill>
                  <a:srgbClr val="C00000"/>
                </a:solidFill>
              </a:rPr>
              <a:t> </a:t>
            </a:r>
            <a:r>
              <a:rPr lang="en-US" dirty="0"/>
              <a:t>is also called a </a:t>
            </a:r>
            <a:r>
              <a:rPr lang="en-US" b="1" dirty="0">
                <a:solidFill>
                  <a:srgbClr val="C00000"/>
                </a:solidFill>
              </a:rPr>
              <a:t>bug</a:t>
            </a:r>
            <a:r>
              <a:rPr lang="en-US" dirty="0">
                <a:solidFill>
                  <a:srgbClr val="C00000"/>
                </a:solidFill>
              </a:rPr>
              <a:t> </a:t>
            </a:r>
            <a:r>
              <a:rPr lang="en-US" dirty="0"/>
              <a:t>under some contexts.</a:t>
            </a:r>
            <a:endParaRPr lang="en-US" b="1" dirty="0">
              <a:solidFill>
                <a:schemeClr val="tx2"/>
              </a:solidFill>
            </a:endParaRPr>
          </a:p>
          <a:p>
            <a:pPr marL="398463" lvl="1" indent="-173038" algn="just">
              <a:buClr>
                <a:schemeClr val="tx2"/>
              </a:buClr>
              <a:buFont typeface="Wingdings" panose="05000000000000000000" pitchFamily="2" charset="2"/>
              <a:buChar char="§"/>
            </a:pPr>
            <a:r>
              <a:rPr lang="en-US" dirty="0"/>
              <a:t>An </a:t>
            </a:r>
            <a:r>
              <a:rPr lang="en-US" b="1" dirty="0">
                <a:solidFill>
                  <a:schemeClr val="tx2"/>
                </a:solidFill>
              </a:rPr>
              <a:t>issue</a:t>
            </a:r>
            <a:r>
              <a:rPr lang="en-US" dirty="0">
                <a:solidFill>
                  <a:schemeClr val="tx2"/>
                </a:solidFill>
              </a:rPr>
              <a:t> </a:t>
            </a:r>
            <a:r>
              <a:rPr lang="en-US" dirty="0"/>
              <a:t>is also called a </a:t>
            </a:r>
            <a:r>
              <a:rPr lang="en-US" b="1" dirty="0">
                <a:solidFill>
                  <a:schemeClr val="tx2"/>
                </a:solidFill>
              </a:rPr>
              <a:t>problem</a:t>
            </a:r>
            <a:r>
              <a:rPr lang="en-US" dirty="0">
                <a:solidFill>
                  <a:schemeClr val="tx2"/>
                </a:solidFill>
              </a:rPr>
              <a:t> </a:t>
            </a:r>
            <a:r>
              <a:rPr lang="en-US" dirty="0"/>
              <a:t>under some contexts.</a:t>
            </a:r>
          </a:p>
          <a:p>
            <a:pPr marL="398463" lvl="1" indent="-173038" algn="just">
              <a:buClr>
                <a:schemeClr val="tx2"/>
              </a:buClr>
              <a:buFont typeface="Wingdings" panose="05000000000000000000" pitchFamily="2" charset="2"/>
              <a:buChar char="§"/>
            </a:pPr>
            <a:r>
              <a:rPr lang="en-US" dirty="0"/>
              <a:t>A </a:t>
            </a:r>
            <a:r>
              <a:rPr lang="en-US" b="1" dirty="0">
                <a:solidFill>
                  <a:srgbClr val="C00000"/>
                </a:solidFill>
              </a:rPr>
              <a:t>defect</a:t>
            </a:r>
            <a:r>
              <a:rPr lang="en-US" dirty="0">
                <a:solidFill>
                  <a:srgbClr val="C00000"/>
                </a:solidFill>
              </a:rPr>
              <a:t> </a:t>
            </a:r>
            <a:r>
              <a:rPr lang="en-US" dirty="0"/>
              <a:t>is a kind of </a:t>
            </a:r>
            <a:r>
              <a:rPr lang="en-US" b="1" dirty="0">
                <a:solidFill>
                  <a:schemeClr val="tx2"/>
                </a:solidFill>
              </a:rPr>
              <a:t>issue</a:t>
            </a:r>
            <a:r>
              <a:rPr lang="en-US" dirty="0"/>
              <a:t>, but it’s classified as more serious </a:t>
            </a:r>
            <a:r>
              <a:rPr lang="en-US" dirty="0">
                <a:sym typeface="Wingdings" panose="05000000000000000000" pitchFamily="2" charset="2"/>
              </a:rPr>
              <a:t> it should be covered by both the defect management and problem management under JB5001 development process viewpoint.</a:t>
            </a:r>
          </a:p>
          <a:p>
            <a:pPr marL="398463" lvl="1" indent="-173038" algn="just">
              <a:buClr>
                <a:schemeClr val="tx2"/>
              </a:buClr>
              <a:buFont typeface="Wingdings" panose="05000000000000000000" pitchFamily="2" charset="2"/>
              <a:buChar char="§"/>
            </a:pPr>
            <a:r>
              <a:rPr lang="en-US" dirty="0">
                <a:sym typeface="Wingdings" panose="05000000000000000000" pitchFamily="2" charset="2"/>
              </a:rPr>
              <a:t>A </a:t>
            </a:r>
            <a:r>
              <a:rPr lang="en-US" b="1" dirty="0">
                <a:solidFill>
                  <a:srgbClr val="C00000"/>
                </a:solidFill>
              </a:rPr>
              <a:t>defect</a:t>
            </a:r>
            <a:r>
              <a:rPr lang="en-US" dirty="0">
                <a:solidFill>
                  <a:srgbClr val="C00000"/>
                </a:solidFill>
              </a:rPr>
              <a:t> </a:t>
            </a:r>
            <a:r>
              <a:rPr lang="en-US" dirty="0"/>
              <a:t>recorded as “</a:t>
            </a:r>
            <a:r>
              <a:rPr lang="en-US" dirty="0">
                <a:sym typeface="Wingdings" panose="05000000000000000000" pitchFamily="2" charset="2"/>
              </a:rPr>
              <a:t>found by testing” could be either </a:t>
            </a:r>
            <a:r>
              <a:rPr lang="en-US" b="1" dirty="0">
                <a:solidFill>
                  <a:srgbClr val="C00000"/>
                </a:solidFill>
                <a:sym typeface="Wingdings" panose="05000000000000000000" pitchFamily="2" charset="2"/>
              </a:rPr>
              <a:t>defect of product</a:t>
            </a:r>
            <a:r>
              <a:rPr lang="en-US" dirty="0">
                <a:sym typeface="Wingdings" panose="05000000000000000000" pitchFamily="2" charset="2"/>
              </a:rPr>
              <a:t> or </a:t>
            </a:r>
            <a:r>
              <a:rPr lang="en-US" b="1" dirty="0">
                <a:solidFill>
                  <a:srgbClr val="7030A0"/>
                </a:solidFill>
                <a:sym typeface="Wingdings" panose="05000000000000000000" pitchFamily="2" charset="2"/>
              </a:rPr>
              <a:t>defect of test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0851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500"/>
                                        <p:tgtEl>
                                          <p:spTgt spid="6">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fade">
                                      <p:cBhvr>
                                        <p:cTn id="39" dur="500"/>
                                        <p:tgtEl>
                                          <p:spTgt spid="6">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animEffect transition="in" filter="fade">
                                      <p:cBhvr>
                                        <p:cTn id="42" dur="500"/>
                                        <p:tgtEl>
                                          <p:spTgt spid="6">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animEffect transition="in" filter="fade">
                                      <p:cBhvr>
                                        <p:cTn id="45" dur="500"/>
                                        <p:tgtEl>
                                          <p:spTgt spid="6">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3" end="13"/>
                                            </p:txEl>
                                          </p:spTgt>
                                        </p:tgtEl>
                                        <p:attrNameLst>
                                          <p:attrName>style.visibility</p:attrName>
                                        </p:attrNameLst>
                                      </p:cBhvr>
                                      <p:to>
                                        <p:strVal val="visible"/>
                                      </p:to>
                                    </p:set>
                                    <p:animEffect transition="in" filter="fade">
                                      <p:cBhvr>
                                        <p:cTn id="48"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Development management plan and actual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24</a:t>
            </a:fld>
            <a:endParaRPr lang="de-DE" dirty="0"/>
          </a:p>
        </p:txBody>
      </p:sp>
      <p:sp>
        <p:nvSpPr>
          <p:cNvPr id="6" name="TextBox 5"/>
          <p:cNvSpPr txBox="1"/>
          <p:nvPr/>
        </p:nvSpPr>
        <p:spPr>
          <a:xfrm>
            <a:off x="479375" y="836712"/>
            <a:ext cx="11305257" cy="923330"/>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Development LOC</a:t>
            </a:r>
            <a:endParaRPr lang="en-US" dirty="0"/>
          </a:p>
          <a:p>
            <a:pPr marL="398463" lvl="1" indent="-173038" algn="just">
              <a:buClr>
                <a:schemeClr val="tx2"/>
              </a:buClr>
              <a:buFont typeface="Wingdings" panose="05000000000000000000" pitchFamily="2" charset="2"/>
              <a:buChar char="§"/>
            </a:pPr>
            <a:r>
              <a:rPr lang="en-US" dirty="0"/>
              <a:t>Not only </a:t>
            </a:r>
            <a:r>
              <a:rPr lang="en-US" b="1" dirty="0">
                <a:solidFill>
                  <a:schemeClr val="tx2"/>
                </a:solidFill>
              </a:rPr>
              <a:t>source code</a:t>
            </a:r>
            <a:r>
              <a:rPr lang="en-US" dirty="0"/>
              <a:t>, but also </a:t>
            </a:r>
            <a:r>
              <a:rPr lang="en-US" b="1" dirty="0">
                <a:solidFill>
                  <a:schemeClr val="tx2"/>
                </a:solidFill>
              </a:rPr>
              <a:t>documents</a:t>
            </a:r>
            <a:r>
              <a:rPr lang="en-US" dirty="0">
                <a:solidFill>
                  <a:schemeClr val="tx2"/>
                </a:solidFill>
              </a:rPr>
              <a:t> </a:t>
            </a:r>
            <a:r>
              <a:rPr lang="en-US" dirty="0"/>
              <a:t>(project plan, design spec., test spec., test report) measure the </a:t>
            </a:r>
            <a:r>
              <a:rPr lang="en-US" b="1" dirty="0">
                <a:solidFill>
                  <a:srgbClr val="C00000"/>
                </a:solidFill>
              </a:rPr>
              <a:t>scales of work</a:t>
            </a:r>
            <a:r>
              <a:rPr lang="en-US" dirty="0"/>
              <a:t> (base scale, completion scale, production scale, etc.)</a:t>
            </a:r>
            <a:endParaRPr lang="en-US" b="1" dirty="0">
              <a:solidFill>
                <a:schemeClr val="tx2"/>
              </a:solidFill>
            </a:endParaRPr>
          </a:p>
        </p:txBody>
      </p:sp>
      <p:sp>
        <p:nvSpPr>
          <p:cNvPr id="7" name="正方形/長方形 31746"/>
          <p:cNvSpPr>
            <a:spLocks noChangeArrowheads="1"/>
          </p:cNvSpPr>
          <p:nvPr/>
        </p:nvSpPr>
        <p:spPr bwMode="auto">
          <a:xfrm>
            <a:off x="3219961" y="5208984"/>
            <a:ext cx="5629714" cy="111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marL="0" marR="0" fontAlgn="base">
              <a:spcBef>
                <a:spcPts val="0"/>
              </a:spcBef>
              <a:spcAft>
                <a:spcPts val="0"/>
              </a:spcAft>
            </a:pPr>
            <a:r>
              <a:rPr lang="en-US" sz="1400" b="1" kern="1200" dirty="0">
                <a:solidFill>
                  <a:srgbClr val="000000"/>
                </a:solidFill>
                <a:effectLst/>
                <a:latin typeface="Arial (Body)"/>
                <a:ea typeface="MS Mincho"/>
                <a:cs typeface="Times New Roman" panose="02020603050405020304" pitchFamily="18" charset="0"/>
              </a:rPr>
              <a:t>Formula to calculate development LOC</a:t>
            </a:r>
            <a:endParaRPr lang="en-US" sz="3200" b="1" dirty="0">
              <a:effectLst/>
              <a:latin typeface="Arial (Body)"/>
              <a:ea typeface="MS PGothic" panose="020B0600070205080204" pitchFamily="34" charset="-128"/>
              <a:cs typeface="MS PGothic" panose="020B0600070205080204" pitchFamily="34" charset="-128"/>
            </a:endParaRPr>
          </a:p>
          <a:p>
            <a:pPr marL="0" marR="0" fontAlgn="base">
              <a:spcBef>
                <a:spcPts val="0"/>
              </a:spcBef>
              <a:spcAft>
                <a:spcPts val="0"/>
              </a:spcAft>
            </a:pPr>
            <a:r>
              <a:rPr lang="en-US" sz="1400" kern="1200" dirty="0">
                <a:solidFill>
                  <a:srgbClr val="000000"/>
                </a:solidFill>
                <a:effectLst/>
                <a:latin typeface="Arial (Body)"/>
                <a:ea typeface="MS Mincho"/>
                <a:cs typeface="Times New Roman" panose="02020603050405020304" pitchFamily="18" charset="0"/>
              </a:rPr>
              <a:t>○ Completion scale = Re-use scale + New scale + Modification scale</a:t>
            </a:r>
            <a:endParaRPr lang="en-US" sz="3200" dirty="0">
              <a:effectLst/>
              <a:latin typeface="Arial (Body)"/>
              <a:ea typeface="MS PGothic" panose="020B0600070205080204" pitchFamily="34" charset="-128"/>
              <a:cs typeface="MS PGothic" panose="020B0600070205080204" pitchFamily="34" charset="-128"/>
            </a:endParaRPr>
          </a:p>
          <a:p>
            <a:pPr marL="0" marR="0" fontAlgn="base">
              <a:spcBef>
                <a:spcPts val="0"/>
              </a:spcBef>
              <a:spcAft>
                <a:spcPts val="0"/>
              </a:spcAft>
            </a:pPr>
            <a:r>
              <a:rPr lang="en-US" sz="1400" kern="1200" dirty="0">
                <a:solidFill>
                  <a:srgbClr val="000000"/>
                </a:solidFill>
                <a:effectLst/>
                <a:latin typeface="Arial (Body)"/>
                <a:ea typeface="MS Mincho"/>
                <a:cs typeface="Times New Roman" panose="02020603050405020304" pitchFamily="18" charset="0"/>
              </a:rPr>
              <a:t>○ Restructure scale = Modification scale + Removal scale</a:t>
            </a:r>
            <a:endParaRPr lang="en-US" sz="3200" dirty="0">
              <a:effectLst/>
              <a:latin typeface="Arial (Body)"/>
              <a:ea typeface="MS PGothic" panose="020B0600070205080204" pitchFamily="34" charset="-128"/>
              <a:cs typeface="MS PGothic" panose="020B0600070205080204" pitchFamily="34" charset="-128"/>
            </a:endParaRPr>
          </a:p>
          <a:p>
            <a:pPr marL="0" marR="0" fontAlgn="base">
              <a:spcBef>
                <a:spcPts val="0"/>
              </a:spcBef>
              <a:spcAft>
                <a:spcPts val="0"/>
              </a:spcAft>
            </a:pPr>
            <a:r>
              <a:rPr lang="en-US" sz="1400" kern="1200" dirty="0">
                <a:solidFill>
                  <a:srgbClr val="000000"/>
                </a:solidFill>
                <a:effectLst/>
                <a:latin typeface="Arial (Body)"/>
                <a:ea typeface="MS Mincho"/>
                <a:cs typeface="Times New Roman" panose="02020603050405020304" pitchFamily="18" charset="0"/>
              </a:rPr>
              <a:t>○ Production scale = New scale + Restructure scale</a:t>
            </a:r>
            <a:endParaRPr lang="en-US" sz="3200" dirty="0">
              <a:effectLst/>
              <a:latin typeface="Arial (Body)"/>
              <a:ea typeface="MS PGothic" panose="020B0600070205080204" pitchFamily="34" charset="-128"/>
              <a:cs typeface="MS PGothic" panose="020B0600070205080204" pitchFamily="34" charset="-128"/>
            </a:endParaRPr>
          </a:p>
        </p:txBody>
      </p:sp>
      <p:sp>
        <p:nvSpPr>
          <p:cNvPr id="8" name="正方形/長方形 37"/>
          <p:cNvSpPr/>
          <p:nvPr/>
        </p:nvSpPr>
        <p:spPr bwMode="auto">
          <a:xfrm>
            <a:off x="7506843" y="2020119"/>
            <a:ext cx="1358927" cy="3272343"/>
          </a:xfrm>
          <a:prstGeom prst="rect">
            <a:avLst/>
          </a:prstGeom>
          <a:noFill/>
          <a:ln w="19050" cap="flat" cmpd="sng" algn="ctr">
            <a:solidFill>
              <a:sysClr val="windowText" lastClr="000000"/>
            </a:solidFill>
            <a:prstDash val="lgDash"/>
          </a:ln>
          <a:effectLst/>
        </p:spPr>
        <p:txBody>
          <a:bodyPr wrap="square"/>
          <a:lstStyle/>
          <a:p>
            <a:pPr marL="0" marR="0" algn="just">
              <a:spcBef>
                <a:spcPts val="0"/>
              </a:spcBef>
              <a:spcAft>
                <a:spcPts val="0"/>
              </a:spcAft>
            </a:pPr>
            <a:r>
              <a:rPr lang="en-US" sz="1400" kern="100">
                <a:effectLst/>
                <a:latin typeface="Calibri" panose="020F0502020204030204" pitchFamily="34" charset="0"/>
                <a:ea typeface="MS Gothic" panose="020B0609070205080204" pitchFamily="49" charset="-128"/>
                <a:cs typeface="Times New Roman" panose="02020603050405020304" pitchFamily="18" charset="0"/>
              </a:rPr>
              <a:t> </a:t>
            </a:r>
            <a:endParaRPr lang="en-US" sz="2400" kern="100">
              <a:effectLst/>
              <a:latin typeface="Century" panose="02040604050505020304" pitchFamily="18" charset="0"/>
              <a:ea typeface="MS Gothic" panose="020B0609070205080204" pitchFamily="49" charset="-128"/>
              <a:cs typeface="Times New Roman" panose="02020603050405020304" pitchFamily="18" charset="0"/>
            </a:endParaRPr>
          </a:p>
        </p:txBody>
      </p:sp>
      <p:cxnSp>
        <p:nvCxnSpPr>
          <p:cNvPr id="9" name="Line 5"/>
          <p:cNvCxnSpPr/>
          <p:nvPr/>
        </p:nvCxnSpPr>
        <p:spPr bwMode="auto">
          <a:xfrm flipV="1">
            <a:off x="3905415" y="2207669"/>
            <a:ext cx="2155739" cy="1875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0" name="Line 5"/>
          <p:cNvCxnSpPr/>
          <p:nvPr/>
        </p:nvCxnSpPr>
        <p:spPr bwMode="auto">
          <a:xfrm>
            <a:off x="1962325" y="2752976"/>
            <a:ext cx="409882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11" name="Rectangle 10"/>
          <p:cNvSpPr>
            <a:spLocks noChangeArrowheads="1"/>
          </p:cNvSpPr>
          <p:nvPr/>
        </p:nvSpPr>
        <p:spPr bwMode="auto">
          <a:xfrm>
            <a:off x="840457" y="2837277"/>
            <a:ext cx="1121868" cy="2355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4295" tIns="8890" rIns="74295" bIns="8890" anchor="ctr"/>
          <a:lstStyle/>
          <a:p>
            <a:pPr marL="0" marR="0" algn="ctr" fontAlgn="base">
              <a:spcBef>
                <a:spcPts val="0"/>
              </a:spcBef>
              <a:spcAft>
                <a:spcPts val="0"/>
              </a:spcAft>
            </a:pPr>
            <a:r>
              <a:rPr lang="en-US" sz="1400" kern="1200">
                <a:solidFill>
                  <a:srgbClr val="000000"/>
                </a:solidFill>
                <a:effectLst/>
                <a:latin typeface="Calibri" panose="020F0502020204030204" pitchFamily="34" charset="0"/>
                <a:ea typeface="MS Mincho"/>
                <a:cs typeface="Times New Roman" panose="02020603050405020304" pitchFamily="18" charset="0"/>
              </a:rPr>
              <a:t>Base scale</a:t>
            </a:r>
            <a:endParaRPr lang="en-US" sz="320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12" name="Text Box 28"/>
          <p:cNvSpPr txBox="1">
            <a:spLocks noChangeArrowheads="1"/>
          </p:cNvSpPr>
          <p:nvPr/>
        </p:nvSpPr>
        <p:spPr bwMode="auto">
          <a:xfrm>
            <a:off x="942734" y="1779055"/>
            <a:ext cx="910752" cy="4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4295" tIns="8890" rIns="74295" bIns="8890">
            <a:noAutofit/>
          </a:bodyPr>
          <a:lstStyle/>
          <a:p>
            <a:pPr marL="0" marR="0" algn="ctr" fontAlgn="base">
              <a:spcBef>
                <a:spcPts val="0"/>
              </a:spcBef>
              <a:spcAft>
                <a:spcPts val="0"/>
              </a:spcAft>
            </a:pPr>
            <a:r>
              <a:rPr lang="en-US" sz="1600" b="1" kern="1200" dirty="0">
                <a:solidFill>
                  <a:srgbClr val="000000"/>
                </a:solidFill>
                <a:effectLst/>
                <a:latin typeface="Calibri" panose="020F0502020204030204" pitchFamily="34" charset="0"/>
                <a:ea typeface="MS Mincho"/>
                <a:cs typeface="Times New Roman" panose="02020603050405020304" pitchFamily="18" charset="0"/>
              </a:rPr>
              <a:t>Re-using source</a:t>
            </a:r>
            <a:endParaRPr lang="en-US" sz="3600" b="1"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13" name="Rectangle 12"/>
          <p:cNvSpPr>
            <a:spLocks noChangeArrowheads="1"/>
          </p:cNvSpPr>
          <p:nvPr/>
        </p:nvSpPr>
        <p:spPr bwMode="auto">
          <a:xfrm>
            <a:off x="2783632" y="2206965"/>
            <a:ext cx="1121839" cy="21663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74295" tIns="8890" rIns="74295" bIns="8890" anchor="ctr"/>
          <a:lstStyle/>
          <a:p>
            <a:pPr marL="0" marR="0" algn="ctr"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Completion scale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14" name="Text Box 26"/>
          <p:cNvSpPr txBox="1">
            <a:spLocks noChangeArrowheads="1"/>
          </p:cNvSpPr>
          <p:nvPr/>
        </p:nvSpPr>
        <p:spPr bwMode="auto">
          <a:xfrm>
            <a:off x="2615188" y="1903658"/>
            <a:ext cx="1458725" cy="2705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p>
            <a:pPr marL="0" marR="0" algn="ctr" fontAlgn="base">
              <a:spcBef>
                <a:spcPts val="0"/>
              </a:spcBef>
              <a:spcAft>
                <a:spcPts val="0"/>
              </a:spcAft>
            </a:pPr>
            <a:r>
              <a:rPr lang="en-US" sz="1600" b="1" kern="1200" dirty="0">
                <a:solidFill>
                  <a:srgbClr val="000000"/>
                </a:solidFill>
                <a:effectLst/>
                <a:latin typeface="Calibri" panose="020F0502020204030204" pitchFamily="34" charset="0"/>
                <a:ea typeface="MS Mincho"/>
                <a:cs typeface="Times New Roman" panose="02020603050405020304" pitchFamily="18" charset="0"/>
              </a:rPr>
              <a:t>Work products</a:t>
            </a:r>
            <a:endParaRPr lang="en-US" sz="3600" b="1"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15" name="AutoShape 19"/>
          <p:cNvSpPr>
            <a:spLocks noChangeArrowheads="1"/>
          </p:cNvSpPr>
          <p:nvPr/>
        </p:nvSpPr>
        <p:spPr bwMode="auto">
          <a:xfrm>
            <a:off x="2139817" y="1779067"/>
            <a:ext cx="486709" cy="412456"/>
          </a:xfrm>
          <a:prstGeom prst="rightArrow">
            <a:avLst>
              <a:gd name="adj1" fmla="val 50000"/>
              <a:gd name="adj2" fmla="val 28473"/>
            </a:avLst>
          </a:prstGeom>
          <a:solidFill>
            <a:srgbClr val="FFFFFF"/>
          </a:solidFill>
          <a:ln w="9525">
            <a:solidFill>
              <a:srgbClr val="000000"/>
            </a:solidFill>
            <a:miter lim="800000"/>
            <a:headEnd/>
            <a:tailEnd/>
          </a:ln>
        </p:spPr>
        <p:txBody>
          <a:bodyPr lIns="74295" tIns="8890" rIns="74295" bIns="8890"/>
          <a:lstStyle/>
          <a:p>
            <a:pPr marL="0" marR="0" algn="just">
              <a:spcBef>
                <a:spcPts val="0"/>
              </a:spcBef>
              <a:spcAft>
                <a:spcPts val="0"/>
              </a:spcAft>
            </a:pPr>
            <a:r>
              <a:rPr lang="en-US" sz="1400" kern="100">
                <a:effectLst/>
                <a:latin typeface="Calibri" panose="020F0502020204030204" pitchFamily="34" charset="0"/>
                <a:ea typeface="MS Gothic" panose="020B0609070205080204" pitchFamily="49" charset="-128"/>
                <a:cs typeface="Times New Roman" panose="02020603050405020304" pitchFamily="18" charset="0"/>
              </a:rPr>
              <a:t> </a:t>
            </a:r>
            <a:endParaRPr lang="en-US" sz="2400" kern="100">
              <a:effectLst/>
              <a:latin typeface="Century" panose="02040604050505020304" pitchFamily="18" charset="0"/>
              <a:ea typeface="MS Gothic" panose="020B0609070205080204" pitchFamily="49" charset="-128"/>
              <a:cs typeface="Times New Roman" panose="02020603050405020304" pitchFamily="18" charset="0"/>
            </a:endParaRPr>
          </a:p>
        </p:txBody>
      </p:sp>
      <p:sp>
        <p:nvSpPr>
          <p:cNvPr id="16" name="Text Box 16"/>
          <p:cNvSpPr txBox="1">
            <a:spLocks noChangeArrowheads="1"/>
          </p:cNvSpPr>
          <p:nvPr/>
        </p:nvSpPr>
        <p:spPr bwMode="auto">
          <a:xfrm>
            <a:off x="6271436" y="2333342"/>
            <a:ext cx="1121839" cy="30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p>
            <a:pPr marL="0" marR="0"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New scale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17" name="Text Box 15"/>
          <p:cNvSpPr txBox="1">
            <a:spLocks noChangeArrowheads="1"/>
          </p:cNvSpPr>
          <p:nvPr/>
        </p:nvSpPr>
        <p:spPr bwMode="auto">
          <a:xfrm>
            <a:off x="6271205" y="4185196"/>
            <a:ext cx="1121868" cy="46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p>
            <a:pPr marL="0" marR="0" fontAlgn="base">
              <a:spcBef>
                <a:spcPts val="0"/>
              </a:spcBef>
              <a:spcAft>
                <a:spcPts val="0"/>
              </a:spcAft>
            </a:pPr>
            <a:r>
              <a:rPr lang="en-US" sz="1400" kern="1200">
                <a:solidFill>
                  <a:srgbClr val="000000"/>
                </a:solidFill>
                <a:effectLst/>
                <a:latin typeface="Calibri" panose="020F0502020204030204" pitchFamily="34" charset="0"/>
                <a:ea typeface="MS Mincho"/>
                <a:cs typeface="Times New Roman" panose="02020603050405020304" pitchFamily="18" charset="0"/>
              </a:rPr>
              <a:t>Restructure scale</a:t>
            </a:r>
            <a:endParaRPr lang="en-US" sz="320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18" name="AutoShape 11"/>
          <p:cNvSpPr>
            <a:spLocks/>
          </p:cNvSpPr>
          <p:nvPr/>
        </p:nvSpPr>
        <p:spPr bwMode="auto">
          <a:xfrm flipH="1">
            <a:off x="6082860" y="2214668"/>
            <a:ext cx="206905" cy="535433"/>
          </a:xfrm>
          <a:prstGeom prst="leftBrace">
            <a:avLst>
              <a:gd name="adj1" fmla="val 19945"/>
              <a:gd name="adj2" fmla="val 45998"/>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square" lIns="74295" tIns="8890" rIns="74295" bIns="8890">
            <a:noAutofit/>
          </a:bodyPr>
          <a:lstStyle/>
          <a:p>
            <a:pPr marL="0" marR="0" algn="just">
              <a:spcBef>
                <a:spcPts val="0"/>
              </a:spcBef>
              <a:spcAft>
                <a:spcPts val="0"/>
              </a:spcAft>
            </a:pPr>
            <a:r>
              <a:rPr lang="en-US" sz="1400" kern="100">
                <a:effectLst/>
                <a:latin typeface="Calibri" panose="020F0502020204030204" pitchFamily="34" charset="0"/>
                <a:ea typeface="MS Gothic" panose="020B0609070205080204" pitchFamily="49" charset="-128"/>
                <a:cs typeface="Times New Roman" panose="02020603050405020304" pitchFamily="18" charset="0"/>
              </a:rPr>
              <a:t> </a:t>
            </a:r>
            <a:endParaRPr lang="en-US" sz="2400" kern="100">
              <a:effectLst/>
              <a:latin typeface="Century" panose="02040604050505020304" pitchFamily="18" charset="0"/>
              <a:ea typeface="MS Gothic" panose="020B0609070205080204" pitchFamily="49" charset="-128"/>
              <a:cs typeface="Times New Roman" panose="02020603050405020304" pitchFamily="18" charset="0"/>
            </a:endParaRPr>
          </a:p>
        </p:txBody>
      </p:sp>
      <p:sp>
        <p:nvSpPr>
          <p:cNvPr id="19" name="Text Box 8"/>
          <p:cNvSpPr txBox="1">
            <a:spLocks noChangeArrowheads="1"/>
          </p:cNvSpPr>
          <p:nvPr/>
        </p:nvSpPr>
        <p:spPr bwMode="auto">
          <a:xfrm>
            <a:off x="7396082" y="1744650"/>
            <a:ext cx="1590961" cy="29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p>
            <a:pPr marL="0" marR="0" fontAlgn="base">
              <a:spcBef>
                <a:spcPts val="0"/>
              </a:spcBef>
              <a:spcAft>
                <a:spcPts val="0"/>
              </a:spcAft>
            </a:pPr>
            <a:r>
              <a:rPr lang="en-US" sz="1600" b="1" kern="1200" dirty="0">
                <a:solidFill>
                  <a:srgbClr val="000000"/>
                </a:solidFill>
                <a:effectLst/>
                <a:latin typeface="Calibri" panose="020F0502020204030204" pitchFamily="34" charset="0"/>
                <a:ea typeface="MS Mincho"/>
                <a:cs typeface="Times New Roman" panose="02020603050405020304" pitchFamily="18" charset="0"/>
              </a:rPr>
              <a:t>Production scale</a:t>
            </a:r>
            <a:endParaRPr lang="en-US" sz="3600" b="1" dirty="0">
              <a:effectLst/>
              <a:latin typeface="MS PGothic" panose="020B0600070205080204" pitchFamily="34" charset="-128"/>
              <a:ea typeface="MS PGothic" panose="020B0600070205080204" pitchFamily="34" charset="-128"/>
              <a:cs typeface="MS PGothic" panose="020B0600070205080204" pitchFamily="34" charset="-128"/>
            </a:endParaRPr>
          </a:p>
        </p:txBody>
      </p:sp>
      <p:cxnSp>
        <p:nvCxnSpPr>
          <p:cNvPr id="20" name="Line 7"/>
          <p:cNvCxnSpPr/>
          <p:nvPr/>
        </p:nvCxnSpPr>
        <p:spPr bwMode="auto">
          <a:xfrm>
            <a:off x="840457" y="5200949"/>
            <a:ext cx="522069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1" name="Line 6"/>
          <p:cNvCxnSpPr/>
          <p:nvPr/>
        </p:nvCxnSpPr>
        <p:spPr bwMode="auto">
          <a:xfrm>
            <a:off x="3867623" y="4390181"/>
            <a:ext cx="219353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22" name="Text Box 4"/>
          <p:cNvSpPr txBox="1">
            <a:spLocks noChangeArrowheads="1"/>
          </p:cNvSpPr>
          <p:nvPr/>
        </p:nvSpPr>
        <p:spPr bwMode="auto">
          <a:xfrm>
            <a:off x="6256978" y="3065509"/>
            <a:ext cx="1121868" cy="23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lstStyle/>
          <a:p>
            <a:pPr marL="0" marR="0"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Re-use scale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23" name="AutoShape 3"/>
          <p:cNvSpPr>
            <a:spLocks/>
          </p:cNvSpPr>
          <p:nvPr/>
        </p:nvSpPr>
        <p:spPr bwMode="auto">
          <a:xfrm flipH="1">
            <a:off x="6082969" y="2837277"/>
            <a:ext cx="186993" cy="786710"/>
          </a:xfrm>
          <a:prstGeom prst="leftBrace">
            <a:avLst>
              <a:gd name="adj1" fmla="val 24179"/>
              <a:gd name="adj2" fmla="val 4576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4295" tIns="8890" rIns="74295" bIns="8890"/>
          <a:lstStyle/>
          <a:p>
            <a:pPr marL="0" marR="0" algn="just">
              <a:spcBef>
                <a:spcPts val="0"/>
              </a:spcBef>
              <a:spcAft>
                <a:spcPts val="0"/>
              </a:spcAft>
            </a:pPr>
            <a:r>
              <a:rPr lang="en-US" sz="1400" kern="100">
                <a:effectLst/>
                <a:latin typeface="Calibri" panose="020F0502020204030204" pitchFamily="34" charset="0"/>
                <a:ea typeface="MS Gothic" panose="020B0609070205080204" pitchFamily="49" charset="-128"/>
                <a:cs typeface="Times New Roman" panose="02020603050405020304" pitchFamily="18" charset="0"/>
              </a:rPr>
              <a:t> </a:t>
            </a:r>
            <a:endParaRPr lang="en-US" sz="2400" kern="100">
              <a:effectLst/>
              <a:latin typeface="Century" panose="02040604050505020304" pitchFamily="18" charset="0"/>
              <a:ea typeface="MS Gothic" panose="020B0609070205080204" pitchFamily="49" charset="-128"/>
              <a:cs typeface="Times New Roman" panose="02020603050405020304" pitchFamily="18" charset="0"/>
            </a:endParaRPr>
          </a:p>
        </p:txBody>
      </p:sp>
      <p:sp>
        <p:nvSpPr>
          <p:cNvPr id="24" name="Rectangle 23"/>
          <p:cNvSpPr>
            <a:spLocks noChangeArrowheads="1"/>
          </p:cNvSpPr>
          <p:nvPr/>
        </p:nvSpPr>
        <p:spPr bwMode="auto">
          <a:xfrm>
            <a:off x="4940895" y="2207078"/>
            <a:ext cx="1121839" cy="5495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74295" tIns="8890" rIns="74295" bIns="8890" anchor="ctr"/>
          <a:lstStyle/>
          <a:p>
            <a:pPr marL="0" marR="0" algn="ctr"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New scale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25" name="Rectangle 24"/>
          <p:cNvSpPr>
            <a:spLocks noChangeArrowheads="1"/>
          </p:cNvSpPr>
          <p:nvPr/>
        </p:nvSpPr>
        <p:spPr bwMode="auto">
          <a:xfrm>
            <a:off x="4940895" y="2837277"/>
            <a:ext cx="1121839" cy="7973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74295" tIns="8890" rIns="74295" bIns="8890" anchor="ctr"/>
          <a:lstStyle/>
          <a:p>
            <a:pPr marL="0" marR="0" algn="ctr"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Re-use scale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a:p>
            <a:pPr marL="0" marR="0" algn="ctr"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(no change)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26" name="Rectangle 25"/>
          <p:cNvSpPr>
            <a:spLocks noChangeArrowheads="1"/>
          </p:cNvSpPr>
          <p:nvPr/>
        </p:nvSpPr>
        <p:spPr bwMode="auto">
          <a:xfrm>
            <a:off x="4940280" y="3708287"/>
            <a:ext cx="1121839" cy="7008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4295" tIns="8890" rIns="74295" bIns="8890" anchor="ctr"/>
          <a:lstStyle/>
          <a:p>
            <a:pPr marL="0" marR="0" algn="ctr"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Modification scale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27" name="Rectangle 26"/>
          <p:cNvSpPr>
            <a:spLocks noChangeArrowheads="1"/>
          </p:cNvSpPr>
          <p:nvPr/>
        </p:nvSpPr>
        <p:spPr bwMode="auto">
          <a:xfrm>
            <a:off x="4940280" y="4465994"/>
            <a:ext cx="1120874" cy="728414"/>
          </a:xfrm>
          <a:prstGeom prst="rect">
            <a:avLst/>
          </a:prstGeom>
          <a:ln>
            <a:headEnd/>
            <a:tailEnd/>
          </a:ln>
        </p:spPr>
        <p:style>
          <a:lnRef idx="1">
            <a:schemeClr val="dk1"/>
          </a:lnRef>
          <a:fillRef idx="2">
            <a:schemeClr val="dk1"/>
          </a:fillRef>
          <a:effectRef idx="1">
            <a:schemeClr val="dk1"/>
          </a:effectRef>
          <a:fontRef idx="minor">
            <a:schemeClr val="dk1"/>
          </a:fontRef>
        </p:style>
        <p:txBody>
          <a:bodyPr lIns="74295" tIns="8890" rIns="74295" bIns="8890" anchor="ctr"/>
          <a:lstStyle/>
          <a:p>
            <a:pPr marL="0" marR="0" algn="ctr"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Removal scale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31" name="AutoShape 10"/>
          <p:cNvSpPr>
            <a:spLocks/>
          </p:cNvSpPr>
          <p:nvPr/>
        </p:nvSpPr>
        <p:spPr bwMode="auto">
          <a:xfrm flipH="1">
            <a:off x="6082860" y="3686956"/>
            <a:ext cx="187102" cy="1533500"/>
          </a:xfrm>
          <a:prstGeom prst="leftBrace">
            <a:avLst>
              <a:gd name="adj1" fmla="val 29269"/>
              <a:gd name="adj2" fmla="val 48758"/>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4295" tIns="8890" rIns="74295" bIns="8890"/>
          <a:lstStyle/>
          <a:p>
            <a:pPr marL="0" marR="0" algn="just">
              <a:spcBef>
                <a:spcPts val="0"/>
              </a:spcBef>
              <a:spcAft>
                <a:spcPts val="0"/>
              </a:spcAft>
            </a:pPr>
            <a:r>
              <a:rPr lang="en-US" sz="1400" kern="100">
                <a:effectLst/>
                <a:latin typeface="Calibri" panose="020F0502020204030204" pitchFamily="34" charset="0"/>
                <a:ea typeface="MS Gothic" panose="020B0609070205080204" pitchFamily="49" charset="-128"/>
                <a:cs typeface="Times New Roman" panose="02020603050405020304" pitchFamily="18" charset="0"/>
              </a:rPr>
              <a:t> </a:t>
            </a:r>
            <a:endParaRPr lang="en-US" sz="2400" kern="100">
              <a:effectLst/>
              <a:latin typeface="Century" panose="02040604050505020304" pitchFamily="18" charset="0"/>
              <a:ea typeface="MS Gothic" panose="020B0609070205080204" pitchFamily="49" charset="-128"/>
              <a:cs typeface="Times New Roman" panose="02020603050405020304" pitchFamily="18" charset="0"/>
            </a:endParaRPr>
          </a:p>
        </p:txBody>
      </p:sp>
      <p:sp>
        <p:nvSpPr>
          <p:cNvPr id="32" name="Rectangle 31"/>
          <p:cNvSpPr>
            <a:spLocks noChangeArrowheads="1"/>
          </p:cNvSpPr>
          <p:nvPr/>
        </p:nvSpPr>
        <p:spPr bwMode="auto">
          <a:xfrm>
            <a:off x="7631126" y="3708287"/>
            <a:ext cx="1121839" cy="7008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4295" tIns="8890" rIns="74295" bIns="8890" anchor="ctr"/>
          <a:lstStyle/>
          <a:p>
            <a:pPr marL="0" marR="0" algn="ctr"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Modification scale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33" name="Rectangle 32"/>
          <p:cNvSpPr>
            <a:spLocks noChangeArrowheads="1"/>
          </p:cNvSpPr>
          <p:nvPr/>
        </p:nvSpPr>
        <p:spPr bwMode="auto">
          <a:xfrm>
            <a:off x="7631126" y="4465994"/>
            <a:ext cx="1120874" cy="728414"/>
          </a:xfrm>
          <a:prstGeom prst="rect">
            <a:avLst/>
          </a:prstGeom>
          <a:ln>
            <a:headEnd/>
            <a:tailEnd/>
          </a:ln>
        </p:spPr>
        <p:style>
          <a:lnRef idx="1">
            <a:schemeClr val="dk1"/>
          </a:lnRef>
          <a:fillRef idx="2">
            <a:schemeClr val="dk1"/>
          </a:fillRef>
          <a:effectRef idx="1">
            <a:schemeClr val="dk1"/>
          </a:effectRef>
          <a:fontRef idx="minor">
            <a:schemeClr val="dk1"/>
          </a:fontRef>
        </p:style>
        <p:txBody>
          <a:bodyPr lIns="74295" tIns="8890" rIns="74295" bIns="8890" anchor="ctr"/>
          <a:lstStyle/>
          <a:p>
            <a:pPr marL="0" marR="0" algn="ctr"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Removal scale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34" name="Rectangle 33"/>
          <p:cNvSpPr>
            <a:spLocks noChangeArrowheads="1"/>
          </p:cNvSpPr>
          <p:nvPr/>
        </p:nvSpPr>
        <p:spPr bwMode="auto">
          <a:xfrm>
            <a:off x="7621666" y="2206946"/>
            <a:ext cx="1121839" cy="5495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74295" tIns="8890" rIns="74295" bIns="8890" anchor="ctr"/>
          <a:lstStyle/>
          <a:p>
            <a:pPr marL="0" marR="0" algn="ctr" fontAlgn="base">
              <a:spcBef>
                <a:spcPts val="0"/>
              </a:spcBef>
              <a:spcAft>
                <a:spcPts val="0"/>
              </a:spcAft>
            </a:pPr>
            <a:r>
              <a:rPr lang="en-US" sz="1400" kern="1200" dirty="0">
                <a:solidFill>
                  <a:srgbClr val="000000"/>
                </a:solidFill>
                <a:effectLst/>
                <a:latin typeface="Calibri" panose="020F0502020204030204" pitchFamily="34" charset="0"/>
                <a:ea typeface="MS Mincho"/>
                <a:cs typeface="Times New Roman" panose="02020603050405020304" pitchFamily="18" charset="0"/>
              </a:rPr>
              <a:t>New scale</a:t>
            </a:r>
            <a:endParaRPr lang="en-US" sz="3200" dirty="0">
              <a:effectLst/>
              <a:latin typeface="MS PGothic" panose="020B0600070205080204" pitchFamily="34" charset="-128"/>
              <a:ea typeface="MS PGothic" panose="020B0600070205080204" pitchFamily="34" charset="-128"/>
              <a:cs typeface="MS PGothic" panose="020B0600070205080204" pitchFamily="34" charset="-128"/>
            </a:endParaRPr>
          </a:p>
        </p:txBody>
      </p:sp>
      <p:sp>
        <p:nvSpPr>
          <p:cNvPr id="43" name="TextBox 42"/>
          <p:cNvSpPr txBox="1"/>
          <p:nvPr/>
        </p:nvSpPr>
        <p:spPr>
          <a:xfrm>
            <a:off x="8984075" y="3726971"/>
            <a:ext cx="2939244" cy="738664"/>
          </a:xfrm>
          <a:prstGeom prst="rect">
            <a:avLst/>
          </a:prstGeom>
          <a:noFill/>
        </p:spPr>
        <p:txBody>
          <a:bodyPr wrap="square" rtlCol="0">
            <a:spAutoFit/>
          </a:bodyPr>
          <a:lstStyle/>
          <a:p>
            <a:pPr algn="just"/>
            <a:r>
              <a:rPr lang="en-US" sz="1400" i="1" dirty="0"/>
              <a:t>Modification</a:t>
            </a:r>
            <a:r>
              <a:rPr lang="en-US" sz="1400" dirty="0"/>
              <a:t> means the code was replaced by something else with the same meaning and context.</a:t>
            </a:r>
          </a:p>
        </p:txBody>
      </p:sp>
      <p:sp>
        <p:nvSpPr>
          <p:cNvPr id="44" name="TextBox 43"/>
          <p:cNvSpPr txBox="1"/>
          <p:nvPr/>
        </p:nvSpPr>
        <p:spPr>
          <a:xfrm>
            <a:off x="8984075" y="4409172"/>
            <a:ext cx="2939244" cy="954107"/>
          </a:xfrm>
          <a:prstGeom prst="rect">
            <a:avLst/>
          </a:prstGeom>
          <a:noFill/>
        </p:spPr>
        <p:txBody>
          <a:bodyPr wrap="square" rtlCol="0">
            <a:spAutoFit/>
          </a:bodyPr>
          <a:lstStyle/>
          <a:p>
            <a:pPr algn="just"/>
            <a:r>
              <a:rPr lang="en-US" sz="1400" i="1" dirty="0"/>
              <a:t>Removal</a:t>
            </a:r>
            <a:r>
              <a:rPr lang="en-US" sz="1400" dirty="0"/>
              <a:t> means the code was deleted and the corresponding meaning and context are non-existed.</a:t>
            </a:r>
          </a:p>
        </p:txBody>
      </p:sp>
      <p:sp>
        <p:nvSpPr>
          <p:cNvPr id="35" name="Rectangle 34"/>
          <p:cNvSpPr/>
          <p:nvPr/>
        </p:nvSpPr>
        <p:spPr>
          <a:xfrm>
            <a:off x="335360" y="6090614"/>
            <a:ext cx="2914913" cy="235803"/>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Definition and type of development LOC</a:t>
            </a:r>
            <a:endParaRPr lang="en-US" sz="900" i="1" dirty="0">
              <a:effectLst/>
              <a:latin typeface="Arial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117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10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1000"/>
                                        <p:tgtEl>
                                          <p:spTgt spid="3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par>
                                <p:cTn id="65" presetID="10"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7">
                                            <p:txEl>
                                              <p:pRg st="1" end="1"/>
                                            </p:txEl>
                                          </p:spTgt>
                                        </p:tgtEl>
                                        <p:attrNameLst>
                                          <p:attrName>style.visibility</p:attrName>
                                        </p:attrNameLst>
                                      </p:cBhvr>
                                      <p:to>
                                        <p:strVal val="visible"/>
                                      </p:to>
                                    </p:set>
                                    <p:animEffect transition="in" filter="fade">
                                      <p:cBhvr>
                                        <p:cTn id="70" dur="1000"/>
                                        <p:tgtEl>
                                          <p:spTgt spid="7">
                                            <p:txEl>
                                              <p:pRg st="1" end="1"/>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animEffect transition="in" filter="fade">
                                      <p:cBhvr>
                                        <p:cTn id="73" dur="1000"/>
                                        <p:tgtEl>
                                          <p:spTgt spid="7">
                                            <p:txEl>
                                              <p:pRg st="0" end="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7">
                                            <p:txEl>
                                              <p:pRg st="2" end="2"/>
                                            </p:txEl>
                                          </p:spTgt>
                                        </p:tgtEl>
                                        <p:attrNameLst>
                                          <p:attrName>style.visibility</p:attrName>
                                        </p:attrNameLst>
                                      </p:cBhvr>
                                      <p:to>
                                        <p:strVal val="visible"/>
                                      </p:to>
                                    </p:set>
                                    <p:animEffect transition="in" filter="fade">
                                      <p:cBhvr>
                                        <p:cTn id="76" dur="1000"/>
                                        <p:tgtEl>
                                          <p:spTgt spid="7">
                                            <p:txEl>
                                              <p:pRg st="2" end="2"/>
                                            </p:txEl>
                                          </p:spTgt>
                                        </p:tgtEl>
                                      </p:cBhvr>
                                    </p:animEffect>
                                  </p:childTnLst>
                                </p:cTn>
                              </p:par>
                            </p:childTnLst>
                          </p:cTn>
                        </p:par>
                        <p:par>
                          <p:cTn id="77" fill="hold">
                            <p:stCondLst>
                              <p:cond delay="4000"/>
                            </p:stCondLst>
                            <p:childTnLst>
                              <p:par>
                                <p:cTn id="78" presetID="10" presetClass="entr" presetSubtype="0"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10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1000"/>
                                        <p:tgtEl>
                                          <p:spTgt spid="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1000"/>
                                        <p:tgtEl>
                                          <p:spTgt spid="3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1000"/>
                                        <p:tgtEl>
                                          <p:spTgt spid="3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1000"/>
                                        <p:tgtEl>
                                          <p:spTgt spid="33"/>
                                        </p:tgtEl>
                                      </p:cBhvr>
                                    </p:animEffect>
                                  </p:childTnLst>
                                </p:cTn>
                              </p:par>
                              <p:par>
                                <p:cTn id="93" presetID="10" presetClass="entr" presetSubtype="0" fill="hold" nodeType="withEffect">
                                  <p:stCondLst>
                                    <p:cond delay="0"/>
                                  </p:stCondLst>
                                  <p:childTnLst>
                                    <p:set>
                                      <p:cBhvr>
                                        <p:cTn id="94" dur="1" fill="hold">
                                          <p:stCondLst>
                                            <p:cond delay="0"/>
                                          </p:stCondLst>
                                        </p:cTn>
                                        <p:tgtEl>
                                          <p:spTgt spid="7">
                                            <p:txEl>
                                              <p:pRg st="3" end="3"/>
                                            </p:txEl>
                                          </p:spTgt>
                                        </p:tgtEl>
                                        <p:attrNameLst>
                                          <p:attrName>style.visibility</p:attrName>
                                        </p:attrNameLst>
                                      </p:cBhvr>
                                      <p:to>
                                        <p:strVal val="visible"/>
                                      </p:to>
                                    </p:set>
                                    <p:animEffect transition="in" filter="fade">
                                      <p:cBhvr>
                                        <p:cTn id="95" dur="1000"/>
                                        <p:tgtEl>
                                          <p:spTgt spid="7">
                                            <p:txEl>
                                              <p:pRg st="3" end="3"/>
                                            </p:txEl>
                                          </p:spTgt>
                                        </p:tgtEl>
                                      </p:cBhvr>
                                    </p:animEffect>
                                  </p:childTnLst>
                                </p:cTn>
                              </p:par>
                            </p:childTnLst>
                          </p:cTn>
                        </p:par>
                        <p:par>
                          <p:cTn id="96" fill="hold">
                            <p:stCondLst>
                              <p:cond delay="5000"/>
                            </p:stCondLst>
                            <p:childTnLst>
                              <p:par>
                                <p:cTn id="97" presetID="10" presetClass="entr" presetSubtype="0" fill="hold" grpId="0" nodeType="after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fade">
                                      <p:cBhvr>
                                        <p:cTn id="99" dur="1000"/>
                                        <p:tgtEl>
                                          <p:spTgt spid="43"/>
                                        </p:tgtEl>
                                      </p:cBhvr>
                                    </p:animEffect>
                                  </p:childTnLst>
                                </p:cTn>
                              </p:par>
                            </p:childTnLst>
                          </p:cTn>
                        </p:par>
                        <p:par>
                          <p:cTn id="100" fill="hold">
                            <p:stCondLst>
                              <p:cond delay="6000"/>
                            </p:stCondLst>
                            <p:childTnLst>
                              <p:par>
                                <p:cTn id="101" presetID="10" presetClass="entr" presetSubtype="0" fill="hold" grpId="0" nodeType="after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fade">
                                      <p:cBhvr>
                                        <p:cTn id="103" dur="1000"/>
                                        <p:tgtEl>
                                          <p:spTgt spid="44"/>
                                        </p:tgtEl>
                                      </p:cBhvr>
                                    </p:animEffect>
                                  </p:childTnLst>
                                </p:cTn>
                              </p:par>
                            </p:childTnLst>
                          </p:cTn>
                        </p:par>
                        <p:par>
                          <p:cTn id="104" fill="hold">
                            <p:stCondLst>
                              <p:cond delay="7000"/>
                            </p:stCondLst>
                            <p:childTnLst>
                              <p:par>
                                <p:cTn id="105" presetID="10" presetClass="entr" presetSubtype="0" fill="hold" nodeType="afterEffect">
                                  <p:stCondLst>
                                    <p:cond delay="0"/>
                                  </p:stCondLst>
                                  <p:childTnLst>
                                    <p:set>
                                      <p:cBhvr>
                                        <p:cTn id="106" dur="1" fill="hold">
                                          <p:stCondLst>
                                            <p:cond delay="0"/>
                                          </p:stCondLst>
                                        </p:cTn>
                                        <p:tgtEl>
                                          <p:spTgt spid="6">
                                            <p:txEl>
                                              <p:pRg st="1" end="1"/>
                                            </p:txEl>
                                          </p:spTgt>
                                        </p:tgtEl>
                                        <p:attrNameLst>
                                          <p:attrName>style.visibility</p:attrName>
                                        </p:attrNameLst>
                                      </p:cBhvr>
                                      <p:to>
                                        <p:strVal val="visible"/>
                                      </p:to>
                                    </p:set>
                                    <p:animEffect transition="in" filter="fade">
                                      <p:cBhvr>
                                        <p:cTn id="107"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P spid="16" grpId="0"/>
      <p:bldP spid="17" grpId="0"/>
      <p:bldP spid="18" grpId="0" animBg="1"/>
      <p:bldP spid="19" grpId="0"/>
      <p:bldP spid="22" grpId="0"/>
      <p:bldP spid="23" grpId="0" animBg="1"/>
      <p:bldP spid="24" grpId="0" animBg="1"/>
      <p:bldP spid="25" grpId="0" animBg="1"/>
      <p:bldP spid="26" grpId="0" animBg="1"/>
      <p:bldP spid="27" grpId="0" animBg="1"/>
      <p:bldP spid="31" grpId="0" animBg="1"/>
      <p:bldP spid="32" grpId="0" animBg="1"/>
      <p:bldP spid="33" grpId="0" animBg="1"/>
      <p:bldP spid="34" grpId="0" animBg="1"/>
      <p:bldP spid="43" grpId="0"/>
      <p:bldP spid="4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Development management plan and actual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25</a:t>
            </a:fld>
            <a:endParaRPr lang="de-DE" dirty="0"/>
          </a:p>
        </p:txBody>
      </p:sp>
      <p:sp>
        <p:nvSpPr>
          <p:cNvPr id="6" name="TextBox 5"/>
          <p:cNvSpPr txBox="1"/>
          <p:nvPr/>
        </p:nvSpPr>
        <p:spPr>
          <a:xfrm>
            <a:off x="479375" y="836712"/>
            <a:ext cx="11305257" cy="3693319"/>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Some notes for measurement within the scope of development management</a:t>
            </a:r>
            <a:endParaRPr lang="en-US" dirty="0"/>
          </a:p>
          <a:p>
            <a:pPr marL="398463" lvl="1" indent="-173038" algn="just">
              <a:buClr>
                <a:schemeClr val="tx2"/>
              </a:buClr>
              <a:buFont typeface="Wingdings" panose="05000000000000000000" pitchFamily="2" charset="2"/>
              <a:buChar char="§"/>
            </a:pPr>
            <a:r>
              <a:rPr lang="en-US" b="1" dirty="0"/>
              <a:t>Page</a:t>
            </a:r>
            <a:r>
              <a:rPr lang="en-US" dirty="0"/>
              <a:t>: number of pages at the time of printing.</a:t>
            </a:r>
          </a:p>
          <a:p>
            <a:pPr marL="855663" lvl="2" indent="-173038" algn="just">
              <a:buClr>
                <a:schemeClr val="tx2"/>
              </a:buClr>
              <a:buFont typeface="Wingdings" panose="05000000000000000000" pitchFamily="2" charset="2"/>
              <a:buChar char="§"/>
            </a:pPr>
            <a:r>
              <a:rPr lang="en-US" dirty="0">
                <a:solidFill>
                  <a:srgbClr val="C00000"/>
                </a:solidFill>
              </a:rPr>
              <a:t>Even changing on each page just a single character, the number of modified pages are still being </a:t>
            </a:r>
            <a:r>
              <a:rPr lang="en-US" b="1" dirty="0">
                <a:solidFill>
                  <a:srgbClr val="C00000"/>
                </a:solidFill>
              </a:rPr>
              <a:t>counted as full-pages</a:t>
            </a:r>
            <a:r>
              <a:rPr lang="en-US" dirty="0"/>
              <a:t>.</a:t>
            </a:r>
          </a:p>
          <a:p>
            <a:pPr marL="855663" lvl="2" indent="-173038" algn="just">
              <a:buClr>
                <a:schemeClr val="tx2"/>
              </a:buClr>
              <a:buFont typeface="Wingdings" panose="05000000000000000000" pitchFamily="2" charset="2"/>
              <a:buChar char="§"/>
            </a:pPr>
            <a:r>
              <a:rPr lang="en-US" dirty="0"/>
              <a:t>If 100 pages were modified just for a single character on each, then the total of pages to be recorded should be 100. It is due to a fact that a normal review process needs to scan all 100 pages to confirm the modification point one by one.</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t>For Excel sheet file, the page-size of printing can be customized following to the cell-size and hence the number of printed pages are varying. In this case, the </a:t>
            </a:r>
            <a:r>
              <a:rPr lang="en-US" dirty="0">
                <a:solidFill>
                  <a:srgbClr val="C00000"/>
                </a:solidFill>
              </a:rPr>
              <a:t>page-size can be determined as a rectangle with </a:t>
            </a:r>
            <a:r>
              <a:rPr lang="en-US" b="1" i="1" dirty="0">
                <a:solidFill>
                  <a:srgbClr val="C00000"/>
                </a:solidFill>
              </a:rPr>
              <a:t>approximately</a:t>
            </a:r>
            <a:r>
              <a:rPr lang="en-US" dirty="0">
                <a:solidFill>
                  <a:srgbClr val="C00000"/>
                </a:solidFill>
              </a:rPr>
              <a:t> size </a:t>
            </a:r>
            <a:r>
              <a:rPr lang="en-US" b="1" dirty="0">
                <a:solidFill>
                  <a:srgbClr val="C00000"/>
                </a:solidFill>
              </a:rPr>
              <a:t>15cm x 26.4cm (</a:t>
            </a:r>
            <a:r>
              <a:rPr lang="en-US" b="1" dirty="0" err="1">
                <a:solidFill>
                  <a:srgbClr val="C00000"/>
                </a:solidFill>
              </a:rPr>
              <a:t>WxL</a:t>
            </a:r>
            <a:r>
              <a:rPr lang="en-US" b="1" dirty="0">
                <a:solidFill>
                  <a:srgbClr val="C00000"/>
                </a:solidFill>
              </a:rPr>
              <a:t>)</a:t>
            </a:r>
            <a:r>
              <a:rPr lang="en-US" dirty="0"/>
              <a:t>.</a:t>
            </a:r>
          </a:p>
          <a:p>
            <a:pPr marL="855663" lvl="2" indent="-173038" algn="just">
              <a:buClr>
                <a:schemeClr val="tx2"/>
              </a:buClr>
              <a:buFont typeface="Wingdings" panose="05000000000000000000" pitchFamily="2" charset="2"/>
              <a:buChar char="§"/>
            </a:pPr>
            <a:r>
              <a:rPr lang="en-US" dirty="0"/>
              <a:t>The difference in size between pages can be acceptable if the gap is less than 2cm or it is the last page in either horizontal direction or vertical direction.</a:t>
            </a:r>
          </a:p>
        </p:txBody>
      </p:sp>
      <p:pic>
        <p:nvPicPr>
          <p:cNvPr id="5" name="Picture 4"/>
          <p:cNvPicPr>
            <a:picLocks noChangeAspect="1"/>
          </p:cNvPicPr>
          <p:nvPr/>
        </p:nvPicPr>
        <p:blipFill>
          <a:blip r:embed="rId2"/>
          <a:stretch>
            <a:fillRect/>
          </a:stretch>
        </p:blipFill>
        <p:spPr>
          <a:xfrm>
            <a:off x="0" y="4530031"/>
            <a:ext cx="12192000" cy="1675061"/>
          </a:xfrm>
          <a:prstGeom prst="rect">
            <a:avLst/>
          </a:prstGeom>
        </p:spPr>
      </p:pic>
    </p:spTree>
    <p:extLst>
      <p:ext uri="{BB962C8B-B14F-4D97-AF65-F5344CB8AC3E}">
        <p14:creationId xmlns:p14="http://schemas.microsoft.com/office/powerpoint/2010/main" val="315956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500"/>
                                        <p:tgtEl>
                                          <p:spTgt spid="6">
                                            <p:txEl>
                                              <p:pRg st="3" end="3"/>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Development management plan and actual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26</a:t>
            </a:fld>
            <a:endParaRPr lang="de-DE" dirty="0"/>
          </a:p>
        </p:txBody>
      </p:sp>
      <p:sp>
        <p:nvSpPr>
          <p:cNvPr id="6" name="TextBox 5"/>
          <p:cNvSpPr txBox="1"/>
          <p:nvPr/>
        </p:nvSpPr>
        <p:spPr>
          <a:xfrm>
            <a:off x="479375" y="836712"/>
            <a:ext cx="11305257" cy="4801314"/>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Some notes for measurement within the scope of development management</a:t>
            </a:r>
            <a:endParaRPr lang="en-US" dirty="0"/>
          </a:p>
          <a:p>
            <a:pPr marL="398463" lvl="1" indent="-173038" algn="just">
              <a:buClr>
                <a:schemeClr val="tx2"/>
              </a:buClr>
              <a:buFont typeface="Wingdings" panose="05000000000000000000" pitchFamily="2" charset="2"/>
              <a:buChar char="§"/>
            </a:pPr>
            <a:r>
              <a:rPr lang="en-US" b="1" dirty="0"/>
              <a:t>Source code</a:t>
            </a:r>
            <a:r>
              <a:rPr lang="en-US" dirty="0"/>
              <a:t>:</a:t>
            </a:r>
          </a:p>
          <a:p>
            <a:pPr marL="855663" lvl="2" indent="-173038" algn="just">
              <a:buClr>
                <a:schemeClr val="tx2"/>
              </a:buClr>
              <a:buFont typeface="Wingdings" panose="05000000000000000000" pitchFamily="2" charset="2"/>
              <a:buChar char="§"/>
            </a:pPr>
            <a:r>
              <a:rPr lang="en-US" dirty="0"/>
              <a:t>Blank lines are not counted.</a:t>
            </a:r>
          </a:p>
          <a:p>
            <a:pPr marL="855663" lvl="2" indent="-173038" algn="just">
              <a:buClr>
                <a:schemeClr val="tx2"/>
              </a:buClr>
              <a:buFont typeface="Wingdings" panose="05000000000000000000" pitchFamily="2" charset="2"/>
              <a:buChar char="§"/>
            </a:pPr>
            <a:r>
              <a:rPr lang="en-US" dirty="0"/>
              <a:t>Comment lines are not counted.</a:t>
            </a:r>
          </a:p>
          <a:p>
            <a:pPr marL="855663" lvl="2" indent="-173038" algn="just">
              <a:buClr>
                <a:schemeClr val="tx2"/>
              </a:buClr>
              <a:buFont typeface="Wingdings" panose="05000000000000000000" pitchFamily="2" charset="2"/>
              <a:buChar char="§"/>
            </a:pPr>
            <a:r>
              <a:rPr lang="en-US" dirty="0"/>
              <a:t>Multi-statement is counted according to the number of statements, regardless of whether they are on the same line.</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t>It is recommended to </a:t>
            </a:r>
            <a:r>
              <a:rPr lang="en-US" dirty="0">
                <a:solidFill>
                  <a:srgbClr val="C00000"/>
                </a:solidFill>
              </a:rPr>
              <a:t>use a common tool for counting source code</a:t>
            </a:r>
            <a:r>
              <a:rPr lang="en-US" dirty="0"/>
              <a:t>. There are 2 good tools:</a:t>
            </a:r>
          </a:p>
          <a:p>
            <a:pPr marL="1312863" lvl="3" indent="-173038" algn="just">
              <a:buClr>
                <a:schemeClr val="tx2"/>
              </a:buClr>
              <a:buFont typeface="Wingdings" panose="05000000000000000000" pitchFamily="2" charset="2"/>
              <a:buChar char="§"/>
            </a:pPr>
            <a:r>
              <a:rPr lang="en-US" dirty="0" err="1"/>
              <a:t>Kazoeciao</a:t>
            </a:r>
            <a:r>
              <a:rPr lang="en-US" dirty="0"/>
              <a:t> (</a:t>
            </a:r>
            <a:r>
              <a:rPr lang="en-US" dirty="0">
                <a:hlinkClick r:id="rId2"/>
              </a:rPr>
              <a:t>http://ciao-ware.c.ooco.jp</a:t>
            </a:r>
            <a:r>
              <a:rPr lang="en-US" dirty="0"/>
              <a:t>)</a:t>
            </a:r>
          </a:p>
          <a:p>
            <a:pPr marL="1770063" lvl="4" indent="-173038" algn="just">
              <a:buClr>
                <a:schemeClr val="tx2"/>
              </a:buClr>
              <a:buFont typeface="Wingdings" panose="05000000000000000000" pitchFamily="2" charset="2"/>
              <a:buChar char="§"/>
            </a:pPr>
            <a:r>
              <a:rPr lang="en-US" dirty="0"/>
              <a:t>This tool is commonly used in various projects in </a:t>
            </a:r>
            <a:r>
              <a:rPr lang="en-US" dirty="0" err="1"/>
              <a:t>Renesas</a:t>
            </a:r>
            <a:r>
              <a:rPr lang="en-US" dirty="0"/>
              <a:t> Group.</a:t>
            </a:r>
          </a:p>
          <a:p>
            <a:pPr marL="1312863" lvl="3" indent="-173038" algn="just">
              <a:buClr>
                <a:schemeClr val="tx2"/>
              </a:buClr>
              <a:buFont typeface="Wingdings" panose="05000000000000000000" pitchFamily="2" charset="2"/>
              <a:buChar char="§"/>
            </a:pPr>
            <a:r>
              <a:rPr lang="en-US" dirty="0" err="1"/>
              <a:t>SLOCCount</a:t>
            </a:r>
            <a:r>
              <a:rPr lang="en-US" dirty="0"/>
              <a:t>: (</a:t>
            </a:r>
            <a:r>
              <a:rPr lang="en-US" dirty="0">
                <a:hlinkClick r:id="rId3"/>
              </a:rPr>
              <a:t>https://dwheeler.com/sloccount/</a:t>
            </a:r>
            <a:r>
              <a:rPr lang="en-US" dirty="0"/>
              <a:t>)</a:t>
            </a:r>
          </a:p>
          <a:p>
            <a:pPr marL="1770063" lvl="4" indent="-173038" algn="just">
              <a:buClr>
                <a:schemeClr val="tx2"/>
              </a:buClr>
              <a:buFont typeface="Wingdings" panose="05000000000000000000" pitchFamily="2" charset="2"/>
              <a:buChar char="§"/>
            </a:pPr>
            <a:r>
              <a:rPr lang="en-US" dirty="0"/>
              <a:t>This tool is under GPL license and it can measure the value of source code in term of USD.</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solidFill>
                  <a:srgbClr val="C00000"/>
                </a:solidFill>
              </a:rPr>
              <a:t>The line of code (LOC) is unified as </a:t>
            </a:r>
            <a:r>
              <a:rPr lang="en-US" b="1" dirty="0">
                <a:solidFill>
                  <a:srgbClr val="C00000"/>
                </a:solidFill>
              </a:rPr>
              <a:t>C-style line of code</a:t>
            </a:r>
            <a:r>
              <a:rPr lang="en-US" dirty="0"/>
              <a:t>. For other programming languages such as Assembly, C++, Java, C#, etc. the line of code can be smaller or larger for the same function points or algorithm and hence cannot be mixed when collecting the measurable data. </a:t>
            </a:r>
            <a:r>
              <a:rPr lang="en-US" b="1" dirty="0">
                <a:solidFill>
                  <a:srgbClr val="C00000"/>
                </a:solidFill>
              </a:rPr>
              <a:t>Please take a note for a data collection to make a correct classification</a:t>
            </a:r>
            <a:r>
              <a:rPr lang="en-US" dirty="0"/>
              <a:t>.</a:t>
            </a:r>
          </a:p>
        </p:txBody>
      </p:sp>
    </p:spTree>
    <p:extLst>
      <p:ext uri="{BB962C8B-B14F-4D97-AF65-F5344CB8AC3E}">
        <p14:creationId xmlns:p14="http://schemas.microsoft.com/office/powerpoint/2010/main" val="74207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fade">
                                      <p:cBhvr>
                                        <p:cTn id="30" dur="500"/>
                                        <p:tgtEl>
                                          <p:spTgt spid="6">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12" end="12"/>
                                            </p:txEl>
                                          </p:spTgt>
                                        </p:tgtEl>
                                        <p:attrNameLst>
                                          <p:attrName>style.visibility</p:attrName>
                                        </p:attrNameLst>
                                      </p:cBhvr>
                                      <p:to>
                                        <p:strVal val="visible"/>
                                      </p:to>
                                    </p:set>
                                    <p:animEffect transition="in" filter="fade">
                                      <p:cBhvr>
                                        <p:cTn id="38"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Development management plan and actual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27</a:t>
            </a:fld>
            <a:endParaRPr lang="de-DE" dirty="0"/>
          </a:p>
        </p:txBody>
      </p:sp>
      <p:sp>
        <p:nvSpPr>
          <p:cNvPr id="6" name="TextBox 5"/>
          <p:cNvSpPr txBox="1"/>
          <p:nvPr/>
        </p:nvSpPr>
        <p:spPr>
          <a:xfrm>
            <a:off x="479375" y="836712"/>
            <a:ext cx="11305257" cy="535531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Some notes for measurement within the scope of development management</a:t>
            </a:r>
            <a:endParaRPr lang="en-US" dirty="0"/>
          </a:p>
          <a:p>
            <a:pPr marL="398463" lvl="1" indent="-173038" algn="just">
              <a:buClr>
                <a:schemeClr val="tx2"/>
              </a:buClr>
              <a:buFont typeface="Wingdings" panose="05000000000000000000" pitchFamily="2" charset="2"/>
              <a:buChar char="§"/>
            </a:pPr>
            <a:r>
              <a:rPr lang="en-US" b="1" dirty="0"/>
              <a:t>Number of test items</a:t>
            </a:r>
            <a:r>
              <a:rPr lang="en-US" dirty="0"/>
              <a:t>: number of PASS-FAIL evaluation for test items</a:t>
            </a:r>
          </a:p>
          <a:p>
            <a:pPr marL="855663" lvl="2" indent="-173038" algn="just">
              <a:buClr>
                <a:schemeClr val="tx2"/>
              </a:buClr>
              <a:buFont typeface="Wingdings" panose="05000000000000000000" pitchFamily="2" charset="2"/>
              <a:buChar char="§"/>
            </a:pPr>
            <a:r>
              <a:rPr lang="en-US" dirty="0">
                <a:solidFill>
                  <a:srgbClr val="C00000"/>
                </a:solidFill>
              </a:rPr>
              <a:t>PASS-FAIL judgement are defined by test spec. and PCL</a:t>
            </a:r>
            <a:r>
              <a:rPr lang="en-US" dirty="0"/>
              <a:t>. Each PASS-FAIL item is called as test item or test case. In some cases, the Regression Test is a combination of several test items created before to be </a:t>
            </a:r>
            <a:r>
              <a:rPr lang="en-US" dirty="0">
                <a:solidFill>
                  <a:schemeClr val="tx2"/>
                </a:solidFill>
              </a:rPr>
              <a:t>a single judgement PASS-FAIL</a:t>
            </a:r>
            <a:r>
              <a:rPr lang="en-US" dirty="0"/>
              <a:t> in PCL, then it should be </a:t>
            </a:r>
            <a:r>
              <a:rPr lang="en-US" b="1" dirty="0">
                <a:solidFill>
                  <a:schemeClr val="tx2"/>
                </a:solidFill>
              </a:rPr>
              <a:t>counted as 1 test item</a:t>
            </a:r>
            <a:r>
              <a:rPr lang="en-US" dirty="0"/>
              <a:t> only.</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solidFill>
                  <a:srgbClr val="C00000"/>
                </a:solidFill>
              </a:rPr>
              <a:t>If the meaning and context of test spec. and PCL are not changed</a:t>
            </a:r>
            <a:r>
              <a:rPr lang="en-US" dirty="0"/>
              <a:t>, no matter how much times a test item was executed, </a:t>
            </a:r>
            <a:r>
              <a:rPr lang="en-US" b="1" dirty="0">
                <a:solidFill>
                  <a:srgbClr val="C00000"/>
                </a:solidFill>
              </a:rPr>
              <a:t>it should be counted as 1 test item only</a:t>
            </a:r>
            <a:r>
              <a:rPr lang="en-US" dirty="0"/>
              <a:t>.</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t>In </a:t>
            </a:r>
            <a:r>
              <a:rPr lang="en-US" b="1" dirty="0">
                <a:solidFill>
                  <a:schemeClr val="tx2"/>
                </a:solidFill>
              </a:rPr>
              <a:t>test preparation</a:t>
            </a:r>
            <a:r>
              <a:rPr lang="en-US" dirty="0"/>
              <a:t>, number of test items as plan value (A) can be estimated from test density base on lines of code of product, while number of test items as actual value (B) are the created test items.</a:t>
            </a:r>
          </a:p>
          <a:p>
            <a:pPr marL="855663" lvl="2" indent="-173038" algn="just">
              <a:buClr>
                <a:schemeClr val="tx2"/>
              </a:buClr>
              <a:buFont typeface="Wingdings" panose="05000000000000000000" pitchFamily="2" charset="2"/>
              <a:buChar char="§"/>
            </a:pPr>
            <a:r>
              <a:rPr lang="en-US" dirty="0"/>
              <a:t>In </a:t>
            </a:r>
            <a:r>
              <a:rPr lang="en-US" b="1" dirty="0">
                <a:solidFill>
                  <a:schemeClr val="tx2"/>
                </a:solidFill>
              </a:rPr>
              <a:t>test execution</a:t>
            </a:r>
            <a:r>
              <a:rPr lang="en-US" dirty="0"/>
              <a:t>, the actual amount of test items created (B) will be the plan value of execution, while number of test items executed (C) are recorded as actual value.</a:t>
            </a:r>
          </a:p>
          <a:p>
            <a:pPr marL="855663" lvl="2" indent="-173038" algn="just">
              <a:buClr>
                <a:schemeClr val="tx2"/>
              </a:buClr>
              <a:buFont typeface="Wingdings" panose="05000000000000000000" pitchFamily="2" charset="2"/>
              <a:buChar char="§"/>
            </a:pPr>
            <a:r>
              <a:rPr lang="en-US" dirty="0"/>
              <a:t>In real situation, (A) may or may </a:t>
            </a:r>
            <a:r>
              <a:rPr lang="en-US" b="1" dirty="0"/>
              <a:t>NOT</a:t>
            </a:r>
            <a:r>
              <a:rPr lang="en-US" dirty="0"/>
              <a:t> be matching with (B), and (B) may or may </a:t>
            </a:r>
            <a:r>
              <a:rPr lang="en-US" b="1" dirty="0"/>
              <a:t>NOT</a:t>
            </a:r>
            <a:r>
              <a:rPr lang="en-US" dirty="0"/>
              <a:t> be matching with (C). Additionally, </a:t>
            </a:r>
            <a:r>
              <a:rPr lang="en-US" dirty="0">
                <a:solidFill>
                  <a:srgbClr val="C00000"/>
                </a:solidFill>
              </a:rPr>
              <a:t>re-executing (C) multiple times can be separated to </a:t>
            </a:r>
            <a:r>
              <a:rPr lang="en-US" b="1" dirty="0">
                <a:solidFill>
                  <a:srgbClr val="C00000"/>
                </a:solidFill>
              </a:rPr>
              <a:t>another plan</a:t>
            </a:r>
            <a:r>
              <a:rPr lang="en-US" dirty="0">
                <a:solidFill>
                  <a:srgbClr val="C00000"/>
                </a:solidFill>
              </a:rPr>
              <a:t> if the testing context is changed</a:t>
            </a:r>
            <a:r>
              <a:rPr lang="en-US" dirty="0"/>
              <a:t>, such as testing for milestone 1, milestone 2, or platform X, platform Y.</a:t>
            </a:r>
          </a:p>
          <a:p>
            <a:pPr marL="855663" lvl="2" indent="-173038" algn="just">
              <a:buClr>
                <a:schemeClr val="tx2"/>
              </a:buClr>
              <a:buFont typeface="Wingdings" panose="05000000000000000000" pitchFamily="2" charset="2"/>
              <a:buChar char="§"/>
            </a:pPr>
            <a:r>
              <a:rPr lang="en-US" dirty="0"/>
              <a:t>However, JB5001 (May 2018) development process is grouping test preparation and test execution as unified test process, then (A) and (C) are used as plan and actual of test items. Now (B) is understood as matching with (C), no matter some other test cases were created but not executed.</a:t>
            </a:r>
          </a:p>
        </p:txBody>
      </p:sp>
    </p:spTree>
    <p:extLst>
      <p:ext uri="{BB962C8B-B14F-4D97-AF65-F5344CB8AC3E}">
        <p14:creationId xmlns:p14="http://schemas.microsoft.com/office/powerpoint/2010/main" val="373076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fade">
                                      <p:cBhvr>
                                        <p:cTn id="20" dur="500"/>
                                        <p:tgtEl>
                                          <p:spTgt spid="6">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animEffect transition="in" filter="fade">
                                      <p:cBhvr>
                                        <p:cTn id="23" dur="500"/>
                                        <p:tgtEl>
                                          <p:spTgt spid="6">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fade">
                                      <p:cBhvr>
                                        <p:cTn id="26" dur="500"/>
                                        <p:tgtEl>
                                          <p:spTgt spid="6">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animEffect transition="in" filter="fade">
                                      <p:cBhvr>
                                        <p:cTn id="29"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Peer review management plan and actual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28</a:t>
            </a:fld>
            <a:endParaRPr lang="de-DE" dirty="0"/>
          </a:p>
        </p:txBody>
      </p:sp>
      <p:sp>
        <p:nvSpPr>
          <p:cNvPr id="6" name="TextBox 5"/>
          <p:cNvSpPr txBox="1"/>
          <p:nvPr/>
        </p:nvSpPr>
        <p:spPr>
          <a:xfrm>
            <a:off x="479375" y="836712"/>
            <a:ext cx="11305257" cy="535531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Review measurement value</a:t>
            </a:r>
            <a:endParaRPr lang="en-US" dirty="0"/>
          </a:p>
          <a:p>
            <a:pPr marL="398463" lvl="1" indent="-173038" algn="just">
              <a:buClr>
                <a:schemeClr val="tx2"/>
              </a:buClr>
              <a:buFont typeface="Wingdings" panose="05000000000000000000" pitchFamily="2" charset="2"/>
              <a:buChar char="§"/>
            </a:pPr>
            <a:r>
              <a:rPr lang="en-US" b="1" dirty="0"/>
              <a:t>Target scale of review</a:t>
            </a:r>
            <a:r>
              <a:rPr lang="en-US" dirty="0"/>
              <a:t>: development LOC of reviewed items (page, line, number)</a:t>
            </a:r>
          </a:p>
          <a:p>
            <a:pPr marL="398463" lvl="1" indent="-173038" algn="just">
              <a:buClr>
                <a:schemeClr val="tx2"/>
              </a:buClr>
              <a:buFont typeface="Wingdings" panose="05000000000000000000" pitchFamily="2" charset="2"/>
              <a:buChar char="§"/>
            </a:pPr>
            <a:r>
              <a:rPr lang="en-US" b="1" dirty="0"/>
              <a:t>Review duration</a:t>
            </a:r>
            <a:r>
              <a:rPr lang="en-US" dirty="0"/>
              <a:t>: time spent for review (hour)</a:t>
            </a:r>
          </a:p>
          <a:p>
            <a:pPr marL="398463" lvl="1" indent="-173038" algn="just">
              <a:buClr>
                <a:schemeClr val="tx2"/>
              </a:buClr>
              <a:buFont typeface="Wingdings" panose="05000000000000000000" pitchFamily="2" charset="2"/>
              <a:buChar char="§"/>
            </a:pPr>
            <a:r>
              <a:rPr lang="en-US" b="1" dirty="0"/>
              <a:t>Number of reviewers</a:t>
            </a:r>
            <a:r>
              <a:rPr lang="en-US" dirty="0"/>
              <a:t>: number of persons participating in review</a:t>
            </a:r>
          </a:p>
          <a:p>
            <a:pPr marL="398463" lvl="1" indent="-173038" algn="just">
              <a:buClr>
                <a:schemeClr val="tx2"/>
              </a:buClr>
              <a:buFont typeface="Wingdings" panose="05000000000000000000" pitchFamily="2" charset="2"/>
              <a:buChar char="§"/>
            </a:pPr>
            <a:r>
              <a:rPr lang="en-US" b="1" dirty="0"/>
              <a:t>Number of review issues</a:t>
            </a:r>
            <a:r>
              <a:rPr lang="en-US" dirty="0"/>
              <a:t>: number of issues detected in review (including defects)</a:t>
            </a:r>
          </a:p>
          <a:p>
            <a:pPr marL="398463" lvl="1" indent="-173038" algn="just">
              <a:buClr>
                <a:schemeClr val="tx2"/>
              </a:buClr>
              <a:buFont typeface="Wingdings" panose="05000000000000000000" pitchFamily="2" charset="2"/>
              <a:buChar char="§"/>
            </a:pPr>
            <a:r>
              <a:rPr lang="en-US" b="1" dirty="0"/>
              <a:t>Number of review defects</a:t>
            </a:r>
            <a:r>
              <a:rPr lang="en-US" dirty="0"/>
              <a:t>: number of defects classified from the review issues</a:t>
            </a:r>
          </a:p>
          <a:p>
            <a:pPr marL="398463" lvl="1" indent="-173038" algn="just">
              <a:buClr>
                <a:schemeClr val="tx2"/>
              </a:buClr>
              <a:buFont typeface="Wingdings" panose="05000000000000000000" pitchFamily="2" charset="2"/>
              <a:buChar char="§"/>
            </a:pPr>
            <a:endParaRPr lang="en-US" dirty="0"/>
          </a:p>
          <a:p>
            <a:pPr marL="285750" indent="-285750" algn="just">
              <a:buClr>
                <a:schemeClr val="tx2"/>
              </a:buClr>
              <a:buFont typeface="Wingdings" panose="05000000000000000000" pitchFamily="2" charset="2"/>
              <a:buChar char="q"/>
            </a:pPr>
            <a:r>
              <a:rPr lang="en-US" b="1" dirty="0">
                <a:solidFill>
                  <a:schemeClr val="tx2"/>
                </a:solidFill>
              </a:rPr>
              <a:t>Some note on review measurement value</a:t>
            </a:r>
            <a:endParaRPr lang="en-US" dirty="0"/>
          </a:p>
          <a:p>
            <a:pPr marL="398463" lvl="1" indent="-173038" algn="just">
              <a:buClr>
                <a:schemeClr val="tx2"/>
              </a:buClr>
              <a:buFont typeface="Wingdings" panose="05000000000000000000" pitchFamily="2" charset="2"/>
              <a:buChar char="§"/>
            </a:pPr>
            <a:r>
              <a:rPr lang="en-US" dirty="0"/>
              <a:t>If there is </a:t>
            </a:r>
            <a:r>
              <a:rPr lang="en-US" dirty="0">
                <a:solidFill>
                  <a:srgbClr val="C00000"/>
                </a:solidFill>
              </a:rPr>
              <a:t>more than 1 kind of development LOC</a:t>
            </a:r>
            <a:r>
              <a:rPr lang="en-US" dirty="0"/>
              <a:t> (such as reviewing test spec. and test items) in the same review meeting, </a:t>
            </a:r>
            <a:r>
              <a:rPr lang="en-US" dirty="0">
                <a:solidFill>
                  <a:srgbClr val="C00000"/>
                </a:solidFill>
              </a:rPr>
              <a:t>it should </a:t>
            </a:r>
            <a:r>
              <a:rPr lang="en-US" b="1" dirty="0">
                <a:solidFill>
                  <a:srgbClr val="C00000"/>
                </a:solidFill>
              </a:rPr>
              <a:t>separate the meeting into sub-review meetings</a:t>
            </a:r>
            <a:r>
              <a:rPr lang="en-US" dirty="0">
                <a:solidFill>
                  <a:srgbClr val="C00000"/>
                </a:solidFill>
              </a:rPr>
              <a:t> with independent records </a:t>
            </a:r>
            <a:r>
              <a:rPr lang="en-US" dirty="0"/>
              <a:t>because the review performance analysis cannot mix many kinds of development LOC.</a:t>
            </a:r>
          </a:p>
          <a:p>
            <a:pPr marL="398463" lvl="1" indent="-173038" algn="just">
              <a:buClr>
                <a:schemeClr val="tx2"/>
              </a:buClr>
              <a:buFont typeface="Wingdings" panose="05000000000000000000" pitchFamily="2" charset="2"/>
              <a:buChar char="§"/>
            </a:pPr>
            <a:r>
              <a:rPr lang="en-US" dirty="0"/>
              <a:t>The </a:t>
            </a:r>
            <a:r>
              <a:rPr lang="en-US" dirty="0">
                <a:solidFill>
                  <a:srgbClr val="C00000"/>
                </a:solidFill>
              </a:rPr>
              <a:t>number of reviewers only count for </a:t>
            </a:r>
            <a:r>
              <a:rPr lang="en-US" b="1" dirty="0">
                <a:solidFill>
                  <a:srgbClr val="C00000"/>
                </a:solidFill>
              </a:rPr>
              <a:t>whom contributing to the review process</a:t>
            </a:r>
            <a:r>
              <a:rPr lang="en-US" dirty="0"/>
              <a:t>. Hence listeners are out of the counting.</a:t>
            </a:r>
          </a:p>
          <a:p>
            <a:pPr marL="398463" lvl="1" indent="-173038" algn="just">
              <a:buClr>
                <a:schemeClr val="tx2"/>
              </a:buClr>
              <a:buFont typeface="Wingdings" panose="05000000000000000000" pitchFamily="2" charset="2"/>
              <a:buChar char="§"/>
            </a:pPr>
            <a:r>
              <a:rPr lang="en-US" dirty="0"/>
              <a:t>There is no issue to joint the records of multiple continuous review meetings into the same one meeting if the meaning and context of meetings are still not changed (same purpose of meeting, same number of reviewers). It is because either development LOC is too large, or review duration is too long for a good concentration and it requires a long-break. However, to avoid a confusion on later analysis, it is recommended to </a:t>
            </a:r>
            <a:r>
              <a:rPr lang="en-US" dirty="0">
                <a:solidFill>
                  <a:srgbClr val="C00000"/>
                </a:solidFill>
              </a:rPr>
              <a:t>keep each meeting within 2 hours</a:t>
            </a:r>
            <a:r>
              <a:rPr lang="en-US" dirty="0"/>
              <a:t> and hence </a:t>
            </a:r>
            <a:r>
              <a:rPr lang="en-US" dirty="0">
                <a:solidFill>
                  <a:srgbClr val="C00000"/>
                </a:solidFill>
              </a:rPr>
              <a:t>separating into multiple review records is preferable</a:t>
            </a:r>
            <a:r>
              <a:rPr lang="en-US" dirty="0"/>
              <a:t>.</a:t>
            </a:r>
          </a:p>
        </p:txBody>
      </p:sp>
    </p:spTree>
    <p:extLst>
      <p:ext uri="{BB962C8B-B14F-4D97-AF65-F5344CB8AC3E}">
        <p14:creationId xmlns:p14="http://schemas.microsoft.com/office/powerpoint/2010/main" val="226907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fade">
                                      <p:cBhvr>
                                        <p:cTn id="35" dur="500"/>
                                        <p:tgtEl>
                                          <p:spTgt spid="6">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Project Measurable Data Management</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29</a:t>
            </a:fld>
            <a:endParaRPr lang="de-DE" dirty="0"/>
          </a:p>
        </p:txBody>
      </p:sp>
      <p:sp>
        <p:nvSpPr>
          <p:cNvPr id="6" name="TextBox 5"/>
          <p:cNvSpPr txBox="1"/>
          <p:nvPr/>
        </p:nvSpPr>
        <p:spPr>
          <a:xfrm>
            <a:off x="479375" y="836712"/>
            <a:ext cx="5400601" cy="1754326"/>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rgbClr val="C00000"/>
                </a:solidFill>
              </a:rPr>
              <a:t>Challenge on data collection:</a:t>
            </a:r>
          </a:p>
          <a:p>
            <a:pPr marL="398463" lvl="1" indent="-173038" algn="just">
              <a:buClr>
                <a:schemeClr val="tx2"/>
              </a:buClr>
              <a:buFont typeface="Wingdings" panose="05000000000000000000" pitchFamily="2" charset="2"/>
              <a:buChar char="§"/>
            </a:pPr>
            <a:r>
              <a:rPr lang="en-US" dirty="0"/>
              <a:t>Traditional Waterfall or V-model has only </a:t>
            </a:r>
            <a:r>
              <a:rPr lang="en-US" b="1" dirty="0">
                <a:solidFill>
                  <a:srgbClr val="C00000"/>
                </a:solidFill>
              </a:rPr>
              <a:t>one route </a:t>
            </a:r>
            <a:r>
              <a:rPr lang="en-US" dirty="0"/>
              <a:t>to go: design (FD/AD, DD/UD) </a:t>
            </a:r>
            <a:r>
              <a:rPr lang="en-US" dirty="0">
                <a:sym typeface="Wingdings" panose="05000000000000000000" pitchFamily="2" charset="2"/>
              </a:rPr>
              <a:t> code (CD)  test (UT, IT, ST/VT).</a:t>
            </a:r>
          </a:p>
          <a:p>
            <a:pPr marL="398463" lvl="1" indent="-173038" algn="just">
              <a:buClr>
                <a:schemeClr val="tx2"/>
              </a:buClr>
              <a:buFont typeface="Wingdings" panose="05000000000000000000" pitchFamily="2" charset="2"/>
              <a:buChar char="§"/>
            </a:pPr>
            <a:r>
              <a:rPr lang="en-US" dirty="0">
                <a:sym typeface="Wingdings" panose="05000000000000000000" pitchFamily="2" charset="2"/>
              </a:rPr>
              <a:t>Flexible agile-like model repeats the design  code  test in </a:t>
            </a:r>
            <a:r>
              <a:rPr lang="en-US" b="1" dirty="0">
                <a:solidFill>
                  <a:srgbClr val="C00000"/>
                </a:solidFill>
                <a:sym typeface="Wingdings" panose="05000000000000000000" pitchFamily="2" charset="2"/>
              </a:rPr>
              <a:t>many small iteration cycles</a:t>
            </a:r>
            <a:r>
              <a:rPr lang="en-US" dirty="0">
                <a:sym typeface="Wingdings" panose="05000000000000000000" pitchFamily="2" charset="2"/>
              </a:rPr>
              <a:t>.</a:t>
            </a:r>
            <a:endParaRPr lang="en-US" dirty="0"/>
          </a:p>
        </p:txBody>
      </p:sp>
      <p:sp>
        <p:nvSpPr>
          <p:cNvPr id="8" name="Rectangle 7"/>
          <p:cNvSpPr/>
          <p:nvPr/>
        </p:nvSpPr>
        <p:spPr>
          <a:xfrm>
            <a:off x="5879976" y="1113710"/>
            <a:ext cx="5952700" cy="2031325"/>
          </a:xfrm>
          <a:prstGeom prst="rect">
            <a:avLst/>
          </a:prstGeom>
        </p:spPr>
        <p:txBody>
          <a:bodyPr wrap="square">
            <a:spAutoFit/>
          </a:bodyPr>
          <a:lstStyle/>
          <a:p>
            <a:pPr marL="398463" lvl="1" indent="-173038" algn="just">
              <a:buClr>
                <a:schemeClr val="tx2"/>
              </a:buClr>
              <a:buFont typeface="Wingdings" panose="05000000000000000000" pitchFamily="2" charset="2"/>
              <a:buChar char="§"/>
            </a:pPr>
            <a:r>
              <a:rPr lang="en-US" dirty="0"/>
              <a:t>In practical situation with a lot of requirement-changes from customer, a project development flow is customized so that it can adapt with </a:t>
            </a:r>
            <a:r>
              <a:rPr lang="en-US" b="1" dirty="0">
                <a:solidFill>
                  <a:srgbClr val="C00000"/>
                </a:solidFill>
              </a:rPr>
              <a:t>multiple activities at the same time</a:t>
            </a:r>
            <a:r>
              <a:rPr lang="en-US" dirty="0"/>
              <a:t>.</a:t>
            </a:r>
          </a:p>
          <a:p>
            <a:pPr marL="398463" lvl="1" indent="-173038" algn="just">
              <a:buClr>
                <a:schemeClr val="tx2"/>
              </a:buClr>
              <a:buFont typeface="Wingdings" panose="05000000000000000000" pitchFamily="2" charset="2"/>
              <a:buChar char="§"/>
            </a:pPr>
            <a:r>
              <a:rPr lang="en-US" dirty="0"/>
              <a:t>For instance, an old module is on maintenance state, a current module is on testing state, a new module is on designing state.</a:t>
            </a:r>
          </a:p>
        </p:txBody>
      </p:sp>
      <p:grpSp>
        <p:nvGrpSpPr>
          <p:cNvPr id="41" name="Group 40"/>
          <p:cNvGrpSpPr/>
          <p:nvPr/>
        </p:nvGrpSpPr>
        <p:grpSpPr>
          <a:xfrm>
            <a:off x="6354192" y="3614028"/>
            <a:ext cx="5478484" cy="2408913"/>
            <a:chOff x="6354192" y="3614028"/>
            <a:chExt cx="5478484" cy="2408913"/>
          </a:xfrm>
        </p:grpSpPr>
        <p:sp>
          <p:nvSpPr>
            <p:cNvPr id="9" name="TextBox 8"/>
            <p:cNvSpPr txBox="1"/>
            <p:nvPr/>
          </p:nvSpPr>
          <p:spPr>
            <a:xfrm>
              <a:off x="6354192" y="4004481"/>
              <a:ext cx="1214820" cy="369332"/>
            </a:xfrm>
            <a:prstGeom prst="rect">
              <a:avLst/>
            </a:prstGeom>
            <a:noFill/>
          </p:spPr>
          <p:txBody>
            <a:bodyPr wrap="none" rtlCol="0">
              <a:spAutoFit/>
            </a:bodyPr>
            <a:lstStyle/>
            <a:p>
              <a:r>
                <a:rPr lang="en-US" b="1" dirty="0"/>
                <a:t>Module A</a:t>
              </a:r>
            </a:p>
          </p:txBody>
        </p:sp>
        <p:sp>
          <p:nvSpPr>
            <p:cNvPr id="10" name="TextBox 9"/>
            <p:cNvSpPr txBox="1"/>
            <p:nvPr/>
          </p:nvSpPr>
          <p:spPr>
            <a:xfrm>
              <a:off x="6354192" y="4608508"/>
              <a:ext cx="1223412" cy="369332"/>
            </a:xfrm>
            <a:prstGeom prst="rect">
              <a:avLst/>
            </a:prstGeom>
            <a:noFill/>
          </p:spPr>
          <p:txBody>
            <a:bodyPr wrap="none" rtlCol="0">
              <a:spAutoFit/>
            </a:bodyPr>
            <a:lstStyle/>
            <a:p>
              <a:r>
                <a:rPr lang="en-US" b="1" dirty="0"/>
                <a:t>Module B</a:t>
              </a:r>
            </a:p>
          </p:txBody>
        </p:sp>
        <p:sp>
          <p:nvSpPr>
            <p:cNvPr id="11" name="TextBox 10"/>
            <p:cNvSpPr txBox="1"/>
            <p:nvPr/>
          </p:nvSpPr>
          <p:spPr>
            <a:xfrm>
              <a:off x="6354192" y="5212535"/>
              <a:ext cx="1223412" cy="369332"/>
            </a:xfrm>
            <a:prstGeom prst="rect">
              <a:avLst/>
            </a:prstGeom>
            <a:noFill/>
          </p:spPr>
          <p:txBody>
            <a:bodyPr wrap="none" rtlCol="0">
              <a:spAutoFit/>
            </a:bodyPr>
            <a:lstStyle/>
            <a:p>
              <a:r>
                <a:rPr lang="en-US" b="1" dirty="0"/>
                <a:t>Module C</a:t>
              </a:r>
            </a:p>
          </p:txBody>
        </p:sp>
        <p:cxnSp>
          <p:nvCxnSpPr>
            <p:cNvPr id="13" name="Straight Arrow Connector 12"/>
            <p:cNvCxnSpPr>
              <a:stCxn id="9" idx="3"/>
            </p:cNvCxnSpPr>
            <p:nvPr/>
          </p:nvCxnSpPr>
          <p:spPr>
            <a:xfrm>
              <a:off x="7569012" y="4189147"/>
              <a:ext cx="4110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94964" y="4793174"/>
              <a:ext cx="3384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447092" y="5397201"/>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83260" y="4077072"/>
              <a:ext cx="933384" cy="1120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Design</a:t>
              </a:r>
            </a:p>
          </p:txBody>
        </p:sp>
        <p:sp>
          <p:nvSpPr>
            <p:cNvPr id="19" name="Rectangle 18"/>
            <p:cNvSpPr/>
            <p:nvPr/>
          </p:nvSpPr>
          <p:spPr>
            <a:xfrm>
              <a:off x="8519580" y="4077072"/>
              <a:ext cx="933384" cy="1120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Code</a:t>
              </a:r>
            </a:p>
          </p:txBody>
        </p:sp>
        <p:sp>
          <p:nvSpPr>
            <p:cNvPr id="20" name="Rectangle 19"/>
            <p:cNvSpPr/>
            <p:nvPr/>
          </p:nvSpPr>
          <p:spPr>
            <a:xfrm>
              <a:off x="9447092" y="4077072"/>
              <a:ext cx="933384" cy="1120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Test</a:t>
              </a:r>
            </a:p>
          </p:txBody>
        </p:sp>
        <p:sp>
          <p:nvSpPr>
            <p:cNvPr id="21" name="Rectangle 20"/>
            <p:cNvSpPr/>
            <p:nvPr/>
          </p:nvSpPr>
          <p:spPr>
            <a:xfrm>
              <a:off x="10380476" y="4077072"/>
              <a:ext cx="933384" cy="1120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Maintenance</a:t>
              </a:r>
            </a:p>
          </p:txBody>
        </p:sp>
        <p:sp>
          <p:nvSpPr>
            <p:cNvPr id="22" name="Rectangle 21"/>
            <p:cNvSpPr/>
            <p:nvPr/>
          </p:nvSpPr>
          <p:spPr>
            <a:xfrm>
              <a:off x="8303557" y="4681098"/>
              <a:ext cx="933384" cy="1120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Design</a:t>
              </a:r>
            </a:p>
          </p:txBody>
        </p:sp>
        <p:sp>
          <p:nvSpPr>
            <p:cNvPr id="23" name="Rectangle 22"/>
            <p:cNvSpPr/>
            <p:nvPr/>
          </p:nvSpPr>
          <p:spPr>
            <a:xfrm>
              <a:off x="9236940" y="4681098"/>
              <a:ext cx="933384" cy="1120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Code</a:t>
              </a:r>
            </a:p>
          </p:txBody>
        </p:sp>
        <p:sp>
          <p:nvSpPr>
            <p:cNvPr id="24" name="Rectangle 23"/>
            <p:cNvSpPr/>
            <p:nvPr/>
          </p:nvSpPr>
          <p:spPr>
            <a:xfrm>
              <a:off x="10164452" y="4681098"/>
              <a:ext cx="933384" cy="1120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Test</a:t>
              </a:r>
            </a:p>
          </p:txBody>
        </p:sp>
        <p:sp>
          <p:nvSpPr>
            <p:cNvPr id="26" name="Rectangle 25"/>
            <p:cNvSpPr/>
            <p:nvPr/>
          </p:nvSpPr>
          <p:spPr>
            <a:xfrm>
              <a:off x="9447092" y="5290263"/>
              <a:ext cx="2021664" cy="1120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Design</a:t>
              </a:r>
            </a:p>
          </p:txBody>
        </p:sp>
        <p:cxnSp>
          <p:nvCxnSpPr>
            <p:cNvPr id="29" name="Straight Connector 28"/>
            <p:cNvCxnSpPr/>
            <p:nvPr/>
          </p:nvCxnSpPr>
          <p:spPr>
            <a:xfrm>
              <a:off x="10847168" y="3645024"/>
              <a:ext cx="0" cy="2275899"/>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7569012" y="3614028"/>
              <a:ext cx="556563" cy="369332"/>
            </a:xfrm>
            <a:prstGeom prst="rect">
              <a:avLst/>
            </a:prstGeom>
            <a:noFill/>
          </p:spPr>
          <p:txBody>
            <a:bodyPr wrap="none" rtlCol="0">
              <a:spAutoFit/>
            </a:bodyPr>
            <a:lstStyle/>
            <a:p>
              <a:r>
                <a:rPr lang="en-US" dirty="0"/>
                <a:t>Jan</a:t>
              </a:r>
            </a:p>
          </p:txBody>
        </p:sp>
        <p:sp>
          <p:nvSpPr>
            <p:cNvPr id="31" name="TextBox 30"/>
            <p:cNvSpPr txBox="1"/>
            <p:nvPr/>
          </p:nvSpPr>
          <p:spPr>
            <a:xfrm>
              <a:off x="8671785" y="3614028"/>
              <a:ext cx="556563" cy="369332"/>
            </a:xfrm>
            <a:prstGeom prst="rect">
              <a:avLst/>
            </a:prstGeom>
            <a:noFill/>
          </p:spPr>
          <p:txBody>
            <a:bodyPr wrap="none" rtlCol="0">
              <a:spAutoFit/>
            </a:bodyPr>
            <a:lstStyle/>
            <a:p>
              <a:r>
                <a:rPr lang="en-US" dirty="0"/>
                <a:t>Jun</a:t>
              </a:r>
            </a:p>
          </p:txBody>
        </p:sp>
        <p:sp>
          <p:nvSpPr>
            <p:cNvPr id="32" name="TextBox 31"/>
            <p:cNvSpPr txBox="1"/>
            <p:nvPr/>
          </p:nvSpPr>
          <p:spPr>
            <a:xfrm>
              <a:off x="9778978" y="3619950"/>
              <a:ext cx="595035" cy="369332"/>
            </a:xfrm>
            <a:prstGeom prst="rect">
              <a:avLst/>
            </a:prstGeom>
            <a:noFill/>
          </p:spPr>
          <p:txBody>
            <a:bodyPr wrap="none" rtlCol="0">
              <a:spAutoFit/>
            </a:bodyPr>
            <a:lstStyle/>
            <a:p>
              <a:r>
                <a:rPr lang="en-US" dirty="0"/>
                <a:t>Dec</a:t>
              </a:r>
            </a:p>
          </p:txBody>
        </p:sp>
        <p:sp>
          <p:nvSpPr>
            <p:cNvPr id="33" name="TextBox 32"/>
            <p:cNvSpPr txBox="1"/>
            <p:nvPr/>
          </p:nvSpPr>
          <p:spPr>
            <a:xfrm>
              <a:off x="10809639" y="5761331"/>
              <a:ext cx="1023037" cy="261610"/>
            </a:xfrm>
            <a:prstGeom prst="rect">
              <a:avLst/>
            </a:prstGeom>
            <a:noFill/>
          </p:spPr>
          <p:txBody>
            <a:bodyPr wrap="none" rtlCol="0">
              <a:spAutoFit/>
            </a:bodyPr>
            <a:lstStyle/>
            <a:p>
              <a:r>
                <a:rPr lang="en-US" sz="1100" i="1" dirty="0">
                  <a:solidFill>
                    <a:schemeClr val="tx2"/>
                  </a:solidFill>
                </a:rPr>
                <a:t>Current week</a:t>
              </a:r>
            </a:p>
          </p:txBody>
        </p:sp>
      </p:grpSp>
      <p:sp>
        <p:nvSpPr>
          <p:cNvPr id="27" name="Rectangle 26"/>
          <p:cNvSpPr/>
          <p:nvPr/>
        </p:nvSpPr>
        <p:spPr>
          <a:xfrm>
            <a:off x="481668" y="6090614"/>
            <a:ext cx="2997553" cy="2308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V-model, Waterfall model and Agile style</a:t>
            </a:r>
            <a:endParaRPr lang="en-US" sz="900" i="1" dirty="0">
              <a:effectLst/>
              <a:latin typeface="Arial (Body)"/>
              <a:ea typeface="Calibri" panose="020F0502020204030204" pitchFamily="34" charset="0"/>
              <a:cs typeface="Times New Roman" panose="02020603050405020304" pitchFamily="18" charset="0"/>
            </a:endParaRPr>
          </a:p>
        </p:txBody>
      </p:sp>
      <p:sp>
        <p:nvSpPr>
          <p:cNvPr id="28" name="Rectangle 27"/>
          <p:cNvSpPr/>
          <p:nvPr/>
        </p:nvSpPr>
        <p:spPr>
          <a:xfrm>
            <a:off x="6300344" y="6090614"/>
            <a:ext cx="3864108" cy="2308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Example of schedule for multiple development activities</a:t>
            </a:r>
            <a:endParaRPr lang="en-US" sz="900" i="1" dirty="0">
              <a:effectLst/>
              <a:latin typeface="Arial (Body)"/>
              <a:ea typeface="Calibri" panose="020F0502020204030204" pitchFamily="34" charset="0"/>
              <a:cs typeface="Times New Roman" panose="02020603050405020304" pitchFamily="18" charset="0"/>
            </a:endParaRPr>
          </a:p>
        </p:txBody>
      </p:sp>
      <p:grpSp>
        <p:nvGrpSpPr>
          <p:cNvPr id="34" name="Group 33"/>
          <p:cNvGrpSpPr/>
          <p:nvPr/>
        </p:nvGrpSpPr>
        <p:grpSpPr>
          <a:xfrm>
            <a:off x="1007321" y="2899174"/>
            <a:ext cx="1675061" cy="1101840"/>
            <a:chOff x="2207568" y="2078387"/>
            <a:chExt cx="4680520" cy="3078805"/>
          </a:xfrm>
        </p:grpSpPr>
        <p:sp>
          <p:nvSpPr>
            <p:cNvPr id="35" name="Trapezoid 34"/>
            <p:cNvSpPr/>
            <p:nvPr/>
          </p:nvSpPr>
          <p:spPr>
            <a:xfrm rot="10800000">
              <a:off x="2207568" y="2132856"/>
              <a:ext cx="4680520" cy="3024336"/>
            </a:xfrm>
            <a:prstGeom prst="trapezoid">
              <a:avLst>
                <a:gd name="adj" fmla="val 4484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Trapezoid 35"/>
            <p:cNvSpPr/>
            <p:nvPr/>
          </p:nvSpPr>
          <p:spPr>
            <a:xfrm rot="10800000">
              <a:off x="2927648" y="2132857"/>
              <a:ext cx="3168352" cy="2448271"/>
            </a:xfrm>
            <a:prstGeom prst="trapezoid">
              <a:avLst>
                <a:gd name="adj" fmla="val 4484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Trapezoid 36"/>
            <p:cNvSpPr/>
            <p:nvPr/>
          </p:nvSpPr>
          <p:spPr>
            <a:xfrm rot="10800000">
              <a:off x="2939530" y="2078387"/>
              <a:ext cx="3150602" cy="101487"/>
            </a:xfrm>
            <a:prstGeom prst="trapezoid">
              <a:avLst>
                <a:gd name="adj" fmla="val 44842"/>
              </a:avLst>
            </a:prstGeom>
            <a:solidFill>
              <a:schemeClr val="bg1"/>
            </a:solidFill>
            <a:ln w="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8" name="Group 37"/>
          <p:cNvGrpSpPr/>
          <p:nvPr/>
        </p:nvGrpSpPr>
        <p:grpSpPr>
          <a:xfrm>
            <a:off x="3647728" y="4442503"/>
            <a:ext cx="2002480" cy="394638"/>
            <a:chOff x="6528048" y="5013176"/>
            <a:chExt cx="3304939" cy="651320"/>
          </a:xfrm>
        </p:grpSpPr>
        <p:sp>
          <p:nvSpPr>
            <p:cNvPr id="39" name="Oval 38"/>
            <p:cNvSpPr/>
            <p:nvPr/>
          </p:nvSpPr>
          <p:spPr>
            <a:xfrm>
              <a:off x="7100864" y="5013176"/>
              <a:ext cx="651320" cy="651320"/>
            </a:xfrm>
            <a:prstGeom prst="ellipse">
              <a:avLst/>
            </a:prstGeom>
            <a:ln w="635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7964960" y="5013176"/>
              <a:ext cx="651320" cy="651320"/>
            </a:xfrm>
            <a:prstGeom prst="ellipse">
              <a:avLst/>
            </a:prstGeom>
            <a:ln w="635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8840441" y="5013176"/>
              <a:ext cx="651320" cy="651320"/>
            </a:xfrm>
            <a:prstGeom prst="ellipse">
              <a:avLst/>
            </a:prstGeom>
            <a:ln w="635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Straight Arrow Connector 42"/>
            <p:cNvCxnSpPr/>
            <p:nvPr/>
          </p:nvCxnSpPr>
          <p:spPr>
            <a:xfrm>
              <a:off x="7410958" y="5664496"/>
              <a:ext cx="682452"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8290620" y="5664496"/>
              <a:ext cx="682452"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6528048" y="5664496"/>
              <a:ext cx="682452"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9150535" y="5664496"/>
              <a:ext cx="682452"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grpSp>
      <p:sp>
        <p:nvSpPr>
          <p:cNvPr id="47" name="TextBox 46"/>
          <p:cNvSpPr txBox="1"/>
          <p:nvPr/>
        </p:nvSpPr>
        <p:spPr>
          <a:xfrm>
            <a:off x="2396810" y="3753454"/>
            <a:ext cx="1082412" cy="369332"/>
          </a:xfrm>
          <a:prstGeom prst="rect">
            <a:avLst/>
          </a:prstGeom>
          <a:noFill/>
        </p:spPr>
        <p:txBody>
          <a:bodyPr wrap="none" rtlCol="0">
            <a:spAutoFit/>
          </a:bodyPr>
          <a:lstStyle/>
          <a:p>
            <a:r>
              <a:rPr lang="en-US" b="1" dirty="0"/>
              <a:t>V-model</a:t>
            </a:r>
          </a:p>
        </p:txBody>
      </p:sp>
      <p:sp>
        <p:nvSpPr>
          <p:cNvPr id="48" name="TextBox 47"/>
          <p:cNvSpPr txBox="1"/>
          <p:nvPr/>
        </p:nvSpPr>
        <p:spPr>
          <a:xfrm>
            <a:off x="1335266" y="5662879"/>
            <a:ext cx="1907317" cy="369332"/>
          </a:xfrm>
          <a:prstGeom prst="rect">
            <a:avLst/>
          </a:prstGeom>
          <a:noFill/>
        </p:spPr>
        <p:txBody>
          <a:bodyPr wrap="none" rtlCol="0">
            <a:spAutoFit/>
          </a:bodyPr>
          <a:lstStyle/>
          <a:p>
            <a:r>
              <a:rPr lang="en-US" b="1" dirty="0"/>
              <a:t>Waterfall-model</a:t>
            </a:r>
          </a:p>
        </p:txBody>
      </p:sp>
      <p:sp>
        <p:nvSpPr>
          <p:cNvPr id="49" name="TextBox 48"/>
          <p:cNvSpPr txBox="1"/>
          <p:nvPr/>
        </p:nvSpPr>
        <p:spPr>
          <a:xfrm>
            <a:off x="3994800" y="4952301"/>
            <a:ext cx="1351652" cy="369332"/>
          </a:xfrm>
          <a:prstGeom prst="rect">
            <a:avLst/>
          </a:prstGeom>
          <a:noFill/>
        </p:spPr>
        <p:txBody>
          <a:bodyPr wrap="none" rtlCol="0">
            <a:spAutoFit/>
          </a:bodyPr>
          <a:lstStyle/>
          <a:p>
            <a:r>
              <a:rPr lang="en-US" b="1" dirty="0"/>
              <a:t>Agile-style</a:t>
            </a:r>
          </a:p>
        </p:txBody>
      </p:sp>
      <p:grpSp>
        <p:nvGrpSpPr>
          <p:cNvPr id="50" name="Group 49"/>
          <p:cNvGrpSpPr/>
          <p:nvPr/>
        </p:nvGrpSpPr>
        <p:grpSpPr>
          <a:xfrm>
            <a:off x="767408" y="4282507"/>
            <a:ext cx="2540470" cy="1349526"/>
            <a:chOff x="7317817" y="3363083"/>
            <a:chExt cx="2540470" cy="1349526"/>
          </a:xfrm>
        </p:grpSpPr>
        <p:cxnSp>
          <p:nvCxnSpPr>
            <p:cNvPr id="51" name="Straight Arrow Connector 50"/>
            <p:cNvCxnSpPr/>
            <p:nvPr/>
          </p:nvCxnSpPr>
          <p:spPr>
            <a:xfrm>
              <a:off x="7317817" y="3585423"/>
              <a:ext cx="1478290" cy="1127186"/>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52" name="Rectangle 51"/>
            <p:cNvSpPr/>
            <p:nvPr/>
          </p:nvSpPr>
          <p:spPr>
            <a:xfrm>
              <a:off x="7345615" y="3363083"/>
              <a:ext cx="1080120" cy="188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7698047" y="3641874"/>
              <a:ext cx="1080120" cy="188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8065487" y="3917717"/>
              <a:ext cx="1080120" cy="188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8425735" y="4193560"/>
              <a:ext cx="1080120" cy="188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8778167" y="4469403"/>
              <a:ext cx="1080120" cy="188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67649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7" grpId="0"/>
      <p:bldP spid="28" grpId="0"/>
      <p:bldP spid="47" grpId="0"/>
      <p:bldP spid="48"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8000" y="1196752"/>
            <a:ext cx="11253600" cy="964065"/>
          </a:xfrm>
        </p:spPr>
        <p:txBody>
          <a:bodyPr/>
          <a:lstStyle/>
          <a:p>
            <a:r>
              <a:rPr lang="en-US" dirty="0"/>
              <a:t>Introduction and Related Works</a:t>
            </a:r>
          </a:p>
        </p:txBody>
      </p:sp>
      <p:sp>
        <p:nvSpPr>
          <p:cNvPr id="33" name="Slide Number Placeholder 2"/>
          <p:cNvSpPr txBox="1">
            <a:spLocks/>
          </p:cNvSpPr>
          <p:nvPr/>
        </p:nvSpPr>
        <p:spPr>
          <a:xfrm>
            <a:off x="5760000" y="6509924"/>
            <a:ext cx="672075" cy="161583"/>
          </a:xfrm>
          <a:prstGeom prst="rect">
            <a:avLst/>
          </a:prstGeom>
        </p:spPr>
        <p:txBody>
          <a:bodyPr vert="horz" wrap="square" lIns="0" tIns="0" rIns="0" bIns="0" rtlCol="0" anchor="ctr">
            <a:spAutoFit/>
          </a:bodyPr>
          <a:lstStyle>
            <a:defPPr>
              <a:defRPr lang="de-DE"/>
            </a:defPPr>
            <a:lvl1pPr>
              <a:defRPr lang="en-US" sz="1050" b="1" i="0" u="none" strike="noStrike" baseline="0" smtClean="0">
                <a:solidFill>
                  <a:schemeClr val="tx2"/>
                </a:solidFill>
                <a:latin typeface="+mj-lt"/>
              </a:defRPr>
            </a:lvl1pPr>
          </a:lstStyle>
          <a:p>
            <a:r>
              <a:rPr lang="de-DE" dirty="0"/>
              <a:t>Page </a:t>
            </a:r>
            <a:fld id="{3FD030EF-7044-4946-962A-5D7D09BD1B34}" type="slidenum">
              <a:rPr lang="de-DE"/>
              <a:pPr/>
              <a:t>3</a:t>
            </a:fld>
            <a:endParaRPr lang="de-DE" dirty="0"/>
          </a:p>
        </p:txBody>
      </p:sp>
      <p:sp>
        <p:nvSpPr>
          <p:cNvPr id="2" name="TextBox 1"/>
          <p:cNvSpPr txBox="1"/>
          <p:nvPr/>
        </p:nvSpPr>
        <p:spPr>
          <a:xfrm>
            <a:off x="3647728" y="2167854"/>
            <a:ext cx="4339650" cy="369332"/>
          </a:xfrm>
          <a:prstGeom prst="rect">
            <a:avLst/>
          </a:prstGeom>
          <a:noFill/>
        </p:spPr>
        <p:txBody>
          <a:bodyPr wrap="none" rtlCol="0">
            <a:spAutoFit/>
          </a:bodyPr>
          <a:lstStyle/>
          <a:p>
            <a:r>
              <a:rPr lang="en-US" dirty="0"/>
              <a:t>Everything an engineer needs to know…</a:t>
            </a:r>
          </a:p>
        </p:txBody>
      </p:sp>
    </p:spTree>
    <p:extLst>
      <p:ext uri="{BB962C8B-B14F-4D97-AF65-F5344CB8AC3E}">
        <p14:creationId xmlns:p14="http://schemas.microsoft.com/office/powerpoint/2010/main" val="3943131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8000" y="1196752"/>
            <a:ext cx="11253600" cy="964065"/>
          </a:xfrm>
        </p:spPr>
        <p:txBody>
          <a:bodyPr/>
          <a:lstStyle/>
          <a:p>
            <a:r>
              <a:rPr lang="en-US" dirty="0"/>
              <a:t>Analysis</a:t>
            </a:r>
          </a:p>
        </p:txBody>
      </p:sp>
      <p:sp>
        <p:nvSpPr>
          <p:cNvPr id="33" name="Slide Number Placeholder 2"/>
          <p:cNvSpPr txBox="1">
            <a:spLocks/>
          </p:cNvSpPr>
          <p:nvPr/>
        </p:nvSpPr>
        <p:spPr>
          <a:xfrm>
            <a:off x="5760000" y="6509924"/>
            <a:ext cx="672075" cy="161583"/>
          </a:xfrm>
          <a:prstGeom prst="rect">
            <a:avLst/>
          </a:prstGeom>
        </p:spPr>
        <p:txBody>
          <a:bodyPr vert="horz" wrap="square" lIns="0" tIns="0" rIns="0" bIns="0" rtlCol="0" anchor="ctr">
            <a:spAutoFit/>
          </a:bodyPr>
          <a:lstStyle>
            <a:defPPr>
              <a:defRPr lang="de-DE"/>
            </a:defPPr>
            <a:lvl1pPr>
              <a:defRPr lang="en-US" sz="1050" b="1" i="0" u="none" strike="noStrike" baseline="0" smtClean="0">
                <a:solidFill>
                  <a:schemeClr val="tx2"/>
                </a:solidFill>
                <a:latin typeface="+mj-lt"/>
              </a:defRPr>
            </a:lvl1pPr>
          </a:lstStyle>
          <a:p>
            <a:r>
              <a:rPr lang="de-DE" dirty="0"/>
              <a:t>Page </a:t>
            </a:r>
            <a:fld id="{3FD030EF-7044-4946-962A-5D7D09BD1B34}" type="slidenum">
              <a:rPr lang="de-DE"/>
              <a:pPr/>
              <a:t>30</a:t>
            </a:fld>
            <a:endParaRPr lang="de-DE" dirty="0"/>
          </a:p>
        </p:txBody>
      </p:sp>
      <p:sp>
        <p:nvSpPr>
          <p:cNvPr id="4" name="TextBox 3"/>
          <p:cNvSpPr txBox="1"/>
          <p:nvPr/>
        </p:nvSpPr>
        <p:spPr>
          <a:xfrm>
            <a:off x="623392" y="2167854"/>
            <a:ext cx="9187130" cy="369332"/>
          </a:xfrm>
          <a:prstGeom prst="rect">
            <a:avLst/>
          </a:prstGeom>
          <a:noFill/>
        </p:spPr>
        <p:txBody>
          <a:bodyPr wrap="none" rtlCol="0">
            <a:spAutoFit/>
          </a:bodyPr>
          <a:lstStyle/>
          <a:p>
            <a:r>
              <a:rPr lang="en-US" dirty="0"/>
              <a:t>Everything Project Leader or person who was assigned to handle MA needs to know…</a:t>
            </a:r>
          </a:p>
        </p:txBody>
      </p:sp>
    </p:spTree>
    <p:extLst>
      <p:ext uri="{BB962C8B-B14F-4D97-AF65-F5344CB8AC3E}">
        <p14:creationId xmlns:p14="http://schemas.microsoft.com/office/powerpoint/2010/main" val="1388482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31</a:t>
            </a:fld>
            <a:endParaRPr lang="de-DE" dirty="0"/>
          </a:p>
        </p:txBody>
      </p:sp>
      <p:sp>
        <p:nvSpPr>
          <p:cNvPr id="6" name="TextBox 5"/>
          <p:cNvSpPr txBox="1"/>
          <p:nvPr/>
        </p:nvSpPr>
        <p:spPr>
          <a:xfrm>
            <a:off x="479375" y="836712"/>
            <a:ext cx="11305257" cy="2031325"/>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of (Data) Analysis</a:t>
            </a:r>
            <a:endParaRPr lang="en-US" dirty="0"/>
          </a:p>
          <a:p>
            <a:pPr marL="398463" lvl="1" indent="-173038" algn="just">
              <a:buClr>
                <a:schemeClr val="tx2"/>
              </a:buClr>
              <a:buFont typeface="Wingdings" panose="05000000000000000000" pitchFamily="2" charset="2"/>
              <a:buChar char="§"/>
            </a:pPr>
            <a:r>
              <a:rPr lang="en-US" dirty="0"/>
              <a:t>A </a:t>
            </a:r>
            <a:r>
              <a:rPr lang="en-US" b="1" dirty="0">
                <a:solidFill>
                  <a:schemeClr val="tx2"/>
                </a:solidFill>
              </a:rPr>
              <a:t>process </a:t>
            </a:r>
            <a:r>
              <a:rPr lang="en-US" dirty="0"/>
              <a:t>for obtaining raw data and converting it into information useful for decision-making by users.</a:t>
            </a:r>
          </a:p>
          <a:p>
            <a:pPr marL="855663" lvl="2" indent="-173038" algn="just">
              <a:buClr>
                <a:schemeClr val="tx2"/>
              </a:buClr>
              <a:buFont typeface="Wingdings" panose="05000000000000000000" pitchFamily="2" charset="2"/>
              <a:buChar char="§"/>
            </a:pPr>
            <a:r>
              <a:rPr lang="en-US" dirty="0"/>
              <a:t>Inspecting, cleansing, transforming, and modelling data in which useful information is discovered.</a:t>
            </a:r>
          </a:p>
          <a:p>
            <a:pPr marL="855663" lvl="2" indent="-173038" algn="just">
              <a:buClr>
                <a:schemeClr val="tx2"/>
              </a:buClr>
              <a:buFont typeface="Wingdings" panose="05000000000000000000" pitchFamily="2" charset="2"/>
              <a:buChar char="§"/>
            </a:pPr>
            <a:r>
              <a:rPr lang="en-US" dirty="0"/>
              <a:t>Playing a role in making decisions more scientific.</a:t>
            </a:r>
            <a:endParaRPr lang="en-US" b="1" dirty="0">
              <a:solidFill>
                <a:schemeClr val="tx2"/>
              </a:solidFill>
            </a:endParaRPr>
          </a:p>
          <a:p>
            <a:pPr marL="398463" lvl="1" indent="-173038" algn="just">
              <a:buClr>
                <a:schemeClr val="tx2"/>
              </a:buClr>
              <a:buFont typeface="Wingdings" panose="05000000000000000000" pitchFamily="2" charset="2"/>
              <a:buChar char="§"/>
            </a:pPr>
            <a:endParaRPr lang="en-US" b="1" dirty="0">
              <a:solidFill>
                <a:schemeClr val="tx2"/>
              </a:solidFill>
            </a:endParaRPr>
          </a:p>
          <a:p>
            <a:pPr marL="285750" indent="-285750" algn="just">
              <a:buClr>
                <a:schemeClr val="tx2"/>
              </a:buClr>
              <a:buFont typeface="Wingdings" panose="05000000000000000000" pitchFamily="2" charset="2"/>
              <a:buChar char="q"/>
            </a:pPr>
            <a:r>
              <a:rPr lang="en-US" b="1" dirty="0">
                <a:solidFill>
                  <a:schemeClr val="tx2"/>
                </a:solidFill>
              </a:rPr>
              <a:t>Phases of analysis</a:t>
            </a:r>
          </a:p>
          <a:p>
            <a:pPr marL="398463" lvl="1" indent="-173038" algn="just">
              <a:buClr>
                <a:schemeClr val="tx2"/>
              </a:buClr>
              <a:buFont typeface="Wingdings" panose="05000000000000000000" pitchFamily="2" charset="2"/>
              <a:buChar char="§"/>
            </a:pPr>
            <a:endParaRPr lang="en-US" b="1" dirty="0">
              <a:solidFill>
                <a:schemeClr val="tx2"/>
              </a:solidFill>
            </a:endParaRPr>
          </a:p>
        </p:txBody>
      </p:sp>
      <p:sp>
        <p:nvSpPr>
          <p:cNvPr id="5" name="Rectangle 4"/>
          <p:cNvSpPr/>
          <p:nvPr/>
        </p:nvSpPr>
        <p:spPr>
          <a:xfrm>
            <a:off x="479375" y="2564904"/>
            <a:ext cx="6624737" cy="3693319"/>
          </a:xfrm>
          <a:prstGeom prst="rect">
            <a:avLst/>
          </a:prstGeom>
        </p:spPr>
        <p:txBody>
          <a:bodyPr wrap="square">
            <a:spAutoFit/>
          </a:bodyPr>
          <a:lstStyle/>
          <a:p>
            <a:pPr marL="398463" lvl="1" indent="-173038" algn="just">
              <a:buClr>
                <a:schemeClr val="tx2"/>
              </a:buClr>
              <a:buFont typeface="Wingdings" panose="05000000000000000000" pitchFamily="2" charset="2"/>
              <a:buChar char="§"/>
            </a:pPr>
            <a:r>
              <a:rPr lang="en-US" b="1" i="1" dirty="0"/>
              <a:t>Data collection</a:t>
            </a:r>
            <a:r>
              <a:rPr lang="en-US" dirty="0"/>
              <a:t>: collecting raw data from many sources</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b="1" i="1" dirty="0"/>
              <a:t>Data processing</a:t>
            </a:r>
            <a:r>
              <a:rPr lang="en-US" dirty="0"/>
              <a:t>: organizing data under template or format</a:t>
            </a:r>
          </a:p>
          <a:p>
            <a:pPr marL="398463" lvl="1" indent="-173038" algn="just">
              <a:buClr>
                <a:schemeClr val="tx2"/>
              </a:buClr>
              <a:buFont typeface="Wingdings" panose="05000000000000000000" pitchFamily="2" charset="2"/>
              <a:buChar char="§"/>
            </a:pPr>
            <a:endParaRPr lang="en-US" b="1" i="1" dirty="0"/>
          </a:p>
          <a:p>
            <a:pPr marL="398463" lvl="1" indent="-173038" algn="just">
              <a:buClr>
                <a:schemeClr val="tx2"/>
              </a:buClr>
              <a:buFont typeface="Wingdings" panose="05000000000000000000" pitchFamily="2" charset="2"/>
              <a:buChar char="§"/>
            </a:pPr>
            <a:r>
              <a:rPr lang="en-US" b="1" i="1" dirty="0"/>
              <a:t>Data cleaning</a:t>
            </a:r>
            <a:r>
              <a:rPr lang="en-US" dirty="0"/>
              <a:t>: correcting incomplete, duplicated data</a:t>
            </a:r>
          </a:p>
          <a:p>
            <a:pPr marL="398463" lvl="1" indent="-173038" algn="just">
              <a:buClr>
                <a:schemeClr val="tx2"/>
              </a:buClr>
              <a:buFont typeface="Wingdings" panose="05000000000000000000" pitchFamily="2" charset="2"/>
              <a:buChar char="§"/>
            </a:pPr>
            <a:endParaRPr lang="en-US" b="1" i="1" dirty="0"/>
          </a:p>
          <a:p>
            <a:pPr marL="398463" lvl="1" indent="-173038" algn="just">
              <a:buClr>
                <a:schemeClr val="tx2"/>
              </a:buClr>
              <a:buFont typeface="Wingdings" panose="05000000000000000000" pitchFamily="2" charset="2"/>
              <a:buChar char="§"/>
            </a:pPr>
            <a:r>
              <a:rPr lang="en-US" b="1" i="1" dirty="0"/>
              <a:t>Exploratory data analysis</a:t>
            </a:r>
            <a:r>
              <a:rPr lang="en-US" dirty="0"/>
              <a:t>: understanding the messages</a:t>
            </a:r>
          </a:p>
          <a:p>
            <a:pPr marL="398463" lvl="1" indent="-173038" algn="just">
              <a:buClr>
                <a:schemeClr val="tx2"/>
              </a:buClr>
              <a:buFont typeface="Wingdings" panose="05000000000000000000" pitchFamily="2" charset="2"/>
              <a:buChar char="§"/>
            </a:pPr>
            <a:endParaRPr lang="en-US" b="1" i="1" dirty="0"/>
          </a:p>
          <a:p>
            <a:pPr marL="398463" lvl="1" indent="-173038" algn="just">
              <a:buClr>
                <a:schemeClr val="tx2"/>
              </a:buClr>
              <a:buFont typeface="Wingdings" panose="05000000000000000000" pitchFamily="2" charset="2"/>
              <a:buChar char="§"/>
            </a:pPr>
            <a:r>
              <a:rPr lang="en-US" b="1" i="1" dirty="0"/>
              <a:t>Modeling and algorithms</a:t>
            </a:r>
            <a:r>
              <a:rPr lang="en-US" dirty="0"/>
              <a:t>: building mathematical formulas</a:t>
            </a:r>
          </a:p>
          <a:p>
            <a:pPr marL="398463" lvl="1" indent="-173038" algn="just">
              <a:buClr>
                <a:schemeClr val="tx2"/>
              </a:buClr>
              <a:buFont typeface="Wingdings" panose="05000000000000000000" pitchFamily="2" charset="2"/>
              <a:buChar char="§"/>
            </a:pPr>
            <a:endParaRPr lang="en-US" b="1" i="1" dirty="0"/>
          </a:p>
          <a:p>
            <a:pPr marL="398463" lvl="1" indent="-173038" algn="just">
              <a:buClr>
                <a:schemeClr val="tx2"/>
              </a:buClr>
              <a:buFont typeface="Wingdings" panose="05000000000000000000" pitchFamily="2" charset="2"/>
              <a:buChar char="§"/>
            </a:pPr>
            <a:r>
              <a:rPr lang="en-US" b="1" i="1" dirty="0"/>
              <a:t>Data product</a:t>
            </a:r>
            <a:r>
              <a:rPr lang="en-US" dirty="0"/>
              <a:t>: interfacing to external environment</a:t>
            </a:r>
          </a:p>
          <a:p>
            <a:pPr marL="398463" lvl="1" indent="-173038" algn="just">
              <a:buClr>
                <a:schemeClr val="tx2"/>
              </a:buClr>
              <a:buFont typeface="Wingdings" panose="05000000000000000000" pitchFamily="2" charset="2"/>
              <a:buChar char="§"/>
            </a:pPr>
            <a:endParaRPr lang="en-US" b="1" i="1" dirty="0"/>
          </a:p>
          <a:p>
            <a:pPr marL="398463" lvl="1" indent="-173038" algn="just">
              <a:buClr>
                <a:schemeClr val="tx2"/>
              </a:buClr>
              <a:buFont typeface="Wingdings" panose="05000000000000000000" pitchFamily="2" charset="2"/>
              <a:buChar char="§"/>
            </a:pPr>
            <a:r>
              <a:rPr lang="en-US" b="1" i="1" dirty="0"/>
              <a:t>Communication</a:t>
            </a:r>
            <a:r>
              <a:rPr lang="en-US" dirty="0"/>
              <a:t>: reporting and making decision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1212" y="2492896"/>
            <a:ext cx="4880167" cy="3660125"/>
          </a:xfrm>
          <a:prstGeom prst="rect">
            <a:avLst/>
          </a:prstGeom>
        </p:spPr>
      </p:pic>
      <p:sp>
        <p:nvSpPr>
          <p:cNvPr id="8" name="Rectangle 7"/>
          <p:cNvSpPr/>
          <p:nvPr/>
        </p:nvSpPr>
        <p:spPr>
          <a:xfrm>
            <a:off x="7104112" y="6090614"/>
            <a:ext cx="1800200" cy="235803"/>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Phases of analysis</a:t>
            </a:r>
            <a:endParaRPr lang="en-US" sz="900" i="1" dirty="0">
              <a:effectLst/>
              <a:latin typeface="Arial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30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fade">
                                      <p:cBhvr>
                                        <p:cTn id="33" dur="500"/>
                                        <p:tgtEl>
                                          <p:spTgt spid="5">
                                            <p:txEl>
                                              <p:pRg st="2" end="2"/>
                                            </p:txEl>
                                          </p:spTgt>
                                        </p:tgtEl>
                                      </p:cBhvr>
                                    </p:animEffec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500"/>
                                        <p:tgtEl>
                                          <p:spTgt spid="5">
                                            <p:txEl>
                                              <p:pRg st="6" end="6"/>
                                            </p:txEl>
                                          </p:spTgt>
                                        </p:tgtEl>
                                      </p:cBhvr>
                                    </p:animEffect>
                                  </p:childTnLst>
                                </p:cTn>
                              </p:par>
                            </p:childTnLst>
                          </p:cTn>
                        </p:par>
                        <p:par>
                          <p:cTn id="42" fill="hold">
                            <p:stCondLst>
                              <p:cond delay="3000"/>
                            </p:stCondLst>
                            <p:childTnLst>
                              <p:par>
                                <p:cTn id="43" presetID="10" presetClass="entr" presetSubtype="0" fill="hold" nodeType="after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fade">
                                      <p:cBhvr>
                                        <p:cTn id="45" dur="500"/>
                                        <p:tgtEl>
                                          <p:spTgt spid="5">
                                            <p:txEl>
                                              <p:pRg st="8" end="8"/>
                                            </p:txEl>
                                          </p:spTgt>
                                        </p:tgtEl>
                                      </p:cBhvr>
                                    </p:animEffect>
                                  </p:childTnLst>
                                </p:cTn>
                              </p:par>
                            </p:childTnLst>
                          </p:cTn>
                        </p:par>
                        <p:par>
                          <p:cTn id="46" fill="hold">
                            <p:stCondLst>
                              <p:cond delay="3500"/>
                            </p:stCondLst>
                            <p:childTnLst>
                              <p:par>
                                <p:cTn id="47" presetID="10" presetClass="entr" presetSubtype="0" fill="hold" nodeType="after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fade">
                                      <p:cBhvr>
                                        <p:cTn id="49" dur="500"/>
                                        <p:tgtEl>
                                          <p:spTgt spid="5">
                                            <p:txEl>
                                              <p:pRg st="10" end="10"/>
                                            </p:txEl>
                                          </p:spTgt>
                                        </p:tgtEl>
                                      </p:cBhvr>
                                    </p:animEffect>
                                  </p:childTnLst>
                                </p:cTn>
                              </p:par>
                            </p:childTnLst>
                          </p:cTn>
                        </p:par>
                        <p:par>
                          <p:cTn id="50" fill="hold">
                            <p:stCondLst>
                              <p:cond delay="4000"/>
                            </p:stCondLst>
                            <p:childTnLst>
                              <p:par>
                                <p:cTn id="51" presetID="10" presetClass="entr" presetSubtype="0" fill="hold" nodeType="after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animEffect transition="in" filter="fade">
                                      <p:cBhvr>
                                        <p:cTn id="53" dur="500"/>
                                        <p:tgtEl>
                                          <p:spTgt spid="5">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analysis is always difficult to handle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32</a:t>
            </a:fld>
            <a:endParaRPr lang="de-DE" dirty="0"/>
          </a:p>
        </p:txBody>
      </p:sp>
      <p:sp>
        <p:nvSpPr>
          <p:cNvPr id="4" name="TextBox 3"/>
          <p:cNvSpPr txBox="1"/>
          <p:nvPr/>
        </p:nvSpPr>
        <p:spPr>
          <a:xfrm>
            <a:off x="479376" y="857979"/>
            <a:ext cx="10737235" cy="2954655"/>
          </a:xfrm>
          <a:prstGeom prst="rect">
            <a:avLst/>
          </a:prstGeom>
          <a:noFill/>
        </p:spPr>
        <p:txBody>
          <a:bodyPr wrap="none" rtlCol="0">
            <a:spAutoFit/>
          </a:bodyPr>
          <a:lstStyle/>
          <a:p>
            <a:r>
              <a:rPr lang="en-US" dirty="0"/>
              <a:t>Sometime people is confusing between:</a:t>
            </a:r>
          </a:p>
          <a:p>
            <a:pPr marL="285750" indent="-285750">
              <a:buFont typeface="Wingdings" panose="05000000000000000000" pitchFamily="2" charset="2"/>
              <a:buChar char="v"/>
            </a:pPr>
            <a:r>
              <a:rPr lang="en-US" sz="2400" b="1" dirty="0">
                <a:solidFill>
                  <a:schemeClr val="tx2"/>
                </a:solidFill>
              </a:rPr>
              <a:t>Less bugs is better</a:t>
            </a:r>
            <a:r>
              <a:rPr lang="en-US" sz="2400" dirty="0"/>
              <a:t>: reduce the bugs occur as prevention</a:t>
            </a:r>
          </a:p>
          <a:p>
            <a:endParaRPr lang="en-US" sz="2400" dirty="0"/>
          </a:p>
          <a:p>
            <a:endParaRPr lang="en-US" sz="2400" dirty="0"/>
          </a:p>
          <a:p>
            <a:endParaRPr lang="en-US" sz="2400" dirty="0"/>
          </a:p>
          <a:p>
            <a:endParaRPr lang="en-US" sz="2400" dirty="0"/>
          </a:p>
          <a:p>
            <a:endParaRPr lang="en-US" sz="2400" dirty="0"/>
          </a:p>
          <a:p>
            <a:pPr marL="285750" indent="-285750">
              <a:buFont typeface="Wingdings" panose="05000000000000000000" pitchFamily="2" charset="2"/>
              <a:buChar char="v"/>
            </a:pPr>
            <a:r>
              <a:rPr lang="en-US" sz="2400" b="1" dirty="0">
                <a:solidFill>
                  <a:srgbClr val="C00000"/>
                </a:solidFill>
              </a:rPr>
              <a:t>More bugs is better</a:t>
            </a:r>
            <a:r>
              <a:rPr lang="en-US" sz="2400" dirty="0"/>
              <a:t>: detect the bugs to achieve a target called “saturation”</a:t>
            </a:r>
          </a:p>
        </p:txBody>
      </p:sp>
      <p:sp>
        <p:nvSpPr>
          <p:cNvPr id="10" name="Freeform 9"/>
          <p:cNvSpPr/>
          <p:nvPr/>
        </p:nvSpPr>
        <p:spPr>
          <a:xfrm>
            <a:off x="1703512" y="1628800"/>
            <a:ext cx="2574807" cy="1095375"/>
          </a:xfrm>
          <a:custGeom>
            <a:avLst/>
            <a:gdLst>
              <a:gd name="connsiteX0" fmla="*/ 0 w 1990725"/>
              <a:gd name="connsiteY0" fmla="*/ 0 h 1095375"/>
              <a:gd name="connsiteX1" fmla="*/ 428625 w 1990725"/>
              <a:gd name="connsiteY1" fmla="*/ 428625 h 1095375"/>
              <a:gd name="connsiteX2" fmla="*/ 752475 w 1990725"/>
              <a:gd name="connsiteY2" fmla="*/ 276225 h 1095375"/>
              <a:gd name="connsiteX3" fmla="*/ 1209675 w 1990725"/>
              <a:gd name="connsiteY3" fmla="*/ 733425 h 1095375"/>
              <a:gd name="connsiteX4" fmla="*/ 1485900 w 1990725"/>
              <a:gd name="connsiteY4" fmla="*/ 590550 h 1095375"/>
              <a:gd name="connsiteX5" fmla="*/ 1990725 w 1990725"/>
              <a:gd name="connsiteY5" fmla="*/ 1095375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0725" h="1095375">
                <a:moveTo>
                  <a:pt x="0" y="0"/>
                </a:moveTo>
                <a:lnTo>
                  <a:pt x="428625" y="428625"/>
                </a:lnTo>
                <a:lnTo>
                  <a:pt x="752475" y="276225"/>
                </a:lnTo>
                <a:lnTo>
                  <a:pt x="1209675" y="733425"/>
                </a:lnTo>
                <a:lnTo>
                  <a:pt x="1485900" y="590550"/>
                </a:lnTo>
                <a:lnTo>
                  <a:pt x="1990725" y="1095375"/>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flipV="1">
            <a:off x="1703511" y="3870340"/>
            <a:ext cx="2574807" cy="1095375"/>
          </a:xfrm>
          <a:custGeom>
            <a:avLst/>
            <a:gdLst>
              <a:gd name="connsiteX0" fmla="*/ 0 w 1990725"/>
              <a:gd name="connsiteY0" fmla="*/ 0 h 1095375"/>
              <a:gd name="connsiteX1" fmla="*/ 428625 w 1990725"/>
              <a:gd name="connsiteY1" fmla="*/ 428625 h 1095375"/>
              <a:gd name="connsiteX2" fmla="*/ 752475 w 1990725"/>
              <a:gd name="connsiteY2" fmla="*/ 276225 h 1095375"/>
              <a:gd name="connsiteX3" fmla="*/ 1209675 w 1990725"/>
              <a:gd name="connsiteY3" fmla="*/ 733425 h 1095375"/>
              <a:gd name="connsiteX4" fmla="*/ 1485900 w 1990725"/>
              <a:gd name="connsiteY4" fmla="*/ 590550 h 1095375"/>
              <a:gd name="connsiteX5" fmla="*/ 1990725 w 1990725"/>
              <a:gd name="connsiteY5" fmla="*/ 1095375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0725" h="1095375">
                <a:moveTo>
                  <a:pt x="0" y="0"/>
                </a:moveTo>
                <a:lnTo>
                  <a:pt x="428625" y="428625"/>
                </a:lnTo>
                <a:lnTo>
                  <a:pt x="752475" y="276225"/>
                </a:lnTo>
                <a:lnTo>
                  <a:pt x="1209675" y="733425"/>
                </a:lnTo>
                <a:lnTo>
                  <a:pt x="1485900" y="590550"/>
                </a:lnTo>
                <a:lnTo>
                  <a:pt x="1990725" y="1095375"/>
                </a:lnTo>
              </a:path>
            </a:pathLst>
          </a:custGeom>
          <a:noFill/>
          <a:ln>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421964" y="2724175"/>
            <a:ext cx="410445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21964" y="3870340"/>
            <a:ext cx="4104456" cy="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00553" y="2405286"/>
            <a:ext cx="825867" cy="369332"/>
          </a:xfrm>
          <a:prstGeom prst="rect">
            <a:avLst/>
          </a:prstGeom>
          <a:noFill/>
        </p:spPr>
        <p:txBody>
          <a:bodyPr wrap="none" rtlCol="0">
            <a:spAutoFit/>
          </a:bodyPr>
          <a:lstStyle/>
          <a:p>
            <a:r>
              <a:rPr lang="en-US" b="1" dirty="0"/>
              <a:t>ZERO</a:t>
            </a:r>
          </a:p>
        </p:txBody>
      </p:sp>
      <p:sp>
        <p:nvSpPr>
          <p:cNvPr id="16" name="TextBox 15"/>
          <p:cNvSpPr txBox="1"/>
          <p:nvPr/>
        </p:nvSpPr>
        <p:spPr>
          <a:xfrm>
            <a:off x="4677052" y="3834051"/>
            <a:ext cx="872868" cy="369332"/>
          </a:xfrm>
          <a:prstGeom prst="rect">
            <a:avLst/>
          </a:prstGeom>
          <a:noFill/>
        </p:spPr>
        <p:txBody>
          <a:bodyPr wrap="none" rtlCol="0">
            <a:spAutoFit/>
          </a:bodyPr>
          <a:lstStyle/>
          <a:p>
            <a:r>
              <a:rPr lang="en-US" b="1" dirty="0"/>
              <a:t>Target</a:t>
            </a:r>
          </a:p>
        </p:txBody>
      </p:sp>
      <p:sp>
        <p:nvSpPr>
          <p:cNvPr id="17" name="TextBox 16"/>
          <p:cNvSpPr txBox="1"/>
          <p:nvPr/>
        </p:nvSpPr>
        <p:spPr>
          <a:xfrm>
            <a:off x="6312024" y="2060704"/>
            <a:ext cx="4680520" cy="646331"/>
          </a:xfrm>
          <a:prstGeom prst="rect">
            <a:avLst/>
          </a:prstGeom>
          <a:noFill/>
        </p:spPr>
        <p:txBody>
          <a:bodyPr wrap="square" rtlCol="0">
            <a:spAutoFit/>
          </a:bodyPr>
          <a:lstStyle/>
          <a:p>
            <a:r>
              <a:rPr lang="en-US" dirty="0">
                <a:solidFill>
                  <a:schemeClr val="tx2"/>
                </a:solidFill>
              </a:rPr>
              <a:t>If the project has few bugs, does it mean quality is good or bug hunting skill is poor?</a:t>
            </a:r>
          </a:p>
        </p:txBody>
      </p:sp>
      <p:sp>
        <p:nvSpPr>
          <p:cNvPr id="18" name="TextBox 17"/>
          <p:cNvSpPr txBox="1"/>
          <p:nvPr/>
        </p:nvSpPr>
        <p:spPr>
          <a:xfrm>
            <a:off x="6312024" y="4025608"/>
            <a:ext cx="4680520" cy="646331"/>
          </a:xfrm>
          <a:prstGeom prst="rect">
            <a:avLst/>
          </a:prstGeom>
          <a:noFill/>
        </p:spPr>
        <p:txBody>
          <a:bodyPr wrap="square" rtlCol="0">
            <a:spAutoFit/>
          </a:bodyPr>
          <a:lstStyle/>
          <a:p>
            <a:r>
              <a:rPr lang="en-US" dirty="0">
                <a:solidFill>
                  <a:srgbClr val="C00000"/>
                </a:solidFill>
              </a:rPr>
              <a:t>If the project has a lot of bugs, does it mean quality is poor or bug hunting skill is good?</a:t>
            </a:r>
          </a:p>
        </p:txBody>
      </p:sp>
      <p:sp>
        <p:nvSpPr>
          <p:cNvPr id="19" name="TextBox 18"/>
          <p:cNvSpPr txBox="1"/>
          <p:nvPr/>
        </p:nvSpPr>
        <p:spPr>
          <a:xfrm>
            <a:off x="7032104" y="2663820"/>
            <a:ext cx="4086375" cy="369332"/>
          </a:xfrm>
          <a:prstGeom prst="rect">
            <a:avLst/>
          </a:prstGeom>
          <a:noFill/>
        </p:spPr>
        <p:txBody>
          <a:bodyPr wrap="none" rtlCol="0">
            <a:spAutoFit/>
          </a:bodyPr>
          <a:lstStyle/>
          <a:p>
            <a:r>
              <a:rPr lang="en-US" dirty="0">
                <a:sym typeface="Wingdings" panose="05000000000000000000" pitchFamily="2" charset="2"/>
              </a:rPr>
              <a:t> It could be “not-yet found, not-yet”!!</a:t>
            </a:r>
            <a:endParaRPr lang="en-US" dirty="0"/>
          </a:p>
        </p:txBody>
      </p:sp>
      <p:sp>
        <p:nvSpPr>
          <p:cNvPr id="21" name="TextBox 20"/>
          <p:cNvSpPr txBox="1"/>
          <p:nvPr/>
        </p:nvSpPr>
        <p:spPr>
          <a:xfrm>
            <a:off x="7032104" y="4596383"/>
            <a:ext cx="4112023" cy="369332"/>
          </a:xfrm>
          <a:prstGeom prst="rect">
            <a:avLst/>
          </a:prstGeom>
          <a:noFill/>
        </p:spPr>
        <p:txBody>
          <a:bodyPr wrap="none" rtlCol="0">
            <a:spAutoFit/>
          </a:bodyPr>
          <a:lstStyle/>
          <a:p>
            <a:r>
              <a:rPr lang="en-US" dirty="0">
                <a:sym typeface="Wingdings" panose="05000000000000000000" pitchFamily="2" charset="2"/>
              </a:rPr>
              <a:t> Probably “still more, yet-still more”!!</a:t>
            </a:r>
            <a:endParaRPr lang="en-US" dirty="0"/>
          </a:p>
        </p:txBody>
      </p:sp>
      <p:sp>
        <p:nvSpPr>
          <p:cNvPr id="22" name="TextBox 21"/>
          <p:cNvSpPr txBox="1"/>
          <p:nvPr/>
        </p:nvSpPr>
        <p:spPr>
          <a:xfrm>
            <a:off x="801858" y="5290616"/>
            <a:ext cx="10660291" cy="1015663"/>
          </a:xfrm>
          <a:prstGeom prst="rect">
            <a:avLst/>
          </a:prstGeom>
          <a:noFill/>
        </p:spPr>
        <p:txBody>
          <a:bodyPr wrap="none" rtlCol="0">
            <a:spAutoFit/>
          </a:bodyPr>
          <a:lstStyle/>
          <a:p>
            <a:pPr algn="ctr"/>
            <a:r>
              <a:rPr lang="en-US" sz="2000" b="1" dirty="0"/>
              <a:t>Those two approaches do NOT against each other.</a:t>
            </a:r>
          </a:p>
          <a:p>
            <a:pPr algn="ctr"/>
            <a:r>
              <a:rPr lang="en-US" sz="2000" b="1" dirty="0"/>
              <a:t>They are just used in different periods: “</a:t>
            </a:r>
            <a:r>
              <a:rPr lang="en-US" sz="2000" b="1" dirty="0">
                <a:solidFill>
                  <a:srgbClr val="C00000"/>
                </a:solidFill>
              </a:rPr>
              <a:t>CONTROL</a:t>
            </a:r>
            <a:r>
              <a:rPr lang="en-US" sz="2000" b="1" dirty="0"/>
              <a:t>” vs “</a:t>
            </a:r>
            <a:r>
              <a:rPr lang="en-US" sz="2000" b="1" dirty="0">
                <a:solidFill>
                  <a:schemeClr val="tx2"/>
                </a:solidFill>
              </a:rPr>
              <a:t>IMPROVE</a:t>
            </a:r>
            <a:r>
              <a:rPr lang="en-US" sz="2000" b="1" dirty="0"/>
              <a:t>”.</a:t>
            </a:r>
          </a:p>
          <a:p>
            <a:pPr algn="ctr"/>
            <a:r>
              <a:rPr lang="en-US" sz="2000" b="1" dirty="0"/>
              <a:t>Hence, using incorrect approach in one period will make the analysis be more difficult.</a:t>
            </a:r>
          </a:p>
        </p:txBody>
      </p:sp>
    </p:spTree>
    <p:extLst>
      <p:ext uri="{BB962C8B-B14F-4D97-AF65-F5344CB8AC3E}">
        <p14:creationId xmlns:p14="http://schemas.microsoft.com/office/powerpoint/2010/main" val="37969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5" grpId="0"/>
      <p:bldP spid="16" grpId="0"/>
      <p:bldP spid="17" grpId="0"/>
      <p:bldP spid="18" grpId="0"/>
      <p:bldP spid="19" grpId="0"/>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(Example #1)</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33</a:t>
            </a:fld>
            <a:endParaRPr lang="de-DE" dirty="0"/>
          </a:p>
        </p:txBody>
      </p:sp>
      <p:pic>
        <p:nvPicPr>
          <p:cNvPr id="4" name="Picture 3"/>
          <p:cNvPicPr>
            <a:picLocks noChangeAspect="1"/>
          </p:cNvPicPr>
          <p:nvPr/>
        </p:nvPicPr>
        <p:blipFill>
          <a:blip r:embed="rId2"/>
          <a:stretch>
            <a:fillRect/>
          </a:stretch>
        </p:blipFill>
        <p:spPr>
          <a:xfrm>
            <a:off x="479376" y="3577988"/>
            <a:ext cx="7645047" cy="2706859"/>
          </a:xfrm>
          <a:prstGeom prst="rect">
            <a:avLst/>
          </a:prstGeom>
        </p:spPr>
      </p:pic>
      <p:pic>
        <p:nvPicPr>
          <p:cNvPr id="5" name="Picture 4"/>
          <p:cNvPicPr>
            <a:picLocks noChangeAspect="1"/>
          </p:cNvPicPr>
          <p:nvPr/>
        </p:nvPicPr>
        <p:blipFill>
          <a:blip r:embed="rId3"/>
          <a:stretch>
            <a:fillRect/>
          </a:stretch>
        </p:blipFill>
        <p:spPr>
          <a:xfrm>
            <a:off x="479376" y="787473"/>
            <a:ext cx="7645047" cy="2706859"/>
          </a:xfrm>
          <a:prstGeom prst="rect">
            <a:avLst/>
          </a:prstGeom>
        </p:spPr>
      </p:pic>
      <p:sp>
        <p:nvSpPr>
          <p:cNvPr id="7" name="TextBox 6"/>
          <p:cNvSpPr txBox="1"/>
          <p:nvPr/>
        </p:nvSpPr>
        <p:spPr>
          <a:xfrm>
            <a:off x="6528048" y="804756"/>
            <a:ext cx="1368151" cy="461665"/>
          </a:xfrm>
          <a:prstGeom prst="rect">
            <a:avLst/>
          </a:prstGeom>
          <a:noFill/>
        </p:spPr>
        <p:txBody>
          <a:bodyPr wrap="square" rtlCol="0">
            <a:spAutoFit/>
          </a:bodyPr>
          <a:lstStyle/>
          <a:p>
            <a:pPr algn="ctr"/>
            <a:r>
              <a:rPr lang="en-US" sz="1200" b="1" dirty="0"/>
              <a:t>BEFORE IMPROVEMENT</a:t>
            </a:r>
          </a:p>
        </p:txBody>
      </p:sp>
      <p:sp>
        <p:nvSpPr>
          <p:cNvPr id="8" name="TextBox 7"/>
          <p:cNvSpPr txBox="1"/>
          <p:nvPr/>
        </p:nvSpPr>
        <p:spPr>
          <a:xfrm>
            <a:off x="6530885" y="3580713"/>
            <a:ext cx="1368151" cy="461665"/>
          </a:xfrm>
          <a:prstGeom prst="rect">
            <a:avLst/>
          </a:prstGeom>
          <a:noFill/>
        </p:spPr>
        <p:txBody>
          <a:bodyPr wrap="square" rtlCol="0">
            <a:spAutoFit/>
          </a:bodyPr>
          <a:lstStyle/>
          <a:p>
            <a:pPr algn="ctr"/>
            <a:r>
              <a:rPr lang="en-US" sz="1200" b="1" dirty="0"/>
              <a:t>AFTER IMPROVEMENT</a:t>
            </a:r>
          </a:p>
        </p:txBody>
      </p:sp>
      <p:sp>
        <p:nvSpPr>
          <p:cNvPr id="9" name="Oval 8"/>
          <p:cNvSpPr/>
          <p:nvPr/>
        </p:nvSpPr>
        <p:spPr>
          <a:xfrm rot="20527771">
            <a:off x="1807661" y="1470849"/>
            <a:ext cx="936104" cy="1233018"/>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7586840">
            <a:off x="4530822" y="2172005"/>
            <a:ext cx="936104" cy="1442499"/>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p:cNvCxnSpPr>
            <a:stCxn id="10" idx="6"/>
            <a:endCxn id="9" idx="7"/>
          </p:cNvCxnSpPr>
          <p:nvPr/>
        </p:nvCxnSpPr>
        <p:spPr>
          <a:xfrm rot="16200000" flipV="1">
            <a:off x="3373832" y="653992"/>
            <a:ext cx="891884" cy="2725681"/>
          </a:xfrm>
          <a:prstGeom prst="curvedConnector3">
            <a:avLst>
              <a:gd name="adj1" fmla="val 114420"/>
            </a:avLst>
          </a:prstGeom>
          <a:ln w="25400">
            <a:solidFill>
              <a:srgbClr val="C00000"/>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25740" y="1676147"/>
            <a:ext cx="3127779" cy="307777"/>
          </a:xfrm>
          <a:prstGeom prst="rect">
            <a:avLst/>
          </a:prstGeom>
          <a:solidFill>
            <a:schemeClr val="bg1"/>
          </a:solidFill>
        </p:spPr>
        <p:txBody>
          <a:bodyPr wrap="none" rtlCol="0">
            <a:spAutoFit/>
          </a:bodyPr>
          <a:lstStyle/>
          <a:p>
            <a:r>
              <a:rPr lang="en-US" sz="1400" b="1" dirty="0">
                <a:solidFill>
                  <a:srgbClr val="C00000"/>
                </a:solidFill>
              </a:rPr>
              <a:t>Causing-phase is confirmed as CD</a:t>
            </a:r>
          </a:p>
        </p:txBody>
      </p:sp>
      <p:sp>
        <p:nvSpPr>
          <p:cNvPr id="17" name="TextBox 16"/>
          <p:cNvSpPr txBox="1"/>
          <p:nvPr/>
        </p:nvSpPr>
        <p:spPr>
          <a:xfrm>
            <a:off x="717841" y="1112532"/>
            <a:ext cx="3065263" cy="307777"/>
          </a:xfrm>
          <a:prstGeom prst="rect">
            <a:avLst/>
          </a:prstGeom>
          <a:noFill/>
        </p:spPr>
        <p:txBody>
          <a:bodyPr wrap="none" rtlCol="0">
            <a:spAutoFit/>
          </a:bodyPr>
          <a:lstStyle/>
          <a:p>
            <a:r>
              <a:rPr lang="en-US" sz="1400" b="1" dirty="0">
                <a:solidFill>
                  <a:srgbClr val="C00000"/>
                </a:solidFill>
              </a:rPr>
              <a:t>Self-detecting bugs in CD is poor!</a:t>
            </a:r>
          </a:p>
        </p:txBody>
      </p:sp>
      <p:sp>
        <p:nvSpPr>
          <p:cNvPr id="20" name="TextBox 19"/>
          <p:cNvSpPr txBox="1"/>
          <p:nvPr/>
        </p:nvSpPr>
        <p:spPr>
          <a:xfrm>
            <a:off x="7978372" y="787068"/>
            <a:ext cx="3833619" cy="1600438"/>
          </a:xfrm>
          <a:prstGeom prst="rect">
            <a:avLst/>
          </a:prstGeom>
          <a:noFill/>
        </p:spPr>
        <p:txBody>
          <a:bodyPr wrap="square" rtlCol="0">
            <a:spAutoFit/>
          </a:bodyPr>
          <a:lstStyle/>
          <a:p>
            <a:pPr algn="just"/>
            <a:r>
              <a:rPr lang="en-US" sz="1400" b="1" dirty="0"/>
              <a:t>Question #1</a:t>
            </a:r>
            <a:r>
              <a:rPr lang="en-US" sz="1400" dirty="0"/>
              <a:t>: Why DD has no defect but other phases have defects?</a:t>
            </a:r>
          </a:p>
          <a:p>
            <a:pPr algn="just"/>
            <a:r>
              <a:rPr lang="en-US" sz="1400" b="1" dirty="0"/>
              <a:t>Analysis #1</a:t>
            </a:r>
            <a:r>
              <a:rPr lang="en-US" sz="1400" dirty="0"/>
              <a:t>: since other phases have a lot of defects, </a:t>
            </a:r>
            <a:r>
              <a:rPr lang="en-US" sz="1400" dirty="0">
                <a:solidFill>
                  <a:srgbClr val="C00000"/>
                </a:solidFill>
              </a:rPr>
              <a:t>the chance for high quality DD (make no defect) is low </a:t>
            </a:r>
            <a:r>
              <a:rPr lang="en-US" sz="1400" dirty="0">
                <a:sym typeface="Wingdings" panose="05000000000000000000" pitchFamily="2" charset="2"/>
              </a:rPr>
              <a:t> it means DD has an issue of peer review (not enough review or review is poor).</a:t>
            </a:r>
            <a:endParaRPr lang="en-US" sz="1400" dirty="0"/>
          </a:p>
        </p:txBody>
      </p:sp>
      <p:sp>
        <p:nvSpPr>
          <p:cNvPr id="21" name="TextBox 20"/>
          <p:cNvSpPr txBox="1"/>
          <p:nvPr/>
        </p:nvSpPr>
        <p:spPr>
          <a:xfrm>
            <a:off x="7978372" y="2387506"/>
            <a:ext cx="3833619" cy="1384995"/>
          </a:xfrm>
          <a:prstGeom prst="rect">
            <a:avLst/>
          </a:prstGeom>
          <a:noFill/>
        </p:spPr>
        <p:txBody>
          <a:bodyPr wrap="square" rtlCol="0">
            <a:spAutoFit/>
          </a:bodyPr>
          <a:lstStyle/>
          <a:p>
            <a:pPr algn="just"/>
            <a:r>
              <a:rPr lang="en-US" sz="1400" b="1" dirty="0"/>
              <a:t>Question #2</a:t>
            </a:r>
            <a:r>
              <a:rPr lang="en-US" sz="1400" dirty="0"/>
              <a:t>: Why UT and IT found defects?</a:t>
            </a:r>
          </a:p>
          <a:p>
            <a:pPr algn="just"/>
            <a:r>
              <a:rPr lang="en-US" sz="1400" b="1" dirty="0"/>
              <a:t>Analysis #2.1</a:t>
            </a:r>
            <a:r>
              <a:rPr lang="en-US" sz="1400" dirty="0"/>
              <a:t>: defect classification should be handled to detect causing-phase.</a:t>
            </a:r>
          </a:p>
          <a:p>
            <a:pPr algn="just"/>
            <a:r>
              <a:rPr lang="en-US" sz="1400" b="1" dirty="0"/>
              <a:t>Analysis #2.2</a:t>
            </a:r>
            <a:r>
              <a:rPr lang="en-US" sz="1400" dirty="0"/>
              <a:t>: causing-phase is confirmed as CD which means </a:t>
            </a:r>
            <a:r>
              <a:rPr lang="en-US" sz="1400" dirty="0">
                <a:solidFill>
                  <a:srgbClr val="C00000"/>
                </a:solidFill>
              </a:rPr>
              <a:t>self-detecting bugs in CD is poor and leaking bugs to testing phase</a:t>
            </a:r>
            <a:r>
              <a:rPr lang="en-US" sz="1400" dirty="0"/>
              <a:t>.</a:t>
            </a:r>
          </a:p>
        </p:txBody>
      </p:sp>
      <p:sp>
        <p:nvSpPr>
          <p:cNvPr id="22" name="TextBox 21"/>
          <p:cNvSpPr txBox="1"/>
          <p:nvPr/>
        </p:nvSpPr>
        <p:spPr>
          <a:xfrm>
            <a:off x="7978373" y="3940203"/>
            <a:ext cx="3950275" cy="2308324"/>
          </a:xfrm>
          <a:prstGeom prst="rect">
            <a:avLst/>
          </a:prstGeom>
          <a:noFill/>
        </p:spPr>
        <p:txBody>
          <a:bodyPr wrap="square" rtlCol="0">
            <a:spAutoFit/>
          </a:bodyPr>
          <a:lstStyle/>
          <a:p>
            <a:pPr algn="just"/>
            <a:r>
              <a:rPr lang="en-US" dirty="0"/>
              <a:t>The target of analysis is </a:t>
            </a:r>
            <a:r>
              <a:rPr lang="en-US" b="1" dirty="0">
                <a:solidFill>
                  <a:srgbClr val="C00000"/>
                </a:solidFill>
              </a:rPr>
              <a:t>NOT</a:t>
            </a:r>
            <a:r>
              <a:rPr lang="en-US" dirty="0">
                <a:solidFill>
                  <a:srgbClr val="C00000"/>
                </a:solidFill>
              </a:rPr>
              <a:t> to reduce the bugs as improvement</a:t>
            </a:r>
            <a:r>
              <a:rPr lang="en-US" dirty="0"/>
              <a:t>.</a:t>
            </a:r>
            <a:br>
              <a:rPr lang="en-US" dirty="0"/>
            </a:br>
            <a:endParaRPr lang="en-US" dirty="0"/>
          </a:p>
          <a:p>
            <a:pPr algn="just"/>
            <a:r>
              <a:rPr lang="en-US" dirty="0"/>
              <a:t>The target of analysis is to confirm the </a:t>
            </a:r>
            <a:r>
              <a:rPr lang="en-US" dirty="0">
                <a:solidFill>
                  <a:srgbClr val="C00000"/>
                </a:solidFill>
              </a:rPr>
              <a:t>logic of work as it should happen like the planning and estimation</a:t>
            </a:r>
            <a:r>
              <a:rPr lang="en-US" dirty="0"/>
              <a:t>. The improvement then will be handled by other activities.</a:t>
            </a:r>
          </a:p>
        </p:txBody>
      </p:sp>
      <p:sp>
        <p:nvSpPr>
          <p:cNvPr id="23" name="Oval 22"/>
          <p:cNvSpPr/>
          <p:nvPr/>
        </p:nvSpPr>
        <p:spPr>
          <a:xfrm rot="2480169">
            <a:off x="1504872" y="3979340"/>
            <a:ext cx="936104" cy="1383929"/>
          </a:xfrm>
          <a:prstGeom prst="ellipse">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619151" y="4223566"/>
            <a:ext cx="2956259" cy="307777"/>
          </a:xfrm>
          <a:prstGeom prst="rect">
            <a:avLst/>
          </a:prstGeom>
          <a:noFill/>
        </p:spPr>
        <p:txBody>
          <a:bodyPr wrap="none" rtlCol="0">
            <a:spAutoFit/>
          </a:bodyPr>
          <a:lstStyle/>
          <a:p>
            <a:r>
              <a:rPr lang="en-US" sz="1400" b="1" dirty="0">
                <a:solidFill>
                  <a:schemeClr val="tx2"/>
                </a:solidFill>
              </a:rPr>
              <a:t>Self-detecting bugs is improved!</a:t>
            </a:r>
          </a:p>
        </p:txBody>
      </p:sp>
      <p:sp>
        <p:nvSpPr>
          <p:cNvPr id="18" name="TextBox 17"/>
          <p:cNvSpPr txBox="1"/>
          <p:nvPr/>
        </p:nvSpPr>
        <p:spPr>
          <a:xfrm>
            <a:off x="3315816" y="4490509"/>
            <a:ext cx="1367682" cy="307777"/>
          </a:xfrm>
          <a:prstGeom prst="rect">
            <a:avLst/>
          </a:prstGeom>
          <a:noFill/>
        </p:spPr>
        <p:txBody>
          <a:bodyPr wrap="none" rtlCol="0">
            <a:spAutoFit/>
          </a:bodyPr>
          <a:lstStyle/>
          <a:p>
            <a:r>
              <a:rPr lang="en-US" sz="1400" b="1" dirty="0">
                <a:solidFill>
                  <a:schemeClr val="tx2"/>
                </a:solidFill>
              </a:rPr>
              <a:t>Quality is OK!</a:t>
            </a:r>
          </a:p>
        </p:txBody>
      </p:sp>
    </p:spTree>
    <p:extLst>
      <p:ext uri="{BB962C8B-B14F-4D97-AF65-F5344CB8AC3E}">
        <p14:creationId xmlns:p14="http://schemas.microsoft.com/office/powerpoint/2010/main" val="268715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6" grpId="0" animBg="1"/>
      <p:bldP spid="17" grpId="0"/>
      <p:bldP spid="20" grpId="0"/>
      <p:bldP spid="21" grpId="0"/>
      <p:bldP spid="22" grpId="0"/>
      <p:bldP spid="23" grpId="0" animBg="1"/>
      <p:bldP spid="24"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(Example #2)</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34</a:t>
            </a:fld>
            <a:endParaRPr lang="de-DE" dirty="0"/>
          </a:p>
        </p:txBody>
      </p:sp>
      <p:pic>
        <p:nvPicPr>
          <p:cNvPr id="4" name="Picture 3"/>
          <p:cNvPicPr>
            <a:picLocks noChangeAspect="1"/>
          </p:cNvPicPr>
          <p:nvPr/>
        </p:nvPicPr>
        <p:blipFill>
          <a:blip r:embed="rId2"/>
          <a:stretch>
            <a:fillRect/>
          </a:stretch>
        </p:blipFill>
        <p:spPr>
          <a:xfrm>
            <a:off x="486051" y="787473"/>
            <a:ext cx="7492204" cy="2688569"/>
          </a:xfrm>
          <a:prstGeom prst="rect">
            <a:avLst/>
          </a:prstGeom>
        </p:spPr>
      </p:pic>
      <p:pic>
        <p:nvPicPr>
          <p:cNvPr id="5" name="Picture 4"/>
          <p:cNvPicPr>
            <a:picLocks noChangeAspect="1"/>
          </p:cNvPicPr>
          <p:nvPr/>
        </p:nvPicPr>
        <p:blipFill>
          <a:blip r:embed="rId3"/>
          <a:stretch>
            <a:fillRect/>
          </a:stretch>
        </p:blipFill>
        <p:spPr>
          <a:xfrm>
            <a:off x="492148" y="3573016"/>
            <a:ext cx="7486224" cy="2682472"/>
          </a:xfrm>
          <a:prstGeom prst="rect">
            <a:avLst/>
          </a:prstGeom>
        </p:spPr>
      </p:pic>
      <p:sp>
        <p:nvSpPr>
          <p:cNvPr id="7" name="TextBox 6"/>
          <p:cNvSpPr txBox="1"/>
          <p:nvPr/>
        </p:nvSpPr>
        <p:spPr>
          <a:xfrm>
            <a:off x="7978372" y="787068"/>
            <a:ext cx="3833619" cy="2677656"/>
          </a:xfrm>
          <a:prstGeom prst="rect">
            <a:avLst/>
          </a:prstGeom>
          <a:noFill/>
        </p:spPr>
        <p:txBody>
          <a:bodyPr wrap="square" rtlCol="0">
            <a:spAutoFit/>
          </a:bodyPr>
          <a:lstStyle/>
          <a:p>
            <a:pPr algn="just"/>
            <a:r>
              <a:rPr lang="en-US" sz="1400" b="1" dirty="0"/>
              <a:t>Question #1</a:t>
            </a:r>
            <a:r>
              <a:rPr lang="en-US" sz="1400" dirty="0"/>
              <a:t>: Why self-control range is lower than the average of Process Database?</a:t>
            </a:r>
          </a:p>
          <a:p>
            <a:pPr algn="just"/>
            <a:r>
              <a:rPr lang="en-US" sz="1400" b="1" dirty="0"/>
              <a:t>Analysis #1.1</a:t>
            </a:r>
            <a:r>
              <a:rPr lang="en-US" sz="1400" dirty="0"/>
              <a:t>: Does it mean the </a:t>
            </a:r>
            <a:r>
              <a:rPr lang="en-US" sz="1400" dirty="0">
                <a:solidFill>
                  <a:srgbClr val="C00000"/>
                </a:solidFill>
              </a:rPr>
              <a:t>development skill is so good so that the self control range is lower</a:t>
            </a:r>
            <a:r>
              <a:rPr lang="en-US" sz="1400" dirty="0"/>
              <a:t>? </a:t>
            </a:r>
            <a:r>
              <a:rPr lang="en-US" sz="1400" dirty="0">
                <a:sym typeface="Wingdings" panose="05000000000000000000" pitchFamily="2" charset="2"/>
              </a:rPr>
              <a:t> This analysis can be accepted if the skill evaluation is clear.</a:t>
            </a:r>
          </a:p>
          <a:p>
            <a:pPr algn="just"/>
            <a:r>
              <a:rPr lang="en-US" sz="1400" b="1" dirty="0">
                <a:sym typeface="Wingdings" panose="05000000000000000000" pitchFamily="2" charset="2"/>
              </a:rPr>
              <a:t>Analysis #1.2</a:t>
            </a:r>
            <a:r>
              <a:rPr lang="en-US" sz="1400" dirty="0">
                <a:sym typeface="Wingdings" panose="05000000000000000000" pitchFamily="2" charset="2"/>
              </a:rPr>
              <a:t>: Following to time, the actual result is higher than self-control range so that the </a:t>
            </a:r>
            <a:r>
              <a:rPr lang="en-US" sz="1400" dirty="0">
                <a:solidFill>
                  <a:srgbClr val="C00000"/>
                </a:solidFill>
                <a:sym typeface="Wingdings" panose="05000000000000000000" pitchFamily="2" charset="2"/>
              </a:rPr>
              <a:t>analysis #1.1 is incorrect and rejected</a:t>
            </a:r>
            <a:r>
              <a:rPr lang="en-US" sz="1400" dirty="0">
                <a:sym typeface="Wingdings" panose="05000000000000000000" pitchFamily="2" charset="2"/>
              </a:rPr>
              <a:t>. Then the plan should be re-estimated but the project didn’t do it  </a:t>
            </a:r>
            <a:r>
              <a:rPr lang="en-US" sz="1400" dirty="0">
                <a:solidFill>
                  <a:srgbClr val="C00000"/>
                </a:solidFill>
                <a:sym typeface="Wingdings" panose="05000000000000000000" pitchFamily="2" charset="2"/>
              </a:rPr>
              <a:t>recommend to setup another control range for better monitoring</a:t>
            </a:r>
            <a:r>
              <a:rPr lang="en-US" sz="1400" dirty="0">
                <a:sym typeface="Wingdings" panose="05000000000000000000" pitchFamily="2" charset="2"/>
              </a:rPr>
              <a:t>.</a:t>
            </a:r>
            <a:endParaRPr lang="en-US" sz="1400" dirty="0"/>
          </a:p>
        </p:txBody>
      </p:sp>
      <p:sp>
        <p:nvSpPr>
          <p:cNvPr id="8" name="TextBox 7"/>
          <p:cNvSpPr txBox="1"/>
          <p:nvPr/>
        </p:nvSpPr>
        <p:spPr>
          <a:xfrm>
            <a:off x="7978372" y="3476042"/>
            <a:ext cx="3833619" cy="2677656"/>
          </a:xfrm>
          <a:prstGeom prst="rect">
            <a:avLst/>
          </a:prstGeom>
          <a:noFill/>
        </p:spPr>
        <p:txBody>
          <a:bodyPr wrap="square" rtlCol="0">
            <a:spAutoFit/>
          </a:bodyPr>
          <a:lstStyle/>
          <a:p>
            <a:pPr algn="just"/>
            <a:r>
              <a:rPr lang="en-US" sz="1400" b="1" dirty="0"/>
              <a:t>Question #2</a:t>
            </a:r>
            <a:r>
              <a:rPr lang="en-US" sz="1400" dirty="0"/>
              <a:t>: Why actual value is higher than expectation?</a:t>
            </a:r>
          </a:p>
          <a:p>
            <a:pPr algn="just"/>
            <a:r>
              <a:rPr lang="en-US" sz="1400" b="1" dirty="0"/>
              <a:t>Analysis #2.1</a:t>
            </a:r>
            <a:r>
              <a:rPr lang="en-US" sz="1400" dirty="0"/>
              <a:t>: </a:t>
            </a:r>
            <a:r>
              <a:rPr lang="en-US" sz="1400" dirty="0">
                <a:solidFill>
                  <a:srgbClr val="C00000"/>
                </a:solidFill>
                <a:sym typeface="Wingdings" panose="05000000000000000000" pitchFamily="2" charset="2"/>
              </a:rPr>
              <a:t>Designing skill has a problem</a:t>
            </a:r>
            <a:r>
              <a:rPr lang="en-US" sz="1400" dirty="0">
                <a:sym typeface="Wingdings" panose="05000000000000000000" pitchFamily="2" charset="2"/>
              </a:rPr>
              <a:t>. If so, later phases such as DD and CD should be monitored strictly.</a:t>
            </a:r>
          </a:p>
          <a:p>
            <a:pPr algn="just"/>
            <a:r>
              <a:rPr lang="en-US" sz="1400" b="1" dirty="0">
                <a:sym typeface="Wingdings" panose="05000000000000000000" pitchFamily="2" charset="2"/>
              </a:rPr>
              <a:t>Analysis #2.2</a:t>
            </a:r>
            <a:r>
              <a:rPr lang="en-US" sz="1400" dirty="0">
                <a:sym typeface="Wingdings" panose="05000000000000000000" pitchFamily="2" charset="2"/>
              </a:rPr>
              <a:t>: The result of DD and CD are still higher than expectation. However, we can </a:t>
            </a:r>
            <a:r>
              <a:rPr lang="en-US" sz="1400" b="1" dirty="0">
                <a:sym typeface="Wingdings" panose="05000000000000000000" pitchFamily="2" charset="2"/>
              </a:rPr>
              <a:t>NOT</a:t>
            </a:r>
            <a:r>
              <a:rPr lang="en-US" sz="1400" dirty="0">
                <a:sym typeface="Wingdings" panose="05000000000000000000" pitchFamily="2" charset="2"/>
              </a:rPr>
              <a:t> make any conclusion here without other analysis charts. From this point, we need to </a:t>
            </a:r>
            <a:r>
              <a:rPr lang="en-US" sz="1400" dirty="0">
                <a:solidFill>
                  <a:srgbClr val="C00000"/>
                </a:solidFill>
                <a:sym typeface="Wingdings" panose="05000000000000000000" pitchFamily="2" charset="2"/>
              </a:rPr>
              <a:t>analyze more the peer review performance to understand whether the bugs found can be “saturated” under low-skill of development</a:t>
            </a:r>
            <a:r>
              <a:rPr lang="en-US" sz="1400" dirty="0">
                <a:sym typeface="Wingdings" panose="05000000000000000000" pitchFamily="2" charset="2"/>
              </a:rPr>
              <a:t>.</a:t>
            </a:r>
            <a:endParaRPr lang="en-US" sz="1400" dirty="0"/>
          </a:p>
        </p:txBody>
      </p:sp>
    </p:spTree>
    <p:extLst>
      <p:ext uri="{BB962C8B-B14F-4D97-AF65-F5344CB8AC3E}">
        <p14:creationId xmlns:p14="http://schemas.microsoft.com/office/powerpoint/2010/main" val="196101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(Example #3)</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35</a:t>
            </a:fld>
            <a:endParaRPr lang="de-DE" dirty="0"/>
          </a:p>
        </p:txBody>
      </p:sp>
      <p:pic>
        <p:nvPicPr>
          <p:cNvPr id="4" name="Picture 3"/>
          <p:cNvPicPr>
            <a:picLocks noChangeAspect="1"/>
          </p:cNvPicPr>
          <p:nvPr/>
        </p:nvPicPr>
        <p:blipFill>
          <a:blip r:embed="rId2"/>
          <a:stretch>
            <a:fillRect/>
          </a:stretch>
        </p:blipFill>
        <p:spPr>
          <a:xfrm>
            <a:off x="479376" y="3573016"/>
            <a:ext cx="7498879" cy="2670279"/>
          </a:xfrm>
          <a:prstGeom prst="rect">
            <a:avLst/>
          </a:prstGeom>
        </p:spPr>
      </p:pic>
      <p:sp>
        <p:nvSpPr>
          <p:cNvPr id="10" name="TextBox 9"/>
          <p:cNvSpPr txBox="1"/>
          <p:nvPr/>
        </p:nvSpPr>
        <p:spPr>
          <a:xfrm>
            <a:off x="10128448" y="863401"/>
            <a:ext cx="2015295" cy="261610"/>
          </a:xfrm>
          <a:prstGeom prst="rect">
            <a:avLst/>
          </a:prstGeom>
          <a:noFill/>
        </p:spPr>
        <p:txBody>
          <a:bodyPr wrap="none" rtlCol="0">
            <a:spAutoFit/>
          </a:bodyPr>
          <a:lstStyle/>
          <a:p>
            <a:r>
              <a:rPr lang="en-US" sz="1100" i="1" dirty="0"/>
              <a:t>(from Global SEPG template)</a:t>
            </a:r>
          </a:p>
        </p:txBody>
      </p:sp>
      <p:sp>
        <p:nvSpPr>
          <p:cNvPr id="11" name="TextBox 10"/>
          <p:cNvSpPr txBox="1"/>
          <p:nvPr/>
        </p:nvSpPr>
        <p:spPr>
          <a:xfrm>
            <a:off x="7978372" y="3565639"/>
            <a:ext cx="3833619" cy="2677656"/>
          </a:xfrm>
          <a:prstGeom prst="rect">
            <a:avLst/>
          </a:prstGeom>
          <a:noFill/>
        </p:spPr>
        <p:txBody>
          <a:bodyPr wrap="square" rtlCol="0">
            <a:spAutoFit/>
          </a:bodyPr>
          <a:lstStyle/>
          <a:p>
            <a:pPr algn="just"/>
            <a:r>
              <a:rPr lang="en-US" sz="1400" b="1" dirty="0"/>
              <a:t>Question #1</a:t>
            </a:r>
            <a:r>
              <a:rPr lang="en-US" sz="1400" dirty="0"/>
              <a:t>: What is the common mistake to make a defect?</a:t>
            </a:r>
          </a:p>
          <a:p>
            <a:pPr algn="just"/>
            <a:r>
              <a:rPr lang="en-US" sz="1400" b="1" dirty="0"/>
              <a:t>Analysis #1</a:t>
            </a:r>
            <a:r>
              <a:rPr lang="en-US" sz="1400" dirty="0"/>
              <a:t>: Specification error and Coding error are two common mistakes. Following to the project explanation, the Specification error occurred during design implementation while the Coding error occurred during coding. Then it seems quite </a:t>
            </a:r>
            <a:r>
              <a:rPr lang="en-US" sz="1400" dirty="0">
                <a:solidFill>
                  <a:srgbClr val="C00000"/>
                </a:solidFill>
              </a:rPr>
              <a:t>possible to take some controls to reduce those mistakes</a:t>
            </a:r>
            <a:r>
              <a:rPr lang="en-US" sz="1400" dirty="0"/>
              <a:t>. How to improve it? </a:t>
            </a:r>
            <a:r>
              <a:rPr lang="en-US" sz="1400" dirty="0">
                <a:sym typeface="Wingdings" panose="05000000000000000000" pitchFamily="2" charset="2"/>
              </a:rPr>
              <a:t> We need to use other analysis charts to confirm the peer review performance and then defining the improvement plan.</a:t>
            </a:r>
            <a:endParaRPr lang="en-US" sz="1400" dirty="0"/>
          </a:p>
        </p:txBody>
      </p:sp>
      <p:pic>
        <p:nvPicPr>
          <p:cNvPr id="5" name="Picture 4"/>
          <p:cNvPicPr>
            <a:picLocks noChangeAspect="1"/>
          </p:cNvPicPr>
          <p:nvPr/>
        </p:nvPicPr>
        <p:blipFill>
          <a:blip r:embed="rId3"/>
          <a:stretch>
            <a:fillRect/>
          </a:stretch>
        </p:blipFill>
        <p:spPr>
          <a:xfrm>
            <a:off x="479259" y="986829"/>
            <a:ext cx="11555607" cy="2116547"/>
          </a:xfrm>
          <a:prstGeom prst="rect">
            <a:avLst/>
          </a:prstGeom>
        </p:spPr>
      </p:pic>
    </p:spTree>
    <p:extLst>
      <p:ext uri="{BB962C8B-B14F-4D97-AF65-F5344CB8AC3E}">
        <p14:creationId xmlns:p14="http://schemas.microsoft.com/office/powerpoint/2010/main" val="8081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(Example #4)</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36</a:t>
            </a:fld>
            <a:endParaRPr lang="de-DE" dirty="0"/>
          </a:p>
        </p:txBody>
      </p:sp>
      <p:pic>
        <p:nvPicPr>
          <p:cNvPr id="4" name="Picture 3"/>
          <p:cNvPicPr>
            <a:picLocks noChangeAspect="1"/>
          </p:cNvPicPr>
          <p:nvPr/>
        </p:nvPicPr>
        <p:blipFill>
          <a:blip r:embed="rId2"/>
          <a:stretch>
            <a:fillRect/>
          </a:stretch>
        </p:blipFill>
        <p:spPr>
          <a:xfrm>
            <a:off x="479376" y="3573016"/>
            <a:ext cx="7510923" cy="2670279"/>
          </a:xfrm>
          <a:prstGeom prst="rect">
            <a:avLst/>
          </a:prstGeom>
        </p:spPr>
      </p:pic>
      <p:sp>
        <p:nvSpPr>
          <p:cNvPr id="10" name="TextBox 9"/>
          <p:cNvSpPr txBox="1"/>
          <p:nvPr/>
        </p:nvSpPr>
        <p:spPr>
          <a:xfrm>
            <a:off x="3136073" y="760406"/>
            <a:ext cx="2311851" cy="261610"/>
          </a:xfrm>
          <a:prstGeom prst="rect">
            <a:avLst/>
          </a:prstGeom>
          <a:noFill/>
        </p:spPr>
        <p:txBody>
          <a:bodyPr wrap="none" rtlCol="0">
            <a:spAutoFit/>
          </a:bodyPr>
          <a:lstStyle/>
          <a:p>
            <a:r>
              <a:rPr lang="en-US" sz="1100" i="1" dirty="0"/>
              <a:t>(from JB5001 May 2018 template)</a:t>
            </a:r>
          </a:p>
        </p:txBody>
      </p:sp>
      <p:sp>
        <p:nvSpPr>
          <p:cNvPr id="11" name="TextBox 10"/>
          <p:cNvSpPr txBox="1"/>
          <p:nvPr/>
        </p:nvSpPr>
        <p:spPr>
          <a:xfrm>
            <a:off x="7978372" y="3461605"/>
            <a:ext cx="3833619" cy="2893100"/>
          </a:xfrm>
          <a:prstGeom prst="rect">
            <a:avLst/>
          </a:prstGeom>
          <a:noFill/>
        </p:spPr>
        <p:txBody>
          <a:bodyPr wrap="square" rtlCol="0">
            <a:spAutoFit/>
          </a:bodyPr>
          <a:lstStyle/>
          <a:p>
            <a:pPr algn="just"/>
            <a:r>
              <a:rPr lang="en-US" sz="1400" b="1" dirty="0"/>
              <a:t>Analysis</a:t>
            </a:r>
            <a:r>
              <a:rPr lang="en-US" sz="1400" dirty="0"/>
              <a:t>: Trending of reviews 1~7 are good. The number of defects/issues reduced over time and review speed is </a:t>
            </a:r>
            <a:r>
              <a:rPr lang="en-US" sz="1400" b="1" dirty="0"/>
              <a:t>NOT</a:t>
            </a:r>
            <a:r>
              <a:rPr lang="en-US" sz="1400" dirty="0"/>
              <a:t> far away the target which implied </a:t>
            </a:r>
            <a:r>
              <a:rPr lang="en-US" sz="1400" dirty="0">
                <a:solidFill>
                  <a:srgbClr val="C00000"/>
                </a:solidFill>
              </a:rPr>
              <a:t>a stable reviewing and quality is saturated</a:t>
            </a:r>
            <a:r>
              <a:rPr lang="en-US" sz="1400" dirty="0"/>
              <a:t>. However, reviews 8~11 and 13~17 broke the trend with more issues and defects found. Possible reason could be </a:t>
            </a:r>
            <a:r>
              <a:rPr lang="en-US" sz="1400" dirty="0">
                <a:solidFill>
                  <a:srgbClr val="C00000"/>
                </a:solidFill>
              </a:rPr>
              <a:t>new features were designed and had issues comparing with previous ones </a:t>
            </a:r>
            <a:r>
              <a:rPr lang="en-US" sz="1400" dirty="0">
                <a:solidFill>
                  <a:srgbClr val="C00000"/>
                </a:solidFill>
                <a:sym typeface="Wingdings" panose="05000000000000000000" pitchFamily="2" charset="2"/>
              </a:rPr>
              <a:t> need to confirm with project in detail</a:t>
            </a:r>
            <a:r>
              <a:rPr lang="en-US" sz="1400" dirty="0">
                <a:sym typeface="Wingdings" panose="05000000000000000000" pitchFamily="2" charset="2"/>
              </a:rPr>
              <a:t>. In general, the </a:t>
            </a:r>
            <a:r>
              <a:rPr lang="en-US" sz="1400" dirty="0">
                <a:solidFill>
                  <a:srgbClr val="C00000"/>
                </a:solidFill>
                <a:sym typeface="Wingdings" panose="05000000000000000000" pitchFamily="2" charset="2"/>
              </a:rPr>
              <a:t>designing skill is poor</a:t>
            </a:r>
            <a:r>
              <a:rPr lang="en-US" sz="1400" dirty="0">
                <a:sym typeface="Wingdings" panose="05000000000000000000" pitchFamily="2" charset="2"/>
              </a:rPr>
              <a:t> but the </a:t>
            </a:r>
            <a:r>
              <a:rPr lang="en-US" sz="1400" dirty="0">
                <a:solidFill>
                  <a:schemeClr val="tx2"/>
                </a:solidFill>
                <a:sym typeface="Wingdings" panose="05000000000000000000" pitchFamily="2" charset="2"/>
              </a:rPr>
              <a:t>reviewing skill is good</a:t>
            </a:r>
            <a:r>
              <a:rPr lang="en-US" sz="1400" dirty="0">
                <a:sym typeface="Wingdings" panose="05000000000000000000" pitchFamily="2" charset="2"/>
              </a:rPr>
              <a:t> to guarantee the pointing  fixing issues before next phases. </a:t>
            </a:r>
            <a:r>
              <a:rPr lang="en-US" sz="1400" b="1" dirty="0">
                <a:solidFill>
                  <a:schemeClr val="tx2"/>
                </a:solidFill>
                <a:sym typeface="Wingdings" panose="05000000000000000000" pitchFamily="2" charset="2"/>
              </a:rPr>
              <a:t>Quality is OK</a:t>
            </a:r>
            <a:r>
              <a:rPr lang="en-US" sz="1400" dirty="0">
                <a:sym typeface="Wingdings" panose="05000000000000000000" pitchFamily="2" charset="2"/>
              </a:rPr>
              <a:t>.</a:t>
            </a:r>
            <a:endParaRPr lang="en-US" sz="1400" dirty="0"/>
          </a:p>
        </p:txBody>
      </p:sp>
      <p:sp>
        <p:nvSpPr>
          <p:cNvPr id="12" name="TextBox 11"/>
          <p:cNvSpPr txBox="1"/>
          <p:nvPr/>
        </p:nvSpPr>
        <p:spPr>
          <a:xfrm>
            <a:off x="5447928" y="946916"/>
            <a:ext cx="6364063" cy="1815882"/>
          </a:xfrm>
          <a:prstGeom prst="rect">
            <a:avLst/>
          </a:prstGeom>
          <a:noFill/>
        </p:spPr>
        <p:txBody>
          <a:bodyPr wrap="square" rtlCol="0">
            <a:spAutoFit/>
          </a:bodyPr>
          <a:lstStyle/>
          <a:p>
            <a:pPr algn="just"/>
            <a:r>
              <a:rPr lang="en-US" sz="1400" b="1" dirty="0"/>
              <a:t>Note #1</a:t>
            </a:r>
            <a:r>
              <a:rPr lang="en-US" sz="1400" dirty="0"/>
              <a:t>: the review speed, issue density and review engagement rate vary between peer reviews. It is due to a fact that the scope of reviews and the number of issues pointed out are </a:t>
            </a:r>
            <a:r>
              <a:rPr lang="en-US" sz="1400" b="1" dirty="0"/>
              <a:t>NOT</a:t>
            </a:r>
            <a:r>
              <a:rPr lang="en-US" sz="1400" dirty="0"/>
              <a:t> the same per review. Hence, it’s quite difficult to analyze the peer review performance individually. In fact, only the </a:t>
            </a:r>
            <a:r>
              <a:rPr lang="en-US" sz="1400" dirty="0">
                <a:solidFill>
                  <a:srgbClr val="C00000"/>
                </a:solidFill>
              </a:rPr>
              <a:t>average values of all reviews will be the target of simple analysis</a:t>
            </a:r>
            <a:r>
              <a:rPr lang="en-US" sz="1400" dirty="0"/>
              <a:t>.</a:t>
            </a:r>
          </a:p>
          <a:p>
            <a:pPr algn="just"/>
            <a:endParaRPr lang="en-US" sz="1400" dirty="0"/>
          </a:p>
          <a:p>
            <a:pPr algn="just"/>
            <a:r>
              <a:rPr lang="en-US" sz="1400" b="1" dirty="0"/>
              <a:t>Note #2</a:t>
            </a:r>
            <a:r>
              <a:rPr lang="en-US" sz="1400" dirty="0"/>
              <a:t>: the advance analysis will confirm the detail quality status by checking the trend and relationship of series of peer reviews as the below chart.</a:t>
            </a:r>
          </a:p>
        </p:txBody>
      </p:sp>
      <p:pic>
        <p:nvPicPr>
          <p:cNvPr id="5" name="Picture 4"/>
          <p:cNvPicPr>
            <a:picLocks noChangeAspect="1"/>
          </p:cNvPicPr>
          <p:nvPr/>
        </p:nvPicPr>
        <p:blipFill>
          <a:blip r:embed="rId3"/>
          <a:stretch>
            <a:fillRect/>
          </a:stretch>
        </p:blipFill>
        <p:spPr>
          <a:xfrm>
            <a:off x="481786" y="832730"/>
            <a:ext cx="4833283" cy="784347"/>
          </a:xfrm>
          <a:prstGeom prst="rect">
            <a:avLst/>
          </a:prstGeom>
        </p:spPr>
      </p:pic>
      <p:pic>
        <p:nvPicPr>
          <p:cNvPr id="14" name="Picture 13"/>
          <p:cNvPicPr>
            <a:picLocks noChangeAspect="1"/>
          </p:cNvPicPr>
          <p:nvPr/>
        </p:nvPicPr>
        <p:blipFill>
          <a:blip r:embed="rId4"/>
          <a:stretch>
            <a:fillRect/>
          </a:stretch>
        </p:blipFill>
        <p:spPr>
          <a:xfrm>
            <a:off x="479375" y="1716331"/>
            <a:ext cx="4835694" cy="782739"/>
          </a:xfrm>
          <a:prstGeom prst="rect">
            <a:avLst/>
          </a:prstGeom>
        </p:spPr>
      </p:pic>
      <p:pic>
        <p:nvPicPr>
          <p:cNvPr id="15" name="Picture 14"/>
          <p:cNvPicPr>
            <a:picLocks noChangeAspect="1"/>
          </p:cNvPicPr>
          <p:nvPr/>
        </p:nvPicPr>
        <p:blipFill>
          <a:blip r:embed="rId5"/>
          <a:stretch>
            <a:fillRect/>
          </a:stretch>
        </p:blipFill>
        <p:spPr>
          <a:xfrm>
            <a:off x="479374" y="2596814"/>
            <a:ext cx="8068343" cy="789182"/>
          </a:xfrm>
          <a:prstGeom prst="rect">
            <a:avLst/>
          </a:prstGeom>
        </p:spPr>
      </p:pic>
    </p:spTree>
    <p:extLst>
      <p:ext uri="{BB962C8B-B14F-4D97-AF65-F5344CB8AC3E}">
        <p14:creationId xmlns:p14="http://schemas.microsoft.com/office/powerpoint/2010/main" val="107278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(Example #5)</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37</a:t>
            </a:fld>
            <a:endParaRPr lang="de-DE" dirty="0"/>
          </a:p>
        </p:txBody>
      </p:sp>
      <p:pic>
        <p:nvPicPr>
          <p:cNvPr id="8" name="Picture 7"/>
          <p:cNvPicPr>
            <a:picLocks noChangeAspect="1"/>
          </p:cNvPicPr>
          <p:nvPr/>
        </p:nvPicPr>
        <p:blipFill>
          <a:blip r:embed="rId2"/>
          <a:stretch>
            <a:fillRect/>
          </a:stretch>
        </p:blipFill>
        <p:spPr>
          <a:xfrm>
            <a:off x="196044" y="764704"/>
            <a:ext cx="11799911" cy="1670531"/>
          </a:xfrm>
          <a:prstGeom prst="rect">
            <a:avLst/>
          </a:prstGeom>
        </p:spPr>
      </p:pic>
      <p:pic>
        <p:nvPicPr>
          <p:cNvPr id="9" name="Picture 8"/>
          <p:cNvPicPr>
            <a:picLocks noChangeAspect="1"/>
          </p:cNvPicPr>
          <p:nvPr/>
        </p:nvPicPr>
        <p:blipFill>
          <a:blip r:embed="rId3"/>
          <a:stretch>
            <a:fillRect/>
          </a:stretch>
        </p:blipFill>
        <p:spPr>
          <a:xfrm>
            <a:off x="196044" y="2667996"/>
            <a:ext cx="11799911" cy="981234"/>
          </a:xfrm>
          <a:prstGeom prst="rect">
            <a:avLst/>
          </a:prstGeom>
        </p:spPr>
      </p:pic>
      <p:sp>
        <p:nvSpPr>
          <p:cNvPr id="10" name="TextBox 9"/>
          <p:cNvSpPr txBox="1"/>
          <p:nvPr/>
        </p:nvSpPr>
        <p:spPr>
          <a:xfrm>
            <a:off x="9831902" y="633899"/>
            <a:ext cx="2265364" cy="261610"/>
          </a:xfrm>
          <a:prstGeom prst="rect">
            <a:avLst/>
          </a:prstGeom>
          <a:noFill/>
        </p:spPr>
        <p:txBody>
          <a:bodyPr wrap="none" rtlCol="0">
            <a:spAutoFit/>
          </a:bodyPr>
          <a:lstStyle/>
          <a:p>
            <a:r>
              <a:rPr lang="en-US" sz="1100" i="1" dirty="0"/>
              <a:t>(from JB5001 Apr 2017 template)</a:t>
            </a:r>
          </a:p>
        </p:txBody>
      </p:sp>
      <p:sp>
        <p:nvSpPr>
          <p:cNvPr id="11" name="Oval 10"/>
          <p:cNvSpPr/>
          <p:nvPr/>
        </p:nvSpPr>
        <p:spPr>
          <a:xfrm>
            <a:off x="2927648" y="1052736"/>
            <a:ext cx="864096" cy="3024336"/>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3055" y="4149080"/>
            <a:ext cx="4217624" cy="1815882"/>
          </a:xfrm>
          <a:prstGeom prst="rect">
            <a:avLst/>
          </a:prstGeom>
          <a:noFill/>
        </p:spPr>
        <p:txBody>
          <a:bodyPr wrap="square" rtlCol="0">
            <a:spAutoFit/>
          </a:bodyPr>
          <a:lstStyle/>
          <a:p>
            <a:pPr algn="just"/>
            <a:r>
              <a:rPr lang="en-US" sz="1400" b="1" dirty="0"/>
              <a:t>Analysis</a:t>
            </a:r>
            <a:r>
              <a:rPr lang="en-US" sz="1400" dirty="0"/>
              <a:t>: Actual result of FD is larger than the plan and modified values. It means that the project has issue about estimation and need to lookback again the plan of later phases. However, it seems that they were still confident on their own estimation, so the adjustments were meaningless comparing to the actual result. </a:t>
            </a:r>
            <a:r>
              <a:rPr lang="en-US" sz="1400" dirty="0">
                <a:solidFill>
                  <a:srgbClr val="C00000"/>
                </a:solidFill>
              </a:rPr>
              <a:t>The risk on losing the control of quality is high</a:t>
            </a:r>
            <a:r>
              <a:rPr lang="en-US" sz="1400" dirty="0"/>
              <a:t>.</a:t>
            </a:r>
          </a:p>
        </p:txBody>
      </p:sp>
      <p:sp>
        <p:nvSpPr>
          <p:cNvPr id="13" name="Oval 12"/>
          <p:cNvSpPr/>
          <p:nvPr/>
        </p:nvSpPr>
        <p:spPr>
          <a:xfrm>
            <a:off x="2807275" y="1196752"/>
            <a:ext cx="3189704" cy="522345"/>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hart 26"/>
          <p:cNvGraphicFramePr/>
          <p:nvPr>
            <p:extLst>
              <p:ext uri="{D42A27DB-BD31-4B8C-83A1-F6EECF244321}">
                <p14:modId xmlns:p14="http://schemas.microsoft.com/office/powerpoint/2010/main" val="270509737"/>
              </p:ext>
            </p:extLst>
          </p:nvPr>
        </p:nvGraphicFramePr>
        <p:xfrm>
          <a:off x="4799856" y="4355648"/>
          <a:ext cx="3728000" cy="17281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Chart 27"/>
          <p:cNvGraphicFramePr/>
          <p:nvPr>
            <p:extLst>
              <p:ext uri="{D42A27DB-BD31-4B8C-83A1-F6EECF244321}">
                <p14:modId xmlns:p14="http://schemas.microsoft.com/office/powerpoint/2010/main" val="814330553"/>
              </p:ext>
            </p:extLst>
          </p:nvPr>
        </p:nvGraphicFramePr>
        <p:xfrm>
          <a:off x="8356703" y="4355648"/>
          <a:ext cx="3728000" cy="1728192"/>
        </p:xfrm>
        <a:graphic>
          <a:graphicData uri="http://schemas.openxmlformats.org/drawingml/2006/chart">
            <c:chart xmlns:c="http://schemas.openxmlformats.org/drawingml/2006/chart" xmlns:r="http://schemas.openxmlformats.org/officeDocument/2006/relationships" r:id="rId5"/>
          </a:graphicData>
        </a:graphic>
      </p:graphicFrame>
      <p:sp>
        <p:nvSpPr>
          <p:cNvPr id="29" name="TextBox 28"/>
          <p:cNvSpPr txBox="1"/>
          <p:nvPr/>
        </p:nvSpPr>
        <p:spPr>
          <a:xfrm>
            <a:off x="4799856" y="4181430"/>
            <a:ext cx="1928733" cy="369332"/>
          </a:xfrm>
          <a:prstGeom prst="rect">
            <a:avLst/>
          </a:prstGeom>
          <a:noFill/>
        </p:spPr>
        <p:txBody>
          <a:bodyPr wrap="none" rtlCol="0">
            <a:spAutoFit/>
          </a:bodyPr>
          <a:lstStyle/>
          <a:p>
            <a:r>
              <a:rPr lang="en-US" b="1" dirty="0"/>
              <a:t>Case 2: The evil</a:t>
            </a:r>
          </a:p>
        </p:txBody>
      </p:sp>
      <p:sp>
        <p:nvSpPr>
          <p:cNvPr id="30" name="TextBox 29"/>
          <p:cNvSpPr txBox="1"/>
          <p:nvPr/>
        </p:nvSpPr>
        <p:spPr>
          <a:xfrm>
            <a:off x="10078054" y="5039722"/>
            <a:ext cx="1853392" cy="600164"/>
          </a:xfrm>
          <a:prstGeom prst="rect">
            <a:avLst/>
          </a:prstGeom>
          <a:noFill/>
        </p:spPr>
        <p:txBody>
          <a:bodyPr wrap="none" rtlCol="0">
            <a:spAutoFit/>
          </a:bodyPr>
          <a:lstStyle/>
          <a:p>
            <a:r>
              <a:rPr lang="en-US" sz="1100" i="1" dirty="0"/>
              <a:t>It’s OK.</a:t>
            </a:r>
            <a:br>
              <a:rPr lang="en-US" sz="1100" i="1" dirty="0"/>
            </a:br>
            <a:r>
              <a:rPr lang="en-US" sz="1100" i="1" dirty="0"/>
              <a:t>Risk is just extremely high.</a:t>
            </a:r>
            <a:br>
              <a:rPr lang="en-US" sz="1100" i="1" dirty="0"/>
            </a:br>
            <a:r>
              <a:rPr lang="en-US" sz="1100" i="1" dirty="0"/>
              <a:t>And you will be </a:t>
            </a:r>
            <a:r>
              <a:rPr lang="en-US" sz="1100" i="1" strike="sngStrike" dirty="0"/>
              <a:t>fine</a:t>
            </a:r>
            <a:r>
              <a:rPr lang="en-US" sz="1100" i="1" dirty="0"/>
              <a:t> </a:t>
            </a:r>
            <a:r>
              <a:rPr lang="en-US" sz="1100" i="1" dirty="0">
                <a:solidFill>
                  <a:srgbClr val="C00000"/>
                </a:solidFill>
              </a:rPr>
              <a:t>fired</a:t>
            </a:r>
            <a:r>
              <a:rPr lang="en-US" sz="1100" i="1" dirty="0"/>
              <a:t>!</a:t>
            </a:r>
          </a:p>
        </p:txBody>
      </p:sp>
      <p:sp>
        <p:nvSpPr>
          <p:cNvPr id="31" name="TextBox 30"/>
          <p:cNvSpPr txBox="1"/>
          <p:nvPr/>
        </p:nvSpPr>
        <p:spPr>
          <a:xfrm>
            <a:off x="6634217" y="5039722"/>
            <a:ext cx="1406154" cy="600164"/>
          </a:xfrm>
          <a:prstGeom prst="rect">
            <a:avLst/>
          </a:prstGeom>
          <a:noFill/>
        </p:spPr>
        <p:txBody>
          <a:bodyPr wrap="none" rtlCol="0">
            <a:spAutoFit/>
          </a:bodyPr>
          <a:lstStyle/>
          <a:p>
            <a:r>
              <a:rPr lang="en-US" sz="1100" i="1" dirty="0"/>
              <a:t>It’s OK.</a:t>
            </a:r>
            <a:br>
              <a:rPr lang="en-US" sz="1100" i="1" dirty="0"/>
            </a:br>
            <a:r>
              <a:rPr lang="en-US" sz="1100" i="1" dirty="0"/>
              <a:t>Risk is just so high.</a:t>
            </a:r>
            <a:br>
              <a:rPr lang="en-US" sz="1100" i="1" dirty="0"/>
            </a:br>
            <a:r>
              <a:rPr lang="en-US" sz="1100" i="1" dirty="0"/>
              <a:t>But you still be fine!</a:t>
            </a:r>
          </a:p>
        </p:txBody>
      </p:sp>
      <p:sp>
        <p:nvSpPr>
          <p:cNvPr id="32" name="Oval 31"/>
          <p:cNvSpPr/>
          <p:nvPr/>
        </p:nvSpPr>
        <p:spPr>
          <a:xfrm>
            <a:off x="9708439" y="4499661"/>
            <a:ext cx="369615" cy="1140225"/>
          </a:xfrm>
          <a:prstGeom prst="ellipse">
            <a:avLst/>
          </a:prstGeom>
          <a:noFill/>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3" name="Straight Arrow Connector 32"/>
          <p:cNvCxnSpPr/>
          <p:nvPr/>
        </p:nvCxnSpPr>
        <p:spPr>
          <a:xfrm flipV="1">
            <a:off x="6482568" y="4531063"/>
            <a:ext cx="1434715" cy="256630"/>
          </a:xfrm>
          <a:prstGeom prst="straightConnector1">
            <a:avLst/>
          </a:prstGeom>
          <a:ln>
            <a:prstDash val="lgDash"/>
            <a:tailEnd type="triangle"/>
          </a:ln>
        </p:spPr>
        <p:style>
          <a:lnRef idx="1">
            <a:schemeClr val="accent2"/>
          </a:lnRef>
          <a:fillRef idx="0">
            <a:schemeClr val="accent2"/>
          </a:fillRef>
          <a:effectRef idx="0">
            <a:schemeClr val="accent2"/>
          </a:effectRef>
          <a:fontRef idx="minor">
            <a:schemeClr val="tx1"/>
          </a:fontRef>
        </p:style>
      </p:cxnSp>
      <p:sp>
        <p:nvSpPr>
          <p:cNvPr id="34" name="TextBox 33"/>
          <p:cNvSpPr txBox="1"/>
          <p:nvPr/>
        </p:nvSpPr>
        <p:spPr>
          <a:xfrm rot="20953771">
            <a:off x="6750671" y="4491147"/>
            <a:ext cx="780983" cy="215444"/>
          </a:xfrm>
          <a:prstGeom prst="rect">
            <a:avLst/>
          </a:prstGeom>
          <a:noFill/>
        </p:spPr>
        <p:txBody>
          <a:bodyPr wrap="none" rtlCol="0">
            <a:spAutoFit/>
          </a:bodyPr>
          <a:lstStyle/>
          <a:p>
            <a:r>
              <a:rPr lang="en-US" sz="800" i="1" dirty="0"/>
              <a:t>Trending line</a:t>
            </a:r>
          </a:p>
        </p:txBody>
      </p:sp>
      <p:sp>
        <p:nvSpPr>
          <p:cNvPr id="35" name="Oval 34"/>
          <p:cNvSpPr/>
          <p:nvPr/>
        </p:nvSpPr>
        <p:spPr>
          <a:xfrm>
            <a:off x="6202991" y="4527892"/>
            <a:ext cx="369615" cy="1111994"/>
          </a:xfrm>
          <a:prstGeom prst="ellipse">
            <a:avLst/>
          </a:prstGeom>
          <a:noFill/>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6" name="Straight Arrow Connector 35"/>
          <p:cNvCxnSpPr/>
          <p:nvPr/>
        </p:nvCxnSpPr>
        <p:spPr>
          <a:xfrm flipV="1">
            <a:off x="6455778" y="4499661"/>
            <a:ext cx="562993" cy="214477"/>
          </a:xfrm>
          <a:prstGeom prst="straightConnector1">
            <a:avLst/>
          </a:prstGeom>
          <a:ln>
            <a:solidFill>
              <a:srgbClr val="FFC000"/>
            </a:solidFill>
            <a:prstDash val="lg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0090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Graphic spid="27" grpId="0">
        <p:bldAsOne/>
      </p:bldGraphic>
      <p:bldGraphic spid="28" grpId="0">
        <p:bldAsOne/>
      </p:bldGraphic>
      <p:bldP spid="29" grpId="0"/>
      <p:bldP spid="30" grpId="0"/>
      <p:bldP spid="31" grpId="0"/>
      <p:bldP spid="32" grpId="0" animBg="1"/>
      <p:bldP spid="34" grpId="0"/>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(Example #6)</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38</a:t>
            </a:fld>
            <a:endParaRPr lang="de-DE" dirty="0"/>
          </a:p>
        </p:txBody>
      </p:sp>
      <p:pic>
        <p:nvPicPr>
          <p:cNvPr id="4" name="Picture 3"/>
          <p:cNvPicPr>
            <a:picLocks noChangeAspect="1"/>
          </p:cNvPicPr>
          <p:nvPr/>
        </p:nvPicPr>
        <p:blipFill>
          <a:blip r:embed="rId2"/>
          <a:stretch>
            <a:fillRect/>
          </a:stretch>
        </p:blipFill>
        <p:spPr>
          <a:xfrm>
            <a:off x="479376" y="908720"/>
            <a:ext cx="10439885" cy="1008112"/>
          </a:xfrm>
          <a:prstGeom prst="rect">
            <a:avLst/>
          </a:prstGeom>
        </p:spPr>
      </p:pic>
      <p:sp>
        <p:nvSpPr>
          <p:cNvPr id="5" name="TextBox 4"/>
          <p:cNvSpPr txBox="1"/>
          <p:nvPr/>
        </p:nvSpPr>
        <p:spPr>
          <a:xfrm>
            <a:off x="623392" y="2287148"/>
            <a:ext cx="7560840" cy="2677656"/>
          </a:xfrm>
          <a:prstGeom prst="rect">
            <a:avLst/>
          </a:prstGeom>
          <a:noFill/>
        </p:spPr>
        <p:txBody>
          <a:bodyPr wrap="square" rtlCol="0">
            <a:spAutoFit/>
          </a:bodyPr>
          <a:lstStyle/>
          <a:p>
            <a:pPr algn="just"/>
            <a:r>
              <a:rPr lang="en-US" sz="1400" b="1" dirty="0"/>
              <a:t>Analysis #1</a:t>
            </a:r>
            <a:r>
              <a:rPr lang="en-US" sz="1400" dirty="0"/>
              <a:t>: Planning for production scale is quite poor so the number of expected test cases for UT are incorrect. Perhaps the project member </a:t>
            </a:r>
            <a:r>
              <a:rPr lang="en-US" sz="1400" dirty="0">
                <a:solidFill>
                  <a:srgbClr val="C00000"/>
                </a:solidFill>
              </a:rPr>
              <a:t>misunderstood the concept of production scale and then make an incorrect plan</a:t>
            </a:r>
            <a:r>
              <a:rPr lang="en-US" sz="1400" dirty="0"/>
              <a:t>.</a:t>
            </a:r>
          </a:p>
          <a:p>
            <a:pPr algn="just"/>
            <a:r>
              <a:rPr lang="en-US" sz="1400" b="1" dirty="0"/>
              <a:t>Analysis #2</a:t>
            </a:r>
            <a:r>
              <a:rPr lang="en-US" sz="1400" dirty="0"/>
              <a:t>: The actual number of created test items are higher than the expectation (test density is higher). </a:t>
            </a:r>
            <a:r>
              <a:rPr lang="en-US" sz="1400" dirty="0">
                <a:solidFill>
                  <a:srgbClr val="C00000"/>
                </a:solidFill>
              </a:rPr>
              <a:t>Higher test density is usually better</a:t>
            </a:r>
            <a:r>
              <a:rPr lang="en-US" sz="1400" dirty="0"/>
              <a:t> since there are more test cases to confirm the logic of code. However, the </a:t>
            </a:r>
            <a:r>
              <a:rPr lang="en-US" sz="1400" dirty="0">
                <a:solidFill>
                  <a:srgbClr val="C00000"/>
                </a:solidFill>
              </a:rPr>
              <a:t>cost of good quality will be increased </a:t>
            </a:r>
            <a:r>
              <a:rPr lang="en-US" sz="1400" dirty="0"/>
              <a:t>for both the test preparation, test execution and maintenance phases so the project needs to consider again for the budget plan.</a:t>
            </a:r>
          </a:p>
          <a:p>
            <a:pPr algn="just"/>
            <a:r>
              <a:rPr lang="en-US" sz="1400" b="1" dirty="0"/>
              <a:t>Analysis #3</a:t>
            </a:r>
            <a:r>
              <a:rPr lang="en-US" sz="1400" dirty="0"/>
              <a:t>: IT, however, has lower test density than the expectation and it will add a risk to IT phase. There could be </a:t>
            </a:r>
            <a:r>
              <a:rPr lang="en-US" sz="1400" b="1" dirty="0"/>
              <a:t>NOT</a:t>
            </a:r>
            <a:r>
              <a:rPr lang="en-US" sz="1400" dirty="0"/>
              <a:t> enough number of test cases to confirm integration system, and then potential bugs could be leaked outside. Since the project has no plan with ST, then IT is the final gate and the </a:t>
            </a:r>
            <a:r>
              <a:rPr lang="en-US" sz="1400" dirty="0">
                <a:solidFill>
                  <a:srgbClr val="C00000"/>
                </a:solidFill>
              </a:rPr>
              <a:t>risk of bug-leakage is quite high</a:t>
            </a:r>
            <a:r>
              <a:rPr lang="en-US" sz="1400" dirty="0"/>
              <a:t>.</a:t>
            </a:r>
          </a:p>
        </p:txBody>
      </p:sp>
      <p:sp>
        <p:nvSpPr>
          <p:cNvPr id="6" name="TextBox 5"/>
          <p:cNvSpPr txBox="1"/>
          <p:nvPr/>
        </p:nvSpPr>
        <p:spPr>
          <a:xfrm>
            <a:off x="8752701" y="889147"/>
            <a:ext cx="2311851" cy="261610"/>
          </a:xfrm>
          <a:prstGeom prst="rect">
            <a:avLst/>
          </a:prstGeom>
          <a:noFill/>
        </p:spPr>
        <p:txBody>
          <a:bodyPr wrap="none" rtlCol="0">
            <a:spAutoFit/>
          </a:bodyPr>
          <a:lstStyle/>
          <a:p>
            <a:r>
              <a:rPr lang="en-US" sz="1100" i="1" dirty="0"/>
              <a:t>(from JB5001 May 2018 template)</a:t>
            </a:r>
          </a:p>
        </p:txBody>
      </p:sp>
      <p:sp>
        <p:nvSpPr>
          <p:cNvPr id="7" name="Oval 6"/>
          <p:cNvSpPr/>
          <p:nvPr/>
        </p:nvSpPr>
        <p:spPr>
          <a:xfrm>
            <a:off x="3359696" y="1556792"/>
            <a:ext cx="1800200" cy="216024"/>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58163" y="1722108"/>
            <a:ext cx="1800200" cy="216024"/>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10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39</a:t>
            </a:fld>
            <a:endParaRPr lang="de-DE" dirty="0"/>
          </a:p>
        </p:txBody>
      </p:sp>
      <p:sp>
        <p:nvSpPr>
          <p:cNvPr id="6" name="TextBox 5"/>
          <p:cNvSpPr txBox="1"/>
          <p:nvPr/>
        </p:nvSpPr>
        <p:spPr>
          <a:xfrm>
            <a:off x="479375" y="836712"/>
            <a:ext cx="11305257" cy="5078313"/>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Notes</a:t>
            </a:r>
            <a:endParaRPr lang="en-US" dirty="0"/>
          </a:p>
          <a:p>
            <a:pPr marL="398463" lvl="1" indent="-173038" algn="just">
              <a:buClr>
                <a:schemeClr val="tx2"/>
              </a:buClr>
              <a:buFont typeface="Wingdings" panose="05000000000000000000" pitchFamily="2" charset="2"/>
              <a:buChar char="§"/>
            </a:pPr>
            <a:r>
              <a:rPr lang="en-US" dirty="0"/>
              <a:t>Example #1 ~ #6 provide only general analysis when 1</a:t>
            </a:r>
            <a:r>
              <a:rPr lang="en-US" baseline="30000" dirty="0"/>
              <a:t>st</a:t>
            </a:r>
            <a:r>
              <a:rPr lang="en-US" dirty="0"/>
              <a:t> looking at the project data.</a:t>
            </a:r>
          </a:p>
          <a:p>
            <a:pPr marL="855663" lvl="2" indent="-173038" algn="just">
              <a:buClr>
                <a:schemeClr val="tx2"/>
              </a:buClr>
              <a:buFont typeface="Wingdings" panose="05000000000000000000" pitchFamily="2" charset="2"/>
              <a:buChar char="§"/>
            </a:pPr>
            <a:r>
              <a:rPr lang="en-US" dirty="0"/>
              <a:t>02 of them </a:t>
            </a:r>
            <a:r>
              <a:rPr lang="en-US" b="1" dirty="0">
                <a:solidFill>
                  <a:schemeClr val="tx2"/>
                </a:solidFill>
              </a:rPr>
              <a:t>praised for the improvement</a:t>
            </a:r>
            <a:r>
              <a:rPr lang="en-US" dirty="0"/>
              <a:t> of project and concluded that </a:t>
            </a:r>
            <a:r>
              <a:rPr lang="en-US" b="1" dirty="0">
                <a:solidFill>
                  <a:schemeClr val="tx2"/>
                </a:solidFill>
              </a:rPr>
              <a:t>quality is OK</a:t>
            </a:r>
            <a:r>
              <a:rPr lang="en-US" dirty="0"/>
              <a:t>.</a:t>
            </a:r>
          </a:p>
          <a:p>
            <a:pPr marL="855663" lvl="2" indent="-173038" algn="just">
              <a:buClr>
                <a:schemeClr val="tx2"/>
              </a:buClr>
              <a:buFont typeface="Wingdings" panose="05000000000000000000" pitchFamily="2" charset="2"/>
              <a:buChar char="§"/>
            </a:pPr>
            <a:r>
              <a:rPr lang="en-US" dirty="0"/>
              <a:t>04 remaining put </a:t>
            </a:r>
            <a:r>
              <a:rPr lang="en-US" b="1" dirty="0">
                <a:solidFill>
                  <a:srgbClr val="C00000"/>
                </a:solidFill>
              </a:rPr>
              <a:t>concerns about the risk of quality</a:t>
            </a:r>
            <a:r>
              <a:rPr lang="en-US" dirty="0"/>
              <a:t> and </a:t>
            </a:r>
            <a:r>
              <a:rPr lang="en-US" b="1" dirty="0">
                <a:solidFill>
                  <a:srgbClr val="C00000"/>
                </a:solidFill>
              </a:rPr>
              <a:t>potential of bug-leakage</a:t>
            </a:r>
            <a:r>
              <a:rPr lang="en-US" dirty="0"/>
              <a:t>.</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t>Do you believe that all 06 examples are from the same project in the same period?</a:t>
            </a:r>
          </a:p>
          <a:p>
            <a:pPr marL="1312863" lvl="3" indent="-173038" algn="just">
              <a:buClr>
                <a:schemeClr val="tx2"/>
              </a:buClr>
              <a:buFont typeface="Wingdings" panose="05000000000000000000" pitchFamily="2" charset="2"/>
              <a:buChar char="§"/>
            </a:pPr>
            <a:r>
              <a:rPr lang="en-US" dirty="0"/>
              <a:t>Project </a:t>
            </a:r>
            <a:r>
              <a:rPr lang="en-US" dirty="0">
                <a:solidFill>
                  <a:schemeClr val="tx2"/>
                </a:solidFill>
              </a:rPr>
              <a:t>only handled 02 analyses that said, “quality is OK”</a:t>
            </a:r>
            <a:r>
              <a:rPr lang="en-US" dirty="0"/>
              <a:t>, then they did nothing more.</a:t>
            </a:r>
          </a:p>
          <a:p>
            <a:pPr marL="1312863" lvl="3" indent="-173038" algn="just">
              <a:buClr>
                <a:schemeClr val="tx2"/>
              </a:buClr>
              <a:buFont typeface="Wingdings" panose="05000000000000000000" pitchFamily="2" charset="2"/>
              <a:buChar char="§"/>
            </a:pPr>
            <a:r>
              <a:rPr lang="en-US" dirty="0">
                <a:solidFill>
                  <a:srgbClr val="C00000"/>
                </a:solidFill>
              </a:rPr>
              <a:t>04 concerns were </a:t>
            </a:r>
            <a:r>
              <a:rPr lang="en-US" b="1" dirty="0">
                <a:solidFill>
                  <a:srgbClr val="C00000"/>
                </a:solidFill>
              </a:rPr>
              <a:t>NOT</a:t>
            </a:r>
            <a:r>
              <a:rPr lang="en-US" dirty="0">
                <a:solidFill>
                  <a:srgbClr val="C00000"/>
                </a:solidFill>
              </a:rPr>
              <a:t> analyzed during the project life</a:t>
            </a:r>
            <a:r>
              <a:rPr lang="en-US" dirty="0"/>
              <a:t>. Instead, they were confirmed lately as lookback after the project received the </a:t>
            </a:r>
            <a:r>
              <a:rPr lang="en-US" dirty="0">
                <a:solidFill>
                  <a:srgbClr val="C00000"/>
                </a:solidFill>
              </a:rPr>
              <a:t>bug-leakage claim report from REL</a:t>
            </a:r>
            <a:r>
              <a:rPr lang="en-US" dirty="0"/>
              <a:t>.</a:t>
            </a:r>
          </a:p>
          <a:p>
            <a:pPr marL="1312863" lvl="3" indent="-173038" algn="just">
              <a:buClr>
                <a:schemeClr val="tx2"/>
              </a:buClr>
              <a:buFont typeface="Wingdings" panose="05000000000000000000" pitchFamily="2" charset="2"/>
              <a:buChar char="§"/>
            </a:pPr>
            <a:endParaRPr lang="en-US" dirty="0"/>
          </a:p>
          <a:p>
            <a:pPr marL="1312863" lvl="3" indent="-173038" algn="just">
              <a:buClr>
                <a:schemeClr val="tx2"/>
              </a:buClr>
              <a:buFont typeface="Wingdings" panose="05000000000000000000" pitchFamily="2" charset="2"/>
              <a:buChar char="§"/>
            </a:pPr>
            <a:r>
              <a:rPr lang="en-US" i="1" dirty="0">
                <a:solidFill>
                  <a:schemeClr val="tx2"/>
                </a:solidFill>
              </a:rPr>
              <a:t>Don’t look at only 01 analysis. If it said, “everything is good”, other analyses may reject it soon.</a:t>
            </a:r>
          </a:p>
          <a:p>
            <a:pPr marL="1312863" lvl="3" indent="-173038" algn="just">
              <a:buClr>
                <a:schemeClr val="tx2"/>
              </a:buClr>
              <a:buFont typeface="Wingdings" panose="05000000000000000000" pitchFamily="2" charset="2"/>
              <a:buChar char="§"/>
            </a:pPr>
            <a:r>
              <a:rPr lang="en-US" dirty="0"/>
              <a:t>Analysis is used to reduce the risk of quality control and make the future estimation for project if trending is clear.</a:t>
            </a:r>
          </a:p>
          <a:p>
            <a:pPr marL="1770063" lvl="4" indent="-173038" algn="just">
              <a:buClr>
                <a:schemeClr val="tx2"/>
              </a:buClr>
              <a:buFont typeface="Wingdings" panose="05000000000000000000" pitchFamily="2" charset="2"/>
              <a:buChar char="§"/>
            </a:pPr>
            <a:r>
              <a:rPr lang="en-US" dirty="0"/>
              <a:t>If any analysis is showing that the risk is high, then an action needs to be taken immediately.</a:t>
            </a:r>
          </a:p>
          <a:p>
            <a:pPr marL="1770063" lvl="4" indent="-173038" algn="just">
              <a:buClr>
                <a:schemeClr val="tx2"/>
              </a:buClr>
              <a:buFont typeface="Wingdings" panose="05000000000000000000" pitchFamily="2" charset="2"/>
              <a:buChar char="§"/>
            </a:pPr>
            <a:r>
              <a:rPr lang="en-US" dirty="0"/>
              <a:t>If trending is unclear, then any estimation number is nothing more than a random number.</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dirty="0"/>
              <a:t>To support for the analysis, there are several tools called Quantitative Quality Control (QQC) indicators are used on the project measurable data. Some of common indicators are introduced later in this material.</a:t>
            </a:r>
          </a:p>
        </p:txBody>
      </p:sp>
    </p:spTree>
    <p:extLst>
      <p:ext uri="{BB962C8B-B14F-4D97-AF65-F5344CB8AC3E}">
        <p14:creationId xmlns:p14="http://schemas.microsoft.com/office/powerpoint/2010/main" val="281104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fade">
                                      <p:cBhvr>
                                        <p:cTn id="39" dur="500"/>
                                        <p:tgtEl>
                                          <p:spTgt spid="6">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animEffect transition="in" filter="fade">
                                      <p:cBhvr>
                                        <p:cTn id="42" dur="500"/>
                                        <p:tgtEl>
                                          <p:spTgt spid="6">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animEffect transition="in" filter="fade">
                                      <p:cBhvr>
                                        <p:cTn id="45" dur="500"/>
                                        <p:tgtEl>
                                          <p:spTgt spid="6">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14" end="14"/>
                                            </p:txEl>
                                          </p:spTgt>
                                        </p:tgtEl>
                                        <p:attrNameLst>
                                          <p:attrName>style.visibility</p:attrName>
                                        </p:attrNameLst>
                                      </p:cBhvr>
                                      <p:to>
                                        <p:strVal val="visible"/>
                                      </p:to>
                                    </p:set>
                                    <p:animEffect transition="in" filter="fade">
                                      <p:cBhvr>
                                        <p:cTn id="50"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4</a:t>
            </a:fld>
            <a:endParaRPr lang="de-DE" dirty="0"/>
          </a:p>
        </p:txBody>
      </p:sp>
      <p:sp>
        <p:nvSpPr>
          <p:cNvPr id="8" name="TextBox 7"/>
          <p:cNvSpPr txBox="1"/>
          <p:nvPr/>
        </p:nvSpPr>
        <p:spPr>
          <a:xfrm>
            <a:off x="3079375" y="1715401"/>
            <a:ext cx="5287025" cy="1569660"/>
          </a:xfrm>
          <a:prstGeom prst="rect">
            <a:avLst/>
          </a:prstGeom>
          <a:noFill/>
        </p:spPr>
        <p:txBody>
          <a:bodyPr wrap="none" rtlCol="0">
            <a:spAutoFit/>
          </a:bodyPr>
          <a:lstStyle/>
          <a:p>
            <a:r>
              <a:rPr lang="en-US" sz="9600" b="1" dirty="0">
                <a:latin typeface="Aharoni" panose="02010803020104030203" pitchFamily="2" charset="-79"/>
                <a:cs typeface="Aharoni" panose="02010803020104030203" pitchFamily="2" charset="-79"/>
              </a:rPr>
              <a:t>QUALITY</a:t>
            </a:r>
          </a:p>
        </p:txBody>
      </p:sp>
      <p:sp>
        <p:nvSpPr>
          <p:cNvPr id="9" name="TextBox 8"/>
          <p:cNvSpPr txBox="1"/>
          <p:nvPr/>
        </p:nvSpPr>
        <p:spPr>
          <a:xfrm>
            <a:off x="5535195" y="3236812"/>
            <a:ext cx="3724096" cy="1015663"/>
          </a:xfrm>
          <a:prstGeom prst="rect">
            <a:avLst/>
          </a:prstGeom>
          <a:noFill/>
        </p:spPr>
        <p:txBody>
          <a:bodyPr wrap="none" rtlCol="0">
            <a:spAutoFit/>
          </a:bodyPr>
          <a:lstStyle/>
          <a:p>
            <a:r>
              <a:rPr lang="en-US" sz="6000" dirty="0">
                <a:latin typeface="Aharoni" panose="02010803020104030203" pitchFamily="2" charset="-79"/>
                <a:cs typeface="Aharoni" panose="02010803020104030203" pitchFamily="2" charset="-79"/>
              </a:rPr>
              <a:t>CONTROL</a:t>
            </a:r>
          </a:p>
        </p:txBody>
      </p:sp>
      <p:sp>
        <p:nvSpPr>
          <p:cNvPr id="10" name="TextBox 9"/>
          <p:cNvSpPr txBox="1"/>
          <p:nvPr/>
        </p:nvSpPr>
        <p:spPr>
          <a:xfrm>
            <a:off x="3115235" y="3089313"/>
            <a:ext cx="1634678" cy="646331"/>
          </a:xfrm>
          <a:prstGeom prst="rect">
            <a:avLst/>
          </a:prstGeom>
          <a:noFill/>
        </p:spPr>
        <p:txBody>
          <a:bodyPr wrap="none" rtlCol="0">
            <a:spAutoFit/>
          </a:bodyPr>
          <a:lstStyle/>
          <a:p>
            <a:r>
              <a:rPr lang="en-US" sz="3600" b="1" dirty="0">
                <a:latin typeface="Arial Black" panose="020B0A04020102020204" pitchFamily="34" charset="0"/>
                <a:cs typeface="Aharoni" panose="02010803020104030203" pitchFamily="2" charset="-79"/>
              </a:rPr>
              <a:t>BUGS</a:t>
            </a:r>
          </a:p>
        </p:txBody>
      </p:sp>
      <p:sp>
        <p:nvSpPr>
          <p:cNvPr id="11" name="TextBox 10"/>
          <p:cNvSpPr txBox="1"/>
          <p:nvPr/>
        </p:nvSpPr>
        <p:spPr>
          <a:xfrm>
            <a:off x="5760000" y="1352986"/>
            <a:ext cx="3274486" cy="646331"/>
          </a:xfrm>
          <a:prstGeom prst="rect">
            <a:avLst/>
          </a:prstGeom>
          <a:noFill/>
        </p:spPr>
        <p:txBody>
          <a:bodyPr wrap="none" rtlCol="0">
            <a:spAutoFit/>
          </a:bodyPr>
          <a:lstStyle/>
          <a:p>
            <a:r>
              <a:rPr lang="en-US" sz="3600" b="1" dirty="0">
                <a:latin typeface="Arial Black" panose="020B0A04020102020204" pitchFamily="34" charset="0"/>
                <a:cs typeface="Aharoni" panose="02010803020104030203" pitchFamily="2" charset="-79"/>
              </a:rPr>
              <a:t>CAPABILITY</a:t>
            </a:r>
          </a:p>
        </p:txBody>
      </p:sp>
      <p:sp>
        <p:nvSpPr>
          <p:cNvPr id="12" name="TextBox 11"/>
          <p:cNvSpPr txBox="1"/>
          <p:nvPr/>
        </p:nvSpPr>
        <p:spPr>
          <a:xfrm rot="16200000">
            <a:off x="1430158" y="2382732"/>
            <a:ext cx="2723823" cy="646331"/>
          </a:xfrm>
          <a:prstGeom prst="rect">
            <a:avLst/>
          </a:prstGeom>
          <a:noFill/>
        </p:spPr>
        <p:txBody>
          <a:bodyPr wrap="none" rtlCol="0">
            <a:spAutoFit/>
          </a:bodyPr>
          <a:lstStyle/>
          <a:p>
            <a:r>
              <a:rPr lang="en-US" sz="3600" b="1" dirty="0">
                <a:latin typeface="Arial Black" panose="020B0A04020102020204" pitchFamily="34" charset="0"/>
                <a:cs typeface="Aharoni" panose="02010803020104030203" pitchFamily="2" charset="-79"/>
              </a:rPr>
              <a:t>RELIABLE</a:t>
            </a:r>
          </a:p>
        </p:txBody>
      </p:sp>
      <p:sp>
        <p:nvSpPr>
          <p:cNvPr id="13" name="TextBox 12"/>
          <p:cNvSpPr txBox="1"/>
          <p:nvPr/>
        </p:nvSpPr>
        <p:spPr>
          <a:xfrm>
            <a:off x="3115235" y="3480808"/>
            <a:ext cx="2544286" cy="646331"/>
          </a:xfrm>
          <a:prstGeom prst="rect">
            <a:avLst/>
          </a:prstGeom>
          <a:noFill/>
        </p:spPr>
        <p:txBody>
          <a:bodyPr wrap="none" rtlCol="0">
            <a:spAutoFit/>
          </a:bodyPr>
          <a:lstStyle/>
          <a:p>
            <a:r>
              <a:rPr lang="en-US" sz="3600" b="1" dirty="0">
                <a:latin typeface="Arial Black" panose="020B0A04020102020204" pitchFamily="34" charset="0"/>
                <a:cs typeface="Aharoni" panose="02010803020104030203" pitchFamily="2" charset="-79"/>
              </a:rPr>
              <a:t>DEFECTS</a:t>
            </a:r>
          </a:p>
        </p:txBody>
      </p:sp>
      <p:sp>
        <p:nvSpPr>
          <p:cNvPr id="14" name="TextBox 13"/>
          <p:cNvSpPr txBox="1"/>
          <p:nvPr/>
        </p:nvSpPr>
        <p:spPr>
          <a:xfrm rot="16200000">
            <a:off x="8146628" y="1998010"/>
            <a:ext cx="1954381" cy="646331"/>
          </a:xfrm>
          <a:prstGeom prst="rect">
            <a:avLst/>
          </a:prstGeom>
          <a:noFill/>
        </p:spPr>
        <p:txBody>
          <a:bodyPr wrap="none" rtlCol="0">
            <a:spAutoFit/>
          </a:bodyPr>
          <a:lstStyle/>
          <a:p>
            <a:r>
              <a:rPr lang="en-US" sz="3600" b="1" dirty="0">
                <a:latin typeface="Arial Black" panose="020B0A04020102020204" pitchFamily="34" charset="0"/>
                <a:cs typeface="Aharoni" panose="02010803020104030203" pitchFamily="2" charset="-79"/>
              </a:rPr>
              <a:t>TREND</a:t>
            </a:r>
          </a:p>
        </p:txBody>
      </p:sp>
      <p:sp>
        <p:nvSpPr>
          <p:cNvPr id="15" name="Rectangle 14"/>
          <p:cNvSpPr/>
          <p:nvPr/>
        </p:nvSpPr>
        <p:spPr>
          <a:xfrm>
            <a:off x="479376" y="4964623"/>
            <a:ext cx="11161240" cy="1231106"/>
          </a:xfrm>
          <a:prstGeom prst="rect">
            <a:avLst/>
          </a:prstGeom>
        </p:spPr>
        <p:txBody>
          <a:bodyPr wrap="square">
            <a:spAutoFit/>
          </a:bodyPr>
          <a:lstStyle/>
          <a:p>
            <a:pPr algn="ctr"/>
            <a:r>
              <a:rPr lang="en-US" sz="2800" i="1" dirty="0">
                <a:latin typeface="Comic Sans MS" panose="030F0702030302020204" pitchFamily="66" charset="0"/>
              </a:rPr>
              <a:t>“</a:t>
            </a:r>
            <a:r>
              <a:rPr lang="en-US" sz="2800" b="1" i="1" dirty="0">
                <a:latin typeface="Comic Sans MS" panose="030F0702030302020204" pitchFamily="66" charset="0"/>
              </a:rPr>
              <a:t>Nothing is perfect.</a:t>
            </a:r>
          </a:p>
          <a:p>
            <a:pPr algn="ctr"/>
            <a:r>
              <a:rPr lang="en-US" sz="2800" b="1" i="1" dirty="0">
                <a:latin typeface="Comic Sans MS" panose="030F0702030302020204" pitchFamily="66" charset="0"/>
              </a:rPr>
              <a:t>If everything is perfect, then perfect is the problem.”</a:t>
            </a:r>
          </a:p>
          <a:p>
            <a:pPr algn="r"/>
            <a:r>
              <a:rPr lang="en-US" b="1" dirty="0">
                <a:latin typeface="Comic Sans MS" panose="030F0702030302020204" pitchFamily="66" charset="0"/>
              </a:rPr>
              <a:t>(RVC QC team)</a:t>
            </a:r>
          </a:p>
        </p:txBody>
      </p:sp>
    </p:spTree>
    <p:extLst>
      <p:ext uri="{BB962C8B-B14F-4D97-AF65-F5344CB8AC3E}">
        <p14:creationId xmlns:p14="http://schemas.microsoft.com/office/powerpoint/2010/main" val="55865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0"/>
                                        <p:tgtEl>
                                          <p:spTgt spid="9"/>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2000" fill="hold"/>
                                        <p:tgtEl>
                                          <p:spTgt spid="12"/>
                                        </p:tgtEl>
                                        <p:attrNameLst>
                                          <p:attrName>ppt_x</p:attrName>
                                        </p:attrNameLst>
                                      </p:cBhvr>
                                      <p:tavLst>
                                        <p:tav tm="0">
                                          <p:val>
                                            <p:strVal val="#ppt_x"/>
                                          </p:val>
                                        </p:tav>
                                        <p:tav tm="100000">
                                          <p:val>
                                            <p:strVal val="#ppt_x"/>
                                          </p:val>
                                        </p:tav>
                                      </p:tavLst>
                                    </p:anim>
                                    <p:anim calcmode="lin" valueType="num">
                                      <p:cBhvr additive="base">
                                        <p:cTn id="14" dur="20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2000" fill="hold"/>
                                        <p:tgtEl>
                                          <p:spTgt spid="14"/>
                                        </p:tgtEl>
                                        <p:attrNameLst>
                                          <p:attrName>ppt_x</p:attrName>
                                        </p:attrNameLst>
                                      </p:cBhvr>
                                      <p:tavLst>
                                        <p:tav tm="0">
                                          <p:val>
                                            <p:strVal val="#ppt_x"/>
                                          </p:val>
                                        </p:tav>
                                        <p:tav tm="100000">
                                          <p:val>
                                            <p:strVal val="#ppt_x"/>
                                          </p:val>
                                        </p:tav>
                                      </p:tavLst>
                                    </p:anim>
                                    <p:anim calcmode="lin" valueType="num">
                                      <p:cBhvr additive="base">
                                        <p:cTn id="18" dur="2000" fill="hold"/>
                                        <p:tgtEl>
                                          <p:spTgt spid="14"/>
                                        </p:tgtEl>
                                        <p:attrNameLst>
                                          <p:attrName>ppt_y</p:attrName>
                                        </p:attrNameLst>
                                      </p:cBhvr>
                                      <p:tavLst>
                                        <p:tav tm="0">
                                          <p:val>
                                            <p:strVal val="0-#ppt_h/2"/>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2000" fill="hold"/>
                                        <p:tgtEl>
                                          <p:spTgt spid="11"/>
                                        </p:tgtEl>
                                        <p:attrNameLst>
                                          <p:attrName>ppt_x</p:attrName>
                                        </p:attrNameLst>
                                      </p:cBhvr>
                                      <p:tavLst>
                                        <p:tav tm="0">
                                          <p:val>
                                            <p:strVal val="1+#ppt_w/2"/>
                                          </p:val>
                                        </p:tav>
                                        <p:tav tm="100000">
                                          <p:val>
                                            <p:strVal val="#ppt_x"/>
                                          </p:val>
                                        </p:tav>
                                      </p:tavLst>
                                    </p:anim>
                                    <p:anim calcmode="lin" valueType="num">
                                      <p:cBhvr additive="base">
                                        <p:cTn id="22" dur="200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2000" fill="hold"/>
                                        <p:tgtEl>
                                          <p:spTgt spid="13"/>
                                        </p:tgtEl>
                                        <p:attrNameLst>
                                          <p:attrName>ppt_x</p:attrName>
                                        </p:attrNameLst>
                                      </p:cBhvr>
                                      <p:tavLst>
                                        <p:tav tm="0">
                                          <p:val>
                                            <p:strVal val="0-#ppt_w/2"/>
                                          </p:val>
                                        </p:tav>
                                        <p:tav tm="100000">
                                          <p:val>
                                            <p:strVal val="#ppt_x"/>
                                          </p:val>
                                        </p:tav>
                                      </p:tavLst>
                                    </p:anim>
                                    <p:anim calcmode="lin" valueType="num">
                                      <p:cBhvr additive="base">
                                        <p:cTn id="26" dur="2000" fill="hold"/>
                                        <p:tgtEl>
                                          <p:spTgt spid="1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2000" fill="hold"/>
                                        <p:tgtEl>
                                          <p:spTgt spid="10"/>
                                        </p:tgtEl>
                                        <p:attrNameLst>
                                          <p:attrName>ppt_x</p:attrName>
                                        </p:attrNameLst>
                                      </p:cBhvr>
                                      <p:tavLst>
                                        <p:tav tm="0">
                                          <p:val>
                                            <p:strVal val="0-#ppt_w/2"/>
                                          </p:val>
                                        </p:tav>
                                        <p:tav tm="100000">
                                          <p:val>
                                            <p:strVal val="#ppt_x"/>
                                          </p:val>
                                        </p:tav>
                                      </p:tavLst>
                                    </p:anim>
                                    <p:anim calcmode="lin" valueType="num">
                                      <p:cBhvr additive="base">
                                        <p:cTn id="30" dur="2000" fill="hold"/>
                                        <p:tgtEl>
                                          <p:spTgt spid="10"/>
                                        </p:tgtEl>
                                        <p:attrNameLst>
                                          <p:attrName>ppt_y</p:attrName>
                                        </p:attrNameLst>
                                      </p:cBhvr>
                                      <p:tavLst>
                                        <p:tav tm="0">
                                          <p:val>
                                            <p:strVal val="#ppt_y"/>
                                          </p:val>
                                        </p:tav>
                                        <p:tav tm="100000">
                                          <p:val>
                                            <p:strVal val="#ppt_y"/>
                                          </p:val>
                                        </p:tav>
                                      </p:tavLst>
                                    </p:anim>
                                  </p:childTnLst>
                                </p:cTn>
                              </p:par>
                              <p:par>
                                <p:cTn id="31" presetID="10" presetClass="entr" presetSubtype="0" fill="hold" grpId="0" nodeType="withEffect">
                                  <p:stCondLst>
                                    <p:cond delay="200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8000" y="1196752"/>
            <a:ext cx="11253600" cy="964065"/>
          </a:xfrm>
        </p:spPr>
        <p:txBody>
          <a:bodyPr/>
          <a:lstStyle/>
          <a:p>
            <a:r>
              <a:rPr lang="en-US" dirty="0"/>
              <a:t>Defect Management</a:t>
            </a:r>
          </a:p>
        </p:txBody>
      </p:sp>
      <p:sp>
        <p:nvSpPr>
          <p:cNvPr id="33" name="Slide Number Placeholder 2"/>
          <p:cNvSpPr txBox="1">
            <a:spLocks/>
          </p:cNvSpPr>
          <p:nvPr/>
        </p:nvSpPr>
        <p:spPr>
          <a:xfrm>
            <a:off x="5760000" y="6509924"/>
            <a:ext cx="672075" cy="161583"/>
          </a:xfrm>
          <a:prstGeom prst="rect">
            <a:avLst/>
          </a:prstGeom>
        </p:spPr>
        <p:txBody>
          <a:bodyPr vert="horz" wrap="square" lIns="0" tIns="0" rIns="0" bIns="0" rtlCol="0" anchor="ctr">
            <a:spAutoFit/>
          </a:bodyPr>
          <a:lstStyle>
            <a:defPPr>
              <a:defRPr lang="de-DE"/>
            </a:defPPr>
            <a:lvl1pPr>
              <a:defRPr lang="en-US" sz="1050" b="1" i="0" u="none" strike="noStrike" baseline="0" smtClean="0">
                <a:solidFill>
                  <a:schemeClr val="tx2"/>
                </a:solidFill>
                <a:latin typeface="+mj-lt"/>
              </a:defRPr>
            </a:lvl1pPr>
          </a:lstStyle>
          <a:p>
            <a:r>
              <a:rPr lang="de-DE" dirty="0"/>
              <a:t>Page </a:t>
            </a:r>
            <a:fld id="{3FD030EF-7044-4946-962A-5D7D09BD1B34}" type="slidenum">
              <a:rPr lang="de-DE"/>
              <a:pPr/>
              <a:t>40</a:t>
            </a:fld>
            <a:endParaRPr lang="de-DE" dirty="0"/>
          </a:p>
        </p:txBody>
      </p:sp>
      <p:sp>
        <p:nvSpPr>
          <p:cNvPr id="4" name="TextBox 3"/>
          <p:cNvSpPr txBox="1"/>
          <p:nvPr/>
        </p:nvSpPr>
        <p:spPr>
          <a:xfrm>
            <a:off x="623392" y="2167854"/>
            <a:ext cx="6827510" cy="369332"/>
          </a:xfrm>
          <a:prstGeom prst="rect">
            <a:avLst/>
          </a:prstGeom>
          <a:noFill/>
        </p:spPr>
        <p:txBody>
          <a:bodyPr wrap="none" rtlCol="0">
            <a:spAutoFit/>
          </a:bodyPr>
          <a:lstStyle/>
          <a:p>
            <a:r>
              <a:rPr lang="en-US" dirty="0"/>
              <a:t>Everything Project Leader and Project Manager need to know…</a:t>
            </a:r>
          </a:p>
        </p:txBody>
      </p:sp>
    </p:spTree>
    <p:extLst>
      <p:ext uri="{BB962C8B-B14F-4D97-AF65-F5344CB8AC3E}">
        <p14:creationId xmlns:p14="http://schemas.microsoft.com/office/powerpoint/2010/main" val="953384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detection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41</a:t>
            </a:fld>
            <a:endParaRPr lang="de-DE" dirty="0"/>
          </a:p>
        </p:txBody>
      </p:sp>
      <p:sp>
        <p:nvSpPr>
          <p:cNvPr id="6" name="TextBox 5"/>
          <p:cNvSpPr txBox="1"/>
          <p:nvPr/>
        </p:nvSpPr>
        <p:spPr>
          <a:xfrm>
            <a:off x="479375" y="836712"/>
            <a:ext cx="11305257" cy="3416320"/>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a:t>
            </a:r>
            <a:endParaRPr lang="en-US" dirty="0"/>
          </a:p>
          <a:p>
            <a:pPr marL="398463" lvl="1" indent="-173038" algn="just">
              <a:buClr>
                <a:schemeClr val="tx2"/>
              </a:buClr>
              <a:buFont typeface="Wingdings" panose="05000000000000000000" pitchFamily="2" charset="2"/>
              <a:buChar char="§"/>
            </a:pPr>
            <a:r>
              <a:rPr lang="en-US" b="1" dirty="0"/>
              <a:t>In-process defect</a:t>
            </a:r>
            <a:r>
              <a:rPr lang="en-US" dirty="0"/>
              <a:t>: a defect which </a:t>
            </a:r>
            <a:r>
              <a:rPr lang="en-US" dirty="0">
                <a:solidFill>
                  <a:srgbClr val="C00000"/>
                </a:solidFill>
              </a:rPr>
              <a:t>was detected within the development process</a:t>
            </a:r>
            <a:r>
              <a:rPr lang="en-US" dirty="0"/>
              <a:t>.</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b="1" dirty="0"/>
              <a:t>Design defect</a:t>
            </a:r>
            <a:r>
              <a:rPr lang="en-US" dirty="0"/>
              <a:t>: a defect which </a:t>
            </a:r>
            <a:r>
              <a:rPr lang="en-US" dirty="0">
                <a:solidFill>
                  <a:srgbClr val="C00000"/>
                </a:solidFill>
              </a:rPr>
              <a:t>was detected after Design Qualification process</a:t>
            </a:r>
            <a:r>
              <a:rPr lang="en-US" dirty="0"/>
              <a:t> (bug-after-release).</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b="1" dirty="0">
                <a:solidFill>
                  <a:schemeClr val="tx2"/>
                </a:solidFill>
              </a:rPr>
              <a:t>Number of (In-process) defects</a:t>
            </a:r>
            <a:r>
              <a:rPr lang="en-US" dirty="0"/>
              <a:t> are counted from the Functional Design process to the Design Qualification process.</a:t>
            </a:r>
          </a:p>
          <a:p>
            <a:pPr marL="855663" lvl="2" indent="-173038" algn="just">
              <a:buClr>
                <a:schemeClr val="tx2"/>
              </a:buClr>
              <a:buFont typeface="Wingdings" panose="05000000000000000000" pitchFamily="2" charset="2"/>
              <a:buChar char="§"/>
            </a:pPr>
            <a:r>
              <a:rPr lang="en-US" b="1" dirty="0"/>
              <a:t>Two methods of defect detection</a:t>
            </a:r>
            <a:r>
              <a:rPr lang="en-US" dirty="0"/>
              <a:t>: by </a:t>
            </a:r>
            <a:r>
              <a:rPr lang="en-US" b="1" dirty="0">
                <a:solidFill>
                  <a:srgbClr val="C00000"/>
                </a:solidFill>
              </a:rPr>
              <a:t>review</a:t>
            </a:r>
            <a:r>
              <a:rPr lang="en-US" dirty="0">
                <a:solidFill>
                  <a:srgbClr val="C00000"/>
                </a:solidFill>
              </a:rPr>
              <a:t> </a:t>
            </a:r>
            <a:r>
              <a:rPr lang="en-US" dirty="0"/>
              <a:t>and by </a:t>
            </a:r>
            <a:r>
              <a:rPr lang="en-US" b="1" dirty="0">
                <a:solidFill>
                  <a:schemeClr val="tx2"/>
                </a:solidFill>
              </a:rPr>
              <a:t>testing</a:t>
            </a:r>
            <a:r>
              <a:rPr lang="en-US" dirty="0"/>
              <a:t>.</a:t>
            </a:r>
          </a:p>
          <a:p>
            <a:pPr marL="855663" lvl="2" indent="-173038" algn="just">
              <a:buClr>
                <a:schemeClr val="tx2"/>
              </a:buClr>
              <a:buFont typeface="Wingdings" panose="05000000000000000000" pitchFamily="2" charset="2"/>
              <a:buChar char="§"/>
            </a:pPr>
            <a:r>
              <a:rPr lang="en-US" dirty="0"/>
              <a:t>But defect is sometime detected and </a:t>
            </a:r>
            <a:r>
              <a:rPr lang="en-US" b="1" dirty="0">
                <a:solidFill>
                  <a:srgbClr val="C00000"/>
                </a:solidFill>
              </a:rPr>
              <a:t>claimed by customer </a:t>
            </a:r>
            <a:r>
              <a:rPr lang="en-US" dirty="0">
                <a:sym typeface="Wingdings" panose="05000000000000000000" pitchFamily="2" charset="2"/>
              </a:rPr>
              <a:t> extremely </a:t>
            </a:r>
            <a:r>
              <a:rPr lang="en-US" b="1" dirty="0">
                <a:solidFill>
                  <a:srgbClr val="C00000"/>
                </a:solidFill>
                <a:sym typeface="Wingdings" panose="05000000000000000000" pitchFamily="2" charset="2"/>
              </a:rPr>
              <a:t>serious</a:t>
            </a:r>
            <a:r>
              <a:rPr lang="en-US" dirty="0">
                <a:sym typeface="Wingdings" panose="05000000000000000000" pitchFamily="2" charset="2"/>
              </a:rPr>
              <a:t>, even though it is still In-process defect.</a:t>
            </a:r>
          </a:p>
          <a:p>
            <a:pPr marL="855663" lvl="2" indent="-173038" algn="just">
              <a:buClr>
                <a:schemeClr val="tx2"/>
              </a:buClr>
              <a:buFont typeface="Wingdings" panose="05000000000000000000" pitchFamily="2" charset="2"/>
              <a:buChar char="§"/>
            </a:pPr>
            <a:r>
              <a:rPr lang="en-US" dirty="0">
                <a:sym typeface="Wingdings" panose="05000000000000000000" pitchFamily="2" charset="2"/>
              </a:rPr>
              <a:t>Test execution can detect defects of product and testing itself  need to be classified before taking an analysis.</a:t>
            </a:r>
            <a:endParaRPr lang="en-US" dirty="0"/>
          </a:p>
        </p:txBody>
      </p:sp>
    </p:spTree>
    <p:extLst>
      <p:ext uri="{BB962C8B-B14F-4D97-AF65-F5344CB8AC3E}">
        <p14:creationId xmlns:p14="http://schemas.microsoft.com/office/powerpoint/2010/main" val="281246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detection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42</a:t>
            </a:fld>
            <a:endParaRPr lang="de-DE" dirty="0"/>
          </a:p>
        </p:txBody>
      </p:sp>
      <p:sp>
        <p:nvSpPr>
          <p:cNvPr id="6" name="TextBox 5"/>
          <p:cNvSpPr txBox="1"/>
          <p:nvPr/>
        </p:nvSpPr>
        <p:spPr>
          <a:xfrm>
            <a:off x="479375" y="836712"/>
            <a:ext cx="11305257" cy="4801314"/>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How to count In-process defect:</a:t>
            </a:r>
            <a:endParaRPr lang="en-US" dirty="0"/>
          </a:p>
          <a:p>
            <a:pPr marL="398463" lvl="1" indent="-173038" algn="just">
              <a:buClr>
                <a:schemeClr val="tx2"/>
              </a:buClr>
              <a:buFont typeface="Wingdings" panose="05000000000000000000" pitchFamily="2" charset="2"/>
              <a:buChar char="§"/>
            </a:pPr>
            <a:r>
              <a:rPr lang="en-US" dirty="0"/>
              <a:t>For the In-process defect, count the </a:t>
            </a:r>
            <a:r>
              <a:rPr lang="en-US" dirty="0">
                <a:solidFill>
                  <a:schemeClr val="tx2"/>
                </a:solidFill>
              </a:rPr>
              <a:t>phenomenon of 1 defect as 1 case</a:t>
            </a:r>
            <a:r>
              <a:rPr lang="en-US" dirty="0"/>
              <a:t>.</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dirty="0"/>
              <a:t>Even if in the case to solve that in-process defect, </a:t>
            </a:r>
            <a:r>
              <a:rPr lang="en-US" dirty="0">
                <a:solidFill>
                  <a:schemeClr val="tx2"/>
                </a:solidFill>
              </a:rPr>
              <a:t>many parts and many deliverables</a:t>
            </a:r>
            <a:r>
              <a:rPr lang="en-US" dirty="0"/>
              <a:t> need to be handled, still count it as </a:t>
            </a:r>
            <a:r>
              <a:rPr lang="en-US" dirty="0">
                <a:solidFill>
                  <a:schemeClr val="tx2"/>
                </a:solidFill>
              </a:rPr>
              <a:t>1 defect only</a:t>
            </a:r>
            <a:r>
              <a:rPr lang="en-US" dirty="0"/>
              <a:t>.</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dirty="0"/>
              <a:t>Even if the unresolved defect is </a:t>
            </a:r>
            <a:r>
              <a:rPr lang="en-US" dirty="0">
                <a:solidFill>
                  <a:schemeClr val="tx2"/>
                </a:solidFill>
              </a:rPr>
              <a:t>pointed out again by reviews or by other test cases</a:t>
            </a:r>
            <a:r>
              <a:rPr lang="en-US" dirty="0"/>
              <a:t> (confirming the root cause is same), still count it as </a:t>
            </a:r>
            <a:r>
              <a:rPr lang="en-US" dirty="0">
                <a:solidFill>
                  <a:schemeClr val="tx2"/>
                </a:solidFill>
              </a:rPr>
              <a:t>1 defect only</a:t>
            </a:r>
            <a:r>
              <a:rPr lang="en-US" dirty="0"/>
              <a:t>.</a:t>
            </a:r>
          </a:p>
          <a:p>
            <a:pPr marL="855663" lvl="2" indent="-173038" algn="just">
              <a:buClr>
                <a:schemeClr val="tx2"/>
              </a:buClr>
              <a:buFont typeface="Wingdings" panose="05000000000000000000" pitchFamily="2" charset="2"/>
              <a:buChar char="§"/>
            </a:pPr>
            <a:r>
              <a:rPr lang="en-US" dirty="0"/>
              <a:t>However, right after the </a:t>
            </a:r>
            <a:r>
              <a:rPr lang="en-US" dirty="0">
                <a:solidFill>
                  <a:srgbClr val="C00000"/>
                </a:solidFill>
              </a:rPr>
              <a:t>solution has been taken to resolve the defect </a:t>
            </a:r>
            <a:r>
              <a:rPr lang="en-US" dirty="0"/>
              <a:t>(result is PASS by review or by testing), if it is pointed out again as in-process defect due to insufficient solution (PASS is confirmed as incorrect result), count it as the </a:t>
            </a:r>
            <a:r>
              <a:rPr lang="en-US" dirty="0">
                <a:solidFill>
                  <a:srgbClr val="C00000"/>
                </a:solidFill>
              </a:rPr>
              <a:t>new In-process defect</a:t>
            </a:r>
            <a:r>
              <a:rPr lang="en-US" dirty="0"/>
              <a:t>.</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dirty="0"/>
              <a:t>In the case the defect was found on re-used part in the </a:t>
            </a:r>
            <a:r>
              <a:rPr lang="en-US" b="1" dirty="0">
                <a:solidFill>
                  <a:srgbClr val="C00000"/>
                </a:solidFill>
              </a:rPr>
              <a:t>same process-meaning</a:t>
            </a:r>
            <a:r>
              <a:rPr lang="en-US" dirty="0"/>
              <a:t> (like re-use source code and found defect in Coding phase), count it as </a:t>
            </a:r>
            <a:r>
              <a:rPr lang="en-US" dirty="0">
                <a:solidFill>
                  <a:srgbClr val="C00000"/>
                </a:solidFill>
              </a:rPr>
              <a:t>1 defect but for re-used part</a:t>
            </a:r>
            <a:r>
              <a:rPr lang="en-US" dirty="0"/>
              <a:t>.</a:t>
            </a:r>
          </a:p>
          <a:p>
            <a:pPr marL="398463" lvl="1" indent="-173038" algn="just">
              <a:buClr>
                <a:schemeClr val="tx2"/>
              </a:buClr>
              <a:buFont typeface="Wingdings" panose="05000000000000000000" pitchFamily="2" charset="2"/>
              <a:buChar char="§"/>
            </a:pPr>
            <a:endParaRPr lang="en-US" dirty="0"/>
          </a:p>
          <a:p>
            <a:pPr marL="285750" indent="-285750" algn="just">
              <a:buClr>
                <a:schemeClr val="tx2"/>
              </a:buClr>
              <a:buFont typeface="Wingdings" panose="05000000000000000000" pitchFamily="2" charset="2"/>
              <a:buChar char="q"/>
            </a:pPr>
            <a:r>
              <a:rPr lang="en-US" b="1" dirty="0">
                <a:solidFill>
                  <a:schemeClr val="tx2"/>
                </a:solidFill>
              </a:rPr>
              <a:t>How to count Design defect:</a:t>
            </a:r>
            <a:endParaRPr lang="en-US" dirty="0"/>
          </a:p>
          <a:p>
            <a:pPr marL="398463" lvl="1" indent="-173038" algn="just">
              <a:buClr>
                <a:schemeClr val="tx2"/>
              </a:buClr>
              <a:buFont typeface="Wingdings" panose="05000000000000000000" pitchFamily="2" charset="2"/>
              <a:buChar char="§"/>
            </a:pPr>
            <a:r>
              <a:rPr lang="en-US" dirty="0"/>
              <a:t>Refer to the section “Quality objectives: bug-after-release”</a:t>
            </a:r>
          </a:p>
        </p:txBody>
      </p:sp>
    </p:spTree>
    <p:extLst>
      <p:ext uri="{BB962C8B-B14F-4D97-AF65-F5344CB8AC3E}">
        <p14:creationId xmlns:p14="http://schemas.microsoft.com/office/powerpoint/2010/main" val="147783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6">
                                            <p:txEl>
                                              <p:pRg st="10" end="10"/>
                                            </p:txEl>
                                          </p:spTgt>
                                        </p:tgtEl>
                                        <p:attrNameLst>
                                          <p:attrName>style.visibility</p:attrName>
                                        </p:attrNameLst>
                                      </p:cBhvr>
                                      <p:to>
                                        <p:strVal val="visible"/>
                                      </p:to>
                                    </p:set>
                                    <p:animEffect transition="in" filter="fade">
                                      <p:cBhvr>
                                        <p:cTn id="26" dur="500"/>
                                        <p:tgtEl>
                                          <p:spTgt spid="6">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animEffect transition="in" filter="fade">
                                      <p:cBhvr>
                                        <p:cTn id="29"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detection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43</a:t>
            </a:fld>
            <a:endParaRPr lang="de-DE" dirty="0"/>
          </a:p>
        </p:txBody>
      </p:sp>
      <p:sp>
        <p:nvSpPr>
          <p:cNvPr id="6" name="TextBox 5"/>
          <p:cNvSpPr txBox="1"/>
          <p:nvPr/>
        </p:nvSpPr>
        <p:spPr>
          <a:xfrm>
            <a:off x="479375" y="836712"/>
            <a:ext cx="11305257" cy="3970318"/>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Issues (findings) by peer review </a:t>
            </a:r>
            <a:r>
              <a:rPr lang="en-US" b="1" dirty="0">
                <a:solidFill>
                  <a:schemeClr val="tx2"/>
                </a:solidFill>
                <a:sym typeface="Wingdings" panose="05000000000000000000" pitchFamily="2" charset="2"/>
              </a:rPr>
              <a:t> classify as defects if</a:t>
            </a:r>
            <a:r>
              <a:rPr lang="en-US" b="1" dirty="0">
                <a:solidFill>
                  <a:schemeClr val="tx2"/>
                </a:solidFill>
              </a:rPr>
              <a:t>:</a:t>
            </a:r>
            <a:endParaRPr lang="en-US" dirty="0"/>
          </a:p>
          <a:p>
            <a:pPr marL="398463" lvl="1" indent="-173038" algn="just">
              <a:buClr>
                <a:schemeClr val="tx2"/>
              </a:buClr>
              <a:buFont typeface="Wingdings" panose="05000000000000000000" pitchFamily="2" charset="2"/>
              <a:buChar char="§"/>
            </a:pPr>
            <a:r>
              <a:rPr lang="en-US" dirty="0"/>
              <a:t>For </a:t>
            </a:r>
            <a:r>
              <a:rPr lang="en-US" b="1" dirty="0">
                <a:solidFill>
                  <a:schemeClr val="tx2"/>
                </a:solidFill>
              </a:rPr>
              <a:t>specification</a:t>
            </a:r>
            <a:r>
              <a:rPr lang="en-US" b="1" dirty="0"/>
              <a:t> </a:t>
            </a:r>
            <a:r>
              <a:rPr lang="en-US" dirty="0"/>
              <a:t>(FD/AD, DD/UD, UT, IT, ST/VT):</a:t>
            </a:r>
          </a:p>
          <a:p>
            <a:pPr marL="855663" lvl="2" indent="-173038" algn="just">
              <a:buClr>
                <a:schemeClr val="tx2"/>
              </a:buClr>
              <a:buFont typeface="Wingdings" panose="05000000000000000000" pitchFamily="2" charset="2"/>
              <a:buChar char="§"/>
            </a:pPr>
            <a:r>
              <a:rPr lang="en-US" dirty="0"/>
              <a:t>Item that do </a:t>
            </a:r>
            <a:r>
              <a:rPr lang="en-US" b="1" dirty="0"/>
              <a:t>NOT</a:t>
            </a:r>
            <a:r>
              <a:rPr lang="en-US" dirty="0"/>
              <a:t> satisfy the requirement (request), deliverables requirement (commitment).</a:t>
            </a:r>
          </a:p>
          <a:p>
            <a:pPr marL="855663" lvl="2" indent="-173038" algn="just">
              <a:buClr>
                <a:schemeClr val="tx2"/>
              </a:buClr>
              <a:buFont typeface="Wingdings" panose="05000000000000000000" pitchFamily="2" charset="2"/>
              <a:buChar char="§"/>
            </a:pPr>
            <a:r>
              <a:rPr lang="en-US" dirty="0"/>
              <a:t>Item that description is ambiguous and by be misunderstood.</a:t>
            </a:r>
          </a:p>
          <a:p>
            <a:pPr marL="855663" lvl="2" indent="-173038" algn="just">
              <a:buClr>
                <a:schemeClr val="tx2"/>
              </a:buClr>
              <a:buFont typeface="Wingdings" panose="05000000000000000000" pitchFamily="2" charset="2"/>
              <a:buChar char="§"/>
            </a:pPr>
            <a:r>
              <a:rPr lang="en-US" dirty="0"/>
              <a:t>Item that may create defects in deliverables of the next process.</a:t>
            </a:r>
          </a:p>
          <a:p>
            <a:pPr marL="855663" lvl="2" indent="-173038" algn="just">
              <a:buClr>
                <a:schemeClr val="tx2"/>
              </a:buClr>
              <a:buFont typeface="Wingdings" panose="05000000000000000000" pitchFamily="2" charset="2"/>
              <a:buChar char="§"/>
            </a:pPr>
            <a:r>
              <a:rPr lang="en-US" dirty="0"/>
              <a:t>Among the typo or item that may create (logic) defects, such as unit mistake (</a:t>
            </a:r>
            <a:r>
              <a:rPr lang="en-US" dirty="0" err="1"/>
              <a:t>usec</a:t>
            </a:r>
            <a:r>
              <a:rPr lang="en-US" dirty="0"/>
              <a:t> </a:t>
            </a:r>
            <a:r>
              <a:rPr lang="en-US" dirty="0">
                <a:sym typeface="Wingdings" panose="05000000000000000000" pitchFamily="2" charset="2"/>
              </a:rPr>
              <a:t> </a:t>
            </a:r>
            <a:r>
              <a:rPr lang="en-US" dirty="0" err="1">
                <a:sym typeface="Wingdings" panose="05000000000000000000" pitchFamily="2" charset="2"/>
              </a:rPr>
              <a:t>msec</a:t>
            </a:r>
            <a:r>
              <a:rPr lang="en-US" dirty="0">
                <a:sym typeface="Wingdings" panose="05000000000000000000" pitchFamily="2" charset="2"/>
              </a:rPr>
              <a:t>), incorrect boundary condition (&gt;5  &lt;5), incorrect register setting (bit7  bit8).</a:t>
            </a:r>
            <a:endParaRPr lang="en-US" dirty="0"/>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dirty="0"/>
              <a:t>For </a:t>
            </a:r>
            <a:r>
              <a:rPr lang="en-US" b="1" dirty="0">
                <a:solidFill>
                  <a:schemeClr val="tx2"/>
                </a:solidFill>
              </a:rPr>
              <a:t>source code</a:t>
            </a:r>
            <a:r>
              <a:rPr lang="en-US" dirty="0"/>
              <a:t>: anything that is </a:t>
            </a:r>
            <a:r>
              <a:rPr lang="en-US" b="1" dirty="0"/>
              <a:t>NOT</a:t>
            </a:r>
            <a:r>
              <a:rPr lang="en-US" dirty="0"/>
              <a:t> matching with detail design specification</a:t>
            </a:r>
          </a:p>
          <a:p>
            <a:pPr marL="855663" lvl="2" indent="-173038" algn="just">
              <a:buClr>
                <a:schemeClr val="tx2"/>
              </a:buClr>
              <a:buFont typeface="Wingdings" panose="05000000000000000000" pitchFamily="2" charset="2"/>
              <a:buChar char="§"/>
            </a:pPr>
            <a:r>
              <a:rPr lang="en-US" dirty="0"/>
              <a:t>Mistake of description of variable type</a:t>
            </a:r>
          </a:p>
          <a:p>
            <a:pPr marL="855663" lvl="2" indent="-173038" algn="just">
              <a:buClr>
                <a:schemeClr val="tx2"/>
              </a:buClr>
              <a:buFont typeface="Wingdings" panose="05000000000000000000" pitchFamily="2" charset="2"/>
              <a:buChar char="§"/>
            </a:pPr>
            <a:r>
              <a:rPr lang="en-US" dirty="0"/>
              <a:t>Mistake of setting value of register</a:t>
            </a:r>
          </a:p>
          <a:p>
            <a:pPr marL="855663" lvl="2" indent="-173038" algn="just">
              <a:buClr>
                <a:schemeClr val="tx2"/>
              </a:buClr>
              <a:buFont typeface="Wingdings" panose="05000000000000000000" pitchFamily="2" charset="2"/>
              <a:buChar char="§"/>
            </a:pPr>
            <a:r>
              <a:rPr lang="en-US" dirty="0"/>
              <a:t>Mistake of condition of statement</a:t>
            </a:r>
          </a:p>
          <a:p>
            <a:pPr marL="855663" lvl="2" indent="-173038" algn="just">
              <a:buClr>
                <a:schemeClr val="tx2"/>
              </a:buClr>
              <a:buFont typeface="Wingdings" panose="05000000000000000000" pitchFamily="2" charset="2"/>
              <a:buChar char="§"/>
            </a:pPr>
            <a:r>
              <a:rPr lang="en-US" dirty="0"/>
              <a:t>Redundant code that has no meaning within the scope of design</a:t>
            </a:r>
          </a:p>
          <a:p>
            <a:pPr marL="398463" lvl="1" indent="-173038" algn="just">
              <a:buClr>
                <a:schemeClr val="tx2"/>
              </a:buClr>
              <a:buFont typeface="Wingdings" panose="05000000000000000000" pitchFamily="2" charset="2"/>
              <a:buChar char="§"/>
            </a:pPr>
            <a:endParaRPr lang="en-US" dirty="0"/>
          </a:p>
        </p:txBody>
      </p:sp>
    </p:spTree>
    <p:extLst>
      <p:ext uri="{BB962C8B-B14F-4D97-AF65-F5344CB8AC3E}">
        <p14:creationId xmlns:p14="http://schemas.microsoft.com/office/powerpoint/2010/main" val="2165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500"/>
                                        <p:tgtEl>
                                          <p:spTgt spid="6">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 cause and classification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44</a:t>
            </a:fld>
            <a:endParaRPr lang="de-DE" dirty="0"/>
          </a:p>
        </p:txBody>
      </p:sp>
      <p:sp>
        <p:nvSpPr>
          <p:cNvPr id="6" name="TextBox 5"/>
          <p:cNvSpPr txBox="1"/>
          <p:nvPr/>
        </p:nvSpPr>
        <p:spPr>
          <a:xfrm>
            <a:off x="479375" y="836712"/>
            <a:ext cx="11305257" cy="535531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Process </a:t>
            </a:r>
            <a:r>
              <a:rPr lang="en-US" b="1" dirty="0">
                <a:solidFill>
                  <a:srgbClr val="C00000"/>
                </a:solidFill>
              </a:rPr>
              <a:t>detecting</a:t>
            </a:r>
            <a:r>
              <a:rPr lang="en-US" b="1" dirty="0">
                <a:solidFill>
                  <a:schemeClr val="tx2"/>
                </a:solidFill>
              </a:rPr>
              <a:t> defect:</a:t>
            </a:r>
            <a:endParaRPr lang="en-US" dirty="0"/>
          </a:p>
          <a:p>
            <a:pPr marL="398463" lvl="1" indent="-173038" algn="just">
              <a:buClr>
                <a:schemeClr val="tx2"/>
              </a:buClr>
              <a:buFont typeface="Wingdings" panose="05000000000000000000" pitchFamily="2" charset="2"/>
              <a:buChar char="§"/>
            </a:pPr>
            <a:r>
              <a:rPr lang="en-US" dirty="0"/>
              <a:t>It is used to record the phase that </a:t>
            </a:r>
            <a:r>
              <a:rPr lang="en-US" b="1" dirty="0">
                <a:solidFill>
                  <a:srgbClr val="C00000"/>
                </a:solidFill>
              </a:rPr>
              <a:t>detecting</a:t>
            </a:r>
            <a:r>
              <a:rPr lang="en-US" b="1" dirty="0">
                <a:solidFill>
                  <a:schemeClr val="tx2"/>
                </a:solidFill>
              </a:rPr>
              <a:t> defect</a:t>
            </a:r>
            <a:r>
              <a:rPr lang="en-US" dirty="0"/>
              <a:t>.</a:t>
            </a:r>
          </a:p>
          <a:p>
            <a:pPr marL="398463" lvl="1" indent="-173038" algn="just">
              <a:buClr>
                <a:schemeClr val="tx2"/>
              </a:buClr>
              <a:buFont typeface="Wingdings" panose="05000000000000000000" pitchFamily="2" charset="2"/>
              <a:buChar char="§"/>
            </a:pPr>
            <a:r>
              <a:rPr lang="en-US" dirty="0"/>
              <a:t>The phases that have activity to detect defects: PP, RD, FD/AD, DD/UD, CD, UT, IT, ST/VT, Other.</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b="1" dirty="0"/>
              <a:t>Note #1</a:t>
            </a:r>
            <a:r>
              <a:rPr lang="en-US" dirty="0"/>
              <a:t>: “Other” is used when the defect is detected </a:t>
            </a:r>
            <a:r>
              <a:rPr lang="en-US" dirty="0">
                <a:solidFill>
                  <a:srgbClr val="C00000"/>
                </a:solidFill>
              </a:rPr>
              <a:t>outside the process</a:t>
            </a:r>
            <a:r>
              <a:rPr lang="en-US" dirty="0"/>
              <a:t> or </a:t>
            </a:r>
            <a:r>
              <a:rPr lang="en-US" b="1" dirty="0">
                <a:solidFill>
                  <a:srgbClr val="C00000"/>
                </a:solidFill>
              </a:rPr>
              <a:t>outside the normal activity as intention (plan)</a:t>
            </a:r>
            <a:r>
              <a:rPr lang="en-US" dirty="0"/>
              <a:t>. It is used to understand the possibility of out-of-expectation defects.</a:t>
            </a:r>
          </a:p>
          <a:p>
            <a:pPr marL="855663" lvl="2" indent="-173038" algn="just">
              <a:buClr>
                <a:schemeClr val="tx2"/>
              </a:buClr>
              <a:buFont typeface="Wingdings" panose="05000000000000000000" pitchFamily="2" charset="2"/>
              <a:buChar char="§"/>
            </a:pPr>
            <a:r>
              <a:rPr lang="en-US" dirty="0"/>
              <a:t>Defect found in DQ/QQ</a:t>
            </a:r>
          </a:p>
          <a:p>
            <a:pPr marL="855663" lvl="2" indent="-173038" algn="just">
              <a:buClr>
                <a:schemeClr val="tx2"/>
              </a:buClr>
              <a:buFont typeface="Wingdings" panose="05000000000000000000" pitchFamily="2" charset="2"/>
              <a:buChar char="§"/>
            </a:pPr>
            <a:r>
              <a:rPr lang="en-US" dirty="0"/>
              <a:t>Design defect found after a release (a release requires either formal or informal testing).</a:t>
            </a:r>
          </a:p>
          <a:p>
            <a:pPr marL="855663" lvl="2" indent="-173038" algn="just">
              <a:buClr>
                <a:schemeClr val="tx2"/>
              </a:buClr>
              <a:buFont typeface="Wingdings" panose="05000000000000000000" pitchFamily="2" charset="2"/>
              <a:buChar char="§"/>
            </a:pPr>
            <a:r>
              <a:rPr lang="en-US" dirty="0"/>
              <a:t>Defect found by unplanned activities such as a report from 3</a:t>
            </a:r>
            <a:r>
              <a:rPr lang="en-US" baseline="30000" dirty="0"/>
              <a:t>rd</a:t>
            </a:r>
            <a:r>
              <a:rPr lang="en-US" dirty="0"/>
              <a:t> party or project members found it accidentally by </a:t>
            </a:r>
            <a:r>
              <a:rPr lang="en-US" i="1" dirty="0"/>
              <a:t>reading the source code for relaxing</a:t>
            </a:r>
            <a:r>
              <a:rPr lang="en-US" dirty="0"/>
              <a:t> when waiting a result of long test execution.</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b="1" dirty="0"/>
              <a:t>Note #2</a:t>
            </a:r>
            <a:r>
              <a:rPr lang="en-US" dirty="0"/>
              <a:t>: it is assuming that a </a:t>
            </a:r>
            <a:r>
              <a:rPr lang="en-US" b="1" dirty="0">
                <a:solidFill>
                  <a:srgbClr val="C00000"/>
                </a:solidFill>
              </a:rPr>
              <a:t>defect caused during design-code-test</a:t>
            </a:r>
            <a:r>
              <a:rPr lang="en-US" dirty="0"/>
              <a:t> which means starting to count from the phase FD/AD until DQ/QQ. However, preparing/reviewing in PP and RD in some cases can help to </a:t>
            </a:r>
            <a:r>
              <a:rPr lang="en-US" dirty="0">
                <a:solidFill>
                  <a:srgbClr val="C00000"/>
                </a:solidFill>
              </a:rPr>
              <a:t>detect defects of base product or re-usable product or reference product that were developed outside the project</a:t>
            </a:r>
            <a:r>
              <a:rPr lang="en-US" dirty="0"/>
              <a:t>.</a:t>
            </a:r>
          </a:p>
          <a:p>
            <a:pPr marL="855663" lvl="2" indent="-173038" algn="just">
              <a:buClr>
                <a:schemeClr val="tx2"/>
              </a:buClr>
              <a:buFont typeface="Wingdings" panose="05000000000000000000" pitchFamily="2" charset="2"/>
              <a:buChar char="§"/>
            </a:pPr>
            <a:r>
              <a:rPr lang="en-US" dirty="0"/>
              <a:t>Even it has an impact to the quality of current product, it is treated as a risk under risk management rather than a defect under defect management.</a:t>
            </a:r>
          </a:p>
          <a:p>
            <a:pPr marL="855663" lvl="2" indent="-173038" algn="just">
              <a:buClr>
                <a:schemeClr val="tx2"/>
              </a:buClr>
              <a:buFont typeface="Wingdings" panose="05000000000000000000" pitchFamily="2" charset="2"/>
              <a:buChar char="§"/>
            </a:pPr>
            <a:r>
              <a:rPr lang="en-US" dirty="0">
                <a:solidFill>
                  <a:srgbClr val="C00000"/>
                </a:solidFill>
              </a:rPr>
              <a:t>The recording, monitoring and control in this case can be taken as the project decision</a:t>
            </a:r>
            <a:r>
              <a:rPr lang="en-US" dirty="0"/>
              <a:t>, however analyzing for development capability of project can be skipped since they are outside the project.</a:t>
            </a:r>
          </a:p>
        </p:txBody>
      </p:sp>
    </p:spTree>
    <p:extLst>
      <p:ext uri="{BB962C8B-B14F-4D97-AF65-F5344CB8AC3E}">
        <p14:creationId xmlns:p14="http://schemas.microsoft.com/office/powerpoint/2010/main" val="14924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500"/>
                                        <p:tgtEl>
                                          <p:spTgt spid="6">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 cause and classification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45</a:t>
            </a:fld>
            <a:endParaRPr lang="de-DE" dirty="0"/>
          </a:p>
        </p:txBody>
      </p:sp>
      <p:sp>
        <p:nvSpPr>
          <p:cNvPr id="6" name="TextBox 5"/>
          <p:cNvSpPr txBox="1"/>
          <p:nvPr/>
        </p:nvSpPr>
        <p:spPr>
          <a:xfrm>
            <a:off x="479375" y="836712"/>
            <a:ext cx="11305257" cy="286232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Process </a:t>
            </a:r>
            <a:r>
              <a:rPr lang="en-US" b="1" dirty="0">
                <a:solidFill>
                  <a:srgbClr val="C00000"/>
                </a:solidFill>
              </a:rPr>
              <a:t>causing</a:t>
            </a:r>
            <a:r>
              <a:rPr lang="en-US" b="1" dirty="0">
                <a:solidFill>
                  <a:schemeClr val="tx2"/>
                </a:solidFill>
              </a:rPr>
              <a:t> defect:</a:t>
            </a:r>
            <a:endParaRPr lang="en-US" dirty="0"/>
          </a:p>
          <a:p>
            <a:pPr marL="398463" lvl="1" indent="-173038" algn="just">
              <a:buClr>
                <a:schemeClr val="tx2"/>
              </a:buClr>
              <a:buFont typeface="Wingdings" panose="05000000000000000000" pitchFamily="2" charset="2"/>
              <a:buChar char="§"/>
            </a:pPr>
            <a:r>
              <a:rPr lang="en-US" dirty="0"/>
              <a:t>It is used to record the phase that </a:t>
            </a:r>
            <a:r>
              <a:rPr lang="en-US" b="1" dirty="0">
                <a:solidFill>
                  <a:srgbClr val="C00000"/>
                </a:solidFill>
              </a:rPr>
              <a:t>causing</a:t>
            </a:r>
            <a:r>
              <a:rPr lang="en-US" b="1" dirty="0">
                <a:solidFill>
                  <a:schemeClr val="tx2"/>
                </a:solidFill>
              </a:rPr>
              <a:t> defect</a:t>
            </a:r>
            <a:r>
              <a:rPr lang="en-US" dirty="0"/>
              <a:t>.</a:t>
            </a:r>
          </a:p>
          <a:p>
            <a:pPr marL="398463" lvl="1" indent="-173038" algn="just">
              <a:buClr>
                <a:schemeClr val="tx2"/>
              </a:buClr>
              <a:buFont typeface="Wingdings" panose="05000000000000000000" pitchFamily="2" charset="2"/>
              <a:buChar char="§"/>
            </a:pPr>
            <a:r>
              <a:rPr lang="en-US" dirty="0"/>
              <a:t>The phases that have activity to cause defects: FD/AD, DD/UD, CD, UT, IT, ST/VT, Other.</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b="1" dirty="0"/>
              <a:t>Note #3</a:t>
            </a:r>
            <a:r>
              <a:rPr lang="en-US" dirty="0"/>
              <a:t>: “Other” is used when the defect is confirmed </a:t>
            </a:r>
            <a:r>
              <a:rPr lang="en-US" b="1" dirty="0">
                <a:solidFill>
                  <a:srgbClr val="C00000"/>
                </a:solidFill>
              </a:rPr>
              <a:t>outside the current product</a:t>
            </a:r>
            <a:r>
              <a:rPr lang="en-US" dirty="0"/>
              <a:t>, such as from base product, re-usable product, reference product, dependency product, or hardware platform. Otherwise, the phase from FD/AD to ST/VT should be clearly specified.</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b="1" dirty="0"/>
              <a:t>Note #4</a:t>
            </a:r>
            <a:r>
              <a:rPr lang="en-US" dirty="0"/>
              <a:t>: in some recording templates such as JB5001, phases PP and RD are included but not used, since PP and RD has no criteria to violate and hence cannot provide defect.</a:t>
            </a:r>
          </a:p>
        </p:txBody>
      </p:sp>
    </p:spTree>
    <p:extLst>
      <p:ext uri="{BB962C8B-B14F-4D97-AF65-F5344CB8AC3E}">
        <p14:creationId xmlns:p14="http://schemas.microsoft.com/office/powerpoint/2010/main" val="353007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 cause and classification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46</a:t>
            </a:fld>
            <a:endParaRPr lang="de-DE" dirty="0"/>
          </a:p>
        </p:txBody>
      </p:sp>
      <p:sp>
        <p:nvSpPr>
          <p:cNvPr id="6" name="TextBox 5"/>
          <p:cNvSpPr txBox="1"/>
          <p:nvPr/>
        </p:nvSpPr>
        <p:spPr>
          <a:xfrm>
            <a:off x="479375" y="836712"/>
            <a:ext cx="11305257" cy="646331"/>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Cause of defect (from Global SPEG guideline)</a:t>
            </a:r>
            <a:endParaRPr lang="en-US" dirty="0"/>
          </a:p>
          <a:p>
            <a:pPr marL="398463" lvl="1" indent="-173038" algn="just">
              <a:buClr>
                <a:schemeClr val="tx2"/>
              </a:buClr>
              <a:buFont typeface="Wingdings" panose="05000000000000000000" pitchFamily="2" charset="2"/>
              <a:buChar char="§"/>
            </a:pPr>
            <a:endParaRPr lang="en-US" b="1" dirty="0">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64141549"/>
              </p:ext>
            </p:extLst>
          </p:nvPr>
        </p:nvGraphicFramePr>
        <p:xfrm>
          <a:off x="488666" y="1268760"/>
          <a:ext cx="11223958" cy="4079240"/>
        </p:xfrm>
        <a:graphic>
          <a:graphicData uri="http://schemas.openxmlformats.org/drawingml/2006/table">
            <a:tbl>
              <a:tblPr firstRow="1" bandRow="1">
                <a:tableStyleId>{6E25E649-3F16-4E02-A733-19D2CDBF48F0}</a:tableStyleId>
              </a:tblPr>
              <a:tblGrid>
                <a:gridCol w="3735126">
                  <a:extLst>
                    <a:ext uri="{9D8B030D-6E8A-4147-A177-3AD203B41FA5}">
                      <a16:colId xmlns:a16="http://schemas.microsoft.com/office/drawing/2014/main" val="20000"/>
                    </a:ext>
                  </a:extLst>
                </a:gridCol>
                <a:gridCol w="7488832">
                  <a:extLst>
                    <a:ext uri="{9D8B030D-6E8A-4147-A177-3AD203B41FA5}">
                      <a16:colId xmlns:a16="http://schemas.microsoft.com/office/drawing/2014/main" val="20001"/>
                    </a:ext>
                  </a:extLst>
                </a:gridCol>
              </a:tblGrid>
              <a:tr h="370840">
                <a:tc>
                  <a:txBody>
                    <a:bodyPr/>
                    <a:lstStyle/>
                    <a:p>
                      <a:r>
                        <a:rPr lang="en-US" dirty="0"/>
                        <a:t>Types</a:t>
                      </a:r>
                    </a:p>
                  </a:txBody>
                  <a:tcPr/>
                </a:tc>
                <a:tc>
                  <a:txBody>
                    <a:bodyPr/>
                    <a:lstStyle/>
                    <a:p>
                      <a:r>
                        <a:rPr lang="en-US" dirty="0"/>
                        <a:t>Explanation</a:t>
                      </a:r>
                    </a:p>
                  </a:txBody>
                  <a:tcPr/>
                </a:tc>
                <a:extLst>
                  <a:ext uri="{0D108BD9-81ED-4DB2-BD59-A6C34878D82A}">
                    <a16:rowId xmlns:a16="http://schemas.microsoft.com/office/drawing/2014/main" val="10000"/>
                  </a:ext>
                </a:extLst>
              </a:tr>
              <a:tr h="370840">
                <a:tc>
                  <a:txBody>
                    <a:bodyPr/>
                    <a:lstStyle/>
                    <a:p>
                      <a:r>
                        <a:rPr lang="en-US" dirty="0"/>
                        <a:t>Specification study leakage</a:t>
                      </a:r>
                    </a:p>
                  </a:txBody>
                  <a:tcPr/>
                </a:tc>
                <a:tc>
                  <a:txBody>
                    <a:bodyPr/>
                    <a:lstStyle/>
                    <a:p>
                      <a:r>
                        <a:rPr lang="en-US" dirty="0"/>
                        <a:t>Following to the specification but it was leaking or missing (not</a:t>
                      </a:r>
                      <a:r>
                        <a:rPr lang="en-US" baseline="0" dirty="0"/>
                        <a:t> enough)</a:t>
                      </a:r>
                      <a:endParaRPr lang="en-US" dirty="0"/>
                    </a:p>
                  </a:txBody>
                  <a:tcPr/>
                </a:tc>
                <a:extLst>
                  <a:ext uri="{0D108BD9-81ED-4DB2-BD59-A6C34878D82A}">
                    <a16:rowId xmlns:a16="http://schemas.microsoft.com/office/drawing/2014/main" val="10001"/>
                  </a:ext>
                </a:extLst>
              </a:tr>
              <a:tr h="370840">
                <a:tc>
                  <a:txBody>
                    <a:bodyPr/>
                    <a:lstStyle/>
                    <a:p>
                      <a:r>
                        <a:rPr lang="en-US" dirty="0"/>
                        <a:t>Specification missing error</a:t>
                      </a:r>
                    </a:p>
                  </a:txBody>
                  <a:tcPr/>
                </a:tc>
                <a:tc>
                  <a:txBody>
                    <a:bodyPr/>
                    <a:lstStyle/>
                    <a:p>
                      <a:r>
                        <a:rPr lang="en-US" dirty="0"/>
                        <a:t>Following to the specification but it was missing (not existed)</a:t>
                      </a:r>
                    </a:p>
                  </a:txBody>
                  <a:tcPr/>
                </a:tc>
                <a:extLst>
                  <a:ext uri="{0D108BD9-81ED-4DB2-BD59-A6C34878D82A}">
                    <a16:rowId xmlns:a16="http://schemas.microsoft.com/office/drawing/2014/main" val="10002"/>
                  </a:ext>
                </a:extLst>
              </a:tr>
              <a:tr h="370840">
                <a:tc>
                  <a:txBody>
                    <a:bodyPr/>
                    <a:lstStyle/>
                    <a:p>
                      <a:r>
                        <a:rPr lang="en-US" dirty="0"/>
                        <a:t>Specification description error</a:t>
                      </a:r>
                    </a:p>
                  </a:txBody>
                  <a:tcPr/>
                </a:tc>
                <a:tc>
                  <a:txBody>
                    <a:bodyPr/>
                    <a:lstStyle/>
                    <a:p>
                      <a:r>
                        <a:rPr lang="en-US" dirty="0"/>
                        <a:t>Specification was confirmed as incorrect</a:t>
                      </a:r>
                    </a:p>
                  </a:txBody>
                  <a:tcPr/>
                </a:tc>
                <a:extLst>
                  <a:ext uri="{0D108BD9-81ED-4DB2-BD59-A6C34878D82A}">
                    <a16:rowId xmlns:a16="http://schemas.microsoft.com/office/drawing/2014/main" val="10003"/>
                  </a:ext>
                </a:extLst>
              </a:tr>
              <a:tr h="370840">
                <a:tc>
                  <a:txBody>
                    <a:bodyPr/>
                    <a:lstStyle/>
                    <a:p>
                      <a:r>
                        <a:rPr lang="en-US" dirty="0"/>
                        <a:t>Coding error</a:t>
                      </a:r>
                    </a:p>
                  </a:txBody>
                  <a:tcPr/>
                </a:tc>
                <a:tc>
                  <a:txBody>
                    <a:bodyPr/>
                    <a:lstStyle/>
                    <a:p>
                      <a:r>
                        <a:rPr lang="en-US" dirty="0"/>
                        <a:t>Following to the specification but coding was incorrect</a:t>
                      </a:r>
                    </a:p>
                  </a:txBody>
                  <a:tcPr/>
                </a:tc>
                <a:extLst>
                  <a:ext uri="{0D108BD9-81ED-4DB2-BD59-A6C34878D82A}">
                    <a16:rowId xmlns:a16="http://schemas.microsoft.com/office/drawing/2014/main" val="10004"/>
                  </a:ext>
                </a:extLst>
              </a:tr>
              <a:tr h="370840">
                <a:tc>
                  <a:txBody>
                    <a:bodyPr/>
                    <a:lstStyle/>
                    <a:p>
                      <a:r>
                        <a:rPr lang="en-US" dirty="0"/>
                        <a:t>Test specification error</a:t>
                      </a:r>
                    </a:p>
                  </a:txBody>
                  <a:tcPr/>
                </a:tc>
                <a:tc>
                  <a:txBody>
                    <a:bodyPr/>
                    <a:lstStyle/>
                    <a:p>
                      <a:r>
                        <a:rPr lang="en-US" dirty="0"/>
                        <a:t>Error</a:t>
                      </a:r>
                      <a:r>
                        <a:rPr lang="en-US" baseline="0" dirty="0"/>
                        <a:t> in the test specification and checklists (PCL)</a:t>
                      </a:r>
                      <a:endParaRPr lang="en-US" dirty="0"/>
                    </a:p>
                  </a:txBody>
                  <a:tcPr/>
                </a:tc>
                <a:extLst>
                  <a:ext uri="{0D108BD9-81ED-4DB2-BD59-A6C34878D82A}">
                    <a16:rowId xmlns:a16="http://schemas.microsoft.com/office/drawing/2014/main" val="10005"/>
                  </a:ext>
                </a:extLst>
              </a:tr>
              <a:tr h="370840">
                <a:tc>
                  <a:txBody>
                    <a:bodyPr/>
                    <a:lstStyle/>
                    <a:p>
                      <a:r>
                        <a:rPr lang="en-US" dirty="0"/>
                        <a:t>Test error</a:t>
                      </a:r>
                    </a:p>
                  </a:txBody>
                  <a:tcPr/>
                </a:tc>
                <a:tc>
                  <a:txBody>
                    <a:bodyPr/>
                    <a:lstStyle/>
                    <a:p>
                      <a:r>
                        <a:rPr lang="en-US" dirty="0"/>
                        <a:t>Error in test method (version, deployment, execution)</a:t>
                      </a:r>
                    </a:p>
                  </a:txBody>
                  <a:tcPr/>
                </a:tc>
                <a:extLst>
                  <a:ext uri="{0D108BD9-81ED-4DB2-BD59-A6C34878D82A}">
                    <a16:rowId xmlns:a16="http://schemas.microsoft.com/office/drawing/2014/main" val="10006"/>
                  </a:ext>
                </a:extLst>
              </a:tr>
              <a:tr h="370840">
                <a:tc>
                  <a:txBody>
                    <a:bodyPr/>
                    <a:lstStyle/>
                    <a:p>
                      <a:r>
                        <a:rPr lang="en-US" dirty="0"/>
                        <a:t>Test program error</a:t>
                      </a:r>
                    </a:p>
                  </a:txBody>
                  <a:tcPr/>
                </a:tc>
                <a:tc>
                  <a:txBody>
                    <a:bodyPr/>
                    <a:lstStyle/>
                    <a:p>
                      <a:r>
                        <a:rPr lang="en-US" dirty="0"/>
                        <a:t>Error in test program (test </a:t>
                      </a:r>
                      <a:r>
                        <a:rPr lang="en-US" dirty="0" err="1"/>
                        <a:t>env</a:t>
                      </a:r>
                      <a:r>
                        <a:rPr lang="en-US" dirty="0"/>
                        <a:t>., test script, automation </a:t>
                      </a:r>
                      <a:r>
                        <a:rPr lang="en-US" dirty="0" err="1"/>
                        <a:t>env</a:t>
                      </a:r>
                      <a:r>
                        <a:rPr lang="en-US" dirty="0"/>
                        <a:t>.)</a:t>
                      </a:r>
                    </a:p>
                  </a:txBody>
                  <a:tcPr/>
                </a:tc>
                <a:extLst>
                  <a:ext uri="{0D108BD9-81ED-4DB2-BD59-A6C34878D82A}">
                    <a16:rowId xmlns:a16="http://schemas.microsoft.com/office/drawing/2014/main" val="10007"/>
                  </a:ext>
                </a:extLst>
              </a:tr>
              <a:tr h="370840">
                <a:tc>
                  <a:txBody>
                    <a:bodyPr/>
                    <a:lstStyle/>
                    <a:p>
                      <a:r>
                        <a:rPr lang="en-US" dirty="0"/>
                        <a:t>Test data error</a:t>
                      </a:r>
                    </a:p>
                  </a:txBody>
                  <a:tcPr/>
                </a:tc>
                <a:tc>
                  <a:txBody>
                    <a:bodyPr/>
                    <a:lstStyle/>
                    <a:p>
                      <a:r>
                        <a:rPr lang="en-US" dirty="0"/>
                        <a:t>Error in the</a:t>
                      </a:r>
                      <a:r>
                        <a:rPr lang="en-US" baseline="0" dirty="0"/>
                        <a:t> data (input data, configuration data)</a:t>
                      </a:r>
                      <a:endParaRPr lang="en-US" dirty="0"/>
                    </a:p>
                  </a:txBody>
                  <a:tcPr/>
                </a:tc>
                <a:extLst>
                  <a:ext uri="{0D108BD9-81ED-4DB2-BD59-A6C34878D82A}">
                    <a16:rowId xmlns:a16="http://schemas.microsoft.com/office/drawing/2014/main" val="10008"/>
                  </a:ext>
                </a:extLst>
              </a:tr>
              <a:tr h="370840">
                <a:tc>
                  <a:txBody>
                    <a:bodyPr/>
                    <a:lstStyle/>
                    <a:p>
                      <a:r>
                        <a:rPr lang="en-US" dirty="0"/>
                        <a:t>Insufficient correct</a:t>
                      </a:r>
                    </a:p>
                  </a:txBody>
                  <a:tcPr/>
                </a:tc>
                <a:tc>
                  <a:txBody>
                    <a:bodyPr/>
                    <a:lstStyle/>
                    <a:p>
                      <a:r>
                        <a:rPr lang="en-US" dirty="0"/>
                        <a:t>Modifying the LOC (source code, or page) and causing another issue</a:t>
                      </a:r>
                    </a:p>
                  </a:txBody>
                  <a:tcPr/>
                </a:tc>
                <a:extLst>
                  <a:ext uri="{0D108BD9-81ED-4DB2-BD59-A6C34878D82A}">
                    <a16:rowId xmlns:a16="http://schemas.microsoft.com/office/drawing/2014/main" val="10009"/>
                  </a:ext>
                </a:extLst>
              </a:tr>
              <a:tr h="370840">
                <a:tc>
                  <a:txBody>
                    <a:bodyPr/>
                    <a:lstStyle/>
                    <a:p>
                      <a:r>
                        <a:rPr lang="en-US" dirty="0"/>
                        <a:t>Other</a:t>
                      </a:r>
                    </a:p>
                  </a:txBody>
                  <a:tcPr/>
                </a:tc>
                <a:tc>
                  <a:txBody>
                    <a:bodyPr/>
                    <a:lstStyle/>
                    <a:p>
                      <a:r>
                        <a:rPr lang="en-US" dirty="0"/>
                        <a:t>Other than above</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2325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 cause and classification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47</a:t>
            </a:fld>
            <a:endParaRPr lang="de-DE" dirty="0"/>
          </a:p>
        </p:txBody>
      </p:sp>
      <p:sp>
        <p:nvSpPr>
          <p:cNvPr id="6" name="TextBox 5"/>
          <p:cNvSpPr txBox="1"/>
          <p:nvPr/>
        </p:nvSpPr>
        <p:spPr>
          <a:xfrm>
            <a:off x="479375" y="836712"/>
            <a:ext cx="11305257" cy="646331"/>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Cause of defect (from JB5001, May 2018 guideline)</a:t>
            </a:r>
            <a:endParaRPr lang="en-US" dirty="0"/>
          </a:p>
          <a:p>
            <a:pPr marL="398463" lvl="1" indent="-173038" algn="just">
              <a:buClr>
                <a:schemeClr val="tx2"/>
              </a:buClr>
              <a:buFont typeface="Wingdings" panose="05000000000000000000" pitchFamily="2" charset="2"/>
              <a:buChar char="§"/>
            </a:pPr>
            <a:endParaRPr lang="en-US" b="1" dirty="0">
              <a:solidFill>
                <a:schemeClr val="tx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75111554"/>
              </p:ext>
            </p:extLst>
          </p:nvPr>
        </p:nvGraphicFramePr>
        <p:xfrm>
          <a:off x="488666" y="1268760"/>
          <a:ext cx="11223958" cy="4450080"/>
        </p:xfrm>
        <a:graphic>
          <a:graphicData uri="http://schemas.openxmlformats.org/drawingml/2006/table">
            <a:tbl>
              <a:tblPr firstRow="1" bandRow="1">
                <a:tableStyleId>{6E25E649-3F16-4E02-A733-19D2CDBF48F0}</a:tableStyleId>
              </a:tblPr>
              <a:tblGrid>
                <a:gridCol w="3735126">
                  <a:extLst>
                    <a:ext uri="{9D8B030D-6E8A-4147-A177-3AD203B41FA5}">
                      <a16:colId xmlns:a16="http://schemas.microsoft.com/office/drawing/2014/main" val="20000"/>
                    </a:ext>
                  </a:extLst>
                </a:gridCol>
                <a:gridCol w="7488832">
                  <a:extLst>
                    <a:ext uri="{9D8B030D-6E8A-4147-A177-3AD203B41FA5}">
                      <a16:colId xmlns:a16="http://schemas.microsoft.com/office/drawing/2014/main" val="20001"/>
                    </a:ext>
                  </a:extLst>
                </a:gridCol>
              </a:tblGrid>
              <a:tr h="370840">
                <a:tc>
                  <a:txBody>
                    <a:bodyPr/>
                    <a:lstStyle/>
                    <a:p>
                      <a:r>
                        <a:rPr lang="en-US" dirty="0"/>
                        <a:t>Types</a:t>
                      </a:r>
                    </a:p>
                  </a:txBody>
                  <a:tcPr/>
                </a:tc>
                <a:tc>
                  <a:txBody>
                    <a:bodyPr/>
                    <a:lstStyle/>
                    <a:p>
                      <a:r>
                        <a:rPr lang="en-US" dirty="0"/>
                        <a:t>Explanation</a:t>
                      </a:r>
                    </a:p>
                  </a:txBody>
                  <a:tcPr/>
                </a:tc>
                <a:extLst>
                  <a:ext uri="{0D108BD9-81ED-4DB2-BD59-A6C34878D82A}">
                    <a16:rowId xmlns:a16="http://schemas.microsoft.com/office/drawing/2014/main" val="10000"/>
                  </a:ext>
                </a:extLst>
              </a:tr>
              <a:tr h="370840">
                <a:tc>
                  <a:txBody>
                    <a:bodyPr/>
                    <a:lstStyle/>
                    <a:p>
                      <a:r>
                        <a:rPr lang="en-US" dirty="0"/>
                        <a:t>Specification study leakage</a:t>
                      </a:r>
                    </a:p>
                  </a:txBody>
                  <a:tcPr/>
                </a:tc>
                <a:tc>
                  <a:txBody>
                    <a:bodyPr/>
                    <a:lstStyle/>
                    <a:p>
                      <a:r>
                        <a:rPr lang="en-US" dirty="0"/>
                        <a:t>Following to the specification but it was leaking or missing (not</a:t>
                      </a:r>
                      <a:r>
                        <a:rPr lang="en-US" baseline="0" dirty="0"/>
                        <a:t> enough)</a:t>
                      </a:r>
                      <a:endParaRPr lang="en-US" dirty="0"/>
                    </a:p>
                  </a:txBody>
                  <a:tcPr/>
                </a:tc>
                <a:extLst>
                  <a:ext uri="{0D108BD9-81ED-4DB2-BD59-A6C34878D82A}">
                    <a16:rowId xmlns:a16="http://schemas.microsoft.com/office/drawing/2014/main" val="10001"/>
                  </a:ext>
                </a:extLst>
              </a:tr>
              <a:tr h="370840">
                <a:tc>
                  <a:txBody>
                    <a:bodyPr/>
                    <a:lstStyle/>
                    <a:p>
                      <a:r>
                        <a:rPr lang="en-US" dirty="0"/>
                        <a:t>Specification error</a:t>
                      </a:r>
                    </a:p>
                  </a:txBody>
                  <a:tcPr/>
                </a:tc>
                <a:tc>
                  <a:txBody>
                    <a:bodyPr/>
                    <a:lstStyle/>
                    <a:p>
                      <a:r>
                        <a:rPr lang="en-US" dirty="0"/>
                        <a:t>Specification was confirmed as incorrect</a:t>
                      </a:r>
                    </a:p>
                  </a:txBody>
                  <a:tcPr/>
                </a:tc>
                <a:extLst>
                  <a:ext uri="{0D108BD9-81ED-4DB2-BD59-A6C34878D82A}">
                    <a16:rowId xmlns:a16="http://schemas.microsoft.com/office/drawing/2014/main" val="10002"/>
                  </a:ext>
                </a:extLst>
              </a:tr>
              <a:tr h="370840">
                <a:tc>
                  <a:txBody>
                    <a:bodyPr/>
                    <a:lstStyle/>
                    <a:p>
                      <a:r>
                        <a:rPr lang="en-US" dirty="0"/>
                        <a:t>Specification of misunderstanding</a:t>
                      </a:r>
                    </a:p>
                  </a:txBody>
                  <a:tcPr/>
                </a:tc>
                <a:tc>
                  <a:txBody>
                    <a:bodyPr/>
                    <a:lstStyle/>
                    <a:p>
                      <a:r>
                        <a:rPr lang="en-US" dirty="0"/>
                        <a:t>Following to the specification but the understanding was incorrect</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Ignore specification</a:t>
                      </a:r>
                    </a:p>
                  </a:txBody>
                  <a:tcPr/>
                </a:tc>
                <a:tc>
                  <a:txBody>
                    <a:bodyPr/>
                    <a:lstStyle/>
                    <a:p>
                      <a:r>
                        <a:rPr lang="en-US" dirty="0"/>
                        <a:t>NOT to study the specification before implementing</a:t>
                      </a:r>
                    </a:p>
                  </a:txBody>
                  <a:tcPr/>
                </a:tc>
                <a:extLst>
                  <a:ext uri="{0D108BD9-81ED-4DB2-BD59-A6C34878D82A}">
                    <a16:rowId xmlns:a16="http://schemas.microsoft.com/office/drawing/2014/main" val="10004"/>
                  </a:ext>
                </a:extLst>
              </a:tr>
              <a:tr h="370840">
                <a:tc>
                  <a:txBody>
                    <a:bodyPr/>
                    <a:lstStyle/>
                    <a:p>
                      <a:r>
                        <a:rPr lang="en-US" dirty="0"/>
                        <a:t>Coding error</a:t>
                      </a:r>
                    </a:p>
                  </a:txBody>
                  <a:tcPr/>
                </a:tc>
                <a:tc>
                  <a:txBody>
                    <a:bodyPr/>
                    <a:lstStyle/>
                    <a:p>
                      <a:r>
                        <a:rPr lang="en-US" dirty="0"/>
                        <a:t>Following to the specification but coding was incorrect</a:t>
                      </a:r>
                    </a:p>
                  </a:txBody>
                  <a:tcPr/>
                </a:tc>
                <a:extLst>
                  <a:ext uri="{0D108BD9-81ED-4DB2-BD59-A6C34878D82A}">
                    <a16:rowId xmlns:a16="http://schemas.microsoft.com/office/drawing/2014/main" val="10005"/>
                  </a:ext>
                </a:extLst>
              </a:tr>
              <a:tr h="370840">
                <a:tc>
                  <a:txBody>
                    <a:bodyPr/>
                    <a:lstStyle/>
                    <a:p>
                      <a:r>
                        <a:rPr lang="en-US" dirty="0"/>
                        <a:t>Impact of the modification</a:t>
                      </a:r>
                    </a:p>
                  </a:txBody>
                  <a:tcPr/>
                </a:tc>
                <a:tc>
                  <a:txBody>
                    <a:bodyPr/>
                    <a:lstStyle/>
                    <a:p>
                      <a:r>
                        <a:rPr lang="en-US" dirty="0"/>
                        <a:t>Modifying the LOC (source code, or page) and causing another issue</a:t>
                      </a:r>
                    </a:p>
                  </a:txBody>
                  <a:tcPr/>
                </a:tc>
                <a:extLst>
                  <a:ext uri="{0D108BD9-81ED-4DB2-BD59-A6C34878D82A}">
                    <a16:rowId xmlns:a16="http://schemas.microsoft.com/office/drawing/2014/main" val="10006"/>
                  </a:ext>
                </a:extLst>
              </a:tr>
              <a:tr h="370840">
                <a:tc>
                  <a:txBody>
                    <a:bodyPr/>
                    <a:lstStyle/>
                    <a:p>
                      <a:r>
                        <a:rPr lang="en-US" dirty="0"/>
                        <a:t>Test error</a:t>
                      </a:r>
                    </a:p>
                  </a:txBody>
                  <a:tcPr/>
                </a:tc>
                <a:tc>
                  <a:txBody>
                    <a:bodyPr/>
                    <a:lstStyle/>
                    <a:p>
                      <a:r>
                        <a:rPr lang="en-US" dirty="0"/>
                        <a:t>Error in test method (version, deployment, execution)</a:t>
                      </a:r>
                    </a:p>
                  </a:txBody>
                  <a:tcPr/>
                </a:tc>
                <a:extLst>
                  <a:ext uri="{0D108BD9-81ED-4DB2-BD59-A6C34878D82A}">
                    <a16:rowId xmlns:a16="http://schemas.microsoft.com/office/drawing/2014/main" val="10007"/>
                  </a:ext>
                </a:extLst>
              </a:tr>
              <a:tr h="370840">
                <a:tc>
                  <a:txBody>
                    <a:bodyPr/>
                    <a:lstStyle/>
                    <a:p>
                      <a:r>
                        <a:rPr lang="en-US" dirty="0"/>
                        <a:t>Test specification error</a:t>
                      </a:r>
                    </a:p>
                  </a:txBody>
                  <a:tcPr/>
                </a:tc>
                <a:tc>
                  <a:txBody>
                    <a:bodyPr/>
                    <a:lstStyle/>
                    <a:p>
                      <a:r>
                        <a:rPr lang="en-US" dirty="0"/>
                        <a:t>Error</a:t>
                      </a:r>
                      <a:r>
                        <a:rPr lang="en-US" baseline="0" dirty="0"/>
                        <a:t> in the test specification and checklists (PCL)</a:t>
                      </a:r>
                      <a:endParaRPr lang="en-US" dirty="0"/>
                    </a:p>
                  </a:txBody>
                  <a:tcPr/>
                </a:tc>
                <a:extLst>
                  <a:ext uri="{0D108BD9-81ED-4DB2-BD59-A6C34878D82A}">
                    <a16:rowId xmlns:a16="http://schemas.microsoft.com/office/drawing/2014/main" val="10008"/>
                  </a:ext>
                </a:extLst>
              </a:tr>
              <a:tr h="370840">
                <a:tc>
                  <a:txBody>
                    <a:bodyPr/>
                    <a:lstStyle/>
                    <a:p>
                      <a:r>
                        <a:rPr lang="en-US" dirty="0"/>
                        <a:t>Test program error</a:t>
                      </a:r>
                    </a:p>
                  </a:txBody>
                  <a:tcPr/>
                </a:tc>
                <a:tc>
                  <a:txBody>
                    <a:bodyPr/>
                    <a:lstStyle/>
                    <a:p>
                      <a:r>
                        <a:rPr lang="en-US" dirty="0"/>
                        <a:t>Error in test program (test </a:t>
                      </a:r>
                      <a:r>
                        <a:rPr lang="en-US" dirty="0" err="1"/>
                        <a:t>env</a:t>
                      </a:r>
                      <a:r>
                        <a:rPr lang="en-US" dirty="0"/>
                        <a:t>., test script, automation </a:t>
                      </a:r>
                      <a:r>
                        <a:rPr lang="en-US" dirty="0" err="1"/>
                        <a:t>env</a:t>
                      </a:r>
                      <a:r>
                        <a:rPr lang="en-US" dirty="0"/>
                        <a:t>.)</a:t>
                      </a:r>
                    </a:p>
                  </a:txBody>
                  <a:tcPr/>
                </a:tc>
                <a:extLst>
                  <a:ext uri="{0D108BD9-81ED-4DB2-BD59-A6C34878D82A}">
                    <a16:rowId xmlns:a16="http://schemas.microsoft.com/office/drawing/2014/main" val="10009"/>
                  </a:ext>
                </a:extLst>
              </a:tr>
              <a:tr h="370840">
                <a:tc>
                  <a:txBody>
                    <a:bodyPr/>
                    <a:lstStyle/>
                    <a:p>
                      <a:r>
                        <a:rPr lang="en-US" dirty="0"/>
                        <a:t>Test data error</a:t>
                      </a:r>
                    </a:p>
                  </a:txBody>
                  <a:tcPr/>
                </a:tc>
                <a:tc>
                  <a:txBody>
                    <a:bodyPr/>
                    <a:lstStyle/>
                    <a:p>
                      <a:r>
                        <a:rPr lang="en-US" dirty="0"/>
                        <a:t>Error in the</a:t>
                      </a:r>
                      <a:r>
                        <a:rPr lang="en-US" baseline="0" dirty="0"/>
                        <a:t> data (input data, configuration data)</a:t>
                      </a:r>
                      <a:endParaRPr lang="en-US" dirty="0"/>
                    </a:p>
                  </a:txBody>
                  <a:tcPr/>
                </a:tc>
                <a:extLst>
                  <a:ext uri="{0D108BD9-81ED-4DB2-BD59-A6C34878D82A}">
                    <a16:rowId xmlns:a16="http://schemas.microsoft.com/office/drawing/2014/main" val="10010"/>
                  </a:ext>
                </a:extLst>
              </a:tr>
              <a:tr h="370840">
                <a:tc>
                  <a:txBody>
                    <a:bodyPr/>
                    <a:lstStyle/>
                    <a:p>
                      <a:r>
                        <a:rPr lang="en-US" dirty="0"/>
                        <a:t>Other</a:t>
                      </a:r>
                    </a:p>
                  </a:txBody>
                  <a:tcPr/>
                </a:tc>
                <a:tc>
                  <a:txBody>
                    <a:bodyPr/>
                    <a:lstStyle/>
                    <a:p>
                      <a:r>
                        <a:rPr lang="en-US" dirty="0"/>
                        <a:t>Other than above</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717222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 </a:t>
            </a:r>
            <a:r>
              <a:rPr lang="en-US" dirty="0">
                <a:solidFill>
                  <a:srgbClr val="C00000"/>
                </a:solidFill>
              </a:rPr>
              <a:t>Reference</a:t>
            </a:r>
            <a:r>
              <a:rPr lang="en-US" dirty="0"/>
              <a:t> from </a:t>
            </a:r>
            <a:r>
              <a:rPr lang="en-US" dirty="0">
                <a:solidFill>
                  <a:schemeClr val="accent4">
                    <a:lumMod val="50000"/>
                  </a:schemeClr>
                </a:solidFill>
              </a:rPr>
              <a:t>REL/ABU</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48</a:t>
            </a:fld>
            <a:endParaRPr lang="de-DE" dirty="0"/>
          </a:p>
        </p:txBody>
      </p:sp>
      <p:sp>
        <p:nvSpPr>
          <p:cNvPr id="6" name="TextBox 5"/>
          <p:cNvSpPr txBox="1"/>
          <p:nvPr/>
        </p:nvSpPr>
        <p:spPr>
          <a:xfrm>
            <a:off x="479375" y="836712"/>
            <a:ext cx="11305257" cy="523220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In-process defect</a:t>
            </a:r>
            <a:endParaRPr lang="en-US" dirty="0"/>
          </a:p>
          <a:p>
            <a:pPr marL="398463" lvl="1" indent="-173038" algn="just">
              <a:buClr>
                <a:schemeClr val="tx2"/>
              </a:buClr>
              <a:buFont typeface="Wingdings" panose="05000000000000000000" pitchFamily="2" charset="2"/>
              <a:buChar char="§"/>
            </a:pPr>
            <a:r>
              <a:rPr lang="en-US" dirty="0"/>
              <a:t>Defect caused by design that does </a:t>
            </a:r>
            <a:r>
              <a:rPr lang="en-US" b="1" dirty="0"/>
              <a:t>NOT</a:t>
            </a:r>
            <a:r>
              <a:rPr lang="en-US" dirty="0"/>
              <a:t> satisfy product specifications of software and board, customer’s request (function, and performance, characteristics, etc.) detected </a:t>
            </a:r>
            <a:r>
              <a:rPr lang="en-US" b="1" dirty="0">
                <a:solidFill>
                  <a:srgbClr val="7030A0"/>
                </a:solidFill>
              </a:rPr>
              <a:t>before</a:t>
            </a:r>
            <a:r>
              <a:rPr lang="en-US" dirty="0">
                <a:solidFill>
                  <a:srgbClr val="7030A0"/>
                </a:solidFill>
              </a:rPr>
              <a:t> DQ/QQ execution</a:t>
            </a:r>
            <a:r>
              <a:rPr lang="en-US" dirty="0"/>
              <a:t>.</a:t>
            </a:r>
          </a:p>
          <a:p>
            <a:pPr marL="398463" lvl="1" indent="-173038" algn="just">
              <a:buClr>
                <a:schemeClr val="tx2"/>
              </a:buClr>
              <a:buFont typeface="Wingdings" panose="05000000000000000000" pitchFamily="2" charset="2"/>
              <a:buChar char="§"/>
            </a:pPr>
            <a:r>
              <a:rPr lang="en-US" dirty="0"/>
              <a:t>Inadequacy of sales document detected after providing it </a:t>
            </a:r>
            <a:r>
              <a:rPr lang="en-US" b="1" dirty="0">
                <a:solidFill>
                  <a:srgbClr val="7030A0"/>
                </a:solidFill>
              </a:rPr>
              <a:t>outside the </a:t>
            </a:r>
            <a:r>
              <a:rPr lang="en-US" b="1" dirty="0" err="1">
                <a:solidFill>
                  <a:srgbClr val="7030A0"/>
                </a:solidFill>
              </a:rPr>
              <a:t>Renesas</a:t>
            </a:r>
            <a:r>
              <a:rPr lang="en-US" dirty="0"/>
              <a:t>.</a:t>
            </a:r>
          </a:p>
          <a:p>
            <a:pPr marL="398463" lvl="1" indent="-173038" algn="just">
              <a:buClr>
                <a:schemeClr val="tx2"/>
              </a:buClr>
              <a:buFont typeface="Wingdings" panose="05000000000000000000" pitchFamily="2" charset="2"/>
              <a:buChar char="§"/>
            </a:pPr>
            <a:endParaRPr lang="en-US" b="1" dirty="0">
              <a:solidFill>
                <a:schemeClr val="tx2"/>
              </a:solidFill>
            </a:endParaRPr>
          </a:p>
          <a:p>
            <a:pPr marL="398463" lvl="1" indent="-173038" algn="just">
              <a:buClr>
                <a:schemeClr val="tx2"/>
              </a:buClr>
              <a:buFont typeface="Wingdings" panose="05000000000000000000" pitchFamily="2" charset="2"/>
              <a:buChar char="§"/>
            </a:pPr>
            <a:endParaRPr lang="en-US" b="1" dirty="0">
              <a:solidFill>
                <a:schemeClr val="tx2"/>
              </a:solidFill>
            </a:endParaRPr>
          </a:p>
          <a:p>
            <a:pPr marL="285750" indent="-285750" algn="just">
              <a:buClr>
                <a:schemeClr val="tx2"/>
              </a:buClr>
              <a:buFont typeface="Wingdings" panose="05000000000000000000" pitchFamily="2" charset="2"/>
              <a:buChar char="q"/>
            </a:pPr>
            <a:r>
              <a:rPr lang="en-US" b="1" dirty="0">
                <a:solidFill>
                  <a:schemeClr val="tx2"/>
                </a:solidFill>
              </a:rPr>
              <a:t>Design defect</a:t>
            </a:r>
            <a:endParaRPr lang="en-US" dirty="0"/>
          </a:p>
          <a:p>
            <a:pPr marL="398463" lvl="1" indent="-173038" algn="just">
              <a:buClr>
                <a:schemeClr val="tx2"/>
              </a:buClr>
              <a:buFont typeface="Wingdings" panose="05000000000000000000" pitchFamily="2" charset="2"/>
              <a:buChar char="§"/>
            </a:pPr>
            <a:r>
              <a:rPr lang="en-US" dirty="0"/>
              <a:t>Defect caused by design that does </a:t>
            </a:r>
            <a:r>
              <a:rPr lang="en-US" b="1" dirty="0"/>
              <a:t>NOT</a:t>
            </a:r>
            <a:r>
              <a:rPr lang="en-US" dirty="0"/>
              <a:t> satisfy product specification of software and board, customer’s request (function, and performance, characteristics, etc.) detected </a:t>
            </a:r>
            <a:r>
              <a:rPr lang="en-US" b="1" dirty="0">
                <a:solidFill>
                  <a:schemeClr val="tx2"/>
                </a:solidFill>
              </a:rPr>
              <a:t>after</a:t>
            </a:r>
            <a:r>
              <a:rPr lang="en-US" dirty="0">
                <a:solidFill>
                  <a:schemeClr val="tx2"/>
                </a:solidFill>
              </a:rPr>
              <a:t> DQ/QQ execution</a:t>
            </a:r>
            <a:r>
              <a:rPr lang="en-US" dirty="0"/>
              <a:t>.</a:t>
            </a:r>
          </a:p>
          <a:p>
            <a:pPr marL="398463" lvl="1" indent="-173038" algn="just">
              <a:buClr>
                <a:schemeClr val="tx2"/>
              </a:buClr>
              <a:buFont typeface="Wingdings" panose="05000000000000000000" pitchFamily="2" charset="2"/>
              <a:buChar char="§"/>
            </a:pPr>
            <a:r>
              <a:rPr lang="en-US" dirty="0"/>
              <a:t>Inadequacy of sales document detected after providing it </a:t>
            </a:r>
            <a:r>
              <a:rPr lang="en-US" b="1" dirty="0">
                <a:solidFill>
                  <a:schemeClr val="tx2"/>
                </a:solidFill>
              </a:rPr>
              <a:t>outside the company</a:t>
            </a:r>
            <a:r>
              <a:rPr lang="en-US" dirty="0"/>
              <a:t>.</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dirty="0"/>
              <a:t>6 ranks of classification: (1) serious quality incident, (2) major quality incident, (3) quality incident, (4) quality issue category A, (5) quality issue category B, (6) quality issue category C.</a:t>
            </a:r>
          </a:p>
          <a:p>
            <a:pPr marL="398463" lvl="1" indent="-173038" algn="just">
              <a:buClr>
                <a:schemeClr val="tx2"/>
              </a:buClr>
              <a:buFont typeface="Wingdings" panose="05000000000000000000" pitchFamily="2" charset="2"/>
              <a:buChar char="§"/>
            </a:pPr>
            <a:r>
              <a:rPr lang="en-US" dirty="0"/>
              <a:t>Design defect requires “</a:t>
            </a:r>
            <a:r>
              <a:rPr lang="en-US" dirty="0" err="1"/>
              <a:t>Konpon</a:t>
            </a:r>
            <a:r>
              <a:rPr lang="en-US" dirty="0"/>
              <a:t> cause analysis” and “5-Why analysis”.</a:t>
            </a:r>
          </a:p>
          <a:p>
            <a:pPr marL="398463" lvl="1" indent="-173038" algn="just">
              <a:buClr>
                <a:schemeClr val="tx2"/>
              </a:buClr>
              <a:buFont typeface="Wingdings" panose="05000000000000000000" pitchFamily="2" charset="2"/>
              <a:buChar char="§"/>
            </a:pPr>
            <a:endParaRPr lang="en-US" b="1" dirty="0">
              <a:solidFill>
                <a:schemeClr val="tx2"/>
              </a:solidFill>
            </a:endParaRPr>
          </a:p>
          <a:p>
            <a:pPr marL="398463" lvl="1" indent="-173038" algn="just">
              <a:buClr>
                <a:schemeClr val="tx2"/>
              </a:buClr>
              <a:buFont typeface="Wingdings" panose="05000000000000000000" pitchFamily="2" charset="2"/>
              <a:buChar char="§"/>
            </a:pPr>
            <a:endParaRPr lang="en-US" b="1" dirty="0">
              <a:solidFill>
                <a:schemeClr val="tx2"/>
              </a:solidFill>
            </a:endParaRPr>
          </a:p>
          <a:p>
            <a:pPr marL="285750" indent="-285750" algn="just">
              <a:buClr>
                <a:schemeClr val="tx2"/>
              </a:buClr>
              <a:buFont typeface="Wingdings" panose="05000000000000000000" pitchFamily="2" charset="2"/>
              <a:buChar char="q"/>
            </a:pPr>
            <a:r>
              <a:rPr lang="en-US" b="1" dirty="0">
                <a:solidFill>
                  <a:schemeClr val="tx2"/>
                </a:solidFill>
              </a:rPr>
              <a:t>Customer claim</a:t>
            </a:r>
            <a:endParaRPr lang="en-US" dirty="0"/>
          </a:p>
          <a:p>
            <a:pPr marL="398463" lvl="1" indent="-173038" algn="just">
              <a:buClr>
                <a:schemeClr val="tx2"/>
              </a:buClr>
              <a:buFont typeface="Wingdings" panose="05000000000000000000" pitchFamily="2" charset="2"/>
              <a:buChar char="§"/>
            </a:pPr>
            <a:r>
              <a:rPr lang="en-US" dirty="0"/>
              <a:t>Quality problems of software and board that require quality assurance </a:t>
            </a:r>
            <a:r>
              <a:rPr lang="en-US" sz="2800" b="1" dirty="0">
                <a:solidFill>
                  <a:schemeClr val="accent3">
                    <a:lumMod val="75000"/>
                  </a:schemeClr>
                </a:solidFill>
              </a:rPr>
              <a:t>found by customer</a:t>
            </a:r>
            <a:r>
              <a:rPr lang="en-US" dirty="0"/>
              <a:t>.</a:t>
            </a:r>
          </a:p>
        </p:txBody>
      </p:sp>
      <p:sp>
        <p:nvSpPr>
          <p:cNvPr id="5" name="TextBox 4"/>
          <p:cNvSpPr txBox="1"/>
          <p:nvPr/>
        </p:nvSpPr>
        <p:spPr>
          <a:xfrm>
            <a:off x="2567608" y="5229200"/>
            <a:ext cx="4140424" cy="369332"/>
          </a:xfrm>
          <a:prstGeom prst="rect">
            <a:avLst/>
          </a:prstGeom>
          <a:noFill/>
        </p:spPr>
        <p:txBody>
          <a:bodyPr wrap="square" rtlCol="0">
            <a:spAutoFit/>
          </a:bodyPr>
          <a:lstStyle/>
          <a:p>
            <a:pPr algn="ctr"/>
            <a:r>
              <a:rPr lang="en-US" dirty="0">
                <a:solidFill>
                  <a:schemeClr val="accent3">
                    <a:lumMod val="75000"/>
                  </a:schemeClr>
                </a:solidFill>
              </a:rPr>
              <a:t>Equivalent to (RVC) Bug-after-release</a:t>
            </a:r>
          </a:p>
        </p:txBody>
      </p:sp>
      <p:sp>
        <p:nvSpPr>
          <p:cNvPr id="7" name="TextBox 6"/>
          <p:cNvSpPr txBox="1"/>
          <p:nvPr/>
        </p:nvSpPr>
        <p:spPr>
          <a:xfrm>
            <a:off x="2583979" y="2483604"/>
            <a:ext cx="6120680" cy="369332"/>
          </a:xfrm>
          <a:prstGeom prst="rect">
            <a:avLst/>
          </a:prstGeom>
          <a:noFill/>
        </p:spPr>
        <p:txBody>
          <a:bodyPr wrap="square" rtlCol="0">
            <a:spAutoFit/>
          </a:bodyPr>
          <a:lstStyle/>
          <a:p>
            <a:pPr algn="ctr"/>
            <a:r>
              <a:rPr lang="en-US" dirty="0">
                <a:solidFill>
                  <a:schemeClr val="tx2"/>
                </a:solidFill>
              </a:rPr>
              <a:t>Equivalent to (RVC) serious bugs required 5-Why analysis</a:t>
            </a:r>
          </a:p>
        </p:txBody>
      </p:sp>
      <p:sp>
        <p:nvSpPr>
          <p:cNvPr id="8" name="TextBox 7"/>
          <p:cNvSpPr txBox="1"/>
          <p:nvPr/>
        </p:nvSpPr>
        <p:spPr>
          <a:xfrm>
            <a:off x="2915745" y="844864"/>
            <a:ext cx="4223949" cy="369332"/>
          </a:xfrm>
          <a:prstGeom prst="rect">
            <a:avLst/>
          </a:prstGeom>
          <a:noFill/>
        </p:spPr>
        <p:txBody>
          <a:bodyPr wrap="square" rtlCol="0">
            <a:spAutoFit/>
          </a:bodyPr>
          <a:lstStyle/>
          <a:p>
            <a:pPr algn="ctr"/>
            <a:r>
              <a:rPr lang="en-US" dirty="0">
                <a:solidFill>
                  <a:srgbClr val="7030A0"/>
                </a:solidFill>
              </a:rPr>
              <a:t>Equivalent to (RVC) in-process defects</a:t>
            </a:r>
          </a:p>
        </p:txBody>
      </p:sp>
    </p:spTree>
    <p:extLst>
      <p:ext uri="{BB962C8B-B14F-4D97-AF65-F5344CB8AC3E}">
        <p14:creationId xmlns:p14="http://schemas.microsoft.com/office/powerpoint/2010/main" val="417248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Effect transition="in" filter="fade">
                                      <p:cBhvr>
                                        <p:cTn id="31" dur="500"/>
                                        <p:tgtEl>
                                          <p:spTgt spid="6">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animEffect transition="in" filter="fade">
                                      <p:cBhvr>
                                        <p:cTn id="34" dur="500"/>
                                        <p:tgtEl>
                                          <p:spTgt spid="6">
                                            <p:txEl>
                                              <p:pRg st="10" end="10"/>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animEffect transition="in" filter="fade">
                                      <p:cBhvr>
                                        <p:cTn id="43" dur="500"/>
                                        <p:tgtEl>
                                          <p:spTgt spid="6">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4" end="14"/>
                                            </p:txEl>
                                          </p:spTgt>
                                        </p:tgtEl>
                                        <p:attrNameLst>
                                          <p:attrName>style.visibility</p:attrName>
                                        </p:attrNameLst>
                                      </p:cBhvr>
                                      <p:to>
                                        <p:strVal val="visible"/>
                                      </p:to>
                                    </p:set>
                                    <p:animEffect transition="in" filter="fade">
                                      <p:cBhvr>
                                        <p:cTn id="46" dur="500"/>
                                        <p:tgtEl>
                                          <p:spTgt spid="6">
                                            <p:txEl>
                                              <p:pRg st="14" end="14"/>
                                            </p:txEl>
                                          </p:spTgt>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 </a:t>
            </a:r>
            <a:r>
              <a:rPr lang="en-US" dirty="0">
                <a:solidFill>
                  <a:srgbClr val="C00000"/>
                </a:solidFill>
              </a:rPr>
              <a:t>Reference</a:t>
            </a:r>
            <a:r>
              <a:rPr lang="en-US" dirty="0"/>
              <a:t> from </a:t>
            </a:r>
            <a:r>
              <a:rPr lang="en-US" dirty="0">
                <a:solidFill>
                  <a:srgbClr val="7030A0"/>
                </a:solidFill>
              </a:rPr>
              <a:t>REL/BBU</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49</a:t>
            </a:fld>
            <a:endParaRPr lang="de-DE" dirty="0"/>
          </a:p>
        </p:txBody>
      </p:sp>
      <p:graphicFrame>
        <p:nvGraphicFramePr>
          <p:cNvPr id="5" name="表 6">
            <a:extLst>
              <a:ext uri="{FF2B5EF4-FFF2-40B4-BE49-F238E27FC236}">
                <a16:creationId xmlns:a16="http://schemas.microsoft.com/office/drawing/2014/main" id="{9115294F-624B-4540-93EE-01DBDD2FBF5E}"/>
              </a:ext>
            </a:extLst>
          </p:cNvPr>
          <p:cNvGraphicFramePr>
            <a:graphicFrameLocks noGrp="1"/>
          </p:cNvGraphicFramePr>
          <p:nvPr>
            <p:extLst>
              <p:ext uri="{D42A27DB-BD31-4B8C-83A1-F6EECF244321}">
                <p14:modId xmlns:p14="http://schemas.microsoft.com/office/powerpoint/2010/main" val="1557877912"/>
              </p:ext>
            </p:extLst>
          </p:nvPr>
        </p:nvGraphicFramePr>
        <p:xfrm>
          <a:off x="407368" y="1242642"/>
          <a:ext cx="11377376" cy="4069762"/>
        </p:xfrm>
        <a:graphic>
          <a:graphicData uri="http://schemas.openxmlformats.org/drawingml/2006/table">
            <a:tbl>
              <a:tblPr/>
              <a:tblGrid>
                <a:gridCol w="314527">
                  <a:extLst>
                    <a:ext uri="{9D8B030D-6E8A-4147-A177-3AD203B41FA5}">
                      <a16:colId xmlns:a16="http://schemas.microsoft.com/office/drawing/2014/main" val="634638592"/>
                    </a:ext>
                  </a:extLst>
                </a:gridCol>
                <a:gridCol w="693585">
                  <a:extLst>
                    <a:ext uri="{9D8B030D-6E8A-4147-A177-3AD203B41FA5}">
                      <a16:colId xmlns:a16="http://schemas.microsoft.com/office/drawing/2014/main" val="1326433811"/>
                    </a:ext>
                  </a:extLst>
                </a:gridCol>
                <a:gridCol w="1134359">
                  <a:extLst>
                    <a:ext uri="{9D8B030D-6E8A-4147-A177-3AD203B41FA5}">
                      <a16:colId xmlns:a16="http://schemas.microsoft.com/office/drawing/2014/main" val="2290289727"/>
                    </a:ext>
                  </a:extLst>
                </a:gridCol>
                <a:gridCol w="1709582">
                  <a:extLst>
                    <a:ext uri="{9D8B030D-6E8A-4147-A177-3AD203B41FA5}">
                      <a16:colId xmlns:a16="http://schemas.microsoft.com/office/drawing/2014/main" val="379157162"/>
                    </a:ext>
                  </a:extLst>
                </a:gridCol>
                <a:gridCol w="1467761">
                  <a:extLst>
                    <a:ext uri="{9D8B030D-6E8A-4147-A177-3AD203B41FA5}">
                      <a16:colId xmlns:a16="http://schemas.microsoft.com/office/drawing/2014/main" val="2804114107"/>
                    </a:ext>
                  </a:extLst>
                </a:gridCol>
                <a:gridCol w="1624747">
                  <a:extLst>
                    <a:ext uri="{9D8B030D-6E8A-4147-A177-3AD203B41FA5}">
                      <a16:colId xmlns:a16="http://schemas.microsoft.com/office/drawing/2014/main" val="1121113227"/>
                    </a:ext>
                  </a:extLst>
                </a:gridCol>
                <a:gridCol w="1477566">
                  <a:extLst>
                    <a:ext uri="{9D8B030D-6E8A-4147-A177-3AD203B41FA5}">
                      <a16:colId xmlns:a16="http://schemas.microsoft.com/office/drawing/2014/main" val="3894594765"/>
                    </a:ext>
                  </a:extLst>
                </a:gridCol>
                <a:gridCol w="1477566">
                  <a:extLst>
                    <a:ext uri="{9D8B030D-6E8A-4147-A177-3AD203B41FA5}">
                      <a16:colId xmlns:a16="http://schemas.microsoft.com/office/drawing/2014/main" val="3301452357"/>
                    </a:ext>
                  </a:extLst>
                </a:gridCol>
                <a:gridCol w="1477683">
                  <a:extLst>
                    <a:ext uri="{9D8B030D-6E8A-4147-A177-3AD203B41FA5}">
                      <a16:colId xmlns:a16="http://schemas.microsoft.com/office/drawing/2014/main" val="161433997"/>
                    </a:ext>
                  </a:extLst>
                </a:gridCol>
              </a:tblGrid>
              <a:tr h="380137">
                <a:tc rowSpan="4" gridSpan="3">
                  <a:txBody>
                    <a:bodyPr/>
                    <a:lstStyle/>
                    <a:p>
                      <a:pPr algn="l" fontAlgn="ctr"/>
                      <a:endParaRPr lang="ja-JP" altLang="en-US" sz="1400" b="0" i="0" u="none" strike="noStrike" dirty="0">
                        <a:solidFill>
                          <a:schemeClr val="tx2"/>
                        </a:solidFill>
                        <a:effectLst/>
                        <a:latin typeface="+mn-ea"/>
                        <a:ea typeface="+mn-ea"/>
                      </a:endParaRPr>
                    </a:p>
                  </a:txBody>
                  <a:tcPr marL="36000" marR="3600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5400" cap="flat" cmpd="dbl"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20000"/>
                        <a:lumOff val="80000"/>
                      </a:schemeClr>
                    </a:solidFill>
                  </a:tcPr>
                </a:tc>
                <a:tc rowSpan="4" h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rowSpan="4" h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gridSpan="6">
                  <a:txBody>
                    <a:bodyPr/>
                    <a:lstStyle/>
                    <a:p>
                      <a:pPr algn="ctr" fontAlgn="ctr"/>
                      <a:r>
                        <a:rPr lang="en-US" altLang="ja-JP" sz="1400" b="0" i="0" u="none" strike="noStrike" dirty="0">
                          <a:solidFill>
                            <a:schemeClr val="tx2"/>
                          </a:solidFill>
                          <a:effectLst/>
                          <a:latin typeface="+mj-ea"/>
                          <a:ea typeface="+mj-ea"/>
                        </a:rPr>
                        <a:t>Person discovered defects</a:t>
                      </a:r>
                      <a:endParaRPr lang="ja-JP" altLang="en-US" sz="1400" b="0" i="0" u="none" strike="noStrike" dirty="0">
                        <a:solidFill>
                          <a:schemeClr val="tx2"/>
                        </a:solidFill>
                        <a:effectLst/>
                        <a:latin typeface="+mj-ea"/>
                        <a:ea typeface="+mj-ea"/>
                      </a:endParaRPr>
                    </a:p>
                  </a:txBody>
                  <a:tcPr marL="36000" marR="3600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415838287"/>
                  </a:ext>
                </a:extLst>
              </a:tr>
              <a:tr h="380137">
                <a:tc gridSpan="3" v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hMerge="1" v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a:noFill/>
                    </a:lnL>
                    <a:lnR>
                      <a:noFill/>
                    </a:lnR>
                    <a:lnT>
                      <a:noFill/>
                    </a:lnT>
                    <a:lnB>
                      <a:noFill/>
                    </a:lnB>
                    <a:solidFill>
                      <a:srgbClr val="F2F2F2"/>
                    </a:solidFill>
                  </a:tcPr>
                </a:tc>
                <a:tc hMerge="1" v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a:noFill/>
                    </a:lnL>
                    <a:lnR w="25400" cap="flat" cmpd="dbl" algn="ctr">
                      <a:solidFill>
                        <a:srgbClr val="000000"/>
                      </a:solidFill>
                      <a:prstDash val="solid"/>
                      <a:round/>
                      <a:headEnd type="none" w="med" len="med"/>
                      <a:tailEnd type="none" w="med" len="med"/>
                    </a:lnR>
                    <a:lnT>
                      <a:noFill/>
                    </a:lnT>
                    <a:lnB>
                      <a:noFill/>
                    </a:lnB>
                    <a:solidFill>
                      <a:srgbClr val="F2F2F2"/>
                    </a:solidFill>
                  </a:tcPr>
                </a:tc>
                <a:tc gridSpan="4">
                  <a:txBody>
                    <a:bodyPr/>
                    <a:lstStyle/>
                    <a:p>
                      <a:pPr algn="ctr" fontAlgn="ctr"/>
                      <a:r>
                        <a:rPr lang="en-US" altLang="ja-JP" sz="1400" b="0" i="0" u="none" strike="noStrike" dirty="0">
                          <a:solidFill>
                            <a:schemeClr val="tx2"/>
                          </a:solidFill>
                          <a:effectLst/>
                          <a:latin typeface="+mj-ea"/>
                          <a:ea typeface="+mj-ea"/>
                        </a:rPr>
                        <a:t>In-house (REL group)</a:t>
                      </a:r>
                    </a:p>
                  </a:txBody>
                  <a:tcPr marL="36000" marR="3600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altLang="ja-JP" sz="1400" b="0" i="0" u="none" strike="noStrike" dirty="0">
                          <a:solidFill>
                            <a:schemeClr val="tx2"/>
                          </a:solidFill>
                          <a:effectLst/>
                          <a:latin typeface="+mj-ea"/>
                          <a:ea typeface="+mj-ea"/>
                        </a:rPr>
                        <a:t>Outside of REL</a:t>
                      </a:r>
                      <a:endParaRPr lang="ja-JP" altLang="en-US" sz="14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pPr algn="ctr" fontAlgn="ctr"/>
                      <a:endParaRPr lang="ja-JP" altLang="en-US" sz="1600" b="0" i="0" u="none" strike="noStrike">
                        <a:solidFill>
                          <a:srgbClr val="000000"/>
                        </a:solidFill>
                        <a:effectLst/>
                        <a:latin typeface="+mn-ea"/>
                        <a:ea typeface="+mn-ea"/>
                      </a:endParaRPr>
                    </a:p>
                  </a:txBody>
                  <a:tcPr marL="36000" marR="36000" marT="0" marB="0" anchor="ctr">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026967282"/>
                  </a:ext>
                </a:extLst>
              </a:tr>
              <a:tr h="395342">
                <a:tc gridSpan="3" v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hMerge="1" v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a:noFill/>
                    </a:lnL>
                    <a:lnR>
                      <a:noFill/>
                    </a:lnR>
                    <a:lnT>
                      <a:noFill/>
                    </a:lnT>
                    <a:lnB>
                      <a:noFill/>
                    </a:lnB>
                    <a:solidFill>
                      <a:srgbClr val="F2F2F2"/>
                    </a:solidFill>
                  </a:tcPr>
                </a:tc>
                <a:tc hMerge="1" v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a:noFill/>
                    </a:lnL>
                    <a:lnR w="25400" cap="flat" cmpd="dbl" algn="ctr">
                      <a:solidFill>
                        <a:srgbClr val="000000"/>
                      </a:solidFill>
                      <a:prstDash val="solid"/>
                      <a:round/>
                      <a:headEnd type="none" w="med" len="med"/>
                      <a:tailEnd type="none" w="med" len="med"/>
                    </a:lnR>
                    <a:lnT>
                      <a:noFill/>
                    </a:lnT>
                    <a:lnB>
                      <a:noFill/>
                    </a:lnB>
                    <a:solidFill>
                      <a:srgbClr val="F2F2F2"/>
                    </a:solidFill>
                  </a:tcPr>
                </a:tc>
                <a:tc gridSpan="2">
                  <a:txBody>
                    <a:bodyPr/>
                    <a:lstStyle/>
                    <a:p>
                      <a:pPr algn="ctr" fontAlgn="ctr"/>
                      <a:r>
                        <a:rPr lang="en-US" altLang="ja-JP" sz="1200" b="0" i="0" u="none" strike="noStrike" dirty="0">
                          <a:solidFill>
                            <a:schemeClr val="tx2"/>
                          </a:solidFill>
                          <a:effectLst/>
                          <a:latin typeface="+mj-ea"/>
                          <a:ea typeface="+mj-ea"/>
                        </a:rPr>
                        <a:t>Developing in charge division</a:t>
                      </a:r>
                      <a:endParaRPr lang="ja-JP" altLang="en-US" sz="1200" b="0" i="0" u="none" strike="noStrike" dirty="0">
                        <a:solidFill>
                          <a:schemeClr val="tx2"/>
                        </a:solidFill>
                        <a:effectLst/>
                        <a:latin typeface="+mj-ea"/>
                        <a:ea typeface="+mj-ea"/>
                      </a:endParaRPr>
                    </a:p>
                  </a:txBody>
                  <a:tcPr marL="36000" marR="3600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36000" marR="3600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altLang="ja-JP" sz="1200" b="0" i="0" u="none" strike="noStrike" dirty="0">
                          <a:solidFill>
                            <a:schemeClr val="tx2"/>
                          </a:solidFill>
                          <a:effectLst/>
                          <a:latin typeface="+mj-ea"/>
                          <a:ea typeface="+mj-ea"/>
                        </a:rPr>
                        <a:t>Not-in charge developing division</a:t>
                      </a:r>
                      <a:endParaRPr lang="ja-JP" altLang="en-US" sz="12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36000" marR="3600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2">
                  <a:txBody>
                    <a:bodyPr/>
                    <a:lstStyle/>
                    <a:p>
                      <a:pPr algn="ctr" fontAlgn="ctr"/>
                      <a:r>
                        <a:rPr lang="en-US" altLang="ja-JP" sz="1200" b="0" i="0" u="none" strike="noStrike" dirty="0">
                          <a:solidFill>
                            <a:schemeClr val="tx2"/>
                          </a:solidFill>
                          <a:effectLst/>
                          <a:latin typeface="+mj-ea"/>
                          <a:ea typeface="+mj-ea"/>
                        </a:rPr>
                        <a:t>Distributor</a:t>
                      </a:r>
                    </a:p>
                    <a:p>
                      <a:pPr algn="ctr" fontAlgn="ctr"/>
                      <a:r>
                        <a:rPr lang="en-US" altLang="ja-JP" sz="1200" b="0" i="0" u="none" strike="noStrike" dirty="0">
                          <a:solidFill>
                            <a:schemeClr val="tx2"/>
                          </a:solidFill>
                          <a:effectLst/>
                          <a:latin typeface="+mj-ea"/>
                          <a:ea typeface="+mj-ea"/>
                        </a:rPr>
                        <a:t>(tokuyakuten)</a:t>
                      </a:r>
                      <a:endParaRPr lang="ja-JP" altLang="en-US" sz="12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4">
                        <a:lumMod val="20000"/>
                        <a:lumOff val="80000"/>
                      </a:schemeClr>
                    </a:solidFill>
                  </a:tcPr>
                </a:tc>
                <a:tc rowSpan="2">
                  <a:txBody>
                    <a:bodyPr/>
                    <a:lstStyle/>
                    <a:p>
                      <a:pPr algn="ctr" fontAlgn="ctr"/>
                      <a:r>
                        <a:rPr lang="en-US" altLang="ja-JP" sz="1200" b="0" i="0" u="none" strike="noStrike" dirty="0">
                          <a:solidFill>
                            <a:schemeClr val="tx2"/>
                          </a:solidFill>
                          <a:effectLst/>
                          <a:latin typeface="+mj-ea"/>
                          <a:ea typeface="+mj-ea"/>
                        </a:rPr>
                        <a:t>Customer</a:t>
                      </a:r>
                      <a:r>
                        <a:rPr lang="ja-JP" altLang="en-US" sz="1200" b="0" i="0" u="none" strike="noStrike" dirty="0">
                          <a:solidFill>
                            <a:schemeClr val="tx2"/>
                          </a:solidFill>
                          <a:effectLst/>
                          <a:latin typeface="+mj-ea"/>
                          <a:ea typeface="+mj-ea"/>
                        </a:rPr>
                        <a:t>　</a:t>
                      </a:r>
                    </a:p>
                  </a:txBody>
                  <a:tcPr marL="36000" marR="36000" marT="0" marB="0" anchor="ctr">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5898912"/>
                  </a:ext>
                </a:extLst>
              </a:tr>
              <a:tr h="565705">
                <a:tc gridSpan="3" v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F2F2F2"/>
                    </a:solidFill>
                  </a:tcPr>
                </a:tc>
                <a:tc hMerge="1" v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a:noFill/>
                    </a:lnL>
                    <a:lnR>
                      <a:noFill/>
                    </a:lnR>
                    <a:lnT>
                      <a:noFill/>
                    </a:lnT>
                    <a:lnB w="25400" cap="flat" cmpd="dbl" algn="ctr">
                      <a:solidFill>
                        <a:srgbClr val="000000"/>
                      </a:solidFill>
                      <a:prstDash val="solid"/>
                      <a:round/>
                      <a:headEnd type="none" w="med" len="med"/>
                      <a:tailEnd type="none" w="med" len="med"/>
                    </a:lnB>
                    <a:solidFill>
                      <a:srgbClr val="F2F2F2"/>
                    </a:solidFill>
                  </a:tcPr>
                </a:tc>
                <a:tc hMerge="1" vMerge="1">
                  <a:txBody>
                    <a:bodyPr/>
                    <a:lstStyle/>
                    <a:p>
                      <a:pPr algn="l" fontAlgn="ctr"/>
                      <a:endParaRPr lang="ja-JP" altLang="en-US" sz="1600" b="0" i="0" u="none" strike="noStrike">
                        <a:solidFill>
                          <a:srgbClr val="000000"/>
                        </a:solidFill>
                        <a:effectLst/>
                        <a:latin typeface="+mn-ea"/>
                        <a:ea typeface="+mn-ea"/>
                      </a:endParaRPr>
                    </a:p>
                  </a:txBody>
                  <a:tcPr marL="36000" marR="36000" marT="0" marB="0" anchor="ctr">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F2F2F2"/>
                    </a:solidFill>
                  </a:tcPr>
                </a:tc>
                <a:tc>
                  <a:txBody>
                    <a:bodyPr/>
                    <a:lstStyle/>
                    <a:p>
                      <a:pPr algn="ctr" fontAlgn="ctr"/>
                      <a:r>
                        <a:rPr lang="en-US" altLang="ja-JP" sz="1200" b="0" i="0" u="none" strike="noStrike" dirty="0">
                          <a:solidFill>
                            <a:schemeClr val="tx2"/>
                          </a:solidFill>
                          <a:effectLst/>
                          <a:latin typeface="+mj-ea"/>
                          <a:ea typeface="+mj-ea"/>
                        </a:rPr>
                        <a:t>Defects of newly changed parts</a:t>
                      </a:r>
                      <a:endParaRPr lang="ja-JP" altLang="en-US" sz="1200" b="0" i="0" u="none" strike="noStrike" dirty="0">
                        <a:solidFill>
                          <a:schemeClr val="tx2"/>
                        </a:solidFill>
                        <a:effectLst/>
                        <a:latin typeface="+mj-ea"/>
                        <a:ea typeface="+mj-ea"/>
                      </a:endParaRPr>
                    </a:p>
                  </a:txBody>
                  <a:tcPr marL="36000" marR="3600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ja-JP" sz="1200" b="0" i="0" u="none" strike="noStrike" dirty="0">
                          <a:solidFill>
                            <a:schemeClr val="tx2"/>
                          </a:solidFill>
                          <a:effectLst/>
                          <a:latin typeface="+mj-ea"/>
                          <a:ea typeface="+mj-ea"/>
                        </a:rPr>
                        <a:t>Defects of </a:t>
                      </a:r>
                      <a:br>
                        <a:rPr lang="ja-JP" altLang="en-US" sz="1200" b="0" i="0" u="none" strike="noStrike" dirty="0">
                          <a:solidFill>
                            <a:schemeClr val="tx2"/>
                          </a:solidFill>
                          <a:effectLst/>
                          <a:latin typeface="+mj-ea"/>
                          <a:ea typeface="+mj-ea"/>
                        </a:rPr>
                      </a:br>
                      <a:r>
                        <a:rPr lang="en-US" altLang="ja-JP" sz="1200" b="0" i="0" u="none" strike="noStrike" dirty="0">
                          <a:solidFill>
                            <a:schemeClr val="tx2"/>
                          </a:solidFill>
                          <a:effectLst/>
                          <a:latin typeface="+mj-ea"/>
                          <a:ea typeface="+mj-ea"/>
                        </a:rPr>
                        <a:t>reused parts</a:t>
                      </a:r>
                      <a:endParaRPr lang="ja-JP" altLang="en-US" sz="12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ja-JP" sz="1200" b="0" i="0" u="none" strike="noStrike" dirty="0">
                          <a:solidFill>
                            <a:schemeClr val="tx2"/>
                          </a:solidFill>
                          <a:effectLst/>
                          <a:latin typeface="+mj-ea"/>
                          <a:ea typeface="+mj-ea"/>
                        </a:rPr>
                        <a:t>Discovered during other development</a:t>
                      </a:r>
                      <a:endParaRPr lang="ja-JP" altLang="en-US" sz="12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ja-JP" sz="1200" b="0" i="0" u="none" strike="noStrike" dirty="0">
                          <a:solidFill>
                            <a:schemeClr val="tx2"/>
                          </a:solidFill>
                          <a:effectLst/>
                          <a:latin typeface="+mj-ea"/>
                          <a:ea typeface="+mj-ea"/>
                        </a:rPr>
                        <a:t>Discovered at outside of development</a:t>
                      </a:r>
                      <a:endParaRPr lang="ja-JP" altLang="en-US" sz="12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4">
                        <a:lumMod val="20000"/>
                        <a:lumOff val="80000"/>
                      </a:schemeClr>
                    </a:solidFill>
                  </a:tcPr>
                </a:tc>
                <a:tc vMerge="1">
                  <a:txBody>
                    <a:bodyPr/>
                    <a:lstStyle/>
                    <a:p>
                      <a:pPr algn="ctr" fontAlgn="ctr"/>
                      <a:endParaRPr lang="ja-JP" altLang="en-US" sz="1600" b="0" i="0" u="none" strike="noStrike">
                        <a:solidFill>
                          <a:srgbClr val="000000"/>
                        </a:solidFill>
                        <a:effectLst/>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F2F2F2"/>
                    </a:solidFill>
                  </a:tcPr>
                </a:tc>
                <a:tc vMerge="1">
                  <a:txBody>
                    <a:bodyPr/>
                    <a:lstStyle/>
                    <a:p>
                      <a:pPr algn="ctr" fontAlgn="ctr"/>
                      <a:endParaRPr lang="ja-JP" altLang="en-US" sz="1600" b="0" i="0" u="none" strike="noStrike">
                        <a:solidFill>
                          <a:srgbClr val="000000"/>
                        </a:solidFill>
                        <a:effectLst/>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32463549"/>
                  </a:ext>
                </a:extLst>
              </a:tr>
              <a:tr h="395342">
                <a:tc rowSpan="5">
                  <a:txBody>
                    <a:bodyPr/>
                    <a:lstStyle/>
                    <a:p>
                      <a:pPr algn="ctr" fontAlgn="ctr"/>
                      <a:r>
                        <a:rPr lang="en-US" altLang="ja-JP" sz="1400" b="0" i="0" u="none" strike="noStrike" dirty="0">
                          <a:solidFill>
                            <a:schemeClr val="tx2"/>
                          </a:solidFill>
                          <a:effectLst/>
                          <a:latin typeface="+mj-ea"/>
                          <a:ea typeface="+mj-ea"/>
                        </a:rPr>
                        <a:t>In developing</a:t>
                      </a:r>
                      <a:endParaRPr lang="ja-JP" altLang="en-US" sz="1400" b="0" i="0" u="none" strike="noStrike" dirty="0">
                        <a:solidFill>
                          <a:schemeClr val="tx2"/>
                        </a:solidFill>
                        <a:effectLst/>
                        <a:latin typeface="+mj-ea"/>
                        <a:ea typeface="+mj-ea"/>
                      </a:endParaRPr>
                    </a:p>
                  </a:txBody>
                  <a:tcPr marL="36000" marR="36000" marT="0" marB="0" vert="vert" anchor="ctr">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ja-JP" sz="1400" b="0" i="0" u="none" strike="noStrike" dirty="0">
                          <a:solidFill>
                            <a:schemeClr val="tx2"/>
                          </a:solidFill>
                          <a:effectLst/>
                          <a:latin typeface="+mj-ea"/>
                          <a:ea typeface="+mj-ea"/>
                        </a:rPr>
                        <a:t>Plan phase</a:t>
                      </a:r>
                      <a:endParaRPr lang="ja-JP" altLang="en-US" sz="14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0474269"/>
                  </a:ext>
                </a:extLst>
              </a:tr>
              <a:tr h="380137">
                <a:tc v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altLang="ja-JP" sz="1200" b="0" i="0" u="none" strike="noStrike" dirty="0">
                          <a:solidFill>
                            <a:schemeClr val="tx2"/>
                          </a:solidFill>
                          <a:effectLst/>
                          <a:latin typeface="+mj-ea"/>
                          <a:ea typeface="+mj-ea"/>
                        </a:rPr>
                        <a:t>Design phase</a:t>
                      </a:r>
                      <a:endParaRPr lang="ja-JP" altLang="en-US" sz="12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chemeClr val="tx2"/>
                          </a:solidFill>
                          <a:effectLst/>
                          <a:latin typeface="+mj-ea"/>
                          <a:ea typeface="+mj-ea"/>
                        </a:rPr>
                        <a:t>Before design certification</a:t>
                      </a:r>
                      <a:endParaRPr lang="ja-JP" altLang="en-US" sz="11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7030A0"/>
                          </a:solidFill>
                          <a:effectLst/>
                          <a:latin typeface="+mn-ea"/>
                          <a:ea typeface="+mn-ea"/>
                        </a:rPr>
                        <a:t>Defects in development process</a:t>
                      </a:r>
                      <a:endParaRPr lang="zh-CN" altLang="en-US" sz="1200" b="0" i="0" u="none" strike="noStrike" dirty="0">
                        <a:solidFill>
                          <a:srgbClr val="7030A0"/>
                        </a:solidFill>
                        <a:effectLst/>
                        <a:latin typeface="+mn-ea"/>
                        <a:ea typeface="+mn-ea"/>
                      </a:endParaRPr>
                    </a:p>
                  </a:txBody>
                  <a:tcPr marL="36000" marR="36000" marT="0" marB="0" anchor="ctr">
                    <a:lnL w="25400" cap="flat" cmpd="dbl" algn="ctr">
                      <a:solidFill>
                        <a:srgbClr val="00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28575"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81049"/>
                  </a:ext>
                </a:extLst>
              </a:tr>
              <a:tr h="380137">
                <a:tc v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chemeClr val="tx2"/>
                          </a:solidFill>
                          <a:effectLst/>
                          <a:latin typeface="+mj-ea"/>
                          <a:ea typeface="+mj-ea"/>
                        </a:rPr>
                        <a:t>After design certification</a:t>
                      </a:r>
                      <a:endParaRPr lang="ja-JP" altLang="en-US" sz="12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28575" cap="flat" cmpd="sng" algn="ctr">
                      <a:solidFill>
                        <a:srgbClr val="FF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ja-JP" sz="1400" b="0" i="0" u="none" strike="noStrike" dirty="0">
                          <a:solidFill>
                            <a:schemeClr val="tx2"/>
                          </a:solidFill>
                          <a:effectLst/>
                          <a:latin typeface="+mn-ea"/>
                          <a:ea typeface="+mn-ea"/>
                        </a:rPr>
                        <a:t>N/A</a:t>
                      </a:r>
                    </a:p>
                  </a:txBody>
                  <a:tcPr marL="36000" marR="36000" marT="0" marB="0" anchor="ctr">
                    <a:lnL w="28575"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4629924"/>
                  </a:ext>
                </a:extLst>
              </a:tr>
              <a:tr h="380137">
                <a:tc v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altLang="ja-JP" sz="1200" b="0" i="0" u="none" strike="noStrike" dirty="0">
                          <a:solidFill>
                            <a:schemeClr val="tx2"/>
                          </a:solidFill>
                          <a:effectLst/>
                          <a:latin typeface="+mj-ea"/>
                          <a:ea typeface="+mj-ea"/>
                        </a:rPr>
                        <a:t>Qualifi-cation phase</a:t>
                      </a:r>
                      <a:endParaRPr lang="ja-JP" altLang="en-US" sz="12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chemeClr val="tx2"/>
                          </a:solidFill>
                          <a:effectLst/>
                          <a:latin typeface="+mj-ea"/>
                          <a:ea typeface="+mj-ea"/>
                        </a:rPr>
                        <a:t>After</a:t>
                      </a:r>
                      <a:r>
                        <a:rPr lang="ja-JP" altLang="en-US" sz="1100" b="0" i="0" u="none" strike="noStrike" dirty="0">
                          <a:solidFill>
                            <a:schemeClr val="tx2"/>
                          </a:solidFill>
                          <a:effectLst/>
                          <a:latin typeface="+mj-ea"/>
                          <a:ea typeface="+mj-ea"/>
                        </a:rPr>
                        <a:t> </a:t>
                      </a:r>
                      <a:r>
                        <a:rPr lang="en-US" altLang="ja-JP" sz="1100" b="0" i="0" u="none" strike="noStrike" dirty="0">
                          <a:solidFill>
                            <a:schemeClr val="tx2"/>
                          </a:solidFill>
                          <a:effectLst/>
                          <a:latin typeface="+mj-ea"/>
                          <a:ea typeface="+mj-ea"/>
                        </a:rPr>
                        <a:t> qualification</a:t>
                      </a:r>
                      <a:endParaRPr lang="ja-JP" altLang="en-US" sz="11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28575" cap="flat" cmpd="sng" algn="ctr">
                      <a:solidFill>
                        <a:schemeClr val="accent2"/>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b="0" i="0" u="none" strike="noStrike" dirty="0">
                          <a:solidFill>
                            <a:schemeClr val="tx2"/>
                          </a:solidFill>
                          <a:effectLst/>
                          <a:latin typeface="+mn-ea"/>
                          <a:ea typeface="+mn-ea"/>
                        </a:rPr>
                        <a:t>N/A</a:t>
                      </a:r>
                    </a:p>
                  </a:txBody>
                  <a:tcPr marL="36000" marR="36000" marT="0" marB="0" anchor="ctr">
                    <a:lnL w="28575"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169708520"/>
                  </a:ext>
                </a:extLst>
              </a:tr>
              <a:tr h="446928">
                <a:tc v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chemeClr val="tx2"/>
                          </a:solidFill>
                          <a:effectLst/>
                          <a:latin typeface="+mj-ea"/>
                          <a:ea typeface="+mj-ea"/>
                        </a:rPr>
                        <a:t>After official release</a:t>
                      </a:r>
                      <a:endParaRPr lang="ja-JP" altLang="en-US" sz="1100" b="0" i="0" u="none" strike="noStrike" dirty="0">
                        <a:solidFill>
                          <a:schemeClr val="tx2"/>
                        </a:solidFill>
                        <a:effectLst/>
                        <a:latin typeface="+mj-ea"/>
                        <a:ea typeface="+mj-ea"/>
                      </a:endParaRPr>
                    </a:p>
                  </a:txBody>
                  <a:tcPr marL="36000" marR="36000" marT="0" marB="0" anchor="ctr">
                    <a:lnL w="6350" cap="flat" cmpd="sng" algn="ctr">
                      <a:solidFill>
                        <a:srgbClr val="000000"/>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28575" cap="flat" cmpd="sng" algn="ctr">
                      <a:solidFill>
                        <a:schemeClr val="accent2"/>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12700" cap="flat" cmpd="sng" algn="ctr">
                      <a:solidFill>
                        <a:schemeClr val="bg1">
                          <a:lumMod val="50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ja-JP" sz="1200" b="0" i="0" u="none" strike="noStrike" dirty="0">
                          <a:solidFill>
                            <a:schemeClr val="tx2"/>
                          </a:solidFill>
                          <a:effectLst/>
                          <a:latin typeface="+mn-ea"/>
                          <a:ea typeface="+mn-ea"/>
                        </a:rPr>
                        <a:t>Customer complaint</a:t>
                      </a:r>
                      <a:endParaRPr lang="en-US" altLang="ja-JP" sz="1000" b="0" i="0" u="none" strike="noStrike" dirty="0">
                        <a:solidFill>
                          <a:schemeClr val="tx2"/>
                        </a:solidFill>
                        <a:effectLst/>
                        <a:latin typeface="+mn-ea"/>
                        <a:ea typeface="+mn-ea"/>
                      </a:endParaRPr>
                    </a:p>
                  </a:txBody>
                  <a:tcPr marL="36000" marR="36000" marT="0" marB="0"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216448546"/>
                  </a:ext>
                </a:extLst>
              </a:tr>
              <a:tr h="288000">
                <a:tc gridSpan="3">
                  <a:txBody>
                    <a:bodyPr/>
                    <a:lstStyle/>
                    <a:p>
                      <a:pPr algn="ctr" fontAlgn="ctr"/>
                      <a:r>
                        <a:rPr lang="en-US" altLang="ja-JP" sz="1200" b="0" i="0" u="none" strike="noStrike" dirty="0">
                          <a:solidFill>
                            <a:schemeClr val="tx2"/>
                          </a:solidFill>
                          <a:effectLst/>
                          <a:latin typeface="+mj-ea"/>
                          <a:ea typeface="+mj-ea"/>
                        </a:rPr>
                        <a:t>After development completed</a:t>
                      </a:r>
                      <a:endParaRPr lang="ja-JP" altLang="en-US" sz="1200" b="0" i="0" u="none" strike="noStrike" dirty="0">
                        <a:solidFill>
                          <a:schemeClr val="tx2"/>
                        </a:solidFill>
                        <a:effectLst/>
                        <a:latin typeface="+mj-ea"/>
                        <a:ea typeface="+mj-ea"/>
                      </a:endParaRPr>
                    </a:p>
                  </a:txBody>
                  <a:tcPr marL="36000" marR="36000" marT="0" marB="0" anchor="ctr">
                    <a:lnL w="28575"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347" marR="7347" marT="7347" marB="0" anchor="ctr">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28575" cap="flat" cmpd="sng" algn="ctr">
                      <a:solidFill>
                        <a:schemeClr val="accent2"/>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12700" cap="flat" cmpd="sng" algn="ctr">
                      <a:solidFill>
                        <a:schemeClr val="bg1">
                          <a:lumMod val="50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6418C"/>
                          </a:solidFill>
                          <a:effectLst/>
                          <a:uLnTx/>
                          <a:uFillTx/>
                          <a:latin typeface="メイリオ"/>
                          <a:ea typeface="+mn-ea"/>
                          <a:cs typeface="+mn-cs"/>
                        </a:rPr>
                        <a:t>Design defects</a:t>
                      </a:r>
                      <a:endParaRPr kumimoji="1" lang="en-US" altLang="ja-JP" sz="900" b="0" i="0" u="none" strike="noStrike" kern="1200" cap="none" spc="0" normalizeH="0" baseline="0" noProof="0" dirty="0">
                        <a:ln>
                          <a:noFill/>
                        </a:ln>
                        <a:solidFill>
                          <a:srgbClr val="06418C"/>
                        </a:solidFill>
                        <a:effectLst/>
                        <a:uLnTx/>
                        <a:uFillTx/>
                        <a:latin typeface="メイリオ"/>
                        <a:ea typeface="+mn-ea"/>
                        <a:cs typeface="+mn-cs"/>
                      </a:endParaRPr>
                    </a:p>
                  </a:txBody>
                  <a:tcPr marL="36000" marR="36000" marT="0" marB="0" anchor="ctr">
                    <a:lnL w="6350" cap="flat" cmpd="sng" algn="ctr">
                      <a:solidFill>
                        <a:srgbClr val="00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ja-JP" sz="1200" b="0" i="0" u="none" strike="noStrike" dirty="0">
                          <a:solidFill>
                            <a:schemeClr val="tx2"/>
                          </a:solidFill>
                          <a:effectLst/>
                          <a:latin typeface="+mn-ea"/>
                          <a:ea typeface="+mn-ea"/>
                        </a:rPr>
                        <a:t>Customer complaint</a:t>
                      </a:r>
                      <a:endParaRPr lang="en-US" altLang="ja-JP" sz="1000" b="0" i="0" u="none" strike="noStrike" dirty="0">
                        <a:solidFill>
                          <a:schemeClr val="tx2"/>
                        </a:solidFill>
                        <a:effectLst/>
                        <a:latin typeface="+mn-ea"/>
                        <a:ea typeface="+mn-ea"/>
                      </a:endParaRPr>
                    </a:p>
                  </a:txBody>
                  <a:tcPr marL="36000" marR="36000" marT="0" marB="0"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12831657"/>
                  </a:ext>
                </a:extLst>
              </a:tr>
            </a:tbl>
          </a:graphicData>
        </a:graphic>
      </p:graphicFrame>
      <p:sp>
        <p:nvSpPr>
          <p:cNvPr id="4" name="Down Arrow 3"/>
          <p:cNvSpPr/>
          <p:nvPr/>
        </p:nvSpPr>
        <p:spPr>
          <a:xfrm>
            <a:off x="10704512" y="5339795"/>
            <a:ext cx="792088" cy="43204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Down Arrow 6"/>
          <p:cNvSpPr/>
          <p:nvPr/>
        </p:nvSpPr>
        <p:spPr>
          <a:xfrm>
            <a:off x="6240016" y="5339795"/>
            <a:ext cx="79208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40344" y="5746941"/>
            <a:ext cx="2232248" cy="646331"/>
          </a:xfrm>
          <a:prstGeom prst="rect">
            <a:avLst/>
          </a:prstGeom>
          <a:noFill/>
        </p:spPr>
        <p:txBody>
          <a:bodyPr wrap="square" rtlCol="0">
            <a:spAutoFit/>
          </a:bodyPr>
          <a:lstStyle/>
          <a:p>
            <a:pPr algn="ctr"/>
            <a:r>
              <a:rPr lang="en-US" dirty="0">
                <a:solidFill>
                  <a:schemeClr val="accent3">
                    <a:lumMod val="75000"/>
                  </a:schemeClr>
                </a:solidFill>
              </a:rPr>
              <a:t>Equivalent to (RVC) Bug-after-release</a:t>
            </a:r>
          </a:p>
        </p:txBody>
      </p:sp>
      <p:sp>
        <p:nvSpPr>
          <p:cNvPr id="9" name="TextBox 8"/>
          <p:cNvSpPr txBox="1"/>
          <p:nvPr/>
        </p:nvSpPr>
        <p:spPr>
          <a:xfrm>
            <a:off x="4997878" y="5746941"/>
            <a:ext cx="3276364" cy="646331"/>
          </a:xfrm>
          <a:prstGeom prst="rect">
            <a:avLst/>
          </a:prstGeom>
          <a:noFill/>
        </p:spPr>
        <p:txBody>
          <a:bodyPr wrap="square" rtlCol="0">
            <a:spAutoFit/>
          </a:bodyPr>
          <a:lstStyle/>
          <a:p>
            <a:pPr algn="ctr"/>
            <a:r>
              <a:rPr lang="en-US" dirty="0">
                <a:solidFill>
                  <a:schemeClr val="tx2"/>
                </a:solidFill>
              </a:rPr>
              <a:t>Equivalent to (RVC) serious bugs required 5-why analysis</a:t>
            </a:r>
          </a:p>
        </p:txBody>
      </p:sp>
      <p:cxnSp>
        <p:nvCxnSpPr>
          <p:cNvPr id="11" name="Curved Connector 10"/>
          <p:cNvCxnSpPr>
            <a:endCxn id="15" idx="0"/>
          </p:cNvCxnSpPr>
          <p:nvPr/>
        </p:nvCxnSpPr>
        <p:spPr>
          <a:xfrm rot="5400000">
            <a:off x="1190274" y="4086254"/>
            <a:ext cx="2154081" cy="1127604"/>
          </a:xfrm>
          <a:prstGeom prst="curvedConnector3">
            <a:avLst>
              <a:gd name="adj1" fmla="val 80069"/>
            </a:avLst>
          </a:prstGeom>
          <a:ln>
            <a:prstDash val="lgDash"/>
            <a:tailEnd type="triangle" w="lg" len="lg"/>
          </a:ln>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575907" y="5727097"/>
            <a:ext cx="2255209" cy="646331"/>
          </a:xfrm>
          <a:prstGeom prst="rect">
            <a:avLst/>
          </a:prstGeom>
          <a:noFill/>
        </p:spPr>
        <p:txBody>
          <a:bodyPr wrap="square" rtlCol="0">
            <a:spAutoFit/>
          </a:bodyPr>
          <a:lstStyle/>
          <a:p>
            <a:pPr algn="ctr"/>
            <a:r>
              <a:rPr lang="en-US" dirty="0">
                <a:solidFill>
                  <a:srgbClr val="7030A0"/>
                </a:solidFill>
              </a:rPr>
              <a:t>Equivalent to (RVC) in-process defects</a:t>
            </a:r>
          </a:p>
        </p:txBody>
      </p:sp>
      <p:sp>
        <p:nvSpPr>
          <p:cNvPr id="20" name="TextBox 19"/>
          <p:cNvSpPr txBox="1"/>
          <p:nvPr/>
        </p:nvSpPr>
        <p:spPr>
          <a:xfrm>
            <a:off x="479375" y="836712"/>
            <a:ext cx="11305257" cy="36933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Quite the same viewpoint…</a:t>
            </a:r>
            <a:endParaRPr lang="en-US" dirty="0"/>
          </a:p>
        </p:txBody>
      </p:sp>
    </p:spTree>
    <p:extLst>
      <p:ext uri="{BB962C8B-B14F-4D97-AF65-F5344CB8AC3E}">
        <p14:creationId xmlns:p14="http://schemas.microsoft.com/office/powerpoint/2010/main" val="265869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Cost of quality</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5</a:t>
            </a:fld>
            <a:endParaRPr lang="de-DE" dirty="0"/>
          </a:p>
        </p:txBody>
      </p:sp>
      <p:sp>
        <p:nvSpPr>
          <p:cNvPr id="27" name="TextBox 26"/>
          <p:cNvSpPr txBox="1"/>
          <p:nvPr/>
        </p:nvSpPr>
        <p:spPr>
          <a:xfrm>
            <a:off x="2108857" y="945191"/>
            <a:ext cx="1963999" cy="400110"/>
          </a:xfrm>
          <a:prstGeom prst="rect">
            <a:avLst/>
          </a:prstGeom>
          <a:noFill/>
        </p:spPr>
        <p:txBody>
          <a:bodyPr wrap="none" rtlCol="0">
            <a:spAutoFit/>
          </a:bodyPr>
          <a:lstStyle/>
          <a:p>
            <a:r>
              <a:rPr lang="en-US" sz="2000" b="1" dirty="0"/>
              <a:t>Cost of quality</a:t>
            </a:r>
          </a:p>
        </p:txBody>
      </p:sp>
      <p:sp>
        <p:nvSpPr>
          <p:cNvPr id="28" name="TextBox 27"/>
          <p:cNvSpPr txBox="1"/>
          <p:nvPr/>
        </p:nvSpPr>
        <p:spPr>
          <a:xfrm>
            <a:off x="637942" y="1793296"/>
            <a:ext cx="2605200" cy="400110"/>
          </a:xfrm>
          <a:prstGeom prst="rect">
            <a:avLst/>
          </a:prstGeom>
          <a:noFill/>
        </p:spPr>
        <p:txBody>
          <a:bodyPr wrap="none" rtlCol="0">
            <a:spAutoFit/>
          </a:bodyPr>
          <a:lstStyle/>
          <a:p>
            <a:r>
              <a:rPr lang="en-US" sz="2000" b="1" dirty="0">
                <a:solidFill>
                  <a:srgbClr val="C00000"/>
                </a:solidFill>
              </a:rPr>
              <a:t>Cost of poor quality</a:t>
            </a:r>
          </a:p>
        </p:txBody>
      </p:sp>
      <p:sp>
        <p:nvSpPr>
          <p:cNvPr id="29" name="TextBox 28"/>
          <p:cNvSpPr txBox="1"/>
          <p:nvPr/>
        </p:nvSpPr>
        <p:spPr>
          <a:xfrm>
            <a:off x="3134093" y="1797803"/>
            <a:ext cx="2662908" cy="400110"/>
          </a:xfrm>
          <a:prstGeom prst="rect">
            <a:avLst/>
          </a:prstGeom>
          <a:noFill/>
        </p:spPr>
        <p:txBody>
          <a:bodyPr wrap="none" rtlCol="0">
            <a:spAutoFit/>
          </a:bodyPr>
          <a:lstStyle/>
          <a:p>
            <a:r>
              <a:rPr lang="en-US" sz="2000" b="1" dirty="0">
                <a:solidFill>
                  <a:schemeClr val="tx2"/>
                </a:solidFill>
              </a:rPr>
              <a:t>Cost of good quality</a:t>
            </a:r>
          </a:p>
        </p:txBody>
      </p:sp>
      <p:sp>
        <p:nvSpPr>
          <p:cNvPr id="30" name="TextBox 29"/>
          <p:cNvSpPr txBox="1"/>
          <p:nvPr/>
        </p:nvSpPr>
        <p:spPr>
          <a:xfrm>
            <a:off x="302637" y="2614394"/>
            <a:ext cx="2348720" cy="400110"/>
          </a:xfrm>
          <a:prstGeom prst="rect">
            <a:avLst/>
          </a:prstGeom>
          <a:noFill/>
        </p:spPr>
        <p:txBody>
          <a:bodyPr wrap="none" rtlCol="0">
            <a:spAutoFit/>
          </a:bodyPr>
          <a:lstStyle/>
          <a:p>
            <a:r>
              <a:rPr lang="en-US" sz="2000" dirty="0"/>
              <a:t>Internal failure cost</a:t>
            </a:r>
          </a:p>
        </p:txBody>
      </p:sp>
      <p:sp>
        <p:nvSpPr>
          <p:cNvPr id="31" name="TextBox 30"/>
          <p:cNvSpPr txBox="1"/>
          <p:nvPr/>
        </p:nvSpPr>
        <p:spPr>
          <a:xfrm>
            <a:off x="2659557" y="2613648"/>
            <a:ext cx="2435282" cy="400110"/>
          </a:xfrm>
          <a:prstGeom prst="rect">
            <a:avLst/>
          </a:prstGeom>
          <a:noFill/>
        </p:spPr>
        <p:txBody>
          <a:bodyPr wrap="none" rtlCol="0">
            <a:spAutoFit/>
          </a:bodyPr>
          <a:lstStyle/>
          <a:p>
            <a:r>
              <a:rPr lang="en-US" sz="2000" dirty="0"/>
              <a:t>External failure cost</a:t>
            </a:r>
          </a:p>
        </p:txBody>
      </p:sp>
      <p:sp>
        <p:nvSpPr>
          <p:cNvPr id="32" name="Oval 31"/>
          <p:cNvSpPr/>
          <p:nvPr/>
        </p:nvSpPr>
        <p:spPr>
          <a:xfrm rot="152348">
            <a:off x="833207" y="3438751"/>
            <a:ext cx="4248472" cy="13452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33" name="TextBox 32"/>
          <p:cNvSpPr txBox="1"/>
          <p:nvPr/>
        </p:nvSpPr>
        <p:spPr>
          <a:xfrm>
            <a:off x="1349372" y="3694834"/>
            <a:ext cx="1354858" cy="400110"/>
          </a:xfrm>
          <a:prstGeom prst="rect">
            <a:avLst/>
          </a:prstGeom>
          <a:noFill/>
        </p:spPr>
        <p:txBody>
          <a:bodyPr wrap="none" rtlCol="0">
            <a:spAutoFit/>
          </a:bodyPr>
          <a:lstStyle/>
          <a:p>
            <a:r>
              <a:rPr lang="en-US" sz="2000" dirty="0"/>
              <a:t>Re-design</a:t>
            </a:r>
          </a:p>
        </p:txBody>
      </p:sp>
      <p:sp>
        <p:nvSpPr>
          <p:cNvPr id="34" name="TextBox 33"/>
          <p:cNvSpPr txBox="1"/>
          <p:nvPr/>
        </p:nvSpPr>
        <p:spPr>
          <a:xfrm>
            <a:off x="2664933" y="3881791"/>
            <a:ext cx="2337499" cy="400110"/>
          </a:xfrm>
          <a:prstGeom prst="rect">
            <a:avLst/>
          </a:prstGeom>
          <a:noFill/>
        </p:spPr>
        <p:txBody>
          <a:bodyPr wrap="none" rtlCol="0">
            <a:spAutoFit/>
          </a:bodyPr>
          <a:lstStyle/>
          <a:p>
            <a:r>
              <a:rPr lang="en-US" sz="2000" dirty="0"/>
              <a:t>Re-implementation</a:t>
            </a:r>
          </a:p>
        </p:txBody>
      </p:sp>
      <p:sp>
        <p:nvSpPr>
          <p:cNvPr id="35" name="TextBox 34"/>
          <p:cNvSpPr txBox="1"/>
          <p:nvPr/>
        </p:nvSpPr>
        <p:spPr>
          <a:xfrm>
            <a:off x="1225581" y="4107703"/>
            <a:ext cx="1353256" cy="400110"/>
          </a:xfrm>
          <a:prstGeom prst="rect">
            <a:avLst/>
          </a:prstGeom>
          <a:noFill/>
        </p:spPr>
        <p:txBody>
          <a:bodyPr wrap="none" rtlCol="0">
            <a:spAutoFit/>
          </a:bodyPr>
          <a:lstStyle/>
          <a:p>
            <a:r>
              <a:rPr lang="en-US" sz="2000" dirty="0"/>
              <a:t>Re-testing</a:t>
            </a:r>
          </a:p>
        </p:txBody>
      </p:sp>
      <p:sp>
        <p:nvSpPr>
          <p:cNvPr id="36" name="TextBox 35"/>
          <p:cNvSpPr txBox="1"/>
          <p:nvPr/>
        </p:nvSpPr>
        <p:spPr>
          <a:xfrm>
            <a:off x="2913121" y="4199910"/>
            <a:ext cx="1882247" cy="400110"/>
          </a:xfrm>
          <a:prstGeom prst="rect">
            <a:avLst/>
          </a:prstGeom>
          <a:noFill/>
        </p:spPr>
        <p:txBody>
          <a:bodyPr wrap="none" rtlCol="0">
            <a:spAutoFit/>
          </a:bodyPr>
          <a:lstStyle/>
          <a:p>
            <a:r>
              <a:rPr lang="en-US" sz="2000" dirty="0"/>
              <a:t>Re-inspections</a:t>
            </a:r>
          </a:p>
        </p:txBody>
      </p:sp>
      <p:cxnSp>
        <p:nvCxnSpPr>
          <p:cNvPr id="37" name="Straight Arrow Connector 36"/>
          <p:cNvCxnSpPr>
            <a:stCxn id="27" idx="2"/>
            <a:endCxn id="28" idx="0"/>
          </p:cNvCxnSpPr>
          <p:nvPr/>
        </p:nvCxnSpPr>
        <p:spPr>
          <a:xfrm flipH="1">
            <a:off x="1940542" y="1345301"/>
            <a:ext cx="1150315" cy="4479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27" idx="2"/>
            <a:endCxn id="29" idx="0"/>
          </p:cNvCxnSpPr>
          <p:nvPr/>
        </p:nvCxnSpPr>
        <p:spPr>
          <a:xfrm>
            <a:off x="3090857" y="1345301"/>
            <a:ext cx="1374690" cy="4525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a:stCxn id="28" idx="2"/>
            <a:endCxn id="31" idx="0"/>
          </p:cNvCxnSpPr>
          <p:nvPr/>
        </p:nvCxnSpPr>
        <p:spPr>
          <a:xfrm>
            <a:off x="1940542" y="2193406"/>
            <a:ext cx="1936656" cy="4202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a:endCxn id="30" idx="0"/>
          </p:cNvCxnSpPr>
          <p:nvPr/>
        </p:nvCxnSpPr>
        <p:spPr>
          <a:xfrm flipH="1">
            <a:off x="1476997" y="2193406"/>
            <a:ext cx="463545" cy="4209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a:stCxn id="31" idx="2"/>
          </p:cNvCxnSpPr>
          <p:nvPr/>
        </p:nvCxnSpPr>
        <p:spPr>
          <a:xfrm flipH="1">
            <a:off x="3002692" y="3013758"/>
            <a:ext cx="874506" cy="355259"/>
          </a:xfrm>
          <a:prstGeom prst="straightConnector1">
            <a:avLst/>
          </a:prstGeom>
          <a:ln>
            <a:solidFill>
              <a:srgbClr val="C00000"/>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2"/>
          </p:cNvCxnSpPr>
          <p:nvPr/>
        </p:nvCxnSpPr>
        <p:spPr>
          <a:xfrm>
            <a:off x="1476997" y="3014504"/>
            <a:ext cx="1443399" cy="361221"/>
          </a:xfrm>
          <a:prstGeom prst="straightConnector1">
            <a:avLst/>
          </a:prstGeom>
          <a:ln>
            <a:solidFill>
              <a:srgbClr val="C00000"/>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a:xfrm rot="16471260">
            <a:off x="2887930" y="4649767"/>
            <a:ext cx="288032" cy="28803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p>
        </p:txBody>
      </p:sp>
      <p:sp>
        <p:nvSpPr>
          <p:cNvPr id="44" name="Rectangle 43"/>
          <p:cNvSpPr/>
          <p:nvPr/>
        </p:nvSpPr>
        <p:spPr>
          <a:xfrm>
            <a:off x="554563" y="5183851"/>
            <a:ext cx="5159059" cy="461665"/>
          </a:xfrm>
          <a:prstGeom prst="rect">
            <a:avLst/>
          </a:prstGeom>
        </p:spPr>
        <p:txBody>
          <a:bodyPr wrap="square">
            <a:spAutoFit/>
          </a:bodyPr>
          <a:lstStyle/>
          <a:p>
            <a:pPr algn="ctr"/>
            <a:r>
              <a:rPr lang="en-US" sz="2400" b="1" dirty="0">
                <a:solidFill>
                  <a:srgbClr val="C00000"/>
                </a:solidFill>
              </a:rPr>
              <a:t>COPQ</a:t>
            </a:r>
            <a:r>
              <a:rPr lang="en-US" sz="2400" dirty="0">
                <a:solidFill>
                  <a:srgbClr val="C00000"/>
                </a:solidFill>
              </a:rPr>
              <a:t> </a:t>
            </a:r>
            <a:r>
              <a:rPr lang="en-US" sz="2400" dirty="0"/>
              <a:t>leads to the cost of rework.</a:t>
            </a:r>
          </a:p>
        </p:txBody>
      </p:sp>
      <p:sp>
        <p:nvSpPr>
          <p:cNvPr id="45" name="TextBox 44"/>
          <p:cNvSpPr txBox="1"/>
          <p:nvPr/>
        </p:nvSpPr>
        <p:spPr>
          <a:xfrm>
            <a:off x="5951984" y="836712"/>
            <a:ext cx="5832648" cy="535531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Cost of good quality (COGQ)</a:t>
            </a:r>
            <a:endParaRPr lang="en-US" dirty="0"/>
          </a:p>
          <a:p>
            <a:pPr marL="398463" lvl="1" indent="-173038" algn="just">
              <a:buClr>
                <a:schemeClr val="tx2"/>
              </a:buClr>
              <a:buFont typeface="Wingdings" panose="05000000000000000000" pitchFamily="2" charset="2"/>
              <a:buChar char="§"/>
            </a:pPr>
            <a:r>
              <a:rPr lang="en-US" dirty="0"/>
              <a:t>To </a:t>
            </a:r>
            <a:r>
              <a:rPr lang="en-US" b="1" dirty="0">
                <a:solidFill>
                  <a:schemeClr val="tx2"/>
                </a:solidFill>
              </a:rPr>
              <a:t>maintain</a:t>
            </a:r>
            <a:r>
              <a:rPr lang="en-US" dirty="0">
                <a:solidFill>
                  <a:schemeClr val="tx2"/>
                </a:solidFill>
              </a:rPr>
              <a:t> </a:t>
            </a:r>
            <a:r>
              <a:rPr lang="en-US" dirty="0"/>
              <a:t>the high quality status</a:t>
            </a:r>
          </a:p>
          <a:p>
            <a:pPr marL="398463" lvl="1" indent="-173038" algn="just">
              <a:buClr>
                <a:schemeClr val="tx2"/>
              </a:buClr>
              <a:buFont typeface="Wingdings" panose="05000000000000000000" pitchFamily="2" charset="2"/>
              <a:buChar char="§"/>
            </a:pPr>
            <a:r>
              <a:rPr lang="en-US" dirty="0"/>
              <a:t>For example, cost of training to increase knowledge and skill level, or cost of investing on management system for efficiency management</a:t>
            </a:r>
          </a:p>
          <a:p>
            <a:pPr marL="398463" lvl="1" indent="-173038" algn="just">
              <a:buClr>
                <a:schemeClr val="tx2"/>
              </a:buClr>
              <a:buFont typeface="Wingdings" panose="05000000000000000000" pitchFamily="2" charset="2"/>
              <a:buChar char="§"/>
            </a:pPr>
            <a:r>
              <a:rPr lang="en-US" b="1" dirty="0">
                <a:solidFill>
                  <a:srgbClr val="C00000"/>
                </a:solidFill>
              </a:rPr>
              <a:t>Cannot be avoid</a:t>
            </a:r>
            <a:r>
              <a:rPr lang="en-US" dirty="0"/>
              <a:t> since it’s necessary to maintain the quality level similar or higher than before</a:t>
            </a:r>
          </a:p>
          <a:p>
            <a:pPr marL="398463" lvl="1" indent="-173038" algn="just">
              <a:buClr>
                <a:schemeClr val="tx2"/>
              </a:buClr>
              <a:buFont typeface="Wingdings" panose="05000000000000000000" pitchFamily="2" charset="2"/>
              <a:buChar char="§"/>
            </a:pPr>
            <a:endParaRPr lang="en-US" dirty="0"/>
          </a:p>
          <a:p>
            <a:pPr marL="285750" indent="-285750" algn="just">
              <a:buClr>
                <a:schemeClr val="tx2"/>
              </a:buClr>
              <a:buFont typeface="Wingdings" panose="05000000000000000000" pitchFamily="2" charset="2"/>
              <a:buChar char="q"/>
            </a:pPr>
            <a:r>
              <a:rPr lang="en-US" b="1" dirty="0">
                <a:solidFill>
                  <a:srgbClr val="C00000"/>
                </a:solidFill>
              </a:rPr>
              <a:t>Cost of poor quality (COPQ)</a:t>
            </a:r>
            <a:endParaRPr lang="en-US" dirty="0">
              <a:solidFill>
                <a:srgbClr val="C00000"/>
              </a:solidFill>
            </a:endParaRPr>
          </a:p>
          <a:p>
            <a:pPr marL="398463" lvl="1" indent="-173038" algn="just">
              <a:buClr>
                <a:schemeClr val="tx2"/>
              </a:buClr>
              <a:buFont typeface="Wingdings" panose="05000000000000000000" pitchFamily="2" charset="2"/>
              <a:buChar char="§"/>
            </a:pPr>
            <a:r>
              <a:rPr lang="en-US" dirty="0"/>
              <a:t>To </a:t>
            </a:r>
            <a:r>
              <a:rPr lang="en-US" b="1" dirty="0">
                <a:solidFill>
                  <a:srgbClr val="C00000"/>
                </a:solidFill>
              </a:rPr>
              <a:t>fix the failure </a:t>
            </a:r>
            <a:r>
              <a:rPr lang="en-US" dirty="0"/>
              <a:t>on work</a:t>
            </a:r>
          </a:p>
          <a:p>
            <a:pPr marL="398463" lvl="1" indent="-173038" algn="just">
              <a:buClr>
                <a:schemeClr val="tx2"/>
              </a:buClr>
              <a:buFont typeface="Wingdings" panose="05000000000000000000" pitchFamily="2" charset="2"/>
              <a:buChar char="§"/>
            </a:pPr>
            <a:r>
              <a:rPr lang="en-US" dirty="0"/>
              <a:t>The failure can be either internal failure (bug in development) or external failure (issue of </a:t>
            </a:r>
            <a:r>
              <a:rPr lang="en-US" dirty="0" err="1"/>
              <a:t>env</a:t>
            </a:r>
            <a:r>
              <a:rPr lang="en-US" dirty="0"/>
              <a:t>.)</a:t>
            </a:r>
          </a:p>
          <a:p>
            <a:pPr marL="398463" lvl="1" indent="-173038" algn="just">
              <a:buClr>
                <a:schemeClr val="tx2"/>
              </a:buClr>
              <a:buFont typeface="Wingdings" panose="05000000000000000000" pitchFamily="2" charset="2"/>
              <a:buChar char="§"/>
            </a:pPr>
            <a:r>
              <a:rPr lang="en-US" b="1" dirty="0">
                <a:solidFill>
                  <a:schemeClr val="tx2"/>
                </a:solidFill>
              </a:rPr>
              <a:t>Can be avoid </a:t>
            </a:r>
            <a:r>
              <a:rPr lang="en-US" dirty="0"/>
              <a:t>since most of times the root causes of failure are due to mistakes</a:t>
            </a:r>
          </a:p>
          <a:p>
            <a:pPr marL="398463" lvl="1" indent="-173038" algn="just">
              <a:buClr>
                <a:schemeClr val="tx2"/>
              </a:buClr>
              <a:buFont typeface="Wingdings" panose="05000000000000000000" pitchFamily="2" charset="2"/>
              <a:buChar char="§"/>
            </a:pPr>
            <a:endParaRPr lang="en-US" dirty="0"/>
          </a:p>
          <a:p>
            <a:pPr marL="285750" indent="-285750" algn="just">
              <a:buClr>
                <a:schemeClr val="tx2"/>
              </a:buClr>
              <a:buFont typeface="Wingdings" panose="05000000000000000000" pitchFamily="2" charset="2"/>
              <a:buChar char="q"/>
            </a:pPr>
            <a:r>
              <a:rPr lang="en-US" b="1" dirty="0"/>
              <a:t>Comparing between costs of quality</a:t>
            </a:r>
            <a:endParaRPr lang="en-US" dirty="0"/>
          </a:p>
          <a:p>
            <a:pPr marL="398463" lvl="1" indent="-173038" algn="just">
              <a:buClr>
                <a:schemeClr val="tx2"/>
              </a:buClr>
              <a:buFont typeface="Wingdings" panose="05000000000000000000" pitchFamily="2" charset="2"/>
              <a:buChar char="§"/>
            </a:pPr>
            <a:r>
              <a:rPr lang="en-US" dirty="0"/>
              <a:t>In general, </a:t>
            </a:r>
            <a:r>
              <a:rPr lang="en-US" b="1" dirty="0">
                <a:solidFill>
                  <a:srgbClr val="C00000"/>
                </a:solidFill>
              </a:rPr>
              <a:t>COPQ</a:t>
            </a:r>
            <a:r>
              <a:rPr lang="en-US" dirty="0">
                <a:solidFill>
                  <a:srgbClr val="C00000"/>
                </a:solidFill>
              </a:rPr>
              <a:t> </a:t>
            </a:r>
            <a:r>
              <a:rPr lang="en-US" dirty="0"/>
              <a:t>&gt; </a:t>
            </a:r>
            <a:r>
              <a:rPr lang="en-US" b="1" dirty="0">
                <a:solidFill>
                  <a:schemeClr val="tx2"/>
                </a:solidFill>
              </a:rPr>
              <a:t>COGQ</a:t>
            </a:r>
            <a:r>
              <a:rPr lang="en-US" dirty="0"/>
              <a:t> since </a:t>
            </a:r>
            <a:r>
              <a:rPr lang="en-US" b="1" dirty="0">
                <a:solidFill>
                  <a:schemeClr val="tx2"/>
                </a:solidFill>
              </a:rPr>
              <a:t>COGQ</a:t>
            </a:r>
            <a:r>
              <a:rPr lang="en-US" dirty="0"/>
              <a:t> is optimal under good management while </a:t>
            </a:r>
            <a:r>
              <a:rPr lang="en-US" b="1" dirty="0">
                <a:solidFill>
                  <a:srgbClr val="C00000"/>
                </a:solidFill>
              </a:rPr>
              <a:t>COPQ</a:t>
            </a:r>
            <a:r>
              <a:rPr lang="en-US" dirty="0">
                <a:solidFill>
                  <a:srgbClr val="C00000"/>
                </a:solidFill>
              </a:rPr>
              <a:t> </a:t>
            </a:r>
            <a:r>
              <a:rPr lang="en-US" dirty="0"/>
              <a:t>cannot be forecasted under poor management.</a:t>
            </a:r>
          </a:p>
        </p:txBody>
      </p:sp>
    </p:spTree>
    <p:extLst>
      <p:ext uri="{BB962C8B-B14F-4D97-AF65-F5344CB8AC3E}">
        <p14:creationId xmlns:p14="http://schemas.microsoft.com/office/powerpoint/2010/main" val="22303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5">
                                            <p:txEl>
                                              <p:pRg st="0" end="0"/>
                                            </p:txEl>
                                          </p:spTgt>
                                        </p:tgtEl>
                                        <p:attrNameLst>
                                          <p:attrName>style.visibility</p:attrName>
                                        </p:attrNameLst>
                                      </p:cBhvr>
                                      <p:to>
                                        <p:strVal val="visible"/>
                                      </p:to>
                                    </p:set>
                                    <p:animEffect transition="in" filter="fade">
                                      <p:cBhvr>
                                        <p:cTn id="24" dur="500"/>
                                        <p:tgtEl>
                                          <p:spTgt spid="45">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animEffect transition="in" filter="fade">
                                      <p:cBhvr>
                                        <p:cTn id="27" dur="500"/>
                                        <p:tgtEl>
                                          <p:spTgt spid="45">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5">
                                            <p:txEl>
                                              <p:pRg st="2" end="2"/>
                                            </p:txEl>
                                          </p:spTgt>
                                        </p:tgtEl>
                                        <p:attrNameLst>
                                          <p:attrName>style.visibility</p:attrName>
                                        </p:attrNameLst>
                                      </p:cBhvr>
                                      <p:to>
                                        <p:strVal val="visible"/>
                                      </p:to>
                                    </p:set>
                                    <p:animEffect transition="in" filter="fade">
                                      <p:cBhvr>
                                        <p:cTn id="30" dur="500"/>
                                        <p:tgtEl>
                                          <p:spTgt spid="45">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xEl>
                                              <p:pRg st="3" end="3"/>
                                            </p:txEl>
                                          </p:spTgt>
                                        </p:tgtEl>
                                        <p:attrNameLst>
                                          <p:attrName>style.visibility</p:attrName>
                                        </p:attrNameLst>
                                      </p:cBhvr>
                                      <p:to>
                                        <p:strVal val="visible"/>
                                      </p:to>
                                    </p:set>
                                    <p:animEffect transition="in" filter="fade">
                                      <p:cBhvr>
                                        <p:cTn id="33" dur="500"/>
                                        <p:tgtEl>
                                          <p:spTgt spid="4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5">
                                            <p:txEl>
                                              <p:pRg st="5" end="5"/>
                                            </p:txEl>
                                          </p:spTgt>
                                        </p:tgtEl>
                                        <p:attrNameLst>
                                          <p:attrName>style.visibility</p:attrName>
                                        </p:attrNameLst>
                                      </p:cBhvr>
                                      <p:to>
                                        <p:strVal val="visible"/>
                                      </p:to>
                                    </p:set>
                                    <p:animEffect transition="in" filter="fade">
                                      <p:cBhvr>
                                        <p:cTn id="38" dur="500"/>
                                        <p:tgtEl>
                                          <p:spTgt spid="45">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xEl>
                                              <p:pRg st="6" end="6"/>
                                            </p:txEl>
                                          </p:spTgt>
                                        </p:tgtEl>
                                        <p:attrNameLst>
                                          <p:attrName>style.visibility</p:attrName>
                                        </p:attrNameLst>
                                      </p:cBhvr>
                                      <p:to>
                                        <p:strVal val="visible"/>
                                      </p:to>
                                    </p:set>
                                    <p:animEffect transition="in" filter="fade">
                                      <p:cBhvr>
                                        <p:cTn id="41" dur="500"/>
                                        <p:tgtEl>
                                          <p:spTgt spid="45">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5">
                                            <p:txEl>
                                              <p:pRg st="7" end="7"/>
                                            </p:txEl>
                                          </p:spTgt>
                                        </p:tgtEl>
                                        <p:attrNameLst>
                                          <p:attrName>style.visibility</p:attrName>
                                        </p:attrNameLst>
                                      </p:cBhvr>
                                      <p:to>
                                        <p:strVal val="visible"/>
                                      </p:to>
                                    </p:set>
                                    <p:animEffect transition="in" filter="fade">
                                      <p:cBhvr>
                                        <p:cTn id="44" dur="500"/>
                                        <p:tgtEl>
                                          <p:spTgt spid="45">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5">
                                            <p:txEl>
                                              <p:pRg st="8" end="8"/>
                                            </p:txEl>
                                          </p:spTgt>
                                        </p:tgtEl>
                                        <p:attrNameLst>
                                          <p:attrName>style.visibility</p:attrName>
                                        </p:attrNameLst>
                                      </p:cBhvr>
                                      <p:to>
                                        <p:strVal val="visible"/>
                                      </p:to>
                                    </p:set>
                                    <p:animEffect transition="in" filter="fade">
                                      <p:cBhvr>
                                        <p:cTn id="47" dur="500"/>
                                        <p:tgtEl>
                                          <p:spTgt spid="45">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par>
                                <p:cTn id="75" presetID="10"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500"/>
                                        <p:tgtEl>
                                          <p:spTgt spid="41"/>
                                        </p:tgtEl>
                                      </p:cBhvr>
                                    </p:animEffect>
                                  </p:childTnLst>
                                </p:cTn>
                              </p:par>
                              <p:par>
                                <p:cTn id="78" presetID="10" presetClass="entr" presetSubtype="0" fill="hold" nodeType="with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500"/>
                                        <p:tgtEl>
                                          <p:spTgt spid="4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5">
                                            <p:txEl>
                                              <p:pRg st="10" end="10"/>
                                            </p:txEl>
                                          </p:spTgt>
                                        </p:tgtEl>
                                        <p:attrNameLst>
                                          <p:attrName>style.visibility</p:attrName>
                                        </p:attrNameLst>
                                      </p:cBhvr>
                                      <p:to>
                                        <p:strVal val="visible"/>
                                      </p:to>
                                    </p:set>
                                    <p:animEffect transition="in" filter="fade">
                                      <p:cBhvr>
                                        <p:cTn id="88" dur="500"/>
                                        <p:tgtEl>
                                          <p:spTgt spid="45">
                                            <p:txEl>
                                              <p:pRg st="10" end="1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5">
                                            <p:txEl>
                                              <p:pRg st="11" end="11"/>
                                            </p:txEl>
                                          </p:spTgt>
                                        </p:tgtEl>
                                        <p:attrNameLst>
                                          <p:attrName>style.visibility</p:attrName>
                                        </p:attrNameLst>
                                      </p:cBhvr>
                                      <p:to>
                                        <p:strVal val="visible"/>
                                      </p:to>
                                    </p:set>
                                    <p:animEffect transition="in" filter="fade">
                                      <p:cBhvr>
                                        <p:cTn id="91" dur="500"/>
                                        <p:tgtEl>
                                          <p:spTgt spid="45">
                                            <p:txEl>
                                              <p:pRg st="11" end="11"/>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animBg="1"/>
      <p:bldP spid="33" grpId="0"/>
      <p:bldP spid="34" grpId="0"/>
      <p:bldP spid="35" grpId="0"/>
      <p:bldP spid="36" grpId="0"/>
      <p:bldP spid="43" grpId="0" animBg="1"/>
      <p:bldP spid="4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 </a:t>
            </a:r>
            <a:r>
              <a:rPr lang="en-US" dirty="0">
                <a:solidFill>
                  <a:srgbClr val="C00000"/>
                </a:solidFill>
              </a:rPr>
              <a:t>Reference</a:t>
            </a:r>
            <a:r>
              <a:rPr lang="en-US" dirty="0"/>
              <a:t> from </a:t>
            </a:r>
            <a:r>
              <a:rPr lang="en-US" dirty="0">
                <a:solidFill>
                  <a:srgbClr val="7030A0"/>
                </a:solidFill>
              </a:rPr>
              <a:t>REL/BBU</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50</a:t>
            </a:fld>
            <a:endParaRPr lang="de-DE" dirty="0"/>
          </a:p>
        </p:txBody>
      </p:sp>
      <p:sp>
        <p:nvSpPr>
          <p:cNvPr id="20" name="TextBox 19"/>
          <p:cNvSpPr txBox="1"/>
          <p:nvPr/>
        </p:nvSpPr>
        <p:spPr>
          <a:xfrm>
            <a:off x="479375" y="836712"/>
            <a:ext cx="11305257" cy="36933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Quite the same viewpoint… but less raking on low-level issues</a:t>
            </a:r>
            <a:endParaRPr lang="en-US" dirty="0"/>
          </a:p>
        </p:txBody>
      </p:sp>
      <p:graphicFrame>
        <p:nvGraphicFramePr>
          <p:cNvPr id="12" name="表 7">
            <a:extLst>
              <a:ext uri="{FF2B5EF4-FFF2-40B4-BE49-F238E27FC236}">
                <a16:creationId xmlns:a16="http://schemas.microsoft.com/office/drawing/2014/main" id="{BD3D08E1-E722-4876-94A6-A250D4E05923}"/>
              </a:ext>
            </a:extLst>
          </p:cNvPr>
          <p:cNvGraphicFramePr>
            <a:graphicFrameLocks noGrp="1"/>
          </p:cNvGraphicFramePr>
          <p:nvPr>
            <p:extLst>
              <p:ext uri="{D42A27DB-BD31-4B8C-83A1-F6EECF244321}">
                <p14:modId xmlns:p14="http://schemas.microsoft.com/office/powerpoint/2010/main" val="3899163496"/>
              </p:ext>
            </p:extLst>
          </p:nvPr>
        </p:nvGraphicFramePr>
        <p:xfrm>
          <a:off x="1055477" y="1510813"/>
          <a:ext cx="10081119" cy="2028817"/>
        </p:xfrm>
        <a:graphic>
          <a:graphicData uri="http://schemas.openxmlformats.org/drawingml/2006/table">
            <a:tbl>
              <a:tblPr/>
              <a:tblGrid>
                <a:gridCol w="2839254">
                  <a:extLst>
                    <a:ext uri="{9D8B030D-6E8A-4147-A177-3AD203B41FA5}">
                      <a16:colId xmlns:a16="http://schemas.microsoft.com/office/drawing/2014/main" val="112258056"/>
                    </a:ext>
                  </a:extLst>
                </a:gridCol>
                <a:gridCol w="982791">
                  <a:extLst>
                    <a:ext uri="{9D8B030D-6E8A-4147-A177-3AD203B41FA5}">
                      <a16:colId xmlns:a16="http://schemas.microsoft.com/office/drawing/2014/main" val="2077518736"/>
                    </a:ext>
                  </a:extLst>
                </a:gridCol>
                <a:gridCol w="2396690">
                  <a:extLst>
                    <a:ext uri="{9D8B030D-6E8A-4147-A177-3AD203B41FA5}">
                      <a16:colId xmlns:a16="http://schemas.microsoft.com/office/drawing/2014/main" val="3646464924"/>
                    </a:ext>
                  </a:extLst>
                </a:gridCol>
                <a:gridCol w="1677625">
                  <a:extLst>
                    <a:ext uri="{9D8B030D-6E8A-4147-A177-3AD203B41FA5}">
                      <a16:colId xmlns:a16="http://schemas.microsoft.com/office/drawing/2014/main" val="1857936269"/>
                    </a:ext>
                  </a:extLst>
                </a:gridCol>
                <a:gridCol w="2184759">
                  <a:extLst>
                    <a:ext uri="{9D8B030D-6E8A-4147-A177-3AD203B41FA5}">
                      <a16:colId xmlns:a16="http://schemas.microsoft.com/office/drawing/2014/main" val="3642449643"/>
                    </a:ext>
                  </a:extLst>
                </a:gridCol>
              </a:tblGrid>
              <a:tr h="332027">
                <a:tc>
                  <a:txBody>
                    <a:bodyPr/>
                    <a:lstStyle/>
                    <a:p>
                      <a:pPr algn="ctr" fontAlgn="ctr"/>
                      <a:r>
                        <a:rPr lang="en-US" altLang="ja-JP" sz="1400" b="0" i="0" u="none" strike="noStrike" dirty="0">
                          <a:solidFill>
                            <a:schemeClr val="tx2"/>
                          </a:solidFill>
                          <a:effectLst/>
                          <a:latin typeface="+mn-ea"/>
                          <a:ea typeface="+mn-ea"/>
                        </a:rPr>
                        <a:t>Rank</a:t>
                      </a:r>
                      <a:endParaRPr lang="ja-JP" altLang="en-US" sz="1400" b="0" i="0" u="none" strike="noStrike" dirty="0">
                        <a:solidFill>
                          <a:schemeClr val="tx2"/>
                        </a:solidFill>
                        <a:effectLst/>
                        <a:latin typeface="+mn-ea"/>
                        <a:ea typeface="+mn-ea"/>
                      </a:endParaRPr>
                    </a:p>
                  </a:txBody>
                  <a:tcPr marL="4695" marR="4695" marT="4695" marB="0" anchor="ctr">
                    <a:lnL w="28575"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accent4">
                        <a:lumMod val="20000"/>
                        <a:lumOff val="80000"/>
                      </a:schemeClr>
                    </a:solidFill>
                  </a:tcPr>
                </a:tc>
                <a:tc>
                  <a:txBody>
                    <a:bodyPr/>
                    <a:lstStyle/>
                    <a:p>
                      <a:pPr algn="ctr" fontAlgn="ctr"/>
                      <a:r>
                        <a:rPr kumimoji="1" lang="en-US" altLang="ja-JP" sz="1400" b="0" i="0" u="none" strike="noStrike" kern="1200" dirty="0">
                          <a:solidFill>
                            <a:schemeClr val="tx2"/>
                          </a:solidFill>
                          <a:effectLst/>
                          <a:latin typeface="+mn-ea"/>
                          <a:ea typeface="+mn-ea"/>
                          <a:cs typeface="+mn-cs"/>
                        </a:rPr>
                        <a:t>Category</a:t>
                      </a:r>
                      <a:endParaRPr kumimoji="1" lang="ja-JP" altLang="en-US" sz="1400" b="0" i="0" u="none" strike="noStrike" kern="1200" dirty="0">
                        <a:solidFill>
                          <a:schemeClr val="tx2"/>
                        </a:solidFill>
                        <a:effectLst/>
                        <a:latin typeface="+mn-ea"/>
                        <a:ea typeface="+mn-ea"/>
                        <a:cs typeface="+mn-cs"/>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accent4">
                        <a:lumMod val="20000"/>
                        <a:lumOff val="80000"/>
                      </a:schemeClr>
                    </a:solidFill>
                  </a:tcPr>
                </a:tc>
                <a:tc>
                  <a:txBody>
                    <a:bodyPr/>
                    <a:lstStyle/>
                    <a:p>
                      <a:pPr algn="ctr" fontAlgn="ctr">
                        <a:lnSpc>
                          <a:spcPts val="1800"/>
                        </a:lnSpc>
                      </a:pPr>
                      <a:r>
                        <a:rPr lang="en-US" altLang="ja-JP" sz="1400" b="0" i="0" u="none" strike="noStrike" dirty="0">
                          <a:solidFill>
                            <a:schemeClr val="tx2"/>
                          </a:solidFill>
                          <a:effectLst/>
                          <a:latin typeface="+mn-ea"/>
                          <a:ea typeface="+mn-ea"/>
                        </a:rPr>
                        <a:t>Design certification date</a:t>
                      </a:r>
                      <a:endParaRPr lang="ja-JP" alt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accent4">
                        <a:lumMod val="20000"/>
                        <a:lumOff val="80000"/>
                      </a:schemeClr>
                    </a:solidFill>
                  </a:tcPr>
                </a:tc>
                <a:tc>
                  <a:txBody>
                    <a:bodyPr/>
                    <a:lstStyle/>
                    <a:p>
                      <a:pPr algn="ctr" fontAlgn="ctr">
                        <a:lnSpc>
                          <a:spcPts val="1800"/>
                        </a:lnSpc>
                      </a:pPr>
                      <a:r>
                        <a:rPr lang="en-US" sz="1400" b="0" i="0" u="none" strike="noStrike" dirty="0">
                          <a:solidFill>
                            <a:schemeClr val="tx2"/>
                          </a:solidFill>
                          <a:effectLst/>
                          <a:latin typeface="+mn-ea"/>
                          <a:ea typeface="+mn-ea"/>
                        </a:rPr>
                        <a:t>Aras registration</a:t>
                      </a:r>
                      <a:endParaRPr lang="ja-JP" alt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accent4">
                        <a:lumMod val="20000"/>
                        <a:lumOff val="80000"/>
                      </a:schemeClr>
                    </a:solidFill>
                  </a:tcPr>
                </a:tc>
                <a:tc>
                  <a:txBody>
                    <a:bodyPr/>
                    <a:lstStyle/>
                    <a:p>
                      <a:pPr algn="ctr" fontAlgn="ctr">
                        <a:lnSpc>
                          <a:spcPts val="1800"/>
                        </a:lnSpc>
                      </a:pPr>
                      <a:r>
                        <a:rPr lang="en-US" altLang="ja-JP" sz="1400" b="0" i="0" u="none" strike="noStrike" dirty="0">
                          <a:solidFill>
                            <a:schemeClr val="tx2"/>
                          </a:solidFill>
                          <a:effectLst/>
                          <a:latin typeface="+mn-ea"/>
                          <a:ea typeface="+mn-ea"/>
                        </a:rPr>
                        <a:t>Case (5 why)</a:t>
                      </a:r>
                      <a:r>
                        <a:rPr lang="ja-JP" altLang="en-US" sz="1400" b="0" i="0" u="none" strike="noStrike" dirty="0">
                          <a:solidFill>
                            <a:schemeClr val="tx2"/>
                          </a:solidFill>
                          <a:effectLst/>
                          <a:latin typeface="+mn-ea"/>
                          <a:ea typeface="+mn-ea"/>
                        </a:rPr>
                        <a:t> </a:t>
                      </a:r>
                      <a:r>
                        <a:rPr lang="en-US" altLang="ja-JP" sz="1400" b="0" i="0" u="none" strike="noStrike" dirty="0">
                          <a:solidFill>
                            <a:schemeClr val="tx2"/>
                          </a:solidFill>
                          <a:effectLst/>
                          <a:latin typeface="+mn-ea"/>
                          <a:ea typeface="+mn-ea"/>
                        </a:rPr>
                        <a:t>analysis</a:t>
                      </a:r>
                      <a:endParaRPr lang="ja-JP" alt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0708110"/>
                  </a:ext>
                </a:extLst>
              </a:tr>
              <a:tr h="339358">
                <a:tc>
                  <a:txBody>
                    <a:bodyPr/>
                    <a:lstStyle/>
                    <a:p>
                      <a:pPr algn="l" fontAlgn="ctr"/>
                      <a:r>
                        <a:rPr lang="en-US" sz="1400" b="0" i="0" u="none" strike="noStrike" dirty="0">
                          <a:solidFill>
                            <a:schemeClr val="tx2"/>
                          </a:solidFill>
                          <a:effectLst/>
                          <a:latin typeface="+mn-ea"/>
                          <a:ea typeface="+mn-ea"/>
                        </a:rPr>
                        <a:t>Serious Quality Incident</a:t>
                      </a:r>
                    </a:p>
                  </a:txBody>
                  <a:tcPr marL="36000" marR="36000" marT="18000" marB="18000" anchor="ctr">
                    <a:lnL w="28575"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ctr"/>
                      <a:r>
                        <a:rPr lang="ja-JP" altLang="en-US" sz="1400" b="0" i="0" u="none" strike="noStrike" dirty="0">
                          <a:solidFill>
                            <a:schemeClr val="tx2"/>
                          </a:solidFill>
                          <a:effectLst/>
                          <a:latin typeface="+mn-ea"/>
                          <a:ea typeface="+mn-ea"/>
                        </a:rPr>
                        <a:t>ー</a:t>
                      </a:r>
                      <a:endParaRPr 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400" b="0" i="0" u="none" strike="noStrike" dirty="0">
                          <a:solidFill>
                            <a:schemeClr val="tx2"/>
                          </a:solidFill>
                          <a:effectLst/>
                          <a:latin typeface="+mn-ea"/>
                          <a:ea typeface="+mn-ea"/>
                        </a:rPr>
                        <a:t>ー</a:t>
                      </a:r>
                      <a:endParaRPr lang="en-US" altLang="ja-JP"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20000"/>
                        <a:lumOff val="80000"/>
                      </a:schemeClr>
                    </a:solidFill>
                  </a:tcPr>
                </a:tc>
                <a:tc>
                  <a:txBody>
                    <a:bodyPr/>
                    <a:lstStyle/>
                    <a:p>
                      <a:pPr algn="ctr" fontAlgn="ctr"/>
                      <a:r>
                        <a:rPr lang="en-US" altLang="ja-JP" sz="1400" b="0" i="0" u="none" strike="noStrike" dirty="0">
                          <a:solidFill>
                            <a:schemeClr val="tx2"/>
                          </a:solidFill>
                          <a:effectLst/>
                          <a:latin typeface="+mn-ea"/>
                          <a:ea typeface="+mn-ea"/>
                        </a:rPr>
                        <a:t>Required</a:t>
                      </a:r>
                      <a:endParaRPr lang="ja-JP" alt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ja-JP" sz="1400" b="0" i="0" u="none" strike="noStrike" dirty="0">
                          <a:solidFill>
                            <a:schemeClr val="tx2"/>
                          </a:solidFill>
                          <a:effectLst/>
                          <a:latin typeface="+mn-ea"/>
                          <a:ea typeface="+mn-ea"/>
                        </a:rPr>
                        <a:t>Must</a:t>
                      </a:r>
                      <a:endParaRPr lang="ja-JP" alt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89197176"/>
                  </a:ext>
                </a:extLst>
              </a:tr>
              <a:tr h="339358">
                <a:tc>
                  <a:txBody>
                    <a:bodyPr/>
                    <a:lstStyle/>
                    <a:p>
                      <a:pPr algn="l" fontAlgn="ctr"/>
                      <a:r>
                        <a:rPr lang="en-US" sz="1400" b="0" i="0" u="none" strike="noStrike" dirty="0">
                          <a:solidFill>
                            <a:schemeClr val="tx2"/>
                          </a:solidFill>
                          <a:effectLst/>
                          <a:latin typeface="+mn-ea"/>
                          <a:ea typeface="+mn-ea"/>
                        </a:rPr>
                        <a:t>Major Quality Incident</a:t>
                      </a:r>
                    </a:p>
                  </a:txBody>
                  <a:tcPr marL="36000" marR="36000" marT="18000" marB="18000" anchor="ctr">
                    <a:lnL w="28575"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chemeClr val="tx2"/>
                          </a:solidFill>
                          <a:effectLst/>
                          <a:latin typeface="+mn-ea"/>
                          <a:ea typeface="+mn-ea"/>
                        </a:rPr>
                        <a:t>ー</a:t>
                      </a: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400" b="0" i="0" u="none" strike="noStrike" dirty="0">
                          <a:solidFill>
                            <a:schemeClr val="tx2"/>
                          </a:solidFill>
                          <a:effectLst/>
                          <a:latin typeface="+mn-ea"/>
                          <a:ea typeface="+mn-ea"/>
                        </a:rPr>
                        <a:t>ー</a:t>
                      </a:r>
                      <a:endParaRPr lang="en-US" altLang="ja-JP"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b="0" i="0" u="none" strike="noStrike" dirty="0">
                          <a:solidFill>
                            <a:schemeClr val="tx2"/>
                          </a:solidFill>
                          <a:effectLst/>
                          <a:latin typeface="+mn-ea"/>
                          <a:ea typeface="+mn-ea"/>
                        </a:rPr>
                        <a:t>Required</a:t>
                      </a:r>
                      <a:endParaRPr lang="ja-JP" alt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b="0" i="0" u="none" strike="noStrike" dirty="0">
                          <a:solidFill>
                            <a:schemeClr val="tx2"/>
                          </a:solidFill>
                          <a:effectLst/>
                          <a:latin typeface="+mn-ea"/>
                          <a:ea typeface="+mn-ea"/>
                        </a:rPr>
                        <a:t>Must</a:t>
                      </a:r>
                      <a:endParaRPr lang="ja-JP" alt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132380406"/>
                  </a:ext>
                </a:extLst>
              </a:tr>
              <a:tr h="339358">
                <a:tc rowSpan="2">
                  <a:txBody>
                    <a:bodyPr/>
                    <a:lstStyle/>
                    <a:p>
                      <a:pPr algn="l" fontAlgn="ctr"/>
                      <a:r>
                        <a:rPr lang="en-US" sz="1400" b="0" i="0" u="none" strike="noStrike" dirty="0">
                          <a:solidFill>
                            <a:schemeClr val="tx2"/>
                          </a:solidFill>
                          <a:effectLst/>
                          <a:latin typeface="+mn-ea"/>
                          <a:ea typeface="+mn-ea"/>
                        </a:rPr>
                        <a:t>Quality Incident</a:t>
                      </a:r>
                    </a:p>
                  </a:txBody>
                  <a:tcPr marL="36000" marR="36000" marT="18000" marB="18000" anchor="ctr">
                    <a:lnL w="28575"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chemeClr val="tx2"/>
                          </a:solidFill>
                          <a:effectLst/>
                          <a:latin typeface="+mn-ea"/>
                          <a:ea typeface="+mn-ea"/>
                        </a:rPr>
                        <a:t>A</a:t>
                      </a:r>
                      <a:endParaRPr 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chemeClr val="tx2"/>
                          </a:solidFill>
                          <a:effectLst/>
                          <a:latin typeface="+mn-ea"/>
                          <a:ea typeface="+mn-ea"/>
                        </a:rPr>
                        <a:t>Within past 3 years</a:t>
                      </a:r>
                      <a:endParaRPr 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b="0" i="0" u="none" strike="noStrike" dirty="0">
                          <a:solidFill>
                            <a:schemeClr val="tx2"/>
                          </a:solidFill>
                          <a:effectLst/>
                          <a:latin typeface="+mn-ea"/>
                          <a:ea typeface="+mn-ea"/>
                        </a:rPr>
                        <a:t>Required</a:t>
                      </a:r>
                      <a:endParaRPr lang="ja-JP" alt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b="0" i="0" u="none" strike="noStrike" dirty="0">
                          <a:solidFill>
                            <a:schemeClr val="tx2"/>
                          </a:solidFill>
                          <a:effectLst/>
                          <a:latin typeface="+mn-ea"/>
                          <a:ea typeface="+mn-ea"/>
                        </a:rPr>
                        <a:t>Must</a:t>
                      </a:r>
                      <a:endParaRPr lang="ja-JP" alt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885910933"/>
                  </a:ext>
                </a:extLst>
              </a:tr>
              <a:tr h="339358">
                <a:tc vMerge="1">
                  <a:txBody>
                    <a:bodyPr/>
                    <a:lstStyle/>
                    <a:p>
                      <a:endParaRPr kumimoji="1" lang="ja-JP" altLang="en-US"/>
                    </a:p>
                  </a:txBody>
                  <a:tcPr/>
                </a:tc>
                <a:tc>
                  <a:txBody>
                    <a:bodyPr/>
                    <a:lstStyle/>
                    <a:p>
                      <a:pPr algn="ctr" fontAlgn="ctr"/>
                      <a:r>
                        <a:rPr lang="en-US" altLang="ja-JP" sz="1400" b="0" i="0" u="none" strike="noStrike" dirty="0">
                          <a:solidFill>
                            <a:schemeClr val="tx2"/>
                          </a:solidFill>
                          <a:effectLst/>
                          <a:latin typeface="+mn-ea"/>
                          <a:ea typeface="+mn-ea"/>
                        </a:rPr>
                        <a:t>B</a:t>
                      </a:r>
                      <a:endParaRPr 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b="0" i="0" u="none" strike="noStrike" dirty="0">
                          <a:solidFill>
                            <a:schemeClr val="tx2"/>
                          </a:solidFill>
                          <a:effectLst/>
                          <a:latin typeface="+mn-ea"/>
                          <a:ea typeface="+mn-ea"/>
                        </a:rPr>
                        <a:t>Until 3 years ago</a:t>
                      </a: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b="0" i="0" u="none" strike="noStrike" dirty="0">
                          <a:solidFill>
                            <a:schemeClr val="tx2"/>
                          </a:solidFill>
                          <a:effectLst/>
                          <a:latin typeface="+mn-ea"/>
                          <a:ea typeface="+mn-ea"/>
                        </a:rPr>
                        <a:t>Required</a:t>
                      </a:r>
                      <a:endParaRPr lang="ja-JP" altLang="en-US"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b="0" i="0" u="none" strike="noStrike" dirty="0">
                          <a:solidFill>
                            <a:schemeClr val="tx2"/>
                          </a:solidFill>
                          <a:effectLst/>
                          <a:latin typeface="+mn-ea"/>
                          <a:ea typeface="+mn-ea"/>
                        </a:rPr>
                        <a:t>Must</a:t>
                      </a:r>
                    </a:p>
                  </a:txBody>
                  <a:tcPr marL="36000" marR="36000" marT="18000" marB="18000" anchor="ctr">
                    <a:lnL w="12700"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980770544"/>
                  </a:ext>
                </a:extLst>
              </a:tr>
              <a:tr h="339358">
                <a:tc>
                  <a:txBody>
                    <a:bodyPr/>
                    <a:lstStyle/>
                    <a:p>
                      <a:pPr algn="l" fontAlgn="ctr"/>
                      <a:r>
                        <a:rPr lang="en-US" sz="1400" b="0" i="0" u="none" strike="noStrike" dirty="0">
                          <a:solidFill>
                            <a:schemeClr val="tx2"/>
                          </a:solidFill>
                          <a:effectLst/>
                          <a:latin typeface="+mn-ea"/>
                          <a:ea typeface="+mn-ea"/>
                        </a:rPr>
                        <a:t>Quality Issue</a:t>
                      </a:r>
                      <a:endParaRPr lang="ja-JP" altLang="en-US" sz="1400" b="0" i="0" u="none" strike="noStrike" dirty="0">
                        <a:solidFill>
                          <a:schemeClr val="tx2"/>
                        </a:solidFill>
                        <a:effectLst/>
                        <a:latin typeface="+mn-ea"/>
                        <a:ea typeface="+mn-ea"/>
                      </a:endParaRPr>
                    </a:p>
                  </a:txBody>
                  <a:tcPr marL="36000" marR="36000" marT="18000" marB="18000" anchor="ctr">
                    <a:lnL w="28575"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algn="ctr" fontAlgn="ctr"/>
                      <a:r>
                        <a:rPr lang="ja-JP" altLang="en-US" sz="1400" b="0" i="0" u="none" strike="noStrike" dirty="0">
                          <a:solidFill>
                            <a:schemeClr val="tx2"/>
                          </a:solidFill>
                          <a:effectLst/>
                          <a:latin typeface="+mn-ea"/>
                          <a:ea typeface="+mn-ea"/>
                        </a:rPr>
                        <a:t>ー</a:t>
                      </a: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400" b="0" i="0" u="none" strike="noStrike" dirty="0">
                          <a:solidFill>
                            <a:schemeClr val="tx2"/>
                          </a:solidFill>
                          <a:effectLst/>
                          <a:latin typeface="+mn-ea"/>
                          <a:ea typeface="+mn-ea"/>
                        </a:rPr>
                        <a:t>ー</a:t>
                      </a:r>
                      <a:endParaRPr lang="en-US" altLang="ja-JP" sz="1400" b="0" i="0" u="none" strike="noStrike" dirty="0">
                        <a:solidFill>
                          <a:schemeClr val="tx2"/>
                        </a:solidFill>
                        <a:effectLst/>
                        <a:latin typeface="+mn-ea"/>
                        <a:ea typeface="+mn-ea"/>
                      </a:endParaRP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accent5">
                        <a:lumMod val="20000"/>
                        <a:lumOff val="80000"/>
                      </a:schemeClr>
                    </a:solidFill>
                  </a:tcPr>
                </a:tc>
                <a:tc>
                  <a:txBody>
                    <a:bodyPr/>
                    <a:lstStyle/>
                    <a:p>
                      <a:pPr algn="ctr" fontAlgn="ctr"/>
                      <a:r>
                        <a:rPr lang="en-US" altLang="ja-JP" sz="1400" b="0" i="0" u="none" strike="noStrike" dirty="0">
                          <a:solidFill>
                            <a:schemeClr val="tx2"/>
                          </a:solidFill>
                          <a:effectLst/>
                          <a:latin typeface="+mn-ea"/>
                          <a:ea typeface="+mn-ea"/>
                        </a:rPr>
                        <a:t>Option</a:t>
                      </a:r>
                    </a:p>
                  </a:txBody>
                  <a:tcPr marL="36000" marR="36000" marT="18000" marB="18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ja-JP" sz="1400" b="0" i="0" u="none" strike="noStrike" dirty="0">
                          <a:solidFill>
                            <a:schemeClr val="tx2"/>
                          </a:solidFill>
                          <a:effectLst/>
                          <a:latin typeface="+mn-ea"/>
                          <a:ea typeface="+mn-ea"/>
                        </a:rPr>
                        <a:t>Option</a:t>
                      </a:r>
                    </a:p>
                  </a:txBody>
                  <a:tcPr marL="36000" marR="36000" marT="18000" marB="18000" anchor="ctr">
                    <a:lnL w="12700"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958967"/>
                  </a:ext>
                </a:extLst>
              </a:tr>
            </a:tbl>
          </a:graphicData>
        </a:graphic>
      </p:graphicFrame>
    </p:spTree>
    <p:extLst>
      <p:ext uri="{BB962C8B-B14F-4D97-AF65-F5344CB8AC3E}">
        <p14:creationId xmlns:p14="http://schemas.microsoft.com/office/powerpoint/2010/main" val="3881154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8000" y="1196752"/>
            <a:ext cx="11253600" cy="1028313"/>
          </a:xfrm>
        </p:spPr>
        <p:txBody>
          <a:bodyPr/>
          <a:lstStyle/>
          <a:p>
            <a:r>
              <a:rPr lang="en-US" dirty="0"/>
              <a:t>Quantitative Quality Control (QQC) Indicators</a:t>
            </a:r>
          </a:p>
        </p:txBody>
      </p:sp>
      <p:sp>
        <p:nvSpPr>
          <p:cNvPr id="33" name="Slide Number Placeholder 2"/>
          <p:cNvSpPr txBox="1">
            <a:spLocks/>
          </p:cNvSpPr>
          <p:nvPr/>
        </p:nvSpPr>
        <p:spPr>
          <a:xfrm>
            <a:off x="5760000" y="6509924"/>
            <a:ext cx="672075" cy="161583"/>
          </a:xfrm>
          <a:prstGeom prst="rect">
            <a:avLst/>
          </a:prstGeom>
        </p:spPr>
        <p:txBody>
          <a:bodyPr vert="horz" wrap="square" lIns="0" tIns="0" rIns="0" bIns="0" rtlCol="0" anchor="ctr">
            <a:spAutoFit/>
          </a:bodyPr>
          <a:lstStyle>
            <a:defPPr>
              <a:defRPr lang="de-DE"/>
            </a:defPPr>
            <a:lvl1pPr>
              <a:defRPr lang="en-US" sz="1050" b="1" i="0" u="none" strike="noStrike" baseline="0" smtClean="0">
                <a:solidFill>
                  <a:schemeClr val="tx2"/>
                </a:solidFill>
                <a:latin typeface="+mj-lt"/>
              </a:defRPr>
            </a:lvl1pPr>
          </a:lstStyle>
          <a:p>
            <a:r>
              <a:rPr lang="de-DE" dirty="0"/>
              <a:t>Page </a:t>
            </a:r>
            <a:fld id="{3FD030EF-7044-4946-962A-5D7D09BD1B34}" type="slidenum">
              <a:rPr lang="de-DE"/>
              <a:pPr/>
              <a:t>51</a:t>
            </a:fld>
            <a:endParaRPr lang="de-DE" dirty="0"/>
          </a:p>
        </p:txBody>
      </p:sp>
      <p:sp>
        <p:nvSpPr>
          <p:cNvPr id="5" name="TextBox 4"/>
          <p:cNvSpPr txBox="1"/>
          <p:nvPr/>
        </p:nvSpPr>
        <p:spPr>
          <a:xfrm>
            <a:off x="623392" y="2167854"/>
            <a:ext cx="6827510" cy="369332"/>
          </a:xfrm>
          <a:prstGeom prst="rect">
            <a:avLst/>
          </a:prstGeom>
          <a:noFill/>
        </p:spPr>
        <p:txBody>
          <a:bodyPr wrap="none" rtlCol="0">
            <a:spAutoFit/>
          </a:bodyPr>
          <a:lstStyle/>
          <a:p>
            <a:r>
              <a:rPr lang="en-US" dirty="0"/>
              <a:t>Everything Project Leader and Project Manager need to know…</a:t>
            </a:r>
          </a:p>
        </p:txBody>
      </p:sp>
    </p:spTree>
    <p:extLst>
      <p:ext uri="{BB962C8B-B14F-4D97-AF65-F5344CB8AC3E}">
        <p14:creationId xmlns:p14="http://schemas.microsoft.com/office/powerpoint/2010/main" val="3269101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QQC Indicators – an overview</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52</a:t>
            </a:fld>
            <a:endParaRPr lang="de-DE" dirty="0"/>
          </a:p>
        </p:txBody>
      </p:sp>
      <p:sp>
        <p:nvSpPr>
          <p:cNvPr id="6" name="TextBox 5"/>
          <p:cNvSpPr txBox="1"/>
          <p:nvPr/>
        </p:nvSpPr>
        <p:spPr>
          <a:xfrm>
            <a:off x="479375" y="836712"/>
            <a:ext cx="11305257" cy="535531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Indicator</a:t>
            </a:r>
            <a:endParaRPr lang="en-US" dirty="0"/>
          </a:p>
          <a:p>
            <a:pPr marL="398463" lvl="1" indent="-173038" algn="just">
              <a:buClr>
                <a:schemeClr val="tx2"/>
              </a:buClr>
              <a:buFont typeface="Wingdings" panose="05000000000000000000" pitchFamily="2" charset="2"/>
              <a:buChar char="§"/>
            </a:pPr>
            <a:r>
              <a:rPr lang="en-US" dirty="0"/>
              <a:t>Measuring and evaluating the current state or level of something.</a:t>
            </a:r>
          </a:p>
          <a:p>
            <a:pPr marL="398463" lvl="1" indent="-173038" algn="just">
              <a:buClr>
                <a:schemeClr val="tx2"/>
              </a:buClr>
              <a:buFont typeface="Wingdings" panose="05000000000000000000" pitchFamily="2" charset="2"/>
              <a:buChar char="§"/>
            </a:pPr>
            <a:r>
              <a:rPr lang="en-US" dirty="0">
                <a:solidFill>
                  <a:schemeClr val="tx2"/>
                </a:solidFill>
              </a:rPr>
              <a:t>Quantitative Quality Indicator is to </a:t>
            </a:r>
            <a:r>
              <a:rPr lang="en-US" b="1" dirty="0">
                <a:solidFill>
                  <a:schemeClr val="tx2"/>
                </a:solidFill>
              </a:rPr>
              <a:t>measure and evaluate</a:t>
            </a:r>
            <a:r>
              <a:rPr lang="en-US" dirty="0">
                <a:solidFill>
                  <a:schemeClr val="tx2"/>
                </a:solidFill>
              </a:rPr>
              <a:t> the current state or level of </a:t>
            </a:r>
            <a:r>
              <a:rPr lang="en-US" b="1" dirty="0">
                <a:solidFill>
                  <a:schemeClr val="tx2"/>
                </a:solidFill>
              </a:rPr>
              <a:t>product quality </a:t>
            </a:r>
            <a:r>
              <a:rPr lang="en-US" dirty="0">
                <a:solidFill>
                  <a:schemeClr val="tx2"/>
                </a:solidFill>
              </a:rPr>
              <a:t>by </a:t>
            </a:r>
            <a:r>
              <a:rPr lang="en-US" b="1" dirty="0">
                <a:solidFill>
                  <a:schemeClr val="tx2"/>
                </a:solidFill>
              </a:rPr>
              <a:t>using the quantitative methods</a:t>
            </a:r>
            <a:r>
              <a:rPr lang="en-US" dirty="0"/>
              <a:t>.</a:t>
            </a:r>
          </a:p>
          <a:p>
            <a:pPr marL="398463" lvl="1" indent="-173038" algn="just">
              <a:buClr>
                <a:schemeClr val="tx2"/>
              </a:buClr>
              <a:buFont typeface="Wingdings" panose="05000000000000000000" pitchFamily="2" charset="2"/>
              <a:buChar char="§"/>
            </a:pPr>
            <a:endParaRPr lang="en-US" dirty="0"/>
          </a:p>
          <a:p>
            <a:pPr marL="285750" indent="-285750" algn="just">
              <a:buClr>
                <a:schemeClr val="tx2"/>
              </a:buClr>
              <a:buFont typeface="Wingdings" panose="05000000000000000000" pitchFamily="2" charset="2"/>
              <a:buChar char="q"/>
            </a:pPr>
            <a:r>
              <a:rPr lang="en-US" b="1" dirty="0">
                <a:solidFill>
                  <a:schemeClr val="tx2"/>
                </a:solidFill>
              </a:rPr>
              <a:t>Some notes on QQC indicators</a:t>
            </a:r>
            <a:endParaRPr lang="en-US" dirty="0"/>
          </a:p>
          <a:p>
            <a:pPr marL="398463" lvl="1" indent="-173038" algn="just">
              <a:buClr>
                <a:schemeClr val="tx2"/>
              </a:buClr>
              <a:buFont typeface="Wingdings" panose="05000000000000000000" pitchFamily="2" charset="2"/>
              <a:buChar char="§"/>
            </a:pPr>
            <a:r>
              <a:rPr lang="en-US" dirty="0"/>
              <a:t>There is </a:t>
            </a:r>
            <a:r>
              <a:rPr lang="en-US" b="1" dirty="0">
                <a:solidFill>
                  <a:srgbClr val="C00000"/>
                </a:solidFill>
              </a:rPr>
              <a:t>NO perfect indicator</a:t>
            </a:r>
            <a:r>
              <a:rPr lang="en-US" dirty="0"/>
              <a:t> to measure and evaluate the product quality precisely.</a:t>
            </a:r>
          </a:p>
          <a:p>
            <a:pPr marL="855663" lvl="2" indent="-173038" algn="just">
              <a:buClr>
                <a:schemeClr val="tx2"/>
              </a:buClr>
              <a:buFont typeface="Wingdings" panose="05000000000000000000" pitchFamily="2" charset="2"/>
              <a:buChar char="§"/>
            </a:pPr>
            <a:r>
              <a:rPr lang="en-US" dirty="0"/>
              <a:t>The indicator is </a:t>
            </a:r>
            <a:r>
              <a:rPr lang="en-US" dirty="0">
                <a:solidFill>
                  <a:srgbClr val="C00000"/>
                </a:solidFill>
              </a:rPr>
              <a:t>used for measuring and evaluating</a:t>
            </a:r>
            <a:r>
              <a:rPr lang="en-US" dirty="0"/>
              <a:t>, and hence it </a:t>
            </a:r>
            <a:r>
              <a:rPr lang="en-US" dirty="0">
                <a:solidFill>
                  <a:srgbClr val="C00000"/>
                </a:solidFill>
              </a:rPr>
              <a:t>tells the lie-story sometime</a:t>
            </a:r>
            <a:r>
              <a:rPr lang="en-US" dirty="0"/>
              <a:t>.</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t>At the beginning, someone makes the output, then an indicator is used to measure and evaluate the quality of output. Under the analysis of indicator, good things and bad things are pointed out to take lesson-learn.</a:t>
            </a:r>
          </a:p>
          <a:p>
            <a:pPr marL="855663" lvl="2" indent="-173038" algn="just">
              <a:buClr>
                <a:schemeClr val="tx2"/>
              </a:buClr>
              <a:buFont typeface="Wingdings" panose="05000000000000000000" pitchFamily="2" charset="2"/>
              <a:buChar char="§"/>
            </a:pPr>
            <a:r>
              <a:rPr lang="en-US" dirty="0"/>
              <a:t>Later someone refers to the lesson-learn and realizes that just satisfying the indicator analysis and the judgement on quality will only tell good things. However, in most of cases the result may not be good as expectation but a kind of cheating or “too-beautiful-to-be-real”.</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t>It does NOT mean the indicator is bad. It just means that </a:t>
            </a:r>
            <a:r>
              <a:rPr lang="en-US" dirty="0">
                <a:solidFill>
                  <a:srgbClr val="C00000"/>
                </a:solidFill>
              </a:rPr>
              <a:t>everyone tries to follow it and “drives” the result to fit the analysis indicator and makes a nice report and</a:t>
            </a:r>
            <a:r>
              <a:rPr lang="en-US" dirty="0"/>
              <a:t> following to that </a:t>
            </a:r>
            <a:r>
              <a:rPr lang="en-US" dirty="0">
                <a:solidFill>
                  <a:srgbClr val="C00000"/>
                </a:solidFill>
              </a:rPr>
              <a:t>serious issue is hidden on the background</a:t>
            </a:r>
            <a:r>
              <a:rPr lang="en-US" dirty="0"/>
              <a:t>.</a:t>
            </a:r>
            <a:endParaRPr lang="en-US" b="1" dirty="0">
              <a:solidFill>
                <a:schemeClr val="tx2"/>
              </a:solidFill>
            </a:endParaRPr>
          </a:p>
        </p:txBody>
      </p:sp>
    </p:spTree>
    <p:extLst>
      <p:ext uri="{BB962C8B-B14F-4D97-AF65-F5344CB8AC3E}">
        <p14:creationId xmlns:p14="http://schemas.microsoft.com/office/powerpoint/2010/main" val="11663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animEffect transition="in" filter="fade">
                                      <p:cBhvr>
                                        <p:cTn id="41"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QQC Indicators – an overview</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53</a:t>
            </a:fld>
            <a:endParaRPr lang="de-DE" dirty="0"/>
          </a:p>
        </p:txBody>
      </p:sp>
      <p:sp>
        <p:nvSpPr>
          <p:cNvPr id="6" name="TextBox 5"/>
          <p:cNvSpPr txBox="1"/>
          <p:nvPr/>
        </p:nvSpPr>
        <p:spPr>
          <a:xfrm>
            <a:off x="479375" y="836712"/>
            <a:ext cx="11305257" cy="2308324"/>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Indicator</a:t>
            </a:r>
            <a:endParaRPr lang="en-US" dirty="0"/>
          </a:p>
          <a:p>
            <a:pPr marL="398463" lvl="1" indent="-173038" algn="just">
              <a:buClr>
                <a:schemeClr val="tx2"/>
              </a:buClr>
              <a:buFont typeface="Wingdings" panose="05000000000000000000" pitchFamily="2" charset="2"/>
              <a:buChar char="§"/>
            </a:pPr>
            <a:r>
              <a:rPr lang="en-US" dirty="0"/>
              <a:t>Measuring and evaluating the current state or level of something.</a:t>
            </a:r>
          </a:p>
          <a:p>
            <a:pPr marL="398463" lvl="1" indent="-173038" algn="just">
              <a:buClr>
                <a:schemeClr val="tx2"/>
              </a:buClr>
              <a:buFont typeface="Wingdings" panose="05000000000000000000" pitchFamily="2" charset="2"/>
              <a:buChar char="§"/>
            </a:pPr>
            <a:r>
              <a:rPr lang="en-US" dirty="0">
                <a:solidFill>
                  <a:schemeClr val="tx2"/>
                </a:solidFill>
              </a:rPr>
              <a:t>Quantitative Quality Indicator is to </a:t>
            </a:r>
            <a:r>
              <a:rPr lang="en-US" b="1" dirty="0">
                <a:solidFill>
                  <a:schemeClr val="tx2"/>
                </a:solidFill>
              </a:rPr>
              <a:t>measure and evaluate</a:t>
            </a:r>
            <a:r>
              <a:rPr lang="en-US" dirty="0">
                <a:solidFill>
                  <a:schemeClr val="tx2"/>
                </a:solidFill>
              </a:rPr>
              <a:t> the current state or level of </a:t>
            </a:r>
            <a:r>
              <a:rPr lang="en-US" b="1" dirty="0">
                <a:solidFill>
                  <a:schemeClr val="tx2"/>
                </a:solidFill>
              </a:rPr>
              <a:t>product quality </a:t>
            </a:r>
            <a:r>
              <a:rPr lang="en-US" dirty="0">
                <a:solidFill>
                  <a:schemeClr val="tx2"/>
                </a:solidFill>
              </a:rPr>
              <a:t>by </a:t>
            </a:r>
            <a:r>
              <a:rPr lang="en-US" b="1" dirty="0">
                <a:solidFill>
                  <a:schemeClr val="tx2"/>
                </a:solidFill>
              </a:rPr>
              <a:t>using the quantitative methods</a:t>
            </a:r>
            <a:r>
              <a:rPr lang="en-US" dirty="0"/>
              <a:t>.</a:t>
            </a:r>
          </a:p>
          <a:p>
            <a:pPr marL="398463" lvl="1" indent="-173038" algn="just">
              <a:buClr>
                <a:schemeClr val="tx2"/>
              </a:buClr>
              <a:buFont typeface="Wingdings" panose="05000000000000000000" pitchFamily="2" charset="2"/>
              <a:buChar char="§"/>
            </a:pPr>
            <a:endParaRPr lang="en-US" dirty="0"/>
          </a:p>
          <a:p>
            <a:pPr marL="285750" indent="-285750" algn="just">
              <a:buClr>
                <a:schemeClr val="tx2"/>
              </a:buClr>
              <a:buFont typeface="Wingdings" panose="05000000000000000000" pitchFamily="2" charset="2"/>
              <a:buChar char="q"/>
            </a:pPr>
            <a:r>
              <a:rPr lang="en-US" b="1" dirty="0">
                <a:solidFill>
                  <a:schemeClr val="tx2"/>
                </a:solidFill>
              </a:rPr>
              <a:t>Some notes on QQC indicators</a:t>
            </a:r>
            <a:endParaRPr lang="en-US" dirty="0"/>
          </a:p>
          <a:p>
            <a:pPr marL="398463" lvl="1" indent="-173038" algn="just">
              <a:buClr>
                <a:schemeClr val="tx2"/>
              </a:buClr>
              <a:buFont typeface="Wingdings" panose="05000000000000000000" pitchFamily="2" charset="2"/>
              <a:buChar char="§"/>
            </a:pPr>
            <a:r>
              <a:rPr lang="en-US" dirty="0"/>
              <a:t>There is </a:t>
            </a:r>
            <a:r>
              <a:rPr lang="en-US" b="1" dirty="0">
                <a:solidFill>
                  <a:srgbClr val="C00000"/>
                </a:solidFill>
              </a:rPr>
              <a:t>NO perfect indicator</a:t>
            </a:r>
            <a:r>
              <a:rPr lang="en-US" dirty="0"/>
              <a:t> to measure and evaluate the product quality precisely.</a:t>
            </a:r>
          </a:p>
          <a:p>
            <a:pPr marL="398463" lvl="1" indent="-173038" algn="just">
              <a:buClr>
                <a:schemeClr val="tx2"/>
              </a:buClr>
              <a:buFont typeface="Wingdings" panose="05000000000000000000" pitchFamily="2" charset="2"/>
              <a:buChar char="§"/>
            </a:pPr>
            <a:r>
              <a:rPr lang="en-US" dirty="0"/>
              <a:t>An indicator is </a:t>
            </a:r>
            <a:r>
              <a:rPr lang="en-US" dirty="0">
                <a:solidFill>
                  <a:srgbClr val="C00000"/>
                </a:solidFill>
              </a:rPr>
              <a:t>used for a specific purpose</a:t>
            </a:r>
            <a:r>
              <a:rPr lang="en-US" dirty="0"/>
              <a:t> and hence </a:t>
            </a:r>
            <a:r>
              <a:rPr lang="en-US" b="1" dirty="0">
                <a:solidFill>
                  <a:srgbClr val="C00000"/>
                </a:solidFill>
              </a:rPr>
              <a:t>it only sees a corner of general issue</a:t>
            </a:r>
            <a:r>
              <a:rPr lang="en-US" dirty="0"/>
              <a:t>.</a:t>
            </a:r>
          </a:p>
        </p:txBody>
      </p:sp>
      <p:sp>
        <p:nvSpPr>
          <p:cNvPr id="4" name="Oval 3"/>
          <p:cNvSpPr/>
          <p:nvPr/>
        </p:nvSpPr>
        <p:spPr>
          <a:xfrm>
            <a:off x="1919536" y="3356992"/>
            <a:ext cx="1512168" cy="151216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10" name="Group 9"/>
          <p:cNvGrpSpPr/>
          <p:nvPr/>
        </p:nvGrpSpPr>
        <p:grpSpPr>
          <a:xfrm rot="21374913">
            <a:off x="4340658" y="3359975"/>
            <a:ext cx="731422" cy="775927"/>
            <a:chOff x="4383745" y="3991594"/>
            <a:chExt cx="1015631" cy="1077429"/>
          </a:xfrm>
        </p:grpSpPr>
        <p:sp>
          <p:nvSpPr>
            <p:cNvPr id="5" name="Arc 4"/>
            <p:cNvSpPr/>
            <p:nvPr/>
          </p:nvSpPr>
          <p:spPr>
            <a:xfrm rot="10800000">
              <a:off x="4481944" y="3991594"/>
              <a:ext cx="801640" cy="504056"/>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p:cNvSpPr/>
            <p:nvPr/>
          </p:nvSpPr>
          <p:spPr>
            <a:xfrm rot="14489605">
              <a:off x="4746528" y="4416174"/>
              <a:ext cx="504056" cy="801641"/>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rot="13241997">
              <a:off x="4541397" y="4390811"/>
              <a:ext cx="504056" cy="452645"/>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2570554">
              <a:off x="4383745" y="4496430"/>
              <a:ext cx="240500" cy="227135"/>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 name="Straight Connector 11"/>
          <p:cNvCxnSpPr/>
          <p:nvPr/>
        </p:nvCxnSpPr>
        <p:spPr>
          <a:xfrm flipH="1" flipV="1">
            <a:off x="2148757" y="3227647"/>
            <a:ext cx="2157271" cy="44463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401057" y="4044702"/>
            <a:ext cx="1989589" cy="108763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9" name="Pie 18"/>
          <p:cNvSpPr/>
          <p:nvPr/>
        </p:nvSpPr>
        <p:spPr>
          <a:xfrm rot="5400000">
            <a:off x="1919537" y="3356991"/>
            <a:ext cx="1512168" cy="1512169"/>
          </a:xfrm>
          <a:prstGeom prst="pie">
            <a:avLst>
              <a:gd name="adj1" fmla="val 1088151"/>
              <a:gd name="adj2" fmla="val 937713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22" name="TextBox 21"/>
          <p:cNvSpPr txBox="1"/>
          <p:nvPr/>
        </p:nvSpPr>
        <p:spPr>
          <a:xfrm>
            <a:off x="5062964" y="3328653"/>
            <a:ext cx="5785564" cy="923330"/>
          </a:xfrm>
          <a:prstGeom prst="rect">
            <a:avLst/>
          </a:prstGeom>
          <a:noFill/>
        </p:spPr>
        <p:txBody>
          <a:bodyPr wrap="square" rtlCol="0">
            <a:spAutoFit/>
          </a:bodyPr>
          <a:lstStyle/>
          <a:p>
            <a:r>
              <a:rPr lang="en-US" dirty="0"/>
              <a:t>Indicator is similar to eyes watching one side of cycle.</a:t>
            </a:r>
          </a:p>
          <a:p>
            <a:r>
              <a:rPr lang="en-US" dirty="0"/>
              <a:t>It recognizes the cycle has </a:t>
            </a:r>
            <a:r>
              <a:rPr lang="en-US" dirty="0">
                <a:solidFill>
                  <a:schemeClr val="accent4">
                    <a:lumMod val="75000"/>
                  </a:schemeClr>
                </a:solidFill>
              </a:rPr>
              <a:t>green color but</a:t>
            </a:r>
            <a:r>
              <a:rPr lang="en-US" dirty="0"/>
              <a:t> does </a:t>
            </a:r>
            <a:r>
              <a:rPr lang="en-US" b="1" dirty="0"/>
              <a:t>NOT</a:t>
            </a:r>
            <a:r>
              <a:rPr lang="en-US" dirty="0"/>
              <a:t> know another side has </a:t>
            </a:r>
            <a:r>
              <a:rPr lang="en-US" dirty="0">
                <a:solidFill>
                  <a:srgbClr val="7030A0"/>
                </a:solidFill>
              </a:rPr>
              <a:t>purple color</a:t>
            </a:r>
            <a:r>
              <a:rPr lang="en-US" dirty="0"/>
              <a:t>.</a:t>
            </a:r>
          </a:p>
        </p:txBody>
      </p:sp>
      <p:sp>
        <p:nvSpPr>
          <p:cNvPr id="23" name="TextBox 22"/>
          <p:cNvSpPr txBox="1"/>
          <p:nvPr/>
        </p:nvSpPr>
        <p:spPr>
          <a:xfrm>
            <a:off x="5062962" y="5132334"/>
            <a:ext cx="5785565" cy="923330"/>
          </a:xfrm>
          <a:prstGeom prst="rect">
            <a:avLst/>
          </a:prstGeom>
          <a:noFill/>
        </p:spPr>
        <p:txBody>
          <a:bodyPr wrap="square" rtlCol="0">
            <a:spAutoFit/>
          </a:bodyPr>
          <a:lstStyle/>
          <a:p>
            <a:r>
              <a:rPr lang="en-US" dirty="0"/>
              <a:t>Indicator tells the result is good does </a:t>
            </a:r>
            <a:r>
              <a:rPr lang="en-US" b="1" dirty="0"/>
              <a:t>NOT</a:t>
            </a:r>
            <a:r>
              <a:rPr lang="en-US" dirty="0"/>
              <a:t> mean the total result is also good. </a:t>
            </a:r>
            <a:r>
              <a:rPr lang="en-US" b="1" dirty="0">
                <a:solidFill>
                  <a:srgbClr val="C00000"/>
                </a:solidFill>
              </a:rPr>
              <a:t>It’s necessary to confirm many other indicators to make the final judgement.</a:t>
            </a:r>
          </a:p>
        </p:txBody>
      </p:sp>
      <p:sp>
        <p:nvSpPr>
          <p:cNvPr id="24" name="Down Arrow 23"/>
          <p:cNvSpPr/>
          <p:nvPr/>
        </p:nvSpPr>
        <p:spPr>
          <a:xfrm>
            <a:off x="7032104" y="4383570"/>
            <a:ext cx="1800200" cy="617177"/>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TextBox 24"/>
          <p:cNvSpPr txBox="1"/>
          <p:nvPr/>
        </p:nvSpPr>
        <p:spPr>
          <a:xfrm>
            <a:off x="1360587" y="5270833"/>
            <a:ext cx="2630065" cy="646331"/>
          </a:xfrm>
          <a:prstGeom prst="rect">
            <a:avLst/>
          </a:prstGeom>
          <a:noFill/>
        </p:spPr>
        <p:txBody>
          <a:bodyPr wrap="square" rtlCol="0">
            <a:spAutoFit/>
          </a:bodyPr>
          <a:lstStyle/>
          <a:p>
            <a:r>
              <a:rPr lang="en-US" dirty="0"/>
              <a:t>You should </a:t>
            </a:r>
            <a:r>
              <a:rPr lang="en-US" b="1" dirty="0"/>
              <a:t>NOT</a:t>
            </a:r>
            <a:r>
              <a:rPr lang="en-US" dirty="0"/>
              <a:t> rely only a single indicator!!!</a:t>
            </a:r>
            <a:endParaRPr lang="en-US" b="1" dirty="0">
              <a:solidFill>
                <a:srgbClr val="C00000"/>
              </a:solidFill>
            </a:endParaRPr>
          </a:p>
        </p:txBody>
      </p:sp>
      <p:sp>
        <p:nvSpPr>
          <p:cNvPr id="26" name="Right Arrow 25"/>
          <p:cNvSpPr/>
          <p:nvPr/>
        </p:nvSpPr>
        <p:spPr>
          <a:xfrm>
            <a:off x="4030761" y="5432415"/>
            <a:ext cx="852202" cy="32316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05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500"/>
                                        <p:tgtEl>
                                          <p:spTgt spid="10"/>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500"/>
                                        <p:tgtEl>
                                          <p:spTgt spid="22"/>
                                        </p:tgtEl>
                                      </p:cBhvr>
                                    </p:animEffect>
                                  </p:childTnLst>
                                </p:cTn>
                              </p:par>
                            </p:childTnLst>
                          </p:cTn>
                        </p:par>
                        <p:par>
                          <p:cTn id="29" fill="hold">
                            <p:stCondLst>
                              <p:cond delay="40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500"/>
                                        <p:tgtEl>
                                          <p:spTgt spid="25"/>
                                        </p:tgtEl>
                                      </p:cBhvr>
                                    </p:animEffect>
                                  </p:childTnLst>
                                </p:cTn>
                              </p:par>
                            </p:childTnLst>
                          </p:cTn>
                        </p:par>
                        <p:par>
                          <p:cTn id="33" fill="hold">
                            <p:stCondLst>
                              <p:cond delay="5500"/>
                            </p:stCondLst>
                            <p:childTnLst>
                              <p:par>
                                <p:cTn id="34" presetID="10"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2" grpId="0"/>
      <p:bldP spid="23" grpId="0"/>
      <p:bldP spid="24" grpId="0" animBg="1"/>
      <p:bldP spid="25" grpId="0"/>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QQC Indicators – Improvement Points</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54</a:t>
            </a:fld>
            <a:endParaRPr lang="de-DE" dirty="0"/>
          </a:p>
        </p:txBody>
      </p:sp>
      <p:sp>
        <p:nvSpPr>
          <p:cNvPr id="76" name="TextBox 75"/>
          <p:cNvSpPr txBox="1"/>
          <p:nvPr/>
        </p:nvSpPr>
        <p:spPr>
          <a:xfrm>
            <a:off x="479376" y="836712"/>
            <a:ext cx="7200800" cy="923330"/>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Improvement points in RVC ESW until 18-2H</a:t>
            </a:r>
            <a:r>
              <a:rPr lang="en-US" dirty="0"/>
              <a:t>:</a:t>
            </a:r>
          </a:p>
          <a:p>
            <a:pPr marL="400050" lvl="1" indent="-171450" algn="just">
              <a:buClr>
                <a:schemeClr val="tx2"/>
              </a:buClr>
              <a:buFont typeface="Wingdings" panose="05000000000000000000" pitchFamily="2" charset="2"/>
              <a:buChar char="§"/>
            </a:pPr>
            <a:r>
              <a:rPr lang="en-US" dirty="0">
                <a:solidFill>
                  <a:schemeClr val="tx2"/>
                </a:solidFill>
              </a:rPr>
              <a:t>Monitoring peer review performance</a:t>
            </a:r>
            <a:endParaRPr lang="en-US" i="1" dirty="0"/>
          </a:p>
          <a:p>
            <a:pPr marL="400050" lvl="1" indent="-171450" algn="just">
              <a:buClr>
                <a:schemeClr val="tx2"/>
              </a:buClr>
              <a:buFont typeface="Wingdings" panose="05000000000000000000" pitchFamily="2" charset="2"/>
              <a:buChar char="§"/>
            </a:pPr>
            <a:r>
              <a:rPr lang="en-US" dirty="0">
                <a:solidFill>
                  <a:schemeClr val="tx2"/>
                </a:solidFill>
              </a:rPr>
              <a:t>Defining QQC indicators</a:t>
            </a:r>
            <a:r>
              <a:rPr lang="en-US" dirty="0"/>
              <a:t> for monitoring and control</a:t>
            </a:r>
          </a:p>
        </p:txBody>
      </p:sp>
      <p:pic>
        <p:nvPicPr>
          <p:cNvPr id="77" name="Picture 7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969" y="1935532"/>
            <a:ext cx="7040343" cy="2624238"/>
          </a:xfrm>
          <a:prstGeom prst="rect">
            <a:avLst/>
          </a:prstGeom>
          <a:noFill/>
        </p:spPr>
      </p:pic>
      <p:sp>
        <p:nvSpPr>
          <p:cNvPr id="78" name="Rectangle 77"/>
          <p:cNvSpPr/>
          <p:nvPr/>
        </p:nvSpPr>
        <p:spPr>
          <a:xfrm>
            <a:off x="1153850" y="4559769"/>
            <a:ext cx="5851852" cy="230832"/>
          </a:xfrm>
          <a:prstGeom prst="rect">
            <a:avLst/>
          </a:prstGeom>
        </p:spPr>
        <p:txBody>
          <a:bodyPr wrap="square">
            <a:spAutoFit/>
          </a:bodyPr>
          <a:lstStyle/>
          <a:p>
            <a:r>
              <a:rPr lang="en-US" sz="900" b="1" i="1" dirty="0">
                <a:latin typeface="Arial (Body)"/>
                <a:ea typeface="Calibri" panose="020F0502020204030204" pitchFamily="34" charset="0"/>
              </a:rPr>
              <a:t>Figure: Measurement and analysis (MA) in project integrating with quantitative quality control</a:t>
            </a:r>
            <a:endParaRPr lang="en-US" sz="900" i="1" dirty="0">
              <a:latin typeface="Arial (Body)"/>
            </a:endParaRPr>
          </a:p>
        </p:txBody>
      </p:sp>
      <p:sp>
        <p:nvSpPr>
          <p:cNvPr id="79" name="Oval 78"/>
          <p:cNvSpPr/>
          <p:nvPr/>
        </p:nvSpPr>
        <p:spPr>
          <a:xfrm rot="272776">
            <a:off x="2669412" y="1874245"/>
            <a:ext cx="4153046" cy="1271880"/>
          </a:xfrm>
          <a:prstGeom prst="ellipse">
            <a:avLst/>
          </a:prstGeom>
          <a:noFill/>
          <a:ln w="38100">
            <a:solidFill>
              <a:schemeClr val="accent5"/>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0" name="Rectangle 79"/>
          <p:cNvSpPr/>
          <p:nvPr/>
        </p:nvSpPr>
        <p:spPr>
          <a:xfrm>
            <a:off x="2544826" y="5280119"/>
            <a:ext cx="2198038" cy="369332"/>
          </a:xfrm>
          <a:prstGeom prst="rect">
            <a:avLst/>
          </a:prstGeom>
        </p:spPr>
        <p:txBody>
          <a:bodyPr wrap="none">
            <a:spAutoFit/>
          </a:bodyPr>
          <a:lstStyle/>
          <a:p>
            <a:r>
              <a:rPr lang="en-US" dirty="0">
                <a:latin typeface="Arial (Body)"/>
                <a:ea typeface="Calibri" panose="020F0502020204030204" pitchFamily="34" charset="0"/>
              </a:rPr>
              <a:t>review engagement</a:t>
            </a:r>
            <a:endParaRPr lang="en-US" dirty="0">
              <a:latin typeface="Arial (Body)"/>
            </a:endParaRPr>
          </a:p>
        </p:txBody>
      </p:sp>
      <p:sp>
        <p:nvSpPr>
          <p:cNvPr id="81" name="Rectangle 80"/>
          <p:cNvSpPr/>
          <p:nvPr/>
        </p:nvSpPr>
        <p:spPr>
          <a:xfrm>
            <a:off x="3628145" y="5597669"/>
            <a:ext cx="1544012" cy="369332"/>
          </a:xfrm>
          <a:prstGeom prst="rect">
            <a:avLst/>
          </a:prstGeom>
        </p:spPr>
        <p:txBody>
          <a:bodyPr wrap="none">
            <a:spAutoFit/>
          </a:bodyPr>
          <a:lstStyle/>
          <a:p>
            <a:r>
              <a:rPr lang="en-US" dirty="0">
                <a:latin typeface="Arial (Body)"/>
                <a:ea typeface="Calibri" panose="020F0502020204030204" pitchFamily="34" charset="0"/>
              </a:rPr>
              <a:t>review speed</a:t>
            </a:r>
            <a:endParaRPr lang="en-US" dirty="0">
              <a:latin typeface="Arial (Body)"/>
            </a:endParaRPr>
          </a:p>
        </p:txBody>
      </p:sp>
      <p:sp>
        <p:nvSpPr>
          <p:cNvPr id="82" name="Rectangle 81"/>
          <p:cNvSpPr/>
          <p:nvPr/>
        </p:nvSpPr>
        <p:spPr>
          <a:xfrm>
            <a:off x="2423240" y="5875140"/>
            <a:ext cx="2941831" cy="369332"/>
          </a:xfrm>
          <a:prstGeom prst="rect">
            <a:avLst/>
          </a:prstGeom>
        </p:spPr>
        <p:txBody>
          <a:bodyPr wrap="none">
            <a:spAutoFit/>
          </a:bodyPr>
          <a:lstStyle/>
          <a:p>
            <a:r>
              <a:rPr lang="en-US" dirty="0">
                <a:latin typeface="Arial (Body)"/>
                <a:ea typeface="Calibri" panose="020F0502020204030204" pitchFamily="34" charset="0"/>
              </a:rPr>
              <a:t>review defect/issue density</a:t>
            </a:r>
            <a:endParaRPr lang="en-US" dirty="0">
              <a:latin typeface="Arial (Body)"/>
            </a:endParaRPr>
          </a:p>
        </p:txBody>
      </p:sp>
      <p:sp>
        <p:nvSpPr>
          <p:cNvPr id="83" name="Rectangle 82"/>
          <p:cNvSpPr/>
          <p:nvPr/>
        </p:nvSpPr>
        <p:spPr>
          <a:xfrm>
            <a:off x="8142787" y="5280119"/>
            <a:ext cx="3544560" cy="369332"/>
          </a:xfrm>
          <a:prstGeom prst="rect">
            <a:avLst/>
          </a:prstGeom>
        </p:spPr>
        <p:txBody>
          <a:bodyPr wrap="none">
            <a:spAutoFit/>
          </a:bodyPr>
          <a:lstStyle/>
          <a:p>
            <a:r>
              <a:rPr lang="en-US" dirty="0">
                <a:latin typeface="Arial (Body)"/>
                <a:ea typeface="Calibri" panose="020F0502020204030204" pitchFamily="34" charset="0"/>
              </a:rPr>
              <a:t>test case density per line of code</a:t>
            </a:r>
            <a:endParaRPr lang="en-US" dirty="0">
              <a:latin typeface="Arial (Body)"/>
            </a:endParaRPr>
          </a:p>
        </p:txBody>
      </p:sp>
      <p:sp>
        <p:nvSpPr>
          <p:cNvPr id="84" name="Rectangle 83"/>
          <p:cNvSpPr/>
          <p:nvPr/>
        </p:nvSpPr>
        <p:spPr>
          <a:xfrm>
            <a:off x="8464891" y="5597669"/>
            <a:ext cx="2916183" cy="369332"/>
          </a:xfrm>
          <a:prstGeom prst="rect">
            <a:avLst/>
          </a:prstGeom>
        </p:spPr>
        <p:txBody>
          <a:bodyPr wrap="none">
            <a:spAutoFit/>
          </a:bodyPr>
          <a:lstStyle/>
          <a:p>
            <a:r>
              <a:rPr lang="en-US" dirty="0">
                <a:latin typeface="Arial (Body)"/>
                <a:ea typeface="Calibri" panose="020F0502020204030204" pitchFamily="34" charset="0"/>
              </a:rPr>
              <a:t>defect rate per line of code</a:t>
            </a:r>
            <a:endParaRPr lang="en-US" dirty="0">
              <a:latin typeface="Arial (Body)"/>
            </a:endParaRPr>
          </a:p>
        </p:txBody>
      </p:sp>
      <p:sp>
        <p:nvSpPr>
          <p:cNvPr id="85" name="Rectangle 84"/>
          <p:cNvSpPr/>
          <p:nvPr/>
        </p:nvSpPr>
        <p:spPr>
          <a:xfrm>
            <a:off x="8276372" y="5932641"/>
            <a:ext cx="2659702" cy="369332"/>
          </a:xfrm>
          <a:prstGeom prst="rect">
            <a:avLst/>
          </a:prstGeom>
        </p:spPr>
        <p:txBody>
          <a:bodyPr wrap="none">
            <a:spAutoFit/>
          </a:bodyPr>
          <a:lstStyle/>
          <a:p>
            <a:r>
              <a:rPr lang="en-US" dirty="0">
                <a:latin typeface="Arial (Body)"/>
                <a:ea typeface="Calibri" panose="020F0502020204030204" pitchFamily="34" charset="0"/>
              </a:rPr>
              <a:t>defect rate per test case</a:t>
            </a:r>
            <a:endParaRPr lang="en-US" dirty="0">
              <a:latin typeface="Arial (Body)"/>
            </a:endParaRPr>
          </a:p>
        </p:txBody>
      </p:sp>
      <p:sp>
        <p:nvSpPr>
          <p:cNvPr id="86" name="Rectangle 85"/>
          <p:cNvSpPr/>
          <p:nvPr/>
        </p:nvSpPr>
        <p:spPr>
          <a:xfrm>
            <a:off x="5811333" y="5317783"/>
            <a:ext cx="2283638" cy="369332"/>
          </a:xfrm>
          <a:prstGeom prst="rect">
            <a:avLst/>
          </a:prstGeom>
        </p:spPr>
        <p:txBody>
          <a:bodyPr wrap="none">
            <a:spAutoFit/>
          </a:bodyPr>
          <a:lstStyle/>
          <a:p>
            <a:r>
              <a:rPr lang="en-US" dirty="0">
                <a:latin typeface="Arial (Body)"/>
                <a:ea typeface="Calibri" panose="020F0502020204030204" pitchFamily="34" charset="0"/>
              </a:rPr>
              <a:t>production efficiency</a:t>
            </a:r>
            <a:endParaRPr lang="en-US" dirty="0">
              <a:latin typeface="Arial (Body)"/>
            </a:endParaRPr>
          </a:p>
        </p:txBody>
      </p:sp>
      <p:sp>
        <p:nvSpPr>
          <p:cNvPr id="87" name="Rectangle 86"/>
          <p:cNvSpPr/>
          <p:nvPr/>
        </p:nvSpPr>
        <p:spPr>
          <a:xfrm>
            <a:off x="5388955" y="5621468"/>
            <a:ext cx="2852063" cy="369332"/>
          </a:xfrm>
          <a:prstGeom prst="rect">
            <a:avLst/>
          </a:prstGeom>
        </p:spPr>
        <p:txBody>
          <a:bodyPr wrap="none">
            <a:spAutoFit/>
          </a:bodyPr>
          <a:lstStyle/>
          <a:p>
            <a:r>
              <a:rPr lang="en-US" dirty="0">
                <a:latin typeface="Arial (Body)"/>
                <a:ea typeface="Calibri" panose="020F0502020204030204" pitchFamily="34" charset="0"/>
              </a:rPr>
              <a:t>source code reusable rate</a:t>
            </a:r>
            <a:endParaRPr lang="en-US" dirty="0">
              <a:latin typeface="Arial (Body)"/>
            </a:endParaRPr>
          </a:p>
        </p:txBody>
      </p:sp>
      <p:sp>
        <p:nvSpPr>
          <p:cNvPr id="88" name="Rectangle 87"/>
          <p:cNvSpPr/>
          <p:nvPr/>
        </p:nvSpPr>
        <p:spPr>
          <a:xfrm>
            <a:off x="6489030" y="5900083"/>
            <a:ext cx="1467068" cy="369332"/>
          </a:xfrm>
          <a:prstGeom prst="rect">
            <a:avLst/>
          </a:prstGeom>
        </p:spPr>
        <p:txBody>
          <a:bodyPr wrap="none">
            <a:spAutoFit/>
          </a:bodyPr>
          <a:lstStyle/>
          <a:p>
            <a:r>
              <a:rPr lang="en-US" dirty="0">
                <a:latin typeface="Arial (Body)"/>
                <a:ea typeface="Calibri" panose="020F0502020204030204" pitchFamily="34" charset="0"/>
              </a:rPr>
              <a:t>re-fixing rate</a:t>
            </a:r>
            <a:endParaRPr lang="en-US" dirty="0">
              <a:latin typeface="Arial (Body)"/>
            </a:endParaRPr>
          </a:p>
        </p:txBody>
      </p:sp>
      <p:sp>
        <p:nvSpPr>
          <p:cNvPr id="89" name="Rectangle 88"/>
          <p:cNvSpPr/>
          <p:nvPr/>
        </p:nvSpPr>
        <p:spPr>
          <a:xfrm>
            <a:off x="2324057" y="4963531"/>
            <a:ext cx="2929007" cy="369332"/>
          </a:xfrm>
          <a:prstGeom prst="rect">
            <a:avLst/>
          </a:prstGeom>
        </p:spPr>
        <p:txBody>
          <a:bodyPr wrap="none">
            <a:spAutoFit/>
          </a:bodyPr>
          <a:lstStyle/>
          <a:p>
            <a:r>
              <a:rPr lang="en-US" b="1" dirty="0">
                <a:solidFill>
                  <a:schemeClr val="accent5"/>
                </a:solidFill>
              </a:rPr>
              <a:t>Peer review performance</a:t>
            </a:r>
          </a:p>
        </p:txBody>
      </p:sp>
      <p:sp>
        <p:nvSpPr>
          <p:cNvPr id="90" name="Rectangle 89"/>
          <p:cNvSpPr/>
          <p:nvPr/>
        </p:nvSpPr>
        <p:spPr>
          <a:xfrm>
            <a:off x="5366496" y="4958873"/>
            <a:ext cx="2441694" cy="369332"/>
          </a:xfrm>
          <a:prstGeom prst="rect">
            <a:avLst/>
          </a:prstGeom>
        </p:spPr>
        <p:txBody>
          <a:bodyPr wrap="none">
            <a:spAutoFit/>
          </a:bodyPr>
          <a:lstStyle/>
          <a:p>
            <a:r>
              <a:rPr lang="en-US" b="1" dirty="0">
                <a:solidFill>
                  <a:schemeClr val="accent5"/>
                </a:solidFill>
              </a:rPr>
              <a:t>Coding performance</a:t>
            </a:r>
          </a:p>
        </p:txBody>
      </p:sp>
      <p:sp>
        <p:nvSpPr>
          <p:cNvPr id="91" name="Rectangle 90"/>
          <p:cNvSpPr/>
          <p:nvPr/>
        </p:nvSpPr>
        <p:spPr>
          <a:xfrm>
            <a:off x="8545688" y="4968372"/>
            <a:ext cx="2450223" cy="369332"/>
          </a:xfrm>
          <a:prstGeom prst="rect">
            <a:avLst/>
          </a:prstGeom>
        </p:spPr>
        <p:txBody>
          <a:bodyPr wrap="none">
            <a:spAutoFit/>
          </a:bodyPr>
          <a:lstStyle/>
          <a:p>
            <a:r>
              <a:rPr lang="en-US" b="1" dirty="0">
                <a:solidFill>
                  <a:schemeClr val="accent5"/>
                </a:solidFill>
              </a:rPr>
              <a:t>Testing performance</a:t>
            </a:r>
          </a:p>
        </p:txBody>
      </p:sp>
      <p:grpSp>
        <p:nvGrpSpPr>
          <p:cNvPr id="92" name="Group 91"/>
          <p:cNvGrpSpPr/>
          <p:nvPr/>
        </p:nvGrpSpPr>
        <p:grpSpPr>
          <a:xfrm>
            <a:off x="7847586" y="89148"/>
            <a:ext cx="4094553" cy="4619259"/>
            <a:chOff x="7847586" y="681949"/>
            <a:chExt cx="4094553" cy="4619259"/>
          </a:xfrm>
        </p:grpSpPr>
        <p:sp>
          <p:nvSpPr>
            <p:cNvPr id="93" name="Rectangle 92"/>
            <p:cNvSpPr/>
            <p:nvPr/>
          </p:nvSpPr>
          <p:spPr>
            <a:xfrm>
              <a:off x="7847586" y="681949"/>
              <a:ext cx="1145800" cy="405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1. Data collection</a:t>
              </a:r>
            </a:p>
          </p:txBody>
        </p:sp>
        <p:sp>
          <p:nvSpPr>
            <p:cNvPr id="94" name="Rectangle 93"/>
            <p:cNvSpPr/>
            <p:nvPr/>
          </p:nvSpPr>
          <p:spPr>
            <a:xfrm>
              <a:off x="7847586" y="1598400"/>
              <a:ext cx="1145800" cy="405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2. Analysis</a:t>
              </a:r>
            </a:p>
          </p:txBody>
        </p:sp>
        <p:sp>
          <p:nvSpPr>
            <p:cNvPr id="95" name="Rectangle 94"/>
            <p:cNvSpPr/>
            <p:nvPr/>
          </p:nvSpPr>
          <p:spPr>
            <a:xfrm>
              <a:off x="7847586" y="2514850"/>
              <a:ext cx="1145800" cy="405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3. Judgement</a:t>
              </a:r>
            </a:p>
          </p:txBody>
        </p:sp>
        <p:sp>
          <p:nvSpPr>
            <p:cNvPr id="96" name="Rectangle 95"/>
            <p:cNvSpPr/>
            <p:nvPr/>
          </p:nvSpPr>
          <p:spPr>
            <a:xfrm>
              <a:off x="7847586" y="3572884"/>
              <a:ext cx="1145800" cy="40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4. Diagnostics</a:t>
              </a:r>
            </a:p>
          </p:txBody>
        </p:sp>
        <p:sp>
          <p:nvSpPr>
            <p:cNvPr id="97" name="Rectangle 96"/>
            <p:cNvSpPr/>
            <p:nvPr/>
          </p:nvSpPr>
          <p:spPr>
            <a:xfrm>
              <a:off x="7847586" y="4487687"/>
              <a:ext cx="1145800" cy="405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5. Improvement</a:t>
              </a:r>
            </a:p>
          </p:txBody>
        </p:sp>
        <p:sp>
          <p:nvSpPr>
            <p:cNvPr id="98" name="Rectangle 97"/>
            <p:cNvSpPr/>
            <p:nvPr/>
          </p:nvSpPr>
          <p:spPr>
            <a:xfrm>
              <a:off x="8993387" y="681949"/>
              <a:ext cx="2948751" cy="4051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b="1" dirty="0"/>
                <a:t>Action</a:t>
              </a:r>
              <a:r>
                <a:rPr lang="en-US" sz="1100" dirty="0"/>
                <a:t>: Collect quality control measurable data</a:t>
              </a:r>
            </a:p>
          </p:txBody>
        </p:sp>
        <p:sp>
          <p:nvSpPr>
            <p:cNvPr id="99" name="Rectangle 98"/>
            <p:cNvSpPr/>
            <p:nvPr/>
          </p:nvSpPr>
          <p:spPr>
            <a:xfrm>
              <a:off x="8993387" y="1087062"/>
              <a:ext cx="2948752" cy="4051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b="1" dirty="0"/>
                <a:t>Requirement</a:t>
              </a:r>
              <a:r>
                <a:rPr lang="en-US" sz="1100" dirty="0"/>
                <a:t>: Intermediate data by monthly</a:t>
              </a:r>
            </a:p>
          </p:txBody>
        </p:sp>
        <p:sp>
          <p:nvSpPr>
            <p:cNvPr id="100" name="Rectangle 99"/>
            <p:cNvSpPr/>
            <p:nvPr/>
          </p:nvSpPr>
          <p:spPr>
            <a:xfrm>
              <a:off x="8993387" y="1600048"/>
              <a:ext cx="2948751" cy="4051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b="1" dirty="0"/>
                <a:t>Action</a:t>
              </a:r>
              <a:r>
                <a:rPr lang="en-US" sz="1100" dirty="0"/>
                <a:t>: Compare between actual measurable data and target/reference data</a:t>
              </a:r>
            </a:p>
          </p:txBody>
        </p:sp>
        <p:sp>
          <p:nvSpPr>
            <p:cNvPr id="101" name="Rectangle 100"/>
            <p:cNvSpPr/>
            <p:nvPr/>
          </p:nvSpPr>
          <p:spPr>
            <a:xfrm>
              <a:off x="8993387" y="2005160"/>
              <a:ext cx="2948752" cy="4051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b="1" dirty="0"/>
                <a:t>Requirement</a:t>
              </a:r>
              <a:r>
                <a:rPr lang="en-US" sz="1100" dirty="0"/>
                <a:t>: Control chart with acceptance range to detect abnormal case</a:t>
              </a:r>
            </a:p>
          </p:txBody>
        </p:sp>
        <p:sp>
          <p:nvSpPr>
            <p:cNvPr id="102" name="Rectangle 101"/>
            <p:cNvSpPr/>
            <p:nvPr/>
          </p:nvSpPr>
          <p:spPr>
            <a:xfrm>
              <a:off x="8993387" y="2514850"/>
              <a:ext cx="2948751" cy="4051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b="1" dirty="0"/>
                <a:t>Action</a:t>
              </a:r>
              <a:r>
                <a:rPr lang="en-US" sz="1100" dirty="0"/>
                <a:t>: Report the quality judgement to the project and manager</a:t>
              </a:r>
            </a:p>
          </p:txBody>
        </p:sp>
        <p:sp>
          <p:nvSpPr>
            <p:cNvPr id="103" name="Rectangle 102"/>
            <p:cNvSpPr/>
            <p:nvPr/>
          </p:nvSpPr>
          <p:spPr>
            <a:xfrm>
              <a:off x="8993387" y="2919963"/>
              <a:ext cx="2948752" cy="5620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b="1" dirty="0"/>
                <a:t>Requirement</a:t>
              </a:r>
              <a:r>
                <a:rPr lang="en-US" sz="1100" dirty="0"/>
                <a:t>: Ability to continue development and to properly describe the quality issue</a:t>
              </a:r>
            </a:p>
          </p:txBody>
        </p:sp>
        <p:sp>
          <p:nvSpPr>
            <p:cNvPr id="104" name="Rectangle 103"/>
            <p:cNvSpPr/>
            <p:nvPr/>
          </p:nvSpPr>
          <p:spPr>
            <a:xfrm>
              <a:off x="8993387" y="3572884"/>
              <a:ext cx="2948751" cy="405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b="1" dirty="0"/>
                <a:t>Action</a:t>
              </a:r>
              <a:r>
                <a:rPr lang="en-US" sz="1100" dirty="0"/>
                <a:t>: Handle the diagnostics by project to gather the practical experience on workflow</a:t>
              </a:r>
            </a:p>
          </p:txBody>
        </p:sp>
        <p:sp>
          <p:nvSpPr>
            <p:cNvPr id="105" name="Rectangle 104"/>
            <p:cNvSpPr/>
            <p:nvPr/>
          </p:nvSpPr>
          <p:spPr>
            <a:xfrm>
              <a:off x="8993387" y="3977998"/>
              <a:ext cx="2948752" cy="405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b="1" dirty="0"/>
                <a:t>Requirement</a:t>
              </a:r>
              <a:r>
                <a:rPr lang="en-US" sz="1100" dirty="0"/>
                <a:t>: Experience on diagnostics</a:t>
              </a:r>
            </a:p>
          </p:txBody>
        </p:sp>
        <p:sp>
          <p:nvSpPr>
            <p:cNvPr id="106" name="Rectangle 105"/>
            <p:cNvSpPr/>
            <p:nvPr/>
          </p:nvSpPr>
          <p:spPr>
            <a:xfrm>
              <a:off x="8993387" y="4490983"/>
              <a:ext cx="2948751" cy="405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b="1" dirty="0"/>
                <a:t>Action</a:t>
              </a:r>
              <a:r>
                <a:rPr lang="en-US" sz="1100" dirty="0"/>
                <a:t>: Apply countermeasures</a:t>
              </a:r>
            </a:p>
          </p:txBody>
        </p:sp>
        <p:sp>
          <p:nvSpPr>
            <p:cNvPr id="107" name="Rectangle 106"/>
            <p:cNvSpPr/>
            <p:nvPr/>
          </p:nvSpPr>
          <p:spPr>
            <a:xfrm>
              <a:off x="8993387" y="4896096"/>
              <a:ext cx="2948752" cy="405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b="1" dirty="0"/>
                <a:t>Requirement</a:t>
              </a:r>
              <a:r>
                <a:rPr lang="en-US" sz="1100" dirty="0"/>
                <a:t>: Experience on diagnostics</a:t>
              </a:r>
            </a:p>
          </p:txBody>
        </p:sp>
        <p:cxnSp>
          <p:nvCxnSpPr>
            <p:cNvPr id="108" name="Straight Arrow Connector 107"/>
            <p:cNvCxnSpPr/>
            <p:nvPr/>
          </p:nvCxnSpPr>
          <p:spPr>
            <a:xfrm>
              <a:off x="8432517" y="1142434"/>
              <a:ext cx="0" cy="3497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9" name="Straight Arrow Connector 108"/>
            <p:cNvCxnSpPr/>
            <p:nvPr/>
          </p:nvCxnSpPr>
          <p:spPr>
            <a:xfrm>
              <a:off x="8432517" y="2067846"/>
              <a:ext cx="0" cy="3497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0" name="Straight Arrow Connector 109"/>
            <p:cNvCxnSpPr/>
            <p:nvPr/>
          </p:nvCxnSpPr>
          <p:spPr>
            <a:xfrm>
              <a:off x="8432517" y="3036117"/>
              <a:ext cx="0" cy="3497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1" name="Straight Arrow Connector 110"/>
            <p:cNvCxnSpPr/>
            <p:nvPr/>
          </p:nvCxnSpPr>
          <p:spPr>
            <a:xfrm>
              <a:off x="8432517" y="4033369"/>
              <a:ext cx="0" cy="3497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112" name="Rectangle 111"/>
          <p:cNvSpPr/>
          <p:nvPr/>
        </p:nvSpPr>
        <p:spPr>
          <a:xfrm>
            <a:off x="7752184" y="1879495"/>
            <a:ext cx="4320480" cy="2911106"/>
          </a:xfrm>
          <a:prstGeom prst="rect">
            <a:avLst/>
          </a:prstGeom>
          <a:solidFill>
            <a:schemeClr val="lt1">
              <a:alpha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Rectangle 112"/>
          <p:cNvSpPr/>
          <p:nvPr/>
        </p:nvSpPr>
        <p:spPr>
          <a:xfrm>
            <a:off x="7755868" y="65187"/>
            <a:ext cx="4316796" cy="876079"/>
          </a:xfrm>
          <a:prstGeom prst="rect">
            <a:avLst/>
          </a:prstGeom>
          <a:solidFill>
            <a:schemeClr val="lt1">
              <a:alpha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Rectangle 113"/>
          <p:cNvSpPr/>
          <p:nvPr/>
        </p:nvSpPr>
        <p:spPr>
          <a:xfrm>
            <a:off x="7752184" y="964360"/>
            <a:ext cx="4320480" cy="90231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5" name="Rectangle 114"/>
          <p:cNvSpPr/>
          <p:nvPr/>
        </p:nvSpPr>
        <p:spPr>
          <a:xfrm>
            <a:off x="8045426" y="4702399"/>
            <a:ext cx="3102131" cy="230832"/>
          </a:xfrm>
          <a:prstGeom prst="rect">
            <a:avLst/>
          </a:prstGeom>
        </p:spPr>
        <p:txBody>
          <a:bodyPr wrap="none">
            <a:spAutoFit/>
          </a:bodyPr>
          <a:lstStyle/>
          <a:p>
            <a:r>
              <a:rPr lang="en-US" sz="900" b="1" i="1" dirty="0"/>
              <a:t>Figure: Process map for QQC monitoring and control</a:t>
            </a:r>
            <a:endParaRPr lang="en-US" sz="900" i="1" dirty="0"/>
          </a:p>
        </p:txBody>
      </p:sp>
      <p:sp>
        <p:nvSpPr>
          <p:cNvPr id="116" name="Up Arrow 115"/>
          <p:cNvSpPr/>
          <p:nvPr/>
        </p:nvSpPr>
        <p:spPr>
          <a:xfrm>
            <a:off x="9123787" y="1908368"/>
            <a:ext cx="1224136" cy="994462"/>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7" name="Rectangle 116"/>
          <p:cNvSpPr/>
          <p:nvPr/>
        </p:nvSpPr>
        <p:spPr>
          <a:xfrm>
            <a:off x="7752183" y="2937175"/>
            <a:ext cx="4320481" cy="461665"/>
          </a:xfrm>
          <a:prstGeom prst="rect">
            <a:avLst/>
          </a:prstGeom>
          <a:solidFill>
            <a:schemeClr val="bg1"/>
          </a:solidFill>
        </p:spPr>
        <p:txBody>
          <a:bodyPr wrap="square">
            <a:spAutoFit/>
          </a:bodyPr>
          <a:lstStyle/>
          <a:p>
            <a:pPr algn="ctr"/>
            <a:r>
              <a:rPr lang="en-US" sz="2400" b="1" dirty="0">
                <a:solidFill>
                  <a:srgbClr val="C00000"/>
                </a:solidFill>
              </a:rPr>
              <a:t>Target area to improve!!</a:t>
            </a:r>
          </a:p>
        </p:txBody>
      </p:sp>
      <p:sp>
        <p:nvSpPr>
          <p:cNvPr id="118" name="Rectangle 117"/>
          <p:cNvSpPr/>
          <p:nvPr/>
        </p:nvSpPr>
        <p:spPr>
          <a:xfrm>
            <a:off x="401430" y="5177757"/>
            <a:ext cx="1941946" cy="954107"/>
          </a:xfrm>
          <a:prstGeom prst="rect">
            <a:avLst/>
          </a:prstGeom>
        </p:spPr>
        <p:txBody>
          <a:bodyPr wrap="square">
            <a:spAutoFit/>
          </a:bodyPr>
          <a:lstStyle/>
          <a:p>
            <a:pPr algn="ctr"/>
            <a:r>
              <a:rPr lang="en-US" sz="2800" b="1" dirty="0">
                <a:solidFill>
                  <a:schemeClr val="accent5"/>
                </a:solidFill>
              </a:rPr>
              <a:t>QQC Indicators</a:t>
            </a:r>
          </a:p>
        </p:txBody>
      </p:sp>
      <p:sp>
        <p:nvSpPr>
          <p:cNvPr id="4" name="Rounded Rectangle 3"/>
          <p:cNvSpPr/>
          <p:nvPr/>
        </p:nvSpPr>
        <p:spPr>
          <a:xfrm>
            <a:off x="2324057" y="4968372"/>
            <a:ext cx="9363290" cy="1345870"/>
          </a:xfrm>
          <a:prstGeom prst="roundRect">
            <a:avLst>
              <a:gd name="adj" fmla="val 11286"/>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8446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500"/>
                                        <p:tgtEl>
                                          <p:spTgt spid="7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6">
                                            <p:txEl>
                                              <p:pRg st="2" end="2"/>
                                            </p:txEl>
                                          </p:spTgt>
                                        </p:tgtEl>
                                        <p:attrNameLst>
                                          <p:attrName>style.visibility</p:attrName>
                                        </p:attrNameLst>
                                      </p:cBhvr>
                                      <p:to>
                                        <p:strVal val="visible"/>
                                      </p:to>
                                    </p:set>
                                    <p:animEffect transition="in" filter="fade">
                                      <p:cBhvr>
                                        <p:cTn id="26" dur="500"/>
                                        <p:tgtEl>
                                          <p:spTgt spid="76">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500"/>
                                        <p:tgtEl>
                                          <p:spTgt spid="8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fade">
                                      <p:cBhvr>
                                        <p:cTn id="35" dur="500"/>
                                        <p:tgtEl>
                                          <p:spTgt spid="8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500"/>
                                        <p:tgtEl>
                                          <p:spTgt spid="8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fade">
                                      <p:cBhvr>
                                        <p:cTn id="41" dur="500"/>
                                        <p:tgtEl>
                                          <p:spTgt spid="8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fade">
                                      <p:cBhvr>
                                        <p:cTn id="44" dur="500"/>
                                        <p:tgtEl>
                                          <p:spTgt spid="8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fade">
                                      <p:cBhvr>
                                        <p:cTn id="50" dur="500"/>
                                        <p:tgtEl>
                                          <p:spTgt spid="8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fade">
                                      <p:cBhvr>
                                        <p:cTn id="53" dur="500"/>
                                        <p:tgtEl>
                                          <p:spTgt spid="8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fade">
                                      <p:cBhvr>
                                        <p:cTn id="56" dur="500"/>
                                        <p:tgtEl>
                                          <p:spTgt spid="8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500"/>
                                        <p:tgtEl>
                                          <p:spTgt spid="9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5"/>
                                        </p:tgtEl>
                                        <p:attrNameLst>
                                          <p:attrName>style.visibility</p:attrName>
                                        </p:attrNameLst>
                                      </p:cBhvr>
                                      <p:to>
                                        <p:strVal val="visible"/>
                                      </p:to>
                                    </p:set>
                                  </p:childTnLst>
                                </p:cTn>
                              </p:par>
                              <p:par>
                                <p:cTn id="75" presetID="2" presetClass="entr" presetSubtype="4" fill="hold" grpId="0" nodeType="withEffect">
                                  <p:stCondLst>
                                    <p:cond delay="0"/>
                                  </p:stCondLst>
                                  <p:childTnLst>
                                    <p:set>
                                      <p:cBhvr>
                                        <p:cTn id="76" dur="1" fill="hold">
                                          <p:stCondLst>
                                            <p:cond delay="0"/>
                                          </p:stCondLst>
                                        </p:cTn>
                                        <p:tgtEl>
                                          <p:spTgt spid="116"/>
                                        </p:tgtEl>
                                        <p:attrNameLst>
                                          <p:attrName>style.visibility</p:attrName>
                                        </p:attrNameLst>
                                      </p:cBhvr>
                                      <p:to>
                                        <p:strVal val="visible"/>
                                      </p:to>
                                    </p:set>
                                    <p:anim calcmode="lin" valueType="num">
                                      <p:cBhvr additive="base">
                                        <p:cTn id="77" dur="500" fill="hold"/>
                                        <p:tgtEl>
                                          <p:spTgt spid="116"/>
                                        </p:tgtEl>
                                        <p:attrNameLst>
                                          <p:attrName>ppt_x</p:attrName>
                                        </p:attrNameLst>
                                      </p:cBhvr>
                                      <p:tavLst>
                                        <p:tav tm="0">
                                          <p:val>
                                            <p:strVal val="#ppt_x"/>
                                          </p:val>
                                        </p:tav>
                                        <p:tav tm="100000">
                                          <p:val>
                                            <p:strVal val="#ppt_x"/>
                                          </p:val>
                                        </p:tav>
                                      </p:tavLst>
                                    </p:anim>
                                    <p:anim calcmode="lin" valueType="num">
                                      <p:cBhvr additive="base">
                                        <p:cTn id="78" dur="500" fill="hold"/>
                                        <p:tgtEl>
                                          <p:spTgt spid="11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17"/>
                                        </p:tgtEl>
                                        <p:attrNameLst>
                                          <p:attrName>style.visibility</p:attrName>
                                        </p:attrNameLst>
                                      </p:cBhvr>
                                      <p:to>
                                        <p:strVal val="visible"/>
                                      </p:to>
                                    </p:set>
                                    <p:anim calcmode="lin" valueType="num">
                                      <p:cBhvr additive="base">
                                        <p:cTn id="81" dur="500" fill="hold"/>
                                        <p:tgtEl>
                                          <p:spTgt spid="117"/>
                                        </p:tgtEl>
                                        <p:attrNameLst>
                                          <p:attrName>ppt_x</p:attrName>
                                        </p:attrNameLst>
                                      </p:cBhvr>
                                      <p:tavLst>
                                        <p:tav tm="0">
                                          <p:val>
                                            <p:strVal val="#ppt_x"/>
                                          </p:val>
                                        </p:tav>
                                        <p:tav tm="100000">
                                          <p:val>
                                            <p:strVal val="#ppt_x"/>
                                          </p:val>
                                        </p:tav>
                                      </p:tavLst>
                                    </p:anim>
                                    <p:anim calcmode="lin" valueType="num">
                                      <p:cBhvr additive="base">
                                        <p:cTn id="82" dur="500" fill="hold"/>
                                        <p:tgtEl>
                                          <p:spTgt spid="117"/>
                                        </p:tgtEl>
                                        <p:attrNameLst>
                                          <p:attrName>ppt_y</p:attrName>
                                        </p:attrNameLst>
                                      </p:cBhvr>
                                      <p:tavLst>
                                        <p:tav tm="0">
                                          <p:val>
                                            <p:strVal val="1+#ppt_h/2"/>
                                          </p:val>
                                        </p:tav>
                                        <p:tav tm="100000">
                                          <p:val>
                                            <p:strVal val="#ppt_y"/>
                                          </p:val>
                                        </p:tav>
                                      </p:tavLst>
                                    </p:anim>
                                  </p:childTnLst>
                                </p:cTn>
                              </p:par>
                              <p:par>
                                <p:cTn id="83" presetID="10" presetClass="entr" presetSubtype="0" fill="hold" grpId="0" nodeType="withEffect">
                                  <p:stCondLst>
                                    <p:cond delay="0"/>
                                  </p:stCondLst>
                                  <p:childTnLst>
                                    <p:set>
                                      <p:cBhvr>
                                        <p:cTn id="84" dur="1" fill="hold">
                                          <p:stCondLst>
                                            <p:cond delay="0"/>
                                          </p:stCondLst>
                                        </p:cTn>
                                        <p:tgtEl>
                                          <p:spTgt spid="118"/>
                                        </p:tgtEl>
                                        <p:attrNameLst>
                                          <p:attrName>style.visibility</p:attrName>
                                        </p:attrNameLst>
                                      </p:cBhvr>
                                      <p:to>
                                        <p:strVal val="visible"/>
                                      </p:to>
                                    </p:set>
                                    <p:animEffect transition="in" filter="fade">
                                      <p:cBhvr>
                                        <p:cTn id="85" dur="500"/>
                                        <p:tgtEl>
                                          <p:spTgt spid="11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fade">
                                      <p:cBhvr>
                                        <p:cTn id="8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animBg="1"/>
      <p:bldP spid="80" grpId="0"/>
      <p:bldP spid="81" grpId="0"/>
      <p:bldP spid="82" grpId="0"/>
      <p:bldP spid="83" grpId="0"/>
      <p:bldP spid="84" grpId="0"/>
      <p:bldP spid="85" grpId="0"/>
      <p:bldP spid="86" grpId="0"/>
      <p:bldP spid="87" grpId="0"/>
      <p:bldP spid="88" grpId="0"/>
      <p:bldP spid="89" grpId="0"/>
      <p:bldP spid="90" grpId="0"/>
      <p:bldP spid="91" grpId="0"/>
      <p:bldP spid="112" grpId="0" animBg="1"/>
      <p:bldP spid="113" grpId="0" animBg="1"/>
      <p:bldP spid="114" grpId="0" animBg="1"/>
      <p:bldP spid="115" grpId="0"/>
      <p:bldP spid="116" grpId="0" animBg="1"/>
      <p:bldP spid="117" grpId="0" animBg="1"/>
      <p:bldP spid="118" grpId="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QQC Indicators – How RVC achieved good Result</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55</a:t>
            </a:fld>
            <a:endParaRPr lang="de-DE" dirty="0"/>
          </a:p>
        </p:txBody>
      </p:sp>
      <p:graphicFrame>
        <p:nvGraphicFramePr>
          <p:cNvPr id="41" name="Chart 40"/>
          <p:cNvGraphicFramePr>
            <a:graphicFrameLocks/>
          </p:cNvGraphicFramePr>
          <p:nvPr>
            <p:extLst>
              <p:ext uri="{D42A27DB-BD31-4B8C-83A1-F6EECF244321}">
                <p14:modId xmlns:p14="http://schemas.microsoft.com/office/powerpoint/2010/main" val="1101754014"/>
              </p:ext>
            </p:extLst>
          </p:nvPr>
        </p:nvGraphicFramePr>
        <p:xfrm>
          <a:off x="7971676" y="3859097"/>
          <a:ext cx="3753807" cy="22543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2" name="Chart 41"/>
          <p:cNvGraphicFramePr>
            <a:graphicFrameLocks/>
          </p:cNvGraphicFramePr>
          <p:nvPr>
            <p:extLst>
              <p:ext uri="{D42A27DB-BD31-4B8C-83A1-F6EECF244321}">
                <p14:modId xmlns:p14="http://schemas.microsoft.com/office/powerpoint/2010/main" val="634402641"/>
              </p:ext>
            </p:extLst>
          </p:nvPr>
        </p:nvGraphicFramePr>
        <p:xfrm>
          <a:off x="4220324" y="3859097"/>
          <a:ext cx="3751352" cy="22543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3" name="Chart 42"/>
          <p:cNvGraphicFramePr>
            <a:graphicFrameLocks/>
          </p:cNvGraphicFramePr>
          <p:nvPr>
            <p:extLst>
              <p:ext uri="{D42A27DB-BD31-4B8C-83A1-F6EECF244321}">
                <p14:modId xmlns:p14="http://schemas.microsoft.com/office/powerpoint/2010/main" val="1502035702"/>
              </p:ext>
            </p:extLst>
          </p:nvPr>
        </p:nvGraphicFramePr>
        <p:xfrm>
          <a:off x="469234" y="3861048"/>
          <a:ext cx="3748635" cy="2252439"/>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p:cNvSpPr txBox="1"/>
          <p:nvPr/>
        </p:nvSpPr>
        <p:spPr>
          <a:xfrm>
            <a:off x="479376" y="836712"/>
            <a:ext cx="11377264" cy="36933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Early achievement </a:t>
            </a:r>
            <a:r>
              <a:rPr lang="en-US" dirty="0"/>
              <a:t>on the capability analysis of defect density of Peer Review: </a:t>
            </a:r>
            <a:r>
              <a:rPr lang="en-US" b="1" dirty="0">
                <a:solidFill>
                  <a:schemeClr val="tx2"/>
                </a:solidFill>
              </a:rPr>
              <a:t>ZERO-density is reduced!</a:t>
            </a:r>
          </a:p>
        </p:txBody>
      </p:sp>
      <p:sp>
        <p:nvSpPr>
          <p:cNvPr id="45" name="Rectangle 44"/>
          <p:cNvSpPr/>
          <p:nvPr/>
        </p:nvSpPr>
        <p:spPr>
          <a:xfrm>
            <a:off x="3285712" y="6115438"/>
            <a:ext cx="5961888" cy="230832"/>
          </a:xfrm>
          <a:prstGeom prst="rect">
            <a:avLst/>
          </a:prstGeom>
        </p:spPr>
        <p:txBody>
          <a:bodyPr wrap="none">
            <a:spAutoFit/>
          </a:bodyPr>
          <a:lstStyle/>
          <a:p>
            <a:r>
              <a:rPr lang="en-US" sz="900" b="1" i="1" dirty="0"/>
              <a:t>Figure: Capability analysis of defect density on Peer Review (FD, DD, and CD – Process Database V4.0)</a:t>
            </a:r>
            <a:endParaRPr lang="en-US" sz="900" i="1" dirty="0"/>
          </a:p>
        </p:txBody>
      </p:sp>
      <p:sp>
        <p:nvSpPr>
          <p:cNvPr id="46" name="Rectangle 45"/>
          <p:cNvSpPr/>
          <p:nvPr/>
        </p:nvSpPr>
        <p:spPr>
          <a:xfrm>
            <a:off x="2961905" y="3605600"/>
            <a:ext cx="5904180" cy="230832"/>
          </a:xfrm>
          <a:prstGeom prst="rect">
            <a:avLst/>
          </a:prstGeom>
        </p:spPr>
        <p:txBody>
          <a:bodyPr wrap="none">
            <a:spAutoFit/>
          </a:bodyPr>
          <a:lstStyle/>
          <a:p>
            <a:r>
              <a:rPr lang="en-US" sz="900" b="1" i="1" dirty="0"/>
              <a:t>Figure: Capability analysis of defect density on Peer Review (FD, DD, and CD – Process Database V3.2)</a:t>
            </a:r>
            <a:endParaRPr lang="en-US" sz="900" i="1" dirty="0"/>
          </a:p>
        </p:txBody>
      </p:sp>
      <p:sp>
        <p:nvSpPr>
          <p:cNvPr id="47" name="Right Arrow 46"/>
          <p:cNvSpPr/>
          <p:nvPr/>
        </p:nvSpPr>
        <p:spPr>
          <a:xfrm rot="5400000">
            <a:off x="1451484" y="4617132"/>
            <a:ext cx="504056"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rot="5400000">
            <a:off x="5130828" y="4811002"/>
            <a:ext cx="504056"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rot="5400000">
            <a:off x="8779548" y="5011342"/>
            <a:ext cx="504056"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ectangle 49"/>
          <p:cNvSpPr/>
          <p:nvPr/>
        </p:nvSpPr>
        <p:spPr>
          <a:xfrm>
            <a:off x="11276365" y="5939988"/>
            <a:ext cx="91563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b="1" dirty="0"/>
              <a:t>After</a:t>
            </a:r>
          </a:p>
        </p:txBody>
      </p:sp>
      <p:graphicFrame>
        <p:nvGraphicFramePr>
          <p:cNvPr id="51" name="Chart 50"/>
          <p:cNvGraphicFramePr>
            <a:graphicFrameLocks/>
          </p:cNvGraphicFramePr>
          <p:nvPr>
            <p:extLst>
              <p:ext uri="{D42A27DB-BD31-4B8C-83A1-F6EECF244321}">
                <p14:modId xmlns:p14="http://schemas.microsoft.com/office/powerpoint/2010/main" val="3255788843"/>
              </p:ext>
            </p:extLst>
          </p:nvPr>
        </p:nvGraphicFramePr>
        <p:xfrm>
          <a:off x="7982729" y="1351211"/>
          <a:ext cx="3751352" cy="22534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2" name="Chart 51"/>
          <p:cNvGraphicFramePr>
            <a:graphicFrameLocks/>
          </p:cNvGraphicFramePr>
          <p:nvPr>
            <p:extLst>
              <p:ext uri="{D42A27DB-BD31-4B8C-83A1-F6EECF244321}">
                <p14:modId xmlns:p14="http://schemas.microsoft.com/office/powerpoint/2010/main" val="2682383474"/>
              </p:ext>
            </p:extLst>
          </p:nvPr>
        </p:nvGraphicFramePr>
        <p:xfrm>
          <a:off x="4223142" y="1351211"/>
          <a:ext cx="3759587" cy="22534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3" name="Chart 52"/>
          <p:cNvGraphicFramePr>
            <a:graphicFrameLocks/>
          </p:cNvGraphicFramePr>
          <p:nvPr>
            <p:extLst>
              <p:ext uri="{D42A27DB-BD31-4B8C-83A1-F6EECF244321}">
                <p14:modId xmlns:p14="http://schemas.microsoft.com/office/powerpoint/2010/main" val="233737455"/>
              </p:ext>
            </p:extLst>
          </p:nvPr>
        </p:nvGraphicFramePr>
        <p:xfrm>
          <a:off x="466517" y="1351211"/>
          <a:ext cx="3751352" cy="2253413"/>
        </p:xfrm>
        <a:graphic>
          <a:graphicData uri="http://schemas.openxmlformats.org/drawingml/2006/chart">
            <c:chart xmlns:c="http://schemas.openxmlformats.org/drawingml/2006/chart" xmlns:r="http://schemas.openxmlformats.org/officeDocument/2006/relationships" r:id="rId7"/>
          </a:graphicData>
        </a:graphic>
      </p:graphicFrame>
      <p:sp>
        <p:nvSpPr>
          <p:cNvPr id="54" name="Oval 53"/>
          <p:cNvSpPr/>
          <p:nvPr/>
        </p:nvSpPr>
        <p:spPr>
          <a:xfrm>
            <a:off x="1764288" y="1790424"/>
            <a:ext cx="587296" cy="792088"/>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ight Arrow 54"/>
          <p:cNvSpPr/>
          <p:nvPr/>
        </p:nvSpPr>
        <p:spPr>
          <a:xfrm>
            <a:off x="2423592" y="1934440"/>
            <a:ext cx="504056" cy="50405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6" name="Oval 55"/>
          <p:cNvSpPr/>
          <p:nvPr/>
        </p:nvSpPr>
        <p:spPr>
          <a:xfrm>
            <a:off x="5364688" y="1790424"/>
            <a:ext cx="587296" cy="792088"/>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Right Arrow 56"/>
          <p:cNvSpPr/>
          <p:nvPr/>
        </p:nvSpPr>
        <p:spPr>
          <a:xfrm>
            <a:off x="6023992" y="1934440"/>
            <a:ext cx="504056" cy="50405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8" name="Oval 57"/>
          <p:cNvSpPr/>
          <p:nvPr/>
        </p:nvSpPr>
        <p:spPr>
          <a:xfrm>
            <a:off x="8942956" y="1934440"/>
            <a:ext cx="701289" cy="648072"/>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Right Arrow 58"/>
          <p:cNvSpPr/>
          <p:nvPr/>
        </p:nvSpPr>
        <p:spPr>
          <a:xfrm>
            <a:off x="10075621" y="1934440"/>
            <a:ext cx="504056" cy="50405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0" name="TextBox 59"/>
          <p:cNvSpPr txBox="1"/>
          <p:nvPr/>
        </p:nvSpPr>
        <p:spPr>
          <a:xfrm>
            <a:off x="2290500" y="2389518"/>
            <a:ext cx="1287532" cy="261610"/>
          </a:xfrm>
          <a:prstGeom prst="rect">
            <a:avLst/>
          </a:prstGeom>
          <a:noFill/>
        </p:spPr>
        <p:txBody>
          <a:bodyPr wrap="none" rtlCol="0">
            <a:spAutoFit/>
          </a:bodyPr>
          <a:lstStyle/>
          <a:p>
            <a:r>
              <a:rPr lang="en-US" sz="1100" i="1" dirty="0"/>
              <a:t>Target to improve</a:t>
            </a:r>
          </a:p>
        </p:txBody>
      </p:sp>
      <p:sp>
        <p:nvSpPr>
          <p:cNvPr id="61" name="TextBox 60"/>
          <p:cNvSpPr txBox="1"/>
          <p:nvPr/>
        </p:nvSpPr>
        <p:spPr>
          <a:xfrm>
            <a:off x="5895206" y="2389518"/>
            <a:ext cx="1287532" cy="261610"/>
          </a:xfrm>
          <a:prstGeom prst="rect">
            <a:avLst/>
          </a:prstGeom>
          <a:noFill/>
        </p:spPr>
        <p:txBody>
          <a:bodyPr wrap="none" rtlCol="0">
            <a:spAutoFit/>
          </a:bodyPr>
          <a:lstStyle/>
          <a:p>
            <a:r>
              <a:rPr lang="en-US" sz="1100" i="1" dirty="0"/>
              <a:t>Target to improve</a:t>
            </a:r>
          </a:p>
        </p:txBody>
      </p:sp>
      <p:sp>
        <p:nvSpPr>
          <p:cNvPr id="62" name="TextBox 61"/>
          <p:cNvSpPr txBox="1"/>
          <p:nvPr/>
        </p:nvSpPr>
        <p:spPr>
          <a:xfrm>
            <a:off x="9935911" y="2389518"/>
            <a:ext cx="1287532" cy="261610"/>
          </a:xfrm>
          <a:prstGeom prst="rect">
            <a:avLst/>
          </a:prstGeom>
          <a:noFill/>
        </p:spPr>
        <p:txBody>
          <a:bodyPr wrap="none" rtlCol="0">
            <a:spAutoFit/>
          </a:bodyPr>
          <a:lstStyle/>
          <a:p>
            <a:r>
              <a:rPr lang="en-US" sz="1100" i="1" dirty="0"/>
              <a:t>Target to improve</a:t>
            </a:r>
          </a:p>
        </p:txBody>
      </p:sp>
      <p:sp>
        <p:nvSpPr>
          <p:cNvPr id="63" name="Rectangle 62"/>
          <p:cNvSpPr/>
          <p:nvPr/>
        </p:nvSpPr>
        <p:spPr>
          <a:xfrm>
            <a:off x="11276364" y="1180644"/>
            <a:ext cx="91563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lang="en-US" b="1" dirty="0"/>
              <a:t>Before</a:t>
            </a:r>
          </a:p>
        </p:txBody>
      </p:sp>
    </p:spTree>
    <p:extLst>
      <p:ext uri="{BB962C8B-B14F-4D97-AF65-F5344CB8AC3E}">
        <p14:creationId xmlns:p14="http://schemas.microsoft.com/office/powerpoint/2010/main" val="55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par>
                                <p:cTn id="73" presetID="10" presetClass="entr" presetSubtype="0" fill="hold" nodeType="with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 grpId="0">
        <p:bldAsOne/>
      </p:bldGraphic>
      <p:bldGraphic spid="42" grpId="0">
        <p:bldAsOne/>
      </p:bldGraphic>
      <p:bldGraphic spid="43" grpId="0">
        <p:bldAsOne/>
      </p:bldGraphic>
      <p:bldP spid="45" grpId="0"/>
      <p:bldP spid="46" grpId="0"/>
      <p:bldP spid="47" grpId="0" animBg="1"/>
      <p:bldP spid="48" grpId="0" animBg="1"/>
      <p:bldP spid="49" grpId="0" animBg="1"/>
      <p:bldP spid="50" grpId="0" animBg="1"/>
      <p:bldGraphic spid="51" grpId="0">
        <p:bldAsOne/>
      </p:bldGraphic>
      <p:bldGraphic spid="52" grpId="0">
        <p:bldAsOne/>
      </p:bldGraphic>
      <p:bldGraphic spid="53" grpId="0">
        <p:bldAsOne/>
      </p:bldGraphic>
      <p:bldP spid="54" grpId="0" animBg="1"/>
      <p:bldP spid="55" grpId="0" animBg="1"/>
      <p:bldP spid="56" grpId="0" animBg="1"/>
      <p:bldP spid="57" grpId="0" animBg="1"/>
      <p:bldP spid="58" grpId="0" animBg="1"/>
      <p:bldP spid="59" grpId="0" animBg="1"/>
      <p:bldP spid="60" grpId="0"/>
      <p:bldP spid="61" grpId="0"/>
      <p:bldP spid="62" grpId="0"/>
      <p:bldP spid="6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QQC Indicators – How RVC achieved good Result</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56</a:t>
            </a:fld>
            <a:endParaRPr lang="de-DE" dirty="0"/>
          </a:p>
        </p:txBody>
      </p:sp>
      <p:sp>
        <p:nvSpPr>
          <p:cNvPr id="27" name="TextBox 26"/>
          <p:cNvSpPr txBox="1"/>
          <p:nvPr/>
        </p:nvSpPr>
        <p:spPr>
          <a:xfrm>
            <a:off x="9891971" y="4423107"/>
            <a:ext cx="704039" cy="276999"/>
          </a:xfrm>
          <a:prstGeom prst="rect">
            <a:avLst/>
          </a:prstGeom>
          <a:solidFill>
            <a:schemeClr val="bg1"/>
          </a:solidFill>
        </p:spPr>
        <p:txBody>
          <a:bodyPr wrap="none" rtlCol="0">
            <a:spAutoFit/>
          </a:bodyPr>
          <a:lstStyle/>
          <a:p>
            <a:r>
              <a:rPr lang="en-US" sz="1200" b="1" dirty="0">
                <a:solidFill>
                  <a:schemeClr val="tx2"/>
                </a:solidFill>
              </a:rPr>
              <a:t>74.43%</a:t>
            </a:r>
          </a:p>
        </p:txBody>
      </p:sp>
      <p:graphicFrame>
        <p:nvGraphicFramePr>
          <p:cNvPr id="28" name="Chart 27"/>
          <p:cNvGraphicFramePr>
            <a:graphicFrameLocks/>
          </p:cNvGraphicFramePr>
          <p:nvPr>
            <p:extLst>
              <p:ext uri="{D42A27DB-BD31-4B8C-83A1-F6EECF244321}">
                <p14:modId xmlns:p14="http://schemas.microsoft.com/office/powerpoint/2010/main" val="1612967336"/>
              </p:ext>
            </p:extLst>
          </p:nvPr>
        </p:nvGraphicFramePr>
        <p:xfrm>
          <a:off x="8840474" y="4215209"/>
          <a:ext cx="2786986" cy="16906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9" name="Chart 28"/>
          <p:cNvGraphicFramePr>
            <a:graphicFrameLocks/>
          </p:cNvGraphicFramePr>
          <p:nvPr>
            <p:extLst>
              <p:ext uri="{D42A27DB-BD31-4B8C-83A1-F6EECF244321}">
                <p14:modId xmlns:p14="http://schemas.microsoft.com/office/powerpoint/2010/main" val="1846054972"/>
              </p:ext>
            </p:extLst>
          </p:nvPr>
        </p:nvGraphicFramePr>
        <p:xfrm>
          <a:off x="6045389" y="4208057"/>
          <a:ext cx="2795085" cy="16978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p:cNvGraphicFramePr>
            <a:graphicFrameLocks/>
          </p:cNvGraphicFramePr>
          <p:nvPr>
            <p:extLst>
              <p:ext uri="{D42A27DB-BD31-4B8C-83A1-F6EECF244321}">
                <p14:modId xmlns:p14="http://schemas.microsoft.com/office/powerpoint/2010/main" val="3671981316"/>
              </p:ext>
            </p:extLst>
          </p:nvPr>
        </p:nvGraphicFramePr>
        <p:xfrm>
          <a:off x="3245685" y="4208057"/>
          <a:ext cx="2799584" cy="16978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Chart 30"/>
          <p:cNvGraphicFramePr>
            <a:graphicFrameLocks/>
          </p:cNvGraphicFramePr>
          <p:nvPr>
            <p:extLst>
              <p:ext uri="{D42A27DB-BD31-4B8C-83A1-F6EECF244321}">
                <p14:modId xmlns:p14="http://schemas.microsoft.com/office/powerpoint/2010/main" val="2375490533"/>
              </p:ext>
            </p:extLst>
          </p:nvPr>
        </p:nvGraphicFramePr>
        <p:xfrm>
          <a:off x="432262" y="4208058"/>
          <a:ext cx="2813433" cy="17000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2" name="Chart 31"/>
          <p:cNvGraphicFramePr>
            <a:graphicFrameLocks/>
          </p:cNvGraphicFramePr>
          <p:nvPr>
            <p:extLst>
              <p:ext uri="{D42A27DB-BD31-4B8C-83A1-F6EECF244321}">
                <p14:modId xmlns:p14="http://schemas.microsoft.com/office/powerpoint/2010/main" val="2273289751"/>
              </p:ext>
            </p:extLst>
          </p:nvPr>
        </p:nvGraphicFramePr>
        <p:xfrm>
          <a:off x="7955434" y="1556369"/>
          <a:ext cx="3730752" cy="22402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3" name="Chart 32"/>
          <p:cNvGraphicFramePr>
            <a:graphicFrameLocks/>
          </p:cNvGraphicFramePr>
          <p:nvPr>
            <p:extLst>
              <p:ext uri="{D42A27DB-BD31-4B8C-83A1-F6EECF244321}">
                <p14:modId xmlns:p14="http://schemas.microsoft.com/office/powerpoint/2010/main" val="1678391901"/>
              </p:ext>
            </p:extLst>
          </p:nvPr>
        </p:nvGraphicFramePr>
        <p:xfrm>
          <a:off x="4227812" y="1555005"/>
          <a:ext cx="3727622" cy="22402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4" name="Chart 33"/>
          <p:cNvGraphicFramePr>
            <a:graphicFrameLocks/>
          </p:cNvGraphicFramePr>
          <p:nvPr>
            <p:extLst>
              <p:ext uri="{D42A27DB-BD31-4B8C-83A1-F6EECF244321}">
                <p14:modId xmlns:p14="http://schemas.microsoft.com/office/powerpoint/2010/main" val="871578774"/>
              </p:ext>
            </p:extLst>
          </p:nvPr>
        </p:nvGraphicFramePr>
        <p:xfrm>
          <a:off x="495066" y="1555005"/>
          <a:ext cx="3730752" cy="2240280"/>
        </p:xfrm>
        <a:graphic>
          <a:graphicData uri="http://schemas.openxmlformats.org/drawingml/2006/chart">
            <c:chart xmlns:c="http://schemas.openxmlformats.org/drawingml/2006/chart" xmlns:r="http://schemas.openxmlformats.org/officeDocument/2006/relationships" r:id="rId8"/>
          </a:graphicData>
        </a:graphic>
      </p:graphicFrame>
      <p:sp>
        <p:nvSpPr>
          <p:cNvPr id="35" name="TextBox 34"/>
          <p:cNvSpPr txBox="1"/>
          <p:nvPr/>
        </p:nvSpPr>
        <p:spPr>
          <a:xfrm>
            <a:off x="479376" y="836712"/>
            <a:ext cx="11233248" cy="36933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Early achievement </a:t>
            </a:r>
            <a:r>
              <a:rPr lang="en-US" dirty="0"/>
              <a:t>on the defect distribution: </a:t>
            </a:r>
            <a:r>
              <a:rPr lang="en-US" b="1" dirty="0">
                <a:solidFill>
                  <a:schemeClr val="tx2"/>
                </a:solidFill>
              </a:rPr>
              <a:t>lower rate on Testing phase!</a:t>
            </a:r>
          </a:p>
        </p:txBody>
      </p:sp>
      <p:sp>
        <p:nvSpPr>
          <p:cNvPr id="36" name="Rectangle 35"/>
          <p:cNvSpPr/>
          <p:nvPr/>
        </p:nvSpPr>
        <p:spPr>
          <a:xfrm>
            <a:off x="3180709" y="5907271"/>
            <a:ext cx="5664134" cy="3693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Defects distribution among development phases – a survey from terms 17-1H and 18-2H.</a:t>
            </a:r>
            <a:br>
              <a:rPr lang="en-US" sz="900" b="1" i="1" dirty="0">
                <a:latin typeface="Arial (Body)"/>
                <a:ea typeface="Calibri" panose="020F0502020204030204" pitchFamily="34" charset="0"/>
                <a:cs typeface="Times New Roman" panose="02020603050405020304" pitchFamily="18" charset="0"/>
              </a:rPr>
            </a:br>
            <a:r>
              <a:rPr lang="en-US" sz="900" b="1" i="1" dirty="0">
                <a:latin typeface="Arial (Body)"/>
                <a:ea typeface="Calibri" panose="020F0502020204030204" pitchFamily="34" charset="0"/>
                <a:cs typeface="Times New Roman" panose="02020603050405020304" pitchFamily="18" charset="0"/>
              </a:rPr>
              <a:t>(CMMI with JB5001)</a:t>
            </a:r>
            <a:endParaRPr lang="en-US" sz="900" i="1" dirty="0">
              <a:effectLst/>
              <a:latin typeface="Arial (Body)"/>
              <a:ea typeface="Calibri" panose="020F0502020204030204" pitchFamily="34" charset="0"/>
              <a:cs typeface="Times New Roman" panose="02020603050405020304" pitchFamily="18" charset="0"/>
            </a:endParaRPr>
          </a:p>
        </p:txBody>
      </p:sp>
      <p:sp>
        <p:nvSpPr>
          <p:cNvPr id="37" name="Rectangle 36"/>
          <p:cNvSpPr/>
          <p:nvPr/>
        </p:nvSpPr>
        <p:spPr>
          <a:xfrm>
            <a:off x="4103834" y="3802940"/>
            <a:ext cx="3984405" cy="3693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Defects distribution among development phases – a survey on terms 15S~16S – CMMI appraisal</a:t>
            </a:r>
            <a:endParaRPr lang="en-US" sz="900" i="1" dirty="0">
              <a:effectLst/>
              <a:latin typeface="Arial (Body)"/>
              <a:ea typeface="Calibri" panose="020F0502020204030204" pitchFamily="34" charset="0"/>
              <a:cs typeface="Times New Roman" panose="02020603050405020304" pitchFamily="18" charset="0"/>
            </a:endParaRPr>
          </a:p>
        </p:txBody>
      </p:sp>
      <p:sp>
        <p:nvSpPr>
          <p:cNvPr id="38" name="Left Brace 37"/>
          <p:cNvSpPr/>
          <p:nvPr/>
        </p:nvSpPr>
        <p:spPr>
          <a:xfrm rot="5400000">
            <a:off x="1377214" y="4526012"/>
            <a:ext cx="273079" cy="1022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e 38"/>
          <p:cNvSpPr/>
          <p:nvPr/>
        </p:nvSpPr>
        <p:spPr>
          <a:xfrm rot="5400000">
            <a:off x="4191257" y="4294875"/>
            <a:ext cx="273079" cy="1022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e 39"/>
          <p:cNvSpPr/>
          <p:nvPr/>
        </p:nvSpPr>
        <p:spPr>
          <a:xfrm rot="5400000">
            <a:off x="9802506" y="4174198"/>
            <a:ext cx="273079" cy="1022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p:cNvSpPr txBox="1"/>
          <p:nvPr/>
        </p:nvSpPr>
        <p:spPr>
          <a:xfrm>
            <a:off x="1158090" y="4598522"/>
            <a:ext cx="704039" cy="276999"/>
          </a:xfrm>
          <a:prstGeom prst="rect">
            <a:avLst/>
          </a:prstGeom>
          <a:solidFill>
            <a:schemeClr val="bg1"/>
          </a:solidFill>
        </p:spPr>
        <p:txBody>
          <a:bodyPr wrap="none" rtlCol="0">
            <a:spAutoFit/>
          </a:bodyPr>
          <a:lstStyle/>
          <a:p>
            <a:r>
              <a:rPr lang="en-US" sz="1200" b="1" dirty="0">
                <a:solidFill>
                  <a:srgbClr val="C00000"/>
                </a:solidFill>
              </a:rPr>
              <a:t>49.83%</a:t>
            </a:r>
          </a:p>
        </p:txBody>
      </p:sp>
      <p:sp>
        <p:nvSpPr>
          <p:cNvPr id="65" name="TextBox 64"/>
          <p:cNvSpPr txBox="1"/>
          <p:nvPr/>
        </p:nvSpPr>
        <p:spPr>
          <a:xfrm>
            <a:off x="4355739" y="4497374"/>
            <a:ext cx="704039" cy="276999"/>
          </a:xfrm>
          <a:prstGeom prst="rect">
            <a:avLst/>
          </a:prstGeom>
          <a:solidFill>
            <a:schemeClr val="bg1"/>
          </a:solidFill>
        </p:spPr>
        <p:txBody>
          <a:bodyPr wrap="none" rtlCol="0">
            <a:spAutoFit/>
          </a:bodyPr>
          <a:lstStyle/>
          <a:p>
            <a:r>
              <a:rPr lang="en-US" sz="1200" b="1" dirty="0">
                <a:solidFill>
                  <a:schemeClr val="tx2"/>
                </a:solidFill>
              </a:rPr>
              <a:t>74.33%</a:t>
            </a:r>
          </a:p>
        </p:txBody>
      </p:sp>
      <p:sp>
        <p:nvSpPr>
          <p:cNvPr id="66" name="TextBox 65"/>
          <p:cNvSpPr txBox="1"/>
          <p:nvPr/>
        </p:nvSpPr>
        <p:spPr>
          <a:xfrm>
            <a:off x="7084938" y="4492859"/>
            <a:ext cx="704039" cy="276999"/>
          </a:xfrm>
          <a:prstGeom prst="rect">
            <a:avLst/>
          </a:prstGeom>
          <a:solidFill>
            <a:schemeClr val="bg1"/>
          </a:solidFill>
        </p:spPr>
        <p:txBody>
          <a:bodyPr wrap="none" rtlCol="0">
            <a:spAutoFit/>
          </a:bodyPr>
          <a:lstStyle/>
          <a:p>
            <a:r>
              <a:rPr lang="en-US" sz="1200" b="1" dirty="0">
                <a:solidFill>
                  <a:schemeClr val="tx2"/>
                </a:solidFill>
              </a:rPr>
              <a:t>79.61%</a:t>
            </a:r>
          </a:p>
        </p:txBody>
      </p:sp>
      <p:sp>
        <p:nvSpPr>
          <p:cNvPr id="67" name="TextBox 66"/>
          <p:cNvSpPr txBox="1"/>
          <p:nvPr/>
        </p:nvSpPr>
        <p:spPr>
          <a:xfrm>
            <a:off x="2516055" y="4463903"/>
            <a:ext cx="704039" cy="276999"/>
          </a:xfrm>
          <a:prstGeom prst="rect">
            <a:avLst/>
          </a:prstGeom>
          <a:solidFill>
            <a:schemeClr val="bg1"/>
          </a:solidFill>
        </p:spPr>
        <p:txBody>
          <a:bodyPr wrap="none" rtlCol="0">
            <a:spAutoFit/>
          </a:bodyPr>
          <a:lstStyle/>
          <a:p>
            <a:r>
              <a:rPr lang="en-US" sz="1200" b="1" dirty="0">
                <a:solidFill>
                  <a:srgbClr val="C00000"/>
                </a:solidFill>
              </a:rPr>
              <a:t>50.17%</a:t>
            </a:r>
          </a:p>
        </p:txBody>
      </p:sp>
      <p:sp>
        <p:nvSpPr>
          <p:cNvPr id="68" name="TextBox 67"/>
          <p:cNvSpPr txBox="1"/>
          <p:nvPr/>
        </p:nvSpPr>
        <p:spPr>
          <a:xfrm>
            <a:off x="5099140" y="4633283"/>
            <a:ext cx="704039" cy="276999"/>
          </a:xfrm>
          <a:prstGeom prst="rect">
            <a:avLst/>
          </a:prstGeom>
          <a:solidFill>
            <a:schemeClr val="bg1"/>
          </a:solidFill>
        </p:spPr>
        <p:txBody>
          <a:bodyPr wrap="none" rtlCol="0">
            <a:spAutoFit/>
          </a:bodyPr>
          <a:lstStyle/>
          <a:p>
            <a:r>
              <a:rPr lang="en-US" sz="1200" b="1" dirty="0">
                <a:solidFill>
                  <a:schemeClr val="tx2"/>
                </a:solidFill>
              </a:rPr>
              <a:t>25.67%</a:t>
            </a:r>
          </a:p>
        </p:txBody>
      </p:sp>
      <p:sp>
        <p:nvSpPr>
          <p:cNvPr id="69" name="TextBox 68"/>
          <p:cNvSpPr txBox="1"/>
          <p:nvPr/>
        </p:nvSpPr>
        <p:spPr>
          <a:xfrm>
            <a:off x="10723528" y="4549067"/>
            <a:ext cx="704039" cy="276999"/>
          </a:xfrm>
          <a:prstGeom prst="rect">
            <a:avLst/>
          </a:prstGeom>
          <a:solidFill>
            <a:schemeClr val="bg1"/>
          </a:solidFill>
        </p:spPr>
        <p:txBody>
          <a:bodyPr wrap="none" rtlCol="0">
            <a:spAutoFit/>
          </a:bodyPr>
          <a:lstStyle/>
          <a:p>
            <a:r>
              <a:rPr lang="en-US" sz="1200" b="1" dirty="0">
                <a:solidFill>
                  <a:schemeClr val="tx2"/>
                </a:solidFill>
              </a:rPr>
              <a:t>25.57%</a:t>
            </a:r>
          </a:p>
        </p:txBody>
      </p:sp>
      <p:sp>
        <p:nvSpPr>
          <p:cNvPr id="70" name="Left Brace 69"/>
          <p:cNvSpPr/>
          <p:nvPr/>
        </p:nvSpPr>
        <p:spPr>
          <a:xfrm rot="5400000">
            <a:off x="1632847" y="1974110"/>
            <a:ext cx="288032" cy="13469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1398774" y="2164919"/>
            <a:ext cx="704039" cy="276999"/>
          </a:xfrm>
          <a:prstGeom prst="rect">
            <a:avLst/>
          </a:prstGeom>
          <a:solidFill>
            <a:schemeClr val="bg1"/>
          </a:solidFill>
        </p:spPr>
        <p:txBody>
          <a:bodyPr wrap="none" rtlCol="0">
            <a:spAutoFit/>
          </a:bodyPr>
          <a:lstStyle/>
          <a:p>
            <a:r>
              <a:rPr lang="en-US" sz="1200" b="1" dirty="0">
                <a:solidFill>
                  <a:srgbClr val="C00000"/>
                </a:solidFill>
              </a:rPr>
              <a:t>39.72%</a:t>
            </a:r>
          </a:p>
        </p:txBody>
      </p:sp>
      <p:sp>
        <p:nvSpPr>
          <p:cNvPr id="72" name="Left Brace 71"/>
          <p:cNvSpPr/>
          <p:nvPr/>
        </p:nvSpPr>
        <p:spPr>
          <a:xfrm rot="5400000">
            <a:off x="5340534" y="1721540"/>
            <a:ext cx="273079" cy="13851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p:cNvSpPr txBox="1"/>
          <p:nvPr/>
        </p:nvSpPr>
        <p:spPr>
          <a:xfrm>
            <a:off x="5125053" y="2033053"/>
            <a:ext cx="704039" cy="276999"/>
          </a:xfrm>
          <a:prstGeom prst="rect">
            <a:avLst/>
          </a:prstGeom>
          <a:solidFill>
            <a:schemeClr val="bg1"/>
          </a:solidFill>
        </p:spPr>
        <p:txBody>
          <a:bodyPr wrap="none" rtlCol="0">
            <a:spAutoFit/>
          </a:bodyPr>
          <a:lstStyle/>
          <a:p>
            <a:r>
              <a:rPr lang="en-US" sz="1200" b="1" dirty="0">
                <a:solidFill>
                  <a:srgbClr val="C00000"/>
                </a:solidFill>
              </a:rPr>
              <a:t>47.84%</a:t>
            </a:r>
          </a:p>
        </p:txBody>
      </p:sp>
      <p:sp>
        <p:nvSpPr>
          <p:cNvPr id="74" name="Left Brace 73"/>
          <p:cNvSpPr/>
          <p:nvPr/>
        </p:nvSpPr>
        <p:spPr>
          <a:xfrm rot="5400000">
            <a:off x="9034023" y="1617027"/>
            <a:ext cx="303853" cy="14273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p:cNvSpPr txBox="1"/>
          <p:nvPr/>
        </p:nvSpPr>
        <p:spPr>
          <a:xfrm>
            <a:off x="8833929" y="1876551"/>
            <a:ext cx="704039" cy="276999"/>
          </a:xfrm>
          <a:prstGeom prst="rect">
            <a:avLst/>
          </a:prstGeom>
          <a:solidFill>
            <a:schemeClr val="bg1"/>
          </a:solidFill>
        </p:spPr>
        <p:txBody>
          <a:bodyPr wrap="none" rtlCol="0">
            <a:spAutoFit/>
          </a:bodyPr>
          <a:lstStyle/>
          <a:p>
            <a:r>
              <a:rPr lang="en-US" sz="1200" b="1" dirty="0">
                <a:solidFill>
                  <a:srgbClr val="C00000"/>
                </a:solidFill>
              </a:rPr>
              <a:t>47.94%</a:t>
            </a:r>
          </a:p>
        </p:txBody>
      </p:sp>
      <p:sp>
        <p:nvSpPr>
          <p:cNvPr id="76" name="TextBox 75"/>
          <p:cNvSpPr txBox="1"/>
          <p:nvPr/>
        </p:nvSpPr>
        <p:spPr>
          <a:xfrm>
            <a:off x="3358132" y="1893217"/>
            <a:ext cx="704039" cy="276999"/>
          </a:xfrm>
          <a:prstGeom prst="rect">
            <a:avLst/>
          </a:prstGeom>
          <a:solidFill>
            <a:schemeClr val="bg1"/>
          </a:solidFill>
        </p:spPr>
        <p:txBody>
          <a:bodyPr wrap="none" rtlCol="0">
            <a:spAutoFit/>
          </a:bodyPr>
          <a:lstStyle/>
          <a:p>
            <a:r>
              <a:rPr lang="en-US" sz="1200" b="1" dirty="0">
                <a:solidFill>
                  <a:srgbClr val="C00000"/>
                </a:solidFill>
              </a:rPr>
              <a:t>60.28%</a:t>
            </a:r>
          </a:p>
        </p:txBody>
      </p:sp>
      <p:sp>
        <p:nvSpPr>
          <p:cNvPr id="77" name="TextBox 76"/>
          <p:cNvSpPr txBox="1"/>
          <p:nvPr/>
        </p:nvSpPr>
        <p:spPr>
          <a:xfrm>
            <a:off x="7042453" y="1819806"/>
            <a:ext cx="704039" cy="276999"/>
          </a:xfrm>
          <a:prstGeom prst="rect">
            <a:avLst/>
          </a:prstGeom>
          <a:solidFill>
            <a:schemeClr val="bg1"/>
          </a:solidFill>
        </p:spPr>
        <p:txBody>
          <a:bodyPr wrap="none" rtlCol="0">
            <a:spAutoFit/>
          </a:bodyPr>
          <a:lstStyle/>
          <a:p>
            <a:r>
              <a:rPr lang="en-US" sz="1200" b="1" dirty="0">
                <a:solidFill>
                  <a:srgbClr val="C00000"/>
                </a:solidFill>
              </a:rPr>
              <a:t>52.16%</a:t>
            </a:r>
          </a:p>
        </p:txBody>
      </p:sp>
      <p:sp>
        <p:nvSpPr>
          <p:cNvPr id="78" name="TextBox 77"/>
          <p:cNvSpPr txBox="1"/>
          <p:nvPr/>
        </p:nvSpPr>
        <p:spPr>
          <a:xfrm>
            <a:off x="10809617" y="1689612"/>
            <a:ext cx="704039" cy="276999"/>
          </a:xfrm>
          <a:prstGeom prst="rect">
            <a:avLst/>
          </a:prstGeom>
          <a:solidFill>
            <a:schemeClr val="bg1"/>
          </a:solidFill>
        </p:spPr>
        <p:txBody>
          <a:bodyPr wrap="none" rtlCol="0">
            <a:spAutoFit/>
          </a:bodyPr>
          <a:lstStyle/>
          <a:p>
            <a:r>
              <a:rPr lang="en-US" sz="1200" b="1" dirty="0">
                <a:solidFill>
                  <a:srgbClr val="C00000"/>
                </a:solidFill>
              </a:rPr>
              <a:t>52.06%</a:t>
            </a:r>
          </a:p>
        </p:txBody>
      </p:sp>
      <p:sp>
        <p:nvSpPr>
          <p:cNvPr id="79" name="TextBox 78"/>
          <p:cNvSpPr txBox="1"/>
          <p:nvPr/>
        </p:nvSpPr>
        <p:spPr>
          <a:xfrm>
            <a:off x="3322420" y="2551244"/>
            <a:ext cx="695575" cy="276999"/>
          </a:xfrm>
          <a:prstGeom prst="rect">
            <a:avLst/>
          </a:prstGeom>
          <a:solidFill>
            <a:schemeClr val="bg1"/>
          </a:solidFill>
        </p:spPr>
        <p:txBody>
          <a:bodyPr wrap="none" rtlCol="0">
            <a:spAutoFit/>
          </a:bodyPr>
          <a:lstStyle/>
          <a:p>
            <a:r>
              <a:rPr lang="en-US" sz="1200" b="1" dirty="0">
                <a:solidFill>
                  <a:srgbClr val="C00000"/>
                </a:solidFill>
              </a:rPr>
              <a:t>22.11%</a:t>
            </a:r>
          </a:p>
        </p:txBody>
      </p:sp>
      <p:sp>
        <p:nvSpPr>
          <p:cNvPr id="80" name="TextBox 79"/>
          <p:cNvSpPr txBox="1"/>
          <p:nvPr/>
        </p:nvSpPr>
        <p:spPr>
          <a:xfrm>
            <a:off x="7104112" y="2123853"/>
            <a:ext cx="704039" cy="276999"/>
          </a:xfrm>
          <a:prstGeom prst="rect">
            <a:avLst/>
          </a:prstGeom>
          <a:solidFill>
            <a:schemeClr val="bg1"/>
          </a:solidFill>
        </p:spPr>
        <p:txBody>
          <a:bodyPr wrap="none" rtlCol="0">
            <a:spAutoFit/>
          </a:bodyPr>
          <a:lstStyle/>
          <a:p>
            <a:r>
              <a:rPr lang="en-US" sz="1200" b="1" dirty="0">
                <a:solidFill>
                  <a:srgbClr val="C00000"/>
                </a:solidFill>
              </a:rPr>
              <a:t>41.24%</a:t>
            </a:r>
          </a:p>
        </p:txBody>
      </p:sp>
      <p:sp>
        <p:nvSpPr>
          <p:cNvPr id="81" name="TextBox 80"/>
          <p:cNvSpPr txBox="1"/>
          <p:nvPr/>
        </p:nvSpPr>
        <p:spPr>
          <a:xfrm>
            <a:off x="11041396" y="1924267"/>
            <a:ext cx="619080" cy="276999"/>
          </a:xfrm>
          <a:prstGeom prst="rect">
            <a:avLst/>
          </a:prstGeom>
          <a:solidFill>
            <a:schemeClr val="bg1"/>
          </a:solidFill>
        </p:spPr>
        <p:txBody>
          <a:bodyPr wrap="none" rtlCol="0">
            <a:spAutoFit/>
          </a:bodyPr>
          <a:lstStyle/>
          <a:p>
            <a:r>
              <a:rPr lang="en-US" sz="1200" b="1" dirty="0">
                <a:solidFill>
                  <a:srgbClr val="C00000"/>
                </a:solidFill>
              </a:rPr>
              <a:t>39.4%</a:t>
            </a:r>
          </a:p>
        </p:txBody>
      </p:sp>
      <p:sp>
        <p:nvSpPr>
          <p:cNvPr id="82" name="TextBox 81"/>
          <p:cNvSpPr txBox="1"/>
          <p:nvPr/>
        </p:nvSpPr>
        <p:spPr>
          <a:xfrm>
            <a:off x="2461102" y="4752388"/>
            <a:ext cx="704039" cy="276999"/>
          </a:xfrm>
          <a:prstGeom prst="rect">
            <a:avLst/>
          </a:prstGeom>
          <a:solidFill>
            <a:schemeClr val="bg1"/>
          </a:solidFill>
        </p:spPr>
        <p:txBody>
          <a:bodyPr wrap="none" rtlCol="0">
            <a:spAutoFit/>
          </a:bodyPr>
          <a:lstStyle/>
          <a:p>
            <a:r>
              <a:rPr lang="en-US" sz="1200" b="1" dirty="0">
                <a:solidFill>
                  <a:schemeClr val="tx2"/>
                </a:solidFill>
              </a:rPr>
              <a:t>17.51%</a:t>
            </a:r>
          </a:p>
        </p:txBody>
      </p:sp>
      <p:sp>
        <p:nvSpPr>
          <p:cNvPr id="83" name="TextBox 82"/>
          <p:cNvSpPr txBox="1"/>
          <p:nvPr/>
        </p:nvSpPr>
        <p:spPr>
          <a:xfrm>
            <a:off x="5334543" y="5087696"/>
            <a:ext cx="619080" cy="276999"/>
          </a:xfrm>
          <a:prstGeom prst="rect">
            <a:avLst/>
          </a:prstGeom>
          <a:solidFill>
            <a:schemeClr val="bg1"/>
          </a:solidFill>
        </p:spPr>
        <p:txBody>
          <a:bodyPr wrap="none" rtlCol="0">
            <a:spAutoFit/>
          </a:bodyPr>
          <a:lstStyle/>
          <a:p>
            <a:r>
              <a:rPr lang="en-US" sz="1200" b="1" dirty="0">
                <a:solidFill>
                  <a:schemeClr val="tx2"/>
                </a:solidFill>
              </a:rPr>
              <a:t>8.63%</a:t>
            </a:r>
          </a:p>
        </p:txBody>
      </p:sp>
      <p:sp>
        <p:nvSpPr>
          <p:cNvPr id="84" name="Left Brace 83"/>
          <p:cNvSpPr/>
          <p:nvPr/>
        </p:nvSpPr>
        <p:spPr>
          <a:xfrm rot="5400000">
            <a:off x="5248006" y="4549607"/>
            <a:ext cx="273079" cy="1022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Left Brace 84"/>
          <p:cNvSpPr/>
          <p:nvPr/>
        </p:nvSpPr>
        <p:spPr>
          <a:xfrm rot="5400000">
            <a:off x="5509017" y="5089435"/>
            <a:ext cx="288032" cy="7218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TextBox 85"/>
          <p:cNvSpPr txBox="1"/>
          <p:nvPr/>
        </p:nvSpPr>
        <p:spPr>
          <a:xfrm>
            <a:off x="8194385" y="5091979"/>
            <a:ext cx="619080" cy="276999"/>
          </a:xfrm>
          <a:prstGeom prst="rect">
            <a:avLst/>
          </a:prstGeom>
          <a:solidFill>
            <a:schemeClr val="bg1"/>
          </a:solidFill>
        </p:spPr>
        <p:txBody>
          <a:bodyPr wrap="none" rtlCol="0">
            <a:spAutoFit/>
          </a:bodyPr>
          <a:lstStyle/>
          <a:p>
            <a:r>
              <a:rPr lang="en-US" sz="1200" b="1" dirty="0">
                <a:solidFill>
                  <a:schemeClr val="tx2"/>
                </a:solidFill>
              </a:rPr>
              <a:t>6.52%</a:t>
            </a:r>
          </a:p>
        </p:txBody>
      </p:sp>
      <p:sp>
        <p:nvSpPr>
          <p:cNvPr id="87" name="Left Brace 86"/>
          <p:cNvSpPr/>
          <p:nvPr/>
        </p:nvSpPr>
        <p:spPr>
          <a:xfrm rot="5400000">
            <a:off x="8281494" y="5077354"/>
            <a:ext cx="288032" cy="7218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TextBox 87"/>
          <p:cNvSpPr txBox="1"/>
          <p:nvPr/>
        </p:nvSpPr>
        <p:spPr>
          <a:xfrm>
            <a:off x="7916502" y="4791493"/>
            <a:ext cx="704039" cy="276999"/>
          </a:xfrm>
          <a:prstGeom prst="rect">
            <a:avLst/>
          </a:prstGeom>
          <a:solidFill>
            <a:schemeClr val="bg1"/>
          </a:solidFill>
        </p:spPr>
        <p:txBody>
          <a:bodyPr wrap="none" rtlCol="0">
            <a:spAutoFit/>
          </a:bodyPr>
          <a:lstStyle/>
          <a:p>
            <a:r>
              <a:rPr lang="en-US" sz="1200" b="1" dirty="0">
                <a:solidFill>
                  <a:schemeClr val="tx2"/>
                </a:solidFill>
              </a:rPr>
              <a:t>20.39%</a:t>
            </a:r>
          </a:p>
        </p:txBody>
      </p:sp>
      <p:sp>
        <p:nvSpPr>
          <p:cNvPr id="89" name="Left Brace 88"/>
          <p:cNvSpPr/>
          <p:nvPr/>
        </p:nvSpPr>
        <p:spPr>
          <a:xfrm rot="5400000">
            <a:off x="8088600" y="4642415"/>
            <a:ext cx="273079" cy="1022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TextBox 89"/>
          <p:cNvSpPr txBox="1"/>
          <p:nvPr/>
        </p:nvSpPr>
        <p:spPr>
          <a:xfrm>
            <a:off x="10924052" y="5059055"/>
            <a:ext cx="619080" cy="276999"/>
          </a:xfrm>
          <a:prstGeom prst="rect">
            <a:avLst/>
          </a:prstGeom>
          <a:solidFill>
            <a:schemeClr val="bg1"/>
          </a:solidFill>
        </p:spPr>
        <p:txBody>
          <a:bodyPr wrap="none" rtlCol="0">
            <a:spAutoFit/>
          </a:bodyPr>
          <a:lstStyle/>
          <a:p>
            <a:r>
              <a:rPr lang="en-US" sz="1200" b="1" dirty="0">
                <a:solidFill>
                  <a:schemeClr val="tx2"/>
                </a:solidFill>
              </a:rPr>
              <a:t>4.27%</a:t>
            </a:r>
          </a:p>
        </p:txBody>
      </p:sp>
      <p:sp>
        <p:nvSpPr>
          <p:cNvPr id="91" name="Left Brace 90"/>
          <p:cNvSpPr/>
          <p:nvPr/>
        </p:nvSpPr>
        <p:spPr>
          <a:xfrm rot="5400000">
            <a:off x="11098526" y="5078015"/>
            <a:ext cx="288032" cy="7218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Left Brace 91"/>
          <p:cNvSpPr/>
          <p:nvPr/>
        </p:nvSpPr>
        <p:spPr>
          <a:xfrm rot="5400000">
            <a:off x="10893975" y="4389473"/>
            <a:ext cx="273079" cy="1022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ectangle 92"/>
          <p:cNvSpPr/>
          <p:nvPr/>
        </p:nvSpPr>
        <p:spPr>
          <a:xfrm>
            <a:off x="11276365" y="5939988"/>
            <a:ext cx="91563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b="1" dirty="0"/>
              <a:t>After</a:t>
            </a:r>
          </a:p>
        </p:txBody>
      </p:sp>
      <p:sp>
        <p:nvSpPr>
          <p:cNvPr id="94" name="Rectangle 93"/>
          <p:cNvSpPr/>
          <p:nvPr/>
        </p:nvSpPr>
        <p:spPr>
          <a:xfrm>
            <a:off x="11276364" y="1180644"/>
            <a:ext cx="91563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lang="en-US" b="1" dirty="0"/>
              <a:t>Before</a:t>
            </a:r>
          </a:p>
        </p:txBody>
      </p:sp>
      <p:sp>
        <p:nvSpPr>
          <p:cNvPr id="95" name="TextBox 94"/>
          <p:cNvSpPr txBox="1"/>
          <p:nvPr/>
        </p:nvSpPr>
        <p:spPr>
          <a:xfrm>
            <a:off x="435094" y="1519427"/>
            <a:ext cx="777777" cy="215444"/>
          </a:xfrm>
          <a:prstGeom prst="rect">
            <a:avLst/>
          </a:prstGeom>
          <a:noFill/>
        </p:spPr>
        <p:txBody>
          <a:bodyPr wrap="none" rtlCol="0">
            <a:spAutoFit/>
          </a:bodyPr>
          <a:lstStyle/>
          <a:p>
            <a:r>
              <a:rPr lang="en-US" sz="800" i="1" dirty="0"/>
              <a:t>PS count: 57</a:t>
            </a:r>
          </a:p>
        </p:txBody>
      </p:sp>
      <p:sp>
        <p:nvSpPr>
          <p:cNvPr id="96" name="TextBox 95"/>
          <p:cNvSpPr txBox="1"/>
          <p:nvPr/>
        </p:nvSpPr>
        <p:spPr>
          <a:xfrm>
            <a:off x="7925083" y="1523359"/>
            <a:ext cx="777777" cy="215444"/>
          </a:xfrm>
          <a:prstGeom prst="rect">
            <a:avLst/>
          </a:prstGeom>
          <a:noFill/>
        </p:spPr>
        <p:txBody>
          <a:bodyPr wrap="none" rtlCol="0">
            <a:spAutoFit/>
          </a:bodyPr>
          <a:lstStyle/>
          <a:p>
            <a:r>
              <a:rPr lang="en-US" sz="800" i="1" dirty="0"/>
              <a:t>PS count: 88</a:t>
            </a:r>
          </a:p>
        </p:txBody>
      </p:sp>
      <p:sp>
        <p:nvSpPr>
          <p:cNvPr id="97" name="TextBox 96"/>
          <p:cNvSpPr txBox="1"/>
          <p:nvPr/>
        </p:nvSpPr>
        <p:spPr>
          <a:xfrm>
            <a:off x="8774903" y="4161436"/>
            <a:ext cx="777777" cy="215444"/>
          </a:xfrm>
          <a:prstGeom prst="rect">
            <a:avLst/>
          </a:prstGeom>
          <a:noFill/>
        </p:spPr>
        <p:txBody>
          <a:bodyPr wrap="none" rtlCol="0">
            <a:spAutoFit/>
          </a:bodyPr>
          <a:lstStyle/>
          <a:p>
            <a:r>
              <a:rPr lang="en-US" sz="800" i="1" dirty="0"/>
              <a:t>PS count: 99</a:t>
            </a:r>
          </a:p>
        </p:txBody>
      </p:sp>
      <p:sp>
        <p:nvSpPr>
          <p:cNvPr id="98" name="TextBox 97"/>
          <p:cNvSpPr txBox="1"/>
          <p:nvPr/>
        </p:nvSpPr>
        <p:spPr>
          <a:xfrm>
            <a:off x="5968890" y="4165825"/>
            <a:ext cx="777777" cy="215444"/>
          </a:xfrm>
          <a:prstGeom prst="rect">
            <a:avLst/>
          </a:prstGeom>
          <a:noFill/>
        </p:spPr>
        <p:txBody>
          <a:bodyPr wrap="none" rtlCol="0">
            <a:spAutoFit/>
          </a:bodyPr>
          <a:lstStyle/>
          <a:p>
            <a:r>
              <a:rPr lang="en-US" sz="800" i="1" dirty="0"/>
              <a:t>PS count: 90</a:t>
            </a:r>
          </a:p>
        </p:txBody>
      </p:sp>
      <p:sp>
        <p:nvSpPr>
          <p:cNvPr id="99" name="TextBox 98"/>
          <p:cNvSpPr txBox="1"/>
          <p:nvPr/>
        </p:nvSpPr>
        <p:spPr>
          <a:xfrm>
            <a:off x="3191600" y="4169286"/>
            <a:ext cx="835485" cy="215444"/>
          </a:xfrm>
          <a:prstGeom prst="rect">
            <a:avLst/>
          </a:prstGeom>
          <a:noFill/>
        </p:spPr>
        <p:txBody>
          <a:bodyPr wrap="none" rtlCol="0">
            <a:spAutoFit/>
          </a:bodyPr>
          <a:lstStyle/>
          <a:p>
            <a:r>
              <a:rPr lang="en-US" sz="800" i="1" dirty="0"/>
              <a:t>PS count: 104</a:t>
            </a:r>
          </a:p>
        </p:txBody>
      </p:sp>
      <p:sp>
        <p:nvSpPr>
          <p:cNvPr id="100" name="TextBox 99"/>
          <p:cNvSpPr txBox="1"/>
          <p:nvPr/>
        </p:nvSpPr>
        <p:spPr>
          <a:xfrm>
            <a:off x="401638" y="4169286"/>
            <a:ext cx="835485" cy="215444"/>
          </a:xfrm>
          <a:prstGeom prst="rect">
            <a:avLst/>
          </a:prstGeom>
          <a:noFill/>
        </p:spPr>
        <p:txBody>
          <a:bodyPr wrap="none" rtlCol="0">
            <a:spAutoFit/>
          </a:bodyPr>
          <a:lstStyle/>
          <a:p>
            <a:r>
              <a:rPr lang="en-US" sz="800" i="1" dirty="0"/>
              <a:t>PS count: 100</a:t>
            </a:r>
          </a:p>
        </p:txBody>
      </p:sp>
      <p:sp>
        <p:nvSpPr>
          <p:cNvPr id="101" name="TextBox 100"/>
          <p:cNvSpPr txBox="1"/>
          <p:nvPr/>
        </p:nvSpPr>
        <p:spPr>
          <a:xfrm>
            <a:off x="4199013" y="1537347"/>
            <a:ext cx="777777" cy="215444"/>
          </a:xfrm>
          <a:prstGeom prst="rect">
            <a:avLst/>
          </a:prstGeom>
          <a:noFill/>
        </p:spPr>
        <p:txBody>
          <a:bodyPr wrap="none" rtlCol="0">
            <a:spAutoFit/>
          </a:bodyPr>
          <a:lstStyle/>
          <a:p>
            <a:r>
              <a:rPr lang="en-US" sz="800" i="1" dirty="0"/>
              <a:t>PS count: 66</a:t>
            </a:r>
          </a:p>
        </p:txBody>
      </p:sp>
      <p:sp>
        <p:nvSpPr>
          <p:cNvPr id="102" name="TextBox 101"/>
          <p:cNvSpPr txBox="1"/>
          <p:nvPr/>
        </p:nvSpPr>
        <p:spPr>
          <a:xfrm>
            <a:off x="435094" y="1310125"/>
            <a:ext cx="1563248" cy="230832"/>
          </a:xfrm>
          <a:prstGeom prst="rect">
            <a:avLst/>
          </a:prstGeom>
          <a:noFill/>
        </p:spPr>
        <p:txBody>
          <a:bodyPr wrap="none" rtlCol="0">
            <a:spAutoFit/>
          </a:bodyPr>
          <a:lstStyle/>
          <a:p>
            <a:r>
              <a:rPr lang="en-US" sz="900" dirty="0"/>
              <a:t>Note: PS - Purchase Spec.</a:t>
            </a:r>
          </a:p>
        </p:txBody>
      </p:sp>
      <p:sp>
        <p:nvSpPr>
          <p:cNvPr id="103" name="Left Brace 102"/>
          <p:cNvSpPr/>
          <p:nvPr/>
        </p:nvSpPr>
        <p:spPr>
          <a:xfrm rot="5400000">
            <a:off x="10936025" y="1776522"/>
            <a:ext cx="288032" cy="8672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Left Brace 103"/>
          <p:cNvSpPr/>
          <p:nvPr/>
        </p:nvSpPr>
        <p:spPr>
          <a:xfrm rot="5400000">
            <a:off x="10665601" y="1204121"/>
            <a:ext cx="288032" cy="15096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Left Brace 104"/>
          <p:cNvSpPr/>
          <p:nvPr/>
        </p:nvSpPr>
        <p:spPr>
          <a:xfrm rot="5400000">
            <a:off x="7181758" y="2057020"/>
            <a:ext cx="288032" cy="8672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Left Brace 105"/>
          <p:cNvSpPr/>
          <p:nvPr/>
        </p:nvSpPr>
        <p:spPr>
          <a:xfrm rot="5400000">
            <a:off x="6950794" y="1350557"/>
            <a:ext cx="288032" cy="15096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Left Brace 106"/>
          <p:cNvSpPr/>
          <p:nvPr/>
        </p:nvSpPr>
        <p:spPr>
          <a:xfrm rot="5400000">
            <a:off x="3252948" y="1423968"/>
            <a:ext cx="288032" cy="15096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Left Brace 107"/>
          <p:cNvSpPr/>
          <p:nvPr/>
        </p:nvSpPr>
        <p:spPr>
          <a:xfrm rot="5400000">
            <a:off x="3478087" y="2501347"/>
            <a:ext cx="288032" cy="8672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Left Brace 108"/>
          <p:cNvSpPr/>
          <p:nvPr/>
        </p:nvSpPr>
        <p:spPr>
          <a:xfrm rot="5400000">
            <a:off x="2419712" y="4158498"/>
            <a:ext cx="273079" cy="1022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Left Brace 109"/>
          <p:cNvSpPr/>
          <p:nvPr/>
        </p:nvSpPr>
        <p:spPr>
          <a:xfrm rot="5400000">
            <a:off x="2635576" y="4781098"/>
            <a:ext cx="288032" cy="7218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Left Brace 110"/>
          <p:cNvSpPr/>
          <p:nvPr/>
        </p:nvSpPr>
        <p:spPr>
          <a:xfrm rot="5400000">
            <a:off x="7024763" y="4280084"/>
            <a:ext cx="273079" cy="1022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91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500"/>
                                        <p:tgtEl>
                                          <p:spTgt spid="7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fade">
                                      <p:cBhvr>
                                        <p:cTn id="40" dur="500"/>
                                        <p:tgtEl>
                                          <p:spTgt spid="7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500"/>
                                        <p:tgtEl>
                                          <p:spTgt spid="7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fade">
                                      <p:cBhvr>
                                        <p:cTn id="52" dur="500"/>
                                        <p:tgtEl>
                                          <p:spTgt spid="8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fade">
                                      <p:cBhvr>
                                        <p:cTn id="55" dur="500"/>
                                        <p:tgtEl>
                                          <p:spTgt spid="9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fade">
                                      <p:cBhvr>
                                        <p:cTn id="61" dur="500"/>
                                        <p:tgtEl>
                                          <p:spTgt spid="9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1"/>
                                        </p:tgtEl>
                                        <p:attrNameLst>
                                          <p:attrName>style.visibility</p:attrName>
                                        </p:attrNameLst>
                                      </p:cBhvr>
                                      <p:to>
                                        <p:strVal val="visible"/>
                                      </p:to>
                                    </p:set>
                                    <p:animEffect transition="in" filter="fade">
                                      <p:cBhvr>
                                        <p:cTn id="64" dur="500"/>
                                        <p:tgtEl>
                                          <p:spTgt spid="10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fade">
                                      <p:cBhvr>
                                        <p:cTn id="67" dur="500"/>
                                        <p:tgtEl>
                                          <p:spTgt spid="10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3"/>
                                        </p:tgtEl>
                                        <p:attrNameLst>
                                          <p:attrName>style.visibility</p:attrName>
                                        </p:attrNameLst>
                                      </p:cBhvr>
                                      <p:to>
                                        <p:strVal val="visible"/>
                                      </p:to>
                                    </p:set>
                                    <p:animEffect transition="in" filter="fade">
                                      <p:cBhvr>
                                        <p:cTn id="70" dur="500"/>
                                        <p:tgtEl>
                                          <p:spTgt spid="10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4"/>
                                        </p:tgtEl>
                                        <p:attrNameLst>
                                          <p:attrName>style.visibility</p:attrName>
                                        </p:attrNameLst>
                                      </p:cBhvr>
                                      <p:to>
                                        <p:strVal val="visible"/>
                                      </p:to>
                                    </p:set>
                                    <p:animEffect transition="in" filter="fade">
                                      <p:cBhvr>
                                        <p:cTn id="73" dur="500"/>
                                        <p:tgtEl>
                                          <p:spTgt spid="10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5"/>
                                        </p:tgtEl>
                                        <p:attrNameLst>
                                          <p:attrName>style.visibility</p:attrName>
                                        </p:attrNameLst>
                                      </p:cBhvr>
                                      <p:to>
                                        <p:strVal val="visible"/>
                                      </p:to>
                                    </p:set>
                                    <p:animEffect transition="in" filter="fade">
                                      <p:cBhvr>
                                        <p:cTn id="76" dur="500"/>
                                        <p:tgtEl>
                                          <p:spTgt spid="10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fade">
                                      <p:cBhvr>
                                        <p:cTn id="79" dur="500"/>
                                        <p:tgtEl>
                                          <p:spTgt spid="10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7"/>
                                        </p:tgtEl>
                                        <p:attrNameLst>
                                          <p:attrName>style.visibility</p:attrName>
                                        </p:attrNameLst>
                                      </p:cBhvr>
                                      <p:to>
                                        <p:strVal val="visible"/>
                                      </p:to>
                                    </p:set>
                                    <p:animEffect transition="in" filter="fade">
                                      <p:cBhvr>
                                        <p:cTn id="82" dur="500"/>
                                        <p:tgtEl>
                                          <p:spTgt spid="10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8"/>
                                        </p:tgtEl>
                                        <p:attrNameLst>
                                          <p:attrName>style.visibility</p:attrName>
                                        </p:attrNameLst>
                                      </p:cBhvr>
                                      <p:to>
                                        <p:strVal val="visible"/>
                                      </p:to>
                                    </p:set>
                                    <p:animEffect transition="in" filter="fade">
                                      <p:cBhvr>
                                        <p:cTn id="85" dur="500"/>
                                        <p:tgtEl>
                                          <p:spTgt spid="10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500"/>
                                        <p:tgtEl>
                                          <p:spTgt spid="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500"/>
                                        <p:tgtEl>
                                          <p:spTgt spid="4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fade">
                                      <p:cBhvr>
                                        <p:cTn id="117" dur="500"/>
                                        <p:tgtEl>
                                          <p:spTgt spid="6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fade">
                                      <p:cBhvr>
                                        <p:cTn id="120" dur="500"/>
                                        <p:tgtEl>
                                          <p:spTgt spid="6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Effect transition="in" filter="fade">
                                      <p:cBhvr>
                                        <p:cTn id="123" dur="500"/>
                                        <p:tgtEl>
                                          <p:spTgt spid="66"/>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fade">
                                      <p:cBhvr>
                                        <p:cTn id="126" dur="500"/>
                                        <p:tgtEl>
                                          <p:spTgt spid="6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8"/>
                                        </p:tgtEl>
                                        <p:attrNameLst>
                                          <p:attrName>style.visibility</p:attrName>
                                        </p:attrNameLst>
                                      </p:cBhvr>
                                      <p:to>
                                        <p:strVal val="visible"/>
                                      </p:to>
                                    </p:set>
                                    <p:animEffect transition="in" filter="fade">
                                      <p:cBhvr>
                                        <p:cTn id="129" dur="500"/>
                                        <p:tgtEl>
                                          <p:spTgt spid="6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9"/>
                                        </p:tgtEl>
                                        <p:attrNameLst>
                                          <p:attrName>style.visibility</p:attrName>
                                        </p:attrNameLst>
                                      </p:cBhvr>
                                      <p:to>
                                        <p:strVal val="visible"/>
                                      </p:to>
                                    </p:set>
                                    <p:animEffect transition="in" filter="fade">
                                      <p:cBhvr>
                                        <p:cTn id="132" dur="500"/>
                                        <p:tgtEl>
                                          <p:spTgt spid="69"/>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animEffect transition="in" filter="fade">
                                      <p:cBhvr>
                                        <p:cTn id="135" dur="500"/>
                                        <p:tgtEl>
                                          <p:spTgt spid="8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3"/>
                                        </p:tgtEl>
                                        <p:attrNameLst>
                                          <p:attrName>style.visibility</p:attrName>
                                        </p:attrNameLst>
                                      </p:cBhvr>
                                      <p:to>
                                        <p:strVal val="visible"/>
                                      </p:to>
                                    </p:set>
                                    <p:animEffect transition="in" filter="fade">
                                      <p:cBhvr>
                                        <p:cTn id="138" dur="500"/>
                                        <p:tgtEl>
                                          <p:spTgt spid="8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84"/>
                                        </p:tgtEl>
                                        <p:attrNameLst>
                                          <p:attrName>style.visibility</p:attrName>
                                        </p:attrNameLst>
                                      </p:cBhvr>
                                      <p:to>
                                        <p:strVal val="visible"/>
                                      </p:to>
                                    </p:set>
                                    <p:animEffect transition="in" filter="fade">
                                      <p:cBhvr>
                                        <p:cTn id="141" dur="500"/>
                                        <p:tgtEl>
                                          <p:spTgt spid="8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5"/>
                                        </p:tgtEl>
                                        <p:attrNameLst>
                                          <p:attrName>style.visibility</p:attrName>
                                        </p:attrNameLst>
                                      </p:cBhvr>
                                      <p:to>
                                        <p:strVal val="visible"/>
                                      </p:to>
                                    </p:set>
                                    <p:animEffect transition="in" filter="fade">
                                      <p:cBhvr>
                                        <p:cTn id="144" dur="500"/>
                                        <p:tgtEl>
                                          <p:spTgt spid="8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fade">
                                      <p:cBhvr>
                                        <p:cTn id="147" dur="500"/>
                                        <p:tgtEl>
                                          <p:spTgt spid="86"/>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87"/>
                                        </p:tgtEl>
                                        <p:attrNameLst>
                                          <p:attrName>style.visibility</p:attrName>
                                        </p:attrNameLst>
                                      </p:cBhvr>
                                      <p:to>
                                        <p:strVal val="visible"/>
                                      </p:to>
                                    </p:set>
                                    <p:animEffect transition="in" filter="fade">
                                      <p:cBhvr>
                                        <p:cTn id="150" dur="500"/>
                                        <p:tgtEl>
                                          <p:spTgt spid="87"/>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88"/>
                                        </p:tgtEl>
                                        <p:attrNameLst>
                                          <p:attrName>style.visibility</p:attrName>
                                        </p:attrNameLst>
                                      </p:cBhvr>
                                      <p:to>
                                        <p:strVal val="visible"/>
                                      </p:to>
                                    </p:set>
                                    <p:animEffect transition="in" filter="fade">
                                      <p:cBhvr>
                                        <p:cTn id="153" dur="500"/>
                                        <p:tgtEl>
                                          <p:spTgt spid="88"/>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89"/>
                                        </p:tgtEl>
                                        <p:attrNameLst>
                                          <p:attrName>style.visibility</p:attrName>
                                        </p:attrNameLst>
                                      </p:cBhvr>
                                      <p:to>
                                        <p:strVal val="visible"/>
                                      </p:to>
                                    </p:set>
                                    <p:animEffect transition="in" filter="fade">
                                      <p:cBhvr>
                                        <p:cTn id="156" dur="500"/>
                                        <p:tgtEl>
                                          <p:spTgt spid="89"/>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90"/>
                                        </p:tgtEl>
                                        <p:attrNameLst>
                                          <p:attrName>style.visibility</p:attrName>
                                        </p:attrNameLst>
                                      </p:cBhvr>
                                      <p:to>
                                        <p:strVal val="visible"/>
                                      </p:to>
                                    </p:set>
                                    <p:animEffect transition="in" filter="fade">
                                      <p:cBhvr>
                                        <p:cTn id="159" dur="500"/>
                                        <p:tgtEl>
                                          <p:spTgt spid="9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91"/>
                                        </p:tgtEl>
                                        <p:attrNameLst>
                                          <p:attrName>style.visibility</p:attrName>
                                        </p:attrNameLst>
                                      </p:cBhvr>
                                      <p:to>
                                        <p:strVal val="visible"/>
                                      </p:to>
                                    </p:set>
                                    <p:animEffect transition="in" filter="fade">
                                      <p:cBhvr>
                                        <p:cTn id="162" dur="500"/>
                                        <p:tgtEl>
                                          <p:spTgt spid="91"/>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92"/>
                                        </p:tgtEl>
                                        <p:attrNameLst>
                                          <p:attrName>style.visibility</p:attrName>
                                        </p:attrNameLst>
                                      </p:cBhvr>
                                      <p:to>
                                        <p:strVal val="visible"/>
                                      </p:to>
                                    </p:set>
                                    <p:animEffect transition="in" filter="fade">
                                      <p:cBhvr>
                                        <p:cTn id="165" dur="500"/>
                                        <p:tgtEl>
                                          <p:spTgt spid="92"/>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3"/>
                                        </p:tgtEl>
                                        <p:attrNameLst>
                                          <p:attrName>style.visibility</p:attrName>
                                        </p:attrNameLst>
                                      </p:cBhvr>
                                      <p:to>
                                        <p:strVal val="visible"/>
                                      </p:to>
                                    </p:set>
                                    <p:animEffect transition="in" filter="fade">
                                      <p:cBhvr>
                                        <p:cTn id="168" dur="500"/>
                                        <p:tgtEl>
                                          <p:spTgt spid="93"/>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500"/>
                                        <p:tgtEl>
                                          <p:spTgt spid="97"/>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98"/>
                                        </p:tgtEl>
                                        <p:attrNameLst>
                                          <p:attrName>style.visibility</p:attrName>
                                        </p:attrNameLst>
                                      </p:cBhvr>
                                      <p:to>
                                        <p:strVal val="visible"/>
                                      </p:to>
                                    </p:set>
                                    <p:animEffect transition="in" filter="fade">
                                      <p:cBhvr>
                                        <p:cTn id="174" dur="500"/>
                                        <p:tgtEl>
                                          <p:spTgt spid="98"/>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animEffect transition="in" filter="fade">
                                      <p:cBhvr>
                                        <p:cTn id="177" dur="500"/>
                                        <p:tgtEl>
                                          <p:spTgt spid="9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00"/>
                                        </p:tgtEl>
                                        <p:attrNameLst>
                                          <p:attrName>style.visibility</p:attrName>
                                        </p:attrNameLst>
                                      </p:cBhvr>
                                      <p:to>
                                        <p:strVal val="visible"/>
                                      </p:to>
                                    </p:set>
                                    <p:animEffect transition="in" filter="fade">
                                      <p:cBhvr>
                                        <p:cTn id="180" dur="500"/>
                                        <p:tgtEl>
                                          <p:spTgt spid="100"/>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09"/>
                                        </p:tgtEl>
                                        <p:attrNameLst>
                                          <p:attrName>style.visibility</p:attrName>
                                        </p:attrNameLst>
                                      </p:cBhvr>
                                      <p:to>
                                        <p:strVal val="visible"/>
                                      </p:to>
                                    </p:set>
                                    <p:animEffect transition="in" filter="fade">
                                      <p:cBhvr>
                                        <p:cTn id="183" dur="500"/>
                                        <p:tgtEl>
                                          <p:spTgt spid="109"/>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10"/>
                                        </p:tgtEl>
                                        <p:attrNameLst>
                                          <p:attrName>style.visibility</p:attrName>
                                        </p:attrNameLst>
                                      </p:cBhvr>
                                      <p:to>
                                        <p:strVal val="visible"/>
                                      </p:to>
                                    </p:set>
                                    <p:animEffect transition="in" filter="fade">
                                      <p:cBhvr>
                                        <p:cTn id="186" dur="500"/>
                                        <p:tgtEl>
                                          <p:spTgt spid="110"/>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11"/>
                                        </p:tgtEl>
                                        <p:attrNameLst>
                                          <p:attrName>style.visibility</p:attrName>
                                        </p:attrNameLst>
                                      </p:cBhvr>
                                      <p:to>
                                        <p:strVal val="visible"/>
                                      </p:to>
                                    </p:set>
                                    <p:animEffect transition="in" filter="fade">
                                      <p:cBhvr>
                                        <p:cTn id="189" dur="500"/>
                                        <p:tgtEl>
                                          <p:spTgt spid="111"/>
                                        </p:tgtEl>
                                      </p:cBhvr>
                                    </p:animEffect>
                                  </p:childTnLst>
                                </p:cTn>
                              </p:par>
                              <p:par>
                                <p:cTn id="190" presetID="10" presetClass="entr" presetSubtype="0" fill="hold" nodeType="withEffect">
                                  <p:stCondLst>
                                    <p:cond delay="0"/>
                                  </p:stCondLst>
                                  <p:childTnLst>
                                    <p:set>
                                      <p:cBhvr>
                                        <p:cTn id="191" dur="1" fill="hold">
                                          <p:stCondLst>
                                            <p:cond delay="0"/>
                                          </p:stCondLst>
                                        </p:cTn>
                                        <p:tgtEl>
                                          <p:spTgt spid="35">
                                            <p:txEl>
                                              <p:pRg st="0" end="0"/>
                                            </p:txEl>
                                          </p:spTgt>
                                        </p:tgtEl>
                                        <p:attrNameLst>
                                          <p:attrName>style.visibility</p:attrName>
                                        </p:attrNameLst>
                                      </p:cBhvr>
                                      <p:to>
                                        <p:strVal val="visible"/>
                                      </p:to>
                                    </p:set>
                                    <p:animEffect transition="in" filter="fade">
                                      <p:cBhvr>
                                        <p:cTn id="192"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Graphic spid="28" grpId="0">
        <p:bldAsOne/>
      </p:bldGraphic>
      <p:bldGraphic spid="29" grpId="0">
        <p:bldAsOne/>
      </p:bldGraphic>
      <p:bldGraphic spid="30" grpId="0">
        <p:bldAsOne/>
      </p:bldGraphic>
      <p:bldGraphic spid="31" grpId="0">
        <p:bldAsOne/>
      </p:bldGraphic>
      <p:bldGraphic spid="32" grpId="0">
        <p:bldAsOne/>
      </p:bldGraphic>
      <p:bldGraphic spid="33" grpId="0">
        <p:bldAsOne/>
      </p:bldGraphic>
      <p:bldGraphic spid="34" grpId="0">
        <p:bldAsOne/>
      </p:bldGraphic>
      <p:bldP spid="36" grpId="0"/>
      <p:bldP spid="37" grpId="0"/>
      <p:bldP spid="38" grpId="0" animBg="1"/>
      <p:bldP spid="39" grpId="0" animBg="1"/>
      <p:bldP spid="4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p:bldP spid="96" grpId="0"/>
      <p:bldP spid="97" grpId="0"/>
      <p:bldP spid="98" grpId="0"/>
      <p:bldP spid="99" grpId="0"/>
      <p:bldP spid="100" grpId="0"/>
      <p:bldP spid="101" grpId="0"/>
      <p:bldP spid="102" grpId="0"/>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153"/>
          <p:cNvSpPr txBox="1"/>
          <p:nvPr/>
        </p:nvSpPr>
        <p:spPr>
          <a:xfrm>
            <a:off x="7414197" y="1107795"/>
            <a:ext cx="704039" cy="276999"/>
          </a:xfrm>
          <a:prstGeom prst="rect">
            <a:avLst/>
          </a:prstGeom>
          <a:solidFill>
            <a:schemeClr val="bg1"/>
          </a:solidFill>
        </p:spPr>
        <p:txBody>
          <a:bodyPr wrap="none" rtlCol="0">
            <a:spAutoFit/>
          </a:bodyPr>
          <a:lstStyle/>
          <a:p>
            <a:r>
              <a:rPr lang="en-US" sz="1200" b="1" dirty="0">
                <a:solidFill>
                  <a:schemeClr val="tx2"/>
                </a:solidFill>
              </a:rPr>
              <a:t>74.43%</a:t>
            </a:r>
          </a:p>
        </p:txBody>
      </p:sp>
      <p:sp>
        <p:nvSpPr>
          <p:cNvPr id="2" name="Title 1"/>
          <p:cNvSpPr>
            <a:spLocks noGrp="1"/>
          </p:cNvSpPr>
          <p:nvPr>
            <p:ph type="title"/>
          </p:nvPr>
        </p:nvSpPr>
        <p:spPr/>
        <p:txBody>
          <a:bodyPr/>
          <a:lstStyle/>
          <a:p>
            <a:r>
              <a:rPr lang="en-US" dirty="0"/>
              <a:t>QQC Indicators – A collection of Tools</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57</a:t>
            </a:fld>
            <a:endParaRPr lang="de-DE" dirty="0"/>
          </a:p>
        </p:txBody>
      </p:sp>
      <p:sp>
        <p:nvSpPr>
          <p:cNvPr id="24" name="Rectangle 23"/>
          <p:cNvSpPr/>
          <p:nvPr/>
        </p:nvSpPr>
        <p:spPr>
          <a:xfrm>
            <a:off x="6083896" y="3140173"/>
            <a:ext cx="5562138" cy="3693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Defects distribution among development phases – a survey from terms 17-1H and 18-2H (CMMI with JB5001)</a:t>
            </a:r>
            <a:endParaRPr lang="en-US" sz="900" i="1" dirty="0">
              <a:effectLst/>
              <a:latin typeface="Arial (Body)"/>
              <a:ea typeface="Calibri" panose="020F0502020204030204" pitchFamily="34" charset="0"/>
              <a:cs typeface="Times New Roman" panose="02020603050405020304" pitchFamily="18" charset="0"/>
            </a:endParaRPr>
          </a:p>
        </p:txBody>
      </p:sp>
      <p:sp>
        <p:nvSpPr>
          <p:cNvPr id="92" name="Rectangle 91"/>
          <p:cNvSpPr/>
          <p:nvPr/>
        </p:nvSpPr>
        <p:spPr>
          <a:xfrm>
            <a:off x="578983" y="3150669"/>
            <a:ext cx="5314108" cy="3693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a:t>
            </a:r>
            <a:r>
              <a:rPr lang="en-US" sz="900" b="1" dirty="0"/>
              <a:t>Defects distribution among development phases – a survey from terms 15S to 16S.</a:t>
            </a:r>
            <a:br>
              <a:rPr lang="en-US" sz="900" b="1" dirty="0"/>
            </a:br>
            <a:r>
              <a:rPr lang="en-US" sz="900" b="1" dirty="0"/>
              <a:t>15S – CMMI appraisal; 16K~16S – CMMI trial process</a:t>
            </a:r>
            <a:endParaRPr lang="en-US" sz="900" i="1" dirty="0">
              <a:effectLst/>
              <a:latin typeface="Arial (Body)"/>
              <a:ea typeface="Calibri" panose="020F0502020204030204" pitchFamily="34" charset="0"/>
              <a:cs typeface="Times New Roman" panose="02020603050405020304" pitchFamily="18" charset="0"/>
            </a:endParaRPr>
          </a:p>
        </p:txBody>
      </p:sp>
      <p:sp>
        <p:nvSpPr>
          <p:cNvPr id="77" name="TextBox 76"/>
          <p:cNvSpPr txBox="1"/>
          <p:nvPr/>
        </p:nvSpPr>
        <p:spPr>
          <a:xfrm>
            <a:off x="889882" y="714448"/>
            <a:ext cx="1531188" cy="230832"/>
          </a:xfrm>
          <a:prstGeom prst="rect">
            <a:avLst/>
          </a:prstGeom>
          <a:noFill/>
        </p:spPr>
        <p:txBody>
          <a:bodyPr wrap="none" rtlCol="0">
            <a:spAutoFit/>
          </a:bodyPr>
          <a:lstStyle/>
          <a:p>
            <a:r>
              <a:rPr lang="en-US" sz="900" dirty="0"/>
              <a:t>Note: PS - Purchase Spec</a:t>
            </a:r>
          </a:p>
        </p:txBody>
      </p:sp>
      <p:grpSp>
        <p:nvGrpSpPr>
          <p:cNvPr id="7" name="Group 6"/>
          <p:cNvGrpSpPr/>
          <p:nvPr/>
        </p:nvGrpSpPr>
        <p:grpSpPr>
          <a:xfrm>
            <a:off x="938744" y="890455"/>
            <a:ext cx="4344892" cy="2265278"/>
            <a:chOff x="6134270" y="1545104"/>
            <a:chExt cx="3770313" cy="2250181"/>
          </a:xfrm>
        </p:grpSpPr>
        <p:graphicFrame>
          <p:nvGraphicFramePr>
            <p:cNvPr id="79" name="Chart 78"/>
            <p:cNvGraphicFramePr>
              <a:graphicFrameLocks/>
            </p:cNvGraphicFramePr>
            <p:nvPr>
              <p:extLst>
                <p:ext uri="{D42A27DB-BD31-4B8C-83A1-F6EECF244321}">
                  <p14:modId xmlns:p14="http://schemas.microsoft.com/office/powerpoint/2010/main" val="3566311641"/>
                </p:ext>
              </p:extLst>
            </p:nvPr>
          </p:nvGraphicFramePr>
          <p:xfrm>
            <a:off x="6173831" y="1555005"/>
            <a:ext cx="3730752" cy="2240280"/>
          </p:xfrm>
          <a:graphic>
            <a:graphicData uri="http://schemas.openxmlformats.org/drawingml/2006/chart">
              <c:chart xmlns:c="http://schemas.openxmlformats.org/drawingml/2006/chart" xmlns:r="http://schemas.openxmlformats.org/officeDocument/2006/relationships" r:id="rId2"/>
            </a:graphicData>
          </a:graphic>
        </p:graphicFrame>
        <p:sp>
          <p:nvSpPr>
            <p:cNvPr id="80" name="Left Brace 79"/>
            <p:cNvSpPr/>
            <p:nvPr/>
          </p:nvSpPr>
          <p:spPr>
            <a:xfrm rot="5400000">
              <a:off x="7311612" y="1974110"/>
              <a:ext cx="288032" cy="13469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p:cNvSpPr txBox="1"/>
            <p:nvPr/>
          </p:nvSpPr>
          <p:spPr>
            <a:xfrm>
              <a:off x="7077539" y="2164919"/>
              <a:ext cx="704039" cy="276999"/>
            </a:xfrm>
            <a:prstGeom prst="rect">
              <a:avLst/>
            </a:prstGeom>
            <a:solidFill>
              <a:schemeClr val="bg1"/>
            </a:solidFill>
          </p:spPr>
          <p:txBody>
            <a:bodyPr wrap="none" rtlCol="0">
              <a:spAutoFit/>
            </a:bodyPr>
            <a:lstStyle/>
            <a:p>
              <a:r>
                <a:rPr lang="en-US" sz="1200" b="1" dirty="0">
                  <a:solidFill>
                    <a:srgbClr val="C00000"/>
                  </a:solidFill>
                </a:rPr>
                <a:t>39.72%</a:t>
              </a:r>
            </a:p>
          </p:txBody>
        </p:sp>
        <p:sp>
          <p:nvSpPr>
            <p:cNvPr id="82" name="TextBox 81"/>
            <p:cNvSpPr txBox="1"/>
            <p:nvPr/>
          </p:nvSpPr>
          <p:spPr>
            <a:xfrm>
              <a:off x="9036897" y="1818339"/>
              <a:ext cx="704039" cy="276999"/>
            </a:xfrm>
            <a:prstGeom prst="rect">
              <a:avLst/>
            </a:prstGeom>
            <a:solidFill>
              <a:schemeClr val="bg1"/>
            </a:solidFill>
          </p:spPr>
          <p:txBody>
            <a:bodyPr wrap="none" rtlCol="0">
              <a:spAutoFit/>
            </a:bodyPr>
            <a:lstStyle/>
            <a:p>
              <a:r>
                <a:rPr lang="en-US" sz="1200" b="1" dirty="0">
                  <a:solidFill>
                    <a:srgbClr val="C00000"/>
                  </a:solidFill>
                </a:rPr>
                <a:t>60.28%</a:t>
              </a:r>
            </a:p>
          </p:txBody>
        </p:sp>
        <p:sp>
          <p:nvSpPr>
            <p:cNvPr id="83" name="TextBox 82"/>
            <p:cNvSpPr txBox="1"/>
            <p:nvPr/>
          </p:nvSpPr>
          <p:spPr>
            <a:xfrm>
              <a:off x="9001185" y="2551244"/>
              <a:ext cx="695575" cy="276999"/>
            </a:xfrm>
            <a:prstGeom prst="rect">
              <a:avLst/>
            </a:prstGeom>
            <a:solidFill>
              <a:schemeClr val="bg1"/>
            </a:solidFill>
          </p:spPr>
          <p:txBody>
            <a:bodyPr wrap="none" rtlCol="0">
              <a:spAutoFit/>
            </a:bodyPr>
            <a:lstStyle/>
            <a:p>
              <a:r>
                <a:rPr lang="en-US" sz="1200" b="1" dirty="0">
                  <a:solidFill>
                    <a:srgbClr val="C00000"/>
                  </a:solidFill>
                </a:rPr>
                <a:t>22.11%</a:t>
              </a:r>
            </a:p>
          </p:txBody>
        </p:sp>
        <p:sp>
          <p:nvSpPr>
            <p:cNvPr id="84" name="TextBox 83"/>
            <p:cNvSpPr txBox="1"/>
            <p:nvPr/>
          </p:nvSpPr>
          <p:spPr>
            <a:xfrm>
              <a:off x="6134270" y="1545104"/>
              <a:ext cx="777777" cy="215444"/>
            </a:xfrm>
            <a:prstGeom prst="rect">
              <a:avLst/>
            </a:prstGeom>
            <a:noFill/>
          </p:spPr>
          <p:txBody>
            <a:bodyPr wrap="none" rtlCol="0">
              <a:spAutoFit/>
            </a:bodyPr>
            <a:lstStyle/>
            <a:p>
              <a:r>
                <a:rPr lang="en-US" sz="800" i="1" dirty="0"/>
                <a:t>PS count: 57</a:t>
              </a:r>
            </a:p>
          </p:txBody>
        </p:sp>
        <p:sp>
          <p:nvSpPr>
            <p:cNvPr id="85" name="Left Brace 84"/>
            <p:cNvSpPr/>
            <p:nvPr/>
          </p:nvSpPr>
          <p:spPr>
            <a:xfrm rot="5400000">
              <a:off x="8931713" y="1349090"/>
              <a:ext cx="288032" cy="15096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Left Brace 85"/>
            <p:cNvSpPr/>
            <p:nvPr/>
          </p:nvSpPr>
          <p:spPr>
            <a:xfrm rot="5400000">
              <a:off x="9156852" y="2501347"/>
              <a:ext cx="288032" cy="8672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aphicFrame>
        <p:nvGraphicFramePr>
          <p:cNvPr id="155" name="Chart 154"/>
          <p:cNvGraphicFramePr>
            <a:graphicFrameLocks/>
          </p:cNvGraphicFramePr>
          <p:nvPr>
            <p:extLst>
              <p:ext uri="{D42A27DB-BD31-4B8C-83A1-F6EECF244321}">
                <p14:modId xmlns:p14="http://schemas.microsoft.com/office/powerpoint/2010/main" val="4176363069"/>
              </p:ext>
            </p:extLst>
          </p:nvPr>
        </p:nvGraphicFramePr>
        <p:xfrm>
          <a:off x="6612849" y="900421"/>
          <a:ext cx="4299715" cy="2248167"/>
        </p:xfrm>
        <a:graphic>
          <a:graphicData uri="http://schemas.openxmlformats.org/drawingml/2006/chart">
            <c:chart xmlns:c="http://schemas.openxmlformats.org/drawingml/2006/chart" xmlns:r="http://schemas.openxmlformats.org/officeDocument/2006/relationships" r:id="rId3"/>
          </a:graphicData>
        </a:graphic>
      </p:graphicFrame>
      <p:sp>
        <p:nvSpPr>
          <p:cNvPr id="179" name="TextBox 178"/>
          <p:cNvSpPr txBox="1"/>
          <p:nvPr/>
        </p:nvSpPr>
        <p:spPr>
          <a:xfrm>
            <a:off x="6567672" y="887605"/>
            <a:ext cx="777777" cy="215444"/>
          </a:xfrm>
          <a:prstGeom prst="rect">
            <a:avLst/>
          </a:prstGeom>
          <a:noFill/>
        </p:spPr>
        <p:txBody>
          <a:bodyPr wrap="none" rtlCol="0">
            <a:spAutoFit/>
          </a:bodyPr>
          <a:lstStyle/>
          <a:p>
            <a:r>
              <a:rPr lang="en-US" sz="800" i="1" dirty="0"/>
              <a:t>PS count: 99</a:t>
            </a:r>
          </a:p>
        </p:txBody>
      </p:sp>
      <p:sp>
        <p:nvSpPr>
          <p:cNvPr id="161" name="Left Brace 160"/>
          <p:cNvSpPr/>
          <p:nvPr/>
        </p:nvSpPr>
        <p:spPr>
          <a:xfrm rot="5400000">
            <a:off x="7966209" y="555149"/>
            <a:ext cx="273079" cy="16481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TextBox 166"/>
          <p:cNvSpPr txBox="1"/>
          <p:nvPr/>
        </p:nvSpPr>
        <p:spPr>
          <a:xfrm>
            <a:off x="9619924" y="1340806"/>
            <a:ext cx="704039" cy="276999"/>
          </a:xfrm>
          <a:prstGeom prst="rect">
            <a:avLst/>
          </a:prstGeom>
          <a:solidFill>
            <a:schemeClr val="bg1"/>
          </a:solidFill>
        </p:spPr>
        <p:txBody>
          <a:bodyPr wrap="none" rtlCol="0">
            <a:spAutoFit/>
          </a:bodyPr>
          <a:lstStyle/>
          <a:p>
            <a:r>
              <a:rPr lang="en-US" sz="1200" b="1" dirty="0">
                <a:solidFill>
                  <a:schemeClr val="tx2"/>
                </a:solidFill>
              </a:rPr>
              <a:t>25.57%</a:t>
            </a:r>
          </a:p>
        </p:txBody>
      </p:sp>
      <p:sp>
        <p:nvSpPr>
          <p:cNvPr id="176" name="TextBox 175"/>
          <p:cNvSpPr txBox="1"/>
          <p:nvPr/>
        </p:nvSpPr>
        <p:spPr>
          <a:xfrm>
            <a:off x="9903228" y="2201171"/>
            <a:ext cx="619080" cy="276999"/>
          </a:xfrm>
          <a:prstGeom prst="rect">
            <a:avLst/>
          </a:prstGeom>
          <a:solidFill>
            <a:schemeClr val="bg1"/>
          </a:solidFill>
        </p:spPr>
        <p:txBody>
          <a:bodyPr wrap="none" rtlCol="0">
            <a:spAutoFit/>
          </a:bodyPr>
          <a:lstStyle/>
          <a:p>
            <a:r>
              <a:rPr lang="en-US" sz="1200" b="1" dirty="0">
                <a:solidFill>
                  <a:schemeClr val="tx2"/>
                </a:solidFill>
              </a:rPr>
              <a:t>4.27%</a:t>
            </a:r>
          </a:p>
        </p:txBody>
      </p:sp>
      <p:sp>
        <p:nvSpPr>
          <p:cNvPr id="177" name="Left Brace 176"/>
          <p:cNvSpPr/>
          <p:nvPr/>
        </p:nvSpPr>
        <p:spPr>
          <a:xfrm rot="5400000">
            <a:off x="10051093" y="2103116"/>
            <a:ext cx="288032" cy="9559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8" name="Left Brace 177"/>
          <p:cNvSpPr/>
          <p:nvPr/>
        </p:nvSpPr>
        <p:spPr>
          <a:xfrm rot="5400000">
            <a:off x="9810871" y="812785"/>
            <a:ext cx="273079" cy="17596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Oval 186"/>
          <p:cNvSpPr/>
          <p:nvPr/>
        </p:nvSpPr>
        <p:spPr>
          <a:xfrm rot="18187952">
            <a:off x="9131539" y="982443"/>
            <a:ext cx="1977961" cy="2506310"/>
          </a:xfrm>
          <a:prstGeom prst="ellipse">
            <a:avLst/>
          </a:prstGeom>
          <a:noFill/>
          <a:ln w="38100">
            <a:solidFill>
              <a:schemeClr val="accent5"/>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8" name="Down Arrow 187"/>
          <p:cNvSpPr/>
          <p:nvPr/>
        </p:nvSpPr>
        <p:spPr>
          <a:xfrm>
            <a:off x="9376835" y="1787668"/>
            <a:ext cx="792088" cy="622351"/>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9" name="Down Arrow 188"/>
          <p:cNvSpPr/>
          <p:nvPr/>
        </p:nvSpPr>
        <p:spPr>
          <a:xfrm rot="10800000">
            <a:off x="7672076" y="1524406"/>
            <a:ext cx="792088" cy="622351"/>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ectangle 30"/>
          <p:cNvSpPr/>
          <p:nvPr/>
        </p:nvSpPr>
        <p:spPr>
          <a:xfrm>
            <a:off x="2544826" y="5280119"/>
            <a:ext cx="2198038" cy="369332"/>
          </a:xfrm>
          <a:prstGeom prst="rect">
            <a:avLst/>
          </a:prstGeom>
        </p:spPr>
        <p:txBody>
          <a:bodyPr wrap="none">
            <a:spAutoFit/>
          </a:bodyPr>
          <a:lstStyle/>
          <a:p>
            <a:r>
              <a:rPr lang="en-US" dirty="0">
                <a:latin typeface="Arial (Body)"/>
                <a:ea typeface="Calibri" panose="020F0502020204030204" pitchFamily="34" charset="0"/>
              </a:rPr>
              <a:t>review engagement</a:t>
            </a:r>
            <a:endParaRPr lang="en-US" dirty="0">
              <a:latin typeface="Arial (Body)"/>
            </a:endParaRPr>
          </a:p>
        </p:txBody>
      </p:sp>
      <p:sp>
        <p:nvSpPr>
          <p:cNvPr id="32" name="Rectangle 31"/>
          <p:cNvSpPr/>
          <p:nvPr/>
        </p:nvSpPr>
        <p:spPr>
          <a:xfrm>
            <a:off x="3628145" y="5597669"/>
            <a:ext cx="1544012" cy="369332"/>
          </a:xfrm>
          <a:prstGeom prst="rect">
            <a:avLst/>
          </a:prstGeom>
        </p:spPr>
        <p:txBody>
          <a:bodyPr wrap="none">
            <a:spAutoFit/>
          </a:bodyPr>
          <a:lstStyle/>
          <a:p>
            <a:r>
              <a:rPr lang="en-US" dirty="0">
                <a:latin typeface="Arial (Body)"/>
                <a:ea typeface="Calibri" panose="020F0502020204030204" pitchFamily="34" charset="0"/>
              </a:rPr>
              <a:t>review speed</a:t>
            </a:r>
            <a:endParaRPr lang="en-US" dirty="0">
              <a:latin typeface="Arial (Body)"/>
            </a:endParaRPr>
          </a:p>
        </p:txBody>
      </p:sp>
      <p:sp>
        <p:nvSpPr>
          <p:cNvPr id="33" name="Rectangle 32"/>
          <p:cNvSpPr/>
          <p:nvPr/>
        </p:nvSpPr>
        <p:spPr>
          <a:xfrm>
            <a:off x="2423240" y="5875140"/>
            <a:ext cx="2941831" cy="369332"/>
          </a:xfrm>
          <a:prstGeom prst="rect">
            <a:avLst/>
          </a:prstGeom>
        </p:spPr>
        <p:txBody>
          <a:bodyPr wrap="none">
            <a:spAutoFit/>
          </a:bodyPr>
          <a:lstStyle/>
          <a:p>
            <a:r>
              <a:rPr lang="en-US" dirty="0">
                <a:latin typeface="Arial (Body)"/>
                <a:ea typeface="Calibri" panose="020F0502020204030204" pitchFamily="34" charset="0"/>
              </a:rPr>
              <a:t>review defect/issue density</a:t>
            </a:r>
            <a:endParaRPr lang="en-US" dirty="0">
              <a:latin typeface="Arial (Body)"/>
            </a:endParaRPr>
          </a:p>
        </p:txBody>
      </p:sp>
      <p:sp>
        <p:nvSpPr>
          <p:cNvPr id="34" name="Rectangle 33"/>
          <p:cNvSpPr/>
          <p:nvPr/>
        </p:nvSpPr>
        <p:spPr>
          <a:xfrm>
            <a:off x="8142787" y="5280119"/>
            <a:ext cx="3544560" cy="369332"/>
          </a:xfrm>
          <a:prstGeom prst="rect">
            <a:avLst/>
          </a:prstGeom>
        </p:spPr>
        <p:txBody>
          <a:bodyPr wrap="none">
            <a:spAutoFit/>
          </a:bodyPr>
          <a:lstStyle/>
          <a:p>
            <a:r>
              <a:rPr lang="en-US" dirty="0">
                <a:latin typeface="Arial (Body)"/>
                <a:ea typeface="Calibri" panose="020F0502020204030204" pitchFamily="34" charset="0"/>
              </a:rPr>
              <a:t>test case density per line of code</a:t>
            </a:r>
            <a:endParaRPr lang="en-US" dirty="0">
              <a:latin typeface="Arial (Body)"/>
            </a:endParaRPr>
          </a:p>
        </p:txBody>
      </p:sp>
      <p:sp>
        <p:nvSpPr>
          <p:cNvPr id="35" name="Rectangle 34"/>
          <p:cNvSpPr/>
          <p:nvPr/>
        </p:nvSpPr>
        <p:spPr>
          <a:xfrm>
            <a:off x="8464891" y="5597669"/>
            <a:ext cx="2916183" cy="369332"/>
          </a:xfrm>
          <a:prstGeom prst="rect">
            <a:avLst/>
          </a:prstGeom>
        </p:spPr>
        <p:txBody>
          <a:bodyPr wrap="none">
            <a:spAutoFit/>
          </a:bodyPr>
          <a:lstStyle/>
          <a:p>
            <a:r>
              <a:rPr lang="en-US" dirty="0">
                <a:latin typeface="Arial (Body)"/>
                <a:ea typeface="Calibri" panose="020F0502020204030204" pitchFamily="34" charset="0"/>
              </a:rPr>
              <a:t>defect rate per line of code</a:t>
            </a:r>
            <a:endParaRPr lang="en-US" dirty="0">
              <a:latin typeface="Arial (Body)"/>
            </a:endParaRPr>
          </a:p>
        </p:txBody>
      </p:sp>
      <p:sp>
        <p:nvSpPr>
          <p:cNvPr id="36" name="Rectangle 35"/>
          <p:cNvSpPr/>
          <p:nvPr/>
        </p:nvSpPr>
        <p:spPr>
          <a:xfrm>
            <a:off x="8276372" y="5932641"/>
            <a:ext cx="2659702" cy="369332"/>
          </a:xfrm>
          <a:prstGeom prst="rect">
            <a:avLst/>
          </a:prstGeom>
        </p:spPr>
        <p:txBody>
          <a:bodyPr wrap="none">
            <a:spAutoFit/>
          </a:bodyPr>
          <a:lstStyle/>
          <a:p>
            <a:r>
              <a:rPr lang="en-US" dirty="0">
                <a:latin typeface="Arial (Body)"/>
                <a:ea typeface="Calibri" panose="020F0502020204030204" pitchFamily="34" charset="0"/>
              </a:rPr>
              <a:t>defect rate per test case</a:t>
            </a:r>
            <a:endParaRPr lang="en-US" dirty="0">
              <a:latin typeface="Arial (Body)"/>
            </a:endParaRPr>
          </a:p>
        </p:txBody>
      </p:sp>
      <p:sp>
        <p:nvSpPr>
          <p:cNvPr id="37" name="Rectangle 36"/>
          <p:cNvSpPr/>
          <p:nvPr/>
        </p:nvSpPr>
        <p:spPr>
          <a:xfrm>
            <a:off x="5811333" y="5317783"/>
            <a:ext cx="2283638" cy="369332"/>
          </a:xfrm>
          <a:prstGeom prst="rect">
            <a:avLst/>
          </a:prstGeom>
        </p:spPr>
        <p:txBody>
          <a:bodyPr wrap="none">
            <a:spAutoFit/>
          </a:bodyPr>
          <a:lstStyle/>
          <a:p>
            <a:r>
              <a:rPr lang="en-US" dirty="0">
                <a:latin typeface="Arial (Body)"/>
                <a:ea typeface="Calibri" panose="020F0502020204030204" pitchFamily="34" charset="0"/>
              </a:rPr>
              <a:t>production efficiency</a:t>
            </a:r>
            <a:endParaRPr lang="en-US" dirty="0">
              <a:latin typeface="Arial (Body)"/>
            </a:endParaRPr>
          </a:p>
        </p:txBody>
      </p:sp>
      <p:sp>
        <p:nvSpPr>
          <p:cNvPr id="38" name="Rectangle 37"/>
          <p:cNvSpPr/>
          <p:nvPr/>
        </p:nvSpPr>
        <p:spPr>
          <a:xfrm>
            <a:off x="5388955" y="5621468"/>
            <a:ext cx="2852063" cy="369332"/>
          </a:xfrm>
          <a:prstGeom prst="rect">
            <a:avLst/>
          </a:prstGeom>
        </p:spPr>
        <p:txBody>
          <a:bodyPr wrap="none">
            <a:spAutoFit/>
          </a:bodyPr>
          <a:lstStyle/>
          <a:p>
            <a:r>
              <a:rPr lang="en-US" dirty="0">
                <a:latin typeface="Arial (Body)"/>
                <a:ea typeface="Calibri" panose="020F0502020204030204" pitchFamily="34" charset="0"/>
              </a:rPr>
              <a:t>source code reusable rate</a:t>
            </a:r>
            <a:endParaRPr lang="en-US" dirty="0">
              <a:latin typeface="Arial (Body)"/>
            </a:endParaRPr>
          </a:p>
        </p:txBody>
      </p:sp>
      <p:sp>
        <p:nvSpPr>
          <p:cNvPr id="39" name="Rectangle 38"/>
          <p:cNvSpPr/>
          <p:nvPr/>
        </p:nvSpPr>
        <p:spPr>
          <a:xfrm>
            <a:off x="6489030" y="5900083"/>
            <a:ext cx="1467068" cy="369332"/>
          </a:xfrm>
          <a:prstGeom prst="rect">
            <a:avLst/>
          </a:prstGeom>
        </p:spPr>
        <p:txBody>
          <a:bodyPr wrap="none">
            <a:spAutoFit/>
          </a:bodyPr>
          <a:lstStyle/>
          <a:p>
            <a:r>
              <a:rPr lang="en-US" dirty="0">
                <a:latin typeface="Arial (Body)"/>
                <a:ea typeface="Calibri" panose="020F0502020204030204" pitchFamily="34" charset="0"/>
              </a:rPr>
              <a:t>re-fixing rate</a:t>
            </a:r>
            <a:endParaRPr lang="en-US" dirty="0">
              <a:latin typeface="Arial (Body)"/>
            </a:endParaRPr>
          </a:p>
        </p:txBody>
      </p:sp>
      <p:sp>
        <p:nvSpPr>
          <p:cNvPr id="40" name="Rectangle 39"/>
          <p:cNvSpPr/>
          <p:nvPr/>
        </p:nvSpPr>
        <p:spPr>
          <a:xfrm>
            <a:off x="2324057" y="4963531"/>
            <a:ext cx="2929007" cy="369332"/>
          </a:xfrm>
          <a:prstGeom prst="rect">
            <a:avLst/>
          </a:prstGeom>
        </p:spPr>
        <p:txBody>
          <a:bodyPr wrap="none">
            <a:spAutoFit/>
          </a:bodyPr>
          <a:lstStyle/>
          <a:p>
            <a:r>
              <a:rPr lang="en-US" b="1" dirty="0">
                <a:solidFill>
                  <a:schemeClr val="accent5"/>
                </a:solidFill>
              </a:rPr>
              <a:t>Peer review performance</a:t>
            </a:r>
          </a:p>
        </p:txBody>
      </p:sp>
      <p:sp>
        <p:nvSpPr>
          <p:cNvPr id="41" name="Rectangle 40"/>
          <p:cNvSpPr/>
          <p:nvPr/>
        </p:nvSpPr>
        <p:spPr>
          <a:xfrm>
            <a:off x="5366496" y="4958873"/>
            <a:ext cx="2441694" cy="369332"/>
          </a:xfrm>
          <a:prstGeom prst="rect">
            <a:avLst/>
          </a:prstGeom>
        </p:spPr>
        <p:txBody>
          <a:bodyPr wrap="none">
            <a:spAutoFit/>
          </a:bodyPr>
          <a:lstStyle/>
          <a:p>
            <a:r>
              <a:rPr lang="en-US" b="1" dirty="0">
                <a:solidFill>
                  <a:schemeClr val="accent5"/>
                </a:solidFill>
              </a:rPr>
              <a:t>Coding performance</a:t>
            </a:r>
          </a:p>
        </p:txBody>
      </p:sp>
      <p:sp>
        <p:nvSpPr>
          <p:cNvPr id="42" name="Rectangle 41"/>
          <p:cNvSpPr/>
          <p:nvPr/>
        </p:nvSpPr>
        <p:spPr>
          <a:xfrm>
            <a:off x="8545688" y="4968372"/>
            <a:ext cx="2450223" cy="369332"/>
          </a:xfrm>
          <a:prstGeom prst="rect">
            <a:avLst/>
          </a:prstGeom>
        </p:spPr>
        <p:txBody>
          <a:bodyPr wrap="none">
            <a:spAutoFit/>
          </a:bodyPr>
          <a:lstStyle/>
          <a:p>
            <a:r>
              <a:rPr lang="en-US" b="1" dirty="0">
                <a:solidFill>
                  <a:schemeClr val="accent5"/>
                </a:solidFill>
              </a:rPr>
              <a:t>Testing performance</a:t>
            </a:r>
          </a:p>
        </p:txBody>
      </p:sp>
      <p:sp>
        <p:nvSpPr>
          <p:cNvPr id="43" name="Rectangle 42"/>
          <p:cNvSpPr/>
          <p:nvPr/>
        </p:nvSpPr>
        <p:spPr>
          <a:xfrm>
            <a:off x="401430" y="5177757"/>
            <a:ext cx="1941946" cy="954107"/>
          </a:xfrm>
          <a:prstGeom prst="rect">
            <a:avLst/>
          </a:prstGeom>
        </p:spPr>
        <p:txBody>
          <a:bodyPr wrap="square">
            <a:spAutoFit/>
          </a:bodyPr>
          <a:lstStyle/>
          <a:p>
            <a:pPr algn="ctr"/>
            <a:r>
              <a:rPr lang="en-US" sz="2800" b="1" dirty="0">
                <a:solidFill>
                  <a:schemeClr val="accent5"/>
                </a:solidFill>
              </a:rPr>
              <a:t>QQC Indicators</a:t>
            </a:r>
          </a:p>
        </p:txBody>
      </p:sp>
      <p:sp>
        <p:nvSpPr>
          <p:cNvPr id="44" name="Rounded Rectangle 43"/>
          <p:cNvSpPr/>
          <p:nvPr/>
        </p:nvSpPr>
        <p:spPr>
          <a:xfrm>
            <a:off x="2324057" y="4968372"/>
            <a:ext cx="9363290" cy="1345870"/>
          </a:xfrm>
          <a:prstGeom prst="roundRect">
            <a:avLst>
              <a:gd name="adj" fmla="val 11286"/>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TextBox 3"/>
          <p:cNvSpPr txBox="1"/>
          <p:nvPr/>
        </p:nvSpPr>
        <p:spPr>
          <a:xfrm>
            <a:off x="1066988" y="3629932"/>
            <a:ext cx="10314086" cy="1200329"/>
          </a:xfrm>
          <a:prstGeom prst="rect">
            <a:avLst/>
          </a:prstGeom>
          <a:noFill/>
        </p:spPr>
        <p:txBody>
          <a:bodyPr wrap="square" rtlCol="0">
            <a:spAutoFit/>
          </a:bodyPr>
          <a:lstStyle/>
          <a:p>
            <a:pPr algn="ctr"/>
            <a:r>
              <a:rPr lang="en-US" sz="2400" b="1" dirty="0">
                <a:solidFill>
                  <a:srgbClr val="C00000"/>
                </a:solidFill>
              </a:rPr>
              <a:t>To achieve this result, various indicators were used to cross-confirm the analysis of each others, then making the final judgement whether the total quality is good or bad.</a:t>
            </a:r>
          </a:p>
        </p:txBody>
      </p:sp>
    </p:spTree>
    <p:extLst>
      <p:ext uri="{BB962C8B-B14F-4D97-AF65-F5344CB8AC3E}">
        <p14:creationId xmlns:p14="http://schemas.microsoft.com/office/powerpoint/2010/main" val="107078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500"/>
                                        <p:tgtEl>
                                          <p:spTgt spid="9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7"/>
                                        </p:tgtEl>
                                        <p:attrNameLst>
                                          <p:attrName>style.visibility</p:attrName>
                                        </p:attrNameLst>
                                      </p:cBhvr>
                                      <p:to>
                                        <p:strVal val="visible"/>
                                      </p:to>
                                    </p:set>
                                    <p:animEffect transition="in" filter="fade">
                                      <p:cBhvr>
                                        <p:cTn id="18" dur="500"/>
                                        <p:tgtEl>
                                          <p:spTgt spid="187"/>
                                        </p:tgtEl>
                                      </p:cBhvr>
                                    </p:animEffect>
                                  </p:childTnLst>
                                </p:cTn>
                              </p:par>
                              <p:par>
                                <p:cTn id="19" presetID="2" presetClass="entr" presetSubtype="1" fill="hold" grpId="0" nodeType="withEffect">
                                  <p:stCondLst>
                                    <p:cond delay="0"/>
                                  </p:stCondLst>
                                  <p:childTnLst>
                                    <p:set>
                                      <p:cBhvr>
                                        <p:cTn id="20" dur="1" fill="hold">
                                          <p:stCondLst>
                                            <p:cond delay="0"/>
                                          </p:stCondLst>
                                        </p:cTn>
                                        <p:tgtEl>
                                          <p:spTgt spid="188"/>
                                        </p:tgtEl>
                                        <p:attrNameLst>
                                          <p:attrName>style.visibility</p:attrName>
                                        </p:attrNameLst>
                                      </p:cBhvr>
                                      <p:to>
                                        <p:strVal val="visible"/>
                                      </p:to>
                                    </p:set>
                                    <p:anim calcmode="lin" valueType="num">
                                      <p:cBhvr additive="base">
                                        <p:cTn id="21" dur="500" fill="hold"/>
                                        <p:tgtEl>
                                          <p:spTgt spid="188"/>
                                        </p:tgtEl>
                                        <p:attrNameLst>
                                          <p:attrName>ppt_x</p:attrName>
                                        </p:attrNameLst>
                                      </p:cBhvr>
                                      <p:tavLst>
                                        <p:tav tm="0">
                                          <p:val>
                                            <p:strVal val="#ppt_x"/>
                                          </p:val>
                                        </p:tav>
                                        <p:tav tm="100000">
                                          <p:val>
                                            <p:strVal val="#ppt_x"/>
                                          </p:val>
                                        </p:tav>
                                      </p:tavLst>
                                    </p:anim>
                                    <p:anim calcmode="lin" valueType="num">
                                      <p:cBhvr additive="base">
                                        <p:cTn id="22" dur="500" fill="hold"/>
                                        <p:tgtEl>
                                          <p:spTgt spid="188"/>
                                        </p:tgtEl>
                                        <p:attrNameLst>
                                          <p:attrName>ppt_y</p:attrName>
                                        </p:attrNameLst>
                                      </p:cBhvr>
                                      <p:tavLst>
                                        <p:tav tm="0">
                                          <p:val>
                                            <p:strVal val="0-#ppt_h/2"/>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155"/>
                                        </p:tgtEl>
                                        <p:attrNameLst>
                                          <p:attrName>style.visibility</p:attrName>
                                        </p:attrNameLst>
                                      </p:cBhvr>
                                      <p:to>
                                        <p:strVal val="visible"/>
                                      </p:to>
                                    </p:set>
                                    <p:animEffect transition="in" filter="fade">
                                      <p:cBhvr>
                                        <p:cTn id="25" dur="500"/>
                                        <p:tgtEl>
                                          <p:spTgt spid="15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fade">
                                      <p:cBhvr>
                                        <p:cTn id="31" dur="500"/>
                                        <p:tgtEl>
                                          <p:spTgt spid="15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1"/>
                                        </p:tgtEl>
                                        <p:attrNameLst>
                                          <p:attrName>style.visibility</p:attrName>
                                        </p:attrNameLst>
                                      </p:cBhvr>
                                      <p:to>
                                        <p:strVal val="visible"/>
                                      </p:to>
                                    </p:set>
                                    <p:animEffect transition="in" filter="fade">
                                      <p:cBhvr>
                                        <p:cTn id="34" dur="500"/>
                                        <p:tgtEl>
                                          <p:spTgt spid="16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7"/>
                                        </p:tgtEl>
                                        <p:attrNameLst>
                                          <p:attrName>style.visibility</p:attrName>
                                        </p:attrNameLst>
                                      </p:cBhvr>
                                      <p:to>
                                        <p:strVal val="visible"/>
                                      </p:to>
                                    </p:set>
                                    <p:animEffect transition="in" filter="fade">
                                      <p:cBhvr>
                                        <p:cTn id="37" dur="500"/>
                                        <p:tgtEl>
                                          <p:spTgt spid="16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6"/>
                                        </p:tgtEl>
                                        <p:attrNameLst>
                                          <p:attrName>style.visibility</p:attrName>
                                        </p:attrNameLst>
                                      </p:cBhvr>
                                      <p:to>
                                        <p:strVal val="visible"/>
                                      </p:to>
                                    </p:set>
                                    <p:animEffect transition="in" filter="fade">
                                      <p:cBhvr>
                                        <p:cTn id="40" dur="500"/>
                                        <p:tgtEl>
                                          <p:spTgt spid="17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7"/>
                                        </p:tgtEl>
                                        <p:attrNameLst>
                                          <p:attrName>style.visibility</p:attrName>
                                        </p:attrNameLst>
                                      </p:cBhvr>
                                      <p:to>
                                        <p:strVal val="visible"/>
                                      </p:to>
                                    </p:set>
                                    <p:animEffect transition="in" filter="fade">
                                      <p:cBhvr>
                                        <p:cTn id="43" dur="500"/>
                                        <p:tgtEl>
                                          <p:spTgt spid="17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8"/>
                                        </p:tgtEl>
                                        <p:attrNameLst>
                                          <p:attrName>style.visibility</p:attrName>
                                        </p:attrNameLst>
                                      </p:cBhvr>
                                      <p:to>
                                        <p:strVal val="visible"/>
                                      </p:to>
                                    </p:set>
                                    <p:animEffect transition="in" filter="fade">
                                      <p:cBhvr>
                                        <p:cTn id="46" dur="500"/>
                                        <p:tgtEl>
                                          <p:spTgt spid="17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9"/>
                                        </p:tgtEl>
                                        <p:attrNameLst>
                                          <p:attrName>style.visibility</p:attrName>
                                        </p:attrNameLst>
                                      </p:cBhvr>
                                      <p:to>
                                        <p:strVal val="visible"/>
                                      </p:to>
                                    </p:set>
                                    <p:animEffect transition="in" filter="fade">
                                      <p:cBhvr>
                                        <p:cTn id="49" dur="500"/>
                                        <p:tgtEl>
                                          <p:spTgt spid="179"/>
                                        </p:tgtEl>
                                      </p:cBhvr>
                                    </p:animEffect>
                                  </p:childTnLst>
                                </p:cTn>
                              </p:par>
                              <p:par>
                                <p:cTn id="50" presetID="2" presetClass="entr" presetSubtype="4" fill="hold" grpId="0" nodeType="withEffect">
                                  <p:stCondLst>
                                    <p:cond delay="0"/>
                                  </p:stCondLst>
                                  <p:childTnLst>
                                    <p:set>
                                      <p:cBhvr>
                                        <p:cTn id="51" dur="1" fill="hold">
                                          <p:stCondLst>
                                            <p:cond delay="0"/>
                                          </p:stCondLst>
                                        </p:cTn>
                                        <p:tgtEl>
                                          <p:spTgt spid="189"/>
                                        </p:tgtEl>
                                        <p:attrNameLst>
                                          <p:attrName>style.visibility</p:attrName>
                                        </p:attrNameLst>
                                      </p:cBhvr>
                                      <p:to>
                                        <p:strVal val="visible"/>
                                      </p:to>
                                    </p:set>
                                    <p:anim calcmode="lin" valueType="num">
                                      <p:cBhvr additive="base">
                                        <p:cTn id="52" dur="500" fill="hold"/>
                                        <p:tgtEl>
                                          <p:spTgt spid="189"/>
                                        </p:tgtEl>
                                        <p:attrNameLst>
                                          <p:attrName>ppt_x</p:attrName>
                                        </p:attrNameLst>
                                      </p:cBhvr>
                                      <p:tavLst>
                                        <p:tav tm="0">
                                          <p:val>
                                            <p:strVal val="#ppt_x"/>
                                          </p:val>
                                        </p:tav>
                                        <p:tav tm="100000">
                                          <p:val>
                                            <p:strVal val="#ppt_x"/>
                                          </p:val>
                                        </p:tav>
                                      </p:tavLst>
                                    </p:anim>
                                    <p:anim calcmode="lin" valueType="num">
                                      <p:cBhvr additive="base">
                                        <p:cTn id="53" dur="500" fill="hold"/>
                                        <p:tgtEl>
                                          <p:spTgt spid="189"/>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500"/>
                                        <p:tgtEl>
                                          <p:spTgt spid="4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500"/>
                                        <p:tgtEl>
                                          <p:spTgt spid="4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24" grpId="0"/>
      <p:bldP spid="92" grpId="0"/>
      <p:bldP spid="77" grpId="0"/>
      <p:bldGraphic spid="155" grpId="0">
        <p:bldAsOne/>
      </p:bldGraphic>
      <p:bldP spid="179" grpId="0"/>
      <p:bldP spid="161" grpId="0" animBg="1"/>
      <p:bldP spid="167" grpId="0" animBg="1"/>
      <p:bldP spid="176" grpId="0" animBg="1"/>
      <p:bldP spid="177" grpId="0" animBg="1"/>
      <p:bldP spid="178" grpId="0" animBg="1"/>
      <p:bldP spid="187" grpId="0" animBg="1"/>
      <p:bldP spid="188" grpId="0" animBg="1"/>
      <p:bldP spid="189" grpId="0" animBg="1"/>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animBg="1"/>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QQC Indicators – A collection of Tools</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58</a:t>
            </a:fld>
            <a:endParaRPr lang="de-DE" dirty="0"/>
          </a:p>
        </p:txBody>
      </p:sp>
      <p:sp>
        <p:nvSpPr>
          <p:cNvPr id="45" name="Rectangle 44"/>
          <p:cNvSpPr/>
          <p:nvPr/>
        </p:nvSpPr>
        <p:spPr>
          <a:xfrm>
            <a:off x="2544826" y="5280119"/>
            <a:ext cx="2198038" cy="369332"/>
          </a:xfrm>
          <a:prstGeom prst="rect">
            <a:avLst/>
          </a:prstGeom>
        </p:spPr>
        <p:txBody>
          <a:bodyPr wrap="none">
            <a:spAutoFit/>
          </a:bodyPr>
          <a:lstStyle/>
          <a:p>
            <a:r>
              <a:rPr lang="en-US" dirty="0">
                <a:latin typeface="Arial (Body)"/>
                <a:ea typeface="Calibri" panose="020F0502020204030204" pitchFamily="34" charset="0"/>
              </a:rPr>
              <a:t>review engagement</a:t>
            </a:r>
            <a:endParaRPr lang="en-US" dirty="0">
              <a:latin typeface="Arial (Body)"/>
            </a:endParaRPr>
          </a:p>
        </p:txBody>
      </p:sp>
      <p:sp>
        <p:nvSpPr>
          <p:cNvPr id="46" name="Rectangle 45"/>
          <p:cNvSpPr/>
          <p:nvPr/>
        </p:nvSpPr>
        <p:spPr>
          <a:xfrm>
            <a:off x="3628145" y="5597669"/>
            <a:ext cx="1544012" cy="369332"/>
          </a:xfrm>
          <a:prstGeom prst="rect">
            <a:avLst/>
          </a:prstGeom>
        </p:spPr>
        <p:txBody>
          <a:bodyPr wrap="none">
            <a:spAutoFit/>
          </a:bodyPr>
          <a:lstStyle/>
          <a:p>
            <a:r>
              <a:rPr lang="en-US" dirty="0">
                <a:latin typeface="Arial (Body)"/>
                <a:ea typeface="Calibri" panose="020F0502020204030204" pitchFamily="34" charset="0"/>
              </a:rPr>
              <a:t>review speed</a:t>
            </a:r>
            <a:endParaRPr lang="en-US" dirty="0">
              <a:latin typeface="Arial (Body)"/>
            </a:endParaRPr>
          </a:p>
        </p:txBody>
      </p:sp>
      <p:sp>
        <p:nvSpPr>
          <p:cNvPr id="47" name="Rectangle 46"/>
          <p:cNvSpPr/>
          <p:nvPr/>
        </p:nvSpPr>
        <p:spPr>
          <a:xfrm>
            <a:off x="2423240" y="5875140"/>
            <a:ext cx="2941831" cy="369332"/>
          </a:xfrm>
          <a:prstGeom prst="rect">
            <a:avLst/>
          </a:prstGeom>
        </p:spPr>
        <p:txBody>
          <a:bodyPr wrap="none">
            <a:spAutoFit/>
          </a:bodyPr>
          <a:lstStyle/>
          <a:p>
            <a:r>
              <a:rPr lang="en-US" dirty="0">
                <a:latin typeface="Arial (Body)"/>
                <a:ea typeface="Calibri" panose="020F0502020204030204" pitchFamily="34" charset="0"/>
              </a:rPr>
              <a:t>review defect/issue density</a:t>
            </a:r>
            <a:endParaRPr lang="en-US" dirty="0">
              <a:latin typeface="Arial (Body)"/>
            </a:endParaRPr>
          </a:p>
        </p:txBody>
      </p:sp>
      <p:sp>
        <p:nvSpPr>
          <p:cNvPr id="48" name="Rectangle 47"/>
          <p:cNvSpPr/>
          <p:nvPr/>
        </p:nvSpPr>
        <p:spPr>
          <a:xfrm>
            <a:off x="8142787" y="5280119"/>
            <a:ext cx="3544560"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test case density per line of code</a:t>
            </a:r>
            <a:endParaRPr lang="en-US" dirty="0">
              <a:solidFill>
                <a:schemeClr val="tx1">
                  <a:lumMod val="40000"/>
                  <a:lumOff val="60000"/>
                </a:schemeClr>
              </a:solidFill>
              <a:latin typeface="Arial (Body)"/>
            </a:endParaRPr>
          </a:p>
        </p:txBody>
      </p:sp>
      <p:sp>
        <p:nvSpPr>
          <p:cNvPr id="49" name="Rectangle 48"/>
          <p:cNvSpPr/>
          <p:nvPr/>
        </p:nvSpPr>
        <p:spPr>
          <a:xfrm>
            <a:off x="8464891" y="5597669"/>
            <a:ext cx="2916183"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defect rate per line of code</a:t>
            </a:r>
            <a:endParaRPr lang="en-US" dirty="0">
              <a:solidFill>
                <a:schemeClr val="tx1">
                  <a:lumMod val="40000"/>
                  <a:lumOff val="60000"/>
                </a:schemeClr>
              </a:solidFill>
              <a:latin typeface="Arial (Body)"/>
            </a:endParaRPr>
          </a:p>
        </p:txBody>
      </p:sp>
      <p:sp>
        <p:nvSpPr>
          <p:cNvPr id="50" name="Rectangle 49"/>
          <p:cNvSpPr/>
          <p:nvPr/>
        </p:nvSpPr>
        <p:spPr>
          <a:xfrm>
            <a:off x="8276372" y="5932641"/>
            <a:ext cx="2659702"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defect rate per test case</a:t>
            </a:r>
            <a:endParaRPr lang="en-US" dirty="0">
              <a:solidFill>
                <a:schemeClr val="tx1">
                  <a:lumMod val="40000"/>
                  <a:lumOff val="60000"/>
                </a:schemeClr>
              </a:solidFill>
              <a:latin typeface="Arial (Body)"/>
            </a:endParaRPr>
          </a:p>
        </p:txBody>
      </p:sp>
      <p:sp>
        <p:nvSpPr>
          <p:cNvPr id="51" name="Rectangle 50"/>
          <p:cNvSpPr/>
          <p:nvPr/>
        </p:nvSpPr>
        <p:spPr>
          <a:xfrm>
            <a:off x="5811333" y="5317783"/>
            <a:ext cx="2283638"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production efficiency</a:t>
            </a:r>
            <a:endParaRPr lang="en-US" dirty="0">
              <a:solidFill>
                <a:schemeClr val="tx1">
                  <a:lumMod val="40000"/>
                  <a:lumOff val="60000"/>
                </a:schemeClr>
              </a:solidFill>
              <a:latin typeface="Arial (Body)"/>
            </a:endParaRPr>
          </a:p>
        </p:txBody>
      </p:sp>
      <p:sp>
        <p:nvSpPr>
          <p:cNvPr id="52" name="Rectangle 51"/>
          <p:cNvSpPr/>
          <p:nvPr/>
        </p:nvSpPr>
        <p:spPr>
          <a:xfrm>
            <a:off x="5388955" y="5621468"/>
            <a:ext cx="2852063"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source code reusable rate</a:t>
            </a:r>
            <a:endParaRPr lang="en-US" dirty="0">
              <a:solidFill>
                <a:schemeClr val="tx1">
                  <a:lumMod val="40000"/>
                  <a:lumOff val="60000"/>
                </a:schemeClr>
              </a:solidFill>
              <a:latin typeface="Arial (Body)"/>
            </a:endParaRPr>
          </a:p>
        </p:txBody>
      </p:sp>
      <p:sp>
        <p:nvSpPr>
          <p:cNvPr id="53" name="Rectangle 52"/>
          <p:cNvSpPr/>
          <p:nvPr/>
        </p:nvSpPr>
        <p:spPr>
          <a:xfrm>
            <a:off x="6489030" y="5900083"/>
            <a:ext cx="1467068"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re-fixing rate</a:t>
            </a:r>
            <a:endParaRPr lang="en-US" dirty="0">
              <a:solidFill>
                <a:schemeClr val="tx1">
                  <a:lumMod val="40000"/>
                  <a:lumOff val="60000"/>
                </a:schemeClr>
              </a:solidFill>
              <a:latin typeface="Arial (Body)"/>
            </a:endParaRPr>
          </a:p>
        </p:txBody>
      </p:sp>
      <p:sp>
        <p:nvSpPr>
          <p:cNvPr id="54" name="Rectangle 53"/>
          <p:cNvSpPr/>
          <p:nvPr/>
        </p:nvSpPr>
        <p:spPr>
          <a:xfrm>
            <a:off x="2324057" y="4963531"/>
            <a:ext cx="2929007" cy="369332"/>
          </a:xfrm>
          <a:prstGeom prst="rect">
            <a:avLst/>
          </a:prstGeom>
        </p:spPr>
        <p:txBody>
          <a:bodyPr wrap="none">
            <a:spAutoFit/>
          </a:bodyPr>
          <a:lstStyle/>
          <a:p>
            <a:r>
              <a:rPr lang="en-US" b="1" dirty="0">
                <a:solidFill>
                  <a:schemeClr val="accent5"/>
                </a:solidFill>
              </a:rPr>
              <a:t>Peer review performance</a:t>
            </a:r>
          </a:p>
        </p:txBody>
      </p:sp>
      <p:sp>
        <p:nvSpPr>
          <p:cNvPr id="55" name="Rectangle 54"/>
          <p:cNvSpPr/>
          <p:nvPr/>
        </p:nvSpPr>
        <p:spPr>
          <a:xfrm>
            <a:off x="5366496" y="4958873"/>
            <a:ext cx="2441694" cy="369332"/>
          </a:xfrm>
          <a:prstGeom prst="rect">
            <a:avLst/>
          </a:prstGeom>
        </p:spPr>
        <p:txBody>
          <a:bodyPr wrap="none">
            <a:spAutoFit/>
          </a:bodyPr>
          <a:lstStyle/>
          <a:p>
            <a:r>
              <a:rPr lang="en-US" b="1" dirty="0">
                <a:solidFill>
                  <a:schemeClr val="tx1">
                    <a:lumMod val="40000"/>
                    <a:lumOff val="60000"/>
                  </a:schemeClr>
                </a:solidFill>
              </a:rPr>
              <a:t>Coding performance</a:t>
            </a:r>
          </a:p>
        </p:txBody>
      </p:sp>
      <p:sp>
        <p:nvSpPr>
          <p:cNvPr id="56" name="Rectangle 55"/>
          <p:cNvSpPr/>
          <p:nvPr/>
        </p:nvSpPr>
        <p:spPr>
          <a:xfrm>
            <a:off x="8545688" y="4968372"/>
            <a:ext cx="2450223" cy="369332"/>
          </a:xfrm>
          <a:prstGeom prst="rect">
            <a:avLst/>
          </a:prstGeom>
        </p:spPr>
        <p:txBody>
          <a:bodyPr wrap="none">
            <a:spAutoFit/>
          </a:bodyPr>
          <a:lstStyle/>
          <a:p>
            <a:r>
              <a:rPr lang="en-US" b="1" dirty="0">
                <a:solidFill>
                  <a:schemeClr val="tx1">
                    <a:lumMod val="40000"/>
                    <a:lumOff val="60000"/>
                  </a:schemeClr>
                </a:solidFill>
              </a:rPr>
              <a:t>Testing performance</a:t>
            </a:r>
          </a:p>
        </p:txBody>
      </p:sp>
      <p:sp>
        <p:nvSpPr>
          <p:cNvPr id="57" name="Rectangle 56"/>
          <p:cNvSpPr/>
          <p:nvPr/>
        </p:nvSpPr>
        <p:spPr>
          <a:xfrm>
            <a:off x="401430" y="5177757"/>
            <a:ext cx="1941946" cy="954107"/>
          </a:xfrm>
          <a:prstGeom prst="rect">
            <a:avLst/>
          </a:prstGeom>
        </p:spPr>
        <p:txBody>
          <a:bodyPr wrap="square">
            <a:spAutoFit/>
          </a:bodyPr>
          <a:lstStyle/>
          <a:p>
            <a:pPr algn="ctr"/>
            <a:r>
              <a:rPr lang="en-US" sz="2800" b="1" dirty="0">
                <a:solidFill>
                  <a:schemeClr val="accent5"/>
                </a:solidFill>
              </a:rPr>
              <a:t>QQC Indicators</a:t>
            </a:r>
          </a:p>
        </p:txBody>
      </p:sp>
      <p:sp>
        <p:nvSpPr>
          <p:cNvPr id="58" name="Rounded Rectangle 57"/>
          <p:cNvSpPr/>
          <p:nvPr/>
        </p:nvSpPr>
        <p:spPr>
          <a:xfrm>
            <a:off x="2324057" y="4968372"/>
            <a:ext cx="9363290" cy="1345870"/>
          </a:xfrm>
          <a:prstGeom prst="roundRect">
            <a:avLst>
              <a:gd name="adj" fmla="val 11286"/>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9" name="Rectangle 58"/>
          <p:cNvSpPr/>
          <p:nvPr/>
        </p:nvSpPr>
        <p:spPr>
          <a:xfrm>
            <a:off x="2681380" y="2136589"/>
            <a:ext cx="6901248" cy="769441"/>
          </a:xfrm>
          <a:prstGeom prst="rect">
            <a:avLst/>
          </a:prstGeom>
        </p:spPr>
        <p:txBody>
          <a:bodyPr wrap="none">
            <a:spAutoFit/>
          </a:bodyPr>
          <a:lstStyle/>
          <a:p>
            <a:r>
              <a:rPr lang="en-US" sz="4400" b="1" dirty="0">
                <a:solidFill>
                  <a:schemeClr val="accent5"/>
                </a:solidFill>
              </a:rPr>
              <a:t>Peer review performance</a:t>
            </a:r>
          </a:p>
        </p:txBody>
      </p:sp>
    </p:spTree>
    <p:extLst>
      <p:ext uri="{BB962C8B-B14F-4D97-AF65-F5344CB8AC3E}">
        <p14:creationId xmlns:p14="http://schemas.microsoft.com/office/powerpoint/2010/main" val="337898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animBg="1"/>
      <p:bldP spid="5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QQC Indicators – Peer review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59</a:t>
            </a:fld>
            <a:endParaRPr lang="de-DE" dirty="0"/>
          </a:p>
        </p:txBody>
      </p:sp>
      <p:sp>
        <p:nvSpPr>
          <p:cNvPr id="6" name="TextBox 5"/>
          <p:cNvSpPr txBox="1"/>
          <p:nvPr/>
        </p:nvSpPr>
        <p:spPr>
          <a:xfrm>
            <a:off x="479375" y="836712"/>
            <a:ext cx="11305257" cy="1477328"/>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Review Engagement</a:t>
            </a:r>
            <a:endParaRPr lang="en-US" dirty="0"/>
          </a:p>
          <a:p>
            <a:pPr marL="398463" lvl="1" indent="-173038" algn="just">
              <a:buClr>
                <a:schemeClr val="tx2"/>
              </a:buClr>
              <a:buFont typeface="Wingdings" panose="05000000000000000000" pitchFamily="2" charset="2"/>
              <a:buChar char="§"/>
            </a:pPr>
            <a:r>
              <a:rPr lang="en-US" dirty="0">
                <a:solidFill>
                  <a:schemeClr val="tx2"/>
                </a:solidFill>
              </a:rPr>
              <a:t>Small scale of review has higher review engagement rate.</a:t>
            </a:r>
          </a:p>
          <a:p>
            <a:pPr marL="398463" lvl="1" indent="-173038" algn="just">
              <a:buClr>
                <a:schemeClr val="tx2"/>
              </a:buClr>
              <a:buFont typeface="Wingdings" panose="05000000000000000000" pitchFamily="2" charset="2"/>
              <a:buChar char="§"/>
            </a:pPr>
            <a:r>
              <a:rPr lang="en-US" dirty="0">
                <a:solidFill>
                  <a:schemeClr val="tx2"/>
                </a:solidFill>
              </a:rPr>
              <a:t>Large scale of review has slower review engagement rate.</a:t>
            </a:r>
          </a:p>
          <a:p>
            <a:pPr marL="398463" lvl="1" indent="-173038" algn="just">
              <a:buClr>
                <a:schemeClr val="tx2"/>
              </a:buClr>
              <a:buFont typeface="Wingdings" panose="05000000000000000000" pitchFamily="2" charset="2"/>
              <a:buChar char="§"/>
            </a:pPr>
            <a:r>
              <a:rPr lang="en-US" dirty="0"/>
              <a:t>It’s </a:t>
            </a:r>
            <a:r>
              <a:rPr lang="en-US" dirty="0">
                <a:solidFill>
                  <a:srgbClr val="C00000"/>
                </a:solidFill>
              </a:rPr>
              <a:t>not necessary to have too much review</a:t>
            </a:r>
            <a:r>
              <a:rPr lang="en-US" dirty="0"/>
              <a:t> since the </a:t>
            </a:r>
            <a:r>
              <a:rPr lang="en-US" b="1" dirty="0">
                <a:solidFill>
                  <a:srgbClr val="C00000"/>
                </a:solidFill>
              </a:rPr>
              <a:t>cost of good quality</a:t>
            </a:r>
            <a:r>
              <a:rPr lang="en-US" dirty="0">
                <a:solidFill>
                  <a:srgbClr val="C00000"/>
                </a:solidFill>
              </a:rPr>
              <a:t> will be increased </a:t>
            </a:r>
            <a:r>
              <a:rPr lang="en-US" dirty="0"/>
              <a:t>accordingly.</a:t>
            </a:r>
          </a:p>
          <a:p>
            <a:pPr marL="398463" lvl="1" indent="-173038" algn="just">
              <a:buClr>
                <a:schemeClr val="tx2"/>
              </a:buClr>
              <a:buFont typeface="Wingdings" panose="05000000000000000000" pitchFamily="2" charset="2"/>
              <a:buChar char="§"/>
            </a:pPr>
            <a:r>
              <a:rPr lang="en-US" dirty="0"/>
              <a:t>If the </a:t>
            </a:r>
            <a:r>
              <a:rPr lang="en-US" dirty="0">
                <a:solidFill>
                  <a:schemeClr val="tx2"/>
                </a:solidFill>
              </a:rPr>
              <a:t>scale of review can be controllable and fixed per review</a:t>
            </a:r>
            <a:r>
              <a:rPr lang="en-US" dirty="0"/>
              <a:t>, then the </a:t>
            </a:r>
            <a:r>
              <a:rPr lang="en-US" dirty="0">
                <a:solidFill>
                  <a:schemeClr val="tx2"/>
                </a:solidFill>
              </a:rPr>
              <a:t>review engagement is saturated</a:t>
            </a:r>
            <a:r>
              <a:rPr lang="en-US" dirty="0"/>
              <a:t>.</a:t>
            </a:r>
          </a:p>
        </p:txBody>
      </p:sp>
      <p:pic>
        <p:nvPicPr>
          <p:cNvPr id="5" name="Picture 4"/>
          <p:cNvPicPr>
            <a:picLocks noChangeAspect="1"/>
          </p:cNvPicPr>
          <p:nvPr/>
        </p:nvPicPr>
        <p:blipFill>
          <a:blip r:embed="rId2"/>
          <a:stretch>
            <a:fillRect/>
          </a:stretch>
        </p:blipFill>
        <p:spPr>
          <a:xfrm>
            <a:off x="479375" y="2344075"/>
            <a:ext cx="5280625" cy="3294285"/>
          </a:xfrm>
          <a:prstGeom prst="rect">
            <a:avLst/>
          </a:prstGeom>
        </p:spPr>
      </p:pic>
      <p:sp>
        <p:nvSpPr>
          <p:cNvPr id="7" name="Text Box 2">
            <a:extLst>
              <a:ext uri="{FF2B5EF4-FFF2-40B4-BE49-F238E27FC236}">
                <a16:creationId xmlns:a16="http://schemas.microsoft.com/office/drawing/2014/main" id="{D2FCEB4B-A357-4904-9BB2-5182A3707EB1}"/>
              </a:ext>
            </a:extLst>
          </p:cNvPr>
          <p:cNvSpPr txBox="1">
            <a:spLocks noChangeArrowheads="1"/>
          </p:cNvSpPr>
          <p:nvPr/>
        </p:nvSpPr>
        <p:spPr bwMode="auto">
          <a:xfrm>
            <a:off x="929452" y="6034327"/>
            <a:ext cx="4380470" cy="26674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36576" tIns="22860"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lnSpc>
                <a:spcPts val="1900"/>
              </a:lnSpc>
              <a:defRPr sz="1000"/>
            </a:pPr>
            <a:r>
              <a:rPr lang="ja-JP" altLang="en-US" sz="1400" b="0" i="0" u="none" strike="noStrike" baseline="0" dirty="0">
                <a:solidFill>
                  <a:srgbClr val="000000"/>
                </a:solidFill>
                <a:latin typeface="HGP創英角ｺﾞｼｯｸUB"/>
                <a:ea typeface="HGP創英角ｺﾞｼｯｸUB"/>
              </a:rPr>
              <a:t>Y ＝ -5.446*X + 24.19 ＝ -5.446*(LOG(L)-1.5) + 24.19</a:t>
            </a:r>
          </a:p>
        </p:txBody>
      </p:sp>
      <p:sp>
        <p:nvSpPr>
          <p:cNvPr id="4" name="Rectangle 3"/>
          <p:cNvSpPr/>
          <p:nvPr/>
        </p:nvSpPr>
        <p:spPr>
          <a:xfrm>
            <a:off x="1127448" y="5638360"/>
            <a:ext cx="3996445" cy="3693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Code review engagement rate comparing with scale of review (from REL report)</a:t>
            </a:r>
            <a:endParaRPr lang="en-US" sz="900" i="1" dirty="0">
              <a:latin typeface="Arial (Body)"/>
              <a:ea typeface="Calibri" panose="020F0502020204030204" pitchFamily="34" charset="0"/>
              <a:cs typeface="Times New Roman" panose="02020603050405020304" pitchFamily="18" charset="0"/>
            </a:endParaRPr>
          </a:p>
        </p:txBody>
      </p:sp>
      <p:sp>
        <p:nvSpPr>
          <p:cNvPr id="8" name="Rectangle 7"/>
          <p:cNvSpPr/>
          <p:nvPr/>
        </p:nvSpPr>
        <p:spPr>
          <a:xfrm>
            <a:off x="5755114" y="2435087"/>
            <a:ext cx="5583580" cy="923330"/>
          </a:xfrm>
          <a:prstGeom prst="rect">
            <a:avLst/>
          </a:prstGeom>
        </p:spPr>
        <p:txBody>
          <a:bodyPr wrap="none">
            <a:spAutoFit/>
          </a:bodyPr>
          <a:lstStyle/>
          <a:p>
            <a:pPr algn="ctr"/>
            <a:r>
              <a:rPr lang="en-US" i="1" dirty="0">
                <a:solidFill>
                  <a:srgbClr val="7030A0"/>
                </a:solidFill>
              </a:rPr>
              <a:t>10 peer reviews, each review has a target 1,000 LoC</a:t>
            </a:r>
          </a:p>
          <a:p>
            <a:pPr algn="ctr"/>
            <a:r>
              <a:rPr lang="en-US" i="1" dirty="0">
                <a:solidFill>
                  <a:srgbClr val="7030A0"/>
                </a:solidFill>
              </a:rPr>
              <a:t>vs.</a:t>
            </a:r>
          </a:p>
          <a:p>
            <a:pPr algn="ctr"/>
            <a:r>
              <a:rPr lang="en-US" i="1" dirty="0">
                <a:solidFill>
                  <a:srgbClr val="7030A0"/>
                </a:solidFill>
              </a:rPr>
              <a:t>1 peer review that has a target 10,000 LoC</a:t>
            </a:r>
          </a:p>
        </p:txBody>
      </p:sp>
      <p:sp>
        <p:nvSpPr>
          <p:cNvPr id="9" name="Rectangle 8"/>
          <p:cNvSpPr/>
          <p:nvPr/>
        </p:nvSpPr>
        <p:spPr>
          <a:xfrm>
            <a:off x="5865297" y="3358417"/>
            <a:ext cx="5473397" cy="646331"/>
          </a:xfrm>
          <a:prstGeom prst="rect">
            <a:avLst/>
          </a:prstGeom>
        </p:spPr>
        <p:txBody>
          <a:bodyPr wrap="square">
            <a:spAutoFit/>
          </a:bodyPr>
          <a:lstStyle/>
          <a:p>
            <a:pPr algn="ctr"/>
            <a:r>
              <a:rPr lang="en-US" b="1" dirty="0">
                <a:solidFill>
                  <a:srgbClr val="C00000"/>
                </a:solidFill>
              </a:rPr>
              <a:t>Which one is better?</a:t>
            </a:r>
            <a:br>
              <a:rPr lang="en-US" b="1" dirty="0">
                <a:solidFill>
                  <a:srgbClr val="C00000"/>
                </a:solidFill>
              </a:rPr>
            </a:br>
            <a:r>
              <a:rPr lang="en-US" b="1" dirty="0">
                <a:solidFill>
                  <a:schemeClr val="tx2"/>
                </a:solidFill>
                <a:sym typeface="Wingdings" panose="05000000000000000000" pitchFamily="2" charset="2"/>
              </a:rPr>
              <a:t> Depending on the review duration and scope.</a:t>
            </a:r>
            <a:endParaRPr lang="en-US" b="1" dirty="0">
              <a:solidFill>
                <a:schemeClr val="tx2"/>
              </a:solidFill>
            </a:endParaRPr>
          </a:p>
        </p:txBody>
      </p:sp>
      <p:sp>
        <p:nvSpPr>
          <p:cNvPr id="10" name="Rectangle 9"/>
          <p:cNvSpPr/>
          <p:nvPr/>
        </p:nvSpPr>
        <p:spPr>
          <a:xfrm>
            <a:off x="5760000" y="4127859"/>
            <a:ext cx="6282489" cy="1600438"/>
          </a:xfrm>
          <a:prstGeom prst="rect">
            <a:avLst/>
          </a:prstGeom>
        </p:spPr>
        <p:txBody>
          <a:bodyPr wrap="none">
            <a:spAutoFit/>
          </a:bodyPr>
          <a:lstStyle/>
          <a:p>
            <a:pPr>
              <a:tabLst>
                <a:tab pos="1882775" algn="l"/>
              </a:tabLst>
            </a:pPr>
            <a:r>
              <a:rPr lang="en-US" sz="1400" b="1" dirty="0"/>
              <a:t>Tips:</a:t>
            </a:r>
          </a:p>
          <a:p>
            <a:pPr marL="285750" indent="-168275">
              <a:buFont typeface="Arial" panose="020B0604020202020204" pitchFamily="34" charset="0"/>
              <a:buChar char="•"/>
              <a:tabLst>
                <a:tab pos="1882775" algn="l"/>
              </a:tabLst>
            </a:pPr>
            <a:r>
              <a:rPr lang="en-US" sz="1400" i="1" dirty="0"/>
              <a:t>Best time for review</a:t>
            </a:r>
            <a:r>
              <a:rPr lang="en-US" sz="1400" dirty="0"/>
              <a:t>	: morning session with flesh-mind</a:t>
            </a:r>
          </a:p>
          <a:p>
            <a:pPr marL="285750" indent="-168275">
              <a:buFont typeface="Arial" panose="020B0604020202020204" pitchFamily="34" charset="0"/>
              <a:buChar char="•"/>
              <a:tabLst>
                <a:tab pos="1882775" algn="l"/>
              </a:tabLst>
            </a:pPr>
            <a:r>
              <a:rPr lang="en-US" sz="1400" i="1" dirty="0"/>
              <a:t>Review duration</a:t>
            </a:r>
            <a:r>
              <a:rPr lang="en-US" sz="1400" dirty="0"/>
              <a:t>	: ~1.5 hours for good concentration</a:t>
            </a:r>
          </a:p>
          <a:p>
            <a:pPr marL="285750" indent="-168275">
              <a:buFont typeface="Arial" panose="020B0604020202020204" pitchFamily="34" charset="0"/>
              <a:buChar char="•"/>
              <a:tabLst>
                <a:tab pos="1882775" algn="l"/>
              </a:tabLst>
            </a:pPr>
            <a:r>
              <a:rPr lang="en-US" sz="1400" i="1" dirty="0"/>
              <a:t>Review scope</a:t>
            </a:r>
            <a:r>
              <a:rPr lang="en-US" sz="1400" dirty="0"/>
              <a:t>	: independent and meaningful scope per time</a:t>
            </a:r>
          </a:p>
          <a:p>
            <a:pPr marL="285750" indent="-168275">
              <a:buFont typeface="Arial" panose="020B0604020202020204" pitchFamily="34" charset="0"/>
              <a:buChar char="•"/>
              <a:tabLst>
                <a:tab pos="1882775" algn="l"/>
              </a:tabLst>
            </a:pPr>
            <a:r>
              <a:rPr lang="en-US" sz="1400" i="1" dirty="0"/>
              <a:t>Participants</a:t>
            </a:r>
            <a:r>
              <a:rPr lang="en-US" sz="1400" dirty="0"/>
              <a:t>	: only related members (2~3 members)</a:t>
            </a:r>
          </a:p>
          <a:p>
            <a:pPr marL="285750" indent="-168275">
              <a:buFont typeface="Arial" panose="020B0604020202020204" pitchFamily="34" charset="0"/>
              <a:buChar char="•"/>
              <a:tabLst>
                <a:tab pos="1882775" algn="l"/>
              </a:tabLst>
            </a:pPr>
            <a:r>
              <a:rPr lang="en-US" sz="1400" i="1" dirty="0"/>
              <a:t>How often?</a:t>
            </a:r>
            <a:r>
              <a:rPr lang="en-US" sz="1400" dirty="0"/>
              <a:t>	: regularly instead of waiting until the end of phase</a:t>
            </a:r>
          </a:p>
          <a:p>
            <a:pPr marL="285750" indent="-168275">
              <a:buFont typeface="Arial" panose="020B0604020202020204" pitchFamily="34" charset="0"/>
              <a:buChar char="•"/>
              <a:tabLst>
                <a:tab pos="1882775" algn="l"/>
              </a:tabLst>
            </a:pPr>
            <a:r>
              <a:rPr lang="en-US" sz="1400" i="1" dirty="0"/>
              <a:t>How much?</a:t>
            </a:r>
            <a:r>
              <a:rPr lang="en-US" sz="1400" dirty="0"/>
              <a:t>	: 5, 10, 20, 100 times, etc. (but less than 3 is too few)</a:t>
            </a:r>
          </a:p>
        </p:txBody>
      </p:sp>
    </p:spTree>
    <p:extLst>
      <p:ext uri="{BB962C8B-B14F-4D97-AF65-F5344CB8AC3E}">
        <p14:creationId xmlns:p14="http://schemas.microsoft.com/office/powerpoint/2010/main" val="342806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Cost of quality</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a:t>
            </a:fld>
            <a:endParaRPr lang="de-DE" dirty="0"/>
          </a:p>
        </p:txBody>
      </p:sp>
      <p:sp>
        <p:nvSpPr>
          <p:cNvPr id="27" name="TextBox 26"/>
          <p:cNvSpPr txBox="1"/>
          <p:nvPr/>
        </p:nvSpPr>
        <p:spPr>
          <a:xfrm>
            <a:off x="2108857" y="945191"/>
            <a:ext cx="1963999" cy="400110"/>
          </a:xfrm>
          <a:prstGeom prst="rect">
            <a:avLst/>
          </a:prstGeom>
          <a:noFill/>
        </p:spPr>
        <p:txBody>
          <a:bodyPr wrap="none" rtlCol="0">
            <a:spAutoFit/>
          </a:bodyPr>
          <a:lstStyle/>
          <a:p>
            <a:r>
              <a:rPr lang="en-US" sz="2000" b="1" dirty="0"/>
              <a:t>Cost of quality</a:t>
            </a:r>
          </a:p>
        </p:txBody>
      </p:sp>
      <p:sp>
        <p:nvSpPr>
          <p:cNvPr id="28" name="TextBox 27"/>
          <p:cNvSpPr txBox="1"/>
          <p:nvPr/>
        </p:nvSpPr>
        <p:spPr>
          <a:xfrm>
            <a:off x="637942" y="1793296"/>
            <a:ext cx="2605200" cy="400110"/>
          </a:xfrm>
          <a:prstGeom prst="rect">
            <a:avLst/>
          </a:prstGeom>
          <a:noFill/>
        </p:spPr>
        <p:txBody>
          <a:bodyPr wrap="none" rtlCol="0">
            <a:spAutoFit/>
          </a:bodyPr>
          <a:lstStyle/>
          <a:p>
            <a:r>
              <a:rPr lang="en-US" sz="2000" b="1" dirty="0">
                <a:solidFill>
                  <a:srgbClr val="C00000"/>
                </a:solidFill>
              </a:rPr>
              <a:t>Cost of poor quality</a:t>
            </a:r>
          </a:p>
        </p:txBody>
      </p:sp>
      <p:sp>
        <p:nvSpPr>
          <p:cNvPr id="29" name="TextBox 28"/>
          <p:cNvSpPr txBox="1"/>
          <p:nvPr/>
        </p:nvSpPr>
        <p:spPr>
          <a:xfrm>
            <a:off x="3134093" y="1797803"/>
            <a:ext cx="2662908" cy="400110"/>
          </a:xfrm>
          <a:prstGeom prst="rect">
            <a:avLst/>
          </a:prstGeom>
          <a:noFill/>
        </p:spPr>
        <p:txBody>
          <a:bodyPr wrap="none" rtlCol="0">
            <a:spAutoFit/>
          </a:bodyPr>
          <a:lstStyle/>
          <a:p>
            <a:r>
              <a:rPr lang="en-US" sz="2000" b="1" dirty="0">
                <a:solidFill>
                  <a:schemeClr val="tx2"/>
                </a:solidFill>
              </a:rPr>
              <a:t>Cost of good quality</a:t>
            </a:r>
          </a:p>
        </p:txBody>
      </p:sp>
      <p:sp>
        <p:nvSpPr>
          <p:cNvPr id="30" name="TextBox 29"/>
          <p:cNvSpPr txBox="1"/>
          <p:nvPr/>
        </p:nvSpPr>
        <p:spPr>
          <a:xfrm>
            <a:off x="302637" y="2614394"/>
            <a:ext cx="2348720" cy="400110"/>
          </a:xfrm>
          <a:prstGeom prst="rect">
            <a:avLst/>
          </a:prstGeom>
          <a:noFill/>
        </p:spPr>
        <p:txBody>
          <a:bodyPr wrap="none" rtlCol="0">
            <a:spAutoFit/>
          </a:bodyPr>
          <a:lstStyle/>
          <a:p>
            <a:r>
              <a:rPr lang="en-US" sz="2000" dirty="0"/>
              <a:t>Internal failure cost</a:t>
            </a:r>
          </a:p>
        </p:txBody>
      </p:sp>
      <p:sp>
        <p:nvSpPr>
          <p:cNvPr id="31" name="TextBox 30"/>
          <p:cNvSpPr txBox="1"/>
          <p:nvPr/>
        </p:nvSpPr>
        <p:spPr>
          <a:xfrm>
            <a:off x="2659557" y="2613648"/>
            <a:ext cx="2435282" cy="400110"/>
          </a:xfrm>
          <a:prstGeom prst="rect">
            <a:avLst/>
          </a:prstGeom>
          <a:noFill/>
        </p:spPr>
        <p:txBody>
          <a:bodyPr wrap="none" rtlCol="0">
            <a:spAutoFit/>
          </a:bodyPr>
          <a:lstStyle/>
          <a:p>
            <a:r>
              <a:rPr lang="en-US" sz="2000" dirty="0"/>
              <a:t>External failure cost</a:t>
            </a:r>
          </a:p>
        </p:txBody>
      </p:sp>
      <p:sp>
        <p:nvSpPr>
          <p:cNvPr id="32" name="Oval 31"/>
          <p:cNvSpPr/>
          <p:nvPr/>
        </p:nvSpPr>
        <p:spPr>
          <a:xfrm rot="152348">
            <a:off x="833207" y="3438751"/>
            <a:ext cx="4248472" cy="13452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33" name="TextBox 32"/>
          <p:cNvSpPr txBox="1"/>
          <p:nvPr/>
        </p:nvSpPr>
        <p:spPr>
          <a:xfrm>
            <a:off x="1349372" y="3694834"/>
            <a:ext cx="1354858" cy="400110"/>
          </a:xfrm>
          <a:prstGeom prst="rect">
            <a:avLst/>
          </a:prstGeom>
          <a:noFill/>
        </p:spPr>
        <p:txBody>
          <a:bodyPr wrap="none" rtlCol="0">
            <a:spAutoFit/>
          </a:bodyPr>
          <a:lstStyle/>
          <a:p>
            <a:r>
              <a:rPr lang="en-US" sz="2000" dirty="0"/>
              <a:t>Re-design</a:t>
            </a:r>
          </a:p>
        </p:txBody>
      </p:sp>
      <p:sp>
        <p:nvSpPr>
          <p:cNvPr id="34" name="TextBox 33"/>
          <p:cNvSpPr txBox="1"/>
          <p:nvPr/>
        </p:nvSpPr>
        <p:spPr>
          <a:xfrm>
            <a:off x="2664933" y="3881791"/>
            <a:ext cx="2337499" cy="400110"/>
          </a:xfrm>
          <a:prstGeom prst="rect">
            <a:avLst/>
          </a:prstGeom>
          <a:noFill/>
        </p:spPr>
        <p:txBody>
          <a:bodyPr wrap="none" rtlCol="0">
            <a:spAutoFit/>
          </a:bodyPr>
          <a:lstStyle/>
          <a:p>
            <a:r>
              <a:rPr lang="en-US" sz="2000" dirty="0"/>
              <a:t>Re-implementation</a:t>
            </a:r>
          </a:p>
        </p:txBody>
      </p:sp>
      <p:sp>
        <p:nvSpPr>
          <p:cNvPr id="35" name="TextBox 34"/>
          <p:cNvSpPr txBox="1"/>
          <p:nvPr/>
        </p:nvSpPr>
        <p:spPr>
          <a:xfrm>
            <a:off x="1225581" y="4107703"/>
            <a:ext cx="1353256" cy="400110"/>
          </a:xfrm>
          <a:prstGeom prst="rect">
            <a:avLst/>
          </a:prstGeom>
          <a:noFill/>
        </p:spPr>
        <p:txBody>
          <a:bodyPr wrap="none" rtlCol="0">
            <a:spAutoFit/>
          </a:bodyPr>
          <a:lstStyle/>
          <a:p>
            <a:r>
              <a:rPr lang="en-US" sz="2000" dirty="0"/>
              <a:t>Re-testing</a:t>
            </a:r>
          </a:p>
        </p:txBody>
      </p:sp>
      <p:sp>
        <p:nvSpPr>
          <p:cNvPr id="36" name="TextBox 35"/>
          <p:cNvSpPr txBox="1"/>
          <p:nvPr/>
        </p:nvSpPr>
        <p:spPr>
          <a:xfrm>
            <a:off x="2913121" y="4199910"/>
            <a:ext cx="1882247" cy="400110"/>
          </a:xfrm>
          <a:prstGeom prst="rect">
            <a:avLst/>
          </a:prstGeom>
          <a:noFill/>
        </p:spPr>
        <p:txBody>
          <a:bodyPr wrap="none" rtlCol="0">
            <a:spAutoFit/>
          </a:bodyPr>
          <a:lstStyle/>
          <a:p>
            <a:r>
              <a:rPr lang="en-US" sz="2000" dirty="0"/>
              <a:t>Re-inspections</a:t>
            </a:r>
          </a:p>
        </p:txBody>
      </p:sp>
      <p:cxnSp>
        <p:nvCxnSpPr>
          <p:cNvPr id="37" name="Straight Arrow Connector 36"/>
          <p:cNvCxnSpPr>
            <a:stCxn id="27" idx="2"/>
            <a:endCxn id="28" idx="0"/>
          </p:cNvCxnSpPr>
          <p:nvPr/>
        </p:nvCxnSpPr>
        <p:spPr>
          <a:xfrm flipH="1">
            <a:off x="1940542" y="1345301"/>
            <a:ext cx="1150315" cy="4479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27" idx="2"/>
            <a:endCxn id="29" idx="0"/>
          </p:cNvCxnSpPr>
          <p:nvPr/>
        </p:nvCxnSpPr>
        <p:spPr>
          <a:xfrm>
            <a:off x="3090857" y="1345301"/>
            <a:ext cx="1374690" cy="4525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a:stCxn id="28" idx="2"/>
            <a:endCxn id="31" idx="0"/>
          </p:cNvCxnSpPr>
          <p:nvPr/>
        </p:nvCxnSpPr>
        <p:spPr>
          <a:xfrm>
            <a:off x="1940542" y="2193406"/>
            <a:ext cx="1936656" cy="4202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a:endCxn id="30" idx="0"/>
          </p:cNvCxnSpPr>
          <p:nvPr/>
        </p:nvCxnSpPr>
        <p:spPr>
          <a:xfrm flipH="1">
            <a:off x="1476997" y="2193406"/>
            <a:ext cx="463545" cy="4209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a:stCxn id="31" idx="2"/>
          </p:cNvCxnSpPr>
          <p:nvPr/>
        </p:nvCxnSpPr>
        <p:spPr>
          <a:xfrm flipH="1">
            <a:off x="3002692" y="3013758"/>
            <a:ext cx="874506" cy="355259"/>
          </a:xfrm>
          <a:prstGeom prst="straightConnector1">
            <a:avLst/>
          </a:prstGeom>
          <a:ln>
            <a:solidFill>
              <a:srgbClr val="C00000"/>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2"/>
          </p:cNvCxnSpPr>
          <p:nvPr/>
        </p:nvCxnSpPr>
        <p:spPr>
          <a:xfrm>
            <a:off x="1476997" y="3014504"/>
            <a:ext cx="1443399" cy="361221"/>
          </a:xfrm>
          <a:prstGeom prst="straightConnector1">
            <a:avLst/>
          </a:prstGeom>
          <a:ln>
            <a:solidFill>
              <a:srgbClr val="C00000"/>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a:xfrm rot="16471260">
            <a:off x="2887930" y="4649767"/>
            <a:ext cx="288032" cy="28803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p>
        </p:txBody>
      </p:sp>
      <p:sp>
        <p:nvSpPr>
          <p:cNvPr id="44" name="Rectangle 43"/>
          <p:cNvSpPr/>
          <p:nvPr/>
        </p:nvSpPr>
        <p:spPr>
          <a:xfrm>
            <a:off x="554563" y="5183851"/>
            <a:ext cx="5159059" cy="461665"/>
          </a:xfrm>
          <a:prstGeom prst="rect">
            <a:avLst/>
          </a:prstGeom>
        </p:spPr>
        <p:txBody>
          <a:bodyPr wrap="square">
            <a:spAutoFit/>
          </a:bodyPr>
          <a:lstStyle/>
          <a:p>
            <a:pPr algn="ctr"/>
            <a:r>
              <a:rPr lang="en-US" sz="2400" b="1" dirty="0">
                <a:solidFill>
                  <a:srgbClr val="C00000"/>
                </a:solidFill>
              </a:rPr>
              <a:t>COPQ</a:t>
            </a:r>
            <a:r>
              <a:rPr lang="en-US" sz="2400" dirty="0">
                <a:solidFill>
                  <a:srgbClr val="C00000"/>
                </a:solidFill>
              </a:rPr>
              <a:t> </a:t>
            </a:r>
            <a:r>
              <a:rPr lang="en-US" sz="2400" dirty="0"/>
              <a:t>leads to the cost of rework.</a:t>
            </a:r>
          </a:p>
        </p:txBody>
      </p:sp>
      <p:graphicFrame>
        <p:nvGraphicFramePr>
          <p:cNvPr id="22" name="Table 21"/>
          <p:cNvGraphicFramePr>
            <a:graphicFrameLocks noGrp="1"/>
          </p:cNvGraphicFramePr>
          <p:nvPr>
            <p:extLst>
              <p:ext uri="{D42A27DB-BD31-4B8C-83A1-F6EECF244321}">
                <p14:modId xmlns:p14="http://schemas.microsoft.com/office/powerpoint/2010/main" val="645315193"/>
              </p:ext>
            </p:extLst>
          </p:nvPr>
        </p:nvGraphicFramePr>
        <p:xfrm>
          <a:off x="6157201" y="4585193"/>
          <a:ext cx="5616624" cy="868680"/>
        </p:xfrm>
        <a:graphic>
          <a:graphicData uri="http://schemas.openxmlformats.org/drawingml/2006/table">
            <a:tbl>
              <a:tblPr>
                <a:tableStyleId>{5C22544A-7EE6-4342-B048-85BDC9FD1C3A}</a:tableStyleId>
              </a:tblPr>
              <a:tblGrid>
                <a:gridCol w="648073">
                  <a:extLst>
                    <a:ext uri="{9D8B030D-6E8A-4147-A177-3AD203B41FA5}">
                      <a16:colId xmlns:a16="http://schemas.microsoft.com/office/drawing/2014/main" val="20000"/>
                    </a:ext>
                  </a:extLst>
                </a:gridCol>
                <a:gridCol w="1777281">
                  <a:extLst>
                    <a:ext uri="{9D8B030D-6E8A-4147-A177-3AD203B41FA5}">
                      <a16:colId xmlns:a16="http://schemas.microsoft.com/office/drawing/2014/main" val="20001"/>
                    </a:ext>
                  </a:extLst>
                </a:gridCol>
                <a:gridCol w="1617901">
                  <a:extLst>
                    <a:ext uri="{9D8B030D-6E8A-4147-A177-3AD203B41FA5}">
                      <a16:colId xmlns:a16="http://schemas.microsoft.com/office/drawing/2014/main" val="20002"/>
                    </a:ext>
                  </a:extLst>
                </a:gridCol>
                <a:gridCol w="758121">
                  <a:extLst>
                    <a:ext uri="{9D8B030D-6E8A-4147-A177-3AD203B41FA5}">
                      <a16:colId xmlns:a16="http://schemas.microsoft.com/office/drawing/2014/main" val="20003"/>
                    </a:ext>
                  </a:extLst>
                </a:gridCol>
                <a:gridCol w="815248">
                  <a:extLst>
                    <a:ext uri="{9D8B030D-6E8A-4147-A177-3AD203B41FA5}">
                      <a16:colId xmlns:a16="http://schemas.microsoft.com/office/drawing/2014/main" val="20004"/>
                    </a:ext>
                  </a:extLst>
                </a:gridCol>
              </a:tblGrid>
              <a:tr h="346875">
                <a:tc>
                  <a:txBody>
                    <a:bodyPr/>
                    <a:lstStyle/>
                    <a:p>
                      <a:pPr algn="r" fontAlgn="ctr"/>
                      <a:r>
                        <a:rPr lang="en-US" sz="900" b="1" u="none" strike="noStrike" dirty="0">
                          <a:solidFill>
                            <a:schemeClr val="bg1"/>
                          </a:solidFill>
                          <a:effectLst/>
                        </a:rPr>
                        <a:t>Process Stage</a:t>
                      </a:r>
                      <a:endParaRPr lang="en-US" sz="900" b="1" i="0" u="none" strike="noStrike" dirty="0">
                        <a:solidFill>
                          <a:schemeClr val="bg1"/>
                        </a:solidFill>
                        <a:effectLst/>
                        <a:latin typeface="Times New Roman" panose="02020603050405020304" pitchFamily="18" charset="0"/>
                      </a:endParaRPr>
                    </a:p>
                  </a:txBody>
                  <a:tcPr marL="45720" marR="45720"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solidFill>
                      <a:schemeClr val="accent1"/>
                    </a:solidFill>
                  </a:tcPr>
                </a:tc>
                <a:tc>
                  <a:txBody>
                    <a:bodyPr/>
                    <a:lstStyle/>
                    <a:p>
                      <a:pPr algn="ctr" fontAlgn="ctr"/>
                      <a:r>
                        <a:rPr lang="en-US" sz="900" b="1" u="none" strike="noStrike" dirty="0">
                          <a:solidFill>
                            <a:schemeClr val="bg1"/>
                          </a:solidFill>
                          <a:effectLst/>
                        </a:rPr>
                        <a:t>Req. Spec. Review + High Level Design Review + Detail Design Review</a:t>
                      </a:r>
                      <a:endParaRPr lang="en-US" sz="900" b="1" i="0" u="none" strike="noStrike" dirty="0">
                        <a:solidFill>
                          <a:schemeClr val="bg1"/>
                        </a:solidFill>
                        <a:effectLst/>
                        <a:latin typeface="Times New Roman" panose="02020603050405020304" pitchFamily="18" charset="0"/>
                      </a:endParaRPr>
                    </a:p>
                  </a:txBody>
                  <a:tcPr marL="45720" marR="45720" anchor="ctr">
                    <a:lnT w="12700" cap="flat" cmpd="sng" algn="ctr">
                      <a:solidFill>
                        <a:schemeClr val="tx2"/>
                      </a:solidFill>
                      <a:prstDash val="solid"/>
                      <a:round/>
                      <a:headEnd type="none" w="med" len="med"/>
                      <a:tailEnd type="none" w="med" len="med"/>
                    </a:lnT>
                    <a:solidFill>
                      <a:schemeClr val="accent1"/>
                    </a:solidFill>
                  </a:tcPr>
                </a:tc>
                <a:tc>
                  <a:txBody>
                    <a:bodyPr/>
                    <a:lstStyle/>
                    <a:p>
                      <a:pPr algn="ctr" fontAlgn="ctr"/>
                      <a:r>
                        <a:rPr lang="en-US" sz="900" b="1" u="none" strike="noStrike" dirty="0">
                          <a:solidFill>
                            <a:schemeClr val="bg1"/>
                          </a:solidFill>
                          <a:effectLst/>
                        </a:rPr>
                        <a:t>Code reviews + UT</a:t>
                      </a:r>
                      <a:endParaRPr lang="en-US" sz="900" b="1" i="0" u="none" strike="noStrike" dirty="0">
                        <a:solidFill>
                          <a:schemeClr val="bg1"/>
                        </a:solidFill>
                        <a:effectLst/>
                        <a:latin typeface="Times New Roman" panose="02020603050405020304" pitchFamily="18" charset="0"/>
                      </a:endParaRPr>
                    </a:p>
                  </a:txBody>
                  <a:tcPr marL="45720" marR="45720" anchor="ctr">
                    <a:lnT w="12700" cap="flat" cmpd="sng" algn="ctr">
                      <a:solidFill>
                        <a:schemeClr val="tx2"/>
                      </a:solidFill>
                      <a:prstDash val="solid"/>
                      <a:round/>
                      <a:headEnd type="none" w="med" len="med"/>
                      <a:tailEnd type="none" w="med" len="med"/>
                    </a:lnT>
                    <a:solidFill>
                      <a:schemeClr val="accent1"/>
                    </a:solidFill>
                  </a:tcPr>
                </a:tc>
                <a:tc>
                  <a:txBody>
                    <a:bodyPr/>
                    <a:lstStyle/>
                    <a:p>
                      <a:pPr algn="ctr" fontAlgn="ctr"/>
                      <a:r>
                        <a:rPr lang="en-US" sz="900" b="1" u="none" strike="noStrike" dirty="0">
                          <a:solidFill>
                            <a:schemeClr val="bg1"/>
                          </a:solidFill>
                          <a:effectLst/>
                        </a:rPr>
                        <a:t>IT + ST</a:t>
                      </a:r>
                      <a:endParaRPr lang="en-US" sz="900" b="1" i="0" u="none" strike="noStrike" dirty="0">
                        <a:solidFill>
                          <a:schemeClr val="bg1"/>
                        </a:solidFill>
                        <a:effectLst/>
                        <a:latin typeface="Times New Roman" panose="02020603050405020304" pitchFamily="18" charset="0"/>
                      </a:endParaRPr>
                    </a:p>
                  </a:txBody>
                  <a:tcPr marL="45720" marR="45720" anchor="ctr">
                    <a:lnT w="12700" cap="flat" cmpd="sng" algn="ctr">
                      <a:solidFill>
                        <a:schemeClr val="tx2"/>
                      </a:solidFill>
                      <a:prstDash val="solid"/>
                      <a:round/>
                      <a:headEnd type="none" w="med" len="med"/>
                      <a:tailEnd type="none" w="med" len="med"/>
                    </a:lnT>
                    <a:solidFill>
                      <a:schemeClr val="accent1"/>
                    </a:solidFill>
                  </a:tcPr>
                </a:tc>
                <a:tc>
                  <a:txBody>
                    <a:bodyPr/>
                    <a:lstStyle/>
                    <a:p>
                      <a:pPr algn="ctr" fontAlgn="ctr"/>
                      <a:r>
                        <a:rPr lang="en-US" sz="900" b="1" u="none" strike="noStrike" dirty="0">
                          <a:solidFill>
                            <a:schemeClr val="bg1"/>
                          </a:solidFill>
                          <a:effectLst/>
                        </a:rPr>
                        <a:t>Acceptance Test</a:t>
                      </a:r>
                      <a:endParaRPr lang="en-US" sz="900" b="1" i="0" u="none" strike="noStrike" dirty="0">
                        <a:solidFill>
                          <a:schemeClr val="bg1"/>
                        </a:solidFill>
                        <a:effectLst/>
                        <a:latin typeface="Times New Roman" panose="02020603050405020304" pitchFamily="18" charset="0"/>
                      </a:endParaRPr>
                    </a:p>
                  </a:txBody>
                  <a:tcPr marL="45720" marR="45720"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accent1"/>
                    </a:solidFill>
                  </a:tcPr>
                </a:tc>
                <a:extLst>
                  <a:ext uri="{0D108BD9-81ED-4DB2-BD59-A6C34878D82A}">
                    <a16:rowId xmlns:a16="http://schemas.microsoft.com/office/drawing/2014/main" val="10000"/>
                  </a:ext>
                </a:extLst>
              </a:tr>
              <a:tr h="252273">
                <a:tc>
                  <a:txBody>
                    <a:bodyPr/>
                    <a:lstStyle/>
                    <a:p>
                      <a:pPr algn="r" fontAlgn="ctr"/>
                      <a:r>
                        <a:rPr lang="en-US" sz="900" b="1" u="none" strike="noStrike" dirty="0">
                          <a:solidFill>
                            <a:schemeClr val="bg1"/>
                          </a:solidFill>
                          <a:effectLst/>
                        </a:rPr>
                        <a:t>% of Total Defects</a:t>
                      </a:r>
                      <a:endParaRPr lang="en-US" sz="900" b="1" i="0" u="none" strike="noStrike" dirty="0">
                        <a:solidFill>
                          <a:schemeClr val="bg1"/>
                        </a:solidFill>
                        <a:effectLst/>
                        <a:latin typeface="Times New Roman" panose="02020603050405020304" pitchFamily="18" charset="0"/>
                      </a:endParaRPr>
                    </a:p>
                  </a:txBody>
                  <a:tcPr marL="45720" marR="45720" anchor="ctr">
                    <a:lnL w="12700" cap="flat" cmpd="sng" algn="ctr">
                      <a:solidFill>
                        <a:schemeClr val="tx2"/>
                      </a:solidFill>
                      <a:prstDash val="solid"/>
                      <a:round/>
                      <a:headEnd type="none" w="med" len="med"/>
                      <a:tailEnd type="none" w="med" len="med"/>
                    </a:lnL>
                    <a:lnB w="12700" cap="flat" cmpd="sng" algn="ctr">
                      <a:solidFill>
                        <a:schemeClr val="tx2"/>
                      </a:solidFill>
                      <a:prstDash val="solid"/>
                      <a:round/>
                      <a:headEnd type="none" w="med" len="med"/>
                      <a:tailEnd type="none" w="med" len="med"/>
                    </a:lnB>
                    <a:solidFill>
                      <a:schemeClr val="accent1"/>
                    </a:solidFill>
                  </a:tcPr>
                </a:tc>
                <a:tc>
                  <a:txBody>
                    <a:bodyPr/>
                    <a:lstStyle/>
                    <a:p>
                      <a:pPr algn="ctr" fontAlgn="ctr"/>
                      <a:r>
                        <a:rPr lang="en-US" sz="1400" b="1" u="none" strike="noStrike" dirty="0">
                          <a:effectLst/>
                        </a:rPr>
                        <a:t>15–20%</a:t>
                      </a:r>
                      <a:endParaRPr lang="en-US" sz="1400" b="1" i="0" u="none" strike="noStrike" dirty="0">
                        <a:solidFill>
                          <a:srgbClr val="000000"/>
                        </a:solidFill>
                        <a:effectLst/>
                        <a:latin typeface="Times New Roman" panose="02020603050405020304" pitchFamily="18" charset="0"/>
                      </a:endParaRPr>
                    </a:p>
                  </a:txBody>
                  <a:tcPr marL="45720" marR="45720" anchor="ctr">
                    <a:lnB w="12700" cap="flat" cmpd="sng" algn="ctr">
                      <a:solidFill>
                        <a:schemeClr val="tx2"/>
                      </a:solidFill>
                      <a:prstDash val="solid"/>
                      <a:round/>
                      <a:headEnd type="none" w="med" len="med"/>
                      <a:tailEnd type="none" w="med" len="med"/>
                    </a:lnB>
                  </a:tcPr>
                </a:tc>
                <a:tc>
                  <a:txBody>
                    <a:bodyPr/>
                    <a:lstStyle/>
                    <a:p>
                      <a:pPr algn="ctr" fontAlgn="ctr"/>
                      <a:r>
                        <a:rPr lang="en-US" sz="1400" b="1" u="none" strike="noStrike" dirty="0">
                          <a:effectLst/>
                        </a:rPr>
                        <a:t>50–70%</a:t>
                      </a:r>
                      <a:endParaRPr lang="en-US" sz="1400" b="1" i="0" u="none" strike="noStrike" dirty="0">
                        <a:solidFill>
                          <a:srgbClr val="000000"/>
                        </a:solidFill>
                        <a:effectLst/>
                        <a:latin typeface="Times New Roman" panose="02020603050405020304" pitchFamily="18" charset="0"/>
                      </a:endParaRPr>
                    </a:p>
                  </a:txBody>
                  <a:tcPr marL="45720" marR="45720" anchor="ctr">
                    <a:lnB w="12700" cap="flat" cmpd="sng" algn="ctr">
                      <a:solidFill>
                        <a:schemeClr val="tx2"/>
                      </a:solidFill>
                      <a:prstDash val="solid"/>
                      <a:round/>
                      <a:headEnd type="none" w="med" len="med"/>
                      <a:tailEnd type="none" w="med" len="med"/>
                    </a:lnB>
                  </a:tcPr>
                </a:tc>
                <a:tc>
                  <a:txBody>
                    <a:bodyPr/>
                    <a:lstStyle/>
                    <a:p>
                      <a:pPr algn="ctr" fontAlgn="ctr"/>
                      <a:r>
                        <a:rPr lang="en-US" sz="1400" b="1" u="none" strike="noStrike" dirty="0">
                          <a:effectLst/>
                        </a:rPr>
                        <a:t>20–28% </a:t>
                      </a:r>
                      <a:endParaRPr lang="en-US" sz="1400" b="1" i="0" u="none" strike="noStrike" dirty="0">
                        <a:solidFill>
                          <a:srgbClr val="000000"/>
                        </a:solidFill>
                        <a:effectLst/>
                        <a:latin typeface="Times New Roman" panose="02020603050405020304" pitchFamily="18" charset="0"/>
                      </a:endParaRPr>
                    </a:p>
                  </a:txBody>
                  <a:tcPr marL="45720" marR="45720" anchor="ctr">
                    <a:lnB w="12700" cap="flat" cmpd="sng" algn="ctr">
                      <a:solidFill>
                        <a:schemeClr val="tx2"/>
                      </a:solidFill>
                      <a:prstDash val="solid"/>
                      <a:round/>
                      <a:headEnd type="none" w="med" len="med"/>
                      <a:tailEnd type="none" w="med" len="med"/>
                    </a:lnB>
                  </a:tcPr>
                </a:tc>
                <a:tc>
                  <a:txBody>
                    <a:bodyPr/>
                    <a:lstStyle/>
                    <a:p>
                      <a:pPr algn="ctr" fontAlgn="ctr"/>
                      <a:r>
                        <a:rPr lang="en-US" sz="1400" b="1" u="none" strike="noStrike" dirty="0">
                          <a:effectLst/>
                        </a:rPr>
                        <a:t>5–10%</a:t>
                      </a:r>
                      <a:endParaRPr lang="en-US" sz="1400" b="1" i="0" u="none" strike="noStrike" dirty="0">
                        <a:solidFill>
                          <a:srgbClr val="000000"/>
                        </a:solidFill>
                        <a:effectLst/>
                        <a:latin typeface="Times New Roman" panose="02020603050405020304" pitchFamily="18" charset="0"/>
                      </a:endParaRPr>
                    </a:p>
                  </a:txBody>
                  <a:tcPr marL="45720" marR="45720" anchor="ct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3" name="Rectangle 22"/>
          <p:cNvSpPr/>
          <p:nvPr/>
        </p:nvSpPr>
        <p:spPr>
          <a:xfrm>
            <a:off x="6157201" y="5455260"/>
            <a:ext cx="5616624" cy="507831"/>
          </a:xfrm>
          <a:prstGeom prst="rect">
            <a:avLst/>
          </a:prstGeom>
        </p:spPr>
        <p:txBody>
          <a:bodyPr wrap="square">
            <a:spAutoFit/>
          </a:bodyPr>
          <a:lstStyle/>
          <a:p>
            <a:pPr algn="ctr" eaLnBrk="0"/>
            <a:r>
              <a:rPr lang="en-US" sz="900" b="1" i="1" dirty="0"/>
              <a:t>Table: Defects distribution among process stage </a:t>
            </a:r>
            <a:br>
              <a:rPr lang="en-US" sz="900" b="1" i="1" dirty="0"/>
            </a:br>
            <a:r>
              <a:rPr lang="en-US" sz="900" b="1" i="1" dirty="0"/>
              <a:t>(From Pankaj </a:t>
            </a:r>
            <a:r>
              <a:rPr lang="en-US" sz="900" b="1" i="1" dirty="0" err="1"/>
              <a:t>Jalote</a:t>
            </a:r>
            <a:r>
              <a:rPr lang="en-US" sz="900" b="1" i="1" dirty="0"/>
              <a:t> et al., Quantitative Quality Management through Defect Prediction and Statistical Process Control, 2nd World Quality Congress for Software (2000))</a:t>
            </a:r>
            <a:endParaRPr lang="en-US" sz="900" i="1" dirty="0"/>
          </a:p>
        </p:txBody>
      </p:sp>
      <p:grpSp>
        <p:nvGrpSpPr>
          <p:cNvPr id="4" name="Group 3"/>
          <p:cNvGrpSpPr/>
          <p:nvPr/>
        </p:nvGrpSpPr>
        <p:grpSpPr>
          <a:xfrm>
            <a:off x="6776907" y="3881792"/>
            <a:ext cx="4996918" cy="703402"/>
            <a:chOff x="6776907" y="3881791"/>
            <a:chExt cx="4996918" cy="796647"/>
          </a:xfrm>
        </p:grpSpPr>
        <p:cxnSp>
          <p:nvCxnSpPr>
            <p:cNvPr id="24" name="Straight Connector 23"/>
            <p:cNvCxnSpPr/>
            <p:nvPr/>
          </p:nvCxnSpPr>
          <p:spPr>
            <a:xfrm flipH="1">
              <a:off x="6776907" y="3881791"/>
              <a:ext cx="84964" cy="796647"/>
            </a:xfrm>
            <a:prstGeom prst="line">
              <a:avLst/>
            </a:prstGeom>
            <a:ln>
              <a:solidFill>
                <a:schemeClr val="tx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61458" y="4051959"/>
              <a:ext cx="90766" cy="564008"/>
            </a:xfrm>
            <a:prstGeom prst="line">
              <a:avLst/>
            </a:prstGeom>
            <a:ln>
              <a:solidFill>
                <a:schemeClr val="tx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9855044" y="4042588"/>
              <a:ext cx="453252" cy="635850"/>
            </a:xfrm>
            <a:prstGeom prst="line">
              <a:avLst/>
            </a:prstGeom>
            <a:ln>
              <a:solidFill>
                <a:schemeClr val="tx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0912646" y="3894693"/>
              <a:ext cx="86704" cy="783745"/>
            </a:xfrm>
            <a:prstGeom prst="line">
              <a:avLst/>
            </a:prstGeom>
            <a:ln>
              <a:solidFill>
                <a:schemeClr val="tx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1611116" y="3943428"/>
              <a:ext cx="162709" cy="735010"/>
            </a:xfrm>
            <a:prstGeom prst="line">
              <a:avLst/>
            </a:prstGeom>
            <a:ln>
              <a:solidFill>
                <a:schemeClr val="tx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7" name="Rectangle 46"/>
          <p:cNvSpPr/>
          <p:nvPr/>
        </p:nvSpPr>
        <p:spPr>
          <a:xfrm>
            <a:off x="6776907" y="3660702"/>
            <a:ext cx="4834209" cy="646331"/>
          </a:xfrm>
          <a:prstGeom prst="rect">
            <a:avLst/>
          </a:prstGeom>
          <a:solidFill>
            <a:schemeClr val="bg1"/>
          </a:solidFill>
        </p:spPr>
        <p:txBody>
          <a:bodyPr wrap="square">
            <a:spAutoFit/>
          </a:bodyPr>
          <a:lstStyle/>
          <a:p>
            <a:pPr algn="ctr" eaLnBrk="0"/>
            <a:r>
              <a:rPr lang="en-US" sz="900" b="1" i="1" dirty="0"/>
              <a:t>Figure: Phase–wise Defect injection analysis with cost </a:t>
            </a:r>
            <a:br>
              <a:rPr lang="en-US" sz="900" b="1" i="1" dirty="0"/>
            </a:br>
            <a:r>
              <a:rPr lang="en-US" sz="900" b="1" i="1" dirty="0"/>
              <a:t>(From </a:t>
            </a:r>
            <a:r>
              <a:rPr lang="en-US" sz="900" b="1" i="1" dirty="0" err="1"/>
              <a:t>Arun</a:t>
            </a:r>
            <a:r>
              <a:rPr lang="en-US" sz="900" b="1" i="1" dirty="0"/>
              <a:t> Kumar Marandi and Danish Ali Khan, An impact of Linear Regression Models for Improving the Software Quality with Estimated Cost, 11th International Multi-Conference on Information Proceeding (IMCIP-2015))</a:t>
            </a:r>
            <a:endParaRPr lang="en-US" sz="900" i="1" dirty="0"/>
          </a:p>
        </p:txBody>
      </p:sp>
      <p:pic>
        <p:nvPicPr>
          <p:cNvPr id="48" name="Picture 47"/>
          <p:cNvPicPr/>
          <p:nvPr/>
        </p:nvPicPr>
        <p:blipFill>
          <a:blip r:embed="rId2">
            <a:lum contrast="15000"/>
            <a:extLst>
              <a:ext uri="{28A0092B-C50C-407E-A947-70E740481C1C}">
                <a14:useLocalDpi xmlns:a14="http://schemas.microsoft.com/office/drawing/2010/main" val="0"/>
              </a:ext>
            </a:extLst>
          </a:blip>
          <a:srcRect/>
          <a:stretch>
            <a:fillRect/>
          </a:stretch>
        </p:blipFill>
        <p:spPr bwMode="auto">
          <a:xfrm>
            <a:off x="6438720" y="535664"/>
            <a:ext cx="5407114" cy="3187666"/>
          </a:xfrm>
          <a:prstGeom prst="rect">
            <a:avLst/>
          </a:prstGeom>
          <a:noFill/>
          <a:ln>
            <a:noFill/>
          </a:ln>
        </p:spPr>
      </p:pic>
      <p:sp>
        <p:nvSpPr>
          <p:cNvPr id="49" name="Oval 48"/>
          <p:cNvSpPr/>
          <p:nvPr/>
        </p:nvSpPr>
        <p:spPr>
          <a:xfrm rot="18187952">
            <a:off x="9100805" y="584490"/>
            <a:ext cx="2827129" cy="1576011"/>
          </a:xfrm>
          <a:prstGeom prst="ellipse">
            <a:avLst/>
          </a:prstGeom>
          <a:noFill/>
          <a:ln w="38100">
            <a:solidFill>
              <a:srgbClr val="C0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0" name="Rectangle 49"/>
          <p:cNvSpPr/>
          <p:nvPr/>
        </p:nvSpPr>
        <p:spPr>
          <a:xfrm>
            <a:off x="7249244" y="5969902"/>
            <a:ext cx="3984809" cy="369332"/>
          </a:xfrm>
          <a:prstGeom prst="rect">
            <a:avLst/>
          </a:prstGeom>
        </p:spPr>
        <p:txBody>
          <a:bodyPr wrap="none">
            <a:spAutoFit/>
          </a:bodyPr>
          <a:lstStyle/>
          <a:p>
            <a:r>
              <a:rPr lang="en-US" b="1" dirty="0">
                <a:solidFill>
                  <a:schemeClr val="tx2"/>
                </a:solidFill>
              </a:rPr>
              <a:t>A conventional defect distribution!</a:t>
            </a:r>
          </a:p>
        </p:txBody>
      </p:sp>
      <p:sp>
        <p:nvSpPr>
          <p:cNvPr id="51" name="Rectangle 50"/>
          <p:cNvSpPr/>
          <p:nvPr/>
        </p:nvSpPr>
        <p:spPr>
          <a:xfrm>
            <a:off x="6592905" y="1109678"/>
            <a:ext cx="3865161" cy="369332"/>
          </a:xfrm>
          <a:prstGeom prst="rect">
            <a:avLst/>
          </a:prstGeom>
          <a:solidFill>
            <a:schemeClr val="bg1"/>
          </a:solidFill>
        </p:spPr>
        <p:txBody>
          <a:bodyPr wrap="none">
            <a:spAutoFit/>
          </a:bodyPr>
          <a:lstStyle/>
          <a:p>
            <a:r>
              <a:rPr lang="en-US" b="1" dirty="0">
                <a:solidFill>
                  <a:srgbClr val="C00000"/>
                </a:solidFill>
              </a:rPr>
              <a:t>High cost of bug-fixing over time!</a:t>
            </a:r>
          </a:p>
        </p:txBody>
      </p:sp>
      <p:sp>
        <p:nvSpPr>
          <p:cNvPr id="52" name="Rectangle 51"/>
          <p:cNvSpPr/>
          <p:nvPr/>
        </p:nvSpPr>
        <p:spPr>
          <a:xfrm>
            <a:off x="6023992" y="4507813"/>
            <a:ext cx="5832648" cy="1778512"/>
          </a:xfrm>
          <a:prstGeom prst="rect">
            <a:avLst/>
          </a:prstGeom>
          <a:noFill/>
          <a:ln w="1270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Turn Arrow 52"/>
          <p:cNvSpPr/>
          <p:nvPr/>
        </p:nvSpPr>
        <p:spPr>
          <a:xfrm rot="10800000">
            <a:off x="8732683" y="1979816"/>
            <a:ext cx="2007942" cy="1233160"/>
          </a:xfrm>
          <a:prstGeom prst="uturnArrow">
            <a:avLst>
              <a:gd name="adj1" fmla="val 20148"/>
              <a:gd name="adj2" fmla="val 25000"/>
              <a:gd name="adj3" fmla="val 19918"/>
              <a:gd name="adj4" fmla="val 14110"/>
              <a:gd name="adj5" fmla="val 613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93894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2000"/>
                                        <p:tgtEl>
                                          <p:spTgt spid="50"/>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heel(1)">
                                      <p:cBhvr>
                                        <p:cTn id="38"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7" grpId="0" animBg="1"/>
      <p:bldP spid="49" grpId="0" animBg="1"/>
      <p:bldP spid="50" grpId="0"/>
      <p:bldP spid="51" grpId="0" animBg="1"/>
      <p:bldP spid="52" grpId="0" animBg="1"/>
      <p:bldP spid="5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QQC Indicators – Peer review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60</a:t>
            </a:fld>
            <a:endParaRPr lang="de-DE" dirty="0"/>
          </a:p>
        </p:txBody>
      </p:sp>
      <p:sp>
        <p:nvSpPr>
          <p:cNvPr id="6" name="TextBox 5"/>
          <p:cNvSpPr txBox="1"/>
          <p:nvPr/>
        </p:nvSpPr>
        <p:spPr>
          <a:xfrm>
            <a:off x="479375" y="836712"/>
            <a:ext cx="11305257" cy="1754326"/>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Review Engagement</a:t>
            </a:r>
            <a:endParaRPr lang="en-US" dirty="0"/>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Review engagement rate</a:t>
            </a:r>
            <a:r>
              <a:rPr lang="en-US" dirty="0"/>
              <a:t> = </a:t>
            </a:r>
            <a:r>
              <a:rPr lang="en-US" dirty="0">
                <a:solidFill>
                  <a:srgbClr val="7030A0"/>
                </a:solidFill>
              </a:rPr>
              <a:t>peer review effort</a:t>
            </a:r>
            <a:r>
              <a:rPr lang="en-US" dirty="0"/>
              <a:t> / total effort</a:t>
            </a:r>
          </a:p>
          <a:p>
            <a:pPr marL="855663" lvl="2" indent="-173038" algn="just">
              <a:buClr>
                <a:schemeClr val="tx2"/>
              </a:buClr>
              <a:buFont typeface="Wingdings" panose="05000000000000000000" pitchFamily="2" charset="2"/>
              <a:buChar char="§"/>
            </a:pPr>
            <a:r>
              <a:rPr lang="en-US" dirty="0">
                <a:solidFill>
                  <a:srgbClr val="7030A0"/>
                </a:solidFill>
              </a:rPr>
              <a:t>Peer review effort</a:t>
            </a:r>
            <a:r>
              <a:rPr lang="en-US" dirty="0"/>
              <a:t> = </a:t>
            </a:r>
            <a:r>
              <a:rPr lang="en-US" dirty="0">
                <a:solidFill>
                  <a:schemeClr val="accent4">
                    <a:lumMod val="75000"/>
                  </a:schemeClr>
                </a:solidFill>
              </a:rPr>
              <a:t>Review duration (hour) x number of reviewers</a:t>
            </a:r>
            <a:r>
              <a:rPr lang="en-US" dirty="0"/>
              <a:t> + </a:t>
            </a:r>
            <a:r>
              <a:rPr lang="en-US" dirty="0">
                <a:solidFill>
                  <a:schemeClr val="tx2"/>
                </a:solidFill>
              </a:rPr>
              <a:t>total review time on desk (hour)</a:t>
            </a:r>
          </a:p>
          <a:p>
            <a:pPr marL="855663" lvl="2" indent="-173038" algn="just">
              <a:buClr>
                <a:schemeClr val="tx2"/>
              </a:buClr>
              <a:buFont typeface="Wingdings" panose="05000000000000000000" pitchFamily="2" charset="2"/>
              <a:buChar char="§"/>
            </a:pPr>
            <a:r>
              <a:rPr lang="en-US" dirty="0"/>
              <a:t>Total effort = effort to implement the phase (hour)</a:t>
            </a:r>
          </a:p>
          <a:p>
            <a:pPr marL="398463" lvl="1" indent="-173038" algn="just">
              <a:buClr>
                <a:schemeClr val="tx2"/>
              </a:buClr>
              <a:buFont typeface="Wingdings" panose="05000000000000000000" pitchFamily="2" charset="2"/>
              <a:buChar char="§"/>
            </a:pPr>
            <a:r>
              <a:rPr lang="en-US" b="1" dirty="0"/>
              <a:t>When the process completes</a:t>
            </a:r>
            <a:r>
              <a:rPr lang="en-US" dirty="0"/>
              <a:t>: effort is counted within that process.</a:t>
            </a:r>
          </a:p>
          <a:p>
            <a:pPr marL="398463" lvl="1" indent="-173038" algn="just">
              <a:buClr>
                <a:schemeClr val="tx2"/>
              </a:buClr>
              <a:buFont typeface="Wingdings" panose="05000000000000000000" pitchFamily="2" charset="2"/>
              <a:buChar char="§"/>
            </a:pPr>
            <a:r>
              <a:rPr lang="en-US" b="1" dirty="0"/>
              <a:t>At DQ/QQ process</a:t>
            </a:r>
            <a:r>
              <a:rPr lang="en-US" dirty="0"/>
              <a:t>: effort is counted from Project Planning to System Test.</a:t>
            </a:r>
          </a:p>
        </p:txBody>
      </p:sp>
      <p:graphicFrame>
        <p:nvGraphicFramePr>
          <p:cNvPr id="12" name="Table 11"/>
          <p:cNvGraphicFramePr>
            <a:graphicFrameLocks noGrp="1"/>
          </p:cNvGraphicFramePr>
          <p:nvPr>
            <p:extLst>
              <p:ext uri="{D42A27DB-BD31-4B8C-83A1-F6EECF244321}">
                <p14:modId xmlns:p14="http://schemas.microsoft.com/office/powerpoint/2010/main" val="732621077"/>
              </p:ext>
            </p:extLst>
          </p:nvPr>
        </p:nvGraphicFramePr>
        <p:xfrm>
          <a:off x="1019426" y="2603345"/>
          <a:ext cx="1862089" cy="1143000"/>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565945">
                  <a:extLst>
                    <a:ext uri="{9D8B030D-6E8A-4147-A177-3AD203B41FA5}">
                      <a16:colId xmlns:a16="http://schemas.microsoft.com/office/drawing/2014/main" val="20001"/>
                    </a:ext>
                  </a:extLst>
                </a:gridCol>
              </a:tblGrid>
              <a:tr h="190500">
                <a:tc>
                  <a:txBody>
                    <a:bodyPr/>
                    <a:lstStyle/>
                    <a:p>
                      <a:pPr algn="r" fontAlgn="b"/>
                      <a:r>
                        <a:rPr lang="en-US" sz="1100" u="none" strike="noStrike" dirty="0">
                          <a:effectLst/>
                        </a:rPr>
                        <a:t>Average</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7.98%</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0"/>
                  </a:ext>
                </a:extLst>
              </a:tr>
              <a:tr h="190500">
                <a:tc>
                  <a:txBody>
                    <a:bodyPr/>
                    <a:lstStyle/>
                    <a:p>
                      <a:pPr algn="r" fontAlgn="b"/>
                      <a:r>
                        <a:rPr lang="en-US" sz="1100" u="none" strike="noStrike" dirty="0">
                          <a:effectLst/>
                        </a:rPr>
                        <a:t>Standard deviation</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4.38%</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dirty="0">
                          <a:effectLst/>
                        </a:rPr>
                        <a:t>UCL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21.13%</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dirty="0">
                          <a:effectLst/>
                        </a:rPr>
                        <a:t>LCL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0.00%</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dirty="0">
                          <a:effectLst/>
                        </a:rPr>
                        <a:t>Average +30%</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10.38%</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Average -30%</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5.59%</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709665930"/>
              </p:ext>
            </p:extLst>
          </p:nvPr>
        </p:nvGraphicFramePr>
        <p:xfrm>
          <a:off x="5087888" y="2603345"/>
          <a:ext cx="1862089" cy="1143000"/>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565945">
                  <a:extLst>
                    <a:ext uri="{9D8B030D-6E8A-4147-A177-3AD203B41FA5}">
                      <a16:colId xmlns:a16="http://schemas.microsoft.com/office/drawing/2014/main" val="20001"/>
                    </a:ext>
                  </a:extLst>
                </a:gridCol>
              </a:tblGrid>
              <a:tr h="190500">
                <a:tc>
                  <a:txBody>
                    <a:bodyPr/>
                    <a:lstStyle/>
                    <a:p>
                      <a:pPr algn="r" fontAlgn="b"/>
                      <a:r>
                        <a:rPr lang="en-US" sz="1100" u="none" strike="noStrike" dirty="0">
                          <a:effectLst/>
                        </a:rPr>
                        <a:t>Average</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8.16%</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0"/>
                  </a:ext>
                </a:extLst>
              </a:tr>
              <a:tr h="190500">
                <a:tc>
                  <a:txBody>
                    <a:bodyPr/>
                    <a:lstStyle/>
                    <a:p>
                      <a:pPr algn="r" fontAlgn="b"/>
                      <a:r>
                        <a:rPr lang="en-US" sz="1100" u="none" strike="noStrike" dirty="0">
                          <a:effectLst/>
                        </a:rPr>
                        <a:t>Standard deviation</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5.01%</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dirty="0">
                          <a:effectLst/>
                        </a:rPr>
                        <a:t>UCL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23.18%</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dirty="0">
                          <a:effectLst/>
                        </a:rPr>
                        <a:t>LCL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0.00%</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dirty="0">
                          <a:effectLst/>
                        </a:rPr>
                        <a:t>Average +30%</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10.61%</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Average -30%</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5.71%</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5"/>
                  </a:ext>
                </a:extLst>
              </a:tr>
            </a:tbl>
          </a:graphicData>
        </a:graphic>
      </p:graphicFrame>
      <p:pic>
        <p:nvPicPr>
          <p:cNvPr id="11" name="Picture 10"/>
          <p:cNvPicPr>
            <a:picLocks noChangeAspect="1"/>
          </p:cNvPicPr>
          <p:nvPr/>
        </p:nvPicPr>
        <p:blipFill>
          <a:blip r:embed="rId2"/>
          <a:stretch>
            <a:fillRect/>
          </a:stretch>
        </p:blipFill>
        <p:spPr>
          <a:xfrm>
            <a:off x="1" y="3778551"/>
            <a:ext cx="4068462" cy="1893469"/>
          </a:xfrm>
          <a:prstGeom prst="rect">
            <a:avLst/>
          </a:prstGeom>
          <a:ln>
            <a:solidFill>
              <a:schemeClr val="tx1"/>
            </a:solidFill>
          </a:ln>
        </p:spPr>
      </p:pic>
      <p:pic>
        <p:nvPicPr>
          <p:cNvPr id="14" name="Picture 13"/>
          <p:cNvPicPr>
            <a:picLocks noChangeAspect="1"/>
          </p:cNvPicPr>
          <p:nvPr/>
        </p:nvPicPr>
        <p:blipFill>
          <a:blip r:embed="rId3"/>
          <a:stretch>
            <a:fillRect/>
          </a:stretch>
        </p:blipFill>
        <p:spPr>
          <a:xfrm>
            <a:off x="4068463" y="3778550"/>
            <a:ext cx="4061769" cy="1890354"/>
          </a:xfrm>
          <a:prstGeom prst="rect">
            <a:avLst/>
          </a:prstGeom>
          <a:ln>
            <a:solidFill>
              <a:schemeClr val="tx1"/>
            </a:solidFill>
          </a:ln>
        </p:spPr>
      </p:pic>
      <p:pic>
        <p:nvPicPr>
          <p:cNvPr id="16" name="Picture 15"/>
          <p:cNvPicPr>
            <a:picLocks noChangeAspect="1"/>
          </p:cNvPicPr>
          <p:nvPr/>
        </p:nvPicPr>
        <p:blipFill>
          <a:blip r:embed="rId4"/>
          <a:stretch>
            <a:fillRect/>
          </a:stretch>
        </p:blipFill>
        <p:spPr>
          <a:xfrm>
            <a:off x="8130232" y="3778551"/>
            <a:ext cx="4061769" cy="1890355"/>
          </a:xfrm>
          <a:prstGeom prst="rect">
            <a:avLst/>
          </a:prstGeom>
          <a:ln>
            <a:solidFill>
              <a:schemeClr val="tx1"/>
            </a:solidFill>
          </a:ln>
        </p:spPr>
      </p:pic>
      <p:graphicFrame>
        <p:nvGraphicFramePr>
          <p:cNvPr id="17" name="Table 16"/>
          <p:cNvGraphicFramePr>
            <a:graphicFrameLocks noGrp="1"/>
          </p:cNvGraphicFramePr>
          <p:nvPr>
            <p:extLst>
              <p:ext uri="{D42A27DB-BD31-4B8C-83A1-F6EECF244321}">
                <p14:modId xmlns:p14="http://schemas.microsoft.com/office/powerpoint/2010/main" val="1528211401"/>
              </p:ext>
            </p:extLst>
          </p:nvPr>
        </p:nvGraphicFramePr>
        <p:xfrm>
          <a:off x="9142501" y="2603345"/>
          <a:ext cx="1862089" cy="1143000"/>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565945">
                  <a:extLst>
                    <a:ext uri="{9D8B030D-6E8A-4147-A177-3AD203B41FA5}">
                      <a16:colId xmlns:a16="http://schemas.microsoft.com/office/drawing/2014/main" val="20001"/>
                    </a:ext>
                  </a:extLst>
                </a:gridCol>
              </a:tblGrid>
              <a:tr h="190500">
                <a:tc>
                  <a:txBody>
                    <a:bodyPr/>
                    <a:lstStyle/>
                    <a:p>
                      <a:pPr algn="r" fontAlgn="b"/>
                      <a:r>
                        <a:rPr lang="en-US" sz="1100" u="none" strike="noStrike" dirty="0">
                          <a:effectLst/>
                        </a:rPr>
                        <a:t>Average</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8.39%</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0"/>
                  </a:ext>
                </a:extLst>
              </a:tr>
              <a:tr h="190500">
                <a:tc>
                  <a:txBody>
                    <a:bodyPr/>
                    <a:lstStyle/>
                    <a:p>
                      <a:pPr algn="r" fontAlgn="b"/>
                      <a:r>
                        <a:rPr lang="en-US" sz="1100" u="none" strike="noStrike" dirty="0">
                          <a:effectLst/>
                        </a:rPr>
                        <a:t>Standard deviation</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5.65%</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dirty="0">
                          <a:effectLst/>
                        </a:rPr>
                        <a:t>UCL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25.34%</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dirty="0">
                          <a:effectLst/>
                        </a:rPr>
                        <a:t>LCL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dirty="0">
                          <a:effectLst/>
                        </a:rPr>
                        <a:t>Average +30%</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10.91%</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Average -30%</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5.87%</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5"/>
                  </a:ext>
                </a:extLst>
              </a:tr>
            </a:tbl>
          </a:graphicData>
        </a:graphic>
      </p:graphicFrame>
      <p:sp>
        <p:nvSpPr>
          <p:cNvPr id="19" name="Rectangle 18"/>
          <p:cNvSpPr/>
          <p:nvPr/>
        </p:nvSpPr>
        <p:spPr>
          <a:xfrm>
            <a:off x="797388" y="5641827"/>
            <a:ext cx="10669230" cy="707886"/>
          </a:xfrm>
          <a:prstGeom prst="rect">
            <a:avLst/>
          </a:prstGeom>
        </p:spPr>
        <p:txBody>
          <a:bodyPr wrap="square">
            <a:spAutoFit/>
          </a:bodyPr>
          <a:lstStyle/>
          <a:p>
            <a:pPr algn="ctr"/>
            <a:r>
              <a:rPr lang="en-US" sz="2000" b="1" dirty="0">
                <a:solidFill>
                  <a:schemeClr val="tx2"/>
                </a:solidFill>
              </a:rPr>
              <a:t>From the Process Database V4.1, it’s recommended to set the </a:t>
            </a:r>
            <a:r>
              <a:rPr lang="en-US" sz="2000" b="1" dirty="0">
                <a:solidFill>
                  <a:srgbClr val="C00000"/>
                </a:solidFill>
              </a:rPr>
              <a:t>target review engagement rate at 8% </a:t>
            </a:r>
            <a:r>
              <a:rPr lang="en-US" sz="2000" b="1" dirty="0">
                <a:solidFill>
                  <a:schemeClr val="tx2"/>
                </a:solidFill>
              </a:rPr>
              <a:t>(3.2 hours per every 40 working-hours) for </a:t>
            </a:r>
            <a:r>
              <a:rPr lang="en-US" sz="2000" b="1" dirty="0">
                <a:solidFill>
                  <a:srgbClr val="C00000"/>
                </a:solidFill>
              </a:rPr>
              <a:t>design-coding</a:t>
            </a:r>
            <a:r>
              <a:rPr lang="en-US" sz="2000" b="1" dirty="0">
                <a:solidFill>
                  <a:schemeClr val="tx2"/>
                </a:solidFill>
              </a:rPr>
              <a:t>!</a:t>
            </a:r>
          </a:p>
        </p:txBody>
      </p:sp>
      <p:sp>
        <p:nvSpPr>
          <p:cNvPr id="20" name="Rectangle 19"/>
          <p:cNvSpPr/>
          <p:nvPr/>
        </p:nvSpPr>
        <p:spPr>
          <a:xfrm>
            <a:off x="2853218" y="3008634"/>
            <a:ext cx="889987" cy="369332"/>
          </a:xfrm>
          <a:prstGeom prst="rect">
            <a:avLst/>
          </a:prstGeom>
        </p:spPr>
        <p:txBody>
          <a:bodyPr wrap="none">
            <a:spAutoFit/>
          </a:bodyPr>
          <a:lstStyle/>
          <a:p>
            <a:r>
              <a:rPr lang="en-US" b="1" dirty="0"/>
              <a:t>FD/AD</a:t>
            </a:r>
          </a:p>
        </p:txBody>
      </p:sp>
      <p:sp>
        <p:nvSpPr>
          <p:cNvPr id="21" name="Rectangle 20"/>
          <p:cNvSpPr/>
          <p:nvPr/>
        </p:nvSpPr>
        <p:spPr>
          <a:xfrm>
            <a:off x="6932026" y="3008634"/>
            <a:ext cx="915635" cy="369332"/>
          </a:xfrm>
          <a:prstGeom prst="rect">
            <a:avLst/>
          </a:prstGeom>
        </p:spPr>
        <p:txBody>
          <a:bodyPr wrap="none">
            <a:spAutoFit/>
          </a:bodyPr>
          <a:lstStyle/>
          <a:p>
            <a:r>
              <a:rPr lang="en-US" b="1" dirty="0"/>
              <a:t>DD/UD</a:t>
            </a:r>
          </a:p>
        </p:txBody>
      </p:sp>
      <p:sp>
        <p:nvSpPr>
          <p:cNvPr id="22" name="Rectangle 21"/>
          <p:cNvSpPr/>
          <p:nvPr/>
        </p:nvSpPr>
        <p:spPr>
          <a:xfrm>
            <a:off x="10978509" y="3008634"/>
            <a:ext cx="518091" cy="369332"/>
          </a:xfrm>
          <a:prstGeom prst="rect">
            <a:avLst/>
          </a:prstGeom>
        </p:spPr>
        <p:txBody>
          <a:bodyPr wrap="none">
            <a:spAutoFit/>
          </a:bodyPr>
          <a:lstStyle/>
          <a:p>
            <a:r>
              <a:rPr lang="en-US" b="1" dirty="0"/>
              <a:t>CD</a:t>
            </a:r>
          </a:p>
        </p:txBody>
      </p:sp>
      <p:sp>
        <p:nvSpPr>
          <p:cNvPr id="23" name="TextBox 22"/>
          <p:cNvSpPr txBox="1"/>
          <p:nvPr/>
        </p:nvSpPr>
        <p:spPr>
          <a:xfrm>
            <a:off x="760024" y="4269489"/>
            <a:ext cx="10517816" cy="400110"/>
          </a:xfrm>
          <a:prstGeom prst="rect">
            <a:avLst/>
          </a:prstGeom>
          <a:solidFill>
            <a:schemeClr val="bg1"/>
          </a:solidFill>
        </p:spPr>
        <p:txBody>
          <a:bodyPr wrap="none" rtlCol="0">
            <a:spAutoFit/>
          </a:bodyPr>
          <a:lstStyle/>
          <a:p>
            <a:r>
              <a:rPr lang="en-US" sz="2000" b="1" dirty="0">
                <a:solidFill>
                  <a:srgbClr val="7030A0"/>
                </a:solidFill>
              </a:rPr>
              <a:t>This is the control chart of review engagement rate from RVC Process Database V4.1</a:t>
            </a:r>
          </a:p>
        </p:txBody>
      </p:sp>
    </p:spTree>
    <p:extLst>
      <p:ext uri="{BB962C8B-B14F-4D97-AF65-F5344CB8AC3E}">
        <p14:creationId xmlns:p14="http://schemas.microsoft.com/office/powerpoint/2010/main" val="145274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1" grpId="0"/>
      <p:bldP spid="22" grpId="0"/>
      <p:bldP spid="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QQC Indicators – Peer review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61</a:t>
            </a:fld>
            <a:endParaRPr lang="de-DE" dirty="0"/>
          </a:p>
        </p:txBody>
      </p:sp>
      <p:graphicFrame>
        <p:nvGraphicFramePr>
          <p:cNvPr id="38" name="Chart 37"/>
          <p:cNvGraphicFramePr>
            <a:graphicFrameLocks/>
          </p:cNvGraphicFramePr>
          <p:nvPr/>
        </p:nvGraphicFramePr>
        <p:xfrm>
          <a:off x="-5768" y="782939"/>
          <a:ext cx="6115257" cy="2852738"/>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rot="20368617">
            <a:off x="729117" y="891223"/>
            <a:ext cx="1133644" cy="369332"/>
          </a:xfrm>
          <a:prstGeom prst="rect">
            <a:avLst/>
          </a:prstGeom>
          <a:solidFill>
            <a:schemeClr val="accent1">
              <a:lumMod val="20000"/>
              <a:lumOff val="80000"/>
            </a:schemeClr>
          </a:solidFill>
        </p:spPr>
        <p:txBody>
          <a:bodyPr wrap="none">
            <a:spAutoFit/>
          </a:bodyPr>
          <a:lstStyle/>
          <a:p>
            <a:r>
              <a:rPr lang="en-US" b="1" dirty="0">
                <a:solidFill>
                  <a:schemeClr val="tx2"/>
                </a:solidFill>
              </a:rPr>
              <a:t>Example</a:t>
            </a:r>
          </a:p>
        </p:txBody>
      </p:sp>
      <p:sp>
        <p:nvSpPr>
          <p:cNvPr id="8" name="TextBox 7"/>
          <p:cNvSpPr txBox="1"/>
          <p:nvPr/>
        </p:nvSpPr>
        <p:spPr>
          <a:xfrm>
            <a:off x="479375" y="3768999"/>
            <a:ext cx="11305257" cy="2585323"/>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Review Speed</a:t>
            </a:r>
            <a:endParaRPr lang="en-US" dirty="0"/>
          </a:p>
          <a:p>
            <a:pPr marL="398463" lvl="1" indent="-173038" algn="just">
              <a:buClr>
                <a:schemeClr val="tx2"/>
              </a:buClr>
              <a:buFont typeface="Wingdings" panose="05000000000000000000" pitchFamily="2" charset="2"/>
              <a:buChar char="§"/>
            </a:pPr>
            <a:r>
              <a:rPr lang="en-US" dirty="0"/>
              <a:t>How fast the review meeting is being handled.</a:t>
            </a:r>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Review speed</a:t>
            </a:r>
            <a:r>
              <a:rPr lang="en-US" dirty="0"/>
              <a:t> = </a:t>
            </a:r>
            <a:r>
              <a:rPr lang="en-US" dirty="0">
                <a:solidFill>
                  <a:schemeClr val="tx2"/>
                </a:solidFill>
              </a:rPr>
              <a:t>target review scale</a:t>
            </a:r>
            <a:r>
              <a:rPr lang="en-US" dirty="0"/>
              <a:t> / review duration</a:t>
            </a:r>
          </a:p>
          <a:p>
            <a:pPr marL="398463" lvl="1" indent="-173038" algn="just">
              <a:buClr>
                <a:schemeClr val="tx2"/>
              </a:buClr>
              <a:buFont typeface="Wingdings" panose="05000000000000000000" pitchFamily="2" charset="2"/>
              <a:buChar char="§"/>
            </a:pPr>
            <a:endParaRPr lang="en-US" dirty="0"/>
          </a:p>
          <a:p>
            <a:pPr marL="285750" indent="-285750" algn="just">
              <a:buClr>
                <a:schemeClr val="tx2"/>
              </a:buClr>
              <a:buFont typeface="Wingdings" panose="05000000000000000000" pitchFamily="2" charset="2"/>
              <a:buChar char="q"/>
            </a:pPr>
            <a:r>
              <a:rPr lang="en-US" b="1" dirty="0">
                <a:solidFill>
                  <a:schemeClr val="tx2"/>
                </a:solidFill>
              </a:rPr>
              <a:t>Review Issue Density</a:t>
            </a:r>
            <a:endParaRPr lang="en-US" dirty="0"/>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Review issue density</a:t>
            </a:r>
            <a:r>
              <a:rPr lang="en-US" dirty="0"/>
              <a:t> = </a:t>
            </a:r>
            <a:r>
              <a:rPr lang="en-US" dirty="0">
                <a:solidFill>
                  <a:srgbClr val="7030A0"/>
                </a:solidFill>
              </a:rPr>
              <a:t>number of review issue</a:t>
            </a:r>
            <a:r>
              <a:rPr lang="en-US" dirty="0"/>
              <a:t> / </a:t>
            </a:r>
            <a:r>
              <a:rPr lang="en-US" dirty="0">
                <a:solidFill>
                  <a:schemeClr val="tx2"/>
                </a:solidFill>
              </a:rPr>
              <a:t>target review scale</a:t>
            </a:r>
          </a:p>
          <a:p>
            <a:pPr marL="398463" lvl="1" indent="-173038" algn="just">
              <a:buClr>
                <a:schemeClr val="tx2"/>
              </a:buClr>
              <a:buFont typeface="Wingdings" panose="05000000000000000000" pitchFamily="2" charset="2"/>
              <a:buChar char="§"/>
            </a:pPr>
            <a:endParaRPr lang="en-US" b="1" dirty="0">
              <a:solidFill>
                <a:schemeClr val="tx2"/>
              </a:solidFill>
            </a:endParaRPr>
          </a:p>
          <a:p>
            <a:pPr marL="285750" indent="-285750" algn="just">
              <a:buClr>
                <a:schemeClr val="tx2"/>
              </a:buClr>
              <a:buFont typeface="Wingdings" panose="05000000000000000000" pitchFamily="2" charset="2"/>
              <a:buChar char="q"/>
            </a:pPr>
            <a:r>
              <a:rPr lang="en-US" b="1" dirty="0">
                <a:solidFill>
                  <a:schemeClr val="tx2"/>
                </a:solidFill>
              </a:rPr>
              <a:t>Review Defect Density</a:t>
            </a:r>
            <a:endParaRPr lang="en-US" dirty="0"/>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Review defect density</a:t>
            </a:r>
            <a:r>
              <a:rPr lang="en-US" dirty="0"/>
              <a:t> = </a:t>
            </a:r>
            <a:r>
              <a:rPr lang="en-US" dirty="0">
                <a:solidFill>
                  <a:schemeClr val="accent4">
                    <a:lumMod val="75000"/>
                  </a:schemeClr>
                </a:solidFill>
              </a:rPr>
              <a:t>number of review defect</a:t>
            </a:r>
            <a:r>
              <a:rPr lang="en-US" dirty="0"/>
              <a:t> / </a:t>
            </a:r>
            <a:r>
              <a:rPr lang="en-US" dirty="0">
                <a:solidFill>
                  <a:schemeClr val="tx2"/>
                </a:solidFill>
              </a:rPr>
              <a:t>target review scale</a:t>
            </a:r>
            <a:endParaRPr lang="en-US" b="1" dirty="0">
              <a:solidFill>
                <a:schemeClr val="tx2"/>
              </a:solidFill>
            </a:endParaRPr>
          </a:p>
        </p:txBody>
      </p:sp>
      <p:sp>
        <p:nvSpPr>
          <p:cNvPr id="9" name="Rectangle 8"/>
          <p:cNvSpPr/>
          <p:nvPr/>
        </p:nvSpPr>
        <p:spPr>
          <a:xfrm>
            <a:off x="1127448" y="3559619"/>
            <a:ext cx="3996445" cy="2308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Peer review performance analysis (Example)</a:t>
            </a:r>
            <a:endParaRPr lang="en-US" sz="900" i="1" dirty="0">
              <a:latin typeface="Arial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187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1000"/>
                                        <p:tgtEl>
                                          <p:spTgt spid="8">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1000"/>
                                        <p:tgtEl>
                                          <p:spTgt spid="8">
                                            <p:txEl>
                                              <p:pRg st="2" end="2"/>
                                            </p:txEl>
                                          </p:spTgt>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1000"/>
                                        <p:tgtEl>
                                          <p:spTgt spid="8">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fade">
                                      <p:cBhvr>
                                        <p:cTn id="29" dur="1000"/>
                                        <p:tgtEl>
                                          <p:spTgt spid="8">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fade">
                                      <p:cBhvr>
                                        <p:cTn id="33" dur="1000"/>
                                        <p:tgtEl>
                                          <p:spTgt spid="8">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fade">
                                      <p:cBhvr>
                                        <p:cTn id="36" dur="1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AsOne/>
      </p:bldGraphic>
      <p:bldP spid="4" grpId="0" animBg="1"/>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QQC Indicators – Peer review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62</a:t>
            </a:fld>
            <a:endParaRPr lang="de-DE" dirty="0"/>
          </a:p>
        </p:txBody>
      </p:sp>
      <p:graphicFrame>
        <p:nvGraphicFramePr>
          <p:cNvPr id="38" name="Chart 37"/>
          <p:cNvGraphicFramePr>
            <a:graphicFrameLocks/>
          </p:cNvGraphicFramePr>
          <p:nvPr/>
        </p:nvGraphicFramePr>
        <p:xfrm>
          <a:off x="-5768" y="782939"/>
          <a:ext cx="6115257" cy="2852738"/>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rot="20368617">
            <a:off x="729117" y="891223"/>
            <a:ext cx="1133644" cy="369332"/>
          </a:xfrm>
          <a:prstGeom prst="rect">
            <a:avLst/>
          </a:prstGeom>
          <a:solidFill>
            <a:schemeClr val="accent1">
              <a:lumMod val="20000"/>
              <a:lumOff val="80000"/>
            </a:schemeClr>
          </a:solidFill>
        </p:spPr>
        <p:txBody>
          <a:bodyPr wrap="none">
            <a:spAutoFit/>
          </a:bodyPr>
          <a:lstStyle/>
          <a:p>
            <a:r>
              <a:rPr lang="en-US" b="1" dirty="0">
                <a:solidFill>
                  <a:schemeClr val="tx2"/>
                </a:solidFill>
              </a:rPr>
              <a:t>Example</a:t>
            </a:r>
          </a:p>
        </p:txBody>
      </p:sp>
      <p:sp>
        <p:nvSpPr>
          <p:cNvPr id="70" name="Rectangle 69"/>
          <p:cNvSpPr/>
          <p:nvPr/>
        </p:nvSpPr>
        <p:spPr>
          <a:xfrm>
            <a:off x="5951984" y="654096"/>
            <a:ext cx="5969313" cy="3139321"/>
          </a:xfrm>
          <a:prstGeom prst="rect">
            <a:avLst/>
          </a:prstGeom>
        </p:spPr>
        <p:txBody>
          <a:bodyPr wrap="square">
            <a:spAutoFit/>
          </a:bodyPr>
          <a:lstStyle/>
          <a:p>
            <a:pPr marL="285750" indent="-285750" algn="just">
              <a:buClr>
                <a:schemeClr val="tx2"/>
              </a:buClr>
              <a:buFont typeface="Wingdings" panose="05000000000000000000" pitchFamily="2" charset="2"/>
              <a:buChar char="q"/>
            </a:pPr>
            <a:r>
              <a:rPr lang="en-US" b="1" dirty="0">
                <a:solidFill>
                  <a:schemeClr val="tx2"/>
                </a:solidFill>
              </a:rPr>
              <a:t>Some notes on review speed</a:t>
            </a:r>
            <a:endParaRPr lang="en-US" dirty="0"/>
          </a:p>
          <a:p>
            <a:pPr marL="290513" lvl="1" indent="-169863" algn="just">
              <a:buClr>
                <a:schemeClr val="tx2"/>
              </a:buClr>
              <a:buFont typeface="Wingdings" panose="05000000000000000000" pitchFamily="2" charset="2"/>
              <a:buChar char="§"/>
            </a:pPr>
            <a:r>
              <a:rPr lang="en-US" dirty="0"/>
              <a:t>For a simple analysis, when a peer review completed, compare </a:t>
            </a:r>
            <a:r>
              <a:rPr lang="en-US" dirty="0">
                <a:sym typeface="Wingdings" panose="05000000000000000000" pitchFamily="2" charset="2"/>
              </a:rPr>
              <a:t>then analyze target values vs performance values</a:t>
            </a:r>
          </a:p>
          <a:p>
            <a:pPr marL="747713" lvl="2" indent="-169863" algn="just">
              <a:buClr>
                <a:schemeClr val="tx2"/>
              </a:buClr>
              <a:buFont typeface="Wingdings" panose="05000000000000000000" pitchFamily="2" charset="2"/>
              <a:buChar char="§"/>
            </a:pPr>
            <a:r>
              <a:rPr lang="en-US" dirty="0">
                <a:sym typeface="Wingdings" panose="05000000000000000000" pitchFamily="2" charset="2"/>
              </a:rPr>
              <a:t>Review speed is fast  predicting poor peer review</a:t>
            </a:r>
          </a:p>
          <a:p>
            <a:pPr marL="747713" lvl="2" indent="-169863" algn="just">
              <a:buClr>
                <a:schemeClr val="tx2"/>
              </a:buClr>
              <a:buFont typeface="Wingdings" panose="05000000000000000000" pitchFamily="2" charset="2"/>
              <a:buChar char="§"/>
            </a:pPr>
            <a:r>
              <a:rPr lang="en-US" dirty="0">
                <a:sym typeface="Wingdings" panose="05000000000000000000" pitchFamily="2" charset="2"/>
              </a:rPr>
              <a:t>Review speed is slow  predicting low review capability of participants</a:t>
            </a:r>
          </a:p>
          <a:p>
            <a:pPr marL="747713" lvl="2" indent="-169863" algn="just">
              <a:buClr>
                <a:schemeClr val="tx2"/>
              </a:buClr>
              <a:buFont typeface="Wingdings" panose="05000000000000000000" pitchFamily="2" charset="2"/>
              <a:buChar char="§"/>
            </a:pPr>
            <a:r>
              <a:rPr lang="en-US" dirty="0">
                <a:solidFill>
                  <a:schemeClr val="tx2"/>
                </a:solidFill>
                <a:sym typeface="Wingdings" panose="05000000000000000000" pitchFamily="2" charset="2"/>
              </a:rPr>
              <a:t>Combining with review issue density to predict the quality of product</a:t>
            </a:r>
          </a:p>
          <a:p>
            <a:pPr marL="747713" lvl="2" indent="-169863" algn="just">
              <a:buClr>
                <a:schemeClr val="tx2"/>
              </a:buClr>
              <a:buFont typeface="Wingdings" panose="05000000000000000000" pitchFamily="2" charset="2"/>
              <a:buChar char="§"/>
            </a:pPr>
            <a:endParaRPr lang="en-US" dirty="0"/>
          </a:p>
        </p:txBody>
      </p:sp>
      <p:sp>
        <p:nvSpPr>
          <p:cNvPr id="7" name="Rectangle 6"/>
          <p:cNvSpPr/>
          <p:nvPr/>
        </p:nvSpPr>
        <p:spPr>
          <a:xfrm>
            <a:off x="1127448" y="3559619"/>
            <a:ext cx="3996445" cy="2308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Peer review performance analysis (Example)</a:t>
            </a:r>
            <a:endParaRPr lang="en-US" sz="900" i="1" dirty="0">
              <a:latin typeface="Arial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94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0">
                                            <p:txEl>
                                              <p:pRg st="1" end="1"/>
                                            </p:txEl>
                                          </p:spTgt>
                                        </p:tgtEl>
                                        <p:attrNameLst>
                                          <p:attrName>style.visibility</p:attrName>
                                        </p:attrNameLst>
                                      </p:cBhvr>
                                      <p:to>
                                        <p:strVal val="visible"/>
                                      </p:to>
                                    </p:set>
                                    <p:animEffect transition="in" filter="fade">
                                      <p:cBhvr>
                                        <p:cTn id="10" dur="500"/>
                                        <p:tgtEl>
                                          <p:spTgt spid="7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0">
                                            <p:txEl>
                                              <p:pRg st="2" end="2"/>
                                            </p:txEl>
                                          </p:spTgt>
                                        </p:tgtEl>
                                        <p:attrNameLst>
                                          <p:attrName>style.visibility</p:attrName>
                                        </p:attrNameLst>
                                      </p:cBhvr>
                                      <p:to>
                                        <p:strVal val="visible"/>
                                      </p:to>
                                    </p:set>
                                    <p:animEffect transition="in" filter="fade">
                                      <p:cBhvr>
                                        <p:cTn id="13" dur="500"/>
                                        <p:tgtEl>
                                          <p:spTgt spid="7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0">
                                            <p:txEl>
                                              <p:pRg st="3" end="3"/>
                                            </p:txEl>
                                          </p:spTgt>
                                        </p:tgtEl>
                                        <p:attrNameLst>
                                          <p:attrName>style.visibility</p:attrName>
                                        </p:attrNameLst>
                                      </p:cBhvr>
                                      <p:to>
                                        <p:strVal val="visible"/>
                                      </p:to>
                                    </p:set>
                                    <p:animEffect transition="in" filter="fade">
                                      <p:cBhvr>
                                        <p:cTn id="16" dur="500"/>
                                        <p:tgtEl>
                                          <p:spTgt spid="7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0">
                                            <p:txEl>
                                              <p:pRg st="4" end="4"/>
                                            </p:txEl>
                                          </p:spTgt>
                                        </p:tgtEl>
                                        <p:attrNameLst>
                                          <p:attrName>style.visibility</p:attrName>
                                        </p:attrNameLst>
                                      </p:cBhvr>
                                      <p:to>
                                        <p:strVal val="visible"/>
                                      </p:to>
                                    </p:set>
                                    <p:animEffect transition="in" filter="fade">
                                      <p:cBhvr>
                                        <p:cTn id="19" dur="500"/>
                                        <p:tgtEl>
                                          <p:spTgt spid="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QQC Indicators – Peer review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63</a:t>
            </a:fld>
            <a:endParaRPr lang="de-DE" dirty="0"/>
          </a:p>
        </p:txBody>
      </p:sp>
      <p:graphicFrame>
        <p:nvGraphicFramePr>
          <p:cNvPr id="38" name="Chart 37"/>
          <p:cNvGraphicFramePr>
            <a:graphicFrameLocks/>
          </p:cNvGraphicFramePr>
          <p:nvPr/>
        </p:nvGraphicFramePr>
        <p:xfrm>
          <a:off x="-5768" y="782939"/>
          <a:ext cx="6115257" cy="2852738"/>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rot="20368617">
            <a:off x="729117" y="891223"/>
            <a:ext cx="1133644" cy="369332"/>
          </a:xfrm>
          <a:prstGeom prst="rect">
            <a:avLst/>
          </a:prstGeom>
          <a:solidFill>
            <a:schemeClr val="accent1">
              <a:lumMod val="20000"/>
              <a:lumOff val="80000"/>
            </a:schemeClr>
          </a:solidFill>
        </p:spPr>
        <p:txBody>
          <a:bodyPr wrap="none">
            <a:spAutoFit/>
          </a:bodyPr>
          <a:lstStyle/>
          <a:p>
            <a:r>
              <a:rPr lang="en-US" b="1" dirty="0">
                <a:solidFill>
                  <a:schemeClr val="tx2"/>
                </a:solidFill>
              </a:rPr>
              <a:t>Example</a:t>
            </a:r>
          </a:p>
        </p:txBody>
      </p:sp>
      <p:sp>
        <p:nvSpPr>
          <p:cNvPr id="70" name="Rectangle 69"/>
          <p:cNvSpPr/>
          <p:nvPr/>
        </p:nvSpPr>
        <p:spPr>
          <a:xfrm>
            <a:off x="5951984" y="654096"/>
            <a:ext cx="5969313" cy="5078313"/>
          </a:xfrm>
          <a:prstGeom prst="rect">
            <a:avLst/>
          </a:prstGeom>
        </p:spPr>
        <p:txBody>
          <a:bodyPr wrap="square">
            <a:spAutoFit/>
          </a:bodyPr>
          <a:lstStyle/>
          <a:p>
            <a:pPr marL="285750" indent="-285750" algn="just">
              <a:buClr>
                <a:schemeClr val="tx2"/>
              </a:buClr>
              <a:buFont typeface="Wingdings" panose="05000000000000000000" pitchFamily="2" charset="2"/>
              <a:buChar char="q"/>
            </a:pPr>
            <a:r>
              <a:rPr lang="en-US" b="1" dirty="0">
                <a:solidFill>
                  <a:schemeClr val="tx2"/>
                </a:solidFill>
              </a:rPr>
              <a:t>Some notes on review issue/defect density</a:t>
            </a:r>
            <a:endParaRPr lang="en-US" dirty="0"/>
          </a:p>
          <a:p>
            <a:pPr marL="290513" lvl="1" indent="-169863" algn="just">
              <a:buClr>
                <a:schemeClr val="tx2"/>
              </a:buClr>
              <a:buFont typeface="Wingdings" panose="05000000000000000000" pitchFamily="2" charset="2"/>
              <a:buChar char="§"/>
            </a:pPr>
            <a:r>
              <a:rPr lang="en-US" dirty="0"/>
              <a:t>For a simple analysis, when a peer review completed, compare </a:t>
            </a:r>
            <a:r>
              <a:rPr lang="en-US" dirty="0">
                <a:sym typeface="Wingdings" panose="05000000000000000000" pitchFamily="2" charset="2"/>
              </a:rPr>
              <a:t>then analyze target values vs performance values</a:t>
            </a:r>
          </a:p>
          <a:p>
            <a:pPr marL="747713" lvl="2" indent="-169863" algn="just">
              <a:buClr>
                <a:schemeClr val="tx2"/>
              </a:buClr>
              <a:buFont typeface="Wingdings" panose="05000000000000000000" pitchFamily="2" charset="2"/>
              <a:buChar char="§"/>
            </a:pPr>
            <a:r>
              <a:rPr lang="en-US" dirty="0">
                <a:sym typeface="Wingdings" panose="05000000000000000000" pitchFamily="2" charset="2"/>
              </a:rPr>
              <a:t>Actual value &gt; threshold  predicting </a:t>
            </a:r>
            <a:r>
              <a:rPr lang="en-US" dirty="0">
                <a:solidFill>
                  <a:srgbClr val="C00000"/>
                </a:solidFill>
                <a:sym typeface="Wingdings" panose="05000000000000000000" pitchFamily="2" charset="2"/>
              </a:rPr>
              <a:t>bad quality</a:t>
            </a:r>
          </a:p>
          <a:p>
            <a:pPr marL="747713" lvl="2" indent="-169863" algn="just">
              <a:buClr>
                <a:schemeClr val="tx2"/>
              </a:buClr>
              <a:buFont typeface="Wingdings" panose="05000000000000000000" pitchFamily="2" charset="2"/>
              <a:buChar char="§"/>
            </a:pPr>
            <a:r>
              <a:rPr lang="en-US" dirty="0">
                <a:sym typeface="Wingdings" panose="05000000000000000000" pitchFamily="2" charset="2"/>
              </a:rPr>
              <a:t>Actual value &lt; threshold  predicting (1) inappropriate reviewing method, or (2) </a:t>
            </a:r>
            <a:r>
              <a:rPr lang="en-US" dirty="0">
                <a:solidFill>
                  <a:schemeClr val="tx2"/>
                </a:solidFill>
                <a:sym typeface="Wingdings" panose="05000000000000000000" pitchFamily="2" charset="2"/>
              </a:rPr>
              <a:t>good quality</a:t>
            </a:r>
          </a:p>
          <a:p>
            <a:pPr marL="747713" lvl="2" indent="-169863" algn="just">
              <a:buClr>
                <a:schemeClr val="tx2"/>
              </a:buClr>
              <a:buFont typeface="Wingdings" panose="05000000000000000000" pitchFamily="2" charset="2"/>
              <a:buChar char="§"/>
            </a:pPr>
            <a:r>
              <a:rPr lang="en-US" dirty="0">
                <a:sym typeface="Wingdings" panose="05000000000000000000" pitchFamily="2" charset="2"/>
              </a:rPr>
              <a:t>Actual value &lt; threshold, and </a:t>
            </a:r>
            <a:r>
              <a:rPr lang="en-US" dirty="0">
                <a:solidFill>
                  <a:schemeClr val="accent5"/>
                </a:solidFill>
                <a:sym typeface="Wingdings" panose="05000000000000000000" pitchFamily="2" charset="2"/>
              </a:rPr>
              <a:t>review speed is slow </a:t>
            </a:r>
            <a:r>
              <a:rPr lang="en-US" dirty="0">
                <a:sym typeface="Wingdings" panose="05000000000000000000" pitchFamily="2" charset="2"/>
              </a:rPr>
              <a:t> predicting (1) inappropriate reviewing method, or (2) </a:t>
            </a:r>
            <a:r>
              <a:rPr lang="en-US" dirty="0">
                <a:solidFill>
                  <a:schemeClr val="tx2"/>
                </a:solidFill>
                <a:sym typeface="Wingdings" panose="05000000000000000000" pitchFamily="2" charset="2"/>
              </a:rPr>
              <a:t>good quality</a:t>
            </a:r>
          </a:p>
          <a:p>
            <a:pPr marL="747713" lvl="2" indent="-169863" algn="just">
              <a:buClr>
                <a:schemeClr val="tx2"/>
              </a:buClr>
              <a:buFont typeface="Wingdings" panose="05000000000000000000" pitchFamily="2" charset="2"/>
              <a:buChar char="§"/>
            </a:pPr>
            <a:r>
              <a:rPr lang="en-US" dirty="0">
                <a:sym typeface="Wingdings" panose="05000000000000000000" pitchFamily="2" charset="2"/>
              </a:rPr>
              <a:t>Actual value &lt; threshold, and </a:t>
            </a:r>
            <a:r>
              <a:rPr lang="en-US" dirty="0">
                <a:solidFill>
                  <a:schemeClr val="accent5"/>
                </a:solidFill>
                <a:sym typeface="Wingdings" panose="05000000000000000000" pitchFamily="2" charset="2"/>
              </a:rPr>
              <a:t>review speed is fast </a:t>
            </a:r>
            <a:r>
              <a:rPr lang="en-US" dirty="0">
                <a:sym typeface="Wingdings" panose="05000000000000000000" pitchFamily="2" charset="2"/>
              </a:rPr>
              <a:t> predicting </a:t>
            </a:r>
            <a:r>
              <a:rPr lang="en-US" dirty="0">
                <a:solidFill>
                  <a:srgbClr val="C00000"/>
                </a:solidFill>
                <a:sym typeface="Wingdings" panose="05000000000000000000" pitchFamily="2" charset="2"/>
              </a:rPr>
              <a:t>bad quality</a:t>
            </a:r>
          </a:p>
          <a:p>
            <a:pPr marL="747713" lvl="2" indent="-169863" algn="just">
              <a:buClr>
                <a:schemeClr val="tx2"/>
              </a:buClr>
              <a:buFont typeface="Wingdings" panose="05000000000000000000" pitchFamily="2" charset="2"/>
              <a:buChar char="§"/>
            </a:pPr>
            <a:r>
              <a:rPr lang="en-US" dirty="0">
                <a:sym typeface="Wingdings" panose="05000000000000000000" pitchFamily="2" charset="2"/>
              </a:rPr>
              <a:t>Actual value &gt; threshold, and </a:t>
            </a:r>
            <a:r>
              <a:rPr lang="en-US" dirty="0">
                <a:solidFill>
                  <a:schemeClr val="accent5"/>
                </a:solidFill>
                <a:sym typeface="Wingdings" panose="05000000000000000000" pitchFamily="2" charset="2"/>
              </a:rPr>
              <a:t>review speed is fast </a:t>
            </a:r>
            <a:r>
              <a:rPr lang="en-US" dirty="0">
                <a:sym typeface="Wingdings" panose="05000000000000000000" pitchFamily="2" charset="2"/>
              </a:rPr>
              <a:t> predicting </a:t>
            </a:r>
            <a:r>
              <a:rPr lang="en-US" dirty="0">
                <a:solidFill>
                  <a:srgbClr val="C00000"/>
                </a:solidFill>
                <a:sym typeface="Wingdings" panose="05000000000000000000" pitchFamily="2" charset="2"/>
              </a:rPr>
              <a:t>bad quality</a:t>
            </a:r>
          </a:p>
          <a:p>
            <a:pPr marL="747713" lvl="2" indent="-169863" algn="just">
              <a:buClr>
                <a:schemeClr val="tx2"/>
              </a:buClr>
              <a:buFont typeface="Wingdings" panose="05000000000000000000" pitchFamily="2" charset="2"/>
              <a:buChar char="§"/>
            </a:pPr>
            <a:r>
              <a:rPr lang="en-US" dirty="0">
                <a:sym typeface="Wingdings" panose="05000000000000000000" pitchFamily="2" charset="2"/>
              </a:rPr>
              <a:t>Actual value &gt; threshold, and </a:t>
            </a:r>
            <a:r>
              <a:rPr lang="en-US" dirty="0">
                <a:solidFill>
                  <a:schemeClr val="accent5"/>
                </a:solidFill>
                <a:sym typeface="Wingdings" panose="05000000000000000000" pitchFamily="2" charset="2"/>
              </a:rPr>
              <a:t>review speed is slow </a:t>
            </a:r>
            <a:r>
              <a:rPr lang="en-US" dirty="0">
                <a:sym typeface="Wingdings" panose="05000000000000000000" pitchFamily="2" charset="2"/>
              </a:rPr>
              <a:t> predicting (1) inappropriate reviewing method, or (2) </a:t>
            </a:r>
            <a:r>
              <a:rPr lang="en-US" dirty="0">
                <a:solidFill>
                  <a:srgbClr val="C00000"/>
                </a:solidFill>
                <a:sym typeface="Wingdings" panose="05000000000000000000" pitchFamily="2" charset="2"/>
              </a:rPr>
              <a:t>bad quality</a:t>
            </a:r>
            <a:endParaRPr lang="en-US" dirty="0"/>
          </a:p>
        </p:txBody>
      </p:sp>
      <p:sp>
        <p:nvSpPr>
          <p:cNvPr id="7" name="Rectangle 6"/>
          <p:cNvSpPr/>
          <p:nvPr/>
        </p:nvSpPr>
        <p:spPr>
          <a:xfrm>
            <a:off x="1127448" y="3559619"/>
            <a:ext cx="3996445" cy="2308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Peer review performance analysis (Example)</a:t>
            </a:r>
            <a:endParaRPr lang="en-US" sz="900" i="1" dirty="0">
              <a:latin typeface="Arial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368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0">
                                            <p:txEl>
                                              <p:pRg st="1" end="1"/>
                                            </p:txEl>
                                          </p:spTgt>
                                        </p:tgtEl>
                                        <p:attrNameLst>
                                          <p:attrName>style.visibility</p:attrName>
                                        </p:attrNameLst>
                                      </p:cBhvr>
                                      <p:to>
                                        <p:strVal val="visible"/>
                                      </p:to>
                                    </p:set>
                                    <p:animEffect transition="in" filter="fade">
                                      <p:cBhvr>
                                        <p:cTn id="10" dur="500"/>
                                        <p:tgtEl>
                                          <p:spTgt spid="7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0">
                                            <p:txEl>
                                              <p:pRg st="2" end="2"/>
                                            </p:txEl>
                                          </p:spTgt>
                                        </p:tgtEl>
                                        <p:attrNameLst>
                                          <p:attrName>style.visibility</p:attrName>
                                        </p:attrNameLst>
                                      </p:cBhvr>
                                      <p:to>
                                        <p:strVal val="visible"/>
                                      </p:to>
                                    </p:set>
                                    <p:animEffect transition="in" filter="fade">
                                      <p:cBhvr>
                                        <p:cTn id="13" dur="500"/>
                                        <p:tgtEl>
                                          <p:spTgt spid="7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0">
                                            <p:txEl>
                                              <p:pRg st="3" end="3"/>
                                            </p:txEl>
                                          </p:spTgt>
                                        </p:tgtEl>
                                        <p:attrNameLst>
                                          <p:attrName>style.visibility</p:attrName>
                                        </p:attrNameLst>
                                      </p:cBhvr>
                                      <p:to>
                                        <p:strVal val="visible"/>
                                      </p:to>
                                    </p:set>
                                    <p:animEffect transition="in" filter="fade">
                                      <p:cBhvr>
                                        <p:cTn id="16" dur="500"/>
                                        <p:tgtEl>
                                          <p:spTgt spid="7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0">
                                            <p:txEl>
                                              <p:pRg st="4" end="4"/>
                                            </p:txEl>
                                          </p:spTgt>
                                        </p:tgtEl>
                                        <p:attrNameLst>
                                          <p:attrName>style.visibility</p:attrName>
                                        </p:attrNameLst>
                                      </p:cBhvr>
                                      <p:to>
                                        <p:strVal val="visible"/>
                                      </p:to>
                                    </p:set>
                                    <p:animEffect transition="in" filter="fade">
                                      <p:cBhvr>
                                        <p:cTn id="19" dur="500"/>
                                        <p:tgtEl>
                                          <p:spTgt spid="7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0">
                                            <p:txEl>
                                              <p:pRg st="5" end="5"/>
                                            </p:txEl>
                                          </p:spTgt>
                                        </p:tgtEl>
                                        <p:attrNameLst>
                                          <p:attrName>style.visibility</p:attrName>
                                        </p:attrNameLst>
                                      </p:cBhvr>
                                      <p:to>
                                        <p:strVal val="visible"/>
                                      </p:to>
                                    </p:set>
                                    <p:animEffect transition="in" filter="fade">
                                      <p:cBhvr>
                                        <p:cTn id="22" dur="500"/>
                                        <p:tgtEl>
                                          <p:spTgt spid="7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0">
                                            <p:txEl>
                                              <p:pRg st="6" end="6"/>
                                            </p:txEl>
                                          </p:spTgt>
                                        </p:tgtEl>
                                        <p:attrNameLst>
                                          <p:attrName>style.visibility</p:attrName>
                                        </p:attrNameLst>
                                      </p:cBhvr>
                                      <p:to>
                                        <p:strVal val="visible"/>
                                      </p:to>
                                    </p:set>
                                    <p:animEffect transition="in" filter="fade">
                                      <p:cBhvr>
                                        <p:cTn id="25" dur="500"/>
                                        <p:tgtEl>
                                          <p:spTgt spid="7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0">
                                            <p:txEl>
                                              <p:pRg st="7" end="7"/>
                                            </p:txEl>
                                          </p:spTgt>
                                        </p:tgtEl>
                                        <p:attrNameLst>
                                          <p:attrName>style.visibility</p:attrName>
                                        </p:attrNameLst>
                                      </p:cBhvr>
                                      <p:to>
                                        <p:strVal val="visible"/>
                                      </p:to>
                                    </p:set>
                                    <p:animEffect transition="in" filter="fade">
                                      <p:cBhvr>
                                        <p:cTn id="28" dur="500"/>
                                        <p:tgtEl>
                                          <p:spTgt spid="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QQC Indicators – Peer review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64</a:t>
            </a:fld>
            <a:endParaRPr lang="de-DE" dirty="0"/>
          </a:p>
        </p:txBody>
      </p:sp>
      <p:graphicFrame>
        <p:nvGraphicFramePr>
          <p:cNvPr id="38" name="Chart 37"/>
          <p:cNvGraphicFramePr>
            <a:graphicFrameLocks/>
          </p:cNvGraphicFramePr>
          <p:nvPr/>
        </p:nvGraphicFramePr>
        <p:xfrm>
          <a:off x="-5768" y="782939"/>
          <a:ext cx="6115257" cy="2852738"/>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rot="20368617">
            <a:off x="729117" y="891223"/>
            <a:ext cx="1133644" cy="369332"/>
          </a:xfrm>
          <a:prstGeom prst="rect">
            <a:avLst/>
          </a:prstGeom>
          <a:solidFill>
            <a:schemeClr val="accent1">
              <a:lumMod val="20000"/>
              <a:lumOff val="80000"/>
            </a:schemeClr>
          </a:solidFill>
        </p:spPr>
        <p:txBody>
          <a:bodyPr wrap="none">
            <a:spAutoFit/>
          </a:bodyPr>
          <a:lstStyle/>
          <a:p>
            <a:r>
              <a:rPr lang="en-US" b="1" dirty="0">
                <a:solidFill>
                  <a:schemeClr val="tx2"/>
                </a:solidFill>
              </a:rPr>
              <a:t>Example</a:t>
            </a:r>
          </a:p>
        </p:txBody>
      </p:sp>
      <p:sp>
        <p:nvSpPr>
          <p:cNvPr id="7" name="Rectangle 6"/>
          <p:cNvSpPr/>
          <p:nvPr/>
        </p:nvSpPr>
        <p:spPr>
          <a:xfrm>
            <a:off x="5951984" y="654096"/>
            <a:ext cx="5872497" cy="3108543"/>
          </a:xfrm>
          <a:prstGeom prst="rect">
            <a:avLst/>
          </a:prstGeom>
        </p:spPr>
        <p:txBody>
          <a:bodyPr wrap="square">
            <a:spAutoFit/>
          </a:bodyPr>
          <a:lstStyle/>
          <a:p>
            <a:pPr marL="285750" indent="-285750" algn="just">
              <a:buClr>
                <a:schemeClr val="tx2"/>
              </a:buClr>
              <a:buFont typeface="Wingdings" panose="05000000000000000000" pitchFamily="2" charset="2"/>
              <a:buChar char="q"/>
            </a:pPr>
            <a:r>
              <a:rPr lang="en-US" b="1" dirty="0">
                <a:solidFill>
                  <a:schemeClr val="tx2"/>
                </a:solidFill>
              </a:rPr>
              <a:t>However, analyzing peer review performance is </a:t>
            </a:r>
            <a:r>
              <a:rPr lang="en-US" b="1" dirty="0">
                <a:solidFill>
                  <a:srgbClr val="C00000"/>
                </a:solidFill>
              </a:rPr>
              <a:t>NOT so easy…</a:t>
            </a:r>
            <a:endParaRPr lang="en-US" dirty="0">
              <a:solidFill>
                <a:srgbClr val="C00000"/>
              </a:solidFill>
            </a:endParaRPr>
          </a:p>
          <a:p>
            <a:pPr marL="398463" lvl="1" indent="-173038" algn="just">
              <a:buClr>
                <a:schemeClr val="tx2"/>
              </a:buClr>
              <a:buFont typeface="Wingdings" panose="05000000000000000000" pitchFamily="2" charset="2"/>
              <a:buChar char="§"/>
            </a:pPr>
            <a:r>
              <a:rPr lang="en-US" sz="1600" dirty="0"/>
              <a:t>We may </a:t>
            </a:r>
            <a:r>
              <a:rPr lang="en-US" sz="1600" b="1" dirty="0">
                <a:solidFill>
                  <a:srgbClr val="C00000"/>
                </a:solidFill>
              </a:rPr>
              <a:t>NOT</a:t>
            </a:r>
            <a:r>
              <a:rPr lang="en-US" sz="1600" dirty="0">
                <a:solidFill>
                  <a:srgbClr val="C00000"/>
                </a:solidFill>
              </a:rPr>
              <a:t> predict exactly how many defects can be detected </a:t>
            </a:r>
            <a:r>
              <a:rPr lang="en-US" sz="1600" dirty="0"/>
              <a:t>before actually handling a review and performing a test/check on output work. It’s also impacted from low-skill participants may </a:t>
            </a:r>
            <a:r>
              <a:rPr lang="en-US" sz="1600" b="1" dirty="0"/>
              <a:t>NOT</a:t>
            </a:r>
            <a:r>
              <a:rPr lang="en-US" sz="1600" dirty="0"/>
              <a:t> detect anything while high-skill participants may point-out a lot of issues during a review.</a:t>
            </a:r>
          </a:p>
          <a:p>
            <a:pPr marL="398463" lvl="1" indent="-173038" algn="just">
              <a:buClr>
                <a:schemeClr val="tx2"/>
              </a:buClr>
              <a:buFont typeface="Wingdings" panose="05000000000000000000" pitchFamily="2" charset="2"/>
              <a:buChar char="§"/>
            </a:pPr>
            <a:endParaRPr lang="en-US" sz="1600" dirty="0"/>
          </a:p>
          <a:p>
            <a:pPr marL="398463" lvl="1" indent="-173038" algn="just">
              <a:buClr>
                <a:schemeClr val="tx2"/>
              </a:buClr>
              <a:buFont typeface="Wingdings" panose="05000000000000000000" pitchFamily="2" charset="2"/>
              <a:buChar char="§"/>
            </a:pPr>
            <a:r>
              <a:rPr lang="en-US" sz="1600" dirty="0"/>
              <a:t>Moreover, </a:t>
            </a:r>
            <a:r>
              <a:rPr lang="en-US" sz="1600" dirty="0">
                <a:solidFill>
                  <a:srgbClr val="C00000"/>
                </a:solidFill>
              </a:rPr>
              <a:t>reference from Process Database sometime does </a:t>
            </a:r>
            <a:r>
              <a:rPr lang="en-US" sz="1600" b="1" dirty="0">
                <a:solidFill>
                  <a:srgbClr val="C00000"/>
                </a:solidFill>
              </a:rPr>
              <a:t>NOT</a:t>
            </a:r>
            <a:r>
              <a:rPr lang="en-US" sz="1600" dirty="0">
                <a:solidFill>
                  <a:srgbClr val="C00000"/>
                </a:solidFill>
              </a:rPr>
              <a:t> help to analyze a particular review</a:t>
            </a:r>
            <a:r>
              <a:rPr lang="en-US" sz="1600" dirty="0"/>
              <a:t>, since early reviews may detect a lot of issues while later reviews on the same items may only detect fewer or nothing.</a:t>
            </a:r>
          </a:p>
        </p:txBody>
      </p:sp>
      <p:sp>
        <p:nvSpPr>
          <p:cNvPr id="9" name="Rectangle 8"/>
          <p:cNvSpPr/>
          <p:nvPr/>
        </p:nvSpPr>
        <p:spPr>
          <a:xfrm>
            <a:off x="1127448" y="3559619"/>
            <a:ext cx="3996445" cy="2308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Peer review performance analysis (Example)</a:t>
            </a:r>
            <a:endParaRPr lang="en-US" sz="900" i="1" dirty="0">
              <a:latin typeface="Arial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00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QQC Indicators – Peer review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65</a:t>
            </a:fld>
            <a:endParaRPr lang="de-DE" dirty="0"/>
          </a:p>
        </p:txBody>
      </p:sp>
      <p:graphicFrame>
        <p:nvGraphicFramePr>
          <p:cNvPr id="38" name="Chart 37"/>
          <p:cNvGraphicFramePr>
            <a:graphicFrameLocks/>
          </p:cNvGraphicFramePr>
          <p:nvPr/>
        </p:nvGraphicFramePr>
        <p:xfrm>
          <a:off x="-5768" y="782939"/>
          <a:ext cx="6115257" cy="2852738"/>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p:cNvGrpSpPr/>
          <p:nvPr/>
        </p:nvGrpSpPr>
        <p:grpSpPr>
          <a:xfrm>
            <a:off x="479376" y="2492896"/>
            <a:ext cx="9649072" cy="5687420"/>
            <a:chOff x="479376" y="2492896"/>
            <a:chExt cx="9649072" cy="5687420"/>
          </a:xfrm>
        </p:grpSpPr>
        <p:sp>
          <p:nvSpPr>
            <p:cNvPr id="40" name="Arc 39"/>
            <p:cNvSpPr/>
            <p:nvPr/>
          </p:nvSpPr>
          <p:spPr>
            <a:xfrm rot="10800000">
              <a:off x="683589" y="2492896"/>
              <a:ext cx="9444859" cy="2852834"/>
            </a:xfrm>
            <a:prstGeom prst="arc">
              <a:avLst>
                <a:gd name="adj1" fmla="val 16200000"/>
                <a:gd name="adj2" fmla="val 21396423"/>
              </a:avLst>
            </a:prstGeom>
            <a:ln>
              <a:headEnd type="stealth" w="lg" len="lg"/>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cxnSp>
          <p:nvCxnSpPr>
            <p:cNvPr id="41" name="Straight Connector 40"/>
            <p:cNvCxnSpPr/>
            <p:nvPr/>
          </p:nvCxnSpPr>
          <p:spPr>
            <a:xfrm>
              <a:off x="479376" y="6093296"/>
              <a:ext cx="5666915"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624899" y="5013176"/>
              <a:ext cx="116996" cy="108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496064" y="5553235"/>
              <a:ext cx="116996" cy="5456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ectangle 43"/>
            <p:cNvSpPr/>
            <p:nvPr/>
          </p:nvSpPr>
          <p:spPr>
            <a:xfrm>
              <a:off x="1253830" y="4383241"/>
              <a:ext cx="116996" cy="1715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124995" y="5238268"/>
              <a:ext cx="116996" cy="8605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ectangle 45"/>
            <p:cNvSpPr/>
            <p:nvPr/>
          </p:nvSpPr>
          <p:spPr>
            <a:xfrm>
              <a:off x="1971153" y="5157192"/>
              <a:ext cx="116996" cy="94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842318" y="5625242"/>
              <a:ext cx="116996" cy="4736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ectangle 47"/>
            <p:cNvSpPr/>
            <p:nvPr/>
          </p:nvSpPr>
          <p:spPr>
            <a:xfrm>
              <a:off x="2344023" y="4941170"/>
              <a:ext cx="116996" cy="115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215188" y="5517231"/>
              <a:ext cx="116996" cy="5816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Rectangle 49"/>
            <p:cNvSpPr/>
            <p:nvPr/>
          </p:nvSpPr>
          <p:spPr>
            <a:xfrm>
              <a:off x="2721011" y="5085184"/>
              <a:ext cx="116996" cy="101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592176" y="5725643"/>
              <a:ext cx="116996" cy="3732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Rectangle 51"/>
            <p:cNvSpPr/>
            <p:nvPr/>
          </p:nvSpPr>
          <p:spPr>
            <a:xfrm>
              <a:off x="3091707" y="5345632"/>
              <a:ext cx="116996" cy="753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962872" y="5821660"/>
              <a:ext cx="116996" cy="277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3472956" y="5157192"/>
              <a:ext cx="116996" cy="941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344121" y="5757804"/>
              <a:ext cx="116996" cy="3410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p:cNvSpPr/>
            <p:nvPr/>
          </p:nvSpPr>
          <p:spPr>
            <a:xfrm>
              <a:off x="3855863" y="5229200"/>
              <a:ext cx="116996" cy="869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727028" y="5918366"/>
              <a:ext cx="116996" cy="1804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4228489" y="5301208"/>
              <a:ext cx="116996" cy="797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099654" y="5932862"/>
              <a:ext cx="116996" cy="1659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Rectangle 59"/>
            <p:cNvSpPr/>
            <p:nvPr/>
          </p:nvSpPr>
          <p:spPr>
            <a:xfrm>
              <a:off x="4600092" y="5157193"/>
              <a:ext cx="116996" cy="942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471257" y="6021288"/>
              <a:ext cx="116996" cy="788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Rectangle 61"/>
            <p:cNvSpPr/>
            <p:nvPr/>
          </p:nvSpPr>
          <p:spPr>
            <a:xfrm>
              <a:off x="4985135" y="5165548"/>
              <a:ext cx="116996" cy="934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856300" y="6022712"/>
              <a:ext cx="116996" cy="774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p:cNvSpPr/>
            <p:nvPr/>
          </p:nvSpPr>
          <p:spPr>
            <a:xfrm>
              <a:off x="835770" y="3933058"/>
              <a:ext cx="116996" cy="2160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06935" y="5020794"/>
              <a:ext cx="116996" cy="1072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Arc 65"/>
            <p:cNvSpPr/>
            <p:nvPr/>
          </p:nvSpPr>
          <p:spPr>
            <a:xfrm rot="10800000" flipV="1">
              <a:off x="683589" y="4192570"/>
              <a:ext cx="9444859" cy="3987746"/>
            </a:xfrm>
            <a:prstGeom prst="arc">
              <a:avLst>
                <a:gd name="adj1" fmla="val 16200000"/>
                <a:gd name="adj2" fmla="val 21396423"/>
              </a:avLst>
            </a:prstGeom>
            <a:ln>
              <a:solidFill>
                <a:srgbClr val="00B050"/>
              </a:solidFill>
              <a:prstDash val="dash"/>
              <a:headEnd type="none" w="lg" len="lg"/>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67" name="TextBox 66"/>
            <p:cNvSpPr txBox="1"/>
            <p:nvPr/>
          </p:nvSpPr>
          <p:spPr>
            <a:xfrm>
              <a:off x="5124252" y="5698570"/>
              <a:ext cx="4140100" cy="369332"/>
            </a:xfrm>
            <a:prstGeom prst="rect">
              <a:avLst/>
            </a:prstGeom>
            <a:noFill/>
          </p:spPr>
          <p:txBody>
            <a:bodyPr wrap="square" rtlCol="0">
              <a:spAutoFit/>
            </a:bodyPr>
            <a:lstStyle/>
            <a:p>
              <a:r>
                <a:rPr lang="en-US" i="1" dirty="0"/>
                <a:t>Lower density as increasing capability</a:t>
              </a:r>
            </a:p>
          </p:txBody>
        </p:sp>
        <p:sp>
          <p:nvSpPr>
            <p:cNvPr id="68" name="TextBox 67"/>
            <p:cNvSpPr txBox="1"/>
            <p:nvPr/>
          </p:nvSpPr>
          <p:spPr>
            <a:xfrm>
              <a:off x="3029875" y="4479956"/>
              <a:ext cx="2793274" cy="646331"/>
            </a:xfrm>
            <a:prstGeom prst="rect">
              <a:avLst/>
            </a:prstGeom>
            <a:noFill/>
          </p:spPr>
          <p:txBody>
            <a:bodyPr wrap="square" rtlCol="0">
              <a:spAutoFit/>
            </a:bodyPr>
            <a:lstStyle/>
            <a:p>
              <a:r>
                <a:rPr lang="en-US" i="1" dirty="0"/>
                <a:t>Faster speed as gaining more experience</a:t>
              </a:r>
            </a:p>
          </p:txBody>
        </p:sp>
        <p:sp>
          <p:nvSpPr>
            <p:cNvPr id="69" name="TextBox 68"/>
            <p:cNvSpPr txBox="1"/>
            <p:nvPr/>
          </p:nvSpPr>
          <p:spPr>
            <a:xfrm>
              <a:off x="1052008" y="3852249"/>
              <a:ext cx="2385784" cy="369332"/>
            </a:xfrm>
            <a:prstGeom prst="rect">
              <a:avLst/>
            </a:prstGeom>
            <a:noFill/>
          </p:spPr>
          <p:txBody>
            <a:bodyPr wrap="none" rtlCol="0">
              <a:spAutoFit/>
            </a:bodyPr>
            <a:lstStyle/>
            <a:p>
              <a:r>
                <a:rPr lang="en-US" b="1" dirty="0"/>
                <a:t>Expected a peer review chart</a:t>
              </a:r>
            </a:p>
          </p:txBody>
        </p:sp>
      </p:grpSp>
      <p:sp>
        <p:nvSpPr>
          <p:cNvPr id="4" name="Rectangle 3"/>
          <p:cNvSpPr/>
          <p:nvPr/>
        </p:nvSpPr>
        <p:spPr>
          <a:xfrm rot="20368617">
            <a:off x="729117" y="891223"/>
            <a:ext cx="1133644" cy="369332"/>
          </a:xfrm>
          <a:prstGeom prst="rect">
            <a:avLst/>
          </a:prstGeom>
          <a:solidFill>
            <a:schemeClr val="accent1">
              <a:lumMod val="20000"/>
              <a:lumOff val="80000"/>
            </a:schemeClr>
          </a:solidFill>
        </p:spPr>
        <p:txBody>
          <a:bodyPr wrap="none">
            <a:spAutoFit/>
          </a:bodyPr>
          <a:lstStyle/>
          <a:p>
            <a:r>
              <a:rPr lang="en-US" b="1" dirty="0">
                <a:solidFill>
                  <a:schemeClr val="tx2"/>
                </a:solidFill>
              </a:rPr>
              <a:t>Example</a:t>
            </a:r>
          </a:p>
        </p:txBody>
      </p:sp>
      <p:sp>
        <p:nvSpPr>
          <p:cNvPr id="70" name="Rectangle 69"/>
          <p:cNvSpPr/>
          <p:nvPr/>
        </p:nvSpPr>
        <p:spPr>
          <a:xfrm>
            <a:off x="5951984" y="654096"/>
            <a:ext cx="5969313" cy="3970318"/>
          </a:xfrm>
          <a:prstGeom prst="rect">
            <a:avLst/>
          </a:prstGeom>
        </p:spPr>
        <p:txBody>
          <a:bodyPr wrap="square">
            <a:spAutoFit/>
          </a:bodyPr>
          <a:lstStyle/>
          <a:p>
            <a:pPr marL="285750" indent="-285750" algn="just">
              <a:buClr>
                <a:schemeClr val="tx2"/>
              </a:buClr>
              <a:buFont typeface="Wingdings" panose="05000000000000000000" pitchFamily="2" charset="2"/>
              <a:buChar char="q"/>
            </a:pPr>
            <a:r>
              <a:rPr lang="en-US" b="1" dirty="0">
                <a:solidFill>
                  <a:schemeClr val="tx2"/>
                </a:solidFill>
              </a:rPr>
              <a:t>A series of peer review over time may show how good the conducted peer reviews are</a:t>
            </a:r>
            <a:r>
              <a:rPr lang="en-US" dirty="0"/>
              <a:t>:</a:t>
            </a:r>
          </a:p>
          <a:p>
            <a:pPr marL="747713" lvl="2" indent="-169863" algn="just">
              <a:buClr>
                <a:schemeClr val="tx2"/>
              </a:buClr>
              <a:buFont typeface="Wingdings" panose="05000000000000000000" pitchFamily="2" charset="2"/>
              <a:buChar char="§"/>
            </a:pPr>
            <a:r>
              <a:rPr lang="en-US" sz="1600" dirty="0"/>
              <a:t>Why later reviews on the same module still consume a huge effort?</a:t>
            </a:r>
          </a:p>
          <a:p>
            <a:pPr marL="747713" lvl="2" indent="-169863" algn="just">
              <a:buClr>
                <a:schemeClr val="tx2"/>
              </a:buClr>
              <a:buFont typeface="Wingdings" panose="05000000000000000000" pitchFamily="2" charset="2"/>
              <a:buChar char="§"/>
            </a:pPr>
            <a:r>
              <a:rPr lang="en-US" sz="1600" dirty="0"/>
              <a:t>Why later reviews on the same module still detect a lot of issues/defects?</a:t>
            </a:r>
          </a:p>
          <a:p>
            <a:pPr marL="290513" lvl="1" indent="-169863" algn="just">
              <a:buClr>
                <a:schemeClr val="tx2"/>
              </a:buClr>
              <a:buFont typeface="Wingdings" panose="05000000000000000000" pitchFamily="2" charset="2"/>
              <a:buChar char="§"/>
            </a:pPr>
            <a:endParaRPr lang="en-US" dirty="0"/>
          </a:p>
          <a:p>
            <a:pPr marL="288925" lvl="1" indent="-285750" algn="just">
              <a:buClr>
                <a:schemeClr val="tx2"/>
              </a:buClr>
              <a:buFont typeface="Wingdings" panose="05000000000000000000" pitchFamily="2" charset="2"/>
              <a:buChar char="q"/>
            </a:pPr>
            <a:r>
              <a:rPr lang="en-US" dirty="0"/>
              <a:t>With a </a:t>
            </a:r>
            <a:r>
              <a:rPr lang="en-US" dirty="0">
                <a:solidFill>
                  <a:schemeClr val="accent4">
                    <a:lumMod val="75000"/>
                  </a:schemeClr>
                </a:solidFill>
              </a:rPr>
              <a:t>controllable review speed</a:t>
            </a:r>
            <a:r>
              <a:rPr lang="en-US" dirty="0"/>
              <a:t>, actual issue/defect </a:t>
            </a:r>
            <a:r>
              <a:rPr lang="en-US" dirty="0">
                <a:solidFill>
                  <a:srgbClr val="7030A0"/>
                </a:solidFill>
              </a:rPr>
              <a:t>density is more than plan value</a:t>
            </a:r>
            <a:r>
              <a:rPr lang="en-US" dirty="0"/>
              <a:t> means that </a:t>
            </a:r>
            <a:r>
              <a:rPr lang="en-US" dirty="0">
                <a:solidFill>
                  <a:srgbClr val="7030A0"/>
                </a:solidFill>
              </a:rPr>
              <a:t>quality of work is lower than expectation</a:t>
            </a:r>
            <a:r>
              <a:rPr lang="en-US" dirty="0"/>
              <a:t>. If the actual </a:t>
            </a:r>
            <a:r>
              <a:rPr lang="en-US" dirty="0">
                <a:solidFill>
                  <a:schemeClr val="tx2"/>
                </a:solidFill>
              </a:rPr>
              <a:t>density is less than plan value</a:t>
            </a:r>
            <a:r>
              <a:rPr lang="en-US" dirty="0"/>
              <a:t>, it means that </a:t>
            </a:r>
            <a:r>
              <a:rPr lang="en-US" dirty="0">
                <a:solidFill>
                  <a:schemeClr val="tx2"/>
                </a:solidFill>
              </a:rPr>
              <a:t>quality of work is higher</a:t>
            </a:r>
            <a:r>
              <a:rPr lang="en-US" dirty="0"/>
              <a:t>. However, such kind of analysis is </a:t>
            </a:r>
            <a:r>
              <a:rPr lang="en-US" b="1" dirty="0">
                <a:solidFill>
                  <a:srgbClr val="C00000"/>
                </a:solidFill>
              </a:rPr>
              <a:t>NOT</a:t>
            </a:r>
            <a:r>
              <a:rPr lang="en-US" dirty="0">
                <a:solidFill>
                  <a:srgbClr val="C00000"/>
                </a:solidFill>
              </a:rPr>
              <a:t> always accuracy without </a:t>
            </a:r>
            <a:r>
              <a:rPr lang="en-US" b="1" dirty="0">
                <a:solidFill>
                  <a:srgbClr val="C00000"/>
                </a:solidFill>
              </a:rPr>
              <a:t>monitoring</a:t>
            </a:r>
            <a:r>
              <a:rPr lang="en-US" dirty="0">
                <a:solidFill>
                  <a:srgbClr val="C00000"/>
                </a:solidFill>
              </a:rPr>
              <a:t> the </a:t>
            </a:r>
            <a:r>
              <a:rPr lang="en-US" b="1" dirty="0">
                <a:solidFill>
                  <a:srgbClr val="C00000"/>
                </a:solidFill>
              </a:rPr>
              <a:t>trend</a:t>
            </a:r>
            <a:r>
              <a:rPr lang="en-US" dirty="0">
                <a:solidFill>
                  <a:srgbClr val="C00000"/>
                </a:solidFill>
              </a:rPr>
              <a:t> of peer review performance</a:t>
            </a:r>
            <a:r>
              <a:rPr lang="en-US" dirty="0"/>
              <a:t>.</a:t>
            </a:r>
          </a:p>
        </p:txBody>
      </p:sp>
      <p:sp>
        <p:nvSpPr>
          <p:cNvPr id="39" name="Rectangle 38"/>
          <p:cNvSpPr/>
          <p:nvPr/>
        </p:nvSpPr>
        <p:spPr>
          <a:xfrm>
            <a:off x="1127448" y="3559619"/>
            <a:ext cx="3996445" cy="2308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Peer review performance analysis (Example)</a:t>
            </a:r>
            <a:endParaRPr lang="en-US" sz="900" i="1" dirty="0">
              <a:latin typeface="Arial (Body)"/>
              <a:ea typeface="Calibri" panose="020F0502020204030204" pitchFamily="34" charset="0"/>
              <a:cs typeface="Times New Roman" panose="02020603050405020304" pitchFamily="18" charset="0"/>
            </a:endParaRPr>
          </a:p>
        </p:txBody>
      </p:sp>
      <p:sp>
        <p:nvSpPr>
          <p:cNvPr id="71" name="Rectangle 70"/>
          <p:cNvSpPr/>
          <p:nvPr/>
        </p:nvSpPr>
        <p:spPr>
          <a:xfrm>
            <a:off x="1127448" y="6110157"/>
            <a:ext cx="3996445" cy="2308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Peer review performance analysis (Expectation)</a:t>
            </a:r>
            <a:endParaRPr lang="en-US" sz="900" i="1" dirty="0">
              <a:latin typeface="Arial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84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animEffect transition="in" filter="fade">
                                      <p:cBhvr>
                                        <p:cTn id="11" dur="500"/>
                                        <p:tgtEl>
                                          <p:spTgt spid="70">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0">
                                            <p:txEl>
                                              <p:pRg st="2" end="2"/>
                                            </p:txEl>
                                          </p:spTgt>
                                        </p:tgtEl>
                                        <p:attrNameLst>
                                          <p:attrName>style.visibility</p:attrName>
                                        </p:attrNameLst>
                                      </p:cBhvr>
                                      <p:to>
                                        <p:strVal val="visible"/>
                                      </p:to>
                                    </p:set>
                                    <p:animEffect transition="in" filter="fade">
                                      <p:cBhvr>
                                        <p:cTn id="14" dur="500"/>
                                        <p:tgtEl>
                                          <p:spTgt spid="70">
                                            <p:txEl>
                                              <p:pRg st="2" end="2"/>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0">
                                            <p:txEl>
                                              <p:pRg st="4" end="4"/>
                                            </p:txEl>
                                          </p:spTgt>
                                        </p:tgtEl>
                                        <p:attrNameLst>
                                          <p:attrName>style.visibility</p:attrName>
                                        </p:attrNameLst>
                                      </p:cBhvr>
                                      <p:to>
                                        <p:strVal val="visible"/>
                                      </p:to>
                                    </p:set>
                                    <p:animEffect transition="in" filter="fade">
                                      <p:cBhvr>
                                        <p:cTn id="18" dur="500"/>
                                        <p:tgtEl>
                                          <p:spTgt spid="7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QQC Indicators – Peer review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66</a:t>
            </a:fld>
            <a:endParaRPr lang="de-DE" dirty="0"/>
          </a:p>
        </p:txBody>
      </p:sp>
      <p:graphicFrame>
        <p:nvGraphicFramePr>
          <p:cNvPr id="39" name="表 4">
            <a:extLst>
              <a:ext uri="{FF2B5EF4-FFF2-40B4-BE49-F238E27FC236}">
                <a16:creationId xmlns:a16="http://schemas.microsoft.com/office/drawing/2014/main" id="{7A0B0DB9-10B4-4233-99FB-6FD6FB679160}"/>
              </a:ext>
            </a:extLst>
          </p:cNvPr>
          <p:cNvGraphicFramePr>
            <a:graphicFrameLocks noGrp="1"/>
          </p:cNvGraphicFramePr>
          <p:nvPr>
            <p:extLst>
              <p:ext uri="{D42A27DB-BD31-4B8C-83A1-F6EECF244321}">
                <p14:modId xmlns:p14="http://schemas.microsoft.com/office/powerpoint/2010/main" val="1865455065"/>
              </p:ext>
            </p:extLst>
          </p:nvPr>
        </p:nvGraphicFramePr>
        <p:xfrm>
          <a:off x="296457" y="3225890"/>
          <a:ext cx="2699931" cy="2402688"/>
        </p:xfrm>
        <a:graphic>
          <a:graphicData uri="http://schemas.openxmlformats.org/drawingml/2006/table">
            <a:tbl>
              <a:tblPr firstRow="1" bandRow="1">
                <a:tableStyleId>{D7AC3CCA-C797-4891-BE02-D94E43425B78}</a:tableStyleId>
              </a:tblPr>
              <a:tblGrid>
                <a:gridCol w="899977">
                  <a:extLst>
                    <a:ext uri="{9D8B030D-6E8A-4147-A177-3AD203B41FA5}">
                      <a16:colId xmlns:a16="http://schemas.microsoft.com/office/drawing/2014/main" val="3023926059"/>
                    </a:ext>
                  </a:extLst>
                </a:gridCol>
                <a:gridCol w="899977">
                  <a:extLst>
                    <a:ext uri="{9D8B030D-6E8A-4147-A177-3AD203B41FA5}">
                      <a16:colId xmlns:a16="http://schemas.microsoft.com/office/drawing/2014/main" val="2490859278"/>
                    </a:ext>
                  </a:extLst>
                </a:gridCol>
                <a:gridCol w="899977">
                  <a:extLst>
                    <a:ext uri="{9D8B030D-6E8A-4147-A177-3AD203B41FA5}">
                      <a16:colId xmlns:a16="http://schemas.microsoft.com/office/drawing/2014/main" val="2471175267"/>
                    </a:ext>
                  </a:extLst>
                </a:gridCol>
              </a:tblGrid>
              <a:tr h="800896">
                <a:tc>
                  <a:txBody>
                    <a:bodyPr/>
                    <a:lstStyle/>
                    <a:p>
                      <a:pPr algn="ctr"/>
                      <a:r>
                        <a:rPr kumimoji="1" lang="ja-JP" altLang="en-US" sz="2300" b="1" dirty="0"/>
                        <a:t>①</a:t>
                      </a:r>
                    </a:p>
                  </a:txBody>
                  <a:tcPr marL="103895" marR="103895" marT="51947" marB="51947" anchor="ctr">
                    <a:lnR w="12700" cap="flat" cmpd="sng" algn="ctr">
                      <a:solidFill>
                        <a:schemeClr val="tx1"/>
                      </a:solidFill>
                      <a:prstDash val="dot"/>
                      <a:round/>
                      <a:headEnd type="none" w="med" len="med"/>
                      <a:tailEnd type="none" w="med" len="med"/>
                    </a:lnR>
                    <a:lnB w="12700" cap="flat" cmpd="sng" algn="ctr">
                      <a:solidFill>
                        <a:schemeClr val="tx1"/>
                      </a:solidFill>
                      <a:prstDash val="dot"/>
                      <a:round/>
                      <a:headEnd type="none" w="med" len="med"/>
                      <a:tailEnd type="none" w="med" len="med"/>
                    </a:lnB>
                    <a:solidFill>
                      <a:schemeClr val="accent2">
                        <a:lumMod val="40000"/>
                        <a:lumOff val="60000"/>
                      </a:schemeClr>
                    </a:solidFill>
                  </a:tcPr>
                </a:tc>
                <a:tc>
                  <a:txBody>
                    <a:bodyPr/>
                    <a:lstStyle/>
                    <a:p>
                      <a:pPr algn="ctr"/>
                      <a:r>
                        <a:rPr kumimoji="1" lang="ja-JP" altLang="en-US" sz="2300" b="1" dirty="0"/>
                        <a:t>②</a:t>
                      </a:r>
                    </a:p>
                  </a:txBody>
                  <a:tcPr marL="103895" marR="103895" marT="51947" marB="51947"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B w="12700" cap="flat" cmpd="sng" algn="ctr">
                      <a:solidFill>
                        <a:schemeClr val="tx1"/>
                      </a:solidFill>
                      <a:prstDash val="dot"/>
                      <a:round/>
                      <a:headEnd type="none" w="med" len="med"/>
                      <a:tailEnd type="none" w="med" len="med"/>
                    </a:lnB>
                    <a:solidFill>
                      <a:schemeClr val="accent2">
                        <a:lumMod val="40000"/>
                        <a:lumOff val="60000"/>
                      </a:schemeClr>
                    </a:solidFill>
                  </a:tcPr>
                </a:tc>
                <a:tc>
                  <a:txBody>
                    <a:bodyPr/>
                    <a:lstStyle/>
                    <a:p>
                      <a:pPr algn="ctr"/>
                      <a:r>
                        <a:rPr kumimoji="1" lang="ja-JP" altLang="en-US" sz="2300" b="1" dirty="0"/>
                        <a:t>③</a:t>
                      </a:r>
                    </a:p>
                  </a:txBody>
                  <a:tcPr marL="103895" marR="103895" marT="51947" marB="51947" anchor="ctr">
                    <a:lnL w="12700" cap="flat" cmpd="sng" algn="ctr">
                      <a:solidFill>
                        <a:schemeClr val="tx1"/>
                      </a:solidFill>
                      <a:prstDash val="dot"/>
                      <a:round/>
                      <a:headEnd type="none" w="med" len="med"/>
                      <a:tailEnd type="none" w="med" len="med"/>
                    </a:lnL>
                    <a:lnB w="12700" cap="flat" cmpd="sng" algn="ctr">
                      <a:solidFill>
                        <a:schemeClr val="tx1"/>
                      </a:solidFill>
                      <a:prstDash val="dot"/>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58507271"/>
                  </a:ext>
                </a:extLst>
              </a:tr>
              <a:tr h="800896">
                <a:tc>
                  <a:txBody>
                    <a:bodyPr/>
                    <a:lstStyle/>
                    <a:p>
                      <a:pPr algn="ctr"/>
                      <a:r>
                        <a:rPr kumimoji="1" lang="ja-JP" altLang="en-US" sz="2300" b="1" dirty="0"/>
                        <a:t>④</a:t>
                      </a:r>
                    </a:p>
                  </a:txBody>
                  <a:tcPr marL="103895" marR="103895" marT="51947" marB="51947" anchor="ctr">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2">
                        <a:lumMod val="20000"/>
                        <a:lumOff val="80000"/>
                      </a:schemeClr>
                    </a:solidFill>
                  </a:tcPr>
                </a:tc>
                <a:tc>
                  <a:txBody>
                    <a:bodyPr/>
                    <a:lstStyle/>
                    <a:p>
                      <a:pPr algn="ctr"/>
                      <a:r>
                        <a:rPr kumimoji="1" lang="ja-JP" altLang="en-US" sz="2300" b="1" dirty="0"/>
                        <a:t>⑤</a:t>
                      </a:r>
                    </a:p>
                  </a:txBody>
                  <a:tcPr marL="103895" marR="103895" marT="51947" marB="51947"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r>
                        <a:rPr kumimoji="1" lang="ja-JP" altLang="en-US" sz="2300" b="1" dirty="0"/>
                        <a:t>⑥</a:t>
                      </a:r>
                    </a:p>
                  </a:txBody>
                  <a:tcPr marL="103895" marR="103895" marT="51947" marB="51947" anchor="ctr">
                    <a:lnL w="12700" cap="flat" cmpd="sng" algn="ctr">
                      <a:solidFill>
                        <a:schemeClr val="tx1"/>
                      </a:solidFill>
                      <a:prstDash val="dot"/>
                      <a:round/>
                      <a:headEnd type="none" w="med" len="med"/>
                      <a:tailEnd type="none" w="med" len="med"/>
                    </a:lnL>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extLst>
                  <a:ext uri="{0D108BD9-81ED-4DB2-BD59-A6C34878D82A}">
                    <a16:rowId xmlns:a16="http://schemas.microsoft.com/office/drawing/2014/main" val="1474455698"/>
                  </a:ext>
                </a:extLst>
              </a:tr>
              <a:tr h="800896">
                <a:tc>
                  <a:txBody>
                    <a:bodyPr/>
                    <a:lstStyle/>
                    <a:p>
                      <a:pPr algn="ctr"/>
                      <a:r>
                        <a:rPr kumimoji="1" lang="ja-JP" altLang="en-US" sz="2300" b="1" dirty="0"/>
                        <a:t>⑦</a:t>
                      </a:r>
                    </a:p>
                  </a:txBody>
                  <a:tcPr marL="103895" marR="103895" marT="51947" marB="51947" anchor="ctr">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solidFill>
                      <a:schemeClr val="accent3">
                        <a:lumMod val="40000"/>
                        <a:lumOff val="60000"/>
                      </a:schemeClr>
                    </a:solidFill>
                  </a:tcPr>
                </a:tc>
                <a:tc>
                  <a:txBody>
                    <a:bodyPr/>
                    <a:lstStyle/>
                    <a:p>
                      <a:pPr algn="ctr"/>
                      <a:r>
                        <a:rPr kumimoji="1" lang="ja-JP" altLang="en-US" sz="2300" b="1" dirty="0"/>
                        <a:t>⑧</a:t>
                      </a:r>
                    </a:p>
                  </a:txBody>
                  <a:tcPr marL="103895" marR="103895" marT="51947" marB="51947"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solidFill>
                      <a:schemeClr val="accent1">
                        <a:lumMod val="20000"/>
                        <a:lumOff val="80000"/>
                      </a:schemeClr>
                    </a:solidFill>
                  </a:tcPr>
                </a:tc>
                <a:tc>
                  <a:txBody>
                    <a:bodyPr/>
                    <a:lstStyle/>
                    <a:p>
                      <a:pPr algn="ctr"/>
                      <a:r>
                        <a:rPr kumimoji="1" lang="ja-JP" altLang="en-US" sz="2300" b="1" dirty="0"/>
                        <a:t>⑨</a:t>
                      </a:r>
                    </a:p>
                  </a:txBody>
                  <a:tcPr marL="103895" marR="103895" marT="51947" marB="51947" anchor="ctr">
                    <a:lnL w="12700" cap="flat" cmpd="sng" algn="ctr">
                      <a:solidFill>
                        <a:schemeClr val="tx1"/>
                      </a:solidFill>
                      <a:prstDash val="dot"/>
                      <a:round/>
                      <a:headEnd type="none" w="med" len="med"/>
                      <a:tailEnd type="none" w="med" len="med"/>
                    </a:lnL>
                    <a:lnT w="12700" cap="flat" cmpd="sng" algn="ctr">
                      <a:solidFill>
                        <a:schemeClr val="tx1"/>
                      </a:solidFill>
                      <a:prstDash val="dot"/>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423115255"/>
                  </a:ext>
                </a:extLst>
              </a:tr>
            </a:tbl>
          </a:graphicData>
        </a:graphic>
      </p:graphicFrame>
      <p:sp>
        <p:nvSpPr>
          <p:cNvPr id="71" name="テキスト ボックス 5">
            <a:extLst>
              <a:ext uri="{FF2B5EF4-FFF2-40B4-BE49-F238E27FC236}">
                <a16:creationId xmlns:a16="http://schemas.microsoft.com/office/drawing/2014/main" id="{B5CB67C6-C115-4A27-9BE9-CF626902C345}"/>
              </a:ext>
            </a:extLst>
          </p:cNvPr>
          <p:cNvSpPr txBox="1"/>
          <p:nvPr/>
        </p:nvSpPr>
        <p:spPr>
          <a:xfrm>
            <a:off x="658442" y="5645092"/>
            <a:ext cx="1975959" cy="276999"/>
          </a:xfrm>
          <a:prstGeom prst="rect">
            <a:avLst/>
          </a:prstGeom>
          <a:noFill/>
        </p:spPr>
        <p:txBody>
          <a:bodyPr wrap="square" rtlCol="0">
            <a:spAutoFit/>
          </a:bodyPr>
          <a:lstStyle/>
          <a:p>
            <a:r>
              <a:rPr kumimoji="1" lang="en-US" altLang="ja-JP" sz="1200" b="1" dirty="0">
                <a:latin typeface="Arial (Body)"/>
              </a:rPr>
              <a:t>Review</a:t>
            </a:r>
            <a:r>
              <a:rPr kumimoji="1" lang="ja-JP" altLang="en-US" sz="1200" b="1" dirty="0">
                <a:latin typeface="Arial (Body)"/>
              </a:rPr>
              <a:t> </a:t>
            </a:r>
            <a:r>
              <a:rPr kumimoji="1" lang="en-US" altLang="ja-JP" sz="1200" b="1" dirty="0">
                <a:latin typeface="Arial (Body)"/>
              </a:rPr>
              <a:t>engagement</a:t>
            </a:r>
            <a:r>
              <a:rPr kumimoji="1" lang="ja-JP" altLang="en-US" sz="1200" b="1" dirty="0">
                <a:latin typeface="Arial (Body)"/>
              </a:rPr>
              <a:t> </a:t>
            </a:r>
            <a:r>
              <a:rPr kumimoji="1" lang="en-US" altLang="ja-JP" sz="1200" b="1" dirty="0">
                <a:latin typeface="Arial (Body)"/>
              </a:rPr>
              <a:t>rate</a:t>
            </a:r>
            <a:endParaRPr kumimoji="1" lang="ja-JP" altLang="en-US" sz="1200" b="1" dirty="0">
              <a:latin typeface="Arial (Body)"/>
            </a:endParaRPr>
          </a:p>
        </p:txBody>
      </p:sp>
      <p:sp>
        <p:nvSpPr>
          <p:cNvPr id="72" name="テキスト ボックス 10">
            <a:extLst>
              <a:ext uri="{FF2B5EF4-FFF2-40B4-BE49-F238E27FC236}">
                <a16:creationId xmlns:a16="http://schemas.microsoft.com/office/drawing/2014/main" id="{F8391BD9-443E-4564-8111-73557D49AF0C}"/>
              </a:ext>
            </a:extLst>
          </p:cNvPr>
          <p:cNvSpPr txBox="1"/>
          <p:nvPr/>
        </p:nvSpPr>
        <p:spPr>
          <a:xfrm>
            <a:off x="-15949" y="3524639"/>
            <a:ext cx="369332" cy="1661174"/>
          </a:xfrm>
          <a:prstGeom prst="rect">
            <a:avLst/>
          </a:prstGeom>
          <a:noFill/>
        </p:spPr>
        <p:txBody>
          <a:bodyPr vert="vert" wrap="square" rtlCol="0">
            <a:spAutoFit/>
          </a:bodyPr>
          <a:lstStyle/>
          <a:p>
            <a:r>
              <a:rPr kumimoji="1" lang="en-US" altLang="ja-JP" sz="1200" b="1" dirty="0">
                <a:latin typeface="Arial (Body)"/>
              </a:rPr>
              <a:t>Review</a:t>
            </a:r>
            <a:r>
              <a:rPr kumimoji="1" lang="ja-JP" altLang="en-US" sz="1200" b="1" dirty="0">
                <a:latin typeface="Arial (Body)"/>
              </a:rPr>
              <a:t> </a:t>
            </a:r>
            <a:r>
              <a:rPr kumimoji="1" lang="en-US" altLang="ja-JP" sz="1200" b="1" dirty="0">
                <a:latin typeface="Arial (Body)"/>
              </a:rPr>
              <a:t>issue</a:t>
            </a:r>
            <a:r>
              <a:rPr kumimoji="1" lang="ja-JP" altLang="en-US" sz="1200" b="1" dirty="0">
                <a:latin typeface="Arial (Body)"/>
              </a:rPr>
              <a:t> </a:t>
            </a:r>
            <a:r>
              <a:rPr kumimoji="1" lang="en-US" altLang="ja-JP" sz="1200" b="1" dirty="0">
                <a:latin typeface="Arial (Body)"/>
              </a:rPr>
              <a:t>density</a:t>
            </a:r>
            <a:endParaRPr kumimoji="1" lang="ja-JP" altLang="en-US" sz="1200" b="1" dirty="0">
              <a:latin typeface="Arial (Body)"/>
            </a:endParaRPr>
          </a:p>
        </p:txBody>
      </p:sp>
      <p:sp>
        <p:nvSpPr>
          <p:cNvPr id="73" name="Rectangle 72"/>
          <p:cNvSpPr/>
          <p:nvPr/>
        </p:nvSpPr>
        <p:spPr>
          <a:xfrm>
            <a:off x="161255" y="5929159"/>
            <a:ext cx="2970331" cy="2308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Judgement matrix on peer review analysis</a:t>
            </a:r>
            <a:endParaRPr lang="en-US" sz="900" i="1" dirty="0">
              <a:latin typeface="Arial (Body)"/>
              <a:ea typeface="Calibri" panose="020F0502020204030204" pitchFamily="34" charset="0"/>
              <a:cs typeface="Times New Roman" panose="02020603050405020304" pitchFamily="18" charset="0"/>
            </a:endParaRPr>
          </a:p>
        </p:txBody>
      </p:sp>
      <p:graphicFrame>
        <p:nvGraphicFramePr>
          <p:cNvPr id="74" name="表 9">
            <a:extLst>
              <a:ext uri="{FF2B5EF4-FFF2-40B4-BE49-F238E27FC236}">
                <a16:creationId xmlns:a16="http://schemas.microsoft.com/office/drawing/2014/main" id="{C80C7C1E-9FBF-4212-899D-760F106ADA9A}"/>
              </a:ext>
            </a:extLst>
          </p:cNvPr>
          <p:cNvGraphicFramePr>
            <a:graphicFrameLocks noGrp="1"/>
          </p:cNvGraphicFramePr>
          <p:nvPr>
            <p:extLst>
              <p:ext uri="{D42A27DB-BD31-4B8C-83A1-F6EECF244321}">
                <p14:modId xmlns:p14="http://schemas.microsoft.com/office/powerpoint/2010/main" val="500474329"/>
              </p:ext>
            </p:extLst>
          </p:nvPr>
        </p:nvGraphicFramePr>
        <p:xfrm>
          <a:off x="3266789" y="2348880"/>
          <a:ext cx="8836618" cy="3840480"/>
        </p:xfrm>
        <a:graphic>
          <a:graphicData uri="http://schemas.openxmlformats.org/drawingml/2006/table">
            <a:tbl>
              <a:tblPr firstRow="1" bandRow="1">
                <a:tableStyleId>{B301B821-A1FF-4177-AEE7-76D212191A09}</a:tableStyleId>
              </a:tblPr>
              <a:tblGrid>
                <a:gridCol w="308931">
                  <a:extLst>
                    <a:ext uri="{9D8B030D-6E8A-4147-A177-3AD203B41FA5}">
                      <a16:colId xmlns:a16="http://schemas.microsoft.com/office/drawing/2014/main" val="831888725"/>
                    </a:ext>
                  </a:extLst>
                </a:gridCol>
                <a:gridCol w="2232248">
                  <a:extLst>
                    <a:ext uri="{9D8B030D-6E8A-4147-A177-3AD203B41FA5}">
                      <a16:colId xmlns:a16="http://schemas.microsoft.com/office/drawing/2014/main" val="3996244763"/>
                    </a:ext>
                  </a:extLst>
                </a:gridCol>
                <a:gridCol w="6295439">
                  <a:extLst>
                    <a:ext uri="{9D8B030D-6E8A-4147-A177-3AD203B41FA5}">
                      <a16:colId xmlns:a16="http://schemas.microsoft.com/office/drawing/2014/main" val="3684902530"/>
                    </a:ext>
                  </a:extLst>
                </a:gridCol>
              </a:tblGrid>
              <a:tr h="281783">
                <a:tc>
                  <a:txBody>
                    <a:bodyPr/>
                    <a:lstStyle/>
                    <a:p>
                      <a:endParaRPr kumimoji="1" lang="ja-JP" altLang="en-US" b="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noFill/>
                  </a:tcPr>
                </a:tc>
                <a:tc>
                  <a:txBody>
                    <a:bodyPr/>
                    <a:lstStyle/>
                    <a:p>
                      <a:pPr algn="ctr"/>
                      <a:r>
                        <a:rPr kumimoji="1" lang="en-US" altLang="ja-JP" b="1" dirty="0"/>
                        <a:t>Quality situation</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b="1" dirty="0"/>
                        <a:t>Evaluation example</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3350057"/>
                  </a:ext>
                </a:extLst>
              </a:tr>
              <a:tr h="281783">
                <a:tc>
                  <a:txBody>
                    <a:bodyPr/>
                    <a:lstStyle/>
                    <a:p>
                      <a:pPr algn="ctr"/>
                      <a:r>
                        <a:rPr kumimoji="1" lang="ja-JP" altLang="en-US" b="0" dirty="0"/>
                        <a:t>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kumimoji="1" lang="en-US" altLang="ja-JP" sz="1200" b="0" dirty="0"/>
                        <a:t>No problem</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b="0" dirty="0"/>
                        <a:t>Quality</a:t>
                      </a:r>
                      <a:r>
                        <a:rPr kumimoji="1" lang="ja-JP" altLang="en-US" sz="1200" b="0" dirty="0"/>
                        <a:t> </a:t>
                      </a:r>
                      <a:r>
                        <a:rPr kumimoji="1" lang="en-US" altLang="ja-JP" sz="1200" b="0" dirty="0"/>
                        <a:t>is</a:t>
                      </a:r>
                      <a:r>
                        <a:rPr kumimoji="1" lang="ja-JP" altLang="en-US" sz="1200" b="0" dirty="0"/>
                        <a:t> </a:t>
                      </a:r>
                      <a:r>
                        <a:rPr kumimoji="1" lang="en-US" altLang="ja-JP" sz="1200" b="0" dirty="0"/>
                        <a:t>good</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9147173"/>
                  </a:ext>
                </a:extLst>
              </a:tr>
              <a:tr h="281783">
                <a:tc>
                  <a:txBody>
                    <a:bodyPr/>
                    <a:lstStyle/>
                    <a:p>
                      <a:pPr algn="ctr"/>
                      <a:r>
                        <a:rPr kumimoji="1" lang="ja-JP" altLang="en-US" b="0" dirty="0"/>
                        <a:t>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b="0" dirty="0"/>
                        <a:t>It is necessary to confirm the review method and member.</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4365186"/>
                  </a:ext>
                </a:extLst>
              </a:tr>
              <a:tr h="281783">
                <a:tc>
                  <a:txBody>
                    <a:bodyPr/>
                    <a:lstStyle/>
                    <a:p>
                      <a:pPr algn="ctr"/>
                      <a:r>
                        <a:rPr kumimoji="1" lang="ja-JP" altLang="en-US" b="0" dirty="0"/>
                        <a:t>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r>
                        <a:rPr kumimoji="1" lang="en-US" altLang="ja-JP" sz="1200" b="0" dirty="0"/>
                        <a:t>Possibility of good quality</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en-US" altLang="ja-JP" sz="1200" b="0" dirty="0"/>
                        <a:t>It is necessary to confirm the review method, member and leak.</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74046656"/>
                  </a:ext>
                </a:extLst>
              </a:tr>
              <a:tr h="347403">
                <a:tc>
                  <a:txBody>
                    <a:bodyPr/>
                    <a:lstStyle/>
                    <a:p>
                      <a:pPr algn="ctr"/>
                      <a:r>
                        <a:rPr kumimoji="1" lang="ja-JP" altLang="en-US" b="0" dirty="0"/>
                        <a:t>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b="0" dirty="0"/>
                        <a:t>Efficiency is poor, it is necessary to confirm the review method, member and leak.</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52411147"/>
                  </a:ext>
                </a:extLst>
              </a:tr>
              <a:tr h="347403">
                <a:tc>
                  <a:txBody>
                    <a:bodyPr/>
                    <a:lstStyle/>
                    <a:p>
                      <a:pPr algn="ctr"/>
                      <a:r>
                        <a:rPr kumimoji="1" lang="ja-JP" altLang="en-US" b="0" dirty="0"/>
                        <a:t>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rowSpan="4">
                  <a:txBody>
                    <a:bodyPr/>
                    <a:lstStyle/>
                    <a:p>
                      <a:r>
                        <a:rPr kumimoji="1" lang="en-US" altLang="ja-JP" sz="1200" b="0" dirty="0"/>
                        <a:t>Possibility of poor quality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kumimoji="1" lang="en-US" altLang="ja-JP" sz="1200" b="0" dirty="0"/>
                        <a:t>Due to poor design, it is necessary to confirm the failure of the previous process design and insufficient review.</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31890554"/>
                  </a:ext>
                </a:extLst>
              </a:tr>
              <a:tr h="347403">
                <a:tc>
                  <a:txBody>
                    <a:bodyPr/>
                    <a:lstStyle/>
                    <a:p>
                      <a:pPr algn="ctr"/>
                      <a:r>
                        <a:rPr kumimoji="1" lang="ja-JP" altLang="en-US" b="0" dirty="0"/>
                        <a:t>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t>Due to poor design, it is necessary to confirm the failure of the previous process design and insufficient review.</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406672837"/>
                  </a:ext>
                </a:extLst>
              </a:tr>
              <a:tr h="347403">
                <a:tc>
                  <a:txBody>
                    <a:bodyPr/>
                    <a:lstStyle/>
                    <a:p>
                      <a:pPr algn="ctr"/>
                      <a:r>
                        <a:rPr kumimoji="1" lang="ja-JP" altLang="en-US" b="0" dirty="0"/>
                        <a:t>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b="0" dirty="0"/>
                        <a:t>Review is insufficient, it is necessary to confirm the review method, member and leak.</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286525438"/>
                  </a:ext>
                </a:extLst>
              </a:tr>
              <a:tr h="347403">
                <a:tc>
                  <a:txBody>
                    <a:bodyPr/>
                    <a:lstStyle/>
                    <a:p>
                      <a:pPr algn="ctr"/>
                      <a:r>
                        <a:rPr kumimoji="1" lang="ja-JP" altLang="en-US" b="0" dirty="0"/>
                        <a:t>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sz="14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b="0" dirty="0"/>
                        <a:t>Due to lack of review, quality defects and confirmation of design and review are necessary.</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578381263"/>
                  </a:ext>
                </a:extLst>
              </a:tr>
              <a:tr h="347403">
                <a:tc>
                  <a:txBody>
                    <a:bodyPr/>
                    <a:lstStyle/>
                    <a:p>
                      <a:pPr algn="ctr"/>
                      <a:r>
                        <a:rPr kumimoji="1" lang="ja-JP" altLang="en-US" b="0" dirty="0"/>
                        <a:t>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kumimoji="1" lang="en-US" altLang="ja-JP" sz="1200" b="0" dirty="0"/>
                        <a:t>Not a situation to judge quality</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kumimoji="1" lang="en-US" altLang="ja-JP" sz="1200" b="0" dirty="0"/>
                        <a:t>Due to lack of review, there is a possibility that it may be pointed out by additional review.</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863336050"/>
                  </a:ext>
                </a:extLst>
              </a:tr>
            </a:tbl>
          </a:graphicData>
        </a:graphic>
      </p:graphicFrame>
      <p:sp>
        <p:nvSpPr>
          <p:cNvPr id="75" name="TextBox 74"/>
          <p:cNvSpPr txBox="1"/>
          <p:nvPr/>
        </p:nvSpPr>
        <p:spPr>
          <a:xfrm>
            <a:off x="479375" y="836712"/>
            <a:ext cx="11305257" cy="1200329"/>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Peer review performance under the context of review engagement rate</a:t>
            </a:r>
            <a:endParaRPr lang="en-US" dirty="0"/>
          </a:p>
          <a:p>
            <a:pPr marL="398463" lvl="1" indent="-173038" algn="just">
              <a:buClr>
                <a:schemeClr val="tx2"/>
              </a:buClr>
              <a:buFont typeface="Wingdings" panose="05000000000000000000" pitchFamily="2" charset="2"/>
              <a:buChar char="§"/>
            </a:pPr>
            <a:r>
              <a:rPr lang="en-US" dirty="0">
                <a:solidFill>
                  <a:srgbClr val="C00000"/>
                </a:solidFill>
              </a:rPr>
              <a:t>Lower review engagement rate</a:t>
            </a:r>
            <a:r>
              <a:rPr lang="en-US" dirty="0"/>
              <a:t> may only have a </a:t>
            </a:r>
            <a:r>
              <a:rPr lang="en-US" dirty="0">
                <a:solidFill>
                  <a:srgbClr val="C00000"/>
                </a:solidFill>
              </a:rPr>
              <a:t>little chance to detect issue</a:t>
            </a:r>
            <a:r>
              <a:rPr lang="en-US" dirty="0"/>
              <a:t>.</a:t>
            </a:r>
          </a:p>
          <a:p>
            <a:pPr marL="398463" lvl="1" indent="-173038" algn="just">
              <a:buClr>
                <a:schemeClr val="tx2"/>
              </a:buClr>
              <a:buFont typeface="Wingdings" panose="05000000000000000000" pitchFamily="2" charset="2"/>
              <a:buChar char="§"/>
            </a:pPr>
            <a:r>
              <a:rPr lang="en-US" dirty="0">
                <a:solidFill>
                  <a:srgbClr val="C00000"/>
                </a:solidFill>
              </a:rPr>
              <a:t>Higher review issue/defect density</a:t>
            </a:r>
            <a:r>
              <a:rPr lang="en-US" dirty="0"/>
              <a:t> may </a:t>
            </a:r>
            <a:r>
              <a:rPr lang="en-US" b="1" dirty="0"/>
              <a:t>NOT</a:t>
            </a:r>
            <a:r>
              <a:rPr lang="en-US" dirty="0"/>
              <a:t> prove the great skill of reviewing and guarantee all issues pointed out. In fact, it’s adding </a:t>
            </a:r>
            <a:r>
              <a:rPr lang="en-US" dirty="0">
                <a:solidFill>
                  <a:srgbClr val="C00000"/>
                </a:solidFill>
              </a:rPr>
              <a:t>more risks on the quality of target product</a:t>
            </a:r>
            <a:r>
              <a:rPr lang="en-US" dirty="0"/>
              <a:t>.</a:t>
            </a:r>
          </a:p>
        </p:txBody>
      </p:sp>
      <p:cxnSp>
        <p:nvCxnSpPr>
          <p:cNvPr id="6" name="Straight Arrow Connector 5"/>
          <p:cNvCxnSpPr/>
          <p:nvPr/>
        </p:nvCxnSpPr>
        <p:spPr>
          <a:xfrm flipV="1">
            <a:off x="296456" y="3009867"/>
            <a:ext cx="0" cy="26187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296456" y="5628578"/>
            <a:ext cx="29134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864095" y="1996693"/>
            <a:ext cx="11055739" cy="261610"/>
          </a:xfrm>
          <a:prstGeom prst="rect">
            <a:avLst/>
          </a:prstGeom>
        </p:spPr>
        <p:txBody>
          <a:bodyPr wrap="square">
            <a:spAutoFit/>
          </a:bodyPr>
          <a:lstStyle/>
          <a:p>
            <a:r>
              <a:rPr lang="en-US" sz="1100" i="1" dirty="0"/>
              <a:t>Expectation is detecting 100 bugs but detected 150 bugs. Hey!, so much bugs detected then it means 10 more bugs may still being hidden somewhere </a:t>
            </a:r>
            <a:r>
              <a:rPr lang="en-US" sz="1100" b="1" i="1" dirty="0">
                <a:solidFill>
                  <a:srgbClr val="C00000"/>
                </a:solidFill>
                <a:sym typeface="Wingdings" panose="05000000000000000000" pitchFamily="2" charset="2"/>
              </a:rPr>
              <a:t> It’s over-detecting!!!</a:t>
            </a:r>
            <a:endParaRPr lang="en-US" sz="1100" b="1" i="1" dirty="0">
              <a:solidFill>
                <a:srgbClr val="C00000"/>
              </a:solidFill>
            </a:endParaRPr>
          </a:p>
        </p:txBody>
      </p:sp>
    </p:spTree>
    <p:extLst>
      <p:ext uri="{BB962C8B-B14F-4D97-AF65-F5344CB8AC3E}">
        <p14:creationId xmlns:p14="http://schemas.microsoft.com/office/powerpoint/2010/main" val="3256787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 QQC Indicators – Code Review Implementation Rate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67</a:t>
            </a:fld>
            <a:endParaRPr lang="de-DE" dirty="0"/>
          </a:p>
        </p:txBody>
      </p:sp>
      <p:pic>
        <p:nvPicPr>
          <p:cNvPr id="5" name="Picture 4"/>
          <p:cNvPicPr>
            <a:picLocks noChangeAspect="1"/>
          </p:cNvPicPr>
          <p:nvPr/>
        </p:nvPicPr>
        <p:blipFill>
          <a:blip r:embed="rId2"/>
          <a:stretch>
            <a:fillRect/>
          </a:stretch>
        </p:blipFill>
        <p:spPr>
          <a:xfrm>
            <a:off x="459185" y="3668047"/>
            <a:ext cx="5636815" cy="2623383"/>
          </a:xfrm>
          <a:prstGeom prst="rect">
            <a:avLst/>
          </a:prstGeom>
          <a:ln>
            <a:solidFill>
              <a:schemeClr val="tx1"/>
            </a:solidFill>
          </a:ln>
        </p:spPr>
      </p:pic>
      <p:graphicFrame>
        <p:nvGraphicFramePr>
          <p:cNvPr id="6" name="Table 5"/>
          <p:cNvGraphicFramePr>
            <a:graphicFrameLocks noGrp="1"/>
          </p:cNvGraphicFramePr>
          <p:nvPr>
            <p:extLst>
              <p:ext uri="{D42A27DB-BD31-4B8C-83A1-F6EECF244321}">
                <p14:modId xmlns:p14="http://schemas.microsoft.com/office/powerpoint/2010/main" val="388257623"/>
              </p:ext>
            </p:extLst>
          </p:nvPr>
        </p:nvGraphicFramePr>
        <p:xfrm>
          <a:off x="6206424" y="4535879"/>
          <a:ext cx="1862089" cy="1143000"/>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565945">
                  <a:extLst>
                    <a:ext uri="{9D8B030D-6E8A-4147-A177-3AD203B41FA5}">
                      <a16:colId xmlns:a16="http://schemas.microsoft.com/office/drawing/2014/main" val="20001"/>
                    </a:ext>
                  </a:extLst>
                </a:gridCol>
              </a:tblGrid>
              <a:tr h="190500">
                <a:tc>
                  <a:txBody>
                    <a:bodyPr/>
                    <a:lstStyle/>
                    <a:p>
                      <a:pPr algn="r" fontAlgn="b"/>
                      <a:r>
                        <a:rPr lang="en-US" sz="1100" u="none" strike="noStrike" dirty="0">
                          <a:effectLst/>
                          <a:latin typeface="Arial (Body)"/>
                        </a:rPr>
                        <a:t>Average</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4.07</a:t>
                      </a:r>
                    </a:p>
                  </a:txBody>
                  <a:tcPr marL="0" marR="0" marT="0" marB="0" anchor="b"/>
                </a:tc>
                <a:extLst>
                  <a:ext uri="{0D108BD9-81ED-4DB2-BD59-A6C34878D82A}">
                    <a16:rowId xmlns:a16="http://schemas.microsoft.com/office/drawing/2014/main" val="10000"/>
                  </a:ext>
                </a:extLst>
              </a:tr>
              <a:tr h="190500">
                <a:tc>
                  <a:txBody>
                    <a:bodyPr/>
                    <a:lstStyle/>
                    <a:p>
                      <a:pPr algn="r" fontAlgn="b"/>
                      <a:r>
                        <a:rPr lang="en-US" sz="1100" u="none" strike="noStrike" dirty="0">
                          <a:effectLst/>
                          <a:latin typeface="Arial (Body)"/>
                        </a:rPr>
                        <a:t>Standard deviation</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3.43</a:t>
                      </a: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dirty="0">
                          <a:effectLst/>
                          <a:latin typeface="Arial (Body)"/>
                        </a:rPr>
                        <a:t>UCL</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14.37</a:t>
                      </a: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dirty="0">
                          <a:effectLst/>
                          <a:latin typeface="Arial (Body)"/>
                        </a:rPr>
                        <a:t>LCL</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a:solidFill>
                            <a:srgbClr val="000000"/>
                          </a:solidFill>
                          <a:effectLst/>
                          <a:latin typeface="Arial (Body)"/>
                        </a:rPr>
                        <a:t>0</a:t>
                      </a: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dirty="0">
                          <a:effectLst/>
                          <a:latin typeface="Arial (Body)"/>
                        </a:rPr>
                        <a:t>Average +30%</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5.3</a:t>
                      </a: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a:effectLst/>
                          <a:latin typeface="Arial (Body)"/>
                        </a:rPr>
                        <a:t>Average -30%</a:t>
                      </a:r>
                      <a:endParaRPr lang="en-US" sz="1100" b="1" i="0" u="none" strike="noStrike">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2.85</a:t>
                      </a:r>
                    </a:p>
                  </a:txBody>
                  <a:tcPr marL="0" marR="0" marT="0" marB="0" anchor="b"/>
                </a:tc>
                <a:extLst>
                  <a:ext uri="{0D108BD9-81ED-4DB2-BD59-A6C34878D82A}">
                    <a16:rowId xmlns:a16="http://schemas.microsoft.com/office/drawing/2014/main" val="10005"/>
                  </a:ext>
                </a:extLst>
              </a:tr>
            </a:tbl>
          </a:graphicData>
        </a:graphic>
      </p:graphicFrame>
      <p:sp>
        <p:nvSpPr>
          <p:cNvPr id="7" name="Rectangle 6"/>
          <p:cNvSpPr/>
          <p:nvPr/>
        </p:nvSpPr>
        <p:spPr>
          <a:xfrm>
            <a:off x="8040216" y="4941168"/>
            <a:ext cx="518091" cy="369332"/>
          </a:xfrm>
          <a:prstGeom prst="rect">
            <a:avLst/>
          </a:prstGeom>
        </p:spPr>
        <p:txBody>
          <a:bodyPr wrap="none">
            <a:spAutoFit/>
          </a:bodyPr>
          <a:lstStyle/>
          <a:p>
            <a:r>
              <a:rPr lang="en-US" b="1" dirty="0"/>
              <a:t>CD</a:t>
            </a:r>
          </a:p>
        </p:txBody>
      </p:sp>
      <p:sp>
        <p:nvSpPr>
          <p:cNvPr id="8" name="TextBox 7"/>
          <p:cNvSpPr txBox="1"/>
          <p:nvPr/>
        </p:nvSpPr>
        <p:spPr>
          <a:xfrm>
            <a:off x="479375" y="836712"/>
            <a:ext cx="11305257" cy="2308324"/>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Peer review performance </a:t>
            </a:r>
            <a:r>
              <a:rPr lang="en-US" b="1" dirty="0">
                <a:solidFill>
                  <a:schemeClr val="tx2"/>
                </a:solidFill>
                <a:sym typeface="Wingdings" panose="05000000000000000000" pitchFamily="2" charset="2"/>
              </a:rPr>
              <a:t> code review implementation rate</a:t>
            </a:r>
            <a:endParaRPr lang="en-US" dirty="0"/>
          </a:p>
          <a:p>
            <a:pPr marL="398463" lvl="1" indent="-173038" algn="just">
              <a:buClr>
                <a:schemeClr val="tx2"/>
              </a:buClr>
              <a:buFont typeface="Wingdings" panose="05000000000000000000" pitchFamily="2" charset="2"/>
              <a:buChar char="§"/>
            </a:pPr>
            <a:r>
              <a:rPr lang="en-US" dirty="0"/>
              <a:t>The code review implementation rate is one of QQC indicators newly added by REL to the KPI (see more in the later section KPI management)</a:t>
            </a:r>
          </a:p>
          <a:p>
            <a:pPr marL="855663" lvl="2" indent="-173038" algn="just">
              <a:buClr>
                <a:schemeClr val="tx2"/>
              </a:buClr>
              <a:buFont typeface="Wingdings" panose="05000000000000000000" pitchFamily="2" charset="2"/>
              <a:buChar char="§"/>
            </a:pPr>
            <a:r>
              <a:rPr lang="en-US" dirty="0"/>
              <a:t>Unlike the review engagement rate that is set as </a:t>
            </a:r>
            <a:r>
              <a:rPr lang="en-US" b="1" dirty="0">
                <a:solidFill>
                  <a:schemeClr val="tx2"/>
                </a:solidFill>
              </a:rPr>
              <a:t>management indicator</a:t>
            </a:r>
            <a:r>
              <a:rPr lang="en-US" dirty="0"/>
              <a:t> (to achieve the target </a:t>
            </a:r>
            <a:r>
              <a:rPr lang="en-US" dirty="0">
                <a:sym typeface="Wingdings" panose="05000000000000000000" pitchFamily="2" charset="2"/>
              </a:rPr>
              <a:t> fail the target means fail the indicator</a:t>
            </a:r>
            <a:r>
              <a:rPr lang="en-US" dirty="0"/>
              <a:t>), the code review implementation rate is set as </a:t>
            </a:r>
            <a:r>
              <a:rPr lang="en-US" b="1" dirty="0">
                <a:solidFill>
                  <a:srgbClr val="7030A0"/>
                </a:solidFill>
              </a:rPr>
              <a:t>monitor indicator</a:t>
            </a:r>
            <a:r>
              <a:rPr lang="en-US" dirty="0"/>
              <a:t> (to analyze the gap between plan and actual </a:t>
            </a:r>
            <a:r>
              <a:rPr lang="en-US" dirty="0">
                <a:sym typeface="Wingdings" panose="05000000000000000000" pitchFamily="2" charset="2"/>
              </a:rPr>
              <a:t> fail the plan requires an analysis and explanation</a:t>
            </a:r>
            <a:r>
              <a:rPr lang="en-US" dirty="0"/>
              <a:t>)</a:t>
            </a:r>
          </a:p>
          <a:p>
            <a:pPr marL="855663" lvl="2"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Code review implementation rate</a:t>
            </a:r>
            <a:r>
              <a:rPr lang="en-US" dirty="0"/>
              <a:t> = </a:t>
            </a:r>
            <a:r>
              <a:rPr lang="en-US" dirty="0">
                <a:solidFill>
                  <a:schemeClr val="tx2"/>
                </a:solidFill>
              </a:rPr>
              <a:t>peer review effort in CD</a:t>
            </a:r>
            <a:r>
              <a:rPr lang="en-US" dirty="0"/>
              <a:t> / production scale</a:t>
            </a:r>
          </a:p>
        </p:txBody>
      </p:sp>
    </p:spTree>
    <p:extLst>
      <p:ext uri="{BB962C8B-B14F-4D97-AF65-F5344CB8AC3E}">
        <p14:creationId xmlns:p14="http://schemas.microsoft.com/office/powerpoint/2010/main" val="79065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QQC Indicators – A collection of Tools</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68</a:t>
            </a:fld>
            <a:endParaRPr lang="de-DE" dirty="0"/>
          </a:p>
        </p:txBody>
      </p:sp>
      <p:sp>
        <p:nvSpPr>
          <p:cNvPr id="45" name="Rectangle 44"/>
          <p:cNvSpPr/>
          <p:nvPr/>
        </p:nvSpPr>
        <p:spPr>
          <a:xfrm>
            <a:off x="2544826" y="5280119"/>
            <a:ext cx="2198038"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review engagement</a:t>
            </a:r>
            <a:endParaRPr lang="en-US" dirty="0">
              <a:solidFill>
                <a:schemeClr val="tx1">
                  <a:lumMod val="40000"/>
                  <a:lumOff val="60000"/>
                </a:schemeClr>
              </a:solidFill>
              <a:latin typeface="Arial (Body)"/>
            </a:endParaRPr>
          </a:p>
        </p:txBody>
      </p:sp>
      <p:sp>
        <p:nvSpPr>
          <p:cNvPr id="46" name="Rectangle 45"/>
          <p:cNvSpPr/>
          <p:nvPr/>
        </p:nvSpPr>
        <p:spPr>
          <a:xfrm>
            <a:off x="3628145" y="5597669"/>
            <a:ext cx="1544012"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review speed</a:t>
            </a:r>
            <a:endParaRPr lang="en-US" dirty="0">
              <a:solidFill>
                <a:schemeClr val="tx1">
                  <a:lumMod val="40000"/>
                  <a:lumOff val="60000"/>
                </a:schemeClr>
              </a:solidFill>
              <a:latin typeface="Arial (Body)"/>
            </a:endParaRPr>
          </a:p>
        </p:txBody>
      </p:sp>
      <p:sp>
        <p:nvSpPr>
          <p:cNvPr id="47" name="Rectangle 46"/>
          <p:cNvSpPr/>
          <p:nvPr/>
        </p:nvSpPr>
        <p:spPr>
          <a:xfrm>
            <a:off x="2423240" y="5875140"/>
            <a:ext cx="2941831"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review defect/issue density</a:t>
            </a:r>
            <a:endParaRPr lang="en-US" dirty="0">
              <a:solidFill>
                <a:schemeClr val="tx1">
                  <a:lumMod val="40000"/>
                  <a:lumOff val="60000"/>
                </a:schemeClr>
              </a:solidFill>
              <a:latin typeface="Arial (Body)"/>
            </a:endParaRPr>
          </a:p>
        </p:txBody>
      </p:sp>
      <p:sp>
        <p:nvSpPr>
          <p:cNvPr id="48" name="Rectangle 47"/>
          <p:cNvSpPr/>
          <p:nvPr/>
        </p:nvSpPr>
        <p:spPr>
          <a:xfrm>
            <a:off x="8142787" y="5280119"/>
            <a:ext cx="3544560"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test case density per line of code</a:t>
            </a:r>
            <a:endParaRPr lang="en-US" dirty="0">
              <a:solidFill>
                <a:schemeClr val="tx1">
                  <a:lumMod val="40000"/>
                  <a:lumOff val="60000"/>
                </a:schemeClr>
              </a:solidFill>
              <a:latin typeface="Arial (Body)"/>
            </a:endParaRPr>
          </a:p>
        </p:txBody>
      </p:sp>
      <p:sp>
        <p:nvSpPr>
          <p:cNvPr id="49" name="Rectangle 48"/>
          <p:cNvSpPr/>
          <p:nvPr/>
        </p:nvSpPr>
        <p:spPr>
          <a:xfrm>
            <a:off x="8464891" y="5597669"/>
            <a:ext cx="2916183"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defect rate per line of code</a:t>
            </a:r>
            <a:endParaRPr lang="en-US" dirty="0">
              <a:solidFill>
                <a:schemeClr val="tx1">
                  <a:lumMod val="40000"/>
                  <a:lumOff val="60000"/>
                </a:schemeClr>
              </a:solidFill>
              <a:latin typeface="Arial (Body)"/>
            </a:endParaRPr>
          </a:p>
        </p:txBody>
      </p:sp>
      <p:sp>
        <p:nvSpPr>
          <p:cNvPr id="50" name="Rectangle 49"/>
          <p:cNvSpPr/>
          <p:nvPr/>
        </p:nvSpPr>
        <p:spPr>
          <a:xfrm>
            <a:off x="8276372" y="5932641"/>
            <a:ext cx="2659702"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defect rate per test case</a:t>
            </a:r>
            <a:endParaRPr lang="en-US" dirty="0">
              <a:solidFill>
                <a:schemeClr val="tx1">
                  <a:lumMod val="40000"/>
                  <a:lumOff val="60000"/>
                </a:schemeClr>
              </a:solidFill>
              <a:latin typeface="Arial (Body)"/>
            </a:endParaRPr>
          </a:p>
        </p:txBody>
      </p:sp>
      <p:sp>
        <p:nvSpPr>
          <p:cNvPr id="51" name="Rectangle 50"/>
          <p:cNvSpPr/>
          <p:nvPr/>
        </p:nvSpPr>
        <p:spPr>
          <a:xfrm>
            <a:off x="5811333" y="5317783"/>
            <a:ext cx="2283638" cy="369332"/>
          </a:xfrm>
          <a:prstGeom prst="rect">
            <a:avLst/>
          </a:prstGeom>
        </p:spPr>
        <p:txBody>
          <a:bodyPr wrap="none">
            <a:spAutoFit/>
          </a:bodyPr>
          <a:lstStyle/>
          <a:p>
            <a:r>
              <a:rPr lang="en-US" dirty="0">
                <a:latin typeface="Arial (Body)"/>
                <a:ea typeface="Calibri" panose="020F0502020204030204" pitchFamily="34" charset="0"/>
              </a:rPr>
              <a:t>production efficiency</a:t>
            </a:r>
            <a:endParaRPr lang="en-US" dirty="0">
              <a:latin typeface="Arial (Body)"/>
            </a:endParaRPr>
          </a:p>
        </p:txBody>
      </p:sp>
      <p:sp>
        <p:nvSpPr>
          <p:cNvPr id="52" name="Rectangle 51"/>
          <p:cNvSpPr/>
          <p:nvPr/>
        </p:nvSpPr>
        <p:spPr>
          <a:xfrm>
            <a:off x="5388955" y="5621468"/>
            <a:ext cx="2852063" cy="369332"/>
          </a:xfrm>
          <a:prstGeom prst="rect">
            <a:avLst/>
          </a:prstGeom>
        </p:spPr>
        <p:txBody>
          <a:bodyPr wrap="none">
            <a:spAutoFit/>
          </a:bodyPr>
          <a:lstStyle/>
          <a:p>
            <a:r>
              <a:rPr lang="en-US" dirty="0">
                <a:latin typeface="Arial (Body)"/>
                <a:ea typeface="Calibri" panose="020F0502020204030204" pitchFamily="34" charset="0"/>
              </a:rPr>
              <a:t>source code reusable rate</a:t>
            </a:r>
            <a:endParaRPr lang="en-US" dirty="0">
              <a:latin typeface="Arial (Body)"/>
            </a:endParaRPr>
          </a:p>
        </p:txBody>
      </p:sp>
      <p:sp>
        <p:nvSpPr>
          <p:cNvPr id="53" name="Rectangle 52"/>
          <p:cNvSpPr/>
          <p:nvPr/>
        </p:nvSpPr>
        <p:spPr>
          <a:xfrm>
            <a:off x="6489030" y="5900083"/>
            <a:ext cx="1467068" cy="369332"/>
          </a:xfrm>
          <a:prstGeom prst="rect">
            <a:avLst/>
          </a:prstGeom>
        </p:spPr>
        <p:txBody>
          <a:bodyPr wrap="none">
            <a:spAutoFit/>
          </a:bodyPr>
          <a:lstStyle/>
          <a:p>
            <a:r>
              <a:rPr lang="en-US" dirty="0">
                <a:latin typeface="Arial (Body)"/>
                <a:ea typeface="Calibri" panose="020F0502020204030204" pitchFamily="34" charset="0"/>
              </a:rPr>
              <a:t>re-fixing rate</a:t>
            </a:r>
            <a:endParaRPr lang="en-US" dirty="0">
              <a:latin typeface="Arial (Body)"/>
            </a:endParaRPr>
          </a:p>
        </p:txBody>
      </p:sp>
      <p:sp>
        <p:nvSpPr>
          <p:cNvPr id="54" name="Rectangle 53"/>
          <p:cNvSpPr/>
          <p:nvPr/>
        </p:nvSpPr>
        <p:spPr>
          <a:xfrm>
            <a:off x="2324057" y="4963531"/>
            <a:ext cx="2929007" cy="369332"/>
          </a:xfrm>
          <a:prstGeom prst="rect">
            <a:avLst/>
          </a:prstGeom>
        </p:spPr>
        <p:txBody>
          <a:bodyPr wrap="none">
            <a:spAutoFit/>
          </a:bodyPr>
          <a:lstStyle/>
          <a:p>
            <a:r>
              <a:rPr lang="en-US" b="1" dirty="0">
                <a:solidFill>
                  <a:schemeClr val="tx1">
                    <a:lumMod val="40000"/>
                    <a:lumOff val="60000"/>
                  </a:schemeClr>
                </a:solidFill>
              </a:rPr>
              <a:t>Peer review performance</a:t>
            </a:r>
          </a:p>
        </p:txBody>
      </p:sp>
      <p:sp>
        <p:nvSpPr>
          <p:cNvPr id="55" name="Rectangle 54"/>
          <p:cNvSpPr/>
          <p:nvPr/>
        </p:nvSpPr>
        <p:spPr>
          <a:xfrm>
            <a:off x="5366496" y="4958873"/>
            <a:ext cx="2441694" cy="369332"/>
          </a:xfrm>
          <a:prstGeom prst="rect">
            <a:avLst/>
          </a:prstGeom>
        </p:spPr>
        <p:txBody>
          <a:bodyPr wrap="none">
            <a:spAutoFit/>
          </a:bodyPr>
          <a:lstStyle/>
          <a:p>
            <a:r>
              <a:rPr lang="en-US" b="1" dirty="0">
                <a:solidFill>
                  <a:schemeClr val="accent5"/>
                </a:solidFill>
              </a:rPr>
              <a:t>Coding performance</a:t>
            </a:r>
          </a:p>
        </p:txBody>
      </p:sp>
      <p:sp>
        <p:nvSpPr>
          <p:cNvPr id="56" name="Rectangle 55"/>
          <p:cNvSpPr/>
          <p:nvPr/>
        </p:nvSpPr>
        <p:spPr>
          <a:xfrm>
            <a:off x="8545688" y="4968372"/>
            <a:ext cx="2450223" cy="369332"/>
          </a:xfrm>
          <a:prstGeom prst="rect">
            <a:avLst/>
          </a:prstGeom>
        </p:spPr>
        <p:txBody>
          <a:bodyPr wrap="none">
            <a:spAutoFit/>
          </a:bodyPr>
          <a:lstStyle/>
          <a:p>
            <a:r>
              <a:rPr lang="en-US" b="1" dirty="0">
                <a:solidFill>
                  <a:schemeClr val="tx1">
                    <a:lumMod val="40000"/>
                    <a:lumOff val="60000"/>
                  </a:schemeClr>
                </a:solidFill>
              </a:rPr>
              <a:t>Testing performance</a:t>
            </a:r>
          </a:p>
        </p:txBody>
      </p:sp>
      <p:sp>
        <p:nvSpPr>
          <p:cNvPr id="57" name="Rectangle 56"/>
          <p:cNvSpPr/>
          <p:nvPr/>
        </p:nvSpPr>
        <p:spPr>
          <a:xfrm>
            <a:off x="401430" y="5177757"/>
            <a:ext cx="1941946" cy="954107"/>
          </a:xfrm>
          <a:prstGeom prst="rect">
            <a:avLst/>
          </a:prstGeom>
        </p:spPr>
        <p:txBody>
          <a:bodyPr wrap="square">
            <a:spAutoFit/>
          </a:bodyPr>
          <a:lstStyle/>
          <a:p>
            <a:pPr algn="ctr"/>
            <a:r>
              <a:rPr lang="en-US" sz="2800" b="1" dirty="0">
                <a:solidFill>
                  <a:schemeClr val="accent5"/>
                </a:solidFill>
              </a:rPr>
              <a:t>QQC Indicators</a:t>
            </a:r>
          </a:p>
        </p:txBody>
      </p:sp>
      <p:sp>
        <p:nvSpPr>
          <p:cNvPr id="58" name="Rounded Rectangle 57"/>
          <p:cNvSpPr/>
          <p:nvPr/>
        </p:nvSpPr>
        <p:spPr>
          <a:xfrm>
            <a:off x="2324057" y="4968372"/>
            <a:ext cx="9363290" cy="1345870"/>
          </a:xfrm>
          <a:prstGeom prst="roundRect">
            <a:avLst>
              <a:gd name="adj" fmla="val 11286"/>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9" name="Rectangle 58"/>
          <p:cNvSpPr/>
          <p:nvPr/>
        </p:nvSpPr>
        <p:spPr>
          <a:xfrm>
            <a:off x="3280101" y="2136589"/>
            <a:ext cx="5703806" cy="769441"/>
          </a:xfrm>
          <a:prstGeom prst="rect">
            <a:avLst/>
          </a:prstGeom>
        </p:spPr>
        <p:txBody>
          <a:bodyPr wrap="none">
            <a:spAutoFit/>
          </a:bodyPr>
          <a:lstStyle/>
          <a:p>
            <a:r>
              <a:rPr lang="en-US" sz="4400" b="1" dirty="0">
                <a:solidFill>
                  <a:schemeClr val="accent5"/>
                </a:solidFill>
              </a:rPr>
              <a:t>Coding performance</a:t>
            </a:r>
          </a:p>
        </p:txBody>
      </p:sp>
    </p:spTree>
    <p:extLst>
      <p:ext uri="{BB962C8B-B14F-4D97-AF65-F5344CB8AC3E}">
        <p14:creationId xmlns:p14="http://schemas.microsoft.com/office/powerpoint/2010/main" val="200706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animBg="1"/>
      <p:bldP spid="5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QQC Indicators – Coding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69</a:t>
            </a:fld>
            <a:endParaRPr lang="de-DE" dirty="0"/>
          </a:p>
        </p:txBody>
      </p:sp>
      <p:sp>
        <p:nvSpPr>
          <p:cNvPr id="6" name="TextBox 5"/>
          <p:cNvSpPr txBox="1"/>
          <p:nvPr/>
        </p:nvSpPr>
        <p:spPr>
          <a:xfrm>
            <a:off x="479375" y="836712"/>
            <a:ext cx="11305257" cy="3970318"/>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Production Efficiency</a:t>
            </a:r>
            <a:endParaRPr lang="en-US" dirty="0"/>
          </a:p>
          <a:p>
            <a:pPr marL="398463" lvl="1" indent="-173038" algn="just">
              <a:buClr>
                <a:schemeClr val="tx2"/>
              </a:buClr>
              <a:buFont typeface="Wingdings" panose="05000000000000000000" pitchFamily="2" charset="2"/>
              <a:buChar char="§"/>
            </a:pPr>
            <a:r>
              <a:rPr lang="en-US" dirty="0"/>
              <a:t>It is used to measure the cost of implementation in term of working effort (hour).</a:t>
            </a:r>
          </a:p>
          <a:p>
            <a:pPr marL="398463" lvl="1" indent="-173038" algn="just">
              <a:buClr>
                <a:schemeClr val="tx2"/>
              </a:buClr>
              <a:buFont typeface="Wingdings" panose="05000000000000000000" pitchFamily="2" charset="2"/>
              <a:buChar char="§"/>
            </a:pPr>
            <a:r>
              <a:rPr lang="en-US" dirty="0"/>
              <a:t>However, it just gives a general idea about the implementation cost since it must be analyzed together with analyzing the scale complexity and skill level.</a:t>
            </a:r>
          </a:p>
          <a:p>
            <a:pPr marL="855663" lvl="2" indent="-173038" algn="just">
              <a:buClr>
                <a:schemeClr val="tx2"/>
              </a:buClr>
              <a:buFont typeface="Wingdings" panose="05000000000000000000" pitchFamily="2" charset="2"/>
              <a:buChar char="§"/>
            </a:pPr>
            <a:r>
              <a:rPr lang="en-US" dirty="0"/>
              <a:t>Sometime the higher complexity code may have smaller amount of code lines and hence Production efficiency could be low as a result. However, without understanding the skill level of developers, the analysis could be incorrect.</a:t>
            </a:r>
          </a:p>
          <a:p>
            <a:pPr marL="398463" lvl="1" indent="-173038" algn="just">
              <a:buClr>
                <a:schemeClr val="tx2"/>
              </a:buClr>
              <a:buFont typeface="Wingdings" panose="05000000000000000000" pitchFamily="2" charset="2"/>
              <a:buChar char="§"/>
            </a:pPr>
            <a:endParaRPr lang="en-US" b="1" dirty="0">
              <a:solidFill>
                <a:schemeClr val="tx2"/>
              </a:solidFill>
            </a:endParaRPr>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Production efficiency</a:t>
            </a:r>
            <a:r>
              <a:rPr lang="en-US" dirty="0"/>
              <a:t> = </a:t>
            </a:r>
            <a:r>
              <a:rPr lang="en-US" dirty="0">
                <a:solidFill>
                  <a:schemeClr val="tx2"/>
                </a:solidFill>
              </a:rPr>
              <a:t>Scale</a:t>
            </a:r>
            <a:r>
              <a:rPr lang="en-US" dirty="0"/>
              <a:t> / </a:t>
            </a:r>
            <a:r>
              <a:rPr lang="en-US" dirty="0">
                <a:solidFill>
                  <a:schemeClr val="accent4"/>
                </a:solidFill>
              </a:rPr>
              <a:t>Effort (hour)</a:t>
            </a:r>
          </a:p>
          <a:p>
            <a:pPr marL="855663" lvl="2" indent="-173038" algn="just">
              <a:buClr>
                <a:schemeClr val="tx2"/>
              </a:buClr>
              <a:buFont typeface="Wingdings" panose="05000000000000000000" pitchFamily="2" charset="2"/>
              <a:buChar char="§"/>
            </a:pPr>
            <a:r>
              <a:rPr lang="en-US" b="1" dirty="0"/>
              <a:t>For DD</a:t>
            </a:r>
            <a:r>
              <a:rPr lang="en-US" dirty="0"/>
              <a:t>, </a:t>
            </a:r>
            <a:r>
              <a:rPr lang="en-US" dirty="0">
                <a:solidFill>
                  <a:schemeClr val="tx2"/>
                </a:solidFill>
              </a:rPr>
              <a:t>Scale</a:t>
            </a:r>
            <a:r>
              <a:rPr lang="en-US" dirty="0"/>
              <a:t> is number of document pages, which means efficiency on making design document.</a:t>
            </a:r>
          </a:p>
          <a:p>
            <a:pPr marL="855663" lvl="2" indent="-173038" algn="just">
              <a:buClr>
                <a:schemeClr val="tx2"/>
              </a:buClr>
              <a:buFont typeface="Wingdings" panose="05000000000000000000" pitchFamily="2" charset="2"/>
              <a:buChar char="§"/>
            </a:pPr>
            <a:r>
              <a:rPr lang="en-US" b="1" dirty="0"/>
              <a:t>For CD</a:t>
            </a:r>
            <a:r>
              <a:rPr lang="en-US" dirty="0"/>
              <a:t>, </a:t>
            </a:r>
            <a:r>
              <a:rPr lang="en-US" dirty="0">
                <a:solidFill>
                  <a:schemeClr val="tx2"/>
                </a:solidFill>
              </a:rPr>
              <a:t>Scale</a:t>
            </a:r>
            <a:r>
              <a:rPr lang="en-US" dirty="0"/>
              <a:t> is Production scale (</a:t>
            </a:r>
            <a:r>
              <a:rPr lang="en-US" dirty="0" err="1"/>
              <a:t>kLoC</a:t>
            </a:r>
            <a:r>
              <a:rPr lang="en-US" dirty="0"/>
              <a:t>), which means efficiency on coding product.</a:t>
            </a:r>
          </a:p>
          <a:p>
            <a:pPr marL="855663" lvl="2" indent="-173038" algn="just">
              <a:buClr>
                <a:schemeClr val="tx2"/>
              </a:buClr>
              <a:buFont typeface="Wingdings" panose="05000000000000000000" pitchFamily="2" charset="2"/>
              <a:buChar char="§"/>
            </a:pPr>
            <a:r>
              <a:rPr lang="en-US" b="1" dirty="0"/>
              <a:t>For UT</a:t>
            </a:r>
            <a:r>
              <a:rPr lang="en-US" dirty="0"/>
              <a:t>, </a:t>
            </a:r>
            <a:r>
              <a:rPr lang="en-US" dirty="0">
                <a:solidFill>
                  <a:schemeClr val="tx2"/>
                </a:solidFill>
              </a:rPr>
              <a:t>Scale</a:t>
            </a:r>
            <a:r>
              <a:rPr lang="en-US" dirty="0"/>
              <a:t> is Production scale (</a:t>
            </a:r>
            <a:r>
              <a:rPr lang="en-US" dirty="0" err="1"/>
              <a:t>kLoC</a:t>
            </a:r>
            <a:r>
              <a:rPr lang="en-US" dirty="0"/>
              <a:t>), which means efficiency on testing product code.</a:t>
            </a:r>
          </a:p>
          <a:p>
            <a:pPr marL="855663" lvl="2" indent="-173038" algn="just">
              <a:buClr>
                <a:schemeClr val="tx2"/>
              </a:buClr>
              <a:buFont typeface="Wingdings" panose="05000000000000000000" pitchFamily="2" charset="2"/>
              <a:buChar char="§"/>
            </a:pPr>
            <a:r>
              <a:rPr lang="en-US" b="1" dirty="0"/>
              <a:t>For IT</a:t>
            </a:r>
            <a:r>
              <a:rPr lang="en-US" dirty="0"/>
              <a:t>, </a:t>
            </a:r>
            <a:r>
              <a:rPr lang="en-US" dirty="0">
                <a:solidFill>
                  <a:schemeClr val="tx2"/>
                </a:solidFill>
              </a:rPr>
              <a:t>Scale</a:t>
            </a:r>
            <a:r>
              <a:rPr lang="en-US" dirty="0"/>
              <a:t> is Completion scale (</a:t>
            </a:r>
            <a:r>
              <a:rPr lang="en-US" dirty="0" err="1"/>
              <a:t>kLoC</a:t>
            </a:r>
            <a:r>
              <a:rPr lang="en-US" dirty="0"/>
              <a:t>), which means efficiency on testing product code.</a:t>
            </a:r>
          </a:p>
          <a:p>
            <a:pPr marL="855663" lvl="2" indent="-173038" algn="just">
              <a:buClr>
                <a:schemeClr val="tx2"/>
              </a:buClr>
              <a:buFont typeface="Wingdings" panose="05000000000000000000" pitchFamily="2" charset="2"/>
              <a:buChar char="§"/>
            </a:pPr>
            <a:r>
              <a:rPr lang="en-US" dirty="0"/>
              <a:t>At Software design qualification, </a:t>
            </a:r>
            <a:r>
              <a:rPr lang="en-US" dirty="0">
                <a:solidFill>
                  <a:schemeClr val="accent4"/>
                </a:solidFill>
              </a:rPr>
              <a:t>effort</a:t>
            </a:r>
            <a:r>
              <a:rPr lang="en-US" dirty="0"/>
              <a:t> is the total effort of all phases.</a:t>
            </a:r>
          </a:p>
        </p:txBody>
      </p:sp>
    </p:spTree>
    <p:extLst>
      <p:ext uri="{BB962C8B-B14F-4D97-AF65-F5344CB8AC3E}">
        <p14:creationId xmlns:p14="http://schemas.microsoft.com/office/powerpoint/2010/main" val="106763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Cost of quality</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a:t>
            </a:fld>
            <a:endParaRPr lang="de-DE" dirty="0"/>
          </a:p>
        </p:txBody>
      </p:sp>
      <p:sp>
        <p:nvSpPr>
          <p:cNvPr id="124" name="TextBox 123"/>
          <p:cNvSpPr txBox="1"/>
          <p:nvPr/>
        </p:nvSpPr>
        <p:spPr>
          <a:xfrm>
            <a:off x="479376" y="836712"/>
            <a:ext cx="5798019" cy="2031325"/>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Process description</a:t>
            </a:r>
            <a:r>
              <a:rPr lang="en-US" dirty="0"/>
              <a:t>:</a:t>
            </a:r>
          </a:p>
          <a:p>
            <a:pPr marL="398463" lvl="1" indent="-168275" algn="just">
              <a:buClr>
                <a:schemeClr val="tx2"/>
              </a:buClr>
              <a:buFont typeface="Wingdings" panose="05000000000000000000" pitchFamily="2" charset="2"/>
              <a:buChar char="§"/>
            </a:pPr>
            <a:r>
              <a:rPr lang="en-US" b="1" dirty="0">
                <a:solidFill>
                  <a:schemeClr val="accent5"/>
                </a:solidFill>
              </a:rPr>
              <a:t>Defect detection process</a:t>
            </a:r>
            <a:r>
              <a:rPr lang="en-US" dirty="0"/>
              <a:t>: bugs found by peer review and by test execution </a:t>
            </a:r>
            <a:r>
              <a:rPr lang="en-US" dirty="0">
                <a:sym typeface="Wingdings" panose="05000000000000000000" pitchFamily="2" charset="2"/>
              </a:rPr>
              <a:t> </a:t>
            </a:r>
            <a:r>
              <a:rPr lang="en-US" b="1" dirty="0">
                <a:solidFill>
                  <a:srgbClr val="C00000"/>
                </a:solidFill>
                <a:sym typeface="Wingdings" panose="05000000000000000000" pitchFamily="2" charset="2"/>
              </a:rPr>
              <a:t>Rework</a:t>
            </a:r>
            <a:endParaRPr lang="en-US" b="1" dirty="0">
              <a:solidFill>
                <a:srgbClr val="C00000"/>
              </a:solidFill>
            </a:endParaRPr>
          </a:p>
          <a:p>
            <a:pPr marL="855663" lvl="2" indent="-168275" algn="just">
              <a:buClr>
                <a:schemeClr val="tx2"/>
              </a:buClr>
              <a:buFont typeface="Wingdings" panose="05000000000000000000" pitchFamily="2" charset="2"/>
              <a:buChar char="§"/>
            </a:pPr>
            <a:r>
              <a:rPr lang="en-US" dirty="0"/>
              <a:t>Fixing bugs found by peer review is </a:t>
            </a:r>
            <a:r>
              <a:rPr lang="en-US" b="1" dirty="0">
                <a:solidFill>
                  <a:schemeClr val="tx2"/>
                </a:solidFill>
              </a:rPr>
              <a:t>in-place</a:t>
            </a:r>
            <a:r>
              <a:rPr lang="en-US" dirty="0"/>
              <a:t> </a:t>
            </a:r>
            <a:r>
              <a:rPr lang="en-US" dirty="0">
                <a:sym typeface="Wingdings" panose="05000000000000000000" pitchFamily="2" charset="2"/>
              </a:rPr>
              <a:t> low cost of fixing</a:t>
            </a:r>
            <a:endParaRPr lang="en-US" dirty="0"/>
          </a:p>
          <a:p>
            <a:pPr marL="855663" lvl="2" indent="-168275" algn="just">
              <a:buClr>
                <a:schemeClr val="tx2"/>
              </a:buClr>
              <a:buFont typeface="Wingdings" panose="05000000000000000000" pitchFamily="2" charset="2"/>
              <a:buChar char="§"/>
            </a:pPr>
            <a:r>
              <a:rPr lang="en-US" dirty="0">
                <a:solidFill>
                  <a:srgbClr val="C00000"/>
                </a:solidFill>
              </a:rPr>
              <a:t>Fixing bugs found by test execution is</a:t>
            </a:r>
            <a:r>
              <a:rPr lang="en-US" b="1" dirty="0">
                <a:solidFill>
                  <a:srgbClr val="C00000"/>
                </a:solidFill>
              </a:rPr>
              <a:t> cycling</a:t>
            </a:r>
            <a:r>
              <a:rPr lang="en-US" dirty="0"/>
              <a:t> </a:t>
            </a:r>
            <a:r>
              <a:rPr lang="en-US" dirty="0">
                <a:sym typeface="Wingdings" panose="05000000000000000000" pitchFamily="2" charset="2"/>
              </a:rPr>
              <a:t> </a:t>
            </a:r>
            <a:r>
              <a:rPr lang="en-US" b="1" dirty="0">
                <a:solidFill>
                  <a:srgbClr val="C00000"/>
                </a:solidFill>
                <a:sym typeface="Wingdings" panose="05000000000000000000" pitchFamily="2" charset="2"/>
              </a:rPr>
              <a:t>high cost of fixing</a:t>
            </a:r>
            <a:endParaRPr lang="en-US" b="1" dirty="0">
              <a:solidFill>
                <a:srgbClr val="C00000"/>
              </a:solidFill>
            </a:endParaRPr>
          </a:p>
        </p:txBody>
      </p:sp>
      <p:pic>
        <p:nvPicPr>
          <p:cNvPr id="125" name="Picture 124"/>
          <p:cNvPicPr/>
          <p:nvPr/>
        </p:nvPicPr>
        <p:blipFill>
          <a:blip r:embed="rId2">
            <a:lum contrast="15000"/>
            <a:extLst>
              <a:ext uri="{28A0092B-C50C-407E-A947-70E740481C1C}">
                <a14:useLocalDpi xmlns:a14="http://schemas.microsoft.com/office/drawing/2010/main" val="0"/>
              </a:ext>
            </a:extLst>
          </a:blip>
          <a:srcRect/>
          <a:stretch>
            <a:fillRect/>
          </a:stretch>
        </p:blipFill>
        <p:spPr bwMode="auto">
          <a:xfrm>
            <a:off x="6364920" y="0"/>
            <a:ext cx="5827080" cy="3022005"/>
          </a:xfrm>
          <a:prstGeom prst="rect">
            <a:avLst/>
          </a:prstGeom>
          <a:noFill/>
          <a:ln>
            <a:noFill/>
          </a:ln>
        </p:spPr>
      </p:pic>
      <p:sp>
        <p:nvSpPr>
          <p:cNvPr id="126" name="Rectangle 125"/>
          <p:cNvSpPr/>
          <p:nvPr/>
        </p:nvSpPr>
        <p:spPr>
          <a:xfrm>
            <a:off x="7655309" y="3134497"/>
            <a:ext cx="3240360" cy="507831"/>
          </a:xfrm>
          <a:prstGeom prst="rect">
            <a:avLst/>
          </a:prstGeom>
        </p:spPr>
        <p:txBody>
          <a:bodyPr wrap="square">
            <a:spAutoFit/>
          </a:bodyPr>
          <a:lstStyle/>
          <a:p>
            <a:pPr algn="ctr" eaLnBrk="0"/>
            <a:r>
              <a:rPr lang="en-US" sz="900" b="1" i="1" dirty="0"/>
              <a:t>Figure: Phase–wise Defect injection analysis with cost </a:t>
            </a:r>
            <a:br>
              <a:rPr lang="en-US" sz="900" b="1" i="1" dirty="0"/>
            </a:br>
            <a:r>
              <a:rPr lang="en-US" sz="900" b="1" i="1" dirty="0"/>
              <a:t>(From </a:t>
            </a:r>
            <a:r>
              <a:rPr lang="en-US" sz="900" b="1" i="1" dirty="0" err="1"/>
              <a:t>Arun</a:t>
            </a:r>
            <a:r>
              <a:rPr lang="en-US" sz="900" b="1" i="1" dirty="0"/>
              <a:t> Kumar Marandi and Danish Ali Khan, 2015) (Recall)</a:t>
            </a:r>
            <a:endParaRPr lang="en-US" sz="900" i="1" dirty="0"/>
          </a:p>
        </p:txBody>
      </p:sp>
      <p:sp>
        <p:nvSpPr>
          <p:cNvPr id="127" name="Oval 126"/>
          <p:cNvSpPr/>
          <p:nvPr/>
        </p:nvSpPr>
        <p:spPr>
          <a:xfrm rot="2517908">
            <a:off x="10217207" y="240058"/>
            <a:ext cx="1356925" cy="888216"/>
          </a:xfrm>
          <a:prstGeom prst="ellipse">
            <a:avLst/>
          </a:prstGeom>
          <a:noFill/>
          <a:ln w="38100">
            <a:solidFill>
              <a:schemeClr val="accent5"/>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8" name="U-Turn Arrow 127"/>
          <p:cNvSpPr/>
          <p:nvPr/>
        </p:nvSpPr>
        <p:spPr>
          <a:xfrm rot="10800000">
            <a:off x="8972889" y="1310759"/>
            <a:ext cx="2007942" cy="1233160"/>
          </a:xfrm>
          <a:prstGeom prst="uturnArrow">
            <a:avLst>
              <a:gd name="adj1" fmla="val 20148"/>
              <a:gd name="adj2" fmla="val 25000"/>
              <a:gd name="adj3" fmla="val 19918"/>
              <a:gd name="adj4" fmla="val 14110"/>
              <a:gd name="adj5" fmla="val 6139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201" name="Rectangle 200"/>
          <p:cNvSpPr/>
          <p:nvPr/>
        </p:nvSpPr>
        <p:spPr>
          <a:xfrm>
            <a:off x="3385811" y="6119779"/>
            <a:ext cx="2973891" cy="230832"/>
          </a:xfrm>
          <a:prstGeom prst="rect">
            <a:avLst/>
          </a:prstGeom>
        </p:spPr>
        <p:txBody>
          <a:bodyPr wrap="none">
            <a:spAutoFit/>
          </a:bodyPr>
          <a:lstStyle/>
          <a:p>
            <a:r>
              <a:rPr lang="en-US" sz="900" b="1" i="1" dirty="0"/>
              <a:t>Figure: Process map for defect detection (Recall)</a:t>
            </a:r>
            <a:endParaRPr lang="en-US" sz="900" i="1" dirty="0"/>
          </a:p>
        </p:txBody>
      </p:sp>
      <p:sp>
        <p:nvSpPr>
          <p:cNvPr id="202" name="TextBox 201"/>
          <p:cNvSpPr txBox="1"/>
          <p:nvPr/>
        </p:nvSpPr>
        <p:spPr>
          <a:xfrm>
            <a:off x="126715" y="5547399"/>
            <a:ext cx="2394642" cy="769441"/>
          </a:xfrm>
          <a:prstGeom prst="rect">
            <a:avLst/>
          </a:prstGeom>
          <a:noFill/>
        </p:spPr>
        <p:txBody>
          <a:bodyPr wrap="square" rtlCol="0">
            <a:spAutoFit/>
          </a:bodyPr>
          <a:lstStyle/>
          <a:p>
            <a:r>
              <a:rPr lang="en-US" sz="1100" b="1" dirty="0"/>
              <a:t>Note</a:t>
            </a:r>
            <a:r>
              <a:rPr lang="en-US" sz="1100" dirty="0"/>
              <a:t>: COPQ due to rework is detected in the stage of analyzing bugs found by test execution and are marked as </a:t>
            </a:r>
            <a:r>
              <a:rPr lang="en-US" sz="1100" dirty="0">
                <a:solidFill>
                  <a:srgbClr val="C00000"/>
                </a:solidFill>
              </a:rPr>
              <a:t>red line </a:t>
            </a:r>
            <a:r>
              <a:rPr lang="en-US" sz="1100" dirty="0"/>
              <a:t>in the figure.</a:t>
            </a:r>
          </a:p>
        </p:txBody>
      </p:sp>
      <p:grpSp>
        <p:nvGrpSpPr>
          <p:cNvPr id="203" name="Group 202"/>
          <p:cNvGrpSpPr/>
          <p:nvPr/>
        </p:nvGrpSpPr>
        <p:grpSpPr>
          <a:xfrm>
            <a:off x="268098" y="3110750"/>
            <a:ext cx="6778078" cy="3046865"/>
            <a:chOff x="126627" y="1371600"/>
            <a:chExt cx="11971244" cy="5381285"/>
          </a:xfrm>
        </p:grpSpPr>
        <p:sp>
          <p:nvSpPr>
            <p:cNvPr id="204" name="Rectangle 203"/>
            <p:cNvSpPr/>
            <p:nvPr/>
          </p:nvSpPr>
          <p:spPr>
            <a:xfrm>
              <a:off x="524622" y="2218764"/>
              <a:ext cx="1331259" cy="65890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BD/RD</a:t>
              </a:r>
            </a:p>
          </p:txBody>
        </p:sp>
        <p:sp>
          <p:nvSpPr>
            <p:cNvPr id="205" name="Rectangle 204"/>
            <p:cNvSpPr/>
            <p:nvPr/>
          </p:nvSpPr>
          <p:spPr>
            <a:xfrm>
              <a:off x="2558304" y="3164541"/>
              <a:ext cx="1331259" cy="65890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FD/AD</a:t>
              </a:r>
            </a:p>
          </p:txBody>
        </p:sp>
        <p:sp>
          <p:nvSpPr>
            <p:cNvPr id="206" name="Rectangle 205"/>
            <p:cNvSpPr/>
            <p:nvPr/>
          </p:nvSpPr>
          <p:spPr>
            <a:xfrm>
              <a:off x="4630270" y="4101353"/>
              <a:ext cx="1331259" cy="65890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DD/UD</a:t>
              </a:r>
            </a:p>
          </p:txBody>
        </p:sp>
        <p:sp>
          <p:nvSpPr>
            <p:cNvPr id="207" name="Rectangle 206"/>
            <p:cNvSpPr/>
            <p:nvPr/>
          </p:nvSpPr>
          <p:spPr>
            <a:xfrm>
              <a:off x="6656293" y="5038165"/>
              <a:ext cx="1331259" cy="65890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CD</a:t>
              </a:r>
            </a:p>
          </p:txBody>
        </p:sp>
        <p:sp>
          <p:nvSpPr>
            <p:cNvPr id="208" name="Rectangle 207"/>
            <p:cNvSpPr/>
            <p:nvPr/>
          </p:nvSpPr>
          <p:spPr>
            <a:xfrm>
              <a:off x="10766612" y="4214980"/>
              <a:ext cx="1331259" cy="44528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UT</a:t>
              </a:r>
            </a:p>
          </p:txBody>
        </p:sp>
        <p:sp>
          <p:nvSpPr>
            <p:cNvPr id="209" name="Rectangle 208"/>
            <p:cNvSpPr/>
            <p:nvPr/>
          </p:nvSpPr>
          <p:spPr>
            <a:xfrm>
              <a:off x="10766612" y="3271354"/>
              <a:ext cx="1331259" cy="44528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IT</a:t>
              </a:r>
            </a:p>
          </p:txBody>
        </p:sp>
        <p:sp>
          <p:nvSpPr>
            <p:cNvPr id="210" name="Rectangle 209"/>
            <p:cNvSpPr/>
            <p:nvPr/>
          </p:nvSpPr>
          <p:spPr>
            <a:xfrm>
              <a:off x="10766612" y="2333707"/>
              <a:ext cx="1331259" cy="44528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ST/VT</a:t>
              </a:r>
            </a:p>
          </p:txBody>
        </p:sp>
        <p:sp>
          <p:nvSpPr>
            <p:cNvPr id="211" name="Flowchart: Decision 210"/>
            <p:cNvSpPr/>
            <p:nvPr/>
          </p:nvSpPr>
          <p:spPr>
            <a:xfrm>
              <a:off x="2370045" y="4101353"/>
              <a:ext cx="1707776" cy="658906"/>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mn-cs"/>
                </a:rPr>
                <a:t>Review OK?</a:t>
              </a:r>
            </a:p>
          </p:txBody>
        </p:sp>
        <p:sp>
          <p:nvSpPr>
            <p:cNvPr id="212" name="Flowchart: Decision 211"/>
            <p:cNvSpPr/>
            <p:nvPr/>
          </p:nvSpPr>
          <p:spPr>
            <a:xfrm>
              <a:off x="4442011" y="5038164"/>
              <a:ext cx="1707776" cy="658907"/>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mn-cs"/>
                </a:rPr>
                <a:t>Review OK?</a:t>
              </a:r>
            </a:p>
          </p:txBody>
        </p:sp>
        <p:sp>
          <p:nvSpPr>
            <p:cNvPr id="213" name="Flowchart: Decision 212"/>
            <p:cNvSpPr/>
            <p:nvPr/>
          </p:nvSpPr>
          <p:spPr>
            <a:xfrm>
              <a:off x="336363" y="3164541"/>
              <a:ext cx="1707776" cy="658906"/>
            </a:xfrm>
            <a:prstGeom prst="flowChartDecision">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mn-cs"/>
                </a:rPr>
                <a:t>Review OK?</a:t>
              </a:r>
            </a:p>
          </p:txBody>
        </p:sp>
        <p:sp>
          <p:nvSpPr>
            <p:cNvPr id="214" name="Flowchart: Decision 213"/>
            <p:cNvSpPr/>
            <p:nvPr/>
          </p:nvSpPr>
          <p:spPr>
            <a:xfrm>
              <a:off x="6468034" y="4101353"/>
              <a:ext cx="1707776" cy="658907"/>
            </a:xfrm>
            <a:prstGeom prst="flowChartDecision">
              <a:avLst/>
            </a:prstGeom>
            <a:solidFill>
              <a:srgbClr val="ED7D31"/>
            </a:solid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mn-cs"/>
                </a:rPr>
                <a:t>DD/UD issue?</a:t>
              </a:r>
            </a:p>
          </p:txBody>
        </p:sp>
        <p:sp>
          <p:nvSpPr>
            <p:cNvPr id="215" name="Flowchart: Decision 214"/>
            <p:cNvSpPr/>
            <p:nvPr/>
          </p:nvSpPr>
          <p:spPr>
            <a:xfrm>
              <a:off x="6468034" y="5974976"/>
              <a:ext cx="1707776" cy="658907"/>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mn-cs"/>
                </a:rPr>
                <a:t>Review OK?</a:t>
              </a:r>
            </a:p>
          </p:txBody>
        </p:sp>
        <p:sp>
          <p:nvSpPr>
            <p:cNvPr id="216" name="Flowchart: Decision 215"/>
            <p:cNvSpPr/>
            <p:nvPr/>
          </p:nvSpPr>
          <p:spPr>
            <a:xfrm>
              <a:off x="6468034" y="3164540"/>
              <a:ext cx="1707776" cy="658907"/>
            </a:xfrm>
            <a:prstGeom prst="flowChartDecision">
              <a:avLst/>
            </a:prstGeom>
            <a:solidFill>
              <a:srgbClr val="ED7D31"/>
            </a:solid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mn-cs"/>
                </a:rPr>
                <a:t>FD/AD issue?</a:t>
              </a:r>
            </a:p>
          </p:txBody>
        </p:sp>
        <p:sp>
          <p:nvSpPr>
            <p:cNvPr id="217" name="Flowchart: Decision 216"/>
            <p:cNvSpPr/>
            <p:nvPr/>
          </p:nvSpPr>
          <p:spPr>
            <a:xfrm>
              <a:off x="6468034" y="2227729"/>
              <a:ext cx="1707776" cy="658907"/>
            </a:xfrm>
            <a:prstGeom prst="flowChartDecision">
              <a:avLst/>
            </a:prstGeom>
            <a:solidFill>
              <a:srgbClr val="ED7D31"/>
            </a:solidFill>
            <a:ln w="12700"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mn-cs"/>
                </a:rPr>
                <a:t>BD/RD issue?</a:t>
              </a:r>
            </a:p>
          </p:txBody>
        </p:sp>
        <p:cxnSp>
          <p:nvCxnSpPr>
            <p:cNvPr id="218" name="Elbow Connector 217"/>
            <p:cNvCxnSpPr>
              <a:stCxn id="215" idx="3"/>
              <a:endCxn id="208" idx="2"/>
            </p:cNvCxnSpPr>
            <p:nvPr/>
          </p:nvCxnSpPr>
          <p:spPr>
            <a:xfrm flipV="1">
              <a:off x="8175810" y="4660262"/>
              <a:ext cx="3256432" cy="1644168"/>
            </a:xfrm>
            <a:prstGeom prst="bentConnector2">
              <a:avLst/>
            </a:prstGeom>
            <a:noFill/>
            <a:ln w="25400" cap="flat" cmpd="sng" algn="ctr">
              <a:solidFill>
                <a:srgbClr val="5B9BD5"/>
              </a:solidFill>
              <a:prstDash val="solid"/>
              <a:miter lim="800000"/>
              <a:tailEnd type="triangle" w="lg" len="med"/>
            </a:ln>
            <a:effectLst/>
          </p:spPr>
        </p:cxnSp>
        <p:sp>
          <p:nvSpPr>
            <p:cNvPr id="219" name="Flowchart: Decision 218"/>
            <p:cNvSpPr/>
            <p:nvPr/>
          </p:nvSpPr>
          <p:spPr>
            <a:xfrm>
              <a:off x="8544487" y="4101350"/>
              <a:ext cx="1707776" cy="658907"/>
            </a:xfrm>
            <a:prstGeom prst="flowChartDecision">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mn-cs"/>
                </a:rPr>
                <a:t>Has bug?</a:t>
              </a:r>
            </a:p>
          </p:txBody>
        </p:sp>
        <p:sp>
          <p:nvSpPr>
            <p:cNvPr id="220" name="Flowchart: Decision 219"/>
            <p:cNvSpPr/>
            <p:nvPr/>
          </p:nvSpPr>
          <p:spPr>
            <a:xfrm>
              <a:off x="8544487" y="3164540"/>
              <a:ext cx="1707776" cy="658907"/>
            </a:xfrm>
            <a:prstGeom prst="flowChartDecision">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mn-cs"/>
                </a:rPr>
                <a:t>Has bug?</a:t>
              </a:r>
            </a:p>
          </p:txBody>
        </p:sp>
        <p:sp>
          <p:nvSpPr>
            <p:cNvPr id="221" name="Flowchart: Decision 220"/>
            <p:cNvSpPr/>
            <p:nvPr/>
          </p:nvSpPr>
          <p:spPr>
            <a:xfrm>
              <a:off x="8556812" y="2227728"/>
              <a:ext cx="1707776" cy="658907"/>
            </a:xfrm>
            <a:prstGeom prst="flowChartDecision">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mn-cs"/>
                </a:rPr>
                <a:t>Has bug?</a:t>
              </a:r>
            </a:p>
          </p:txBody>
        </p:sp>
        <p:cxnSp>
          <p:nvCxnSpPr>
            <p:cNvPr id="222" name="Elbow Connector 221"/>
            <p:cNvCxnSpPr>
              <a:stCxn id="219" idx="0"/>
              <a:endCxn id="209" idx="2"/>
            </p:cNvCxnSpPr>
            <p:nvPr/>
          </p:nvCxnSpPr>
          <p:spPr>
            <a:xfrm rot="5400000" flipH="1" flipV="1">
              <a:off x="10222952" y="2892062"/>
              <a:ext cx="384714" cy="2033867"/>
            </a:xfrm>
            <a:prstGeom prst="bentConnector3">
              <a:avLst>
                <a:gd name="adj1" fmla="val 26125"/>
              </a:avLst>
            </a:prstGeom>
            <a:noFill/>
            <a:ln w="25400" cap="flat" cmpd="sng" algn="ctr">
              <a:solidFill>
                <a:srgbClr val="5B9BD5"/>
              </a:solidFill>
              <a:prstDash val="solid"/>
              <a:miter lim="800000"/>
              <a:tailEnd type="triangle" w="lg" len="med"/>
            </a:ln>
            <a:effectLst/>
          </p:spPr>
        </p:cxnSp>
        <p:cxnSp>
          <p:nvCxnSpPr>
            <p:cNvPr id="223" name="Elbow Connector 222"/>
            <p:cNvCxnSpPr>
              <a:stCxn id="220" idx="0"/>
              <a:endCxn id="210" idx="2"/>
            </p:cNvCxnSpPr>
            <p:nvPr/>
          </p:nvCxnSpPr>
          <p:spPr>
            <a:xfrm rot="5400000" flipH="1" flipV="1">
              <a:off x="10222534" y="1954834"/>
              <a:ext cx="385551" cy="2033867"/>
            </a:xfrm>
            <a:prstGeom prst="bentConnector3">
              <a:avLst>
                <a:gd name="adj1" fmla="val 30942"/>
              </a:avLst>
            </a:prstGeom>
            <a:noFill/>
            <a:ln w="25400" cap="flat" cmpd="sng" algn="ctr">
              <a:solidFill>
                <a:srgbClr val="5B9BD5"/>
              </a:solidFill>
              <a:prstDash val="solid"/>
              <a:miter lim="800000"/>
              <a:tailEnd type="triangle" w="lg" len="med"/>
            </a:ln>
            <a:effectLst/>
          </p:spPr>
        </p:cxnSp>
        <p:sp>
          <p:nvSpPr>
            <p:cNvPr id="224" name="Rounded Rectangle 223"/>
            <p:cNvSpPr/>
            <p:nvPr/>
          </p:nvSpPr>
          <p:spPr>
            <a:xfrm>
              <a:off x="10766612" y="1371600"/>
              <a:ext cx="1331259" cy="497541"/>
            </a:xfrm>
            <a:prstGeom prst="roundRect">
              <a:avLst>
                <a:gd name="adj" fmla="val 35586"/>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End</a:t>
              </a:r>
            </a:p>
          </p:txBody>
        </p:sp>
        <p:sp>
          <p:nvSpPr>
            <p:cNvPr id="225" name="Rounded Rectangle 224"/>
            <p:cNvSpPr/>
            <p:nvPr/>
          </p:nvSpPr>
          <p:spPr>
            <a:xfrm>
              <a:off x="524622" y="1376083"/>
              <a:ext cx="1331259" cy="497541"/>
            </a:xfrm>
            <a:prstGeom prst="roundRect">
              <a:avLst>
                <a:gd name="adj" fmla="val 35586"/>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Start</a:t>
              </a:r>
            </a:p>
          </p:txBody>
        </p:sp>
        <p:cxnSp>
          <p:nvCxnSpPr>
            <p:cNvPr id="226" name="Elbow Connector 225"/>
            <p:cNvCxnSpPr>
              <a:stCxn id="221" idx="0"/>
              <a:endCxn id="224" idx="2"/>
            </p:cNvCxnSpPr>
            <p:nvPr/>
          </p:nvCxnSpPr>
          <p:spPr>
            <a:xfrm rot="5400000" flipH="1" flipV="1">
              <a:off x="10242178" y="1037664"/>
              <a:ext cx="358587" cy="2021542"/>
            </a:xfrm>
            <a:prstGeom prst="bentConnector3">
              <a:avLst>
                <a:gd name="adj1" fmla="val 28228"/>
              </a:avLst>
            </a:prstGeom>
            <a:noFill/>
            <a:ln w="25400" cap="flat" cmpd="sng" algn="ctr">
              <a:solidFill>
                <a:srgbClr val="5B9BD5"/>
              </a:solidFill>
              <a:prstDash val="solid"/>
              <a:miter lim="800000"/>
              <a:tailEnd type="triangle" w="lg" len="med"/>
            </a:ln>
            <a:effectLst/>
          </p:spPr>
        </p:cxnSp>
        <p:cxnSp>
          <p:nvCxnSpPr>
            <p:cNvPr id="227" name="Straight Arrow Connector 226"/>
            <p:cNvCxnSpPr>
              <a:stCxn id="225" idx="2"/>
              <a:endCxn id="204" idx="0"/>
            </p:cNvCxnSpPr>
            <p:nvPr/>
          </p:nvCxnSpPr>
          <p:spPr>
            <a:xfrm>
              <a:off x="1190252" y="1873624"/>
              <a:ext cx="0" cy="345140"/>
            </a:xfrm>
            <a:prstGeom prst="straightConnector1">
              <a:avLst/>
            </a:prstGeom>
            <a:noFill/>
            <a:ln w="25400" cap="flat" cmpd="sng" algn="ctr">
              <a:solidFill>
                <a:srgbClr val="5B9BD5"/>
              </a:solidFill>
              <a:prstDash val="solid"/>
              <a:miter lim="800000"/>
              <a:tailEnd type="triangle" w="lg" len="med"/>
            </a:ln>
            <a:effectLst/>
          </p:spPr>
        </p:cxnSp>
        <p:cxnSp>
          <p:nvCxnSpPr>
            <p:cNvPr id="228" name="Straight Arrow Connector 227"/>
            <p:cNvCxnSpPr>
              <a:stCxn id="204" idx="2"/>
              <a:endCxn id="213" idx="0"/>
            </p:cNvCxnSpPr>
            <p:nvPr/>
          </p:nvCxnSpPr>
          <p:spPr>
            <a:xfrm flipH="1">
              <a:off x="1190251" y="2877670"/>
              <a:ext cx="1" cy="286871"/>
            </a:xfrm>
            <a:prstGeom prst="straightConnector1">
              <a:avLst/>
            </a:prstGeom>
            <a:noFill/>
            <a:ln w="25400" cap="flat" cmpd="sng" algn="ctr">
              <a:solidFill>
                <a:srgbClr val="5B9BD5"/>
              </a:solidFill>
              <a:prstDash val="solid"/>
              <a:miter lim="800000"/>
              <a:tailEnd type="triangle" w="lg" len="med"/>
            </a:ln>
            <a:effectLst/>
          </p:spPr>
        </p:cxnSp>
        <p:cxnSp>
          <p:nvCxnSpPr>
            <p:cNvPr id="229" name="Straight Arrow Connector 228"/>
            <p:cNvCxnSpPr>
              <a:stCxn id="213" idx="3"/>
              <a:endCxn id="205" idx="1"/>
            </p:cNvCxnSpPr>
            <p:nvPr/>
          </p:nvCxnSpPr>
          <p:spPr>
            <a:xfrm>
              <a:off x="2044139" y="3493994"/>
              <a:ext cx="514165" cy="0"/>
            </a:xfrm>
            <a:prstGeom prst="straightConnector1">
              <a:avLst/>
            </a:prstGeom>
            <a:noFill/>
            <a:ln w="25400" cap="flat" cmpd="sng" algn="ctr">
              <a:solidFill>
                <a:srgbClr val="5B9BD5"/>
              </a:solidFill>
              <a:prstDash val="solid"/>
              <a:miter lim="800000"/>
              <a:tailEnd type="triangle" w="lg" len="med"/>
            </a:ln>
            <a:effectLst/>
          </p:spPr>
        </p:cxnSp>
        <p:cxnSp>
          <p:nvCxnSpPr>
            <p:cNvPr id="230" name="Straight Arrow Connector 229"/>
            <p:cNvCxnSpPr>
              <a:stCxn id="217" idx="1"/>
              <a:endCxn id="204" idx="3"/>
            </p:cNvCxnSpPr>
            <p:nvPr/>
          </p:nvCxnSpPr>
          <p:spPr>
            <a:xfrm flipH="1" flipV="1">
              <a:off x="1855881" y="2548217"/>
              <a:ext cx="4612153" cy="8966"/>
            </a:xfrm>
            <a:prstGeom prst="straightConnector1">
              <a:avLst/>
            </a:prstGeom>
            <a:noFill/>
            <a:ln w="25400" cap="flat" cmpd="sng" algn="ctr">
              <a:solidFill>
                <a:srgbClr val="C00000"/>
              </a:solidFill>
              <a:prstDash val="solid"/>
              <a:miter lim="800000"/>
              <a:tailEnd type="triangle" w="lg" len="med"/>
            </a:ln>
            <a:effectLst/>
          </p:spPr>
        </p:cxnSp>
        <p:cxnSp>
          <p:nvCxnSpPr>
            <p:cNvPr id="231" name="Straight Arrow Connector 230"/>
            <p:cNvCxnSpPr>
              <a:stCxn id="205" idx="2"/>
              <a:endCxn id="211" idx="0"/>
            </p:cNvCxnSpPr>
            <p:nvPr/>
          </p:nvCxnSpPr>
          <p:spPr>
            <a:xfrm flipH="1">
              <a:off x="3223933" y="3823447"/>
              <a:ext cx="1" cy="277906"/>
            </a:xfrm>
            <a:prstGeom prst="straightConnector1">
              <a:avLst/>
            </a:prstGeom>
            <a:noFill/>
            <a:ln w="25400" cap="flat" cmpd="sng" algn="ctr">
              <a:solidFill>
                <a:srgbClr val="5B9BD5"/>
              </a:solidFill>
              <a:prstDash val="solid"/>
              <a:miter lim="800000"/>
              <a:tailEnd type="triangle" w="lg" len="med"/>
            </a:ln>
            <a:effectLst/>
          </p:spPr>
        </p:cxnSp>
        <p:cxnSp>
          <p:nvCxnSpPr>
            <p:cNvPr id="232" name="Straight Arrow Connector 231"/>
            <p:cNvCxnSpPr>
              <a:stCxn id="211" idx="3"/>
              <a:endCxn id="206" idx="1"/>
            </p:cNvCxnSpPr>
            <p:nvPr/>
          </p:nvCxnSpPr>
          <p:spPr>
            <a:xfrm>
              <a:off x="4077821" y="4430806"/>
              <a:ext cx="552449" cy="0"/>
            </a:xfrm>
            <a:prstGeom prst="straightConnector1">
              <a:avLst/>
            </a:prstGeom>
            <a:noFill/>
            <a:ln w="25400" cap="flat" cmpd="sng" algn="ctr">
              <a:solidFill>
                <a:srgbClr val="5B9BD5"/>
              </a:solidFill>
              <a:prstDash val="solid"/>
              <a:miter lim="800000"/>
              <a:tailEnd type="triangle" w="lg" len="med"/>
            </a:ln>
            <a:effectLst/>
          </p:spPr>
        </p:cxnSp>
        <p:cxnSp>
          <p:nvCxnSpPr>
            <p:cNvPr id="233" name="Straight Arrow Connector 232"/>
            <p:cNvCxnSpPr>
              <a:stCxn id="206" idx="2"/>
              <a:endCxn id="212" idx="0"/>
            </p:cNvCxnSpPr>
            <p:nvPr/>
          </p:nvCxnSpPr>
          <p:spPr>
            <a:xfrm flipH="1">
              <a:off x="5295899" y="4760259"/>
              <a:ext cx="1" cy="277905"/>
            </a:xfrm>
            <a:prstGeom prst="straightConnector1">
              <a:avLst/>
            </a:prstGeom>
            <a:noFill/>
            <a:ln w="25400" cap="flat" cmpd="sng" algn="ctr">
              <a:solidFill>
                <a:srgbClr val="5B9BD5"/>
              </a:solidFill>
              <a:prstDash val="solid"/>
              <a:miter lim="800000"/>
              <a:tailEnd type="triangle" w="lg" len="med"/>
            </a:ln>
            <a:effectLst/>
          </p:spPr>
        </p:cxnSp>
        <p:cxnSp>
          <p:nvCxnSpPr>
            <p:cNvPr id="234" name="Straight Arrow Connector 233"/>
            <p:cNvCxnSpPr>
              <a:stCxn id="212" idx="3"/>
              <a:endCxn id="207" idx="1"/>
            </p:cNvCxnSpPr>
            <p:nvPr/>
          </p:nvCxnSpPr>
          <p:spPr>
            <a:xfrm>
              <a:off x="6149787" y="5367618"/>
              <a:ext cx="506506" cy="0"/>
            </a:xfrm>
            <a:prstGeom prst="straightConnector1">
              <a:avLst/>
            </a:prstGeom>
            <a:noFill/>
            <a:ln w="25400" cap="flat" cmpd="sng" algn="ctr">
              <a:solidFill>
                <a:srgbClr val="5B9BD5"/>
              </a:solidFill>
              <a:prstDash val="solid"/>
              <a:miter lim="800000"/>
              <a:tailEnd type="triangle" w="lg" len="med"/>
            </a:ln>
            <a:effectLst/>
          </p:spPr>
        </p:cxnSp>
        <p:cxnSp>
          <p:nvCxnSpPr>
            <p:cNvPr id="235" name="Straight Arrow Connector 234"/>
            <p:cNvCxnSpPr>
              <a:stCxn id="214" idx="1"/>
              <a:endCxn id="206" idx="3"/>
            </p:cNvCxnSpPr>
            <p:nvPr/>
          </p:nvCxnSpPr>
          <p:spPr>
            <a:xfrm flipH="1" flipV="1">
              <a:off x="5961529" y="4430806"/>
              <a:ext cx="506505" cy="1"/>
            </a:xfrm>
            <a:prstGeom prst="straightConnector1">
              <a:avLst/>
            </a:prstGeom>
            <a:noFill/>
            <a:ln w="25400" cap="flat" cmpd="sng" algn="ctr">
              <a:solidFill>
                <a:srgbClr val="C00000"/>
              </a:solidFill>
              <a:prstDash val="solid"/>
              <a:miter lim="800000"/>
              <a:tailEnd type="triangle" w="lg" len="med"/>
            </a:ln>
            <a:effectLst/>
          </p:spPr>
        </p:cxnSp>
        <p:cxnSp>
          <p:nvCxnSpPr>
            <p:cNvPr id="236" name="Straight Arrow Connector 235"/>
            <p:cNvCxnSpPr>
              <a:stCxn id="216" idx="1"/>
              <a:endCxn id="205" idx="3"/>
            </p:cNvCxnSpPr>
            <p:nvPr/>
          </p:nvCxnSpPr>
          <p:spPr>
            <a:xfrm flipH="1">
              <a:off x="3889563" y="3493994"/>
              <a:ext cx="2578471" cy="0"/>
            </a:xfrm>
            <a:prstGeom prst="straightConnector1">
              <a:avLst/>
            </a:prstGeom>
            <a:noFill/>
            <a:ln w="25400" cap="flat" cmpd="sng" algn="ctr">
              <a:solidFill>
                <a:srgbClr val="C00000"/>
              </a:solidFill>
              <a:prstDash val="solid"/>
              <a:miter lim="800000"/>
              <a:tailEnd type="triangle" w="lg" len="med"/>
            </a:ln>
            <a:effectLst/>
          </p:spPr>
        </p:cxnSp>
        <p:cxnSp>
          <p:nvCxnSpPr>
            <p:cNvPr id="237" name="Straight Arrow Connector 236"/>
            <p:cNvCxnSpPr>
              <a:stCxn id="207" idx="2"/>
              <a:endCxn id="215" idx="0"/>
            </p:cNvCxnSpPr>
            <p:nvPr/>
          </p:nvCxnSpPr>
          <p:spPr>
            <a:xfrm flipH="1">
              <a:off x="7321922" y="5697071"/>
              <a:ext cx="1" cy="277905"/>
            </a:xfrm>
            <a:prstGeom prst="straightConnector1">
              <a:avLst/>
            </a:prstGeom>
            <a:noFill/>
            <a:ln w="25400" cap="flat" cmpd="sng" algn="ctr">
              <a:solidFill>
                <a:srgbClr val="5B9BD5"/>
              </a:solidFill>
              <a:prstDash val="solid"/>
              <a:miter lim="800000"/>
              <a:tailEnd type="triangle" w="lg" len="med"/>
            </a:ln>
            <a:effectLst/>
          </p:spPr>
        </p:cxnSp>
        <p:cxnSp>
          <p:nvCxnSpPr>
            <p:cNvPr id="238" name="Straight Arrow Connector 237"/>
            <p:cNvCxnSpPr>
              <a:stCxn id="214" idx="2"/>
              <a:endCxn id="207" idx="0"/>
            </p:cNvCxnSpPr>
            <p:nvPr/>
          </p:nvCxnSpPr>
          <p:spPr>
            <a:xfrm>
              <a:off x="7321922" y="4760260"/>
              <a:ext cx="1" cy="277905"/>
            </a:xfrm>
            <a:prstGeom prst="straightConnector1">
              <a:avLst/>
            </a:prstGeom>
            <a:noFill/>
            <a:ln w="25400" cap="flat" cmpd="sng" algn="ctr">
              <a:solidFill>
                <a:srgbClr val="C00000"/>
              </a:solidFill>
              <a:prstDash val="solid"/>
              <a:miter lim="800000"/>
              <a:tailEnd type="triangle" w="lg" len="med"/>
            </a:ln>
            <a:effectLst/>
          </p:spPr>
        </p:cxnSp>
        <p:cxnSp>
          <p:nvCxnSpPr>
            <p:cNvPr id="239" name="Straight Arrow Connector 238"/>
            <p:cNvCxnSpPr>
              <a:stCxn id="216" idx="2"/>
              <a:endCxn id="214" idx="0"/>
            </p:cNvCxnSpPr>
            <p:nvPr/>
          </p:nvCxnSpPr>
          <p:spPr>
            <a:xfrm>
              <a:off x="7321922" y="3823447"/>
              <a:ext cx="0" cy="277906"/>
            </a:xfrm>
            <a:prstGeom prst="straightConnector1">
              <a:avLst/>
            </a:prstGeom>
            <a:noFill/>
            <a:ln w="25400" cap="flat" cmpd="sng" algn="ctr">
              <a:solidFill>
                <a:srgbClr val="C00000"/>
              </a:solidFill>
              <a:prstDash val="solid"/>
              <a:miter lim="800000"/>
              <a:tailEnd type="triangle" w="lg" len="med"/>
            </a:ln>
            <a:effectLst/>
          </p:spPr>
        </p:cxnSp>
        <p:cxnSp>
          <p:nvCxnSpPr>
            <p:cNvPr id="240" name="Straight Arrow Connector 239"/>
            <p:cNvCxnSpPr>
              <a:stCxn id="217" idx="2"/>
              <a:endCxn id="216" idx="0"/>
            </p:cNvCxnSpPr>
            <p:nvPr/>
          </p:nvCxnSpPr>
          <p:spPr>
            <a:xfrm>
              <a:off x="7321922" y="2886636"/>
              <a:ext cx="0" cy="277904"/>
            </a:xfrm>
            <a:prstGeom prst="straightConnector1">
              <a:avLst/>
            </a:prstGeom>
            <a:noFill/>
            <a:ln w="25400" cap="flat" cmpd="sng" algn="ctr">
              <a:solidFill>
                <a:srgbClr val="C00000"/>
              </a:solidFill>
              <a:prstDash val="solid"/>
              <a:miter lim="800000"/>
              <a:tailEnd type="triangle" w="lg" len="med"/>
            </a:ln>
            <a:effectLst/>
          </p:spPr>
        </p:cxnSp>
        <p:cxnSp>
          <p:nvCxnSpPr>
            <p:cNvPr id="241" name="Straight Arrow Connector 240"/>
            <p:cNvCxnSpPr>
              <a:stCxn id="221" idx="1"/>
              <a:endCxn id="217" idx="3"/>
            </p:cNvCxnSpPr>
            <p:nvPr/>
          </p:nvCxnSpPr>
          <p:spPr>
            <a:xfrm flipH="1">
              <a:off x="8175810" y="2557182"/>
              <a:ext cx="381002" cy="1"/>
            </a:xfrm>
            <a:prstGeom prst="straightConnector1">
              <a:avLst/>
            </a:prstGeom>
            <a:noFill/>
            <a:ln w="25400" cap="flat" cmpd="sng" algn="ctr">
              <a:solidFill>
                <a:srgbClr val="C00000"/>
              </a:solidFill>
              <a:prstDash val="solid"/>
              <a:miter lim="800000"/>
              <a:tailEnd type="triangle" w="lg" len="med"/>
            </a:ln>
            <a:effectLst/>
          </p:spPr>
        </p:cxnSp>
        <p:cxnSp>
          <p:nvCxnSpPr>
            <p:cNvPr id="242" name="Straight Arrow Connector 241"/>
            <p:cNvCxnSpPr>
              <a:stCxn id="220" idx="1"/>
              <a:endCxn id="216" idx="3"/>
            </p:cNvCxnSpPr>
            <p:nvPr/>
          </p:nvCxnSpPr>
          <p:spPr>
            <a:xfrm flipH="1">
              <a:off x="8175810" y="3493994"/>
              <a:ext cx="368677" cy="0"/>
            </a:xfrm>
            <a:prstGeom prst="straightConnector1">
              <a:avLst/>
            </a:prstGeom>
            <a:noFill/>
            <a:ln w="25400" cap="flat" cmpd="sng" algn="ctr">
              <a:solidFill>
                <a:srgbClr val="C00000"/>
              </a:solidFill>
              <a:prstDash val="solid"/>
              <a:miter lim="800000"/>
              <a:tailEnd type="triangle" w="lg" len="med"/>
            </a:ln>
            <a:effectLst/>
          </p:spPr>
        </p:cxnSp>
        <p:cxnSp>
          <p:nvCxnSpPr>
            <p:cNvPr id="243" name="Straight Arrow Connector 242"/>
            <p:cNvCxnSpPr>
              <a:stCxn id="219" idx="1"/>
              <a:endCxn id="214" idx="3"/>
            </p:cNvCxnSpPr>
            <p:nvPr/>
          </p:nvCxnSpPr>
          <p:spPr>
            <a:xfrm flipH="1">
              <a:off x="8175810" y="4430804"/>
              <a:ext cx="368677" cy="3"/>
            </a:xfrm>
            <a:prstGeom prst="straightConnector1">
              <a:avLst/>
            </a:prstGeom>
            <a:noFill/>
            <a:ln w="25400" cap="flat" cmpd="sng" algn="ctr">
              <a:solidFill>
                <a:srgbClr val="C00000"/>
              </a:solidFill>
              <a:prstDash val="solid"/>
              <a:miter lim="800000"/>
              <a:tailEnd type="triangle" w="lg" len="med"/>
            </a:ln>
            <a:effectLst/>
          </p:spPr>
        </p:cxnSp>
        <p:cxnSp>
          <p:nvCxnSpPr>
            <p:cNvPr id="244" name="Straight Arrow Connector 243"/>
            <p:cNvCxnSpPr>
              <a:stCxn id="208" idx="1"/>
              <a:endCxn id="219" idx="3"/>
            </p:cNvCxnSpPr>
            <p:nvPr/>
          </p:nvCxnSpPr>
          <p:spPr>
            <a:xfrm flipH="1" flipV="1">
              <a:off x="10252263" y="4430805"/>
              <a:ext cx="514349" cy="6816"/>
            </a:xfrm>
            <a:prstGeom prst="straightConnector1">
              <a:avLst/>
            </a:prstGeom>
            <a:noFill/>
            <a:ln w="25400" cap="flat" cmpd="sng" algn="ctr">
              <a:solidFill>
                <a:srgbClr val="5B9BD5"/>
              </a:solidFill>
              <a:prstDash val="solid"/>
              <a:miter lim="800000"/>
              <a:tailEnd type="triangle" w="lg" len="med"/>
            </a:ln>
            <a:effectLst/>
          </p:spPr>
        </p:cxnSp>
        <p:cxnSp>
          <p:nvCxnSpPr>
            <p:cNvPr id="245" name="Straight Arrow Connector 244"/>
            <p:cNvCxnSpPr>
              <a:stCxn id="209" idx="1"/>
              <a:endCxn id="220" idx="3"/>
            </p:cNvCxnSpPr>
            <p:nvPr/>
          </p:nvCxnSpPr>
          <p:spPr>
            <a:xfrm flipH="1">
              <a:off x="10252263" y="3493995"/>
              <a:ext cx="514349" cy="0"/>
            </a:xfrm>
            <a:prstGeom prst="straightConnector1">
              <a:avLst/>
            </a:prstGeom>
            <a:noFill/>
            <a:ln w="25400" cap="flat" cmpd="sng" algn="ctr">
              <a:solidFill>
                <a:srgbClr val="5B9BD5"/>
              </a:solidFill>
              <a:prstDash val="solid"/>
              <a:miter lim="800000"/>
              <a:tailEnd type="triangle" w="lg" len="med"/>
            </a:ln>
            <a:effectLst/>
          </p:spPr>
        </p:cxnSp>
        <p:cxnSp>
          <p:nvCxnSpPr>
            <p:cNvPr id="246" name="Straight Arrow Connector 245"/>
            <p:cNvCxnSpPr>
              <a:stCxn id="210" idx="1"/>
              <a:endCxn id="221" idx="3"/>
            </p:cNvCxnSpPr>
            <p:nvPr/>
          </p:nvCxnSpPr>
          <p:spPr>
            <a:xfrm flipH="1">
              <a:off x="10264587" y="2556349"/>
              <a:ext cx="502025" cy="833"/>
            </a:xfrm>
            <a:prstGeom prst="straightConnector1">
              <a:avLst/>
            </a:prstGeom>
            <a:noFill/>
            <a:ln w="25400" cap="flat" cmpd="sng" algn="ctr">
              <a:solidFill>
                <a:srgbClr val="5B9BD5"/>
              </a:solidFill>
              <a:prstDash val="solid"/>
              <a:miter lim="800000"/>
              <a:tailEnd type="triangle" w="lg" len="med"/>
            </a:ln>
            <a:effectLst/>
          </p:spPr>
        </p:cxnSp>
        <p:cxnSp>
          <p:nvCxnSpPr>
            <p:cNvPr id="247" name="Elbow Connector 246"/>
            <p:cNvCxnSpPr>
              <a:stCxn id="215" idx="1"/>
              <a:endCxn id="207" idx="1"/>
            </p:cNvCxnSpPr>
            <p:nvPr/>
          </p:nvCxnSpPr>
          <p:spPr>
            <a:xfrm rot="10800000" flipH="1">
              <a:off x="6468033" y="5367618"/>
              <a:ext cx="188259" cy="936812"/>
            </a:xfrm>
            <a:prstGeom prst="bentConnector3">
              <a:avLst>
                <a:gd name="adj1" fmla="val -121428"/>
              </a:avLst>
            </a:prstGeom>
            <a:noFill/>
            <a:ln w="25400" cap="flat" cmpd="sng" algn="ctr">
              <a:solidFill>
                <a:srgbClr val="5B9BD5"/>
              </a:solidFill>
              <a:prstDash val="solid"/>
              <a:miter lim="800000"/>
              <a:tailEnd type="triangle" w="lg" len="med"/>
            </a:ln>
            <a:effectLst/>
          </p:spPr>
        </p:cxnSp>
        <p:cxnSp>
          <p:nvCxnSpPr>
            <p:cNvPr id="248" name="Elbow Connector 247"/>
            <p:cNvCxnSpPr>
              <a:stCxn id="212" idx="1"/>
              <a:endCxn id="206" idx="1"/>
            </p:cNvCxnSpPr>
            <p:nvPr/>
          </p:nvCxnSpPr>
          <p:spPr>
            <a:xfrm rot="10800000" flipH="1">
              <a:off x="4442010" y="4430806"/>
              <a:ext cx="188259" cy="936812"/>
            </a:xfrm>
            <a:prstGeom prst="bentConnector3">
              <a:avLst>
                <a:gd name="adj1" fmla="val -121428"/>
              </a:avLst>
            </a:prstGeom>
            <a:noFill/>
            <a:ln w="25400" cap="flat" cmpd="sng" algn="ctr">
              <a:solidFill>
                <a:srgbClr val="5B9BD5"/>
              </a:solidFill>
              <a:prstDash val="solid"/>
              <a:miter lim="800000"/>
              <a:tailEnd type="triangle" w="lg" len="med"/>
            </a:ln>
            <a:effectLst/>
          </p:spPr>
        </p:cxnSp>
        <p:cxnSp>
          <p:nvCxnSpPr>
            <p:cNvPr id="249" name="Elbow Connector 248"/>
            <p:cNvCxnSpPr>
              <a:stCxn id="211" idx="1"/>
              <a:endCxn id="205" idx="1"/>
            </p:cNvCxnSpPr>
            <p:nvPr/>
          </p:nvCxnSpPr>
          <p:spPr>
            <a:xfrm rot="10800000" flipH="1">
              <a:off x="2370044" y="3493994"/>
              <a:ext cx="188259" cy="936812"/>
            </a:xfrm>
            <a:prstGeom prst="bentConnector3">
              <a:avLst>
                <a:gd name="adj1" fmla="val -121428"/>
              </a:avLst>
            </a:prstGeom>
            <a:noFill/>
            <a:ln w="25400" cap="flat" cmpd="sng" algn="ctr">
              <a:solidFill>
                <a:srgbClr val="5B9BD5"/>
              </a:solidFill>
              <a:prstDash val="solid"/>
              <a:miter lim="800000"/>
              <a:tailEnd type="triangle" w="lg" len="med"/>
            </a:ln>
            <a:effectLst/>
          </p:spPr>
        </p:cxnSp>
        <p:cxnSp>
          <p:nvCxnSpPr>
            <p:cNvPr id="250" name="Elbow Connector 249"/>
            <p:cNvCxnSpPr>
              <a:stCxn id="213" idx="1"/>
              <a:endCxn id="204" idx="1"/>
            </p:cNvCxnSpPr>
            <p:nvPr/>
          </p:nvCxnSpPr>
          <p:spPr>
            <a:xfrm rot="10800000" flipH="1">
              <a:off x="336362" y="2548218"/>
              <a:ext cx="188259" cy="945777"/>
            </a:xfrm>
            <a:prstGeom prst="bentConnector3">
              <a:avLst>
                <a:gd name="adj1" fmla="val -121428"/>
              </a:avLst>
            </a:prstGeom>
            <a:noFill/>
            <a:ln w="25400" cap="flat" cmpd="sng" algn="ctr">
              <a:solidFill>
                <a:srgbClr val="5B9BD5"/>
              </a:solidFill>
              <a:prstDash val="solid"/>
              <a:miter lim="800000"/>
              <a:tailEnd type="triangle" w="lg" len="med"/>
            </a:ln>
            <a:effectLst/>
          </p:spPr>
        </p:cxnSp>
        <p:sp>
          <p:nvSpPr>
            <p:cNvPr id="251" name="TextBox 250"/>
            <p:cNvSpPr txBox="1"/>
            <p:nvPr/>
          </p:nvSpPr>
          <p:spPr>
            <a:xfrm>
              <a:off x="126627" y="3493994"/>
              <a:ext cx="479035"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N</a:t>
              </a:r>
            </a:p>
          </p:txBody>
        </p:sp>
        <p:sp>
          <p:nvSpPr>
            <p:cNvPr id="252" name="TextBox 251"/>
            <p:cNvSpPr txBox="1"/>
            <p:nvPr/>
          </p:nvSpPr>
          <p:spPr>
            <a:xfrm>
              <a:off x="2203169" y="4430801"/>
              <a:ext cx="479035"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N</a:t>
              </a:r>
            </a:p>
          </p:txBody>
        </p:sp>
        <p:sp>
          <p:nvSpPr>
            <p:cNvPr id="253" name="TextBox 252"/>
            <p:cNvSpPr txBox="1"/>
            <p:nvPr/>
          </p:nvSpPr>
          <p:spPr>
            <a:xfrm>
              <a:off x="4237227" y="5367617"/>
              <a:ext cx="479035"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N</a:t>
              </a:r>
            </a:p>
          </p:txBody>
        </p:sp>
        <p:sp>
          <p:nvSpPr>
            <p:cNvPr id="254" name="TextBox 253"/>
            <p:cNvSpPr txBox="1"/>
            <p:nvPr/>
          </p:nvSpPr>
          <p:spPr>
            <a:xfrm>
              <a:off x="6301157" y="6304426"/>
              <a:ext cx="479035"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N</a:t>
              </a:r>
            </a:p>
          </p:txBody>
        </p:sp>
        <p:sp>
          <p:nvSpPr>
            <p:cNvPr id="255" name="TextBox 254"/>
            <p:cNvSpPr txBox="1"/>
            <p:nvPr/>
          </p:nvSpPr>
          <p:spPr>
            <a:xfrm>
              <a:off x="6818366" y="4654354"/>
              <a:ext cx="479035"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N</a:t>
              </a:r>
            </a:p>
          </p:txBody>
        </p:sp>
        <p:sp>
          <p:nvSpPr>
            <p:cNvPr id="256" name="TextBox 255"/>
            <p:cNvSpPr txBox="1"/>
            <p:nvPr/>
          </p:nvSpPr>
          <p:spPr>
            <a:xfrm>
              <a:off x="6818366" y="3777734"/>
              <a:ext cx="479035"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N</a:t>
              </a:r>
            </a:p>
          </p:txBody>
        </p:sp>
        <p:sp>
          <p:nvSpPr>
            <p:cNvPr id="257" name="TextBox 256"/>
            <p:cNvSpPr txBox="1"/>
            <p:nvPr/>
          </p:nvSpPr>
          <p:spPr>
            <a:xfrm>
              <a:off x="6818366" y="2820984"/>
              <a:ext cx="479035"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N</a:t>
              </a:r>
            </a:p>
          </p:txBody>
        </p:sp>
        <p:sp>
          <p:nvSpPr>
            <p:cNvPr id="258" name="TextBox 257"/>
            <p:cNvSpPr txBox="1"/>
            <p:nvPr/>
          </p:nvSpPr>
          <p:spPr>
            <a:xfrm>
              <a:off x="9076954" y="3814481"/>
              <a:ext cx="479035"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N</a:t>
              </a:r>
            </a:p>
          </p:txBody>
        </p:sp>
        <p:sp>
          <p:nvSpPr>
            <p:cNvPr id="259" name="TextBox 258"/>
            <p:cNvSpPr txBox="1"/>
            <p:nvPr/>
          </p:nvSpPr>
          <p:spPr>
            <a:xfrm>
              <a:off x="9064628" y="2886636"/>
              <a:ext cx="479035"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N</a:t>
              </a:r>
            </a:p>
          </p:txBody>
        </p:sp>
        <p:sp>
          <p:nvSpPr>
            <p:cNvPr id="260" name="TextBox 259"/>
            <p:cNvSpPr txBox="1"/>
            <p:nvPr/>
          </p:nvSpPr>
          <p:spPr>
            <a:xfrm>
              <a:off x="9078731" y="1869139"/>
              <a:ext cx="479035"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N</a:t>
              </a:r>
            </a:p>
          </p:txBody>
        </p:sp>
        <p:sp>
          <p:nvSpPr>
            <p:cNvPr id="261" name="TextBox 260"/>
            <p:cNvSpPr txBox="1"/>
            <p:nvPr/>
          </p:nvSpPr>
          <p:spPr>
            <a:xfrm>
              <a:off x="1789585" y="3108084"/>
              <a:ext cx="442232"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Y</a:t>
              </a:r>
            </a:p>
          </p:txBody>
        </p:sp>
        <p:sp>
          <p:nvSpPr>
            <p:cNvPr id="262" name="TextBox 261"/>
            <p:cNvSpPr txBox="1"/>
            <p:nvPr/>
          </p:nvSpPr>
          <p:spPr>
            <a:xfrm>
              <a:off x="3874230" y="4061470"/>
              <a:ext cx="442232"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Y</a:t>
              </a:r>
            </a:p>
          </p:txBody>
        </p:sp>
        <p:sp>
          <p:nvSpPr>
            <p:cNvPr id="263" name="TextBox 262"/>
            <p:cNvSpPr txBox="1"/>
            <p:nvPr/>
          </p:nvSpPr>
          <p:spPr>
            <a:xfrm>
              <a:off x="5905241" y="4990350"/>
              <a:ext cx="442232"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Y</a:t>
              </a:r>
            </a:p>
          </p:txBody>
        </p:sp>
        <p:sp>
          <p:nvSpPr>
            <p:cNvPr id="264" name="TextBox 263"/>
            <p:cNvSpPr txBox="1"/>
            <p:nvPr/>
          </p:nvSpPr>
          <p:spPr>
            <a:xfrm>
              <a:off x="7933242" y="5931312"/>
              <a:ext cx="442232"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Y</a:t>
              </a:r>
            </a:p>
          </p:txBody>
        </p:sp>
        <p:sp>
          <p:nvSpPr>
            <p:cNvPr id="265" name="TextBox 264"/>
            <p:cNvSpPr txBox="1"/>
            <p:nvPr/>
          </p:nvSpPr>
          <p:spPr>
            <a:xfrm>
              <a:off x="8381706" y="4430804"/>
              <a:ext cx="442232"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Y</a:t>
              </a:r>
            </a:p>
          </p:txBody>
        </p:sp>
        <p:sp>
          <p:nvSpPr>
            <p:cNvPr id="266" name="TextBox 265"/>
            <p:cNvSpPr txBox="1"/>
            <p:nvPr/>
          </p:nvSpPr>
          <p:spPr>
            <a:xfrm>
              <a:off x="8381706" y="3493992"/>
              <a:ext cx="442232"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Y</a:t>
              </a:r>
            </a:p>
          </p:txBody>
        </p:sp>
        <p:sp>
          <p:nvSpPr>
            <p:cNvPr id="267" name="TextBox 266"/>
            <p:cNvSpPr txBox="1"/>
            <p:nvPr/>
          </p:nvSpPr>
          <p:spPr>
            <a:xfrm>
              <a:off x="8402997" y="2549988"/>
              <a:ext cx="254296" cy="44519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Y</a:t>
              </a:r>
            </a:p>
          </p:txBody>
        </p:sp>
        <p:sp>
          <p:nvSpPr>
            <p:cNvPr id="268" name="TextBox 267"/>
            <p:cNvSpPr txBox="1"/>
            <p:nvPr/>
          </p:nvSpPr>
          <p:spPr>
            <a:xfrm>
              <a:off x="6299961" y="4430804"/>
              <a:ext cx="442232"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Y</a:t>
              </a:r>
            </a:p>
          </p:txBody>
        </p:sp>
        <p:sp>
          <p:nvSpPr>
            <p:cNvPr id="269" name="TextBox 268"/>
            <p:cNvSpPr txBox="1"/>
            <p:nvPr/>
          </p:nvSpPr>
          <p:spPr>
            <a:xfrm>
              <a:off x="6299961" y="3493992"/>
              <a:ext cx="442232" cy="44845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Y</a:t>
              </a:r>
            </a:p>
          </p:txBody>
        </p:sp>
        <p:sp>
          <p:nvSpPr>
            <p:cNvPr id="270" name="TextBox 269"/>
            <p:cNvSpPr txBox="1"/>
            <p:nvPr/>
          </p:nvSpPr>
          <p:spPr>
            <a:xfrm>
              <a:off x="6321252" y="2549988"/>
              <a:ext cx="254296" cy="44519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Y</a:t>
              </a:r>
            </a:p>
          </p:txBody>
        </p:sp>
      </p:grpSp>
      <p:sp>
        <p:nvSpPr>
          <p:cNvPr id="271" name="Oval 270"/>
          <p:cNvSpPr/>
          <p:nvPr/>
        </p:nvSpPr>
        <p:spPr>
          <a:xfrm rot="1272613">
            <a:off x="1180565" y="4720663"/>
            <a:ext cx="3749476" cy="1159069"/>
          </a:xfrm>
          <a:prstGeom prst="ellipse">
            <a:avLst/>
          </a:prstGeom>
          <a:noFill/>
          <a:ln w="38100">
            <a:solidFill>
              <a:schemeClr val="accent5"/>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2" name="Right Arrow 271"/>
          <p:cNvSpPr/>
          <p:nvPr/>
        </p:nvSpPr>
        <p:spPr>
          <a:xfrm rot="10800000">
            <a:off x="4882057" y="5168768"/>
            <a:ext cx="1550018" cy="91685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73" name="TextBox 272"/>
          <p:cNvSpPr txBox="1"/>
          <p:nvPr/>
        </p:nvSpPr>
        <p:spPr>
          <a:xfrm>
            <a:off x="6693293" y="5348848"/>
            <a:ext cx="4660656" cy="523220"/>
          </a:xfrm>
          <a:prstGeom prst="rect">
            <a:avLst/>
          </a:prstGeom>
          <a:noFill/>
        </p:spPr>
        <p:txBody>
          <a:bodyPr wrap="square" rtlCol="0">
            <a:spAutoFit/>
          </a:bodyPr>
          <a:lstStyle/>
          <a:p>
            <a:r>
              <a:rPr lang="en-US" sz="2800" b="1" dirty="0">
                <a:solidFill>
                  <a:schemeClr val="accent5"/>
                </a:solidFill>
              </a:rPr>
              <a:t>Preferable to utilize AMAP</a:t>
            </a:r>
            <a:endParaRPr lang="en-US" sz="2800" dirty="0">
              <a:solidFill>
                <a:schemeClr val="accent5"/>
              </a:solidFill>
            </a:endParaRPr>
          </a:p>
        </p:txBody>
      </p:sp>
      <p:sp>
        <p:nvSpPr>
          <p:cNvPr id="4" name="TextBox 3"/>
          <p:cNvSpPr txBox="1"/>
          <p:nvPr/>
        </p:nvSpPr>
        <p:spPr>
          <a:xfrm>
            <a:off x="8662560" y="2598137"/>
            <a:ext cx="3194080" cy="523220"/>
          </a:xfrm>
          <a:prstGeom prst="rect">
            <a:avLst/>
          </a:prstGeom>
          <a:solidFill>
            <a:schemeClr val="bg1"/>
          </a:solidFill>
        </p:spPr>
        <p:txBody>
          <a:bodyPr wrap="none" rtlCol="0">
            <a:spAutoFit/>
          </a:bodyPr>
          <a:lstStyle/>
          <a:p>
            <a:r>
              <a:rPr lang="en-US" sz="2800" b="1" dirty="0">
                <a:solidFill>
                  <a:schemeClr val="accent5"/>
                </a:solidFill>
              </a:rPr>
              <a:t>Target to improve</a:t>
            </a:r>
          </a:p>
        </p:txBody>
      </p:sp>
    </p:spTree>
    <p:extLst>
      <p:ext uri="{BB962C8B-B14F-4D97-AF65-F5344CB8AC3E}">
        <p14:creationId xmlns:p14="http://schemas.microsoft.com/office/powerpoint/2010/main" val="4024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2"/>
                                        </p:tgtEl>
                                        <p:attrNameLst>
                                          <p:attrName>style.visibility</p:attrName>
                                        </p:attrNameLst>
                                      </p:cBhvr>
                                      <p:to>
                                        <p:strVal val="visible"/>
                                      </p:to>
                                    </p:set>
                                    <p:animEffect transition="in" filter="fade">
                                      <p:cBhvr>
                                        <p:cTn id="10" dur="500"/>
                                        <p:tgtEl>
                                          <p:spTgt spid="20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1"/>
                                        </p:tgtEl>
                                        <p:attrNameLst>
                                          <p:attrName>style.visibility</p:attrName>
                                        </p:attrNameLst>
                                      </p:cBhvr>
                                      <p:to>
                                        <p:strVal val="visible"/>
                                      </p:to>
                                    </p:set>
                                    <p:animEffect transition="in" filter="fade">
                                      <p:cBhvr>
                                        <p:cTn id="13" dur="500"/>
                                        <p:tgtEl>
                                          <p:spTgt spid="201"/>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6"/>
                                        </p:tgtEl>
                                        <p:attrNameLst>
                                          <p:attrName>style.visibility</p:attrName>
                                        </p:attrNameLst>
                                      </p:cBhvr>
                                      <p:to>
                                        <p:strVal val="visible"/>
                                      </p:to>
                                    </p:set>
                                    <p:animEffect transition="in" filter="fade">
                                      <p:cBhvr>
                                        <p:cTn id="20" dur="500"/>
                                        <p:tgtEl>
                                          <p:spTgt spid="1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1"/>
                                        </p:tgtEl>
                                        <p:attrNameLst>
                                          <p:attrName>style.visibility</p:attrName>
                                        </p:attrNameLst>
                                      </p:cBhvr>
                                      <p:to>
                                        <p:strVal val="visible"/>
                                      </p:to>
                                    </p:set>
                                    <p:animEffect transition="in" filter="fade">
                                      <p:cBhvr>
                                        <p:cTn id="23" dur="500"/>
                                        <p:tgtEl>
                                          <p:spTgt spid="271"/>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wheel(1)">
                                      <p:cBhvr>
                                        <p:cTn id="26" dur="2000"/>
                                        <p:tgtEl>
                                          <p:spTgt spid="1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7"/>
                                        </p:tgtEl>
                                        <p:attrNameLst>
                                          <p:attrName>style.visibility</p:attrName>
                                        </p:attrNameLst>
                                      </p:cBhvr>
                                      <p:to>
                                        <p:strVal val="visible"/>
                                      </p:to>
                                    </p:set>
                                    <p:animEffect transition="in" filter="fade">
                                      <p:cBhvr>
                                        <p:cTn id="29" dur="600"/>
                                        <p:tgtEl>
                                          <p:spTgt spid="127"/>
                                        </p:tgtEl>
                                      </p:cBhvr>
                                    </p:animEffect>
                                  </p:childTnLst>
                                </p:cTn>
                              </p:par>
                              <p:par>
                                <p:cTn id="30" presetID="2" presetClass="entr" presetSubtype="2" fill="hold" grpId="0" nodeType="withEffect">
                                  <p:stCondLst>
                                    <p:cond delay="600"/>
                                  </p:stCondLst>
                                  <p:childTnLst>
                                    <p:set>
                                      <p:cBhvr>
                                        <p:cTn id="31" dur="1" fill="hold">
                                          <p:stCondLst>
                                            <p:cond delay="0"/>
                                          </p:stCondLst>
                                        </p:cTn>
                                        <p:tgtEl>
                                          <p:spTgt spid="272"/>
                                        </p:tgtEl>
                                        <p:attrNameLst>
                                          <p:attrName>style.visibility</p:attrName>
                                        </p:attrNameLst>
                                      </p:cBhvr>
                                      <p:to>
                                        <p:strVal val="visible"/>
                                      </p:to>
                                    </p:set>
                                    <p:anim calcmode="lin" valueType="num">
                                      <p:cBhvr additive="base">
                                        <p:cTn id="32" dur="1000" fill="hold"/>
                                        <p:tgtEl>
                                          <p:spTgt spid="272"/>
                                        </p:tgtEl>
                                        <p:attrNameLst>
                                          <p:attrName>ppt_x</p:attrName>
                                        </p:attrNameLst>
                                      </p:cBhvr>
                                      <p:tavLst>
                                        <p:tav tm="0">
                                          <p:val>
                                            <p:strVal val="1+#ppt_w/2"/>
                                          </p:val>
                                        </p:tav>
                                        <p:tav tm="100000">
                                          <p:val>
                                            <p:strVal val="#ppt_x"/>
                                          </p:val>
                                        </p:tav>
                                      </p:tavLst>
                                    </p:anim>
                                    <p:anim calcmode="lin" valueType="num">
                                      <p:cBhvr additive="base">
                                        <p:cTn id="33" dur="1000" fill="hold"/>
                                        <p:tgtEl>
                                          <p:spTgt spid="27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600"/>
                                  </p:stCondLst>
                                  <p:childTnLst>
                                    <p:set>
                                      <p:cBhvr>
                                        <p:cTn id="35" dur="1" fill="hold">
                                          <p:stCondLst>
                                            <p:cond delay="0"/>
                                          </p:stCondLst>
                                        </p:cTn>
                                        <p:tgtEl>
                                          <p:spTgt spid="273"/>
                                        </p:tgtEl>
                                        <p:attrNameLst>
                                          <p:attrName>style.visibility</p:attrName>
                                        </p:attrNameLst>
                                      </p:cBhvr>
                                      <p:to>
                                        <p:strVal val="visible"/>
                                      </p:to>
                                    </p:set>
                                    <p:anim calcmode="lin" valueType="num">
                                      <p:cBhvr additive="base">
                                        <p:cTn id="36" dur="1000" fill="hold"/>
                                        <p:tgtEl>
                                          <p:spTgt spid="273"/>
                                        </p:tgtEl>
                                        <p:attrNameLst>
                                          <p:attrName>ppt_x</p:attrName>
                                        </p:attrNameLst>
                                      </p:cBhvr>
                                      <p:tavLst>
                                        <p:tav tm="0">
                                          <p:val>
                                            <p:strVal val="1+#ppt_w/2"/>
                                          </p:val>
                                        </p:tav>
                                        <p:tav tm="100000">
                                          <p:val>
                                            <p:strVal val="#ppt_x"/>
                                          </p:val>
                                        </p:tav>
                                      </p:tavLst>
                                    </p:anim>
                                    <p:anim calcmode="lin" valueType="num">
                                      <p:cBhvr additive="base">
                                        <p:cTn id="37" dur="1000" fill="hold"/>
                                        <p:tgtEl>
                                          <p:spTgt spid="273"/>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animBg="1"/>
      <p:bldP spid="128" grpId="0" animBg="1"/>
      <p:bldP spid="201" grpId="0"/>
      <p:bldP spid="202" grpId="0"/>
      <p:bldP spid="271" grpId="0" animBg="1"/>
      <p:bldP spid="272" grpId="0" animBg="1"/>
      <p:bldP spid="273" grpId="0"/>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QQC Indicators – Coding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70</a:t>
            </a:fld>
            <a:endParaRPr lang="de-DE" dirty="0"/>
          </a:p>
        </p:txBody>
      </p:sp>
      <p:sp>
        <p:nvSpPr>
          <p:cNvPr id="6" name="TextBox 5"/>
          <p:cNvSpPr txBox="1"/>
          <p:nvPr/>
        </p:nvSpPr>
        <p:spPr>
          <a:xfrm>
            <a:off x="479375" y="836712"/>
            <a:ext cx="11305257" cy="2031325"/>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Source Code Reusable Rate</a:t>
            </a:r>
            <a:endParaRPr lang="en-US" dirty="0"/>
          </a:p>
          <a:p>
            <a:pPr marL="398463" lvl="1" indent="-173038" algn="just">
              <a:buClr>
                <a:schemeClr val="tx2"/>
              </a:buClr>
              <a:buFont typeface="Wingdings" panose="05000000000000000000" pitchFamily="2" charset="2"/>
              <a:buChar char="§"/>
            </a:pPr>
            <a:r>
              <a:rPr lang="en-US" dirty="0"/>
              <a:t>It is used to understand how much </a:t>
            </a:r>
            <a:r>
              <a:rPr lang="en-US" dirty="0">
                <a:solidFill>
                  <a:srgbClr val="C00000"/>
                </a:solidFill>
              </a:rPr>
              <a:t>source code are re-used for the current development</a:t>
            </a:r>
            <a:r>
              <a:rPr lang="en-US" dirty="0"/>
              <a:t>.</a:t>
            </a:r>
          </a:p>
          <a:p>
            <a:pPr marL="398463" lvl="1" indent="-173038" algn="just">
              <a:buClr>
                <a:schemeClr val="tx2"/>
              </a:buClr>
              <a:buFont typeface="Wingdings" panose="05000000000000000000" pitchFamily="2" charset="2"/>
              <a:buChar char="§"/>
            </a:pPr>
            <a:r>
              <a:rPr lang="en-US" dirty="0"/>
              <a:t>When analyzing the defect density, the reusable rate can help to explain if the bugs are confirmed causing from the reusable code (adding a risk to monitor and maintain the quality of reusable code).</a:t>
            </a:r>
          </a:p>
          <a:p>
            <a:pPr marL="398463" lvl="1" indent="-173038" algn="just">
              <a:buClr>
                <a:schemeClr val="tx2"/>
              </a:buClr>
              <a:buFont typeface="Wingdings" panose="05000000000000000000" pitchFamily="2" charset="2"/>
              <a:buChar char="§"/>
            </a:pPr>
            <a:endParaRPr lang="en-US" b="1" dirty="0">
              <a:solidFill>
                <a:schemeClr val="tx2"/>
              </a:solidFill>
            </a:endParaRPr>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Source code reusable rate</a:t>
            </a:r>
            <a:r>
              <a:rPr lang="en-US" dirty="0"/>
              <a:t> = </a:t>
            </a:r>
            <a:r>
              <a:rPr lang="en-US" dirty="0">
                <a:solidFill>
                  <a:schemeClr val="tx2"/>
                </a:solidFill>
              </a:rPr>
              <a:t>Reusable rate (</a:t>
            </a:r>
            <a:r>
              <a:rPr lang="en-US" dirty="0" err="1">
                <a:solidFill>
                  <a:schemeClr val="tx2"/>
                </a:solidFill>
              </a:rPr>
              <a:t>kLoC</a:t>
            </a:r>
            <a:r>
              <a:rPr lang="en-US" dirty="0">
                <a:solidFill>
                  <a:schemeClr val="tx2"/>
                </a:solidFill>
              </a:rPr>
              <a:t>)</a:t>
            </a:r>
            <a:r>
              <a:rPr lang="en-US" dirty="0"/>
              <a:t> / </a:t>
            </a:r>
            <a:r>
              <a:rPr lang="en-US" dirty="0">
                <a:solidFill>
                  <a:schemeClr val="accent4"/>
                </a:solidFill>
              </a:rPr>
              <a:t>Completion scale (</a:t>
            </a:r>
            <a:r>
              <a:rPr lang="en-US" dirty="0" err="1">
                <a:solidFill>
                  <a:schemeClr val="accent4"/>
                </a:solidFill>
              </a:rPr>
              <a:t>kLoC</a:t>
            </a:r>
            <a:r>
              <a:rPr lang="en-US" dirty="0">
                <a:solidFill>
                  <a:schemeClr val="accent4"/>
                </a:solidFill>
              </a:rPr>
              <a:t>)</a:t>
            </a:r>
          </a:p>
          <a:p>
            <a:pPr marL="398463" lvl="1" indent="-173038" algn="just">
              <a:buClr>
                <a:schemeClr val="tx2"/>
              </a:buClr>
              <a:buFont typeface="Wingdings" panose="05000000000000000000" pitchFamily="2" charset="2"/>
              <a:buChar char="§"/>
            </a:pPr>
            <a:endParaRPr lang="en-US" dirty="0"/>
          </a:p>
        </p:txBody>
      </p:sp>
    </p:spTree>
    <p:extLst>
      <p:ext uri="{BB962C8B-B14F-4D97-AF65-F5344CB8AC3E}">
        <p14:creationId xmlns:p14="http://schemas.microsoft.com/office/powerpoint/2010/main" val="12898552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QQC Indicators – Coding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71</a:t>
            </a:fld>
            <a:endParaRPr lang="de-DE" dirty="0"/>
          </a:p>
        </p:txBody>
      </p:sp>
      <p:sp>
        <p:nvSpPr>
          <p:cNvPr id="6" name="TextBox 5"/>
          <p:cNvSpPr txBox="1"/>
          <p:nvPr/>
        </p:nvSpPr>
        <p:spPr>
          <a:xfrm>
            <a:off x="479375" y="836712"/>
            <a:ext cx="11305257" cy="2031325"/>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Re-fixing Rate</a:t>
            </a:r>
            <a:endParaRPr lang="en-US" dirty="0"/>
          </a:p>
          <a:p>
            <a:pPr marL="398463" lvl="1" indent="-173038" algn="just">
              <a:buClr>
                <a:schemeClr val="tx2"/>
              </a:buClr>
              <a:buFont typeface="Wingdings" panose="05000000000000000000" pitchFamily="2" charset="2"/>
              <a:buChar char="§"/>
            </a:pPr>
            <a:r>
              <a:rPr lang="en-US" dirty="0"/>
              <a:t>It is also the “defect reopen ratio” to measure the failure of fixing defects that </a:t>
            </a:r>
            <a:r>
              <a:rPr lang="en-US" b="1" dirty="0">
                <a:solidFill>
                  <a:srgbClr val="C00000"/>
                </a:solidFill>
              </a:rPr>
              <a:t>increasing cost of rework</a:t>
            </a:r>
            <a:r>
              <a:rPr lang="en-US" dirty="0"/>
              <a:t>.</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Re-fixing rate</a:t>
            </a:r>
            <a:r>
              <a:rPr lang="en-US" dirty="0"/>
              <a:t> = </a:t>
            </a:r>
            <a:r>
              <a:rPr lang="en-US" dirty="0">
                <a:solidFill>
                  <a:schemeClr val="tx2"/>
                </a:solidFill>
              </a:rPr>
              <a:t>Number of re-fixing bugs</a:t>
            </a:r>
            <a:r>
              <a:rPr lang="en-US" dirty="0"/>
              <a:t> / Total number of bugs</a:t>
            </a:r>
          </a:p>
          <a:p>
            <a:pPr marL="855663" lvl="2" indent="-173038" algn="just">
              <a:buClr>
                <a:schemeClr val="tx2"/>
              </a:buClr>
              <a:buFont typeface="Wingdings" panose="05000000000000000000" pitchFamily="2" charset="2"/>
              <a:buChar char="§"/>
            </a:pPr>
            <a:r>
              <a:rPr lang="en-US" dirty="0"/>
              <a:t>The re-fixing rate is measured for each phase, then number of re-fixing bugs and total number of bugs are count only for causing bugs of that phase, here is the CD phase.</a:t>
            </a:r>
          </a:p>
          <a:p>
            <a:pPr marL="398463" lvl="1" indent="-173038" algn="just">
              <a:buClr>
                <a:schemeClr val="tx2"/>
              </a:buClr>
              <a:buFont typeface="Wingdings" panose="05000000000000000000" pitchFamily="2" charset="2"/>
              <a:buChar char="§"/>
            </a:pPr>
            <a:endParaRPr lang="en-US" dirty="0"/>
          </a:p>
        </p:txBody>
      </p:sp>
    </p:spTree>
    <p:extLst>
      <p:ext uri="{BB962C8B-B14F-4D97-AF65-F5344CB8AC3E}">
        <p14:creationId xmlns:p14="http://schemas.microsoft.com/office/powerpoint/2010/main" val="3751603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QQC Indicators – A collection of Tools</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72</a:t>
            </a:fld>
            <a:endParaRPr lang="de-DE" dirty="0"/>
          </a:p>
        </p:txBody>
      </p:sp>
      <p:sp>
        <p:nvSpPr>
          <p:cNvPr id="45" name="Rectangle 44"/>
          <p:cNvSpPr/>
          <p:nvPr/>
        </p:nvSpPr>
        <p:spPr>
          <a:xfrm>
            <a:off x="2544826" y="5280119"/>
            <a:ext cx="2198038"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review engagement</a:t>
            </a:r>
            <a:endParaRPr lang="en-US" dirty="0">
              <a:solidFill>
                <a:schemeClr val="tx1">
                  <a:lumMod val="40000"/>
                  <a:lumOff val="60000"/>
                </a:schemeClr>
              </a:solidFill>
              <a:latin typeface="Arial (Body)"/>
            </a:endParaRPr>
          </a:p>
        </p:txBody>
      </p:sp>
      <p:sp>
        <p:nvSpPr>
          <p:cNvPr id="46" name="Rectangle 45"/>
          <p:cNvSpPr/>
          <p:nvPr/>
        </p:nvSpPr>
        <p:spPr>
          <a:xfrm>
            <a:off x="3628145" y="5597669"/>
            <a:ext cx="1544012"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review speed</a:t>
            </a:r>
            <a:endParaRPr lang="en-US" dirty="0">
              <a:solidFill>
                <a:schemeClr val="tx1">
                  <a:lumMod val="40000"/>
                  <a:lumOff val="60000"/>
                </a:schemeClr>
              </a:solidFill>
              <a:latin typeface="Arial (Body)"/>
            </a:endParaRPr>
          </a:p>
        </p:txBody>
      </p:sp>
      <p:sp>
        <p:nvSpPr>
          <p:cNvPr id="47" name="Rectangle 46"/>
          <p:cNvSpPr/>
          <p:nvPr/>
        </p:nvSpPr>
        <p:spPr>
          <a:xfrm>
            <a:off x="2423240" y="5875140"/>
            <a:ext cx="2941831"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review defect/issue density</a:t>
            </a:r>
            <a:endParaRPr lang="en-US" dirty="0">
              <a:solidFill>
                <a:schemeClr val="tx1">
                  <a:lumMod val="40000"/>
                  <a:lumOff val="60000"/>
                </a:schemeClr>
              </a:solidFill>
              <a:latin typeface="Arial (Body)"/>
            </a:endParaRPr>
          </a:p>
        </p:txBody>
      </p:sp>
      <p:sp>
        <p:nvSpPr>
          <p:cNvPr id="48" name="Rectangle 47"/>
          <p:cNvSpPr/>
          <p:nvPr/>
        </p:nvSpPr>
        <p:spPr>
          <a:xfrm>
            <a:off x="8142787" y="5280119"/>
            <a:ext cx="3544560" cy="369332"/>
          </a:xfrm>
          <a:prstGeom prst="rect">
            <a:avLst/>
          </a:prstGeom>
        </p:spPr>
        <p:txBody>
          <a:bodyPr wrap="none">
            <a:spAutoFit/>
          </a:bodyPr>
          <a:lstStyle/>
          <a:p>
            <a:r>
              <a:rPr lang="en-US" dirty="0">
                <a:latin typeface="Arial (Body)"/>
                <a:ea typeface="Calibri" panose="020F0502020204030204" pitchFamily="34" charset="0"/>
              </a:rPr>
              <a:t>test case density per line of code</a:t>
            </a:r>
            <a:endParaRPr lang="en-US" dirty="0">
              <a:latin typeface="Arial (Body)"/>
            </a:endParaRPr>
          </a:p>
        </p:txBody>
      </p:sp>
      <p:sp>
        <p:nvSpPr>
          <p:cNvPr id="49" name="Rectangle 48"/>
          <p:cNvSpPr/>
          <p:nvPr/>
        </p:nvSpPr>
        <p:spPr>
          <a:xfrm>
            <a:off x="8464891" y="5597669"/>
            <a:ext cx="2916183" cy="369332"/>
          </a:xfrm>
          <a:prstGeom prst="rect">
            <a:avLst/>
          </a:prstGeom>
        </p:spPr>
        <p:txBody>
          <a:bodyPr wrap="none">
            <a:spAutoFit/>
          </a:bodyPr>
          <a:lstStyle/>
          <a:p>
            <a:r>
              <a:rPr lang="en-US" dirty="0">
                <a:latin typeface="Arial (Body)"/>
                <a:ea typeface="Calibri" panose="020F0502020204030204" pitchFamily="34" charset="0"/>
              </a:rPr>
              <a:t>defect rate per line of code</a:t>
            </a:r>
            <a:endParaRPr lang="en-US" dirty="0">
              <a:latin typeface="Arial (Body)"/>
            </a:endParaRPr>
          </a:p>
        </p:txBody>
      </p:sp>
      <p:sp>
        <p:nvSpPr>
          <p:cNvPr id="50" name="Rectangle 49"/>
          <p:cNvSpPr/>
          <p:nvPr/>
        </p:nvSpPr>
        <p:spPr>
          <a:xfrm>
            <a:off x="8276372" y="5932641"/>
            <a:ext cx="2659702" cy="369332"/>
          </a:xfrm>
          <a:prstGeom prst="rect">
            <a:avLst/>
          </a:prstGeom>
        </p:spPr>
        <p:txBody>
          <a:bodyPr wrap="none">
            <a:spAutoFit/>
          </a:bodyPr>
          <a:lstStyle/>
          <a:p>
            <a:r>
              <a:rPr lang="en-US" dirty="0">
                <a:latin typeface="Arial (Body)"/>
                <a:ea typeface="Calibri" panose="020F0502020204030204" pitchFamily="34" charset="0"/>
              </a:rPr>
              <a:t>defect rate per test case</a:t>
            </a:r>
            <a:endParaRPr lang="en-US" dirty="0">
              <a:latin typeface="Arial (Body)"/>
            </a:endParaRPr>
          </a:p>
        </p:txBody>
      </p:sp>
      <p:sp>
        <p:nvSpPr>
          <p:cNvPr id="51" name="Rectangle 50"/>
          <p:cNvSpPr/>
          <p:nvPr/>
        </p:nvSpPr>
        <p:spPr>
          <a:xfrm>
            <a:off x="5811333" y="5317783"/>
            <a:ext cx="2283638"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production efficiency</a:t>
            </a:r>
            <a:endParaRPr lang="en-US" dirty="0">
              <a:solidFill>
                <a:schemeClr val="tx1">
                  <a:lumMod val="40000"/>
                  <a:lumOff val="60000"/>
                </a:schemeClr>
              </a:solidFill>
              <a:latin typeface="Arial (Body)"/>
            </a:endParaRPr>
          </a:p>
        </p:txBody>
      </p:sp>
      <p:sp>
        <p:nvSpPr>
          <p:cNvPr id="52" name="Rectangle 51"/>
          <p:cNvSpPr/>
          <p:nvPr/>
        </p:nvSpPr>
        <p:spPr>
          <a:xfrm>
            <a:off x="5388955" y="5621468"/>
            <a:ext cx="2852063"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source code reusable rate</a:t>
            </a:r>
            <a:endParaRPr lang="en-US" dirty="0">
              <a:solidFill>
                <a:schemeClr val="tx1">
                  <a:lumMod val="40000"/>
                  <a:lumOff val="60000"/>
                </a:schemeClr>
              </a:solidFill>
              <a:latin typeface="Arial (Body)"/>
            </a:endParaRPr>
          </a:p>
        </p:txBody>
      </p:sp>
      <p:sp>
        <p:nvSpPr>
          <p:cNvPr id="53" name="Rectangle 52"/>
          <p:cNvSpPr/>
          <p:nvPr/>
        </p:nvSpPr>
        <p:spPr>
          <a:xfrm>
            <a:off x="6489030" y="5900083"/>
            <a:ext cx="1467068" cy="369332"/>
          </a:xfrm>
          <a:prstGeom prst="rect">
            <a:avLst/>
          </a:prstGeom>
        </p:spPr>
        <p:txBody>
          <a:bodyPr wrap="none">
            <a:spAutoFit/>
          </a:bodyPr>
          <a:lstStyle/>
          <a:p>
            <a:r>
              <a:rPr lang="en-US" dirty="0">
                <a:solidFill>
                  <a:schemeClr val="tx1">
                    <a:lumMod val="40000"/>
                    <a:lumOff val="60000"/>
                  </a:schemeClr>
                </a:solidFill>
                <a:latin typeface="Arial (Body)"/>
                <a:ea typeface="Calibri" panose="020F0502020204030204" pitchFamily="34" charset="0"/>
              </a:rPr>
              <a:t>re-fixing rate</a:t>
            </a:r>
            <a:endParaRPr lang="en-US" dirty="0">
              <a:solidFill>
                <a:schemeClr val="tx1">
                  <a:lumMod val="40000"/>
                  <a:lumOff val="60000"/>
                </a:schemeClr>
              </a:solidFill>
              <a:latin typeface="Arial (Body)"/>
            </a:endParaRPr>
          </a:p>
        </p:txBody>
      </p:sp>
      <p:sp>
        <p:nvSpPr>
          <p:cNvPr id="54" name="Rectangle 53"/>
          <p:cNvSpPr/>
          <p:nvPr/>
        </p:nvSpPr>
        <p:spPr>
          <a:xfrm>
            <a:off x="2324057" y="4963531"/>
            <a:ext cx="2929007" cy="369332"/>
          </a:xfrm>
          <a:prstGeom prst="rect">
            <a:avLst/>
          </a:prstGeom>
        </p:spPr>
        <p:txBody>
          <a:bodyPr wrap="none">
            <a:spAutoFit/>
          </a:bodyPr>
          <a:lstStyle/>
          <a:p>
            <a:r>
              <a:rPr lang="en-US" b="1" dirty="0">
                <a:solidFill>
                  <a:schemeClr val="tx1">
                    <a:lumMod val="40000"/>
                    <a:lumOff val="60000"/>
                  </a:schemeClr>
                </a:solidFill>
              </a:rPr>
              <a:t>Peer review performance</a:t>
            </a:r>
          </a:p>
        </p:txBody>
      </p:sp>
      <p:sp>
        <p:nvSpPr>
          <p:cNvPr id="55" name="Rectangle 54"/>
          <p:cNvSpPr/>
          <p:nvPr/>
        </p:nvSpPr>
        <p:spPr>
          <a:xfrm>
            <a:off x="5366496" y="4958873"/>
            <a:ext cx="2441694" cy="369332"/>
          </a:xfrm>
          <a:prstGeom prst="rect">
            <a:avLst/>
          </a:prstGeom>
        </p:spPr>
        <p:txBody>
          <a:bodyPr wrap="none">
            <a:spAutoFit/>
          </a:bodyPr>
          <a:lstStyle/>
          <a:p>
            <a:r>
              <a:rPr lang="en-US" b="1" dirty="0">
                <a:solidFill>
                  <a:schemeClr val="tx1">
                    <a:lumMod val="40000"/>
                    <a:lumOff val="60000"/>
                  </a:schemeClr>
                </a:solidFill>
              </a:rPr>
              <a:t>Coding performance</a:t>
            </a:r>
          </a:p>
        </p:txBody>
      </p:sp>
      <p:sp>
        <p:nvSpPr>
          <p:cNvPr id="56" name="Rectangle 55"/>
          <p:cNvSpPr/>
          <p:nvPr/>
        </p:nvSpPr>
        <p:spPr>
          <a:xfrm>
            <a:off x="8545688" y="4968372"/>
            <a:ext cx="2450223" cy="369332"/>
          </a:xfrm>
          <a:prstGeom prst="rect">
            <a:avLst/>
          </a:prstGeom>
        </p:spPr>
        <p:txBody>
          <a:bodyPr wrap="none">
            <a:spAutoFit/>
          </a:bodyPr>
          <a:lstStyle/>
          <a:p>
            <a:r>
              <a:rPr lang="en-US" b="1" dirty="0">
                <a:solidFill>
                  <a:schemeClr val="accent5"/>
                </a:solidFill>
              </a:rPr>
              <a:t>Testing performance</a:t>
            </a:r>
          </a:p>
        </p:txBody>
      </p:sp>
      <p:sp>
        <p:nvSpPr>
          <p:cNvPr id="57" name="Rectangle 56"/>
          <p:cNvSpPr/>
          <p:nvPr/>
        </p:nvSpPr>
        <p:spPr>
          <a:xfrm>
            <a:off x="401430" y="5177757"/>
            <a:ext cx="1941946" cy="954107"/>
          </a:xfrm>
          <a:prstGeom prst="rect">
            <a:avLst/>
          </a:prstGeom>
        </p:spPr>
        <p:txBody>
          <a:bodyPr wrap="square">
            <a:spAutoFit/>
          </a:bodyPr>
          <a:lstStyle/>
          <a:p>
            <a:pPr algn="ctr"/>
            <a:r>
              <a:rPr lang="en-US" sz="2800" b="1" dirty="0">
                <a:solidFill>
                  <a:schemeClr val="accent5"/>
                </a:solidFill>
              </a:rPr>
              <a:t>QQC Indicators</a:t>
            </a:r>
          </a:p>
        </p:txBody>
      </p:sp>
      <p:sp>
        <p:nvSpPr>
          <p:cNvPr id="58" name="Rounded Rectangle 57"/>
          <p:cNvSpPr/>
          <p:nvPr/>
        </p:nvSpPr>
        <p:spPr>
          <a:xfrm>
            <a:off x="2324057" y="4968372"/>
            <a:ext cx="9363290" cy="1345870"/>
          </a:xfrm>
          <a:prstGeom prst="roundRect">
            <a:avLst>
              <a:gd name="adj" fmla="val 11286"/>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9" name="Rectangle 58"/>
          <p:cNvSpPr/>
          <p:nvPr/>
        </p:nvSpPr>
        <p:spPr>
          <a:xfrm>
            <a:off x="3268976" y="2136589"/>
            <a:ext cx="5726055" cy="769441"/>
          </a:xfrm>
          <a:prstGeom prst="rect">
            <a:avLst/>
          </a:prstGeom>
        </p:spPr>
        <p:txBody>
          <a:bodyPr wrap="none">
            <a:spAutoFit/>
          </a:bodyPr>
          <a:lstStyle/>
          <a:p>
            <a:r>
              <a:rPr lang="en-US" sz="4400" b="1" dirty="0">
                <a:solidFill>
                  <a:schemeClr val="accent5"/>
                </a:solidFill>
              </a:rPr>
              <a:t>Testing performance</a:t>
            </a:r>
          </a:p>
        </p:txBody>
      </p:sp>
    </p:spTree>
    <p:extLst>
      <p:ext uri="{BB962C8B-B14F-4D97-AF65-F5344CB8AC3E}">
        <p14:creationId xmlns:p14="http://schemas.microsoft.com/office/powerpoint/2010/main" val="88599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animBg="1"/>
      <p:bldP spid="5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QQC Indicators – Testing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73</a:t>
            </a:fld>
            <a:endParaRPr lang="de-DE" dirty="0"/>
          </a:p>
        </p:txBody>
      </p:sp>
      <p:sp>
        <p:nvSpPr>
          <p:cNvPr id="6" name="TextBox 5"/>
          <p:cNvSpPr txBox="1"/>
          <p:nvPr/>
        </p:nvSpPr>
        <p:spPr>
          <a:xfrm>
            <a:off x="479375" y="836712"/>
            <a:ext cx="11305257" cy="1477328"/>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Test Case Density per Production Line of Code</a:t>
            </a:r>
            <a:endParaRPr lang="en-US" dirty="0"/>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Test case density</a:t>
            </a:r>
            <a:r>
              <a:rPr lang="en-US" dirty="0"/>
              <a:t> = </a:t>
            </a:r>
            <a:r>
              <a:rPr lang="en-US" dirty="0">
                <a:solidFill>
                  <a:schemeClr val="tx2"/>
                </a:solidFill>
              </a:rPr>
              <a:t>Number of test items</a:t>
            </a:r>
            <a:r>
              <a:rPr lang="en-US" dirty="0"/>
              <a:t> / Source code scale</a:t>
            </a:r>
          </a:p>
          <a:p>
            <a:pPr marL="855663" lvl="2" indent="-173038" algn="just">
              <a:buClr>
                <a:schemeClr val="tx2"/>
              </a:buClr>
              <a:buFont typeface="Wingdings" panose="05000000000000000000" pitchFamily="2" charset="2"/>
              <a:buChar char="§"/>
            </a:pPr>
            <a:r>
              <a:rPr lang="en-US" b="1" dirty="0"/>
              <a:t>For UT</a:t>
            </a:r>
            <a:r>
              <a:rPr lang="en-US" dirty="0"/>
              <a:t>: source code scale is </a:t>
            </a:r>
            <a:r>
              <a:rPr lang="en-US" dirty="0">
                <a:solidFill>
                  <a:srgbClr val="7030A0"/>
                </a:solidFill>
              </a:rPr>
              <a:t>Production scale of product (</a:t>
            </a:r>
            <a:r>
              <a:rPr lang="en-US" dirty="0" err="1">
                <a:solidFill>
                  <a:srgbClr val="7030A0"/>
                </a:solidFill>
              </a:rPr>
              <a:t>kLoC</a:t>
            </a:r>
            <a:r>
              <a:rPr lang="en-US" dirty="0">
                <a:solidFill>
                  <a:srgbClr val="7030A0"/>
                </a:solidFill>
              </a:rPr>
              <a:t>)</a:t>
            </a:r>
          </a:p>
          <a:p>
            <a:pPr marL="855663" lvl="2" indent="-173038" algn="just">
              <a:buClr>
                <a:schemeClr val="tx2"/>
              </a:buClr>
              <a:buFont typeface="Wingdings" panose="05000000000000000000" pitchFamily="2" charset="2"/>
              <a:buChar char="§"/>
            </a:pPr>
            <a:r>
              <a:rPr lang="en-US" b="1" dirty="0"/>
              <a:t>For IT</a:t>
            </a:r>
            <a:r>
              <a:rPr lang="en-US" dirty="0"/>
              <a:t>: source code scale is </a:t>
            </a:r>
            <a:r>
              <a:rPr lang="en-US" dirty="0">
                <a:solidFill>
                  <a:schemeClr val="accent4">
                    <a:lumMod val="75000"/>
                  </a:schemeClr>
                </a:solidFill>
              </a:rPr>
              <a:t>Completion scale of product (</a:t>
            </a:r>
            <a:r>
              <a:rPr lang="en-US" dirty="0" err="1">
                <a:solidFill>
                  <a:schemeClr val="accent4">
                    <a:lumMod val="75000"/>
                  </a:schemeClr>
                </a:solidFill>
              </a:rPr>
              <a:t>kLoC</a:t>
            </a:r>
            <a:r>
              <a:rPr lang="en-US" dirty="0">
                <a:solidFill>
                  <a:schemeClr val="accent4">
                    <a:lumMod val="75000"/>
                  </a:schemeClr>
                </a:solidFill>
              </a:rPr>
              <a:t>)</a:t>
            </a:r>
          </a:p>
          <a:p>
            <a:pPr marL="855663" lvl="2" indent="-173038" algn="just">
              <a:buClr>
                <a:schemeClr val="tx2"/>
              </a:buClr>
              <a:buFont typeface="Wingdings" panose="05000000000000000000" pitchFamily="2" charset="2"/>
              <a:buChar char="§"/>
            </a:pPr>
            <a:r>
              <a:rPr lang="en-US" b="1" dirty="0"/>
              <a:t>For ST</a:t>
            </a:r>
            <a:r>
              <a:rPr lang="en-US" dirty="0"/>
              <a:t>: there is no mention, but a recommendation is to use </a:t>
            </a:r>
            <a:r>
              <a:rPr lang="en-US" dirty="0">
                <a:solidFill>
                  <a:schemeClr val="accent4">
                    <a:lumMod val="75000"/>
                  </a:schemeClr>
                </a:solidFill>
              </a:rPr>
              <a:t>Completion scale of product (</a:t>
            </a:r>
            <a:r>
              <a:rPr lang="en-US" dirty="0" err="1">
                <a:solidFill>
                  <a:schemeClr val="accent4">
                    <a:lumMod val="75000"/>
                  </a:schemeClr>
                </a:solidFill>
              </a:rPr>
              <a:t>kLoC</a:t>
            </a:r>
            <a:r>
              <a:rPr lang="en-US" dirty="0">
                <a:solidFill>
                  <a:schemeClr val="accent4">
                    <a:lumMod val="75000"/>
                  </a:schemeClr>
                </a:solidFill>
              </a:rPr>
              <a:t>)</a:t>
            </a:r>
            <a:endParaRPr lang="en-US" dirty="0"/>
          </a:p>
        </p:txBody>
      </p:sp>
      <p:pic>
        <p:nvPicPr>
          <p:cNvPr id="4" name="Picture 3"/>
          <p:cNvPicPr>
            <a:picLocks noChangeAspect="1"/>
          </p:cNvPicPr>
          <p:nvPr/>
        </p:nvPicPr>
        <p:blipFill>
          <a:blip r:embed="rId2"/>
          <a:stretch>
            <a:fillRect/>
          </a:stretch>
        </p:blipFill>
        <p:spPr>
          <a:xfrm>
            <a:off x="0" y="3670815"/>
            <a:ext cx="4069080" cy="1893757"/>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4069080" y="3670815"/>
            <a:ext cx="4069080" cy="1893757"/>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8138160" y="3670815"/>
            <a:ext cx="4069080" cy="1893757"/>
          </a:xfrm>
          <a:prstGeom prst="rect">
            <a:avLst/>
          </a:prstGeom>
          <a:ln>
            <a:solidFill>
              <a:schemeClr val="tx1"/>
            </a:solidFill>
          </a:ln>
        </p:spPr>
      </p:pic>
      <p:sp>
        <p:nvSpPr>
          <p:cNvPr id="9" name="TextBox 8"/>
          <p:cNvSpPr txBox="1"/>
          <p:nvPr/>
        </p:nvSpPr>
        <p:spPr>
          <a:xfrm>
            <a:off x="760024" y="4162041"/>
            <a:ext cx="10517816" cy="400110"/>
          </a:xfrm>
          <a:prstGeom prst="rect">
            <a:avLst/>
          </a:prstGeom>
          <a:solidFill>
            <a:schemeClr val="bg1"/>
          </a:solidFill>
        </p:spPr>
        <p:txBody>
          <a:bodyPr wrap="none" rtlCol="0">
            <a:spAutoFit/>
          </a:bodyPr>
          <a:lstStyle/>
          <a:p>
            <a:r>
              <a:rPr lang="en-US" sz="2000" b="1" dirty="0">
                <a:solidFill>
                  <a:srgbClr val="7030A0"/>
                </a:solidFill>
              </a:rPr>
              <a:t>This is the control chart of review engagement rate from RVC Process Database V4.1</a:t>
            </a:r>
          </a:p>
        </p:txBody>
      </p:sp>
      <p:graphicFrame>
        <p:nvGraphicFramePr>
          <p:cNvPr id="10" name="Table 9"/>
          <p:cNvGraphicFramePr>
            <a:graphicFrameLocks noGrp="1"/>
          </p:cNvGraphicFramePr>
          <p:nvPr>
            <p:extLst>
              <p:ext uri="{D42A27DB-BD31-4B8C-83A1-F6EECF244321}">
                <p14:modId xmlns:p14="http://schemas.microsoft.com/office/powerpoint/2010/main" val="3079532772"/>
              </p:ext>
            </p:extLst>
          </p:nvPr>
        </p:nvGraphicFramePr>
        <p:xfrm>
          <a:off x="1019426" y="2495897"/>
          <a:ext cx="1862089" cy="1143000"/>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565945">
                  <a:extLst>
                    <a:ext uri="{9D8B030D-6E8A-4147-A177-3AD203B41FA5}">
                      <a16:colId xmlns:a16="http://schemas.microsoft.com/office/drawing/2014/main" val="20001"/>
                    </a:ext>
                  </a:extLst>
                </a:gridCol>
              </a:tblGrid>
              <a:tr h="190500">
                <a:tc>
                  <a:txBody>
                    <a:bodyPr/>
                    <a:lstStyle/>
                    <a:p>
                      <a:pPr algn="r" fontAlgn="b"/>
                      <a:r>
                        <a:rPr lang="en-US" sz="1100" u="none" strike="noStrike" dirty="0">
                          <a:effectLst/>
                          <a:latin typeface="Arial (Body)"/>
                        </a:rPr>
                        <a:t>Average</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110.8</a:t>
                      </a:r>
                    </a:p>
                  </a:txBody>
                  <a:tcPr marL="0" marR="0" marT="0" marB="0" anchor="b"/>
                </a:tc>
                <a:extLst>
                  <a:ext uri="{0D108BD9-81ED-4DB2-BD59-A6C34878D82A}">
                    <a16:rowId xmlns:a16="http://schemas.microsoft.com/office/drawing/2014/main" val="10000"/>
                  </a:ext>
                </a:extLst>
              </a:tr>
              <a:tr h="190500">
                <a:tc>
                  <a:txBody>
                    <a:bodyPr/>
                    <a:lstStyle/>
                    <a:p>
                      <a:pPr algn="r" fontAlgn="b"/>
                      <a:r>
                        <a:rPr lang="en-US" sz="1100" u="none" strike="noStrike" dirty="0">
                          <a:effectLst/>
                          <a:latin typeface="Arial (Body)"/>
                        </a:rPr>
                        <a:t>Standard deviation</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68.65</a:t>
                      </a: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dirty="0">
                          <a:effectLst/>
                          <a:latin typeface="Arial (Body)"/>
                        </a:rPr>
                        <a:t>UCL</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316.76</a:t>
                      </a: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dirty="0">
                          <a:effectLst/>
                          <a:latin typeface="Arial (Body)"/>
                        </a:rPr>
                        <a:t>LCL</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0</a:t>
                      </a: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dirty="0">
                          <a:effectLst/>
                          <a:latin typeface="Arial (Body)"/>
                        </a:rPr>
                        <a:t>Average +30%</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144.04</a:t>
                      </a: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dirty="0">
                          <a:effectLst/>
                          <a:latin typeface="Arial (Body)"/>
                        </a:rPr>
                        <a:t>Average -30%</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77.56</a:t>
                      </a:r>
                    </a:p>
                  </a:txBody>
                  <a:tcPr marL="0" marR="0" marT="0" marB="0" anchor="b"/>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1410962"/>
              </p:ext>
            </p:extLst>
          </p:nvPr>
        </p:nvGraphicFramePr>
        <p:xfrm>
          <a:off x="5087888" y="2495897"/>
          <a:ext cx="1862089" cy="1143000"/>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565945">
                  <a:extLst>
                    <a:ext uri="{9D8B030D-6E8A-4147-A177-3AD203B41FA5}">
                      <a16:colId xmlns:a16="http://schemas.microsoft.com/office/drawing/2014/main" val="20001"/>
                    </a:ext>
                  </a:extLst>
                </a:gridCol>
              </a:tblGrid>
              <a:tr h="190500">
                <a:tc>
                  <a:txBody>
                    <a:bodyPr/>
                    <a:lstStyle/>
                    <a:p>
                      <a:pPr algn="r" fontAlgn="b"/>
                      <a:r>
                        <a:rPr lang="en-US" sz="1100" u="none" strike="noStrike" dirty="0">
                          <a:effectLst/>
                          <a:latin typeface="Arial (Body)"/>
                        </a:rPr>
                        <a:t>Average</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86.99</a:t>
                      </a:r>
                    </a:p>
                  </a:txBody>
                  <a:tcPr marL="0" marR="0" marT="0" marB="0" anchor="b"/>
                </a:tc>
                <a:extLst>
                  <a:ext uri="{0D108BD9-81ED-4DB2-BD59-A6C34878D82A}">
                    <a16:rowId xmlns:a16="http://schemas.microsoft.com/office/drawing/2014/main" val="10000"/>
                  </a:ext>
                </a:extLst>
              </a:tr>
              <a:tr h="190500">
                <a:tc>
                  <a:txBody>
                    <a:bodyPr/>
                    <a:lstStyle/>
                    <a:p>
                      <a:pPr algn="r" fontAlgn="b"/>
                      <a:r>
                        <a:rPr lang="en-US" sz="1100" u="none" strike="noStrike" dirty="0">
                          <a:effectLst/>
                          <a:latin typeface="Arial (Body)"/>
                        </a:rPr>
                        <a:t>Standard deviation</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98.45</a:t>
                      </a: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dirty="0">
                          <a:effectLst/>
                          <a:latin typeface="Arial (Body)"/>
                        </a:rPr>
                        <a:t>UCL</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382.36</a:t>
                      </a: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dirty="0">
                          <a:effectLst/>
                          <a:latin typeface="Arial (Body)"/>
                        </a:rPr>
                        <a:t>LCL</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0</a:t>
                      </a: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dirty="0">
                          <a:effectLst/>
                          <a:latin typeface="Arial (Body)"/>
                        </a:rPr>
                        <a:t>Average +30%</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113.09</a:t>
                      </a: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dirty="0">
                          <a:effectLst/>
                          <a:latin typeface="Arial (Body)"/>
                        </a:rPr>
                        <a:t>Average -30%</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60.89</a:t>
                      </a:r>
                    </a:p>
                  </a:txBody>
                  <a:tcPr marL="0" marR="0" marT="0" marB="0" anchor="b"/>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168744764"/>
              </p:ext>
            </p:extLst>
          </p:nvPr>
        </p:nvGraphicFramePr>
        <p:xfrm>
          <a:off x="9142501" y="2495897"/>
          <a:ext cx="1862089" cy="1143000"/>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565945">
                  <a:extLst>
                    <a:ext uri="{9D8B030D-6E8A-4147-A177-3AD203B41FA5}">
                      <a16:colId xmlns:a16="http://schemas.microsoft.com/office/drawing/2014/main" val="20001"/>
                    </a:ext>
                  </a:extLst>
                </a:gridCol>
              </a:tblGrid>
              <a:tr h="190500">
                <a:tc>
                  <a:txBody>
                    <a:bodyPr/>
                    <a:lstStyle/>
                    <a:p>
                      <a:pPr algn="r" fontAlgn="b"/>
                      <a:r>
                        <a:rPr lang="en-US" sz="1100" u="none" strike="noStrike" dirty="0">
                          <a:effectLst/>
                          <a:latin typeface="Arial (Body)"/>
                        </a:rPr>
                        <a:t>Average</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11.81</a:t>
                      </a:r>
                    </a:p>
                  </a:txBody>
                  <a:tcPr marL="0" marR="0" marT="0" marB="0" anchor="b"/>
                </a:tc>
                <a:extLst>
                  <a:ext uri="{0D108BD9-81ED-4DB2-BD59-A6C34878D82A}">
                    <a16:rowId xmlns:a16="http://schemas.microsoft.com/office/drawing/2014/main" val="10000"/>
                  </a:ext>
                </a:extLst>
              </a:tr>
              <a:tr h="190500">
                <a:tc>
                  <a:txBody>
                    <a:bodyPr/>
                    <a:lstStyle/>
                    <a:p>
                      <a:pPr algn="r" fontAlgn="b"/>
                      <a:r>
                        <a:rPr lang="en-US" sz="1100" u="none" strike="noStrike" dirty="0">
                          <a:effectLst/>
                          <a:latin typeface="Arial (Body)"/>
                        </a:rPr>
                        <a:t>Standard deviation</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14.28</a:t>
                      </a: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dirty="0">
                          <a:effectLst/>
                          <a:latin typeface="Arial (Body)"/>
                        </a:rPr>
                        <a:t>UCL</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54.67</a:t>
                      </a: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dirty="0">
                          <a:effectLst/>
                          <a:latin typeface="Arial (Body)"/>
                        </a:rPr>
                        <a:t>LCL</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0</a:t>
                      </a: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dirty="0">
                          <a:effectLst/>
                          <a:latin typeface="Arial (Body)"/>
                        </a:rPr>
                        <a:t>Average +30%</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15.35</a:t>
                      </a: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dirty="0">
                          <a:effectLst/>
                          <a:latin typeface="Arial (Body)"/>
                        </a:rPr>
                        <a:t>Average -30%</a:t>
                      </a:r>
                      <a:endParaRPr lang="en-US" sz="1100" b="1" i="0" u="none" strike="noStrike" dirty="0">
                        <a:solidFill>
                          <a:srgbClr val="000000"/>
                        </a:solidFill>
                        <a:effectLst/>
                        <a:latin typeface="Arial (Body)"/>
                      </a:endParaRPr>
                    </a:p>
                  </a:txBody>
                  <a:tcPr marL="0" marR="0" marT="0" marB="0" anchor="b"/>
                </a:tc>
                <a:tc>
                  <a:txBody>
                    <a:bodyPr/>
                    <a:lstStyle/>
                    <a:p>
                      <a:pPr algn="r" fontAlgn="b"/>
                      <a:r>
                        <a:rPr lang="en-US" sz="1100" b="0" i="0" u="none" strike="noStrike" dirty="0">
                          <a:solidFill>
                            <a:srgbClr val="000000"/>
                          </a:solidFill>
                          <a:effectLst/>
                          <a:latin typeface="Arial (Body)"/>
                        </a:rPr>
                        <a:t>8.26</a:t>
                      </a:r>
                    </a:p>
                  </a:txBody>
                  <a:tcPr marL="0" marR="0" marT="0" marB="0" anchor="b"/>
                </a:tc>
                <a:extLst>
                  <a:ext uri="{0D108BD9-81ED-4DB2-BD59-A6C34878D82A}">
                    <a16:rowId xmlns:a16="http://schemas.microsoft.com/office/drawing/2014/main" val="10005"/>
                  </a:ext>
                </a:extLst>
              </a:tr>
            </a:tbl>
          </a:graphicData>
        </a:graphic>
      </p:graphicFrame>
      <p:sp>
        <p:nvSpPr>
          <p:cNvPr id="13" name="Rectangle 12"/>
          <p:cNvSpPr/>
          <p:nvPr/>
        </p:nvSpPr>
        <p:spPr>
          <a:xfrm>
            <a:off x="2853218" y="2901186"/>
            <a:ext cx="646331" cy="369332"/>
          </a:xfrm>
          <a:prstGeom prst="rect">
            <a:avLst/>
          </a:prstGeom>
        </p:spPr>
        <p:txBody>
          <a:bodyPr wrap="none">
            <a:spAutoFit/>
          </a:bodyPr>
          <a:lstStyle/>
          <a:p>
            <a:r>
              <a:rPr lang="en-US" b="1" dirty="0"/>
              <a:t>UTP</a:t>
            </a:r>
          </a:p>
        </p:txBody>
      </p:sp>
      <p:sp>
        <p:nvSpPr>
          <p:cNvPr id="14" name="Rectangle 13"/>
          <p:cNvSpPr/>
          <p:nvPr/>
        </p:nvSpPr>
        <p:spPr>
          <a:xfrm>
            <a:off x="6932026" y="2901186"/>
            <a:ext cx="543739" cy="369332"/>
          </a:xfrm>
          <a:prstGeom prst="rect">
            <a:avLst/>
          </a:prstGeom>
        </p:spPr>
        <p:txBody>
          <a:bodyPr wrap="none">
            <a:spAutoFit/>
          </a:bodyPr>
          <a:lstStyle/>
          <a:p>
            <a:r>
              <a:rPr lang="en-US" b="1" dirty="0"/>
              <a:t>ITP</a:t>
            </a:r>
          </a:p>
        </p:txBody>
      </p:sp>
      <p:sp>
        <p:nvSpPr>
          <p:cNvPr id="15" name="Rectangle 14"/>
          <p:cNvSpPr/>
          <p:nvPr/>
        </p:nvSpPr>
        <p:spPr>
          <a:xfrm>
            <a:off x="10978509" y="2901186"/>
            <a:ext cx="1146468" cy="369332"/>
          </a:xfrm>
          <a:prstGeom prst="rect">
            <a:avLst/>
          </a:prstGeom>
        </p:spPr>
        <p:txBody>
          <a:bodyPr wrap="none">
            <a:spAutoFit/>
          </a:bodyPr>
          <a:lstStyle/>
          <a:p>
            <a:r>
              <a:rPr lang="en-US" b="1" dirty="0"/>
              <a:t>STP/VTP</a:t>
            </a:r>
          </a:p>
        </p:txBody>
      </p:sp>
      <p:sp>
        <p:nvSpPr>
          <p:cNvPr id="16" name="Rectangle 15"/>
          <p:cNvSpPr/>
          <p:nvPr/>
        </p:nvSpPr>
        <p:spPr>
          <a:xfrm>
            <a:off x="797388" y="5593661"/>
            <a:ext cx="10669230" cy="707886"/>
          </a:xfrm>
          <a:prstGeom prst="rect">
            <a:avLst/>
          </a:prstGeom>
        </p:spPr>
        <p:txBody>
          <a:bodyPr wrap="square">
            <a:spAutoFit/>
          </a:bodyPr>
          <a:lstStyle/>
          <a:p>
            <a:pPr algn="ctr"/>
            <a:r>
              <a:rPr lang="en-US" sz="2000" b="1" dirty="0">
                <a:solidFill>
                  <a:schemeClr val="tx2"/>
                </a:solidFill>
              </a:rPr>
              <a:t>From the Process Database V4.1, it’s recommended to set the </a:t>
            </a:r>
            <a:r>
              <a:rPr lang="en-US" sz="2000" b="1" dirty="0">
                <a:solidFill>
                  <a:srgbClr val="C00000"/>
                </a:solidFill>
              </a:rPr>
              <a:t>target test case density at 80~150</a:t>
            </a:r>
            <a:r>
              <a:rPr lang="en-US" sz="2000" b="1" dirty="0">
                <a:solidFill>
                  <a:schemeClr val="tx2"/>
                </a:solidFill>
              </a:rPr>
              <a:t> (for UT) </a:t>
            </a:r>
            <a:r>
              <a:rPr lang="en-US" sz="2000" b="1" dirty="0">
                <a:solidFill>
                  <a:srgbClr val="C00000"/>
                </a:solidFill>
              </a:rPr>
              <a:t>and 60~120</a:t>
            </a:r>
            <a:r>
              <a:rPr lang="en-US" sz="2000" b="1" dirty="0">
                <a:solidFill>
                  <a:schemeClr val="tx2"/>
                </a:solidFill>
              </a:rPr>
              <a:t> (for IT)!</a:t>
            </a:r>
          </a:p>
        </p:txBody>
      </p:sp>
    </p:spTree>
    <p:extLst>
      <p:ext uri="{BB962C8B-B14F-4D97-AF65-F5344CB8AC3E}">
        <p14:creationId xmlns:p14="http://schemas.microsoft.com/office/powerpoint/2010/main" val="324935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QQC Indicators – Testing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74</a:t>
            </a:fld>
            <a:endParaRPr lang="de-DE" dirty="0"/>
          </a:p>
        </p:txBody>
      </p:sp>
      <p:sp>
        <p:nvSpPr>
          <p:cNvPr id="6" name="TextBox 5"/>
          <p:cNvSpPr txBox="1"/>
          <p:nvPr/>
        </p:nvSpPr>
        <p:spPr>
          <a:xfrm>
            <a:off x="479375" y="836712"/>
            <a:ext cx="11305257" cy="4524315"/>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Defect Rate per Production Line of Code</a:t>
            </a:r>
            <a:endParaRPr lang="en-US" dirty="0"/>
          </a:p>
          <a:p>
            <a:pPr marL="398463" lvl="1" indent="-173038" algn="just">
              <a:buClr>
                <a:schemeClr val="tx2"/>
              </a:buClr>
              <a:buFont typeface="Wingdings" panose="05000000000000000000" pitchFamily="2" charset="2"/>
              <a:buChar char="§"/>
            </a:pPr>
            <a:r>
              <a:rPr lang="en-US" dirty="0"/>
              <a:t>It is used to measure the quality of Production line of code in term of number of defects found.</a:t>
            </a:r>
          </a:p>
          <a:p>
            <a:pPr marL="398463" lvl="1" indent="-173038" algn="just">
              <a:buClr>
                <a:schemeClr val="tx2"/>
              </a:buClr>
              <a:buFont typeface="Wingdings" panose="05000000000000000000" pitchFamily="2" charset="2"/>
              <a:buChar char="§"/>
            </a:pPr>
            <a:endParaRPr lang="en-US" b="1" dirty="0">
              <a:solidFill>
                <a:schemeClr val="tx2"/>
              </a:solidFill>
            </a:endParaRPr>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Defect rate per line of code</a:t>
            </a:r>
            <a:r>
              <a:rPr lang="en-US" dirty="0"/>
              <a:t> = </a:t>
            </a:r>
            <a:r>
              <a:rPr lang="en-US" dirty="0">
                <a:solidFill>
                  <a:schemeClr val="tx2"/>
                </a:solidFill>
              </a:rPr>
              <a:t>Number of defects caused by coding</a:t>
            </a:r>
            <a:r>
              <a:rPr lang="en-US" dirty="0"/>
              <a:t> / Production scale</a:t>
            </a:r>
          </a:p>
          <a:p>
            <a:pPr marL="855663" lvl="2" indent="-173038" algn="just">
              <a:buClr>
                <a:schemeClr val="tx2"/>
              </a:buClr>
              <a:buFont typeface="Wingdings" panose="05000000000000000000" pitchFamily="2" charset="2"/>
              <a:buChar char="§"/>
            </a:pPr>
            <a:r>
              <a:rPr lang="en-US" dirty="0">
                <a:solidFill>
                  <a:schemeClr val="tx2"/>
                </a:solidFill>
              </a:rPr>
              <a:t>Defects</a:t>
            </a:r>
            <a:r>
              <a:rPr lang="en-US" dirty="0"/>
              <a:t> need to be classified the causing-phase, and then count only for CD phase.</a:t>
            </a:r>
          </a:p>
          <a:p>
            <a:pPr marL="855663" lvl="2" indent="-173038" algn="just">
              <a:buClr>
                <a:schemeClr val="tx2"/>
              </a:buClr>
              <a:buFont typeface="Wingdings" panose="05000000000000000000" pitchFamily="2" charset="2"/>
              <a:buChar char="§"/>
            </a:pPr>
            <a:r>
              <a:rPr lang="en-US" dirty="0"/>
              <a:t>Production scale is measured in term of kilo line of code (</a:t>
            </a:r>
            <a:r>
              <a:rPr lang="en-US" dirty="0" err="1"/>
              <a:t>kLoC</a:t>
            </a:r>
            <a:r>
              <a:rPr lang="en-US" dirty="0"/>
              <a:t>).</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t>In real situation, trending of defect rate among various milestones may </a:t>
            </a:r>
            <a:r>
              <a:rPr lang="en-US" b="1" dirty="0"/>
              <a:t>NOT</a:t>
            </a:r>
            <a:r>
              <a:rPr lang="en-US" dirty="0"/>
              <a:t> have any meaning. It is due to a fact that the scope of work on one particular milestone could be a maintenance of previous coding (has less defects </a:t>
            </a:r>
            <a:r>
              <a:rPr lang="en-US" dirty="0">
                <a:sym typeface="Wingdings" panose="05000000000000000000" pitchFamily="2" charset="2"/>
              </a:rPr>
              <a:t> lower defect rate</a:t>
            </a:r>
            <a:r>
              <a:rPr lang="en-US" dirty="0"/>
              <a:t>), or a new feature development (new experiment and hence new bugs </a:t>
            </a:r>
            <a:r>
              <a:rPr lang="en-US" dirty="0">
                <a:sym typeface="Wingdings" panose="05000000000000000000" pitchFamily="2" charset="2"/>
              </a:rPr>
              <a:t> higher defect rate</a:t>
            </a:r>
            <a:r>
              <a:rPr lang="en-US" dirty="0"/>
              <a:t>).</a:t>
            </a:r>
          </a:p>
          <a:p>
            <a:pPr marL="855663" lvl="2" indent="-173038" algn="just">
              <a:buClr>
                <a:schemeClr val="tx2"/>
              </a:buClr>
              <a:buFont typeface="Wingdings" panose="05000000000000000000" pitchFamily="2" charset="2"/>
              <a:buChar char="§"/>
            </a:pPr>
            <a:r>
              <a:rPr lang="en-US" dirty="0"/>
              <a:t>In real situation where multiple releases or continuous development is applied, the scope of coding is changed following to each milestone and hence the Production line of code needs to be separated between them (maintenance milestone may need smaller line of code comparing with new development milestone), and then the defect rate will be calculated separately.</a:t>
            </a:r>
          </a:p>
          <a:p>
            <a:pPr marL="855663" lvl="2" indent="-173038" algn="just">
              <a:buClr>
                <a:schemeClr val="tx2"/>
              </a:buClr>
              <a:buFont typeface="Wingdings" panose="05000000000000000000" pitchFamily="2" charset="2"/>
              <a:buChar char="§"/>
            </a:pPr>
            <a:endParaRPr lang="en-US" dirty="0"/>
          </a:p>
        </p:txBody>
      </p:sp>
    </p:spTree>
    <p:extLst>
      <p:ext uri="{BB962C8B-B14F-4D97-AF65-F5344CB8AC3E}">
        <p14:creationId xmlns:p14="http://schemas.microsoft.com/office/powerpoint/2010/main" val="21448663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QQC Indicators – Testing performance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75</a:t>
            </a:fld>
            <a:endParaRPr lang="de-DE" dirty="0"/>
          </a:p>
        </p:txBody>
      </p:sp>
      <p:sp>
        <p:nvSpPr>
          <p:cNvPr id="6" name="TextBox 5"/>
          <p:cNvSpPr txBox="1"/>
          <p:nvPr/>
        </p:nvSpPr>
        <p:spPr>
          <a:xfrm>
            <a:off x="479375" y="836712"/>
            <a:ext cx="11305257" cy="3416320"/>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Defect Rate per Test Case</a:t>
            </a:r>
            <a:endParaRPr lang="en-US" dirty="0"/>
          </a:p>
          <a:p>
            <a:pPr marL="398463" lvl="1" indent="-173038" algn="just">
              <a:buClr>
                <a:schemeClr val="tx2"/>
              </a:buClr>
              <a:buFont typeface="Wingdings" panose="05000000000000000000" pitchFamily="2" charset="2"/>
              <a:buChar char="§"/>
            </a:pPr>
            <a:r>
              <a:rPr lang="en-US" dirty="0"/>
              <a:t>It is used to measure both the </a:t>
            </a:r>
            <a:r>
              <a:rPr lang="en-US" dirty="0">
                <a:solidFill>
                  <a:srgbClr val="C00000"/>
                </a:solidFill>
              </a:rPr>
              <a:t>test case effectiveness and bug finding rate by test</a:t>
            </a:r>
            <a:r>
              <a:rPr lang="en-US" dirty="0"/>
              <a:t>.</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Defect rate (per test case)</a:t>
            </a:r>
            <a:r>
              <a:rPr lang="en-US" dirty="0"/>
              <a:t> = </a:t>
            </a:r>
            <a:r>
              <a:rPr lang="en-US" dirty="0">
                <a:solidFill>
                  <a:schemeClr val="tx2"/>
                </a:solidFill>
              </a:rPr>
              <a:t>Number of defects detected by test</a:t>
            </a:r>
            <a:r>
              <a:rPr lang="en-US" dirty="0"/>
              <a:t> / Number of test case executed</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t>In the real situation, the test cases can be re-executed many times and hence they should be count as one time execution if the testing context is still unchanged.</a:t>
            </a:r>
          </a:p>
          <a:p>
            <a:pPr marL="855663" lvl="2" indent="-173038" algn="just">
              <a:buClr>
                <a:schemeClr val="tx2"/>
              </a:buClr>
              <a:buFont typeface="Wingdings" panose="05000000000000000000" pitchFamily="2" charset="2"/>
              <a:buChar char="§"/>
            </a:pPr>
            <a:endParaRPr lang="en-US" dirty="0"/>
          </a:p>
          <a:p>
            <a:pPr marL="855663" lvl="2" indent="-173038" algn="just">
              <a:buClr>
                <a:schemeClr val="tx2"/>
              </a:buClr>
              <a:buFont typeface="Wingdings" panose="05000000000000000000" pitchFamily="2" charset="2"/>
              <a:buChar char="§"/>
            </a:pPr>
            <a:r>
              <a:rPr lang="en-US" dirty="0"/>
              <a:t>In the real situation where multiple-releases or continuous development is applied, the testing context will be changed following to each milestone and hence defect rate will be calculated separately. Moreover, it’s being expected that later test executions will find less bugs than previous ones so that the target defect rate needs to be reduced timely as production code is more reliable and stable.</a:t>
            </a:r>
          </a:p>
        </p:txBody>
      </p:sp>
    </p:spTree>
    <p:extLst>
      <p:ext uri="{BB962C8B-B14F-4D97-AF65-F5344CB8AC3E}">
        <p14:creationId xmlns:p14="http://schemas.microsoft.com/office/powerpoint/2010/main" val="15397045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8000" y="1196752"/>
            <a:ext cx="11253600" cy="964065"/>
          </a:xfrm>
        </p:spPr>
        <p:txBody>
          <a:bodyPr/>
          <a:lstStyle/>
          <a:p>
            <a:r>
              <a:rPr lang="en-US" dirty="0"/>
              <a:t>QQC Under Quality Management System</a:t>
            </a:r>
          </a:p>
        </p:txBody>
      </p:sp>
      <p:sp>
        <p:nvSpPr>
          <p:cNvPr id="33" name="Slide Number Placeholder 2"/>
          <p:cNvSpPr txBox="1">
            <a:spLocks/>
          </p:cNvSpPr>
          <p:nvPr/>
        </p:nvSpPr>
        <p:spPr>
          <a:xfrm>
            <a:off x="5760000" y="6509924"/>
            <a:ext cx="672075" cy="161583"/>
          </a:xfrm>
          <a:prstGeom prst="rect">
            <a:avLst/>
          </a:prstGeom>
        </p:spPr>
        <p:txBody>
          <a:bodyPr vert="horz" wrap="square" lIns="0" tIns="0" rIns="0" bIns="0" rtlCol="0" anchor="ctr">
            <a:spAutoFit/>
          </a:bodyPr>
          <a:lstStyle>
            <a:defPPr>
              <a:defRPr lang="de-DE"/>
            </a:defPPr>
            <a:lvl1pPr>
              <a:defRPr lang="en-US" sz="1050" b="1" i="0" u="none" strike="noStrike" baseline="0" smtClean="0">
                <a:solidFill>
                  <a:schemeClr val="tx2"/>
                </a:solidFill>
                <a:latin typeface="+mj-lt"/>
              </a:defRPr>
            </a:lvl1pPr>
          </a:lstStyle>
          <a:p>
            <a:r>
              <a:rPr lang="de-DE" dirty="0"/>
              <a:t>Page </a:t>
            </a:r>
            <a:fld id="{3FD030EF-7044-4946-962A-5D7D09BD1B34}" type="slidenum">
              <a:rPr lang="de-DE" smtClean="0"/>
              <a:pPr/>
              <a:t>76</a:t>
            </a:fld>
            <a:endParaRPr lang="de-DE" dirty="0"/>
          </a:p>
        </p:txBody>
      </p:sp>
      <p:sp>
        <p:nvSpPr>
          <p:cNvPr id="4" name="TextBox 3"/>
          <p:cNvSpPr txBox="1"/>
          <p:nvPr/>
        </p:nvSpPr>
        <p:spPr>
          <a:xfrm>
            <a:off x="623392" y="2167854"/>
            <a:ext cx="4814138" cy="369332"/>
          </a:xfrm>
          <a:prstGeom prst="rect">
            <a:avLst/>
          </a:prstGeom>
          <a:noFill/>
        </p:spPr>
        <p:txBody>
          <a:bodyPr wrap="none" rtlCol="0">
            <a:spAutoFit/>
          </a:bodyPr>
          <a:lstStyle/>
          <a:p>
            <a:r>
              <a:rPr lang="en-US" dirty="0"/>
              <a:t>Everything Project Manager needs to know…</a:t>
            </a:r>
          </a:p>
        </p:txBody>
      </p:sp>
    </p:spTree>
    <p:extLst>
      <p:ext uri="{BB962C8B-B14F-4D97-AF65-F5344CB8AC3E}">
        <p14:creationId xmlns:p14="http://schemas.microsoft.com/office/powerpoint/2010/main" val="21647793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QC Activity with ISO9001:2015</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77</a:t>
            </a:fld>
            <a:endParaRPr lang="de-DE" dirty="0"/>
          </a:p>
        </p:txBody>
      </p:sp>
      <p:sp>
        <p:nvSpPr>
          <p:cNvPr id="5" name="Rectangle 4"/>
          <p:cNvSpPr/>
          <p:nvPr/>
        </p:nvSpPr>
        <p:spPr>
          <a:xfrm>
            <a:off x="423584" y="3873164"/>
            <a:ext cx="5778135" cy="236414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b="1" dirty="0"/>
              <a:t>KPI Management Scheme</a:t>
            </a:r>
          </a:p>
        </p:txBody>
      </p:sp>
      <p:sp>
        <p:nvSpPr>
          <p:cNvPr id="6" name="Rectangle 5"/>
          <p:cNvSpPr/>
          <p:nvPr/>
        </p:nvSpPr>
        <p:spPr>
          <a:xfrm>
            <a:off x="4297215" y="4774871"/>
            <a:ext cx="1754648" cy="10081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QC Activity</a:t>
            </a:r>
          </a:p>
        </p:txBody>
      </p:sp>
      <p:sp>
        <p:nvSpPr>
          <p:cNvPr id="7" name="Rectangle 6"/>
          <p:cNvSpPr/>
          <p:nvPr/>
        </p:nvSpPr>
        <p:spPr>
          <a:xfrm>
            <a:off x="2428433" y="4774871"/>
            <a:ext cx="1754648" cy="1008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QA Activity</a:t>
            </a:r>
          </a:p>
        </p:txBody>
      </p:sp>
      <p:sp>
        <p:nvSpPr>
          <p:cNvPr id="8" name="Rectangle 7"/>
          <p:cNvSpPr/>
          <p:nvPr/>
        </p:nvSpPr>
        <p:spPr>
          <a:xfrm>
            <a:off x="555515" y="4774871"/>
            <a:ext cx="1754648" cy="1008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SEPG/Process Activity</a:t>
            </a:r>
          </a:p>
        </p:txBody>
      </p:sp>
      <p:sp>
        <p:nvSpPr>
          <p:cNvPr id="9" name="TextBox 8"/>
          <p:cNvSpPr txBox="1"/>
          <p:nvPr/>
        </p:nvSpPr>
        <p:spPr>
          <a:xfrm>
            <a:off x="248424" y="1725275"/>
            <a:ext cx="2749471" cy="584775"/>
          </a:xfrm>
          <a:prstGeom prst="rect">
            <a:avLst/>
          </a:prstGeom>
          <a:noFill/>
        </p:spPr>
        <p:txBody>
          <a:bodyPr wrap="none" rtlCol="0">
            <a:spAutoFit/>
          </a:bodyPr>
          <a:lstStyle/>
          <a:p>
            <a:r>
              <a:rPr lang="en-US" sz="3200" b="1" dirty="0"/>
              <a:t>Scope/Target</a:t>
            </a:r>
          </a:p>
        </p:txBody>
      </p:sp>
      <p:sp>
        <p:nvSpPr>
          <p:cNvPr id="10" name="TextBox 9"/>
          <p:cNvSpPr txBox="1"/>
          <p:nvPr/>
        </p:nvSpPr>
        <p:spPr>
          <a:xfrm>
            <a:off x="4239322" y="2307618"/>
            <a:ext cx="1962397" cy="584775"/>
          </a:xfrm>
          <a:prstGeom prst="rect">
            <a:avLst/>
          </a:prstGeom>
          <a:noFill/>
        </p:spPr>
        <p:txBody>
          <a:bodyPr wrap="none" rtlCol="0">
            <a:spAutoFit/>
          </a:bodyPr>
          <a:lstStyle/>
          <a:p>
            <a:r>
              <a:rPr lang="en-US" sz="3200" b="1" dirty="0"/>
              <a:t>Progress</a:t>
            </a:r>
          </a:p>
        </p:txBody>
      </p:sp>
      <p:cxnSp>
        <p:nvCxnSpPr>
          <p:cNvPr id="11" name="Curved Connector 10"/>
          <p:cNvCxnSpPr>
            <a:stCxn id="9" idx="3"/>
            <a:endCxn id="10" idx="0"/>
          </p:cNvCxnSpPr>
          <p:nvPr/>
        </p:nvCxnSpPr>
        <p:spPr>
          <a:xfrm>
            <a:off x="2997895" y="2017663"/>
            <a:ext cx="2222626" cy="289955"/>
          </a:xfrm>
          <a:prstGeom prst="curvedConnector2">
            <a:avLst/>
          </a:prstGeom>
          <a:ln w="63500">
            <a:headEnd type="triangle"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9" idx="2"/>
          </p:cNvCxnSpPr>
          <p:nvPr/>
        </p:nvCxnSpPr>
        <p:spPr>
          <a:xfrm>
            <a:off x="1623160" y="2310050"/>
            <a:ext cx="0" cy="1563114"/>
          </a:xfrm>
          <a:prstGeom prst="straightConnector1">
            <a:avLst/>
          </a:prstGeom>
          <a:ln w="63500">
            <a:headEnd w="lg" len="lg"/>
            <a:tailEnd type="triangle" w="lg" len="lg"/>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endCxn id="10" idx="2"/>
          </p:cNvCxnSpPr>
          <p:nvPr/>
        </p:nvCxnSpPr>
        <p:spPr>
          <a:xfrm flipV="1">
            <a:off x="5220521" y="2892393"/>
            <a:ext cx="0" cy="980771"/>
          </a:xfrm>
          <a:prstGeom prst="straightConnector1">
            <a:avLst/>
          </a:prstGeom>
          <a:ln w="63500">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3898994" y="1690904"/>
            <a:ext cx="1261884" cy="369332"/>
          </a:xfrm>
          <a:prstGeom prst="rect">
            <a:avLst/>
          </a:prstGeom>
          <a:noFill/>
        </p:spPr>
        <p:txBody>
          <a:bodyPr wrap="none" rtlCol="0">
            <a:spAutoFit/>
          </a:bodyPr>
          <a:lstStyle/>
          <a:p>
            <a:r>
              <a:rPr lang="en-US" i="1" dirty="0"/>
              <a:t>Monitoring</a:t>
            </a:r>
          </a:p>
        </p:txBody>
      </p:sp>
      <p:sp>
        <p:nvSpPr>
          <p:cNvPr id="15" name="TextBox 14"/>
          <p:cNvSpPr txBox="1"/>
          <p:nvPr/>
        </p:nvSpPr>
        <p:spPr>
          <a:xfrm>
            <a:off x="1614134" y="2621730"/>
            <a:ext cx="1082348" cy="369332"/>
          </a:xfrm>
          <a:prstGeom prst="rect">
            <a:avLst/>
          </a:prstGeom>
          <a:noFill/>
        </p:spPr>
        <p:txBody>
          <a:bodyPr wrap="none" rtlCol="0">
            <a:spAutoFit/>
          </a:bodyPr>
          <a:lstStyle/>
          <a:p>
            <a:r>
              <a:rPr lang="en-US" i="1" dirty="0"/>
              <a:t>Planning</a:t>
            </a:r>
          </a:p>
        </p:txBody>
      </p:sp>
      <p:sp>
        <p:nvSpPr>
          <p:cNvPr id="16" name="TextBox 15"/>
          <p:cNvSpPr txBox="1"/>
          <p:nvPr/>
        </p:nvSpPr>
        <p:spPr>
          <a:xfrm>
            <a:off x="5199152" y="3185635"/>
            <a:ext cx="1184940" cy="369332"/>
          </a:xfrm>
          <a:prstGeom prst="rect">
            <a:avLst/>
          </a:prstGeom>
          <a:noFill/>
        </p:spPr>
        <p:txBody>
          <a:bodyPr wrap="none" rtlCol="0">
            <a:spAutoFit/>
          </a:bodyPr>
          <a:lstStyle/>
          <a:p>
            <a:r>
              <a:rPr lang="en-US" i="1" dirty="0"/>
              <a:t>Reporting</a:t>
            </a:r>
          </a:p>
        </p:txBody>
      </p:sp>
      <p:sp>
        <p:nvSpPr>
          <p:cNvPr id="17" name="Rectangle 16"/>
          <p:cNvSpPr/>
          <p:nvPr/>
        </p:nvSpPr>
        <p:spPr>
          <a:xfrm>
            <a:off x="248424" y="1124744"/>
            <a:ext cx="6183651" cy="3308106"/>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48424" y="1108561"/>
            <a:ext cx="5775940" cy="369332"/>
          </a:xfrm>
          <a:prstGeom prst="rect">
            <a:avLst/>
          </a:prstGeom>
          <a:noFill/>
        </p:spPr>
        <p:txBody>
          <a:bodyPr wrap="none" rtlCol="0">
            <a:spAutoFit/>
          </a:bodyPr>
          <a:lstStyle/>
          <a:p>
            <a:r>
              <a:rPr lang="en-US" b="1" dirty="0"/>
              <a:t>Quality Management System</a:t>
            </a:r>
            <a:r>
              <a:rPr lang="en-US" i="1" dirty="0"/>
              <a:t> (required by ISO9001)</a:t>
            </a:r>
          </a:p>
        </p:txBody>
      </p:sp>
      <p:pic>
        <p:nvPicPr>
          <p:cNvPr id="19" name="Picture 18"/>
          <p:cNvPicPr/>
          <p:nvPr/>
        </p:nvPicPr>
        <p:blipFill>
          <a:blip r:embed="rId2">
            <a:extLst>
              <a:ext uri="{28A0092B-C50C-407E-A947-70E740481C1C}">
                <a14:useLocalDpi xmlns:a14="http://schemas.microsoft.com/office/drawing/2010/main" val="0"/>
              </a:ext>
            </a:extLst>
          </a:blip>
          <a:srcRect/>
          <a:stretch>
            <a:fillRect/>
          </a:stretch>
        </p:blipFill>
        <p:spPr bwMode="auto">
          <a:xfrm>
            <a:off x="6753692" y="823509"/>
            <a:ext cx="5133975" cy="3766820"/>
          </a:xfrm>
          <a:prstGeom prst="rect">
            <a:avLst/>
          </a:prstGeom>
          <a:noFill/>
        </p:spPr>
      </p:pic>
      <p:sp>
        <p:nvSpPr>
          <p:cNvPr id="20" name="TextBox 19"/>
          <p:cNvSpPr txBox="1"/>
          <p:nvPr/>
        </p:nvSpPr>
        <p:spPr>
          <a:xfrm>
            <a:off x="6609676" y="4890297"/>
            <a:ext cx="5318972" cy="1200329"/>
          </a:xfrm>
          <a:prstGeom prst="rect">
            <a:avLst/>
          </a:prstGeom>
          <a:noFill/>
        </p:spPr>
        <p:txBody>
          <a:bodyPr wrap="square" rtlCol="0">
            <a:spAutoFit/>
          </a:bodyPr>
          <a:lstStyle/>
          <a:p>
            <a:r>
              <a:rPr lang="en-US" sz="2400" dirty="0"/>
              <a:t>Scope/Target of quality is defined as </a:t>
            </a:r>
            <a:r>
              <a:rPr lang="en-US" sz="2400" b="1" dirty="0">
                <a:solidFill>
                  <a:schemeClr val="tx2"/>
                </a:solidFill>
              </a:rPr>
              <a:t>Quality Objectives </a:t>
            </a:r>
            <a:r>
              <a:rPr lang="en-US" sz="2400" dirty="0"/>
              <a:t>(</a:t>
            </a:r>
            <a:r>
              <a:rPr lang="en-US" sz="2400" dirty="0" err="1"/>
              <a:t>a.k.a</a:t>
            </a:r>
            <a:r>
              <a:rPr lang="en-US" sz="2400" dirty="0"/>
              <a:t> KPI) which will be explained from next slides.</a:t>
            </a:r>
          </a:p>
        </p:txBody>
      </p:sp>
    </p:spTree>
    <p:extLst>
      <p:ext uri="{BB962C8B-B14F-4D97-AF65-F5344CB8AC3E}">
        <p14:creationId xmlns:p14="http://schemas.microsoft.com/office/powerpoint/2010/main" val="21432060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Quality Objectives: </a:t>
            </a:r>
            <a:r>
              <a:rPr lang="en-US" dirty="0">
                <a:solidFill>
                  <a:srgbClr val="C00000"/>
                </a:solidFill>
              </a:rPr>
              <a:t>Reference</a:t>
            </a:r>
            <a:r>
              <a:rPr lang="en-US" dirty="0"/>
              <a:t> from </a:t>
            </a:r>
            <a:r>
              <a:rPr lang="en-US" dirty="0">
                <a:solidFill>
                  <a:schemeClr val="accent4">
                    <a:lumMod val="50000"/>
                  </a:schemeClr>
                </a:solidFill>
              </a:rPr>
              <a:t>REL/ABU</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78</a:t>
            </a:fld>
            <a:endParaRPr lang="de-DE" dirty="0"/>
          </a:p>
        </p:txBody>
      </p:sp>
      <p:sp>
        <p:nvSpPr>
          <p:cNvPr id="6" name="TextBox 5"/>
          <p:cNvSpPr txBox="1"/>
          <p:nvPr/>
        </p:nvSpPr>
        <p:spPr>
          <a:xfrm>
            <a:off x="479375" y="836712"/>
            <a:ext cx="11305257" cy="2739211"/>
          </a:xfrm>
          <a:prstGeom prst="rect">
            <a:avLst/>
          </a:prstGeom>
          <a:noFill/>
        </p:spPr>
        <p:txBody>
          <a:bodyPr wrap="square" rtlCol="0">
            <a:spAutoFit/>
          </a:bodyPr>
          <a:lstStyle/>
          <a:p>
            <a:pPr algn="just">
              <a:buClr>
                <a:schemeClr val="tx2"/>
              </a:buClr>
            </a:pPr>
            <a:r>
              <a:rPr lang="en-US" altLang="ja-JP" sz="3200" i="1" dirty="0">
                <a:solidFill>
                  <a:schemeClr val="tx1">
                    <a:lumMod val="60000"/>
                    <a:lumOff val="40000"/>
                  </a:schemeClr>
                </a:solidFill>
                <a:latin typeface="Century" panose="02040604050505020304" pitchFamily="18" charset="0"/>
                <a:cs typeface="Calibri" panose="020F0502020204030204" pitchFamily="34" charset="0"/>
              </a:rPr>
              <a:t>“</a:t>
            </a:r>
            <a:r>
              <a:rPr lang="en-US" altLang="ja-JP" i="1" dirty="0">
                <a:latin typeface="Calibri" panose="020F0502020204030204" pitchFamily="34" charset="0"/>
                <a:cs typeface="Calibri" panose="020F0502020204030204" pitchFamily="34" charset="0"/>
              </a:rPr>
              <a:t>In the ABU SW development, we set the following indicators as KPI.</a:t>
            </a:r>
          </a:p>
          <a:p>
            <a:pPr marL="742950" lvl="1" indent="-285750" algn="just">
              <a:buClr>
                <a:schemeClr val="tx2"/>
              </a:buClr>
              <a:buFont typeface="Wingdings" panose="05000000000000000000" pitchFamily="2" charset="2"/>
              <a:buChar char="§"/>
            </a:pPr>
            <a:r>
              <a:rPr lang="en-US" altLang="ja-JP" i="1" dirty="0">
                <a:latin typeface="Calibri" panose="020F0502020204030204" pitchFamily="34" charset="0"/>
                <a:cs typeface="Calibri" panose="020F0502020204030204" pitchFamily="34" charset="0"/>
              </a:rPr>
              <a:t>The review engagement rate of the FD/DD process of the </a:t>
            </a:r>
            <a:r>
              <a:rPr lang="en-US" altLang="ja-JP" b="1" i="1" dirty="0">
                <a:solidFill>
                  <a:schemeClr val="tx2"/>
                </a:solidFill>
                <a:latin typeface="Calibri" panose="020F0502020204030204" pitchFamily="34" charset="0"/>
                <a:cs typeface="Calibri" panose="020F0502020204030204" pitchFamily="34" charset="0"/>
              </a:rPr>
              <a:t>management indicator</a:t>
            </a:r>
            <a:r>
              <a:rPr lang="en-US" altLang="ja-JP" i="1" dirty="0">
                <a:latin typeface="Calibri" panose="020F0502020204030204" pitchFamily="34" charset="0"/>
                <a:cs typeface="Calibri" panose="020F0502020204030204" pitchFamily="34" charset="0"/>
              </a:rPr>
              <a:t> is managed as the completion condition of the FD/DD process to achieve the target.</a:t>
            </a:r>
          </a:p>
          <a:p>
            <a:pPr marL="742950" lvl="1" indent="-285750" algn="just">
              <a:buClr>
                <a:schemeClr val="tx2"/>
              </a:buClr>
              <a:buFont typeface="Wingdings" panose="05000000000000000000" pitchFamily="2" charset="2"/>
              <a:buChar char="§"/>
            </a:pPr>
            <a:r>
              <a:rPr lang="en-US" altLang="ja-JP" i="1" dirty="0">
                <a:latin typeface="Calibri" panose="020F0502020204030204" pitchFamily="34" charset="0"/>
                <a:cs typeface="Calibri" panose="020F0502020204030204" pitchFamily="34" charset="0"/>
              </a:rPr>
              <a:t>The </a:t>
            </a:r>
            <a:r>
              <a:rPr lang="en-US" altLang="ja-JP" b="1" i="1" dirty="0">
                <a:solidFill>
                  <a:schemeClr val="tx2"/>
                </a:solidFill>
                <a:latin typeface="Calibri" panose="020F0502020204030204" pitchFamily="34" charset="0"/>
                <a:cs typeface="Calibri" panose="020F0502020204030204" pitchFamily="34" charset="0"/>
              </a:rPr>
              <a:t>monitor indicator</a:t>
            </a:r>
            <a:r>
              <a:rPr lang="en-US" altLang="ja-JP" i="1" dirty="0">
                <a:latin typeface="Calibri" panose="020F0502020204030204" pitchFamily="34" charset="0"/>
                <a:cs typeface="Calibri" panose="020F0502020204030204" pitchFamily="34" charset="0"/>
              </a:rPr>
              <a:t> does not set the achievement as the process completion criteria, but it analyzes the difference between the actual result and the target.</a:t>
            </a:r>
          </a:p>
          <a:p>
            <a:pPr algn="just">
              <a:buClr>
                <a:schemeClr val="tx2"/>
              </a:buClr>
            </a:pPr>
            <a:r>
              <a:rPr lang="en-US" altLang="ja-JP" i="1" dirty="0">
                <a:latin typeface="Calibri" panose="020F0502020204030204" pitchFamily="34" charset="0"/>
                <a:cs typeface="Calibri" panose="020F0502020204030204" pitchFamily="34" charset="0"/>
              </a:rPr>
              <a:t>We will analyze the measurement result of 2019/1H, we will review the target value after 2019/2H and consider changing the monitor index to management index.</a:t>
            </a:r>
          </a:p>
          <a:p>
            <a:pPr algn="just">
              <a:buClr>
                <a:schemeClr val="tx2"/>
              </a:buClr>
            </a:pPr>
            <a:r>
              <a:rPr lang="en-US" altLang="ja-JP" i="1" dirty="0">
                <a:latin typeface="Calibri" panose="020F0502020204030204" pitchFamily="34" charset="0"/>
                <a:cs typeface="Calibri" panose="020F0502020204030204" pitchFamily="34" charset="0"/>
              </a:rPr>
              <a:t>The following is a list of KPIs.</a:t>
            </a:r>
            <a:r>
              <a:rPr lang="en-US" altLang="ja-JP" sz="3200" i="1" dirty="0">
                <a:solidFill>
                  <a:schemeClr val="tx1">
                    <a:lumMod val="60000"/>
                    <a:lumOff val="40000"/>
                  </a:schemeClr>
                </a:solidFill>
                <a:latin typeface="Century" panose="02040604050505020304" pitchFamily="18" charset="0"/>
                <a:cs typeface="Calibri" panose="020F0502020204030204" pitchFamily="34" charset="0"/>
              </a:rPr>
              <a:t>”</a:t>
            </a:r>
            <a:endParaRPr lang="en-US" sz="3200" i="1" dirty="0">
              <a:solidFill>
                <a:schemeClr val="tx1">
                  <a:lumMod val="60000"/>
                  <a:lumOff val="40000"/>
                </a:schemeClr>
              </a:solidFill>
              <a:latin typeface="Century" panose="02040604050505020304" pitchFamily="18" charset="0"/>
              <a:cs typeface="Calibri" panose="020F0502020204030204" pitchFamily="34" charset="0"/>
            </a:endParaRPr>
          </a:p>
        </p:txBody>
      </p:sp>
      <p:graphicFrame>
        <p:nvGraphicFramePr>
          <p:cNvPr id="7" name="表 4">
            <a:extLst>
              <a:ext uri="{FF2B5EF4-FFF2-40B4-BE49-F238E27FC236}">
                <a16:creationId xmlns:a16="http://schemas.microsoft.com/office/drawing/2014/main" id="{4E71CA53-E4B3-4F83-A523-50D4FD7728D4}"/>
              </a:ext>
            </a:extLst>
          </p:cNvPr>
          <p:cNvGraphicFramePr>
            <a:graphicFrameLocks noGrp="1"/>
          </p:cNvGraphicFramePr>
          <p:nvPr>
            <p:extLst>
              <p:ext uri="{D42A27DB-BD31-4B8C-83A1-F6EECF244321}">
                <p14:modId xmlns:p14="http://schemas.microsoft.com/office/powerpoint/2010/main" val="2485663298"/>
              </p:ext>
            </p:extLst>
          </p:nvPr>
        </p:nvGraphicFramePr>
        <p:xfrm>
          <a:off x="335360" y="3645024"/>
          <a:ext cx="11521280" cy="2712720"/>
        </p:xfrm>
        <a:graphic>
          <a:graphicData uri="http://schemas.openxmlformats.org/drawingml/2006/table">
            <a:tbl>
              <a:tblPr firstRow="1" bandRow="1">
                <a:tableStyleId>{6E25E649-3F16-4E02-A733-19D2CDBF48F0}</a:tableStyleId>
              </a:tblPr>
              <a:tblGrid>
                <a:gridCol w="3672408">
                  <a:extLst>
                    <a:ext uri="{9D8B030D-6E8A-4147-A177-3AD203B41FA5}">
                      <a16:colId xmlns:a16="http://schemas.microsoft.com/office/drawing/2014/main" val="1873608537"/>
                    </a:ext>
                  </a:extLst>
                </a:gridCol>
                <a:gridCol w="2232248">
                  <a:extLst>
                    <a:ext uri="{9D8B030D-6E8A-4147-A177-3AD203B41FA5}">
                      <a16:colId xmlns:a16="http://schemas.microsoft.com/office/drawing/2014/main" val="3901581881"/>
                    </a:ext>
                  </a:extLst>
                </a:gridCol>
                <a:gridCol w="5616624">
                  <a:extLst>
                    <a:ext uri="{9D8B030D-6E8A-4147-A177-3AD203B41FA5}">
                      <a16:colId xmlns:a16="http://schemas.microsoft.com/office/drawing/2014/main" val="1327068216"/>
                    </a:ext>
                  </a:extLst>
                </a:gridCol>
              </a:tblGrid>
              <a:tr h="152760">
                <a:tc>
                  <a:txBody>
                    <a:bodyPr/>
                    <a:lstStyle/>
                    <a:p>
                      <a:pPr algn="ctr"/>
                      <a:r>
                        <a:rPr kumimoji="1" lang="en-US" altLang="ja-JP" sz="1800" dirty="0"/>
                        <a:t>Indicator</a:t>
                      </a:r>
                      <a:endParaRPr kumimoji="1" lang="ja-JP" altLang="en-US" sz="1800" dirty="0"/>
                    </a:p>
                  </a:txBody>
                  <a:tcPr anchor="ctr"/>
                </a:tc>
                <a:tc>
                  <a:txBody>
                    <a:bodyPr/>
                    <a:lstStyle/>
                    <a:p>
                      <a:pPr algn="ctr"/>
                      <a:r>
                        <a:rPr kumimoji="1" lang="en-US" altLang="ja-JP" sz="1800" dirty="0"/>
                        <a:t>Indicator</a:t>
                      </a:r>
                      <a:r>
                        <a:rPr kumimoji="1" lang="ja-JP" altLang="en-US" sz="1800" dirty="0"/>
                        <a:t> </a:t>
                      </a:r>
                      <a:r>
                        <a:rPr kumimoji="1" lang="en-US" altLang="ja-JP" sz="1800" dirty="0"/>
                        <a:t>type</a:t>
                      </a:r>
                      <a:endParaRPr kumimoji="1" lang="ja-JP" altLang="en-US" sz="1800" dirty="0"/>
                    </a:p>
                  </a:txBody>
                  <a:tcPr anchor="ctr"/>
                </a:tc>
                <a:tc>
                  <a:txBody>
                    <a:bodyPr/>
                    <a:lstStyle/>
                    <a:p>
                      <a:pPr algn="ctr"/>
                      <a:r>
                        <a:rPr kumimoji="1" lang="en-US" altLang="ja-JP" sz="1800" dirty="0"/>
                        <a:t>Definition</a:t>
                      </a:r>
                      <a:endParaRPr kumimoji="1" lang="ja-JP" altLang="en-US" sz="1800" dirty="0"/>
                    </a:p>
                  </a:txBody>
                  <a:tcPr anchor="ctr"/>
                </a:tc>
                <a:extLst>
                  <a:ext uri="{0D108BD9-81ED-4DB2-BD59-A6C34878D82A}">
                    <a16:rowId xmlns:a16="http://schemas.microsoft.com/office/drawing/2014/main" val="348852729"/>
                  </a:ext>
                </a:extLst>
              </a:tr>
              <a:tr h="1400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1" dirty="0"/>
                        <a:t>Production Ratio (QM)</a:t>
                      </a:r>
                      <a:endParaRPr kumimoji="1" lang="ja-JP" altLang="en-US" sz="1600" b="0" i="1" dirty="0"/>
                    </a:p>
                  </a:txBody>
                  <a:tcPr anchor="ctr"/>
                </a:tc>
                <a:tc>
                  <a:txBody>
                    <a:bodyPr/>
                    <a:lstStyle/>
                    <a:p>
                      <a:pPr algn="ctr"/>
                      <a:r>
                        <a:rPr kumimoji="1" lang="en-US" altLang="ja-JP" sz="1600" dirty="0"/>
                        <a:t>Management</a:t>
                      </a:r>
                      <a:r>
                        <a:rPr kumimoji="1" lang="ja-JP" altLang="en-US" sz="1600" dirty="0"/>
                        <a:t> </a:t>
                      </a:r>
                      <a:r>
                        <a:rPr kumimoji="1" lang="en-US" altLang="ja-JP" sz="1600" dirty="0"/>
                        <a:t>indicator</a:t>
                      </a:r>
                      <a:endParaRPr kumimoji="1" lang="ja-JP" altLang="en-US" sz="1600" dirty="0"/>
                    </a:p>
                  </a:txBody>
                  <a:tcPr anchor="ctr"/>
                </a:tc>
                <a:tc>
                  <a:txBody>
                    <a:bodyPr/>
                    <a:lstStyle/>
                    <a:p>
                      <a:r>
                        <a:rPr kumimoji="1" lang="en-US" altLang="ja-JP" sz="1600" dirty="0"/>
                        <a:t>Completion </a:t>
                      </a:r>
                      <a:r>
                        <a:rPr kumimoji="1" lang="en-US" altLang="ja-JP" sz="1600" baseline="0" dirty="0"/>
                        <a:t>scale / Effort of development (KL/Man-Month)</a:t>
                      </a:r>
                      <a:endParaRPr kumimoji="1" lang="ja-JP" altLang="en-US" sz="1600" dirty="0"/>
                    </a:p>
                  </a:txBody>
                  <a:tcPr anchor="ctr"/>
                </a:tc>
                <a:extLst>
                  <a:ext uri="{0D108BD9-81ED-4DB2-BD59-A6C34878D82A}">
                    <a16:rowId xmlns:a16="http://schemas.microsoft.com/office/drawing/2014/main" val="3481372216"/>
                  </a:ext>
                </a:extLst>
              </a:tr>
              <a:tr h="1400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1" dirty="0"/>
                        <a:t>Production Ratio (ASIL)</a:t>
                      </a:r>
                      <a:endParaRPr kumimoji="1" lang="ja-JP" altLang="en-US" sz="1600" b="0" i="1" dirty="0"/>
                    </a:p>
                  </a:txBody>
                  <a:tcPr anchor="ctr"/>
                </a:tc>
                <a:tc>
                  <a:txBody>
                    <a:bodyPr/>
                    <a:lstStyle/>
                    <a:p>
                      <a:pPr algn="ctr"/>
                      <a:r>
                        <a:rPr kumimoji="1" lang="en-US" altLang="ja-JP" sz="1600" dirty="0"/>
                        <a:t>Management</a:t>
                      </a:r>
                      <a:r>
                        <a:rPr kumimoji="1" lang="ja-JP" altLang="en-US" sz="1600" dirty="0"/>
                        <a:t> </a:t>
                      </a:r>
                      <a:r>
                        <a:rPr kumimoji="1" lang="en-US" altLang="ja-JP" sz="1600" dirty="0"/>
                        <a:t>indicator</a:t>
                      </a:r>
                      <a:endParaRPr kumimoji="1" lang="ja-JP" altLang="en-US" sz="1600" dirty="0"/>
                    </a:p>
                  </a:txBody>
                  <a:tcPr anchor="ctr"/>
                </a:tc>
                <a:tc>
                  <a:txBody>
                    <a:bodyPr/>
                    <a:lstStyle/>
                    <a:p>
                      <a:r>
                        <a:rPr kumimoji="1" lang="en-US" altLang="ja-JP" sz="1600" dirty="0"/>
                        <a:t>Completion </a:t>
                      </a:r>
                      <a:r>
                        <a:rPr kumimoji="1" lang="en-US" altLang="ja-JP" sz="1600" baseline="0" dirty="0"/>
                        <a:t>scale / Effort of development (KL/Man-Month)</a:t>
                      </a:r>
                      <a:endParaRPr kumimoji="1" lang="ja-JP" altLang="en-US" sz="1600" dirty="0"/>
                    </a:p>
                  </a:txBody>
                  <a:tcPr anchor="ctr"/>
                </a:tc>
                <a:extLst>
                  <a:ext uri="{0D108BD9-81ED-4DB2-BD59-A6C34878D82A}">
                    <a16:rowId xmlns:a16="http://schemas.microsoft.com/office/drawing/2014/main" val="786944172"/>
                  </a:ext>
                </a:extLst>
              </a:tr>
              <a:tr h="140030">
                <a:tc>
                  <a:txBody>
                    <a:bodyPr/>
                    <a:lstStyle/>
                    <a:p>
                      <a:r>
                        <a:rPr kumimoji="1" lang="en-US" altLang="ja-JP" sz="1600" i="1" dirty="0"/>
                        <a:t>Review engagement rate (FD)</a:t>
                      </a:r>
                      <a:endParaRPr kumimoji="1" lang="ja-JP" altLang="en-US" sz="1600" b="1" i="1" dirty="0"/>
                    </a:p>
                  </a:txBody>
                  <a:tcPr anchor="ctr"/>
                </a:tc>
                <a:tc>
                  <a:txBody>
                    <a:bodyPr/>
                    <a:lstStyle/>
                    <a:p>
                      <a:pPr algn="ctr"/>
                      <a:r>
                        <a:rPr kumimoji="1" lang="en-US" altLang="ja-JP" sz="1600" dirty="0"/>
                        <a:t>Management</a:t>
                      </a:r>
                      <a:r>
                        <a:rPr kumimoji="1" lang="ja-JP" altLang="en-US" sz="1600" dirty="0"/>
                        <a:t> </a:t>
                      </a:r>
                      <a:r>
                        <a:rPr kumimoji="1" lang="en-US" altLang="ja-JP" sz="1600" dirty="0"/>
                        <a:t>indicator</a:t>
                      </a:r>
                      <a:endParaRPr kumimoji="1" lang="ja-JP" altLang="en-US" sz="1600" dirty="0"/>
                    </a:p>
                  </a:txBody>
                  <a:tcPr anchor="ctr"/>
                </a:tc>
                <a:tc>
                  <a:txBody>
                    <a:bodyPr/>
                    <a:lstStyle/>
                    <a:p>
                      <a:r>
                        <a:rPr kumimoji="1" lang="en-US" altLang="ja-JP" sz="1600" dirty="0"/>
                        <a:t>Peer review effort in FD / Effort of FD process (%)</a:t>
                      </a:r>
                      <a:endParaRPr kumimoji="1" lang="ja-JP" altLang="en-US" sz="1600" dirty="0"/>
                    </a:p>
                  </a:txBody>
                  <a:tcPr anchor="ctr"/>
                </a:tc>
                <a:extLst>
                  <a:ext uri="{0D108BD9-81ED-4DB2-BD59-A6C34878D82A}">
                    <a16:rowId xmlns:a16="http://schemas.microsoft.com/office/drawing/2014/main" val="487905678"/>
                  </a:ext>
                </a:extLst>
              </a:tr>
              <a:tr h="140030">
                <a:tc>
                  <a:txBody>
                    <a:bodyPr/>
                    <a:lstStyle/>
                    <a:p>
                      <a:r>
                        <a:rPr kumimoji="1" lang="en-US" altLang="ja-JP" sz="1600" i="1" dirty="0"/>
                        <a:t>Review</a:t>
                      </a:r>
                      <a:r>
                        <a:rPr kumimoji="1" lang="ja-JP" altLang="en-US" sz="1600" i="1" dirty="0"/>
                        <a:t> </a:t>
                      </a:r>
                      <a:r>
                        <a:rPr kumimoji="1" lang="en-US" altLang="ja-JP" sz="1600" i="1" dirty="0"/>
                        <a:t>engagement</a:t>
                      </a:r>
                      <a:r>
                        <a:rPr kumimoji="1" lang="ja-JP" altLang="en-US" sz="1600" i="1" dirty="0"/>
                        <a:t> </a:t>
                      </a:r>
                      <a:r>
                        <a:rPr kumimoji="1" lang="en-US" altLang="ja-JP" sz="1600" i="1" dirty="0"/>
                        <a:t>rate (DD)</a:t>
                      </a:r>
                      <a:endParaRPr kumimoji="1" lang="ja-JP" altLang="en-US" sz="1600" b="1" i="1" dirty="0"/>
                    </a:p>
                  </a:txBody>
                  <a:tcPr anchor="ctr"/>
                </a:tc>
                <a:tc>
                  <a:txBody>
                    <a:bodyPr/>
                    <a:lstStyle/>
                    <a:p>
                      <a:pPr algn="ctr"/>
                      <a:r>
                        <a:rPr kumimoji="1" lang="en-US" altLang="ja-JP" sz="1600" dirty="0"/>
                        <a:t>Management</a:t>
                      </a:r>
                      <a:r>
                        <a:rPr kumimoji="1" lang="ja-JP" altLang="en-US" sz="1600" dirty="0"/>
                        <a:t> </a:t>
                      </a:r>
                      <a:r>
                        <a:rPr kumimoji="1" lang="en-US" altLang="ja-JP" sz="1600" dirty="0"/>
                        <a:t>indicator</a:t>
                      </a:r>
                      <a:endParaRPr kumimoji="1" lang="ja-JP" altLang="en-US" sz="1600" dirty="0"/>
                    </a:p>
                  </a:txBody>
                  <a:tcPr anchor="ctr"/>
                </a:tc>
                <a:tc>
                  <a:txBody>
                    <a:bodyPr/>
                    <a:lstStyle/>
                    <a:p>
                      <a:r>
                        <a:rPr kumimoji="1" lang="en-US" altLang="ja-JP" sz="1600" dirty="0"/>
                        <a:t>Peer review effort in DD / Effort of DD process (%)</a:t>
                      </a:r>
                      <a:endParaRPr kumimoji="1" lang="ja-JP" altLang="en-US" sz="1600" dirty="0"/>
                    </a:p>
                  </a:txBody>
                  <a:tcPr anchor="ctr"/>
                </a:tc>
                <a:extLst>
                  <a:ext uri="{0D108BD9-81ED-4DB2-BD59-A6C34878D82A}">
                    <a16:rowId xmlns:a16="http://schemas.microsoft.com/office/drawing/2014/main" val="2841882260"/>
                  </a:ext>
                </a:extLst>
              </a:tr>
              <a:tr h="241871">
                <a:tc>
                  <a:txBody>
                    <a:bodyPr/>
                    <a:lstStyle/>
                    <a:p>
                      <a:r>
                        <a:rPr lang="en-US" altLang="ja-JP" sz="1600" i="1" dirty="0"/>
                        <a:t>Code review implementation rate (CD)</a:t>
                      </a:r>
                      <a:endParaRPr kumimoji="1" lang="ja-JP" altLang="en-US" sz="1600" b="1" i="1" dirty="0"/>
                    </a:p>
                  </a:txBody>
                  <a:tcPr anchor="ctr"/>
                </a:tc>
                <a:tc>
                  <a:txBody>
                    <a:bodyPr/>
                    <a:lstStyle/>
                    <a:p>
                      <a:pPr algn="ctr"/>
                      <a:r>
                        <a:rPr kumimoji="1" lang="en-US" altLang="ja-JP" sz="1600" dirty="0"/>
                        <a:t>Monitor</a:t>
                      </a:r>
                      <a:r>
                        <a:rPr kumimoji="1" lang="ja-JP" altLang="en-US" sz="1600" dirty="0"/>
                        <a:t> </a:t>
                      </a:r>
                      <a:r>
                        <a:rPr kumimoji="1" lang="en-US" altLang="ja-JP" sz="1600" dirty="0"/>
                        <a:t>indicator</a:t>
                      </a:r>
                      <a:endParaRPr kumimoji="1" lang="ja-JP" altLang="en-US" sz="1600" dirty="0"/>
                    </a:p>
                  </a:txBody>
                  <a:tcPr anchor="ctr"/>
                </a:tc>
                <a:tc>
                  <a:txBody>
                    <a:bodyPr/>
                    <a:lstStyle/>
                    <a:p>
                      <a:r>
                        <a:rPr kumimoji="1" lang="en-US" altLang="ja-JP" sz="1600" dirty="0"/>
                        <a:t>Peer review effort in CD / production scale (H/KL)</a:t>
                      </a:r>
                      <a:endParaRPr kumimoji="1" lang="ja-JP" altLang="en-US" sz="1600" dirty="0"/>
                    </a:p>
                  </a:txBody>
                  <a:tcPr anchor="ctr"/>
                </a:tc>
                <a:extLst>
                  <a:ext uri="{0D108BD9-81ED-4DB2-BD59-A6C34878D82A}">
                    <a16:rowId xmlns:a16="http://schemas.microsoft.com/office/drawing/2014/main" val="3646057446"/>
                  </a:ext>
                </a:extLst>
              </a:tr>
              <a:tr h="241871">
                <a:tc>
                  <a:txBody>
                    <a:bodyPr/>
                    <a:lstStyle/>
                    <a:p>
                      <a:r>
                        <a:rPr kumimoji="1" lang="en-US" altLang="ja-JP" sz="1600" i="1" dirty="0"/>
                        <a:t>Test density (UT)</a:t>
                      </a:r>
                      <a:endParaRPr kumimoji="1" lang="ja-JP" altLang="en-US" sz="1600" b="1" i="1" dirty="0"/>
                    </a:p>
                  </a:txBody>
                  <a:tcPr anchor="ctr"/>
                </a:tc>
                <a:tc>
                  <a:txBody>
                    <a:bodyPr/>
                    <a:lstStyle/>
                    <a:p>
                      <a:pPr algn="ctr"/>
                      <a:r>
                        <a:rPr kumimoji="1" lang="en-US" altLang="ja-JP" sz="1600" dirty="0"/>
                        <a:t>Monitor</a:t>
                      </a:r>
                      <a:r>
                        <a:rPr kumimoji="1" lang="ja-JP" altLang="en-US" sz="1600" dirty="0"/>
                        <a:t> </a:t>
                      </a:r>
                      <a:r>
                        <a:rPr kumimoji="1" lang="en-US" altLang="ja-JP" sz="1600" dirty="0"/>
                        <a:t>indicator</a:t>
                      </a:r>
                      <a:endParaRPr kumimoji="1" lang="ja-JP" altLang="en-US" sz="1600" dirty="0"/>
                    </a:p>
                  </a:txBody>
                  <a:tcPr anchor="ctr"/>
                </a:tc>
                <a:tc>
                  <a:txBody>
                    <a:bodyPr/>
                    <a:lstStyle/>
                    <a:p>
                      <a:r>
                        <a:rPr kumimoji="1" lang="en-US" altLang="ja-JP" sz="1600" dirty="0"/>
                        <a:t>Number of test items / Production scale (item/KL)</a:t>
                      </a:r>
                      <a:endParaRPr kumimoji="1" lang="ja-JP" altLang="en-US" sz="1600" dirty="0"/>
                    </a:p>
                  </a:txBody>
                  <a:tcPr anchor="ctr"/>
                </a:tc>
                <a:extLst>
                  <a:ext uri="{0D108BD9-81ED-4DB2-BD59-A6C34878D82A}">
                    <a16:rowId xmlns:a16="http://schemas.microsoft.com/office/drawing/2014/main" val="591867966"/>
                  </a:ext>
                </a:extLst>
              </a:tr>
              <a:tr h="241871">
                <a:tc>
                  <a:txBody>
                    <a:bodyPr/>
                    <a:lstStyle/>
                    <a:p>
                      <a:r>
                        <a:rPr kumimoji="1" lang="en-US" altLang="ja-JP" sz="1600" i="1" dirty="0"/>
                        <a:t>Test</a:t>
                      </a:r>
                      <a:r>
                        <a:rPr kumimoji="1" lang="ja-JP" altLang="en-US" sz="1600" i="1" dirty="0"/>
                        <a:t> </a:t>
                      </a:r>
                      <a:r>
                        <a:rPr kumimoji="1" lang="en-US" altLang="ja-JP" sz="1600" i="1" dirty="0"/>
                        <a:t>density (IT)</a:t>
                      </a:r>
                      <a:endParaRPr kumimoji="1" lang="ja-JP" altLang="en-US" sz="1600" b="1" i="1" dirty="0"/>
                    </a:p>
                  </a:txBody>
                  <a:tcPr anchor="ctr"/>
                </a:tc>
                <a:tc>
                  <a:txBody>
                    <a:bodyPr/>
                    <a:lstStyle/>
                    <a:p>
                      <a:pPr algn="ctr"/>
                      <a:r>
                        <a:rPr kumimoji="1" lang="en-US" altLang="ja-JP" sz="1600" dirty="0"/>
                        <a:t>Monitor</a:t>
                      </a:r>
                      <a:r>
                        <a:rPr kumimoji="1" lang="ja-JP" altLang="en-US" sz="1600" dirty="0"/>
                        <a:t> </a:t>
                      </a:r>
                      <a:r>
                        <a:rPr kumimoji="1" lang="en-US" altLang="ja-JP" sz="1600" dirty="0"/>
                        <a:t>indicator</a:t>
                      </a:r>
                      <a:endParaRPr kumimoji="1" lang="ja-JP" altLang="en-US" sz="1600" dirty="0"/>
                    </a:p>
                  </a:txBody>
                  <a:tcPr anchor="ctr"/>
                </a:tc>
                <a:tc>
                  <a:txBody>
                    <a:bodyPr/>
                    <a:lstStyle/>
                    <a:p>
                      <a:r>
                        <a:rPr kumimoji="1" lang="en-US" altLang="ja-JP" sz="1600" dirty="0"/>
                        <a:t>Number of test items / Completion scale (item/KL)</a:t>
                      </a:r>
                      <a:endParaRPr kumimoji="1" lang="ja-JP" altLang="en-US" sz="1600" dirty="0"/>
                    </a:p>
                  </a:txBody>
                  <a:tcPr anchor="ctr"/>
                </a:tc>
                <a:extLst>
                  <a:ext uri="{0D108BD9-81ED-4DB2-BD59-A6C34878D82A}">
                    <a16:rowId xmlns:a16="http://schemas.microsoft.com/office/drawing/2014/main" val="249035201"/>
                  </a:ext>
                </a:extLst>
              </a:tr>
            </a:tbl>
          </a:graphicData>
        </a:graphic>
      </p:graphicFrame>
    </p:spTree>
    <p:extLst>
      <p:ext uri="{BB962C8B-B14F-4D97-AF65-F5344CB8AC3E}">
        <p14:creationId xmlns:p14="http://schemas.microsoft.com/office/powerpoint/2010/main" val="348524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Quality Objectives: </a:t>
            </a:r>
            <a:r>
              <a:rPr lang="en-US" dirty="0">
                <a:solidFill>
                  <a:srgbClr val="C00000"/>
                </a:solidFill>
              </a:rPr>
              <a:t>Reference</a:t>
            </a:r>
            <a:r>
              <a:rPr lang="en-US" dirty="0"/>
              <a:t> from </a:t>
            </a:r>
            <a:r>
              <a:rPr lang="en-US" dirty="0">
                <a:solidFill>
                  <a:schemeClr val="accent4">
                    <a:lumMod val="50000"/>
                  </a:schemeClr>
                </a:solidFill>
              </a:rPr>
              <a:t>REL/ABU</a:t>
            </a:r>
            <a:endParaRPr lang="en-US" dirty="0"/>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79</a:t>
            </a:fld>
            <a:endParaRPr lang="de-DE" dirty="0"/>
          </a:p>
        </p:txBody>
      </p:sp>
      <p:sp>
        <p:nvSpPr>
          <p:cNvPr id="6" name="TextBox 5"/>
          <p:cNvSpPr txBox="1"/>
          <p:nvPr/>
        </p:nvSpPr>
        <p:spPr>
          <a:xfrm>
            <a:off x="479375" y="836712"/>
            <a:ext cx="11305257" cy="1354217"/>
          </a:xfrm>
          <a:prstGeom prst="rect">
            <a:avLst/>
          </a:prstGeom>
          <a:noFill/>
        </p:spPr>
        <p:txBody>
          <a:bodyPr wrap="square" rtlCol="0">
            <a:spAutoFit/>
          </a:bodyPr>
          <a:lstStyle/>
          <a:p>
            <a:pPr algn="just">
              <a:buClr>
                <a:schemeClr val="tx2"/>
              </a:buClr>
            </a:pPr>
            <a:r>
              <a:rPr lang="en-US" altLang="ja-JP" sz="3200" i="1" dirty="0">
                <a:solidFill>
                  <a:schemeClr val="tx1">
                    <a:lumMod val="60000"/>
                    <a:lumOff val="40000"/>
                  </a:schemeClr>
                </a:solidFill>
                <a:latin typeface="Century" panose="02040604050505020304" pitchFamily="18" charset="0"/>
                <a:cs typeface="Calibri" panose="020F0502020204030204" pitchFamily="34" charset="0"/>
              </a:rPr>
              <a:t>“</a:t>
            </a:r>
            <a:r>
              <a:rPr lang="en-US" altLang="ja-JP" i="1" dirty="0">
                <a:latin typeface="Calibri" panose="020F0502020204030204" pitchFamily="34" charset="0"/>
                <a:cs typeface="Calibri" panose="020F0502020204030204" pitchFamily="34" charset="0"/>
              </a:rPr>
              <a:t>For the KPI on the previous page, we set the following target values, aiming at quality improvement and loss cost reduction.</a:t>
            </a:r>
          </a:p>
          <a:p>
            <a:pPr algn="just">
              <a:buClr>
                <a:schemeClr val="tx2"/>
              </a:buClr>
            </a:pPr>
            <a:r>
              <a:rPr lang="en-US" altLang="ja-JP" i="1" dirty="0">
                <a:latin typeface="Calibri" panose="020F0502020204030204" pitchFamily="34" charset="0"/>
                <a:cs typeface="Calibri" panose="020F0502020204030204" pitchFamily="34" charset="0"/>
              </a:rPr>
              <a:t>※ For the monitor indicator, we plan to reset the target value based on the result of 2019/1H.</a:t>
            </a:r>
            <a:r>
              <a:rPr lang="en-US" altLang="ja-JP" sz="3200" i="1" dirty="0">
                <a:solidFill>
                  <a:schemeClr val="tx1">
                    <a:lumMod val="60000"/>
                    <a:lumOff val="40000"/>
                  </a:schemeClr>
                </a:solidFill>
                <a:latin typeface="Century" panose="02040604050505020304" pitchFamily="18" charset="0"/>
                <a:cs typeface="Calibri" panose="020F0502020204030204" pitchFamily="34" charset="0"/>
              </a:rPr>
              <a:t>”</a:t>
            </a:r>
            <a:endParaRPr lang="en-US" sz="3200" i="1" dirty="0">
              <a:solidFill>
                <a:schemeClr val="tx1">
                  <a:lumMod val="60000"/>
                  <a:lumOff val="40000"/>
                </a:schemeClr>
              </a:solidFill>
              <a:latin typeface="Century" panose="02040604050505020304" pitchFamily="18" charset="0"/>
              <a:cs typeface="Calibri" panose="020F0502020204030204" pitchFamily="34" charset="0"/>
            </a:endParaRPr>
          </a:p>
        </p:txBody>
      </p:sp>
      <p:graphicFrame>
        <p:nvGraphicFramePr>
          <p:cNvPr id="8" name="表 4">
            <a:extLst>
              <a:ext uri="{FF2B5EF4-FFF2-40B4-BE49-F238E27FC236}">
                <a16:creationId xmlns:a16="http://schemas.microsoft.com/office/drawing/2014/main" id="{7CCE5CE0-40C1-4C45-A710-B3868B65F936}"/>
              </a:ext>
            </a:extLst>
          </p:cNvPr>
          <p:cNvGraphicFramePr>
            <a:graphicFrameLocks noGrp="1"/>
          </p:cNvGraphicFramePr>
          <p:nvPr>
            <p:extLst>
              <p:ext uri="{D42A27DB-BD31-4B8C-83A1-F6EECF244321}">
                <p14:modId xmlns:p14="http://schemas.microsoft.com/office/powerpoint/2010/main" val="2301950060"/>
              </p:ext>
            </p:extLst>
          </p:nvPr>
        </p:nvGraphicFramePr>
        <p:xfrm>
          <a:off x="335360" y="3645024"/>
          <a:ext cx="11521280" cy="2712720"/>
        </p:xfrm>
        <a:graphic>
          <a:graphicData uri="http://schemas.openxmlformats.org/drawingml/2006/table">
            <a:tbl>
              <a:tblPr firstRow="1" bandRow="1">
                <a:tableStyleId>{6E25E649-3F16-4E02-A733-19D2CDBF48F0}</a:tableStyleId>
              </a:tblPr>
              <a:tblGrid>
                <a:gridCol w="3672408">
                  <a:extLst>
                    <a:ext uri="{9D8B030D-6E8A-4147-A177-3AD203B41FA5}">
                      <a16:colId xmlns:a16="http://schemas.microsoft.com/office/drawing/2014/main" val="1873608537"/>
                    </a:ext>
                  </a:extLst>
                </a:gridCol>
                <a:gridCol w="2232248">
                  <a:extLst>
                    <a:ext uri="{9D8B030D-6E8A-4147-A177-3AD203B41FA5}">
                      <a16:colId xmlns:a16="http://schemas.microsoft.com/office/drawing/2014/main" val="3901581881"/>
                    </a:ext>
                  </a:extLst>
                </a:gridCol>
                <a:gridCol w="1440160">
                  <a:extLst>
                    <a:ext uri="{9D8B030D-6E8A-4147-A177-3AD203B41FA5}">
                      <a16:colId xmlns:a16="http://schemas.microsoft.com/office/drawing/2014/main" val="1327068216"/>
                    </a:ext>
                  </a:extLst>
                </a:gridCol>
                <a:gridCol w="1387873">
                  <a:extLst>
                    <a:ext uri="{9D8B030D-6E8A-4147-A177-3AD203B41FA5}">
                      <a16:colId xmlns:a16="http://schemas.microsoft.com/office/drawing/2014/main" val="3226369171"/>
                    </a:ext>
                  </a:extLst>
                </a:gridCol>
                <a:gridCol w="1394295">
                  <a:extLst>
                    <a:ext uri="{9D8B030D-6E8A-4147-A177-3AD203B41FA5}">
                      <a16:colId xmlns:a16="http://schemas.microsoft.com/office/drawing/2014/main" val="2495079181"/>
                    </a:ext>
                  </a:extLst>
                </a:gridCol>
                <a:gridCol w="1394296">
                  <a:extLst>
                    <a:ext uri="{9D8B030D-6E8A-4147-A177-3AD203B41FA5}">
                      <a16:colId xmlns:a16="http://schemas.microsoft.com/office/drawing/2014/main" val="3338612181"/>
                    </a:ext>
                  </a:extLst>
                </a:gridCol>
              </a:tblGrid>
              <a:tr h="220072">
                <a:tc>
                  <a:txBody>
                    <a:bodyPr/>
                    <a:lstStyle/>
                    <a:p>
                      <a:pPr algn="ctr"/>
                      <a:r>
                        <a:rPr kumimoji="1" lang="en-US" altLang="ja-JP" sz="1800" dirty="0"/>
                        <a:t>Indicator</a:t>
                      </a:r>
                      <a:endParaRPr kumimoji="1" lang="ja-JP" altLang="en-US" sz="1800" dirty="0"/>
                    </a:p>
                  </a:txBody>
                  <a:tcPr anchor="ctr"/>
                </a:tc>
                <a:tc>
                  <a:txBody>
                    <a:bodyPr/>
                    <a:lstStyle/>
                    <a:p>
                      <a:pPr algn="ctr"/>
                      <a:r>
                        <a:rPr kumimoji="1" lang="en-US" altLang="ja-JP" sz="1800" dirty="0"/>
                        <a:t>Indicator</a:t>
                      </a:r>
                      <a:r>
                        <a:rPr kumimoji="1" lang="ja-JP" altLang="en-US" sz="1800" dirty="0"/>
                        <a:t> </a:t>
                      </a:r>
                      <a:r>
                        <a:rPr kumimoji="1" lang="en-US" altLang="ja-JP" sz="1800" dirty="0"/>
                        <a:t>type</a:t>
                      </a:r>
                      <a:endParaRPr kumimoji="1" lang="ja-JP" altLang="en-US" sz="1800" dirty="0"/>
                    </a:p>
                  </a:txBody>
                  <a:tcPr anchor="ctr"/>
                </a:tc>
                <a:tc>
                  <a:txBody>
                    <a:bodyPr/>
                    <a:lstStyle/>
                    <a:p>
                      <a:pPr algn="ctr"/>
                      <a:r>
                        <a:rPr kumimoji="1" lang="en-US" altLang="ja-JP" sz="1800" dirty="0"/>
                        <a:t>2019</a:t>
                      </a:r>
                      <a:endParaRPr kumimoji="1" lang="ja-JP" altLang="en-US" sz="1800" dirty="0"/>
                    </a:p>
                  </a:txBody>
                  <a:tcPr anchor="ctr"/>
                </a:tc>
                <a:tc>
                  <a:txBody>
                    <a:bodyPr/>
                    <a:lstStyle/>
                    <a:p>
                      <a:pPr algn="ctr"/>
                      <a:r>
                        <a:rPr kumimoji="1" lang="en-US" altLang="ja-JP" sz="1800" dirty="0"/>
                        <a:t>2020</a:t>
                      </a:r>
                      <a:endParaRPr kumimoji="1" lang="ja-JP" altLang="en-US" sz="1800" dirty="0"/>
                    </a:p>
                  </a:txBody>
                  <a:tcPr anchor="ctr"/>
                </a:tc>
                <a:tc>
                  <a:txBody>
                    <a:bodyPr/>
                    <a:lstStyle/>
                    <a:p>
                      <a:pPr algn="ctr"/>
                      <a:r>
                        <a:rPr kumimoji="1" lang="en-US" altLang="ja-JP" sz="1800" dirty="0"/>
                        <a:t>2021</a:t>
                      </a:r>
                      <a:endParaRPr kumimoji="1" lang="ja-JP" altLang="en-US" sz="1800" dirty="0"/>
                    </a:p>
                  </a:txBody>
                  <a:tcPr anchor="ctr"/>
                </a:tc>
                <a:tc>
                  <a:txBody>
                    <a:bodyPr/>
                    <a:lstStyle/>
                    <a:p>
                      <a:pPr algn="ctr"/>
                      <a:r>
                        <a:rPr kumimoji="1" lang="en-US" altLang="ja-JP" sz="1800" dirty="0"/>
                        <a:t>2022</a:t>
                      </a:r>
                      <a:endParaRPr kumimoji="1" lang="ja-JP" altLang="en-US" sz="1800" dirty="0"/>
                    </a:p>
                  </a:txBody>
                  <a:tcPr anchor="ctr"/>
                </a:tc>
                <a:extLst>
                  <a:ext uri="{0D108BD9-81ED-4DB2-BD59-A6C34878D82A}">
                    <a16:rowId xmlns:a16="http://schemas.microsoft.com/office/drawing/2014/main" val="348852729"/>
                  </a:ext>
                </a:extLst>
              </a:tr>
              <a:tr h="220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1" dirty="0"/>
                        <a:t>Production Ratio (QM)</a:t>
                      </a:r>
                      <a:endParaRPr kumimoji="1" lang="ja-JP" altLang="en-US" sz="1600" b="0" i="1" dirty="0"/>
                    </a:p>
                  </a:txBody>
                  <a:tcPr anchor="ctr"/>
                </a:tc>
                <a:tc>
                  <a:txBody>
                    <a:bodyPr/>
                    <a:lstStyle/>
                    <a:p>
                      <a:pPr algn="ctr"/>
                      <a:r>
                        <a:rPr kumimoji="1" lang="en-US" altLang="ja-JP" sz="1600" dirty="0"/>
                        <a:t>Management</a:t>
                      </a:r>
                      <a:r>
                        <a:rPr kumimoji="1" lang="ja-JP" altLang="en-US" sz="1600" dirty="0"/>
                        <a:t> </a:t>
                      </a:r>
                      <a:r>
                        <a:rPr kumimoji="1" lang="en-US" altLang="ja-JP" sz="1600" dirty="0"/>
                        <a:t>indicator</a:t>
                      </a:r>
                      <a:endParaRPr kumimoji="1" lang="ja-JP" altLang="en-US" sz="1600" dirty="0"/>
                    </a:p>
                  </a:txBody>
                  <a:tcPr anchor="ctr"/>
                </a:tc>
                <a:tc>
                  <a:txBody>
                    <a:bodyPr/>
                    <a:lstStyle/>
                    <a:p>
                      <a:pPr algn="ctr"/>
                      <a:r>
                        <a:rPr kumimoji="1" lang="en-US" altLang="ja-JP" sz="1600" dirty="0"/>
                        <a:t>-</a:t>
                      </a:r>
                      <a:endParaRPr kumimoji="1" lang="ja-JP" altLang="en-US" sz="1600" dirty="0"/>
                    </a:p>
                  </a:txBody>
                  <a:tcPr anchor="ctr"/>
                </a:tc>
                <a:tc>
                  <a:txBody>
                    <a:bodyPr/>
                    <a:lstStyle/>
                    <a:p>
                      <a:pPr algn="ctr"/>
                      <a:r>
                        <a:rPr kumimoji="1" lang="en-US" altLang="ja-JP" sz="1600" dirty="0"/>
                        <a:t>1.0</a:t>
                      </a:r>
                      <a:endParaRPr kumimoji="1" lang="ja-JP" altLang="en-US" sz="1600" dirty="0"/>
                    </a:p>
                  </a:txBody>
                  <a:tcPr anchor="ctr"/>
                </a:tc>
                <a:tc>
                  <a:txBody>
                    <a:bodyPr/>
                    <a:lstStyle/>
                    <a:p>
                      <a:pPr algn="ctr"/>
                      <a:r>
                        <a:rPr kumimoji="1" lang="en-US" altLang="ja-JP" sz="1600" dirty="0"/>
                        <a:t>1.0</a:t>
                      </a:r>
                      <a:endParaRPr kumimoji="1" lang="ja-JP" altLang="en-US" sz="1600" dirty="0"/>
                    </a:p>
                  </a:txBody>
                  <a:tcPr anchor="ctr"/>
                </a:tc>
                <a:tc>
                  <a:txBody>
                    <a:bodyPr/>
                    <a:lstStyle/>
                    <a:p>
                      <a:pPr algn="ctr"/>
                      <a:r>
                        <a:rPr kumimoji="1" lang="en-US" altLang="ja-JP" sz="1600" dirty="0"/>
                        <a:t>?</a:t>
                      </a:r>
                      <a:endParaRPr kumimoji="1" lang="ja-JP" altLang="en-US" sz="1600" dirty="0"/>
                    </a:p>
                  </a:txBody>
                  <a:tcPr anchor="ctr"/>
                </a:tc>
                <a:extLst>
                  <a:ext uri="{0D108BD9-81ED-4DB2-BD59-A6C34878D82A}">
                    <a16:rowId xmlns:a16="http://schemas.microsoft.com/office/drawing/2014/main" val="1813653566"/>
                  </a:ext>
                </a:extLst>
              </a:tr>
              <a:tr h="220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1" dirty="0"/>
                        <a:t>Production Ratio (ASIL)</a:t>
                      </a:r>
                      <a:endParaRPr kumimoji="1" lang="ja-JP" altLang="en-US" sz="1600" b="0" i="1" dirty="0"/>
                    </a:p>
                  </a:txBody>
                  <a:tcPr anchor="ctr"/>
                </a:tc>
                <a:tc>
                  <a:txBody>
                    <a:bodyPr/>
                    <a:lstStyle/>
                    <a:p>
                      <a:pPr algn="ctr"/>
                      <a:r>
                        <a:rPr kumimoji="1" lang="en-US" altLang="ja-JP" sz="1600" dirty="0"/>
                        <a:t>Management</a:t>
                      </a:r>
                      <a:r>
                        <a:rPr kumimoji="1" lang="ja-JP" altLang="en-US" sz="1600" dirty="0"/>
                        <a:t> </a:t>
                      </a:r>
                      <a:r>
                        <a:rPr kumimoji="1" lang="en-US" altLang="ja-JP" sz="1600" dirty="0"/>
                        <a:t>indicator</a:t>
                      </a:r>
                      <a:endParaRPr kumimoji="1" lang="ja-JP" altLang="en-US" sz="1600" dirty="0"/>
                    </a:p>
                  </a:txBody>
                  <a:tcPr anchor="ctr"/>
                </a:tc>
                <a:tc>
                  <a:txBody>
                    <a:bodyPr/>
                    <a:lstStyle/>
                    <a:p>
                      <a:pPr algn="ctr"/>
                      <a:r>
                        <a:rPr kumimoji="1" lang="en-US" altLang="ja-JP" sz="1600" dirty="0"/>
                        <a:t>-</a:t>
                      </a:r>
                      <a:endParaRPr kumimoji="1" lang="ja-JP" altLang="en-US" sz="1600" dirty="0"/>
                    </a:p>
                  </a:txBody>
                  <a:tcPr anchor="ctr"/>
                </a:tc>
                <a:tc>
                  <a:txBody>
                    <a:bodyPr/>
                    <a:lstStyle/>
                    <a:p>
                      <a:pPr algn="ctr"/>
                      <a:r>
                        <a:rPr kumimoji="1" lang="en-US" altLang="ja-JP" sz="1600" dirty="0"/>
                        <a:t>0.3</a:t>
                      </a:r>
                      <a:endParaRPr kumimoji="1" lang="ja-JP" altLang="en-US" sz="1600" dirty="0"/>
                    </a:p>
                  </a:txBody>
                  <a:tcPr anchor="ctr"/>
                </a:tc>
                <a:tc>
                  <a:txBody>
                    <a:bodyPr/>
                    <a:lstStyle/>
                    <a:p>
                      <a:pPr algn="ctr"/>
                      <a:r>
                        <a:rPr kumimoji="1" lang="en-US" altLang="ja-JP" sz="1600" dirty="0"/>
                        <a:t>0.3</a:t>
                      </a:r>
                      <a:endParaRPr kumimoji="1" lang="ja-JP" altLang="en-US" sz="1600" dirty="0"/>
                    </a:p>
                  </a:txBody>
                  <a:tcPr anchor="ctr"/>
                </a:tc>
                <a:tc>
                  <a:txBody>
                    <a:bodyPr/>
                    <a:lstStyle/>
                    <a:p>
                      <a:pPr algn="ctr"/>
                      <a:r>
                        <a:rPr kumimoji="1" lang="en-US" altLang="ja-JP" sz="1600" dirty="0"/>
                        <a:t>?</a:t>
                      </a:r>
                      <a:endParaRPr kumimoji="1" lang="ja-JP" altLang="en-US" sz="1600" dirty="0"/>
                    </a:p>
                  </a:txBody>
                  <a:tcPr anchor="ctr"/>
                </a:tc>
                <a:extLst>
                  <a:ext uri="{0D108BD9-81ED-4DB2-BD59-A6C34878D82A}">
                    <a16:rowId xmlns:a16="http://schemas.microsoft.com/office/drawing/2014/main" val="2555780876"/>
                  </a:ext>
                </a:extLst>
              </a:tr>
              <a:tr h="220072">
                <a:tc>
                  <a:txBody>
                    <a:bodyPr/>
                    <a:lstStyle/>
                    <a:p>
                      <a:r>
                        <a:rPr kumimoji="1" lang="en-US" altLang="ja-JP" sz="1600" b="0" i="1" dirty="0"/>
                        <a:t>Review engagement rate (FD)</a:t>
                      </a:r>
                      <a:endParaRPr kumimoji="1" lang="ja-JP" altLang="en-US" sz="1600" b="0" i="1" dirty="0"/>
                    </a:p>
                  </a:txBody>
                  <a:tcPr anchor="ctr"/>
                </a:tc>
                <a:tc>
                  <a:txBody>
                    <a:bodyPr/>
                    <a:lstStyle/>
                    <a:p>
                      <a:pPr algn="ctr"/>
                      <a:r>
                        <a:rPr kumimoji="1" lang="en-US" altLang="ja-JP" sz="1600" dirty="0"/>
                        <a:t>Management</a:t>
                      </a:r>
                      <a:r>
                        <a:rPr kumimoji="1" lang="ja-JP" altLang="en-US" sz="1600" dirty="0"/>
                        <a:t> </a:t>
                      </a:r>
                      <a:r>
                        <a:rPr kumimoji="1" lang="en-US" altLang="ja-JP" sz="1600" dirty="0"/>
                        <a:t>indicator</a:t>
                      </a:r>
                      <a:endParaRPr kumimoji="1" lang="ja-JP" altLang="en-US" sz="1600" dirty="0"/>
                    </a:p>
                  </a:txBody>
                  <a:tcPr anchor="ctr"/>
                </a:tc>
                <a:tc>
                  <a:txBody>
                    <a:bodyPr/>
                    <a:lstStyle/>
                    <a:p>
                      <a:pPr algn="ctr"/>
                      <a:r>
                        <a:rPr kumimoji="1" lang="en-US" altLang="ja-JP" sz="1600" dirty="0"/>
                        <a:t>6%</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tc>
                  <a:txBody>
                    <a:bodyPr/>
                    <a:lstStyle/>
                    <a:p>
                      <a:pPr algn="ctr"/>
                      <a:r>
                        <a:rPr kumimoji="1" lang="en-US" altLang="ja-JP" sz="1600" dirty="0"/>
                        <a:t>8%</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tc>
                  <a:txBody>
                    <a:bodyPr/>
                    <a:lstStyle/>
                    <a:p>
                      <a:pPr algn="ctr"/>
                      <a:r>
                        <a:rPr kumimoji="1" lang="en-US" altLang="ja-JP" sz="1600" dirty="0"/>
                        <a:t>10%</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tc>
                  <a:txBody>
                    <a:bodyPr/>
                    <a:lstStyle/>
                    <a:p>
                      <a:pPr algn="ctr"/>
                      <a:r>
                        <a:rPr kumimoji="1" lang="en-US" altLang="ja-JP" sz="1600" dirty="0"/>
                        <a:t>12%</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extLst>
                  <a:ext uri="{0D108BD9-81ED-4DB2-BD59-A6C34878D82A}">
                    <a16:rowId xmlns:a16="http://schemas.microsoft.com/office/drawing/2014/main" val="487905678"/>
                  </a:ext>
                </a:extLst>
              </a:tr>
              <a:tr h="220072">
                <a:tc>
                  <a:txBody>
                    <a:bodyPr/>
                    <a:lstStyle/>
                    <a:p>
                      <a:r>
                        <a:rPr kumimoji="1" lang="en-US" altLang="ja-JP" sz="1600" b="0" i="1" dirty="0"/>
                        <a:t>Review</a:t>
                      </a:r>
                      <a:r>
                        <a:rPr kumimoji="1" lang="ja-JP" altLang="en-US" sz="1600" b="0" i="1" dirty="0"/>
                        <a:t> </a:t>
                      </a:r>
                      <a:r>
                        <a:rPr kumimoji="1" lang="en-US" altLang="ja-JP" sz="1600" b="0" i="1" dirty="0"/>
                        <a:t>engagement</a:t>
                      </a:r>
                      <a:r>
                        <a:rPr kumimoji="1" lang="ja-JP" altLang="en-US" sz="1600" b="0" i="1" dirty="0"/>
                        <a:t> </a:t>
                      </a:r>
                      <a:r>
                        <a:rPr kumimoji="1" lang="en-US" altLang="ja-JP" sz="1600" b="0" i="1" dirty="0"/>
                        <a:t>rate (DD)</a:t>
                      </a:r>
                      <a:endParaRPr kumimoji="1" lang="ja-JP" altLang="en-US" sz="1600" b="0" i="1" dirty="0"/>
                    </a:p>
                  </a:txBody>
                  <a:tcPr anchor="ctr"/>
                </a:tc>
                <a:tc>
                  <a:txBody>
                    <a:bodyPr/>
                    <a:lstStyle/>
                    <a:p>
                      <a:pPr algn="ctr"/>
                      <a:r>
                        <a:rPr kumimoji="1" lang="en-US" altLang="ja-JP" sz="1600" dirty="0"/>
                        <a:t>Management</a:t>
                      </a:r>
                      <a:r>
                        <a:rPr kumimoji="1" lang="ja-JP" altLang="en-US" sz="1600" dirty="0"/>
                        <a:t> </a:t>
                      </a:r>
                      <a:r>
                        <a:rPr kumimoji="1" lang="en-US" altLang="ja-JP" sz="1600" dirty="0"/>
                        <a:t>indicator</a:t>
                      </a:r>
                      <a:endParaRPr kumimoji="1" lang="ja-JP" altLang="en-US" sz="1600" dirty="0"/>
                    </a:p>
                  </a:txBody>
                  <a:tcPr anchor="ctr"/>
                </a:tc>
                <a:tc>
                  <a:txBody>
                    <a:bodyPr/>
                    <a:lstStyle/>
                    <a:p>
                      <a:pPr algn="ctr"/>
                      <a:r>
                        <a:rPr kumimoji="1" lang="en-US" altLang="ja-JP" sz="1600" dirty="0"/>
                        <a:t>6%or</a:t>
                      </a:r>
                      <a:r>
                        <a:rPr kumimoji="1" lang="ja-JP" altLang="en-US" sz="1600" dirty="0"/>
                        <a:t> </a:t>
                      </a:r>
                      <a:r>
                        <a:rPr kumimoji="1" lang="en-US" altLang="ja-JP" sz="1600" dirty="0"/>
                        <a:t>more</a:t>
                      </a:r>
                      <a:endParaRPr kumimoji="1" lang="ja-JP" altLang="en-US" sz="1600" dirty="0"/>
                    </a:p>
                  </a:txBody>
                  <a:tcPr anchor="ctr"/>
                </a:tc>
                <a:tc>
                  <a:txBody>
                    <a:bodyPr/>
                    <a:lstStyle/>
                    <a:p>
                      <a:pPr algn="ctr"/>
                      <a:r>
                        <a:rPr kumimoji="1" lang="en-US" altLang="ja-JP" sz="1600" dirty="0"/>
                        <a:t>8%</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tc>
                  <a:txBody>
                    <a:bodyPr/>
                    <a:lstStyle/>
                    <a:p>
                      <a:pPr algn="ctr"/>
                      <a:r>
                        <a:rPr kumimoji="1" lang="en-US" altLang="ja-JP" sz="1600" dirty="0"/>
                        <a:t>10%</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tc>
                  <a:txBody>
                    <a:bodyPr/>
                    <a:lstStyle/>
                    <a:p>
                      <a:pPr algn="ctr"/>
                      <a:r>
                        <a:rPr kumimoji="1" lang="en-US" altLang="ja-JP" sz="1600" dirty="0"/>
                        <a:t>12%</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extLst>
                  <a:ext uri="{0D108BD9-81ED-4DB2-BD59-A6C34878D82A}">
                    <a16:rowId xmlns:a16="http://schemas.microsoft.com/office/drawing/2014/main" val="2841882260"/>
                  </a:ext>
                </a:extLst>
              </a:tr>
              <a:tr h="220072">
                <a:tc>
                  <a:txBody>
                    <a:bodyPr/>
                    <a:lstStyle/>
                    <a:p>
                      <a:r>
                        <a:rPr lang="en-US" altLang="ja-JP" sz="1600" b="0" i="1" dirty="0"/>
                        <a:t>Code review implementation rate (CD)</a:t>
                      </a:r>
                      <a:endParaRPr kumimoji="1" lang="ja-JP" altLang="en-US" sz="1600" b="0" i="1" dirty="0"/>
                    </a:p>
                  </a:txBody>
                  <a:tcPr anchor="ctr"/>
                </a:tc>
                <a:tc>
                  <a:txBody>
                    <a:bodyPr/>
                    <a:lstStyle/>
                    <a:p>
                      <a:pPr algn="ctr"/>
                      <a:r>
                        <a:rPr kumimoji="1" lang="en-US" altLang="ja-JP" sz="1600" dirty="0"/>
                        <a:t>Monitor</a:t>
                      </a:r>
                      <a:r>
                        <a:rPr kumimoji="1" lang="ja-JP" altLang="en-US" sz="1600" dirty="0"/>
                        <a:t> </a:t>
                      </a:r>
                      <a:r>
                        <a:rPr kumimoji="1" lang="en-US" altLang="ja-JP" sz="1600" dirty="0"/>
                        <a:t>indicator</a:t>
                      </a:r>
                      <a:endParaRPr kumimoji="1" lang="ja-JP" altLang="en-US" sz="1600" dirty="0"/>
                    </a:p>
                  </a:txBody>
                  <a:tcPr anchor="ctr"/>
                </a:tc>
                <a:tc>
                  <a:txBody>
                    <a:bodyPr/>
                    <a:lstStyle/>
                    <a:p>
                      <a:pPr algn="ctr"/>
                      <a:r>
                        <a:rPr kumimoji="1" lang="en-US" altLang="ja-JP" sz="1600" dirty="0"/>
                        <a:t>1.5</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tc>
                  <a:txBody>
                    <a:bodyPr/>
                    <a:lstStyle/>
                    <a:p>
                      <a:pPr algn="ctr"/>
                      <a:r>
                        <a:rPr kumimoji="1" lang="en-US" altLang="ja-JP" sz="1600" dirty="0"/>
                        <a:t>2.0</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tc>
                  <a:txBody>
                    <a:bodyPr/>
                    <a:lstStyle/>
                    <a:p>
                      <a:pPr algn="ctr"/>
                      <a:r>
                        <a:rPr kumimoji="1" lang="en-US" altLang="ja-JP" sz="1600" dirty="0"/>
                        <a:t>2.5</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tc>
                  <a:txBody>
                    <a:bodyPr/>
                    <a:lstStyle/>
                    <a:p>
                      <a:pPr algn="ctr"/>
                      <a:r>
                        <a:rPr kumimoji="1" lang="en-US" altLang="ja-JP" sz="1600" dirty="0"/>
                        <a:t>3.0</a:t>
                      </a:r>
                      <a:r>
                        <a:rPr kumimoji="1" lang="ja-JP" altLang="en-US" sz="1600" dirty="0"/>
                        <a:t> </a:t>
                      </a:r>
                      <a:r>
                        <a:rPr kumimoji="1" lang="en-US" altLang="ja-JP" sz="1600" dirty="0"/>
                        <a:t>or</a:t>
                      </a:r>
                      <a:r>
                        <a:rPr kumimoji="1" lang="ja-JP" altLang="en-US" sz="1600" dirty="0"/>
                        <a:t> </a:t>
                      </a:r>
                      <a:r>
                        <a:rPr kumimoji="1" lang="en-US" altLang="ja-JP" sz="1600" dirty="0"/>
                        <a:t>more</a:t>
                      </a:r>
                      <a:endParaRPr kumimoji="1" lang="ja-JP" altLang="en-US" sz="1600" dirty="0"/>
                    </a:p>
                  </a:txBody>
                  <a:tcPr anchor="ctr"/>
                </a:tc>
                <a:extLst>
                  <a:ext uri="{0D108BD9-81ED-4DB2-BD59-A6C34878D82A}">
                    <a16:rowId xmlns:a16="http://schemas.microsoft.com/office/drawing/2014/main" val="3646057446"/>
                  </a:ext>
                </a:extLst>
              </a:tr>
              <a:tr h="220072">
                <a:tc>
                  <a:txBody>
                    <a:bodyPr/>
                    <a:lstStyle/>
                    <a:p>
                      <a:r>
                        <a:rPr kumimoji="1" lang="en-US" altLang="ja-JP" sz="1600" b="0" i="1" dirty="0"/>
                        <a:t>Test density (UT)</a:t>
                      </a:r>
                      <a:endParaRPr kumimoji="1" lang="ja-JP" altLang="en-US" sz="1600" b="0" i="1" dirty="0"/>
                    </a:p>
                  </a:txBody>
                  <a:tcPr anchor="ctr"/>
                </a:tc>
                <a:tc>
                  <a:txBody>
                    <a:bodyPr/>
                    <a:lstStyle/>
                    <a:p>
                      <a:pPr algn="ctr"/>
                      <a:r>
                        <a:rPr kumimoji="1" lang="en-US" altLang="ja-JP" sz="1600" dirty="0"/>
                        <a:t>Monitor</a:t>
                      </a:r>
                      <a:r>
                        <a:rPr kumimoji="1" lang="ja-JP" altLang="en-US" sz="1600" dirty="0"/>
                        <a:t> </a:t>
                      </a:r>
                      <a:r>
                        <a:rPr kumimoji="1" lang="en-US" altLang="ja-JP" sz="1600" dirty="0"/>
                        <a:t>indicator</a:t>
                      </a:r>
                      <a:endParaRPr kumimoji="1" lang="ja-JP" altLang="en-US" sz="1600" dirty="0"/>
                    </a:p>
                  </a:txBody>
                  <a:tcPr anchor="ctr"/>
                </a:tc>
                <a:tc>
                  <a:txBody>
                    <a:bodyPr/>
                    <a:lstStyle/>
                    <a:p>
                      <a:pPr algn="ctr"/>
                      <a:r>
                        <a:rPr kumimoji="1" lang="en-US" altLang="ja-JP" sz="1600" dirty="0"/>
                        <a:t>100</a:t>
                      </a:r>
                      <a:r>
                        <a:rPr kumimoji="1" lang="ja-JP" altLang="en-US" sz="1600" dirty="0"/>
                        <a:t> </a:t>
                      </a:r>
                      <a:r>
                        <a:rPr kumimoji="1" lang="en-US" altLang="ja-JP" sz="1600" dirty="0"/>
                        <a:t>-</a:t>
                      </a:r>
                      <a:r>
                        <a:rPr kumimoji="1" lang="ja-JP" altLang="en-US" sz="1600" dirty="0"/>
                        <a:t> </a:t>
                      </a:r>
                      <a:r>
                        <a:rPr kumimoji="1" lang="en-US" altLang="ja-JP" sz="1600" dirty="0"/>
                        <a:t>300</a:t>
                      </a:r>
                      <a:endParaRPr kumimoji="1" lang="ja-JP" altLang="en-US" sz="1600" dirty="0"/>
                    </a:p>
                  </a:txBody>
                  <a:tcPr anchor="ctr"/>
                </a:tc>
                <a:tc>
                  <a:txBody>
                    <a:bodyPr/>
                    <a:lstStyle/>
                    <a:p>
                      <a:pPr algn="ctr"/>
                      <a:r>
                        <a:rPr kumimoji="1" lang="en-US" altLang="ja-JP" sz="1600" dirty="0"/>
                        <a:t>150</a:t>
                      </a:r>
                      <a:r>
                        <a:rPr kumimoji="1" lang="ja-JP" altLang="en-US" sz="1600" dirty="0"/>
                        <a:t> </a:t>
                      </a:r>
                      <a:r>
                        <a:rPr kumimoji="1" lang="en-US" altLang="ja-JP" sz="1600" dirty="0"/>
                        <a:t>-</a:t>
                      </a:r>
                      <a:r>
                        <a:rPr kumimoji="1" lang="ja-JP" altLang="en-US" sz="1600" dirty="0"/>
                        <a:t> </a:t>
                      </a:r>
                      <a:r>
                        <a:rPr kumimoji="1" lang="en-US" altLang="ja-JP" sz="1600" dirty="0"/>
                        <a:t>350</a:t>
                      </a:r>
                      <a:endParaRPr kumimoji="1" lang="ja-JP" altLang="en-US" sz="1600" dirty="0"/>
                    </a:p>
                  </a:txBody>
                  <a:tcPr anchor="ctr"/>
                </a:tc>
                <a:tc>
                  <a:txBody>
                    <a:bodyPr/>
                    <a:lstStyle/>
                    <a:p>
                      <a:pPr algn="ctr"/>
                      <a:r>
                        <a:rPr kumimoji="1" lang="en-US" altLang="ja-JP" sz="1600" dirty="0"/>
                        <a:t>150</a:t>
                      </a:r>
                      <a:r>
                        <a:rPr kumimoji="1" lang="ja-JP" altLang="en-US" sz="1600" dirty="0"/>
                        <a:t> </a:t>
                      </a:r>
                      <a:r>
                        <a:rPr kumimoji="1" lang="en-US" altLang="ja-JP" sz="1600" dirty="0"/>
                        <a:t>-</a:t>
                      </a:r>
                      <a:r>
                        <a:rPr kumimoji="1" lang="ja-JP" altLang="en-US" sz="1600" dirty="0"/>
                        <a:t> </a:t>
                      </a:r>
                      <a:r>
                        <a:rPr kumimoji="1" lang="en-US" altLang="ja-JP" sz="1600" dirty="0"/>
                        <a:t>350</a:t>
                      </a:r>
                      <a:endParaRPr kumimoji="1" lang="ja-JP" altLang="en-US" sz="1600" dirty="0"/>
                    </a:p>
                  </a:txBody>
                  <a:tcPr anchor="ctr"/>
                </a:tc>
                <a:tc>
                  <a:txBody>
                    <a:bodyPr/>
                    <a:lstStyle/>
                    <a:p>
                      <a:pPr algn="ctr"/>
                      <a:r>
                        <a:rPr kumimoji="1" lang="en-US" altLang="ja-JP" sz="1600" dirty="0"/>
                        <a:t>150</a:t>
                      </a:r>
                      <a:r>
                        <a:rPr kumimoji="1" lang="ja-JP" altLang="en-US" sz="1600" dirty="0"/>
                        <a:t> </a:t>
                      </a:r>
                      <a:r>
                        <a:rPr kumimoji="1" lang="en-US" altLang="ja-JP" sz="1600" dirty="0"/>
                        <a:t>-</a:t>
                      </a:r>
                      <a:r>
                        <a:rPr kumimoji="1" lang="ja-JP" altLang="en-US" sz="1600" dirty="0"/>
                        <a:t> </a:t>
                      </a:r>
                      <a:r>
                        <a:rPr kumimoji="1" lang="en-US" altLang="ja-JP" sz="1600" dirty="0"/>
                        <a:t>350</a:t>
                      </a:r>
                      <a:endParaRPr kumimoji="1" lang="ja-JP" altLang="en-US" sz="1600" dirty="0"/>
                    </a:p>
                  </a:txBody>
                  <a:tcPr anchor="ctr"/>
                </a:tc>
                <a:extLst>
                  <a:ext uri="{0D108BD9-81ED-4DB2-BD59-A6C34878D82A}">
                    <a16:rowId xmlns:a16="http://schemas.microsoft.com/office/drawing/2014/main" val="591867966"/>
                  </a:ext>
                </a:extLst>
              </a:tr>
              <a:tr h="220072">
                <a:tc>
                  <a:txBody>
                    <a:bodyPr/>
                    <a:lstStyle/>
                    <a:p>
                      <a:r>
                        <a:rPr kumimoji="1" lang="en-US" altLang="ja-JP" sz="1600" b="0" i="1" dirty="0"/>
                        <a:t>Test</a:t>
                      </a:r>
                      <a:r>
                        <a:rPr kumimoji="1" lang="ja-JP" altLang="en-US" sz="1600" b="0" i="1" dirty="0"/>
                        <a:t> </a:t>
                      </a:r>
                      <a:r>
                        <a:rPr kumimoji="1" lang="en-US" altLang="ja-JP" sz="1600" b="0" i="1" dirty="0"/>
                        <a:t>density (IT)</a:t>
                      </a:r>
                      <a:endParaRPr kumimoji="1" lang="ja-JP" altLang="en-US" sz="1600" b="0" i="1" dirty="0"/>
                    </a:p>
                  </a:txBody>
                  <a:tcPr anchor="ctr"/>
                </a:tc>
                <a:tc>
                  <a:txBody>
                    <a:bodyPr/>
                    <a:lstStyle/>
                    <a:p>
                      <a:pPr algn="ctr"/>
                      <a:r>
                        <a:rPr kumimoji="1" lang="en-US" altLang="ja-JP" sz="1600" dirty="0"/>
                        <a:t>Monitor</a:t>
                      </a:r>
                      <a:r>
                        <a:rPr kumimoji="1" lang="ja-JP" altLang="en-US" sz="1600" dirty="0"/>
                        <a:t> </a:t>
                      </a:r>
                      <a:r>
                        <a:rPr kumimoji="1" lang="en-US" altLang="ja-JP" sz="1600" dirty="0"/>
                        <a:t>indicator</a:t>
                      </a:r>
                      <a:endParaRPr kumimoji="1" lang="ja-JP" altLang="en-US" sz="1600" dirty="0"/>
                    </a:p>
                  </a:txBody>
                  <a:tcPr anchor="ctr"/>
                </a:tc>
                <a:tc>
                  <a:txBody>
                    <a:bodyPr/>
                    <a:lstStyle/>
                    <a:p>
                      <a:pPr algn="ctr"/>
                      <a:r>
                        <a:rPr kumimoji="1" lang="en-US" altLang="ja-JP" sz="1600" dirty="0"/>
                        <a:t>50</a:t>
                      </a:r>
                      <a:r>
                        <a:rPr kumimoji="1" lang="ja-JP" altLang="en-US" sz="1600" dirty="0"/>
                        <a:t> </a:t>
                      </a:r>
                      <a:r>
                        <a:rPr kumimoji="1" lang="en-US" altLang="ja-JP" sz="1600" dirty="0"/>
                        <a:t>-</a:t>
                      </a:r>
                      <a:r>
                        <a:rPr kumimoji="1" lang="ja-JP" altLang="en-US" sz="1600" dirty="0"/>
                        <a:t> </a:t>
                      </a:r>
                      <a:r>
                        <a:rPr kumimoji="1" lang="en-US" altLang="ja-JP" sz="1600" dirty="0"/>
                        <a:t>150</a:t>
                      </a:r>
                      <a:endParaRPr kumimoji="1" lang="ja-JP" altLang="en-US" sz="1600" dirty="0"/>
                    </a:p>
                  </a:txBody>
                  <a:tcPr anchor="ctr"/>
                </a:tc>
                <a:tc>
                  <a:txBody>
                    <a:bodyPr/>
                    <a:lstStyle/>
                    <a:p>
                      <a:pPr algn="ctr"/>
                      <a:r>
                        <a:rPr kumimoji="1" lang="en-US" altLang="ja-JP" sz="1600" dirty="0"/>
                        <a:t>75</a:t>
                      </a:r>
                      <a:r>
                        <a:rPr kumimoji="1" lang="ja-JP" altLang="en-US" sz="1600" dirty="0"/>
                        <a:t> </a:t>
                      </a:r>
                      <a:r>
                        <a:rPr kumimoji="1" lang="en-US" altLang="ja-JP" sz="1600" dirty="0"/>
                        <a:t>-</a:t>
                      </a:r>
                      <a:r>
                        <a:rPr kumimoji="1" lang="ja-JP" altLang="en-US" sz="1600" dirty="0"/>
                        <a:t> </a:t>
                      </a:r>
                      <a:r>
                        <a:rPr kumimoji="1" lang="en-US" altLang="ja-JP" sz="1600" dirty="0"/>
                        <a:t>175</a:t>
                      </a:r>
                      <a:endParaRPr kumimoji="1" lang="ja-JP" altLang="en-US" sz="1600" dirty="0"/>
                    </a:p>
                  </a:txBody>
                  <a:tcPr anchor="ctr"/>
                </a:tc>
                <a:tc>
                  <a:txBody>
                    <a:bodyPr/>
                    <a:lstStyle/>
                    <a:p>
                      <a:pPr algn="ctr"/>
                      <a:r>
                        <a:rPr kumimoji="1" lang="en-US" altLang="ja-JP" sz="1600" dirty="0"/>
                        <a:t>75</a:t>
                      </a:r>
                      <a:r>
                        <a:rPr kumimoji="1" lang="ja-JP" altLang="en-US" sz="1600" dirty="0"/>
                        <a:t> </a:t>
                      </a:r>
                      <a:r>
                        <a:rPr kumimoji="1" lang="en-US" altLang="ja-JP" sz="1600" dirty="0"/>
                        <a:t>-</a:t>
                      </a:r>
                      <a:r>
                        <a:rPr kumimoji="1" lang="ja-JP" altLang="en-US" sz="1600" dirty="0"/>
                        <a:t> </a:t>
                      </a:r>
                      <a:r>
                        <a:rPr kumimoji="1" lang="en-US" altLang="ja-JP" sz="1600" dirty="0"/>
                        <a:t>175</a:t>
                      </a:r>
                      <a:endParaRPr kumimoji="1" lang="ja-JP" altLang="en-US" sz="1600" dirty="0"/>
                    </a:p>
                  </a:txBody>
                  <a:tcPr anchor="ctr"/>
                </a:tc>
                <a:tc>
                  <a:txBody>
                    <a:bodyPr/>
                    <a:lstStyle/>
                    <a:p>
                      <a:pPr algn="ctr"/>
                      <a:r>
                        <a:rPr kumimoji="1" lang="en-US" altLang="ja-JP" sz="1600" dirty="0"/>
                        <a:t>75</a:t>
                      </a:r>
                      <a:r>
                        <a:rPr kumimoji="1" lang="ja-JP" altLang="en-US" sz="1600" dirty="0"/>
                        <a:t> </a:t>
                      </a:r>
                      <a:r>
                        <a:rPr kumimoji="1" lang="en-US" altLang="ja-JP" sz="1600" dirty="0"/>
                        <a:t>-</a:t>
                      </a:r>
                      <a:r>
                        <a:rPr kumimoji="1" lang="ja-JP" altLang="en-US" sz="1600" dirty="0"/>
                        <a:t> </a:t>
                      </a:r>
                      <a:r>
                        <a:rPr kumimoji="1" lang="en-US" altLang="ja-JP" sz="1600" dirty="0"/>
                        <a:t>175</a:t>
                      </a:r>
                      <a:endParaRPr kumimoji="1" lang="ja-JP" altLang="en-US" sz="1600" dirty="0"/>
                    </a:p>
                  </a:txBody>
                  <a:tcPr anchor="ctr"/>
                </a:tc>
                <a:extLst>
                  <a:ext uri="{0D108BD9-81ED-4DB2-BD59-A6C34878D82A}">
                    <a16:rowId xmlns:a16="http://schemas.microsoft.com/office/drawing/2014/main" val="249035201"/>
                  </a:ext>
                </a:extLst>
              </a:tr>
            </a:tbl>
          </a:graphicData>
        </a:graphic>
      </p:graphicFrame>
      <p:sp>
        <p:nvSpPr>
          <p:cNvPr id="4" name="Rectangle 3"/>
          <p:cNvSpPr/>
          <p:nvPr/>
        </p:nvSpPr>
        <p:spPr>
          <a:xfrm>
            <a:off x="5951984" y="3244334"/>
            <a:ext cx="3215432" cy="369332"/>
          </a:xfrm>
          <a:prstGeom prst="rect">
            <a:avLst/>
          </a:prstGeom>
        </p:spPr>
        <p:txBody>
          <a:bodyPr wrap="none">
            <a:spAutoFit/>
          </a:bodyPr>
          <a:lstStyle/>
          <a:p>
            <a:r>
              <a:rPr lang="en-US" i="1" dirty="0">
                <a:solidFill>
                  <a:srgbClr val="C00000"/>
                </a:solidFill>
              </a:rPr>
              <a:t>Reference</a:t>
            </a:r>
            <a:r>
              <a:rPr lang="en-US" i="1" dirty="0"/>
              <a:t> from REL ABU/QC</a:t>
            </a:r>
          </a:p>
        </p:txBody>
      </p:sp>
      <p:sp>
        <p:nvSpPr>
          <p:cNvPr id="7" name="Rectangle 6">
            <a:extLst>
              <a:ext uri="{FF2B5EF4-FFF2-40B4-BE49-F238E27FC236}">
                <a16:creationId xmlns:a16="http://schemas.microsoft.com/office/drawing/2014/main" id="{CF453C73-D7B4-4CF8-AFCA-FC912FD120D0}"/>
              </a:ext>
            </a:extLst>
          </p:cNvPr>
          <p:cNvSpPr/>
          <p:nvPr/>
        </p:nvSpPr>
        <p:spPr>
          <a:xfrm>
            <a:off x="263352" y="764704"/>
            <a:ext cx="11737304"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Out of date </a:t>
            </a:r>
            <a:r>
              <a:rPr lang="en-US" sz="4400" dirty="0">
                <a:sym typeface="Wingdings" panose="05000000000000000000" pitchFamily="2" charset="2"/>
              </a:rPr>
              <a:t> under maintaining</a:t>
            </a:r>
            <a:endParaRPr lang="en-US" dirty="0"/>
          </a:p>
        </p:txBody>
      </p:sp>
    </p:spTree>
    <p:extLst>
      <p:ext uri="{BB962C8B-B14F-4D97-AF65-F5344CB8AC3E}">
        <p14:creationId xmlns:p14="http://schemas.microsoft.com/office/powerpoint/2010/main" val="315135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153"/>
          <p:cNvSpPr txBox="1"/>
          <p:nvPr/>
        </p:nvSpPr>
        <p:spPr>
          <a:xfrm>
            <a:off x="7679740" y="3975758"/>
            <a:ext cx="704039" cy="276999"/>
          </a:xfrm>
          <a:prstGeom prst="rect">
            <a:avLst/>
          </a:prstGeom>
          <a:solidFill>
            <a:schemeClr val="bg1"/>
          </a:solidFill>
        </p:spPr>
        <p:txBody>
          <a:bodyPr wrap="none" rtlCol="0">
            <a:spAutoFit/>
          </a:bodyPr>
          <a:lstStyle/>
          <a:p>
            <a:r>
              <a:rPr lang="en-US" sz="1200" b="1" dirty="0">
                <a:solidFill>
                  <a:schemeClr val="tx2"/>
                </a:solidFill>
              </a:rPr>
              <a:t>74.43%</a:t>
            </a:r>
          </a:p>
        </p:txBody>
      </p:sp>
      <p:sp>
        <p:nvSpPr>
          <p:cNvPr id="2" name="Title 1"/>
          <p:cNvSpPr>
            <a:spLocks noGrp="1"/>
          </p:cNvSpPr>
          <p:nvPr>
            <p:ph type="title"/>
          </p:nvPr>
        </p:nvSpPr>
        <p:spPr/>
        <p:txBody>
          <a:bodyPr/>
          <a:lstStyle/>
          <a:p>
            <a:r>
              <a:rPr lang="en-US" dirty="0"/>
              <a:t>(1) Cost of quality</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a:t>
            </a:fld>
            <a:endParaRPr lang="de-DE" dirty="0"/>
          </a:p>
        </p:txBody>
      </p:sp>
      <p:sp>
        <p:nvSpPr>
          <p:cNvPr id="10" name="TextBox 9"/>
          <p:cNvSpPr txBox="1"/>
          <p:nvPr/>
        </p:nvSpPr>
        <p:spPr>
          <a:xfrm>
            <a:off x="482893" y="836712"/>
            <a:ext cx="5866545" cy="2062103"/>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Early achievements (RVC ESW)</a:t>
            </a:r>
            <a:r>
              <a:rPr lang="en-US" dirty="0"/>
              <a:t>:</a:t>
            </a:r>
          </a:p>
          <a:p>
            <a:pPr marL="395288" lvl="1" indent="-173038" algn="just">
              <a:spcBef>
                <a:spcPts val="800"/>
              </a:spcBef>
              <a:buClr>
                <a:schemeClr val="tx2"/>
              </a:buClr>
              <a:buFont typeface="Wingdings" panose="05000000000000000000" pitchFamily="2" charset="2"/>
              <a:buChar char="§"/>
            </a:pPr>
            <a:r>
              <a:rPr lang="en-US" dirty="0">
                <a:solidFill>
                  <a:srgbClr val="C00000"/>
                </a:solidFill>
              </a:rPr>
              <a:t>39.72%</a:t>
            </a:r>
            <a:r>
              <a:rPr lang="en-US" dirty="0"/>
              <a:t> (15S) vs. </a:t>
            </a:r>
            <a:r>
              <a:rPr lang="en-US" b="1" dirty="0">
                <a:solidFill>
                  <a:schemeClr val="tx2"/>
                </a:solidFill>
              </a:rPr>
              <a:t>74.43%</a:t>
            </a:r>
            <a:r>
              <a:rPr lang="en-US" dirty="0"/>
              <a:t> (18-2H) of </a:t>
            </a:r>
            <a:r>
              <a:rPr lang="en-US" b="1" dirty="0">
                <a:solidFill>
                  <a:schemeClr val="tx2"/>
                </a:solidFill>
              </a:rPr>
              <a:t>bugs found </a:t>
            </a:r>
            <a:r>
              <a:rPr lang="en-US" dirty="0"/>
              <a:t>by Peer Review</a:t>
            </a:r>
          </a:p>
          <a:p>
            <a:pPr marL="395288" lvl="1" indent="-173038" algn="just">
              <a:spcBef>
                <a:spcPts val="800"/>
              </a:spcBef>
              <a:buClr>
                <a:schemeClr val="tx2"/>
              </a:buClr>
              <a:buFont typeface="Wingdings" panose="05000000000000000000" pitchFamily="2" charset="2"/>
              <a:buChar char="§"/>
            </a:pPr>
            <a:r>
              <a:rPr lang="en-US" b="1" dirty="0">
                <a:solidFill>
                  <a:schemeClr val="tx2"/>
                </a:solidFill>
              </a:rPr>
              <a:t>95.7%</a:t>
            </a:r>
            <a:r>
              <a:rPr lang="en-US" dirty="0"/>
              <a:t> (18-2H) of </a:t>
            </a:r>
            <a:r>
              <a:rPr lang="en-US" b="1" dirty="0">
                <a:solidFill>
                  <a:schemeClr val="tx2"/>
                </a:solidFill>
              </a:rPr>
              <a:t>bugs detected</a:t>
            </a:r>
            <a:r>
              <a:rPr lang="en-US" dirty="0"/>
              <a:t> before IT and ST</a:t>
            </a:r>
          </a:p>
          <a:p>
            <a:pPr marL="395288" lvl="1" indent="-173038" algn="just">
              <a:spcBef>
                <a:spcPts val="800"/>
              </a:spcBef>
              <a:buClr>
                <a:schemeClr val="tx2"/>
              </a:buClr>
              <a:buFont typeface="Wingdings" panose="05000000000000000000" pitchFamily="2" charset="2"/>
              <a:buChar char="§"/>
            </a:pPr>
            <a:r>
              <a:rPr lang="en-US" b="1" dirty="0">
                <a:solidFill>
                  <a:schemeClr val="tx2"/>
                </a:solidFill>
              </a:rPr>
              <a:t>Controlling</a:t>
            </a:r>
            <a:r>
              <a:rPr lang="en-US" dirty="0">
                <a:solidFill>
                  <a:schemeClr val="tx2"/>
                </a:solidFill>
              </a:rPr>
              <a:t> </a:t>
            </a:r>
            <a:r>
              <a:rPr lang="en-US" dirty="0"/>
              <a:t>development </a:t>
            </a:r>
            <a:r>
              <a:rPr lang="en-US" b="1" dirty="0">
                <a:solidFill>
                  <a:schemeClr val="tx2"/>
                </a:solidFill>
              </a:rPr>
              <a:t>capability</a:t>
            </a:r>
            <a:r>
              <a:rPr lang="en-US" dirty="0">
                <a:solidFill>
                  <a:schemeClr val="tx2"/>
                </a:solidFill>
              </a:rPr>
              <a:t> </a:t>
            </a:r>
            <a:r>
              <a:rPr lang="en-US" dirty="0"/>
              <a:t>under CMMI Maturity Level 3</a:t>
            </a:r>
          </a:p>
        </p:txBody>
      </p:sp>
      <p:sp>
        <p:nvSpPr>
          <p:cNvPr id="24" name="Rectangle 23"/>
          <p:cNvSpPr/>
          <p:nvPr/>
        </p:nvSpPr>
        <p:spPr>
          <a:xfrm>
            <a:off x="6349439" y="6008463"/>
            <a:ext cx="5562138" cy="3693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Defects distribution among development phases – a survey from terms 17-1H and 18-2H (CMMI with JB5001)</a:t>
            </a:r>
            <a:endParaRPr lang="en-US" sz="900" i="1" dirty="0">
              <a:effectLst/>
              <a:latin typeface="Arial (Body)"/>
              <a:ea typeface="Calibri" panose="020F0502020204030204" pitchFamily="34" charset="0"/>
              <a:cs typeface="Times New Roman" panose="02020603050405020304" pitchFamily="18" charset="0"/>
            </a:endParaRPr>
          </a:p>
        </p:txBody>
      </p:sp>
      <p:sp>
        <p:nvSpPr>
          <p:cNvPr id="92" name="Rectangle 91"/>
          <p:cNvSpPr/>
          <p:nvPr/>
        </p:nvSpPr>
        <p:spPr>
          <a:xfrm>
            <a:off x="6473454" y="3150669"/>
            <a:ext cx="5314108" cy="369332"/>
          </a:xfrm>
          <a:prstGeom prst="rect">
            <a:avLst/>
          </a:prstGeom>
        </p:spPr>
        <p:txBody>
          <a:bodyPr wrap="square">
            <a:spAutoFit/>
          </a:bodyPr>
          <a:lstStyle/>
          <a:p>
            <a:pPr algn="ctr" eaLnBrk="0">
              <a:spcAft>
                <a:spcPts val="1000"/>
              </a:spcAft>
            </a:pPr>
            <a:r>
              <a:rPr lang="en-US" sz="900" b="1" i="1" dirty="0">
                <a:latin typeface="Arial (Body)"/>
                <a:ea typeface="Calibri" panose="020F0502020204030204" pitchFamily="34" charset="0"/>
                <a:cs typeface="Times New Roman" panose="02020603050405020304" pitchFamily="18" charset="0"/>
              </a:rPr>
              <a:t>Figure: </a:t>
            </a:r>
            <a:r>
              <a:rPr lang="en-US" sz="900" b="1" dirty="0"/>
              <a:t>Defects distribution among development phases – a survey from terms 15S to 16S.</a:t>
            </a:r>
            <a:br>
              <a:rPr lang="en-US" sz="900" b="1" dirty="0"/>
            </a:br>
            <a:r>
              <a:rPr lang="en-US" sz="900" b="1" dirty="0"/>
              <a:t>15S – CMMI appraisal; 16K~16S – CMMI trial process</a:t>
            </a:r>
            <a:endParaRPr lang="en-US" sz="900" i="1" dirty="0">
              <a:effectLst/>
              <a:latin typeface="Arial (Body)"/>
              <a:ea typeface="Calibri" panose="020F0502020204030204" pitchFamily="34" charset="0"/>
              <a:cs typeface="Times New Roman" panose="02020603050405020304" pitchFamily="18" charset="0"/>
            </a:endParaRPr>
          </a:p>
        </p:txBody>
      </p:sp>
      <p:sp>
        <p:nvSpPr>
          <p:cNvPr id="95" name="Rectangle 94"/>
          <p:cNvSpPr/>
          <p:nvPr/>
        </p:nvSpPr>
        <p:spPr>
          <a:xfrm>
            <a:off x="6011185" y="165341"/>
            <a:ext cx="5996601" cy="584775"/>
          </a:xfrm>
          <a:prstGeom prst="rect">
            <a:avLst/>
          </a:prstGeom>
        </p:spPr>
        <p:txBody>
          <a:bodyPr wrap="square">
            <a:spAutoFit/>
          </a:bodyPr>
          <a:lstStyle/>
          <a:p>
            <a:pPr algn="just">
              <a:buClr>
                <a:schemeClr val="tx2"/>
              </a:buClr>
            </a:pPr>
            <a:r>
              <a:rPr lang="en-US" sz="1600" dirty="0"/>
              <a:t>The survey of defects distribution (15S~16S) was showing </a:t>
            </a:r>
            <a:r>
              <a:rPr lang="en-US" sz="1600" b="1" dirty="0">
                <a:solidFill>
                  <a:srgbClr val="C00000"/>
                </a:solidFill>
              </a:rPr>
              <a:t>high defects distribution rate </a:t>
            </a:r>
            <a:r>
              <a:rPr lang="en-US" sz="1600" b="1" dirty="0">
                <a:solidFill>
                  <a:srgbClr val="C00000"/>
                </a:solidFill>
                <a:sym typeface="Wingdings" panose="05000000000000000000" pitchFamily="2" charset="2"/>
              </a:rPr>
              <a:t> high COPQ</a:t>
            </a:r>
            <a:r>
              <a:rPr lang="en-US" sz="1600" b="1" dirty="0">
                <a:solidFill>
                  <a:srgbClr val="C00000"/>
                </a:solidFill>
              </a:rPr>
              <a:t> on the Testing phase</a:t>
            </a:r>
            <a:endParaRPr lang="en-US" sz="1600" dirty="0"/>
          </a:p>
        </p:txBody>
      </p:sp>
      <p:sp>
        <p:nvSpPr>
          <p:cNvPr id="71" name="Rectangle 70"/>
          <p:cNvSpPr/>
          <p:nvPr/>
        </p:nvSpPr>
        <p:spPr>
          <a:xfrm>
            <a:off x="292432" y="4283211"/>
            <a:ext cx="6519562" cy="769441"/>
          </a:xfrm>
          <a:prstGeom prst="rect">
            <a:avLst/>
          </a:prstGeom>
        </p:spPr>
        <p:txBody>
          <a:bodyPr wrap="square">
            <a:spAutoFit/>
          </a:bodyPr>
          <a:lstStyle/>
          <a:p>
            <a:pPr algn="ctr">
              <a:buClr>
                <a:schemeClr val="tx2"/>
              </a:buClr>
            </a:pPr>
            <a:r>
              <a:rPr lang="en-US" sz="2400" b="1" dirty="0">
                <a:solidFill>
                  <a:schemeClr val="tx2"/>
                </a:solidFill>
              </a:rPr>
              <a:t>Improved from 17-1H~18-2H</a:t>
            </a:r>
            <a:r>
              <a:rPr lang="en-US" sz="2400" dirty="0"/>
              <a:t>:</a:t>
            </a:r>
          </a:p>
          <a:p>
            <a:pPr algn="ctr">
              <a:buClr>
                <a:schemeClr val="tx2"/>
              </a:buClr>
            </a:pPr>
            <a:r>
              <a:rPr lang="en-US" sz="2000" dirty="0"/>
              <a:t>Lower </a:t>
            </a:r>
            <a:r>
              <a:rPr lang="en-US" sz="2000" b="1" dirty="0">
                <a:solidFill>
                  <a:srgbClr val="C00000"/>
                </a:solidFill>
              </a:rPr>
              <a:t>COPQ </a:t>
            </a:r>
            <a:r>
              <a:rPr lang="en-US" sz="2000" dirty="0"/>
              <a:t>on Testing phase </a:t>
            </a:r>
            <a:r>
              <a:rPr lang="en-US" sz="2000" dirty="0">
                <a:sym typeface="Wingdings" panose="05000000000000000000" pitchFamily="2" charset="2"/>
              </a:rPr>
              <a:t></a:t>
            </a:r>
            <a:r>
              <a:rPr lang="en-US" sz="2000" dirty="0"/>
              <a:t> lower cost of rework</a:t>
            </a:r>
          </a:p>
        </p:txBody>
      </p:sp>
      <p:sp>
        <p:nvSpPr>
          <p:cNvPr id="77" name="TextBox 76"/>
          <p:cNvSpPr txBox="1"/>
          <p:nvPr/>
        </p:nvSpPr>
        <p:spPr>
          <a:xfrm>
            <a:off x="6784353" y="714448"/>
            <a:ext cx="4692310" cy="230832"/>
          </a:xfrm>
          <a:prstGeom prst="rect">
            <a:avLst/>
          </a:prstGeom>
          <a:noFill/>
        </p:spPr>
        <p:txBody>
          <a:bodyPr wrap="none" rtlCol="0">
            <a:spAutoFit/>
          </a:bodyPr>
          <a:lstStyle/>
          <a:p>
            <a:r>
              <a:rPr lang="en-US" sz="900" dirty="0"/>
              <a:t>Note: PS - Purchase Spec.; Charts for terms 16K and 16S can be found from next slides.</a:t>
            </a:r>
          </a:p>
        </p:txBody>
      </p:sp>
      <p:grpSp>
        <p:nvGrpSpPr>
          <p:cNvPr id="7" name="Group 6"/>
          <p:cNvGrpSpPr/>
          <p:nvPr/>
        </p:nvGrpSpPr>
        <p:grpSpPr>
          <a:xfrm>
            <a:off x="6833215" y="890455"/>
            <a:ext cx="4344892" cy="2265278"/>
            <a:chOff x="6134270" y="1545104"/>
            <a:chExt cx="3770313" cy="2250181"/>
          </a:xfrm>
        </p:grpSpPr>
        <p:graphicFrame>
          <p:nvGraphicFramePr>
            <p:cNvPr id="79" name="Chart 78"/>
            <p:cNvGraphicFramePr>
              <a:graphicFrameLocks/>
            </p:cNvGraphicFramePr>
            <p:nvPr>
              <p:extLst>
                <p:ext uri="{D42A27DB-BD31-4B8C-83A1-F6EECF244321}">
                  <p14:modId xmlns:p14="http://schemas.microsoft.com/office/powerpoint/2010/main" val="144627257"/>
                </p:ext>
              </p:extLst>
            </p:nvPr>
          </p:nvGraphicFramePr>
          <p:xfrm>
            <a:off x="6173831" y="1555005"/>
            <a:ext cx="3730752" cy="2240280"/>
          </p:xfrm>
          <a:graphic>
            <a:graphicData uri="http://schemas.openxmlformats.org/drawingml/2006/chart">
              <c:chart xmlns:c="http://schemas.openxmlformats.org/drawingml/2006/chart" xmlns:r="http://schemas.openxmlformats.org/officeDocument/2006/relationships" r:id="rId2"/>
            </a:graphicData>
          </a:graphic>
        </p:graphicFrame>
        <p:sp>
          <p:nvSpPr>
            <p:cNvPr id="80" name="Left Brace 79"/>
            <p:cNvSpPr/>
            <p:nvPr/>
          </p:nvSpPr>
          <p:spPr>
            <a:xfrm rot="5400000">
              <a:off x="7311612" y="1974110"/>
              <a:ext cx="288032" cy="13469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p:cNvSpPr txBox="1"/>
            <p:nvPr/>
          </p:nvSpPr>
          <p:spPr>
            <a:xfrm>
              <a:off x="7077539" y="2164919"/>
              <a:ext cx="704039" cy="276999"/>
            </a:xfrm>
            <a:prstGeom prst="rect">
              <a:avLst/>
            </a:prstGeom>
            <a:solidFill>
              <a:schemeClr val="bg1"/>
            </a:solidFill>
          </p:spPr>
          <p:txBody>
            <a:bodyPr wrap="none" rtlCol="0">
              <a:spAutoFit/>
            </a:bodyPr>
            <a:lstStyle/>
            <a:p>
              <a:r>
                <a:rPr lang="en-US" sz="1200" b="1" dirty="0">
                  <a:solidFill>
                    <a:srgbClr val="C00000"/>
                  </a:solidFill>
                </a:rPr>
                <a:t>39.72%</a:t>
              </a:r>
            </a:p>
          </p:txBody>
        </p:sp>
        <p:sp>
          <p:nvSpPr>
            <p:cNvPr id="82" name="TextBox 81"/>
            <p:cNvSpPr txBox="1"/>
            <p:nvPr/>
          </p:nvSpPr>
          <p:spPr>
            <a:xfrm>
              <a:off x="9036897" y="1818339"/>
              <a:ext cx="704039" cy="276999"/>
            </a:xfrm>
            <a:prstGeom prst="rect">
              <a:avLst/>
            </a:prstGeom>
            <a:solidFill>
              <a:schemeClr val="bg1"/>
            </a:solidFill>
          </p:spPr>
          <p:txBody>
            <a:bodyPr wrap="none" rtlCol="0">
              <a:spAutoFit/>
            </a:bodyPr>
            <a:lstStyle/>
            <a:p>
              <a:r>
                <a:rPr lang="en-US" sz="1200" b="1" dirty="0">
                  <a:solidFill>
                    <a:srgbClr val="C00000"/>
                  </a:solidFill>
                </a:rPr>
                <a:t>60.28%</a:t>
              </a:r>
            </a:p>
          </p:txBody>
        </p:sp>
        <p:sp>
          <p:nvSpPr>
            <p:cNvPr id="83" name="TextBox 82"/>
            <p:cNvSpPr txBox="1"/>
            <p:nvPr/>
          </p:nvSpPr>
          <p:spPr>
            <a:xfrm>
              <a:off x="9001185" y="2551244"/>
              <a:ext cx="695575" cy="276999"/>
            </a:xfrm>
            <a:prstGeom prst="rect">
              <a:avLst/>
            </a:prstGeom>
            <a:solidFill>
              <a:schemeClr val="bg1"/>
            </a:solidFill>
          </p:spPr>
          <p:txBody>
            <a:bodyPr wrap="none" rtlCol="0">
              <a:spAutoFit/>
            </a:bodyPr>
            <a:lstStyle/>
            <a:p>
              <a:r>
                <a:rPr lang="en-US" sz="1200" b="1" dirty="0">
                  <a:solidFill>
                    <a:srgbClr val="C00000"/>
                  </a:solidFill>
                </a:rPr>
                <a:t>22.11%</a:t>
              </a:r>
            </a:p>
          </p:txBody>
        </p:sp>
        <p:sp>
          <p:nvSpPr>
            <p:cNvPr id="84" name="TextBox 83"/>
            <p:cNvSpPr txBox="1"/>
            <p:nvPr/>
          </p:nvSpPr>
          <p:spPr>
            <a:xfrm>
              <a:off x="6134270" y="1545104"/>
              <a:ext cx="777777" cy="215444"/>
            </a:xfrm>
            <a:prstGeom prst="rect">
              <a:avLst/>
            </a:prstGeom>
            <a:noFill/>
          </p:spPr>
          <p:txBody>
            <a:bodyPr wrap="none" rtlCol="0">
              <a:spAutoFit/>
            </a:bodyPr>
            <a:lstStyle/>
            <a:p>
              <a:r>
                <a:rPr lang="en-US" sz="800" i="1" dirty="0"/>
                <a:t>PS count: 57</a:t>
              </a:r>
            </a:p>
          </p:txBody>
        </p:sp>
        <p:sp>
          <p:nvSpPr>
            <p:cNvPr id="85" name="Left Brace 84"/>
            <p:cNvSpPr/>
            <p:nvPr/>
          </p:nvSpPr>
          <p:spPr>
            <a:xfrm rot="5400000">
              <a:off x="8931713" y="1349090"/>
              <a:ext cx="288032" cy="15096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Left Brace 85"/>
            <p:cNvSpPr/>
            <p:nvPr/>
          </p:nvSpPr>
          <p:spPr>
            <a:xfrm rot="5400000">
              <a:off x="9156852" y="2501347"/>
              <a:ext cx="288032" cy="8672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aphicFrame>
        <p:nvGraphicFramePr>
          <p:cNvPr id="155" name="Chart 154"/>
          <p:cNvGraphicFramePr>
            <a:graphicFrameLocks/>
          </p:cNvGraphicFramePr>
          <p:nvPr>
            <p:extLst>
              <p:ext uri="{D42A27DB-BD31-4B8C-83A1-F6EECF244321}">
                <p14:modId xmlns:p14="http://schemas.microsoft.com/office/powerpoint/2010/main" val="4252152153"/>
              </p:ext>
            </p:extLst>
          </p:nvPr>
        </p:nvGraphicFramePr>
        <p:xfrm>
          <a:off x="6878392" y="3760296"/>
          <a:ext cx="4299715" cy="2248167"/>
        </p:xfrm>
        <a:graphic>
          <a:graphicData uri="http://schemas.openxmlformats.org/drawingml/2006/chart">
            <c:chart xmlns:c="http://schemas.openxmlformats.org/drawingml/2006/chart" xmlns:r="http://schemas.openxmlformats.org/officeDocument/2006/relationships" r:id="rId3"/>
          </a:graphicData>
        </a:graphic>
      </p:graphicFrame>
      <p:sp>
        <p:nvSpPr>
          <p:cNvPr id="179" name="TextBox 178"/>
          <p:cNvSpPr txBox="1"/>
          <p:nvPr/>
        </p:nvSpPr>
        <p:spPr>
          <a:xfrm>
            <a:off x="6833215" y="3755568"/>
            <a:ext cx="777777" cy="215444"/>
          </a:xfrm>
          <a:prstGeom prst="rect">
            <a:avLst/>
          </a:prstGeom>
          <a:noFill/>
        </p:spPr>
        <p:txBody>
          <a:bodyPr wrap="none" rtlCol="0">
            <a:spAutoFit/>
          </a:bodyPr>
          <a:lstStyle/>
          <a:p>
            <a:r>
              <a:rPr lang="en-US" sz="800" i="1" dirty="0"/>
              <a:t>PS count: 99</a:t>
            </a:r>
          </a:p>
        </p:txBody>
      </p:sp>
      <p:sp>
        <p:nvSpPr>
          <p:cNvPr id="161" name="Left Brace 160"/>
          <p:cNvSpPr/>
          <p:nvPr/>
        </p:nvSpPr>
        <p:spPr>
          <a:xfrm rot="5400000">
            <a:off x="8231752" y="3423112"/>
            <a:ext cx="273079" cy="16481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TextBox 166"/>
          <p:cNvSpPr txBox="1"/>
          <p:nvPr/>
        </p:nvSpPr>
        <p:spPr>
          <a:xfrm>
            <a:off x="9885467" y="4208769"/>
            <a:ext cx="704039" cy="276999"/>
          </a:xfrm>
          <a:prstGeom prst="rect">
            <a:avLst/>
          </a:prstGeom>
          <a:solidFill>
            <a:schemeClr val="bg1"/>
          </a:solidFill>
        </p:spPr>
        <p:txBody>
          <a:bodyPr wrap="none" rtlCol="0">
            <a:spAutoFit/>
          </a:bodyPr>
          <a:lstStyle/>
          <a:p>
            <a:r>
              <a:rPr lang="en-US" sz="1200" b="1" dirty="0">
                <a:solidFill>
                  <a:schemeClr val="tx2"/>
                </a:solidFill>
              </a:rPr>
              <a:t>25.57%</a:t>
            </a:r>
          </a:p>
        </p:txBody>
      </p:sp>
      <p:sp>
        <p:nvSpPr>
          <p:cNvPr id="176" name="TextBox 175"/>
          <p:cNvSpPr txBox="1"/>
          <p:nvPr/>
        </p:nvSpPr>
        <p:spPr>
          <a:xfrm>
            <a:off x="10168771" y="5069134"/>
            <a:ext cx="619080" cy="276999"/>
          </a:xfrm>
          <a:prstGeom prst="rect">
            <a:avLst/>
          </a:prstGeom>
          <a:solidFill>
            <a:schemeClr val="bg1"/>
          </a:solidFill>
        </p:spPr>
        <p:txBody>
          <a:bodyPr wrap="none" rtlCol="0">
            <a:spAutoFit/>
          </a:bodyPr>
          <a:lstStyle/>
          <a:p>
            <a:r>
              <a:rPr lang="en-US" sz="1200" b="1" dirty="0">
                <a:solidFill>
                  <a:schemeClr val="tx2"/>
                </a:solidFill>
              </a:rPr>
              <a:t>4.27%</a:t>
            </a:r>
          </a:p>
        </p:txBody>
      </p:sp>
      <p:sp>
        <p:nvSpPr>
          <p:cNvPr id="177" name="Left Brace 176"/>
          <p:cNvSpPr/>
          <p:nvPr/>
        </p:nvSpPr>
        <p:spPr>
          <a:xfrm rot="5400000">
            <a:off x="10316636" y="4971079"/>
            <a:ext cx="288032" cy="9559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8" name="Left Brace 177"/>
          <p:cNvSpPr/>
          <p:nvPr/>
        </p:nvSpPr>
        <p:spPr>
          <a:xfrm rot="5400000">
            <a:off x="10076414" y="3680748"/>
            <a:ext cx="273079" cy="17596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6" name="TextBox 185"/>
          <p:cNvSpPr txBox="1"/>
          <p:nvPr/>
        </p:nvSpPr>
        <p:spPr>
          <a:xfrm>
            <a:off x="6773520" y="3555852"/>
            <a:ext cx="4753224" cy="230832"/>
          </a:xfrm>
          <a:prstGeom prst="rect">
            <a:avLst/>
          </a:prstGeom>
          <a:noFill/>
        </p:spPr>
        <p:txBody>
          <a:bodyPr wrap="none" rtlCol="0">
            <a:spAutoFit/>
          </a:bodyPr>
          <a:lstStyle/>
          <a:p>
            <a:r>
              <a:rPr lang="en-US" sz="900" dirty="0"/>
              <a:t>Note: PS - Purchase Spec.; Charts for terms 17-1H~18-1H can be found from next slides.</a:t>
            </a:r>
          </a:p>
        </p:txBody>
      </p:sp>
      <p:sp>
        <p:nvSpPr>
          <p:cNvPr id="187" name="Oval 186"/>
          <p:cNvSpPr/>
          <p:nvPr/>
        </p:nvSpPr>
        <p:spPr>
          <a:xfrm rot="18187952">
            <a:off x="9397082" y="3850406"/>
            <a:ext cx="1977961" cy="2506310"/>
          </a:xfrm>
          <a:prstGeom prst="ellipse">
            <a:avLst/>
          </a:prstGeom>
          <a:noFill/>
          <a:ln w="38100">
            <a:solidFill>
              <a:schemeClr val="accent5"/>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8" name="Down Arrow 187"/>
          <p:cNvSpPr/>
          <p:nvPr/>
        </p:nvSpPr>
        <p:spPr>
          <a:xfrm>
            <a:off x="9642378" y="4655631"/>
            <a:ext cx="792088" cy="622351"/>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9" name="Down Arrow 188"/>
          <p:cNvSpPr/>
          <p:nvPr/>
        </p:nvSpPr>
        <p:spPr>
          <a:xfrm rot="10800000">
            <a:off x="7937619" y="4392369"/>
            <a:ext cx="792088" cy="622351"/>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143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Effect transition="in" filter="fade">
                                      <p:cBhvr>
                                        <p:cTn id="11" dur="500"/>
                                        <p:tgtEl>
                                          <p:spTgt spid="9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7"/>
                                        </p:tgtEl>
                                        <p:attrNameLst>
                                          <p:attrName>style.visibility</p:attrName>
                                        </p:attrNameLst>
                                      </p:cBhvr>
                                      <p:to>
                                        <p:strVal val="visible"/>
                                      </p:to>
                                    </p:set>
                                    <p:animEffect transition="in" filter="fade">
                                      <p:cBhvr>
                                        <p:cTn id="14" dur="500"/>
                                        <p:tgtEl>
                                          <p:spTgt spid="77"/>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7"/>
                                        </p:tgtEl>
                                        <p:attrNameLst>
                                          <p:attrName>style.visibility</p:attrName>
                                        </p:attrNameLst>
                                      </p:cBhvr>
                                      <p:to>
                                        <p:strVal val="visible"/>
                                      </p:to>
                                    </p:set>
                                    <p:animEffect transition="in" filter="fade">
                                      <p:cBhvr>
                                        <p:cTn id="25" dur="500"/>
                                        <p:tgtEl>
                                          <p:spTgt spid="187"/>
                                        </p:tgtEl>
                                      </p:cBhvr>
                                    </p:animEffect>
                                  </p:childTnLst>
                                </p:cTn>
                              </p:par>
                              <p:par>
                                <p:cTn id="26" presetID="2" presetClass="entr" presetSubtype="1" fill="hold" grpId="0" nodeType="withEffect">
                                  <p:stCondLst>
                                    <p:cond delay="0"/>
                                  </p:stCondLst>
                                  <p:childTnLst>
                                    <p:set>
                                      <p:cBhvr>
                                        <p:cTn id="27" dur="1" fill="hold">
                                          <p:stCondLst>
                                            <p:cond delay="0"/>
                                          </p:stCondLst>
                                        </p:cTn>
                                        <p:tgtEl>
                                          <p:spTgt spid="188"/>
                                        </p:tgtEl>
                                        <p:attrNameLst>
                                          <p:attrName>style.visibility</p:attrName>
                                        </p:attrNameLst>
                                      </p:cBhvr>
                                      <p:to>
                                        <p:strVal val="visible"/>
                                      </p:to>
                                    </p:set>
                                    <p:anim calcmode="lin" valueType="num">
                                      <p:cBhvr additive="base">
                                        <p:cTn id="28" dur="500" fill="hold"/>
                                        <p:tgtEl>
                                          <p:spTgt spid="188"/>
                                        </p:tgtEl>
                                        <p:attrNameLst>
                                          <p:attrName>ppt_x</p:attrName>
                                        </p:attrNameLst>
                                      </p:cBhvr>
                                      <p:tavLst>
                                        <p:tav tm="0">
                                          <p:val>
                                            <p:strVal val="#ppt_x"/>
                                          </p:val>
                                        </p:tav>
                                        <p:tav tm="100000">
                                          <p:val>
                                            <p:strVal val="#ppt_x"/>
                                          </p:val>
                                        </p:tav>
                                      </p:tavLst>
                                    </p:anim>
                                    <p:anim calcmode="lin" valueType="num">
                                      <p:cBhvr additive="base">
                                        <p:cTn id="29" dur="500" fill="hold"/>
                                        <p:tgtEl>
                                          <p:spTgt spid="188"/>
                                        </p:tgtEl>
                                        <p:attrNameLst>
                                          <p:attrName>ppt_y</p:attrName>
                                        </p:attrNameLst>
                                      </p:cBhvr>
                                      <p:tavLst>
                                        <p:tav tm="0">
                                          <p:val>
                                            <p:strVal val="0-#ppt_h/2"/>
                                          </p:val>
                                        </p:tav>
                                        <p:tav tm="100000">
                                          <p:val>
                                            <p:strVal val="#ppt_y"/>
                                          </p:val>
                                        </p:tav>
                                      </p:tavLst>
                                    </p:anim>
                                  </p:childTnLst>
                                </p:cTn>
                              </p:par>
                              <p:par>
                                <p:cTn id="30" presetID="1" presetClass="entr" presetSubtype="0" fill="hold" grpId="0" nodeType="with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par>
                                <p:cTn id="32" presetID="10" presetClass="entr" presetSubtype="0" fill="hold" grpId="0" nodeType="withEffect">
                                  <p:stCondLst>
                                    <p:cond delay="0"/>
                                  </p:stCondLst>
                                  <p:childTnLst>
                                    <p:set>
                                      <p:cBhvr>
                                        <p:cTn id="33" dur="1" fill="hold">
                                          <p:stCondLst>
                                            <p:cond delay="0"/>
                                          </p:stCondLst>
                                        </p:cTn>
                                        <p:tgtEl>
                                          <p:spTgt spid="186"/>
                                        </p:tgtEl>
                                        <p:attrNameLst>
                                          <p:attrName>style.visibility</p:attrName>
                                        </p:attrNameLst>
                                      </p:cBhvr>
                                      <p:to>
                                        <p:strVal val="visible"/>
                                      </p:to>
                                    </p:set>
                                    <p:animEffect transition="in" filter="fade">
                                      <p:cBhvr>
                                        <p:cTn id="34" dur="500"/>
                                        <p:tgtEl>
                                          <p:spTgt spid="18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5"/>
                                        </p:tgtEl>
                                        <p:attrNameLst>
                                          <p:attrName>style.visibility</p:attrName>
                                        </p:attrNameLst>
                                      </p:cBhvr>
                                      <p:to>
                                        <p:strVal val="visible"/>
                                      </p:to>
                                    </p:set>
                                    <p:animEffect transition="in" filter="fade">
                                      <p:cBhvr>
                                        <p:cTn id="37" dur="500"/>
                                        <p:tgtEl>
                                          <p:spTgt spid="1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4"/>
                                        </p:tgtEl>
                                        <p:attrNameLst>
                                          <p:attrName>style.visibility</p:attrName>
                                        </p:attrNameLst>
                                      </p:cBhvr>
                                      <p:to>
                                        <p:strVal val="visible"/>
                                      </p:to>
                                    </p:set>
                                    <p:animEffect transition="in" filter="fade">
                                      <p:cBhvr>
                                        <p:cTn id="43" dur="500"/>
                                        <p:tgtEl>
                                          <p:spTgt spid="1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1"/>
                                        </p:tgtEl>
                                        <p:attrNameLst>
                                          <p:attrName>style.visibility</p:attrName>
                                        </p:attrNameLst>
                                      </p:cBhvr>
                                      <p:to>
                                        <p:strVal val="visible"/>
                                      </p:to>
                                    </p:set>
                                    <p:animEffect transition="in" filter="fade">
                                      <p:cBhvr>
                                        <p:cTn id="46" dur="500"/>
                                        <p:tgtEl>
                                          <p:spTgt spid="16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7"/>
                                        </p:tgtEl>
                                        <p:attrNameLst>
                                          <p:attrName>style.visibility</p:attrName>
                                        </p:attrNameLst>
                                      </p:cBhvr>
                                      <p:to>
                                        <p:strVal val="visible"/>
                                      </p:to>
                                    </p:set>
                                    <p:animEffect transition="in" filter="fade">
                                      <p:cBhvr>
                                        <p:cTn id="49" dur="500"/>
                                        <p:tgtEl>
                                          <p:spTgt spid="16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6"/>
                                        </p:tgtEl>
                                        <p:attrNameLst>
                                          <p:attrName>style.visibility</p:attrName>
                                        </p:attrNameLst>
                                      </p:cBhvr>
                                      <p:to>
                                        <p:strVal val="visible"/>
                                      </p:to>
                                    </p:set>
                                    <p:animEffect transition="in" filter="fade">
                                      <p:cBhvr>
                                        <p:cTn id="52" dur="500"/>
                                        <p:tgtEl>
                                          <p:spTgt spid="17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7"/>
                                        </p:tgtEl>
                                        <p:attrNameLst>
                                          <p:attrName>style.visibility</p:attrName>
                                        </p:attrNameLst>
                                      </p:cBhvr>
                                      <p:to>
                                        <p:strVal val="visible"/>
                                      </p:to>
                                    </p:set>
                                    <p:animEffect transition="in" filter="fade">
                                      <p:cBhvr>
                                        <p:cTn id="55" dur="500"/>
                                        <p:tgtEl>
                                          <p:spTgt spid="17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8"/>
                                        </p:tgtEl>
                                        <p:attrNameLst>
                                          <p:attrName>style.visibility</p:attrName>
                                        </p:attrNameLst>
                                      </p:cBhvr>
                                      <p:to>
                                        <p:strVal val="visible"/>
                                      </p:to>
                                    </p:set>
                                    <p:animEffect transition="in" filter="fade">
                                      <p:cBhvr>
                                        <p:cTn id="58" dur="500"/>
                                        <p:tgtEl>
                                          <p:spTgt spid="17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79"/>
                                        </p:tgtEl>
                                        <p:attrNameLst>
                                          <p:attrName>style.visibility</p:attrName>
                                        </p:attrNameLst>
                                      </p:cBhvr>
                                      <p:to>
                                        <p:strVal val="visible"/>
                                      </p:to>
                                    </p:set>
                                    <p:animEffect transition="in" filter="fade">
                                      <p:cBhvr>
                                        <p:cTn id="61" dur="500"/>
                                        <p:tgtEl>
                                          <p:spTgt spid="179"/>
                                        </p:tgtEl>
                                      </p:cBhvr>
                                    </p:animEffect>
                                  </p:childTnLst>
                                </p:cTn>
                              </p:par>
                              <p:par>
                                <p:cTn id="62" presetID="2" presetClass="entr" presetSubtype="4" fill="hold" grpId="0" nodeType="withEffect">
                                  <p:stCondLst>
                                    <p:cond delay="0"/>
                                  </p:stCondLst>
                                  <p:childTnLst>
                                    <p:set>
                                      <p:cBhvr>
                                        <p:cTn id="63" dur="1" fill="hold">
                                          <p:stCondLst>
                                            <p:cond delay="0"/>
                                          </p:stCondLst>
                                        </p:cTn>
                                        <p:tgtEl>
                                          <p:spTgt spid="189"/>
                                        </p:tgtEl>
                                        <p:attrNameLst>
                                          <p:attrName>style.visibility</p:attrName>
                                        </p:attrNameLst>
                                      </p:cBhvr>
                                      <p:to>
                                        <p:strVal val="visible"/>
                                      </p:to>
                                    </p:set>
                                    <p:anim calcmode="lin" valueType="num">
                                      <p:cBhvr additive="base">
                                        <p:cTn id="64" dur="500" fill="hold"/>
                                        <p:tgtEl>
                                          <p:spTgt spid="189"/>
                                        </p:tgtEl>
                                        <p:attrNameLst>
                                          <p:attrName>ppt_x</p:attrName>
                                        </p:attrNameLst>
                                      </p:cBhvr>
                                      <p:tavLst>
                                        <p:tav tm="0">
                                          <p:val>
                                            <p:strVal val="#ppt_x"/>
                                          </p:val>
                                        </p:tav>
                                        <p:tav tm="100000">
                                          <p:val>
                                            <p:strVal val="#ppt_x"/>
                                          </p:val>
                                        </p:tav>
                                      </p:tavLst>
                                    </p:anim>
                                    <p:anim calcmode="lin" valueType="num">
                                      <p:cBhvr additive="base">
                                        <p:cTn id="65"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0" grpId="0"/>
      <p:bldP spid="24" grpId="0"/>
      <p:bldP spid="92" grpId="0"/>
      <p:bldP spid="95" grpId="0"/>
      <p:bldP spid="71" grpId="0"/>
      <p:bldP spid="77" grpId="0"/>
      <p:bldGraphic spid="155" grpId="0">
        <p:bldAsOne/>
      </p:bldGraphic>
      <p:bldP spid="179" grpId="0"/>
      <p:bldP spid="161" grpId="0" animBg="1"/>
      <p:bldP spid="167" grpId="0" animBg="1"/>
      <p:bldP spid="176" grpId="0" animBg="1"/>
      <p:bldP spid="177" grpId="0" animBg="1"/>
      <p:bldP spid="178" grpId="0" animBg="1"/>
      <p:bldP spid="186" grpId="0"/>
      <p:bldP spid="187" grpId="0" animBg="1"/>
      <p:bldP spid="188" grpId="0" animBg="1"/>
      <p:bldP spid="18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Quality Objectives</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80</a:t>
            </a:fld>
            <a:endParaRPr lang="de-DE" dirty="0"/>
          </a:p>
        </p:txBody>
      </p:sp>
      <p:sp>
        <p:nvSpPr>
          <p:cNvPr id="6" name="TextBox 5"/>
          <p:cNvSpPr txBox="1"/>
          <p:nvPr/>
        </p:nvSpPr>
        <p:spPr>
          <a:xfrm>
            <a:off x="479375" y="836712"/>
            <a:ext cx="11305257" cy="535531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Quality objectives</a:t>
            </a:r>
            <a:r>
              <a:rPr lang="en-US" dirty="0"/>
              <a:t> in RVC are defined as </a:t>
            </a:r>
            <a:r>
              <a:rPr lang="en-US" b="1" dirty="0">
                <a:solidFill>
                  <a:schemeClr val="tx2"/>
                </a:solidFill>
              </a:rPr>
              <a:t>Quality</a:t>
            </a:r>
            <a:r>
              <a:rPr lang="en-US" dirty="0"/>
              <a:t>, </a:t>
            </a:r>
            <a:r>
              <a:rPr lang="en-US" b="1" dirty="0">
                <a:solidFill>
                  <a:schemeClr val="tx2"/>
                </a:solidFill>
              </a:rPr>
              <a:t>Cost</a:t>
            </a:r>
            <a:r>
              <a:rPr lang="en-US" dirty="0"/>
              <a:t>, and </a:t>
            </a:r>
            <a:r>
              <a:rPr lang="en-US" b="1" dirty="0">
                <a:solidFill>
                  <a:schemeClr val="tx2"/>
                </a:solidFill>
              </a:rPr>
              <a:t>Delivery</a:t>
            </a:r>
            <a:r>
              <a:rPr lang="en-US" dirty="0">
                <a:solidFill>
                  <a:schemeClr val="tx2"/>
                </a:solidFill>
              </a:rPr>
              <a:t> </a:t>
            </a:r>
            <a:r>
              <a:rPr lang="en-US" dirty="0"/>
              <a:t>(a.k.a. QCD in KPI management)</a:t>
            </a:r>
          </a:p>
          <a:p>
            <a:pPr marL="398463" lvl="1" indent="-173038" algn="just">
              <a:buClr>
                <a:schemeClr val="tx2"/>
              </a:buClr>
              <a:buFont typeface="Wingdings" panose="05000000000000000000" pitchFamily="2" charset="2"/>
              <a:buChar char="§"/>
            </a:pPr>
            <a:endParaRPr lang="en-US" b="1" dirty="0">
              <a:solidFill>
                <a:schemeClr val="tx2"/>
              </a:solidFill>
            </a:endParaRPr>
          </a:p>
          <a:p>
            <a:pPr marL="398463" lvl="1" indent="-173038" algn="just">
              <a:buClr>
                <a:schemeClr val="tx2"/>
              </a:buClr>
              <a:buFont typeface="Wingdings" panose="05000000000000000000" pitchFamily="2" charset="2"/>
              <a:buChar char="§"/>
            </a:pPr>
            <a:r>
              <a:rPr lang="en-US" b="1" dirty="0">
                <a:solidFill>
                  <a:schemeClr val="tx2"/>
                </a:solidFill>
              </a:rPr>
              <a:t>Quality</a:t>
            </a:r>
            <a:r>
              <a:rPr lang="en-US" dirty="0"/>
              <a:t>: </a:t>
            </a:r>
            <a:r>
              <a:rPr lang="en-US" i="1" dirty="0"/>
              <a:t>ability of a product or service to meet and exceed customer expectation</a:t>
            </a:r>
          </a:p>
          <a:p>
            <a:pPr marL="855663" lvl="2" indent="-173038" algn="just">
              <a:buClr>
                <a:schemeClr val="tx2"/>
              </a:buClr>
              <a:buFont typeface="Wingdings" panose="05000000000000000000" pitchFamily="2" charset="2"/>
              <a:buChar char="§"/>
            </a:pPr>
            <a:r>
              <a:rPr lang="en-US" b="1" dirty="0">
                <a:solidFill>
                  <a:srgbClr val="C00000"/>
                </a:solidFill>
              </a:rPr>
              <a:t>[KPI-main]</a:t>
            </a:r>
            <a:r>
              <a:rPr lang="en-US" dirty="0"/>
              <a:t> Bug-after-release (BAR)</a:t>
            </a:r>
          </a:p>
          <a:p>
            <a:pPr marL="1312863" lvl="3" indent="-173038" algn="just">
              <a:buClr>
                <a:schemeClr val="tx2"/>
              </a:buClr>
              <a:buFont typeface="Wingdings" panose="05000000000000000000" pitchFamily="2" charset="2"/>
              <a:buChar char="§"/>
            </a:pPr>
            <a:r>
              <a:rPr lang="en-US" dirty="0">
                <a:solidFill>
                  <a:srgbClr val="C00000"/>
                </a:solidFill>
              </a:rPr>
              <a:t>[KPI-sub]</a:t>
            </a:r>
            <a:r>
              <a:rPr lang="en-US" dirty="0"/>
              <a:t> Accumulated number of checkpoint (CP) which the BAR passed through</a:t>
            </a:r>
          </a:p>
          <a:p>
            <a:pPr marL="1312863" lvl="3" indent="-173038" algn="just">
              <a:buClr>
                <a:schemeClr val="tx2"/>
              </a:buClr>
              <a:buFont typeface="Wingdings" panose="05000000000000000000" pitchFamily="2" charset="2"/>
              <a:buChar char="§"/>
            </a:pPr>
            <a:r>
              <a:rPr lang="en-US" dirty="0">
                <a:solidFill>
                  <a:srgbClr val="C00000"/>
                </a:solidFill>
              </a:rPr>
              <a:t>[KPI-sub] </a:t>
            </a:r>
            <a:r>
              <a:rPr lang="en-US" dirty="0"/>
              <a:t>Number of bugs caused by not applying known countermeasures among the BARs</a:t>
            </a:r>
          </a:p>
          <a:p>
            <a:pPr marL="855663" lvl="2" indent="-173038" algn="just">
              <a:buClr>
                <a:schemeClr val="tx2"/>
              </a:buClr>
              <a:buFont typeface="Wingdings" panose="05000000000000000000" pitchFamily="2" charset="2"/>
              <a:buChar char="§"/>
            </a:pPr>
            <a:r>
              <a:rPr lang="en-US" dirty="0">
                <a:solidFill>
                  <a:srgbClr val="7030A0"/>
                </a:solidFill>
              </a:rPr>
              <a:t>[KPI-optional]</a:t>
            </a:r>
            <a:r>
              <a:rPr lang="en-US" dirty="0"/>
              <a:t> Bug-leakage after acceptance test (AT)</a:t>
            </a:r>
          </a:p>
          <a:p>
            <a:pPr marL="855663" lvl="2" indent="-173038" algn="just">
              <a:buClr>
                <a:schemeClr val="tx2"/>
              </a:buClr>
              <a:buFont typeface="Wingdings" panose="05000000000000000000" pitchFamily="2" charset="2"/>
              <a:buChar char="§"/>
            </a:pPr>
            <a:r>
              <a:rPr lang="en-US" dirty="0">
                <a:solidFill>
                  <a:srgbClr val="7030A0"/>
                </a:solidFill>
              </a:rPr>
              <a:t>[KPI-optional]</a:t>
            </a:r>
            <a:r>
              <a:rPr lang="en-US" dirty="0"/>
              <a:t> Peer review engagement rate per process</a:t>
            </a:r>
          </a:p>
          <a:p>
            <a:pPr marL="398463" lvl="1" indent="-173038" algn="just">
              <a:buClr>
                <a:schemeClr val="tx2"/>
              </a:buClr>
              <a:buFont typeface="Wingdings" panose="05000000000000000000" pitchFamily="2" charset="2"/>
              <a:buChar char="§"/>
            </a:pPr>
            <a:endParaRPr lang="en-US" b="1" dirty="0">
              <a:solidFill>
                <a:schemeClr val="tx2"/>
              </a:solidFill>
            </a:endParaRPr>
          </a:p>
          <a:p>
            <a:pPr marL="398463" lvl="1" indent="-173038" algn="just">
              <a:buClr>
                <a:schemeClr val="tx2"/>
              </a:buClr>
              <a:buFont typeface="Wingdings" panose="05000000000000000000" pitchFamily="2" charset="2"/>
              <a:buChar char="§"/>
            </a:pPr>
            <a:r>
              <a:rPr lang="en-US" b="1" dirty="0">
                <a:solidFill>
                  <a:schemeClr val="tx2"/>
                </a:solidFill>
              </a:rPr>
              <a:t>Cost</a:t>
            </a:r>
            <a:r>
              <a:rPr lang="en-US" dirty="0"/>
              <a:t>: </a:t>
            </a:r>
            <a:r>
              <a:rPr lang="en-US" i="1" dirty="0"/>
              <a:t>minimizing the total development cost</a:t>
            </a:r>
          </a:p>
          <a:p>
            <a:pPr marL="855663" lvl="2" indent="-173038" algn="just">
              <a:buClr>
                <a:schemeClr val="tx2"/>
              </a:buClr>
              <a:buFont typeface="Wingdings" panose="05000000000000000000" pitchFamily="2" charset="2"/>
              <a:buChar char="§"/>
            </a:pPr>
            <a:r>
              <a:rPr lang="en-US" b="1" dirty="0">
                <a:solidFill>
                  <a:srgbClr val="C00000"/>
                </a:solidFill>
              </a:rPr>
              <a:t>[KPI-main]</a:t>
            </a:r>
            <a:r>
              <a:rPr lang="en-US" dirty="0"/>
              <a:t> Defect ratio of product (upper phase vs. lower phase)</a:t>
            </a:r>
          </a:p>
          <a:p>
            <a:pPr marL="855663" lvl="2" indent="-173038" algn="just">
              <a:buClr>
                <a:schemeClr val="tx2"/>
              </a:buClr>
              <a:buFont typeface="Wingdings" panose="05000000000000000000" pitchFamily="2" charset="2"/>
              <a:buChar char="§"/>
            </a:pPr>
            <a:r>
              <a:rPr lang="en-US" dirty="0">
                <a:solidFill>
                  <a:srgbClr val="7030A0"/>
                </a:solidFill>
              </a:rPr>
              <a:t>[KPI-optional]</a:t>
            </a:r>
            <a:r>
              <a:rPr lang="en-US" dirty="0"/>
              <a:t> Review efficiency (bugs found by review vs. total bugs)</a:t>
            </a:r>
          </a:p>
          <a:p>
            <a:pPr marL="855663" lvl="2" indent="-173038" algn="just">
              <a:buClr>
                <a:schemeClr val="tx2"/>
              </a:buClr>
              <a:buFont typeface="Wingdings" panose="05000000000000000000" pitchFamily="2" charset="2"/>
              <a:buChar char="§"/>
            </a:pPr>
            <a:r>
              <a:rPr lang="en-US" dirty="0">
                <a:solidFill>
                  <a:srgbClr val="7030A0"/>
                </a:solidFill>
              </a:rPr>
              <a:t>[KPI-optional]</a:t>
            </a:r>
            <a:r>
              <a:rPr lang="en-US" dirty="0"/>
              <a:t> Defect removal efficiency (bugs found before release vs. total number of bugs)</a:t>
            </a:r>
          </a:p>
          <a:p>
            <a:pPr marL="398463" lvl="1" indent="-173038" algn="just">
              <a:buClr>
                <a:schemeClr val="tx2"/>
              </a:buClr>
              <a:buFont typeface="Wingdings" panose="05000000000000000000" pitchFamily="2" charset="2"/>
              <a:buChar char="§"/>
            </a:pPr>
            <a:endParaRPr lang="en-US" b="1" dirty="0">
              <a:solidFill>
                <a:schemeClr val="tx2"/>
              </a:solidFill>
            </a:endParaRPr>
          </a:p>
          <a:p>
            <a:pPr marL="398463" lvl="1" indent="-173038" algn="just">
              <a:buClr>
                <a:schemeClr val="tx2"/>
              </a:buClr>
              <a:buFont typeface="Wingdings" panose="05000000000000000000" pitchFamily="2" charset="2"/>
              <a:buChar char="§"/>
            </a:pPr>
            <a:r>
              <a:rPr lang="en-US" b="1" dirty="0">
                <a:solidFill>
                  <a:schemeClr val="tx2"/>
                </a:solidFill>
              </a:rPr>
              <a:t>Delivery</a:t>
            </a:r>
            <a:r>
              <a:rPr lang="en-US" dirty="0"/>
              <a:t>: </a:t>
            </a:r>
            <a:r>
              <a:rPr lang="en-US" i="1" dirty="0"/>
              <a:t>providing good customer service on time</a:t>
            </a:r>
          </a:p>
          <a:p>
            <a:pPr marL="855663" lvl="2" indent="-173038" algn="just">
              <a:buClr>
                <a:schemeClr val="tx2"/>
              </a:buClr>
              <a:buFont typeface="Wingdings" panose="05000000000000000000" pitchFamily="2" charset="2"/>
              <a:buChar char="§"/>
            </a:pPr>
            <a:r>
              <a:rPr lang="en-US" b="1" dirty="0">
                <a:solidFill>
                  <a:srgbClr val="C00000"/>
                </a:solidFill>
              </a:rPr>
              <a:t>[KPI-main] </a:t>
            </a:r>
            <a:r>
              <a:rPr lang="en-US" dirty="0"/>
              <a:t>In-time release rate (released times vs. total released-delayed times)</a:t>
            </a:r>
          </a:p>
          <a:p>
            <a:pPr marL="855663" lvl="2" indent="-173038" algn="just">
              <a:buClr>
                <a:schemeClr val="tx2"/>
              </a:buClr>
              <a:buFont typeface="Wingdings" panose="05000000000000000000" pitchFamily="2" charset="2"/>
              <a:buChar char="§"/>
            </a:pPr>
            <a:r>
              <a:rPr lang="en-US" dirty="0">
                <a:solidFill>
                  <a:srgbClr val="7030A0"/>
                </a:solidFill>
              </a:rPr>
              <a:t>[KPI-optional] </a:t>
            </a:r>
            <a:r>
              <a:rPr lang="en-US" dirty="0"/>
              <a:t>Release commitment rate (released times vs. total adjust-cancel-released times)</a:t>
            </a:r>
          </a:p>
          <a:p>
            <a:pPr marL="855663" lvl="2" indent="-173038" algn="just">
              <a:buClr>
                <a:schemeClr val="tx2"/>
              </a:buClr>
              <a:buFont typeface="Wingdings" panose="05000000000000000000" pitchFamily="2" charset="2"/>
              <a:buChar char="§"/>
            </a:pPr>
            <a:r>
              <a:rPr lang="en-US" dirty="0">
                <a:solidFill>
                  <a:srgbClr val="7030A0"/>
                </a:solidFill>
              </a:rPr>
              <a:t>[KPI-optional] </a:t>
            </a:r>
            <a:r>
              <a:rPr lang="en-US" dirty="0"/>
              <a:t>Release cycle time (total time per release)</a:t>
            </a:r>
          </a:p>
          <a:p>
            <a:pPr marL="855663" lvl="2" indent="-173038" algn="just">
              <a:buClr>
                <a:schemeClr val="tx2"/>
              </a:buClr>
              <a:buFont typeface="Wingdings" panose="05000000000000000000" pitchFamily="2" charset="2"/>
              <a:buChar char="§"/>
            </a:pPr>
            <a:r>
              <a:rPr lang="en-US" dirty="0">
                <a:solidFill>
                  <a:srgbClr val="7030A0"/>
                </a:solidFill>
              </a:rPr>
              <a:t>[KPI-optional] </a:t>
            </a:r>
            <a:r>
              <a:rPr lang="en-US" dirty="0"/>
              <a:t>Open-Close ticket rate (story-point velocity or ticket velocity)</a:t>
            </a:r>
          </a:p>
        </p:txBody>
      </p:sp>
      <p:sp>
        <p:nvSpPr>
          <p:cNvPr id="5" name="Rectangle 4">
            <a:extLst>
              <a:ext uri="{FF2B5EF4-FFF2-40B4-BE49-F238E27FC236}">
                <a16:creationId xmlns:a16="http://schemas.microsoft.com/office/drawing/2014/main" id="{4D717BD4-E2AD-4F8A-B268-EF16639773A2}"/>
              </a:ext>
            </a:extLst>
          </p:cNvPr>
          <p:cNvSpPr/>
          <p:nvPr/>
        </p:nvSpPr>
        <p:spPr>
          <a:xfrm>
            <a:off x="263352" y="764704"/>
            <a:ext cx="11737304"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Out of date </a:t>
            </a:r>
            <a:r>
              <a:rPr lang="en-US" sz="4400" dirty="0">
                <a:sym typeface="Wingdings" panose="05000000000000000000" pitchFamily="2" charset="2"/>
              </a:rPr>
              <a:t> under maintaining</a:t>
            </a:r>
            <a:endParaRPr lang="en-US" dirty="0"/>
          </a:p>
        </p:txBody>
      </p:sp>
    </p:spTree>
    <p:extLst>
      <p:ext uri="{BB962C8B-B14F-4D97-AF65-F5344CB8AC3E}">
        <p14:creationId xmlns:p14="http://schemas.microsoft.com/office/powerpoint/2010/main" val="250020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500"/>
                                        <p:tgtEl>
                                          <p:spTgt spid="6">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500"/>
                                        <p:tgtEl>
                                          <p:spTgt spid="6">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animEffect transition="in" filter="fade">
                                      <p:cBhvr>
                                        <p:cTn id="41" dur="500"/>
                                        <p:tgtEl>
                                          <p:spTgt spid="6">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14" end="14"/>
                                            </p:txEl>
                                          </p:spTgt>
                                        </p:tgtEl>
                                        <p:attrNameLst>
                                          <p:attrName>style.visibility</p:attrName>
                                        </p:attrNameLst>
                                      </p:cBhvr>
                                      <p:to>
                                        <p:strVal val="visible"/>
                                      </p:to>
                                    </p:set>
                                    <p:animEffect transition="in" filter="fade">
                                      <p:cBhvr>
                                        <p:cTn id="46" dur="500"/>
                                        <p:tgtEl>
                                          <p:spTgt spid="6">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animEffect transition="in" filter="fade">
                                      <p:cBhvr>
                                        <p:cTn id="49" dur="500"/>
                                        <p:tgtEl>
                                          <p:spTgt spid="6">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6" end="16"/>
                                            </p:txEl>
                                          </p:spTgt>
                                        </p:tgtEl>
                                        <p:attrNameLst>
                                          <p:attrName>style.visibility</p:attrName>
                                        </p:attrNameLst>
                                      </p:cBhvr>
                                      <p:to>
                                        <p:strVal val="visible"/>
                                      </p:to>
                                    </p:set>
                                    <p:animEffect transition="in" filter="fade">
                                      <p:cBhvr>
                                        <p:cTn id="52" dur="500"/>
                                        <p:tgtEl>
                                          <p:spTgt spid="6">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17" end="17"/>
                                            </p:txEl>
                                          </p:spTgt>
                                        </p:tgtEl>
                                        <p:attrNameLst>
                                          <p:attrName>style.visibility</p:attrName>
                                        </p:attrNameLst>
                                      </p:cBhvr>
                                      <p:to>
                                        <p:strVal val="visible"/>
                                      </p:to>
                                    </p:set>
                                    <p:animEffect transition="in" filter="fade">
                                      <p:cBhvr>
                                        <p:cTn id="55" dur="500"/>
                                        <p:tgtEl>
                                          <p:spTgt spid="6">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18" end="18"/>
                                            </p:txEl>
                                          </p:spTgt>
                                        </p:tgtEl>
                                        <p:attrNameLst>
                                          <p:attrName>style.visibility</p:attrName>
                                        </p:attrNameLst>
                                      </p:cBhvr>
                                      <p:to>
                                        <p:strVal val="visible"/>
                                      </p:to>
                                    </p:set>
                                    <p:animEffect transition="in" filter="fade">
                                      <p:cBhvr>
                                        <p:cTn id="58"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Quality Objectives: </a:t>
            </a:r>
            <a:r>
              <a:rPr lang="en-US" dirty="0">
                <a:solidFill>
                  <a:srgbClr val="C00000"/>
                </a:solidFill>
              </a:rPr>
              <a:t>Target from RVC</a:t>
            </a:r>
            <a:r>
              <a:rPr lang="en-US" dirty="0"/>
              <a:t> ESW (19-1H)</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81</a:t>
            </a:fld>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2788447327"/>
              </p:ext>
            </p:extLst>
          </p:nvPr>
        </p:nvGraphicFramePr>
        <p:xfrm>
          <a:off x="479374" y="1052736"/>
          <a:ext cx="11233249" cy="3027680"/>
        </p:xfrm>
        <a:graphic>
          <a:graphicData uri="http://schemas.openxmlformats.org/drawingml/2006/table">
            <a:tbl>
              <a:tblPr firstRow="1" bandRow="1">
                <a:tableStyleId>{EB9631B5-78F2-41C9-869B-9F39066F8104}</a:tableStyleId>
              </a:tblPr>
              <a:tblGrid>
                <a:gridCol w="1080122">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gridCol w="4680520">
                  <a:extLst>
                    <a:ext uri="{9D8B030D-6E8A-4147-A177-3AD203B41FA5}">
                      <a16:colId xmlns:a16="http://schemas.microsoft.com/office/drawing/2014/main" val="20002"/>
                    </a:ext>
                  </a:extLst>
                </a:gridCol>
                <a:gridCol w="1944215">
                  <a:extLst>
                    <a:ext uri="{9D8B030D-6E8A-4147-A177-3AD203B41FA5}">
                      <a16:colId xmlns:a16="http://schemas.microsoft.com/office/drawing/2014/main" val="20003"/>
                    </a:ext>
                  </a:extLst>
                </a:gridCol>
              </a:tblGrid>
              <a:tr h="370840">
                <a:tc gridSpan="2">
                  <a:txBody>
                    <a:bodyPr/>
                    <a:lstStyle/>
                    <a:p>
                      <a:r>
                        <a:rPr lang="en-US" dirty="0"/>
                        <a:t>Indicator (KPI-main)</a:t>
                      </a:r>
                    </a:p>
                  </a:txBody>
                  <a:tcPr>
                    <a:lnR w="12700" cap="flat" cmpd="sng" algn="ctr">
                      <a:solidFill>
                        <a:schemeClr val="tx2"/>
                      </a:solidFill>
                      <a:prstDash val="solid"/>
                      <a:round/>
                      <a:headEnd type="none" w="med" len="med"/>
                      <a:tailEnd type="none" w="med" len="med"/>
                    </a:lnR>
                    <a:solidFill>
                      <a:schemeClr val="tx2"/>
                    </a:solidFill>
                  </a:tcPr>
                </a:tc>
                <a:tc hMerge="1">
                  <a:txBody>
                    <a:bodyPr/>
                    <a:lstStyle/>
                    <a:p>
                      <a:endParaRPr lang="en-US" dirty="0"/>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r>
                        <a:rPr lang="en-US" dirty="0"/>
                        <a:t>Purpose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solidFill>
                      <a:schemeClr val="tx2"/>
                    </a:solidFill>
                  </a:tcPr>
                </a:tc>
                <a:tc>
                  <a:txBody>
                    <a:bodyPr/>
                    <a:lstStyle/>
                    <a:p>
                      <a:r>
                        <a:rPr lang="en-US" dirty="0"/>
                        <a:t>Target</a:t>
                      </a:r>
                    </a:p>
                  </a:txBody>
                  <a:tcPr>
                    <a:lnL w="12700" cap="flat" cmpd="sng" algn="ctr">
                      <a:solidFill>
                        <a:schemeClr val="tx2"/>
                      </a:solidFill>
                      <a:prstDash val="solid"/>
                      <a:round/>
                      <a:headEnd type="none" w="med" len="med"/>
                      <a:tailEnd type="none" w="med" len="med"/>
                    </a:lnL>
                    <a:solidFill>
                      <a:schemeClr val="tx2"/>
                    </a:solidFill>
                  </a:tcPr>
                </a:tc>
                <a:extLst>
                  <a:ext uri="{0D108BD9-81ED-4DB2-BD59-A6C34878D82A}">
                    <a16:rowId xmlns:a16="http://schemas.microsoft.com/office/drawing/2014/main" val="10000"/>
                  </a:ext>
                </a:extLst>
              </a:tr>
              <a:tr h="370840">
                <a:tc rowSpan="3">
                  <a:txBody>
                    <a:bodyPr/>
                    <a:lstStyle/>
                    <a:p>
                      <a:r>
                        <a:rPr lang="en-US" b="1" dirty="0"/>
                        <a:t>Quality</a:t>
                      </a:r>
                    </a:p>
                  </a:txBody>
                  <a:tcPr anchor="ctr">
                    <a:lnR w="3175" cap="flat" cmpd="sng" algn="ctr">
                      <a:solidFill>
                        <a:schemeClr val="accent6"/>
                      </a:solidFill>
                      <a:prstDash val="solid"/>
                      <a:round/>
                      <a:headEnd type="none" w="med" len="med"/>
                      <a:tailEnd type="none" w="med" len="med"/>
                    </a:lnR>
                    <a:lnB w="12700" cap="flat" cmpd="sng" algn="ctr">
                      <a:solidFill>
                        <a:schemeClr val="tx2"/>
                      </a:solidFill>
                      <a:prstDash val="solid"/>
                      <a:round/>
                      <a:headEnd type="none" w="med" len="med"/>
                      <a:tailEnd type="none" w="med" len="med"/>
                    </a:lnB>
                    <a:noFill/>
                  </a:tcPr>
                </a:tc>
                <a:tc>
                  <a:txBody>
                    <a:bodyPr/>
                    <a:lstStyle/>
                    <a:p>
                      <a:pPr algn="l"/>
                      <a:r>
                        <a:rPr lang="en-US" sz="1400" b="0" dirty="0">
                          <a:solidFill>
                            <a:schemeClr val="tx2"/>
                          </a:solidFill>
                        </a:rPr>
                        <a:t>Bugs-after-release (BAR)</a:t>
                      </a:r>
                    </a:p>
                  </a:txBody>
                  <a:tcPr anchor="ctr">
                    <a:lnL w="3175" cap="flat" cmpd="sng" algn="ctr">
                      <a:solidFill>
                        <a:schemeClr val="accent6"/>
                      </a:solidFill>
                      <a:prstDash val="solid"/>
                      <a:round/>
                      <a:headEnd type="none" w="med" len="med"/>
                      <a:tailEnd type="none" w="med" len="med"/>
                    </a:lnL>
                    <a:lnR w="12700" cap="flat" cmpd="sng" algn="ctr">
                      <a:solidFill>
                        <a:schemeClr val="tx2"/>
                      </a:solidFill>
                      <a:prstDash val="solid"/>
                      <a:round/>
                      <a:headEnd type="none" w="med" len="med"/>
                      <a:tailEnd type="none" w="med" len="med"/>
                    </a:lnR>
                    <a:lnB w="3175" cap="flat" cmpd="sng" algn="ctr">
                      <a:solidFill>
                        <a:schemeClr val="accent6"/>
                      </a:solidFill>
                      <a:prstDash val="solid"/>
                      <a:round/>
                      <a:headEnd type="none" w="med" len="med"/>
                      <a:tailEnd type="none" w="med" len="med"/>
                    </a:lnB>
                    <a:noFill/>
                  </a:tcPr>
                </a:tc>
                <a:tc>
                  <a:txBody>
                    <a:bodyPr/>
                    <a:lstStyle/>
                    <a:p>
                      <a:r>
                        <a:rPr lang="en-US" sz="1400" dirty="0"/>
                        <a:t>Bugs caused by RVC and detected after release (including released inside RVC)</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3175" cap="flat" cmpd="sng" algn="ctr">
                      <a:solidFill>
                        <a:schemeClr val="accent6"/>
                      </a:solidFill>
                      <a:prstDash val="solid"/>
                      <a:round/>
                      <a:headEnd type="none" w="med" len="med"/>
                      <a:tailEnd type="none" w="med" len="med"/>
                    </a:lnB>
                    <a:noFill/>
                  </a:tcPr>
                </a:tc>
                <a:tc>
                  <a:txBody>
                    <a:bodyPr/>
                    <a:lstStyle/>
                    <a:p>
                      <a:r>
                        <a:rPr lang="en-US" b="1" dirty="0">
                          <a:solidFill>
                            <a:schemeClr val="tx2"/>
                          </a:solidFill>
                        </a:rPr>
                        <a:t>2 or less</a:t>
                      </a:r>
                    </a:p>
                  </a:txBody>
                  <a:tcPr anchor="ctr">
                    <a:lnL w="12700" cap="flat" cmpd="sng" algn="ctr">
                      <a:solidFill>
                        <a:schemeClr val="tx2"/>
                      </a:solidFill>
                      <a:prstDash val="solid"/>
                      <a:round/>
                      <a:headEnd type="none" w="med" len="med"/>
                      <a:tailEnd type="none" w="med" len="med"/>
                    </a:lnL>
                    <a:lnB w="3175"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endParaRPr lang="en-US" dirty="0"/>
                    </a:p>
                  </a:txBody>
                  <a:tcPr>
                    <a:lnR w="12700" cap="flat" cmpd="sng" algn="ctr">
                      <a:solidFill>
                        <a:schemeClr val="accent4"/>
                      </a:solidFill>
                      <a:prstDash val="solid"/>
                      <a:round/>
                      <a:headEnd type="none" w="med" len="med"/>
                      <a:tailEnd type="none" w="med" len="med"/>
                    </a:lnR>
                  </a:tcPr>
                </a:tc>
                <a:tc>
                  <a:txBody>
                    <a:bodyPr/>
                    <a:lstStyle/>
                    <a:p>
                      <a:pPr algn="l"/>
                      <a:r>
                        <a:rPr lang="en-US" sz="1400" b="0" dirty="0">
                          <a:solidFill>
                            <a:schemeClr val="tx2"/>
                          </a:solidFill>
                        </a:rPr>
                        <a:t>Check points which are passed through</a:t>
                      </a:r>
                    </a:p>
                  </a:txBody>
                  <a:tcPr anchor="ctr">
                    <a:lnL w="3175" cap="flat" cmpd="sng" algn="ctr">
                      <a:solidFill>
                        <a:schemeClr val="accent6"/>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noFill/>
                  </a:tcPr>
                </a:tc>
                <a:tc>
                  <a:txBody>
                    <a:bodyPr/>
                    <a:lstStyle/>
                    <a:p>
                      <a:r>
                        <a:rPr lang="en-US" sz="1400" dirty="0"/>
                        <a:t>Accumulated number of CPs which bugs detected after release passed through</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noFill/>
                  </a:tcPr>
                </a:tc>
                <a:tc>
                  <a:txBody>
                    <a:bodyPr/>
                    <a:lstStyle/>
                    <a:p>
                      <a:r>
                        <a:rPr lang="en-US" b="1" dirty="0">
                          <a:solidFill>
                            <a:schemeClr val="tx2"/>
                          </a:solidFill>
                        </a:rPr>
                        <a:t>3 or less</a:t>
                      </a:r>
                    </a:p>
                  </a:txBody>
                  <a:tcPr anchor="ctr">
                    <a:lnL w="12700" cap="flat" cmpd="sng" algn="ctr">
                      <a:solidFill>
                        <a:schemeClr val="tx2"/>
                      </a:solidFill>
                      <a:prstDash val="solid"/>
                      <a:round/>
                      <a:headEnd type="none" w="med" len="med"/>
                      <a:tailEnd type="none" w="med" len="med"/>
                    </a:lnL>
                    <a:lnT w="3175" cap="flat" cmpd="sng" algn="ctr">
                      <a:solidFill>
                        <a:schemeClr val="accent6"/>
                      </a:solidFill>
                      <a:prstDash val="solid"/>
                      <a:round/>
                      <a:headEnd type="none" w="med" len="med"/>
                      <a:tailEnd type="none" w="med" len="med"/>
                    </a:lnT>
                    <a:lnB w="3175" cap="flat" cmpd="sng" algn="ctr">
                      <a:solidFill>
                        <a:schemeClr val="accent6"/>
                      </a:solidFill>
                      <a:prstDash val="solid"/>
                      <a:round/>
                      <a:headEnd type="none" w="med" len="med"/>
                      <a:tailEnd type="none" w="med" len="med"/>
                    </a:lnB>
                    <a:noFill/>
                  </a:tcPr>
                </a:tc>
                <a:extLst>
                  <a:ext uri="{0D108BD9-81ED-4DB2-BD59-A6C34878D82A}">
                    <a16:rowId xmlns:a16="http://schemas.microsoft.com/office/drawing/2014/main" val="10002"/>
                  </a:ext>
                </a:extLst>
              </a:tr>
              <a:tr h="370840">
                <a:tc vMerge="1">
                  <a:txBody>
                    <a:bodyPr/>
                    <a:lstStyle/>
                    <a:p>
                      <a:endParaRPr lang="en-US" dirty="0"/>
                    </a:p>
                  </a:txBody>
                  <a:tcPr>
                    <a:lnR w="12700" cap="flat" cmpd="sng" algn="ctr">
                      <a:solidFill>
                        <a:schemeClr val="accent4"/>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Not applying countermeasure among BAR</a:t>
                      </a:r>
                    </a:p>
                  </a:txBody>
                  <a:tcPr anchor="ctr">
                    <a:lnL w="3175" cap="flat" cmpd="sng" algn="ctr">
                      <a:solidFill>
                        <a:schemeClr val="accent6"/>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accent6"/>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400" dirty="0"/>
                        <a:t>Bugs caused by not applying known countermeasures among the bugs detected after release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accent6"/>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b="1" dirty="0">
                          <a:solidFill>
                            <a:schemeClr val="tx2"/>
                          </a:solidFill>
                        </a:rPr>
                        <a:t>ZERO</a:t>
                      </a:r>
                    </a:p>
                  </a:txBody>
                  <a:tcPr anchor="ctr">
                    <a:lnL w="12700" cap="flat" cmpd="sng" algn="ctr">
                      <a:solidFill>
                        <a:schemeClr val="tx2"/>
                      </a:solidFill>
                      <a:prstDash val="solid"/>
                      <a:round/>
                      <a:headEnd type="none" w="med" len="med"/>
                      <a:tailEnd type="none" w="med" len="med"/>
                    </a:lnL>
                    <a:lnT w="3175" cap="flat" cmpd="sng" algn="ctr">
                      <a:solidFill>
                        <a:schemeClr val="accent6"/>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b="1" dirty="0"/>
                        <a:t>Cost</a:t>
                      </a:r>
                    </a:p>
                  </a:txBody>
                  <a:tcPr anchor="ctr">
                    <a:lnR w="3175" cap="flat" cmpd="sng" algn="ctr">
                      <a:solidFill>
                        <a:schemeClr val="accent6"/>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b="0" dirty="0">
                          <a:solidFill>
                            <a:schemeClr val="tx2"/>
                          </a:solidFill>
                        </a:rPr>
                        <a:t>Defect ratio on upper phase</a:t>
                      </a:r>
                    </a:p>
                  </a:txBody>
                  <a:tcPr anchor="ctr">
                    <a:lnL w="3175" cap="flat" cmpd="sng" algn="ctr">
                      <a:solidFill>
                        <a:schemeClr val="accent6"/>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1400" dirty="0"/>
                        <a:t>To detect the possible defects of upper phase (FD, DD, CD, UT) carried over lower phase (IT,ST) in order to avoid additional development cost.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b="1" dirty="0">
                          <a:solidFill>
                            <a:schemeClr val="tx2"/>
                          </a:solidFill>
                        </a:rPr>
                        <a:t>85% or more</a:t>
                      </a: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b="1" dirty="0"/>
                        <a:t>Delivery</a:t>
                      </a:r>
                    </a:p>
                  </a:txBody>
                  <a:tcPr anchor="ctr">
                    <a:lnR w="3175" cap="flat" cmpd="sng" algn="ctr">
                      <a:solidFill>
                        <a:schemeClr val="accent6"/>
                      </a:solidFill>
                      <a:prstDash val="solid"/>
                      <a:round/>
                      <a:headEnd type="none" w="med" len="med"/>
                      <a:tailEnd type="none" w="med" len="med"/>
                    </a:lnR>
                    <a:lnT w="12700" cap="flat" cmpd="sng" algn="ctr">
                      <a:solidFill>
                        <a:schemeClr val="tx2"/>
                      </a:solidFill>
                      <a:prstDash val="solid"/>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In-time-release</a:t>
                      </a:r>
                      <a:r>
                        <a:rPr lang="en-US" sz="1400" b="0" baseline="0" dirty="0">
                          <a:solidFill>
                            <a:schemeClr val="tx2"/>
                          </a:solidFill>
                        </a:rPr>
                        <a:t> </a:t>
                      </a:r>
                      <a:r>
                        <a:rPr lang="en-US" sz="1400" b="0" dirty="0">
                          <a:solidFill>
                            <a:schemeClr val="tx2"/>
                          </a:solidFill>
                        </a:rPr>
                        <a:t>milestone</a:t>
                      </a:r>
                    </a:p>
                  </a:txBody>
                  <a:tcPr anchor="ctr">
                    <a:lnL w="3175" cap="flat" cmpd="sng" algn="ctr">
                      <a:solidFill>
                        <a:schemeClr val="accent6"/>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noFill/>
                  </a:tcPr>
                </a:tc>
                <a:tc>
                  <a:txBody>
                    <a:bodyPr/>
                    <a:lstStyle/>
                    <a:p>
                      <a:r>
                        <a:rPr lang="en-US" sz="1400" dirty="0"/>
                        <a:t>To measure our commitment achievement to customer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noFill/>
                  </a:tcPr>
                </a:tc>
                <a:tc>
                  <a:txBody>
                    <a:bodyPr/>
                    <a:lstStyle/>
                    <a:p>
                      <a:r>
                        <a:rPr lang="en-US" b="1" dirty="0">
                          <a:solidFill>
                            <a:schemeClr val="tx2"/>
                          </a:solidFill>
                        </a:rPr>
                        <a:t>98.5% or more</a:t>
                      </a: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noFill/>
                  </a:tcPr>
                </a:tc>
                <a:extLst>
                  <a:ext uri="{0D108BD9-81ED-4DB2-BD59-A6C34878D82A}">
                    <a16:rowId xmlns:a16="http://schemas.microsoft.com/office/drawing/2014/main" val="10005"/>
                  </a:ext>
                </a:extLst>
              </a:tr>
            </a:tbl>
          </a:graphicData>
        </a:graphic>
      </p:graphicFrame>
      <p:sp>
        <p:nvSpPr>
          <p:cNvPr id="4" name="TextBox 3"/>
          <p:cNvSpPr txBox="1"/>
          <p:nvPr/>
        </p:nvSpPr>
        <p:spPr>
          <a:xfrm>
            <a:off x="1786756" y="4601209"/>
            <a:ext cx="8690496" cy="1200329"/>
          </a:xfrm>
          <a:prstGeom prst="rect">
            <a:avLst/>
          </a:prstGeom>
          <a:noFill/>
        </p:spPr>
        <p:txBody>
          <a:bodyPr wrap="square" rtlCol="0">
            <a:spAutoFit/>
          </a:bodyPr>
          <a:lstStyle/>
          <a:p>
            <a:pPr algn="ctr"/>
            <a:r>
              <a:rPr lang="en-US" sz="2400" b="1" dirty="0">
                <a:solidFill>
                  <a:schemeClr val="tx2"/>
                </a:solidFill>
              </a:rPr>
              <a:t>Section/Group must follow to the KPI-main of ESW.</a:t>
            </a:r>
          </a:p>
          <a:p>
            <a:pPr algn="ctr"/>
            <a:r>
              <a:rPr lang="en-US" sz="2400" b="1" dirty="0">
                <a:solidFill>
                  <a:schemeClr val="tx2"/>
                </a:solidFill>
              </a:rPr>
              <a:t>Section/Group can set the internal target for KPI-optional as effort of management and control.</a:t>
            </a:r>
          </a:p>
        </p:txBody>
      </p:sp>
      <p:sp>
        <p:nvSpPr>
          <p:cNvPr id="6" name="Rectangle 5">
            <a:extLst>
              <a:ext uri="{FF2B5EF4-FFF2-40B4-BE49-F238E27FC236}">
                <a16:creationId xmlns:a16="http://schemas.microsoft.com/office/drawing/2014/main" id="{7E880546-425C-46B8-9174-CA5D8C2CFF10}"/>
              </a:ext>
            </a:extLst>
          </p:cNvPr>
          <p:cNvSpPr/>
          <p:nvPr/>
        </p:nvSpPr>
        <p:spPr>
          <a:xfrm>
            <a:off x="263352" y="764704"/>
            <a:ext cx="11737304"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Out of date </a:t>
            </a:r>
            <a:r>
              <a:rPr lang="en-US" sz="4400" dirty="0">
                <a:sym typeface="Wingdings" panose="05000000000000000000" pitchFamily="2" charset="2"/>
              </a:rPr>
              <a:t> under maintaining</a:t>
            </a:r>
            <a:endParaRPr lang="en-US" sz="4400" dirty="0"/>
          </a:p>
        </p:txBody>
      </p:sp>
    </p:spTree>
    <p:extLst>
      <p:ext uri="{BB962C8B-B14F-4D97-AF65-F5344CB8AC3E}">
        <p14:creationId xmlns:p14="http://schemas.microsoft.com/office/powerpoint/2010/main" val="330256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KPI: Design Defect (Quality Incident, Quality Issue)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82</a:t>
            </a:fld>
            <a:endParaRPr lang="de-DE" dirty="0"/>
          </a:p>
        </p:txBody>
      </p:sp>
      <p:sp>
        <p:nvSpPr>
          <p:cNvPr id="6" name="TextBox 5"/>
          <p:cNvSpPr txBox="1"/>
          <p:nvPr/>
        </p:nvSpPr>
        <p:spPr>
          <a:xfrm>
            <a:off x="479375" y="836712"/>
            <a:ext cx="11305257" cy="2308324"/>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the number of defects that were </a:t>
            </a:r>
            <a:r>
              <a:rPr lang="en-US" b="1" dirty="0">
                <a:solidFill>
                  <a:schemeClr val="tx2"/>
                </a:solidFill>
              </a:rPr>
              <a:t>(1) detected by customer (end-user)</a:t>
            </a:r>
            <a:r>
              <a:rPr lang="en-US" dirty="0"/>
              <a:t> </a:t>
            </a:r>
            <a:r>
              <a:rPr lang="en-US" b="1" dirty="0">
                <a:solidFill>
                  <a:schemeClr val="accent4">
                    <a:lumMod val="75000"/>
                  </a:schemeClr>
                </a:solidFill>
              </a:rPr>
              <a:t>(2) after Software Quality Qualification (QQ) process</a:t>
            </a:r>
            <a:r>
              <a:rPr lang="en-US" dirty="0"/>
              <a:t> (RCT-JF1001) is finished, and </a:t>
            </a:r>
            <a:r>
              <a:rPr lang="en-US" b="1" dirty="0">
                <a:solidFill>
                  <a:srgbClr val="7030A0"/>
                </a:solidFill>
              </a:rPr>
              <a:t>(3) within one year from date of the QQ process</a:t>
            </a:r>
            <a:r>
              <a:rPr lang="en-US" dirty="0"/>
              <a:t>.</a:t>
            </a:r>
          </a:p>
          <a:p>
            <a:pPr marL="742950" lvl="1" indent="-285750" algn="just">
              <a:buClr>
                <a:schemeClr val="tx2"/>
              </a:buClr>
              <a:buFont typeface="Wingdings" panose="05000000000000000000" pitchFamily="2" charset="2"/>
              <a:buChar char="§"/>
            </a:pPr>
            <a:r>
              <a:rPr lang="en-US" dirty="0"/>
              <a:t>It is used to understand the quality of delivered product under the viewpoint achieving ZERO defect/bug after final release.</a:t>
            </a:r>
          </a:p>
          <a:p>
            <a:pPr marL="742950" lvl="1" indent="-285750" algn="just">
              <a:buClr>
                <a:schemeClr val="tx2"/>
              </a:buClr>
              <a:buFont typeface="Wingdings" panose="05000000000000000000" pitchFamily="2" charset="2"/>
              <a:buChar char="§"/>
            </a:pPr>
            <a:r>
              <a:rPr lang="en-US" dirty="0"/>
              <a:t>For a fair judgement, the project should </a:t>
            </a:r>
            <a:r>
              <a:rPr lang="en-US" b="1" dirty="0">
                <a:solidFill>
                  <a:srgbClr val="C00000"/>
                </a:solidFill>
              </a:rPr>
              <a:t>cover both upper phase and lower phase</a:t>
            </a:r>
            <a:r>
              <a:rPr lang="en-US" dirty="0"/>
              <a:t>, such as DD+CD and UT+IT or full-phase development from FD to ST. It is to </a:t>
            </a:r>
            <a:r>
              <a:rPr lang="en-US" dirty="0">
                <a:solidFill>
                  <a:srgbClr val="C00000"/>
                </a:solidFill>
              </a:rPr>
              <a:t>ensure the responsible of RVC for the target keeping high quality status</a:t>
            </a:r>
            <a:r>
              <a:rPr lang="en-US" dirty="0"/>
              <a:t>.</a:t>
            </a:r>
          </a:p>
        </p:txBody>
      </p:sp>
      <p:graphicFrame>
        <p:nvGraphicFramePr>
          <p:cNvPr id="5" name="Chart 4"/>
          <p:cNvGraphicFramePr/>
          <p:nvPr>
            <p:extLst>
              <p:ext uri="{D42A27DB-BD31-4B8C-83A1-F6EECF244321}">
                <p14:modId xmlns:p14="http://schemas.microsoft.com/office/powerpoint/2010/main" val="581479391"/>
              </p:ext>
            </p:extLst>
          </p:nvPr>
        </p:nvGraphicFramePr>
        <p:xfrm>
          <a:off x="371363" y="3429000"/>
          <a:ext cx="5760640" cy="2694056"/>
        </p:xfrm>
        <a:graphic>
          <a:graphicData uri="http://schemas.openxmlformats.org/drawingml/2006/chart">
            <c:chart xmlns:c="http://schemas.openxmlformats.org/drawingml/2006/chart" xmlns:r="http://schemas.openxmlformats.org/officeDocument/2006/relationships" r:id="rId2"/>
          </a:graphicData>
        </a:graphic>
      </p:graphicFrame>
      <p:sp>
        <p:nvSpPr>
          <p:cNvPr id="4" name="Down Arrow 3"/>
          <p:cNvSpPr/>
          <p:nvPr/>
        </p:nvSpPr>
        <p:spPr>
          <a:xfrm rot="18890137">
            <a:off x="5275893" y="4328054"/>
            <a:ext cx="631570" cy="8959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TextBox 6"/>
          <p:cNvSpPr txBox="1"/>
          <p:nvPr/>
        </p:nvSpPr>
        <p:spPr>
          <a:xfrm>
            <a:off x="3322708" y="3955683"/>
            <a:ext cx="2809295" cy="369332"/>
          </a:xfrm>
          <a:prstGeom prst="rect">
            <a:avLst/>
          </a:prstGeom>
          <a:noFill/>
        </p:spPr>
        <p:txBody>
          <a:bodyPr wrap="none" rtlCol="0">
            <a:spAutoFit/>
          </a:bodyPr>
          <a:lstStyle/>
          <a:p>
            <a:r>
              <a:rPr lang="en-US" b="1" dirty="0"/>
              <a:t>Target is going to ZERO</a:t>
            </a:r>
          </a:p>
        </p:txBody>
      </p:sp>
      <p:sp>
        <p:nvSpPr>
          <p:cNvPr id="8" name="Explosion 1 7"/>
          <p:cNvSpPr/>
          <p:nvPr/>
        </p:nvSpPr>
        <p:spPr>
          <a:xfrm>
            <a:off x="7374811" y="3374070"/>
            <a:ext cx="576064" cy="504056"/>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TextBox 8"/>
          <p:cNvSpPr txBox="1"/>
          <p:nvPr/>
        </p:nvSpPr>
        <p:spPr>
          <a:xfrm>
            <a:off x="6692063" y="3878126"/>
            <a:ext cx="1941557" cy="369332"/>
          </a:xfrm>
          <a:prstGeom prst="rect">
            <a:avLst/>
          </a:prstGeom>
          <a:noFill/>
        </p:spPr>
        <p:txBody>
          <a:bodyPr wrap="none" rtlCol="0">
            <a:spAutoFit/>
          </a:bodyPr>
          <a:lstStyle/>
          <a:p>
            <a:r>
              <a:rPr lang="en-US" dirty="0"/>
              <a:t>Bug after release</a:t>
            </a:r>
          </a:p>
        </p:txBody>
      </p:sp>
      <p:sp>
        <p:nvSpPr>
          <p:cNvPr id="10" name="TextBox 9"/>
          <p:cNvSpPr txBox="1"/>
          <p:nvPr/>
        </p:nvSpPr>
        <p:spPr>
          <a:xfrm>
            <a:off x="8184232" y="4289201"/>
            <a:ext cx="3096344" cy="646331"/>
          </a:xfrm>
          <a:prstGeom prst="rect">
            <a:avLst/>
          </a:prstGeom>
          <a:noFill/>
        </p:spPr>
        <p:txBody>
          <a:bodyPr wrap="square" rtlCol="0">
            <a:spAutoFit/>
          </a:bodyPr>
          <a:lstStyle/>
          <a:p>
            <a:r>
              <a:rPr lang="en-US" dirty="0"/>
              <a:t>(1) Send </a:t>
            </a:r>
            <a:r>
              <a:rPr lang="en-US" dirty="0">
                <a:solidFill>
                  <a:srgbClr val="C00000"/>
                </a:solidFill>
              </a:rPr>
              <a:t>immediate report</a:t>
            </a:r>
            <a:r>
              <a:rPr lang="en-US" dirty="0"/>
              <a:t> to manager + QA + QC</a:t>
            </a:r>
          </a:p>
        </p:txBody>
      </p:sp>
      <p:sp>
        <p:nvSpPr>
          <p:cNvPr id="11" name="TextBox 10"/>
          <p:cNvSpPr txBox="1"/>
          <p:nvPr/>
        </p:nvSpPr>
        <p:spPr>
          <a:xfrm>
            <a:off x="8184232" y="4935532"/>
            <a:ext cx="3096344" cy="646331"/>
          </a:xfrm>
          <a:prstGeom prst="rect">
            <a:avLst/>
          </a:prstGeom>
          <a:noFill/>
        </p:spPr>
        <p:txBody>
          <a:bodyPr wrap="square" rtlCol="0">
            <a:spAutoFit/>
          </a:bodyPr>
          <a:lstStyle/>
          <a:p>
            <a:r>
              <a:rPr lang="en-US" dirty="0"/>
              <a:t>(2) Handle </a:t>
            </a:r>
            <a:r>
              <a:rPr lang="en-US" dirty="0">
                <a:solidFill>
                  <a:srgbClr val="C00000"/>
                </a:solidFill>
              </a:rPr>
              <a:t>bug analysis</a:t>
            </a:r>
            <a:r>
              <a:rPr lang="en-US" dirty="0"/>
              <a:t> and </a:t>
            </a:r>
            <a:r>
              <a:rPr lang="en-US" dirty="0">
                <a:solidFill>
                  <a:srgbClr val="C00000"/>
                </a:solidFill>
              </a:rPr>
              <a:t>bug fixing</a:t>
            </a:r>
            <a:r>
              <a:rPr lang="en-US" dirty="0"/>
              <a:t> plan</a:t>
            </a:r>
          </a:p>
        </p:txBody>
      </p:sp>
      <p:sp>
        <p:nvSpPr>
          <p:cNvPr id="12" name="TextBox 11"/>
          <p:cNvSpPr txBox="1"/>
          <p:nvPr/>
        </p:nvSpPr>
        <p:spPr>
          <a:xfrm>
            <a:off x="8184232" y="5581863"/>
            <a:ext cx="3096344" cy="646331"/>
          </a:xfrm>
          <a:prstGeom prst="rect">
            <a:avLst/>
          </a:prstGeom>
          <a:noFill/>
        </p:spPr>
        <p:txBody>
          <a:bodyPr wrap="square" rtlCol="0">
            <a:spAutoFit/>
          </a:bodyPr>
          <a:lstStyle/>
          <a:p>
            <a:r>
              <a:rPr lang="en-US" dirty="0"/>
              <a:t>(3) Handle </a:t>
            </a:r>
            <a:r>
              <a:rPr lang="en-US" dirty="0">
                <a:solidFill>
                  <a:srgbClr val="C00000"/>
                </a:solidFill>
              </a:rPr>
              <a:t>5-Why analysis</a:t>
            </a:r>
            <a:r>
              <a:rPr lang="en-US" dirty="0"/>
              <a:t> and apply </a:t>
            </a:r>
            <a:r>
              <a:rPr lang="en-US" dirty="0">
                <a:solidFill>
                  <a:srgbClr val="C00000"/>
                </a:solidFill>
              </a:rPr>
              <a:t>countermeasure</a:t>
            </a:r>
          </a:p>
        </p:txBody>
      </p:sp>
      <p:sp>
        <p:nvSpPr>
          <p:cNvPr id="13" name="Curved Right Arrow 12"/>
          <p:cNvSpPr/>
          <p:nvPr/>
        </p:nvSpPr>
        <p:spPr>
          <a:xfrm>
            <a:off x="7554380" y="4611216"/>
            <a:ext cx="629852" cy="680874"/>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14" name="Curved Right Arrow 13"/>
          <p:cNvSpPr/>
          <p:nvPr/>
        </p:nvSpPr>
        <p:spPr>
          <a:xfrm>
            <a:off x="7554379" y="5315817"/>
            <a:ext cx="629852" cy="680874"/>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15" name="Bent Arrow 14"/>
          <p:cNvSpPr/>
          <p:nvPr/>
        </p:nvSpPr>
        <p:spPr>
          <a:xfrm flipV="1">
            <a:off x="7554379" y="4230930"/>
            <a:ext cx="629852" cy="340843"/>
          </a:xfrm>
          <a:prstGeom prst="bentArrow">
            <a:avLst>
              <a:gd name="adj1" fmla="val 43897"/>
              <a:gd name="adj2" fmla="val 43408"/>
              <a:gd name="adj3" fmla="val 50000"/>
              <a:gd name="adj4" fmla="val 2227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8346468" y="3302933"/>
            <a:ext cx="2934108" cy="646331"/>
          </a:xfrm>
          <a:prstGeom prst="rect">
            <a:avLst/>
          </a:prstGeom>
          <a:noFill/>
        </p:spPr>
        <p:txBody>
          <a:bodyPr wrap="square" rtlCol="0">
            <a:spAutoFit/>
          </a:bodyPr>
          <a:lstStyle/>
          <a:p>
            <a:r>
              <a:rPr lang="en-US" b="1" dirty="0"/>
              <a:t>A simple (understanding) flow when it happens…</a:t>
            </a:r>
          </a:p>
        </p:txBody>
      </p:sp>
      <p:sp>
        <p:nvSpPr>
          <p:cNvPr id="17" name="Rectangle 16">
            <a:extLst>
              <a:ext uri="{FF2B5EF4-FFF2-40B4-BE49-F238E27FC236}">
                <a16:creationId xmlns:a16="http://schemas.microsoft.com/office/drawing/2014/main" id="{5BBF43D4-E415-49D7-AAF2-763C2E3ED4C7}"/>
              </a:ext>
            </a:extLst>
          </p:cNvPr>
          <p:cNvSpPr/>
          <p:nvPr/>
        </p:nvSpPr>
        <p:spPr>
          <a:xfrm>
            <a:off x="263352" y="764704"/>
            <a:ext cx="11737304"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Out of date </a:t>
            </a:r>
            <a:r>
              <a:rPr lang="en-US" sz="4400" dirty="0">
                <a:sym typeface="Wingdings" panose="05000000000000000000" pitchFamily="2" charset="2"/>
              </a:rPr>
              <a:t> under maintaining</a:t>
            </a:r>
            <a:endParaRPr lang="en-US" sz="4400" dirty="0"/>
          </a:p>
        </p:txBody>
      </p:sp>
    </p:spTree>
    <p:extLst>
      <p:ext uri="{BB962C8B-B14F-4D97-AF65-F5344CB8AC3E}">
        <p14:creationId xmlns:p14="http://schemas.microsoft.com/office/powerpoint/2010/main" val="176160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 grpId="0" animBg="1"/>
      <p:bldP spid="7" grpId="0"/>
      <p:bldP spid="8" grpId="0" animBg="1"/>
      <p:bldP spid="9" grpId="0"/>
      <p:bldP spid="10" grpId="0"/>
      <p:bldP spid="11" grpId="0"/>
      <p:bldP spid="12" grpId="0"/>
      <p:bldP spid="13" grpId="0" animBg="1"/>
      <p:bldP spid="14" grpId="0" animBg="1"/>
      <p:bldP spid="15" grpId="0" animBg="1"/>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(3-3) KPI: Checkpoint which are pass-through</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83</a:t>
            </a:fld>
            <a:endParaRPr lang="de-DE" dirty="0"/>
          </a:p>
        </p:txBody>
      </p:sp>
      <p:sp>
        <p:nvSpPr>
          <p:cNvPr id="6" name="TextBox 5"/>
          <p:cNvSpPr txBox="1"/>
          <p:nvPr/>
        </p:nvSpPr>
        <p:spPr>
          <a:xfrm>
            <a:off x="479375" y="836712"/>
            <a:ext cx="11305257" cy="5078313"/>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the accumulated number of checkpoints (CP) pass-through when the </a:t>
            </a:r>
            <a:r>
              <a:rPr lang="en-US" dirty="0">
                <a:solidFill>
                  <a:srgbClr val="C00000"/>
                </a:solidFill>
              </a:rPr>
              <a:t>bug after release caused until it is detected</a:t>
            </a:r>
            <a:r>
              <a:rPr lang="en-US" dirty="0"/>
              <a:t>.</a:t>
            </a:r>
          </a:p>
          <a:p>
            <a:pPr marL="742950" lvl="1" indent="-285750" algn="just">
              <a:buClr>
                <a:schemeClr val="tx2"/>
              </a:buClr>
              <a:buFont typeface="Wingdings" panose="05000000000000000000" pitchFamily="2" charset="2"/>
              <a:buChar char="§"/>
            </a:pPr>
            <a:r>
              <a:rPr lang="en-US" dirty="0"/>
              <a:t>It is used to understand the quality of later phases under the viewpoint defects detection can be covered by later phases even with higher cost.</a:t>
            </a:r>
          </a:p>
          <a:p>
            <a:pPr marL="742950" lvl="1" indent="-285750" algn="just">
              <a:buClr>
                <a:schemeClr val="tx2"/>
              </a:buClr>
              <a:buFont typeface="Wingdings" panose="05000000000000000000" pitchFamily="2" charset="2"/>
              <a:buChar char="§"/>
            </a:pPr>
            <a:endParaRPr lang="en-US" dirty="0"/>
          </a:p>
          <a:p>
            <a:pPr marL="742950" lvl="1" indent="-285750" algn="just">
              <a:buClr>
                <a:schemeClr val="tx2"/>
              </a:buClr>
              <a:buFont typeface="Wingdings" panose="05000000000000000000" pitchFamily="2" charset="2"/>
              <a:buChar char="§"/>
            </a:pPr>
            <a:r>
              <a:rPr lang="en-US" dirty="0"/>
              <a:t>The number of CPs are 6 including Project Planning, Requirement Development, </a:t>
            </a:r>
            <a:r>
              <a:rPr lang="en-US" dirty="0">
                <a:solidFill>
                  <a:schemeClr val="tx2"/>
                </a:solidFill>
              </a:rPr>
              <a:t>Function/Architecture Design, Detail/Unit Design, Coding, and Testing</a:t>
            </a:r>
            <a:r>
              <a:rPr lang="en-US" baseline="30000" dirty="0">
                <a:solidFill>
                  <a:schemeClr val="tx2"/>
                </a:solidFill>
              </a:rPr>
              <a:t> </a:t>
            </a:r>
            <a:r>
              <a:rPr lang="en-US" baseline="30000" dirty="0"/>
              <a:t>(*)</a:t>
            </a:r>
            <a:r>
              <a:rPr lang="en-US" dirty="0"/>
              <a:t>. The accumulation is </a:t>
            </a:r>
            <a:r>
              <a:rPr lang="en-US" dirty="0">
                <a:solidFill>
                  <a:srgbClr val="C00000"/>
                </a:solidFill>
              </a:rPr>
              <a:t>started to count from the next CP of the CP that cause the defect to the CP before the QQ process</a:t>
            </a:r>
            <a:r>
              <a:rPr lang="en-US" dirty="0"/>
              <a:t> </a:t>
            </a:r>
            <a:r>
              <a:rPr lang="en-US" baseline="30000" dirty="0"/>
              <a:t>(**)</a:t>
            </a:r>
            <a:r>
              <a:rPr lang="en-US" dirty="0"/>
              <a:t>.</a:t>
            </a:r>
          </a:p>
          <a:p>
            <a:pPr marL="742950" lvl="1" indent="-285750" algn="just">
              <a:buClr>
                <a:schemeClr val="tx2"/>
              </a:buClr>
              <a:buFont typeface="Wingdings" panose="05000000000000000000" pitchFamily="2" charset="2"/>
              <a:buChar char="§"/>
            </a:pPr>
            <a:endParaRPr lang="en-US" dirty="0"/>
          </a:p>
          <a:p>
            <a:pPr marL="742950" lvl="1" indent="-285750" algn="just">
              <a:buClr>
                <a:schemeClr val="tx2"/>
              </a:buClr>
              <a:buFont typeface="Wingdings" panose="05000000000000000000" pitchFamily="2" charset="2"/>
              <a:buChar char="§"/>
            </a:pPr>
            <a:r>
              <a:rPr lang="en-US" dirty="0"/>
              <a:t>Under the </a:t>
            </a:r>
            <a:r>
              <a:rPr lang="en-US" dirty="0">
                <a:solidFill>
                  <a:schemeClr val="tx2"/>
                </a:solidFill>
              </a:rPr>
              <a:t>JB5001 development process</a:t>
            </a:r>
            <a:r>
              <a:rPr lang="en-US" dirty="0"/>
              <a:t>, defect is counted from PP, and hence the maximum number of CPs that can be count for one case (JB5001) is 5, starting from the RD.</a:t>
            </a:r>
          </a:p>
          <a:p>
            <a:pPr marL="285750" indent="-285750" algn="just">
              <a:buClr>
                <a:schemeClr val="tx2"/>
              </a:buClr>
              <a:buFont typeface="Wingdings" panose="05000000000000000000" pitchFamily="2" charset="2"/>
              <a:buChar char="q"/>
            </a:pPr>
            <a:endParaRPr lang="en-US" b="1" dirty="0">
              <a:solidFill>
                <a:schemeClr val="tx2"/>
              </a:solidFill>
            </a:endParaRPr>
          </a:p>
          <a:p>
            <a:r>
              <a:rPr lang="en-US" b="1" dirty="0"/>
              <a:t>Note:</a:t>
            </a:r>
            <a:endParaRPr lang="en-US" dirty="0"/>
          </a:p>
          <a:p>
            <a:pPr marL="461963"/>
            <a:r>
              <a:rPr lang="en-US" i="1" baseline="30000" dirty="0"/>
              <a:t>(*)</a:t>
            </a:r>
            <a:r>
              <a:rPr lang="en-US" i="1" dirty="0"/>
              <a:t>: Unit Test, Integration Test, and System Test are count as one CP Testing.</a:t>
            </a:r>
            <a:endParaRPr lang="en-US" dirty="0"/>
          </a:p>
          <a:p>
            <a:pPr marL="461963"/>
            <a:r>
              <a:rPr lang="en-US" i="1" baseline="30000" dirty="0"/>
              <a:t>(**)</a:t>
            </a:r>
            <a:r>
              <a:rPr lang="en-US" i="1" dirty="0"/>
              <a:t>: For example, the defect after release is detected for the release after the QQ process, and the cause analysis shows that the defect belongs to the scope of Function Design, then the total number of CPs pass-through are three CPs which are including Detail Design, Coding, and Testing.</a:t>
            </a:r>
            <a:endParaRPr lang="en-US" dirty="0"/>
          </a:p>
          <a:p>
            <a:pPr marL="285750" indent="-285750" algn="just">
              <a:buClr>
                <a:schemeClr val="tx2"/>
              </a:buClr>
              <a:buFont typeface="Wingdings" panose="05000000000000000000" pitchFamily="2" charset="2"/>
              <a:buChar char="q"/>
            </a:pPr>
            <a:endParaRPr lang="en-US" b="1" dirty="0">
              <a:solidFill>
                <a:schemeClr val="tx2"/>
              </a:solidFill>
            </a:endParaRPr>
          </a:p>
        </p:txBody>
      </p:sp>
      <p:sp>
        <p:nvSpPr>
          <p:cNvPr id="5" name="Rectangle 4">
            <a:extLst>
              <a:ext uri="{FF2B5EF4-FFF2-40B4-BE49-F238E27FC236}">
                <a16:creationId xmlns:a16="http://schemas.microsoft.com/office/drawing/2014/main" id="{4E2D7155-904A-4F5A-9808-32A76ED8F39C}"/>
              </a:ext>
            </a:extLst>
          </p:cNvPr>
          <p:cNvSpPr/>
          <p:nvPr/>
        </p:nvSpPr>
        <p:spPr>
          <a:xfrm>
            <a:off x="263352" y="764704"/>
            <a:ext cx="11737304"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Out of date </a:t>
            </a:r>
            <a:r>
              <a:rPr lang="en-US" sz="4400" dirty="0">
                <a:sym typeface="Wingdings" panose="05000000000000000000" pitchFamily="2" charset="2"/>
              </a:rPr>
              <a:t> under maintaining</a:t>
            </a:r>
            <a:endParaRPr lang="en-US" dirty="0"/>
          </a:p>
        </p:txBody>
      </p:sp>
    </p:spTree>
    <p:extLst>
      <p:ext uri="{BB962C8B-B14F-4D97-AF65-F5344CB8AC3E}">
        <p14:creationId xmlns:p14="http://schemas.microsoft.com/office/powerpoint/2010/main" val="140592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Effect transition="in" filter="fade">
                                      <p:cBhvr>
                                        <p:cTn id="25" dur="500"/>
                                        <p:tgtEl>
                                          <p:spTgt spid="6">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KPI: Not applying known countermeasure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84</a:t>
            </a:fld>
            <a:endParaRPr lang="de-DE" dirty="0"/>
          </a:p>
        </p:txBody>
      </p:sp>
      <p:sp>
        <p:nvSpPr>
          <p:cNvPr id="6" name="TextBox 5"/>
          <p:cNvSpPr txBox="1"/>
          <p:nvPr/>
        </p:nvSpPr>
        <p:spPr>
          <a:xfrm>
            <a:off x="479375" y="836712"/>
            <a:ext cx="11305257" cy="1754326"/>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the number of defects caused by </a:t>
            </a:r>
            <a:r>
              <a:rPr lang="en-US" dirty="0">
                <a:solidFill>
                  <a:srgbClr val="C00000"/>
                </a:solidFill>
              </a:rPr>
              <a:t>not applying known countermeasures among the bugs after release</a:t>
            </a:r>
            <a:r>
              <a:rPr lang="en-US" dirty="0"/>
              <a:t>.</a:t>
            </a:r>
          </a:p>
          <a:p>
            <a:pPr marL="742950" lvl="1" indent="-285750" algn="just">
              <a:buClr>
                <a:schemeClr val="tx2"/>
              </a:buClr>
              <a:buFont typeface="Wingdings" panose="05000000000000000000" pitchFamily="2" charset="2"/>
              <a:buChar char="§"/>
            </a:pPr>
            <a:r>
              <a:rPr lang="en-US" dirty="0"/>
              <a:t>It is used to understand whether the countermeasures are shared to all related members to prevent it will happen again in the future.</a:t>
            </a:r>
          </a:p>
          <a:p>
            <a:pPr marL="742950" lvl="1" indent="-285750" algn="just">
              <a:buClr>
                <a:schemeClr val="tx2"/>
              </a:buClr>
              <a:buFont typeface="Wingdings" panose="05000000000000000000" pitchFamily="2" charset="2"/>
              <a:buChar char="§"/>
            </a:pPr>
            <a:r>
              <a:rPr lang="en-US" dirty="0"/>
              <a:t>In RVC history, there were 29 countermeasures were collected and mapped into </a:t>
            </a:r>
            <a:r>
              <a:rPr lang="en-US" b="1" dirty="0">
                <a:solidFill>
                  <a:srgbClr val="C00000"/>
                </a:solidFill>
              </a:rPr>
              <a:t>7 common items under development process</a:t>
            </a:r>
            <a:endParaRPr lang="en-US" b="1" dirty="0">
              <a:solidFill>
                <a:schemeClr val="tx2"/>
              </a:solidFill>
            </a:endParaRPr>
          </a:p>
        </p:txBody>
      </p:sp>
      <p:sp>
        <p:nvSpPr>
          <p:cNvPr id="5" name="TextBox 4"/>
          <p:cNvSpPr txBox="1"/>
          <p:nvPr/>
        </p:nvSpPr>
        <p:spPr>
          <a:xfrm>
            <a:off x="6710711" y="3664602"/>
            <a:ext cx="2223686" cy="400110"/>
          </a:xfrm>
          <a:prstGeom prst="rect">
            <a:avLst/>
          </a:prstGeom>
          <a:noFill/>
        </p:spPr>
        <p:txBody>
          <a:bodyPr wrap="none" rtlCol="0">
            <a:spAutoFit/>
          </a:bodyPr>
          <a:lstStyle/>
          <a:p>
            <a:r>
              <a:rPr lang="en-US" sz="2000" b="1" dirty="0"/>
              <a:t>Countermeasure</a:t>
            </a:r>
          </a:p>
        </p:txBody>
      </p:sp>
      <p:sp>
        <p:nvSpPr>
          <p:cNvPr id="7" name="Right Arrow 6"/>
          <p:cNvSpPr/>
          <p:nvPr/>
        </p:nvSpPr>
        <p:spPr>
          <a:xfrm>
            <a:off x="8914789" y="3645750"/>
            <a:ext cx="473179" cy="498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9396547" y="3571786"/>
            <a:ext cx="2439693" cy="646331"/>
          </a:xfrm>
          <a:prstGeom prst="rect">
            <a:avLst/>
          </a:prstGeom>
          <a:noFill/>
        </p:spPr>
        <p:txBody>
          <a:bodyPr wrap="square" rtlCol="0">
            <a:spAutoFit/>
          </a:bodyPr>
          <a:lstStyle/>
          <a:p>
            <a:pPr algn="ctr"/>
            <a:r>
              <a:rPr lang="en-US" dirty="0"/>
              <a:t>Improvement of development process</a:t>
            </a:r>
          </a:p>
        </p:txBody>
      </p:sp>
      <p:sp>
        <p:nvSpPr>
          <p:cNvPr id="9" name="TextBox 8"/>
          <p:cNvSpPr txBox="1"/>
          <p:nvPr/>
        </p:nvSpPr>
        <p:spPr>
          <a:xfrm>
            <a:off x="9396547" y="4561848"/>
            <a:ext cx="2439693" cy="646331"/>
          </a:xfrm>
          <a:prstGeom prst="rect">
            <a:avLst/>
          </a:prstGeom>
          <a:noFill/>
        </p:spPr>
        <p:txBody>
          <a:bodyPr wrap="square" rtlCol="0">
            <a:spAutoFit/>
          </a:bodyPr>
          <a:lstStyle/>
          <a:p>
            <a:pPr algn="ctr"/>
            <a:r>
              <a:rPr lang="en-US" dirty="0"/>
              <a:t>Projects follows to development process</a:t>
            </a:r>
          </a:p>
        </p:txBody>
      </p:sp>
      <p:sp>
        <p:nvSpPr>
          <p:cNvPr id="10" name="Explosion 1 9"/>
          <p:cNvSpPr/>
          <p:nvPr/>
        </p:nvSpPr>
        <p:spPr>
          <a:xfrm>
            <a:off x="9696400" y="5488382"/>
            <a:ext cx="576064" cy="504056"/>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Right Arrow 10"/>
          <p:cNvSpPr/>
          <p:nvPr/>
        </p:nvSpPr>
        <p:spPr>
          <a:xfrm rot="5400000">
            <a:off x="10430392" y="4180651"/>
            <a:ext cx="372000" cy="498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9013652" y="5992438"/>
            <a:ext cx="1941557" cy="369332"/>
          </a:xfrm>
          <a:prstGeom prst="rect">
            <a:avLst/>
          </a:prstGeom>
          <a:noFill/>
        </p:spPr>
        <p:txBody>
          <a:bodyPr wrap="none" rtlCol="0">
            <a:spAutoFit/>
          </a:bodyPr>
          <a:lstStyle/>
          <a:p>
            <a:r>
              <a:rPr lang="en-US" dirty="0"/>
              <a:t>Bug after release</a:t>
            </a:r>
          </a:p>
        </p:txBody>
      </p:sp>
      <p:sp>
        <p:nvSpPr>
          <p:cNvPr id="13" name="Right Arrow 12"/>
          <p:cNvSpPr/>
          <p:nvPr/>
        </p:nvSpPr>
        <p:spPr>
          <a:xfrm rot="10800000">
            <a:off x="8828086" y="4635810"/>
            <a:ext cx="473179" cy="498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342707" y="4556488"/>
            <a:ext cx="2552539" cy="646331"/>
          </a:xfrm>
          <a:prstGeom prst="rect">
            <a:avLst/>
          </a:prstGeom>
          <a:noFill/>
        </p:spPr>
        <p:txBody>
          <a:bodyPr wrap="square" rtlCol="0">
            <a:spAutoFit/>
          </a:bodyPr>
          <a:lstStyle/>
          <a:p>
            <a:pPr algn="ctr"/>
            <a:r>
              <a:rPr lang="en-US" dirty="0"/>
              <a:t>Non-Compliance issue confirmed by QA</a:t>
            </a:r>
          </a:p>
        </p:txBody>
      </p:sp>
      <p:cxnSp>
        <p:nvCxnSpPr>
          <p:cNvPr id="15" name="Straight Connector 14"/>
          <p:cNvCxnSpPr/>
          <p:nvPr/>
        </p:nvCxnSpPr>
        <p:spPr>
          <a:xfrm>
            <a:off x="2910601" y="5338722"/>
            <a:ext cx="8870478" cy="0"/>
          </a:xfrm>
          <a:prstGeom prst="line">
            <a:avLst/>
          </a:prstGeom>
        </p:spPr>
        <p:style>
          <a:lnRef idx="3">
            <a:schemeClr val="accent1"/>
          </a:lnRef>
          <a:fillRef idx="0">
            <a:schemeClr val="accent1"/>
          </a:fillRef>
          <a:effectRef idx="2">
            <a:schemeClr val="accent1"/>
          </a:effectRef>
          <a:fontRef idx="minor">
            <a:schemeClr val="tx1"/>
          </a:fontRef>
        </p:style>
      </p:cxnSp>
      <p:sp>
        <p:nvSpPr>
          <p:cNvPr id="16" name="Right Arrow 15"/>
          <p:cNvSpPr/>
          <p:nvPr/>
        </p:nvSpPr>
        <p:spPr>
          <a:xfrm rot="10800000">
            <a:off x="8196125" y="5664897"/>
            <a:ext cx="473179" cy="49840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TextBox 16"/>
          <p:cNvSpPr txBox="1"/>
          <p:nvPr/>
        </p:nvSpPr>
        <p:spPr>
          <a:xfrm>
            <a:off x="3372254" y="5585575"/>
            <a:ext cx="4891031" cy="646331"/>
          </a:xfrm>
          <a:prstGeom prst="rect">
            <a:avLst/>
          </a:prstGeom>
          <a:noFill/>
        </p:spPr>
        <p:txBody>
          <a:bodyPr wrap="square" rtlCol="0">
            <a:spAutoFit/>
          </a:bodyPr>
          <a:lstStyle/>
          <a:p>
            <a:pPr algn="ctr"/>
            <a:r>
              <a:rPr lang="en-US" dirty="0"/>
              <a:t>Confirm if the improvement of development process was applied as project planned.</a:t>
            </a:r>
          </a:p>
        </p:txBody>
      </p:sp>
      <p:sp>
        <p:nvSpPr>
          <p:cNvPr id="18" name="Rectangle 17"/>
          <p:cNvSpPr/>
          <p:nvPr/>
        </p:nvSpPr>
        <p:spPr>
          <a:xfrm>
            <a:off x="6342707" y="4499160"/>
            <a:ext cx="3053840" cy="73004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397324" y="4243854"/>
            <a:ext cx="2850460" cy="246221"/>
          </a:xfrm>
          <a:prstGeom prst="rect">
            <a:avLst/>
          </a:prstGeom>
        </p:spPr>
        <p:txBody>
          <a:bodyPr wrap="none">
            <a:spAutoFit/>
          </a:bodyPr>
          <a:lstStyle/>
          <a:p>
            <a:pPr algn="ctr"/>
            <a:r>
              <a:rPr lang="en-US" sz="1000" i="1" dirty="0"/>
              <a:t>Optional, since some projects didn’t involve QA</a:t>
            </a:r>
          </a:p>
        </p:txBody>
      </p:sp>
      <p:sp>
        <p:nvSpPr>
          <p:cNvPr id="20" name="Right Arrow 19"/>
          <p:cNvSpPr/>
          <p:nvPr/>
        </p:nvSpPr>
        <p:spPr>
          <a:xfrm rot="10800000">
            <a:off x="2899075" y="5659537"/>
            <a:ext cx="473179" cy="4984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ectangle 20"/>
          <p:cNvSpPr/>
          <p:nvPr/>
        </p:nvSpPr>
        <p:spPr>
          <a:xfrm>
            <a:off x="10211984" y="5480488"/>
            <a:ext cx="710452" cy="246221"/>
          </a:xfrm>
          <a:prstGeom prst="rect">
            <a:avLst/>
          </a:prstGeom>
        </p:spPr>
        <p:txBody>
          <a:bodyPr wrap="none">
            <a:spAutoFit/>
          </a:bodyPr>
          <a:lstStyle/>
          <a:p>
            <a:pPr algn="ctr"/>
            <a:r>
              <a:rPr lang="en-US" sz="1000" i="1" dirty="0"/>
              <a:t>Occurred</a:t>
            </a:r>
          </a:p>
        </p:txBody>
      </p:sp>
      <p:sp>
        <p:nvSpPr>
          <p:cNvPr id="22" name="Rectangle 21"/>
          <p:cNvSpPr/>
          <p:nvPr/>
        </p:nvSpPr>
        <p:spPr>
          <a:xfrm>
            <a:off x="2910601" y="5408619"/>
            <a:ext cx="489238" cy="246221"/>
          </a:xfrm>
          <a:prstGeom prst="rect">
            <a:avLst/>
          </a:prstGeom>
        </p:spPr>
        <p:txBody>
          <a:bodyPr wrap="none">
            <a:spAutoFit/>
          </a:bodyPr>
          <a:lstStyle/>
          <a:p>
            <a:pPr algn="ctr"/>
            <a:r>
              <a:rPr lang="en-US" sz="1000" i="1" dirty="0"/>
              <a:t>If yes</a:t>
            </a:r>
          </a:p>
        </p:txBody>
      </p:sp>
      <p:sp>
        <p:nvSpPr>
          <p:cNvPr id="23" name="TextBox 22"/>
          <p:cNvSpPr txBox="1"/>
          <p:nvPr/>
        </p:nvSpPr>
        <p:spPr>
          <a:xfrm>
            <a:off x="695400" y="5726709"/>
            <a:ext cx="2176090" cy="369332"/>
          </a:xfrm>
          <a:prstGeom prst="rect">
            <a:avLst/>
          </a:prstGeom>
          <a:noFill/>
        </p:spPr>
        <p:txBody>
          <a:bodyPr wrap="square" rtlCol="0">
            <a:spAutoFit/>
          </a:bodyPr>
          <a:lstStyle/>
          <a:p>
            <a:pPr algn="ctr"/>
            <a:r>
              <a:rPr lang="en-US" b="1" dirty="0">
                <a:solidFill>
                  <a:srgbClr val="C00000"/>
                </a:solidFill>
              </a:rPr>
              <a:t>Count to the KPI</a:t>
            </a:r>
          </a:p>
        </p:txBody>
      </p:sp>
      <p:cxnSp>
        <p:nvCxnSpPr>
          <p:cNvPr id="24" name="Elbow Connector 23"/>
          <p:cNvCxnSpPr>
            <a:stCxn id="23" idx="0"/>
          </p:cNvCxnSpPr>
          <p:nvPr/>
        </p:nvCxnSpPr>
        <p:spPr>
          <a:xfrm rot="5400000" flipH="1" flipV="1">
            <a:off x="3612270" y="3091554"/>
            <a:ext cx="806331" cy="4463980"/>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48924" y="4676526"/>
            <a:ext cx="2119491" cy="246221"/>
          </a:xfrm>
          <a:prstGeom prst="rect">
            <a:avLst/>
          </a:prstGeom>
        </p:spPr>
        <p:txBody>
          <a:bodyPr wrap="none">
            <a:spAutoFit/>
          </a:bodyPr>
          <a:lstStyle/>
          <a:p>
            <a:pPr algn="ctr"/>
            <a:r>
              <a:rPr lang="en-US" sz="1000" i="1" dirty="0"/>
              <a:t>Contribute the improvement to QA</a:t>
            </a:r>
          </a:p>
        </p:txBody>
      </p:sp>
      <p:grpSp>
        <p:nvGrpSpPr>
          <p:cNvPr id="4" name="Group 3"/>
          <p:cNvGrpSpPr/>
          <p:nvPr/>
        </p:nvGrpSpPr>
        <p:grpSpPr>
          <a:xfrm>
            <a:off x="395989" y="2656575"/>
            <a:ext cx="8032516" cy="2043918"/>
            <a:chOff x="395989" y="1621398"/>
            <a:chExt cx="8032516" cy="2043918"/>
          </a:xfrm>
        </p:grpSpPr>
        <p:sp>
          <p:nvSpPr>
            <p:cNvPr id="26" name="TextBox 25"/>
            <p:cNvSpPr txBox="1"/>
            <p:nvPr/>
          </p:nvSpPr>
          <p:spPr>
            <a:xfrm>
              <a:off x="1067960" y="1985050"/>
              <a:ext cx="3608680" cy="369332"/>
            </a:xfrm>
            <a:prstGeom prst="rect">
              <a:avLst/>
            </a:prstGeom>
            <a:noFill/>
          </p:spPr>
          <p:txBody>
            <a:bodyPr wrap="none" rtlCol="0">
              <a:spAutoFit/>
            </a:bodyPr>
            <a:lstStyle/>
            <a:p>
              <a:r>
                <a:rPr lang="en-US" i="1" dirty="0">
                  <a:solidFill>
                    <a:schemeClr val="tx2"/>
                  </a:solidFill>
                </a:rPr>
                <a:t>Lack of peer review / code review</a:t>
              </a:r>
            </a:p>
          </p:txBody>
        </p:sp>
        <p:sp>
          <p:nvSpPr>
            <p:cNvPr id="27" name="TextBox 26"/>
            <p:cNvSpPr txBox="1"/>
            <p:nvPr/>
          </p:nvSpPr>
          <p:spPr>
            <a:xfrm>
              <a:off x="5348611" y="1982474"/>
              <a:ext cx="2950488" cy="369332"/>
            </a:xfrm>
            <a:prstGeom prst="rect">
              <a:avLst/>
            </a:prstGeom>
            <a:noFill/>
          </p:spPr>
          <p:txBody>
            <a:bodyPr wrap="none" rtlCol="0">
              <a:spAutoFit/>
            </a:bodyPr>
            <a:lstStyle/>
            <a:p>
              <a:r>
                <a:rPr lang="en-US" i="1" dirty="0">
                  <a:solidFill>
                    <a:schemeClr val="tx2"/>
                  </a:solidFill>
                </a:rPr>
                <a:t>Insufficient test preparation</a:t>
              </a:r>
            </a:p>
          </p:txBody>
        </p:sp>
        <p:sp>
          <p:nvSpPr>
            <p:cNvPr id="28" name="TextBox 27"/>
            <p:cNvSpPr txBox="1"/>
            <p:nvPr/>
          </p:nvSpPr>
          <p:spPr>
            <a:xfrm>
              <a:off x="395989" y="2323638"/>
              <a:ext cx="4262705" cy="369332"/>
            </a:xfrm>
            <a:prstGeom prst="rect">
              <a:avLst/>
            </a:prstGeom>
            <a:noFill/>
          </p:spPr>
          <p:txBody>
            <a:bodyPr wrap="none" rtlCol="0">
              <a:spAutoFit/>
            </a:bodyPr>
            <a:lstStyle/>
            <a:p>
              <a:r>
                <a:rPr lang="en-US" i="1" dirty="0">
                  <a:solidFill>
                    <a:schemeClr val="tx2"/>
                  </a:solidFill>
                </a:rPr>
                <a:t>Lack of skill evaluation and training plan</a:t>
              </a:r>
            </a:p>
          </p:txBody>
        </p:sp>
        <p:sp>
          <p:nvSpPr>
            <p:cNvPr id="29" name="TextBox 28"/>
            <p:cNvSpPr txBox="1"/>
            <p:nvPr/>
          </p:nvSpPr>
          <p:spPr>
            <a:xfrm>
              <a:off x="5537970" y="2287048"/>
              <a:ext cx="2890535" cy="369332"/>
            </a:xfrm>
            <a:prstGeom prst="rect">
              <a:avLst/>
            </a:prstGeom>
            <a:noFill/>
          </p:spPr>
          <p:txBody>
            <a:bodyPr wrap="none" rtlCol="0">
              <a:spAutoFit/>
            </a:bodyPr>
            <a:lstStyle/>
            <a:p>
              <a:r>
                <a:rPr lang="en-US" i="1" dirty="0">
                  <a:solidFill>
                    <a:schemeClr val="tx2"/>
                  </a:solidFill>
                </a:rPr>
                <a:t>Lack of baseline checking</a:t>
              </a:r>
            </a:p>
          </p:txBody>
        </p:sp>
        <p:sp>
          <p:nvSpPr>
            <p:cNvPr id="30" name="TextBox 29"/>
            <p:cNvSpPr txBox="1"/>
            <p:nvPr/>
          </p:nvSpPr>
          <p:spPr>
            <a:xfrm>
              <a:off x="1878838" y="2641996"/>
              <a:ext cx="3724096" cy="369332"/>
            </a:xfrm>
            <a:prstGeom prst="rect">
              <a:avLst/>
            </a:prstGeom>
            <a:noFill/>
          </p:spPr>
          <p:txBody>
            <a:bodyPr wrap="none" rtlCol="0">
              <a:spAutoFit/>
            </a:bodyPr>
            <a:lstStyle/>
            <a:p>
              <a:r>
                <a:rPr lang="en-US" i="1" dirty="0">
                  <a:solidFill>
                    <a:schemeClr val="tx2"/>
                  </a:solidFill>
                </a:rPr>
                <a:t>Lack of configuration management</a:t>
              </a:r>
            </a:p>
          </p:txBody>
        </p:sp>
        <p:sp>
          <p:nvSpPr>
            <p:cNvPr id="31" name="TextBox 30"/>
            <p:cNvSpPr txBox="1"/>
            <p:nvPr/>
          </p:nvSpPr>
          <p:spPr>
            <a:xfrm>
              <a:off x="414476" y="2943723"/>
              <a:ext cx="4532010" cy="369332"/>
            </a:xfrm>
            <a:prstGeom prst="rect">
              <a:avLst/>
            </a:prstGeom>
            <a:noFill/>
          </p:spPr>
          <p:txBody>
            <a:bodyPr wrap="none" rtlCol="0">
              <a:spAutoFit/>
            </a:bodyPr>
            <a:lstStyle/>
            <a:p>
              <a:r>
                <a:rPr lang="en-US" i="1" dirty="0">
                  <a:solidFill>
                    <a:schemeClr val="tx2"/>
                  </a:solidFill>
                </a:rPr>
                <a:t>Improper risk management and monitoring</a:t>
              </a:r>
            </a:p>
          </p:txBody>
        </p:sp>
        <p:sp>
          <p:nvSpPr>
            <p:cNvPr id="32" name="TextBox 31"/>
            <p:cNvSpPr txBox="1"/>
            <p:nvPr/>
          </p:nvSpPr>
          <p:spPr>
            <a:xfrm>
              <a:off x="1078411" y="3295984"/>
              <a:ext cx="4737194" cy="369332"/>
            </a:xfrm>
            <a:prstGeom prst="rect">
              <a:avLst/>
            </a:prstGeom>
            <a:noFill/>
          </p:spPr>
          <p:txBody>
            <a:bodyPr wrap="none" rtlCol="0">
              <a:spAutoFit/>
            </a:bodyPr>
            <a:lstStyle/>
            <a:p>
              <a:r>
                <a:rPr lang="en-US" i="1" dirty="0">
                  <a:solidFill>
                    <a:schemeClr val="tx2"/>
                  </a:solidFill>
                </a:rPr>
                <a:t>Lack of traceability and requirement analysis</a:t>
              </a:r>
            </a:p>
          </p:txBody>
        </p:sp>
        <p:sp>
          <p:nvSpPr>
            <p:cNvPr id="33" name="Rectangle 32"/>
            <p:cNvSpPr/>
            <p:nvPr/>
          </p:nvSpPr>
          <p:spPr>
            <a:xfrm>
              <a:off x="1078411" y="1621398"/>
              <a:ext cx="3506088" cy="400110"/>
            </a:xfrm>
            <a:prstGeom prst="rect">
              <a:avLst/>
            </a:prstGeom>
          </p:spPr>
          <p:txBody>
            <a:bodyPr wrap="none">
              <a:spAutoFit/>
            </a:bodyPr>
            <a:lstStyle/>
            <a:p>
              <a:pPr>
                <a:buClr>
                  <a:schemeClr val="tx2"/>
                </a:buClr>
              </a:pPr>
              <a:r>
                <a:rPr lang="en-US" sz="2000" b="1" dirty="0"/>
                <a:t>Common countermeasures</a:t>
              </a:r>
              <a:endParaRPr lang="en-US" sz="1400" dirty="0"/>
            </a:p>
          </p:txBody>
        </p:sp>
      </p:grpSp>
      <p:sp>
        <p:nvSpPr>
          <p:cNvPr id="34" name="Rectangle 33"/>
          <p:cNvSpPr/>
          <p:nvPr/>
        </p:nvSpPr>
        <p:spPr>
          <a:xfrm>
            <a:off x="4151784" y="2217347"/>
            <a:ext cx="7874436" cy="369332"/>
          </a:xfrm>
          <a:prstGeom prst="rect">
            <a:avLst/>
          </a:prstGeom>
        </p:spPr>
        <p:txBody>
          <a:bodyPr wrap="square">
            <a:spAutoFit/>
          </a:bodyPr>
          <a:lstStyle/>
          <a:p>
            <a:pPr marL="225425" lvl="1" algn="just">
              <a:buClr>
                <a:schemeClr val="tx2"/>
              </a:buClr>
            </a:pPr>
            <a:r>
              <a:rPr lang="en-US" dirty="0">
                <a:sym typeface="Wingdings" panose="05000000000000000000" pitchFamily="2" charset="2"/>
              </a:rPr>
              <a:t> the </a:t>
            </a:r>
            <a:r>
              <a:rPr lang="en-US" b="1" dirty="0">
                <a:solidFill>
                  <a:schemeClr val="tx2"/>
                </a:solidFill>
                <a:sym typeface="Wingdings" panose="05000000000000000000" pitchFamily="2" charset="2"/>
              </a:rPr>
              <a:t>violation can be detected via QA activity</a:t>
            </a:r>
            <a:r>
              <a:rPr lang="en-US" dirty="0">
                <a:sym typeface="Wingdings" panose="05000000000000000000" pitchFamily="2" charset="2"/>
              </a:rPr>
              <a:t> before a release.</a:t>
            </a:r>
            <a:endParaRPr lang="en-US" b="1" dirty="0">
              <a:solidFill>
                <a:schemeClr val="tx2"/>
              </a:solidFill>
            </a:endParaRPr>
          </a:p>
        </p:txBody>
      </p:sp>
      <p:sp>
        <p:nvSpPr>
          <p:cNvPr id="35" name="Rectangle 34">
            <a:extLst>
              <a:ext uri="{FF2B5EF4-FFF2-40B4-BE49-F238E27FC236}">
                <a16:creationId xmlns:a16="http://schemas.microsoft.com/office/drawing/2014/main" id="{C1474243-3FF1-4323-A4BB-FCE788058220}"/>
              </a:ext>
            </a:extLst>
          </p:cNvPr>
          <p:cNvSpPr/>
          <p:nvPr/>
        </p:nvSpPr>
        <p:spPr>
          <a:xfrm>
            <a:off x="263352" y="764704"/>
            <a:ext cx="11737304"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Out of date </a:t>
            </a:r>
            <a:r>
              <a:rPr lang="en-US" sz="4400" dirty="0">
                <a:sym typeface="Wingdings" panose="05000000000000000000" pitchFamily="2" charset="2"/>
              </a:rPr>
              <a:t> under maintaining</a:t>
            </a:r>
            <a:endParaRPr lang="en-US" dirty="0"/>
          </a:p>
        </p:txBody>
      </p:sp>
    </p:spTree>
    <p:extLst>
      <p:ext uri="{BB962C8B-B14F-4D97-AF65-F5344CB8AC3E}">
        <p14:creationId xmlns:p14="http://schemas.microsoft.com/office/powerpoint/2010/main" val="194849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childTnLst>
                          </p:cTn>
                        </p:par>
                        <p:par>
                          <p:cTn id="74" fill="hold">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0" grpId="0" animBg="1"/>
      <p:bldP spid="11" grpId="0" animBg="1"/>
      <p:bldP spid="12" grpId="0"/>
      <p:bldP spid="13" grpId="0" animBg="1"/>
      <p:bldP spid="14" grpId="0"/>
      <p:bldP spid="16" grpId="0" animBg="1"/>
      <p:bldP spid="17" grpId="0"/>
      <p:bldP spid="18" grpId="0" animBg="1"/>
      <p:bldP spid="19" grpId="0"/>
      <p:bldP spid="20" grpId="0" animBg="1"/>
      <p:bldP spid="21" grpId="0"/>
      <p:bldP spid="22" grpId="0"/>
      <p:bldP spid="23" grpId="0"/>
      <p:bldP spid="25" grpId="0"/>
      <p:bldP spid="3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KPI: Bug-leakage after acceptance test</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85</a:t>
            </a:fld>
            <a:endParaRPr lang="de-DE" dirty="0"/>
          </a:p>
        </p:txBody>
      </p:sp>
      <p:cxnSp>
        <p:nvCxnSpPr>
          <p:cNvPr id="4" name="Straight Arrow Connector 3"/>
          <p:cNvCxnSpPr/>
          <p:nvPr/>
        </p:nvCxnSpPr>
        <p:spPr>
          <a:xfrm>
            <a:off x="1487488" y="2868037"/>
            <a:ext cx="9505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5-Point Star 4"/>
          <p:cNvSpPr/>
          <p:nvPr/>
        </p:nvSpPr>
        <p:spPr>
          <a:xfrm>
            <a:off x="4295800" y="3012053"/>
            <a:ext cx="288032" cy="2880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7392144" y="3012053"/>
            <a:ext cx="288032" cy="288032"/>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p:cNvSpPr/>
          <p:nvPr/>
        </p:nvSpPr>
        <p:spPr>
          <a:xfrm>
            <a:off x="10467703" y="3012053"/>
            <a:ext cx="288032" cy="288032"/>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p:cNvSpPr txBox="1"/>
          <p:nvPr/>
        </p:nvSpPr>
        <p:spPr>
          <a:xfrm>
            <a:off x="4052530" y="3331533"/>
            <a:ext cx="774571" cy="369332"/>
          </a:xfrm>
          <a:prstGeom prst="rect">
            <a:avLst/>
          </a:prstGeom>
          <a:noFill/>
        </p:spPr>
        <p:txBody>
          <a:bodyPr wrap="none" rtlCol="0">
            <a:spAutoFit/>
          </a:bodyPr>
          <a:lstStyle/>
          <a:p>
            <a:r>
              <a:rPr lang="en-US" dirty="0"/>
              <a:t>Alpha</a:t>
            </a:r>
          </a:p>
        </p:txBody>
      </p:sp>
      <p:sp>
        <p:nvSpPr>
          <p:cNvPr id="9" name="TextBox 8"/>
          <p:cNvSpPr txBox="1"/>
          <p:nvPr/>
        </p:nvSpPr>
        <p:spPr>
          <a:xfrm>
            <a:off x="7133619" y="3331533"/>
            <a:ext cx="787395" cy="369332"/>
          </a:xfrm>
          <a:prstGeom prst="rect">
            <a:avLst/>
          </a:prstGeom>
          <a:noFill/>
        </p:spPr>
        <p:txBody>
          <a:bodyPr wrap="none" rtlCol="0">
            <a:spAutoFit/>
          </a:bodyPr>
          <a:lstStyle/>
          <a:p>
            <a:r>
              <a:rPr lang="en-US" dirty="0"/>
              <a:t>Beta1</a:t>
            </a:r>
          </a:p>
        </p:txBody>
      </p:sp>
      <p:sp>
        <p:nvSpPr>
          <p:cNvPr id="10" name="TextBox 9"/>
          <p:cNvSpPr txBox="1"/>
          <p:nvPr/>
        </p:nvSpPr>
        <p:spPr>
          <a:xfrm>
            <a:off x="10273345" y="3329434"/>
            <a:ext cx="684803" cy="369332"/>
          </a:xfrm>
          <a:prstGeom prst="rect">
            <a:avLst/>
          </a:prstGeom>
          <a:noFill/>
        </p:spPr>
        <p:txBody>
          <a:bodyPr wrap="none" rtlCol="0">
            <a:spAutoFit/>
          </a:bodyPr>
          <a:lstStyle/>
          <a:p>
            <a:r>
              <a:rPr lang="en-US" dirty="0"/>
              <a:t>Final</a:t>
            </a:r>
          </a:p>
        </p:txBody>
      </p:sp>
      <p:sp>
        <p:nvSpPr>
          <p:cNvPr id="11" name="Rectangle 10"/>
          <p:cNvSpPr/>
          <p:nvPr/>
        </p:nvSpPr>
        <p:spPr>
          <a:xfrm>
            <a:off x="1487488" y="3228077"/>
            <a:ext cx="792088" cy="101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2281878" y="3228076"/>
            <a:ext cx="792088" cy="101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3075574" y="3228076"/>
            <a:ext cx="792088" cy="101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1432126" y="3273693"/>
            <a:ext cx="902811" cy="369332"/>
          </a:xfrm>
          <a:prstGeom prst="rect">
            <a:avLst/>
          </a:prstGeom>
          <a:noFill/>
        </p:spPr>
        <p:txBody>
          <a:bodyPr wrap="none" rtlCol="0">
            <a:spAutoFit/>
          </a:bodyPr>
          <a:lstStyle/>
          <a:p>
            <a:r>
              <a:rPr lang="en-US" dirty="0"/>
              <a:t>Design</a:t>
            </a:r>
          </a:p>
        </p:txBody>
      </p:sp>
      <p:sp>
        <p:nvSpPr>
          <p:cNvPr id="15" name="TextBox 14"/>
          <p:cNvSpPr txBox="1"/>
          <p:nvPr/>
        </p:nvSpPr>
        <p:spPr>
          <a:xfrm>
            <a:off x="2309872" y="3273693"/>
            <a:ext cx="736099" cy="369332"/>
          </a:xfrm>
          <a:prstGeom prst="rect">
            <a:avLst/>
          </a:prstGeom>
          <a:noFill/>
        </p:spPr>
        <p:txBody>
          <a:bodyPr wrap="none" rtlCol="0">
            <a:spAutoFit/>
          </a:bodyPr>
          <a:lstStyle/>
          <a:p>
            <a:r>
              <a:rPr lang="en-US" dirty="0"/>
              <a:t>Code</a:t>
            </a:r>
          </a:p>
        </p:txBody>
      </p:sp>
      <p:sp>
        <p:nvSpPr>
          <p:cNvPr id="16" name="TextBox 15"/>
          <p:cNvSpPr txBox="1"/>
          <p:nvPr/>
        </p:nvSpPr>
        <p:spPr>
          <a:xfrm>
            <a:off x="3167656" y="3278755"/>
            <a:ext cx="607923" cy="369332"/>
          </a:xfrm>
          <a:prstGeom prst="rect">
            <a:avLst/>
          </a:prstGeom>
          <a:noFill/>
        </p:spPr>
        <p:txBody>
          <a:bodyPr wrap="none" rtlCol="0">
            <a:spAutoFit/>
          </a:bodyPr>
          <a:lstStyle/>
          <a:p>
            <a:r>
              <a:rPr lang="en-US" dirty="0"/>
              <a:t>Test</a:t>
            </a:r>
          </a:p>
        </p:txBody>
      </p:sp>
      <p:sp>
        <p:nvSpPr>
          <p:cNvPr id="17" name="Rectangle 16"/>
          <p:cNvSpPr/>
          <p:nvPr/>
        </p:nvSpPr>
        <p:spPr>
          <a:xfrm>
            <a:off x="4826408" y="3763581"/>
            <a:ext cx="792088" cy="1013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Rectangle 17"/>
          <p:cNvSpPr/>
          <p:nvPr/>
        </p:nvSpPr>
        <p:spPr>
          <a:xfrm>
            <a:off x="5620798" y="3763580"/>
            <a:ext cx="792088" cy="1013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Rectangle 18"/>
          <p:cNvSpPr/>
          <p:nvPr/>
        </p:nvSpPr>
        <p:spPr>
          <a:xfrm>
            <a:off x="6414494" y="3763580"/>
            <a:ext cx="792088" cy="1013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0" name="TextBox 19"/>
          <p:cNvSpPr txBox="1"/>
          <p:nvPr/>
        </p:nvSpPr>
        <p:spPr>
          <a:xfrm>
            <a:off x="4771046" y="3809197"/>
            <a:ext cx="902811" cy="369332"/>
          </a:xfrm>
          <a:prstGeom prst="rect">
            <a:avLst/>
          </a:prstGeom>
          <a:noFill/>
        </p:spPr>
        <p:txBody>
          <a:bodyPr wrap="none" rtlCol="0">
            <a:spAutoFit/>
          </a:bodyPr>
          <a:lstStyle/>
          <a:p>
            <a:r>
              <a:rPr lang="en-US" dirty="0"/>
              <a:t>Design</a:t>
            </a:r>
          </a:p>
        </p:txBody>
      </p:sp>
      <p:sp>
        <p:nvSpPr>
          <p:cNvPr id="21" name="TextBox 20"/>
          <p:cNvSpPr txBox="1"/>
          <p:nvPr/>
        </p:nvSpPr>
        <p:spPr>
          <a:xfrm>
            <a:off x="5648792" y="3809197"/>
            <a:ext cx="736099" cy="369332"/>
          </a:xfrm>
          <a:prstGeom prst="rect">
            <a:avLst/>
          </a:prstGeom>
          <a:noFill/>
        </p:spPr>
        <p:txBody>
          <a:bodyPr wrap="none" rtlCol="0">
            <a:spAutoFit/>
          </a:bodyPr>
          <a:lstStyle/>
          <a:p>
            <a:r>
              <a:rPr lang="en-US" dirty="0"/>
              <a:t>Code</a:t>
            </a:r>
          </a:p>
        </p:txBody>
      </p:sp>
      <p:sp>
        <p:nvSpPr>
          <p:cNvPr id="22" name="TextBox 21"/>
          <p:cNvSpPr txBox="1"/>
          <p:nvPr/>
        </p:nvSpPr>
        <p:spPr>
          <a:xfrm>
            <a:off x="6506576" y="3814259"/>
            <a:ext cx="607923" cy="369332"/>
          </a:xfrm>
          <a:prstGeom prst="rect">
            <a:avLst/>
          </a:prstGeom>
          <a:noFill/>
        </p:spPr>
        <p:txBody>
          <a:bodyPr wrap="none" rtlCol="0">
            <a:spAutoFit/>
          </a:bodyPr>
          <a:lstStyle/>
          <a:p>
            <a:r>
              <a:rPr lang="en-US" dirty="0"/>
              <a:t>Test</a:t>
            </a:r>
          </a:p>
        </p:txBody>
      </p:sp>
      <p:sp>
        <p:nvSpPr>
          <p:cNvPr id="23" name="Rectangle 22"/>
          <p:cNvSpPr/>
          <p:nvPr/>
        </p:nvSpPr>
        <p:spPr>
          <a:xfrm>
            <a:off x="5637685" y="4267596"/>
            <a:ext cx="792088" cy="10135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Rectangle 23"/>
          <p:cNvSpPr/>
          <p:nvPr/>
        </p:nvSpPr>
        <p:spPr>
          <a:xfrm>
            <a:off x="6432075" y="4267595"/>
            <a:ext cx="792088" cy="10135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Rectangle 24"/>
          <p:cNvSpPr/>
          <p:nvPr/>
        </p:nvSpPr>
        <p:spPr>
          <a:xfrm>
            <a:off x="7225771" y="4267595"/>
            <a:ext cx="792088" cy="10135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6" name="TextBox 25"/>
          <p:cNvSpPr txBox="1"/>
          <p:nvPr/>
        </p:nvSpPr>
        <p:spPr>
          <a:xfrm>
            <a:off x="5582323" y="4313212"/>
            <a:ext cx="902811" cy="369332"/>
          </a:xfrm>
          <a:prstGeom prst="rect">
            <a:avLst/>
          </a:prstGeom>
          <a:noFill/>
        </p:spPr>
        <p:txBody>
          <a:bodyPr wrap="none" rtlCol="0">
            <a:spAutoFit/>
          </a:bodyPr>
          <a:lstStyle/>
          <a:p>
            <a:r>
              <a:rPr lang="en-US" dirty="0"/>
              <a:t>Design</a:t>
            </a:r>
          </a:p>
        </p:txBody>
      </p:sp>
      <p:sp>
        <p:nvSpPr>
          <p:cNvPr id="27" name="TextBox 26"/>
          <p:cNvSpPr txBox="1"/>
          <p:nvPr/>
        </p:nvSpPr>
        <p:spPr>
          <a:xfrm>
            <a:off x="6460069" y="4313212"/>
            <a:ext cx="736099" cy="369332"/>
          </a:xfrm>
          <a:prstGeom prst="rect">
            <a:avLst/>
          </a:prstGeom>
          <a:noFill/>
        </p:spPr>
        <p:txBody>
          <a:bodyPr wrap="none" rtlCol="0">
            <a:spAutoFit/>
          </a:bodyPr>
          <a:lstStyle/>
          <a:p>
            <a:r>
              <a:rPr lang="en-US" dirty="0"/>
              <a:t>Code</a:t>
            </a:r>
          </a:p>
        </p:txBody>
      </p:sp>
      <p:sp>
        <p:nvSpPr>
          <p:cNvPr id="28" name="TextBox 27"/>
          <p:cNvSpPr txBox="1"/>
          <p:nvPr/>
        </p:nvSpPr>
        <p:spPr>
          <a:xfrm>
            <a:off x="7317853" y="4318274"/>
            <a:ext cx="607923" cy="369332"/>
          </a:xfrm>
          <a:prstGeom prst="rect">
            <a:avLst/>
          </a:prstGeom>
          <a:noFill/>
        </p:spPr>
        <p:txBody>
          <a:bodyPr wrap="none" rtlCol="0">
            <a:spAutoFit/>
          </a:bodyPr>
          <a:lstStyle/>
          <a:p>
            <a:r>
              <a:rPr lang="en-US" dirty="0"/>
              <a:t>Test</a:t>
            </a:r>
          </a:p>
        </p:txBody>
      </p:sp>
      <p:sp>
        <p:nvSpPr>
          <p:cNvPr id="29" name="Rectangle 28"/>
          <p:cNvSpPr/>
          <p:nvPr/>
        </p:nvSpPr>
        <p:spPr>
          <a:xfrm>
            <a:off x="7275313" y="4772383"/>
            <a:ext cx="792088" cy="1013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8069703" y="4772382"/>
            <a:ext cx="792088" cy="1013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8863399" y="4772382"/>
            <a:ext cx="792088" cy="1013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TextBox 31"/>
          <p:cNvSpPr txBox="1"/>
          <p:nvPr/>
        </p:nvSpPr>
        <p:spPr>
          <a:xfrm>
            <a:off x="7219951" y="4817999"/>
            <a:ext cx="902811" cy="369332"/>
          </a:xfrm>
          <a:prstGeom prst="rect">
            <a:avLst/>
          </a:prstGeom>
          <a:noFill/>
        </p:spPr>
        <p:txBody>
          <a:bodyPr wrap="none" rtlCol="0">
            <a:spAutoFit/>
          </a:bodyPr>
          <a:lstStyle/>
          <a:p>
            <a:r>
              <a:rPr lang="en-US" dirty="0"/>
              <a:t>Design</a:t>
            </a:r>
          </a:p>
        </p:txBody>
      </p:sp>
      <p:sp>
        <p:nvSpPr>
          <p:cNvPr id="33" name="TextBox 32"/>
          <p:cNvSpPr txBox="1"/>
          <p:nvPr/>
        </p:nvSpPr>
        <p:spPr>
          <a:xfrm>
            <a:off x="8097697" y="4817999"/>
            <a:ext cx="736099" cy="369332"/>
          </a:xfrm>
          <a:prstGeom prst="rect">
            <a:avLst/>
          </a:prstGeom>
          <a:noFill/>
        </p:spPr>
        <p:txBody>
          <a:bodyPr wrap="none" rtlCol="0">
            <a:spAutoFit/>
          </a:bodyPr>
          <a:lstStyle/>
          <a:p>
            <a:r>
              <a:rPr lang="en-US" dirty="0"/>
              <a:t>Code</a:t>
            </a:r>
          </a:p>
        </p:txBody>
      </p:sp>
      <p:sp>
        <p:nvSpPr>
          <p:cNvPr id="34" name="TextBox 33"/>
          <p:cNvSpPr txBox="1"/>
          <p:nvPr/>
        </p:nvSpPr>
        <p:spPr>
          <a:xfrm>
            <a:off x="8955481" y="4823061"/>
            <a:ext cx="607923" cy="369332"/>
          </a:xfrm>
          <a:prstGeom prst="rect">
            <a:avLst/>
          </a:prstGeom>
          <a:noFill/>
        </p:spPr>
        <p:txBody>
          <a:bodyPr wrap="none" rtlCol="0">
            <a:spAutoFit/>
          </a:bodyPr>
          <a:lstStyle/>
          <a:p>
            <a:r>
              <a:rPr lang="en-US" dirty="0"/>
              <a:t>Test</a:t>
            </a:r>
          </a:p>
        </p:txBody>
      </p:sp>
      <p:sp>
        <p:nvSpPr>
          <p:cNvPr id="35" name="Rectangle 34"/>
          <p:cNvSpPr/>
          <p:nvPr/>
        </p:nvSpPr>
        <p:spPr>
          <a:xfrm>
            <a:off x="8007241" y="5301024"/>
            <a:ext cx="792088" cy="1013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Rectangle 35"/>
          <p:cNvSpPr/>
          <p:nvPr/>
        </p:nvSpPr>
        <p:spPr>
          <a:xfrm>
            <a:off x="8801631" y="5301023"/>
            <a:ext cx="792088" cy="1013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Rectangle 36"/>
          <p:cNvSpPr/>
          <p:nvPr/>
        </p:nvSpPr>
        <p:spPr>
          <a:xfrm>
            <a:off x="9595327" y="5301023"/>
            <a:ext cx="792088" cy="1013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TextBox 37"/>
          <p:cNvSpPr txBox="1"/>
          <p:nvPr/>
        </p:nvSpPr>
        <p:spPr>
          <a:xfrm>
            <a:off x="7951879" y="5346640"/>
            <a:ext cx="902811" cy="369332"/>
          </a:xfrm>
          <a:prstGeom prst="rect">
            <a:avLst/>
          </a:prstGeom>
          <a:noFill/>
        </p:spPr>
        <p:txBody>
          <a:bodyPr wrap="none" rtlCol="0">
            <a:spAutoFit/>
          </a:bodyPr>
          <a:lstStyle/>
          <a:p>
            <a:r>
              <a:rPr lang="en-US" dirty="0"/>
              <a:t>Design</a:t>
            </a:r>
          </a:p>
        </p:txBody>
      </p:sp>
      <p:sp>
        <p:nvSpPr>
          <p:cNvPr id="39" name="TextBox 38"/>
          <p:cNvSpPr txBox="1"/>
          <p:nvPr/>
        </p:nvSpPr>
        <p:spPr>
          <a:xfrm>
            <a:off x="8829625" y="5346640"/>
            <a:ext cx="736099" cy="369332"/>
          </a:xfrm>
          <a:prstGeom prst="rect">
            <a:avLst/>
          </a:prstGeom>
          <a:noFill/>
        </p:spPr>
        <p:txBody>
          <a:bodyPr wrap="none" rtlCol="0">
            <a:spAutoFit/>
          </a:bodyPr>
          <a:lstStyle/>
          <a:p>
            <a:r>
              <a:rPr lang="en-US" dirty="0"/>
              <a:t>Code</a:t>
            </a:r>
          </a:p>
        </p:txBody>
      </p:sp>
      <p:sp>
        <p:nvSpPr>
          <p:cNvPr id="40" name="TextBox 39"/>
          <p:cNvSpPr txBox="1"/>
          <p:nvPr/>
        </p:nvSpPr>
        <p:spPr>
          <a:xfrm>
            <a:off x="9687409" y="5351702"/>
            <a:ext cx="607923" cy="369332"/>
          </a:xfrm>
          <a:prstGeom prst="rect">
            <a:avLst/>
          </a:prstGeom>
          <a:noFill/>
        </p:spPr>
        <p:txBody>
          <a:bodyPr wrap="none" rtlCol="0">
            <a:spAutoFit/>
          </a:bodyPr>
          <a:lstStyle/>
          <a:p>
            <a:r>
              <a:rPr lang="en-US" dirty="0"/>
              <a:t>Test</a:t>
            </a:r>
          </a:p>
        </p:txBody>
      </p:sp>
      <p:sp>
        <p:nvSpPr>
          <p:cNvPr id="41" name="5-Point Star 40"/>
          <p:cNvSpPr/>
          <p:nvPr/>
        </p:nvSpPr>
        <p:spPr>
          <a:xfrm>
            <a:off x="8122762" y="3010853"/>
            <a:ext cx="288032" cy="288032"/>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TextBox 41"/>
          <p:cNvSpPr txBox="1"/>
          <p:nvPr/>
        </p:nvSpPr>
        <p:spPr>
          <a:xfrm>
            <a:off x="7871603" y="3330333"/>
            <a:ext cx="787395" cy="369332"/>
          </a:xfrm>
          <a:prstGeom prst="rect">
            <a:avLst/>
          </a:prstGeom>
          <a:noFill/>
        </p:spPr>
        <p:txBody>
          <a:bodyPr wrap="none" rtlCol="0">
            <a:spAutoFit/>
          </a:bodyPr>
          <a:lstStyle/>
          <a:p>
            <a:r>
              <a:rPr lang="en-US" dirty="0"/>
              <a:t>Beta2</a:t>
            </a:r>
          </a:p>
        </p:txBody>
      </p:sp>
      <p:sp>
        <p:nvSpPr>
          <p:cNvPr id="43" name="5-Point Star 42"/>
          <p:cNvSpPr/>
          <p:nvPr/>
        </p:nvSpPr>
        <p:spPr>
          <a:xfrm>
            <a:off x="9693123" y="3019353"/>
            <a:ext cx="288032" cy="288032"/>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TextBox 43"/>
          <p:cNvSpPr txBox="1"/>
          <p:nvPr/>
        </p:nvSpPr>
        <p:spPr>
          <a:xfrm>
            <a:off x="9441964" y="3338833"/>
            <a:ext cx="787395" cy="369332"/>
          </a:xfrm>
          <a:prstGeom prst="rect">
            <a:avLst/>
          </a:prstGeom>
          <a:noFill/>
        </p:spPr>
        <p:txBody>
          <a:bodyPr wrap="none" rtlCol="0">
            <a:spAutoFit/>
          </a:bodyPr>
          <a:lstStyle/>
          <a:p>
            <a:r>
              <a:rPr lang="en-US" dirty="0"/>
              <a:t>Beta3</a:t>
            </a:r>
          </a:p>
        </p:txBody>
      </p:sp>
      <p:cxnSp>
        <p:nvCxnSpPr>
          <p:cNvPr id="45" name="Elbow Connector 44"/>
          <p:cNvCxnSpPr>
            <a:stCxn id="19" idx="3"/>
            <a:endCxn id="9" idx="2"/>
          </p:cNvCxnSpPr>
          <p:nvPr/>
        </p:nvCxnSpPr>
        <p:spPr>
          <a:xfrm flipV="1">
            <a:off x="7206582" y="3700865"/>
            <a:ext cx="320735" cy="113394"/>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a:stCxn id="13" idx="3"/>
          </p:cNvCxnSpPr>
          <p:nvPr/>
        </p:nvCxnSpPr>
        <p:spPr>
          <a:xfrm>
            <a:off x="3867662" y="3278755"/>
            <a:ext cx="428138" cy="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7" idx="3"/>
            <a:endCxn id="10" idx="2"/>
          </p:cNvCxnSpPr>
          <p:nvPr/>
        </p:nvCxnSpPr>
        <p:spPr>
          <a:xfrm flipV="1">
            <a:off x="10387415" y="3698766"/>
            <a:ext cx="228332" cy="16529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Elbow Connector 47"/>
          <p:cNvCxnSpPr>
            <a:stCxn id="25" idx="3"/>
            <a:endCxn id="42" idx="2"/>
          </p:cNvCxnSpPr>
          <p:nvPr/>
        </p:nvCxnSpPr>
        <p:spPr>
          <a:xfrm flipV="1">
            <a:off x="8017859" y="3699665"/>
            <a:ext cx="247442" cy="618609"/>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Elbow Connector 48"/>
          <p:cNvCxnSpPr>
            <a:stCxn id="31" idx="3"/>
            <a:endCxn id="44" idx="2"/>
          </p:cNvCxnSpPr>
          <p:nvPr/>
        </p:nvCxnSpPr>
        <p:spPr>
          <a:xfrm flipV="1">
            <a:off x="9655487" y="3708165"/>
            <a:ext cx="180175" cy="111489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1385921" y="2966465"/>
            <a:ext cx="1289135" cy="261610"/>
          </a:xfrm>
          <a:prstGeom prst="rect">
            <a:avLst/>
          </a:prstGeom>
          <a:noFill/>
        </p:spPr>
        <p:txBody>
          <a:bodyPr wrap="none" rtlCol="0">
            <a:spAutoFit/>
          </a:bodyPr>
          <a:lstStyle/>
          <a:p>
            <a:r>
              <a:rPr lang="en-US" sz="1100" b="1" i="1" dirty="0">
                <a:solidFill>
                  <a:schemeClr val="tx2"/>
                </a:solidFill>
              </a:rPr>
              <a:t>Basic features A</a:t>
            </a:r>
          </a:p>
        </p:txBody>
      </p:sp>
      <p:sp>
        <p:nvSpPr>
          <p:cNvPr id="51" name="TextBox 50"/>
          <p:cNvSpPr txBox="1"/>
          <p:nvPr/>
        </p:nvSpPr>
        <p:spPr>
          <a:xfrm>
            <a:off x="4794256" y="3490882"/>
            <a:ext cx="2058577" cy="261610"/>
          </a:xfrm>
          <a:prstGeom prst="rect">
            <a:avLst/>
          </a:prstGeom>
          <a:noFill/>
        </p:spPr>
        <p:txBody>
          <a:bodyPr wrap="none" rtlCol="0">
            <a:spAutoFit/>
          </a:bodyPr>
          <a:lstStyle/>
          <a:p>
            <a:r>
              <a:rPr lang="en-US" sz="1100" b="1" i="1" dirty="0">
                <a:solidFill>
                  <a:schemeClr val="accent4"/>
                </a:solidFill>
              </a:rPr>
              <a:t>Features B + bugs fixing (A)</a:t>
            </a:r>
          </a:p>
        </p:txBody>
      </p:sp>
      <p:sp>
        <p:nvSpPr>
          <p:cNvPr id="52" name="TextBox 51"/>
          <p:cNvSpPr txBox="1"/>
          <p:nvPr/>
        </p:nvSpPr>
        <p:spPr>
          <a:xfrm>
            <a:off x="3638680" y="4187468"/>
            <a:ext cx="2058577" cy="261610"/>
          </a:xfrm>
          <a:prstGeom prst="rect">
            <a:avLst/>
          </a:prstGeom>
          <a:noFill/>
        </p:spPr>
        <p:txBody>
          <a:bodyPr wrap="none" rtlCol="0">
            <a:spAutoFit/>
          </a:bodyPr>
          <a:lstStyle/>
          <a:p>
            <a:r>
              <a:rPr lang="en-US" sz="1100" b="1" i="1" dirty="0">
                <a:solidFill>
                  <a:srgbClr val="7030A0"/>
                </a:solidFill>
              </a:rPr>
              <a:t>Features C + bugs fixing (A)</a:t>
            </a:r>
          </a:p>
        </p:txBody>
      </p:sp>
      <p:sp>
        <p:nvSpPr>
          <p:cNvPr id="53" name="TextBox 52"/>
          <p:cNvSpPr txBox="1"/>
          <p:nvPr/>
        </p:nvSpPr>
        <p:spPr>
          <a:xfrm>
            <a:off x="5039357" y="4692059"/>
            <a:ext cx="2292615" cy="261610"/>
          </a:xfrm>
          <a:prstGeom prst="rect">
            <a:avLst/>
          </a:prstGeom>
          <a:noFill/>
        </p:spPr>
        <p:txBody>
          <a:bodyPr wrap="none" rtlCol="0">
            <a:spAutoFit/>
          </a:bodyPr>
          <a:lstStyle/>
          <a:p>
            <a:r>
              <a:rPr lang="en-US" sz="1100" b="1" i="1" dirty="0"/>
              <a:t>Features D + bugs fixing (B) (C)</a:t>
            </a:r>
          </a:p>
        </p:txBody>
      </p:sp>
      <p:sp>
        <p:nvSpPr>
          <p:cNvPr id="54" name="TextBox 53"/>
          <p:cNvSpPr txBox="1"/>
          <p:nvPr/>
        </p:nvSpPr>
        <p:spPr>
          <a:xfrm>
            <a:off x="6096037" y="5226588"/>
            <a:ext cx="1944763" cy="261610"/>
          </a:xfrm>
          <a:prstGeom prst="rect">
            <a:avLst/>
          </a:prstGeom>
          <a:noFill/>
        </p:spPr>
        <p:txBody>
          <a:bodyPr wrap="none" rtlCol="0">
            <a:spAutoFit/>
          </a:bodyPr>
          <a:lstStyle/>
          <a:p>
            <a:r>
              <a:rPr lang="en-US" sz="1100" b="1" i="1" dirty="0">
                <a:solidFill>
                  <a:srgbClr val="C00000"/>
                </a:solidFill>
              </a:rPr>
              <a:t>Maintenance for A, B, C, D</a:t>
            </a:r>
          </a:p>
        </p:txBody>
      </p:sp>
      <p:sp>
        <p:nvSpPr>
          <p:cNvPr id="55" name="Explosion 1 54"/>
          <p:cNvSpPr/>
          <p:nvPr/>
        </p:nvSpPr>
        <p:spPr>
          <a:xfrm>
            <a:off x="10937816" y="3669417"/>
            <a:ext cx="576064" cy="504056"/>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6" name="TextBox 55"/>
          <p:cNvSpPr txBox="1"/>
          <p:nvPr/>
        </p:nvSpPr>
        <p:spPr>
          <a:xfrm>
            <a:off x="10609303" y="4190011"/>
            <a:ext cx="1220206" cy="246221"/>
          </a:xfrm>
          <a:prstGeom prst="rect">
            <a:avLst/>
          </a:prstGeom>
          <a:noFill/>
        </p:spPr>
        <p:txBody>
          <a:bodyPr wrap="none" rtlCol="0">
            <a:spAutoFit/>
          </a:bodyPr>
          <a:lstStyle/>
          <a:p>
            <a:r>
              <a:rPr lang="en-US" sz="1000" b="1" dirty="0"/>
              <a:t>Bug after release</a:t>
            </a:r>
          </a:p>
        </p:txBody>
      </p:sp>
      <p:sp>
        <p:nvSpPr>
          <p:cNvPr id="57" name="TextBox 56"/>
          <p:cNvSpPr txBox="1"/>
          <p:nvPr/>
        </p:nvSpPr>
        <p:spPr>
          <a:xfrm>
            <a:off x="10633108" y="4407828"/>
            <a:ext cx="1194949" cy="1015663"/>
          </a:xfrm>
          <a:prstGeom prst="rect">
            <a:avLst/>
          </a:prstGeom>
          <a:noFill/>
        </p:spPr>
        <p:txBody>
          <a:bodyPr wrap="square" rtlCol="0">
            <a:spAutoFit/>
          </a:bodyPr>
          <a:lstStyle/>
          <a:p>
            <a:pPr algn="ctr"/>
            <a:r>
              <a:rPr lang="en-US" sz="1200" dirty="0"/>
              <a:t>Any bug found after the Final release is called as bug after release.</a:t>
            </a:r>
          </a:p>
        </p:txBody>
      </p:sp>
      <p:sp>
        <p:nvSpPr>
          <p:cNvPr id="58" name="TextBox 57"/>
          <p:cNvSpPr txBox="1"/>
          <p:nvPr/>
        </p:nvSpPr>
        <p:spPr>
          <a:xfrm>
            <a:off x="479375" y="836712"/>
            <a:ext cx="11305257" cy="2031325"/>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a:t>
            </a:r>
            <a:r>
              <a:rPr lang="en-US" dirty="0">
                <a:solidFill>
                  <a:srgbClr val="C00000"/>
                </a:solidFill>
              </a:rPr>
              <a:t>number of bugs-leakage after acceptance test of release milestone</a:t>
            </a:r>
            <a:r>
              <a:rPr lang="en-US" dirty="0"/>
              <a:t>.</a:t>
            </a:r>
          </a:p>
          <a:p>
            <a:pPr marL="742950" lvl="1" indent="-285750" algn="just">
              <a:buClr>
                <a:schemeClr val="tx2"/>
              </a:buClr>
              <a:buFont typeface="Wingdings" panose="05000000000000000000" pitchFamily="2" charset="2"/>
              <a:buChar char="§"/>
            </a:pPr>
            <a:r>
              <a:rPr lang="en-US" dirty="0"/>
              <a:t>It is used to understand the </a:t>
            </a:r>
            <a:r>
              <a:rPr lang="en-US" dirty="0">
                <a:solidFill>
                  <a:srgbClr val="C00000"/>
                </a:solidFill>
              </a:rPr>
              <a:t>efficiency of bug detection before the acceptance test</a:t>
            </a:r>
            <a:r>
              <a:rPr lang="en-US" dirty="0"/>
              <a:t>.</a:t>
            </a:r>
          </a:p>
          <a:p>
            <a:pPr marL="742950" lvl="1" indent="-285750" algn="just">
              <a:buClr>
                <a:schemeClr val="tx2"/>
              </a:buClr>
              <a:buFont typeface="Wingdings" panose="05000000000000000000" pitchFamily="2" charset="2"/>
              <a:buChar char="§"/>
            </a:pPr>
            <a:r>
              <a:rPr lang="en-US" dirty="0"/>
              <a:t>The acceptance test is assumed to be handled outside the development team. In the case a part of test suit is shared with development team for the internal test effort and confirmed NO bug, however bugs are detected lately after a release milestone and hence still be counted as bug-leakage after acceptance test.</a:t>
            </a:r>
          </a:p>
          <a:p>
            <a:pPr marL="742950" lvl="1" indent="-285750" algn="just">
              <a:buClr>
                <a:schemeClr val="tx2"/>
              </a:buClr>
              <a:buFont typeface="Wingdings" panose="05000000000000000000" pitchFamily="2" charset="2"/>
              <a:buChar char="§"/>
            </a:pPr>
            <a:endParaRPr lang="en-US" dirty="0"/>
          </a:p>
        </p:txBody>
      </p:sp>
      <p:sp>
        <p:nvSpPr>
          <p:cNvPr id="59" name="TextBox 58"/>
          <p:cNvSpPr txBox="1"/>
          <p:nvPr/>
        </p:nvSpPr>
        <p:spPr>
          <a:xfrm>
            <a:off x="967544" y="4600797"/>
            <a:ext cx="4148722" cy="1754326"/>
          </a:xfrm>
          <a:prstGeom prst="rect">
            <a:avLst/>
          </a:prstGeom>
          <a:noFill/>
        </p:spPr>
        <p:txBody>
          <a:bodyPr wrap="square" rtlCol="0">
            <a:spAutoFit/>
          </a:bodyPr>
          <a:lstStyle/>
          <a:p>
            <a:r>
              <a:rPr lang="en-US" sz="1200" dirty="0"/>
              <a:t>After each release milestone Alpha, Beta1, Beta2, Beta3 and Final release, bugs found and covered by the release condition will be counted as bug-leakage after acceptance test.</a:t>
            </a:r>
          </a:p>
          <a:p>
            <a:r>
              <a:rPr lang="en-US" sz="1200" dirty="0"/>
              <a:t>For instance, after Beta1, any bug found for feature A and B will be counted as bug-leakage after acceptance test. The features C are still on development progress and NOT covered by the release condition, hence their bugs found are NOT counted for this KPI.</a:t>
            </a:r>
          </a:p>
        </p:txBody>
      </p:sp>
      <p:sp>
        <p:nvSpPr>
          <p:cNvPr id="60" name="Rectangle 59">
            <a:extLst>
              <a:ext uri="{FF2B5EF4-FFF2-40B4-BE49-F238E27FC236}">
                <a16:creationId xmlns:a16="http://schemas.microsoft.com/office/drawing/2014/main" id="{F037B161-B2CF-4543-B44E-834E81490110}"/>
              </a:ext>
            </a:extLst>
          </p:cNvPr>
          <p:cNvSpPr/>
          <p:nvPr/>
        </p:nvSpPr>
        <p:spPr>
          <a:xfrm>
            <a:off x="263352" y="764704"/>
            <a:ext cx="11737304"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Out of date </a:t>
            </a:r>
            <a:r>
              <a:rPr lang="en-US" sz="4400" dirty="0">
                <a:sym typeface="Wingdings" panose="05000000000000000000" pitchFamily="2" charset="2"/>
              </a:rPr>
              <a:t> under maintaining</a:t>
            </a:r>
            <a:endParaRPr lang="en-US" sz="4400" dirty="0"/>
          </a:p>
        </p:txBody>
      </p:sp>
    </p:spTree>
    <p:extLst>
      <p:ext uri="{BB962C8B-B14F-4D97-AF65-F5344CB8AC3E}">
        <p14:creationId xmlns:p14="http://schemas.microsoft.com/office/powerpoint/2010/main" val="321077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P spid="5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(3-6) KPI: Peer review engagement rate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86</a:t>
            </a:fld>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59210906"/>
              </p:ext>
            </p:extLst>
          </p:nvPr>
        </p:nvGraphicFramePr>
        <p:xfrm>
          <a:off x="1019426" y="2603345"/>
          <a:ext cx="1862089" cy="1143000"/>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565945">
                  <a:extLst>
                    <a:ext uri="{9D8B030D-6E8A-4147-A177-3AD203B41FA5}">
                      <a16:colId xmlns:a16="http://schemas.microsoft.com/office/drawing/2014/main" val="20001"/>
                    </a:ext>
                  </a:extLst>
                </a:gridCol>
              </a:tblGrid>
              <a:tr h="190500">
                <a:tc>
                  <a:txBody>
                    <a:bodyPr/>
                    <a:lstStyle/>
                    <a:p>
                      <a:pPr algn="r" fontAlgn="b"/>
                      <a:r>
                        <a:rPr lang="en-US" sz="1100" u="none" strike="noStrike" dirty="0">
                          <a:effectLst/>
                        </a:rPr>
                        <a:t>Average</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7.98%</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0"/>
                  </a:ext>
                </a:extLst>
              </a:tr>
              <a:tr h="190500">
                <a:tc>
                  <a:txBody>
                    <a:bodyPr/>
                    <a:lstStyle/>
                    <a:p>
                      <a:pPr algn="r" fontAlgn="b"/>
                      <a:r>
                        <a:rPr lang="en-US" sz="1100" u="none" strike="noStrike" dirty="0">
                          <a:effectLst/>
                        </a:rPr>
                        <a:t>Standard deviation</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4.38%</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dirty="0">
                          <a:effectLst/>
                        </a:rPr>
                        <a:t>UCL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21.13%</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dirty="0">
                          <a:effectLst/>
                        </a:rPr>
                        <a:t>LCL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0.00%</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dirty="0">
                          <a:effectLst/>
                        </a:rPr>
                        <a:t>Average +30%</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10.38%</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Average -30%</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5.59%</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48279601"/>
              </p:ext>
            </p:extLst>
          </p:nvPr>
        </p:nvGraphicFramePr>
        <p:xfrm>
          <a:off x="5087888" y="2603345"/>
          <a:ext cx="1862089" cy="1143000"/>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565945">
                  <a:extLst>
                    <a:ext uri="{9D8B030D-6E8A-4147-A177-3AD203B41FA5}">
                      <a16:colId xmlns:a16="http://schemas.microsoft.com/office/drawing/2014/main" val="20001"/>
                    </a:ext>
                  </a:extLst>
                </a:gridCol>
              </a:tblGrid>
              <a:tr h="190500">
                <a:tc>
                  <a:txBody>
                    <a:bodyPr/>
                    <a:lstStyle/>
                    <a:p>
                      <a:pPr algn="r" fontAlgn="b"/>
                      <a:r>
                        <a:rPr lang="en-US" sz="1100" u="none" strike="noStrike" dirty="0">
                          <a:effectLst/>
                        </a:rPr>
                        <a:t>Average</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8.16%</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0"/>
                  </a:ext>
                </a:extLst>
              </a:tr>
              <a:tr h="190500">
                <a:tc>
                  <a:txBody>
                    <a:bodyPr/>
                    <a:lstStyle/>
                    <a:p>
                      <a:pPr algn="r" fontAlgn="b"/>
                      <a:r>
                        <a:rPr lang="en-US" sz="1100" u="none" strike="noStrike" dirty="0">
                          <a:effectLst/>
                        </a:rPr>
                        <a:t>Standard deviation</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5.01%</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dirty="0">
                          <a:effectLst/>
                        </a:rPr>
                        <a:t>UCL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23.18%</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dirty="0">
                          <a:effectLst/>
                        </a:rPr>
                        <a:t>LCL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0.00%</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dirty="0">
                          <a:effectLst/>
                        </a:rPr>
                        <a:t>Average +30%</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10.61%</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Average -30%</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5.71%</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5"/>
                  </a:ext>
                </a:extLst>
              </a:tr>
            </a:tbl>
          </a:graphicData>
        </a:graphic>
      </p:graphicFrame>
      <p:pic>
        <p:nvPicPr>
          <p:cNvPr id="6" name="Picture 5"/>
          <p:cNvPicPr>
            <a:picLocks noChangeAspect="1"/>
          </p:cNvPicPr>
          <p:nvPr/>
        </p:nvPicPr>
        <p:blipFill>
          <a:blip r:embed="rId2"/>
          <a:stretch>
            <a:fillRect/>
          </a:stretch>
        </p:blipFill>
        <p:spPr>
          <a:xfrm>
            <a:off x="1" y="3778551"/>
            <a:ext cx="4068462" cy="1893469"/>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4068463" y="3778550"/>
            <a:ext cx="4061769" cy="1890354"/>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8130232" y="3778551"/>
            <a:ext cx="4061769" cy="1890355"/>
          </a:xfrm>
          <a:prstGeom prst="rect">
            <a:avLst/>
          </a:prstGeom>
          <a:ln>
            <a:solidFill>
              <a:schemeClr val="tx1"/>
            </a:solidFill>
          </a:ln>
        </p:spPr>
      </p:pic>
      <p:graphicFrame>
        <p:nvGraphicFramePr>
          <p:cNvPr id="9" name="Table 8"/>
          <p:cNvGraphicFramePr>
            <a:graphicFrameLocks noGrp="1"/>
          </p:cNvGraphicFramePr>
          <p:nvPr>
            <p:extLst>
              <p:ext uri="{D42A27DB-BD31-4B8C-83A1-F6EECF244321}">
                <p14:modId xmlns:p14="http://schemas.microsoft.com/office/powerpoint/2010/main" val="772000034"/>
              </p:ext>
            </p:extLst>
          </p:nvPr>
        </p:nvGraphicFramePr>
        <p:xfrm>
          <a:off x="9142501" y="2603345"/>
          <a:ext cx="1862089" cy="1143000"/>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565945">
                  <a:extLst>
                    <a:ext uri="{9D8B030D-6E8A-4147-A177-3AD203B41FA5}">
                      <a16:colId xmlns:a16="http://schemas.microsoft.com/office/drawing/2014/main" val="20001"/>
                    </a:ext>
                  </a:extLst>
                </a:gridCol>
              </a:tblGrid>
              <a:tr h="190500">
                <a:tc>
                  <a:txBody>
                    <a:bodyPr/>
                    <a:lstStyle/>
                    <a:p>
                      <a:pPr algn="r" fontAlgn="b"/>
                      <a:r>
                        <a:rPr lang="en-US" sz="1100" u="none" strike="noStrike" dirty="0">
                          <a:effectLst/>
                        </a:rPr>
                        <a:t>Average</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8.39%</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0"/>
                  </a:ext>
                </a:extLst>
              </a:tr>
              <a:tr h="190500">
                <a:tc>
                  <a:txBody>
                    <a:bodyPr/>
                    <a:lstStyle/>
                    <a:p>
                      <a:pPr algn="r" fontAlgn="b"/>
                      <a:r>
                        <a:rPr lang="en-US" sz="1100" u="none" strike="noStrike" dirty="0">
                          <a:effectLst/>
                        </a:rPr>
                        <a:t>Standard deviation</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5.65%</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dirty="0">
                          <a:effectLst/>
                        </a:rPr>
                        <a:t>UCL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25.34%</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dirty="0">
                          <a:effectLst/>
                        </a:rPr>
                        <a:t>LCL</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dirty="0">
                          <a:effectLst/>
                        </a:rPr>
                        <a:t>Average +30%</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10.91%</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Average -30%</a:t>
                      </a:r>
                      <a:endParaRPr lang="en-US"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5.87%</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05"/>
                  </a:ext>
                </a:extLst>
              </a:tr>
            </a:tbl>
          </a:graphicData>
        </a:graphic>
      </p:graphicFrame>
      <p:sp>
        <p:nvSpPr>
          <p:cNvPr id="10" name="Rectangle 9"/>
          <p:cNvSpPr/>
          <p:nvPr/>
        </p:nvSpPr>
        <p:spPr>
          <a:xfrm>
            <a:off x="797388" y="5641827"/>
            <a:ext cx="10669230" cy="707886"/>
          </a:xfrm>
          <a:prstGeom prst="rect">
            <a:avLst/>
          </a:prstGeom>
        </p:spPr>
        <p:txBody>
          <a:bodyPr wrap="square">
            <a:spAutoFit/>
          </a:bodyPr>
          <a:lstStyle/>
          <a:p>
            <a:pPr algn="ctr"/>
            <a:r>
              <a:rPr lang="en-US" sz="2000" b="1" dirty="0">
                <a:solidFill>
                  <a:schemeClr val="tx2"/>
                </a:solidFill>
              </a:rPr>
              <a:t>From the Process Database V4.1, it’s recommended to set the </a:t>
            </a:r>
            <a:r>
              <a:rPr lang="en-US" sz="2000" b="1" dirty="0">
                <a:solidFill>
                  <a:srgbClr val="C00000"/>
                </a:solidFill>
              </a:rPr>
              <a:t>target review engagement rate at 8% </a:t>
            </a:r>
            <a:r>
              <a:rPr lang="en-US" sz="2000" b="1" dirty="0">
                <a:solidFill>
                  <a:schemeClr val="tx2"/>
                </a:solidFill>
              </a:rPr>
              <a:t>(3.2 hours per every 40 working-hours) for </a:t>
            </a:r>
            <a:r>
              <a:rPr lang="en-US" sz="2000" b="1" dirty="0">
                <a:solidFill>
                  <a:srgbClr val="C00000"/>
                </a:solidFill>
              </a:rPr>
              <a:t>design-coding</a:t>
            </a:r>
            <a:r>
              <a:rPr lang="en-US" sz="2000" b="1" dirty="0">
                <a:solidFill>
                  <a:schemeClr val="tx2"/>
                </a:solidFill>
              </a:rPr>
              <a:t>!</a:t>
            </a:r>
          </a:p>
        </p:txBody>
      </p:sp>
      <p:sp>
        <p:nvSpPr>
          <p:cNvPr id="11" name="Rectangle 10"/>
          <p:cNvSpPr/>
          <p:nvPr/>
        </p:nvSpPr>
        <p:spPr>
          <a:xfrm>
            <a:off x="2853218" y="3008634"/>
            <a:ext cx="492443" cy="369332"/>
          </a:xfrm>
          <a:prstGeom prst="rect">
            <a:avLst/>
          </a:prstGeom>
        </p:spPr>
        <p:txBody>
          <a:bodyPr wrap="none">
            <a:spAutoFit/>
          </a:bodyPr>
          <a:lstStyle/>
          <a:p>
            <a:r>
              <a:rPr lang="en-US" b="1" dirty="0"/>
              <a:t>FD</a:t>
            </a:r>
          </a:p>
        </p:txBody>
      </p:sp>
      <p:sp>
        <p:nvSpPr>
          <p:cNvPr id="12" name="Rectangle 11"/>
          <p:cNvSpPr/>
          <p:nvPr/>
        </p:nvSpPr>
        <p:spPr>
          <a:xfrm>
            <a:off x="6932026" y="3008634"/>
            <a:ext cx="518091" cy="369332"/>
          </a:xfrm>
          <a:prstGeom prst="rect">
            <a:avLst/>
          </a:prstGeom>
        </p:spPr>
        <p:txBody>
          <a:bodyPr wrap="none">
            <a:spAutoFit/>
          </a:bodyPr>
          <a:lstStyle/>
          <a:p>
            <a:r>
              <a:rPr lang="en-US" b="1" dirty="0"/>
              <a:t>DD</a:t>
            </a:r>
          </a:p>
        </p:txBody>
      </p:sp>
      <p:sp>
        <p:nvSpPr>
          <p:cNvPr id="13" name="Rectangle 12"/>
          <p:cNvSpPr/>
          <p:nvPr/>
        </p:nvSpPr>
        <p:spPr>
          <a:xfrm>
            <a:off x="10978509" y="3008634"/>
            <a:ext cx="518091" cy="369332"/>
          </a:xfrm>
          <a:prstGeom prst="rect">
            <a:avLst/>
          </a:prstGeom>
        </p:spPr>
        <p:txBody>
          <a:bodyPr wrap="none">
            <a:spAutoFit/>
          </a:bodyPr>
          <a:lstStyle/>
          <a:p>
            <a:r>
              <a:rPr lang="en-US" b="1" dirty="0"/>
              <a:t>CD</a:t>
            </a:r>
          </a:p>
        </p:txBody>
      </p:sp>
      <p:sp>
        <p:nvSpPr>
          <p:cNvPr id="14" name="TextBox 13"/>
          <p:cNvSpPr txBox="1"/>
          <p:nvPr/>
        </p:nvSpPr>
        <p:spPr>
          <a:xfrm>
            <a:off x="760024" y="4269489"/>
            <a:ext cx="10517816" cy="400110"/>
          </a:xfrm>
          <a:prstGeom prst="rect">
            <a:avLst/>
          </a:prstGeom>
          <a:solidFill>
            <a:schemeClr val="bg1"/>
          </a:solidFill>
        </p:spPr>
        <p:txBody>
          <a:bodyPr wrap="none" rtlCol="0">
            <a:spAutoFit/>
          </a:bodyPr>
          <a:lstStyle/>
          <a:p>
            <a:r>
              <a:rPr lang="en-US" sz="2000" b="1" dirty="0">
                <a:solidFill>
                  <a:srgbClr val="7030A0"/>
                </a:solidFill>
              </a:rPr>
              <a:t>This is the control chart of review engagement rate from RVC Process Database V4.1</a:t>
            </a:r>
          </a:p>
        </p:txBody>
      </p:sp>
      <p:sp>
        <p:nvSpPr>
          <p:cNvPr id="15" name="TextBox 14"/>
          <p:cNvSpPr txBox="1"/>
          <p:nvPr/>
        </p:nvSpPr>
        <p:spPr>
          <a:xfrm>
            <a:off x="479375" y="836712"/>
            <a:ext cx="11305257" cy="1754326"/>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a:t>
            </a:r>
            <a:r>
              <a:rPr lang="en-US" dirty="0">
                <a:solidFill>
                  <a:srgbClr val="C00000"/>
                </a:solidFill>
              </a:rPr>
              <a:t>the rate of peer review effort comparing with effort spent on the design-coding phases</a:t>
            </a:r>
            <a:r>
              <a:rPr lang="en-US" dirty="0"/>
              <a:t>.</a:t>
            </a:r>
          </a:p>
          <a:p>
            <a:pPr marL="742950" lvl="1" indent="-285750" algn="just">
              <a:buClr>
                <a:schemeClr val="tx2"/>
              </a:buClr>
              <a:buFont typeface="Wingdings" panose="05000000000000000000" pitchFamily="2" charset="2"/>
              <a:buChar char="§"/>
            </a:pPr>
            <a:r>
              <a:rPr lang="en-US" dirty="0"/>
              <a:t>The rate is set as </a:t>
            </a:r>
            <a:r>
              <a:rPr lang="en-US" b="1" dirty="0">
                <a:solidFill>
                  <a:srgbClr val="C00000"/>
                </a:solidFill>
              </a:rPr>
              <a:t>engagement</a:t>
            </a:r>
            <a:r>
              <a:rPr lang="en-US" dirty="0">
                <a:solidFill>
                  <a:srgbClr val="C00000"/>
                </a:solidFill>
              </a:rPr>
              <a:t> </a:t>
            </a:r>
            <a:r>
              <a:rPr lang="en-US" dirty="0"/>
              <a:t>(commitment) of project on the effort to handle </a:t>
            </a:r>
            <a:r>
              <a:rPr lang="en-US" b="1" dirty="0">
                <a:solidFill>
                  <a:srgbClr val="C00000"/>
                </a:solidFill>
              </a:rPr>
              <a:t>enough peer review</a:t>
            </a:r>
            <a:r>
              <a:rPr lang="en-US" dirty="0"/>
              <a:t>.</a:t>
            </a:r>
          </a:p>
          <a:p>
            <a:pPr marL="742950" lvl="1" indent="-285750" algn="just">
              <a:buClr>
                <a:schemeClr val="tx2"/>
              </a:buClr>
              <a:buFont typeface="Wingdings" panose="05000000000000000000" pitchFamily="2" charset="2"/>
              <a:buChar char="§"/>
            </a:pPr>
            <a:r>
              <a:rPr lang="en-US" dirty="0"/>
              <a:t>If the actual value is </a:t>
            </a:r>
            <a:r>
              <a:rPr lang="en-US" b="1" dirty="0">
                <a:solidFill>
                  <a:srgbClr val="C00000"/>
                </a:solidFill>
              </a:rPr>
              <a:t>lower</a:t>
            </a:r>
            <a:r>
              <a:rPr lang="en-US" dirty="0">
                <a:solidFill>
                  <a:srgbClr val="C00000"/>
                </a:solidFill>
              </a:rPr>
              <a:t> </a:t>
            </a:r>
            <a:r>
              <a:rPr lang="en-US" dirty="0"/>
              <a:t>than the commitment, </a:t>
            </a:r>
            <a:r>
              <a:rPr lang="en-US" b="1" dirty="0">
                <a:solidFill>
                  <a:srgbClr val="C00000"/>
                </a:solidFill>
              </a:rPr>
              <a:t>NOT enough peer review</a:t>
            </a:r>
            <a:r>
              <a:rPr lang="en-US" dirty="0"/>
              <a:t> is handled and the risk of leaking bug to later phases is high.</a:t>
            </a:r>
          </a:p>
          <a:p>
            <a:pPr marL="742950" lvl="1" indent="-285750" algn="just">
              <a:buClr>
                <a:schemeClr val="tx2"/>
              </a:buClr>
              <a:buFont typeface="Wingdings" panose="05000000000000000000" pitchFamily="2" charset="2"/>
              <a:buChar char="§"/>
            </a:pPr>
            <a:r>
              <a:rPr lang="en-US" dirty="0"/>
              <a:t>If the actual value is </a:t>
            </a:r>
            <a:r>
              <a:rPr lang="en-US" b="1" dirty="0">
                <a:solidFill>
                  <a:srgbClr val="C00000"/>
                </a:solidFill>
              </a:rPr>
              <a:t>higher</a:t>
            </a:r>
            <a:r>
              <a:rPr lang="en-US" dirty="0">
                <a:solidFill>
                  <a:srgbClr val="C00000"/>
                </a:solidFill>
              </a:rPr>
              <a:t> </a:t>
            </a:r>
            <a:r>
              <a:rPr lang="en-US" dirty="0"/>
              <a:t>than the commitment, </a:t>
            </a:r>
            <a:r>
              <a:rPr lang="en-US" b="1" dirty="0">
                <a:solidFill>
                  <a:schemeClr val="tx2"/>
                </a:solidFill>
              </a:rPr>
              <a:t>cost of good quality (COGQ) </a:t>
            </a:r>
            <a:r>
              <a:rPr lang="en-US" dirty="0"/>
              <a:t>is too </a:t>
            </a:r>
            <a:r>
              <a:rPr lang="en-US" b="1" dirty="0">
                <a:solidFill>
                  <a:srgbClr val="C00000"/>
                </a:solidFill>
              </a:rPr>
              <a:t>high</a:t>
            </a:r>
            <a:r>
              <a:rPr lang="en-US" dirty="0"/>
              <a:t>.</a:t>
            </a:r>
          </a:p>
        </p:txBody>
      </p:sp>
    </p:spTree>
    <p:extLst>
      <p:ext uri="{BB962C8B-B14F-4D97-AF65-F5344CB8AC3E}">
        <p14:creationId xmlns:p14="http://schemas.microsoft.com/office/powerpoint/2010/main" val="345881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animEffect transition="in" filter="fade">
                                      <p:cBhvr>
                                        <p:cTn id="43" dur="500"/>
                                        <p:tgtEl>
                                          <p:spTgt spid="15">
                                            <p:txEl>
                                              <p:pRg st="0" end="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xEl>
                                              <p:pRg st="1" end="1"/>
                                            </p:txEl>
                                          </p:spTgt>
                                        </p:tgtEl>
                                        <p:attrNameLst>
                                          <p:attrName>style.visibility</p:attrName>
                                        </p:attrNameLst>
                                      </p:cBhvr>
                                      <p:to>
                                        <p:strVal val="visible"/>
                                      </p:to>
                                    </p:set>
                                    <p:animEffect transition="in" filter="fade">
                                      <p:cBhvr>
                                        <p:cTn id="46" dur="500"/>
                                        <p:tgtEl>
                                          <p:spTgt spid="15">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xEl>
                                              <p:pRg st="2" end="2"/>
                                            </p:txEl>
                                          </p:spTgt>
                                        </p:tgtEl>
                                        <p:attrNameLst>
                                          <p:attrName>style.visibility</p:attrName>
                                        </p:attrNameLst>
                                      </p:cBhvr>
                                      <p:to>
                                        <p:strVal val="visible"/>
                                      </p:to>
                                    </p:set>
                                    <p:animEffect transition="in" filter="fade">
                                      <p:cBhvr>
                                        <p:cTn id="49" dur="500"/>
                                        <p:tgtEl>
                                          <p:spTgt spid="15">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xEl>
                                              <p:pRg st="3" end="3"/>
                                            </p:txEl>
                                          </p:spTgt>
                                        </p:tgtEl>
                                        <p:attrNameLst>
                                          <p:attrName>style.visibility</p:attrName>
                                        </p:attrNameLst>
                                      </p:cBhvr>
                                      <p:to>
                                        <p:strVal val="visible"/>
                                      </p:to>
                                    </p:set>
                                    <p:animEffect transition="in" filter="fade">
                                      <p:cBhvr>
                                        <p:cTn id="5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(3-7) KPI: Defect Ratio on Upper phase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87</a:t>
            </a:fld>
            <a:endParaRPr lang="de-DE" dirty="0"/>
          </a:p>
        </p:txBody>
      </p:sp>
      <p:sp>
        <p:nvSpPr>
          <p:cNvPr id="6" name="TextBox 5"/>
          <p:cNvSpPr txBox="1"/>
          <p:nvPr/>
        </p:nvSpPr>
        <p:spPr>
          <a:xfrm>
            <a:off x="479375" y="836712"/>
            <a:ext cx="11305257" cy="1477328"/>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the defect ratio based on the </a:t>
            </a:r>
            <a:r>
              <a:rPr lang="en-US" dirty="0">
                <a:solidFill>
                  <a:srgbClr val="C00000"/>
                </a:solidFill>
              </a:rPr>
              <a:t>number of defects detected in upper phases</a:t>
            </a:r>
            <a:r>
              <a:rPr lang="en-US" dirty="0"/>
              <a:t> comparing with the </a:t>
            </a:r>
            <a:r>
              <a:rPr lang="en-US" dirty="0">
                <a:solidFill>
                  <a:srgbClr val="C00000"/>
                </a:solidFill>
              </a:rPr>
              <a:t>total number of defects detected in both upper phases and lower phases</a:t>
            </a:r>
            <a:r>
              <a:rPr lang="en-US" dirty="0"/>
              <a:t>.</a:t>
            </a:r>
          </a:p>
          <a:p>
            <a:pPr marL="742950" lvl="1" indent="-285750" algn="just">
              <a:buClr>
                <a:schemeClr val="tx2"/>
              </a:buClr>
              <a:buFont typeface="Wingdings" panose="05000000000000000000" pitchFamily="2" charset="2"/>
              <a:buChar char="§"/>
            </a:pPr>
            <a:r>
              <a:rPr lang="en-US" dirty="0"/>
              <a:t>It is used to understand the capability of detecting defects in upper phases under the assumption that early detecting defects in upper phases is better as the cost to fix defects detected in lower phases is much higher.</a:t>
            </a:r>
            <a:endParaRPr lang="en-US" b="1" dirty="0">
              <a:solidFill>
                <a:schemeClr val="tx2"/>
              </a:solidFill>
            </a:endParaRPr>
          </a:p>
        </p:txBody>
      </p:sp>
      <p:sp>
        <p:nvSpPr>
          <p:cNvPr id="5" name="Rectangle 4"/>
          <p:cNvSpPr/>
          <p:nvPr/>
        </p:nvSpPr>
        <p:spPr>
          <a:xfrm>
            <a:off x="77497" y="2345341"/>
            <a:ext cx="4012570" cy="769441"/>
          </a:xfrm>
          <a:prstGeom prst="rect">
            <a:avLst/>
          </a:prstGeom>
        </p:spPr>
        <p:txBody>
          <a:bodyPr wrap="square">
            <a:spAutoFit/>
          </a:bodyPr>
          <a:lstStyle/>
          <a:p>
            <a:pPr algn="ctr"/>
            <a:r>
              <a:rPr lang="en-US" sz="1100" dirty="0"/>
              <a:t>Bugs are from all projects that are mixing the development types. It's used to build the measurement of development capability of RVC where all projects have somewhat relationship together as </a:t>
            </a:r>
            <a:r>
              <a:rPr lang="en-US" sz="1100" dirty="0" err="1"/>
              <a:t>Renesas</a:t>
            </a:r>
            <a:r>
              <a:rPr lang="en-US" sz="1100" dirty="0"/>
              <a:t> product.</a:t>
            </a:r>
          </a:p>
        </p:txBody>
      </p:sp>
      <p:sp>
        <p:nvSpPr>
          <p:cNvPr id="7" name="Rectangle 6"/>
          <p:cNvSpPr/>
          <p:nvPr/>
        </p:nvSpPr>
        <p:spPr>
          <a:xfrm>
            <a:off x="4090067" y="2260701"/>
            <a:ext cx="4011938" cy="938719"/>
          </a:xfrm>
          <a:prstGeom prst="rect">
            <a:avLst/>
          </a:prstGeom>
        </p:spPr>
        <p:txBody>
          <a:bodyPr wrap="square">
            <a:spAutoFit/>
          </a:bodyPr>
          <a:lstStyle/>
          <a:p>
            <a:pPr algn="ctr"/>
            <a:r>
              <a:rPr lang="en-US" sz="1100" dirty="0"/>
              <a:t>Bugs are from selected projects that exclude those provided ambiguous and inaccuracy data after a study on project background. The test preparation (UTP, ITP, STP) is also merged as a part of upper phase to compare with the bugs of lower phase in which may include the test </a:t>
            </a:r>
            <a:r>
              <a:rPr lang="en-US" sz="1100" dirty="0" err="1"/>
              <a:t>env</a:t>
            </a:r>
            <a:r>
              <a:rPr lang="en-US" sz="1100" dirty="0"/>
              <a:t>. issues.</a:t>
            </a:r>
          </a:p>
        </p:txBody>
      </p:sp>
      <p:sp>
        <p:nvSpPr>
          <p:cNvPr id="8" name="Rectangle 7"/>
          <p:cNvSpPr/>
          <p:nvPr/>
        </p:nvSpPr>
        <p:spPr>
          <a:xfrm>
            <a:off x="8102005" y="2255266"/>
            <a:ext cx="4011939" cy="938719"/>
          </a:xfrm>
          <a:prstGeom prst="rect">
            <a:avLst/>
          </a:prstGeom>
        </p:spPr>
        <p:txBody>
          <a:bodyPr wrap="square">
            <a:spAutoFit/>
          </a:bodyPr>
          <a:lstStyle/>
          <a:p>
            <a:pPr lvl="0" algn="ctr">
              <a:defRPr/>
            </a:pPr>
            <a:r>
              <a:rPr lang="en-US" sz="1100" dirty="0"/>
              <a:t>Bugs selected projects that exclude those provided ambiguous and inaccuracy data after a study on project background. The test preparation (UTP, ITP, STP) is excluded as an intention of focusing on the product development issues.</a:t>
            </a:r>
          </a:p>
        </p:txBody>
      </p:sp>
      <p:pic>
        <p:nvPicPr>
          <p:cNvPr id="9" name="Picture 8"/>
          <p:cNvPicPr>
            <a:picLocks noChangeAspect="1"/>
          </p:cNvPicPr>
          <p:nvPr/>
        </p:nvPicPr>
        <p:blipFill>
          <a:blip r:embed="rId2"/>
          <a:stretch>
            <a:fillRect/>
          </a:stretch>
        </p:blipFill>
        <p:spPr>
          <a:xfrm>
            <a:off x="37960" y="3162386"/>
            <a:ext cx="4032990" cy="3148072"/>
          </a:xfrm>
          <a:prstGeom prst="rect">
            <a:avLst/>
          </a:prstGeom>
        </p:spPr>
      </p:pic>
      <p:pic>
        <p:nvPicPr>
          <p:cNvPr id="10" name="Picture 9"/>
          <p:cNvPicPr>
            <a:picLocks noChangeAspect="1"/>
          </p:cNvPicPr>
          <p:nvPr/>
        </p:nvPicPr>
        <p:blipFill>
          <a:blip r:embed="rId3"/>
          <a:stretch>
            <a:fillRect/>
          </a:stretch>
        </p:blipFill>
        <p:spPr>
          <a:xfrm>
            <a:off x="4091864" y="3156951"/>
            <a:ext cx="4039421" cy="3147998"/>
          </a:xfrm>
          <a:prstGeom prst="rect">
            <a:avLst/>
          </a:prstGeom>
        </p:spPr>
      </p:pic>
      <p:pic>
        <p:nvPicPr>
          <p:cNvPr id="11" name="Picture 10"/>
          <p:cNvPicPr>
            <a:picLocks noChangeAspect="1"/>
          </p:cNvPicPr>
          <p:nvPr/>
        </p:nvPicPr>
        <p:blipFill>
          <a:blip r:embed="rId4"/>
          <a:stretch>
            <a:fillRect/>
          </a:stretch>
        </p:blipFill>
        <p:spPr>
          <a:xfrm>
            <a:off x="8157402" y="3162386"/>
            <a:ext cx="4017457" cy="3130881"/>
          </a:xfrm>
          <a:prstGeom prst="rect">
            <a:avLst/>
          </a:prstGeom>
        </p:spPr>
      </p:pic>
    </p:spTree>
    <p:extLst>
      <p:ext uri="{BB962C8B-B14F-4D97-AF65-F5344CB8AC3E}">
        <p14:creationId xmlns:p14="http://schemas.microsoft.com/office/powerpoint/2010/main" val="339556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(3-8) KPI: Review Efficiency</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88</a:t>
            </a:fld>
            <a:endParaRPr lang="de-DE" dirty="0"/>
          </a:p>
        </p:txBody>
      </p:sp>
      <p:sp>
        <p:nvSpPr>
          <p:cNvPr id="4" name="TextBox 3"/>
          <p:cNvSpPr txBox="1"/>
          <p:nvPr/>
        </p:nvSpPr>
        <p:spPr>
          <a:xfrm>
            <a:off x="479375" y="836712"/>
            <a:ext cx="11305257" cy="4247317"/>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the efficiency of peer review effort for detecting bugs comparing with total bugs found during development phase.</a:t>
            </a:r>
          </a:p>
          <a:p>
            <a:pPr marL="742950" lvl="1" indent="-285750" algn="just">
              <a:buClr>
                <a:schemeClr val="tx2"/>
              </a:buClr>
              <a:buFont typeface="Wingdings" panose="05000000000000000000" pitchFamily="2" charset="2"/>
              <a:buChar char="§"/>
            </a:pPr>
            <a:r>
              <a:rPr lang="en-US" dirty="0"/>
              <a:t>It is used to understand whether the peer review can detect all possible bugs rather than relying only to the test execution.</a:t>
            </a:r>
          </a:p>
          <a:p>
            <a:pPr marL="742950" lvl="1" indent="-285750" algn="just">
              <a:buClr>
                <a:schemeClr val="tx2"/>
              </a:buClr>
              <a:buFont typeface="Wingdings" panose="05000000000000000000" pitchFamily="2" charset="2"/>
              <a:buChar char="§"/>
            </a:pPr>
            <a:endParaRPr lang="en-US" dirty="0"/>
          </a:p>
          <a:p>
            <a:pPr marL="742950" lvl="1" indent="-285750"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Review efficiency</a:t>
            </a:r>
            <a:r>
              <a:rPr lang="en-US" dirty="0"/>
              <a:t> = </a:t>
            </a:r>
            <a:r>
              <a:rPr lang="en-US" dirty="0">
                <a:solidFill>
                  <a:schemeClr val="tx2"/>
                </a:solidFill>
              </a:rPr>
              <a:t>number of bugs found in review</a:t>
            </a:r>
            <a:r>
              <a:rPr lang="en-US" dirty="0"/>
              <a:t> / </a:t>
            </a:r>
            <a:r>
              <a:rPr lang="en-US" dirty="0">
                <a:solidFill>
                  <a:schemeClr val="accent5"/>
                </a:solidFill>
              </a:rPr>
              <a:t>total number of bugs caused on phase</a:t>
            </a:r>
          </a:p>
          <a:p>
            <a:pPr marL="1200150" lvl="2" indent="-285750" algn="just">
              <a:buClr>
                <a:schemeClr val="tx2"/>
              </a:buClr>
              <a:buFont typeface="Wingdings" panose="05000000000000000000" pitchFamily="2" charset="2"/>
              <a:buChar char="§"/>
            </a:pPr>
            <a:r>
              <a:rPr lang="en-US" dirty="0">
                <a:solidFill>
                  <a:schemeClr val="tx2"/>
                </a:solidFill>
              </a:rPr>
              <a:t>Number of bugs found in review</a:t>
            </a:r>
            <a:r>
              <a:rPr lang="en-US" dirty="0"/>
              <a:t> is counted only for the review.</a:t>
            </a:r>
          </a:p>
          <a:p>
            <a:pPr marL="1200150" lvl="2" indent="-285750" algn="just">
              <a:buClr>
                <a:schemeClr val="tx2"/>
              </a:buClr>
              <a:buFont typeface="Wingdings" panose="05000000000000000000" pitchFamily="2" charset="2"/>
              <a:buChar char="§"/>
            </a:pPr>
            <a:r>
              <a:rPr lang="en-US" dirty="0">
                <a:solidFill>
                  <a:schemeClr val="accent5"/>
                </a:solidFill>
              </a:rPr>
              <a:t>Total number of bugs caused on phase</a:t>
            </a:r>
            <a:r>
              <a:rPr lang="en-US" dirty="0"/>
              <a:t> is count for the bugs caused on a particular phase.</a:t>
            </a:r>
            <a:endParaRPr lang="en-US" dirty="0">
              <a:solidFill>
                <a:schemeClr val="accent3">
                  <a:lumMod val="75000"/>
                </a:schemeClr>
              </a:solidFill>
            </a:endParaRPr>
          </a:p>
          <a:p>
            <a:pPr marL="1200150" lvl="2" indent="-285750" algn="just">
              <a:buClr>
                <a:schemeClr val="tx2"/>
              </a:buClr>
              <a:buFont typeface="Wingdings" panose="05000000000000000000" pitchFamily="2" charset="2"/>
              <a:buChar char="§"/>
            </a:pPr>
            <a:endParaRPr lang="en-US" dirty="0"/>
          </a:p>
          <a:p>
            <a:pPr marL="1200150" lvl="2" indent="-285750" algn="just">
              <a:buClr>
                <a:schemeClr val="tx2"/>
              </a:buClr>
              <a:buFont typeface="Wingdings" panose="05000000000000000000" pitchFamily="2" charset="2"/>
              <a:buChar char="§"/>
            </a:pPr>
            <a:r>
              <a:rPr lang="en-US" dirty="0"/>
              <a:t>The review efficiency can be larger than 1.0 (100%) since the bugs found in review may include the bugs caused by previous phases (leakage bug).</a:t>
            </a:r>
          </a:p>
          <a:p>
            <a:pPr marL="1200150" lvl="2" indent="-285750" algn="just">
              <a:buClr>
                <a:schemeClr val="tx2"/>
              </a:buClr>
              <a:buFont typeface="Wingdings" panose="05000000000000000000" pitchFamily="2" charset="2"/>
              <a:buChar char="§"/>
            </a:pPr>
            <a:r>
              <a:rPr lang="en-US" dirty="0"/>
              <a:t>Peer review in test execution should make clear for the target, since it’s mixing issues between test items, test code, and the target product. Hence, the review efficiency should be analyzed following to each target separately.</a:t>
            </a:r>
          </a:p>
          <a:p>
            <a:pPr marL="742950" lvl="1" indent="-285750" algn="just">
              <a:buClr>
                <a:schemeClr val="tx2"/>
              </a:buClr>
              <a:buFont typeface="Wingdings" panose="05000000000000000000" pitchFamily="2" charset="2"/>
              <a:buChar char="§"/>
            </a:pPr>
            <a:endParaRPr lang="en-US" dirty="0"/>
          </a:p>
        </p:txBody>
      </p:sp>
    </p:spTree>
    <p:extLst>
      <p:ext uri="{BB962C8B-B14F-4D97-AF65-F5344CB8AC3E}">
        <p14:creationId xmlns:p14="http://schemas.microsoft.com/office/powerpoint/2010/main" val="410876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(3-9) KPI: Defect Removal Efficiency</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89</a:t>
            </a:fld>
            <a:endParaRPr lang="de-DE" dirty="0"/>
          </a:p>
        </p:txBody>
      </p:sp>
      <p:sp>
        <p:nvSpPr>
          <p:cNvPr id="6" name="TextBox 5"/>
          <p:cNvSpPr txBox="1"/>
          <p:nvPr/>
        </p:nvSpPr>
        <p:spPr>
          <a:xfrm>
            <a:off x="479375" y="836712"/>
            <a:ext cx="11305257" cy="2031325"/>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the </a:t>
            </a:r>
            <a:r>
              <a:rPr lang="en-US" dirty="0">
                <a:solidFill>
                  <a:srgbClr val="C00000"/>
                </a:solidFill>
              </a:rPr>
              <a:t>ability of detecting and removing </a:t>
            </a:r>
            <a:r>
              <a:rPr lang="en-US" b="1" dirty="0">
                <a:solidFill>
                  <a:srgbClr val="C00000"/>
                </a:solidFill>
              </a:rPr>
              <a:t>known defects </a:t>
            </a:r>
            <a:r>
              <a:rPr lang="en-US" dirty="0">
                <a:solidFill>
                  <a:srgbClr val="C00000"/>
                </a:solidFill>
              </a:rPr>
              <a:t>prior to a release</a:t>
            </a:r>
            <a:r>
              <a:rPr lang="en-US" dirty="0"/>
              <a:t>.</a:t>
            </a:r>
          </a:p>
          <a:p>
            <a:pPr marL="742950" lvl="1" indent="-285750" algn="just">
              <a:buClr>
                <a:schemeClr val="tx2"/>
              </a:buClr>
              <a:buFont typeface="Wingdings" panose="05000000000000000000" pitchFamily="2" charset="2"/>
              <a:buChar char="§"/>
            </a:pPr>
            <a:r>
              <a:rPr lang="en-US" dirty="0"/>
              <a:t>It is used to understand the capability of resolving defects when making a release.</a:t>
            </a:r>
          </a:p>
          <a:p>
            <a:pPr marL="742950" lvl="1" indent="-285750"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Defect removal efficiency (DRE)</a:t>
            </a:r>
            <a:r>
              <a:rPr lang="en-US" dirty="0"/>
              <a:t> = </a:t>
            </a:r>
            <a:r>
              <a:rPr lang="en-US" dirty="0">
                <a:solidFill>
                  <a:schemeClr val="tx2"/>
                </a:solidFill>
              </a:rPr>
              <a:t>number of bugs resolved</a:t>
            </a:r>
            <a:r>
              <a:rPr lang="en-US" dirty="0"/>
              <a:t> / </a:t>
            </a:r>
            <a:r>
              <a:rPr lang="en-US" dirty="0">
                <a:solidFill>
                  <a:schemeClr val="accent5"/>
                </a:solidFill>
              </a:rPr>
              <a:t>total number of bugs</a:t>
            </a:r>
          </a:p>
          <a:p>
            <a:pPr marL="1200150" lvl="2" indent="-285750" algn="just">
              <a:buClr>
                <a:schemeClr val="tx2"/>
              </a:buClr>
              <a:buFont typeface="Wingdings" panose="05000000000000000000" pitchFamily="2" charset="2"/>
              <a:buChar char="§"/>
            </a:pPr>
            <a:r>
              <a:rPr lang="en-US" dirty="0">
                <a:solidFill>
                  <a:schemeClr val="tx2"/>
                </a:solidFill>
              </a:rPr>
              <a:t>Number of bugs resolved</a:t>
            </a:r>
            <a:r>
              <a:rPr lang="en-US" dirty="0"/>
              <a:t> is counted before a release.</a:t>
            </a:r>
          </a:p>
          <a:p>
            <a:pPr marL="1200150" lvl="2" indent="-285750" algn="just">
              <a:buClr>
                <a:schemeClr val="tx2"/>
              </a:buClr>
              <a:buFont typeface="Wingdings" panose="05000000000000000000" pitchFamily="2" charset="2"/>
              <a:buChar char="§"/>
            </a:pPr>
            <a:r>
              <a:rPr lang="en-US" dirty="0">
                <a:solidFill>
                  <a:schemeClr val="accent5"/>
                </a:solidFill>
              </a:rPr>
              <a:t>Total number of bugs</a:t>
            </a:r>
            <a:r>
              <a:rPr lang="en-US" dirty="0"/>
              <a:t> is including </a:t>
            </a:r>
            <a:r>
              <a:rPr lang="en-US" dirty="0">
                <a:solidFill>
                  <a:schemeClr val="accent4"/>
                </a:solidFill>
              </a:rPr>
              <a:t>number of bugs caused</a:t>
            </a:r>
            <a:r>
              <a:rPr lang="en-US" dirty="0"/>
              <a:t> and </a:t>
            </a:r>
            <a:r>
              <a:rPr lang="en-US" dirty="0">
                <a:solidFill>
                  <a:schemeClr val="accent3">
                    <a:lumMod val="75000"/>
                  </a:schemeClr>
                </a:solidFill>
              </a:rPr>
              <a:t>number of bugs leaked.</a:t>
            </a:r>
          </a:p>
          <a:p>
            <a:pPr marL="1200150" lvl="2" indent="-285750" algn="just">
              <a:buClr>
                <a:schemeClr val="tx2"/>
              </a:buClr>
              <a:buFont typeface="Wingdings" panose="05000000000000000000" pitchFamily="2" charset="2"/>
              <a:buChar char="§"/>
            </a:pPr>
            <a:r>
              <a:rPr lang="en-US" dirty="0"/>
              <a:t>Also</a:t>
            </a:r>
            <a:r>
              <a:rPr lang="en-US" dirty="0">
                <a:solidFill>
                  <a:schemeClr val="accent5"/>
                </a:solidFill>
              </a:rPr>
              <a:t> total number of bugs</a:t>
            </a:r>
            <a:r>
              <a:rPr lang="en-US" dirty="0"/>
              <a:t> means </a:t>
            </a:r>
            <a:r>
              <a:rPr lang="en-US" dirty="0">
                <a:solidFill>
                  <a:schemeClr val="tx2"/>
                </a:solidFill>
              </a:rPr>
              <a:t>number of bugs resolved</a:t>
            </a:r>
            <a:r>
              <a:rPr lang="en-US" dirty="0"/>
              <a:t> and </a:t>
            </a:r>
            <a:r>
              <a:rPr lang="en-US" dirty="0">
                <a:solidFill>
                  <a:srgbClr val="C00000"/>
                </a:solidFill>
              </a:rPr>
              <a:t>number of bugs unresolved.</a:t>
            </a:r>
          </a:p>
          <a:p>
            <a:pPr marL="742950" lvl="1" indent="-285750" algn="just">
              <a:buClr>
                <a:schemeClr val="tx2"/>
              </a:buClr>
              <a:buFont typeface="Wingdings" panose="05000000000000000000" pitchFamily="2" charset="2"/>
              <a:buChar char="§"/>
            </a:pPr>
            <a:endParaRPr lang="en-US" dirty="0"/>
          </a:p>
        </p:txBody>
      </p:sp>
      <p:cxnSp>
        <p:nvCxnSpPr>
          <p:cNvPr id="8" name="Straight Arrow Connector 7"/>
          <p:cNvCxnSpPr/>
          <p:nvPr/>
        </p:nvCxnSpPr>
        <p:spPr>
          <a:xfrm>
            <a:off x="1487488" y="2868037"/>
            <a:ext cx="9505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5-Point Star 8"/>
          <p:cNvSpPr/>
          <p:nvPr/>
        </p:nvSpPr>
        <p:spPr>
          <a:xfrm>
            <a:off x="4295800" y="3012053"/>
            <a:ext cx="288032" cy="2880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7392144" y="3012053"/>
            <a:ext cx="288032" cy="288032"/>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p:cNvSpPr/>
          <p:nvPr/>
        </p:nvSpPr>
        <p:spPr>
          <a:xfrm>
            <a:off x="10467703" y="3012053"/>
            <a:ext cx="288032" cy="288032"/>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p:cNvSpPr txBox="1"/>
          <p:nvPr/>
        </p:nvSpPr>
        <p:spPr>
          <a:xfrm>
            <a:off x="4052530" y="3331533"/>
            <a:ext cx="774571" cy="369332"/>
          </a:xfrm>
          <a:prstGeom prst="rect">
            <a:avLst/>
          </a:prstGeom>
          <a:noFill/>
        </p:spPr>
        <p:txBody>
          <a:bodyPr wrap="none" rtlCol="0">
            <a:spAutoFit/>
          </a:bodyPr>
          <a:lstStyle/>
          <a:p>
            <a:r>
              <a:rPr lang="en-US" dirty="0"/>
              <a:t>Alpha</a:t>
            </a:r>
          </a:p>
        </p:txBody>
      </p:sp>
      <p:sp>
        <p:nvSpPr>
          <p:cNvPr id="13" name="TextBox 12"/>
          <p:cNvSpPr txBox="1"/>
          <p:nvPr/>
        </p:nvSpPr>
        <p:spPr>
          <a:xfrm>
            <a:off x="7133619" y="3331533"/>
            <a:ext cx="787395" cy="369332"/>
          </a:xfrm>
          <a:prstGeom prst="rect">
            <a:avLst/>
          </a:prstGeom>
          <a:noFill/>
        </p:spPr>
        <p:txBody>
          <a:bodyPr wrap="none" rtlCol="0">
            <a:spAutoFit/>
          </a:bodyPr>
          <a:lstStyle/>
          <a:p>
            <a:r>
              <a:rPr lang="en-US" dirty="0"/>
              <a:t>Beta1</a:t>
            </a:r>
          </a:p>
        </p:txBody>
      </p:sp>
      <p:sp>
        <p:nvSpPr>
          <p:cNvPr id="14" name="TextBox 13"/>
          <p:cNvSpPr txBox="1"/>
          <p:nvPr/>
        </p:nvSpPr>
        <p:spPr>
          <a:xfrm>
            <a:off x="10273345" y="3329434"/>
            <a:ext cx="684803" cy="369332"/>
          </a:xfrm>
          <a:prstGeom prst="rect">
            <a:avLst/>
          </a:prstGeom>
          <a:noFill/>
        </p:spPr>
        <p:txBody>
          <a:bodyPr wrap="none" rtlCol="0">
            <a:spAutoFit/>
          </a:bodyPr>
          <a:lstStyle/>
          <a:p>
            <a:r>
              <a:rPr lang="en-US" dirty="0"/>
              <a:t>Final</a:t>
            </a:r>
          </a:p>
        </p:txBody>
      </p:sp>
      <p:sp>
        <p:nvSpPr>
          <p:cNvPr id="15" name="Rectangle 14"/>
          <p:cNvSpPr/>
          <p:nvPr/>
        </p:nvSpPr>
        <p:spPr>
          <a:xfrm>
            <a:off x="1487488" y="3228077"/>
            <a:ext cx="792088" cy="101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2281878" y="3228076"/>
            <a:ext cx="792088" cy="101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p:cNvSpPr/>
          <p:nvPr/>
        </p:nvSpPr>
        <p:spPr>
          <a:xfrm>
            <a:off x="3075574" y="3228076"/>
            <a:ext cx="792088" cy="101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p:cNvSpPr txBox="1"/>
          <p:nvPr/>
        </p:nvSpPr>
        <p:spPr>
          <a:xfrm>
            <a:off x="1432126" y="3273693"/>
            <a:ext cx="902811" cy="369332"/>
          </a:xfrm>
          <a:prstGeom prst="rect">
            <a:avLst/>
          </a:prstGeom>
          <a:noFill/>
        </p:spPr>
        <p:txBody>
          <a:bodyPr wrap="none" rtlCol="0">
            <a:spAutoFit/>
          </a:bodyPr>
          <a:lstStyle/>
          <a:p>
            <a:r>
              <a:rPr lang="en-US" dirty="0"/>
              <a:t>Design</a:t>
            </a:r>
          </a:p>
        </p:txBody>
      </p:sp>
      <p:sp>
        <p:nvSpPr>
          <p:cNvPr id="19" name="TextBox 18"/>
          <p:cNvSpPr txBox="1"/>
          <p:nvPr/>
        </p:nvSpPr>
        <p:spPr>
          <a:xfrm>
            <a:off x="2309872" y="3273693"/>
            <a:ext cx="736099" cy="369332"/>
          </a:xfrm>
          <a:prstGeom prst="rect">
            <a:avLst/>
          </a:prstGeom>
          <a:noFill/>
        </p:spPr>
        <p:txBody>
          <a:bodyPr wrap="none" rtlCol="0">
            <a:spAutoFit/>
          </a:bodyPr>
          <a:lstStyle/>
          <a:p>
            <a:r>
              <a:rPr lang="en-US" dirty="0"/>
              <a:t>Code</a:t>
            </a:r>
          </a:p>
        </p:txBody>
      </p:sp>
      <p:sp>
        <p:nvSpPr>
          <p:cNvPr id="20" name="TextBox 19"/>
          <p:cNvSpPr txBox="1"/>
          <p:nvPr/>
        </p:nvSpPr>
        <p:spPr>
          <a:xfrm>
            <a:off x="3167656" y="3278755"/>
            <a:ext cx="607923" cy="369332"/>
          </a:xfrm>
          <a:prstGeom prst="rect">
            <a:avLst/>
          </a:prstGeom>
          <a:noFill/>
        </p:spPr>
        <p:txBody>
          <a:bodyPr wrap="none" rtlCol="0">
            <a:spAutoFit/>
          </a:bodyPr>
          <a:lstStyle/>
          <a:p>
            <a:r>
              <a:rPr lang="en-US" dirty="0"/>
              <a:t>Test</a:t>
            </a:r>
          </a:p>
        </p:txBody>
      </p:sp>
      <p:sp>
        <p:nvSpPr>
          <p:cNvPr id="21" name="Rectangle 20"/>
          <p:cNvSpPr/>
          <p:nvPr/>
        </p:nvSpPr>
        <p:spPr>
          <a:xfrm>
            <a:off x="4826408" y="3763581"/>
            <a:ext cx="792088" cy="1013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2" name="Rectangle 21"/>
          <p:cNvSpPr/>
          <p:nvPr/>
        </p:nvSpPr>
        <p:spPr>
          <a:xfrm>
            <a:off x="5620798" y="3763580"/>
            <a:ext cx="792088" cy="1013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Rectangle 22"/>
          <p:cNvSpPr/>
          <p:nvPr/>
        </p:nvSpPr>
        <p:spPr>
          <a:xfrm>
            <a:off x="6414494" y="3763580"/>
            <a:ext cx="792088" cy="1013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TextBox 23"/>
          <p:cNvSpPr txBox="1"/>
          <p:nvPr/>
        </p:nvSpPr>
        <p:spPr>
          <a:xfrm>
            <a:off x="4771046" y="3809197"/>
            <a:ext cx="902811" cy="369332"/>
          </a:xfrm>
          <a:prstGeom prst="rect">
            <a:avLst/>
          </a:prstGeom>
          <a:noFill/>
        </p:spPr>
        <p:txBody>
          <a:bodyPr wrap="none" rtlCol="0">
            <a:spAutoFit/>
          </a:bodyPr>
          <a:lstStyle/>
          <a:p>
            <a:r>
              <a:rPr lang="en-US" dirty="0"/>
              <a:t>Design</a:t>
            </a:r>
          </a:p>
        </p:txBody>
      </p:sp>
      <p:sp>
        <p:nvSpPr>
          <p:cNvPr id="25" name="TextBox 24"/>
          <p:cNvSpPr txBox="1"/>
          <p:nvPr/>
        </p:nvSpPr>
        <p:spPr>
          <a:xfrm>
            <a:off x="5648792" y="3809197"/>
            <a:ext cx="736099" cy="369332"/>
          </a:xfrm>
          <a:prstGeom prst="rect">
            <a:avLst/>
          </a:prstGeom>
          <a:noFill/>
        </p:spPr>
        <p:txBody>
          <a:bodyPr wrap="none" rtlCol="0">
            <a:spAutoFit/>
          </a:bodyPr>
          <a:lstStyle/>
          <a:p>
            <a:r>
              <a:rPr lang="en-US" dirty="0"/>
              <a:t>Code</a:t>
            </a:r>
          </a:p>
        </p:txBody>
      </p:sp>
      <p:sp>
        <p:nvSpPr>
          <p:cNvPr id="26" name="TextBox 25"/>
          <p:cNvSpPr txBox="1"/>
          <p:nvPr/>
        </p:nvSpPr>
        <p:spPr>
          <a:xfrm>
            <a:off x="6506576" y="3814259"/>
            <a:ext cx="607923" cy="369332"/>
          </a:xfrm>
          <a:prstGeom prst="rect">
            <a:avLst/>
          </a:prstGeom>
          <a:noFill/>
        </p:spPr>
        <p:txBody>
          <a:bodyPr wrap="none" rtlCol="0">
            <a:spAutoFit/>
          </a:bodyPr>
          <a:lstStyle/>
          <a:p>
            <a:r>
              <a:rPr lang="en-US" dirty="0"/>
              <a:t>Test</a:t>
            </a:r>
          </a:p>
        </p:txBody>
      </p:sp>
      <p:sp>
        <p:nvSpPr>
          <p:cNvPr id="27" name="Rectangle 26"/>
          <p:cNvSpPr/>
          <p:nvPr/>
        </p:nvSpPr>
        <p:spPr>
          <a:xfrm>
            <a:off x="5637685" y="4267596"/>
            <a:ext cx="792088" cy="10135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6432075" y="4267595"/>
            <a:ext cx="792088" cy="10135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Rectangle 28"/>
          <p:cNvSpPr/>
          <p:nvPr/>
        </p:nvSpPr>
        <p:spPr>
          <a:xfrm>
            <a:off x="7225771" y="4267595"/>
            <a:ext cx="792088" cy="10135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TextBox 29"/>
          <p:cNvSpPr txBox="1"/>
          <p:nvPr/>
        </p:nvSpPr>
        <p:spPr>
          <a:xfrm>
            <a:off x="5582323" y="4313212"/>
            <a:ext cx="902811" cy="369332"/>
          </a:xfrm>
          <a:prstGeom prst="rect">
            <a:avLst/>
          </a:prstGeom>
          <a:noFill/>
        </p:spPr>
        <p:txBody>
          <a:bodyPr wrap="none" rtlCol="0">
            <a:spAutoFit/>
          </a:bodyPr>
          <a:lstStyle/>
          <a:p>
            <a:r>
              <a:rPr lang="en-US" dirty="0"/>
              <a:t>Design</a:t>
            </a:r>
          </a:p>
        </p:txBody>
      </p:sp>
      <p:sp>
        <p:nvSpPr>
          <p:cNvPr id="31" name="TextBox 30"/>
          <p:cNvSpPr txBox="1"/>
          <p:nvPr/>
        </p:nvSpPr>
        <p:spPr>
          <a:xfrm>
            <a:off x="6460069" y="4313212"/>
            <a:ext cx="736099" cy="369332"/>
          </a:xfrm>
          <a:prstGeom prst="rect">
            <a:avLst/>
          </a:prstGeom>
          <a:noFill/>
        </p:spPr>
        <p:txBody>
          <a:bodyPr wrap="none" rtlCol="0">
            <a:spAutoFit/>
          </a:bodyPr>
          <a:lstStyle/>
          <a:p>
            <a:r>
              <a:rPr lang="en-US" dirty="0"/>
              <a:t>Code</a:t>
            </a:r>
          </a:p>
        </p:txBody>
      </p:sp>
      <p:sp>
        <p:nvSpPr>
          <p:cNvPr id="32" name="TextBox 31"/>
          <p:cNvSpPr txBox="1"/>
          <p:nvPr/>
        </p:nvSpPr>
        <p:spPr>
          <a:xfrm>
            <a:off x="7317853" y="4318274"/>
            <a:ext cx="607923" cy="369332"/>
          </a:xfrm>
          <a:prstGeom prst="rect">
            <a:avLst/>
          </a:prstGeom>
          <a:noFill/>
        </p:spPr>
        <p:txBody>
          <a:bodyPr wrap="none" rtlCol="0">
            <a:spAutoFit/>
          </a:bodyPr>
          <a:lstStyle/>
          <a:p>
            <a:r>
              <a:rPr lang="en-US" dirty="0"/>
              <a:t>Test</a:t>
            </a:r>
          </a:p>
        </p:txBody>
      </p:sp>
      <p:sp>
        <p:nvSpPr>
          <p:cNvPr id="33" name="Rectangle 32"/>
          <p:cNvSpPr/>
          <p:nvPr/>
        </p:nvSpPr>
        <p:spPr>
          <a:xfrm>
            <a:off x="7275313" y="4772383"/>
            <a:ext cx="792088" cy="1013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8069703" y="4772382"/>
            <a:ext cx="792088" cy="1013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8863399" y="4772382"/>
            <a:ext cx="792088" cy="1013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TextBox 35"/>
          <p:cNvSpPr txBox="1"/>
          <p:nvPr/>
        </p:nvSpPr>
        <p:spPr>
          <a:xfrm>
            <a:off x="7219951" y="4817999"/>
            <a:ext cx="902811" cy="369332"/>
          </a:xfrm>
          <a:prstGeom prst="rect">
            <a:avLst/>
          </a:prstGeom>
          <a:noFill/>
        </p:spPr>
        <p:txBody>
          <a:bodyPr wrap="none" rtlCol="0">
            <a:spAutoFit/>
          </a:bodyPr>
          <a:lstStyle/>
          <a:p>
            <a:r>
              <a:rPr lang="en-US" dirty="0"/>
              <a:t>Design</a:t>
            </a:r>
          </a:p>
        </p:txBody>
      </p:sp>
      <p:sp>
        <p:nvSpPr>
          <p:cNvPr id="37" name="TextBox 36"/>
          <p:cNvSpPr txBox="1"/>
          <p:nvPr/>
        </p:nvSpPr>
        <p:spPr>
          <a:xfrm>
            <a:off x="8097697" y="4817999"/>
            <a:ext cx="736099" cy="369332"/>
          </a:xfrm>
          <a:prstGeom prst="rect">
            <a:avLst/>
          </a:prstGeom>
          <a:noFill/>
        </p:spPr>
        <p:txBody>
          <a:bodyPr wrap="none" rtlCol="0">
            <a:spAutoFit/>
          </a:bodyPr>
          <a:lstStyle/>
          <a:p>
            <a:r>
              <a:rPr lang="en-US" dirty="0"/>
              <a:t>Code</a:t>
            </a:r>
          </a:p>
        </p:txBody>
      </p:sp>
      <p:sp>
        <p:nvSpPr>
          <p:cNvPr id="38" name="TextBox 37"/>
          <p:cNvSpPr txBox="1"/>
          <p:nvPr/>
        </p:nvSpPr>
        <p:spPr>
          <a:xfrm>
            <a:off x="8955481" y="4823061"/>
            <a:ext cx="607923" cy="369332"/>
          </a:xfrm>
          <a:prstGeom prst="rect">
            <a:avLst/>
          </a:prstGeom>
          <a:noFill/>
        </p:spPr>
        <p:txBody>
          <a:bodyPr wrap="none" rtlCol="0">
            <a:spAutoFit/>
          </a:bodyPr>
          <a:lstStyle/>
          <a:p>
            <a:r>
              <a:rPr lang="en-US" dirty="0"/>
              <a:t>Test</a:t>
            </a:r>
          </a:p>
        </p:txBody>
      </p:sp>
      <p:sp>
        <p:nvSpPr>
          <p:cNvPr id="45" name="Rectangle 44"/>
          <p:cNvSpPr/>
          <p:nvPr/>
        </p:nvSpPr>
        <p:spPr>
          <a:xfrm>
            <a:off x="8007241" y="5301024"/>
            <a:ext cx="792088" cy="1013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Rectangle 45"/>
          <p:cNvSpPr/>
          <p:nvPr/>
        </p:nvSpPr>
        <p:spPr>
          <a:xfrm>
            <a:off x="8801631" y="5301023"/>
            <a:ext cx="792088" cy="1013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7" name="Rectangle 46"/>
          <p:cNvSpPr/>
          <p:nvPr/>
        </p:nvSpPr>
        <p:spPr>
          <a:xfrm>
            <a:off x="9595327" y="5301023"/>
            <a:ext cx="792088" cy="1013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8" name="TextBox 47"/>
          <p:cNvSpPr txBox="1"/>
          <p:nvPr/>
        </p:nvSpPr>
        <p:spPr>
          <a:xfrm>
            <a:off x="7951879" y="5346640"/>
            <a:ext cx="902811" cy="369332"/>
          </a:xfrm>
          <a:prstGeom prst="rect">
            <a:avLst/>
          </a:prstGeom>
          <a:noFill/>
        </p:spPr>
        <p:txBody>
          <a:bodyPr wrap="none" rtlCol="0">
            <a:spAutoFit/>
          </a:bodyPr>
          <a:lstStyle/>
          <a:p>
            <a:r>
              <a:rPr lang="en-US" dirty="0"/>
              <a:t>Design</a:t>
            </a:r>
          </a:p>
        </p:txBody>
      </p:sp>
      <p:sp>
        <p:nvSpPr>
          <p:cNvPr id="49" name="TextBox 48"/>
          <p:cNvSpPr txBox="1"/>
          <p:nvPr/>
        </p:nvSpPr>
        <p:spPr>
          <a:xfrm>
            <a:off x="8829625" y="5346640"/>
            <a:ext cx="736099" cy="369332"/>
          </a:xfrm>
          <a:prstGeom prst="rect">
            <a:avLst/>
          </a:prstGeom>
          <a:noFill/>
        </p:spPr>
        <p:txBody>
          <a:bodyPr wrap="none" rtlCol="0">
            <a:spAutoFit/>
          </a:bodyPr>
          <a:lstStyle/>
          <a:p>
            <a:r>
              <a:rPr lang="en-US" dirty="0"/>
              <a:t>Code</a:t>
            </a:r>
          </a:p>
        </p:txBody>
      </p:sp>
      <p:sp>
        <p:nvSpPr>
          <p:cNvPr id="50" name="TextBox 49"/>
          <p:cNvSpPr txBox="1"/>
          <p:nvPr/>
        </p:nvSpPr>
        <p:spPr>
          <a:xfrm>
            <a:off x="9687409" y="5351702"/>
            <a:ext cx="607923" cy="369332"/>
          </a:xfrm>
          <a:prstGeom prst="rect">
            <a:avLst/>
          </a:prstGeom>
          <a:noFill/>
        </p:spPr>
        <p:txBody>
          <a:bodyPr wrap="none" rtlCol="0">
            <a:spAutoFit/>
          </a:bodyPr>
          <a:lstStyle/>
          <a:p>
            <a:r>
              <a:rPr lang="en-US" dirty="0"/>
              <a:t>Test</a:t>
            </a:r>
          </a:p>
        </p:txBody>
      </p:sp>
      <p:sp>
        <p:nvSpPr>
          <p:cNvPr id="51" name="5-Point Star 50"/>
          <p:cNvSpPr/>
          <p:nvPr/>
        </p:nvSpPr>
        <p:spPr>
          <a:xfrm>
            <a:off x="8122762" y="3010853"/>
            <a:ext cx="288032" cy="288032"/>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TextBox 51"/>
          <p:cNvSpPr txBox="1"/>
          <p:nvPr/>
        </p:nvSpPr>
        <p:spPr>
          <a:xfrm>
            <a:off x="7871603" y="3330333"/>
            <a:ext cx="787395" cy="369332"/>
          </a:xfrm>
          <a:prstGeom prst="rect">
            <a:avLst/>
          </a:prstGeom>
          <a:noFill/>
        </p:spPr>
        <p:txBody>
          <a:bodyPr wrap="none" rtlCol="0">
            <a:spAutoFit/>
          </a:bodyPr>
          <a:lstStyle/>
          <a:p>
            <a:r>
              <a:rPr lang="en-US" dirty="0"/>
              <a:t>Beta2</a:t>
            </a:r>
          </a:p>
        </p:txBody>
      </p:sp>
      <p:sp>
        <p:nvSpPr>
          <p:cNvPr id="53" name="5-Point Star 52"/>
          <p:cNvSpPr/>
          <p:nvPr/>
        </p:nvSpPr>
        <p:spPr>
          <a:xfrm>
            <a:off x="9693123" y="3019353"/>
            <a:ext cx="288032" cy="288032"/>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TextBox 53"/>
          <p:cNvSpPr txBox="1"/>
          <p:nvPr/>
        </p:nvSpPr>
        <p:spPr>
          <a:xfrm>
            <a:off x="9441964" y="3338833"/>
            <a:ext cx="787395" cy="369332"/>
          </a:xfrm>
          <a:prstGeom prst="rect">
            <a:avLst/>
          </a:prstGeom>
          <a:noFill/>
        </p:spPr>
        <p:txBody>
          <a:bodyPr wrap="none" rtlCol="0">
            <a:spAutoFit/>
          </a:bodyPr>
          <a:lstStyle/>
          <a:p>
            <a:r>
              <a:rPr lang="en-US" dirty="0"/>
              <a:t>Beta3</a:t>
            </a:r>
          </a:p>
        </p:txBody>
      </p:sp>
      <p:cxnSp>
        <p:nvCxnSpPr>
          <p:cNvPr id="67" name="Elbow Connector 66"/>
          <p:cNvCxnSpPr>
            <a:stCxn id="23" idx="3"/>
            <a:endCxn id="13" idx="2"/>
          </p:cNvCxnSpPr>
          <p:nvPr/>
        </p:nvCxnSpPr>
        <p:spPr>
          <a:xfrm flipV="1">
            <a:off x="7206582" y="3700865"/>
            <a:ext cx="320735" cy="113394"/>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9" name="Straight Arrow Connector 68"/>
          <p:cNvCxnSpPr>
            <a:stCxn id="17" idx="3"/>
          </p:cNvCxnSpPr>
          <p:nvPr/>
        </p:nvCxnSpPr>
        <p:spPr>
          <a:xfrm>
            <a:off x="3867662" y="3278755"/>
            <a:ext cx="428138" cy="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47" idx="3"/>
            <a:endCxn id="14" idx="2"/>
          </p:cNvCxnSpPr>
          <p:nvPr/>
        </p:nvCxnSpPr>
        <p:spPr>
          <a:xfrm flipV="1">
            <a:off x="10387415" y="3698766"/>
            <a:ext cx="228332" cy="16529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Elbow Connector 73"/>
          <p:cNvCxnSpPr>
            <a:stCxn id="29" idx="3"/>
            <a:endCxn id="52" idx="2"/>
          </p:cNvCxnSpPr>
          <p:nvPr/>
        </p:nvCxnSpPr>
        <p:spPr>
          <a:xfrm flipV="1">
            <a:off x="8017859" y="3699665"/>
            <a:ext cx="247442" cy="618609"/>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6" name="Elbow Connector 75"/>
          <p:cNvCxnSpPr>
            <a:stCxn id="35" idx="3"/>
            <a:endCxn id="54" idx="2"/>
          </p:cNvCxnSpPr>
          <p:nvPr/>
        </p:nvCxnSpPr>
        <p:spPr>
          <a:xfrm flipV="1">
            <a:off x="9655487" y="3708165"/>
            <a:ext cx="180175" cy="111489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1385921" y="2966465"/>
            <a:ext cx="1289135" cy="261610"/>
          </a:xfrm>
          <a:prstGeom prst="rect">
            <a:avLst/>
          </a:prstGeom>
          <a:noFill/>
        </p:spPr>
        <p:txBody>
          <a:bodyPr wrap="none" rtlCol="0">
            <a:spAutoFit/>
          </a:bodyPr>
          <a:lstStyle/>
          <a:p>
            <a:r>
              <a:rPr lang="en-US" sz="1100" b="1" i="1" dirty="0">
                <a:solidFill>
                  <a:schemeClr val="tx2"/>
                </a:solidFill>
              </a:rPr>
              <a:t>Basic features A</a:t>
            </a:r>
          </a:p>
        </p:txBody>
      </p:sp>
      <p:sp>
        <p:nvSpPr>
          <p:cNvPr id="78" name="TextBox 77"/>
          <p:cNvSpPr txBox="1"/>
          <p:nvPr/>
        </p:nvSpPr>
        <p:spPr>
          <a:xfrm>
            <a:off x="4794256" y="3490882"/>
            <a:ext cx="2058577" cy="261610"/>
          </a:xfrm>
          <a:prstGeom prst="rect">
            <a:avLst/>
          </a:prstGeom>
          <a:noFill/>
        </p:spPr>
        <p:txBody>
          <a:bodyPr wrap="none" rtlCol="0">
            <a:spAutoFit/>
          </a:bodyPr>
          <a:lstStyle/>
          <a:p>
            <a:r>
              <a:rPr lang="en-US" sz="1100" b="1" i="1" dirty="0">
                <a:solidFill>
                  <a:schemeClr val="accent4"/>
                </a:solidFill>
              </a:rPr>
              <a:t>Features B + bugs fixing (A)</a:t>
            </a:r>
          </a:p>
        </p:txBody>
      </p:sp>
      <p:sp>
        <p:nvSpPr>
          <p:cNvPr id="79" name="TextBox 78"/>
          <p:cNvSpPr txBox="1"/>
          <p:nvPr/>
        </p:nvSpPr>
        <p:spPr>
          <a:xfrm>
            <a:off x="3638680" y="4187468"/>
            <a:ext cx="2058577" cy="261610"/>
          </a:xfrm>
          <a:prstGeom prst="rect">
            <a:avLst/>
          </a:prstGeom>
          <a:noFill/>
        </p:spPr>
        <p:txBody>
          <a:bodyPr wrap="none" rtlCol="0">
            <a:spAutoFit/>
          </a:bodyPr>
          <a:lstStyle/>
          <a:p>
            <a:r>
              <a:rPr lang="en-US" sz="1100" b="1" i="1" dirty="0">
                <a:solidFill>
                  <a:srgbClr val="7030A0"/>
                </a:solidFill>
              </a:rPr>
              <a:t>Features C + bugs fixing (A)</a:t>
            </a:r>
          </a:p>
        </p:txBody>
      </p:sp>
      <p:sp>
        <p:nvSpPr>
          <p:cNvPr id="80" name="TextBox 79"/>
          <p:cNvSpPr txBox="1"/>
          <p:nvPr/>
        </p:nvSpPr>
        <p:spPr>
          <a:xfrm>
            <a:off x="5039357" y="4692059"/>
            <a:ext cx="2292615" cy="261610"/>
          </a:xfrm>
          <a:prstGeom prst="rect">
            <a:avLst/>
          </a:prstGeom>
          <a:noFill/>
        </p:spPr>
        <p:txBody>
          <a:bodyPr wrap="none" rtlCol="0">
            <a:spAutoFit/>
          </a:bodyPr>
          <a:lstStyle/>
          <a:p>
            <a:r>
              <a:rPr lang="en-US" sz="1100" b="1" i="1" dirty="0"/>
              <a:t>Features D + bugs fixing (B) (C)</a:t>
            </a:r>
          </a:p>
        </p:txBody>
      </p:sp>
      <p:sp>
        <p:nvSpPr>
          <p:cNvPr id="81" name="TextBox 80"/>
          <p:cNvSpPr txBox="1"/>
          <p:nvPr/>
        </p:nvSpPr>
        <p:spPr>
          <a:xfrm>
            <a:off x="6096037" y="5226588"/>
            <a:ext cx="1944763" cy="261610"/>
          </a:xfrm>
          <a:prstGeom prst="rect">
            <a:avLst/>
          </a:prstGeom>
          <a:noFill/>
        </p:spPr>
        <p:txBody>
          <a:bodyPr wrap="none" rtlCol="0">
            <a:spAutoFit/>
          </a:bodyPr>
          <a:lstStyle/>
          <a:p>
            <a:r>
              <a:rPr lang="en-US" sz="1100" b="1" i="1" dirty="0">
                <a:solidFill>
                  <a:srgbClr val="C00000"/>
                </a:solidFill>
              </a:rPr>
              <a:t>Maintenance for A, B, C, D</a:t>
            </a:r>
          </a:p>
        </p:txBody>
      </p:sp>
      <p:sp>
        <p:nvSpPr>
          <p:cNvPr id="83" name="TextBox 82"/>
          <p:cNvSpPr txBox="1"/>
          <p:nvPr/>
        </p:nvSpPr>
        <p:spPr>
          <a:xfrm>
            <a:off x="412965" y="3673410"/>
            <a:ext cx="2826654" cy="1200329"/>
          </a:xfrm>
          <a:prstGeom prst="rect">
            <a:avLst/>
          </a:prstGeom>
          <a:noFill/>
        </p:spPr>
        <p:txBody>
          <a:bodyPr wrap="square" rtlCol="0">
            <a:spAutoFit/>
          </a:bodyPr>
          <a:lstStyle/>
          <a:p>
            <a:r>
              <a:rPr lang="en-US" sz="1200" dirty="0"/>
              <a:t>At Alpha, testing of A is to satisfy the release condition for A.</a:t>
            </a:r>
          </a:p>
          <a:p>
            <a:r>
              <a:rPr lang="en-US" sz="1200" dirty="0"/>
              <a:t>Despite of the fact that Alpha release accepts the bugs leakage, DRE should be counted for bugs resolved targeting to the Alpha release.</a:t>
            </a:r>
          </a:p>
        </p:txBody>
      </p:sp>
      <p:sp>
        <p:nvSpPr>
          <p:cNvPr id="84" name="TextBox 83"/>
          <p:cNvSpPr txBox="1"/>
          <p:nvPr/>
        </p:nvSpPr>
        <p:spPr>
          <a:xfrm>
            <a:off x="1543508" y="4870804"/>
            <a:ext cx="4148722" cy="1200329"/>
          </a:xfrm>
          <a:prstGeom prst="rect">
            <a:avLst/>
          </a:prstGeom>
          <a:noFill/>
        </p:spPr>
        <p:txBody>
          <a:bodyPr wrap="square" rtlCol="0">
            <a:spAutoFit/>
          </a:bodyPr>
          <a:lstStyle/>
          <a:p>
            <a:r>
              <a:rPr lang="en-US" sz="1200" dirty="0"/>
              <a:t>At Beta1, the release condition is changed to cover both B and bugs fixing (leaked) A.</a:t>
            </a:r>
          </a:p>
          <a:p>
            <a:r>
              <a:rPr lang="en-US" sz="1200" dirty="0"/>
              <a:t>The features C may be implemented in parallel with B as sample code or experiment and then contains some bugs. However, since C is not the target of Beta1 release, DRE should be counted for bugs resolved both A and B only.</a:t>
            </a:r>
          </a:p>
        </p:txBody>
      </p:sp>
      <p:sp>
        <p:nvSpPr>
          <p:cNvPr id="85" name="Explosion 1 84"/>
          <p:cNvSpPr/>
          <p:nvPr/>
        </p:nvSpPr>
        <p:spPr>
          <a:xfrm>
            <a:off x="10937816" y="3669417"/>
            <a:ext cx="576064" cy="504056"/>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6" name="TextBox 85"/>
          <p:cNvSpPr txBox="1"/>
          <p:nvPr/>
        </p:nvSpPr>
        <p:spPr>
          <a:xfrm>
            <a:off x="10609303" y="4190011"/>
            <a:ext cx="1220206" cy="246221"/>
          </a:xfrm>
          <a:prstGeom prst="rect">
            <a:avLst/>
          </a:prstGeom>
          <a:noFill/>
        </p:spPr>
        <p:txBody>
          <a:bodyPr wrap="none" rtlCol="0">
            <a:spAutoFit/>
          </a:bodyPr>
          <a:lstStyle/>
          <a:p>
            <a:r>
              <a:rPr lang="en-US" sz="1000" b="1" dirty="0"/>
              <a:t>Bug after release</a:t>
            </a:r>
          </a:p>
        </p:txBody>
      </p:sp>
      <p:sp>
        <p:nvSpPr>
          <p:cNvPr id="87" name="TextBox 86"/>
          <p:cNvSpPr txBox="1"/>
          <p:nvPr/>
        </p:nvSpPr>
        <p:spPr>
          <a:xfrm>
            <a:off x="10633108" y="4407828"/>
            <a:ext cx="1194949" cy="1015663"/>
          </a:xfrm>
          <a:prstGeom prst="rect">
            <a:avLst/>
          </a:prstGeom>
          <a:noFill/>
        </p:spPr>
        <p:txBody>
          <a:bodyPr wrap="square" rtlCol="0">
            <a:spAutoFit/>
          </a:bodyPr>
          <a:lstStyle/>
          <a:p>
            <a:pPr algn="ctr"/>
            <a:r>
              <a:rPr lang="en-US" sz="1200" dirty="0"/>
              <a:t>Any bug found after the Final release is called as bug after release.</a:t>
            </a:r>
          </a:p>
        </p:txBody>
      </p:sp>
      <p:sp>
        <p:nvSpPr>
          <p:cNvPr id="88" name="TextBox 87"/>
          <p:cNvSpPr txBox="1"/>
          <p:nvPr/>
        </p:nvSpPr>
        <p:spPr>
          <a:xfrm>
            <a:off x="5515027" y="5703220"/>
            <a:ext cx="6314482" cy="646331"/>
          </a:xfrm>
          <a:prstGeom prst="rect">
            <a:avLst/>
          </a:prstGeom>
          <a:noFill/>
        </p:spPr>
        <p:txBody>
          <a:bodyPr wrap="square" rtlCol="0">
            <a:spAutoFit/>
          </a:bodyPr>
          <a:lstStyle/>
          <a:p>
            <a:r>
              <a:rPr lang="en-US" sz="1200" dirty="0"/>
              <a:t>At Final, unresolved bugs can be set as limitation or restriction following to the negotiation with customer, otherwise the Final release is failed as a result. However, they should be counted as unresolved bugs to evaluate DRE under development viewpoint.</a:t>
            </a:r>
          </a:p>
        </p:txBody>
      </p:sp>
    </p:spTree>
    <p:extLst>
      <p:ext uri="{BB962C8B-B14F-4D97-AF65-F5344CB8AC3E}">
        <p14:creationId xmlns:p14="http://schemas.microsoft.com/office/powerpoint/2010/main" val="216476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5" grpId="0" animBg="1"/>
      <p:bldP spid="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Quality Assurance And Quality control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a:t>
            </a:fld>
            <a:endParaRPr lang="de-DE" dirty="0"/>
          </a:p>
        </p:txBody>
      </p:sp>
      <p:sp>
        <p:nvSpPr>
          <p:cNvPr id="6" name="TextBox 5"/>
          <p:cNvSpPr txBox="1"/>
          <p:nvPr/>
        </p:nvSpPr>
        <p:spPr>
          <a:xfrm>
            <a:off x="479375" y="836712"/>
            <a:ext cx="11305257" cy="36933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QA: Process is good, then following the process </a:t>
            </a:r>
            <a:r>
              <a:rPr lang="en-US" b="1" dirty="0">
                <a:solidFill>
                  <a:schemeClr val="tx2"/>
                </a:solidFill>
                <a:sym typeface="Wingdings" panose="05000000000000000000" pitchFamily="2" charset="2"/>
              </a:rPr>
              <a:t> </a:t>
            </a:r>
            <a:r>
              <a:rPr lang="en-US" b="1" dirty="0">
                <a:solidFill>
                  <a:schemeClr val="tx2"/>
                </a:solidFill>
              </a:rPr>
              <a:t>quality is good</a:t>
            </a:r>
          </a:p>
        </p:txBody>
      </p:sp>
      <p:sp>
        <p:nvSpPr>
          <p:cNvPr id="12" name="Oval 11"/>
          <p:cNvSpPr/>
          <p:nvPr/>
        </p:nvSpPr>
        <p:spPr>
          <a:xfrm rot="18625229">
            <a:off x="8834520" y="603933"/>
            <a:ext cx="2310156" cy="3996436"/>
          </a:xfrm>
          <a:prstGeom prst="ellipse">
            <a:avLst/>
          </a:prstGeom>
          <a:noFill/>
          <a:ln w="127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3950639">
            <a:off x="8753855" y="2688887"/>
            <a:ext cx="2544273" cy="3896607"/>
          </a:xfrm>
          <a:prstGeom prst="ellipse">
            <a:avLst/>
          </a:prstGeom>
          <a:noFill/>
          <a:ln w="127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16200000">
            <a:off x="7901253" y="1047680"/>
            <a:ext cx="2376265" cy="5122675"/>
          </a:xfrm>
          <a:prstGeom prst="ellipse">
            <a:avLst/>
          </a:prstGeom>
          <a:noFill/>
          <a:ln w="127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8933648" y="1676502"/>
            <a:ext cx="1675061" cy="1101840"/>
            <a:chOff x="2207568" y="2078387"/>
            <a:chExt cx="4680520" cy="3078805"/>
          </a:xfrm>
        </p:grpSpPr>
        <p:sp>
          <p:nvSpPr>
            <p:cNvPr id="5" name="Trapezoid 4"/>
            <p:cNvSpPr/>
            <p:nvPr/>
          </p:nvSpPr>
          <p:spPr>
            <a:xfrm rot="10800000">
              <a:off x="2207568" y="2132856"/>
              <a:ext cx="4680520" cy="3024336"/>
            </a:xfrm>
            <a:prstGeom prst="trapezoid">
              <a:avLst>
                <a:gd name="adj" fmla="val 4484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rapezoid 8"/>
            <p:cNvSpPr/>
            <p:nvPr/>
          </p:nvSpPr>
          <p:spPr>
            <a:xfrm rot="10800000">
              <a:off x="2927648" y="2132857"/>
              <a:ext cx="3168352" cy="2448271"/>
            </a:xfrm>
            <a:prstGeom prst="trapezoid">
              <a:avLst>
                <a:gd name="adj" fmla="val 4484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rapezoid 9"/>
            <p:cNvSpPr/>
            <p:nvPr/>
          </p:nvSpPr>
          <p:spPr>
            <a:xfrm rot="10800000">
              <a:off x="2939530" y="2078387"/>
              <a:ext cx="3150602" cy="101487"/>
            </a:xfrm>
            <a:prstGeom prst="trapezoid">
              <a:avLst>
                <a:gd name="adj" fmla="val 44842"/>
              </a:avLst>
            </a:prstGeom>
            <a:solidFill>
              <a:schemeClr val="bg1"/>
            </a:solidFill>
            <a:ln w="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p:cNvGrpSpPr/>
          <p:nvPr/>
        </p:nvGrpSpPr>
        <p:grpSpPr>
          <a:xfrm>
            <a:off x="8474662" y="5318069"/>
            <a:ext cx="2002480" cy="394638"/>
            <a:chOff x="6528048" y="5013176"/>
            <a:chExt cx="3304939" cy="651320"/>
          </a:xfrm>
        </p:grpSpPr>
        <p:sp>
          <p:nvSpPr>
            <p:cNvPr id="22" name="Oval 21"/>
            <p:cNvSpPr/>
            <p:nvPr/>
          </p:nvSpPr>
          <p:spPr>
            <a:xfrm>
              <a:off x="7100864" y="5013176"/>
              <a:ext cx="651320" cy="651320"/>
            </a:xfrm>
            <a:prstGeom prst="ellipse">
              <a:avLst/>
            </a:prstGeom>
            <a:ln w="635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7964960" y="5013176"/>
              <a:ext cx="651320" cy="651320"/>
            </a:xfrm>
            <a:prstGeom prst="ellipse">
              <a:avLst/>
            </a:prstGeom>
            <a:ln w="635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8840441" y="5013176"/>
              <a:ext cx="651320" cy="651320"/>
            </a:xfrm>
            <a:prstGeom prst="ellipse">
              <a:avLst/>
            </a:prstGeom>
            <a:ln w="635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p:cNvCxnSpPr/>
            <p:nvPr/>
          </p:nvCxnSpPr>
          <p:spPr>
            <a:xfrm>
              <a:off x="7410958" y="5664496"/>
              <a:ext cx="682452"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8290620" y="5664496"/>
              <a:ext cx="682452"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528048" y="5664496"/>
              <a:ext cx="682452"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9150535" y="5664496"/>
              <a:ext cx="682452"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10637951" y="1303803"/>
            <a:ext cx="1082412" cy="369332"/>
          </a:xfrm>
          <a:prstGeom prst="rect">
            <a:avLst/>
          </a:prstGeom>
          <a:noFill/>
        </p:spPr>
        <p:txBody>
          <a:bodyPr wrap="none" rtlCol="0">
            <a:spAutoFit/>
          </a:bodyPr>
          <a:lstStyle/>
          <a:p>
            <a:r>
              <a:rPr lang="en-US" b="1" dirty="0"/>
              <a:t>V-model</a:t>
            </a:r>
          </a:p>
        </p:txBody>
      </p:sp>
      <p:sp>
        <p:nvSpPr>
          <p:cNvPr id="34" name="TextBox 33"/>
          <p:cNvSpPr txBox="1"/>
          <p:nvPr/>
        </p:nvSpPr>
        <p:spPr>
          <a:xfrm>
            <a:off x="6030212" y="4600570"/>
            <a:ext cx="1907317" cy="369332"/>
          </a:xfrm>
          <a:prstGeom prst="rect">
            <a:avLst/>
          </a:prstGeom>
          <a:noFill/>
        </p:spPr>
        <p:txBody>
          <a:bodyPr wrap="none" rtlCol="0">
            <a:spAutoFit/>
          </a:bodyPr>
          <a:lstStyle/>
          <a:p>
            <a:r>
              <a:rPr lang="en-US" b="1" dirty="0"/>
              <a:t>Waterfall-model</a:t>
            </a:r>
          </a:p>
        </p:txBody>
      </p:sp>
      <p:sp>
        <p:nvSpPr>
          <p:cNvPr id="35" name="TextBox 34"/>
          <p:cNvSpPr txBox="1"/>
          <p:nvPr/>
        </p:nvSpPr>
        <p:spPr>
          <a:xfrm>
            <a:off x="10161270" y="5957600"/>
            <a:ext cx="1351652" cy="369332"/>
          </a:xfrm>
          <a:prstGeom prst="rect">
            <a:avLst/>
          </a:prstGeom>
          <a:noFill/>
        </p:spPr>
        <p:txBody>
          <a:bodyPr wrap="none" rtlCol="0">
            <a:spAutoFit/>
          </a:bodyPr>
          <a:lstStyle/>
          <a:p>
            <a:r>
              <a:rPr lang="en-US" b="1" dirty="0"/>
              <a:t>Agile-style</a:t>
            </a:r>
          </a:p>
        </p:txBody>
      </p:sp>
      <p:sp>
        <p:nvSpPr>
          <p:cNvPr id="41" name="TextBox 40"/>
          <p:cNvSpPr txBox="1"/>
          <p:nvPr/>
        </p:nvSpPr>
        <p:spPr>
          <a:xfrm>
            <a:off x="9336193" y="3577698"/>
            <a:ext cx="2481621" cy="738664"/>
          </a:xfrm>
          <a:prstGeom prst="rect">
            <a:avLst/>
          </a:prstGeom>
          <a:solidFill>
            <a:schemeClr val="bg1"/>
          </a:solidFill>
        </p:spPr>
        <p:txBody>
          <a:bodyPr wrap="square" rtlCol="0">
            <a:spAutoFit/>
          </a:bodyPr>
          <a:lstStyle/>
          <a:p>
            <a:pPr algn="ctr"/>
            <a:r>
              <a:rPr lang="en-US" sz="1400" i="1" dirty="0"/>
              <a:t>Guaranteeing quality by checking </a:t>
            </a:r>
            <a:r>
              <a:rPr lang="en-US" sz="1400" b="1" i="1" dirty="0">
                <a:solidFill>
                  <a:srgbClr val="C00000"/>
                </a:solidFill>
              </a:rPr>
              <a:t>process compliance</a:t>
            </a:r>
          </a:p>
        </p:txBody>
      </p:sp>
      <p:sp>
        <p:nvSpPr>
          <p:cNvPr id="15" name="TextBox 14"/>
          <p:cNvSpPr txBox="1"/>
          <p:nvPr/>
        </p:nvSpPr>
        <p:spPr>
          <a:xfrm>
            <a:off x="9233402" y="2963864"/>
            <a:ext cx="2545888" cy="646331"/>
          </a:xfrm>
          <a:prstGeom prst="rect">
            <a:avLst/>
          </a:prstGeom>
          <a:solidFill>
            <a:schemeClr val="bg1"/>
          </a:solidFill>
        </p:spPr>
        <p:txBody>
          <a:bodyPr wrap="square" rtlCol="0">
            <a:spAutoFit/>
          </a:bodyPr>
          <a:lstStyle/>
          <a:p>
            <a:pPr algn="ctr"/>
            <a:r>
              <a:rPr lang="en-US" b="1" dirty="0"/>
              <a:t>Quality Assurance (QA)</a:t>
            </a:r>
          </a:p>
        </p:txBody>
      </p:sp>
      <p:sp>
        <p:nvSpPr>
          <p:cNvPr id="42" name="Rectangle 41"/>
          <p:cNvSpPr/>
          <p:nvPr/>
        </p:nvSpPr>
        <p:spPr>
          <a:xfrm>
            <a:off x="7245692" y="2805099"/>
            <a:ext cx="1231727" cy="461665"/>
          </a:xfrm>
          <a:prstGeom prst="rect">
            <a:avLst/>
          </a:prstGeom>
        </p:spPr>
        <p:txBody>
          <a:bodyPr wrap="square">
            <a:spAutoFit/>
          </a:bodyPr>
          <a:lstStyle/>
          <a:p>
            <a:r>
              <a:rPr lang="en-US" sz="1200" b="1" dirty="0"/>
              <a:t>Measurement and Analysis</a:t>
            </a:r>
          </a:p>
        </p:txBody>
      </p:sp>
      <p:sp>
        <p:nvSpPr>
          <p:cNvPr id="43" name="Rectangle 42"/>
          <p:cNvSpPr/>
          <p:nvPr/>
        </p:nvSpPr>
        <p:spPr>
          <a:xfrm>
            <a:off x="8310887" y="4808599"/>
            <a:ext cx="1231727" cy="461665"/>
          </a:xfrm>
          <a:prstGeom prst="rect">
            <a:avLst/>
          </a:prstGeom>
        </p:spPr>
        <p:txBody>
          <a:bodyPr wrap="square">
            <a:spAutoFit/>
          </a:bodyPr>
          <a:lstStyle/>
          <a:p>
            <a:r>
              <a:rPr lang="en-US" sz="1200" b="1" dirty="0"/>
              <a:t>Measurement and Analysis</a:t>
            </a:r>
          </a:p>
        </p:txBody>
      </p:sp>
      <p:sp>
        <p:nvSpPr>
          <p:cNvPr id="44" name="Rectangle 43"/>
          <p:cNvSpPr/>
          <p:nvPr/>
        </p:nvSpPr>
        <p:spPr>
          <a:xfrm>
            <a:off x="8500504" y="1176704"/>
            <a:ext cx="1231727" cy="461665"/>
          </a:xfrm>
          <a:prstGeom prst="rect">
            <a:avLst/>
          </a:prstGeom>
        </p:spPr>
        <p:txBody>
          <a:bodyPr wrap="square">
            <a:spAutoFit/>
          </a:bodyPr>
          <a:lstStyle/>
          <a:p>
            <a:r>
              <a:rPr lang="en-US" sz="1200" b="1" dirty="0"/>
              <a:t>Measurement and Analysis</a:t>
            </a:r>
          </a:p>
        </p:txBody>
      </p:sp>
      <p:sp>
        <p:nvSpPr>
          <p:cNvPr id="45" name="Rectangle 44"/>
          <p:cNvSpPr/>
          <p:nvPr/>
        </p:nvSpPr>
        <p:spPr>
          <a:xfrm>
            <a:off x="8763387" y="755830"/>
            <a:ext cx="2073709" cy="276999"/>
          </a:xfrm>
          <a:prstGeom prst="rect">
            <a:avLst/>
          </a:prstGeom>
        </p:spPr>
        <p:txBody>
          <a:bodyPr wrap="none">
            <a:spAutoFit/>
          </a:bodyPr>
          <a:lstStyle/>
          <a:p>
            <a:r>
              <a:rPr lang="en-US" sz="1200" b="1" dirty="0">
                <a:solidFill>
                  <a:srgbClr val="C00000"/>
                </a:solidFill>
              </a:rPr>
              <a:t>Process Compliance Area</a:t>
            </a:r>
          </a:p>
        </p:txBody>
      </p:sp>
      <p:sp>
        <p:nvSpPr>
          <p:cNvPr id="46" name="Oval 45"/>
          <p:cNvSpPr/>
          <p:nvPr/>
        </p:nvSpPr>
        <p:spPr>
          <a:xfrm>
            <a:off x="8717131" y="1602517"/>
            <a:ext cx="151103" cy="151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p:cNvSpPr/>
          <p:nvPr/>
        </p:nvSpPr>
        <p:spPr>
          <a:xfrm>
            <a:off x="7083522" y="3115661"/>
            <a:ext cx="151103" cy="151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p:cNvSpPr/>
          <p:nvPr/>
        </p:nvSpPr>
        <p:spPr>
          <a:xfrm>
            <a:off x="8408401" y="5242542"/>
            <a:ext cx="151103" cy="151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2082724" y="4506831"/>
            <a:ext cx="151103" cy="151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Curved Connector 53"/>
          <p:cNvCxnSpPr>
            <a:stCxn id="47" idx="2"/>
            <a:endCxn id="52" idx="7"/>
          </p:cNvCxnSpPr>
          <p:nvPr/>
        </p:nvCxnSpPr>
        <p:spPr>
          <a:xfrm rot="10800000" flipV="1">
            <a:off x="2211698" y="3191212"/>
            <a:ext cx="4871824" cy="1337747"/>
          </a:xfrm>
          <a:prstGeom prst="curvedConnector2">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57" name="Curved Connector 56"/>
          <p:cNvCxnSpPr>
            <a:stCxn id="48" idx="2"/>
            <a:endCxn id="52" idx="5"/>
          </p:cNvCxnSpPr>
          <p:nvPr/>
        </p:nvCxnSpPr>
        <p:spPr>
          <a:xfrm rot="10800000">
            <a:off x="2211699" y="4635806"/>
            <a:ext cx="6196703" cy="682289"/>
          </a:xfrm>
          <a:prstGeom prst="curvedConnector2">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60" name="Oval 59"/>
          <p:cNvSpPr/>
          <p:nvPr/>
        </p:nvSpPr>
        <p:spPr>
          <a:xfrm rot="18625229">
            <a:off x="931080" y="3287364"/>
            <a:ext cx="2150389" cy="3252737"/>
          </a:xfrm>
          <a:prstGeom prst="ellipse">
            <a:avLst/>
          </a:prstGeom>
          <a:noFill/>
          <a:ln w="127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63264" y="6049933"/>
            <a:ext cx="1676164" cy="276999"/>
          </a:xfrm>
          <a:prstGeom prst="rect">
            <a:avLst/>
          </a:prstGeom>
        </p:spPr>
        <p:txBody>
          <a:bodyPr wrap="none">
            <a:spAutoFit/>
          </a:bodyPr>
          <a:lstStyle/>
          <a:p>
            <a:r>
              <a:rPr lang="en-US" sz="1200" b="1" dirty="0">
                <a:solidFill>
                  <a:schemeClr val="tx2"/>
                </a:solidFill>
              </a:rPr>
              <a:t>Quality Control Area</a:t>
            </a:r>
          </a:p>
        </p:txBody>
      </p:sp>
      <p:sp>
        <p:nvSpPr>
          <p:cNvPr id="62" name="Rectangle 61"/>
          <p:cNvSpPr/>
          <p:nvPr/>
        </p:nvSpPr>
        <p:spPr>
          <a:xfrm>
            <a:off x="867693" y="4432025"/>
            <a:ext cx="1279517" cy="276999"/>
          </a:xfrm>
          <a:prstGeom prst="rect">
            <a:avLst/>
          </a:prstGeom>
        </p:spPr>
        <p:txBody>
          <a:bodyPr wrap="none">
            <a:spAutoFit/>
          </a:bodyPr>
          <a:lstStyle/>
          <a:p>
            <a:r>
              <a:rPr lang="en-US" sz="1200" b="1" dirty="0"/>
              <a:t>Data collection</a:t>
            </a:r>
          </a:p>
        </p:txBody>
      </p:sp>
      <p:sp>
        <p:nvSpPr>
          <p:cNvPr id="63" name="Oval 62"/>
          <p:cNvSpPr/>
          <p:nvPr/>
        </p:nvSpPr>
        <p:spPr>
          <a:xfrm>
            <a:off x="2191805" y="5114423"/>
            <a:ext cx="151103" cy="15110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63"/>
          <p:cNvSpPr/>
          <p:nvPr/>
        </p:nvSpPr>
        <p:spPr>
          <a:xfrm>
            <a:off x="761058" y="3720492"/>
            <a:ext cx="1537600" cy="276999"/>
          </a:xfrm>
          <a:prstGeom prst="rect">
            <a:avLst/>
          </a:prstGeom>
        </p:spPr>
        <p:txBody>
          <a:bodyPr wrap="none">
            <a:spAutoFit/>
          </a:bodyPr>
          <a:lstStyle/>
          <a:p>
            <a:r>
              <a:rPr lang="en-US" sz="1200" b="1" dirty="0"/>
              <a:t>Quality problems?</a:t>
            </a:r>
          </a:p>
        </p:txBody>
      </p:sp>
      <p:cxnSp>
        <p:nvCxnSpPr>
          <p:cNvPr id="65" name="Curved Connector 64"/>
          <p:cNvCxnSpPr>
            <a:stCxn id="52" idx="4"/>
            <a:endCxn id="63" idx="1"/>
          </p:cNvCxnSpPr>
          <p:nvPr/>
        </p:nvCxnSpPr>
        <p:spPr>
          <a:xfrm rot="16200000" flipH="1">
            <a:off x="1946796" y="4869414"/>
            <a:ext cx="478618" cy="55658"/>
          </a:xfrm>
          <a:prstGeom prst="curvedConnector3">
            <a:avLst>
              <a:gd name="adj1" fmla="val 50000"/>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72" name="Oval 71"/>
          <p:cNvSpPr/>
          <p:nvPr/>
        </p:nvSpPr>
        <p:spPr>
          <a:xfrm>
            <a:off x="2406580" y="5567808"/>
            <a:ext cx="151103" cy="15110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3" name="Curved Connector 72"/>
          <p:cNvCxnSpPr>
            <a:stCxn id="63" idx="4"/>
            <a:endCxn id="72" idx="2"/>
          </p:cNvCxnSpPr>
          <p:nvPr/>
        </p:nvCxnSpPr>
        <p:spPr>
          <a:xfrm rot="16200000" flipH="1">
            <a:off x="2148051" y="5384831"/>
            <a:ext cx="377834" cy="139223"/>
          </a:xfrm>
          <a:prstGeom prst="curvedConnector2">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76" name="Rectangle 75"/>
          <p:cNvSpPr/>
          <p:nvPr/>
        </p:nvSpPr>
        <p:spPr>
          <a:xfrm>
            <a:off x="1277017" y="5475111"/>
            <a:ext cx="1056700" cy="276999"/>
          </a:xfrm>
          <a:prstGeom prst="rect">
            <a:avLst/>
          </a:prstGeom>
        </p:spPr>
        <p:txBody>
          <a:bodyPr wrap="none">
            <a:spAutoFit/>
          </a:bodyPr>
          <a:lstStyle/>
          <a:p>
            <a:r>
              <a:rPr lang="en-US" sz="1200" b="1" dirty="0"/>
              <a:t>Forecasting</a:t>
            </a:r>
          </a:p>
        </p:txBody>
      </p:sp>
      <p:sp>
        <p:nvSpPr>
          <p:cNvPr id="77" name="Oval 76"/>
          <p:cNvSpPr/>
          <p:nvPr/>
        </p:nvSpPr>
        <p:spPr>
          <a:xfrm>
            <a:off x="2783632" y="5935471"/>
            <a:ext cx="151103" cy="151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8" name="Rectangle 77"/>
          <p:cNvSpPr/>
          <p:nvPr/>
        </p:nvSpPr>
        <p:spPr>
          <a:xfrm>
            <a:off x="1838228" y="5847211"/>
            <a:ext cx="990977" cy="276999"/>
          </a:xfrm>
          <a:prstGeom prst="rect">
            <a:avLst/>
          </a:prstGeom>
        </p:spPr>
        <p:txBody>
          <a:bodyPr wrap="none">
            <a:spAutoFit/>
          </a:bodyPr>
          <a:lstStyle/>
          <a:p>
            <a:r>
              <a:rPr lang="en-US" sz="1200" b="1" dirty="0"/>
              <a:t>Consulting</a:t>
            </a:r>
          </a:p>
        </p:txBody>
      </p:sp>
      <p:cxnSp>
        <p:nvCxnSpPr>
          <p:cNvPr id="79" name="Curved Connector 78"/>
          <p:cNvCxnSpPr>
            <a:stCxn id="72" idx="6"/>
            <a:endCxn id="77" idx="1"/>
          </p:cNvCxnSpPr>
          <p:nvPr/>
        </p:nvCxnSpPr>
        <p:spPr>
          <a:xfrm>
            <a:off x="2557683" y="5643360"/>
            <a:ext cx="248078" cy="314240"/>
          </a:xfrm>
          <a:prstGeom prst="curvedConnector2">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82" name="Oval 81"/>
          <p:cNvSpPr/>
          <p:nvPr/>
        </p:nvSpPr>
        <p:spPr>
          <a:xfrm>
            <a:off x="1698463" y="3973491"/>
            <a:ext cx="151103" cy="151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3" name="Curved Connector 82"/>
          <p:cNvCxnSpPr>
            <a:stCxn id="82" idx="4"/>
            <a:endCxn id="52" idx="1"/>
          </p:cNvCxnSpPr>
          <p:nvPr/>
        </p:nvCxnSpPr>
        <p:spPr>
          <a:xfrm rot="16200000" flipH="1">
            <a:off x="1737251" y="4161358"/>
            <a:ext cx="404366" cy="330838"/>
          </a:xfrm>
          <a:prstGeom prst="curvedConnector3">
            <a:avLst>
              <a:gd name="adj1" fmla="val 59422"/>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88" name="Rectangle 87"/>
          <p:cNvSpPr/>
          <p:nvPr/>
        </p:nvSpPr>
        <p:spPr>
          <a:xfrm>
            <a:off x="1068123" y="5028774"/>
            <a:ext cx="1165704" cy="276999"/>
          </a:xfrm>
          <a:prstGeom prst="rect">
            <a:avLst/>
          </a:prstGeom>
        </p:spPr>
        <p:txBody>
          <a:bodyPr wrap="none">
            <a:spAutoFit/>
          </a:bodyPr>
          <a:lstStyle/>
          <a:p>
            <a:r>
              <a:rPr lang="en-US" sz="1200" b="1" dirty="0"/>
              <a:t>Data analysis</a:t>
            </a:r>
          </a:p>
        </p:txBody>
      </p:sp>
      <p:sp>
        <p:nvSpPr>
          <p:cNvPr id="89" name="TextBox 88"/>
          <p:cNvSpPr txBox="1"/>
          <p:nvPr/>
        </p:nvSpPr>
        <p:spPr>
          <a:xfrm>
            <a:off x="313399" y="2597664"/>
            <a:ext cx="2986456" cy="954107"/>
          </a:xfrm>
          <a:prstGeom prst="rect">
            <a:avLst/>
          </a:prstGeom>
          <a:solidFill>
            <a:schemeClr val="bg1"/>
          </a:solidFill>
        </p:spPr>
        <p:txBody>
          <a:bodyPr wrap="square" rtlCol="0">
            <a:spAutoFit/>
          </a:bodyPr>
          <a:lstStyle/>
          <a:p>
            <a:pPr algn="ctr"/>
            <a:r>
              <a:rPr lang="en-US" sz="1400" i="1" dirty="0"/>
              <a:t>Guaranteeing quality by checking </a:t>
            </a:r>
            <a:r>
              <a:rPr lang="en-US" sz="1400" b="1" i="1" dirty="0">
                <a:solidFill>
                  <a:srgbClr val="C00000"/>
                </a:solidFill>
              </a:rPr>
              <a:t>status of quality indicators, </a:t>
            </a:r>
            <a:r>
              <a:rPr lang="en-US" sz="1400" i="1" dirty="0"/>
              <a:t>then</a:t>
            </a:r>
            <a:r>
              <a:rPr lang="en-US" sz="1400" b="1" i="1" dirty="0"/>
              <a:t> </a:t>
            </a:r>
            <a:r>
              <a:rPr lang="en-US" sz="1400" b="1" i="1" dirty="0">
                <a:solidFill>
                  <a:srgbClr val="7030A0"/>
                </a:solidFill>
              </a:rPr>
              <a:t>forecasting </a:t>
            </a:r>
            <a:r>
              <a:rPr lang="en-US" sz="1400" i="1" dirty="0"/>
              <a:t>and</a:t>
            </a:r>
            <a:r>
              <a:rPr lang="en-US" sz="1400" b="1" i="1" dirty="0"/>
              <a:t> </a:t>
            </a:r>
            <a:r>
              <a:rPr lang="en-US" sz="1400" b="1" i="1" dirty="0">
                <a:solidFill>
                  <a:schemeClr val="accent4">
                    <a:lumMod val="75000"/>
                  </a:schemeClr>
                </a:solidFill>
              </a:rPr>
              <a:t>consulting</a:t>
            </a:r>
            <a:r>
              <a:rPr lang="en-US" sz="1400" b="1" i="1" dirty="0">
                <a:solidFill>
                  <a:srgbClr val="C00000"/>
                </a:solidFill>
              </a:rPr>
              <a:t> </a:t>
            </a:r>
            <a:r>
              <a:rPr lang="en-US" sz="1400" i="1" dirty="0"/>
              <a:t>improvement plan</a:t>
            </a:r>
          </a:p>
        </p:txBody>
      </p:sp>
      <p:sp>
        <p:nvSpPr>
          <p:cNvPr id="90" name="TextBox 89"/>
          <p:cNvSpPr txBox="1"/>
          <p:nvPr/>
        </p:nvSpPr>
        <p:spPr>
          <a:xfrm>
            <a:off x="373295" y="2231799"/>
            <a:ext cx="2801438" cy="369332"/>
          </a:xfrm>
          <a:prstGeom prst="rect">
            <a:avLst/>
          </a:prstGeom>
          <a:solidFill>
            <a:schemeClr val="bg1"/>
          </a:solidFill>
        </p:spPr>
        <p:txBody>
          <a:bodyPr wrap="square" rtlCol="0">
            <a:spAutoFit/>
          </a:bodyPr>
          <a:lstStyle/>
          <a:p>
            <a:pPr algn="ctr"/>
            <a:r>
              <a:rPr lang="en-US" b="1" dirty="0"/>
              <a:t>Quality Control (QC)</a:t>
            </a:r>
          </a:p>
        </p:txBody>
      </p:sp>
      <p:cxnSp>
        <p:nvCxnSpPr>
          <p:cNvPr id="51" name="Curved Connector 50"/>
          <p:cNvCxnSpPr>
            <a:stCxn id="46" idx="2"/>
            <a:endCxn id="52" idx="0"/>
          </p:cNvCxnSpPr>
          <p:nvPr/>
        </p:nvCxnSpPr>
        <p:spPr>
          <a:xfrm rot="10800000" flipV="1">
            <a:off x="2158277" y="1678069"/>
            <a:ext cx="6558855" cy="2828762"/>
          </a:xfrm>
          <a:prstGeom prst="curvedConnector2">
            <a:avLst/>
          </a:prstGeom>
          <a:ln>
            <a:prstDash val="lgDash"/>
            <a:tailEnd type="triangle"/>
          </a:ln>
        </p:spPr>
        <p:style>
          <a:lnRef idx="1">
            <a:schemeClr val="dk1"/>
          </a:lnRef>
          <a:fillRef idx="0">
            <a:schemeClr val="dk1"/>
          </a:fillRef>
          <a:effectRef idx="0">
            <a:schemeClr val="dk1"/>
          </a:effectRef>
          <a:fontRef idx="minor">
            <a:schemeClr val="tx1"/>
          </a:fontRef>
        </p:style>
      </p:cxnSp>
      <p:grpSp>
        <p:nvGrpSpPr>
          <p:cNvPr id="95" name="Group 94"/>
          <p:cNvGrpSpPr/>
          <p:nvPr/>
        </p:nvGrpSpPr>
        <p:grpSpPr>
          <a:xfrm>
            <a:off x="7388541" y="3254610"/>
            <a:ext cx="2540470" cy="1349526"/>
            <a:chOff x="7317817" y="3363083"/>
            <a:chExt cx="2540470" cy="1349526"/>
          </a:xfrm>
        </p:grpSpPr>
        <p:cxnSp>
          <p:nvCxnSpPr>
            <p:cNvPr id="37" name="Straight Arrow Connector 36"/>
            <p:cNvCxnSpPr/>
            <p:nvPr/>
          </p:nvCxnSpPr>
          <p:spPr>
            <a:xfrm>
              <a:off x="7317817" y="3585423"/>
              <a:ext cx="1478290" cy="1127186"/>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7345615" y="3363083"/>
              <a:ext cx="1080120" cy="188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7698047" y="3641874"/>
              <a:ext cx="1080120" cy="188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8065487" y="3917717"/>
              <a:ext cx="1080120" cy="188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8425735" y="4193560"/>
              <a:ext cx="1080120" cy="188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8778167" y="4469403"/>
              <a:ext cx="1080120" cy="188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7" name="Rectangle 96"/>
          <p:cNvSpPr/>
          <p:nvPr/>
        </p:nvSpPr>
        <p:spPr>
          <a:xfrm>
            <a:off x="479375" y="1207612"/>
            <a:ext cx="11299914" cy="369332"/>
          </a:xfrm>
          <a:prstGeom prst="rect">
            <a:avLst/>
          </a:prstGeom>
        </p:spPr>
        <p:txBody>
          <a:bodyPr wrap="square">
            <a:spAutoFit/>
          </a:bodyPr>
          <a:lstStyle/>
          <a:p>
            <a:pPr marL="285750" indent="-285750" algn="just">
              <a:buClr>
                <a:schemeClr val="tx2"/>
              </a:buClr>
              <a:buFont typeface="Wingdings" panose="05000000000000000000" pitchFamily="2" charset="2"/>
              <a:buChar char="q"/>
            </a:pPr>
            <a:r>
              <a:rPr lang="en-US" b="1" dirty="0">
                <a:solidFill>
                  <a:schemeClr val="tx2"/>
                </a:solidFill>
              </a:rPr>
              <a:t>QC: Trending is good as shown by analyzed data </a:t>
            </a:r>
            <a:r>
              <a:rPr lang="en-US" b="1" dirty="0">
                <a:solidFill>
                  <a:schemeClr val="tx2"/>
                </a:solidFill>
                <a:sym typeface="Wingdings" panose="05000000000000000000" pitchFamily="2" charset="2"/>
              </a:rPr>
              <a:t> quality is good</a:t>
            </a:r>
            <a:endParaRPr lang="en-US" b="1" dirty="0">
              <a:solidFill>
                <a:schemeClr val="tx2"/>
              </a:solidFill>
            </a:endParaRPr>
          </a:p>
        </p:txBody>
      </p:sp>
    </p:spTree>
    <p:extLst>
      <p:ext uri="{BB962C8B-B14F-4D97-AF65-F5344CB8AC3E}">
        <p14:creationId xmlns:p14="http://schemas.microsoft.com/office/powerpoint/2010/main" val="260881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nodeType="with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fade">
                                      <p:cBhvr>
                                        <p:cTn id="69" dur="500"/>
                                        <p:tgtEl>
                                          <p:spTgt spid="90"/>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fade">
                                      <p:cBhvr>
                                        <p:cTn id="73" dur="500"/>
                                        <p:tgtEl>
                                          <p:spTgt spid="8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500"/>
                                        <p:tgtEl>
                                          <p:spTgt spid="52"/>
                                        </p:tgtEl>
                                      </p:cBhvr>
                                    </p:animEffect>
                                  </p:childTnLst>
                                </p:cTn>
                              </p:par>
                              <p:par>
                                <p:cTn id="82" presetID="10" presetClass="entr" presetSubtype="0" fill="hold"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500"/>
                                        <p:tgtEl>
                                          <p:spTgt spid="54"/>
                                        </p:tgtEl>
                                      </p:cBhvr>
                                    </p:animEffect>
                                  </p:childTnLst>
                                </p:cTn>
                              </p:par>
                              <p:par>
                                <p:cTn id="91" presetID="10"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fade">
                                      <p:cBhvr>
                                        <p:cTn id="96" dur="500"/>
                                        <p:tgtEl>
                                          <p:spTgt spid="6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65"/>
                                        </p:tgtEl>
                                        <p:attrNameLst>
                                          <p:attrName>style.visibility</p:attrName>
                                        </p:attrNameLst>
                                      </p:cBhvr>
                                      <p:to>
                                        <p:strVal val="visible"/>
                                      </p:to>
                                    </p:set>
                                    <p:animEffect transition="in" filter="fade">
                                      <p:cBhvr>
                                        <p:cTn id="101" dur="500"/>
                                        <p:tgtEl>
                                          <p:spTgt spid="6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fade">
                                      <p:cBhvr>
                                        <p:cTn id="104" dur="500"/>
                                        <p:tgtEl>
                                          <p:spTgt spid="6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animEffect transition="in" filter="fade">
                                      <p:cBhvr>
                                        <p:cTn id="107" dur="500"/>
                                        <p:tgtEl>
                                          <p:spTgt spid="88"/>
                                        </p:tgtEl>
                                      </p:cBhvr>
                                    </p:animEffect>
                                  </p:childTnLst>
                                </p:cTn>
                              </p:par>
                              <p:par>
                                <p:cTn id="108" presetID="10" presetClass="entr" presetSubtype="0" fill="hold"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fade">
                                      <p:cBhvr>
                                        <p:cTn id="110" dur="500"/>
                                        <p:tgtEl>
                                          <p:spTgt spid="7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gtEl>
                                        <p:attrNameLst>
                                          <p:attrName>style.visibility</p:attrName>
                                        </p:attrNameLst>
                                      </p:cBhvr>
                                      <p:to>
                                        <p:strVal val="visible"/>
                                      </p:to>
                                    </p:set>
                                    <p:animEffect transition="in" filter="fade">
                                      <p:cBhvr>
                                        <p:cTn id="113" dur="500"/>
                                        <p:tgtEl>
                                          <p:spTgt spid="7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fade">
                                      <p:cBhvr>
                                        <p:cTn id="116" dur="500"/>
                                        <p:tgtEl>
                                          <p:spTgt spid="76"/>
                                        </p:tgtEl>
                                      </p:cBhvr>
                                    </p:animEffect>
                                  </p:childTnLst>
                                </p:cTn>
                              </p:par>
                              <p:par>
                                <p:cTn id="117" presetID="10" presetClass="entr" presetSubtype="0"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fade">
                                      <p:cBhvr>
                                        <p:cTn id="119" dur="500"/>
                                        <p:tgtEl>
                                          <p:spTgt spid="79"/>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fade">
                                      <p:cBhvr>
                                        <p:cTn id="122" dur="500"/>
                                        <p:tgtEl>
                                          <p:spTgt spid="7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animEffect transition="in" filter="fade">
                                      <p:cBhvr>
                                        <p:cTn id="125" dur="500"/>
                                        <p:tgtEl>
                                          <p:spTgt spid="7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fade">
                                      <p:cBhvr>
                                        <p:cTn id="128" dur="500"/>
                                        <p:tgtEl>
                                          <p:spTgt spid="6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animEffect transition="in" filter="fade">
                                      <p:cBhvr>
                                        <p:cTn id="131" dur="500"/>
                                        <p:tgtEl>
                                          <p:spTgt spid="6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childTnLst>
                          </p:cTn>
                        </p:par>
                        <p:par>
                          <p:cTn id="135" fill="hold">
                            <p:stCondLst>
                              <p:cond delay="500"/>
                            </p:stCondLst>
                            <p:childTnLst>
                              <p:par>
                                <p:cTn id="136" presetID="10" presetClass="entr" presetSubtype="0" fill="hold" grpId="0" nodeType="afterEffect">
                                  <p:stCondLst>
                                    <p:cond delay="0"/>
                                  </p:stCondLst>
                                  <p:childTnLst>
                                    <p:set>
                                      <p:cBhvr>
                                        <p:cTn id="137" dur="1" fill="hold">
                                          <p:stCondLst>
                                            <p:cond delay="0"/>
                                          </p:stCondLst>
                                        </p:cTn>
                                        <p:tgtEl>
                                          <p:spTgt spid="97"/>
                                        </p:tgtEl>
                                        <p:attrNameLst>
                                          <p:attrName>style.visibility</p:attrName>
                                        </p:attrNameLst>
                                      </p:cBhvr>
                                      <p:to>
                                        <p:strVal val="visible"/>
                                      </p:to>
                                    </p:set>
                                    <p:animEffect transition="in" filter="fade">
                                      <p:cBhvr>
                                        <p:cTn id="138"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13" grpId="0" animBg="1"/>
      <p:bldP spid="14" grpId="0" animBg="1"/>
      <p:bldP spid="33" grpId="0"/>
      <p:bldP spid="34" grpId="0"/>
      <p:bldP spid="35" grpId="0"/>
      <p:bldP spid="41" grpId="0" animBg="1"/>
      <p:bldP spid="15" grpId="0" animBg="1"/>
      <p:bldP spid="42" grpId="0"/>
      <p:bldP spid="43" grpId="0"/>
      <p:bldP spid="44" grpId="0"/>
      <p:bldP spid="45" grpId="0"/>
      <p:bldP spid="46" grpId="0" animBg="1"/>
      <p:bldP spid="47" grpId="0" animBg="1"/>
      <p:bldP spid="48" grpId="0" animBg="1"/>
      <p:bldP spid="52" grpId="0" animBg="1"/>
      <p:bldP spid="60" grpId="0" animBg="1"/>
      <p:bldP spid="61" grpId="0"/>
      <p:bldP spid="62" grpId="0"/>
      <p:bldP spid="63" grpId="0" animBg="1"/>
      <p:bldP spid="64" grpId="0"/>
      <p:bldP spid="72" grpId="0" animBg="1"/>
      <p:bldP spid="76" grpId="0"/>
      <p:bldP spid="77" grpId="0" animBg="1"/>
      <p:bldP spid="78" grpId="0"/>
      <p:bldP spid="82" grpId="0" animBg="1"/>
      <p:bldP spid="88" grpId="0"/>
      <p:bldP spid="89" grpId="0" animBg="1"/>
      <p:bldP spid="90" grpId="0" animBg="1"/>
      <p:bldP spid="9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(3-10) KPI: In-Time-release milestone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90</a:t>
            </a:fld>
            <a:endParaRPr lang="de-DE" dirty="0"/>
          </a:p>
        </p:txBody>
      </p:sp>
      <p:sp>
        <p:nvSpPr>
          <p:cNvPr id="6" name="TextBox 5"/>
          <p:cNvSpPr txBox="1"/>
          <p:nvPr/>
        </p:nvSpPr>
        <p:spPr>
          <a:xfrm>
            <a:off x="479375" y="836712"/>
            <a:ext cx="11305257" cy="1200329"/>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the in-time-release milestone ratio based on the </a:t>
            </a:r>
            <a:r>
              <a:rPr lang="en-US" dirty="0">
                <a:solidFill>
                  <a:srgbClr val="C00000"/>
                </a:solidFill>
              </a:rPr>
              <a:t>number of in-time-release milestones</a:t>
            </a:r>
            <a:r>
              <a:rPr lang="en-US" dirty="0"/>
              <a:t> comparing with the </a:t>
            </a:r>
            <a:r>
              <a:rPr lang="en-US" dirty="0">
                <a:solidFill>
                  <a:srgbClr val="C00000"/>
                </a:solidFill>
              </a:rPr>
              <a:t>total number of proceeded milestones in project</a:t>
            </a:r>
            <a:r>
              <a:rPr lang="en-US" dirty="0"/>
              <a:t>.</a:t>
            </a:r>
          </a:p>
          <a:p>
            <a:pPr marL="742950" lvl="1" indent="-285750" algn="just">
              <a:buClr>
                <a:schemeClr val="tx2"/>
              </a:buClr>
              <a:buFont typeface="Wingdings" panose="05000000000000000000" pitchFamily="2" charset="2"/>
              <a:buChar char="§"/>
            </a:pPr>
            <a:r>
              <a:rPr lang="en-US" dirty="0"/>
              <a:t>It is used to understand the </a:t>
            </a:r>
            <a:r>
              <a:rPr lang="en-US" dirty="0">
                <a:solidFill>
                  <a:schemeClr val="tx2"/>
                </a:solidFill>
              </a:rPr>
              <a:t>achieved commitment of project</a:t>
            </a:r>
            <a:r>
              <a:rPr lang="en-US" dirty="0"/>
              <a:t> for both the </a:t>
            </a:r>
            <a:r>
              <a:rPr lang="en-US" dirty="0">
                <a:solidFill>
                  <a:srgbClr val="C00000"/>
                </a:solidFill>
              </a:rPr>
              <a:t>external milestone</a:t>
            </a:r>
            <a:r>
              <a:rPr lang="en-US" dirty="0"/>
              <a:t> (requested by customer) and </a:t>
            </a:r>
            <a:r>
              <a:rPr lang="en-US" dirty="0">
                <a:solidFill>
                  <a:srgbClr val="7030A0"/>
                </a:solidFill>
              </a:rPr>
              <a:t>internal milestone</a:t>
            </a:r>
            <a:r>
              <a:rPr lang="en-US" dirty="0"/>
              <a:t> (project planning).</a:t>
            </a:r>
            <a:endParaRPr lang="en-US" b="1" dirty="0">
              <a:solidFill>
                <a:schemeClr val="tx2"/>
              </a:solidFill>
            </a:endParaRPr>
          </a:p>
        </p:txBody>
      </p:sp>
      <p:graphicFrame>
        <p:nvGraphicFramePr>
          <p:cNvPr id="5" name="Chart 4"/>
          <p:cNvGraphicFramePr/>
          <p:nvPr>
            <p:extLst>
              <p:ext uri="{D42A27DB-BD31-4B8C-83A1-F6EECF244321}">
                <p14:modId xmlns:p14="http://schemas.microsoft.com/office/powerpoint/2010/main" val="4187046953"/>
              </p:ext>
            </p:extLst>
          </p:nvPr>
        </p:nvGraphicFramePr>
        <p:xfrm>
          <a:off x="636024" y="2040803"/>
          <a:ext cx="5437472" cy="39790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extLst>
              <p:ext uri="{D42A27DB-BD31-4B8C-83A1-F6EECF244321}">
                <p14:modId xmlns:p14="http://schemas.microsoft.com/office/powerpoint/2010/main" val="3148538973"/>
              </p:ext>
            </p:extLst>
          </p:nvPr>
        </p:nvGraphicFramePr>
        <p:xfrm>
          <a:off x="6210328" y="2040803"/>
          <a:ext cx="5437472" cy="397903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Arrow Connector 7"/>
          <p:cNvCxnSpPr/>
          <p:nvPr/>
        </p:nvCxnSpPr>
        <p:spPr>
          <a:xfrm flipH="1">
            <a:off x="6744072" y="4730171"/>
            <a:ext cx="284216"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696366" y="3081716"/>
            <a:ext cx="284216" cy="0"/>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sp>
        <p:nvSpPr>
          <p:cNvPr id="10" name="Rectangle 9"/>
          <p:cNvSpPr/>
          <p:nvPr/>
        </p:nvSpPr>
        <p:spPr>
          <a:xfrm>
            <a:off x="2314734" y="2037041"/>
            <a:ext cx="7632813" cy="378886"/>
          </a:xfrm>
          <a:prstGeom prst="rect">
            <a:avLst/>
          </a:prstGeom>
        </p:spPr>
        <p:txBody>
          <a:bodyPr wrap="square">
            <a:spAutoFit/>
          </a:bodyPr>
          <a:lstStyle/>
          <a:p>
            <a:pPr algn="ctr">
              <a:defRPr sz="1862" b="1" i="0" u="none" strike="noStrike" kern="1200" spc="0" baseline="0">
                <a:solidFill>
                  <a:srgbClr val="3C3C3B">
                    <a:lumMod val="65000"/>
                    <a:lumOff val="35000"/>
                  </a:srgbClr>
                </a:solidFill>
                <a:latin typeface="+mn-lt"/>
                <a:ea typeface="+mn-ea"/>
                <a:cs typeface="+mn-cs"/>
              </a:defRPr>
            </a:pPr>
            <a:r>
              <a:rPr lang="en-US" b="1" dirty="0"/>
              <a:t>Quantitative report for milestones achievement (18-1H vs 18-2H)</a:t>
            </a:r>
          </a:p>
        </p:txBody>
      </p:sp>
      <p:cxnSp>
        <p:nvCxnSpPr>
          <p:cNvPr id="11" name="Straight Arrow Connector 10"/>
          <p:cNvCxnSpPr/>
          <p:nvPr/>
        </p:nvCxnSpPr>
        <p:spPr>
          <a:xfrm flipH="1">
            <a:off x="1127448" y="5014388"/>
            <a:ext cx="284216"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40825" y="2911186"/>
            <a:ext cx="284216" cy="0"/>
          </a:xfrm>
          <a:prstGeom prst="straightConnector1">
            <a:avLst/>
          </a:prstGeom>
          <a:ln>
            <a:tailEnd type="triangle" w="lg" len="lg"/>
          </a:ln>
        </p:spPr>
        <p:style>
          <a:lnRef idx="1">
            <a:schemeClr val="accent5"/>
          </a:lnRef>
          <a:fillRef idx="0">
            <a:schemeClr val="accent5"/>
          </a:fillRef>
          <a:effectRef idx="0">
            <a:schemeClr val="accent5"/>
          </a:effectRef>
          <a:fontRef idx="minor">
            <a:schemeClr val="tx1"/>
          </a:fontRef>
        </p:style>
      </p:cxnSp>
      <p:sp>
        <p:nvSpPr>
          <p:cNvPr id="13" name="Rectangle 12"/>
          <p:cNvSpPr/>
          <p:nvPr/>
        </p:nvSpPr>
        <p:spPr>
          <a:xfrm>
            <a:off x="6520631" y="5985960"/>
            <a:ext cx="4816866" cy="369332"/>
          </a:xfrm>
          <a:prstGeom prst="rect">
            <a:avLst/>
          </a:prstGeom>
        </p:spPr>
        <p:txBody>
          <a:bodyPr wrap="square">
            <a:spAutoFit/>
          </a:bodyPr>
          <a:lstStyle/>
          <a:p>
            <a:pPr>
              <a:buClr>
                <a:schemeClr val="tx2"/>
              </a:buClr>
            </a:pPr>
            <a:r>
              <a:rPr lang="en-US" b="1" dirty="0"/>
              <a:t>In-time release milestones</a:t>
            </a:r>
            <a:r>
              <a:rPr lang="en-US" sz="1200" dirty="0"/>
              <a:t>: </a:t>
            </a:r>
            <a:r>
              <a:rPr lang="en-US" b="1" dirty="0">
                <a:solidFill>
                  <a:schemeClr val="tx2"/>
                </a:solidFill>
              </a:rPr>
              <a:t>99.38%</a:t>
            </a:r>
            <a:r>
              <a:rPr lang="en-US" sz="1000" dirty="0">
                <a:solidFill>
                  <a:schemeClr val="tx2"/>
                </a:solidFill>
              </a:rPr>
              <a:t> (plan &gt;=98.5%)</a:t>
            </a:r>
            <a:endParaRPr lang="en-US" sz="1200" dirty="0">
              <a:solidFill>
                <a:schemeClr val="tx2"/>
              </a:solidFill>
            </a:endParaRPr>
          </a:p>
        </p:txBody>
      </p:sp>
      <p:sp>
        <p:nvSpPr>
          <p:cNvPr id="14" name="Rectangle 13"/>
          <p:cNvSpPr/>
          <p:nvPr/>
        </p:nvSpPr>
        <p:spPr>
          <a:xfrm>
            <a:off x="984283" y="5985256"/>
            <a:ext cx="4740953" cy="369332"/>
          </a:xfrm>
          <a:prstGeom prst="rect">
            <a:avLst/>
          </a:prstGeom>
        </p:spPr>
        <p:txBody>
          <a:bodyPr wrap="square">
            <a:spAutoFit/>
          </a:bodyPr>
          <a:lstStyle/>
          <a:p>
            <a:pPr>
              <a:buClr>
                <a:schemeClr val="tx2"/>
              </a:buClr>
            </a:pPr>
            <a:r>
              <a:rPr lang="en-US" b="1" dirty="0"/>
              <a:t>In-time release milestones</a:t>
            </a:r>
            <a:r>
              <a:rPr lang="en-US" sz="1200" dirty="0"/>
              <a:t>: </a:t>
            </a:r>
            <a:r>
              <a:rPr lang="en-US" b="1" dirty="0">
                <a:solidFill>
                  <a:schemeClr val="tx2"/>
                </a:solidFill>
              </a:rPr>
              <a:t>100%</a:t>
            </a:r>
            <a:r>
              <a:rPr lang="en-US" sz="1000" dirty="0">
                <a:solidFill>
                  <a:schemeClr val="tx2"/>
                </a:solidFill>
              </a:rPr>
              <a:t> (plan &gt;=98.5%)</a:t>
            </a:r>
            <a:endParaRPr lang="en-US" sz="1200" dirty="0">
              <a:solidFill>
                <a:schemeClr val="tx2"/>
              </a:solidFill>
            </a:endParaRPr>
          </a:p>
        </p:txBody>
      </p:sp>
      <p:sp>
        <p:nvSpPr>
          <p:cNvPr id="15" name="Oval 14"/>
          <p:cNvSpPr/>
          <p:nvPr/>
        </p:nvSpPr>
        <p:spPr>
          <a:xfrm>
            <a:off x="7248128" y="5085184"/>
            <a:ext cx="621476" cy="467502"/>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47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5" grpId="0">
        <p:bldAsOne/>
      </p:bldGraphic>
      <p:bldGraphic spid="7" grpId="0">
        <p:bldAsOne/>
      </p:bldGraphic>
      <p:bldP spid="10" grpId="0"/>
      <p:bldP spid="13" grpId="0"/>
      <p:bldP spid="14" grpId="0"/>
      <p:bldP spid="1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(3-11) KPI: Release commitment rate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91</a:t>
            </a:fld>
            <a:endParaRPr lang="de-DE" dirty="0"/>
          </a:p>
        </p:txBody>
      </p:sp>
      <p:sp>
        <p:nvSpPr>
          <p:cNvPr id="4" name="TextBox 3"/>
          <p:cNvSpPr txBox="1"/>
          <p:nvPr/>
        </p:nvSpPr>
        <p:spPr>
          <a:xfrm>
            <a:off x="479375" y="836712"/>
            <a:ext cx="11305257" cy="3416320"/>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the commitment rate of release milestones comparing with plan.</a:t>
            </a:r>
          </a:p>
          <a:p>
            <a:pPr marL="742950" lvl="1" indent="-285750" algn="just">
              <a:buClr>
                <a:schemeClr val="tx2"/>
              </a:buClr>
              <a:buFont typeface="Wingdings" panose="05000000000000000000" pitchFamily="2" charset="2"/>
              <a:buChar char="§"/>
            </a:pPr>
            <a:r>
              <a:rPr lang="en-US" dirty="0"/>
              <a:t>It is used to against the plan adjustment or milestone cancellation with the assumption that they will impact to the customer’s plan.</a:t>
            </a:r>
          </a:p>
          <a:p>
            <a:pPr marL="742950" lvl="1" indent="-285750" algn="just">
              <a:buClr>
                <a:schemeClr val="tx2"/>
              </a:buClr>
              <a:buFont typeface="Wingdings" panose="05000000000000000000" pitchFamily="2" charset="2"/>
              <a:buChar char="§"/>
            </a:pPr>
            <a:endParaRPr lang="en-US" dirty="0"/>
          </a:p>
          <a:p>
            <a:pPr marL="742950" lvl="1" indent="-285750" algn="just">
              <a:buClr>
                <a:schemeClr val="tx2"/>
              </a:buClr>
              <a:buFont typeface="Wingdings" panose="05000000000000000000" pitchFamily="2" charset="2"/>
              <a:buChar char="§"/>
            </a:pPr>
            <a:r>
              <a:rPr lang="en-US" b="1" dirty="0"/>
              <a:t>Formula</a:t>
            </a:r>
            <a:r>
              <a:rPr lang="en-US" dirty="0"/>
              <a:t>: </a:t>
            </a:r>
            <a:r>
              <a:rPr lang="en-US" dirty="0">
                <a:solidFill>
                  <a:srgbClr val="C00000"/>
                </a:solidFill>
              </a:rPr>
              <a:t>Release commitment rate</a:t>
            </a:r>
            <a:r>
              <a:rPr lang="en-US" dirty="0"/>
              <a:t> = </a:t>
            </a:r>
            <a:r>
              <a:rPr lang="en-US" dirty="0">
                <a:solidFill>
                  <a:schemeClr val="tx2"/>
                </a:solidFill>
              </a:rPr>
              <a:t>number of non-modified in-time releases</a:t>
            </a:r>
            <a:r>
              <a:rPr lang="en-US" dirty="0"/>
              <a:t> / </a:t>
            </a:r>
            <a:r>
              <a:rPr lang="en-US" dirty="0">
                <a:solidFill>
                  <a:schemeClr val="accent5"/>
                </a:solidFill>
              </a:rPr>
              <a:t>total releases</a:t>
            </a:r>
          </a:p>
          <a:p>
            <a:pPr marL="1200150" lvl="2" indent="-285750" algn="just">
              <a:buClr>
                <a:schemeClr val="tx2"/>
              </a:buClr>
              <a:buFont typeface="Wingdings" panose="05000000000000000000" pitchFamily="2" charset="2"/>
              <a:buChar char="§"/>
            </a:pPr>
            <a:r>
              <a:rPr lang="en-US" dirty="0">
                <a:solidFill>
                  <a:schemeClr val="tx2"/>
                </a:solidFill>
              </a:rPr>
              <a:t>Number of non-modified in-time release</a:t>
            </a:r>
            <a:r>
              <a:rPr lang="en-US" dirty="0"/>
              <a:t> is counted only for the in-time release without adjustment.</a:t>
            </a:r>
          </a:p>
          <a:p>
            <a:pPr marL="1200150" lvl="2" indent="-285750" algn="just">
              <a:buClr>
                <a:schemeClr val="tx2"/>
              </a:buClr>
              <a:buFont typeface="Wingdings" panose="05000000000000000000" pitchFamily="2" charset="2"/>
              <a:buChar char="§"/>
            </a:pPr>
            <a:r>
              <a:rPr lang="en-US" dirty="0">
                <a:solidFill>
                  <a:schemeClr val="accent5"/>
                </a:solidFill>
              </a:rPr>
              <a:t>Total releases</a:t>
            </a:r>
            <a:r>
              <a:rPr lang="en-US" dirty="0"/>
              <a:t> is including the in-time release, delayed release, cancelled release, and each time adjusted schedule.</a:t>
            </a:r>
            <a:endParaRPr lang="en-US" dirty="0">
              <a:solidFill>
                <a:schemeClr val="accent3">
                  <a:lumMod val="75000"/>
                </a:schemeClr>
              </a:solidFill>
            </a:endParaRPr>
          </a:p>
          <a:p>
            <a:pPr marL="1200150" lvl="2" indent="-285750" algn="just">
              <a:buClr>
                <a:schemeClr val="tx2"/>
              </a:buClr>
              <a:buFont typeface="Wingdings" panose="05000000000000000000" pitchFamily="2" charset="2"/>
              <a:buChar char="§"/>
            </a:pPr>
            <a:endParaRPr lang="en-US" dirty="0"/>
          </a:p>
          <a:p>
            <a:pPr marL="1200150" lvl="2" indent="-285750" algn="just">
              <a:buClr>
                <a:schemeClr val="tx2"/>
              </a:buClr>
              <a:buFont typeface="Wingdings" panose="05000000000000000000" pitchFamily="2" charset="2"/>
              <a:buChar char="§"/>
            </a:pPr>
            <a:r>
              <a:rPr lang="en-US" dirty="0"/>
              <a:t>Since the adjusted schedule may occur and be counted as 01 time failed-commitment, the release commitment rate could be less than 100% even though all releases were handled in-time.</a:t>
            </a:r>
          </a:p>
          <a:p>
            <a:pPr marL="742950" lvl="1" indent="-285750" algn="just">
              <a:buClr>
                <a:schemeClr val="tx2"/>
              </a:buClr>
              <a:buFont typeface="Wingdings" panose="05000000000000000000" pitchFamily="2" charset="2"/>
              <a:buChar char="§"/>
            </a:pPr>
            <a:endParaRPr lang="en-US" dirty="0"/>
          </a:p>
        </p:txBody>
      </p:sp>
    </p:spTree>
    <p:extLst>
      <p:ext uri="{BB962C8B-B14F-4D97-AF65-F5344CB8AC3E}">
        <p14:creationId xmlns:p14="http://schemas.microsoft.com/office/powerpoint/2010/main" val="183010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(3-12) KPI: Release Cycle time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92</a:t>
            </a:fld>
            <a:endParaRPr lang="de-DE" dirty="0"/>
          </a:p>
        </p:txBody>
      </p:sp>
      <p:sp>
        <p:nvSpPr>
          <p:cNvPr id="4" name="TextBox 3"/>
          <p:cNvSpPr txBox="1"/>
          <p:nvPr/>
        </p:nvSpPr>
        <p:spPr>
          <a:xfrm>
            <a:off x="479375" y="836712"/>
            <a:ext cx="11305257" cy="2031325"/>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the spinoff of </a:t>
            </a:r>
            <a:r>
              <a:rPr lang="en-US" dirty="0">
                <a:solidFill>
                  <a:srgbClr val="C00000"/>
                </a:solidFill>
              </a:rPr>
              <a:t>cycle time (man-hour) per release</a:t>
            </a:r>
            <a:r>
              <a:rPr lang="en-US" dirty="0"/>
              <a:t>.</a:t>
            </a:r>
          </a:p>
          <a:p>
            <a:pPr marL="742950" lvl="1" indent="-285750" algn="just">
              <a:buClr>
                <a:schemeClr val="tx2"/>
              </a:buClr>
              <a:buFont typeface="Wingdings" panose="05000000000000000000" pitchFamily="2" charset="2"/>
              <a:buChar char="§"/>
            </a:pPr>
            <a:r>
              <a:rPr lang="en-US" dirty="0"/>
              <a:t>It is used to understand the time (workload) from </a:t>
            </a:r>
            <a:r>
              <a:rPr lang="en-US" dirty="0">
                <a:solidFill>
                  <a:srgbClr val="C00000"/>
                </a:solidFill>
              </a:rPr>
              <a:t>when a release began to when it was shipped</a:t>
            </a:r>
            <a:r>
              <a:rPr lang="en-US" dirty="0"/>
              <a:t>.</a:t>
            </a:r>
          </a:p>
          <a:p>
            <a:pPr marL="742950" lvl="1" indent="-285750" algn="just">
              <a:buClr>
                <a:schemeClr val="tx2"/>
              </a:buClr>
              <a:buFont typeface="Wingdings" panose="05000000000000000000" pitchFamily="2" charset="2"/>
              <a:buChar char="§"/>
            </a:pPr>
            <a:r>
              <a:rPr lang="en-US" dirty="0"/>
              <a:t>Tracking Release Cycle Time will help to </a:t>
            </a:r>
            <a:r>
              <a:rPr lang="en-US" dirty="0">
                <a:solidFill>
                  <a:schemeClr val="tx2"/>
                </a:solidFill>
              </a:rPr>
              <a:t>identify areas for improvement</a:t>
            </a:r>
            <a:r>
              <a:rPr lang="en-US" dirty="0"/>
              <a:t> (decrease time to/between releases) and </a:t>
            </a:r>
            <a:r>
              <a:rPr lang="en-US" dirty="0">
                <a:solidFill>
                  <a:schemeClr val="tx2"/>
                </a:solidFill>
              </a:rPr>
              <a:t>set expectations</a:t>
            </a:r>
            <a:r>
              <a:rPr lang="en-US" dirty="0"/>
              <a:t> if the team wants to have regular releases.</a:t>
            </a:r>
          </a:p>
          <a:p>
            <a:pPr marL="742950" lvl="1" indent="-285750" algn="just">
              <a:buClr>
                <a:schemeClr val="tx2"/>
              </a:buClr>
              <a:buFont typeface="Wingdings" panose="05000000000000000000" pitchFamily="2" charset="2"/>
              <a:buChar char="§"/>
            </a:pPr>
            <a:r>
              <a:rPr lang="en-US" dirty="0"/>
              <a:t>With a trending over time, it can help to raise flags on </a:t>
            </a:r>
            <a:r>
              <a:rPr lang="en-US" dirty="0">
                <a:solidFill>
                  <a:schemeClr val="accent4">
                    <a:lumMod val="75000"/>
                  </a:schemeClr>
                </a:solidFill>
              </a:rPr>
              <a:t>bottlenecks</a:t>
            </a:r>
            <a:r>
              <a:rPr lang="en-US" dirty="0"/>
              <a:t> and </a:t>
            </a:r>
            <a:r>
              <a:rPr lang="en-US" dirty="0">
                <a:solidFill>
                  <a:srgbClr val="7030A0"/>
                </a:solidFill>
              </a:rPr>
              <a:t>process inefficiencies</a:t>
            </a:r>
            <a:r>
              <a:rPr lang="en-US" dirty="0"/>
              <a:t> affecting release delivery.</a:t>
            </a:r>
          </a:p>
          <a:p>
            <a:pPr marL="742950" lvl="1" indent="-285750" algn="just">
              <a:buClr>
                <a:schemeClr val="tx2"/>
              </a:buClr>
              <a:buFont typeface="Wingdings" panose="05000000000000000000" pitchFamily="2" charset="2"/>
              <a:buChar char="§"/>
            </a:pPr>
            <a:endParaRPr lang="en-US" dirty="0"/>
          </a:p>
        </p:txBody>
      </p:sp>
    </p:spTree>
    <p:extLst>
      <p:ext uri="{BB962C8B-B14F-4D97-AF65-F5344CB8AC3E}">
        <p14:creationId xmlns:p14="http://schemas.microsoft.com/office/powerpoint/2010/main" val="12392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(3-13) KPI: Open-Close Ticket rate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93</a:t>
            </a:fld>
            <a:endParaRPr lang="de-DE" dirty="0"/>
          </a:p>
        </p:txBody>
      </p:sp>
      <p:sp>
        <p:nvSpPr>
          <p:cNvPr id="4" name="TextBox 3"/>
          <p:cNvSpPr txBox="1"/>
          <p:nvPr/>
        </p:nvSpPr>
        <p:spPr>
          <a:xfrm>
            <a:off x="479375" y="836712"/>
            <a:ext cx="11305257" cy="2308324"/>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Definition: </a:t>
            </a:r>
            <a:r>
              <a:rPr lang="en-US" dirty="0"/>
              <a:t>a measurable value for the </a:t>
            </a:r>
            <a:r>
              <a:rPr lang="en-US" dirty="0">
                <a:solidFill>
                  <a:srgbClr val="C00000"/>
                </a:solidFill>
              </a:rPr>
              <a:t>pacing of the team on delivery expectation</a:t>
            </a:r>
            <a:r>
              <a:rPr lang="en-US" dirty="0"/>
              <a:t>.</a:t>
            </a:r>
          </a:p>
          <a:p>
            <a:pPr marL="742950" lvl="1" indent="-285750" algn="just">
              <a:buClr>
                <a:schemeClr val="tx2"/>
              </a:buClr>
              <a:buFont typeface="Wingdings" panose="05000000000000000000" pitchFamily="2" charset="2"/>
              <a:buChar char="§"/>
            </a:pPr>
            <a:r>
              <a:rPr lang="en-US" dirty="0"/>
              <a:t>It is used to understand the </a:t>
            </a:r>
            <a:r>
              <a:rPr lang="en-US" dirty="0">
                <a:solidFill>
                  <a:srgbClr val="C00000"/>
                </a:solidFill>
              </a:rPr>
              <a:t>velocity to achieve the delivery expectations</a:t>
            </a:r>
            <a:r>
              <a:rPr lang="en-US" dirty="0"/>
              <a:t> and also to understand if the team is blocked (falling velocity) or if the process changes are working (stable or increased velocity).</a:t>
            </a:r>
          </a:p>
          <a:p>
            <a:pPr marL="742950" lvl="1" indent="-285750" algn="just">
              <a:buClr>
                <a:schemeClr val="tx2"/>
              </a:buClr>
              <a:buFont typeface="Wingdings" panose="05000000000000000000" pitchFamily="2" charset="2"/>
              <a:buChar char="§"/>
            </a:pPr>
            <a:r>
              <a:rPr lang="en-US" dirty="0"/>
              <a:t>The velocity in some cases is </a:t>
            </a:r>
            <a:r>
              <a:rPr lang="en-US" dirty="0">
                <a:solidFill>
                  <a:srgbClr val="C00000"/>
                </a:solidFill>
              </a:rPr>
              <a:t>volatile</a:t>
            </a:r>
            <a:r>
              <a:rPr lang="en-US" dirty="0"/>
              <a:t> due to many reasons, however it always has a deviation range that can be controllable.</a:t>
            </a:r>
          </a:p>
          <a:p>
            <a:pPr marL="1200150" lvl="2" indent="-285750" algn="just">
              <a:buClr>
                <a:schemeClr val="tx2"/>
              </a:buClr>
              <a:buFont typeface="Wingdings" panose="05000000000000000000" pitchFamily="2" charset="2"/>
              <a:buChar char="§"/>
            </a:pPr>
            <a:r>
              <a:rPr lang="en-US" dirty="0"/>
              <a:t>If the velocity is at </a:t>
            </a:r>
            <a:r>
              <a:rPr lang="en-US" dirty="0">
                <a:solidFill>
                  <a:srgbClr val="C00000"/>
                </a:solidFill>
              </a:rPr>
              <a:t>high volatility</a:t>
            </a:r>
            <a:r>
              <a:rPr lang="en-US" dirty="0"/>
              <a:t>, something was </a:t>
            </a:r>
            <a:r>
              <a:rPr lang="en-US" dirty="0">
                <a:solidFill>
                  <a:srgbClr val="C00000"/>
                </a:solidFill>
              </a:rPr>
              <a:t>broken in the process and team</a:t>
            </a:r>
            <a:r>
              <a:rPr lang="en-US" dirty="0"/>
              <a:t> and need to be investigated for a fixing.</a:t>
            </a:r>
          </a:p>
          <a:p>
            <a:pPr marL="1200150" lvl="2" indent="-285750" algn="just">
              <a:buClr>
                <a:schemeClr val="tx2"/>
              </a:buClr>
              <a:buFont typeface="Wingdings" panose="05000000000000000000" pitchFamily="2" charset="2"/>
              <a:buChar char="§"/>
            </a:pPr>
            <a:r>
              <a:rPr lang="en-US" dirty="0"/>
              <a:t>If the velocity is at </a:t>
            </a:r>
            <a:r>
              <a:rPr lang="en-US" dirty="0">
                <a:solidFill>
                  <a:srgbClr val="C00000"/>
                </a:solidFill>
              </a:rPr>
              <a:t>low volatility</a:t>
            </a:r>
            <a:r>
              <a:rPr lang="en-US" dirty="0"/>
              <a:t>, trending can be used to </a:t>
            </a:r>
            <a:r>
              <a:rPr lang="en-US" dirty="0">
                <a:solidFill>
                  <a:srgbClr val="C00000"/>
                </a:solidFill>
              </a:rPr>
              <a:t>forecast the next targets</a:t>
            </a:r>
            <a:r>
              <a:rPr lang="en-US" dirty="0"/>
              <a:t> of delivery.</a:t>
            </a:r>
          </a:p>
        </p:txBody>
      </p:sp>
    </p:spTree>
    <p:extLst>
      <p:ext uri="{BB962C8B-B14F-4D97-AF65-F5344CB8AC3E}">
        <p14:creationId xmlns:p14="http://schemas.microsoft.com/office/powerpoint/2010/main" val="26621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(4) Collection model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94</a:t>
            </a:fld>
            <a:endParaRPr lang="de-DE" dirty="0"/>
          </a:p>
        </p:txBody>
      </p:sp>
      <p:sp>
        <p:nvSpPr>
          <p:cNvPr id="4" name="TextBox 3"/>
          <p:cNvSpPr txBox="1"/>
          <p:nvPr/>
        </p:nvSpPr>
        <p:spPr>
          <a:xfrm>
            <a:off x="479375" y="836712"/>
            <a:ext cx="11305257" cy="535531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Quality objectives</a:t>
            </a:r>
            <a:r>
              <a:rPr lang="en-US" dirty="0"/>
              <a:t> in RVC are defined as </a:t>
            </a:r>
            <a:r>
              <a:rPr lang="en-US" b="1" dirty="0">
                <a:solidFill>
                  <a:schemeClr val="tx2"/>
                </a:solidFill>
              </a:rPr>
              <a:t>Quality</a:t>
            </a:r>
            <a:r>
              <a:rPr lang="en-US" dirty="0"/>
              <a:t>, </a:t>
            </a:r>
            <a:r>
              <a:rPr lang="en-US" b="1" dirty="0">
                <a:solidFill>
                  <a:schemeClr val="tx2"/>
                </a:solidFill>
              </a:rPr>
              <a:t>Cost</a:t>
            </a:r>
            <a:r>
              <a:rPr lang="en-US" dirty="0"/>
              <a:t>, and </a:t>
            </a:r>
            <a:r>
              <a:rPr lang="en-US" b="1" dirty="0">
                <a:solidFill>
                  <a:schemeClr val="tx2"/>
                </a:solidFill>
              </a:rPr>
              <a:t>Delivery</a:t>
            </a:r>
            <a:r>
              <a:rPr lang="en-US" dirty="0">
                <a:solidFill>
                  <a:schemeClr val="tx2"/>
                </a:solidFill>
              </a:rPr>
              <a:t> </a:t>
            </a:r>
            <a:r>
              <a:rPr lang="en-US" dirty="0"/>
              <a:t>(a.k.a. QCD in KPI management)</a:t>
            </a:r>
          </a:p>
          <a:p>
            <a:pPr marL="285750" indent="-285750" algn="just">
              <a:buClr>
                <a:schemeClr val="tx2"/>
              </a:buClr>
              <a:buFont typeface="Wingdings" panose="05000000000000000000" pitchFamily="2" charset="2"/>
              <a:buChar char="q"/>
            </a:pPr>
            <a:endParaRPr lang="en-US" dirty="0"/>
          </a:p>
          <a:p>
            <a:pPr marL="285750" indent="-285750" algn="just">
              <a:buClr>
                <a:schemeClr val="tx2"/>
              </a:buClr>
              <a:buFont typeface="Wingdings" panose="05000000000000000000" pitchFamily="2" charset="2"/>
              <a:buChar char="q"/>
            </a:pPr>
            <a:r>
              <a:rPr lang="en-US" dirty="0"/>
              <a:t>A collection model is required to gather the quality objectives (KPI) result following to 02 approaches:</a:t>
            </a:r>
          </a:p>
          <a:p>
            <a:pPr marL="742950" lvl="1" indent="-285750" algn="just">
              <a:buClr>
                <a:schemeClr val="tx2"/>
              </a:buClr>
              <a:buFont typeface="Wingdings" panose="05000000000000000000" pitchFamily="2" charset="2"/>
              <a:buChar char="§"/>
            </a:pPr>
            <a:r>
              <a:rPr lang="en-US" b="1" dirty="0">
                <a:solidFill>
                  <a:schemeClr val="tx2"/>
                </a:solidFill>
              </a:rPr>
              <a:t>Monitoring KPI</a:t>
            </a:r>
            <a:r>
              <a:rPr lang="en-US" dirty="0"/>
              <a:t>: the intermediate result of KPI is monitored timely for a purpose of regular control, then a gap between target and actual (intermediate result) is analyzed in order to have intermediate actions to take back the control.</a:t>
            </a:r>
          </a:p>
          <a:p>
            <a:pPr marL="1200150" lvl="2" indent="-285750" algn="just">
              <a:buClr>
                <a:schemeClr val="tx2"/>
              </a:buClr>
              <a:buFont typeface="Wingdings" panose="05000000000000000000" pitchFamily="2" charset="2"/>
              <a:buChar char="§"/>
            </a:pPr>
            <a:r>
              <a:rPr lang="en-US" dirty="0"/>
              <a:t>If the defect ratio is set as monitoring KPI, then the team still have chances to add more reviews on upper phase or confirm again the test execution in lower phase in order to take back the normal defect ratio.</a:t>
            </a:r>
            <a:endParaRPr lang="en-US" dirty="0">
              <a:sym typeface="Wingdings" panose="05000000000000000000" pitchFamily="2" charset="2"/>
            </a:endParaRPr>
          </a:p>
          <a:p>
            <a:pPr marL="1200150" lvl="2" indent="-285750" algn="just">
              <a:buClr>
                <a:schemeClr val="tx2"/>
              </a:buClr>
              <a:buFont typeface="Wingdings" panose="05000000000000000000" pitchFamily="2" charset="2"/>
              <a:buChar char="§"/>
            </a:pPr>
            <a:endParaRPr lang="en-US" dirty="0"/>
          </a:p>
          <a:p>
            <a:pPr marL="742950" lvl="1" indent="-285750" algn="just">
              <a:buClr>
                <a:schemeClr val="tx2"/>
              </a:buClr>
              <a:buFont typeface="Wingdings" panose="05000000000000000000" pitchFamily="2" charset="2"/>
              <a:buChar char="§"/>
            </a:pPr>
            <a:r>
              <a:rPr lang="en-US" b="1" dirty="0">
                <a:solidFill>
                  <a:srgbClr val="C00000"/>
                </a:solidFill>
              </a:rPr>
              <a:t>Management KPI</a:t>
            </a:r>
            <a:r>
              <a:rPr lang="en-US" dirty="0"/>
              <a:t>: the target is set as achievement, hence the gap between target and actual values is </a:t>
            </a:r>
            <a:r>
              <a:rPr lang="en-US" b="1" dirty="0"/>
              <a:t>NOT</a:t>
            </a:r>
            <a:r>
              <a:rPr lang="en-US" dirty="0"/>
              <a:t> evaluated and a regular control is </a:t>
            </a:r>
            <a:r>
              <a:rPr lang="en-US" b="1" dirty="0"/>
              <a:t>NOT </a:t>
            </a:r>
            <a:r>
              <a:rPr lang="en-US" dirty="0"/>
              <a:t>required since there is no solution to improve the actual result when it happened. However, an intermediate report is required as soon as the issue happened.</a:t>
            </a:r>
          </a:p>
          <a:p>
            <a:pPr marL="1200150" lvl="2" indent="-285750" algn="just">
              <a:buClr>
                <a:schemeClr val="tx2"/>
              </a:buClr>
              <a:buFont typeface="Wingdings" panose="05000000000000000000" pitchFamily="2" charset="2"/>
              <a:buChar char="§"/>
            </a:pPr>
            <a:r>
              <a:rPr lang="en-US" dirty="0"/>
              <a:t>If the review engagement rate is set as management KPI, then the team needs to use all reserved reviewing slots to achieve the target review rate </a:t>
            </a:r>
            <a:r>
              <a:rPr lang="en-US" dirty="0">
                <a:sym typeface="Wingdings" panose="05000000000000000000" pitchFamily="2" charset="2"/>
              </a:rPr>
              <a:t> they cannot withdraw the target.</a:t>
            </a:r>
          </a:p>
          <a:p>
            <a:pPr marL="1200150" lvl="2" indent="-285750" algn="just">
              <a:buClr>
                <a:schemeClr val="tx2"/>
              </a:buClr>
              <a:buFont typeface="Wingdings" panose="05000000000000000000" pitchFamily="2" charset="2"/>
              <a:buChar char="§"/>
            </a:pPr>
            <a:r>
              <a:rPr lang="en-US" dirty="0">
                <a:sym typeface="Wingdings" panose="05000000000000000000" pitchFamily="2" charset="2"/>
              </a:rPr>
              <a:t>If the bug after release is set as management KPI, then the team cannot do anything with the management KPI after the bug is reported  the bug is counted, and target could be failed.</a:t>
            </a:r>
          </a:p>
          <a:p>
            <a:pPr marL="285750" indent="-285750" algn="just">
              <a:buClr>
                <a:schemeClr val="tx2"/>
              </a:buClr>
              <a:buFont typeface="Wingdings" panose="05000000000000000000" pitchFamily="2" charset="2"/>
              <a:buChar char="q"/>
            </a:pPr>
            <a:endParaRPr lang="en-US" dirty="0"/>
          </a:p>
          <a:p>
            <a:pPr marL="285750" indent="-285750" algn="just">
              <a:buClr>
                <a:schemeClr val="tx2"/>
              </a:buClr>
              <a:buFont typeface="Wingdings" panose="05000000000000000000" pitchFamily="2" charset="2"/>
              <a:buChar char="q"/>
            </a:pPr>
            <a:r>
              <a:rPr lang="en-US" dirty="0"/>
              <a:t>The collection model to handle </a:t>
            </a:r>
            <a:r>
              <a:rPr lang="en-US" b="1" dirty="0">
                <a:solidFill>
                  <a:schemeClr val="tx2"/>
                </a:solidFill>
              </a:rPr>
              <a:t>Monitoring KPI </a:t>
            </a:r>
            <a:r>
              <a:rPr lang="en-US" dirty="0"/>
              <a:t>and </a:t>
            </a:r>
            <a:r>
              <a:rPr lang="en-US" b="1" dirty="0">
                <a:solidFill>
                  <a:srgbClr val="C00000"/>
                </a:solidFill>
              </a:rPr>
              <a:t>Management KPI</a:t>
            </a:r>
            <a:r>
              <a:rPr lang="en-US" dirty="0"/>
              <a:t> is explained from next slides.</a:t>
            </a:r>
          </a:p>
        </p:txBody>
      </p:sp>
    </p:spTree>
    <p:extLst>
      <p:ext uri="{BB962C8B-B14F-4D97-AF65-F5344CB8AC3E}">
        <p14:creationId xmlns:p14="http://schemas.microsoft.com/office/powerpoint/2010/main" val="310137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Collection model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95</a:t>
            </a:fld>
            <a:endParaRPr lang="de-DE" dirty="0"/>
          </a:p>
        </p:txBody>
      </p:sp>
      <p:sp>
        <p:nvSpPr>
          <p:cNvPr id="49" name="Rectangle 48"/>
          <p:cNvSpPr/>
          <p:nvPr/>
        </p:nvSpPr>
        <p:spPr>
          <a:xfrm>
            <a:off x="1371373" y="2591319"/>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Group 1</a:t>
            </a:r>
          </a:p>
        </p:txBody>
      </p:sp>
      <p:sp>
        <p:nvSpPr>
          <p:cNvPr id="50" name="Rectangle 49"/>
          <p:cNvSpPr/>
          <p:nvPr/>
        </p:nvSpPr>
        <p:spPr>
          <a:xfrm>
            <a:off x="4862112" y="2591319"/>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Group 2</a:t>
            </a:r>
          </a:p>
        </p:txBody>
      </p:sp>
      <p:sp>
        <p:nvSpPr>
          <p:cNvPr id="51" name="Rectangle 50"/>
          <p:cNvSpPr/>
          <p:nvPr/>
        </p:nvSpPr>
        <p:spPr>
          <a:xfrm>
            <a:off x="1002679"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1</a:t>
            </a:r>
          </a:p>
        </p:txBody>
      </p:sp>
      <p:sp>
        <p:nvSpPr>
          <p:cNvPr id="52" name="Rectangle 51"/>
          <p:cNvSpPr/>
          <p:nvPr/>
        </p:nvSpPr>
        <p:spPr>
          <a:xfrm>
            <a:off x="2036298"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2</a:t>
            </a:r>
          </a:p>
        </p:txBody>
      </p:sp>
      <p:sp>
        <p:nvSpPr>
          <p:cNvPr id="53" name="Rectangle 52"/>
          <p:cNvSpPr/>
          <p:nvPr/>
        </p:nvSpPr>
        <p:spPr>
          <a:xfrm>
            <a:off x="3985868"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3</a:t>
            </a:r>
          </a:p>
        </p:txBody>
      </p:sp>
      <p:sp>
        <p:nvSpPr>
          <p:cNvPr id="54" name="Rectangle 53"/>
          <p:cNvSpPr/>
          <p:nvPr/>
        </p:nvSpPr>
        <p:spPr>
          <a:xfrm>
            <a:off x="5019487"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4</a:t>
            </a:r>
          </a:p>
        </p:txBody>
      </p:sp>
      <p:sp>
        <p:nvSpPr>
          <p:cNvPr id="55" name="Rectangle 54"/>
          <p:cNvSpPr/>
          <p:nvPr/>
        </p:nvSpPr>
        <p:spPr>
          <a:xfrm>
            <a:off x="6043473" y="4268662"/>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5</a:t>
            </a:r>
          </a:p>
        </p:txBody>
      </p:sp>
      <p:sp>
        <p:nvSpPr>
          <p:cNvPr id="56" name="Rounded Rectangle 55"/>
          <p:cNvSpPr/>
          <p:nvPr/>
        </p:nvSpPr>
        <p:spPr>
          <a:xfrm>
            <a:off x="6498666" y="3652221"/>
            <a:ext cx="1195277"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QC member</a:t>
            </a:r>
          </a:p>
        </p:txBody>
      </p:sp>
      <p:sp>
        <p:nvSpPr>
          <p:cNvPr id="57" name="Rounded Rectangle 56"/>
          <p:cNvSpPr/>
          <p:nvPr/>
        </p:nvSpPr>
        <p:spPr>
          <a:xfrm>
            <a:off x="2548786" y="3652221"/>
            <a:ext cx="119527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QC member</a:t>
            </a:r>
          </a:p>
        </p:txBody>
      </p:sp>
      <p:sp>
        <p:nvSpPr>
          <p:cNvPr id="58" name="Rounded Rectangle 57"/>
          <p:cNvSpPr/>
          <p:nvPr/>
        </p:nvSpPr>
        <p:spPr>
          <a:xfrm>
            <a:off x="10047618" y="3652221"/>
            <a:ext cx="1195277"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QC member</a:t>
            </a:r>
          </a:p>
        </p:txBody>
      </p:sp>
      <p:sp>
        <p:nvSpPr>
          <p:cNvPr id="59" name="Rounded Rectangle 58"/>
          <p:cNvSpPr/>
          <p:nvPr/>
        </p:nvSpPr>
        <p:spPr>
          <a:xfrm>
            <a:off x="8482824" y="3652221"/>
            <a:ext cx="119527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QC member</a:t>
            </a:r>
          </a:p>
        </p:txBody>
      </p:sp>
      <p:sp>
        <p:nvSpPr>
          <p:cNvPr id="60" name="Rectangle 59"/>
          <p:cNvSpPr/>
          <p:nvPr/>
        </p:nvSpPr>
        <p:spPr>
          <a:xfrm>
            <a:off x="9408368" y="3108496"/>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QC team</a:t>
            </a:r>
          </a:p>
        </p:txBody>
      </p:sp>
      <p:sp>
        <p:nvSpPr>
          <p:cNvPr id="61" name="Rectangle 60"/>
          <p:cNvSpPr/>
          <p:nvPr/>
        </p:nvSpPr>
        <p:spPr>
          <a:xfrm>
            <a:off x="3111856" y="1694001"/>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Section</a:t>
            </a:r>
          </a:p>
        </p:txBody>
      </p:sp>
      <p:cxnSp>
        <p:nvCxnSpPr>
          <p:cNvPr id="62" name="Elbow Connector 61"/>
          <p:cNvCxnSpPr>
            <a:stCxn id="49" idx="2"/>
            <a:endCxn id="51" idx="0"/>
          </p:cNvCxnSpPr>
          <p:nvPr/>
        </p:nvCxnSpPr>
        <p:spPr>
          <a:xfrm rot="5400000">
            <a:off x="921950" y="3382506"/>
            <a:ext cx="1245568" cy="527291"/>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3" name="Elbow Connector 62"/>
          <p:cNvCxnSpPr>
            <a:stCxn id="49" idx="2"/>
            <a:endCxn id="52" idx="0"/>
          </p:cNvCxnSpPr>
          <p:nvPr/>
        </p:nvCxnSpPr>
        <p:spPr>
          <a:xfrm rot="16200000" flipH="1">
            <a:off x="1438759" y="3392987"/>
            <a:ext cx="1245568" cy="506328"/>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4" name="Elbow Connector 63"/>
          <p:cNvCxnSpPr>
            <a:stCxn id="50" idx="2"/>
            <a:endCxn id="53" idx="0"/>
          </p:cNvCxnSpPr>
          <p:nvPr/>
        </p:nvCxnSpPr>
        <p:spPr>
          <a:xfrm rot="5400000">
            <a:off x="4158914" y="3128731"/>
            <a:ext cx="1245568" cy="1034841"/>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5" name="Elbow Connector 64"/>
          <p:cNvCxnSpPr>
            <a:stCxn id="50" idx="2"/>
            <a:endCxn id="55" idx="0"/>
          </p:cNvCxnSpPr>
          <p:nvPr/>
        </p:nvCxnSpPr>
        <p:spPr>
          <a:xfrm rot="16200000" flipH="1">
            <a:off x="5187853" y="3134632"/>
            <a:ext cx="1245295" cy="1022764"/>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Elbow Connector 65"/>
          <p:cNvCxnSpPr>
            <a:stCxn id="50" idx="2"/>
            <a:endCxn id="54" idx="0"/>
          </p:cNvCxnSpPr>
          <p:nvPr/>
        </p:nvCxnSpPr>
        <p:spPr>
          <a:xfrm rot="5400000">
            <a:off x="4675723" y="3645540"/>
            <a:ext cx="1245568" cy="122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7" name="Elbow Connector 66"/>
          <p:cNvCxnSpPr>
            <a:stCxn id="61" idx="2"/>
            <a:endCxn id="49" idx="0"/>
          </p:cNvCxnSpPr>
          <p:nvPr/>
        </p:nvCxnSpPr>
        <p:spPr>
          <a:xfrm rot="5400000">
            <a:off x="2445986" y="1488443"/>
            <a:ext cx="465270" cy="1740483"/>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8" name="Elbow Connector 67"/>
          <p:cNvCxnSpPr>
            <a:stCxn id="61" idx="2"/>
            <a:endCxn id="50" idx="0"/>
          </p:cNvCxnSpPr>
          <p:nvPr/>
        </p:nvCxnSpPr>
        <p:spPr>
          <a:xfrm rot="16200000" flipH="1">
            <a:off x="4191355" y="1483556"/>
            <a:ext cx="465270" cy="175025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69" name="Rectangle 68"/>
          <p:cNvSpPr/>
          <p:nvPr/>
        </p:nvSpPr>
        <p:spPr>
          <a:xfrm>
            <a:off x="6043473" y="911965"/>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ESW</a:t>
            </a:r>
          </a:p>
        </p:txBody>
      </p:sp>
      <p:cxnSp>
        <p:nvCxnSpPr>
          <p:cNvPr id="70" name="Elbow Connector 69"/>
          <p:cNvCxnSpPr>
            <a:stCxn id="69" idx="2"/>
            <a:endCxn id="61" idx="0"/>
          </p:cNvCxnSpPr>
          <p:nvPr/>
        </p:nvCxnSpPr>
        <p:spPr>
          <a:xfrm rot="5400000">
            <a:off x="4839677" y="53199"/>
            <a:ext cx="349988" cy="2931617"/>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1" name="Elbow Connector 70"/>
          <p:cNvCxnSpPr>
            <a:stCxn id="69" idx="2"/>
            <a:endCxn id="60" idx="0"/>
          </p:cNvCxnSpPr>
          <p:nvPr/>
        </p:nvCxnSpPr>
        <p:spPr>
          <a:xfrm rot="16200000" flipH="1">
            <a:off x="7280685" y="543806"/>
            <a:ext cx="1764483" cy="3364895"/>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72" name="Rectangle 71"/>
          <p:cNvSpPr/>
          <p:nvPr/>
        </p:nvSpPr>
        <p:spPr>
          <a:xfrm>
            <a:off x="880936" y="2432951"/>
            <a:ext cx="2917116" cy="241628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863752" y="2427202"/>
            <a:ext cx="3960440" cy="24236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8370737" y="2427202"/>
            <a:ext cx="2981848" cy="24236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Left Arrow 74"/>
          <p:cNvSpPr/>
          <p:nvPr/>
        </p:nvSpPr>
        <p:spPr>
          <a:xfrm>
            <a:off x="7035141" y="877583"/>
            <a:ext cx="1813432" cy="5008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2548786" y="2627560"/>
            <a:ext cx="1192908" cy="523220"/>
          </a:xfrm>
          <a:prstGeom prst="rect">
            <a:avLst/>
          </a:prstGeom>
          <a:noFill/>
        </p:spPr>
        <p:txBody>
          <a:bodyPr wrap="square" rtlCol="0">
            <a:spAutoFit/>
          </a:bodyPr>
          <a:lstStyle/>
          <a:p>
            <a:pPr algn="ctr"/>
            <a:r>
              <a:rPr lang="en-US" sz="1400" b="1" dirty="0">
                <a:solidFill>
                  <a:schemeClr val="tx2"/>
                </a:solidFill>
              </a:rPr>
              <a:t>QC monthly report</a:t>
            </a:r>
          </a:p>
        </p:txBody>
      </p:sp>
      <p:sp>
        <p:nvSpPr>
          <p:cNvPr id="77" name="TextBox 76"/>
          <p:cNvSpPr txBox="1"/>
          <p:nvPr/>
        </p:nvSpPr>
        <p:spPr>
          <a:xfrm>
            <a:off x="6498666" y="2626717"/>
            <a:ext cx="1192908" cy="523220"/>
          </a:xfrm>
          <a:prstGeom prst="rect">
            <a:avLst/>
          </a:prstGeom>
          <a:noFill/>
        </p:spPr>
        <p:txBody>
          <a:bodyPr wrap="square" rtlCol="0">
            <a:spAutoFit/>
          </a:bodyPr>
          <a:lstStyle/>
          <a:p>
            <a:pPr algn="ctr"/>
            <a:r>
              <a:rPr lang="en-US" sz="1400" b="1" dirty="0">
                <a:solidFill>
                  <a:schemeClr val="tx2"/>
                </a:solidFill>
              </a:rPr>
              <a:t>QC monthly report</a:t>
            </a:r>
          </a:p>
        </p:txBody>
      </p:sp>
      <p:cxnSp>
        <p:nvCxnSpPr>
          <p:cNvPr id="78" name="Straight Arrow Connector 77"/>
          <p:cNvCxnSpPr/>
          <p:nvPr/>
        </p:nvCxnSpPr>
        <p:spPr>
          <a:xfrm flipV="1">
            <a:off x="1837431" y="3150780"/>
            <a:ext cx="841190" cy="92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019487" y="3108496"/>
            <a:ext cx="1479179" cy="96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778441" y="4077072"/>
            <a:ext cx="2023214" cy="853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Explosion 1 80"/>
          <p:cNvSpPr/>
          <p:nvPr/>
        </p:nvSpPr>
        <p:spPr>
          <a:xfrm>
            <a:off x="1487488" y="4077072"/>
            <a:ext cx="349943" cy="28803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Explosion 1 81"/>
          <p:cNvSpPr/>
          <p:nvPr/>
        </p:nvSpPr>
        <p:spPr>
          <a:xfrm>
            <a:off x="5459945" y="4084460"/>
            <a:ext cx="349943" cy="28803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Explosion 1 82"/>
          <p:cNvSpPr/>
          <p:nvPr/>
        </p:nvSpPr>
        <p:spPr>
          <a:xfrm>
            <a:off x="4426328" y="4077072"/>
            <a:ext cx="349943" cy="28803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838225" y="3790322"/>
            <a:ext cx="1127937" cy="276999"/>
          </a:xfrm>
          <a:prstGeom prst="rect">
            <a:avLst/>
          </a:prstGeom>
          <a:noFill/>
        </p:spPr>
        <p:txBody>
          <a:bodyPr wrap="none" rtlCol="0">
            <a:spAutoFit/>
          </a:bodyPr>
          <a:lstStyle/>
          <a:p>
            <a:r>
              <a:rPr lang="en-US" sz="1200" i="1" dirty="0"/>
              <a:t>Internal KPI A</a:t>
            </a:r>
          </a:p>
        </p:txBody>
      </p:sp>
      <p:sp>
        <p:nvSpPr>
          <p:cNvPr id="85" name="TextBox 84"/>
          <p:cNvSpPr txBox="1"/>
          <p:nvPr/>
        </p:nvSpPr>
        <p:spPr>
          <a:xfrm>
            <a:off x="4223792" y="3717032"/>
            <a:ext cx="1127937" cy="276999"/>
          </a:xfrm>
          <a:prstGeom prst="rect">
            <a:avLst/>
          </a:prstGeom>
          <a:noFill/>
        </p:spPr>
        <p:txBody>
          <a:bodyPr wrap="none" rtlCol="0">
            <a:spAutoFit/>
          </a:bodyPr>
          <a:lstStyle/>
          <a:p>
            <a:r>
              <a:rPr lang="en-US" sz="1200" i="1" dirty="0"/>
              <a:t>Internal KPI B</a:t>
            </a:r>
          </a:p>
        </p:txBody>
      </p:sp>
      <p:sp>
        <p:nvSpPr>
          <p:cNvPr id="86" name="Rectangle 85"/>
          <p:cNvSpPr/>
          <p:nvPr/>
        </p:nvSpPr>
        <p:spPr>
          <a:xfrm>
            <a:off x="573381" y="654021"/>
            <a:ext cx="4224233" cy="369332"/>
          </a:xfrm>
          <a:prstGeom prst="rect">
            <a:avLst/>
          </a:prstGeom>
        </p:spPr>
        <p:txBody>
          <a:bodyPr wrap="none">
            <a:spAutoFit/>
          </a:bodyPr>
          <a:lstStyle/>
          <a:p>
            <a:r>
              <a:rPr lang="en-US" b="1" dirty="0">
                <a:solidFill>
                  <a:schemeClr val="tx2"/>
                </a:solidFill>
              </a:rPr>
              <a:t>Report KPI-Quality: bug after release</a:t>
            </a:r>
            <a:endParaRPr lang="en-US" dirty="0">
              <a:solidFill>
                <a:schemeClr val="tx2"/>
              </a:solidFill>
            </a:endParaRPr>
          </a:p>
        </p:txBody>
      </p:sp>
      <p:sp>
        <p:nvSpPr>
          <p:cNvPr id="87" name="Rectangle 86"/>
          <p:cNvSpPr/>
          <p:nvPr/>
        </p:nvSpPr>
        <p:spPr>
          <a:xfrm>
            <a:off x="573380" y="1122895"/>
            <a:ext cx="5352437" cy="369332"/>
          </a:xfrm>
          <a:prstGeom prst="rect">
            <a:avLst/>
          </a:prstGeom>
        </p:spPr>
        <p:txBody>
          <a:bodyPr wrap="square">
            <a:spAutoFit/>
          </a:bodyPr>
          <a:lstStyle/>
          <a:p>
            <a:r>
              <a:rPr lang="en-US" b="1" dirty="0">
                <a:solidFill>
                  <a:schemeClr val="tx2"/>
                </a:solidFill>
              </a:rPr>
              <a:t>Report KPI-Delivery: in-time release milestone</a:t>
            </a:r>
            <a:endParaRPr lang="en-US" dirty="0">
              <a:solidFill>
                <a:schemeClr val="tx2"/>
              </a:solidFill>
            </a:endParaRPr>
          </a:p>
        </p:txBody>
      </p:sp>
      <p:sp>
        <p:nvSpPr>
          <p:cNvPr id="88" name="Rectangle 87"/>
          <p:cNvSpPr/>
          <p:nvPr/>
        </p:nvSpPr>
        <p:spPr>
          <a:xfrm>
            <a:off x="569285" y="890797"/>
            <a:ext cx="3352200" cy="369332"/>
          </a:xfrm>
          <a:prstGeom prst="rect">
            <a:avLst/>
          </a:prstGeom>
          <a:noFill/>
        </p:spPr>
        <p:txBody>
          <a:bodyPr wrap="none">
            <a:spAutoFit/>
          </a:bodyPr>
          <a:lstStyle/>
          <a:p>
            <a:r>
              <a:rPr lang="en-US" b="1" dirty="0">
                <a:solidFill>
                  <a:schemeClr val="tx2"/>
                </a:solidFill>
              </a:rPr>
              <a:t>Report KPI-Cost: defect ratio</a:t>
            </a:r>
            <a:endParaRPr lang="en-US" dirty="0">
              <a:solidFill>
                <a:schemeClr val="tx2"/>
              </a:solidFill>
            </a:endParaRPr>
          </a:p>
        </p:txBody>
      </p:sp>
      <p:sp>
        <p:nvSpPr>
          <p:cNvPr id="89" name="Oval 88"/>
          <p:cNvSpPr/>
          <p:nvPr/>
        </p:nvSpPr>
        <p:spPr>
          <a:xfrm rot="1800000">
            <a:off x="984093" y="2563016"/>
            <a:ext cx="3033989" cy="1462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Left-Right Arrow 89"/>
          <p:cNvSpPr/>
          <p:nvPr/>
        </p:nvSpPr>
        <p:spPr>
          <a:xfrm rot="2700000">
            <a:off x="2224309" y="3114968"/>
            <a:ext cx="980964"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rot="1800000">
            <a:off x="4449366" y="2560549"/>
            <a:ext cx="3459470" cy="1462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Left-Right Arrow 91"/>
          <p:cNvSpPr/>
          <p:nvPr/>
        </p:nvSpPr>
        <p:spPr>
          <a:xfrm rot="2700000">
            <a:off x="5712834" y="3101449"/>
            <a:ext cx="980964"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8723633" y="4057195"/>
            <a:ext cx="713657" cy="276999"/>
          </a:xfrm>
          <a:prstGeom prst="rect">
            <a:avLst/>
          </a:prstGeom>
          <a:noFill/>
        </p:spPr>
        <p:txBody>
          <a:bodyPr wrap="none" rtlCol="0">
            <a:spAutoFit/>
          </a:bodyPr>
          <a:lstStyle/>
          <a:p>
            <a:r>
              <a:rPr lang="en-US" sz="1200" i="1" dirty="0"/>
              <a:t>(Acting)</a:t>
            </a:r>
          </a:p>
        </p:txBody>
      </p:sp>
      <p:sp>
        <p:nvSpPr>
          <p:cNvPr id="94" name="TextBox 93"/>
          <p:cNvSpPr txBox="1"/>
          <p:nvPr/>
        </p:nvSpPr>
        <p:spPr>
          <a:xfrm>
            <a:off x="10301088" y="4057195"/>
            <a:ext cx="713657" cy="276999"/>
          </a:xfrm>
          <a:prstGeom prst="rect">
            <a:avLst/>
          </a:prstGeom>
          <a:noFill/>
        </p:spPr>
        <p:txBody>
          <a:bodyPr wrap="none" rtlCol="0">
            <a:spAutoFit/>
          </a:bodyPr>
          <a:lstStyle/>
          <a:p>
            <a:r>
              <a:rPr lang="en-US" sz="1200" i="1" dirty="0"/>
              <a:t>(Acting)</a:t>
            </a:r>
          </a:p>
        </p:txBody>
      </p:sp>
      <p:sp>
        <p:nvSpPr>
          <p:cNvPr id="97" name="TextBox 96"/>
          <p:cNvSpPr txBox="1"/>
          <p:nvPr/>
        </p:nvSpPr>
        <p:spPr>
          <a:xfrm>
            <a:off x="334169" y="5102599"/>
            <a:ext cx="11450463"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tx2"/>
                </a:solidFill>
              </a:rPr>
              <a:t>Cooperation between Manager and QC member to handle the organization KPI report.</a:t>
            </a:r>
          </a:p>
        </p:txBody>
      </p:sp>
      <p:sp>
        <p:nvSpPr>
          <p:cNvPr id="98" name="Oval 97"/>
          <p:cNvSpPr/>
          <p:nvPr/>
        </p:nvSpPr>
        <p:spPr>
          <a:xfrm>
            <a:off x="3775575" y="4080918"/>
            <a:ext cx="2023214" cy="853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904312" y="764704"/>
            <a:ext cx="2448272"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KPI: Quality, Cost, Delivery</a:t>
            </a:r>
          </a:p>
        </p:txBody>
      </p:sp>
    </p:spTree>
    <p:extLst>
      <p:ext uri="{BB962C8B-B14F-4D97-AF65-F5344CB8AC3E}">
        <p14:creationId xmlns:p14="http://schemas.microsoft.com/office/powerpoint/2010/main" val="38454580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val 129"/>
          <p:cNvSpPr/>
          <p:nvPr/>
        </p:nvSpPr>
        <p:spPr>
          <a:xfrm rot="20700000">
            <a:off x="3750105" y="2275794"/>
            <a:ext cx="4157429" cy="31997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(4) Collection model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96</a:t>
            </a:fld>
            <a:endParaRPr lang="de-DE" dirty="0"/>
          </a:p>
        </p:txBody>
      </p:sp>
      <p:sp>
        <p:nvSpPr>
          <p:cNvPr id="95" name="Rectangle 94"/>
          <p:cNvSpPr/>
          <p:nvPr/>
        </p:nvSpPr>
        <p:spPr>
          <a:xfrm>
            <a:off x="1371373" y="2591319"/>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Group 1</a:t>
            </a:r>
          </a:p>
        </p:txBody>
      </p:sp>
      <p:sp>
        <p:nvSpPr>
          <p:cNvPr id="96" name="Rectangle 95"/>
          <p:cNvSpPr/>
          <p:nvPr/>
        </p:nvSpPr>
        <p:spPr>
          <a:xfrm>
            <a:off x="4862112" y="2591319"/>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Group 2</a:t>
            </a:r>
          </a:p>
        </p:txBody>
      </p:sp>
      <p:sp>
        <p:nvSpPr>
          <p:cNvPr id="97" name="Rectangle 96"/>
          <p:cNvSpPr/>
          <p:nvPr/>
        </p:nvSpPr>
        <p:spPr>
          <a:xfrm>
            <a:off x="1002679"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1</a:t>
            </a:r>
          </a:p>
        </p:txBody>
      </p:sp>
      <p:sp>
        <p:nvSpPr>
          <p:cNvPr id="98" name="Rectangle 97"/>
          <p:cNvSpPr/>
          <p:nvPr/>
        </p:nvSpPr>
        <p:spPr>
          <a:xfrm>
            <a:off x="2036298"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2</a:t>
            </a:r>
          </a:p>
        </p:txBody>
      </p:sp>
      <p:sp>
        <p:nvSpPr>
          <p:cNvPr id="99" name="Rectangle 98"/>
          <p:cNvSpPr/>
          <p:nvPr/>
        </p:nvSpPr>
        <p:spPr>
          <a:xfrm>
            <a:off x="3985868"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3</a:t>
            </a:r>
          </a:p>
        </p:txBody>
      </p:sp>
      <p:sp>
        <p:nvSpPr>
          <p:cNvPr id="100" name="Rectangle 99"/>
          <p:cNvSpPr/>
          <p:nvPr/>
        </p:nvSpPr>
        <p:spPr>
          <a:xfrm>
            <a:off x="5019487"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4</a:t>
            </a:r>
          </a:p>
        </p:txBody>
      </p:sp>
      <p:sp>
        <p:nvSpPr>
          <p:cNvPr id="101" name="Rectangle 100"/>
          <p:cNvSpPr/>
          <p:nvPr/>
        </p:nvSpPr>
        <p:spPr>
          <a:xfrm>
            <a:off x="6043473" y="4268662"/>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5</a:t>
            </a:r>
          </a:p>
        </p:txBody>
      </p:sp>
      <p:sp>
        <p:nvSpPr>
          <p:cNvPr id="102" name="Rounded Rectangle 101"/>
          <p:cNvSpPr/>
          <p:nvPr/>
        </p:nvSpPr>
        <p:spPr>
          <a:xfrm>
            <a:off x="6498666" y="3652221"/>
            <a:ext cx="1195277"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QC member</a:t>
            </a:r>
          </a:p>
        </p:txBody>
      </p:sp>
      <p:sp>
        <p:nvSpPr>
          <p:cNvPr id="103" name="Rounded Rectangle 102"/>
          <p:cNvSpPr/>
          <p:nvPr/>
        </p:nvSpPr>
        <p:spPr>
          <a:xfrm>
            <a:off x="2548786" y="3652221"/>
            <a:ext cx="119527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QC member</a:t>
            </a:r>
          </a:p>
        </p:txBody>
      </p:sp>
      <p:sp>
        <p:nvSpPr>
          <p:cNvPr id="104" name="Rounded Rectangle 103"/>
          <p:cNvSpPr/>
          <p:nvPr/>
        </p:nvSpPr>
        <p:spPr>
          <a:xfrm>
            <a:off x="10047618" y="3652221"/>
            <a:ext cx="1195277"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QC member</a:t>
            </a:r>
          </a:p>
        </p:txBody>
      </p:sp>
      <p:sp>
        <p:nvSpPr>
          <p:cNvPr id="105" name="Rounded Rectangle 104"/>
          <p:cNvSpPr/>
          <p:nvPr/>
        </p:nvSpPr>
        <p:spPr>
          <a:xfrm>
            <a:off x="8482824" y="3652221"/>
            <a:ext cx="119527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QC member</a:t>
            </a:r>
          </a:p>
        </p:txBody>
      </p:sp>
      <p:sp>
        <p:nvSpPr>
          <p:cNvPr id="106" name="Rectangle 105"/>
          <p:cNvSpPr/>
          <p:nvPr/>
        </p:nvSpPr>
        <p:spPr>
          <a:xfrm>
            <a:off x="9408368" y="3108496"/>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QC team</a:t>
            </a:r>
          </a:p>
        </p:txBody>
      </p:sp>
      <p:sp>
        <p:nvSpPr>
          <p:cNvPr id="107" name="Rectangle 106"/>
          <p:cNvSpPr/>
          <p:nvPr/>
        </p:nvSpPr>
        <p:spPr>
          <a:xfrm>
            <a:off x="3111856" y="1694001"/>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Section</a:t>
            </a:r>
          </a:p>
        </p:txBody>
      </p:sp>
      <p:cxnSp>
        <p:nvCxnSpPr>
          <p:cNvPr id="108" name="Elbow Connector 107"/>
          <p:cNvCxnSpPr>
            <a:stCxn id="95" idx="2"/>
            <a:endCxn id="97" idx="0"/>
          </p:cNvCxnSpPr>
          <p:nvPr/>
        </p:nvCxnSpPr>
        <p:spPr>
          <a:xfrm rot="5400000">
            <a:off x="921950" y="3382506"/>
            <a:ext cx="1245568" cy="527291"/>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9" name="Elbow Connector 108"/>
          <p:cNvCxnSpPr>
            <a:stCxn id="95" idx="2"/>
            <a:endCxn id="98" idx="0"/>
          </p:cNvCxnSpPr>
          <p:nvPr/>
        </p:nvCxnSpPr>
        <p:spPr>
          <a:xfrm rot="16200000" flipH="1">
            <a:off x="1438759" y="3392987"/>
            <a:ext cx="1245568" cy="506328"/>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0" name="Elbow Connector 109"/>
          <p:cNvCxnSpPr>
            <a:stCxn id="96" idx="2"/>
            <a:endCxn id="99" idx="0"/>
          </p:cNvCxnSpPr>
          <p:nvPr/>
        </p:nvCxnSpPr>
        <p:spPr>
          <a:xfrm rot="5400000">
            <a:off x="4158914" y="3128731"/>
            <a:ext cx="1245568" cy="1034841"/>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Elbow Connector 110"/>
          <p:cNvCxnSpPr>
            <a:stCxn id="96" idx="2"/>
            <a:endCxn id="101" idx="0"/>
          </p:cNvCxnSpPr>
          <p:nvPr/>
        </p:nvCxnSpPr>
        <p:spPr>
          <a:xfrm rot="16200000" flipH="1">
            <a:off x="5187853" y="3134632"/>
            <a:ext cx="1245295" cy="1022764"/>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Elbow Connector 111"/>
          <p:cNvCxnSpPr>
            <a:stCxn id="96" idx="2"/>
            <a:endCxn id="100" idx="0"/>
          </p:cNvCxnSpPr>
          <p:nvPr/>
        </p:nvCxnSpPr>
        <p:spPr>
          <a:xfrm rot="5400000">
            <a:off x="4675723" y="3645540"/>
            <a:ext cx="1245568" cy="122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Elbow Connector 112"/>
          <p:cNvCxnSpPr>
            <a:stCxn id="107" idx="2"/>
            <a:endCxn id="95" idx="0"/>
          </p:cNvCxnSpPr>
          <p:nvPr/>
        </p:nvCxnSpPr>
        <p:spPr>
          <a:xfrm rot="5400000">
            <a:off x="2445986" y="1488443"/>
            <a:ext cx="465270" cy="1740483"/>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Elbow Connector 113"/>
          <p:cNvCxnSpPr>
            <a:stCxn id="107" idx="2"/>
            <a:endCxn id="96" idx="0"/>
          </p:cNvCxnSpPr>
          <p:nvPr/>
        </p:nvCxnSpPr>
        <p:spPr>
          <a:xfrm rot="16200000" flipH="1">
            <a:off x="4191355" y="1483556"/>
            <a:ext cx="465270" cy="175025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115" name="Rectangle 114"/>
          <p:cNvSpPr/>
          <p:nvPr/>
        </p:nvSpPr>
        <p:spPr>
          <a:xfrm>
            <a:off x="6043473" y="911965"/>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ESW</a:t>
            </a:r>
          </a:p>
        </p:txBody>
      </p:sp>
      <p:cxnSp>
        <p:nvCxnSpPr>
          <p:cNvPr id="116" name="Elbow Connector 115"/>
          <p:cNvCxnSpPr>
            <a:stCxn id="115" idx="2"/>
            <a:endCxn id="107" idx="0"/>
          </p:cNvCxnSpPr>
          <p:nvPr/>
        </p:nvCxnSpPr>
        <p:spPr>
          <a:xfrm rot="5400000">
            <a:off x="4839677" y="53199"/>
            <a:ext cx="349988" cy="2931617"/>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Elbow Connector 116"/>
          <p:cNvCxnSpPr>
            <a:stCxn id="115" idx="2"/>
            <a:endCxn id="106" idx="0"/>
          </p:cNvCxnSpPr>
          <p:nvPr/>
        </p:nvCxnSpPr>
        <p:spPr>
          <a:xfrm rot="16200000" flipH="1">
            <a:off x="7280685" y="543806"/>
            <a:ext cx="1764483" cy="3364895"/>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118" name="Rectangle 117"/>
          <p:cNvSpPr/>
          <p:nvPr/>
        </p:nvSpPr>
        <p:spPr>
          <a:xfrm>
            <a:off x="880936" y="2432951"/>
            <a:ext cx="2917116" cy="241628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3863752" y="2427202"/>
            <a:ext cx="3960440" cy="24236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8400255" y="2427202"/>
            <a:ext cx="2952329" cy="24236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8723633" y="4057195"/>
            <a:ext cx="713657" cy="276999"/>
          </a:xfrm>
          <a:prstGeom prst="rect">
            <a:avLst/>
          </a:prstGeom>
          <a:noFill/>
        </p:spPr>
        <p:txBody>
          <a:bodyPr wrap="none" rtlCol="0">
            <a:spAutoFit/>
          </a:bodyPr>
          <a:lstStyle/>
          <a:p>
            <a:r>
              <a:rPr lang="en-US" sz="1200" i="1" dirty="0"/>
              <a:t>(Acting)</a:t>
            </a:r>
          </a:p>
        </p:txBody>
      </p:sp>
      <p:sp>
        <p:nvSpPr>
          <p:cNvPr id="122" name="TextBox 121"/>
          <p:cNvSpPr txBox="1"/>
          <p:nvPr/>
        </p:nvSpPr>
        <p:spPr>
          <a:xfrm>
            <a:off x="10301088" y="4057195"/>
            <a:ext cx="713657" cy="276999"/>
          </a:xfrm>
          <a:prstGeom prst="rect">
            <a:avLst/>
          </a:prstGeom>
          <a:noFill/>
        </p:spPr>
        <p:txBody>
          <a:bodyPr wrap="none" rtlCol="0">
            <a:spAutoFit/>
          </a:bodyPr>
          <a:lstStyle/>
          <a:p>
            <a:r>
              <a:rPr lang="en-US" sz="1200" i="1" dirty="0"/>
              <a:t>(Acting)</a:t>
            </a:r>
          </a:p>
        </p:txBody>
      </p:sp>
      <p:sp>
        <p:nvSpPr>
          <p:cNvPr id="123" name="Rectangle 122"/>
          <p:cNvSpPr/>
          <p:nvPr/>
        </p:nvSpPr>
        <p:spPr>
          <a:xfrm>
            <a:off x="7263605" y="1873203"/>
            <a:ext cx="3018775" cy="369332"/>
          </a:xfrm>
          <a:prstGeom prst="rect">
            <a:avLst/>
          </a:prstGeom>
        </p:spPr>
        <p:txBody>
          <a:bodyPr wrap="none">
            <a:spAutoFit/>
          </a:bodyPr>
          <a:lstStyle/>
          <a:p>
            <a:r>
              <a:rPr lang="en-US" b="1" dirty="0">
                <a:solidFill>
                  <a:schemeClr val="tx2"/>
                </a:solidFill>
              </a:rPr>
              <a:t>2. Predicting quality trend</a:t>
            </a:r>
            <a:endParaRPr lang="en-US" b="1" dirty="0"/>
          </a:p>
        </p:txBody>
      </p:sp>
      <p:sp>
        <p:nvSpPr>
          <p:cNvPr id="124" name="Rectangle 123"/>
          <p:cNvSpPr/>
          <p:nvPr/>
        </p:nvSpPr>
        <p:spPr>
          <a:xfrm>
            <a:off x="6609579" y="1478785"/>
            <a:ext cx="4326826" cy="369332"/>
          </a:xfrm>
          <a:prstGeom prst="rect">
            <a:avLst/>
          </a:prstGeom>
        </p:spPr>
        <p:txBody>
          <a:bodyPr wrap="none">
            <a:spAutoFit/>
          </a:bodyPr>
          <a:lstStyle/>
          <a:p>
            <a:r>
              <a:rPr lang="en-US" b="1" dirty="0">
                <a:solidFill>
                  <a:schemeClr val="tx2"/>
                </a:solidFill>
              </a:rPr>
              <a:t>1. Proving the development capability</a:t>
            </a:r>
            <a:endParaRPr lang="en-US" b="1" dirty="0"/>
          </a:p>
        </p:txBody>
      </p:sp>
      <p:sp>
        <p:nvSpPr>
          <p:cNvPr id="125" name="Rectangle 124"/>
          <p:cNvSpPr/>
          <p:nvPr/>
        </p:nvSpPr>
        <p:spPr>
          <a:xfrm>
            <a:off x="4349271" y="3677565"/>
            <a:ext cx="1992853" cy="369332"/>
          </a:xfrm>
          <a:prstGeom prst="rect">
            <a:avLst/>
          </a:prstGeom>
        </p:spPr>
        <p:txBody>
          <a:bodyPr wrap="none">
            <a:spAutoFit/>
          </a:bodyPr>
          <a:lstStyle/>
          <a:p>
            <a:r>
              <a:rPr lang="en-US" b="1" dirty="0">
                <a:solidFill>
                  <a:schemeClr val="tx2"/>
                </a:solidFill>
              </a:rPr>
              <a:t>MEASUREMENT</a:t>
            </a:r>
            <a:endParaRPr lang="en-US" b="1" dirty="0"/>
          </a:p>
        </p:txBody>
      </p:sp>
      <p:sp>
        <p:nvSpPr>
          <p:cNvPr id="126" name="Rectangle 125"/>
          <p:cNvSpPr/>
          <p:nvPr/>
        </p:nvSpPr>
        <p:spPr>
          <a:xfrm rot="2700000">
            <a:off x="5840059" y="2863832"/>
            <a:ext cx="1330492" cy="369332"/>
          </a:xfrm>
          <a:prstGeom prst="rect">
            <a:avLst/>
          </a:prstGeom>
        </p:spPr>
        <p:txBody>
          <a:bodyPr wrap="none">
            <a:spAutoFit/>
          </a:bodyPr>
          <a:lstStyle/>
          <a:p>
            <a:r>
              <a:rPr lang="en-US" b="1" dirty="0">
                <a:solidFill>
                  <a:schemeClr val="tx2"/>
                </a:solidFill>
              </a:rPr>
              <a:t>ANALYSIS</a:t>
            </a:r>
            <a:endParaRPr lang="en-US" b="1" dirty="0"/>
          </a:p>
        </p:txBody>
      </p:sp>
      <p:sp>
        <p:nvSpPr>
          <p:cNvPr id="127" name="Left-Right Arrow 126"/>
          <p:cNvSpPr/>
          <p:nvPr/>
        </p:nvSpPr>
        <p:spPr>
          <a:xfrm rot="2700000">
            <a:off x="5712834" y="3101449"/>
            <a:ext cx="980964"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334169" y="5102599"/>
            <a:ext cx="11450463"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tx2"/>
                </a:solidFill>
              </a:rPr>
              <a:t>Cooperation between Manager and QC member to handle the organization KPI report.</a:t>
            </a:r>
          </a:p>
          <a:p>
            <a:pPr marL="285750" indent="-285750">
              <a:buFont typeface="Wingdings" panose="05000000000000000000" pitchFamily="2" charset="2"/>
              <a:buChar char="v"/>
            </a:pPr>
            <a:r>
              <a:rPr lang="en-US" dirty="0">
                <a:solidFill>
                  <a:schemeClr val="tx2"/>
                </a:solidFill>
              </a:rPr>
              <a:t>QC activity @ Group-level should focus on the </a:t>
            </a:r>
            <a:r>
              <a:rPr lang="en-US" b="1" dirty="0">
                <a:solidFill>
                  <a:schemeClr val="tx2"/>
                </a:solidFill>
              </a:rPr>
              <a:t>total quality</a:t>
            </a:r>
            <a:r>
              <a:rPr lang="en-US" dirty="0">
                <a:solidFill>
                  <a:schemeClr val="tx2"/>
                </a:solidFill>
              </a:rPr>
              <a:t> by comparing between projects, and </a:t>
            </a:r>
            <a:r>
              <a:rPr lang="en-US" b="1" dirty="0">
                <a:solidFill>
                  <a:schemeClr val="tx2"/>
                </a:solidFill>
              </a:rPr>
              <a:t>predicting quality trend</a:t>
            </a:r>
            <a:r>
              <a:rPr lang="en-US" dirty="0">
                <a:solidFill>
                  <a:schemeClr val="tx2"/>
                </a:solidFill>
              </a:rPr>
              <a:t>.</a:t>
            </a:r>
          </a:p>
        </p:txBody>
      </p:sp>
      <p:sp>
        <p:nvSpPr>
          <p:cNvPr id="136" name="Rectangle 135"/>
          <p:cNvSpPr/>
          <p:nvPr/>
        </p:nvSpPr>
        <p:spPr>
          <a:xfrm>
            <a:off x="573381" y="654021"/>
            <a:ext cx="4224233" cy="369332"/>
          </a:xfrm>
          <a:prstGeom prst="rect">
            <a:avLst/>
          </a:prstGeom>
        </p:spPr>
        <p:txBody>
          <a:bodyPr wrap="none">
            <a:spAutoFit/>
          </a:bodyPr>
          <a:lstStyle/>
          <a:p>
            <a:r>
              <a:rPr lang="en-US" b="1" dirty="0">
                <a:solidFill>
                  <a:schemeClr val="tx2"/>
                </a:solidFill>
              </a:rPr>
              <a:t>Report KPI-Quality: bug after release</a:t>
            </a:r>
            <a:endParaRPr lang="en-US" dirty="0">
              <a:solidFill>
                <a:schemeClr val="tx2"/>
              </a:solidFill>
            </a:endParaRPr>
          </a:p>
        </p:txBody>
      </p:sp>
      <p:sp>
        <p:nvSpPr>
          <p:cNvPr id="137" name="Rectangle 136"/>
          <p:cNvSpPr/>
          <p:nvPr/>
        </p:nvSpPr>
        <p:spPr>
          <a:xfrm>
            <a:off x="573380" y="1122895"/>
            <a:ext cx="5352437" cy="369332"/>
          </a:xfrm>
          <a:prstGeom prst="rect">
            <a:avLst/>
          </a:prstGeom>
        </p:spPr>
        <p:txBody>
          <a:bodyPr wrap="square">
            <a:spAutoFit/>
          </a:bodyPr>
          <a:lstStyle/>
          <a:p>
            <a:r>
              <a:rPr lang="en-US" b="1" dirty="0">
                <a:solidFill>
                  <a:schemeClr val="tx2"/>
                </a:solidFill>
              </a:rPr>
              <a:t>Report KPI-Delivery: in-time release milestone</a:t>
            </a:r>
            <a:endParaRPr lang="en-US" dirty="0">
              <a:solidFill>
                <a:schemeClr val="tx2"/>
              </a:solidFill>
            </a:endParaRPr>
          </a:p>
        </p:txBody>
      </p:sp>
      <p:sp>
        <p:nvSpPr>
          <p:cNvPr id="138" name="Rectangle 137"/>
          <p:cNvSpPr/>
          <p:nvPr/>
        </p:nvSpPr>
        <p:spPr>
          <a:xfrm>
            <a:off x="569285" y="890797"/>
            <a:ext cx="3352200" cy="369332"/>
          </a:xfrm>
          <a:prstGeom prst="rect">
            <a:avLst/>
          </a:prstGeom>
          <a:noFill/>
        </p:spPr>
        <p:txBody>
          <a:bodyPr wrap="none">
            <a:spAutoFit/>
          </a:bodyPr>
          <a:lstStyle/>
          <a:p>
            <a:r>
              <a:rPr lang="en-US" b="1" dirty="0">
                <a:solidFill>
                  <a:schemeClr val="tx2"/>
                </a:solidFill>
              </a:rPr>
              <a:t>Report KPI-Cost: defect ratio</a:t>
            </a:r>
            <a:endParaRPr lang="en-US" dirty="0">
              <a:solidFill>
                <a:schemeClr val="tx2"/>
              </a:solidFill>
            </a:endParaRPr>
          </a:p>
        </p:txBody>
      </p:sp>
    </p:spTree>
    <p:extLst>
      <p:ext uri="{BB962C8B-B14F-4D97-AF65-F5344CB8AC3E}">
        <p14:creationId xmlns:p14="http://schemas.microsoft.com/office/powerpoint/2010/main" val="13971630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rot="1800000">
            <a:off x="5468412" y="-659423"/>
            <a:ext cx="7621295" cy="488671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(4) Collection model</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97</a:t>
            </a:fld>
            <a:endParaRPr lang="de-DE" dirty="0"/>
          </a:p>
        </p:txBody>
      </p:sp>
      <p:sp>
        <p:nvSpPr>
          <p:cNvPr id="50" name="Rectangle 49"/>
          <p:cNvSpPr/>
          <p:nvPr/>
        </p:nvSpPr>
        <p:spPr>
          <a:xfrm>
            <a:off x="1371373" y="2591319"/>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Group 1</a:t>
            </a:r>
          </a:p>
        </p:txBody>
      </p:sp>
      <p:sp>
        <p:nvSpPr>
          <p:cNvPr id="51" name="Rectangle 50"/>
          <p:cNvSpPr/>
          <p:nvPr/>
        </p:nvSpPr>
        <p:spPr>
          <a:xfrm>
            <a:off x="4862112" y="2591319"/>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Group 2</a:t>
            </a:r>
          </a:p>
        </p:txBody>
      </p:sp>
      <p:sp>
        <p:nvSpPr>
          <p:cNvPr id="52" name="Rectangle 51"/>
          <p:cNvSpPr/>
          <p:nvPr/>
        </p:nvSpPr>
        <p:spPr>
          <a:xfrm>
            <a:off x="1002679"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1</a:t>
            </a:r>
          </a:p>
        </p:txBody>
      </p:sp>
      <p:sp>
        <p:nvSpPr>
          <p:cNvPr id="53" name="Rectangle 52"/>
          <p:cNvSpPr/>
          <p:nvPr/>
        </p:nvSpPr>
        <p:spPr>
          <a:xfrm>
            <a:off x="2036298"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2</a:t>
            </a:r>
          </a:p>
        </p:txBody>
      </p:sp>
      <p:sp>
        <p:nvSpPr>
          <p:cNvPr id="54" name="Rectangle 53"/>
          <p:cNvSpPr/>
          <p:nvPr/>
        </p:nvSpPr>
        <p:spPr>
          <a:xfrm>
            <a:off x="3985868"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3</a:t>
            </a:r>
          </a:p>
        </p:txBody>
      </p:sp>
      <p:sp>
        <p:nvSpPr>
          <p:cNvPr id="55" name="Rectangle 54"/>
          <p:cNvSpPr/>
          <p:nvPr/>
        </p:nvSpPr>
        <p:spPr>
          <a:xfrm>
            <a:off x="5019487" y="4268935"/>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4</a:t>
            </a:r>
          </a:p>
        </p:txBody>
      </p:sp>
      <p:sp>
        <p:nvSpPr>
          <p:cNvPr id="56" name="Rectangle 55"/>
          <p:cNvSpPr/>
          <p:nvPr/>
        </p:nvSpPr>
        <p:spPr>
          <a:xfrm>
            <a:off x="6043473" y="4268662"/>
            <a:ext cx="556818"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err="1"/>
              <a:t>Prj</a:t>
            </a:r>
            <a:r>
              <a:rPr lang="en-US" sz="1400" dirty="0"/>
              <a:t> 5</a:t>
            </a:r>
          </a:p>
        </p:txBody>
      </p:sp>
      <p:sp>
        <p:nvSpPr>
          <p:cNvPr id="57" name="Rounded Rectangle 56"/>
          <p:cNvSpPr/>
          <p:nvPr/>
        </p:nvSpPr>
        <p:spPr>
          <a:xfrm>
            <a:off x="6498666" y="3652221"/>
            <a:ext cx="1195277"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QC member</a:t>
            </a:r>
          </a:p>
        </p:txBody>
      </p:sp>
      <p:sp>
        <p:nvSpPr>
          <p:cNvPr id="58" name="Rounded Rectangle 57"/>
          <p:cNvSpPr/>
          <p:nvPr/>
        </p:nvSpPr>
        <p:spPr>
          <a:xfrm>
            <a:off x="2548786" y="3652221"/>
            <a:ext cx="119527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QC member</a:t>
            </a:r>
          </a:p>
        </p:txBody>
      </p:sp>
      <p:sp>
        <p:nvSpPr>
          <p:cNvPr id="59" name="Rounded Rectangle 58"/>
          <p:cNvSpPr/>
          <p:nvPr/>
        </p:nvSpPr>
        <p:spPr>
          <a:xfrm>
            <a:off x="10047618" y="3652221"/>
            <a:ext cx="1195277"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QC member</a:t>
            </a:r>
          </a:p>
        </p:txBody>
      </p:sp>
      <p:sp>
        <p:nvSpPr>
          <p:cNvPr id="60" name="Rounded Rectangle 59"/>
          <p:cNvSpPr/>
          <p:nvPr/>
        </p:nvSpPr>
        <p:spPr>
          <a:xfrm>
            <a:off x="8482824" y="3652221"/>
            <a:ext cx="119527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QC member</a:t>
            </a:r>
          </a:p>
        </p:txBody>
      </p:sp>
      <p:sp>
        <p:nvSpPr>
          <p:cNvPr id="61" name="Rectangle 60"/>
          <p:cNvSpPr/>
          <p:nvPr/>
        </p:nvSpPr>
        <p:spPr>
          <a:xfrm>
            <a:off x="9408368" y="3108496"/>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QC team</a:t>
            </a:r>
          </a:p>
        </p:txBody>
      </p:sp>
      <p:sp>
        <p:nvSpPr>
          <p:cNvPr id="62" name="Rectangle 61"/>
          <p:cNvSpPr/>
          <p:nvPr/>
        </p:nvSpPr>
        <p:spPr>
          <a:xfrm>
            <a:off x="3111856" y="1694001"/>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Section</a:t>
            </a:r>
          </a:p>
        </p:txBody>
      </p:sp>
      <p:cxnSp>
        <p:nvCxnSpPr>
          <p:cNvPr id="63" name="Elbow Connector 62"/>
          <p:cNvCxnSpPr>
            <a:stCxn id="50" idx="2"/>
            <a:endCxn id="52" idx="0"/>
          </p:cNvCxnSpPr>
          <p:nvPr/>
        </p:nvCxnSpPr>
        <p:spPr>
          <a:xfrm rot="5400000">
            <a:off x="921950" y="3382506"/>
            <a:ext cx="1245568" cy="527291"/>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4" name="Elbow Connector 63"/>
          <p:cNvCxnSpPr>
            <a:stCxn id="50" idx="2"/>
            <a:endCxn id="53" idx="0"/>
          </p:cNvCxnSpPr>
          <p:nvPr/>
        </p:nvCxnSpPr>
        <p:spPr>
          <a:xfrm rot="16200000" flipH="1">
            <a:off x="1438759" y="3392987"/>
            <a:ext cx="1245568" cy="506328"/>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5" name="Elbow Connector 64"/>
          <p:cNvCxnSpPr>
            <a:stCxn id="51" idx="2"/>
            <a:endCxn id="54" idx="0"/>
          </p:cNvCxnSpPr>
          <p:nvPr/>
        </p:nvCxnSpPr>
        <p:spPr>
          <a:xfrm rot="5400000">
            <a:off x="4158914" y="3128731"/>
            <a:ext cx="1245568" cy="1034841"/>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Elbow Connector 65"/>
          <p:cNvCxnSpPr>
            <a:stCxn id="51" idx="2"/>
            <a:endCxn id="56" idx="0"/>
          </p:cNvCxnSpPr>
          <p:nvPr/>
        </p:nvCxnSpPr>
        <p:spPr>
          <a:xfrm rot="16200000" flipH="1">
            <a:off x="5187853" y="3134632"/>
            <a:ext cx="1245295" cy="1022764"/>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7" name="Elbow Connector 66"/>
          <p:cNvCxnSpPr>
            <a:stCxn id="51" idx="2"/>
            <a:endCxn id="55" idx="0"/>
          </p:cNvCxnSpPr>
          <p:nvPr/>
        </p:nvCxnSpPr>
        <p:spPr>
          <a:xfrm rot="5400000">
            <a:off x="4675723" y="3645540"/>
            <a:ext cx="1245568" cy="122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8" name="Elbow Connector 67"/>
          <p:cNvCxnSpPr>
            <a:stCxn id="62" idx="2"/>
            <a:endCxn id="50" idx="0"/>
          </p:cNvCxnSpPr>
          <p:nvPr/>
        </p:nvCxnSpPr>
        <p:spPr>
          <a:xfrm rot="5400000">
            <a:off x="2445986" y="1488443"/>
            <a:ext cx="465270" cy="1740483"/>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9" name="Elbow Connector 68"/>
          <p:cNvCxnSpPr>
            <a:stCxn id="62" idx="2"/>
            <a:endCxn id="51" idx="0"/>
          </p:cNvCxnSpPr>
          <p:nvPr/>
        </p:nvCxnSpPr>
        <p:spPr>
          <a:xfrm rot="16200000" flipH="1">
            <a:off x="4191355" y="1483556"/>
            <a:ext cx="465270" cy="175025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70" name="Rectangle 69"/>
          <p:cNvSpPr/>
          <p:nvPr/>
        </p:nvSpPr>
        <p:spPr>
          <a:xfrm>
            <a:off x="6043473" y="911965"/>
            <a:ext cx="874012"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ESW</a:t>
            </a:r>
          </a:p>
        </p:txBody>
      </p:sp>
      <p:cxnSp>
        <p:nvCxnSpPr>
          <p:cNvPr id="71" name="Elbow Connector 70"/>
          <p:cNvCxnSpPr>
            <a:stCxn id="70" idx="2"/>
            <a:endCxn id="62" idx="0"/>
          </p:cNvCxnSpPr>
          <p:nvPr/>
        </p:nvCxnSpPr>
        <p:spPr>
          <a:xfrm rot="5400000">
            <a:off x="4839677" y="53199"/>
            <a:ext cx="349988" cy="2931617"/>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2" name="Elbow Connector 71"/>
          <p:cNvCxnSpPr>
            <a:stCxn id="70" idx="2"/>
            <a:endCxn id="61" idx="0"/>
          </p:cNvCxnSpPr>
          <p:nvPr/>
        </p:nvCxnSpPr>
        <p:spPr>
          <a:xfrm rot="16200000" flipH="1">
            <a:off x="7280685" y="543806"/>
            <a:ext cx="1764483" cy="3364895"/>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73" name="Rectangle 72"/>
          <p:cNvSpPr/>
          <p:nvPr/>
        </p:nvSpPr>
        <p:spPr>
          <a:xfrm>
            <a:off x="880936" y="2432951"/>
            <a:ext cx="2917116" cy="241628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863752" y="2427202"/>
            <a:ext cx="3960440" cy="24236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8400255" y="2427202"/>
            <a:ext cx="2952329" cy="24236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8723633" y="4057195"/>
            <a:ext cx="713657" cy="276999"/>
          </a:xfrm>
          <a:prstGeom prst="rect">
            <a:avLst/>
          </a:prstGeom>
          <a:noFill/>
        </p:spPr>
        <p:txBody>
          <a:bodyPr wrap="none" rtlCol="0">
            <a:spAutoFit/>
          </a:bodyPr>
          <a:lstStyle/>
          <a:p>
            <a:r>
              <a:rPr lang="en-US" sz="1200" i="1" dirty="0"/>
              <a:t>(Acting)</a:t>
            </a:r>
          </a:p>
        </p:txBody>
      </p:sp>
      <p:sp>
        <p:nvSpPr>
          <p:cNvPr id="77" name="TextBox 76"/>
          <p:cNvSpPr txBox="1"/>
          <p:nvPr/>
        </p:nvSpPr>
        <p:spPr>
          <a:xfrm>
            <a:off x="10301088" y="4057195"/>
            <a:ext cx="713657" cy="276999"/>
          </a:xfrm>
          <a:prstGeom prst="rect">
            <a:avLst/>
          </a:prstGeom>
          <a:noFill/>
        </p:spPr>
        <p:txBody>
          <a:bodyPr wrap="none" rtlCol="0">
            <a:spAutoFit/>
          </a:bodyPr>
          <a:lstStyle/>
          <a:p>
            <a:r>
              <a:rPr lang="en-US" sz="1200" i="1" dirty="0"/>
              <a:t>(Acting)</a:t>
            </a:r>
          </a:p>
        </p:txBody>
      </p:sp>
      <p:sp>
        <p:nvSpPr>
          <p:cNvPr id="78" name="Rectangle 77"/>
          <p:cNvSpPr/>
          <p:nvPr/>
        </p:nvSpPr>
        <p:spPr>
          <a:xfrm>
            <a:off x="8367031" y="1357397"/>
            <a:ext cx="3018775" cy="369332"/>
          </a:xfrm>
          <a:prstGeom prst="rect">
            <a:avLst/>
          </a:prstGeom>
        </p:spPr>
        <p:txBody>
          <a:bodyPr wrap="none">
            <a:spAutoFit/>
          </a:bodyPr>
          <a:lstStyle/>
          <a:p>
            <a:r>
              <a:rPr lang="en-US" b="1" dirty="0">
                <a:solidFill>
                  <a:schemeClr val="tx2"/>
                </a:solidFill>
              </a:rPr>
              <a:t>2. Predicting quality trend</a:t>
            </a:r>
            <a:endParaRPr lang="en-US" b="1" dirty="0"/>
          </a:p>
        </p:txBody>
      </p:sp>
      <p:sp>
        <p:nvSpPr>
          <p:cNvPr id="79" name="Rectangle 78"/>
          <p:cNvSpPr/>
          <p:nvPr/>
        </p:nvSpPr>
        <p:spPr>
          <a:xfrm>
            <a:off x="7713005" y="962979"/>
            <a:ext cx="4326826" cy="369332"/>
          </a:xfrm>
          <a:prstGeom prst="rect">
            <a:avLst/>
          </a:prstGeom>
        </p:spPr>
        <p:txBody>
          <a:bodyPr wrap="none">
            <a:spAutoFit/>
          </a:bodyPr>
          <a:lstStyle/>
          <a:p>
            <a:r>
              <a:rPr lang="en-US" b="1" dirty="0">
                <a:solidFill>
                  <a:schemeClr val="tx2"/>
                </a:solidFill>
              </a:rPr>
              <a:t>1. Proving the development capability</a:t>
            </a:r>
            <a:endParaRPr lang="en-US" b="1" dirty="0"/>
          </a:p>
        </p:txBody>
      </p:sp>
      <p:sp>
        <p:nvSpPr>
          <p:cNvPr id="80" name="Rectangle 79"/>
          <p:cNvSpPr/>
          <p:nvPr/>
        </p:nvSpPr>
        <p:spPr>
          <a:xfrm>
            <a:off x="8441458" y="1727012"/>
            <a:ext cx="2877711" cy="369332"/>
          </a:xfrm>
          <a:prstGeom prst="rect">
            <a:avLst/>
          </a:prstGeom>
        </p:spPr>
        <p:txBody>
          <a:bodyPr wrap="none">
            <a:spAutoFit/>
          </a:bodyPr>
          <a:lstStyle/>
          <a:p>
            <a:r>
              <a:rPr lang="en-US" b="1" dirty="0">
                <a:solidFill>
                  <a:schemeClr val="tx2"/>
                </a:solidFill>
              </a:rPr>
              <a:t>3. Defining improvement</a:t>
            </a:r>
            <a:endParaRPr lang="en-US" b="1" dirty="0"/>
          </a:p>
        </p:txBody>
      </p:sp>
      <p:sp>
        <p:nvSpPr>
          <p:cNvPr id="84" name="TextBox 83"/>
          <p:cNvSpPr txBox="1"/>
          <p:nvPr/>
        </p:nvSpPr>
        <p:spPr>
          <a:xfrm>
            <a:off x="334169" y="5102599"/>
            <a:ext cx="11450463"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tx2"/>
                </a:solidFill>
              </a:rPr>
              <a:t>Cooperation between Manager and QC member to handle the organization KPI report.</a:t>
            </a:r>
          </a:p>
          <a:p>
            <a:pPr marL="285750" indent="-285750">
              <a:buFont typeface="Wingdings" panose="05000000000000000000" pitchFamily="2" charset="2"/>
              <a:buChar char="v"/>
            </a:pPr>
            <a:r>
              <a:rPr lang="en-US" dirty="0">
                <a:solidFill>
                  <a:schemeClr val="tx2"/>
                </a:solidFill>
              </a:rPr>
              <a:t>QC activity @ Group-level should focus on the </a:t>
            </a:r>
            <a:r>
              <a:rPr lang="en-US" b="1" dirty="0">
                <a:solidFill>
                  <a:schemeClr val="tx2"/>
                </a:solidFill>
              </a:rPr>
              <a:t>total quality</a:t>
            </a:r>
            <a:r>
              <a:rPr lang="en-US" dirty="0">
                <a:solidFill>
                  <a:schemeClr val="tx2"/>
                </a:solidFill>
              </a:rPr>
              <a:t> by comparing between projects, and </a:t>
            </a:r>
            <a:r>
              <a:rPr lang="en-US" b="1" dirty="0">
                <a:solidFill>
                  <a:schemeClr val="tx2"/>
                </a:solidFill>
              </a:rPr>
              <a:t>predicting quality trend</a:t>
            </a:r>
            <a:r>
              <a:rPr lang="en-US" dirty="0">
                <a:solidFill>
                  <a:schemeClr val="tx2"/>
                </a:solidFill>
              </a:rPr>
              <a:t>.</a:t>
            </a:r>
          </a:p>
          <a:p>
            <a:pPr marL="285750" indent="-285750">
              <a:buFont typeface="Wingdings" panose="05000000000000000000" pitchFamily="2" charset="2"/>
              <a:buChar char="v"/>
            </a:pPr>
            <a:r>
              <a:rPr lang="en-US" dirty="0">
                <a:solidFill>
                  <a:schemeClr val="tx2"/>
                </a:solidFill>
              </a:rPr>
              <a:t>Evaluating both organization KPI and internal KPI in each Group will contribute to KPI management @ ESW</a:t>
            </a:r>
          </a:p>
        </p:txBody>
      </p:sp>
      <p:sp>
        <p:nvSpPr>
          <p:cNvPr id="85" name="Rectangle 84"/>
          <p:cNvSpPr/>
          <p:nvPr/>
        </p:nvSpPr>
        <p:spPr>
          <a:xfrm>
            <a:off x="573381" y="654021"/>
            <a:ext cx="4224233" cy="369332"/>
          </a:xfrm>
          <a:prstGeom prst="rect">
            <a:avLst/>
          </a:prstGeom>
        </p:spPr>
        <p:txBody>
          <a:bodyPr wrap="none">
            <a:spAutoFit/>
          </a:bodyPr>
          <a:lstStyle/>
          <a:p>
            <a:r>
              <a:rPr lang="en-US" b="1" dirty="0">
                <a:solidFill>
                  <a:schemeClr val="tx2"/>
                </a:solidFill>
              </a:rPr>
              <a:t>Report KPI-Quality: bug after release</a:t>
            </a:r>
            <a:endParaRPr lang="en-US" dirty="0">
              <a:solidFill>
                <a:schemeClr val="tx2"/>
              </a:solidFill>
            </a:endParaRPr>
          </a:p>
        </p:txBody>
      </p:sp>
      <p:sp>
        <p:nvSpPr>
          <p:cNvPr id="86" name="Rectangle 85"/>
          <p:cNvSpPr/>
          <p:nvPr/>
        </p:nvSpPr>
        <p:spPr>
          <a:xfrm>
            <a:off x="573380" y="1122895"/>
            <a:ext cx="5352437" cy="369332"/>
          </a:xfrm>
          <a:prstGeom prst="rect">
            <a:avLst/>
          </a:prstGeom>
        </p:spPr>
        <p:txBody>
          <a:bodyPr wrap="square">
            <a:spAutoFit/>
          </a:bodyPr>
          <a:lstStyle/>
          <a:p>
            <a:r>
              <a:rPr lang="en-US" b="1" dirty="0">
                <a:solidFill>
                  <a:schemeClr val="tx2"/>
                </a:solidFill>
              </a:rPr>
              <a:t>Report KPI-Delivery: in-time release milestone</a:t>
            </a:r>
            <a:endParaRPr lang="en-US" dirty="0">
              <a:solidFill>
                <a:schemeClr val="tx2"/>
              </a:solidFill>
            </a:endParaRPr>
          </a:p>
        </p:txBody>
      </p:sp>
      <p:sp>
        <p:nvSpPr>
          <p:cNvPr id="87" name="Rectangle 86"/>
          <p:cNvSpPr/>
          <p:nvPr/>
        </p:nvSpPr>
        <p:spPr>
          <a:xfrm>
            <a:off x="569285" y="890797"/>
            <a:ext cx="3352200" cy="369332"/>
          </a:xfrm>
          <a:prstGeom prst="rect">
            <a:avLst/>
          </a:prstGeom>
          <a:noFill/>
        </p:spPr>
        <p:txBody>
          <a:bodyPr wrap="none">
            <a:spAutoFit/>
          </a:bodyPr>
          <a:lstStyle/>
          <a:p>
            <a:r>
              <a:rPr lang="en-US" b="1" dirty="0">
                <a:solidFill>
                  <a:schemeClr val="tx2"/>
                </a:solidFill>
              </a:rPr>
              <a:t>Report KPI-Cost: defect ratio</a:t>
            </a:r>
            <a:endParaRPr lang="en-US" dirty="0">
              <a:solidFill>
                <a:schemeClr val="tx2"/>
              </a:solidFill>
            </a:endParaRPr>
          </a:p>
        </p:txBody>
      </p:sp>
    </p:spTree>
    <p:extLst>
      <p:ext uri="{BB962C8B-B14F-4D97-AF65-F5344CB8AC3E}">
        <p14:creationId xmlns:p14="http://schemas.microsoft.com/office/powerpoint/2010/main" val="9342616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(4-1) Collection model – A Survey on defect ratio</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98</a:t>
            </a:fld>
            <a:endParaRPr lang="de-DE" dirty="0"/>
          </a:p>
        </p:txBody>
      </p:sp>
      <p:sp>
        <p:nvSpPr>
          <p:cNvPr id="5" name="Rectangle 4"/>
          <p:cNvSpPr/>
          <p:nvPr/>
        </p:nvSpPr>
        <p:spPr>
          <a:xfrm>
            <a:off x="7536160" y="3167959"/>
            <a:ext cx="2520280" cy="309634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2495600" y="3167959"/>
            <a:ext cx="2520280" cy="309634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5015880" y="3167959"/>
            <a:ext cx="2520280" cy="30963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p:cNvSpPr/>
          <p:nvPr/>
        </p:nvSpPr>
        <p:spPr>
          <a:xfrm>
            <a:off x="1487488" y="3527999"/>
            <a:ext cx="7488832" cy="21602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Project A</a:t>
            </a:r>
          </a:p>
        </p:txBody>
      </p:sp>
      <p:sp>
        <p:nvSpPr>
          <p:cNvPr id="9" name="Rectangle 8"/>
          <p:cNvSpPr/>
          <p:nvPr/>
        </p:nvSpPr>
        <p:spPr>
          <a:xfrm>
            <a:off x="1487488" y="4104063"/>
            <a:ext cx="4272512" cy="21602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Project B</a:t>
            </a:r>
          </a:p>
        </p:txBody>
      </p:sp>
      <p:sp>
        <p:nvSpPr>
          <p:cNvPr id="10" name="Rectangle 9"/>
          <p:cNvSpPr/>
          <p:nvPr/>
        </p:nvSpPr>
        <p:spPr>
          <a:xfrm>
            <a:off x="1487488" y="4680127"/>
            <a:ext cx="3168352" cy="216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Project C</a:t>
            </a:r>
          </a:p>
        </p:txBody>
      </p:sp>
      <p:sp>
        <p:nvSpPr>
          <p:cNvPr id="11" name="Rectangle 10"/>
          <p:cNvSpPr/>
          <p:nvPr/>
        </p:nvSpPr>
        <p:spPr>
          <a:xfrm>
            <a:off x="5591944" y="5256191"/>
            <a:ext cx="1368152" cy="21602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Project D</a:t>
            </a:r>
          </a:p>
        </p:txBody>
      </p:sp>
      <p:sp>
        <p:nvSpPr>
          <p:cNvPr id="12" name="Rectangle 11"/>
          <p:cNvSpPr/>
          <p:nvPr/>
        </p:nvSpPr>
        <p:spPr>
          <a:xfrm>
            <a:off x="5591944" y="5832255"/>
            <a:ext cx="3168352" cy="21602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Project E</a:t>
            </a:r>
          </a:p>
        </p:txBody>
      </p:sp>
      <p:sp>
        <p:nvSpPr>
          <p:cNvPr id="13" name="TextBox 12"/>
          <p:cNvSpPr txBox="1"/>
          <p:nvPr/>
        </p:nvSpPr>
        <p:spPr>
          <a:xfrm>
            <a:off x="3349218" y="2712184"/>
            <a:ext cx="813043" cy="369332"/>
          </a:xfrm>
          <a:prstGeom prst="rect">
            <a:avLst/>
          </a:prstGeom>
          <a:noFill/>
        </p:spPr>
        <p:txBody>
          <a:bodyPr wrap="none" rtlCol="0">
            <a:spAutoFit/>
          </a:bodyPr>
          <a:lstStyle/>
          <a:p>
            <a:r>
              <a:rPr lang="en-US" dirty="0"/>
              <a:t>18-2H</a:t>
            </a:r>
          </a:p>
        </p:txBody>
      </p:sp>
      <p:sp>
        <p:nvSpPr>
          <p:cNvPr id="14" name="TextBox 13"/>
          <p:cNvSpPr txBox="1"/>
          <p:nvPr/>
        </p:nvSpPr>
        <p:spPr>
          <a:xfrm>
            <a:off x="5869498" y="2712184"/>
            <a:ext cx="813043" cy="369332"/>
          </a:xfrm>
          <a:prstGeom prst="rect">
            <a:avLst/>
          </a:prstGeom>
          <a:noFill/>
        </p:spPr>
        <p:txBody>
          <a:bodyPr wrap="none" rtlCol="0">
            <a:spAutoFit/>
          </a:bodyPr>
          <a:lstStyle/>
          <a:p>
            <a:r>
              <a:rPr lang="en-US" dirty="0"/>
              <a:t>19-1H</a:t>
            </a:r>
          </a:p>
        </p:txBody>
      </p:sp>
      <p:sp>
        <p:nvSpPr>
          <p:cNvPr id="15" name="TextBox 14"/>
          <p:cNvSpPr txBox="1"/>
          <p:nvPr/>
        </p:nvSpPr>
        <p:spPr>
          <a:xfrm>
            <a:off x="8389778" y="2712184"/>
            <a:ext cx="813043" cy="369332"/>
          </a:xfrm>
          <a:prstGeom prst="rect">
            <a:avLst/>
          </a:prstGeom>
          <a:noFill/>
        </p:spPr>
        <p:txBody>
          <a:bodyPr wrap="none" rtlCol="0">
            <a:spAutoFit/>
          </a:bodyPr>
          <a:lstStyle/>
          <a:p>
            <a:r>
              <a:rPr lang="en-US" dirty="0"/>
              <a:t>19-2H</a:t>
            </a:r>
          </a:p>
        </p:txBody>
      </p:sp>
      <p:sp>
        <p:nvSpPr>
          <p:cNvPr id="16" name="Freeform 15"/>
          <p:cNvSpPr/>
          <p:nvPr/>
        </p:nvSpPr>
        <p:spPr>
          <a:xfrm>
            <a:off x="1439501" y="3083705"/>
            <a:ext cx="6240675" cy="3051017"/>
          </a:xfrm>
          <a:custGeom>
            <a:avLst/>
            <a:gdLst>
              <a:gd name="connsiteX0" fmla="*/ 6174463 w 6174463"/>
              <a:gd name="connsiteY0" fmla="*/ 0 h 3051017"/>
              <a:gd name="connsiteX1" fmla="*/ 0 w 6174463"/>
              <a:gd name="connsiteY1" fmla="*/ 0 h 3051017"/>
              <a:gd name="connsiteX2" fmla="*/ 0 w 6174463"/>
              <a:gd name="connsiteY2" fmla="*/ 1385180 h 3051017"/>
              <a:gd name="connsiteX3" fmla="*/ 4110273 w 6174463"/>
              <a:gd name="connsiteY3" fmla="*/ 1385180 h 3051017"/>
              <a:gd name="connsiteX4" fmla="*/ 4110273 w 6174463"/>
              <a:gd name="connsiteY4" fmla="*/ 3051017 h 3051017"/>
              <a:gd name="connsiteX5" fmla="*/ 6156356 w 6174463"/>
              <a:gd name="connsiteY5" fmla="*/ 3051017 h 3051017"/>
              <a:gd name="connsiteX6" fmla="*/ 6174463 w 6174463"/>
              <a:gd name="connsiteY6" fmla="*/ 0 h 3051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4463" h="3051017">
                <a:moveTo>
                  <a:pt x="6174463" y="0"/>
                </a:moveTo>
                <a:lnTo>
                  <a:pt x="0" y="0"/>
                </a:lnTo>
                <a:lnTo>
                  <a:pt x="0" y="1385180"/>
                </a:lnTo>
                <a:lnTo>
                  <a:pt x="4110273" y="1385180"/>
                </a:lnTo>
                <a:lnTo>
                  <a:pt x="4110273" y="3051017"/>
                </a:lnTo>
                <a:lnTo>
                  <a:pt x="6156356" y="3051017"/>
                </a:lnTo>
                <a:lnTo>
                  <a:pt x="6174463" y="0"/>
                </a:lnTo>
                <a:close/>
              </a:path>
            </a:pathLst>
          </a:custGeom>
          <a:noFill/>
          <a:ln w="50800">
            <a:prstDash val="lg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Multiply 16"/>
          <p:cNvSpPr/>
          <p:nvPr/>
        </p:nvSpPr>
        <p:spPr>
          <a:xfrm>
            <a:off x="3971764" y="4608119"/>
            <a:ext cx="576064" cy="576064"/>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TextBox 17"/>
          <p:cNvSpPr txBox="1"/>
          <p:nvPr/>
        </p:nvSpPr>
        <p:spPr>
          <a:xfrm>
            <a:off x="886109" y="5149049"/>
            <a:ext cx="4032448" cy="646331"/>
          </a:xfrm>
          <a:prstGeom prst="rect">
            <a:avLst/>
          </a:prstGeom>
          <a:solidFill>
            <a:schemeClr val="bg1"/>
          </a:solidFill>
        </p:spPr>
        <p:txBody>
          <a:bodyPr wrap="square" rtlCol="0">
            <a:spAutoFit/>
          </a:bodyPr>
          <a:lstStyle/>
          <a:p>
            <a:r>
              <a:rPr lang="en-US" dirty="0">
                <a:solidFill>
                  <a:srgbClr val="C00000"/>
                </a:solidFill>
              </a:rPr>
              <a:t>Do NOT count the project C, because it was finished before new period!</a:t>
            </a:r>
          </a:p>
        </p:txBody>
      </p:sp>
      <p:sp>
        <p:nvSpPr>
          <p:cNvPr id="19" name="TextBox 18"/>
          <p:cNvSpPr txBox="1"/>
          <p:nvPr/>
        </p:nvSpPr>
        <p:spPr>
          <a:xfrm>
            <a:off x="7748602" y="3888909"/>
            <a:ext cx="4083998" cy="923330"/>
          </a:xfrm>
          <a:prstGeom prst="rect">
            <a:avLst/>
          </a:prstGeom>
          <a:solidFill>
            <a:schemeClr val="bg1"/>
          </a:solidFill>
        </p:spPr>
        <p:txBody>
          <a:bodyPr wrap="square" rtlCol="0">
            <a:spAutoFit/>
          </a:bodyPr>
          <a:lstStyle/>
          <a:p>
            <a:r>
              <a:rPr lang="en-US" dirty="0">
                <a:solidFill>
                  <a:srgbClr val="7030A0"/>
                </a:solidFill>
              </a:rPr>
              <a:t>Should count the project A, B, D, E from the beginning (starting of Project Planning phase) until the end of 19-1H</a:t>
            </a:r>
          </a:p>
        </p:txBody>
      </p:sp>
      <p:pic>
        <p:nvPicPr>
          <p:cNvPr id="25" name="Picture 24"/>
          <p:cNvPicPr>
            <a:picLocks noChangeAspect="1"/>
          </p:cNvPicPr>
          <p:nvPr/>
        </p:nvPicPr>
        <p:blipFill rotWithShape="1">
          <a:blip r:embed="rId2"/>
          <a:srcRect t="7063"/>
          <a:stretch/>
        </p:blipFill>
        <p:spPr>
          <a:xfrm>
            <a:off x="844291" y="667663"/>
            <a:ext cx="9495305" cy="1522390"/>
          </a:xfrm>
          <a:prstGeom prst="rect">
            <a:avLst/>
          </a:prstGeom>
        </p:spPr>
      </p:pic>
      <p:sp>
        <p:nvSpPr>
          <p:cNvPr id="26" name="Down Arrow 25"/>
          <p:cNvSpPr/>
          <p:nvPr/>
        </p:nvSpPr>
        <p:spPr>
          <a:xfrm rot="10800000">
            <a:off x="4670488" y="2325773"/>
            <a:ext cx="936104" cy="659453"/>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Rounded Rectangle 26"/>
          <p:cNvSpPr/>
          <p:nvPr/>
        </p:nvSpPr>
        <p:spPr>
          <a:xfrm>
            <a:off x="767408" y="2021409"/>
            <a:ext cx="6120680" cy="220546"/>
          </a:xfrm>
          <a:prstGeom prst="roundRect">
            <a:avLst/>
          </a:prstGeom>
          <a:noFill/>
          <a:ln>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288301" y="439286"/>
            <a:ext cx="5634876" cy="369332"/>
          </a:xfrm>
          <a:prstGeom prst="rect">
            <a:avLst/>
          </a:prstGeom>
        </p:spPr>
        <p:txBody>
          <a:bodyPr wrap="none">
            <a:spAutoFit/>
          </a:bodyPr>
          <a:lstStyle/>
          <a:p>
            <a:r>
              <a:rPr lang="en-US" i="1" dirty="0"/>
              <a:t>Refer to slide (3-7) KPI: Defect Ratio on Upper phase</a:t>
            </a:r>
          </a:p>
        </p:txBody>
      </p:sp>
    </p:spTree>
    <p:extLst>
      <p:ext uri="{BB962C8B-B14F-4D97-AF65-F5344CB8AC3E}">
        <p14:creationId xmlns:p14="http://schemas.microsoft.com/office/powerpoint/2010/main" val="5186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animBg="1"/>
      <p:bldP spid="17" grpId="0" animBg="1"/>
      <p:bldP spid="18" grpId="0" animBg="1"/>
      <p:bldP spid="19" grpId="0" animBg="1"/>
      <p:bldP spid="26" grpId="0" animBg="1"/>
      <p:bldP spid="2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8745"/>
            <a:ext cx="11305256" cy="443198"/>
          </a:xfrm>
        </p:spPr>
        <p:txBody>
          <a:bodyPr/>
          <a:lstStyle/>
          <a:p>
            <a:r>
              <a:rPr lang="en-US" dirty="0"/>
              <a:t>(4-2) Collection model – A Survey on Measurable Data</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99</a:t>
            </a:fld>
            <a:endParaRPr lang="de-DE" dirty="0"/>
          </a:p>
        </p:txBody>
      </p:sp>
      <p:sp>
        <p:nvSpPr>
          <p:cNvPr id="6" name="TextBox 5"/>
          <p:cNvSpPr txBox="1"/>
          <p:nvPr/>
        </p:nvSpPr>
        <p:spPr>
          <a:xfrm>
            <a:off x="479375" y="836712"/>
            <a:ext cx="11305257" cy="4524315"/>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b="1" dirty="0">
                <a:solidFill>
                  <a:schemeClr val="tx2"/>
                </a:solidFill>
              </a:rPr>
              <a:t>Background of situation</a:t>
            </a:r>
            <a:endParaRPr lang="en-US" dirty="0"/>
          </a:p>
          <a:p>
            <a:pPr marL="398463" lvl="1" indent="-173038" algn="just">
              <a:buClr>
                <a:schemeClr val="tx2"/>
              </a:buClr>
              <a:buFont typeface="Wingdings" panose="05000000000000000000" pitchFamily="2" charset="2"/>
              <a:buChar char="§"/>
            </a:pPr>
            <a:r>
              <a:rPr lang="en-US" dirty="0"/>
              <a:t>There are several data collection templates following to the development process (V-model vs Agile), then some measurable data is missing from templates </a:t>
            </a:r>
            <a:r>
              <a:rPr lang="en-US" dirty="0">
                <a:sym typeface="Wingdings" panose="05000000000000000000" pitchFamily="2" charset="2"/>
              </a:rPr>
              <a:t> </a:t>
            </a:r>
            <a:r>
              <a:rPr lang="en-US" dirty="0">
                <a:solidFill>
                  <a:srgbClr val="C00000"/>
                </a:solidFill>
                <a:sym typeface="Wingdings" panose="05000000000000000000" pitchFamily="2" charset="2"/>
              </a:rPr>
              <a:t>lack of data</a:t>
            </a:r>
            <a:r>
              <a:rPr lang="en-US" dirty="0">
                <a:sym typeface="Wingdings" panose="05000000000000000000" pitchFamily="2" charset="2"/>
              </a:rPr>
              <a:t> to build up the organization Process Database and evaluate the organization capability.</a:t>
            </a:r>
            <a:endParaRPr lang="en-US" dirty="0"/>
          </a:p>
          <a:p>
            <a:pPr marL="398463" lvl="1" indent="-173038" algn="just">
              <a:buClr>
                <a:schemeClr val="tx2"/>
              </a:buClr>
              <a:buFont typeface="Wingdings" panose="05000000000000000000" pitchFamily="2" charset="2"/>
              <a:buChar char="§"/>
            </a:pPr>
            <a:r>
              <a:rPr lang="en-US" dirty="0"/>
              <a:t>Under the development process, there are some cases that the project prefer to skip handling Measurement and Analysis activity </a:t>
            </a:r>
            <a:r>
              <a:rPr lang="en-US" dirty="0">
                <a:sym typeface="Wingdings" panose="05000000000000000000" pitchFamily="2" charset="2"/>
              </a:rPr>
              <a:t> </a:t>
            </a:r>
            <a:r>
              <a:rPr lang="en-US" dirty="0">
                <a:solidFill>
                  <a:srgbClr val="C00000"/>
                </a:solidFill>
                <a:sym typeface="Wingdings" panose="05000000000000000000" pitchFamily="2" charset="2"/>
              </a:rPr>
              <a:t>there is no record from project</a:t>
            </a:r>
            <a:r>
              <a:rPr lang="en-US" dirty="0">
                <a:sym typeface="Wingdings" panose="05000000000000000000" pitchFamily="2" charset="2"/>
              </a:rPr>
              <a:t> to build up the organization Process Database and evaluate the organization capability.</a:t>
            </a:r>
          </a:p>
          <a:p>
            <a:pPr marL="398463" lvl="1" indent="-173038" algn="just">
              <a:buClr>
                <a:schemeClr val="tx2"/>
              </a:buClr>
              <a:buFont typeface="Wingdings" panose="05000000000000000000" pitchFamily="2" charset="2"/>
              <a:buChar char="§"/>
            </a:pPr>
            <a:endParaRPr lang="en-US" b="1" dirty="0">
              <a:solidFill>
                <a:schemeClr val="tx2"/>
              </a:solidFill>
              <a:sym typeface="Wingdings" panose="05000000000000000000" pitchFamily="2" charset="2"/>
            </a:endParaRPr>
          </a:p>
          <a:p>
            <a:pPr marL="285750" indent="-285750" algn="just">
              <a:buClr>
                <a:schemeClr val="tx2"/>
              </a:buClr>
              <a:buFont typeface="Wingdings" panose="05000000000000000000" pitchFamily="2" charset="2"/>
              <a:buChar char="q"/>
            </a:pPr>
            <a:r>
              <a:rPr lang="en-US" b="1" dirty="0">
                <a:solidFill>
                  <a:schemeClr val="tx2"/>
                </a:solidFill>
              </a:rPr>
              <a:t>Solution</a:t>
            </a:r>
            <a:endParaRPr lang="en-US" dirty="0"/>
          </a:p>
          <a:p>
            <a:pPr marL="398463" lvl="1" indent="-173038" algn="just">
              <a:buClr>
                <a:schemeClr val="tx2"/>
              </a:buClr>
              <a:buFont typeface="Wingdings" panose="05000000000000000000" pitchFamily="2" charset="2"/>
              <a:buChar char="§"/>
            </a:pPr>
            <a:r>
              <a:rPr lang="en-US" b="1" dirty="0">
                <a:solidFill>
                  <a:schemeClr val="tx2"/>
                </a:solidFill>
              </a:rPr>
              <a:t>A survey on measurable data</a:t>
            </a:r>
            <a:r>
              <a:rPr lang="en-US" dirty="0"/>
              <a:t> will be sent to </a:t>
            </a:r>
            <a:r>
              <a:rPr lang="en-US" dirty="0">
                <a:solidFill>
                  <a:srgbClr val="C00000"/>
                </a:solidFill>
              </a:rPr>
              <a:t>some target/selected projects</a:t>
            </a:r>
            <a:r>
              <a:rPr lang="en-US" dirty="0"/>
              <a:t> for every 6 months to collect the necessary information, then PM and PL need to provide the information through the survey.</a:t>
            </a:r>
          </a:p>
          <a:p>
            <a:pPr marL="398463" lvl="1" indent="-173038" algn="just">
              <a:buClr>
                <a:schemeClr val="tx2"/>
              </a:buClr>
              <a:buFont typeface="Wingdings" panose="05000000000000000000" pitchFamily="2" charset="2"/>
              <a:buChar char="§"/>
            </a:pPr>
            <a:r>
              <a:rPr lang="en-US" dirty="0"/>
              <a:t>The survey will target to the </a:t>
            </a:r>
            <a:r>
              <a:rPr lang="en-US" dirty="0">
                <a:solidFill>
                  <a:srgbClr val="C00000"/>
                </a:solidFill>
              </a:rPr>
              <a:t>common measurable data similar to the JB5001 development process</a:t>
            </a:r>
            <a:r>
              <a:rPr lang="en-US" dirty="0"/>
              <a:t> for analyzing and building up the organization Process Database.</a:t>
            </a:r>
          </a:p>
          <a:p>
            <a:pPr marL="398463" lvl="1" indent="-173038" algn="just">
              <a:buClr>
                <a:schemeClr val="tx2"/>
              </a:buClr>
              <a:buFont typeface="Wingdings" panose="05000000000000000000" pitchFamily="2" charset="2"/>
              <a:buChar char="§"/>
            </a:pPr>
            <a:endParaRPr lang="en-US" dirty="0"/>
          </a:p>
          <a:p>
            <a:pPr marL="398463" lvl="1" indent="-173038" algn="just">
              <a:buClr>
                <a:schemeClr val="tx2"/>
              </a:buClr>
              <a:buFont typeface="Wingdings" panose="05000000000000000000" pitchFamily="2" charset="2"/>
              <a:buChar char="§"/>
            </a:pPr>
            <a:r>
              <a:rPr lang="en-US" dirty="0"/>
              <a:t>It is better if the project can </a:t>
            </a:r>
            <a:r>
              <a:rPr lang="en-US" dirty="0">
                <a:solidFill>
                  <a:srgbClr val="C00000"/>
                </a:solidFill>
              </a:rPr>
              <a:t>provide the measurable data regularly following to the development process</a:t>
            </a:r>
            <a:r>
              <a:rPr lang="en-US" dirty="0"/>
              <a:t>, then the survey is </a:t>
            </a:r>
            <a:r>
              <a:rPr lang="en-US" b="1" dirty="0"/>
              <a:t>NOT</a:t>
            </a:r>
            <a:r>
              <a:rPr lang="en-US" dirty="0"/>
              <a:t> necessary for them since the measurable data is already available to collect.</a:t>
            </a:r>
          </a:p>
        </p:txBody>
      </p:sp>
    </p:spTree>
    <p:extLst>
      <p:ext uri="{BB962C8B-B14F-4D97-AF65-F5344CB8AC3E}">
        <p14:creationId xmlns:p14="http://schemas.microsoft.com/office/powerpoint/2010/main" val="401415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A4AEB292C7F940AC7C75BCBC9D5238" ma:contentTypeVersion="14" ma:contentTypeDescription="Create a new document." ma:contentTypeScope="" ma:versionID="ae20845751e76d65d4e3197368506a0a">
  <xsd:schema xmlns:xsd="http://www.w3.org/2001/XMLSchema" xmlns:xs="http://www.w3.org/2001/XMLSchema" xmlns:p="http://schemas.microsoft.com/office/2006/metadata/properties" xmlns:ns1="http://schemas.microsoft.com/sharepoint/v3" xmlns:ns2="a5cf9098-95d1-4643-bcd4-c3673cd0cbbe" xmlns:ns3="ef34c839-cd0a-494a-bd11-799dc90ee3f6" targetNamespace="http://schemas.microsoft.com/office/2006/metadata/properties" ma:root="true" ma:fieldsID="fd9b75169e828aaeba541622eca9db90" ns1:_="" ns2:_="" ns3:_="">
    <xsd:import namespace="http://schemas.microsoft.com/sharepoint/v3"/>
    <xsd:import namespace="a5cf9098-95d1-4643-bcd4-c3673cd0cbbe"/>
    <xsd:import namespace="ef34c839-cd0a-494a-bd11-799dc90ee3f6"/>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5cf9098-95d1-4643-bcd4-c3673cd0cb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34c839-cd0a-494a-bd11-799dc90ee3f6"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ABFA2-E0E5-40DB-901A-B237A5164AB0}">
  <ds:schemaRefs>
    <ds:schemaRef ds:uri="http://schemas.microsoft.com/sharepoint/v3/contenttype/forms"/>
  </ds:schemaRefs>
</ds:datastoreItem>
</file>

<file path=customXml/itemProps2.xml><?xml version="1.0" encoding="utf-8"?>
<ds:datastoreItem xmlns:ds="http://schemas.openxmlformats.org/officeDocument/2006/customXml" ds:itemID="{AA83079D-B69C-45D4-B92E-D513E04CCA30}">
  <ds:schemaRefs>
    <ds:schemaRef ds:uri="http://purl.org/dc/elements/1.1/"/>
    <ds:schemaRef ds:uri="http://schemas.microsoft.com/office/2006/metadata/properties"/>
    <ds:schemaRef ds:uri="http://schemas.microsoft.com/office/2006/documentManagement/types"/>
    <ds:schemaRef ds:uri="http://schemas.microsoft.com/office/infopath/2007/PartnerControls"/>
    <ds:schemaRef ds:uri="76c86cb8-2f35-49e0-aa8e-b2c37e83a1a2"/>
    <ds:schemaRef ds:uri="http://purl.org/dc/terms/"/>
    <ds:schemaRef ds:uri="831676e8-2175-4508-9a94-e016e90e03f4"/>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98448D8-E007-458A-8AB6-F438C8100419}"/>
</file>

<file path=docProps/app.xml><?xml version="1.0" encoding="utf-8"?>
<Properties xmlns="http://schemas.openxmlformats.org/officeDocument/2006/extended-properties" xmlns:vt="http://schemas.openxmlformats.org/officeDocument/2006/docPropsVTypes">
  <Template>Tentative_Renesas_PPT_for_CC_16_9__2015_08</Template>
  <TotalTime>27765</TotalTime>
  <Words>16436</Words>
  <Application>Microsoft Office PowerPoint</Application>
  <PresentationFormat>Widescreen</PresentationFormat>
  <Paragraphs>2009</Paragraphs>
  <Slides>105</Slides>
  <Notes>1</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105</vt:i4>
      </vt:variant>
    </vt:vector>
  </HeadingPairs>
  <TitlesOfParts>
    <vt:vector size="123" baseType="lpstr">
      <vt:lpstr>HGP創英角ｺﾞｼｯｸUB</vt:lpstr>
      <vt:lpstr>メイリオ</vt:lpstr>
      <vt:lpstr>MS PGothic</vt:lpstr>
      <vt:lpstr>Aharoni</vt:lpstr>
      <vt:lpstr>Arial</vt:lpstr>
      <vt:lpstr>Arial (Body)</vt:lpstr>
      <vt:lpstr>Arial Black</vt:lpstr>
      <vt:lpstr>Arial Narrow</vt:lpstr>
      <vt:lpstr>Calibri</vt:lpstr>
      <vt:lpstr>Century</vt:lpstr>
      <vt:lpstr>Comic Sans MS</vt:lpstr>
      <vt:lpstr>Courier New</vt:lpstr>
      <vt:lpstr>Kristen ITC</vt:lpstr>
      <vt:lpstr>Symbol</vt:lpstr>
      <vt:lpstr>Times New Roman</vt:lpstr>
      <vt:lpstr>Wingdings</vt:lpstr>
      <vt:lpstr>151229_Renesas_Templates_16_9_EN</vt:lpstr>
      <vt:lpstr>1_151229_Renesas_Templates_16_9_EN</vt:lpstr>
      <vt:lpstr>PowerPoint Presentation</vt:lpstr>
      <vt:lpstr>agenda</vt:lpstr>
      <vt:lpstr>PowerPoint Presentation</vt:lpstr>
      <vt:lpstr>PowerPoint Presentation</vt:lpstr>
      <vt:lpstr>(1) Cost of quality</vt:lpstr>
      <vt:lpstr>(1) Cost of quality</vt:lpstr>
      <vt:lpstr>(1) Cost of quality</vt:lpstr>
      <vt:lpstr>(1) Cost of quality</vt:lpstr>
      <vt:lpstr>(2-1) Quality Assurance And Quality control</vt:lpstr>
      <vt:lpstr>(2-2) 3-stages of quality Control</vt:lpstr>
      <vt:lpstr>(3-1) Development Capability</vt:lpstr>
      <vt:lpstr>(3-2) Development Capability  Process Database</vt:lpstr>
      <vt:lpstr>(3-3) Development capability measurement</vt:lpstr>
      <vt:lpstr>(3-4) Development Capability Under the Control Chart</vt:lpstr>
      <vt:lpstr>(3-5) Control Chart in 3-stages of quality management</vt:lpstr>
      <vt:lpstr>(4) Quality Control Utilizes DMAIC (Six-Sigma)</vt:lpstr>
      <vt:lpstr>(5) Trending on Quality: A Common Understanding</vt:lpstr>
      <vt:lpstr>(6) Measurement and Analysis (MA)</vt:lpstr>
      <vt:lpstr>(7) Updated MA Template for JB5001 (Aug 06, 2020)</vt:lpstr>
      <vt:lpstr>PowerPoint Presentation</vt:lpstr>
      <vt:lpstr>Why?</vt:lpstr>
      <vt:lpstr>(1) Effort Management Plan and Actual</vt:lpstr>
      <vt:lpstr>(2) Defect Estimation-management plan and actual</vt:lpstr>
      <vt:lpstr>(3) Development management plan and actual</vt:lpstr>
      <vt:lpstr>(3) Development management plan and actual</vt:lpstr>
      <vt:lpstr>(3) Development management plan and actual</vt:lpstr>
      <vt:lpstr>(3) Development management plan and actual</vt:lpstr>
      <vt:lpstr>(4) Peer review management plan and actual</vt:lpstr>
      <vt:lpstr>(5) Project Measurable Data Management</vt:lpstr>
      <vt:lpstr>PowerPoint Presentation</vt:lpstr>
      <vt:lpstr>Why?</vt:lpstr>
      <vt:lpstr>A Simple analysis is always difficult to handle</vt:lpstr>
      <vt:lpstr>Analysis (Example #1)</vt:lpstr>
      <vt:lpstr>Analysis (Example #2)</vt:lpstr>
      <vt:lpstr>Analysis (Example #3)</vt:lpstr>
      <vt:lpstr>Analysis (Example #4)</vt:lpstr>
      <vt:lpstr>Analysis (Example #5)</vt:lpstr>
      <vt:lpstr>Analysis (Example #6)</vt:lpstr>
      <vt:lpstr>Analysis</vt:lpstr>
      <vt:lpstr>PowerPoint Presentation</vt:lpstr>
      <vt:lpstr>Defect detection</vt:lpstr>
      <vt:lpstr>Defect detection</vt:lpstr>
      <vt:lpstr>Defect detection</vt:lpstr>
      <vt:lpstr>Defect Management: cause and classification</vt:lpstr>
      <vt:lpstr>Defect Management: cause and classification</vt:lpstr>
      <vt:lpstr>Defect Management: cause and classification</vt:lpstr>
      <vt:lpstr>Defect Management: cause and classification</vt:lpstr>
      <vt:lpstr>Defect Management: Reference from REL/ABU</vt:lpstr>
      <vt:lpstr>Defect Management: Reference from REL/BBU</vt:lpstr>
      <vt:lpstr>Defect Management: Reference from REL/BBU</vt:lpstr>
      <vt:lpstr>PowerPoint Presentation</vt:lpstr>
      <vt:lpstr>QQC Indicators – an overview</vt:lpstr>
      <vt:lpstr>QQC Indicators – an overview</vt:lpstr>
      <vt:lpstr>QQC Indicators – Improvement Points</vt:lpstr>
      <vt:lpstr>QQC Indicators – How RVC achieved good Result</vt:lpstr>
      <vt:lpstr>QQC Indicators – How RVC achieved good Result</vt:lpstr>
      <vt:lpstr>QQC Indicators – A collection of Tools</vt:lpstr>
      <vt:lpstr>(1) QQC Indicators – A collection of Tools</vt:lpstr>
      <vt:lpstr>(1-1) QQC Indicators – Peer review performance</vt:lpstr>
      <vt:lpstr>(1-2) QQC Indicators – Peer review performance</vt:lpstr>
      <vt:lpstr>(1-3) QQC Indicators – Peer review performance</vt:lpstr>
      <vt:lpstr>(1-4) QQC Indicators – Peer review performance</vt:lpstr>
      <vt:lpstr>(1-5) QQC Indicators – Peer review performance</vt:lpstr>
      <vt:lpstr>(1-6) QQC Indicators – Peer review performance</vt:lpstr>
      <vt:lpstr>(1-7) QQC Indicators – Peer review performance</vt:lpstr>
      <vt:lpstr>(1-8) QQC Indicators – Peer review performance</vt:lpstr>
      <vt:lpstr>(1-9) QQC Indicators – Code Review Implementation Rate</vt:lpstr>
      <vt:lpstr>(2) QQC Indicators – A collection of Tools</vt:lpstr>
      <vt:lpstr>(2-1) QQC Indicators – Coding performance</vt:lpstr>
      <vt:lpstr>(2-2) QQC Indicators – Coding performance</vt:lpstr>
      <vt:lpstr>(2-3) QQC Indicators – Coding performance</vt:lpstr>
      <vt:lpstr>(3) QQC Indicators – A collection of Tools</vt:lpstr>
      <vt:lpstr>(3-1) QQC Indicators – Testing performance</vt:lpstr>
      <vt:lpstr>(3-2) QQC Indicators – Testing performance</vt:lpstr>
      <vt:lpstr>(3-3) QQC Indicators – Testing performance</vt:lpstr>
      <vt:lpstr>PowerPoint Presentation</vt:lpstr>
      <vt:lpstr>(1) QC Activity with ISO9001:2015</vt:lpstr>
      <vt:lpstr>(2-1) Quality Objectives: Reference from REL/ABU</vt:lpstr>
      <vt:lpstr>(2-2) Quality Objectives: Reference from REL/ABU</vt:lpstr>
      <vt:lpstr>(3) Quality Objectives</vt:lpstr>
      <vt:lpstr>(3-1) Quality Objectives: Target from RVC ESW (19-1H)</vt:lpstr>
      <vt:lpstr>(3-2) KPI: Design Defect (Quality Incident, Quality Issue)</vt:lpstr>
      <vt:lpstr>(3-3) KPI: Checkpoint which are pass-through</vt:lpstr>
      <vt:lpstr>(3-4) KPI: Not applying known countermeasure</vt:lpstr>
      <vt:lpstr>(3-5) KPI: Bug-leakage after acceptance test</vt:lpstr>
      <vt:lpstr>(3-6) KPI: Peer review engagement rate</vt:lpstr>
      <vt:lpstr>(3-7) KPI: Defect Ratio on Upper phase</vt:lpstr>
      <vt:lpstr>(3-8) KPI: Review Efficiency</vt:lpstr>
      <vt:lpstr>(3-9) KPI: Defect Removal Efficiency</vt:lpstr>
      <vt:lpstr>(3-10) KPI: In-Time-release milestone</vt:lpstr>
      <vt:lpstr>(3-11) KPI: Release commitment rate</vt:lpstr>
      <vt:lpstr>(3-12) KPI: Release Cycle time</vt:lpstr>
      <vt:lpstr>(3-13) KPI: Open-Close Ticket rate</vt:lpstr>
      <vt:lpstr>(4) Collection model</vt:lpstr>
      <vt:lpstr>(4) Collection model</vt:lpstr>
      <vt:lpstr>(4) Collection model</vt:lpstr>
      <vt:lpstr>(4) Collection model</vt:lpstr>
      <vt:lpstr>(4-1) Collection model – A Survey on defect ratio</vt:lpstr>
      <vt:lpstr>(4-2) Collection model – A Survey on Measurable Data</vt:lpstr>
      <vt:lpstr>(4-3) Collection model – Peer review parity</vt:lpstr>
      <vt:lpstr>(4-3) Collection model – Peer review parity</vt:lpstr>
      <vt:lpstr>(5) Quality management Meeting</vt:lpstr>
      <vt:lpstr>(5) Quality management Meeting</vt:lpstr>
      <vt:lpstr>(5) Quality management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Mayr</dc:creator>
  <cp:lastModifiedBy>Minh Nhat. Tran</cp:lastModifiedBy>
  <cp:revision>2258</cp:revision>
  <cp:lastPrinted>2018-12-07T08:26:36Z</cp:lastPrinted>
  <dcterms:created xsi:type="dcterms:W3CDTF">2015-08-18T12:30:57Z</dcterms:created>
  <dcterms:modified xsi:type="dcterms:W3CDTF">2021-10-06T07:04:04Z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0x01010016A4AEB292C7F940AC7C75BCBC9D5238</vt:lpwstr>
  </property>
</Properties>
</file>